
<file path=[Content_Types].xml><?xml version="1.0" encoding="utf-8"?>
<Types xmlns="http://schemas.openxmlformats.org/package/2006/content-types">
  <Default Extension="jpeg" ContentType="image/jpe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sldIdLst>
    <p:sldId id="1203" r:id="rId5"/>
    <p:sldId id="1050" r:id="rId6"/>
    <p:sldId id="298" r:id="rId7"/>
    <p:sldId id="299" r:id="rId8"/>
    <p:sldId id="981" r:id="rId9"/>
    <p:sldId id="1073" r:id="rId10"/>
    <p:sldId id="1145" r:id="rId11"/>
    <p:sldId id="1000" r:id="rId12"/>
    <p:sldId id="1001" r:id="rId13"/>
    <p:sldId id="1071" r:id="rId14"/>
    <p:sldId id="1074" r:id="rId15"/>
    <p:sldId id="1130" r:id="rId16"/>
    <p:sldId id="1147" r:id="rId17"/>
    <p:sldId id="1052" r:id="rId18"/>
    <p:sldId id="1131" r:id="rId19"/>
    <p:sldId id="1004" r:id="rId20"/>
    <p:sldId id="1008" r:id="rId21"/>
    <p:sldId id="1132" r:id="rId22"/>
    <p:sldId id="1143" r:id="rId23"/>
    <p:sldId id="1093" r:id="rId24"/>
    <p:sldId id="1083" r:id="rId25"/>
    <p:sldId id="1139" r:id="rId26"/>
    <p:sldId id="1009" r:id="rId27"/>
    <p:sldId id="1134" r:id="rId28"/>
    <p:sldId id="1133" r:id="rId29"/>
    <p:sldId id="1098" r:id="rId30"/>
    <p:sldId id="1076" r:id="rId31"/>
    <p:sldId id="1085" r:id="rId32"/>
    <p:sldId id="1148" r:id="rId33"/>
    <p:sldId id="1013" r:id="rId34"/>
    <p:sldId id="1056" r:id="rId35"/>
    <p:sldId id="1058" r:id="rId36"/>
    <p:sldId id="1099" r:id="rId37"/>
    <p:sldId id="1106" r:id="rId38"/>
    <p:sldId id="1018" r:id="rId39"/>
    <p:sldId id="1100" r:id="rId40"/>
    <p:sldId id="1019" r:id="rId41"/>
    <p:sldId id="1021" r:id="rId42"/>
    <p:sldId id="1126" r:id="rId43"/>
    <p:sldId id="1125" r:id="rId44"/>
    <p:sldId id="1128" r:id="rId45"/>
    <p:sldId id="1129" r:id="rId46"/>
    <p:sldId id="1078" r:id="rId47"/>
    <p:sldId id="1025" r:id="rId48"/>
    <p:sldId id="1101" r:id="rId49"/>
    <p:sldId id="1104" r:id="rId50"/>
    <p:sldId id="1119" r:id="rId51"/>
    <p:sldId id="1121" r:id="rId52"/>
    <p:sldId id="1124" r:id="rId53"/>
    <p:sldId id="1065" r:id="rId54"/>
    <p:sldId id="1079" r:id="rId55"/>
    <p:sldId id="1030" r:id="rId56"/>
    <p:sldId id="1033" r:id="rId57"/>
    <p:sldId id="1102" r:id="rId58"/>
    <p:sldId id="1108" r:id="rId59"/>
    <p:sldId id="1068" r:id="rId60"/>
    <p:sldId id="1034" r:id="rId61"/>
    <p:sldId id="1110" r:id="rId62"/>
    <p:sldId id="1149" r:id="rId63"/>
    <p:sldId id="1141" r:id="rId64"/>
    <p:sldId id="1114" r:id="rId65"/>
    <p:sldId id="1115" r:id="rId66"/>
    <p:sldId id="1096" r:id="rId67"/>
    <p:sldId id="1047" r:id="rId6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dministrator" initials="A" lastIdx="0" clrIdx="3"/>
  <p:cmAuthor id="1" name="10248" initials="1" lastIdx="0" clrIdx="0"/>
  <p:cmAuthor id="8" name="宋洁然" initials="宋" lastIdx="0" clrIdx="1"/>
  <p:cmAuthor id="2" name="作者" initials="作" lastIdx="0" clrIdx="1"/>
  <p:cmAuthor id="9" name="ming qiu" initials="m" lastIdx="0" clrIdx="1"/>
  <p:cmAuthor id="3" name="li jun" initials="l" lastIdx="0" clrIdx="0"/>
  <p:cmAuthor id="4" name="Mia Vida Villanueva" initials="M" lastIdx="0" clrIdx="0"/>
  <p:cmAuthor id="5" name="1206988966@qq.com" initials="1" lastIdx="0" clrIdx="2"/>
  <p:cmAuthor id="6" name="姜伟光" initials="姜"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00FF"/>
    <a:srgbClr val="006600"/>
    <a:srgbClr val="FF99FF"/>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21" autoAdjust="0"/>
    <p:restoredTop sz="94660"/>
  </p:normalViewPr>
  <p:slideViewPr>
    <p:cSldViewPr snapToGrid="0" showGuides="1">
      <p:cViewPr varScale="1">
        <p:scale>
          <a:sx n="68" d="100"/>
          <a:sy n="68" d="100"/>
        </p:scale>
        <p:origin x="728" y="64"/>
      </p:cViewPr>
      <p:guideLst>
        <p:guide orient="horz" pos="2181"/>
        <p:guide pos="3774"/>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2" Type="http://schemas.openxmlformats.org/officeDocument/2006/relationships/commentAuthors" Target="commentAuthors.xml"/><Relationship Id="rId71" Type="http://schemas.openxmlformats.org/officeDocument/2006/relationships/tableStyles" Target="tableStyles.xml"/><Relationship Id="rId70" Type="http://schemas.openxmlformats.org/officeDocument/2006/relationships/viewProps" Target="viewProps.xml"/><Relationship Id="rId7" Type="http://schemas.openxmlformats.org/officeDocument/2006/relationships/slide" Target="slides/slide3.xml"/><Relationship Id="rId69" Type="http://schemas.openxmlformats.org/officeDocument/2006/relationships/presProps" Target="presProps.xml"/><Relationship Id="rId68" Type="http://schemas.openxmlformats.org/officeDocument/2006/relationships/slide" Target="slides/slide64.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2.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Master" Target="slideMasters/slideMaster3.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tags" Target="../tags/tag3.xml"/><Relationship Id="rId5" Type="http://schemas.openxmlformats.org/officeDocument/2006/relationships/image" Target="../media/image4.png"/><Relationship Id="rId4" Type="http://schemas.openxmlformats.org/officeDocument/2006/relationships/tags" Target="../tags/tag2.xml"/><Relationship Id="rId3" Type="http://schemas.openxmlformats.org/officeDocument/2006/relationships/image" Target="../media/image3.jpeg"/><Relationship Id="rId2" Type="http://schemas.openxmlformats.org/officeDocument/2006/relationships/tags" Target="../tags/tag1.xml"/><Relationship Id="rId17" Type="http://schemas.openxmlformats.org/officeDocument/2006/relationships/tags" Target="../tags/tag14.xml"/><Relationship Id="rId16" Type="http://schemas.openxmlformats.org/officeDocument/2006/relationships/tags" Target="../tags/tag13.xml"/><Relationship Id="rId15" Type="http://schemas.openxmlformats.org/officeDocument/2006/relationships/tags" Target="../tags/tag12.xml"/><Relationship Id="rId14" Type="http://schemas.openxmlformats.org/officeDocument/2006/relationships/tags" Target="../tags/tag11.xml"/><Relationship Id="rId13" Type="http://schemas.openxmlformats.org/officeDocument/2006/relationships/tags" Target="../tags/tag10.xml"/><Relationship Id="rId12" Type="http://schemas.openxmlformats.org/officeDocument/2006/relationships/tags" Target="../tags/tag9.xml"/><Relationship Id="rId11" Type="http://schemas.openxmlformats.org/officeDocument/2006/relationships/tags" Target="../tags/tag8.xml"/><Relationship Id="rId10" Type="http://schemas.openxmlformats.org/officeDocument/2006/relationships/tags" Target="../tags/tag7.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1" cy="2387600"/>
          </a:xfrm>
          <a:prstGeom prst="rect">
            <a:avLst/>
          </a:prstGeom>
        </p:spPr>
        <p:txBody>
          <a:bodyPr anchor="b"/>
          <a:lstStyle>
            <a:lvl1pPr algn="ctr">
              <a:defRPr sz="6000"/>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1"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130" indent="0" algn="ctr">
              <a:buNone/>
              <a:defRPr sz="1600"/>
            </a:lvl8pPr>
            <a:lvl9pPr marL="3655695" indent="0" algn="ctr">
              <a:buNone/>
              <a:defRPr sz="1600"/>
            </a:lvl9pPr>
          </a:lstStyle>
          <a:p>
            <a:pPr fontAlgn="base"/>
            <a:r>
              <a:rPr lang="zh-CN" altLang="en-US" strike="noStrike" noProof="1"/>
              <a:t>单击此处编辑母版副标题样式</a:t>
            </a:r>
            <a:endParaRPr lang="zh-CN" altLang="en-US" strike="noStrike" noProof="1"/>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48" y="274879"/>
            <a:ext cx="8230457" cy="1142683"/>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457248" y="1599756"/>
            <a:ext cx="8230457" cy="4525023"/>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0965" indent="0">
              <a:buNone/>
              <a:defRPr sz="1600">
                <a:solidFill>
                  <a:schemeClr val="tx1">
                    <a:tint val="75000"/>
                  </a:schemeClr>
                </a:solidFill>
              </a:defRPr>
            </a:lvl4pPr>
            <a:lvl5pPr marL="1828165" indent="0">
              <a:buNone/>
              <a:defRPr sz="1600">
                <a:solidFill>
                  <a:schemeClr val="tx1">
                    <a:tint val="75000"/>
                  </a:schemeClr>
                </a:solidFill>
              </a:defRPr>
            </a:lvl5pPr>
            <a:lvl6pPr marL="2285365" indent="0">
              <a:buNone/>
              <a:defRPr sz="1600">
                <a:solidFill>
                  <a:schemeClr val="tx1">
                    <a:tint val="75000"/>
                  </a:schemeClr>
                </a:solidFill>
              </a:defRPr>
            </a:lvl6pPr>
            <a:lvl7pPr marL="2742565" indent="0">
              <a:buNone/>
              <a:defRPr sz="1600">
                <a:solidFill>
                  <a:schemeClr val="tx1">
                    <a:tint val="75000"/>
                  </a:schemeClr>
                </a:solidFill>
              </a:defRPr>
            </a:lvl7pPr>
            <a:lvl8pPr marL="3199130" indent="0">
              <a:buNone/>
              <a:defRPr sz="1600">
                <a:solidFill>
                  <a:schemeClr val="tx1">
                    <a:tint val="75000"/>
                  </a:schemeClr>
                </a:solidFill>
              </a:defRPr>
            </a:lvl8pPr>
            <a:lvl9pPr marL="3655695" indent="0">
              <a:buNone/>
              <a:defRPr sz="16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48" y="274879"/>
            <a:ext cx="8230457" cy="1142683"/>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172200" y="1825625"/>
            <a:ext cx="5181600" cy="4351338"/>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186774" y="1778438"/>
            <a:ext cx="4873574" cy="823912"/>
          </a:xfrm>
          <a:prstGeom prst="rect">
            <a:avLst/>
          </a:prstGeom>
        </p:spPr>
        <p:txBody>
          <a:bodyPr anchor="ctr" anchorCtr="0"/>
          <a:lstStyle>
            <a:lvl1pPr marL="0" indent="0">
              <a:buNone/>
              <a:defRPr sz="2800"/>
            </a:lvl1pPr>
            <a:lvl2pPr marL="457200" indent="0">
              <a:buNone/>
              <a:defRPr sz="2400"/>
            </a:lvl2pPr>
            <a:lvl3pPr marL="914400" indent="0">
              <a:buNone/>
              <a:defRPr sz="2000"/>
            </a:lvl3pPr>
            <a:lvl4pPr marL="1370965" indent="0">
              <a:buNone/>
              <a:defRPr sz="1800"/>
            </a:lvl4pPr>
            <a:lvl5pPr marL="1828165" indent="0">
              <a:buNone/>
              <a:defRPr sz="1800"/>
            </a:lvl5pPr>
            <a:lvl6pPr marL="2285365" indent="0">
              <a:buNone/>
              <a:defRPr sz="1800"/>
            </a:lvl6pPr>
            <a:lvl7pPr marL="2742565" indent="0">
              <a:buNone/>
              <a:defRPr sz="1800"/>
            </a:lvl7pPr>
            <a:lvl8pPr marL="3199130" indent="0">
              <a:buNone/>
              <a:defRPr sz="1800"/>
            </a:lvl8pPr>
            <a:lvl9pPr marL="3655695" indent="0">
              <a:buNone/>
              <a:defRPr sz="1800"/>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1186774" y="2665379"/>
            <a:ext cx="4873574" cy="3524284"/>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256938" y="1778438"/>
            <a:ext cx="4897576" cy="823912"/>
          </a:xfrm>
          <a:prstGeom prst="rect">
            <a:avLst/>
          </a:prstGeom>
        </p:spPr>
        <p:txBody>
          <a:bodyPr anchor="ctr" anchorCtr="0"/>
          <a:lstStyle>
            <a:lvl1pPr marL="0" indent="0">
              <a:buNone/>
              <a:defRPr sz="2800"/>
            </a:lvl1pPr>
            <a:lvl2pPr marL="457200" indent="0">
              <a:buNone/>
              <a:defRPr sz="2400"/>
            </a:lvl2pPr>
            <a:lvl3pPr marL="914400" indent="0">
              <a:buNone/>
              <a:defRPr sz="2000"/>
            </a:lvl3pPr>
            <a:lvl4pPr marL="1370965" indent="0">
              <a:buNone/>
              <a:defRPr sz="1800"/>
            </a:lvl4pPr>
            <a:lvl5pPr marL="1828165" indent="0">
              <a:buNone/>
              <a:defRPr sz="1800"/>
            </a:lvl5pPr>
            <a:lvl6pPr marL="2285365" indent="0">
              <a:buNone/>
              <a:defRPr sz="1800"/>
            </a:lvl6pPr>
            <a:lvl7pPr marL="2742565" indent="0">
              <a:buNone/>
              <a:defRPr sz="1800"/>
            </a:lvl7pPr>
            <a:lvl8pPr marL="3199130" indent="0">
              <a:buNone/>
              <a:defRPr sz="1800"/>
            </a:lvl8pPr>
            <a:lvl9pPr marL="3655695" indent="0">
              <a:buNone/>
              <a:defRPr sz="1800"/>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6256938" y="2665379"/>
            <a:ext cx="4897576" cy="3524284"/>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48" y="274879"/>
            <a:ext cx="8230457" cy="1142683"/>
          </a:xfrm>
          <a:prstGeom prst="rect">
            <a:avLst/>
          </a:prstGeom>
        </p:spPr>
        <p:txBody>
          <a:bodyPr/>
          <a:lstStyle/>
          <a:p>
            <a:pPr fontAlgn="base"/>
            <a:r>
              <a:rPr lang="zh-CN" altLang="en-US" strike="noStrike" noProof="1"/>
              <a:t>单击此处编辑母版标题样式</a:t>
            </a:r>
            <a:endParaRPr lang="zh-CN" altLang="en-US" strike="noStrike" noProof="1"/>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0965" indent="0">
              <a:buNone/>
              <a:defRPr sz="1000"/>
            </a:lvl4pPr>
            <a:lvl5pPr marL="1828165" indent="0">
              <a:buNone/>
              <a:defRPr sz="1000"/>
            </a:lvl5pPr>
            <a:lvl6pPr marL="2285365" indent="0">
              <a:buNone/>
              <a:defRPr sz="1000"/>
            </a:lvl6pPr>
            <a:lvl7pPr marL="2742565" indent="0">
              <a:buNone/>
              <a:defRPr sz="1000"/>
            </a:lvl7pPr>
            <a:lvl8pPr marL="3199130" indent="0">
              <a:buNone/>
              <a:defRPr sz="1000"/>
            </a:lvl8pPr>
            <a:lvl9pPr marL="3655695" indent="0">
              <a:buNone/>
              <a:defRPr sz="1000"/>
            </a:lvl9pPr>
          </a:lstStyle>
          <a:p>
            <a:pPr lvl="0" fontAlgn="base"/>
            <a:r>
              <a:rPr lang="zh-CN" altLang="en-US" strike="noStrike" noProof="1"/>
              <a:t>单击此处编辑母版文本样式</a:t>
            </a:r>
            <a:endParaRPr lang="zh-CN" altLang="en-US" strike="noStrike" noProof="1"/>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a:prstGeom prst="rect">
            <a:avLst/>
          </a:prstGeom>
        </p:spPr>
        <p:txBody>
          <a:bodyPr anchor="b"/>
          <a:lstStyle>
            <a:lvl1pPr>
              <a:defRPr sz="3200"/>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5183188" y="457201"/>
            <a:ext cx="6172200" cy="5403850"/>
          </a:xfrm>
          <a:prstGeom prst="rect">
            <a:avLst/>
          </a:prstGeom>
        </p:spPr>
        <p:txBody>
          <a:bodyPr/>
          <a:lstStyle>
            <a:lvl1pPr marL="0" indent="0">
              <a:buNone/>
              <a:defRPr sz="3200"/>
            </a:lvl1pPr>
            <a:lvl2pPr marL="457200" indent="0">
              <a:buNone/>
              <a:defRPr sz="2800"/>
            </a:lvl2pPr>
            <a:lvl3pPr marL="914400" indent="0">
              <a:buNone/>
              <a:defRPr sz="2400"/>
            </a:lvl3pPr>
            <a:lvl4pPr marL="1370965" indent="0">
              <a:buNone/>
              <a:defRPr sz="2000"/>
            </a:lvl4pPr>
            <a:lvl5pPr marL="1828165" indent="0">
              <a:buNone/>
              <a:defRPr sz="2000"/>
            </a:lvl5pPr>
            <a:lvl6pPr marL="2285365" indent="0">
              <a:buNone/>
              <a:defRPr sz="2000"/>
            </a:lvl6pPr>
            <a:lvl7pPr marL="2742565" indent="0">
              <a:buNone/>
              <a:defRPr sz="2000"/>
            </a:lvl7pPr>
            <a:lvl8pPr marL="3199130" indent="0">
              <a:buNone/>
              <a:defRPr sz="2000"/>
            </a:lvl8pPr>
            <a:lvl9pPr marL="3655695" indent="0">
              <a:buNone/>
              <a:defRPr sz="2000"/>
            </a:lvl9pPr>
          </a:lstStyle>
          <a:p>
            <a:pPr fontAlgn="base"/>
            <a:endParaRPr lang="zh-CN" altLang="en-US" strike="noStrike" noProof="1"/>
          </a:p>
        </p:txBody>
      </p:sp>
      <p:sp>
        <p:nvSpPr>
          <p:cNvPr id="4" name="文本占位符 3"/>
          <p:cNvSpPr>
            <a:spLocks noGrp="1"/>
          </p:cNvSpPr>
          <p:nvPr>
            <p:ph type="body" sz="half" idx="2"/>
          </p:nvPr>
        </p:nvSpPr>
        <p:spPr>
          <a:xfrm>
            <a:off x="839788" y="2057400"/>
            <a:ext cx="4165349" cy="3811588"/>
          </a:xfrm>
          <a:prstGeom prst="rect">
            <a:avLst/>
          </a:prstGeom>
        </p:spPr>
        <p:txBody>
          <a:bodyPr/>
          <a:lstStyle>
            <a:lvl1pPr marL="0" indent="0">
              <a:buNone/>
              <a:defRPr sz="2000"/>
            </a:lvl1pPr>
            <a:lvl2pPr marL="457200" indent="0">
              <a:buNone/>
              <a:defRPr sz="1800"/>
            </a:lvl2pPr>
            <a:lvl3pPr marL="914400" indent="0">
              <a:buNone/>
              <a:defRPr sz="1600"/>
            </a:lvl3pPr>
            <a:lvl4pPr marL="1370965" indent="0">
              <a:buNone/>
              <a:defRPr sz="1400"/>
            </a:lvl4pPr>
            <a:lvl5pPr marL="1828165" indent="0">
              <a:buNone/>
              <a:defRPr sz="1400"/>
            </a:lvl5pPr>
            <a:lvl6pPr marL="2285365" indent="0">
              <a:buNone/>
              <a:defRPr sz="1400"/>
            </a:lvl6pPr>
            <a:lvl7pPr marL="2742565" indent="0">
              <a:buNone/>
              <a:defRPr sz="1400"/>
            </a:lvl7pPr>
            <a:lvl8pPr marL="3199130" indent="0">
              <a:buNone/>
              <a:defRPr sz="1400"/>
            </a:lvl8pPr>
            <a:lvl9pPr marL="3655695" indent="0">
              <a:buNone/>
              <a:defRPr sz="1400"/>
            </a:lvl9pPr>
          </a:lstStyle>
          <a:p>
            <a:pPr lvl="0" fontAlgn="base"/>
            <a:r>
              <a:rPr lang="zh-CN" altLang="en-US" strike="noStrike" noProof="1"/>
              <a:t>单击此处编辑母版文本样式</a:t>
            </a:r>
            <a:endParaRPr lang="zh-CN" altLang="en-US" strike="noStrike" noProof="1"/>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48" y="274879"/>
            <a:ext cx="8230457" cy="1142683"/>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457248" y="1599756"/>
            <a:ext cx="8230457" cy="4525023"/>
          </a:xfrm>
          <a:prstGeom prst="rect">
            <a:avLst/>
          </a:prstGeo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cSld name="1_节标题">
    <p:spTree>
      <p:nvGrpSpPr>
        <p:cNvPr id="1" name=""/>
        <p:cNvGrpSpPr/>
        <p:nvPr/>
      </p:nvGrpSpPr>
      <p:grpSpPr>
        <a:xfrm>
          <a:off x="0" y="0"/>
          <a:ext cx="0" cy="0"/>
          <a:chOff x="0" y="0"/>
          <a:chExt cx="0" cy="0"/>
        </a:xfrm>
      </p:grpSpPr>
      <p:pic>
        <p:nvPicPr>
          <p:cNvPr id="3" name="图片 2" descr="3"/>
          <p:cNvPicPr>
            <a:picLocks noChangeAspect="1"/>
          </p:cNvPicPr>
          <p:nvPr>
            <p:custDataLst>
              <p:tags r:id="rId2"/>
            </p:custDataLst>
          </p:nvPr>
        </p:nvPicPr>
        <p:blipFill>
          <a:blip r:embed="rId3"/>
          <a:stretch>
            <a:fillRect/>
          </a:stretch>
        </p:blipFill>
        <p:spPr>
          <a:xfrm>
            <a:off x="0" y="-634"/>
            <a:ext cx="12192000" cy="6858317"/>
          </a:xfrm>
          <a:prstGeom prst="rect">
            <a:avLst/>
          </a:prstGeom>
        </p:spPr>
      </p:pic>
      <p:pic>
        <p:nvPicPr>
          <p:cNvPr id="2" name="图片 1" descr="ded"/>
          <p:cNvPicPr>
            <a:picLocks noChangeAspect="1"/>
          </p:cNvPicPr>
          <p:nvPr>
            <p:custDataLst>
              <p:tags r:id="rId4"/>
            </p:custDataLst>
          </p:nvPr>
        </p:nvPicPr>
        <p:blipFill>
          <a:blip r:embed="rId5"/>
          <a:srcRect l="-4122" t="-841" r="19636" b="14328"/>
          <a:stretch>
            <a:fillRect/>
          </a:stretch>
        </p:blipFill>
        <p:spPr>
          <a:xfrm flipH="1">
            <a:off x="0" y="-318"/>
            <a:ext cx="5857240" cy="6858000"/>
          </a:xfrm>
          <a:prstGeom prst="rect">
            <a:avLst/>
          </a:prstGeom>
        </p:spPr>
      </p:pic>
      <p:sp>
        <p:nvSpPr>
          <p:cNvPr id="4" name="日期占位符 3"/>
          <p:cNvSpPr>
            <a:spLocks noGrp="1"/>
          </p:cNvSpPr>
          <p:nvPr>
            <p:ph type="dt" sz="half" idx="10"/>
            <p:custDataLst>
              <p:tags r:id="rId6"/>
            </p:custDataLst>
          </p:nvPr>
        </p:nvSpPr>
        <p:spPr/>
        <p:txBody>
          <a:bodyPr/>
          <a:lstStyle>
            <a:lvl1pPr>
              <a:defRPr>
                <a:solidFill>
                  <a:schemeClr val="tx1">
                    <a:tint val="75000"/>
                  </a:schemeClr>
                </a:solidFill>
                <a:latin typeface="Arial" panose="020B0604020202020204" pitchFamily="34" charset="0"/>
                <a:ea typeface="汉仪旗黑-50简" charset="0"/>
                <a:cs typeface="汉仪旗黑-50简"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lvl1pPr>
              <a:defRPr>
                <a:solidFill>
                  <a:schemeClr val="tx1">
                    <a:tint val="75000"/>
                  </a:schemeClr>
                </a:solidFill>
                <a:latin typeface="Arial" panose="020B0604020202020204" pitchFamily="34" charset="0"/>
                <a:ea typeface="汉仪旗黑-50简" charset="0"/>
                <a:cs typeface="汉仪旗黑-50简" charset="0"/>
              </a:defRPr>
            </a:lvl1pPr>
          </a:lstStyle>
          <a:p>
            <a:endParaRPr lang="zh-CN" altLang="en-US"/>
          </a:p>
        </p:txBody>
      </p:sp>
      <p:sp>
        <p:nvSpPr>
          <p:cNvPr id="6" name="灯片编号占位符 5"/>
          <p:cNvSpPr>
            <a:spLocks noGrp="1"/>
          </p:cNvSpPr>
          <p:nvPr>
            <p:ph type="sldNum" sz="quarter" idx="12"/>
            <p:custDataLst>
              <p:tags r:id="rId8"/>
            </p:custDataLst>
          </p:nvPr>
        </p:nvSpPr>
        <p:spPr/>
        <p:txBody>
          <a:bodyPr/>
          <a:lstStyle>
            <a:lvl1pPr>
              <a:defRPr>
                <a:solidFill>
                  <a:schemeClr val="tx1">
                    <a:tint val="75000"/>
                  </a:schemeClr>
                </a:solidFill>
                <a:latin typeface="Arial" panose="020B0604020202020204" pitchFamily="34" charset="0"/>
                <a:ea typeface="汉仪旗黑-50简" charset="0"/>
                <a:cs typeface="汉仪旗黑-50简" charset="0"/>
              </a:defRPr>
            </a:lvl1pPr>
          </a:lstStyle>
          <a:p>
            <a:fld id="{49AE70B2-8BF9-45C0-BB95-33D1B9D3A854}" type="slidenum">
              <a:rPr lang="zh-CN" altLang="en-US" smtClean="0"/>
            </a:fld>
            <a:endParaRPr lang="zh-CN" altLang="en-US"/>
          </a:p>
        </p:txBody>
      </p:sp>
      <p:grpSp>
        <p:nvGrpSpPr>
          <p:cNvPr id="7" name="组合 6"/>
          <p:cNvGrpSpPr/>
          <p:nvPr>
            <p:custDataLst>
              <p:tags r:id="rId9"/>
            </p:custDataLst>
          </p:nvPr>
        </p:nvGrpSpPr>
        <p:grpSpPr>
          <a:xfrm>
            <a:off x="6189344" y="4377446"/>
            <a:ext cx="1676400" cy="370840"/>
            <a:chOff x="2086" y="6488"/>
            <a:chExt cx="2640" cy="584"/>
          </a:xfrm>
        </p:grpSpPr>
        <p:sp>
          <p:nvSpPr>
            <p:cNvPr id="43" name="箭头: V 形 42"/>
            <p:cNvSpPr/>
            <p:nvPr>
              <p:custDataLst>
                <p:tags r:id="rId10"/>
              </p:custDataLst>
            </p:nvPr>
          </p:nvSpPr>
          <p:spPr>
            <a:xfrm>
              <a:off x="4182" y="6488"/>
              <a:ext cx="544" cy="585"/>
            </a:xfrm>
            <a:prstGeom prst="chevron">
              <a:avLst>
                <a:gd name="adj" fmla="val 52069"/>
              </a:avLst>
            </a:prstGeom>
            <a:solidFill>
              <a:schemeClr val="dk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dk1">
                    <a:lumMod val="85000"/>
                    <a:lumOff val="15000"/>
                  </a:schemeClr>
                </a:solidFill>
                <a:latin typeface="Arial" panose="020B0604020202020204" pitchFamily="34" charset="0"/>
                <a:ea typeface="汉仪旗黑-50简" charset="0"/>
                <a:cs typeface="汉仪旗黑-50简" charset="0"/>
              </a:endParaRPr>
            </a:p>
          </p:txBody>
        </p:sp>
        <p:sp>
          <p:nvSpPr>
            <p:cNvPr id="44" name="箭头: V 形 43"/>
            <p:cNvSpPr/>
            <p:nvPr>
              <p:custDataLst>
                <p:tags r:id="rId11"/>
              </p:custDataLst>
            </p:nvPr>
          </p:nvSpPr>
          <p:spPr>
            <a:xfrm>
              <a:off x="3763" y="6488"/>
              <a:ext cx="544" cy="585"/>
            </a:xfrm>
            <a:prstGeom prst="chevron">
              <a:avLst>
                <a:gd name="adj" fmla="val 52069"/>
              </a:avLst>
            </a:prstGeom>
            <a:solidFill>
              <a:schemeClr val="dk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dk1">
                    <a:lumMod val="85000"/>
                    <a:lumOff val="15000"/>
                  </a:schemeClr>
                </a:solidFill>
                <a:latin typeface="Arial" panose="020B0604020202020204" pitchFamily="34" charset="0"/>
                <a:ea typeface="汉仪旗黑-50简" charset="0"/>
                <a:cs typeface="汉仪旗黑-50简" charset="0"/>
              </a:endParaRPr>
            </a:p>
          </p:txBody>
        </p:sp>
        <p:sp>
          <p:nvSpPr>
            <p:cNvPr id="45" name="箭头: V 形 44"/>
            <p:cNvSpPr/>
            <p:nvPr>
              <p:custDataLst>
                <p:tags r:id="rId12"/>
              </p:custDataLst>
            </p:nvPr>
          </p:nvSpPr>
          <p:spPr>
            <a:xfrm>
              <a:off x="3344" y="6488"/>
              <a:ext cx="544" cy="585"/>
            </a:xfrm>
            <a:prstGeom prst="chevron">
              <a:avLst>
                <a:gd name="adj" fmla="val 52069"/>
              </a:avLst>
            </a:prstGeom>
            <a:solidFill>
              <a:schemeClr val="dk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dk1">
                    <a:lumMod val="85000"/>
                    <a:lumOff val="15000"/>
                  </a:schemeClr>
                </a:solidFill>
                <a:latin typeface="Arial" panose="020B0604020202020204" pitchFamily="34" charset="0"/>
                <a:ea typeface="汉仪旗黑-50简" charset="0"/>
                <a:cs typeface="汉仪旗黑-50简" charset="0"/>
              </a:endParaRPr>
            </a:p>
          </p:txBody>
        </p:sp>
        <p:sp>
          <p:nvSpPr>
            <p:cNvPr id="46" name="箭头: V 形 45"/>
            <p:cNvSpPr/>
            <p:nvPr>
              <p:custDataLst>
                <p:tags r:id="rId13"/>
              </p:custDataLst>
            </p:nvPr>
          </p:nvSpPr>
          <p:spPr>
            <a:xfrm>
              <a:off x="2924" y="6488"/>
              <a:ext cx="544" cy="585"/>
            </a:xfrm>
            <a:prstGeom prst="chevron">
              <a:avLst>
                <a:gd name="adj" fmla="val 52069"/>
              </a:avLst>
            </a:prstGeom>
            <a:solidFill>
              <a:schemeClr val="dk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dk1">
                    <a:lumMod val="85000"/>
                    <a:lumOff val="15000"/>
                  </a:schemeClr>
                </a:solidFill>
                <a:latin typeface="Arial" panose="020B0604020202020204" pitchFamily="34" charset="0"/>
                <a:ea typeface="汉仪旗黑-50简" charset="0"/>
                <a:cs typeface="汉仪旗黑-50简" charset="0"/>
              </a:endParaRPr>
            </a:p>
          </p:txBody>
        </p:sp>
        <p:sp>
          <p:nvSpPr>
            <p:cNvPr id="47" name="箭头: V 形 46"/>
            <p:cNvSpPr/>
            <p:nvPr>
              <p:custDataLst>
                <p:tags r:id="rId14"/>
              </p:custDataLst>
            </p:nvPr>
          </p:nvSpPr>
          <p:spPr>
            <a:xfrm>
              <a:off x="2505" y="6488"/>
              <a:ext cx="544" cy="585"/>
            </a:xfrm>
            <a:prstGeom prst="chevron">
              <a:avLst>
                <a:gd name="adj" fmla="val 52069"/>
              </a:avLst>
            </a:prstGeom>
            <a:solidFill>
              <a:schemeClr val="dk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dk1">
                    <a:lumMod val="85000"/>
                    <a:lumOff val="15000"/>
                  </a:schemeClr>
                </a:solidFill>
                <a:latin typeface="Arial" panose="020B0604020202020204" pitchFamily="34" charset="0"/>
                <a:ea typeface="汉仪旗黑-50简" charset="0"/>
                <a:cs typeface="汉仪旗黑-50简" charset="0"/>
              </a:endParaRPr>
            </a:p>
          </p:txBody>
        </p:sp>
        <p:sp>
          <p:nvSpPr>
            <p:cNvPr id="48" name="箭头: V 形 47"/>
            <p:cNvSpPr/>
            <p:nvPr>
              <p:custDataLst>
                <p:tags r:id="rId15"/>
              </p:custDataLst>
            </p:nvPr>
          </p:nvSpPr>
          <p:spPr>
            <a:xfrm>
              <a:off x="2086" y="6488"/>
              <a:ext cx="544" cy="585"/>
            </a:xfrm>
            <a:prstGeom prst="chevron">
              <a:avLst>
                <a:gd name="adj" fmla="val 52069"/>
              </a:avLst>
            </a:prstGeom>
            <a:solidFill>
              <a:schemeClr val="dk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dk1">
                    <a:lumMod val="85000"/>
                    <a:lumOff val="15000"/>
                  </a:schemeClr>
                </a:solidFill>
                <a:latin typeface="Arial" panose="020B0604020202020204" pitchFamily="34" charset="0"/>
                <a:ea typeface="汉仪旗黑-50简" charset="0"/>
                <a:cs typeface="汉仪旗黑-50简" charset="0"/>
              </a:endParaRPr>
            </a:p>
          </p:txBody>
        </p:sp>
      </p:grpSp>
      <p:sp>
        <p:nvSpPr>
          <p:cNvPr id="8" name="标题 2"/>
          <p:cNvSpPr>
            <a:spLocks noGrp="1"/>
          </p:cNvSpPr>
          <p:nvPr>
            <p:ph type="ctrTitle" idx="2" hasCustomPrompt="1"/>
            <p:custDataLst>
              <p:tags r:id="rId16"/>
            </p:custDataLst>
          </p:nvPr>
        </p:nvSpPr>
        <p:spPr>
          <a:xfrm>
            <a:off x="6170294" y="3154436"/>
            <a:ext cx="5199177" cy="972185"/>
          </a:xfrm>
          <a:noFill/>
        </p:spPr>
        <p:txBody>
          <a:bodyPr vert="horz" wrap="square" lIns="0" tIns="0" rIns="90000" bIns="0" rtlCol="0" anchor="b" anchorCtr="0">
            <a:normAutofit/>
          </a:bodyPr>
          <a:lstStyle>
            <a:lvl1pPr marL="0" marR="0" algn="l" defTabSz="914400" rtl="0" eaLnBrk="1" fontAlgn="auto" latinLnBrk="0" hangingPunct="0">
              <a:lnSpc>
                <a:spcPct val="88000"/>
              </a:lnSpc>
              <a:spcBef>
                <a:spcPts val="0"/>
              </a:spcBef>
              <a:spcAft>
                <a:spcPts val="0"/>
              </a:spcAft>
              <a:buClrTx/>
              <a:buSzTx/>
              <a:buFontTx/>
              <a:buNone/>
              <a:defRPr kumimoji="0" lang="zh-CN" altLang="en-US" sz="5900" b="1" i="0" u="none" strike="noStrike" kern="0" cap="none" spc="0" normalizeH="0" baseline="0" noProof="1" dirty="0">
                <a:ln w="12700">
                  <a:noFill/>
                </a:ln>
                <a:solidFill>
                  <a:schemeClr val="dk1">
                    <a:lumMod val="85000"/>
                    <a:lumOff val="15000"/>
                  </a:schemeClr>
                </a:solidFill>
                <a:effectLst/>
                <a:uFillTx/>
                <a:latin typeface="Arial" panose="020B0604020202020204" pitchFamily="34" charset="0"/>
                <a:ea typeface="汉仪铁线黑-65简" panose="00020600040101010101" charset="-122"/>
                <a:cs typeface="Dubai Medium" panose="020B0603030403030204" pitchFamily="34" charset="-78"/>
              </a:defRPr>
            </a:lvl1pPr>
          </a:lstStyle>
          <a:p>
            <a:pPr lvl="0"/>
            <a:r>
              <a:rPr>
                <a:sym typeface="+mn-ea"/>
              </a:rPr>
              <a:t>编辑标题</a:t>
            </a:r>
            <a:endParaRPr>
              <a:sym typeface="+mn-ea"/>
            </a:endParaRPr>
          </a:p>
        </p:txBody>
      </p:sp>
      <p:sp>
        <p:nvSpPr>
          <p:cNvPr id="9" name="文本占位符 3"/>
          <p:cNvSpPr>
            <a:spLocks noGrp="1"/>
          </p:cNvSpPr>
          <p:nvPr>
            <p:ph type="body" idx="3" hasCustomPrompt="1"/>
            <p:custDataLst>
              <p:tags r:id="rId17"/>
            </p:custDataLst>
          </p:nvPr>
        </p:nvSpPr>
        <p:spPr>
          <a:xfrm>
            <a:off x="6170294" y="4999111"/>
            <a:ext cx="4995977" cy="1102750"/>
          </a:xfrm>
          <a:noFill/>
        </p:spPr>
        <p:txBody>
          <a:bodyPr vert="horz" wrap="square" lIns="18000" tIns="0" rIns="82550" bIns="0" rtlCol="0" anchor="t" anchorCtr="0">
            <a:normAutofit/>
          </a:bodyPr>
          <a:lstStyle>
            <a:lvl1pPr marL="0" marR="0" indent="-228600" algn="l" defTabSz="914400" rtl="0" eaLnBrk="1" fontAlgn="auto" latinLnBrk="0" hangingPunct="0">
              <a:lnSpc>
                <a:spcPct val="120000"/>
              </a:lnSpc>
              <a:spcBef>
                <a:spcPts val="0"/>
              </a:spcBef>
              <a:spcAft>
                <a:spcPts val="0"/>
              </a:spcAft>
              <a:buClrTx/>
              <a:buSzTx/>
              <a:buFontTx/>
              <a:buNone/>
              <a:defRPr kumimoji="0" lang="zh-CN" altLang="en-US" sz="1600" b="0" i="0" u="none" strike="noStrike" kern="0" cap="none" spc="0" normalizeH="0" baseline="0" noProof="1" dirty="0">
                <a:ln>
                  <a:noFill/>
                </a:ln>
                <a:solidFill>
                  <a:schemeClr val="dk1">
                    <a:lumMod val="85000"/>
                    <a:lumOff val="15000"/>
                  </a:schemeClr>
                </a:solidFill>
                <a:effectLst/>
                <a:uFillTx/>
                <a:latin typeface="Arial" panose="020B0604020202020204" pitchFamily="34" charset="0"/>
                <a:ea typeface="汉仪旗黑-50简" charset="0"/>
                <a:cs typeface="+mj-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单击此处添加文本</a:t>
            </a:r>
            <a:endParaRPr>
              <a:sym typeface="+mn-ea"/>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2.jpeg"/><Relationship Id="rId13" Type="http://schemas.openxmlformats.org/officeDocument/2006/relationships/image" Target="file:///D:\qq&#25991;&#20214;\712321467\Image\C2C\Image2\%7b75232B38-A165-1FB7-499C-2E1C792CACB5%7d.png" TargetMode="Externa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5" Type="http://schemas.openxmlformats.org/officeDocument/2006/relationships/theme" Target="../theme/theme2.xml"/><Relationship Id="rId14" Type="http://schemas.openxmlformats.org/officeDocument/2006/relationships/image" Target="../media/image2.jpeg"/><Relationship Id="rId13" Type="http://schemas.openxmlformats.org/officeDocument/2006/relationships/image" Target="file:///D:\qq&#25991;&#20214;\712321467\Image\C2C\Image2\%7b75232B38-A165-1FB7-499C-2E1C792CACB5%7d.png" TargetMode="External"/><Relationship Id="rId12" Type="http://schemas.openxmlformats.org/officeDocument/2006/relationships/image" Target="../media/image1.pn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6" Type="http://schemas.openxmlformats.org/officeDocument/2006/relationships/theme" Target="../theme/theme3.xml"/><Relationship Id="rId15" Type="http://schemas.openxmlformats.org/officeDocument/2006/relationships/image" Target="../media/image2.jpeg"/><Relationship Id="rId14" Type="http://schemas.openxmlformats.org/officeDocument/2006/relationships/image" Target="file:///D:\qq&#25991;&#20214;\712321467\Image\C2C\Image2\%7b75232B38-A165-1FB7-499C-2E1C792CACB5%7d.png" TargetMode="External"/><Relationship Id="rId13" Type="http://schemas.openxmlformats.org/officeDocument/2006/relationships/image" Target="../media/image1.png"/><Relationship Id="rId12" Type="http://schemas.openxmlformats.org/officeDocument/2006/relationships/slideLayout" Target="../slideLayouts/slideLayout34.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DnDiag">
          <a:fgClr>
            <a:srgbClr val="FFFF00"/>
          </a:fgClr>
          <a:bgClr>
            <a:schemeClr val="bg1"/>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D915BF-78AE-47FD-9F4B-FA9BE023503D}"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B285C0-491D-4C21-BF6B-E40BE1782FA7}" type="slidenum">
              <a:rPr lang="zh-CN" altLang="en-US" smtClean="0"/>
            </a:fld>
            <a:endParaRPr lang="zh-CN" altLang="en-US"/>
          </a:p>
        </p:txBody>
      </p:sp>
      <p:pic>
        <p:nvPicPr>
          <p:cNvPr id="7" name="图片 1073743875" descr="学科网 zxxk.com"/>
          <p:cNvPicPr>
            <a:picLocks noChangeAspect="1"/>
          </p:cNvPicPr>
          <p:nvPr userDrawn="1"/>
        </p:nvPicPr>
        <p:blipFill>
          <a:blip r:embed="rId12" r:link="rId13"/>
          <a:stretch>
            <a:fillRect/>
          </a:stretch>
        </p:blipFill>
        <p:spPr>
          <a:xfrm>
            <a:off x="838200" y="365125"/>
            <a:ext cx="9525" cy="9525"/>
          </a:xfrm>
          <a:prstGeom prst="rect">
            <a:avLst/>
          </a:prstGeom>
          <a:noFill/>
          <a:ln>
            <a:noFill/>
            <a:miter lim="800000"/>
            <a:headEnd/>
            <a:tailEnd/>
          </a:ln>
        </p:spPr>
      </p:pic>
      <p:pic>
        <p:nvPicPr>
          <p:cNvPr id="5124" name="图片 6" descr="logo横版 png"/>
          <p:cNvPicPr>
            <a:picLocks noChangeAspect="1"/>
          </p:cNvPicPr>
          <p:nvPr userDrawn="1"/>
        </p:nvPicPr>
        <p:blipFill>
          <a:blip r:embed="rId14"/>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ltDnDiag">
          <a:fgClr>
            <a:srgbClr val="FFFF00"/>
          </a:fgClr>
          <a:bgClr>
            <a:schemeClr val="bg1"/>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D915BF-78AE-47FD-9F4B-FA9BE023503D}"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B285C0-491D-4C21-BF6B-E40BE1782FA7}" type="slidenum">
              <a:rPr lang="zh-CN" altLang="en-US" smtClean="0"/>
            </a:fld>
            <a:endParaRPr lang="zh-CN" altLang="en-US"/>
          </a:p>
        </p:txBody>
      </p:sp>
      <p:pic>
        <p:nvPicPr>
          <p:cNvPr id="7" name="图片 1073743875" descr="学科网 zxxk.com"/>
          <p:cNvPicPr>
            <a:picLocks noChangeAspect="1"/>
          </p:cNvPicPr>
          <p:nvPr userDrawn="1"/>
        </p:nvPicPr>
        <p:blipFill>
          <a:blip r:embed="rId12" r:link="rId13"/>
          <a:stretch>
            <a:fillRect/>
          </a:stretch>
        </p:blipFill>
        <p:spPr>
          <a:xfrm>
            <a:off x="838200" y="365125"/>
            <a:ext cx="9525" cy="9525"/>
          </a:xfrm>
          <a:prstGeom prst="rect">
            <a:avLst/>
          </a:prstGeom>
          <a:noFill/>
          <a:ln>
            <a:noFill/>
            <a:miter lim="800000"/>
            <a:headEnd/>
            <a:tailEnd/>
          </a:ln>
        </p:spPr>
      </p:pic>
      <p:pic>
        <p:nvPicPr>
          <p:cNvPr id="5124" name="图片 6" descr="logo横版 png"/>
          <p:cNvPicPr>
            <a:picLocks noChangeAspect="1"/>
          </p:cNvPicPr>
          <p:nvPr userDrawn="1"/>
        </p:nvPicPr>
        <p:blipFill>
          <a:blip r:embed="rId14"/>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pattFill prst="ltDnDiag">
          <a:fgClr>
            <a:srgbClr val="FFFF00"/>
          </a:fgClr>
          <a:bgClr>
            <a:schemeClr val="bg1"/>
          </a:bgClr>
        </a:pattFill>
        <a:effectLst/>
      </p:bgPr>
    </p:bg>
    <p:spTree>
      <p:nvGrpSpPr>
        <p:cNvPr id="1" name=""/>
        <p:cNvGrpSpPr/>
        <p:nvPr/>
      </p:nvGrpSpPr>
      <p:grpSpPr>
        <a:xfrm>
          <a:off x="0" y="0"/>
          <a:ext cx="0" cy="0"/>
          <a:chOff x="0" y="0"/>
          <a:chExt cx="0" cy="0"/>
        </a:xfrm>
      </p:grpSpPr>
      <p:pic>
        <p:nvPicPr>
          <p:cNvPr id="2" name="图片 1073743875" descr="学科网 zxxk.com"/>
          <p:cNvPicPr>
            <a:picLocks noChangeAspect="1"/>
          </p:cNvPicPr>
          <p:nvPr userDrawn="1"/>
        </p:nvPicPr>
        <p:blipFill>
          <a:blip r:embed="rId13" r:link="rId14"/>
          <a:stretch>
            <a:fillRect/>
          </a:stretch>
        </p:blipFill>
        <p:spPr>
          <a:xfrm>
            <a:off x="838200" y="365125"/>
            <a:ext cx="9525" cy="9525"/>
          </a:xfrm>
          <a:prstGeom prst="rect">
            <a:avLst/>
          </a:prstGeom>
          <a:noFill/>
          <a:ln>
            <a:noFill/>
            <a:miter lim="800000"/>
            <a:headEnd/>
            <a:tailEnd/>
          </a:ln>
        </p:spPr>
      </p:pic>
      <p:pic>
        <p:nvPicPr>
          <p:cNvPr id="5124" name="图片 6" descr="logo横版 png"/>
          <p:cNvPicPr>
            <a:picLocks noChangeAspect="1"/>
          </p:cNvPicPr>
          <p:nvPr userDrawn="1"/>
        </p:nvPicPr>
        <p:blipFill>
          <a:blip r:embed="rId15"/>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p:txStyles>
    <p:titleStyle>
      <a:lvl1pPr marL="0" lvl="0" indent="0" algn="l" defTabSz="914400" rtl="0" eaLnBrk="1" fontAlgn="base" latinLnBrk="0" hangingPunct="1">
        <a:lnSpc>
          <a:spcPct val="90000"/>
        </a:lnSpc>
        <a:spcBef>
          <a:spcPct val="0"/>
        </a:spcBef>
        <a:spcAft>
          <a:spcPct val="0"/>
        </a:spcAft>
        <a:buNone/>
        <a:defRPr sz="4400" b="0" i="0" u="none" kern="1200" baseline="0">
          <a:solidFill>
            <a:schemeClr val="tx1"/>
          </a:solidFill>
          <a:latin typeface="+mj-lt"/>
          <a:ea typeface="+mj-ea"/>
          <a:cs typeface="+mj-cs"/>
        </a:defRPr>
      </a:lvl1pPr>
    </p:titleStyle>
    <p:bodyStyle>
      <a:lvl1pPr marL="228600" lvl="0" indent="-228600" algn="l" defTabSz="914400" rtl="0" eaLnBrk="1" fontAlgn="base" latinLnBrk="0" hangingPunct="1">
        <a:lnSpc>
          <a:spcPct val="90000"/>
        </a:lnSpc>
        <a:spcBef>
          <a:spcPts val="990"/>
        </a:spcBef>
        <a:spcAft>
          <a:spcPct val="0"/>
        </a:spcAft>
        <a:buFont typeface="Arial" panose="020B0604020202020204" pitchFamily="34" charset="0"/>
        <a:buChar char="•"/>
        <a:defRPr sz="2900" b="0" i="0" u="none" kern="1200" baseline="0">
          <a:solidFill>
            <a:schemeClr val="tx1"/>
          </a:solidFill>
          <a:latin typeface="+mn-lt"/>
          <a:ea typeface="+mn-ea"/>
          <a:cs typeface="+mn-cs"/>
        </a:defRPr>
      </a:lvl1pPr>
      <a:lvl2pPr marL="685800" lvl="1" indent="-228600" algn="l" defTabSz="914400" rtl="0" eaLnBrk="1" fontAlgn="base" latinLnBrk="0" hangingPunct="1">
        <a:lnSpc>
          <a:spcPct val="90000"/>
        </a:lnSpc>
        <a:spcBef>
          <a:spcPts val="500"/>
        </a:spcBef>
        <a:spcAft>
          <a:spcPct val="0"/>
        </a:spcAft>
        <a:buFont typeface="Arial" panose="020B0604020202020204" pitchFamily="34" charset="0"/>
        <a:buChar char="•"/>
        <a:defRPr sz="2400" b="0" i="0" u="none" kern="1200" baseline="0">
          <a:solidFill>
            <a:schemeClr val="tx1"/>
          </a:solidFill>
          <a:latin typeface="+mn-lt"/>
          <a:ea typeface="+mn-ea"/>
          <a:cs typeface="+mn-cs"/>
        </a:defRPr>
      </a:lvl2pPr>
      <a:lvl3pPr marL="1144270" lvl="2" indent="-230505" algn="l" defTabSz="914400" rtl="0" eaLnBrk="1" fontAlgn="base" latinLnBrk="0" hangingPunct="1">
        <a:lnSpc>
          <a:spcPct val="90000"/>
        </a:lnSpc>
        <a:spcBef>
          <a:spcPts val="500"/>
        </a:spcBef>
        <a:spcAft>
          <a:spcPct val="0"/>
        </a:spcAft>
        <a:buFont typeface="Arial" panose="020B0604020202020204" pitchFamily="34" charset="0"/>
        <a:buChar char="•"/>
        <a:defRPr sz="2100" b="0" i="0" u="none" kern="1200" baseline="0">
          <a:solidFill>
            <a:schemeClr val="tx1"/>
          </a:solidFill>
          <a:latin typeface="+mn-lt"/>
          <a:ea typeface="+mn-ea"/>
          <a:cs typeface="+mn-cs"/>
        </a:defRPr>
      </a:lvl3pPr>
      <a:lvl4pPr marL="1599565" lvl="3" indent="-228600" algn="l" defTabSz="914400" rtl="0" eaLnBrk="1" fontAlgn="base" latinLnBrk="0" hangingPunct="1">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defRPr>
      </a:lvl4pPr>
      <a:lvl5pPr marL="2056765" lvl="4" indent="-229870" algn="l" defTabSz="914400" rtl="0" eaLnBrk="1" fontAlgn="base" latinLnBrk="0" hangingPunct="1">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defRPr>
      </a:lvl5pPr>
      <a:lvl6pPr marL="2513965" lvl="5" indent="-228600" algn="l" defTabSz="914400" rtl="0" eaLnBrk="1" fontAlgn="base" latinLnBrk="0" hangingPunct="1">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defRPr>
      </a:lvl6pPr>
      <a:lvl7pPr marL="2971165" lvl="6" indent="-228600" algn="l" defTabSz="914400" rtl="0" eaLnBrk="1" fontAlgn="base" latinLnBrk="0" hangingPunct="1">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defRPr>
      </a:lvl7pPr>
      <a:lvl8pPr marL="3428365" lvl="7" indent="-228600" algn="l" defTabSz="914400" rtl="0" eaLnBrk="1" fontAlgn="base" latinLnBrk="0" hangingPunct="1">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defRPr>
      </a:lvl8pPr>
      <a:lvl9pPr marL="3884930" lvl="8" indent="-228600" algn="l" defTabSz="914400" rtl="0" eaLnBrk="1" fontAlgn="base" latinLnBrk="0" hangingPunct="1">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just" defTabSz="914400" rtl="0" eaLnBrk="1" fontAlgn="base" latinLnBrk="0" hangingPunct="1">
        <a:lnSpc>
          <a:spcPct val="150000"/>
        </a:lnSpc>
        <a:spcBef>
          <a:spcPct val="0"/>
        </a:spcBef>
        <a:spcAft>
          <a:spcPct val="0"/>
        </a:spcAft>
        <a:buNone/>
        <a:defRPr sz="2600" b="1" i="0" u="none" kern="1200" baseline="0">
          <a:solidFill>
            <a:srgbClr val="000000"/>
          </a:solidFill>
          <a:latin typeface="宋体" panose="02010600030101010101" pitchFamily="2" charset="-122"/>
          <a:ea typeface="Times New Roman" panose="02020603050405020304" pitchFamily="18" charset="0"/>
          <a:cs typeface="+mn-cs"/>
        </a:defRPr>
      </a:lvl2pPr>
      <a:lvl3pPr marL="914400" lvl="2" indent="0" algn="just" defTabSz="914400" rtl="0" eaLnBrk="1" fontAlgn="base" latinLnBrk="0" hangingPunct="1">
        <a:lnSpc>
          <a:spcPct val="150000"/>
        </a:lnSpc>
        <a:spcBef>
          <a:spcPct val="0"/>
        </a:spcBef>
        <a:spcAft>
          <a:spcPct val="0"/>
        </a:spcAft>
        <a:buNone/>
        <a:defRPr sz="2600" b="1" i="0" u="none" kern="1200" baseline="0">
          <a:solidFill>
            <a:srgbClr val="000000"/>
          </a:solidFill>
          <a:latin typeface="宋体" panose="02010600030101010101" pitchFamily="2" charset="-122"/>
          <a:ea typeface="Times New Roman" panose="02020603050405020304" pitchFamily="18" charset="0"/>
          <a:cs typeface="+mn-cs"/>
        </a:defRPr>
      </a:lvl3pPr>
      <a:lvl4pPr marL="1370965" lvl="3" indent="0" algn="just" defTabSz="914400" rtl="0" eaLnBrk="1" fontAlgn="base" latinLnBrk="0" hangingPunct="1">
        <a:lnSpc>
          <a:spcPct val="150000"/>
        </a:lnSpc>
        <a:spcBef>
          <a:spcPct val="0"/>
        </a:spcBef>
        <a:spcAft>
          <a:spcPct val="0"/>
        </a:spcAft>
        <a:buNone/>
        <a:defRPr sz="2600" b="1" i="0" u="none" kern="1200" baseline="0">
          <a:solidFill>
            <a:srgbClr val="000000"/>
          </a:solidFill>
          <a:latin typeface="宋体" panose="02010600030101010101" pitchFamily="2" charset="-122"/>
          <a:ea typeface="Times New Roman" panose="02020603050405020304" pitchFamily="18" charset="0"/>
          <a:cs typeface="+mn-cs"/>
        </a:defRPr>
      </a:lvl4pPr>
      <a:lvl5pPr marL="1828165" lvl="4" indent="0" algn="just" defTabSz="914400" rtl="0" eaLnBrk="1" fontAlgn="base" latinLnBrk="0" hangingPunct="1">
        <a:lnSpc>
          <a:spcPct val="150000"/>
        </a:lnSpc>
        <a:spcBef>
          <a:spcPct val="0"/>
        </a:spcBef>
        <a:spcAft>
          <a:spcPct val="0"/>
        </a:spcAft>
        <a:buNone/>
        <a:defRPr sz="2600" b="1" i="0" u="none" kern="1200" baseline="0">
          <a:solidFill>
            <a:srgbClr val="000000"/>
          </a:solidFill>
          <a:latin typeface="宋体" panose="02010600030101010101" pitchFamily="2" charset="-122"/>
          <a:ea typeface="Times New Roman" panose="02020603050405020304" pitchFamily="18" charset="0"/>
          <a:cs typeface="+mn-cs"/>
        </a:defRPr>
      </a:lvl5pPr>
      <a:lvl6pPr marL="2285365" lvl="5" indent="0" algn="just" defTabSz="914400" rtl="0" eaLnBrk="1" fontAlgn="base" latinLnBrk="0" hangingPunct="1">
        <a:lnSpc>
          <a:spcPct val="150000"/>
        </a:lnSpc>
        <a:spcBef>
          <a:spcPct val="0"/>
        </a:spcBef>
        <a:spcAft>
          <a:spcPct val="0"/>
        </a:spcAft>
        <a:buNone/>
        <a:defRPr sz="2600" b="1" i="0" u="none" kern="1200" baseline="0">
          <a:solidFill>
            <a:srgbClr val="000000"/>
          </a:solidFill>
          <a:latin typeface="宋体" panose="02010600030101010101" pitchFamily="2" charset="-122"/>
          <a:ea typeface="Times New Roman" panose="02020603050405020304" pitchFamily="18" charset="0"/>
          <a:cs typeface="+mn-cs"/>
        </a:defRPr>
      </a:lvl6pPr>
      <a:lvl7pPr marL="2742565" lvl="6" indent="0" algn="just" defTabSz="914400" rtl="0" eaLnBrk="1" fontAlgn="base" latinLnBrk="0" hangingPunct="1">
        <a:lnSpc>
          <a:spcPct val="150000"/>
        </a:lnSpc>
        <a:spcBef>
          <a:spcPct val="0"/>
        </a:spcBef>
        <a:spcAft>
          <a:spcPct val="0"/>
        </a:spcAft>
        <a:buNone/>
        <a:defRPr sz="2600" b="1" i="0" u="none" kern="1200" baseline="0">
          <a:solidFill>
            <a:srgbClr val="000000"/>
          </a:solidFill>
          <a:latin typeface="宋体" panose="02010600030101010101" pitchFamily="2" charset="-122"/>
          <a:ea typeface="Times New Roman" panose="02020603050405020304" pitchFamily="18" charset="0"/>
          <a:cs typeface="+mn-cs"/>
        </a:defRPr>
      </a:lvl7pPr>
      <a:lvl8pPr marL="3199765" lvl="7" indent="0" algn="just" defTabSz="914400" rtl="0" eaLnBrk="1" fontAlgn="base" latinLnBrk="0" hangingPunct="1">
        <a:lnSpc>
          <a:spcPct val="150000"/>
        </a:lnSpc>
        <a:spcBef>
          <a:spcPct val="0"/>
        </a:spcBef>
        <a:spcAft>
          <a:spcPct val="0"/>
        </a:spcAft>
        <a:buNone/>
        <a:defRPr sz="2600" b="1" i="0" u="none" kern="1200" baseline="0">
          <a:solidFill>
            <a:srgbClr val="000000"/>
          </a:solidFill>
          <a:latin typeface="宋体" panose="02010600030101010101" pitchFamily="2" charset="-122"/>
          <a:ea typeface="Times New Roman" panose="02020603050405020304" pitchFamily="18" charset="0"/>
          <a:cs typeface="+mn-cs"/>
        </a:defRPr>
      </a:lvl8pPr>
      <a:lvl9pPr marL="3656330" lvl="8" indent="0" algn="just" defTabSz="914400" rtl="0" eaLnBrk="1" fontAlgn="base" latinLnBrk="0" hangingPunct="1">
        <a:lnSpc>
          <a:spcPct val="150000"/>
        </a:lnSpc>
        <a:spcBef>
          <a:spcPct val="0"/>
        </a:spcBef>
        <a:spcAft>
          <a:spcPct val="0"/>
        </a:spcAft>
        <a:buNone/>
        <a:defRPr sz="2600" b="1" i="0" u="none" kern="1200" baseline="0">
          <a:solidFill>
            <a:srgbClr val="000000"/>
          </a:solidFill>
          <a:latin typeface="宋体" panose="02010600030101010101" pitchFamily="2" charset="-122"/>
          <a:ea typeface="Times New Roman" panose="02020603050405020304" pitchFamily="18" charset="0"/>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image" Target="../media/image6.jpeg"/><Relationship Id="rId1"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2.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GIF"/></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2.GIF"/></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2.GIF"/></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2.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12.GIF"/><Relationship Id="rId1" Type="http://schemas.openxmlformats.org/officeDocument/2006/relationships/image" Target="../media/image11.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2.GIF"/></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2.GIF"/></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2.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34.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12.GIF"/><Relationship Id="rId1" Type="http://schemas.openxmlformats.org/officeDocument/2006/relationships/image" Target="../media/image11.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GIF"/></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GIF"/></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GI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23.xml"/><Relationship Id="rId1" Type="http://schemas.openxmlformats.org/officeDocument/2006/relationships/tags" Target="../tags/tag22.xml"/></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19.xml"/><Relationship Id="rId1" Type="http://schemas.openxmlformats.org/officeDocument/2006/relationships/tags" Target="../tags/tag18.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28.xml"/><Relationship Id="rId1" Type="http://schemas.openxmlformats.org/officeDocument/2006/relationships/tags" Target="../tags/tag27.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30.xml"/><Relationship Id="rId1" Type="http://schemas.openxmlformats.org/officeDocument/2006/relationships/tags" Target="../tags/tag29.xml"/></Relationships>
</file>

<file path=ppt/slides/_rels/slide42.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31.jpeg"/><Relationship Id="rId1" Type="http://schemas.openxmlformats.org/officeDocument/2006/relationships/image" Target="../media/image30.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33.png"/><Relationship Id="rId1" Type="http://schemas.openxmlformats.org/officeDocument/2006/relationships/image" Target="../media/image3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tags" Target="../tags/tag20.xml"/><Relationship Id="rId2" Type="http://schemas.openxmlformats.org/officeDocument/2006/relationships/image" Target="../media/image12.GIF"/><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21.xml"/><Relationship Id="rId1" Type="http://schemas.openxmlformats.org/officeDocument/2006/relationships/image" Target="../media/image1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1"/>
          <p:cNvSpPr txBox="1"/>
          <p:nvPr/>
        </p:nvSpPr>
        <p:spPr>
          <a:xfrm>
            <a:off x="8659495" y="2214245"/>
            <a:ext cx="1569720" cy="369570"/>
          </a:xfrm>
          <a:prstGeom prst="rect">
            <a:avLst/>
          </a:prstGeom>
          <a:noFill/>
        </p:spPr>
        <p:txBody>
          <a:bodyPr wrap="none" rtlCol="0">
            <a:spAutoFit/>
          </a:bodyPr>
          <a:lstStyle/>
          <a:p>
            <a:pPr marR="0" indent="0" defTabSz="914400" fontAlgn="auto">
              <a:lnSpc>
                <a:spcPct val="100000"/>
              </a:lnSpc>
              <a:spcBef>
                <a:spcPct val="0"/>
              </a:spcBef>
              <a:spcAft>
                <a:spcPct val="0"/>
              </a:spcAft>
              <a:buClrTx/>
              <a:buSzTx/>
              <a:buFontTx/>
              <a:buNone/>
              <a:defRPr/>
            </a:pPr>
            <a:r>
              <a:rPr kumimoji="0" lang="zh-CN" altLang="en-US"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rPr>
              <a:t>点击添加标题</a:t>
            </a:r>
            <a:endParaRPr kumimoji="0" lang="id-ID"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endParaRPr>
          </a:p>
        </p:txBody>
      </p:sp>
      <p:sp>
        <p:nvSpPr>
          <p:cNvPr id="100" name="文本框 99"/>
          <p:cNvSpPr txBox="1"/>
          <p:nvPr/>
        </p:nvSpPr>
        <p:spPr>
          <a:xfrm>
            <a:off x="180812" y="75436"/>
            <a:ext cx="12011188" cy="5016758"/>
          </a:xfrm>
          <a:prstGeom prst="rect">
            <a:avLst/>
          </a:prstGeom>
          <a:solidFill>
            <a:schemeClr val="bg1"/>
          </a:solidFill>
          <a:ln w="9525">
            <a:noFill/>
          </a:ln>
        </p:spPr>
        <p:txBody>
          <a:bodyPr wrap="square">
            <a:spAutoFit/>
          </a:bodyPr>
          <a:lstStyle/>
          <a:p>
            <a:pPr indent="444500"/>
            <a:r>
              <a:rPr lang="en-US" altLang="zh-CN" sz="3200" b="1" dirty="0">
                <a:solidFill>
                  <a:srgbClr val="FF0000"/>
                </a:solidFill>
                <a:latin typeface="Times New Roman" panose="02020603050405020304" pitchFamily="18" charset="0"/>
                <a:cs typeface="Times New Roman" panose="02020603050405020304" pitchFamily="18" charset="0"/>
              </a:rPr>
              <a:t>	</a:t>
            </a:r>
            <a:r>
              <a:rPr lang="en-US" altLang="zh-CN" sz="3200" b="1" dirty="0">
                <a:latin typeface="Times New Roman" panose="02020603050405020304" pitchFamily="18" charset="0"/>
                <a:cs typeface="Times New Roman" panose="02020603050405020304" pitchFamily="18" charset="0"/>
              </a:rPr>
              <a:t>In this issue, </a:t>
            </a:r>
            <a:r>
              <a:rPr lang="en-US" altLang="zh-CN" sz="3200" b="1" dirty="0">
                <a:solidFill>
                  <a:srgbClr val="C00000"/>
                </a:solidFill>
                <a:latin typeface="Times New Roman" panose="02020603050405020304" pitchFamily="18" charset="0"/>
                <a:cs typeface="Times New Roman" panose="02020603050405020304" pitchFamily="18" charset="0"/>
              </a:rPr>
              <a:t>you'll find articles to help you succeed, no matter your goals. </a:t>
            </a:r>
            <a:r>
              <a:rPr lang="en-US" altLang="zh-CN" sz="3200" b="1" dirty="0">
                <a:solidFill>
                  <a:srgbClr val="0000FF"/>
                </a:solidFill>
                <a:latin typeface="Times New Roman" panose="02020603050405020304" pitchFamily="18" charset="0"/>
                <a:cs typeface="Times New Roman" panose="02020603050405020304" pitchFamily="18" charset="0"/>
              </a:rPr>
              <a:t>If it's to figure out whether that mess of a novel you've got sitting in a drawer can be rescued or if you need to move on, </a:t>
            </a:r>
            <a:r>
              <a:rPr lang="en-US" altLang="zh-CN" sz="3200" b="1" u="sng" dirty="0">
                <a:solidFill>
                  <a:srgbClr val="CC00FF"/>
                </a:solidFill>
                <a:latin typeface="Times New Roman" panose="02020603050405020304" pitchFamily="18" charset="0"/>
                <a:cs typeface="Times New Roman" panose="02020603050405020304" pitchFamily="18" charset="0"/>
              </a:rPr>
              <a:t>Andromeda Romano's </a:t>
            </a:r>
            <a:r>
              <a:rPr lang="en-US" altLang="zh-CN" sz="3200" b="1" dirty="0">
                <a:solidFill>
                  <a:srgbClr val="CC00FF"/>
                </a:solidFill>
                <a:latin typeface="Times New Roman" panose="02020603050405020304" pitchFamily="18" charset="0"/>
                <a:cs typeface="Times New Roman" panose="02020603050405020304" pitchFamily="18" charset="0"/>
              </a:rPr>
              <a:t>article </a:t>
            </a:r>
            <a:r>
              <a:rPr lang="en-US" altLang="zh-CN" sz="3200" b="1" dirty="0">
                <a:latin typeface="Times New Roman" panose="02020603050405020304" pitchFamily="18" charset="0"/>
                <a:cs typeface="Times New Roman" panose="02020603050405020304" pitchFamily="18" charset="0"/>
              </a:rPr>
              <a:t>will offer questions to ask yourself. </a:t>
            </a:r>
            <a:r>
              <a:rPr lang="en-US" altLang="zh-CN" sz="3200" b="1" u="sng" dirty="0">
                <a:solidFill>
                  <a:srgbClr val="CC00FF"/>
                </a:solidFill>
                <a:latin typeface="Times New Roman" panose="02020603050405020304" pitchFamily="18" charset="0"/>
                <a:cs typeface="Times New Roman" panose="02020603050405020304" pitchFamily="18" charset="0"/>
              </a:rPr>
              <a:t>Michael La Ron's </a:t>
            </a:r>
            <a:r>
              <a:rPr lang="en-US" altLang="zh-CN" sz="3200" b="1" dirty="0">
                <a:solidFill>
                  <a:srgbClr val="CC00FF"/>
                </a:solidFill>
                <a:latin typeface="Times New Roman" panose="02020603050405020304" pitchFamily="18" charset="0"/>
                <a:cs typeface="Times New Roman" panose="02020603050405020304" pitchFamily="18" charset="0"/>
              </a:rPr>
              <a:t>essay </a:t>
            </a:r>
            <a:r>
              <a:rPr lang="en-US" altLang="zh-CN" sz="3200" b="1" dirty="0">
                <a:solidFill>
                  <a:srgbClr val="FF0000"/>
                </a:solidFill>
                <a:latin typeface="Times New Roman" panose="02020603050405020304" pitchFamily="18" charset="0"/>
                <a:cs typeface="Times New Roman" panose="02020603050405020304" pitchFamily="18" charset="0"/>
              </a:rPr>
              <a:t>will give you an example of how an unexpected opportunity might be just the push </a:t>
            </a:r>
            <a:r>
              <a:rPr lang="en-US" altLang="zh-CN" sz="3200" b="1" dirty="0">
                <a:latin typeface="Times New Roman" panose="02020603050405020304" pitchFamily="18" charset="0"/>
                <a:cs typeface="Times New Roman" panose="02020603050405020304" pitchFamily="18" charset="0"/>
              </a:rPr>
              <a:t>you need. Or, if you've had trouble finding an agent, </a:t>
            </a:r>
            <a:r>
              <a:rPr lang="en-US" altLang="zh-CN" sz="3200" b="1" u="sng" dirty="0">
                <a:solidFill>
                  <a:srgbClr val="006600"/>
                </a:solidFill>
                <a:latin typeface="Times New Roman" panose="02020603050405020304" pitchFamily="18" charset="0"/>
                <a:cs typeface="Times New Roman" panose="02020603050405020304" pitchFamily="18" charset="0"/>
              </a:rPr>
              <a:t>Ryan Van </a:t>
            </a:r>
            <a:r>
              <a:rPr lang="en-US" altLang="zh-CN" sz="3200" b="1" u="sng" dirty="0" err="1">
                <a:solidFill>
                  <a:srgbClr val="006600"/>
                </a:solidFill>
                <a:latin typeface="Times New Roman" panose="02020603050405020304" pitchFamily="18" charset="0"/>
                <a:cs typeface="Times New Roman" panose="02020603050405020304" pitchFamily="18" charset="0"/>
              </a:rPr>
              <a:t>Cleave's</a:t>
            </a:r>
            <a:r>
              <a:rPr lang="en-US" altLang="zh-CN" sz="3200" b="1" u="sng" dirty="0">
                <a:solidFill>
                  <a:srgbClr val="006600"/>
                </a:solidFill>
                <a:latin typeface="Times New Roman" panose="02020603050405020304" pitchFamily="18" charset="0"/>
                <a:cs typeface="Times New Roman" panose="02020603050405020304" pitchFamily="18" charset="0"/>
              </a:rPr>
              <a:t> </a:t>
            </a:r>
            <a:r>
              <a:rPr lang="en-US" altLang="zh-CN" sz="3200" b="1" dirty="0">
                <a:solidFill>
                  <a:srgbClr val="006600"/>
                </a:solidFill>
                <a:latin typeface="Times New Roman" panose="02020603050405020304" pitchFamily="18" charset="0"/>
                <a:cs typeface="Times New Roman" panose="02020603050405020304" pitchFamily="18" charset="0"/>
              </a:rPr>
              <a:t>collection of tips and advice from 22 literary agents </a:t>
            </a:r>
            <a:r>
              <a:rPr lang="en-US" altLang="zh-CN" sz="3200" b="1" dirty="0">
                <a:latin typeface="Times New Roman" panose="02020603050405020304" pitchFamily="18" charset="0"/>
                <a:cs typeface="Times New Roman" panose="02020603050405020304" pitchFamily="18" charset="0"/>
              </a:rPr>
              <a:t>on every aspect of the business might change your luck. </a:t>
            </a:r>
            <a:r>
              <a:rPr lang="en-US" altLang="zh-CN" sz="3200" b="1" u="sng" dirty="0">
                <a:solidFill>
                  <a:srgbClr val="CC00FF"/>
                </a:solidFill>
                <a:latin typeface="Times New Roman" panose="02020603050405020304" pitchFamily="18" charset="0"/>
                <a:cs typeface="Times New Roman" panose="02020603050405020304" pitchFamily="18" charset="0"/>
              </a:rPr>
              <a:t>Matty Dalrymple </a:t>
            </a:r>
            <a:r>
              <a:rPr lang="en-US" altLang="zh-CN" sz="3200" b="1" dirty="0">
                <a:solidFill>
                  <a:srgbClr val="CC00FF"/>
                </a:solidFill>
                <a:latin typeface="Times New Roman" panose="02020603050405020304" pitchFamily="18" charset="0"/>
                <a:cs typeface="Times New Roman" panose="02020603050405020304" pitchFamily="18" charset="0"/>
              </a:rPr>
              <a:t>shares ways to reach more readers and build a community with them.</a:t>
            </a:r>
            <a:endParaRPr lang="en-US" altLang="zh-CN" sz="3200" b="1" dirty="0">
              <a:solidFill>
                <a:srgbClr val="CC00FF"/>
              </a:solidFill>
              <a:latin typeface="Times New Roman" panose="02020603050405020304" pitchFamily="18" charset="0"/>
              <a:cs typeface="Times New Roman" panose="02020603050405020304" pitchFamily="18" charset="0"/>
            </a:endParaRPr>
          </a:p>
        </p:txBody>
      </p:sp>
      <p:sp>
        <p:nvSpPr>
          <p:cNvPr id="13" name="矩形 12"/>
          <p:cNvSpPr/>
          <p:nvPr/>
        </p:nvSpPr>
        <p:spPr>
          <a:xfrm>
            <a:off x="273377" y="5035974"/>
            <a:ext cx="11197590" cy="1754326"/>
          </a:xfrm>
          <a:prstGeom prst="rect">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r>
              <a:rPr lang="en-US" altLang="zh-CN" sz="3600" dirty="0">
                <a:latin typeface="Times New Roman" panose="02020603050405020304" pitchFamily="18" charset="0"/>
                <a:cs typeface="Times New Roman" panose="02020603050405020304" pitchFamily="18" charset="0"/>
              </a:rPr>
              <a:t>23. Who might be the target readers of this issue?</a:t>
            </a:r>
            <a:endParaRPr lang="en-US" altLang="zh-CN" sz="3600" dirty="0">
              <a:latin typeface="Times New Roman" panose="02020603050405020304" pitchFamily="18" charset="0"/>
              <a:cs typeface="Times New Roman" panose="02020603050405020304" pitchFamily="18" charset="0"/>
            </a:endParaRPr>
          </a:p>
          <a:p>
            <a:pPr marL="742950" indent="-742950">
              <a:buAutoNum type="alphaUcPeriod"/>
            </a:pPr>
            <a:r>
              <a:rPr lang="en-US" altLang="zh-CN" sz="3600" dirty="0">
                <a:latin typeface="Times New Roman" panose="02020603050405020304" pitchFamily="18" charset="0"/>
                <a:cs typeface="Times New Roman" panose="02020603050405020304" pitchFamily="18" charset="0"/>
              </a:rPr>
              <a:t>Writers.            B. Businessmen.       </a:t>
            </a:r>
            <a:endParaRPr lang="en-US" altLang="zh-CN" sz="3600" dirty="0">
              <a:latin typeface="Times New Roman" panose="02020603050405020304" pitchFamily="18" charset="0"/>
              <a:cs typeface="Times New Roman" panose="02020603050405020304" pitchFamily="18" charset="0"/>
            </a:endParaRPr>
          </a:p>
          <a:p>
            <a:r>
              <a:rPr lang="en-US" altLang="zh-CN" sz="3600" dirty="0">
                <a:latin typeface="Times New Roman" panose="02020603050405020304" pitchFamily="18" charset="0"/>
                <a:cs typeface="Times New Roman" panose="02020603050405020304" pitchFamily="18" charset="0"/>
              </a:rPr>
              <a:t>C. Booksellers.       D. Literary agents. </a:t>
            </a:r>
            <a:endParaRPr lang="en-US" altLang="zh-CN" sz="3600" dirty="0">
              <a:latin typeface="Times New Roman" panose="02020603050405020304" pitchFamily="18" charset="0"/>
              <a:cs typeface="Times New Roman" panose="02020603050405020304" pitchFamily="18" charset="0"/>
            </a:endParaRPr>
          </a:p>
        </p:txBody>
      </p:sp>
      <p:pic>
        <p:nvPicPr>
          <p:cNvPr id="3" name="Picture 5" descr="apple"/>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128759" y="5362373"/>
            <a:ext cx="108108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直接箭头连接符 13"/>
          <p:cNvCxnSpPr/>
          <p:nvPr/>
        </p:nvCxnSpPr>
        <p:spPr>
          <a:xfrm flipH="1">
            <a:off x="899308" y="2479249"/>
            <a:ext cx="1194956" cy="3176522"/>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3682738" y="5068976"/>
            <a:ext cx="3392195" cy="586795"/>
          </a:xfrm>
          <a:prstGeom prst="rect">
            <a:avLst/>
          </a:prstGeom>
          <a:noFill/>
          <a:ln w="57150">
            <a:solidFill>
              <a:srgbClr val="FF0000"/>
            </a:solidFill>
          </a:ln>
        </p:spPr>
        <p:txBody>
          <a:bodyPr wrap="square" rtlCol="0">
            <a:spAutoFit/>
          </a:bodyPr>
          <a:lstStyle/>
          <a:p>
            <a:endParaRPr lang="zh-CN" altLang="en-US" sz="2800"/>
          </a:p>
        </p:txBody>
      </p:sp>
      <p:sp>
        <p:nvSpPr>
          <p:cNvPr id="4" name="矩形 3"/>
          <p:cNvSpPr/>
          <p:nvPr/>
        </p:nvSpPr>
        <p:spPr>
          <a:xfrm>
            <a:off x="8969620" y="5784650"/>
            <a:ext cx="2323072" cy="584775"/>
          </a:xfrm>
          <a:prstGeom prst="rect">
            <a:avLst/>
          </a:prstGeom>
          <a:solidFill>
            <a:srgbClr val="F5C059"/>
          </a:solidFill>
        </p:spPr>
        <p:txBody>
          <a:bodyPr wrap="none">
            <a:spAutoFit/>
          </a:bodyPr>
          <a:lstStyle/>
          <a:p>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推理判断</a:t>
            </a:r>
            <a:r>
              <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rPr>
              <a:t>题</a:t>
            </a:r>
            <a:endParaRPr lang="zh-CN" altLang="en-US" sz="3200" b="1" dirty="0">
              <a:latin typeface="微软雅黑" panose="020B0503020204020204" pitchFamily="34" charset="-122"/>
              <a:ea typeface="微软雅黑" panose="020B0503020204020204" pitchFamily="34" charset="-122"/>
            </a:endParaRPr>
          </a:p>
        </p:txBody>
      </p:sp>
      <p:sp>
        <p:nvSpPr>
          <p:cNvPr id="9" name="文本框 8"/>
          <p:cNvSpPr txBox="1"/>
          <p:nvPr/>
        </p:nvSpPr>
        <p:spPr>
          <a:xfrm>
            <a:off x="226780" y="4488459"/>
            <a:ext cx="9529962" cy="586795"/>
          </a:xfrm>
          <a:prstGeom prst="rect">
            <a:avLst/>
          </a:prstGeom>
          <a:noFill/>
          <a:ln w="57150">
            <a:solidFill>
              <a:srgbClr val="FF0000"/>
            </a:solidFill>
          </a:ln>
        </p:spPr>
        <p:txBody>
          <a:bodyPr wrap="square" rtlCol="0">
            <a:spAutoFit/>
          </a:bodyPr>
          <a:lstStyle/>
          <a:p>
            <a:endParaRPr lang="zh-CN" altLang="en-US" sz="2800"/>
          </a:p>
        </p:txBody>
      </p:sp>
      <p:cxnSp>
        <p:nvCxnSpPr>
          <p:cNvPr id="12" name="直接箭头连接符 11"/>
          <p:cNvCxnSpPr/>
          <p:nvPr/>
        </p:nvCxnSpPr>
        <p:spPr>
          <a:xfrm flipH="1">
            <a:off x="899308" y="1923068"/>
            <a:ext cx="1966440" cy="3563332"/>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flipH="1">
            <a:off x="886954" y="3337089"/>
            <a:ext cx="6599294" cy="2298093"/>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flipH="1">
            <a:off x="970961" y="4488459"/>
            <a:ext cx="7074726" cy="1167312"/>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linds(horizont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blinds(horizontal)">
                                      <p:cBhvr>
                                        <p:cTn id="4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3695" y="652066"/>
            <a:ext cx="10671142" cy="1076961"/>
          </a:xfrm>
          <a:prstGeom prst="rect">
            <a:avLst/>
          </a:prstGeom>
          <a:solidFill>
            <a:schemeClr val="accent4">
              <a:lumMod val="20000"/>
              <a:lumOff val="80000"/>
            </a:schemeClr>
          </a:solidFill>
          <a:ln w="9525">
            <a:noFill/>
          </a:ln>
        </p:spPr>
        <p:txBody>
          <a:bodyPr wrap="square">
            <a:spAutoFit/>
          </a:bodyPr>
          <a:lstStyle/>
          <a:p>
            <a:pPr algn="just">
              <a:lnSpc>
                <a:spcPct val="120000"/>
              </a:lnSpc>
            </a:pP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a:t>
            </a:r>
            <a:r>
              <a:rPr lang="en-US" altLang="zh-CN" sz="28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indicators</a:t>
            </a: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of a successful writer </a:t>
            </a:r>
            <a:r>
              <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成功作家的标志</a:t>
            </a:r>
            <a:endPar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2. In this issue   </a:t>
            </a:r>
            <a:r>
              <a:rPr lang="zh-CN" altLang="en-US" sz="28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在这一期（ 杂志） </a:t>
            </a:r>
            <a:endParaRPr lang="en-US" altLang="zh-CN" sz="28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TextBox 237"/>
          <p:cNvSpPr txBox="1"/>
          <p:nvPr/>
        </p:nvSpPr>
        <p:spPr>
          <a:xfrm>
            <a:off x="513955" y="67291"/>
            <a:ext cx="2933700" cy="584775"/>
          </a:xfrm>
          <a:prstGeom prst="rect">
            <a:avLst/>
          </a:prstGeom>
          <a:noFill/>
        </p:spPr>
        <p:txBody>
          <a:bodyPr wrap="square" rtlCol="0">
            <a:spAutoFit/>
          </a:bodyPr>
          <a:lstStyle/>
          <a:p>
            <a:r>
              <a:rPr lang="en-US" altLang="zh-CN"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A  </a:t>
            </a:r>
            <a:r>
              <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篇：语料库</a:t>
            </a:r>
            <a:endPar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endParaRPr>
          </a:p>
        </p:txBody>
      </p:sp>
      <p:sp>
        <p:nvSpPr>
          <p:cNvPr id="4" name="矩形 3"/>
          <p:cNvSpPr/>
          <p:nvPr/>
        </p:nvSpPr>
        <p:spPr>
          <a:xfrm>
            <a:off x="51847" y="4153640"/>
            <a:ext cx="12088305" cy="2637069"/>
          </a:xfrm>
          <a:prstGeom prst="rect">
            <a:avLst/>
          </a:prstGeom>
          <a:solidFill>
            <a:schemeClr val="bg1"/>
          </a:solidFill>
          <a:ln>
            <a:solidFill>
              <a:srgbClr val="FF0000"/>
            </a:solidFill>
          </a:ln>
        </p:spPr>
        <p:txBody>
          <a:bodyPr wrap="square">
            <a:spAutoFit/>
          </a:bodyPr>
          <a:lstStyle/>
          <a:p>
            <a:pPr algn="just">
              <a:lnSpc>
                <a:spcPct val="120000"/>
              </a:lnSpc>
            </a:pPr>
            <a:r>
              <a:rPr lang="en-US" altLang="zh-CN" sz="28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28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（注意对比：本卷七选五选项</a:t>
            </a:r>
            <a:r>
              <a:rPr lang="en-US" altLang="zh-CN" sz="28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C</a:t>
            </a:r>
            <a:r>
              <a:rPr lang="zh-CN" altLang="en-US" sz="28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What ‘s at the heart of this issue?    </a:t>
            </a:r>
            <a:endParaRPr lang="en-US" altLang="zh-CN" sz="28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  issue    n. </a:t>
            </a:r>
            <a:r>
              <a:rPr lang="zh-CN" altLang="en-US" sz="28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问题；争端  ）     另：        </a:t>
            </a:r>
            <a:endParaRPr lang="en-US" altLang="zh-CN" sz="28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issue   </a:t>
            </a:r>
            <a:r>
              <a:rPr lang="en-US" altLang="zh-CN" sz="2800" b="1" kern="100"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rPr>
              <a:t>vt.</a:t>
            </a:r>
            <a:r>
              <a:rPr lang="en-US" altLang="zh-CN" sz="28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28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发行；发布；发出 </a:t>
            </a:r>
            <a:endParaRPr lang="en-US" altLang="zh-CN" sz="28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issue a new set of stamps; </a:t>
            </a:r>
            <a:r>
              <a:rPr lang="zh-CN" altLang="en-US" sz="28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发行一套新邮票  </a:t>
            </a:r>
            <a:endParaRPr lang="en-US" altLang="zh-CN" sz="28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issue a warning  </a:t>
            </a:r>
            <a:r>
              <a:rPr lang="zh-CN" altLang="en-US" sz="28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发出警告  </a:t>
            </a:r>
            <a:endParaRPr lang="en-US" altLang="zh-CN" sz="2800" dirty="0"/>
          </a:p>
        </p:txBody>
      </p:sp>
      <p:sp>
        <p:nvSpPr>
          <p:cNvPr id="5" name="矩形 4"/>
          <p:cNvSpPr/>
          <p:nvPr/>
        </p:nvSpPr>
        <p:spPr>
          <a:xfrm>
            <a:off x="103695" y="1962164"/>
            <a:ext cx="12088305" cy="1610184"/>
          </a:xfrm>
          <a:prstGeom prst="rect">
            <a:avLst/>
          </a:prstGeom>
          <a:solidFill>
            <a:schemeClr val="bg1"/>
          </a:solidFill>
          <a:ln>
            <a:solidFill>
              <a:srgbClr val="FF0000"/>
            </a:solidFill>
          </a:ln>
        </p:spPr>
        <p:txBody>
          <a:bodyPr wrap="square">
            <a:spAutoFit/>
          </a:bodyPr>
          <a:lstStyle/>
          <a:p>
            <a:pPr algn="just">
              <a:lnSpc>
                <a:spcPct val="120000"/>
              </a:lnSpc>
            </a:pPr>
            <a:r>
              <a:rPr lang="en-US" altLang="zh-CN" sz="28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28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构词法：动词</a:t>
            </a:r>
            <a:r>
              <a:rPr lang="en-US" altLang="zh-CN" sz="28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+er/ or </a:t>
            </a:r>
            <a:r>
              <a:rPr lang="zh-CN" altLang="en-US" sz="28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 表示“从事某种职业的人</a:t>
            </a:r>
            <a:r>
              <a:rPr lang="en-US" altLang="zh-CN" sz="28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28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某地区，地方的人“ 或者“某种机</a:t>
            </a:r>
            <a:r>
              <a:rPr lang="en-US" altLang="zh-CN" sz="28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28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器或者某种工具”；</a:t>
            </a:r>
            <a:endParaRPr lang="en-US" altLang="zh-CN" sz="28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zh-CN" altLang="en-US" sz="28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注意本卷第</a:t>
            </a:r>
            <a:r>
              <a:rPr lang="en-US" altLang="zh-CN" sz="28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27</a:t>
            </a:r>
            <a:r>
              <a:rPr lang="zh-CN" altLang="en-US" sz="28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题的四个选项：</a:t>
            </a:r>
            <a:r>
              <a:rPr lang="zh-CN" altLang="en-US" sz="28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都要猜测一下指什么人。</a:t>
            </a:r>
            <a:endParaRPr lang="en-US" altLang="zh-CN" sz="28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21411" y="631594"/>
            <a:ext cx="1866506" cy="5816977"/>
          </a:xfrm>
          <a:prstGeom prst="rect">
            <a:avLst/>
          </a:prstGeom>
          <a:noFill/>
        </p:spPr>
        <p:txBody>
          <a:bodyPr wrap="square" rtlCol="0">
            <a:spAutoFit/>
          </a:bodyPr>
          <a:lstStyle/>
          <a:p>
            <a:r>
              <a:rPr lang="en-US" altLang="zh-CN" sz="3600" b="1" dirty="0">
                <a:solidFill>
                  <a:srgbClr val="CC00FF"/>
                </a:solidFill>
              </a:rPr>
              <a:t>                          </a:t>
            </a:r>
            <a:r>
              <a:rPr lang="en-US" altLang="zh-CN" sz="4800" b="1" dirty="0">
                <a:solidFill>
                  <a:srgbClr val="CC00FF"/>
                </a:solidFill>
              </a:rPr>
              <a:t>B </a:t>
            </a:r>
            <a:r>
              <a:rPr lang="zh-CN" altLang="en-US" sz="4800" b="1" dirty="0">
                <a:solidFill>
                  <a:srgbClr val="CC00FF"/>
                </a:solidFill>
              </a:rPr>
              <a:t>篇</a:t>
            </a:r>
            <a:endParaRPr lang="en-US" altLang="zh-CN" sz="4800" b="1" dirty="0">
              <a:solidFill>
                <a:srgbClr val="CC00FF"/>
              </a:solidFill>
            </a:endParaRPr>
          </a:p>
          <a:p>
            <a:r>
              <a:rPr lang="zh-CN" altLang="en-US" sz="4800" b="1" dirty="0">
                <a:solidFill>
                  <a:srgbClr val="CC00FF"/>
                </a:solidFill>
              </a:rPr>
              <a:t>                    我要成为一个有</a:t>
            </a:r>
            <a:r>
              <a:rPr lang="en-US" altLang="zh-CN" sz="4800" b="1" dirty="0">
                <a:solidFill>
                  <a:srgbClr val="CC00FF"/>
                </a:solidFill>
              </a:rPr>
              <a:t>AQ</a:t>
            </a:r>
            <a:r>
              <a:rPr lang="zh-CN" altLang="en-US" sz="4800" b="1" dirty="0">
                <a:solidFill>
                  <a:srgbClr val="CC00FF"/>
                </a:solidFill>
              </a:rPr>
              <a:t>的人</a:t>
            </a:r>
            <a:endParaRPr lang="zh-CN" altLang="en-US" sz="4800" b="1" dirty="0">
              <a:solidFill>
                <a:srgbClr val="CC00FF"/>
              </a:solidFill>
            </a:endParaRPr>
          </a:p>
        </p:txBody>
      </p:sp>
      <p:pic>
        <p:nvPicPr>
          <p:cNvPr id="7170" name="Picture 2" descr="AQ  的图像结果"/>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990296" y="68834"/>
            <a:ext cx="4028879" cy="328710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Q  的图像结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6903" y="1389588"/>
            <a:ext cx="3688390" cy="3161444"/>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EQ  的图像结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3224" y="3632560"/>
            <a:ext cx="3945951" cy="31614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0" y="103908"/>
            <a:ext cx="12273699" cy="8439554"/>
          </a:xfrm>
          <a:prstGeom prst="rect">
            <a:avLst/>
          </a:prstGeom>
          <a:noFill/>
        </p:spPr>
        <p:txBody>
          <a:bodyPr wrap="square" rtlCol="0">
            <a:noAutofit/>
          </a:bodyPr>
          <a:lstStyle/>
          <a:p>
            <a:pPr>
              <a:lnSpc>
                <a:spcPts val="2000"/>
              </a:lnSpc>
            </a:pPr>
            <a:r>
              <a:rPr lang="en-US" altLang="zh-CN" sz="2400" b="1" dirty="0"/>
              <a:t>       </a:t>
            </a:r>
            <a:r>
              <a:rPr lang="en-US" altLang="zh-CN" sz="2400" dirty="0"/>
              <a:t>I'm in a coffee shop in Manhattan and I'm about to become the most disliked person in the room. First, I'm going to interrupt the man reading quietly near the window and ask for a drink of his latte. Next, I'm going to ask the line of people waiting to pay if I can cut to the front of the queue. This is how I chose to spend my last vacation.  Here's why.</a:t>
            </a:r>
            <a:endParaRPr lang="en-US" altLang="zh-CN" sz="2400" dirty="0"/>
          </a:p>
          <a:p>
            <a:pPr>
              <a:lnSpc>
                <a:spcPts val="2000"/>
              </a:lnSpc>
            </a:pPr>
            <a:r>
              <a:rPr lang="en-US" altLang="zh-CN" sz="2400" dirty="0"/>
              <a:t>      Growing up, all I ever heard about was "EQ." It was the mid-1990s, and psychologist Daniel Goleman had just popularized the concept of emotional intelligence. Unlike IQ, which tracked conventional measures of intelligence like reasoning and recall, EQ measured the ability to understand other people ---to listen, to empathize , and to appreciate. </a:t>
            </a:r>
            <a:endParaRPr lang="en-US" altLang="zh-CN" sz="2400" dirty="0"/>
          </a:p>
          <a:p>
            <a:pPr>
              <a:lnSpc>
                <a:spcPts val="2000"/>
              </a:lnSpc>
            </a:pPr>
            <a:r>
              <a:rPr lang="en-US" altLang="zh-CN" sz="2400" dirty="0"/>
              <a:t>     My mother, an elementary school principal, prized brains and hard work, but she placed a special emphasis on Goleman's new idea. To her, EQ was the elixir (</a:t>
            </a:r>
            <a:r>
              <a:rPr lang="zh-CN" altLang="en-US" sz="2400" dirty="0"/>
              <a:t>万能药</a:t>
            </a:r>
            <a:r>
              <a:rPr lang="en-US" altLang="zh-CN" sz="2400" dirty="0"/>
              <a:t>) that separated the good students from the great after they left school. She was determined to send me into the adult world with as much of this elixir as possible.</a:t>
            </a:r>
            <a:endParaRPr lang="en-US" altLang="zh-CN" sz="2400" dirty="0"/>
          </a:p>
          <a:p>
            <a:pPr>
              <a:lnSpc>
                <a:spcPts val="2000"/>
              </a:lnSpc>
            </a:pPr>
            <a:r>
              <a:rPr lang="en-US" altLang="zh-CN" sz="2400" dirty="0"/>
              <a:t>      But when I finally began my first job, I noticed a second elixir in the pockets of some of my colleagues. It gave their opinions extra weight and their decisions added impact. Strangest of all, it seemed like the anti-EQ: Instead of knowing how to make others feel good, this elixir gave people the courage to do the opposite ---to say things others didn't want to hear.</a:t>
            </a:r>
            <a:endParaRPr lang="en-US" altLang="zh-CN" sz="2400" dirty="0"/>
          </a:p>
          <a:p>
            <a:pPr>
              <a:lnSpc>
                <a:spcPts val="2000"/>
              </a:lnSpc>
            </a:pPr>
            <a:r>
              <a:rPr lang="en-US" altLang="zh-CN" sz="2400" dirty="0"/>
              <a:t>     This was assertiveness (</a:t>
            </a:r>
            <a:r>
              <a:rPr lang="zh-CN" altLang="en-US" sz="2400" dirty="0"/>
              <a:t>魄力</a:t>
            </a:r>
            <a:r>
              <a:rPr lang="en-US" altLang="zh-CN" sz="2400" dirty="0"/>
              <a:t>). It boiled down to the command of a single skill: the ability to have uncomfortable conversations. Assertive people--- those with high "AQ" --- ask for things they want, decline things they don't, provide constructive feedback, and engage in direct confrontation (</a:t>
            </a:r>
            <a:r>
              <a:rPr lang="zh-CN" altLang="en-US" sz="2400" dirty="0"/>
              <a:t>对峙</a:t>
            </a:r>
            <a:r>
              <a:rPr lang="en-US" altLang="zh-CN" sz="2400" dirty="0"/>
              <a:t>) and debate.</a:t>
            </a:r>
            <a:endParaRPr lang="en-US" altLang="zh-CN" sz="2400" dirty="0"/>
          </a:p>
          <a:p>
            <a:pPr>
              <a:lnSpc>
                <a:spcPts val="2000"/>
              </a:lnSpc>
            </a:pPr>
            <a:r>
              <a:rPr lang="en-US" altLang="zh-CN" sz="2400" dirty="0"/>
              <a:t>     A lifetime improving my EQ helped me empathize with others, but it also left me overly sensitive to situations where I had to say or do things that might make others unhappy. While I didn't avoid conflict, I was always frustrated by my powerlessness when I had to say or do something that could upset someone. This is my problem and I'm working on it.</a:t>
            </a:r>
            <a:endParaRPr lang="en-US" altLang="zh-CN" sz="2400" dirty="0"/>
          </a:p>
        </p:txBody>
      </p:sp>
      <p:sp>
        <p:nvSpPr>
          <p:cNvPr id="8" name="矩形: 圆角 5"/>
          <p:cNvSpPr/>
          <p:nvPr/>
        </p:nvSpPr>
        <p:spPr>
          <a:xfrm>
            <a:off x="914840" y="429037"/>
            <a:ext cx="10774398" cy="594995"/>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nSpc>
                <a:spcPct val="110000"/>
              </a:lnSpc>
            </a:pPr>
            <a:r>
              <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P1:the way I spent my last vacation and raise a question</a:t>
            </a:r>
            <a:endPar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3" name="矩形: 圆角 5"/>
          <p:cNvSpPr/>
          <p:nvPr/>
        </p:nvSpPr>
        <p:spPr>
          <a:xfrm>
            <a:off x="499620" y="1958838"/>
            <a:ext cx="7409469" cy="594995"/>
          </a:xfrm>
          <a:prstGeom prst="roundRect">
            <a:avLst>
              <a:gd name="adj" fmla="val 24589"/>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nSpc>
                <a:spcPct val="110000"/>
              </a:lnSpc>
            </a:pPr>
            <a:endPar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endParaRPr>
          </a:p>
          <a:p>
            <a:pPr>
              <a:lnSpc>
                <a:spcPct val="110000"/>
              </a:lnSpc>
            </a:pPr>
            <a:r>
              <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P2-3 :   my growing background with EQ </a:t>
            </a:r>
            <a:endParaRPr lang="zh-CN" alt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endParaRPr>
          </a:p>
          <a:p>
            <a:pPr>
              <a:lnSpc>
                <a:spcPct val="110000"/>
              </a:lnSpc>
            </a:pPr>
            <a:endParaRPr lang="zh-CN" alt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6" name="矩形: 圆角 5"/>
          <p:cNvSpPr/>
          <p:nvPr/>
        </p:nvSpPr>
        <p:spPr>
          <a:xfrm>
            <a:off x="744859" y="3286604"/>
            <a:ext cx="4713259" cy="740410"/>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nSpc>
                <a:spcPct val="110000"/>
              </a:lnSpc>
            </a:pPr>
            <a:endPar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endParaRPr>
          </a:p>
          <a:p>
            <a:pPr>
              <a:lnSpc>
                <a:spcPct val="110000"/>
              </a:lnSpc>
            </a:pPr>
            <a:r>
              <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P4:</a:t>
            </a:r>
            <a:r>
              <a:rPr 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 the discovery of AQ</a:t>
            </a:r>
            <a:endParaRPr lang="zh-CN" alt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endParaRPr>
          </a:p>
          <a:p>
            <a:pPr>
              <a:lnSpc>
                <a:spcPct val="110000"/>
              </a:lnSpc>
            </a:pPr>
            <a:endParaRPr lang="zh-CN" alt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2" name="矩形: 圆角 1"/>
          <p:cNvSpPr/>
          <p:nvPr/>
        </p:nvSpPr>
        <p:spPr>
          <a:xfrm>
            <a:off x="603754" y="4613265"/>
            <a:ext cx="7579302" cy="740410"/>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nSpc>
                <a:spcPct val="110000"/>
              </a:lnSpc>
            </a:pPr>
            <a:endPar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endParaRPr>
          </a:p>
          <a:p>
            <a:pPr>
              <a:lnSpc>
                <a:spcPct val="110000"/>
              </a:lnSpc>
            </a:pPr>
            <a:r>
              <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P5:</a:t>
            </a:r>
            <a:r>
              <a:rPr 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 behaviors of people with high AQ</a:t>
            </a:r>
            <a:endParaRPr lang="zh-CN" alt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endParaRPr>
          </a:p>
          <a:p>
            <a:pPr>
              <a:lnSpc>
                <a:spcPct val="110000"/>
              </a:lnSpc>
            </a:pPr>
            <a:endParaRPr lang="zh-CN" alt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9" name="矩形: 圆角 1"/>
          <p:cNvSpPr/>
          <p:nvPr/>
        </p:nvSpPr>
        <p:spPr>
          <a:xfrm>
            <a:off x="671310" y="5661211"/>
            <a:ext cx="5842612" cy="740410"/>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nSpc>
                <a:spcPct val="110000"/>
              </a:lnSpc>
            </a:pPr>
            <a:endPar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endParaRPr>
          </a:p>
          <a:p>
            <a:pPr>
              <a:lnSpc>
                <a:spcPct val="110000"/>
              </a:lnSpc>
            </a:pPr>
            <a:r>
              <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P6:</a:t>
            </a:r>
            <a:r>
              <a:rPr 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 Explain why I work on AQ </a:t>
            </a:r>
            <a:endParaRPr 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endParaRPr>
          </a:p>
          <a:p>
            <a:pPr>
              <a:lnSpc>
                <a:spcPct val="110000"/>
              </a:lnSpc>
            </a:pPr>
            <a:endParaRPr lang="zh-CN" alt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5" name="右大括号 4"/>
          <p:cNvSpPr/>
          <p:nvPr/>
        </p:nvSpPr>
        <p:spPr>
          <a:xfrm>
            <a:off x="8097625" y="2177592"/>
            <a:ext cx="556323" cy="4081806"/>
          </a:xfrm>
          <a:prstGeom prst="rightBrace">
            <a:avLst>
              <a:gd name="adj1" fmla="val 8333"/>
              <a:gd name="adj2" fmla="val 53992"/>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矩形: 圆角 1"/>
          <p:cNvSpPr/>
          <p:nvPr/>
        </p:nvSpPr>
        <p:spPr>
          <a:xfrm>
            <a:off x="8446415" y="2997724"/>
            <a:ext cx="3402805" cy="1676649"/>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nSpc>
                <a:spcPct val="110000"/>
              </a:lnSpc>
            </a:pPr>
            <a:endPar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endParaRPr>
          </a:p>
          <a:p>
            <a:pPr>
              <a:lnSpc>
                <a:spcPct val="110000"/>
              </a:lnSpc>
            </a:pPr>
            <a:r>
              <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P6:</a:t>
            </a:r>
            <a:r>
              <a:rPr 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  answer the question in Par</a:t>
            </a:r>
            <a:endParaRPr 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endParaRPr>
          </a:p>
          <a:p>
            <a:pPr>
              <a:lnSpc>
                <a:spcPct val="110000"/>
              </a:lnSpc>
            </a:pPr>
            <a:endParaRPr lang="zh-CN" alt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ppt_x"/>
                                          </p:val>
                                        </p:tav>
                                        <p:tav tm="100000">
                                          <p:val>
                                            <p:strVal val="#ppt_x"/>
                                          </p:val>
                                        </p:tav>
                                      </p:tavLst>
                                    </p:anim>
                                    <p:anim calcmode="lin" valueType="num">
                                      <p:cBhvr additive="base">
                                        <p:cTn id="4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8" grpId="0" bldLvl="0" animBg="1"/>
      <p:bldP spid="8" grpId="1" animBg="1"/>
      <p:bldP spid="3" grpId="0" bldLvl="0" animBg="1"/>
      <p:bldP spid="3" grpId="1" animBg="1"/>
      <p:bldP spid="6" grpId="0" bldLvl="0" animBg="1"/>
      <p:bldP spid="6" grpId="1" animBg="1"/>
      <p:bldP spid="2" grpId="0" bldLvl="0" animBg="1"/>
      <p:bldP spid="2" grpId="1" animBg="1"/>
      <p:bldP spid="9" grpId="0" bldLvl="0" animBg="1"/>
      <p:bldP spid="9" grpId="1" animBg="1"/>
      <p:bldP spid="5" grpId="0" animBg="1"/>
      <p:bldP spid="7" grpId="0" bldLvl="0" animBg="1"/>
      <p:bldP spid="7"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1"/>
          <p:cNvSpPr txBox="1"/>
          <p:nvPr/>
        </p:nvSpPr>
        <p:spPr>
          <a:xfrm>
            <a:off x="8659495" y="2214245"/>
            <a:ext cx="1569720" cy="369570"/>
          </a:xfrm>
          <a:prstGeom prst="rect">
            <a:avLst/>
          </a:prstGeom>
          <a:noFill/>
        </p:spPr>
        <p:txBody>
          <a:bodyPr wrap="none" rtlCol="0">
            <a:spAutoFit/>
          </a:bodyPr>
          <a:lstStyle/>
          <a:p>
            <a:pPr marR="0" indent="0" defTabSz="914400" fontAlgn="auto">
              <a:lnSpc>
                <a:spcPct val="100000"/>
              </a:lnSpc>
              <a:spcBef>
                <a:spcPct val="0"/>
              </a:spcBef>
              <a:spcAft>
                <a:spcPct val="0"/>
              </a:spcAft>
              <a:buClrTx/>
              <a:buSzTx/>
              <a:buFontTx/>
              <a:buNone/>
              <a:defRPr/>
            </a:pPr>
            <a:r>
              <a:rPr kumimoji="0" lang="zh-CN" altLang="en-US"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rPr>
              <a:t>点击添加标题</a:t>
            </a:r>
            <a:endParaRPr kumimoji="0" lang="id-ID"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endParaRPr>
          </a:p>
        </p:txBody>
      </p:sp>
      <p:cxnSp>
        <p:nvCxnSpPr>
          <p:cNvPr id="10" name="直接连接符 9"/>
          <p:cNvCxnSpPr/>
          <p:nvPr/>
        </p:nvCxnSpPr>
        <p:spPr>
          <a:xfrm flipV="1">
            <a:off x="184206" y="1005277"/>
            <a:ext cx="10066196" cy="1"/>
          </a:xfrm>
          <a:prstGeom prst="line">
            <a:avLst/>
          </a:prstGeom>
          <a:ln w="76200">
            <a:solidFill>
              <a:srgbClr val="9B0000"/>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22366" y="505075"/>
            <a:ext cx="1474140" cy="733610"/>
          </a:xfrm>
          <a:prstGeom prst="rect">
            <a:avLst/>
          </a:prstGeom>
        </p:spPr>
      </p:pic>
      <p:sp>
        <p:nvSpPr>
          <p:cNvPr id="18" name="TextBox 237"/>
          <p:cNvSpPr txBox="1"/>
          <p:nvPr/>
        </p:nvSpPr>
        <p:spPr>
          <a:xfrm>
            <a:off x="2305050" y="393700"/>
            <a:ext cx="2933700" cy="583565"/>
          </a:xfrm>
          <a:prstGeom prst="rect">
            <a:avLst/>
          </a:prstGeom>
          <a:noFill/>
        </p:spPr>
        <p:txBody>
          <a:bodyPr wrap="square" rtlCol="0">
            <a:spAutoFit/>
          </a:bodyPr>
          <a:lstStyle/>
          <a:p>
            <a:r>
              <a:rPr lang="en-US" altLang="zh-CN" sz="3200" b="1">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B </a:t>
            </a:r>
            <a:r>
              <a:rPr lang="zh-CN" altLang="en-US" sz="3200" b="1">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篇：记叙文</a:t>
            </a:r>
            <a:endParaRPr lang="zh-CN" altLang="en-US" sz="3200" b="1">
              <a:solidFill>
                <a:srgbClr val="A50021"/>
              </a:solidFill>
              <a:latin typeface="Times New Roman" panose="02020603050405020304" pitchFamily="18" charset="0"/>
              <a:ea typeface="黑体" panose="02010609060101010101" charset="-122"/>
              <a:cs typeface="+mn-ea"/>
              <a:sym typeface="Times New Roman" panose="02020603050405020304" pitchFamily="18" charset="0"/>
            </a:endParaRPr>
          </a:p>
        </p:txBody>
      </p:sp>
      <p:sp>
        <p:nvSpPr>
          <p:cNvPr id="19" name="文本框 18"/>
          <p:cNvSpPr txBox="1"/>
          <p:nvPr/>
        </p:nvSpPr>
        <p:spPr>
          <a:xfrm>
            <a:off x="4589780" y="147320"/>
            <a:ext cx="10095865" cy="829945"/>
          </a:xfrm>
          <a:prstGeom prst="rect">
            <a:avLst/>
          </a:prstGeom>
          <a:noFill/>
        </p:spPr>
        <p:txBody>
          <a:bodyPr wrap="square" rtlCol="0" anchor="t">
            <a:spAutoFit/>
          </a:bodyPr>
          <a:lstStyle/>
          <a:p>
            <a:pPr indent="609600" algn="just" fontAlgn="auto">
              <a:lnSpc>
                <a:spcPct val="150000"/>
              </a:lnSpc>
            </a:pPr>
            <a:r>
              <a:rPr lang="zh-CN" altLang="en-US" sz="3200" b="1" dirty="0">
                <a:latin typeface="宋体" panose="02010600030101010101" pitchFamily="2" charset="-122"/>
                <a:ea typeface="宋体" panose="02010600030101010101" pitchFamily="2" charset="-122"/>
              </a:rPr>
              <a:t>主题语境</a:t>
            </a:r>
            <a:r>
              <a:rPr lang="en-US" altLang="zh-CN" sz="3200" b="1" dirty="0">
                <a:latin typeface="宋体" panose="02010600030101010101" pitchFamily="2" charset="-122"/>
                <a:ea typeface="宋体" panose="02010600030101010101" pitchFamily="2" charset="-122"/>
              </a:rPr>
              <a:t>--</a:t>
            </a:r>
            <a:r>
              <a:rPr lang="zh-CN" altLang="en-US" sz="3200" b="1" dirty="0">
                <a:latin typeface="宋体" panose="02010600030101010101" pitchFamily="2" charset="-122"/>
                <a:ea typeface="宋体" panose="02010600030101010101" pitchFamily="2" charset="-122"/>
              </a:rPr>
              <a:t>人与自我</a:t>
            </a:r>
            <a:endParaRPr lang="zh-CN" altLang="en-US" sz="3200" b="1" dirty="0">
              <a:latin typeface="宋体" panose="02010600030101010101" pitchFamily="2" charset="-122"/>
              <a:ea typeface="宋体" panose="02010600030101010101" pitchFamily="2" charset="-122"/>
            </a:endParaRPr>
          </a:p>
        </p:txBody>
      </p:sp>
      <p:sp>
        <p:nvSpPr>
          <p:cNvPr id="100" name="文本框 99"/>
          <p:cNvSpPr txBox="1"/>
          <p:nvPr/>
        </p:nvSpPr>
        <p:spPr>
          <a:xfrm>
            <a:off x="0" y="1160145"/>
            <a:ext cx="12113443" cy="304698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444500"/>
            <a:r>
              <a:rPr lang="en-US" sz="2800" dirty="0">
                <a:solidFill>
                  <a:schemeClr val="tx1"/>
                </a:solidFill>
                <a:latin typeface="Times New Roman" panose="02020603050405020304" pitchFamily="18" charset="0"/>
                <a:cs typeface="Times New Roman" panose="02020603050405020304" pitchFamily="18" charset="0"/>
              </a:rPr>
              <a:t>(Para. 1)</a:t>
            </a:r>
            <a:r>
              <a:rPr lang="en-US" sz="3200" dirty="0">
                <a:latin typeface="Times New Roman" panose="02020603050405020304" pitchFamily="18" charset="0"/>
                <a:cs typeface="Times New Roman" panose="02020603050405020304" pitchFamily="18" charset="0"/>
              </a:rPr>
              <a:t> </a:t>
            </a:r>
            <a:r>
              <a:rPr lang="en-US" sz="3200" dirty="0">
                <a:solidFill>
                  <a:schemeClr val="tx1"/>
                </a:solidFill>
                <a:latin typeface="Times New Roman" panose="02020603050405020304" pitchFamily="18" charset="0"/>
                <a:cs typeface="Times New Roman" panose="02020603050405020304" pitchFamily="18" charset="0"/>
              </a:rPr>
              <a:t>I‘m in a coffee shop in Manhattan and I’m about to become the most disliked person in the room. First, I‘m going to interrupt the man reading quietly near the window and ask for a drink of his latte. Next, I’m going to ask the line of people waiting to pay if I can cut to the front of the queue. </a:t>
            </a:r>
            <a:r>
              <a:rPr lang="en-US" sz="3200" dirty="0">
                <a:solidFill>
                  <a:srgbClr val="FF0000"/>
                </a:solidFill>
                <a:latin typeface="Times New Roman" panose="02020603050405020304" pitchFamily="18" charset="0"/>
                <a:cs typeface="Times New Roman" panose="02020603050405020304" pitchFamily="18" charset="0"/>
              </a:rPr>
              <a:t>This is how I chose to spend my last vacation.  Here‘s why.</a:t>
            </a:r>
            <a:r>
              <a:rPr lang="zh-CN" altLang="en-US" sz="2800" dirty="0">
                <a:solidFill>
                  <a:srgbClr val="CC00FF"/>
                </a:solidFill>
                <a:latin typeface="Times New Roman" panose="02020603050405020304" pitchFamily="18" charset="0"/>
                <a:cs typeface="Times New Roman" panose="02020603050405020304" pitchFamily="18" charset="0"/>
              </a:rPr>
              <a:t>这就是我过上一个假期选择的方式。原因如下</a:t>
            </a:r>
            <a:endParaRPr lang="en-US" sz="2800" dirty="0">
              <a:solidFill>
                <a:srgbClr val="CC00FF"/>
              </a:solidFill>
              <a:latin typeface="Times New Roman" panose="02020603050405020304" pitchFamily="18" charset="0"/>
              <a:cs typeface="Times New Roman" panose="02020603050405020304" pitchFamily="18" charset="0"/>
            </a:endParaRPr>
          </a:p>
        </p:txBody>
      </p:sp>
      <p:sp>
        <p:nvSpPr>
          <p:cNvPr id="8" name="心形 7"/>
          <p:cNvSpPr/>
          <p:nvPr/>
        </p:nvSpPr>
        <p:spPr>
          <a:xfrm>
            <a:off x="549760" y="7204849"/>
            <a:ext cx="385445" cy="415925"/>
          </a:xfrm>
          <a:prstGeom prst="hear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15" name="文本框 14"/>
          <p:cNvSpPr txBox="1"/>
          <p:nvPr/>
        </p:nvSpPr>
        <p:spPr>
          <a:xfrm>
            <a:off x="0" y="4185503"/>
            <a:ext cx="12113443" cy="58477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444500"/>
            <a:r>
              <a:rPr lang="en-US" altLang="zh-CN" sz="3200" dirty="0">
                <a:solidFill>
                  <a:srgbClr val="0000FF"/>
                </a:solidFill>
                <a:latin typeface="Times New Roman" panose="02020603050405020304" pitchFamily="18" charset="0"/>
                <a:cs typeface="Times New Roman" panose="02020603050405020304" pitchFamily="18" charset="0"/>
              </a:rPr>
              <a:t>Para1 </a:t>
            </a:r>
            <a:r>
              <a:rPr lang="zh-CN" altLang="en-US" sz="3200" dirty="0">
                <a:solidFill>
                  <a:srgbClr val="0000FF"/>
                </a:solidFill>
                <a:latin typeface="Times New Roman" panose="02020603050405020304" pitchFamily="18" charset="0"/>
                <a:cs typeface="Times New Roman" panose="02020603050405020304" pitchFamily="18" charset="0"/>
              </a:rPr>
              <a:t>描述了我在度假期间做的各种奇葩行为。</a:t>
            </a:r>
            <a:endParaRPr lang="en-US" sz="3200" dirty="0">
              <a:solidFill>
                <a:srgbClr val="0000FF"/>
              </a:solidFill>
              <a:latin typeface="Times New Roman" panose="02020603050405020304" pitchFamily="18" charset="0"/>
              <a:cs typeface="Times New Roman" panose="02020603050405020304" pitchFamily="18" charset="0"/>
            </a:endParaRPr>
          </a:p>
        </p:txBody>
      </p:sp>
      <p:sp>
        <p:nvSpPr>
          <p:cNvPr id="3" name="文本框 2"/>
          <p:cNvSpPr txBox="1"/>
          <p:nvPr/>
        </p:nvSpPr>
        <p:spPr>
          <a:xfrm>
            <a:off x="39278" y="4839643"/>
            <a:ext cx="10971229" cy="58477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444500"/>
            <a:r>
              <a:rPr lang="en-US" altLang="zh-CN" sz="3200" dirty="0">
                <a:solidFill>
                  <a:srgbClr val="0000FF"/>
                </a:solidFill>
                <a:latin typeface="Times New Roman" panose="02020603050405020304" pitchFamily="18" charset="0"/>
                <a:cs typeface="Times New Roman" panose="02020603050405020304" pitchFamily="18" charset="0"/>
              </a:rPr>
              <a:t>Para2-3</a:t>
            </a:r>
            <a:r>
              <a:rPr lang="zh-CN" altLang="en-US" sz="3200" dirty="0">
                <a:solidFill>
                  <a:srgbClr val="0000FF"/>
                </a:solidFill>
                <a:latin typeface="Times New Roman" panose="02020603050405020304" pitchFamily="18" charset="0"/>
                <a:cs typeface="Times New Roman" panose="02020603050405020304" pitchFamily="18" charset="0"/>
              </a:rPr>
              <a:t>叙述了</a:t>
            </a:r>
            <a:r>
              <a:rPr lang="en-US" altLang="zh-CN" sz="3200" dirty="0">
                <a:solidFill>
                  <a:srgbClr val="0000FF"/>
                </a:solidFill>
                <a:latin typeface="Times New Roman" panose="02020603050405020304" pitchFamily="18" charset="0"/>
                <a:cs typeface="Times New Roman" panose="02020603050405020304" pitchFamily="18" charset="0"/>
              </a:rPr>
              <a:t>EQ</a:t>
            </a:r>
            <a:r>
              <a:rPr lang="zh-CN" altLang="en-US" sz="3200" dirty="0">
                <a:solidFill>
                  <a:srgbClr val="0000FF"/>
                </a:solidFill>
                <a:latin typeface="Times New Roman" panose="02020603050405020304" pitchFamily="18" charset="0"/>
                <a:cs typeface="Times New Roman" panose="02020603050405020304" pitchFamily="18" charset="0"/>
              </a:rPr>
              <a:t>以及我从小被教育</a:t>
            </a:r>
            <a:r>
              <a:rPr lang="en-US" altLang="zh-CN" sz="3200" dirty="0">
                <a:solidFill>
                  <a:srgbClr val="0000FF"/>
                </a:solidFill>
                <a:latin typeface="Times New Roman" panose="02020603050405020304" pitchFamily="18" charset="0"/>
                <a:cs typeface="Times New Roman" panose="02020603050405020304" pitchFamily="18" charset="0"/>
              </a:rPr>
              <a:t>EQ</a:t>
            </a:r>
            <a:r>
              <a:rPr lang="zh-CN" altLang="en-US" sz="3200" dirty="0">
                <a:solidFill>
                  <a:srgbClr val="0000FF"/>
                </a:solidFill>
                <a:latin typeface="Times New Roman" panose="02020603050405020304" pitchFamily="18" charset="0"/>
                <a:cs typeface="Times New Roman" panose="02020603050405020304" pitchFamily="18" charset="0"/>
              </a:rPr>
              <a:t>是万能药。</a:t>
            </a:r>
            <a:endParaRPr lang="en-US" sz="3200" dirty="0">
              <a:solidFill>
                <a:srgbClr val="0000FF"/>
              </a:solidFill>
              <a:latin typeface="Times New Roman" panose="02020603050405020304" pitchFamily="18" charset="0"/>
              <a:cs typeface="Times New Roman" panose="02020603050405020304" pitchFamily="18" charset="0"/>
            </a:endParaRPr>
          </a:p>
        </p:txBody>
      </p:sp>
      <p:sp>
        <p:nvSpPr>
          <p:cNvPr id="4" name="文本框 3"/>
          <p:cNvSpPr txBox="1"/>
          <p:nvPr/>
        </p:nvSpPr>
        <p:spPr>
          <a:xfrm>
            <a:off x="97408" y="5482237"/>
            <a:ext cx="11780365" cy="58477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444500"/>
            <a:r>
              <a:rPr lang="en-US" altLang="zh-CN" sz="3200" dirty="0">
                <a:solidFill>
                  <a:srgbClr val="0000FF"/>
                </a:solidFill>
                <a:latin typeface="Times New Roman" panose="02020603050405020304" pitchFamily="18" charset="0"/>
                <a:cs typeface="Times New Roman" panose="02020603050405020304" pitchFamily="18" charset="0"/>
              </a:rPr>
              <a:t>Para4</a:t>
            </a:r>
            <a:r>
              <a:rPr lang="zh-CN" altLang="en-US" sz="3200" dirty="0">
                <a:solidFill>
                  <a:srgbClr val="0000FF"/>
                </a:solidFill>
                <a:latin typeface="Times New Roman" panose="02020603050405020304" pitchFamily="18" charset="0"/>
                <a:cs typeface="Times New Roman" panose="02020603050405020304" pitchFamily="18" charset="0"/>
              </a:rPr>
              <a:t>讲述了工作后的我发现还有一种万能药。与</a:t>
            </a:r>
            <a:r>
              <a:rPr lang="en-US" altLang="zh-CN" sz="3200" dirty="0">
                <a:solidFill>
                  <a:srgbClr val="0000FF"/>
                </a:solidFill>
                <a:latin typeface="Times New Roman" panose="02020603050405020304" pitchFamily="18" charset="0"/>
                <a:cs typeface="Times New Roman" panose="02020603050405020304" pitchFamily="18" charset="0"/>
              </a:rPr>
              <a:t>EQ </a:t>
            </a:r>
            <a:r>
              <a:rPr lang="zh-CN" altLang="en-US" sz="3200" dirty="0">
                <a:solidFill>
                  <a:srgbClr val="0000FF"/>
                </a:solidFill>
                <a:latin typeface="Times New Roman" panose="02020603050405020304" pitchFamily="18" charset="0"/>
                <a:cs typeface="Times New Roman" panose="02020603050405020304" pitchFamily="18" charset="0"/>
              </a:rPr>
              <a:t>截然相反。</a:t>
            </a:r>
            <a:endParaRPr lang="en-US" sz="3200" dirty="0">
              <a:solidFill>
                <a:srgbClr val="0000FF"/>
              </a:solidFill>
              <a:latin typeface="Times New Roman" panose="02020603050405020304" pitchFamily="18" charset="0"/>
              <a:cs typeface="Times New Roman" panose="02020603050405020304" pitchFamily="18" charset="0"/>
            </a:endParaRPr>
          </a:p>
        </p:txBody>
      </p:sp>
      <p:sp>
        <p:nvSpPr>
          <p:cNvPr id="5" name="文本框 4"/>
          <p:cNvSpPr txBox="1"/>
          <p:nvPr/>
        </p:nvSpPr>
        <p:spPr>
          <a:xfrm>
            <a:off x="97408" y="6143212"/>
            <a:ext cx="4617050" cy="58477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444500"/>
            <a:r>
              <a:rPr lang="en-US" altLang="zh-CN" sz="3200" dirty="0">
                <a:solidFill>
                  <a:srgbClr val="0000FF"/>
                </a:solidFill>
                <a:latin typeface="Times New Roman" panose="02020603050405020304" pitchFamily="18" charset="0"/>
                <a:cs typeface="Times New Roman" panose="02020603050405020304" pitchFamily="18" charset="0"/>
              </a:rPr>
              <a:t>Para5 </a:t>
            </a:r>
            <a:r>
              <a:rPr lang="zh-CN" altLang="en-US" sz="3200" dirty="0">
                <a:solidFill>
                  <a:srgbClr val="0000FF"/>
                </a:solidFill>
                <a:latin typeface="Times New Roman" panose="02020603050405020304" pitchFamily="18" charset="0"/>
                <a:cs typeface="Times New Roman" panose="02020603050405020304" pitchFamily="18" charset="0"/>
              </a:rPr>
              <a:t>引出</a:t>
            </a:r>
            <a:r>
              <a:rPr lang="en-US" altLang="zh-CN" sz="3200" dirty="0">
                <a:solidFill>
                  <a:srgbClr val="0000FF"/>
                </a:solidFill>
                <a:latin typeface="Times New Roman" panose="02020603050405020304" pitchFamily="18" charset="0"/>
                <a:cs typeface="Times New Roman" panose="02020603050405020304" pitchFamily="18" charset="0"/>
              </a:rPr>
              <a:t>AQ</a:t>
            </a:r>
            <a:r>
              <a:rPr lang="zh-CN" altLang="en-US" sz="3200" dirty="0">
                <a:solidFill>
                  <a:srgbClr val="0000FF"/>
                </a:solidFill>
                <a:latin typeface="Times New Roman" panose="02020603050405020304" pitchFamily="18" charset="0"/>
                <a:cs typeface="Times New Roman" panose="02020603050405020304" pitchFamily="18" charset="0"/>
              </a:rPr>
              <a:t>的概念。</a:t>
            </a:r>
            <a:endParaRPr lang="en-US" sz="3200" dirty="0">
              <a:solidFill>
                <a:srgbClr val="0000FF"/>
              </a:solidFill>
              <a:latin typeface="Times New Roman" panose="02020603050405020304" pitchFamily="18" charset="0"/>
              <a:cs typeface="Times New Roman" panose="02020603050405020304" pitchFamily="18" charset="0"/>
            </a:endParaRPr>
          </a:p>
        </p:txBody>
      </p:sp>
      <p:sp>
        <p:nvSpPr>
          <p:cNvPr id="6" name="文本框 5"/>
          <p:cNvSpPr txBox="1"/>
          <p:nvPr/>
        </p:nvSpPr>
        <p:spPr>
          <a:xfrm>
            <a:off x="6212264" y="1703447"/>
            <a:ext cx="5506823" cy="476115"/>
          </a:xfrm>
          <a:prstGeom prst="rect">
            <a:avLst/>
          </a:prstGeom>
          <a:noFill/>
          <a:ln w="57150">
            <a:solidFill>
              <a:srgbClr val="FF0000"/>
            </a:solidFill>
          </a:ln>
        </p:spPr>
        <p:txBody>
          <a:bodyPr wrap="square" rtlCol="0">
            <a:spAutoFit/>
          </a:bodyPr>
          <a:lstStyle/>
          <a:p>
            <a:endParaRPr lang="zh-CN" altLang="en-US" sz="2800"/>
          </a:p>
        </p:txBody>
      </p:sp>
      <p:sp>
        <p:nvSpPr>
          <p:cNvPr id="7" name="文本框 6"/>
          <p:cNvSpPr txBox="1"/>
          <p:nvPr/>
        </p:nvSpPr>
        <p:spPr>
          <a:xfrm>
            <a:off x="0" y="2179774"/>
            <a:ext cx="11719087" cy="476115"/>
          </a:xfrm>
          <a:prstGeom prst="rect">
            <a:avLst/>
          </a:prstGeom>
          <a:noFill/>
          <a:ln w="57150">
            <a:solidFill>
              <a:srgbClr val="FF0000"/>
            </a:solidFill>
          </a:ln>
        </p:spPr>
        <p:txBody>
          <a:bodyPr wrap="square" rtlCol="0">
            <a:spAutoFit/>
          </a:bodyPr>
          <a:lstStyle/>
          <a:p>
            <a:endParaRPr lang="zh-CN" altLang="en-US" sz="28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3" grpId="0" animBg="1"/>
      <p:bldP spid="4" grpId="0" animBg="1"/>
      <p:bldP spid="5"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358775" y="4594225"/>
            <a:ext cx="10909300" cy="1754326"/>
          </a:xfrm>
          <a:prstGeom prst="rect">
            <a:avLst/>
          </a:prstGeom>
          <a:solidFill>
            <a:schemeClr val="accent2">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n-US" altLang="zh-CN" sz="3600" kern="100" dirty="0">
                <a:effectLst/>
                <a:latin typeface="Times New Roman" panose="02020603050405020304" pitchFamily="18" charset="0"/>
                <a:ea typeface="宋体" panose="02010600030101010101" pitchFamily="2" charset="-122"/>
                <a:cs typeface="Times New Roman" panose="02020603050405020304" pitchFamily="18" charset="0"/>
              </a:rPr>
              <a:t>24. Why did the author act that way in the coffee shop?</a:t>
            </a:r>
            <a:endParaRPr lang="en-US" altLang="zh-CN" sz="36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marL="742950" indent="-742950" algn="just">
              <a:buAutoNum type="alphaUcPeriod"/>
            </a:pPr>
            <a:r>
              <a:rPr lang="en-US" altLang="zh-CN" sz="3600" kern="100" dirty="0">
                <a:effectLst/>
                <a:latin typeface="Times New Roman" panose="02020603050405020304" pitchFamily="18" charset="0"/>
                <a:ea typeface="宋体" panose="02010600030101010101" pitchFamily="2" charset="-122"/>
                <a:cs typeface="Times New Roman" panose="02020603050405020304" pitchFamily="18" charset="0"/>
              </a:rPr>
              <a:t>To improve a skill.       B. To test a concept.  </a:t>
            </a:r>
            <a:endParaRPr lang="en-US" altLang="zh-CN" sz="36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3600" kern="100" dirty="0">
                <a:effectLst/>
                <a:latin typeface="Times New Roman" panose="02020603050405020304" pitchFamily="18" charset="0"/>
                <a:ea typeface="宋体" panose="02010600030101010101" pitchFamily="2" charset="-122"/>
                <a:cs typeface="Times New Roman" panose="02020603050405020304" pitchFamily="18" charset="0"/>
              </a:rPr>
              <a:t>C. To advocate a new idea. D. To have a unique vacation.</a:t>
            </a:r>
            <a:endParaRPr lang="en-US" altLang="zh-CN" sz="3600"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36" name="文本框1"/>
          <p:cNvSpPr txBox="1"/>
          <p:nvPr/>
        </p:nvSpPr>
        <p:spPr>
          <a:xfrm>
            <a:off x="8659495" y="2214245"/>
            <a:ext cx="1569720" cy="369570"/>
          </a:xfrm>
          <a:prstGeom prst="rect">
            <a:avLst/>
          </a:prstGeom>
          <a:noFill/>
        </p:spPr>
        <p:txBody>
          <a:bodyPr wrap="none" rtlCol="0">
            <a:spAutoFit/>
          </a:bodyPr>
          <a:lstStyle/>
          <a:p>
            <a:pPr marR="0" indent="0" defTabSz="914400" fontAlgn="auto">
              <a:lnSpc>
                <a:spcPct val="100000"/>
              </a:lnSpc>
              <a:spcBef>
                <a:spcPct val="0"/>
              </a:spcBef>
              <a:spcAft>
                <a:spcPct val="0"/>
              </a:spcAft>
              <a:buClrTx/>
              <a:buSzTx/>
              <a:buFontTx/>
              <a:buNone/>
              <a:defRPr/>
            </a:pPr>
            <a:r>
              <a:rPr kumimoji="0" lang="zh-CN" altLang="en-US"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rPr>
              <a:t>点击添加标题</a:t>
            </a:r>
            <a:endParaRPr kumimoji="0" lang="id-ID"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endParaRPr>
          </a:p>
        </p:txBody>
      </p:sp>
      <p:sp>
        <p:nvSpPr>
          <p:cNvPr id="100" name="文本框 99"/>
          <p:cNvSpPr txBox="1"/>
          <p:nvPr/>
        </p:nvSpPr>
        <p:spPr>
          <a:xfrm>
            <a:off x="78557" y="92552"/>
            <a:ext cx="12113443" cy="304698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444500"/>
            <a:r>
              <a:rPr lang="en-US" sz="2800" dirty="0">
                <a:solidFill>
                  <a:schemeClr val="tx1"/>
                </a:solidFill>
                <a:latin typeface="Times New Roman" panose="02020603050405020304" pitchFamily="18" charset="0"/>
                <a:cs typeface="Times New Roman" panose="02020603050405020304" pitchFamily="18" charset="0"/>
              </a:rPr>
              <a:t>(Para. 6)</a:t>
            </a:r>
            <a:r>
              <a:rPr lang="en-US" sz="3200" dirty="0">
                <a:latin typeface="Times New Roman" panose="02020603050405020304" pitchFamily="18" charset="0"/>
                <a:cs typeface="Times New Roman" panose="02020603050405020304" pitchFamily="18" charset="0"/>
              </a:rPr>
              <a:t> </a:t>
            </a:r>
            <a:r>
              <a:rPr lang="en-US" sz="3200" dirty="0">
                <a:solidFill>
                  <a:schemeClr val="tx1"/>
                </a:solidFill>
                <a:latin typeface="Times New Roman" panose="02020603050405020304" pitchFamily="18" charset="0"/>
                <a:cs typeface="Times New Roman" panose="02020603050405020304" pitchFamily="18" charset="0"/>
              </a:rPr>
              <a:t>A lifetime improving my EQ helped me empathize with others, but it also left me overly sensitive to situations where I had to say or do things that might make others unhappy. While I didn't avoid conflict, I was always frustrated by my powerlessness when I had to say or do something that could upset someone. </a:t>
            </a:r>
            <a:r>
              <a:rPr lang="en-US" sz="3200" dirty="0">
                <a:solidFill>
                  <a:srgbClr val="FF0000"/>
                </a:solidFill>
                <a:latin typeface="Times New Roman" panose="02020603050405020304" pitchFamily="18" charset="0"/>
                <a:cs typeface="Times New Roman" panose="02020603050405020304" pitchFamily="18" charset="0"/>
              </a:rPr>
              <a:t>This is my problem and I'm working on </a:t>
            </a:r>
            <a:r>
              <a:rPr lang="en-US" sz="3200" u="sng" dirty="0">
                <a:solidFill>
                  <a:srgbClr val="CC00FF"/>
                </a:solidFill>
                <a:latin typeface="Times New Roman" panose="02020603050405020304" pitchFamily="18" charset="0"/>
                <a:cs typeface="Times New Roman" panose="02020603050405020304" pitchFamily="18" charset="0"/>
              </a:rPr>
              <a:t>it.</a:t>
            </a:r>
            <a:endParaRPr lang="en-US" sz="3200" u="sng" dirty="0">
              <a:solidFill>
                <a:srgbClr val="CC00FF"/>
              </a:solidFill>
              <a:latin typeface="Times New Roman" panose="02020603050405020304" pitchFamily="18" charset="0"/>
              <a:cs typeface="Times New Roman" panose="02020603050405020304" pitchFamily="18" charset="0"/>
            </a:endParaRPr>
          </a:p>
        </p:txBody>
      </p:sp>
      <p:sp>
        <p:nvSpPr>
          <p:cNvPr id="8" name="心形 7"/>
          <p:cNvSpPr/>
          <p:nvPr/>
        </p:nvSpPr>
        <p:spPr>
          <a:xfrm>
            <a:off x="549760" y="7204849"/>
            <a:ext cx="385445" cy="415925"/>
          </a:xfrm>
          <a:prstGeom prst="hear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11" name="文本框 10"/>
          <p:cNvSpPr txBox="1"/>
          <p:nvPr/>
        </p:nvSpPr>
        <p:spPr>
          <a:xfrm>
            <a:off x="4713402" y="4705508"/>
            <a:ext cx="5731497" cy="476115"/>
          </a:xfrm>
          <a:prstGeom prst="rect">
            <a:avLst/>
          </a:prstGeom>
          <a:noFill/>
          <a:ln w="57150">
            <a:solidFill>
              <a:srgbClr val="FF0000"/>
            </a:solidFill>
          </a:ln>
        </p:spPr>
        <p:txBody>
          <a:bodyPr wrap="square" rtlCol="0">
            <a:spAutoFit/>
          </a:bodyPr>
          <a:lstStyle/>
          <a:p>
            <a:endParaRPr lang="zh-CN" altLang="en-US" sz="2800"/>
          </a:p>
        </p:txBody>
      </p:sp>
      <p:pic>
        <p:nvPicPr>
          <p:cNvPr id="12" name="Picture 5" descr="apple"/>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201938" y="5091183"/>
            <a:ext cx="108108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9792292" y="6273225"/>
            <a:ext cx="2236510" cy="584775"/>
          </a:xfrm>
          <a:prstGeom prst="rect">
            <a:avLst/>
          </a:prstGeom>
          <a:solidFill>
            <a:srgbClr val="F5C059"/>
          </a:solidFill>
        </p:spPr>
        <p:txBody>
          <a:bodyPr wrap="none">
            <a:spAutoFit/>
          </a:bodyPr>
          <a:lstStyle/>
          <a:p>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推理判断</a:t>
            </a:r>
            <a:r>
              <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rPr>
              <a:t>题</a:t>
            </a:r>
            <a:endParaRPr lang="zh-CN" altLang="en-US" sz="3200" b="1" dirty="0">
              <a:latin typeface="微软雅黑" panose="020B0503020204020204" pitchFamily="34" charset="-122"/>
              <a:ea typeface="微软雅黑" panose="020B0503020204020204" pitchFamily="34" charset="-122"/>
            </a:endParaRPr>
          </a:p>
        </p:txBody>
      </p:sp>
      <p:sp>
        <p:nvSpPr>
          <p:cNvPr id="15" name="文本框 14"/>
          <p:cNvSpPr txBox="1"/>
          <p:nvPr/>
        </p:nvSpPr>
        <p:spPr>
          <a:xfrm>
            <a:off x="11378" y="3097889"/>
            <a:ext cx="12265843" cy="138499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444500"/>
            <a:r>
              <a:rPr lang="zh-CN" altLang="en-US" sz="2800" dirty="0">
                <a:solidFill>
                  <a:srgbClr val="0000FF"/>
                </a:solidFill>
                <a:latin typeface="Times New Roman" panose="02020603050405020304" pitchFamily="18" charset="0"/>
                <a:cs typeface="Times New Roman" panose="02020603050405020304" pitchFamily="18" charset="0"/>
              </a:rPr>
              <a:t>最后一段的尾句与首段尾句呼应。本段讲述了</a:t>
            </a:r>
            <a:r>
              <a:rPr lang="en-US" altLang="zh-CN" sz="2800" dirty="0">
                <a:solidFill>
                  <a:srgbClr val="0000FF"/>
                </a:solidFill>
                <a:latin typeface="Times New Roman" panose="02020603050405020304" pitchFamily="18" charset="0"/>
                <a:cs typeface="Times New Roman" panose="02020603050405020304" pitchFamily="18" charset="0"/>
              </a:rPr>
              <a:t>EQ</a:t>
            </a:r>
            <a:r>
              <a:rPr lang="zh-CN" altLang="en-US" sz="2800" dirty="0">
                <a:solidFill>
                  <a:srgbClr val="0000FF"/>
                </a:solidFill>
                <a:latin typeface="Times New Roman" panose="02020603050405020304" pitchFamily="18" charset="0"/>
                <a:cs typeface="Times New Roman" panose="02020603050405020304" pitchFamily="18" charset="0"/>
              </a:rPr>
              <a:t>较高的我不敢做让别人不开心的事情。</a:t>
            </a:r>
            <a:r>
              <a:rPr lang="en-US" altLang="zh-CN" sz="2800" dirty="0">
                <a:solidFill>
                  <a:srgbClr val="0000FF"/>
                </a:solidFill>
                <a:latin typeface="Times New Roman" panose="02020603050405020304" pitchFamily="18" charset="0"/>
                <a:cs typeface="Times New Roman" panose="02020603050405020304" pitchFamily="18" charset="0"/>
              </a:rPr>
              <a:t> </a:t>
            </a:r>
            <a:r>
              <a:rPr lang="zh-CN" altLang="en-US" sz="2800" dirty="0">
                <a:solidFill>
                  <a:srgbClr val="0000FF"/>
                </a:solidFill>
                <a:latin typeface="Times New Roman" panose="02020603050405020304" pitchFamily="18" charset="0"/>
                <a:cs typeface="Times New Roman" panose="02020603050405020304" pitchFamily="18" charset="0"/>
              </a:rPr>
              <a:t>所以我要努力提升</a:t>
            </a:r>
            <a:r>
              <a:rPr lang="en-US" altLang="zh-CN" sz="2800" dirty="0">
                <a:solidFill>
                  <a:srgbClr val="0000FF"/>
                </a:solidFill>
                <a:latin typeface="Times New Roman" panose="02020603050405020304" pitchFamily="18" charset="0"/>
                <a:cs typeface="Times New Roman" panose="02020603050405020304" pitchFamily="18" charset="0"/>
              </a:rPr>
              <a:t>AQ</a:t>
            </a:r>
            <a:r>
              <a:rPr lang="zh-CN" altLang="en-US" sz="2800" dirty="0">
                <a:solidFill>
                  <a:srgbClr val="0000FF"/>
                </a:solidFill>
                <a:latin typeface="Times New Roman" panose="02020603050405020304" pitchFamily="18" charset="0"/>
                <a:cs typeface="Times New Roman" panose="02020603050405020304" pitchFamily="18" charset="0"/>
              </a:rPr>
              <a:t>。 </a:t>
            </a:r>
            <a:r>
              <a:rPr lang="en-US" altLang="zh-CN" sz="2800" dirty="0">
                <a:solidFill>
                  <a:srgbClr val="0000FF"/>
                </a:solidFill>
                <a:latin typeface="Times New Roman" panose="02020603050405020304" pitchFamily="18" charset="0"/>
                <a:cs typeface="Times New Roman" panose="02020603050405020304" pitchFamily="18" charset="0"/>
              </a:rPr>
              <a:t>work on it = work on AQ. </a:t>
            </a:r>
            <a:r>
              <a:rPr lang="zh-CN" altLang="en-US" sz="2800" dirty="0">
                <a:solidFill>
                  <a:srgbClr val="0000FF"/>
                </a:solidFill>
                <a:latin typeface="Times New Roman" panose="02020603050405020304" pitchFamily="18" charset="0"/>
                <a:cs typeface="Times New Roman" panose="02020603050405020304" pitchFamily="18" charset="0"/>
              </a:rPr>
              <a:t>呼应</a:t>
            </a:r>
            <a:r>
              <a:rPr lang="en-US" altLang="zh-CN" sz="2800" dirty="0">
                <a:solidFill>
                  <a:srgbClr val="0000FF"/>
                </a:solidFill>
                <a:latin typeface="Times New Roman" panose="02020603050405020304" pitchFamily="18" charset="0"/>
                <a:cs typeface="Times New Roman" panose="02020603050405020304" pitchFamily="18" charset="0"/>
              </a:rPr>
              <a:t>Para5 a simple skill: the ability to have uncomfortable conversations. </a:t>
            </a:r>
            <a:endParaRPr lang="en-US" sz="2800"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linds(horizontal)">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02123" y="4156135"/>
            <a:ext cx="11987753" cy="2554545"/>
          </a:xfrm>
          <a:prstGeom prst="rect">
            <a:avLst/>
          </a:prstGeom>
          <a:solidFill>
            <a:schemeClr val="accent2">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n-US" altLang="zh-CN" sz="3200" kern="100" dirty="0">
                <a:effectLst/>
                <a:latin typeface="等线" panose="02010600030101010101" charset="-122"/>
                <a:ea typeface="等线" panose="02010600030101010101" charset="-122"/>
                <a:cs typeface="Times New Roman" panose="02020603050405020304" pitchFamily="18" charset="0"/>
              </a:rPr>
              <a:t>25. What do we know about the author's mother?</a:t>
            </a:r>
            <a:endParaRPr lang="en-US" altLang="zh-CN" sz="3200" kern="100" dirty="0">
              <a:effectLst/>
              <a:latin typeface="等线" panose="02010600030101010101" charset="-122"/>
              <a:ea typeface="等线" panose="02010600030101010101" charset="-122"/>
              <a:cs typeface="Times New Roman" panose="02020603050405020304" pitchFamily="18" charset="0"/>
            </a:endParaRPr>
          </a:p>
          <a:p>
            <a:pPr marL="514350" indent="-514350" algn="just">
              <a:buAutoNum type="alphaUcPeriod"/>
            </a:pPr>
            <a:r>
              <a:rPr lang="en-US" altLang="zh-CN" sz="3200" kern="100" dirty="0">
                <a:effectLst/>
                <a:latin typeface="等线" panose="02010600030101010101" charset="-122"/>
                <a:ea typeface="等线" panose="02010600030101010101" charset="-122"/>
                <a:cs typeface="Times New Roman" panose="02020603050405020304" pitchFamily="18" charset="0"/>
              </a:rPr>
              <a:t>She thought little of IQ.        </a:t>
            </a:r>
            <a:endParaRPr lang="en-US" altLang="zh-CN" sz="3200"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3200" kern="100" dirty="0">
                <a:effectLst/>
                <a:latin typeface="等线" panose="02010600030101010101" charset="-122"/>
                <a:ea typeface="等线" panose="02010600030101010101" charset="-122"/>
                <a:cs typeface="Times New Roman" panose="02020603050405020304" pitchFamily="18" charset="0"/>
              </a:rPr>
              <a:t>B. She popularized Goleman's idea.</a:t>
            </a:r>
            <a:endParaRPr lang="en-US" altLang="zh-CN" sz="3200"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3200" kern="100" dirty="0">
                <a:effectLst/>
                <a:latin typeface="等线" panose="02010600030101010101" charset="-122"/>
                <a:ea typeface="等线" panose="02010600030101010101" charset="-122"/>
                <a:cs typeface="Times New Roman" panose="02020603050405020304" pitchFamily="18" charset="0"/>
              </a:rPr>
              <a:t>C. She was a strict mother and principal.    </a:t>
            </a:r>
            <a:endParaRPr lang="en-US" altLang="zh-CN" sz="3200"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3200" kern="100" dirty="0">
                <a:effectLst/>
                <a:latin typeface="等线" panose="02010600030101010101" charset="-122"/>
                <a:ea typeface="等线" panose="02010600030101010101" charset="-122"/>
                <a:cs typeface="Times New Roman" panose="02020603050405020304" pitchFamily="18" charset="0"/>
              </a:rPr>
              <a:t>D. She valued EQ as the key to greatness.</a:t>
            </a:r>
            <a:endParaRPr lang="en-US" altLang="zh-CN" sz="3200" dirty="0">
              <a:latin typeface="Times New Roman" panose="02020603050405020304" pitchFamily="18" charset="0"/>
              <a:cs typeface="Times New Roman" panose="02020603050405020304" pitchFamily="18" charset="0"/>
            </a:endParaRPr>
          </a:p>
        </p:txBody>
      </p:sp>
      <p:sp>
        <p:nvSpPr>
          <p:cNvPr id="36" name="文本框1"/>
          <p:cNvSpPr txBox="1"/>
          <p:nvPr/>
        </p:nvSpPr>
        <p:spPr>
          <a:xfrm>
            <a:off x="8659495" y="2214245"/>
            <a:ext cx="1569720" cy="369570"/>
          </a:xfrm>
          <a:prstGeom prst="rect">
            <a:avLst/>
          </a:prstGeom>
          <a:noFill/>
        </p:spPr>
        <p:txBody>
          <a:bodyPr wrap="none" rtlCol="0">
            <a:spAutoFit/>
          </a:bodyPr>
          <a:lstStyle/>
          <a:p>
            <a:pPr marR="0" indent="0" defTabSz="914400" fontAlgn="auto">
              <a:lnSpc>
                <a:spcPct val="100000"/>
              </a:lnSpc>
              <a:spcBef>
                <a:spcPct val="0"/>
              </a:spcBef>
              <a:spcAft>
                <a:spcPct val="0"/>
              </a:spcAft>
              <a:buClrTx/>
              <a:buSzTx/>
              <a:buFontTx/>
              <a:buNone/>
              <a:defRPr/>
            </a:pPr>
            <a:r>
              <a:rPr kumimoji="0" lang="zh-CN" altLang="en-US"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rPr>
              <a:t>点击添加标题</a:t>
            </a:r>
            <a:endParaRPr kumimoji="0" lang="id-ID"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endParaRPr>
          </a:p>
        </p:txBody>
      </p:sp>
      <p:sp>
        <p:nvSpPr>
          <p:cNvPr id="100" name="文本框 99"/>
          <p:cNvSpPr txBox="1"/>
          <p:nvPr/>
        </p:nvSpPr>
        <p:spPr>
          <a:xfrm>
            <a:off x="358775" y="481414"/>
            <a:ext cx="11612245" cy="255454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444500"/>
            <a:r>
              <a:rPr lang="en-US" sz="2800" dirty="0">
                <a:solidFill>
                  <a:schemeClr val="tx1"/>
                </a:solidFill>
                <a:latin typeface="Times New Roman" panose="02020603050405020304" pitchFamily="18" charset="0"/>
                <a:cs typeface="Times New Roman" panose="02020603050405020304" pitchFamily="18" charset="0"/>
              </a:rPr>
              <a:t>(Para. 3)</a:t>
            </a:r>
            <a:r>
              <a:rPr lang="en-US" sz="3200" dirty="0">
                <a:latin typeface="Times New Roman" panose="02020603050405020304" pitchFamily="18" charset="0"/>
                <a:cs typeface="Times New Roman" panose="02020603050405020304" pitchFamily="18" charset="0"/>
              </a:rPr>
              <a:t> My mother, an elementary school principal, prized brains and hard work, but she placed a special emphasis on Goleman's new idea. To her, EQ was the elixir (</a:t>
            </a:r>
            <a:r>
              <a:rPr lang="zh-CN" altLang="en-US" sz="3200" dirty="0">
                <a:latin typeface="Times New Roman" panose="02020603050405020304" pitchFamily="18" charset="0"/>
                <a:cs typeface="Times New Roman" panose="02020603050405020304" pitchFamily="18" charset="0"/>
              </a:rPr>
              <a:t>万能药</a:t>
            </a:r>
            <a:r>
              <a:rPr lang="en-US" altLang="zh-CN" sz="3200" dirty="0">
                <a:latin typeface="Times New Roman" panose="02020603050405020304" pitchFamily="18" charset="0"/>
                <a:cs typeface="Times New Roman" panose="02020603050405020304" pitchFamily="18" charset="0"/>
              </a:rPr>
              <a:t>) </a:t>
            </a:r>
            <a:r>
              <a:rPr lang="en-US" sz="3200" i="1" dirty="0">
                <a:solidFill>
                  <a:srgbClr val="0000FF"/>
                </a:solidFill>
                <a:latin typeface="Times New Roman" panose="02020603050405020304" pitchFamily="18" charset="0"/>
                <a:cs typeface="Times New Roman" panose="02020603050405020304" pitchFamily="18" charset="0"/>
              </a:rPr>
              <a:t>that separated the good students from the great after they left school. </a:t>
            </a:r>
            <a:r>
              <a:rPr lang="en-US" sz="3200" dirty="0">
                <a:latin typeface="Times New Roman" panose="02020603050405020304" pitchFamily="18" charset="0"/>
                <a:cs typeface="Times New Roman" panose="02020603050405020304" pitchFamily="18" charset="0"/>
              </a:rPr>
              <a:t>She was determined to send me into the adult world with as much of this elixir as possible.</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2" name="文本框 11"/>
          <p:cNvSpPr txBox="1"/>
          <p:nvPr/>
        </p:nvSpPr>
        <p:spPr>
          <a:xfrm>
            <a:off x="2988296" y="1081144"/>
            <a:ext cx="8663233" cy="468558"/>
          </a:xfrm>
          <a:prstGeom prst="rect">
            <a:avLst/>
          </a:prstGeom>
          <a:noFill/>
          <a:ln w="57150">
            <a:solidFill>
              <a:srgbClr val="FF0000"/>
            </a:solidFill>
          </a:ln>
        </p:spPr>
        <p:txBody>
          <a:bodyPr wrap="square" rtlCol="0">
            <a:spAutoFit/>
          </a:bodyPr>
          <a:lstStyle/>
          <a:p>
            <a:endParaRPr lang="zh-CN" altLang="en-US" sz="2800"/>
          </a:p>
        </p:txBody>
      </p:sp>
      <p:sp>
        <p:nvSpPr>
          <p:cNvPr id="2" name="矩形 1"/>
          <p:cNvSpPr/>
          <p:nvPr/>
        </p:nvSpPr>
        <p:spPr>
          <a:xfrm>
            <a:off x="9232243" y="4083428"/>
            <a:ext cx="2214880" cy="583565"/>
          </a:xfrm>
          <a:prstGeom prst="rect">
            <a:avLst/>
          </a:prstGeom>
          <a:solidFill>
            <a:srgbClr val="F5C059"/>
          </a:solidFill>
        </p:spPr>
        <p:txBody>
          <a:bodyPr wrap="none">
            <a:spAutoFit/>
          </a:bodyPr>
          <a:lstStyle/>
          <a:p>
            <a:r>
              <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rPr>
              <a:t>细节理解题</a:t>
            </a:r>
            <a:endParaRPr lang="zh-CN" altLang="en-US" sz="3200" b="1" dirty="0">
              <a:latin typeface="微软雅黑" panose="020B0503020204020204" pitchFamily="34" charset="-122"/>
              <a:ea typeface="微软雅黑" panose="020B0503020204020204" pitchFamily="34" charset="-122"/>
            </a:endParaRPr>
          </a:p>
        </p:txBody>
      </p:sp>
      <p:sp>
        <p:nvSpPr>
          <p:cNvPr id="5" name="文本框 4"/>
          <p:cNvSpPr txBox="1"/>
          <p:nvPr/>
        </p:nvSpPr>
        <p:spPr>
          <a:xfrm>
            <a:off x="2219055" y="582259"/>
            <a:ext cx="2164409" cy="521970"/>
          </a:xfrm>
          <a:prstGeom prst="rect">
            <a:avLst/>
          </a:prstGeom>
          <a:noFill/>
          <a:ln w="57150">
            <a:solidFill>
              <a:srgbClr val="FF0000"/>
            </a:solidFill>
          </a:ln>
        </p:spPr>
        <p:txBody>
          <a:bodyPr wrap="square" rtlCol="0">
            <a:spAutoFit/>
          </a:bodyPr>
          <a:lstStyle/>
          <a:p>
            <a:endParaRPr lang="zh-CN" altLang="en-US" sz="2800"/>
          </a:p>
        </p:txBody>
      </p:sp>
      <p:sp>
        <p:nvSpPr>
          <p:cNvPr id="3" name="文本框 2"/>
          <p:cNvSpPr txBox="1"/>
          <p:nvPr/>
        </p:nvSpPr>
        <p:spPr>
          <a:xfrm>
            <a:off x="1291472" y="1539954"/>
            <a:ext cx="5778631" cy="460375"/>
          </a:xfrm>
          <a:prstGeom prst="rect">
            <a:avLst/>
          </a:prstGeom>
          <a:noFill/>
          <a:ln w="57150">
            <a:solidFill>
              <a:srgbClr val="FF0000"/>
            </a:solidFill>
          </a:ln>
        </p:spPr>
        <p:txBody>
          <a:bodyPr wrap="square" rtlCol="0">
            <a:spAutoFit/>
          </a:bodyPr>
          <a:lstStyle/>
          <a:p>
            <a:endParaRPr lang="zh-CN" altLang="en-US" sz="2400"/>
          </a:p>
        </p:txBody>
      </p:sp>
      <p:pic>
        <p:nvPicPr>
          <p:cNvPr id="4" name="Picture 5" descr="apple"/>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181769" y="5857485"/>
            <a:ext cx="108108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p:cNvSpPr txBox="1"/>
          <p:nvPr/>
        </p:nvSpPr>
        <p:spPr>
          <a:xfrm>
            <a:off x="5205324" y="4280217"/>
            <a:ext cx="3803076" cy="476115"/>
          </a:xfrm>
          <a:prstGeom prst="rect">
            <a:avLst/>
          </a:prstGeom>
          <a:noFill/>
          <a:ln w="57150">
            <a:solidFill>
              <a:srgbClr val="FF0000"/>
            </a:solidFill>
          </a:ln>
        </p:spPr>
        <p:txBody>
          <a:bodyPr wrap="square" rtlCol="0">
            <a:spAutoFit/>
          </a:bodyPr>
          <a:lstStyle/>
          <a:p>
            <a:endParaRPr lang="zh-CN" altLang="en-US" sz="2800"/>
          </a:p>
        </p:txBody>
      </p:sp>
      <p:sp>
        <p:nvSpPr>
          <p:cNvPr id="8" name="文本框 7"/>
          <p:cNvSpPr txBox="1"/>
          <p:nvPr/>
        </p:nvSpPr>
        <p:spPr>
          <a:xfrm>
            <a:off x="575853" y="3374704"/>
            <a:ext cx="8014970" cy="521970"/>
          </a:xfrm>
          <a:prstGeom prst="rect">
            <a:avLst/>
          </a:prstGeom>
          <a:solidFill>
            <a:srgbClr val="C00000"/>
          </a:solidFill>
        </p:spPr>
        <p:txBody>
          <a:bodyPr wrap="square" rtlCol="0">
            <a:spAutoFit/>
          </a:bodyPr>
          <a:lstStyle/>
          <a:p>
            <a:pPr algn="ctr"/>
            <a:r>
              <a:rPr lang="en-US" altLang="zh-CN" sz="2800" dirty="0">
                <a:solidFill>
                  <a:srgbClr val="FFFF00"/>
                </a:solidFill>
              </a:rPr>
              <a:t>Tip</a:t>
            </a:r>
            <a:r>
              <a:rPr lang="en-US" altLang="zh-CN" sz="2800" dirty="0">
                <a:solidFill>
                  <a:srgbClr val="FFFF00"/>
                </a:solidFill>
                <a:latin typeface="宋体" panose="02010600030101010101" pitchFamily="2" charset="-122"/>
                <a:ea typeface="宋体" panose="02010600030101010101" pitchFamily="2" charset="-122"/>
              </a:rPr>
              <a:t>: </a:t>
            </a:r>
            <a:r>
              <a:rPr lang="zh-CN" altLang="en-US" sz="2800" dirty="0">
                <a:solidFill>
                  <a:srgbClr val="FFFF00"/>
                </a:solidFill>
                <a:latin typeface="宋体" panose="02010600030101010101" pitchFamily="2" charset="-122"/>
                <a:ea typeface="宋体" panose="02010600030101010101" pitchFamily="2" charset="-122"/>
              </a:rPr>
              <a:t>通过关键词</a:t>
            </a:r>
            <a:r>
              <a:rPr lang="zh-CN" altLang="en-US" sz="2800" dirty="0">
                <a:solidFill>
                  <a:srgbClr val="FFFF00"/>
                </a:solidFill>
              </a:rPr>
              <a:t>定位是细节题的主要方法</a:t>
            </a:r>
            <a:endParaRPr lang="zh-CN" altLang="en-US" sz="2800" dirty="0">
              <a:solidFill>
                <a:srgbClr val="FFFF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linds(horizont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animBg="1"/>
      <p:bldP spid="3" grpId="0" animBg="1"/>
      <p:bldP spid="6" grpId="0" animBg="1"/>
      <p:bldP spid="8"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1"/>
          <p:cNvSpPr txBox="1"/>
          <p:nvPr/>
        </p:nvSpPr>
        <p:spPr>
          <a:xfrm>
            <a:off x="8659495" y="2214245"/>
            <a:ext cx="1569720" cy="369570"/>
          </a:xfrm>
          <a:prstGeom prst="rect">
            <a:avLst/>
          </a:prstGeom>
          <a:noFill/>
        </p:spPr>
        <p:txBody>
          <a:bodyPr wrap="none" rtlCol="0">
            <a:spAutoFit/>
          </a:bodyPr>
          <a:lstStyle/>
          <a:p>
            <a:pPr marR="0" indent="0" defTabSz="914400" fontAlgn="auto">
              <a:lnSpc>
                <a:spcPct val="100000"/>
              </a:lnSpc>
              <a:spcBef>
                <a:spcPct val="0"/>
              </a:spcBef>
              <a:spcAft>
                <a:spcPct val="0"/>
              </a:spcAft>
              <a:buClrTx/>
              <a:buSzTx/>
              <a:buFontTx/>
              <a:buNone/>
              <a:defRPr/>
            </a:pPr>
            <a:r>
              <a:rPr kumimoji="0" lang="zh-CN" altLang="en-US"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rPr>
              <a:t>点击添加标题</a:t>
            </a:r>
            <a:endParaRPr kumimoji="0" lang="id-ID"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endParaRPr>
          </a:p>
        </p:txBody>
      </p:sp>
      <p:sp>
        <p:nvSpPr>
          <p:cNvPr id="100" name="文本框 99"/>
          <p:cNvSpPr txBox="1"/>
          <p:nvPr/>
        </p:nvSpPr>
        <p:spPr>
          <a:xfrm>
            <a:off x="152401" y="0"/>
            <a:ext cx="12039599" cy="550920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444500"/>
            <a:r>
              <a:rPr lang="en-US" sz="3200" dirty="0">
                <a:latin typeface="Times New Roman" panose="02020603050405020304" pitchFamily="18" charset="0"/>
                <a:cs typeface="Times New Roman" panose="02020603050405020304" pitchFamily="18" charset="0"/>
                <a:sym typeface="+mn-ea"/>
              </a:rPr>
              <a:t>But when I finally began my first job, I noticed a second elixir in the pockets of some of my colleagues. </a:t>
            </a:r>
            <a:r>
              <a:rPr lang="en-US" sz="3200" u="sng" dirty="0">
                <a:solidFill>
                  <a:srgbClr val="0000FF"/>
                </a:solidFill>
                <a:latin typeface="Times New Roman" panose="02020603050405020304" pitchFamily="18" charset="0"/>
                <a:cs typeface="Times New Roman" panose="02020603050405020304" pitchFamily="18" charset="0"/>
                <a:sym typeface="+mn-ea"/>
              </a:rPr>
              <a:t>It </a:t>
            </a:r>
            <a:r>
              <a:rPr lang="en-US" sz="3200" dirty="0">
                <a:latin typeface="Times New Roman" panose="02020603050405020304" pitchFamily="18" charset="0"/>
                <a:cs typeface="Times New Roman" panose="02020603050405020304" pitchFamily="18" charset="0"/>
                <a:sym typeface="+mn-ea"/>
              </a:rPr>
              <a:t>gave their opinions extra weight and their decisions added impact. </a:t>
            </a:r>
            <a:r>
              <a:rPr lang="en-US" sz="3200" dirty="0">
                <a:solidFill>
                  <a:srgbClr val="0000FF"/>
                </a:solidFill>
                <a:latin typeface="Times New Roman" panose="02020603050405020304" pitchFamily="18" charset="0"/>
                <a:cs typeface="Times New Roman" panose="02020603050405020304" pitchFamily="18" charset="0"/>
                <a:sym typeface="+mn-ea"/>
              </a:rPr>
              <a:t>Strangest of all, it seemed like the </a:t>
            </a:r>
            <a:r>
              <a:rPr lang="en-US" sz="3200" b="1" dirty="0">
                <a:solidFill>
                  <a:srgbClr val="FF0000"/>
                </a:solidFill>
                <a:latin typeface="Times New Roman" panose="02020603050405020304" pitchFamily="18" charset="0"/>
                <a:cs typeface="Times New Roman" panose="02020603050405020304" pitchFamily="18" charset="0"/>
                <a:sym typeface="+mn-ea"/>
              </a:rPr>
              <a:t>anti-EQ: </a:t>
            </a:r>
            <a:r>
              <a:rPr lang="en-US" sz="3200" dirty="0">
                <a:solidFill>
                  <a:srgbClr val="0000FF"/>
                </a:solidFill>
                <a:latin typeface="Times New Roman" panose="02020603050405020304" pitchFamily="18" charset="0"/>
                <a:cs typeface="Times New Roman" panose="02020603050405020304" pitchFamily="18" charset="0"/>
                <a:sym typeface="+mn-ea"/>
              </a:rPr>
              <a:t>Instead of knowing how to make others feel good, this elixir gave people the courage to do the opposite -</a:t>
            </a:r>
            <a:r>
              <a:rPr lang="en-US" sz="3200" dirty="0">
                <a:latin typeface="Times New Roman" panose="02020603050405020304" pitchFamily="18" charset="0"/>
                <a:cs typeface="Times New Roman" panose="02020603050405020304" pitchFamily="18" charset="0"/>
                <a:sym typeface="+mn-ea"/>
              </a:rPr>
              <a:t>--</a:t>
            </a:r>
            <a:r>
              <a:rPr lang="en-US" sz="3200" dirty="0">
                <a:solidFill>
                  <a:srgbClr val="CC00FF"/>
                </a:solidFill>
                <a:latin typeface="Times New Roman" panose="02020603050405020304" pitchFamily="18" charset="0"/>
                <a:cs typeface="Times New Roman" panose="02020603050405020304" pitchFamily="18" charset="0"/>
                <a:sym typeface="+mn-ea"/>
              </a:rPr>
              <a:t>to say things others didn't want to hear.</a:t>
            </a:r>
            <a:endParaRPr lang="en-US" sz="3200" dirty="0">
              <a:solidFill>
                <a:srgbClr val="CC00FF"/>
              </a:solidFill>
              <a:latin typeface="Times New Roman" panose="02020603050405020304" pitchFamily="18" charset="0"/>
              <a:cs typeface="Times New Roman" panose="02020603050405020304" pitchFamily="18" charset="0"/>
              <a:sym typeface="+mn-ea"/>
            </a:endParaRPr>
          </a:p>
          <a:p>
            <a:pPr indent="444500"/>
            <a:r>
              <a:rPr lang="en-US" sz="3200" dirty="0">
                <a:solidFill>
                  <a:srgbClr val="CC00FF"/>
                </a:solidFill>
                <a:latin typeface="Times New Roman" panose="02020603050405020304" pitchFamily="18" charset="0"/>
                <a:cs typeface="Times New Roman" panose="02020603050405020304" pitchFamily="18" charset="0"/>
                <a:sym typeface="+mn-ea"/>
              </a:rPr>
              <a:t>This was assertiveness </a:t>
            </a:r>
            <a:r>
              <a:rPr lang="en-US" sz="3200" dirty="0">
                <a:latin typeface="Times New Roman" panose="02020603050405020304" pitchFamily="18" charset="0"/>
                <a:cs typeface="Times New Roman" panose="02020603050405020304" pitchFamily="18" charset="0"/>
                <a:sym typeface="+mn-ea"/>
              </a:rPr>
              <a:t>(</a:t>
            </a:r>
            <a:r>
              <a:rPr lang="zh-CN" altLang="en-US" sz="3200" dirty="0">
                <a:latin typeface="Times New Roman" panose="02020603050405020304" pitchFamily="18" charset="0"/>
                <a:cs typeface="Times New Roman" panose="02020603050405020304" pitchFamily="18" charset="0"/>
                <a:sym typeface="+mn-ea"/>
              </a:rPr>
              <a:t>魄力</a:t>
            </a:r>
            <a:r>
              <a:rPr lang="en-US" altLang="zh-CN" sz="3200" dirty="0">
                <a:latin typeface="Times New Roman" panose="02020603050405020304" pitchFamily="18" charset="0"/>
                <a:cs typeface="Times New Roman" panose="02020603050405020304" pitchFamily="18" charset="0"/>
                <a:sym typeface="+mn-ea"/>
              </a:rPr>
              <a:t>). </a:t>
            </a:r>
            <a:r>
              <a:rPr lang="en-US" sz="3200" u="sng" dirty="0">
                <a:solidFill>
                  <a:srgbClr val="CC00FF"/>
                </a:solidFill>
                <a:latin typeface="Times New Roman" panose="02020603050405020304" pitchFamily="18" charset="0"/>
                <a:cs typeface="Times New Roman" panose="02020603050405020304" pitchFamily="18" charset="0"/>
                <a:sym typeface="+mn-ea"/>
              </a:rPr>
              <a:t>It </a:t>
            </a:r>
            <a:r>
              <a:rPr lang="en-US" sz="3200" dirty="0">
                <a:latin typeface="Times New Roman" panose="02020603050405020304" pitchFamily="18" charset="0"/>
                <a:cs typeface="Times New Roman" panose="02020603050405020304" pitchFamily="18" charset="0"/>
                <a:sym typeface="+mn-ea"/>
              </a:rPr>
              <a:t>boiled down to the command of a single skill: the ability to have uncomfortable conversations. Assertive people--- those with high "AQ" --- ask for things they want, decline things they don't, provide constructive feedback, and engage in direct confrontation (</a:t>
            </a:r>
            <a:r>
              <a:rPr lang="zh-CN" altLang="en-US" sz="3200" dirty="0">
                <a:latin typeface="Times New Roman" panose="02020603050405020304" pitchFamily="18" charset="0"/>
                <a:cs typeface="Times New Roman" panose="02020603050405020304" pitchFamily="18" charset="0"/>
                <a:sym typeface="+mn-ea"/>
              </a:rPr>
              <a:t>对峙</a:t>
            </a:r>
            <a:r>
              <a:rPr lang="en-US" altLang="zh-CN" sz="3200" dirty="0">
                <a:latin typeface="Times New Roman" panose="02020603050405020304" pitchFamily="18" charset="0"/>
                <a:cs typeface="Times New Roman" panose="02020603050405020304" pitchFamily="18" charset="0"/>
                <a:sym typeface="+mn-ea"/>
              </a:rPr>
              <a:t>) </a:t>
            </a:r>
            <a:r>
              <a:rPr lang="en-US" sz="3200" dirty="0">
                <a:latin typeface="Times New Roman" panose="02020603050405020304" pitchFamily="18" charset="0"/>
                <a:cs typeface="Times New Roman" panose="02020603050405020304" pitchFamily="18" charset="0"/>
                <a:sym typeface="+mn-ea"/>
              </a:rPr>
              <a:t>and debate.</a:t>
            </a:r>
            <a:endParaRPr lang="en-US" sz="3200" dirty="0">
              <a:latin typeface="Times New Roman" panose="02020603050405020304" pitchFamily="18" charset="0"/>
              <a:cs typeface="Times New Roman" panose="02020603050405020304" pitchFamily="18" charset="0"/>
              <a:sym typeface="+mn-ea"/>
            </a:endParaRPr>
          </a:p>
        </p:txBody>
      </p:sp>
      <p:sp>
        <p:nvSpPr>
          <p:cNvPr id="2" name="矩形 1"/>
          <p:cNvSpPr/>
          <p:nvPr/>
        </p:nvSpPr>
        <p:spPr>
          <a:xfrm>
            <a:off x="8884972" y="5088474"/>
            <a:ext cx="2236510" cy="584775"/>
          </a:xfrm>
          <a:prstGeom prst="rect">
            <a:avLst/>
          </a:prstGeom>
          <a:solidFill>
            <a:srgbClr val="F5C059"/>
          </a:solidFill>
        </p:spPr>
        <p:txBody>
          <a:bodyPr wrap="none">
            <a:spAutoFit/>
          </a:bodyPr>
          <a:lstStyle/>
          <a:p>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代词指代</a:t>
            </a:r>
            <a:r>
              <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rPr>
              <a:t>题</a:t>
            </a:r>
            <a:endParaRPr lang="zh-CN" altLang="en-US" sz="3200" b="1" dirty="0">
              <a:latin typeface="微软雅黑" panose="020B0503020204020204" pitchFamily="34" charset="-122"/>
              <a:ea typeface="微软雅黑" panose="020B0503020204020204" pitchFamily="34" charset="-122"/>
            </a:endParaRPr>
          </a:p>
        </p:txBody>
      </p:sp>
      <p:sp>
        <p:nvSpPr>
          <p:cNvPr id="8" name="矩形 7"/>
          <p:cNvSpPr/>
          <p:nvPr/>
        </p:nvSpPr>
        <p:spPr>
          <a:xfrm>
            <a:off x="152401" y="5815761"/>
            <a:ext cx="11524615" cy="954107"/>
          </a:xfrm>
          <a:prstGeom prst="rect">
            <a:avLst/>
          </a:prstGeom>
          <a:solidFill>
            <a:schemeClr val="accent2">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a:spAutoFit/>
          </a:bodyPr>
          <a:lstStyle/>
          <a:p>
            <a:r>
              <a:rPr lang="en-US" altLang="zh-CN" sz="2800" dirty="0">
                <a:latin typeface="Times New Roman" panose="02020603050405020304" pitchFamily="18" charset="0"/>
                <a:cs typeface="Times New Roman" panose="02020603050405020304" pitchFamily="18" charset="0"/>
              </a:rPr>
              <a:t>26. What does the word "it" underlined in the fourth paragraph refer to?</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A. EO          B. AQ.        C. Empathy.        D. Courage.</a:t>
            </a:r>
            <a:endParaRPr lang="en-US" altLang="zh-CN" sz="2800" dirty="0">
              <a:latin typeface="Times New Roman" panose="02020603050405020304" pitchFamily="18" charset="0"/>
              <a:cs typeface="Times New Roman" panose="02020603050405020304" pitchFamily="18" charset="0"/>
            </a:endParaRPr>
          </a:p>
        </p:txBody>
      </p:sp>
      <p:cxnSp>
        <p:nvCxnSpPr>
          <p:cNvPr id="3" name="直接箭头连接符 2"/>
          <p:cNvCxnSpPr/>
          <p:nvPr/>
        </p:nvCxnSpPr>
        <p:spPr>
          <a:xfrm flipH="1">
            <a:off x="2431448" y="4481374"/>
            <a:ext cx="2423356" cy="1720721"/>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H="1">
            <a:off x="2299607" y="1081726"/>
            <a:ext cx="3615101" cy="5130538"/>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pic>
        <p:nvPicPr>
          <p:cNvPr id="5" name="Picture 5" descr="apple"/>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1485105" y="6042581"/>
            <a:ext cx="108108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文本框 10"/>
          <p:cNvSpPr txBox="1"/>
          <p:nvPr/>
        </p:nvSpPr>
        <p:spPr>
          <a:xfrm>
            <a:off x="664654" y="2915626"/>
            <a:ext cx="3888491" cy="476115"/>
          </a:xfrm>
          <a:prstGeom prst="rect">
            <a:avLst/>
          </a:prstGeom>
          <a:noFill/>
          <a:ln w="57150">
            <a:solidFill>
              <a:srgbClr val="FF0000"/>
            </a:solidFill>
          </a:ln>
        </p:spPr>
        <p:txBody>
          <a:bodyPr wrap="square" rtlCol="0">
            <a:spAutoFit/>
          </a:bodyPr>
          <a:lstStyle/>
          <a:p>
            <a:endParaRPr lang="zh-CN" altLang="en-US" sz="2800"/>
          </a:p>
        </p:txBody>
      </p:sp>
      <p:sp>
        <p:nvSpPr>
          <p:cNvPr id="12" name="文本框 11"/>
          <p:cNvSpPr txBox="1"/>
          <p:nvPr/>
        </p:nvSpPr>
        <p:spPr>
          <a:xfrm>
            <a:off x="5694611" y="2952885"/>
            <a:ext cx="5982405" cy="476115"/>
          </a:xfrm>
          <a:prstGeom prst="rect">
            <a:avLst/>
          </a:prstGeom>
          <a:noFill/>
          <a:ln w="57150">
            <a:solidFill>
              <a:srgbClr val="FF0000"/>
            </a:solidFill>
          </a:ln>
        </p:spPr>
        <p:txBody>
          <a:bodyPr wrap="square" rtlCol="0">
            <a:spAutoFit/>
          </a:bodyPr>
          <a:lstStyle/>
          <a:p>
            <a:endParaRPr lang="zh-CN" altLang="en-US" sz="2800"/>
          </a:p>
        </p:txBody>
      </p:sp>
      <p:sp>
        <p:nvSpPr>
          <p:cNvPr id="13" name="文本框 12"/>
          <p:cNvSpPr txBox="1"/>
          <p:nvPr/>
        </p:nvSpPr>
        <p:spPr>
          <a:xfrm flipV="1">
            <a:off x="117000" y="3550837"/>
            <a:ext cx="9934279" cy="476115"/>
          </a:xfrm>
          <a:prstGeom prst="rect">
            <a:avLst/>
          </a:prstGeom>
          <a:noFill/>
          <a:ln w="57150">
            <a:solidFill>
              <a:srgbClr val="FF0000"/>
            </a:solidFill>
          </a:ln>
        </p:spPr>
        <p:txBody>
          <a:bodyPr wrap="square" rtlCol="0">
            <a:spAutoFit/>
          </a:bodyPr>
          <a:lstStyle/>
          <a:p>
            <a:endParaRPr lang="zh-CN" altLang="en-US" sz="2800"/>
          </a:p>
        </p:txBody>
      </p:sp>
      <p:sp>
        <p:nvSpPr>
          <p:cNvPr id="14" name="矩形 13"/>
          <p:cNvSpPr/>
          <p:nvPr/>
        </p:nvSpPr>
        <p:spPr>
          <a:xfrm>
            <a:off x="84843" y="123427"/>
            <a:ext cx="12085999" cy="2756171"/>
          </a:xfrm>
          <a:prstGeom prst="rect">
            <a:avLst/>
          </a:prstGeom>
          <a:solidFill>
            <a:schemeClr val="bg1"/>
          </a:solidFill>
          <a:ln>
            <a:solidFill>
              <a:srgbClr val="FF0000"/>
            </a:solidFill>
          </a:ln>
        </p:spPr>
        <p:txBody>
          <a:bodyPr wrap="square">
            <a:spAutoFit/>
          </a:bodyPr>
          <a:lstStyle/>
          <a:p>
            <a:r>
              <a:rPr lang="zh-CN" altLang="en-US" sz="2800" dirty="0"/>
              <a:t>文化知识</a:t>
            </a:r>
            <a:r>
              <a:rPr lang="en-US" altLang="zh-CN" sz="2800" dirty="0"/>
              <a:t>3</a:t>
            </a:r>
            <a:r>
              <a:rPr lang="zh-CN" altLang="en-US" sz="2800" dirty="0"/>
              <a:t>：</a:t>
            </a:r>
            <a:r>
              <a:rPr lang="zh-CN" altLang="en-US" sz="2800" b="1" dirty="0">
                <a:solidFill>
                  <a:srgbClr val="0000FF"/>
                </a:solidFill>
              </a:rPr>
              <a:t>除了智商、情商外，近年来又流行一个新概念</a:t>
            </a:r>
            <a:r>
              <a:rPr lang="en-US" altLang="zh-CN" sz="2800" b="1" dirty="0">
                <a:solidFill>
                  <a:srgbClr val="0000FF"/>
                </a:solidFill>
              </a:rPr>
              <a:t>:</a:t>
            </a:r>
            <a:r>
              <a:rPr lang="zh-CN" altLang="en-US" sz="2800" b="1" dirty="0">
                <a:solidFill>
                  <a:srgbClr val="0000FF"/>
                </a:solidFill>
              </a:rPr>
              <a:t>挫折商</a:t>
            </a:r>
            <a:r>
              <a:rPr lang="en-US" altLang="zh-CN" sz="2800" b="1" dirty="0">
                <a:solidFill>
                  <a:srgbClr val="0000FF"/>
                </a:solidFill>
              </a:rPr>
              <a:t>(</a:t>
            </a:r>
            <a:r>
              <a:rPr lang="zh-CN" altLang="en-US" sz="2800" b="1" dirty="0">
                <a:solidFill>
                  <a:srgbClr val="0000FF"/>
                </a:solidFill>
              </a:rPr>
              <a:t>逆商</a:t>
            </a:r>
            <a:r>
              <a:rPr lang="en-US" altLang="zh-CN" sz="2800" b="1" dirty="0">
                <a:solidFill>
                  <a:srgbClr val="0000FF"/>
                </a:solidFill>
              </a:rPr>
              <a:t>)</a:t>
            </a:r>
            <a:r>
              <a:rPr lang="zh-CN" altLang="en-US" sz="2800" b="1" dirty="0">
                <a:solidFill>
                  <a:srgbClr val="0000FF"/>
                </a:solidFill>
              </a:rPr>
              <a:t>。</a:t>
            </a:r>
            <a:r>
              <a:rPr lang="en-US" altLang="zh-CN" sz="2800" b="1" dirty="0">
                <a:solidFill>
                  <a:srgbClr val="0000FF"/>
                </a:solidFill>
              </a:rPr>
              <a:t>IQ</a:t>
            </a:r>
            <a:r>
              <a:rPr lang="zh-CN" altLang="en-US" sz="2800" b="1" dirty="0">
                <a:solidFill>
                  <a:srgbClr val="0000FF"/>
                </a:solidFill>
              </a:rPr>
              <a:t>、</a:t>
            </a:r>
            <a:r>
              <a:rPr lang="en-US" altLang="zh-CN" sz="2800" b="1" dirty="0">
                <a:solidFill>
                  <a:srgbClr val="0000FF"/>
                </a:solidFill>
              </a:rPr>
              <a:t>EQ</a:t>
            </a:r>
            <a:r>
              <a:rPr lang="zh-CN" altLang="en-US" sz="2800" b="1" dirty="0">
                <a:solidFill>
                  <a:srgbClr val="0000FF"/>
                </a:solidFill>
              </a:rPr>
              <a:t>、</a:t>
            </a:r>
            <a:r>
              <a:rPr lang="en-US" altLang="zh-CN" sz="2800" b="1" dirty="0">
                <a:solidFill>
                  <a:srgbClr val="0000FF"/>
                </a:solidFill>
              </a:rPr>
              <a:t>AQ</a:t>
            </a:r>
            <a:r>
              <a:rPr lang="zh-CN" altLang="en-US" sz="2800" b="1" dirty="0">
                <a:solidFill>
                  <a:srgbClr val="0000FF"/>
                </a:solidFill>
              </a:rPr>
              <a:t>并称</a:t>
            </a:r>
            <a:r>
              <a:rPr lang="en-US" altLang="zh-CN" sz="2800" b="1" dirty="0">
                <a:solidFill>
                  <a:srgbClr val="0000FF"/>
                </a:solidFill>
              </a:rPr>
              <a:t>3Q</a:t>
            </a:r>
            <a:r>
              <a:rPr lang="zh-CN" altLang="en-US" sz="2800" b="1" dirty="0">
                <a:solidFill>
                  <a:srgbClr val="0000FF"/>
                </a:solidFill>
              </a:rPr>
              <a:t>，成为人们获取成功必备的不二法宝。有专家甚至断言，</a:t>
            </a:r>
            <a:r>
              <a:rPr lang="en-US" altLang="zh-CN" sz="2800" b="1" dirty="0">
                <a:solidFill>
                  <a:srgbClr val="0000FF"/>
                </a:solidFill>
              </a:rPr>
              <a:t>100%</a:t>
            </a:r>
            <a:r>
              <a:rPr lang="zh-CN" altLang="en-US" sz="2800" b="1" dirty="0">
                <a:solidFill>
                  <a:srgbClr val="0000FF"/>
                </a:solidFill>
              </a:rPr>
              <a:t>的成功</a:t>
            </a:r>
            <a:r>
              <a:rPr lang="en-US" altLang="zh-CN" sz="2800" b="1" dirty="0">
                <a:solidFill>
                  <a:srgbClr val="0000FF"/>
                </a:solidFill>
              </a:rPr>
              <a:t>=20%</a:t>
            </a:r>
            <a:r>
              <a:rPr lang="zh-CN" altLang="en-US" sz="2800" b="1" dirty="0">
                <a:solidFill>
                  <a:srgbClr val="0000FF"/>
                </a:solidFill>
              </a:rPr>
              <a:t>的</a:t>
            </a:r>
            <a:r>
              <a:rPr lang="en-US" altLang="zh-CN" sz="2800" b="1" dirty="0">
                <a:solidFill>
                  <a:srgbClr val="0000FF"/>
                </a:solidFill>
              </a:rPr>
              <a:t>IQ+80%</a:t>
            </a:r>
            <a:r>
              <a:rPr lang="zh-CN" altLang="en-US" sz="2800" b="1" dirty="0">
                <a:solidFill>
                  <a:srgbClr val="0000FF"/>
                </a:solidFill>
              </a:rPr>
              <a:t>的</a:t>
            </a:r>
            <a:r>
              <a:rPr lang="en-US" altLang="zh-CN" sz="2800" b="1" dirty="0">
                <a:solidFill>
                  <a:srgbClr val="0000FF"/>
                </a:solidFill>
              </a:rPr>
              <a:t>EQ</a:t>
            </a:r>
            <a:r>
              <a:rPr lang="zh-CN" altLang="en-US" sz="2800" b="1" dirty="0">
                <a:solidFill>
                  <a:srgbClr val="0000FF"/>
                </a:solidFill>
              </a:rPr>
              <a:t>和</a:t>
            </a:r>
            <a:r>
              <a:rPr lang="en-US" altLang="zh-CN" sz="2800" b="1" dirty="0">
                <a:solidFill>
                  <a:srgbClr val="0000FF"/>
                </a:solidFill>
              </a:rPr>
              <a:t>AQ</a:t>
            </a:r>
            <a:r>
              <a:rPr lang="zh-CN" altLang="en-US" sz="2800" b="1" dirty="0">
                <a:solidFill>
                  <a:srgbClr val="0000FF"/>
                </a:solidFill>
              </a:rPr>
              <a:t>。逆商</a:t>
            </a:r>
            <a:r>
              <a:rPr lang="en-US" altLang="zh-CN" sz="2800" b="1" dirty="0">
                <a:solidFill>
                  <a:srgbClr val="0000FF"/>
                </a:solidFill>
              </a:rPr>
              <a:t>AQ</a:t>
            </a:r>
            <a:r>
              <a:rPr lang="zh-CN" altLang="en-US" sz="2800" b="1" dirty="0">
                <a:solidFill>
                  <a:srgbClr val="0000FF"/>
                </a:solidFill>
              </a:rPr>
              <a:t>来自英文</a:t>
            </a:r>
            <a:r>
              <a:rPr lang="en-US" altLang="zh-CN" sz="2800" b="1" dirty="0" err="1">
                <a:solidFill>
                  <a:srgbClr val="0000FF"/>
                </a:solidFill>
              </a:rPr>
              <a:t>AdversityQuotient</a:t>
            </a:r>
            <a:r>
              <a:rPr lang="zh-CN" altLang="en-US" sz="2800" b="1" dirty="0">
                <a:solidFill>
                  <a:srgbClr val="0000FF"/>
                </a:solidFill>
              </a:rPr>
              <a:t>全称逆境商数，一般被译为挫折商或逆境商。是美国职业培训师保罗</a:t>
            </a:r>
            <a:r>
              <a:rPr lang="en-US" altLang="zh-CN" sz="2800" b="1" dirty="0">
                <a:solidFill>
                  <a:srgbClr val="0000FF"/>
                </a:solidFill>
              </a:rPr>
              <a:t>·</a:t>
            </a:r>
            <a:r>
              <a:rPr lang="zh-CN" altLang="en-US" sz="2800" b="1" dirty="0">
                <a:solidFill>
                  <a:srgbClr val="0000FF"/>
                </a:solidFill>
              </a:rPr>
              <a:t>斯托茨提出的概念。它是指人们面对逆境时的反应方式，即面对挫折、摆脱困境和超越困难的能力。</a:t>
            </a:r>
            <a:endParaRPr lang="en-US" altLang="zh-CN" sz="28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linds(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linds(horizontal)">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linds(horizontal)">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3375" y="4523818"/>
            <a:ext cx="11524615" cy="2062103"/>
          </a:xfrm>
          <a:prstGeom prst="rect">
            <a:avLst/>
          </a:prstGeom>
          <a:solidFill>
            <a:schemeClr val="accent2">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rPr>
              <a:t>27. According to the passage, those with high EQ but low AQ are likely to be</a:t>
            </a:r>
            <a:endPar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rPr>
              <a:t>A. successful leaders         B. people pleasers</a:t>
            </a:r>
            <a:endPar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rPr>
              <a:t>C. terrible complainers       D. pleasure seekers</a:t>
            </a:r>
            <a:endPar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36" name="文本框1"/>
          <p:cNvSpPr txBox="1"/>
          <p:nvPr/>
        </p:nvSpPr>
        <p:spPr>
          <a:xfrm>
            <a:off x="8659495" y="2214245"/>
            <a:ext cx="1569720" cy="369570"/>
          </a:xfrm>
          <a:prstGeom prst="rect">
            <a:avLst/>
          </a:prstGeom>
          <a:noFill/>
        </p:spPr>
        <p:txBody>
          <a:bodyPr wrap="none" rtlCol="0">
            <a:spAutoFit/>
          </a:bodyPr>
          <a:lstStyle/>
          <a:p>
            <a:pPr marR="0" indent="0" defTabSz="914400" fontAlgn="auto">
              <a:lnSpc>
                <a:spcPct val="100000"/>
              </a:lnSpc>
              <a:spcBef>
                <a:spcPct val="0"/>
              </a:spcBef>
              <a:spcAft>
                <a:spcPct val="0"/>
              </a:spcAft>
              <a:buClrTx/>
              <a:buSzTx/>
              <a:buFontTx/>
              <a:buNone/>
              <a:defRPr/>
            </a:pPr>
            <a:r>
              <a:rPr kumimoji="0" lang="zh-CN" altLang="en-US"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rPr>
              <a:t>点击添加标题</a:t>
            </a:r>
            <a:endParaRPr kumimoji="0" lang="id-ID"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endParaRPr>
          </a:p>
        </p:txBody>
      </p:sp>
      <p:sp>
        <p:nvSpPr>
          <p:cNvPr id="100" name="文本框 99"/>
          <p:cNvSpPr txBox="1"/>
          <p:nvPr/>
        </p:nvSpPr>
        <p:spPr>
          <a:xfrm>
            <a:off x="78557" y="92552"/>
            <a:ext cx="12113443" cy="304698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444500"/>
            <a:r>
              <a:rPr lang="en-US" sz="2800" dirty="0">
                <a:solidFill>
                  <a:schemeClr val="tx1"/>
                </a:solidFill>
                <a:latin typeface="Times New Roman" panose="02020603050405020304" pitchFamily="18" charset="0"/>
                <a:cs typeface="Times New Roman" panose="02020603050405020304" pitchFamily="18" charset="0"/>
              </a:rPr>
              <a:t>(Para. 6)</a:t>
            </a:r>
            <a:r>
              <a:rPr lang="en-US" sz="3200" dirty="0">
                <a:latin typeface="Times New Roman" panose="02020603050405020304" pitchFamily="18" charset="0"/>
                <a:cs typeface="Times New Roman" panose="02020603050405020304" pitchFamily="18" charset="0"/>
              </a:rPr>
              <a:t> </a:t>
            </a:r>
            <a:r>
              <a:rPr lang="en-US" sz="3200" dirty="0">
                <a:solidFill>
                  <a:schemeClr val="tx1"/>
                </a:solidFill>
                <a:latin typeface="Times New Roman" panose="02020603050405020304" pitchFamily="18" charset="0"/>
                <a:cs typeface="Times New Roman" panose="02020603050405020304" pitchFamily="18" charset="0"/>
              </a:rPr>
              <a:t>A lifetime improving my EQ helped me empathize with others, </a:t>
            </a:r>
            <a:r>
              <a:rPr lang="en-US" sz="3200" b="1" dirty="0">
                <a:solidFill>
                  <a:srgbClr val="0000FF"/>
                </a:solidFill>
                <a:latin typeface="Times New Roman" panose="02020603050405020304" pitchFamily="18" charset="0"/>
                <a:cs typeface="Times New Roman" panose="02020603050405020304" pitchFamily="18" charset="0"/>
              </a:rPr>
              <a:t>but </a:t>
            </a:r>
            <a:r>
              <a:rPr lang="en-US" sz="3200" dirty="0">
                <a:solidFill>
                  <a:srgbClr val="CC00FF"/>
                </a:solidFill>
                <a:latin typeface="Times New Roman" panose="02020603050405020304" pitchFamily="18" charset="0"/>
                <a:cs typeface="Times New Roman" panose="02020603050405020304" pitchFamily="18" charset="0"/>
              </a:rPr>
              <a:t>it also left me overly sensitive to situations </a:t>
            </a:r>
            <a:r>
              <a:rPr lang="en-US" sz="3200" i="1" dirty="0">
                <a:solidFill>
                  <a:srgbClr val="0000FF"/>
                </a:solidFill>
                <a:latin typeface="Times New Roman" panose="02020603050405020304" pitchFamily="18" charset="0"/>
                <a:cs typeface="Times New Roman" panose="02020603050405020304" pitchFamily="18" charset="0"/>
              </a:rPr>
              <a:t>where I had to say or do things that might make others unhappy. </a:t>
            </a:r>
            <a:r>
              <a:rPr lang="en-US" sz="3200" dirty="0">
                <a:solidFill>
                  <a:schemeClr val="tx1"/>
                </a:solidFill>
                <a:latin typeface="Times New Roman" panose="02020603050405020304" pitchFamily="18" charset="0"/>
                <a:cs typeface="Times New Roman" panose="02020603050405020304" pitchFamily="18" charset="0"/>
              </a:rPr>
              <a:t>While I didn't avoid conflict, I was always frustrated by my powerlessness when I had to say or do something that could upset someone. </a:t>
            </a:r>
            <a:r>
              <a:rPr lang="en-US" sz="3200" dirty="0">
                <a:solidFill>
                  <a:srgbClr val="FF0000"/>
                </a:solidFill>
                <a:latin typeface="Times New Roman" panose="02020603050405020304" pitchFamily="18" charset="0"/>
                <a:cs typeface="Times New Roman" panose="02020603050405020304" pitchFamily="18" charset="0"/>
              </a:rPr>
              <a:t>This is my problem and I'm working on </a:t>
            </a:r>
            <a:r>
              <a:rPr lang="en-US" sz="3200" u="sng" dirty="0">
                <a:solidFill>
                  <a:srgbClr val="CC00FF"/>
                </a:solidFill>
                <a:latin typeface="Times New Roman" panose="02020603050405020304" pitchFamily="18" charset="0"/>
                <a:cs typeface="Times New Roman" panose="02020603050405020304" pitchFamily="18" charset="0"/>
              </a:rPr>
              <a:t>it.</a:t>
            </a:r>
            <a:endParaRPr lang="en-US" sz="3200" u="sng" dirty="0">
              <a:solidFill>
                <a:srgbClr val="CC00FF"/>
              </a:solidFill>
              <a:latin typeface="Times New Roman" panose="02020603050405020304" pitchFamily="18" charset="0"/>
              <a:cs typeface="Times New Roman" panose="02020603050405020304" pitchFamily="18" charset="0"/>
            </a:endParaRPr>
          </a:p>
        </p:txBody>
      </p:sp>
      <p:sp>
        <p:nvSpPr>
          <p:cNvPr id="8" name="心形 7"/>
          <p:cNvSpPr/>
          <p:nvPr/>
        </p:nvSpPr>
        <p:spPr>
          <a:xfrm>
            <a:off x="549760" y="7204849"/>
            <a:ext cx="385445" cy="415925"/>
          </a:xfrm>
          <a:prstGeom prst="hear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11" name="文本框 10"/>
          <p:cNvSpPr txBox="1"/>
          <p:nvPr/>
        </p:nvSpPr>
        <p:spPr>
          <a:xfrm>
            <a:off x="5561814" y="4615068"/>
            <a:ext cx="5580667" cy="476115"/>
          </a:xfrm>
          <a:prstGeom prst="rect">
            <a:avLst/>
          </a:prstGeom>
          <a:noFill/>
          <a:ln w="57150">
            <a:solidFill>
              <a:srgbClr val="FF0000"/>
            </a:solidFill>
          </a:ln>
        </p:spPr>
        <p:txBody>
          <a:bodyPr wrap="square" rtlCol="0">
            <a:spAutoFit/>
          </a:bodyPr>
          <a:lstStyle/>
          <a:p>
            <a:endParaRPr lang="zh-CN" altLang="en-US" sz="2800"/>
          </a:p>
        </p:txBody>
      </p:sp>
      <p:pic>
        <p:nvPicPr>
          <p:cNvPr id="12" name="Picture 5" descr="apple"/>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4264890" y="5265163"/>
            <a:ext cx="108108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9694933" y="5890686"/>
            <a:ext cx="2236510" cy="584775"/>
          </a:xfrm>
          <a:prstGeom prst="rect">
            <a:avLst/>
          </a:prstGeom>
          <a:solidFill>
            <a:srgbClr val="F5C059"/>
          </a:solidFill>
        </p:spPr>
        <p:txBody>
          <a:bodyPr wrap="none">
            <a:spAutoFit/>
          </a:bodyPr>
          <a:lstStyle/>
          <a:p>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推理判断</a:t>
            </a:r>
            <a:r>
              <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rPr>
              <a:t>题</a:t>
            </a:r>
            <a:endParaRPr lang="zh-CN" altLang="en-US" sz="3200" b="1" dirty="0">
              <a:latin typeface="微软雅黑" panose="020B0503020204020204" pitchFamily="34" charset="-122"/>
              <a:ea typeface="微软雅黑" panose="020B0503020204020204" pitchFamily="34" charset="-122"/>
            </a:endParaRPr>
          </a:p>
        </p:txBody>
      </p:sp>
      <p:sp>
        <p:nvSpPr>
          <p:cNvPr id="15" name="文本框 14"/>
          <p:cNvSpPr txBox="1"/>
          <p:nvPr/>
        </p:nvSpPr>
        <p:spPr>
          <a:xfrm>
            <a:off x="78558" y="3363689"/>
            <a:ext cx="11205328" cy="95410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444500"/>
            <a:r>
              <a:rPr lang="en-US" altLang="zh-CN" sz="2800" dirty="0">
                <a:solidFill>
                  <a:srgbClr val="0000FF"/>
                </a:solidFill>
                <a:latin typeface="Times New Roman" panose="02020603050405020304" pitchFamily="18" charset="0"/>
                <a:cs typeface="Times New Roman" panose="02020603050405020304" pitchFamily="18" charset="0"/>
              </a:rPr>
              <a:t>please  </a:t>
            </a:r>
            <a:r>
              <a:rPr lang="en-US" altLang="zh-CN" sz="2800" dirty="0" err="1">
                <a:solidFill>
                  <a:srgbClr val="0000FF"/>
                </a:solidFill>
                <a:latin typeface="Times New Roman" panose="02020603050405020304" pitchFamily="18" charset="0"/>
                <a:cs typeface="Times New Roman" panose="02020603050405020304" pitchFamily="18" charset="0"/>
              </a:rPr>
              <a:t>vt.</a:t>
            </a:r>
            <a:r>
              <a:rPr lang="en-US" altLang="zh-CN" sz="2800" dirty="0">
                <a:solidFill>
                  <a:srgbClr val="0000FF"/>
                </a:solidFill>
                <a:latin typeface="Times New Roman" panose="02020603050405020304" pitchFamily="18" charset="0"/>
                <a:cs typeface="Times New Roman" panose="02020603050405020304" pitchFamily="18" charset="0"/>
              </a:rPr>
              <a:t> </a:t>
            </a:r>
            <a:r>
              <a:rPr lang="zh-CN" altLang="en-US" sz="2800" dirty="0">
                <a:solidFill>
                  <a:srgbClr val="0000FF"/>
                </a:solidFill>
                <a:latin typeface="Times New Roman" panose="02020603050405020304" pitchFamily="18" charset="0"/>
                <a:cs typeface="Times New Roman" panose="02020603050405020304" pitchFamily="18" charset="0"/>
              </a:rPr>
              <a:t>取悦    </a:t>
            </a:r>
            <a:r>
              <a:rPr lang="en-US" altLang="zh-CN" sz="2800" dirty="0">
                <a:solidFill>
                  <a:srgbClr val="0000FF"/>
                </a:solidFill>
                <a:latin typeface="Times New Roman" panose="02020603050405020304" pitchFamily="18" charset="0"/>
                <a:cs typeface="Times New Roman" panose="02020603050405020304" pitchFamily="18" charset="0"/>
              </a:rPr>
              <a:t>pleaser   n. </a:t>
            </a:r>
            <a:r>
              <a:rPr lang="zh-CN" altLang="en-US" sz="2800" dirty="0">
                <a:solidFill>
                  <a:srgbClr val="0000FF"/>
                </a:solidFill>
                <a:latin typeface="Times New Roman" panose="02020603050405020304" pitchFamily="18" charset="0"/>
                <a:cs typeface="Times New Roman" panose="02020603050405020304" pitchFamily="18" charset="0"/>
              </a:rPr>
              <a:t>取悦别人的人；讨好别人的人</a:t>
            </a:r>
            <a:endParaRPr lang="en-US" altLang="zh-CN" sz="2800" dirty="0">
              <a:solidFill>
                <a:srgbClr val="0000FF"/>
              </a:solidFill>
              <a:latin typeface="Times New Roman" panose="02020603050405020304" pitchFamily="18" charset="0"/>
              <a:cs typeface="Times New Roman" panose="02020603050405020304" pitchFamily="18" charset="0"/>
            </a:endParaRPr>
          </a:p>
          <a:p>
            <a:pPr indent="444500"/>
            <a:r>
              <a:rPr lang="en-US" altLang="zh-CN" sz="2800" dirty="0">
                <a:solidFill>
                  <a:srgbClr val="0000FF"/>
                </a:solidFill>
                <a:latin typeface="Times New Roman" panose="02020603050405020304" pitchFamily="18" charset="0"/>
                <a:cs typeface="Times New Roman" panose="02020603050405020304" pitchFamily="18" charset="0"/>
              </a:rPr>
              <a:t>Complainer </a:t>
            </a:r>
            <a:r>
              <a:rPr lang="zh-CN" altLang="en-US" sz="2800" dirty="0">
                <a:solidFill>
                  <a:srgbClr val="0000FF"/>
                </a:solidFill>
                <a:latin typeface="Times New Roman" panose="02020603050405020304" pitchFamily="18" charset="0"/>
                <a:cs typeface="Times New Roman" panose="02020603050405020304" pitchFamily="18" charset="0"/>
              </a:rPr>
              <a:t>抱怨不断的人； </a:t>
            </a:r>
            <a:r>
              <a:rPr lang="en-US" sz="2800" dirty="0">
                <a:solidFill>
                  <a:srgbClr val="0000FF"/>
                </a:solidFill>
                <a:latin typeface="Times New Roman" panose="02020603050405020304" pitchFamily="18" charset="0"/>
                <a:cs typeface="Times New Roman" panose="02020603050405020304" pitchFamily="18" charset="0"/>
              </a:rPr>
              <a:t>Pleasure seeker  </a:t>
            </a:r>
            <a:r>
              <a:rPr lang="zh-CN" altLang="en-US" sz="2800" dirty="0">
                <a:solidFill>
                  <a:srgbClr val="0000FF"/>
                </a:solidFill>
                <a:latin typeface="Times New Roman" panose="02020603050405020304" pitchFamily="18" charset="0"/>
                <a:cs typeface="Times New Roman" panose="02020603050405020304" pitchFamily="18" charset="0"/>
              </a:rPr>
              <a:t>追求享乐的人；</a:t>
            </a:r>
            <a:endParaRPr lang="en-US" sz="2800" dirty="0">
              <a:solidFill>
                <a:srgbClr val="0000FF"/>
              </a:solidFill>
              <a:latin typeface="Times New Roman" panose="02020603050405020304" pitchFamily="18" charset="0"/>
              <a:cs typeface="Times New Roman" panose="02020603050405020304" pitchFamily="18" charset="0"/>
            </a:endParaRPr>
          </a:p>
        </p:txBody>
      </p:sp>
      <p:cxnSp>
        <p:nvCxnSpPr>
          <p:cNvPr id="4" name="直接箭头连接符 3"/>
          <p:cNvCxnSpPr/>
          <p:nvPr/>
        </p:nvCxnSpPr>
        <p:spPr>
          <a:xfrm flipH="1">
            <a:off x="5109328" y="1476900"/>
            <a:ext cx="657729" cy="4047207"/>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015100" y="631534"/>
            <a:ext cx="9476174" cy="476115"/>
          </a:xfrm>
          <a:prstGeom prst="rect">
            <a:avLst/>
          </a:prstGeom>
          <a:noFill/>
          <a:ln w="57150">
            <a:solidFill>
              <a:srgbClr val="FF0000"/>
            </a:solidFill>
          </a:ln>
        </p:spPr>
        <p:txBody>
          <a:bodyPr wrap="square" rtlCol="0">
            <a:spAutoFit/>
          </a:bodyPr>
          <a:lstStyle/>
          <a:p>
            <a:endParaRPr lang="zh-CN" altLang="en-US" sz="2800"/>
          </a:p>
        </p:txBody>
      </p:sp>
      <p:sp>
        <p:nvSpPr>
          <p:cNvPr id="7" name="文本框 6"/>
          <p:cNvSpPr txBox="1"/>
          <p:nvPr/>
        </p:nvSpPr>
        <p:spPr>
          <a:xfrm>
            <a:off x="67347" y="1107649"/>
            <a:ext cx="8237667" cy="476115"/>
          </a:xfrm>
          <a:prstGeom prst="rect">
            <a:avLst/>
          </a:prstGeom>
          <a:noFill/>
          <a:ln w="57150">
            <a:solidFill>
              <a:srgbClr val="FF0000"/>
            </a:solidFill>
          </a:ln>
        </p:spPr>
        <p:txBody>
          <a:bodyPr wrap="square" rtlCol="0">
            <a:spAutoFit/>
          </a:bodyPr>
          <a:lstStyle/>
          <a:p>
            <a:endParaRPr lang="zh-CN" altLang="en-US" sz="28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linds(horizont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linds(horizontal)">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5" grpId="0" animBg="1"/>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4693" y="484142"/>
            <a:ext cx="11962614" cy="5016758"/>
          </a:xfrm>
          <a:prstGeom prst="rect">
            <a:avLst/>
          </a:prstGeom>
          <a:noFill/>
        </p:spPr>
        <p:txBody>
          <a:bodyPr wrap="square">
            <a:spAutoFit/>
          </a:bodyPr>
          <a:lstStyle/>
          <a:p>
            <a:pPr algn="just">
              <a:lnSpc>
                <a:spcPct val="200000"/>
              </a:lnSpc>
            </a:pPr>
            <a:r>
              <a:rPr lang="en-US" altLang="zh-CN" sz="4000" u="sng" kern="100" dirty="0">
                <a:solidFill>
                  <a:srgbClr val="CC00FF"/>
                </a:solidFill>
                <a:latin typeface="Times New Roman" panose="02020603050405020304" pitchFamily="18" charset="0"/>
                <a:ea typeface="宋体" panose="02010600030101010101" pitchFamily="2" charset="-122"/>
                <a:cs typeface="Times New Roman" panose="02020603050405020304" pitchFamily="18" charset="0"/>
              </a:rPr>
              <a:t>A lifetime improving my EQ </a:t>
            </a:r>
            <a:r>
              <a:rPr lang="en-US" altLang="zh-CN" sz="4000" u="sng" kern="1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helped</a:t>
            </a:r>
            <a:r>
              <a:rPr lang="en-US" altLang="zh-CN" sz="4000" u="sng"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4000" u="sng" kern="100" dirty="0">
                <a:solidFill>
                  <a:srgbClr val="006600"/>
                </a:solidFill>
                <a:latin typeface="Times New Roman" panose="02020603050405020304" pitchFamily="18" charset="0"/>
                <a:ea typeface="宋体" panose="02010600030101010101" pitchFamily="2" charset="-122"/>
                <a:cs typeface="Times New Roman" panose="02020603050405020304" pitchFamily="18" charset="0"/>
              </a:rPr>
              <a:t>me</a:t>
            </a:r>
            <a:r>
              <a:rPr lang="en-US" altLang="zh-CN" sz="4000" u="sng"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4000" u="sng" kern="100" dirty="0">
                <a:solidFill>
                  <a:srgbClr val="7030A0"/>
                </a:solidFill>
                <a:latin typeface="Times New Roman" panose="02020603050405020304" pitchFamily="18" charset="0"/>
                <a:ea typeface="宋体" panose="02010600030101010101" pitchFamily="2" charset="-122"/>
                <a:cs typeface="Times New Roman" panose="02020603050405020304" pitchFamily="18" charset="0"/>
              </a:rPr>
              <a:t>empathize with others</a:t>
            </a:r>
            <a:r>
              <a:rPr lang="en-US" altLang="zh-CN" sz="4000" kern="100" dirty="0">
                <a:solidFill>
                  <a:srgbClr val="7030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40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4000"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but</a:t>
            </a:r>
            <a:r>
              <a:rPr lang="en-US" altLang="zh-CN" sz="40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4000" u="sng" kern="100" dirty="0">
                <a:solidFill>
                  <a:srgbClr val="006600"/>
                </a:solidFill>
                <a:latin typeface="Times New Roman" panose="02020603050405020304" pitchFamily="18" charset="0"/>
                <a:ea typeface="宋体" panose="02010600030101010101" pitchFamily="2" charset="-122"/>
                <a:cs typeface="Times New Roman" panose="02020603050405020304" pitchFamily="18" charset="0"/>
              </a:rPr>
              <a:t>it also left me overly sensitive to </a:t>
            </a:r>
            <a:r>
              <a:rPr lang="en-US" altLang="zh-CN" sz="4000" b="1" u="sng" kern="100" dirty="0">
                <a:solidFill>
                  <a:srgbClr val="006600"/>
                </a:solidFill>
                <a:latin typeface="Times New Roman" panose="02020603050405020304" pitchFamily="18" charset="0"/>
                <a:ea typeface="宋体" panose="02010600030101010101" pitchFamily="2" charset="-122"/>
                <a:cs typeface="Times New Roman" panose="02020603050405020304" pitchFamily="18" charset="0"/>
              </a:rPr>
              <a:t>situations</a:t>
            </a:r>
            <a:r>
              <a:rPr lang="en-US" altLang="zh-CN" sz="4000" u="sng" kern="100" dirty="0">
                <a:solidFill>
                  <a:srgbClr val="0066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4000" i="1" u="sng" kern="100" dirty="0">
                <a:solidFill>
                  <a:srgbClr val="006600"/>
                </a:solidFill>
                <a:latin typeface="Times New Roman" panose="02020603050405020304" pitchFamily="18" charset="0"/>
                <a:ea typeface="宋体" panose="02010600030101010101" pitchFamily="2" charset="-122"/>
                <a:cs typeface="Times New Roman" panose="02020603050405020304" pitchFamily="18" charset="0"/>
              </a:rPr>
              <a:t>where I had to say or do </a:t>
            </a:r>
            <a:r>
              <a:rPr lang="en-US" altLang="zh-CN" sz="4000" b="1" i="1" u="sng" kern="100" dirty="0">
                <a:solidFill>
                  <a:srgbClr val="006600"/>
                </a:solidFill>
                <a:latin typeface="Times New Roman" panose="02020603050405020304" pitchFamily="18" charset="0"/>
                <a:ea typeface="宋体" panose="02010600030101010101" pitchFamily="2" charset="-122"/>
                <a:cs typeface="Times New Roman" panose="02020603050405020304" pitchFamily="18" charset="0"/>
              </a:rPr>
              <a:t>things</a:t>
            </a:r>
            <a:r>
              <a:rPr lang="en-US" altLang="zh-CN" sz="4000" i="1" u="sng" kern="100" dirty="0">
                <a:solidFill>
                  <a:srgbClr val="0066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4000" i="1" u="sng"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that might make others unhappy. </a:t>
            </a:r>
            <a:endParaRPr lang="en-US" altLang="zh-CN" sz="4000" i="1" u="sng"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nvSpPr>
        <p:spPr>
          <a:xfrm>
            <a:off x="141403" y="254521"/>
            <a:ext cx="2083324" cy="461665"/>
          </a:xfrm>
          <a:prstGeom prst="rect">
            <a:avLst/>
          </a:prstGeom>
          <a:noFill/>
        </p:spPr>
        <p:txBody>
          <a:bodyPr wrap="square" rtlCol="0">
            <a:spAutoFit/>
          </a:bodyPr>
          <a:lstStyle/>
          <a:p>
            <a:r>
              <a:rPr lang="zh-CN" altLang="en-US" sz="2400" b="1" dirty="0">
                <a:solidFill>
                  <a:srgbClr val="FF0000"/>
                </a:solidFill>
              </a:rPr>
              <a:t>长难句分析</a:t>
            </a:r>
            <a:r>
              <a:rPr lang="en-US" altLang="zh-CN" sz="2400" b="1" dirty="0">
                <a:solidFill>
                  <a:srgbClr val="FF0000"/>
                </a:solidFill>
              </a:rPr>
              <a:t>1</a:t>
            </a:r>
            <a:r>
              <a:rPr lang="zh-CN" altLang="en-US" sz="2400" b="1" dirty="0">
                <a:solidFill>
                  <a:srgbClr val="FF0000"/>
                </a:solidFill>
              </a:rPr>
              <a:t>；</a:t>
            </a:r>
            <a:endParaRPr lang="zh-CN" altLang="en-US" sz="2400" b="1" dirty="0">
              <a:solidFill>
                <a:srgbClr val="FF0000"/>
              </a:solidFill>
            </a:endParaRPr>
          </a:p>
        </p:txBody>
      </p:sp>
      <p:sp>
        <p:nvSpPr>
          <p:cNvPr id="5" name="文本框 4"/>
          <p:cNvSpPr txBox="1"/>
          <p:nvPr/>
        </p:nvSpPr>
        <p:spPr>
          <a:xfrm>
            <a:off x="1488646" y="1666021"/>
            <a:ext cx="1349609" cy="523220"/>
          </a:xfrm>
          <a:prstGeom prst="rect">
            <a:avLst/>
          </a:prstGeom>
          <a:solidFill>
            <a:schemeClr val="bg1"/>
          </a:solidFill>
        </p:spPr>
        <p:txBody>
          <a:bodyPr wrap="square" rtlCol="0">
            <a:spAutoFit/>
          </a:bodyPr>
          <a:lstStyle/>
          <a:p>
            <a:r>
              <a:rPr lang="zh-CN" altLang="en-US" sz="2800" dirty="0">
                <a:solidFill>
                  <a:srgbClr val="FF0000"/>
                </a:solidFill>
              </a:rPr>
              <a:t>主语</a:t>
            </a:r>
            <a:endParaRPr lang="zh-CN" altLang="en-US" sz="2800" dirty="0">
              <a:solidFill>
                <a:srgbClr val="FF0000"/>
              </a:solidFill>
            </a:endParaRPr>
          </a:p>
        </p:txBody>
      </p:sp>
      <p:sp>
        <p:nvSpPr>
          <p:cNvPr id="6" name="文本框 5"/>
          <p:cNvSpPr txBox="1"/>
          <p:nvPr/>
        </p:nvSpPr>
        <p:spPr>
          <a:xfrm>
            <a:off x="3950620" y="2722975"/>
            <a:ext cx="1216057" cy="523220"/>
          </a:xfrm>
          <a:prstGeom prst="rect">
            <a:avLst/>
          </a:prstGeom>
          <a:solidFill>
            <a:schemeClr val="bg1"/>
          </a:solidFill>
        </p:spPr>
        <p:txBody>
          <a:bodyPr wrap="square" rtlCol="0">
            <a:spAutoFit/>
          </a:bodyPr>
          <a:lstStyle/>
          <a:p>
            <a:r>
              <a:rPr lang="zh-CN" altLang="en-US" sz="2800" dirty="0">
                <a:solidFill>
                  <a:srgbClr val="FF0000"/>
                </a:solidFill>
              </a:rPr>
              <a:t>谓语</a:t>
            </a:r>
            <a:endParaRPr lang="zh-CN" altLang="en-US" sz="2800" dirty="0">
              <a:solidFill>
                <a:srgbClr val="FF0000"/>
              </a:solidFill>
            </a:endParaRPr>
          </a:p>
        </p:txBody>
      </p:sp>
      <p:sp>
        <p:nvSpPr>
          <p:cNvPr id="12" name="文本框 11"/>
          <p:cNvSpPr txBox="1"/>
          <p:nvPr/>
        </p:nvSpPr>
        <p:spPr>
          <a:xfrm>
            <a:off x="6513920" y="1571701"/>
            <a:ext cx="1084084" cy="523220"/>
          </a:xfrm>
          <a:prstGeom prst="rect">
            <a:avLst/>
          </a:prstGeom>
          <a:solidFill>
            <a:schemeClr val="bg1"/>
          </a:solidFill>
        </p:spPr>
        <p:txBody>
          <a:bodyPr wrap="square" rtlCol="0">
            <a:spAutoFit/>
          </a:bodyPr>
          <a:lstStyle/>
          <a:p>
            <a:r>
              <a:rPr lang="zh-CN" altLang="en-US" sz="2800" dirty="0">
                <a:solidFill>
                  <a:srgbClr val="FF0000"/>
                </a:solidFill>
              </a:rPr>
              <a:t> 谓语</a:t>
            </a:r>
            <a:r>
              <a:rPr lang="en-US" altLang="zh-CN" sz="2800" dirty="0">
                <a:solidFill>
                  <a:srgbClr val="FF0000"/>
                </a:solidFill>
              </a:rPr>
              <a:t> </a:t>
            </a:r>
            <a:endParaRPr lang="zh-CN" altLang="en-US" sz="2800" dirty="0">
              <a:solidFill>
                <a:srgbClr val="FF0000"/>
              </a:solidFill>
            </a:endParaRPr>
          </a:p>
        </p:txBody>
      </p:sp>
      <p:sp>
        <p:nvSpPr>
          <p:cNvPr id="7" name="文本框 6"/>
          <p:cNvSpPr txBox="1"/>
          <p:nvPr/>
        </p:nvSpPr>
        <p:spPr>
          <a:xfrm>
            <a:off x="424207" y="3863197"/>
            <a:ext cx="4402317" cy="461665"/>
          </a:xfrm>
          <a:prstGeom prst="rect">
            <a:avLst/>
          </a:prstGeom>
          <a:solidFill>
            <a:schemeClr val="bg1"/>
          </a:solidFill>
        </p:spPr>
        <p:txBody>
          <a:bodyPr wrap="square" rtlCol="0">
            <a:spAutoFit/>
          </a:bodyPr>
          <a:lstStyle/>
          <a:p>
            <a:r>
              <a:rPr lang="en-US" altLang="zh-CN" sz="2400" dirty="0">
                <a:solidFill>
                  <a:srgbClr val="FF0000"/>
                </a:solidFill>
              </a:rPr>
              <a:t>Where </a:t>
            </a:r>
            <a:r>
              <a:rPr lang="zh-CN" altLang="en-US" sz="2400" dirty="0">
                <a:solidFill>
                  <a:srgbClr val="FF0000"/>
                </a:solidFill>
              </a:rPr>
              <a:t>定语从句修饰</a:t>
            </a:r>
            <a:r>
              <a:rPr lang="en-US" altLang="zh-CN" sz="2400" dirty="0">
                <a:solidFill>
                  <a:srgbClr val="FF0000"/>
                </a:solidFill>
              </a:rPr>
              <a:t>situations</a:t>
            </a:r>
            <a:endParaRPr lang="zh-CN" altLang="en-US" sz="2400" dirty="0">
              <a:solidFill>
                <a:srgbClr val="FF0000"/>
              </a:solidFill>
            </a:endParaRPr>
          </a:p>
        </p:txBody>
      </p:sp>
      <p:sp>
        <p:nvSpPr>
          <p:cNvPr id="8" name="文本框 7"/>
          <p:cNvSpPr txBox="1"/>
          <p:nvPr/>
        </p:nvSpPr>
        <p:spPr>
          <a:xfrm flipH="1">
            <a:off x="5166677" y="2712177"/>
            <a:ext cx="1022022" cy="523220"/>
          </a:xfrm>
          <a:prstGeom prst="rect">
            <a:avLst/>
          </a:prstGeom>
          <a:solidFill>
            <a:schemeClr val="bg1"/>
          </a:solidFill>
        </p:spPr>
        <p:txBody>
          <a:bodyPr wrap="square" rtlCol="0">
            <a:spAutoFit/>
          </a:bodyPr>
          <a:lstStyle/>
          <a:p>
            <a:r>
              <a:rPr lang="zh-CN" altLang="en-US" sz="2800" dirty="0">
                <a:solidFill>
                  <a:srgbClr val="FF0000"/>
                </a:solidFill>
              </a:rPr>
              <a:t>宾语</a:t>
            </a:r>
            <a:endParaRPr lang="zh-CN" altLang="en-US" sz="2800" dirty="0">
              <a:solidFill>
                <a:srgbClr val="FF0000"/>
              </a:solidFill>
            </a:endParaRPr>
          </a:p>
        </p:txBody>
      </p:sp>
      <p:sp>
        <p:nvSpPr>
          <p:cNvPr id="10" name="文本框 9"/>
          <p:cNvSpPr txBox="1"/>
          <p:nvPr/>
        </p:nvSpPr>
        <p:spPr>
          <a:xfrm flipH="1">
            <a:off x="7760618" y="1571701"/>
            <a:ext cx="1022022" cy="523220"/>
          </a:xfrm>
          <a:prstGeom prst="rect">
            <a:avLst/>
          </a:prstGeom>
          <a:solidFill>
            <a:schemeClr val="bg1"/>
          </a:solidFill>
        </p:spPr>
        <p:txBody>
          <a:bodyPr wrap="square" rtlCol="0">
            <a:spAutoFit/>
          </a:bodyPr>
          <a:lstStyle/>
          <a:p>
            <a:r>
              <a:rPr lang="zh-CN" altLang="en-US" sz="2800" dirty="0">
                <a:solidFill>
                  <a:srgbClr val="FF0000"/>
                </a:solidFill>
              </a:rPr>
              <a:t>宾语</a:t>
            </a:r>
            <a:endParaRPr lang="zh-CN" altLang="en-US" sz="2800" dirty="0">
              <a:solidFill>
                <a:srgbClr val="FF0000"/>
              </a:solidFill>
            </a:endParaRPr>
          </a:p>
        </p:txBody>
      </p:sp>
      <p:sp>
        <p:nvSpPr>
          <p:cNvPr id="13" name="文本框 12"/>
          <p:cNvSpPr txBox="1"/>
          <p:nvPr/>
        </p:nvSpPr>
        <p:spPr>
          <a:xfrm>
            <a:off x="8945253" y="1623346"/>
            <a:ext cx="2715703" cy="523220"/>
          </a:xfrm>
          <a:prstGeom prst="rect">
            <a:avLst/>
          </a:prstGeom>
          <a:solidFill>
            <a:schemeClr val="bg1"/>
          </a:solidFill>
        </p:spPr>
        <p:txBody>
          <a:bodyPr wrap="square" rtlCol="0">
            <a:spAutoFit/>
          </a:bodyPr>
          <a:lstStyle/>
          <a:p>
            <a:r>
              <a:rPr lang="zh-CN" altLang="en-US" sz="2800" dirty="0">
                <a:solidFill>
                  <a:srgbClr val="FF0000"/>
                </a:solidFill>
              </a:rPr>
              <a:t> 非谓语作宾补</a:t>
            </a:r>
            <a:r>
              <a:rPr lang="en-US" altLang="zh-CN" sz="2800" dirty="0">
                <a:solidFill>
                  <a:srgbClr val="FF0000"/>
                </a:solidFill>
              </a:rPr>
              <a:t> </a:t>
            </a:r>
            <a:endParaRPr lang="zh-CN" altLang="en-US" sz="2800" dirty="0">
              <a:solidFill>
                <a:srgbClr val="FF0000"/>
              </a:solidFill>
            </a:endParaRPr>
          </a:p>
        </p:txBody>
      </p:sp>
      <p:sp>
        <p:nvSpPr>
          <p:cNvPr id="14" name="文本框 13"/>
          <p:cNvSpPr txBox="1"/>
          <p:nvPr/>
        </p:nvSpPr>
        <p:spPr>
          <a:xfrm>
            <a:off x="3036214" y="234540"/>
            <a:ext cx="1686616" cy="523220"/>
          </a:xfrm>
          <a:prstGeom prst="rect">
            <a:avLst/>
          </a:prstGeom>
          <a:solidFill>
            <a:schemeClr val="bg1"/>
          </a:solidFill>
        </p:spPr>
        <p:txBody>
          <a:bodyPr wrap="square" rtlCol="0">
            <a:spAutoFit/>
          </a:bodyPr>
          <a:lstStyle/>
          <a:p>
            <a:r>
              <a:rPr lang="zh-CN" altLang="en-US" sz="2800" dirty="0">
                <a:solidFill>
                  <a:srgbClr val="CC00FF"/>
                </a:solidFill>
              </a:rPr>
              <a:t> 并列句</a:t>
            </a:r>
            <a:r>
              <a:rPr lang="en-US" altLang="zh-CN" sz="2800" dirty="0">
                <a:solidFill>
                  <a:srgbClr val="CC00FF"/>
                </a:solidFill>
              </a:rPr>
              <a:t>1</a:t>
            </a:r>
            <a:endParaRPr lang="zh-CN" altLang="en-US" sz="2800" dirty="0">
              <a:solidFill>
                <a:srgbClr val="CC00FF"/>
              </a:solidFill>
            </a:endParaRPr>
          </a:p>
        </p:txBody>
      </p:sp>
      <p:sp>
        <p:nvSpPr>
          <p:cNvPr id="15" name="文本框 14"/>
          <p:cNvSpPr txBox="1"/>
          <p:nvPr/>
        </p:nvSpPr>
        <p:spPr>
          <a:xfrm>
            <a:off x="2163450" y="6052211"/>
            <a:ext cx="1686616" cy="523220"/>
          </a:xfrm>
          <a:prstGeom prst="rect">
            <a:avLst/>
          </a:prstGeom>
          <a:solidFill>
            <a:schemeClr val="bg1"/>
          </a:solidFill>
        </p:spPr>
        <p:txBody>
          <a:bodyPr wrap="square" rtlCol="0">
            <a:spAutoFit/>
          </a:bodyPr>
          <a:lstStyle/>
          <a:p>
            <a:r>
              <a:rPr lang="zh-CN" altLang="en-US" sz="2800" dirty="0">
                <a:solidFill>
                  <a:srgbClr val="006600"/>
                </a:solidFill>
              </a:rPr>
              <a:t> 并列句</a:t>
            </a:r>
            <a:r>
              <a:rPr lang="en-US" altLang="zh-CN" sz="2800" dirty="0">
                <a:solidFill>
                  <a:srgbClr val="006600"/>
                </a:solidFill>
              </a:rPr>
              <a:t>2</a:t>
            </a:r>
            <a:endParaRPr lang="zh-CN" altLang="en-US" sz="2800" dirty="0">
              <a:solidFill>
                <a:srgbClr val="006600"/>
              </a:solidFill>
            </a:endParaRPr>
          </a:p>
        </p:txBody>
      </p:sp>
      <p:sp>
        <p:nvSpPr>
          <p:cNvPr id="16" name="文本框 15"/>
          <p:cNvSpPr txBox="1"/>
          <p:nvPr/>
        </p:nvSpPr>
        <p:spPr>
          <a:xfrm>
            <a:off x="7469958" y="2757634"/>
            <a:ext cx="3267172" cy="523220"/>
          </a:xfrm>
          <a:prstGeom prst="rect">
            <a:avLst/>
          </a:prstGeom>
          <a:solidFill>
            <a:schemeClr val="bg1"/>
          </a:solidFill>
        </p:spPr>
        <p:txBody>
          <a:bodyPr wrap="square" rtlCol="0">
            <a:spAutoFit/>
          </a:bodyPr>
          <a:lstStyle/>
          <a:p>
            <a:r>
              <a:rPr lang="zh-CN" altLang="en-US" sz="2800" dirty="0">
                <a:solidFill>
                  <a:srgbClr val="FF0000"/>
                </a:solidFill>
              </a:rPr>
              <a:t> 形容词短语作宾补</a:t>
            </a:r>
            <a:r>
              <a:rPr lang="en-US" altLang="zh-CN" sz="2800" dirty="0">
                <a:solidFill>
                  <a:srgbClr val="FF0000"/>
                </a:solidFill>
              </a:rPr>
              <a:t> </a:t>
            </a:r>
            <a:endParaRPr lang="zh-CN" altLang="en-US" sz="2800" dirty="0">
              <a:solidFill>
                <a:srgbClr val="FF0000"/>
              </a:solidFill>
            </a:endParaRPr>
          </a:p>
        </p:txBody>
      </p:sp>
      <p:sp>
        <p:nvSpPr>
          <p:cNvPr id="17" name="文本框 16"/>
          <p:cNvSpPr txBox="1"/>
          <p:nvPr/>
        </p:nvSpPr>
        <p:spPr>
          <a:xfrm>
            <a:off x="6977407" y="4081395"/>
            <a:ext cx="4402317" cy="461665"/>
          </a:xfrm>
          <a:prstGeom prst="rect">
            <a:avLst/>
          </a:prstGeom>
          <a:solidFill>
            <a:schemeClr val="bg1"/>
          </a:solidFill>
        </p:spPr>
        <p:txBody>
          <a:bodyPr wrap="square" rtlCol="0">
            <a:spAutoFit/>
          </a:bodyPr>
          <a:lstStyle/>
          <a:p>
            <a:r>
              <a:rPr lang="en-US" altLang="zh-CN" sz="2400" dirty="0">
                <a:solidFill>
                  <a:srgbClr val="FF0000"/>
                </a:solidFill>
              </a:rPr>
              <a:t>that </a:t>
            </a:r>
            <a:r>
              <a:rPr lang="zh-CN" altLang="en-US" sz="2400" dirty="0">
                <a:solidFill>
                  <a:srgbClr val="FF0000"/>
                </a:solidFill>
              </a:rPr>
              <a:t>定语从句修饰</a:t>
            </a:r>
            <a:r>
              <a:rPr lang="en-US" altLang="zh-CN" sz="2400" dirty="0">
                <a:solidFill>
                  <a:srgbClr val="FF0000"/>
                </a:solidFill>
              </a:rPr>
              <a:t>things</a:t>
            </a:r>
            <a:endParaRPr lang="zh-CN" altLang="en-US" sz="2400" dirty="0">
              <a:solidFill>
                <a:srgbClr val="FF0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2" grpId="0" animBg="1"/>
      <p:bldP spid="7" grpId="0" animBg="1"/>
      <p:bldP spid="8" grpId="0" animBg="1"/>
      <p:bldP spid="10" grpId="0" animBg="1"/>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早晨清新的阳光图片,早晨阳光图片意境,早晨阳光图片_大山谷图库"/>
          <p:cNvPicPr>
            <a:picLocks noChangeAspect="1" noChangeArrowheads="1"/>
          </p:cNvPicPr>
          <p:nvPr/>
        </p:nvPicPr>
        <p:blipFill rotWithShape="1">
          <a:blip r:embed="rId1">
            <a:extLst>
              <a:ext uri="{28A0092B-C50C-407E-A947-70E740481C1C}">
                <a14:useLocalDpi xmlns:a14="http://schemas.microsoft.com/office/drawing/2010/main" val="0"/>
              </a:ext>
            </a:extLst>
          </a:blip>
          <a:srcRect b="6626"/>
          <a:stretch>
            <a:fillRect/>
          </a:stretch>
        </p:blipFill>
        <p:spPr bwMode="auto">
          <a:xfrm>
            <a:off x="0" y="-1"/>
            <a:ext cx="12182863" cy="6858001"/>
          </a:xfrm>
          <a:prstGeom prst="rect">
            <a:avLst/>
          </a:prstGeom>
          <a:noFill/>
          <a:extLst>
            <a:ext uri="{909E8E84-426E-40DD-AFC4-6F175D3DCCD1}">
              <a14:hiddenFill xmlns:a14="http://schemas.microsoft.com/office/drawing/2010/main">
                <a:solidFill>
                  <a:srgbClr val="FFFFFF"/>
                </a:solidFill>
              </a14:hiddenFill>
            </a:ext>
          </a:extLst>
        </p:spPr>
      </p:pic>
      <p:sp>
        <p:nvSpPr>
          <p:cNvPr id="3075" name="文本框 2"/>
          <p:cNvSpPr txBox="1"/>
          <p:nvPr/>
        </p:nvSpPr>
        <p:spPr>
          <a:xfrm>
            <a:off x="10614169" y="4778580"/>
            <a:ext cx="1101213" cy="584775"/>
          </a:xfrm>
          <a:prstGeom prst="rect">
            <a:avLst/>
          </a:prstGeom>
          <a:solidFill>
            <a:srgbClr val="FFC000"/>
          </a:solidFill>
          <a:ln w="9525">
            <a:noFill/>
          </a:ln>
        </p:spPr>
        <p:txBody>
          <a:bodyPr wrap="square" anchor="t" anchorCtr="0">
            <a:spAutoFit/>
          </a:bodyPr>
          <a:lstStyle/>
          <a:p>
            <a:pPr algn="just"/>
            <a:r>
              <a:rPr lang="zh-CN" altLang="en-US" sz="3200" dirty="0">
                <a:solidFill>
                  <a:srgbClr val="7030A0"/>
                </a:solidFill>
                <a:latin typeface="微软雅黑" panose="020B0503020204020204" pitchFamily="34" charset="-122"/>
                <a:ea typeface="微软雅黑" panose="020B0503020204020204" pitchFamily="34" charset="-122"/>
              </a:rPr>
              <a:t>傅嘉</a:t>
            </a:r>
            <a:endParaRPr lang="en-US" altLang="zh-CN" sz="3200" dirty="0">
              <a:solidFill>
                <a:srgbClr val="7030A0"/>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2177303" y="3265726"/>
            <a:ext cx="7837402" cy="923330"/>
          </a:xfrm>
          <a:prstGeom prst="rect">
            <a:avLst/>
          </a:prstGeom>
          <a:solidFill>
            <a:srgbClr val="00B050"/>
          </a:solidFill>
        </p:spPr>
        <p:txBody>
          <a:bodyPr wrap="none" rtlCol="0" anchor="t">
            <a:spAutoFit/>
          </a:bodyPr>
          <a:lstStyle/>
          <a:p>
            <a:pPr algn="dist"/>
            <a:r>
              <a:rPr lang="zh-CN" altLang="en-US" sz="5400" b="1" dirty="0">
                <a:solidFill>
                  <a:srgbClr val="FFC000"/>
                </a:solidFill>
                <a:cs typeface="+mn-ea"/>
                <a:sym typeface="+mn-lt"/>
              </a:rPr>
              <a:t>英语试卷客观题讲评课件</a:t>
            </a:r>
            <a:endParaRPr lang="zh-CN" altLang="en-US" sz="5400" b="1" dirty="0">
              <a:solidFill>
                <a:srgbClr val="FFC000"/>
              </a:solidFill>
              <a:cs typeface="+mn-ea"/>
              <a:sym typeface="+mn-lt"/>
            </a:endParaRPr>
          </a:p>
        </p:txBody>
      </p:sp>
      <p:sp>
        <p:nvSpPr>
          <p:cNvPr id="8" name="矩形 7"/>
          <p:cNvSpPr/>
          <p:nvPr/>
        </p:nvSpPr>
        <p:spPr>
          <a:xfrm>
            <a:off x="0" y="1261500"/>
            <a:ext cx="12349113" cy="923330"/>
          </a:xfrm>
          <a:prstGeom prst="rect">
            <a:avLst/>
          </a:prstGeom>
          <a:solidFill>
            <a:schemeClr val="bg1"/>
          </a:solidFill>
        </p:spPr>
        <p:txBody>
          <a:bodyPr wrap="square">
            <a:spAutoFit/>
            <a:scene3d>
              <a:camera prst="orthographicFront"/>
              <a:lightRig rig="threePt" dir="t"/>
            </a:scene3d>
          </a:bodyPr>
          <a:lstStyle/>
          <a:p>
            <a:pPr algn="dist"/>
            <a:r>
              <a:rPr lang="zh-CN" altLang="en-US" sz="5400" b="1" dirty="0">
                <a:solidFill>
                  <a:srgbClr val="FF0000"/>
                </a:solidFill>
                <a:effectLst>
                  <a:outerShdw blurRad="38100" dist="19050" dir="2700000" algn="tl" rotWithShape="0">
                    <a:schemeClr val="dk1">
                      <a:alpha val="40000"/>
                    </a:schemeClr>
                  </a:outerShdw>
                </a:effectLst>
                <a:cs typeface="+mn-ea"/>
                <a:sym typeface="+mn-lt"/>
              </a:rPr>
              <a:t>202</a:t>
            </a:r>
            <a:r>
              <a:rPr lang="en-US" altLang="zh-CN" sz="5400" b="1" dirty="0">
                <a:solidFill>
                  <a:srgbClr val="FF0000"/>
                </a:solidFill>
                <a:effectLst>
                  <a:outerShdw blurRad="38100" dist="19050" dir="2700000" algn="tl" rotWithShape="0">
                    <a:schemeClr val="dk1">
                      <a:alpha val="40000"/>
                    </a:schemeClr>
                  </a:outerShdw>
                </a:effectLst>
                <a:cs typeface="+mn-ea"/>
                <a:sym typeface="+mn-lt"/>
              </a:rPr>
              <a:t>4</a:t>
            </a:r>
            <a:r>
              <a:rPr lang="zh-CN" altLang="en-US" sz="5400" b="1" dirty="0">
                <a:solidFill>
                  <a:srgbClr val="FF0000"/>
                </a:solidFill>
                <a:effectLst>
                  <a:outerShdw blurRad="38100" dist="19050" dir="2700000" algn="tl" rotWithShape="0">
                    <a:schemeClr val="dk1">
                      <a:alpha val="40000"/>
                    </a:schemeClr>
                  </a:outerShdw>
                </a:effectLst>
                <a:cs typeface="+mn-ea"/>
                <a:sym typeface="+mn-lt"/>
              </a:rPr>
              <a:t>年浙江省金华十校高三模拟考试</a:t>
            </a:r>
            <a:endParaRPr lang="zh-CN" altLang="en-US" sz="5400" b="1" dirty="0">
              <a:solidFill>
                <a:srgbClr val="FF0000"/>
              </a:solidFill>
              <a:effectLst>
                <a:outerShdw blurRad="38100" dist="19050" dir="2700000" algn="tl" rotWithShape="0">
                  <a:schemeClr val="dk1">
                    <a:alpha val="40000"/>
                  </a:schemeClr>
                </a:outerShdw>
              </a:effectLst>
              <a:cs typeface="+mn-ea"/>
              <a:sym typeface="+mn-lt"/>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5988" y="1005205"/>
            <a:ext cx="12126012" cy="7131952"/>
          </a:xfrm>
          <a:prstGeom prst="rect">
            <a:avLst/>
          </a:prstGeom>
          <a:solidFill>
            <a:schemeClr val="accent4">
              <a:lumMod val="20000"/>
              <a:lumOff val="80000"/>
            </a:schemeClr>
          </a:solidFill>
          <a:ln w="9525">
            <a:noFill/>
          </a:ln>
        </p:spPr>
        <p:txBody>
          <a:bodyPr wrap="square">
            <a:spAutoFit/>
          </a:bodyPr>
          <a:lstStyle/>
          <a:p>
            <a:pPr algn="just">
              <a:lnSpc>
                <a:spcPct val="120000"/>
              </a:lnSpc>
            </a:pPr>
            <a:r>
              <a:rPr lang="en-US" altLang="zh-CN" sz="32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1.	popularize the concept of emotional intelligence </a:t>
            </a:r>
            <a:r>
              <a:rPr lang="zh-CN" altLang="en-US" sz="32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普及情商概念</a:t>
            </a:r>
            <a:endParaRPr lang="zh-CN" altLang="en-US" sz="32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2.	empathize with others</a:t>
            </a:r>
            <a:r>
              <a:rPr lang="zh-CN" altLang="en-US" sz="32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与别人共情</a:t>
            </a:r>
            <a:endParaRPr lang="zh-CN" altLang="en-US" sz="32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3.	place a special emphasis on …</a:t>
            </a:r>
            <a:r>
              <a:rPr lang="zh-CN" altLang="en-US" sz="32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特别重视</a:t>
            </a:r>
            <a:r>
              <a:rPr lang="en-US" altLang="zh-CN" sz="32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32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4.	give their opinions extra weight </a:t>
            </a:r>
            <a:r>
              <a:rPr lang="zh-CN" altLang="en-US" sz="32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让他们的观点有特别的分量</a:t>
            </a:r>
            <a:endParaRPr lang="zh-CN" altLang="en-US" sz="32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5.	anti-EQ</a:t>
            </a:r>
            <a:r>
              <a:rPr lang="zh-CN" altLang="en-US" sz="32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与情商相反</a:t>
            </a:r>
            <a:endParaRPr lang="zh-CN" altLang="en-US" sz="32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6.	boil down to the command of a single skill</a:t>
            </a:r>
            <a:r>
              <a:rPr lang="zh-CN" altLang="en-US" sz="32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归结为对一项技能的掌握</a:t>
            </a:r>
            <a:endParaRPr lang="zh-CN" altLang="en-US" sz="32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7.	decline things </a:t>
            </a:r>
            <a:r>
              <a:rPr lang="zh-CN" altLang="en-US" sz="32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拒绝东西</a:t>
            </a:r>
            <a:endParaRPr lang="zh-CN" altLang="en-US" sz="32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8.	engage in direct confrontation (</a:t>
            </a:r>
            <a:r>
              <a:rPr lang="zh-CN" altLang="en-US" sz="32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对峙</a:t>
            </a:r>
            <a:r>
              <a:rPr lang="en-US" altLang="zh-CN" sz="32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 and debate</a:t>
            </a:r>
            <a:r>
              <a:rPr lang="zh-CN" altLang="en-US" sz="32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参与直接的对峙以及争论</a:t>
            </a:r>
            <a:endParaRPr lang="zh-CN" altLang="en-US" sz="32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endParaRPr lang="zh-CN" altLang="en-US" sz="32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endParaRPr lang="zh-CN" altLang="en-US" sz="32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TextBox 237"/>
          <p:cNvSpPr txBox="1"/>
          <p:nvPr/>
        </p:nvSpPr>
        <p:spPr>
          <a:xfrm>
            <a:off x="2305050" y="393700"/>
            <a:ext cx="2933700" cy="584775"/>
          </a:xfrm>
          <a:prstGeom prst="rect">
            <a:avLst/>
          </a:prstGeom>
          <a:noFill/>
        </p:spPr>
        <p:txBody>
          <a:bodyPr wrap="square" rtlCol="0">
            <a:spAutoFit/>
          </a:bodyPr>
          <a:lstStyle/>
          <a:p>
            <a:r>
              <a:rPr lang="en-US" altLang="zh-CN"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B  </a:t>
            </a:r>
            <a:r>
              <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篇：语料库</a:t>
            </a:r>
            <a:endPar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endParaRP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46375" y="433629"/>
            <a:ext cx="10793691" cy="1938992"/>
          </a:xfrm>
          <a:prstGeom prst="rect">
            <a:avLst/>
          </a:prstGeom>
          <a:noFill/>
        </p:spPr>
        <p:txBody>
          <a:bodyPr wrap="square" rtlCol="0">
            <a:spAutoFit/>
          </a:bodyPr>
          <a:lstStyle/>
          <a:p>
            <a:r>
              <a:rPr lang="en-US" altLang="zh-CN" sz="4000" b="1" dirty="0">
                <a:solidFill>
                  <a:srgbClr val="FF0000"/>
                </a:solidFill>
              </a:rPr>
              <a:t>                              C </a:t>
            </a:r>
            <a:r>
              <a:rPr lang="zh-CN" altLang="en-US" sz="4000" b="1" dirty="0">
                <a:solidFill>
                  <a:srgbClr val="FF0000"/>
                </a:solidFill>
              </a:rPr>
              <a:t>篇</a:t>
            </a:r>
            <a:endParaRPr lang="en-US" altLang="zh-CN" sz="4000" b="1" dirty="0">
              <a:solidFill>
                <a:srgbClr val="FF0000"/>
              </a:solidFill>
            </a:endParaRPr>
          </a:p>
          <a:p>
            <a:r>
              <a:rPr lang="en-US" altLang="zh-CN" sz="4000" b="1" dirty="0">
                <a:solidFill>
                  <a:srgbClr val="FF0000"/>
                </a:solidFill>
              </a:rPr>
              <a:t>            </a:t>
            </a:r>
            <a:r>
              <a:rPr lang="en-US" altLang="zh-CN" sz="4000" b="1" dirty="0">
                <a:solidFill>
                  <a:srgbClr val="CC00FF"/>
                </a:solidFill>
              </a:rPr>
              <a:t>Everglades National Park </a:t>
            </a:r>
            <a:endParaRPr lang="en-US" altLang="zh-CN" sz="4000" b="1" dirty="0">
              <a:solidFill>
                <a:srgbClr val="CC00FF"/>
              </a:solidFill>
            </a:endParaRPr>
          </a:p>
          <a:p>
            <a:r>
              <a:rPr lang="en-US" altLang="zh-CN" sz="4000" b="1" dirty="0">
                <a:solidFill>
                  <a:srgbClr val="006600"/>
                </a:solidFill>
              </a:rPr>
              <a:t>                         in Florida </a:t>
            </a:r>
            <a:endParaRPr lang="zh-CN" altLang="en-US" sz="4000" b="1" dirty="0">
              <a:solidFill>
                <a:srgbClr val="006600"/>
              </a:solidFill>
            </a:endParaRPr>
          </a:p>
        </p:txBody>
      </p:sp>
      <p:pic>
        <p:nvPicPr>
          <p:cNvPr id="8194" name="Picture 2" descr="Everglades National Park in Florida  的图像结果"/>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841271"/>
            <a:ext cx="3914775" cy="260985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Everglades National Park is Open - Everglades National Park (U.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4775" y="3476625"/>
            <a:ext cx="4514850" cy="338137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Everglades National Park, Wildlife Tourism in Florida - Traveldigg.c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9625" y="1686286"/>
            <a:ext cx="3762375" cy="29198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0" y="103908"/>
            <a:ext cx="12273699" cy="8439554"/>
          </a:xfrm>
          <a:prstGeom prst="rect">
            <a:avLst/>
          </a:prstGeom>
          <a:noFill/>
        </p:spPr>
        <p:txBody>
          <a:bodyPr wrap="square" rtlCol="0">
            <a:noAutofit/>
          </a:bodyPr>
          <a:lstStyle/>
          <a:p>
            <a:pPr>
              <a:lnSpc>
                <a:spcPts val="2000"/>
              </a:lnSpc>
            </a:pPr>
            <a:r>
              <a:rPr lang="en-US" altLang="zh-CN" sz="2400" b="1" dirty="0"/>
              <a:t>       </a:t>
            </a:r>
            <a:r>
              <a:rPr lang="en-US" altLang="zh-CN" sz="2400" dirty="0"/>
              <a:t>Sometimes we only appreciate something when we realize we may lose it. That is the story of the Everglades. A shallow slow-moving river, the Everglades once covered about 18,000 square miles of southern Florida. Until the 1900s, few people lived in the grassy wetlands. Not much was understood about the unique balance of nature that existed there. Plants, creatures, and water had formed a remarkable ecosystem.</a:t>
            </a:r>
            <a:endParaRPr lang="zh-CN" altLang="zh-CN" sz="2400" dirty="0"/>
          </a:p>
          <a:p>
            <a:pPr>
              <a:lnSpc>
                <a:spcPts val="2000"/>
              </a:lnSpc>
            </a:pPr>
            <a:r>
              <a:rPr lang="en-US" altLang="zh-CN" sz="2400" dirty="0"/>
              <a:t>   By the early 1900s, Florida's pleasant winters attracted more people. Visitors became new permanent residents They built homes and roads. The conditions looked good for farming, so the newcomers planted large agricultural crops. But South Florida's cycle of flooding was a problem. To address that, developers attempted to drain (</a:t>
            </a:r>
            <a:r>
              <a:rPr lang="zh-CN" altLang="zh-CN" sz="2400" dirty="0"/>
              <a:t>排水</a:t>
            </a:r>
            <a:r>
              <a:rPr lang="en-US" altLang="zh-CN" sz="2400" dirty="0"/>
              <a:t>) the land. They also built structures to control water levels and flow. </a:t>
            </a:r>
            <a:endParaRPr lang="zh-CN" altLang="zh-CN" sz="2400" dirty="0"/>
          </a:p>
          <a:p>
            <a:pPr>
              <a:lnSpc>
                <a:spcPts val="2000"/>
              </a:lnSpc>
            </a:pPr>
            <a:r>
              <a:rPr lang="en-US" altLang="zh-CN" sz="2400" dirty="0"/>
              <a:t>   Those changes made it easier for more people to live year-round in South Florida. However, they also disturbed life in the Everglades, which depends on freshwater regularly refilling the land. The area's growing human population needed freshwater. And large farms consumed large quantities of freshwater. By the mid-1900s, water levels in southern Florida began to go down. Lack of freshwater wasn't the only problem. As more and more land was developed for people and farms, the Everglades' historic boundaries contracted. Loss of habitat and hunting threatened the survival of native species in the Everglades.</a:t>
            </a:r>
            <a:endParaRPr lang="zh-CN" altLang="zh-CN" sz="2400" dirty="0"/>
          </a:p>
          <a:p>
            <a:pPr>
              <a:lnSpc>
                <a:spcPts val="2000"/>
              </a:lnSpc>
            </a:pPr>
            <a:r>
              <a:rPr lang="en-US" altLang="zh-CN" sz="2400" dirty="0"/>
              <a:t>    Some people hoped that the government's recognition might save the Everglades. They fought for it Everglades National Park was established in 1947. It became the first park in the United States created for its biodiversity. </a:t>
            </a:r>
            <a:endParaRPr lang="zh-CN" altLang="zh-CN" sz="2400" dirty="0"/>
          </a:p>
          <a:p>
            <a:pPr>
              <a:lnSpc>
                <a:spcPts val="2000"/>
              </a:lnSpc>
            </a:pPr>
            <a:r>
              <a:rPr lang="en-US" altLang="zh-CN" sz="2400" dirty="0"/>
              <a:t>     Now, Everglades National Park protects 1.5 million acres along the southern tip of Florida. An amazing variety of creatures live there. About 360 different species of birds have been sighted in the park. Nearly 300 different species of fish have been identified. About 40 species of mammals and 50 species of reptiles inhabit the park. Nature still rules in the Everglades, a place worth understanding, appreciating, and protecting.</a:t>
            </a:r>
            <a:endParaRPr lang="zh-CN" altLang="zh-CN" sz="2400" dirty="0"/>
          </a:p>
        </p:txBody>
      </p:sp>
      <p:sp>
        <p:nvSpPr>
          <p:cNvPr id="8" name="矩形: 圆角 5"/>
          <p:cNvSpPr/>
          <p:nvPr/>
        </p:nvSpPr>
        <p:spPr>
          <a:xfrm>
            <a:off x="876300" y="693886"/>
            <a:ext cx="9686925" cy="594995"/>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nSpc>
                <a:spcPct val="110000"/>
              </a:lnSpc>
            </a:pPr>
            <a:r>
              <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P1:the original condition of Everglades before 1900</a:t>
            </a:r>
            <a:endPar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3" name="矩形: 圆角 5"/>
          <p:cNvSpPr/>
          <p:nvPr/>
        </p:nvSpPr>
        <p:spPr>
          <a:xfrm>
            <a:off x="1037589" y="1716557"/>
            <a:ext cx="8344535" cy="594995"/>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nSpc>
                <a:spcPct val="110000"/>
              </a:lnSpc>
            </a:pPr>
            <a:endPar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endParaRPr>
          </a:p>
          <a:p>
            <a:pPr>
              <a:lnSpc>
                <a:spcPct val="110000"/>
              </a:lnSpc>
            </a:pPr>
            <a:r>
              <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P2: new residents inhabit for warm winter</a:t>
            </a:r>
            <a:endParaRPr lang="zh-CN" alt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endParaRPr>
          </a:p>
          <a:p>
            <a:pPr>
              <a:lnSpc>
                <a:spcPct val="110000"/>
              </a:lnSpc>
            </a:pPr>
            <a:endParaRPr lang="zh-CN" alt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5" name="矩形: 圆角 5"/>
          <p:cNvSpPr/>
          <p:nvPr/>
        </p:nvSpPr>
        <p:spPr>
          <a:xfrm>
            <a:off x="1151890" y="3163141"/>
            <a:ext cx="6791960" cy="498763"/>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nSpc>
                <a:spcPct val="110000"/>
              </a:lnSpc>
            </a:pPr>
            <a:r>
              <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P3:</a:t>
            </a:r>
            <a:r>
              <a:rPr 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problems caused by residents</a:t>
            </a:r>
            <a:endParaRPr lang="zh-CN" alt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6" name="矩形: 圆角 5"/>
          <p:cNvSpPr/>
          <p:nvPr/>
        </p:nvSpPr>
        <p:spPr>
          <a:xfrm>
            <a:off x="678873" y="4382126"/>
            <a:ext cx="9884351" cy="740410"/>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nSpc>
                <a:spcPct val="110000"/>
              </a:lnSpc>
            </a:pPr>
            <a:endPar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endParaRPr>
          </a:p>
          <a:p>
            <a:pPr>
              <a:lnSpc>
                <a:spcPct val="110000"/>
              </a:lnSpc>
            </a:pPr>
            <a:r>
              <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P4:</a:t>
            </a:r>
            <a:r>
              <a:rPr 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 solution---national park was established in 1947</a:t>
            </a:r>
            <a:endParaRPr lang="zh-CN" alt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endParaRPr>
          </a:p>
          <a:p>
            <a:pPr>
              <a:lnSpc>
                <a:spcPct val="110000"/>
              </a:lnSpc>
            </a:pPr>
            <a:endParaRPr lang="zh-CN" alt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2" name="矩形: 圆角 1"/>
          <p:cNvSpPr/>
          <p:nvPr/>
        </p:nvSpPr>
        <p:spPr>
          <a:xfrm>
            <a:off x="707449" y="5353676"/>
            <a:ext cx="7579302" cy="740410"/>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nSpc>
                <a:spcPct val="110000"/>
              </a:lnSpc>
            </a:pPr>
            <a:endPar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endParaRPr>
          </a:p>
          <a:p>
            <a:pPr>
              <a:lnSpc>
                <a:spcPct val="110000"/>
              </a:lnSpc>
            </a:pPr>
            <a:r>
              <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P5:</a:t>
            </a:r>
            <a:r>
              <a:rPr 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 the result of the conservation </a:t>
            </a:r>
            <a:endParaRPr lang="zh-CN" alt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endParaRPr>
          </a:p>
          <a:p>
            <a:pPr>
              <a:lnSpc>
                <a:spcPct val="110000"/>
              </a:lnSpc>
            </a:pPr>
            <a:endParaRPr lang="zh-CN" alt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8" grpId="0" bldLvl="0" animBg="1"/>
      <p:bldP spid="8" grpId="1" animBg="1"/>
      <p:bldP spid="3" grpId="0" bldLvl="0" animBg="1"/>
      <p:bldP spid="3" grpId="1" animBg="1"/>
      <p:bldP spid="5" grpId="0" bldLvl="0" animBg="1"/>
      <p:bldP spid="5" grpId="1" animBg="1"/>
      <p:bldP spid="6" grpId="0" bldLvl="0" animBg="1"/>
      <p:bldP spid="6" grpId="1" animBg="1"/>
      <p:bldP spid="2" grpId="0" bldLvl="0" animBg="1"/>
      <p:bldP spid="2"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1"/>
          <p:cNvSpPr txBox="1"/>
          <p:nvPr/>
        </p:nvSpPr>
        <p:spPr>
          <a:xfrm>
            <a:off x="8659495" y="2214245"/>
            <a:ext cx="1569720" cy="369570"/>
          </a:xfrm>
          <a:prstGeom prst="rect">
            <a:avLst/>
          </a:prstGeom>
          <a:noFill/>
        </p:spPr>
        <p:txBody>
          <a:bodyPr wrap="none" rtlCol="0">
            <a:spAutoFit/>
          </a:bodyPr>
          <a:lstStyle/>
          <a:p>
            <a:pPr marR="0" indent="0" defTabSz="914400" fontAlgn="auto">
              <a:lnSpc>
                <a:spcPct val="100000"/>
              </a:lnSpc>
              <a:spcBef>
                <a:spcPct val="0"/>
              </a:spcBef>
              <a:spcAft>
                <a:spcPct val="0"/>
              </a:spcAft>
              <a:buClrTx/>
              <a:buSzTx/>
              <a:buFontTx/>
              <a:buNone/>
              <a:defRPr/>
            </a:pPr>
            <a:r>
              <a:rPr kumimoji="0" lang="zh-CN" altLang="en-US"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rPr>
              <a:t>点击添加标题</a:t>
            </a:r>
            <a:endParaRPr kumimoji="0" lang="id-ID"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endParaRPr>
          </a:p>
        </p:txBody>
      </p:sp>
      <p:cxnSp>
        <p:nvCxnSpPr>
          <p:cNvPr id="10" name="直接连接符 9"/>
          <p:cNvCxnSpPr/>
          <p:nvPr/>
        </p:nvCxnSpPr>
        <p:spPr>
          <a:xfrm flipV="1">
            <a:off x="163019" y="862900"/>
            <a:ext cx="10066196" cy="1"/>
          </a:xfrm>
          <a:prstGeom prst="line">
            <a:avLst/>
          </a:prstGeom>
          <a:ln w="76200">
            <a:solidFill>
              <a:srgbClr val="9B0000"/>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89312" y="189682"/>
            <a:ext cx="1474140" cy="733610"/>
          </a:xfrm>
          <a:prstGeom prst="rect">
            <a:avLst/>
          </a:prstGeom>
        </p:spPr>
      </p:pic>
      <p:sp>
        <p:nvSpPr>
          <p:cNvPr id="18" name="TextBox 237"/>
          <p:cNvSpPr txBox="1"/>
          <p:nvPr/>
        </p:nvSpPr>
        <p:spPr>
          <a:xfrm>
            <a:off x="2173075" y="189682"/>
            <a:ext cx="3612515" cy="584775"/>
          </a:xfrm>
          <a:prstGeom prst="rect">
            <a:avLst/>
          </a:prstGeom>
          <a:noFill/>
        </p:spPr>
        <p:txBody>
          <a:bodyPr wrap="square" rtlCol="0">
            <a:spAutoFit/>
          </a:bodyPr>
          <a:lstStyle/>
          <a:p>
            <a:r>
              <a:rPr lang="en-US" altLang="zh-CN"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C </a:t>
            </a:r>
            <a:r>
              <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篇：说明文</a:t>
            </a:r>
            <a:endPar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endParaRPr>
          </a:p>
        </p:txBody>
      </p:sp>
      <p:sp>
        <p:nvSpPr>
          <p:cNvPr id="100" name="文本框 99"/>
          <p:cNvSpPr txBox="1"/>
          <p:nvPr/>
        </p:nvSpPr>
        <p:spPr>
          <a:xfrm>
            <a:off x="0" y="1005205"/>
            <a:ext cx="12154294" cy="2677656"/>
          </a:xfrm>
          <a:prstGeom prst="rect">
            <a:avLst/>
          </a:prstGeom>
          <a:solidFill>
            <a:schemeClr val="bg1"/>
          </a:solidFill>
          <a:ln w="9525">
            <a:noFill/>
          </a:ln>
        </p:spPr>
        <p:txBody>
          <a:bodyPr wrap="square">
            <a:spAutoFit/>
          </a:bodyPr>
          <a:lstStyle/>
          <a:p>
            <a:pPr indent="444500"/>
            <a:r>
              <a:rPr lang="en-US" sz="2800" dirty="0">
                <a:latin typeface="Times New Roman" panose="02020603050405020304" pitchFamily="18" charset="0"/>
                <a:cs typeface="Times New Roman" panose="02020603050405020304" pitchFamily="18" charset="0"/>
                <a:sym typeface="+mn-ea"/>
              </a:rPr>
              <a:t>(Para. 1)</a:t>
            </a:r>
            <a:r>
              <a:rPr lang="en-US" sz="2800" dirty="0">
                <a:latin typeface="Times New Roman" panose="02020603050405020304" pitchFamily="18" charset="0"/>
                <a:cs typeface="Times New Roman" panose="02020603050405020304" pitchFamily="18" charset="0"/>
              </a:rPr>
              <a:t> Sometimes we only appreciate something when we realize we may lose it. That is the story of the </a:t>
            </a:r>
            <a:r>
              <a:rPr lang="en-US" sz="2800" b="1" dirty="0">
                <a:solidFill>
                  <a:srgbClr val="CC00FF"/>
                </a:solidFill>
                <a:latin typeface="Times New Roman" panose="02020603050405020304" pitchFamily="18" charset="0"/>
                <a:cs typeface="Times New Roman" panose="02020603050405020304" pitchFamily="18" charset="0"/>
              </a:rPr>
              <a:t>Everglades. </a:t>
            </a:r>
            <a:r>
              <a:rPr lang="en-US" sz="2800" dirty="0">
                <a:latin typeface="Times New Roman" panose="02020603050405020304" pitchFamily="18" charset="0"/>
                <a:cs typeface="Times New Roman" panose="02020603050405020304" pitchFamily="18" charset="0"/>
              </a:rPr>
              <a:t>A shallow slow-moving river, the Everglades once covered about 18,000 square miles of southern Florida. Until the 1900s, </a:t>
            </a:r>
            <a:r>
              <a:rPr lang="en-US" sz="2800" dirty="0">
                <a:solidFill>
                  <a:srgbClr val="CC00FF"/>
                </a:solidFill>
                <a:latin typeface="Times New Roman" panose="02020603050405020304" pitchFamily="18" charset="0"/>
                <a:cs typeface="Times New Roman" panose="02020603050405020304" pitchFamily="18" charset="0"/>
              </a:rPr>
              <a:t>few</a:t>
            </a:r>
            <a:r>
              <a:rPr lang="en-US" sz="2800" dirty="0">
                <a:latin typeface="Times New Roman" panose="02020603050405020304" pitchFamily="18" charset="0"/>
                <a:cs typeface="Times New Roman" panose="02020603050405020304" pitchFamily="18" charset="0"/>
              </a:rPr>
              <a:t> </a:t>
            </a:r>
            <a:r>
              <a:rPr lang="en-US" sz="2800" dirty="0">
                <a:solidFill>
                  <a:srgbClr val="CC00FF"/>
                </a:solidFill>
                <a:latin typeface="Times New Roman" panose="02020603050405020304" pitchFamily="18" charset="0"/>
                <a:cs typeface="Times New Roman" panose="02020603050405020304" pitchFamily="18" charset="0"/>
              </a:rPr>
              <a:t>people lived in the grassy wetlands. Not much was understood about the unique balance of nature </a:t>
            </a:r>
            <a:r>
              <a:rPr lang="en-US" sz="2800" i="1" dirty="0">
                <a:latin typeface="Times New Roman" panose="02020603050405020304" pitchFamily="18" charset="0"/>
                <a:cs typeface="Times New Roman" panose="02020603050405020304" pitchFamily="18" charset="0"/>
              </a:rPr>
              <a:t>that existed there</a:t>
            </a:r>
            <a:r>
              <a:rPr lang="en-US" sz="2800" dirty="0">
                <a:latin typeface="Times New Roman" panose="02020603050405020304" pitchFamily="18" charset="0"/>
                <a:cs typeface="Times New Roman" panose="02020603050405020304" pitchFamily="18" charset="0"/>
              </a:rPr>
              <a:t>. Plants, creatures, and water had formed a remarkable ecosystem.</a:t>
            </a:r>
            <a:endParaRPr lang="en-US" sz="2800" dirty="0">
              <a:latin typeface="Times New Roman" panose="02020603050405020304" pitchFamily="18" charset="0"/>
              <a:cs typeface="Times New Roman" panose="02020603050405020304" pitchFamily="18" charset="0"/>
            </a:endParaRPr>
          </a:p>
        </p:txBody>
      </p:sp>
      <p:sp>
        <p:nvSpPr>
          <p:cNvPr id="13" name="矩形 12"/>
          <p:cNvSpPr/>
          <p:nvPr/>
        </p:nvSpPr>
        <p:spPr>
          <a:xfrm>
            <a:off x="122551" y="4715006"/>
            <a:ext cx="12031743" cy="1384995"/>
          </a:xfrm>
          <a:prstGeom prst="rect">
            <a:avLst/>
          </a:prstGeom>
          <a:solidFill>
            <a:schemeClr val="accent4">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a:spAutoFit/>
          </a:bodyPr>
          <a:lstStyle/>
          <a:p>
            <a:r>
              <a:rPr lang="en-US" altLang="zh-CN" sz="2800" dirty="0">
                <a:latin typeface="Times New Roman" panose="02020603050405020304" pitchFamily="18" charset="0"/>
                <a:cs typeface="Times New Roman" panose="02020603050405020304" pitchFamily="18" charset="0"/>
              </a:rPr>
              <a:t>28. What was the Everglades like before the 1990s?</a:t>
            </a:r>
            <a:endParaRPr lang="en-US" altLang="zh-CN" sz="2800" dirty="0">
              <a:latin typeface="Times New Roman" panose="02020603050405020304" pitchFamily="18" charset="0"/>
              <a:cs typeface="Times New Roman" panose="02020603050405020304" pitchFamily="18" charset="0"/>
            </a:endParaRPr>
          </a:p>
          <a:p>
            <a:pPr marL="514350" indent="-514350">
              <a:buAutoNum type="alphaUcPeriod"/>
            </a:pPr>
            <a:r>
              <a:rPr lang="en-US" altLang="zh-CN" sz="2800" dirty="0">
                <a:latin typeface="Times New Roman" panose="02020603050405020304" pitchFamily="18" charset="0"/>
                <a:cs typeface="Times New Roman" panose="02020603050405020304" pitchFamily="18" charset="0"/>
              </a:rPr>
              <a:t>Naturally wild.                   B. Partly explored   </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C. Completely lifeless.            D. Thickly populated</a:t>
            </a:r>
            <a:endParaRPr lang="en-US" altLang="zh-CN" sz="2800" dirty="0">
              <a:latin typeface="Times New Roman" panose="02020603050405020304" pitchFamily="18" charset="0"/>
              <a:cs typeface="Times New Roman" panose="02020603050405020304" pitchFamily="18" charset="0"/>
            </a:endParaRPr>
          </a:p>
        </p:txBody>
      </p:sp>
      <p:sp>
        <p:nvSpPr>
          <p:cNvPr id="2" name="矩形 1"/>
          <p:cNvSpPr/>
          <p:nvPr/>
        </p:nvSpPr>
        <p:spPr>
          <a:xfrm>
            <a:off x="9144000" y="6122698"/>
            <a:ext cx="2458688" cy="584775"/>
          </a:xfrm>
          <a:prstGeom prst="rect">
            <a:avLst/>
          </a:prstGeom>
          <a:solidFill>
            <a:srgbClr val="F5C059"/>
          </a:solidFill>
        </p:spPr>
        <p:txBody>
          <a:bodyPr wrap="square">
            <a:spAutoFit/>
          </a:bodyPr>
          <a:lstStyle/>
          <a:p>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细节理解</a:t>
            </a:r>
            <a:r>
              <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rPr>
              <a:t>题</a:t>
            </a:r>
            <a:endParaRPr lang="zh-CN" altLang="en-US" sz="3200" b="1" dirty="0">
              <a:latin typeface="微软雅黑" panose="020B0503020204020204" pitchFamily="34" charset="-122"/>
              <a:ea typeface="微软雅黑" panose="020B0503020204020204" pitchFamily="34" charset="-122"/>
            </a:endParaRPr>
          </a:p>
        </p:txBody>
      </p:sp>
      <p:cxnSp>
        <p:nvCxnSpPr>
          <p:cNvPr id="3" name="直接箭头连接符 2"/>
          <p:cNvCxnSpPr/>
          <p:nvPr/>
        </p:nvCxnSpPr>
        <p:spPr>
          <a:xfrm>
            <a:off x="1184119" y="3608063"/>
            <a:ext cx="841673" cy="1714028"/>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5196117" y="-67071"/>
            <a:ext cx="6296470" cy="715581"/>
          </a:xfrm>
          <a:prstGeom prst="rect">
            <a:avLst/>
          </a:prstGeom>
          <a:noFill/>
        </p:spPr>
        <p:txBody>
          <a:bodyPr wrap="square" rtlCol="0" anchor="t">
            <a:spAutoFit/>
          </a:bodyPr>
          <a:lstStyle/>
          <a:p>
            <a:pPr indent="609600" algn="just" fontAlgn="auto">
              <a:lnSpc>
                <a:spcPct val="150000"/>
              </a:lnSpc>
            </a:pPr>
            <a:r>
              <a:rPr lang="zh-CN" altLang="en-US" sz="3200" b="1" dirty="0">
                <a:latin typeface="宋体" panose="02010600030101010101" pitchFamily="2" charset="-122"/>
                <a:ea typeface="宋体" panose="02010600030101010101" pitchFamily="2" charset="-122"/>
              </a:rPr>
              <a:t>主题语境</a:t>
            </a:r>
            <a:r>
              <a:rPr lang="en-US" altLang="zh-CN" sz="3200" b="1" dirty="0">
                <a:latin typeface="宋体" panose="02010600030101010101" pitchFamily="2" charset="-122"/>
                <a:ea typeface="宋体" panose="02010600030101010101" pitchFamily="2" charset="-122"/>
              </a:rPr>
              <a:t>--</a:t>
            </a:r>
            <a:r>
              <a:rPr lang="zh-CN" altLang="en-US" sz="3200" b="1" dirty="0">
                <a:latin typeface="宋体" panose="02010600030101010101" pitchFamily="2" charset="-122"/>
                <a:ea typeface="宋体" panose="02010600030101010101" pitchFamily="2" charset="-122"/>
              </a:rPr>
              <a:t>人与自然</a:t>
            </a:r>
            <a:endParaRPr lang="zh-CN" altLang="en-US" sz="3200" b="1" dirty="0">
              <a:latin typeface="宋体" panose="02010600030101010101" pitchFamily="2" charset="-122"/>
              <a:ea typeface="宋体" panose="02010600030101010101" pitchFamily="2" charset="-122"/>
            </a:endParaRPr>
          </a:p>
        </p:txBody>
      </p:sp>
      <p:pic>
        <p:nvPicPr>
          <p:cNvPr id="4" name="Picture 5" descr="appl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94968" y="4974771"/>
            <a:ext cx="108108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直接箭头连接符 10"/>
          <p:cNvCxnSpPr/>
          <p:nvPr/>
        </p:nvCxnSpPr>
        <p:spPr>
          <a:xfrm flipH="1">
            <a:off x="6486217" y="2399030"/>
            <a:ext cx="3135601" cy="2418067"/>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212353" y="4708998"/>
            <a:ext cx="5677882" cy="584775"/>
          </a:xfrm>
          <a:prstGeom prst="rect">
            <a:avLst/>
          </a:prstGeom>
          <a:noFill/>
          <a:ln w="57150">
            <a:solidFill>
              <a:srgbClr val="FF0000"/>
            </a:solidFill>
          </a:ln>
        </p:spPr>
        <p:txBody>
          <a:bodyPr wrap="square" rtlCol="0">
            <a:spAutoFit/>
          </a:bodyPr>
          <a:lstStyle/>
          <a:p>
            <a:endParaRPr lang="zh-CN" altLang="en-US" sz="2800"/>
          </a:p>
        </p:txBody>
      </p:sp>
      <p:sp>
        <p:nvSpPr>
          <p:cNvPr id="7" name="文本框 6"/>
          <p:cNvSpPr txBox="1"/>
          <p:nvPr/>
        </p:nvSpPr>
        <p:spPr>
          <a:xfrm>
            <a:off x="8679290" y="1850706"/>
            <a:ext cx="2397205" cy="584775"/>
          </a:xfrm>
          <a:prstGeom prst="rect">
            <a:avLst/>
          </a:prstGeom>
          <a:noFill/>
          <a:ln w="57150">
            <a:solidFill>
              <a:srgbClr val="FF0000"/>
            </a:solidFill>
          </a:ln>
        </p:spPr>
        <p:txBody>
          <a:bodyPr wrap="square" rtlCol="0">
            <a:spAutoFit/>
          </a:bodyPr>
          <a:lstStyle/>
          <a:p>
            <a:endParaRPr lang="zh-CN" altLang="en-US" sz="2800"/>
          </a:p>
        </p:txBody>
      </p:sp>
      <p:sp>
        <p:nvSpPr>
          <p:cNvPr id="8" name="文本框 7"/>
          <p:cNvSpPr txBox="1"/>
          <p:nvPr/>
        </p:nvSpPr>
        <p:spPr>
          <a:xfrm>
            <a:off x="4983990" y="2681482"/>
            <a:ext cx="6208743" cy="584775"/>
          </a:xfrm>
          <a:prstGeom prst="rect">
            <a:avLst/>
          </a:prstGeom>
          <a:noFill/>
          <a:ln w="57150">
            <a:solidFill>
              <a:srgbClr val="FF0000"/>
            </a:solidFill>
          </a:ln>
        </p:spPr>
        <p:txBody>
          <a:bodyPr wrap="square" rtlCol="0">
            <a:spAutoFit/>
          </a:bodyPr>
          <a:lstStyle/>
          <a:p>
            <a:endParaRPr lang="zh-CN" altLang="en-US" sz="2800"/>
          </a:p>
        </p:txBody>
      </p:sp>
      <p:sp>
        <p:nvSpPr>
          <p:cNvPr id="12" name="文本框 11"/>
          <p:cNvSpPr txBox="1"/>
          <p:nvPr/>
        </p:nvSpPr>
        <p:spPr>
          <a:xfrm>
            <a:off x="-70320" y="3158158"/>
            <a:ext cx="5230304" cy="584775"/>
          </a:xfrm>
          <a:prstGeom prst="rect">
            <a:avLst/>
          </a:prstGeom>
          <a:noFill/>
          <a:ln w="57150">
            <a:solidFill>
              <a:srgbClr val="FF0000"/>
            </a:solidFill>
          </a:ln>
        </p:spPr>
        <p:txBody>
          <a:bodyPr wrap="square" rtlCol="0">
            <a:spAutoFit/>
          </a:bodyPr>
          <a:lstStyle/>
          <a:p>
            <a:endParaRPr lang="zh-CN" altLang="en-US" sz="2800"/>
          </a:p>
        </p:txBody>
      </p:sp>
      <p:cxnSp>
        <p:nvCxnSpPr>
          <p:cNvPr id="21" name="直接箭头连接符 20"/>
          <p:cNvCxnSpPr/>
          <p:nvPr/>
        </p:nvCxnSpPr>
        <p:spPr>
          <a:xfrm flipH="1">
            <a:off x="3579972" y="1834974"/>
            <a:ext cx="1092166" cy="3139797"/>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720881" y="3990660"/>
            <a:ext cx="8014970" cy="521970"/>
          </a:xfrm>
          <a:prstGeom prst="rect">
            <a:avLst/>
          </a:prstGeom>
          <a:solidFill>
            <a:srgbClr val="C00000"/>
          </a:solidFill>
        </p:spPr>
        <p:txBody>
          <a:bodyPr wrap="square" rtlCol="0">
            <a:spAutoFit/>
          </a:bodyPr>
          <a:lstStyle/>
          <a:p>
            <a:pPr algn="ctr"/>
            <a:r>
              <a:rPr lang="en-US" altLang="zh-CN" sz="2800" dirty="0">
                <a:solidFill>
                  <a:srgbClr val="FFFF00"/>
                </a:solidFill>
              </a:rPr>
              <a:t>Tip</a:t>
            </a:r>
            <a:r>
              <a:rPr lang="en-US" altLang="zh-CN" sz="2800" dirty="0">
                <a:solidFill>
                  <a:srgbClr val="FFFF00"/>
                </a:solidFill>
                <a:latin typeface="宋体" panose="02010600030101010101" pitchFamily="2" charset="-122"/>
                <a:ea typeface="宋体" panose="02010600030101010101" pitchFamily="2" charset="-122"/>
              </a:rPr>
              <a:t>: </a:t>
            </a:r>
            <a:r>
              <a:rPr lang="zh-CN" altLang="en-US" sz="2800" dirty="0">
                <a:solidFill>
                  <a:srgbClr val="FFFF00"/>
                </a:solidFill>
                <a:latin typeface="宋体" panose="02010600030101010101" pitchFamily="2" charset="-122"/>
                <a:ea typeface="宋体" panose="02010600030101010101" pitchFamily="2" charset="-122"/>
              </a:rPr>
              <a:t>通过关键词</a:t>
            </a:r>
            <a:r>
              <a:rPr lang="zh-CN" altLang="en-US" sz="2800" dirty="0">
                <a:solidFill>
                  <a:srgbClr val="FFFF00"/>
                </a:solidFill>
              </a:rPr>
              <a:t>定位是细节题的主要方法</a:t>
            </a:r>
            <a:endParaRPr lang="zh-CN" altLang="en-US" sz="2800" dirty="0">
              <a:solidFill>
                <a:srgbClr val="FFFF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linds(horizontal)">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blinds(horizontal)">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linds(horizontal)">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blinds(horizontal)">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2" grpId="0" animBg="1"/>
      <p:bldP spid="14"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1"/>
          <p:cNvSpPr txBox="1"/>
          <p:nvPr/>
        </p:nvSpPr>
        <p:spPr>
          <a:xfrm>
            <a:off x="8659495" y="2214245"/>
            <a:ext cx="1569720" cy="369570"/>
          </a:xfrm>
          <a:prstGeom prst="rect">
            <a:avLst/>
          </a:prstGeom>
          <a:noFill/>
        </p:spPr>
        <p:txBody>
          <a:bodyPr wrap="none" rtlCol="0">
            <a:spAutoFit/>
          </a:bodyPr>
          <a:lstStyle/>
          <a:p>
            <a:pPr marR="0" indent="0" defTabSz="914400" fontAlgn="auto">
              <a:lnSpc>
                <a:spcPct val="100000"/>
              </a:lnSpc>
              <a:spcBef>
                <a:spcPct val="0"/>
              </a:spcBef>
              <a:spcAft>
                <a:spcPct val="0"/>
              </a:spcAft>
              <a:buClrTx/>
              <a:buSzTx/>
              <a:buFontTx/>
              <a:buNone/>
              <a:defRPr/>
            </a:pPr>
            <a:r>
              <a:rPr kumimoji="0" lang="zh-CN" altLang="en-US"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rPr>
              <a:t>点击添加标题</a:t>
            </a:r>
            <a:endParaRPr kumimoji="0" lang="id-ID"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endParaRPr>
          </a:p>
        </p:txBody>
      </p:sp>
      <p:sp>
        <p:nvSpPr>
          <p:cNvPr id="100" name="文本框 99"/>
          <p:cNvSpPr txBox="1"/>
          <p:nvPr/>
        </p:nvSpPr>
        <p:spPr>
          <a:xfrm>
            <a:off x="0" y="129563"/>
            <a:ext cx="12154294" cy="3539430"/>
          </a:xfrm>
          <a:prstGeom prst="rect">
            <a:avLst/>
          </a:prstGeom>
          <a:solidFill>
            <a:schemeClr val="bg1"/>
          </a:solidFill>
          <a:ln w="9525">
            <a:noFill/>
          </a:ln>
        </p:spPr>
        <p:txBody>
          <a:bodyPr wrap="square">
            <a:spAutoFit/>
          </a:bodyPr>
          <a:lstStyle/>
          <a:p>
            <a:pPr indent="444500"/>
            <a:r>
              <a:rPr lang="en-US" sz="2800" dirty="0">
                <a:latin typeface="Times New Roman" panose="02020603050405020304" pitchFamily="18" charset="0"/>
                <a:cs typeface="Times New Roman" panose="02020603050405020304" pitchFamily="18" charset="0"/>
                <a:sym typeface="+mn-ea"/>
              </a:rPr>
              <a:t>(Para.3)</a:t>
            </a:r>
            <a:r>
              <a:rPr lang="en-US" sz="2800" dirty="0">
                <a:latin typeface="Times New Roman" panose="02020603050405020304" pitchFamily="18" charset="0"/>
                <a:cs typeface="Times New Roman" panose="02020603050405020304" pitchFamily="18" charset="0"/>
              </a:rPr>
              <a:t> Those changes made it easier for more people to live year-round in South Florida. However, they also disturbed life in the Everglades, which depends on freshwater regularly refilling the land. </a:t>
            </a:r>
            <a:r>
              <a:rPr lang="en-US" sz="2800" dirty="0">
                <a:solidFill>
                  <a:srgbClr val="CC00FF"/>
                </a:solidFill>
                <a:latin typeface="Times New Roman" panose="02020603050405020304" pitchFamily="18" charset="0"/>
                <a:cs typeface="Times New Roman" panose="02020603050405020304" pitchFamily="18" charset="0"/>
              </a:rPr>
              <a:t>The area's growing human population </a:t>
            </a:r>
            <a:r>
              <a:rPr lang="en-US" sz="2800" dirty="0">
                <a:latin typeface="Times New Roman" panose="02020603050405020304" pitchFamily="18" charset="0"/>
                <a:cs typeface="Times New Roman" panose="02020603050405020304" pitchFamily="18" charset="0"/>
              </a:rPr>
              <a:t>needed freshwater. And large farms consumed large quantities of freshwater. By the mid-1900s, water levels in southern Florida began to go down. Lack of freshwater wasn't the only problem. As more and more land was developed for people and farms, the Everglades' historic boundaries contracted. Loss of habitat and hunting </a:t>
            </a:r>
            <a:r>
              <a:rPr lang="en-US" sz="2800" dirty="0">
                <a:solidFill>
                  <a:srgbClr val="CC00FF"/>
                </a:solidFill>
                <a:latin typeface="Times New Roman" panose="02020603050405020304" pitchFamily="18" charset="0"/>
                <a:cs typeface="Times New Roman" panose="02020603050405020304" pitchFamily="18" charset="0"/>
              </a:rPr>
              <a:t>threatened the survival of native species </a:t>
            </a:r>
            <a:r>
              <a:rPr lang="en-US" sz="2800" dirty="0">
                <a:latin typeface="Times New Roman" panose="02020603050405020304" pitchFamily="18" charset="0"/>
                <a:cs typeface="Times New Roman" panose="02020603050405020304" pitchFamily="18" charset="0"/>
              </a:rPr>
              <a:t>in the Everglades.</a:t>
            </a:r>
            <a:endParaRPr lang="en-US" sz="2800" dirty="0">
              <a:latin typeface="Times New Roman" panose="02020603050405020304" pitchFamily="18" charset="0"/>
              <a:cs typeface="Times New Roman" panose="02020603050405020304" pitchFamily="18" charset="0"/>
            </a:endParaRPr>
          </a:p>
        </p:txBody>
      </p:sp>
      <p:sp>
        <p:nvSpPr>
          <p:cNvPr id="13" name="矩形 12"/>
          <p:cNvSpPr/>
          <p:nvPr/>
        </p:nvSpPr>
        <p:spPr>
          <a:xfrm>
            <a:off x="122551" y="4715006"/>
            <a:ext cx="12031743" cy="1384995"/>
          </a:xfrm>
          <a:prstGeom prst="rect">
            <a:avLst/>
          </a:prstGeom>
          <a:solidFill>
            <a:schemeClr val="accent4">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a:spAutoFit/>
          </a:bodyPr>
          <a:lstStyle/>
          <a:p>
            <a:r>
              <a:rPr lang="en-US" altLang="zh-CN" sz="2800" dirty="0">
                <a:latin typeface="Times New Roman" panose="02020603050405020304" pitchFamily="18" charset="0"/>
                <a:cs typeface="Times New Roman" panose="02020603050405020304" pitchFamily="18" charset="0"/>
              </a:rPr>
              <a:t>29. What problem did new residents cause for the Everglades?</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A. A cycle of flooding.                              B. Pollution of freshwater. </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C. Possible extinction of native species.   D. The extension of historic boundaries.</a:t>
            </a:r>
            <a:endParaRPr lang="en-US" altLang="zh-CN" sz="2800" dirty="0">
              <a:latin typeface="Times New Roman" panose="02020603050405020304" pitchFamily="18" charset="0"/>
              <a:cs typeface="Times New Roman" panose="02020603050405020304" pitchFamily="18" charset="0"/>
            </a:endParaRPr>
          </a:p>
        </p:txBody>
      </p:sp>
      <p:sp>
        <p:nvSpPr>
          <p:cNvPr id="2" name="矩形 1"/>
          <p:cNvSpPr/>
          <p:nvPr/>
        </p:nvSpPr>
        <p:spPr>
          <a:xfrm>
            <a:off x="9144000" y="6122698"/>
            <a:ext cx="2458688" cy="584775"/>
          </a:xfrm>
          <a:prstGeom prst="rect">
            <a:avLst/>
          </a:prstGeom>
          <a:solidFill>
            <a:srgbClr val="F5C059"/>
          </a:solidFill>
        </p:spPr>
        <p:txBody>
          <a:bodyPr wrap="square">
            <a:spAutoFit/>
          </a:bodyPr>
          <a:lstStyle/>
          <a:p>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细节理解</a:t>
            </a:r>
            <a:r>
              <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rPr>
              <a:t>题</a:t>
            </a:r>
            <a:endParaRPr lang="zh-CN" altLang="en-US" sz="3200" b="1" dirty="0">
              <a:latin typeface="微软雅黑" panose="020B0503020204020204" pitchFamily="34" charset="-122"/>
              <a:ea typeface="微软雅黑" panose="020B0503020204020204" pitchFamily="34" charset="-122"/>
            </a:endParaRPr>
          </a:p>
        </p:txBody>
      </p:sp>
      <p:cxnSp>
        <p:nvCxnSpPr>
          <p:cNvPr id="3" name="直接箭头连接符 2"/>
          <p:cNvCxnSpPr/>
          <p:nvPr/>
        </p:nvCxnSpPr>
        <p:spPr>
          <a:xfrm flipH="1">
            <a:off x="4656841" y="3623821"/>
            <a:ext cx="301658" cy="2110499"/>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pic>
        <p:nvPicPr>
          <p:cNvPr id="4" name="Picture 5" descr="apple"/>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265594" y="5407503"/>
            <a:ext cx="108108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直接箭头连接符 10"/>
          <p:cNvCxnSpPr/>
          <p:nvPr/>
        </p:nvCxnSpPr>
        <p:spPr>
          <a:xfrm>
            <a:off x="2550279" y="3596561"/>
            <a:ext cx="0" cy="2137759"/>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3384223" y="4708998"/>
            <a:ext cx="2036189" cy="584775"/>
          </a:xfrm>
          <a:prstGeom prst="rect">
            <a:avLst/>
          </a:prstGeom>
          <a:noFill/>
          <a:ln w="57150">
            <a:solidFill>
              <a:srgbClr val="FF0000"/>
            </a:solidFill>
          </a:ln>
        </p:spPr>
        <p:txBody>
          <a:bodyPr wrap="square" rtlCol="0">
            <a:spAutoFit/>
          </a:bodyPr>
          <a:lstStyle/>
          <a:p>
            <a:endParaRPr lang="zh-CN" altLang="en-US" sz="2800"/>
          </a:p>
        </p:txBody>
      </p:sp>
      <p:sp>
        <p:nvSpPr>
          <p:cNvPr id="7" name="文本框 6"/>
          <p:cNvSpPr txBox="1"/>
          <p:nvPr/>
        </p:nvSpPr>
        <p:spPr>
          <a:xfrm>
            <a:off x="6077147" y="971909"/>
            <a:ext cx="5442408" cy="508099"/>
          </a:xfrm>
          <a:prstGeom prst="rect">
            <a:avLst/>
          </a:prstGeom>
          <a:noFill/>
          <a:ln w="57150">
            <a:solidFill>
              <a:srgbClr val="FF0000"/>
            </a:solidFill>
          </a:ln>
        </p:spPr>
        <p:txBody>
          <a:bodyPr wrap="square" rtlCol="0">
            <a:spAutoFit/>
          </a:bodyPr>
          <a:lstStyle/>
          <a:p>
            <a:endParaRPr lang="zh-CN" altLang="en-US" sz="2800"/>
          </a:p>
        </p:txBody>
      </p:sp>
      <p:sp>
        <p:nvSpPr>
          <p:cNvPr id="8" name="文本框 7"/>
          <p:cNvSpPr txBox="1"/>
          <p:nvPr/>
        </p:nvSpPr>
        <p:spPr>
          <a:xfrm>
            <a:off x="7701698" y="2681483"/>
            <a:ext cx="4242063" cy="476676"/>
          </a:xfrm>
          <a:prstGeom prst="rect">
            <a:avLst/>
          </a:prstGeom>
          <a:noFill/>
          <a:ln w="57150">
            <a:solidFill>
              <a:srgbClr val="FF0000"/>
            </a:solidFill>
          </a:ln>
        </p:spPr>
        <p:txBody>
          <a:bodyPr wrap="square" rtlCol="0">
            <a:spAutoFit/>
          </a:bodyPr>
          <a:lstStyle/>
          <a:p>
            <a:endParaRPr lang="zh-CN" altLang="en-US" sz="2800"/>
          </a:p>
        </p:txBody>
      </p:sp>
      <p:sp>
        <p:nvSpPr>
          <p:cNvPr id="12" name="文本框 11"/>
          <p:cNvSpPr txBox="1"/>
          <p:nvPr/>
        </p:nvSpPr>
        <p:spPr>
          <a:xfrm>
            <a:off x="37706" y="3169172"/>
            <a:ext cx="8502978" cy="438402"/>
          </a:xfrm>
          <a:prstGeom prst="rect">
            <a:avLst/>
          </a:prstGeom>
          <a:noFill/>
          <a:ln w="57150">
            <a:solidFill>
              <a:srgbClr val="FF0000"/>
            </a:solidFill>
          </a:ln>
        </p:spPr>
        <p:txBody>
          <a:bodyPr wrap="square" rtlCol="0">
            <a:spAutoFit/>
          </a:bodyPr>
          <a:lstStyle/>
          <a:p>
            <a:endParaRPr lang="zh-CN" altLang="en-US" sz="2800"/>
          </a:p>
        </p:txBody>
      </p:sp>
      <p:sp>
        <p:nvSpPr>
          <p:cNvPr id="5" name="文本框 18"/>
          <p:cNvSpPr txBox="1"/>
          <p:nvPr/>
        </p:nvSpPr>
        <p:spPr>
          <a:xfrm>
            <a:off x="281710" y="3874753"/>
            <a:ext cx="8014970" cy="521970"/>
          </a:xfrm>
          <a:prstGeom prst="rect">
            <a:avLst/>
          </a:prstGeom>
          <a:solidFill>
            <a:srgbClr val="C00000"/>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800" dirty="0">
                <a:solidFill>
                  <a:srgbClr val="FFFF00"/>
                </a:solidFill>
              </a:rPr>
              <a:t>Tip</a:t>
            </a:r>
            <a:r>
              <a:rPr lang="en-US" altLang="zh-CN" sz="2800" dirty="0">
                <a:solidFill>
                  <a:srgbClr val="FFFF00"/>
                </a:solidFill>
                <a:latin typeface="宋体" panose="02010600030101010101" pitchFamily="2" charset="-122"/>
                <a:ea typeface="宋体" panose="02010600030101010101" pitchFamily="2" charset="-122"/>
              </a:rPr>
              <a:t>: </a:t>
            </a:r>
            <a:r>
              <a:rPr lang="zh-CN" altLang="en-US" sz="2800" dirty="0">
                <a:solidFill>
                  <a:srgbClr val="FFFF00"/>
                </a:solidFill>
                <a:latin typeface="宋体" panose="02010600030101010101" pitchFamily="2" charset="-122"/>
                <a:ea typeface="宋体" panose="02010600030101010101" pitchFamily="2" charset="-122"/>
              </a:rPr>
              <a:t>找到与原文内容贴合的</a:t>
            </a:r>
            <a:r>
              <a:rPr lang="en-US" altLang="zh-CN" sz="2800" dirty="0">
                <a:solidFill>
                  <a:srgbClr val="FFFF00"/>
                </a:solidFill>
                <a:latin typeface="宋体" panose="02010600030101010101" pitchFamily="2" charset="-122"/>
                <a:ea typeface="宋体" panose="02010600030101010101" pitchFamily="2" charset="-122"/>
              </a:rPr>
              <a:t>paraphrase </a:t>
            </a:r>
            <a:endParaRPr lang="zh-CN" altLang="en-US" sz="2800" dirty="0">
              <a:solidFill>
                <a:srgbClr val="FFFF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linds(horizontal)">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linds(horizont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linds(horizontal)">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1"/>
          <p:cNvSpPr txBox="1"/>
          <p:nvPr/>
        </p:nvSpPr>
        <p:spPr>
          <a:xfrm>
            <a:off x="8659495" y="2214245"/>
            <a:ext cx="1569720" cy="369570"/>
          </a:xfrm>
          <a:prstGeom prst="rect">
            <a:avLst/>
          </a:prstGeom>
          <a:noFill/>
        </p:spPr>
        <p:txBody>
          <a:bodyPr wrap="none" rtlCol="0">
            <a:spAutoFit/>
          </a:bodyPr>
          <a:lstStyle/>
          <a:p>
            <a:pPr marR="0" indent="0" defTabSz="914400" fontAlgn="auto">
              <a:lnSpc>
                <a:spcPct val="100000"/>
              </a:lnSpc>
              <a:spcBef>
                <a:spcPct val="0"/>
              </a:spcBef>
              <a:spcAft>
                <a:spcPct val="0"/>
              </a:spcAft>
              <a:buClrTx/>
              <a:buSzTx/>
              <a:buFontTx/>
              <a:buNone/>
              <a:defRPr/>
            </a:pPr>
            <a:r>
              <a:rPr kumimoji="0" lang="zh-CN" altLang="en-US"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rPr>
              <a:t>点击添加标题</a:t>
            </a:r>
            <a:endParaRPr kumimoji="0" lang="id-ID"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endParaRPr>
          </a:p>
        </p:txBody>
      </p:sp>
      <p:sp>
        <p:nvSpPr>
          <p:cNvPr id="100" name="文本框 99"/>
          <p:cNvSpPr txBox="1"/>
          <p:nvPr/>
        </p:nvSpPr>
        <p:spPr>
          <a:xfrm>
            <a:off x="0" y="129563"/>
            <a:ext cx="12154294" cy="2677656"/>
          </a:xfrm>
          <a:prstGeom prst="rect">
            <a:avLst/>
          </a:prstGeom>
          <a:solidFill>
            <a:schemeClr val="bg1"/>
          </a:solidFill>
          <a:ln w="9525">
            <a:noFill/>
          </a:ln>
        </p:spPr>
        <p:txBody>
          <a:bodyPr wrap="square">
            <a:spAutoFit/>
          </a:bodyPr>
          <a:lstStyle/>
          <a:p>
            <a:pPr indent="444500"/>
            <a:r>
              <a:rPr lang="en-US" sz="2800" dirty="0">
                <a:latin typeface="Times New Roman" panose="02020603050405020304" pitchFamily="18" charset="0"/>
                <a:cs typeface="Times New Roman" panose="02020603050405020304" pitchFamily="18" charset="0"/>
                <a:sym typeface="+mn-ea"/>
              </a:rPr>
              <a:t>(Para.5)</a:t>
            </a:r>
            <a:r>
              <a:rPr lang="en-US" sz="2800" dirty="0">
                <a:latin typeface="Times New Roman" panose="02020603050405020304" pitchFamily="18" charset="0"/>
                <a:cs typeface="Times New Roman" panose="02020603050405020304" pitchFamily="18" charset="0"/>
              </a:rPr>
              <a:t> Now, </a:t>
            </a:r>
            <a:r>
              <a:rPr lang="en-US" sz="2800" b="1" dirty="0">
                <a:solidFill>
                  <a:srgbClr val="FF0000"/>
                </a:solidFill>
                <a:latin typeface="Times New Roman" panose="02020603050405020304" pitchFamily="18" charset="0"/>
                <a:cs typeface="Times New Roman" panose="02020603050405020304" pitchFamily="18" charset="0"/>
              </a:rPr>
              <a:t>Everglades National Park </a:t>
            </a:r>
            <a:r>
              <a:rPr lang="en-US" sz="2800" dirty="0">
                <a:latin typeface="Times New Roman" panose="02020603050405020304" pitchFamily="18" charset="0"/>
                <a:cs typeface="Times New Roman" panose="02020603050405020304" pitchFamily="18" charset="0"/>
              </a:rPr>
              <a:t>protects </a:t>
            </a:r>
            <a:r>
              <a:rPr lang="en-US" sz="2800" dirty="0">
                <a:solidFill>
                  <a:srgbClr val="CC00FF"/>
                </a:solidFill>
                <a:latin typeface="Times New Roman" panose="02020603050405020304" pitchFamily="18" charset="0"/>
                <a:cs typeface="Times New Roman" panose="02020603050405020304" pitchFamily="18" charset="0"/>
              </a:rPr>
              <a:t>1.5 million acres </a:t>
            </a:r>
            <a:r>
              <a:rPr lang="en-US" sz="2800" dirty="0">
                <a:latin typeface="Times New Roman" panose="02020603050405020304" pitchFamily="18" charset="0"/>
                <a:cs typeface="Times New Roman" panose="02020603050405020304" pitchFamily="18" charset="0"/>
              </a:rPr>
              <a:t>along the southern tip of Florida. An amazing variety of creatures live there. About </a:t>
            </a:r>
            <a:r>
              <a:rPr lang="en-US" sz="2800" dirty="0">
                <a:solidFill>
                  <a:srgbClr val="CC00FF"/>
                </a:solidFill>
                <a:latin typeface="Times New Roman" panose="02020603050405020304" pitchFamily="18" charset="0"/>
                <a:cs typeface="Times New Roman" panose="02020603050405020304" pitchFamily="18" charset="0"/>
              </a:rPr>
              <a:t>360 </a:t>
            </a:r>
            <a:r>
              <a:rPr lang="en-US" sz="2800" dirty="0">
                <a:latin typeface="Times New Roman" panose="02020603050405020304" pitchFamily="18" charset="0"/>
                <a:cs typeface="Times New Roman" panose="02020603050405020304" pitchFamily="18" charset="0"/>
              </a:rPr>
              <a:t>different species of birds have been sighted in the park. Nearly </a:t>
            </a:r>
            <a:r>
              <a:rPr lang="en-US" sz="2800" dirty="0">
                <a:solidFill>
                  <a:srgbClr val="CC00FF"/>
                </a:solidFill>
                <a:latin typeface="Times New Roman" panose="02020603050405020304" pitchFamily="18" charset="0"/>
                <a:cs typeface="Times New Roman" panose="02020603050405020304" pitchFamily="18" charset="0"/>
              </a:rPr>
              <a:t>300</a:t>
            </a:r>
            <a:r>
              <a:rPr lang="en-US" sz="2800" dirty="0">
                <a:latin typeface="Times New Roman" panose="02020603050405020304" pitchFamily="18" charset="0"/>
                <a:cs typeface="Times New Roman" panose="02020603050405020304" pitchFamily="18" charset="0"/>
              </a:rPr>
              <a:t> different species of fish have been identified. About </a:t>
            </a:r>
            <a:r>
              <a:rPr lang="en-US" sz="2800" dirty="0">
                <a:solidFill>
                  <a:srgbClr val="CC00FF"/>
                </a:solidFill>
                <a:latin typeface="Times New Roman" panose="02020603050405020304" pitchFamily="18" charset="0"/>
                <a:cs typeface="Times New Roman" panose="02020603050405020304" pitchFamily="18" charset="0"/>
              </a:rPr>
              <a:t>40 species of mammals </a:t>
            </a:r>
            <a:r>
              <a:rPr lang="en-US" sz="2800" dirty="0">
                <a:latin typeface="Times New Roman" panose="02020603050405020304" pitchFamily="18" charset="0"/>
                <a:cs typeface="Times New Roman" panose="02020603050405020304" pitchFamily="18" charset="0"/>
              </a:rPr>
              <a:t>and </a:t>
            </a:r>
            <a:r>
              <a:rPr lang="en-US" sz="2800" dirty="0">
                <a:solidFill>
                  <a:srgbClr val="CC00FF"/>
                </a:solidFill>
                <a:latin typeface="Times New Roman" panose="02020603050405020304" pitchFamily="18" charset="0"/>
                <a:cs typeface="Times New Roman" panose="02020603050405020304" pitchFamily="18" charset="0"/>
              </a:rPr>
              <a:t>50 species of reptiles</a:t>
            </a:r>
            <a:r>
              <a:rPr lang="en-US" sz="2800" dirty="0">
                <a:latin typeface="Times New Roman" panose="02020603050405020304" pitchFamily="18" charset="0"/>
                <a:cs typeface="Times New Roman" panose="02020603050405020304" pitchFamily="18" charset="0"/>
              </a:rPr>
              <a:t> inhabit the park. </a:t>
            </a:r>
            <a:r>
              <a:rPr lang="en-US" sz="2800" dirty="0">
                <a:solidFill>
                  <a:srgbClr val="FF0000"/>
                </a:solidFill>
                <a:latin typeface="Times New Roman" panose="02020603050405020304" pitchFamily="18" charset="0"/>
                <a:cs typeface="Times New Roman" panose="02020603050405020304" pitchFamily="18" charset="0"/>
              </a:rPr>
              <a:t>Nature still rules in the Everglades, a place worth understanding, appreciating, and protecting.</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3" name="矩形 12"/>
          <p:cNvSpPr/>
          <p:nvPr/>
        </p:nvSpPr>
        <p:spPr>
          <a:xfrm>
            <a:off x="37706" y="4235754"/>
            <a:ext cx="12031743" cy="2246769"/>
          </a:xfrm>
          <a:prstGeom prst="rect">
            <a:avLst/>
          </a:prstGeom>
          <a:solidFill>
            <a:schemeClr val="accent4">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a:spAutoFit/>
          </a:bodyPr>
          <a:lstStyle/>
          <a:p>
            <a:r>
              <a:rPr lang="en-US" altLang="zh-CN" sz="2800" dirty="0">
                <a:latin typeface="Times New Roman" panose="02020603050405020304" pitchFamily="18" charset="0"/>
                <a:cs typeface="Times New Roman" panose="02020603050405020304" pitchFamily="18" charset="0"/>
              </a:rPr>
              <a:t>30. Why are the figures mentioned in the last paragraph?</a:t>
            </a:r>
            <a:endParaRPr lang="en-US" altLang="zh-CN" sz="2800" dirty="0">
              <a:latin typeface="Times New Roman" panose="02020603050405020304" pitchFamily="18" charset="0"/>
              <a:cs typeface="Times New Roman" panose="02020603050405020304" pitchFamily="18" charset="0"/>
            </a:endParaRPr>
          </a:p>
          <a:p>
            <a:pPr marL="514350" indent="-514350">
              <a:buAutoNum type="alphaUcPeriod"/>
            </a:pPr>
            <a:r>
              <a:rPr lang="en-US" altLang="zh-CN" sz="2800" dirty="0">
                <a:latin typeface="Times New Roman" panose="02020603050405020304" pitchFamily="18" charset="0"/>
                <a:cs typeface="Times New Roman" panose="02020603050405020304" pitchFamily="18" charset="0"/>
              </a:rPr>
              <a:t>To attract visitors to the park.            </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B. To stress the great power of nature. </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C. To call for more efforts to protect nature.  </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D. </a:t>
            </a:r>
            <a:r>
              <a:rPr lang="en-US" altLang="zh-CN" sz="2800" dirty="0">
                <a:solidFill>
                  <a:srgbClr val="FF0000"/>
                </a:solidFill>
                <a:latin typeface="Times New Roman" panose="02020603050405020304" pitchFamily="18" charset="0"/>
                <a:cs typeface="Times New Roman" panose="02020603050405020304" pitchFamily="18" charset="0"/>
              </a:rPr>
              <a:t>To show the successful conservation of the park</a:t>
            </a:r>
            <a:r>
              <a:rPr lang="en-US" altLang="zh-CN" sz="2800" dirty="0">
                <a:latin typeface="Times New Roman" panose="02020603050405020304" pitchFamily="18" charset="0"/>
                <a:cs typeface="Times New Roman" panose="02020603050405020304" pitchFamily="18" charset="0"/>
              </a:rPr>
              <a:t>. </a:t>
            </a:r>
            <a:endParaRPr lang="en-US" altLang="zh-CN" sz="2800" dirty="0">
              <a:latin typeface="Times New Roman" panose="02020603050405020304" pitchFamily="18" charset="0"/>
              <a:cs typeface="Times New Roman" panose="02020603050405020304" pitchFamily="18" charset="0"/>
            </a:endParaRPr>
          </a:p>
        </p:txBody>
      </p:sp>
      <p:sp>
        <p:nvSpPr>
          <p:cNvPr id="2" name="矩形 1"/>
          <p:cNvSpPr/>
          <p:nvPr/>
        </p:nvSpPr>
        <p:spPr>
          <a:xfrm>
            <a:off x="9444355" y="5731340"/>
            <a:ext cx="2458688" cy="584775"/>
          </a:xfrm>
          <a:prstGeom prst="rect">
            <a:avLst/>
          </a:prstGeom>
          <a:solidFill>
            <a:srgbClr val="F5C059"/>
          </a:solidFill>
        </p:spPr>
        <p:txBody>
          <a:bodyPr wrap="square">
            <a:spAutoFit/>
          </a:bodyPr>
          <a:lstStyle/>
          <a:p>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归纳概括</a:t>
            </a:r>
            <a:r>
              <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rPr>
              <a:t>题</a:t>
            </a:r>
            <a:endParaRPr lang="zh-CN" altLang="en-US" sz="3200" b="1" dirty="0">
              <a:latin typeface="微软雅黑" panose="020B0503020204020204" pitchFamily="34" charset="-122"/>
              <a:ea typeface="微软雅黑" panose="020B0503020204020204" pitchFamily="34" charset="-122"/>
            </a:endParaRPr>
          </a:p>
        </p:txBody>
      </p:sp>
      <p:cxnSp>
        <p:nvCxnSpPr>
          <p:cNvPr id="3" name="直接箭头连接符 2"/>
          <p:cNvCxnSpPr/>
          <p:nvPr/>
        </p:nvCxnSpPr>
        <p:spPr>
          <a:xfrm flipH="1">
            <a:off x="484696" y="2445668"/>
            <a:ext cx="5568881" cy="3512072"/>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pic>
        <p:nvPicPr>
          <p:cNvPr id="4" name="Picture 5" descr="apple"/>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327639" y="5699411"/>
            <a:ext cx="108108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直接箭头连接符 10"/>
          <p:cNvCxnSpPr/>
          <p:nvPr/>
        </p:nvCxnSpPr>
        <p:spPr>
          <a:xfrm flipH="1">
            <a:off x="471340" y="2941163"/>
            <a:ext cx="3591613" cy="3082565"/>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894788" y="4235754"/>
            <a:ext cx="1651261" cy="508099"/>
          </a:xfrm>
          <a:prstGeom prst="rect">
            <a:avLst/>
          </a:prstGeom>
          <a:noFill/>
          <a:ln w="57150">
            <a:solidFill>
              <a:srgbClr val="FF0000"/>
            </a:solidFill>
          </a:ln>
        </p:spPr>
        <p:txBody>
          <a:bodyPr wrap="square" rtlCol="0">
            <a:spAutoFit/>
          </a:bodyPr>
          <a:lstStyle/>
          <a:p>
            <a:endParaRPr lang="zh-CN" altLang="en-US" sz="2800"/>
          </a:p>
        </p:txBody>
      </p:sp>
      <p:sp>
        <p:nvSpPr>
          <p:cNvPr id="7" name="文本框 6"/>
          <p:cNvSpPr txBox="1"/>
          <p:nvPr/>
        </p:nvSpPr>
        <p:spPr>
          <a:xfrm>
            <a:off x="3546049" y="1865344"/>
            <a:ext cx="7181653" cy="508099"/>
          </a:xfrm>
          <a:prstGeom prst="rect">
            <a:avLst/>
          </a:prstGeom>
          <a:noFill/>
          <a:ln w="57150">
            <a:solidFill>
              <a:srgbClr val="FF0000"/>
            </a:solidFill>
          </a:ln>
        </p:spPr>
        <p:txBody>
          <a:bodyPr wrap="square" rtlCol="0">
            <a:spAutoFit/>
          </a:bodyPr>
          <a:lstStyle/>
          <a:p>
            <a:endParaRPr lang="zh-CN" altLang="en-US" sz="2800"/>
          </a:p>
        </p:txBody>
      </p:sp>
      <p:sp>
        <p:nvSpPr>
          <p:cNvPr id="8" name="文本框 7"/>
          <p:cNvSpPr txBox="1"/>
          <p:nvPr/>
        </p:nvSpPr>
        <p:spPr>
          <a:xfrm>
            <a:off x="0" y="2340259"/>
            <a:ext cx="6333239" cy="508099"/>
          </a:xfrm>
          <a:prstGeom prst="rect">
            <a:avLst/>
          </a:prstGeom>
          <a:noFill/>
          <a:ln w="57150">
            <a:solidFill>
              <a:srgbClr val="FF0000"/>
            </a:solidFill>
          </a:ln>
        </p:spPr>
        <p:txBody>
          <a:bodyPr wrap="square" rtlCol="0">
            <a:spAutoFit/>
          </a:bodyPr>
          <a:lstStyle/>
          <a:p>
            <a:endParaRPr lang="zh-CN" altLang="en-US" sz="2800"/>
          </a:p>
        </p:txBody>
      </p:sp>
      <p:sp>
        <p:nvSpPr>
          <p:cNvPr id="5" name="文本框 18"/>
          <p:cNvSpPr txBox="1"/>
          <p:nvPr/>
        </p:nvSpPr>
        <p:spPr>
          <a:xfrm>
            <a:off x="367645" y="2953767"/>
            <a:ext cx="8187489" cy="523220"/>
          </a:xfrm>
          <a:prstGeom prst="rect">
            <a:avLst/>
          </a:prstGeom>
          <a:solidFill>
            <a:srgbClr val="C00000"/>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800" dirty="0">
                <a:solidFill>
                  <a:srgbClr val="FFFF00"/>
                </a:solidFill>
              </a:rPr>
              <a:t>Tip</a:t>
            </a:r>
            <a:r>
              <a:rPr lang="en-US" altLang="zh-CN" sz="2800" dirty="0">
                <a:solidFill>
                  <a:srgbClr val="FFFF00"/>
                </a:solidFill>
                <a:latin typeface="宋体" panose="02010600030101010101" pitchFamily="2" charset="-122"/>
                <a:ea typeface="宋体" panose="02010600030101010101" pitchFamily="2" charset="-122"/>
              </a:rPr>
              <a:t>: </a:t>
            </a:r>
            <a:r>
              <a:rPr lang="zh-CN" altLang="en-US" sz="2800" dirty="0">
                <a:solidFill>
                  <a:srgbClr val="FFFF00"/>
                </a:solidFill>
                <a:latin typeface="宋体" panose="02010600030101010101" pitchFamily="2" charset="-122"/>
                <a:ea typeface="宋体" panose="02010600030101010101" pitchFamily="2" charset="-122"/>
              </a:rPr>
              <a:t>通过适度归纳</a:t>
            </a:r>
            <a:r>
              <a:rPr lang="en-US" altLang="zh-CN" sz="2800" dirty="0">
                <a:solidFill>
                  <a:srgbClr val="FFFF00"/>
                </a:solidFill>
                <a:latin typeface="宋体" panose="02010600030101010101" pitchFamily="2" charset="-122"/>
                <a:ea typeface="宋体" panose="02010600030101010101" pitchFamily="2" charset="-122"/>
              </a:rPr>
              <a:t>+</a:t>
            </a:r>
            <a:r>
              <a:rPr lang="zh-CN" altLang="en-US" sz="2800" dirty="0">
                <a:solidFill>
                  <a:srgbClr val="FFFF00"/>
                </a:solidFill>
                <a:latin typeface="宋体" panose="02010600030101010101" pitchFamily="2" charset="-122"/>
                <a:ea typeface="宋体" panose="02010600030101010101" pitchFamily="2" charset="-122"/>
              </a:rPr>
              <a:t>结尾的小结句来解题</a:t>
            </a:r>
            <a:endParaRPr lang="zh-CN" altLang="en-US" sz="2800" dirty="0">
              <a:solidFill>
                <a:srgbClr val="FFFF00"/>
              </a:solidFill>
            </a:endParaRPr>
          </a:p>
        </p:txBody>
      </p:sp>
      <p:sp>
        <p:nvSpPr>
          <p:cNvPr id="9" name="文本框 18"/>
          <p:cNvSpPr txBox="1"/>
          <p:nvPr/>
        </p:nvSpPr>
        <p:spPr>
          <a:xfrm>
            <a:off x="3593184" y="3712364"/>
            <a:ext cx="6221691" cy="523220"/>
          </a:xfrm>
          <a:prstGeom prst="rect">
            <a:avLst/>
          </a:prstGeom>
          <a:solidFill>
            <a:schemeClr val="bg1"/>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800" b="1" dirty="0">
                <a:solidFill>
                  <a:srgbClr val="FF0000"/>
                </a:solidFill>
              </a:rPr>
              <a:t>Tip</a:t>
            </a:r>
            <a:r>
              <a:rPr lang="en-US" altLang="zh-CN" sz="2800" b="1" dirty="0">
                <a:solidFill>
                  <a:srgbClr val="FF0000"/>
                </a:solidFill>
                <a:latin typeface="宋体" panose="02010600030101010101" pitchFamily="2" charset="-122"/>
                <a:ea typeface="宋体" panose="02010600030101010101" pitchFamily="2" charset="-122"/>
              </a:rPr>
              <a:t>: protect  </a:t>
            </a:r>
            <a:r>
              <a:rPr lang="zh-CN" altLang="en-US" sz="2800" b="1" dirty="0">
                <a:solidFill>
                  <a:srgbClr val="FF0000"/>
                </a:solidFill>
                <a:latin typeface="宋体" panose="02010600030101010101" pitchFamily="2" charset="-122"/>
                <a:ea typeface="宋体" panose="02010600030101010101" pitchFamily="2" charset="-122"/>
              </a:rPr>
              <a:t>同义词</a:t>
            </a:r>
            <a:r>
              <a:rPr lang="en-US" altLang="zh-CN" sz="2800" b="1" dirty="0">
                <a:solidFill>
                  <a:srgbClr val="FF0000"/>
                </a:solidFill>
                <a:latin typeface="宋体" panose="02010600030101010101" pitchFamily="2" charset="-122"/>
                <a:ea typeface="宋体" panose="02010600030101010101" pitchFamily="2" charset="-122"/>
              </a:rPr>
              <a:t>conserve</a:t>
            </a:r>
            <a:endParaRPr lang="zh-CN" altLang="en-US" sz="2800" b="1" dirty="0">
              <a:solidFill>
                <a:srgbClr val="FF0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linds(horizont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linds(horizont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linds(horizontal)">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1"/>
          <p:cNvSpPr txBox="1"/>
          <p:nvPr/>
        </p:nvSpPr>
        <p:spPr>
          <a:xfrm>
            <a:off x="8659495" y="2214245"/>
            <a:ext cx="1569720" cy="369570"/>
          </a:xfrm>
          <a:prstGeom prst="rect">
            <a:avLst/>
          </a:prstGeom>
          <a:noFill/>
        </p:spPr>
        <p:txBody>
          <a:bodyPr wrap="none" rtlCol="0">
            <a:spAutoFit/>
          </a:bodyPr>
          <a:lstStyle/>
          <a:p>
            <a:pPr marR="0" indent="0" defTabSz="914400" fontAlgn="auto">
              <a:lnSpc>
                <a:spcPct val="100000"/>
              </a:lnSpc>
              <a:spcBef>
                <a:spcPct val="0"/>
              </a:spcBef>
              <a:spcAft>
                <a:spcPct val="0"/>
              </a:spcAft>
              <a:buClrTx/>
              <a:buSzTx/>
              <a:buFontTx/>
              <a:buNone/>
              <a:defRPr/>
            </a:pPr>
            <a:r>
              <a:rPr kumimoji="0" lang="zh-CN" altLang="en-US"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rPr>
              <a:t>点击添加标题</a:t>
            </a:r>
            <a:endParaRPr kumimoji="0" lang="id-ID"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endParaRPr>
          </a:p>
        </p:txBody>
      </p:sp>
      <p:sp>
        <p:nvSpPr>
          <p:cNvPr id="13" name="矩形 12"/>
          <p:cNvSpPr/>
          <p:nvPr/>
        </p:nvSpPr>
        <p:spPr>
          <a:xfrm>
            <a:off x="73167" y="4533600"/>
            <a:ext cx="11722787" cy="2246769"/>
          </a:xfrm>
          <a:prstGeom prst="rect">
            <a:avLst/>
          </a:prstGeom>
          <a:solidFill>
            <a:schemeClr val="accent2">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a:spAutoFit/>
          </a:bodyPr>
          <a:lstStyle/>
          <a:p>
            <a:r>
              <a:rPr lang="en-US" altLang="zh-CN" sz="2800" dirty="0">
                <a:latin typeface="Times New Roman" panose="02020603050405020304" pitchFamily="18" charset="0"/>
                <a:cs typeface="Times New Roman" panose="02020603050405020304" pitchFamily="18" charset="0"/>
              </a:rPr>
              <a:t>31. What is the text mainly about?</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A. How people adapted to life in the Everglades.</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B. How Everglades National Park was established. </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C. </a:t>
            </a:r>
            <a:r>
              <a:rPr lang="en-US" altLang="zh-CN" sz="2800" dirty="0">
                <a:solidFill>
                  <a:srgbClr val="FF0000"/>
                </a:solidFill>
                <a:latin typeface="Times New Roman" panose="02020603050405020304" pitchFamily="18" charset="0"/>
                <a:cs typeface="Times New Roman" panose="02020603050405020304" pitchFamily="18" charset="0"/>
              </a:rPr>
              <a:t>How humans harmed and saved the Everglades. </a:t>
            </a:r>
            <a:endParaRPr lang="en-US" altLang="zh-CN" sz="2800" dirty="0">
              <a:solidFill>
                <a:srgbClr val="FF0000"/>
              </a:solidFill>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D. How the ecosystem of the Everglades was formed. </a:t>
            </a:r>
            <a:endParaRPr lang="en-US" altLang="zh-CN" sz="2800" dirty="0">
              <a:latin typeface="Times New Roman" panose="02020603050405020304" pitchFamily="18" charset="0"/>
              <a:cs typeface="Times New Roman" panose="02020603050405020304" pitchFamily="18" charset="0"/>
            </a:endParaRPr>
          </a:p>
        </p:txBody>
      </p:sp>
      <p:sp>
        <p:nvSpPr>
          <p:cNvPr id="2" name="矩形 1"/>
          <p:cNvSpPr/>
          <p:nvPr/>
        </p:nvSpPr>
        <p:spPr>
          <a:xfrm>
            <a:off x="9276797" y="4533600"/>
            <a:ext cx="2236510" cy="584775"/>
          </a:xfrm>
          <a:prstGeom prst="rect">
            <a:avLst/>
          </a:prstGeom>
          <a:solidFill>
            <a:srgbClr val="F5C059"/>
          </a:solidFill>
        </p:spPr>
        <p:txBody>
          <a:bodyPr wrap="none">
            <a:spAutoFit/>
          </a:bodyPr>
          <a:lstStyle/>
          <a:p>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归纳概括</a:t>
            </a:r>
            <a:r>
              <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rPr>
              <a:t>题</a:t>
            </a:r>
            <a:endParaRPr lang="zh-CN" altLang="en-US" sz="3200" b="1" dirty="0">
              <a:latin typeface="微软雅黑" panose="020B0503020204020204" pitchFamily="34" charset="-122"/>
              <a:ea typeface="微软雅黑" panose="020B0503020204020204" pitchFamily="34" charset="-122"/>
            </a:endParaRPr>
          </a:p>
        </p:txBody>
      </p:sp>
      <p:pic>
        <p:nvPicPr>
          <p:cNvPr id="4" name="Picture 5" descr="apple"/>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257883" y="5532478"/>
            <a:ext cx="108108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p:cNvSpPr txBox="1"/>
          <p:nvPr/>
        </p:nvSpPr>
        <p:spPr>
          <a:xfrm>
            <a:off x="152401" y="58777"/>
            <a:ext cx="12039600" cy="304698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altLang="zh-CN" sz="3200" dirty="0">
                <a:solidFill>
                  <a:srgbClr val="FF0000"/>
                </a:solidFill>
                <a:latin typeface="Times New Roman" panose="02020603050405020304" pitchFamily="18" charset="0"/>
                <a:cs typeface="Times New Roman" panose="02020603050405020304" pitchFamily="18" charset="0"/>
              </a:rPr>
              <a:t>Para1. Everglades 1900</a:t>
            </a:r>
            <a:r>
              <a:rPr lang="zh-CN" altLang="en-US" sz="3200" dirty="0">
                <a:solidFill>
                  <a:srgbClr val="FF0000"/>
                </a:solidFill>
                <a:latin typeface="Times New Roman" panose="02020603050405020304" pitchFamily="18" charset="0"/>
                <a:cs typeface="Times New Roman" panose="02020603050405020304" pitchFamily="18" charset="0"/>
              </a:rPr>
              <a:t>前是完全未开垦的荒野之地；</a:t>
            </a:r>
            <a:endParaRPr lang="en-US" altLang="zh-CN" sz="3200" dirty="0">
              <a:solidFill>
                <a:srgbClr val="FF0000"/>
              </a:solidFill>
              <a:latin typeface="Times New Roman" panose="02020603050405020304" pitchFamily="18" charset="0"/>
              <a:cs typeface="Times New Roman" panose="02020603050405020304" pitchFamily="18" charset="0"/>
            </a:endParaRPr>
          </a:p>
          <a:p>
            <a:r>
              <a:rPr lang="en-US" sz="3200" dirty="0">
                <a:solidFill>
                  <a:srgbClr val="0000FF"/>
                </a:solidFill>
                <a:latin typeface="Times New Roman" panose="02020603050405020304" pitchFamily="18" charset="0"/>
                <a:cs typeface="Times New Roman" panose="02020603050405020304" pitchFamily="18" charset="0"/>
              </a:rPr>
              <a:t>Para2. </a:t>
            </a:r>
            <a:r>
              <a:rPr lang="zh-CN" altLang="en-US" sz="3200" dirty="0">
                <a:solidFill>
                  <a:srgbClr val="0000FF"/>
                </a:solidFill>
                <a:latin typeface="Times New Roman" panose="02020603050405020304" pitchFamily="18" charset="0"/>
                <a:cs typeface="Times New Roman" panose="02020603050405020304" pitchFamily="18" charset="0"/>
              </a:rPr>
              <a:t>冬天温暖的气候吸引很多人来此地过冬，开始开垦定居；</a:t>
            </a:r>
            <a:endParaRPr lang="en-US" altLang="zh-CN" sz="3200" dirty="0">
              <a:solidFill>
                <a:srgbClr val="0000FF"/>
              </a:solidFill>
              <a:latin typeface="Times New Roman" panose="02020603050405020304" pitchFamily="18" charset="0"/>
              <a:cs typeface="Times New Roman" panose="02020603050405020304" pitchFamily="18" charset="0"/>
            </a:endParaRPr>
          </a:p>
          <a:p>
            <a:r>
              <a:rPr lang="en-US" altLang="zh-CN" sz="3200" dirty="0">
                <a:solidFill>
                  <a:srgbClr val="0000FF"/>
                </a:solidFill>
                <a:latin typeface="Times New Roman" panose="02020603050405020304" pitchFamily="18" charset="0"/>
                <a:cs typeface="Times New Roman" panose="02020603050405020304" pitchFamily="18" charset="0"/>
              </a:rPr>
              <a:t>Para3. </a:t>
            </a:r>
            <a:r>
              <a:rPr lang="zh-CN" altLang="en-US" sz="3200" dirty="0">
                <a:solidFill>
                  <a:srgbClr val="0000FF"/>
                </a:solidFill>
                <a:latin typeface="Times New Roman" panose="02020603050405020304" pitchFamily="18" charset="0"/>
                <a:cs typeface="Times New Roman" panose="02020603050405020304" pitchFamily="18" charset="0"/>
              </a:rPr>
              <a:t>居民的增加带来了很多问题。栖息地的丧失威胁到野生物种的生存；</a:t>
            </a:r>
            <a:endParaRPr lang="en-US" altLang="zh-CN" sz="3200" dirty="0">
              <a:solidFill>
                <a:srgbClr val="0000FF"/>
              </a:solidFill>
              <a:latin typeface="Times New Roman" panose="02020603050405020304" pitchFamily="18" charset="0"/>
              <a:cs typeface="Times New Roman" panose="02020603050405020304" pitchFamily="18" charset="0"/>
            </a:endParaRPr>
          </a:p>
          <a:p>
            <a:r>
              <a:rPr lang="en-US" sz="3200" dirty="0">
                <a:solidFill>
                  <a:srgbClr val="0000FF"/>
                </a:solidFill>
                <a:latin typeface="Times New Roman" panose="02020603050405020304" pitchFamily="18" charset="0"/>
                <a:cs typeface="Times New Roman" panose="02020603050405020304" pitchFamily="18" charset="0"/>
              </a:rPr>
              <a:t>Para4.</a:t>
            </a:r>
            <a:r>
              <a:rPr lang="zh-CN" altLang="en-US" sz="3200" dirty="0">
                <a:solidFill>
                  <a:srgbClr val="0000FF"/>
                </a:solidFill>
                <a:latin typeface="Times New Roman" panose="02020603050405020304" pitchFamily="18" charset="0"/>
                <a:cs typeface="Times New Roman" panose="02020603050405020304" pitchFamily="18" charset="0"/>
              </a:rPr>
              <a:t>政府在</a:t>
            </a:r>
            <a:r>
              <a:rPr lang="en-US" altLang="zh-CN" sz="3200" dirty="0">
                <a:solidFill>
                  <a:srgbClr val="0000FF"/>
                </a:solidFill>
                <a:latin typeface="Times New Roman" panose="02020603050405020304" pitchFamily="18" charset="0"/>
                <a:cs typeface="Times New Roman" panose="02020603050405020304" pitchFamily="18" charset="0"/>
              </a:rPr>
              <a:t>1947</a:t>
            </a:r>
            <a:r>
              <a:rPr lang="zh-CN" altLang="en-US" sz="3200" dirty="0">
                <a:solidFill>
                  <a:srgbClr val="0000FF"/>
                </a:solidFill>
                <a:latin typeface="Times New Roman" panose="02020603050405020304" pitchFamily="18" charset="0"/>
                <a:cs typeface="Times New Roman" panose="02020603050405020304" pitchFamily="18" charset="0"/>
              </a:rPr>
              <a:t>建立</a:t>
            </a:r>
            <a:r>
              <a:rPr lang="en-US" altLang="zh-CN" sz="3200" dirty="0">
                <a:latin typeface="Times New Roman" panose="02020603050405020304" pitchFamily="18" charset="0"/>
                <a:cs typeface="Times New Roman" panose="02020603050405020304" pitchFamily="18" charset="0"/>
              </a:rPr>
              <a:t>Everglades National Park </a:t>
            </a:r>
            <a:r>
              <a:rPr lang="zh-CN" altLang="en-US" sz="3200" dirty="0">
                <a:latin typeface="Times New Roman" panose="02020603050405020304" pitchFamily="18" charset="0"/>
                <a:cs typeface="Times New Roman" panose="02020603050405020304" pitchFamily="18" charset="0"/>
              </a:rPr>
              <a:t>以保护生物多样性；</a:t>
            </a:r>
            <a:endParaRPr lang="en-US" altLang="zh-CN" sz="3200" dirty="0">
              <a:latin typeface="Times New Roman" panose="02020603050405020304" pitchFamily="18" charset="0"/>
              <a:cs typeface="Times New Roman" panose="02020603050405020304" pitchFamily="18" charset="0"/>
            </a:endParaRPr>
          </a:p>
          <a:p>
            <a:r>
              <a:rPr lang="en-US" sz="3200" dirty="0">
                <a:solidFill>
                  <a:srgbClr val="FF0000"/>
                </a:solidFill>
                <a:latin typeface="Times New Roman" panose="02020603050405020304" pitchFamily="18" charset="0"/>
                <a:cs typeface="Times New Roman" panose="02020603050405020304" pitchFamily="18" charset="0"/>
              </a:rPr>
              <a:t>Para5. </a:t>
            </a:r>
            <a:r>
              <a:rPr lang="zh-CN" altLang="en-US" sz="3200" dirty="0">
                <a:solidFill>
                  <a:srgbClr val="FF0000"/>
                </a:solidFill>
                <a:latin typeface="Times New Roman" panose="02020603050405020304" pitchFamily="18" charset="0"/>
                <a:cs typeface="Times New Roman" panose="02020603050405020304" pitchFamily="18" charset="0"/>
              </a:rPr>
              <a:t>建国家公园后的成效，保护了当地动物。</a:t>
            </a:r>
            <a:endParaRPr lang="en-US" altLang="zh-CN" sz="3200" dirty="0">
              <a:solidFill>
                <a:srgbClr val="FF0000"/>
              </a:solidFill>
              <a:latin typeface="Times New Roman" panose="02020603050405020304" pitchFamily="18" charset="0"/>
              <a:cs typeface="Times New Roman" panose="02020603050405020304" pitchFamily="18" charset="0"/>
            </a:endParaRPr>
          </a:p>
        </p:txBody>
      </p:sp>
      <p:cxnSp>
        <p:nvCxnSpPr>
          <p:cNvPr id="3" name="直接箭头连接符 2"/>
          <p:cNvCxnSpPr/>
          <p:nvPr/>
        </p:nvCxnSpPr>
        <p:spPr>
          <a:xfrm flipH="1">
            <a:off x="776049" y="3239317"/>
            <a:ext cx="3514097" cy="2159609"/>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5" name="文本框 18"/>
          <p:cNvSpPr txBox="1"/>
          <p:nvPr/>
        </p:nvSpPr>
        <p:spPr>
          <a:xfrm>
            <a:off x="282661" y="3618683"/>
            <a:ext cx="8014970" cy="521970"/>
          </a:xfrm>
          <a:prstGeom prst="rect">
            <a:avLst/>
          </a:prstGeom>
          <a:solidFill>
            <a:srgbClr val="C00000"/>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800" dirty="0">
                <a:solidFill>
                  <a:srgbClr val="FFFF00"/>
                </a:solidFill>
              </a:rPr>
              <a:t>Tip</a:t>
            </a:r>
            <a:r>
              <a:rPr lang="en-US" altLang="zh-CN" sz="2800" dirty="0">
                <a:solidFill>
                  <a:srgbClr val="FFFF00"/>
                </a:solidFill>
                <a:latin typeface="宋体" panose="02010600030101010101" pitchFamily="2" charset="-122"/>
                <a:ea typeface="宋体" panose="02010600030101010101" pitchFamily="2" charset="-122"/>
              </a:rPr>
              <a:t>: </a:t>
            </a:r>
            <a:r>
              <a:rPr lang="zh-CN" altLang="en-US" sz="2800" dirty="0">
                <a:solidFill>
                  <a:srgbClr val="FFFF00"/>
                </a:solidFill>
                <a:latin typeface="宋体" panose="02010600030101010101" pitchFamily="2" charset="-122"/>
                <a:ea typeface="宋体" panose="02010600030101010101" pitchFamily="2" charset="-122"/>
              </a:rPr>
              <a:t>通过首段</a:t>
            </a:r>
            <a:r>
              <a:rPr lang="en-US" altLang="zh-CN" sz="2800" dirty="0">
                <a:solidFill>
                  <a:srgbClr val="FFFF00"/>
                </a:solidFill>
                <a:latin typeface="宋体" panose="02010600030101010101" pitchFamily="2" charset="-122"/>
                <a:ea typeface="宋体" panose="02010600030101010101" pitchFamily="2" charset="-122"/>
              </a:rPr>
              <a:t>+</a:t>
            </a:r>
            <a:r>
              <a:rPr lang="zh-CN" altLang="en-US" sz="2800" dirty="0">
                <a:solidFill>
                  <a:srgbClr val="FFFF00"/>
                </a:solidFill>
                <a:latin typeface="宋体" panose="02010600030101010101" pitchFamily="2" charset="-122"/>
                <a:ea typeface="宋体" panose="02010600030101010101" pitchFamily="2" charset="-122"/>
              </a:rPr>
              <a:t>尾段来确定主旨归纳或标题类题目</a:t>
            </a:r>
            <a:endParaRPr lang="zh-CN" altLang="en-US" sz="2800" dirty="0">
              <a:solidFill>
                <a:srgbClr val="FFFF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57175" y="247650"/>
            <a:ext cx="11370310" cy="5945089"/>
          </a:xfrm>
          <a:prstGeom prst="rect">
            <a:avLst/>
          </a:prstGeom>
          <a:solidFill>
            <a:schemeClr val="accent4">
              <a:lumMod val="20000"/>
              <a:lumOff val="80000"/>
            </a:schemeClr>
          </a:solidFill>
          <a:ln w="9525">
            <a:noFill/>
          </a:ln>
        </p:spPr>
        <p:txBody>
          <a:bodyPr wrap="square">
            <a:spAutoFit/>
          </a:bodyPr>
          <a:lstStyle/>
          <a:p>
            <a:pPr algn="just">
              <a:lnSpc>
                <a:spcPct val="120000"/>
              </a:lnSpc>
            </a:pPr>
            <a:r>
              <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     permanent residents  </a:t>
            </a:r>
            <a:r>
              <a:rPr lang="zh-CN" altLang="en-US"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永久居民</a:t>
            </a:r>
            <a:endParaRPr lang="zh-CN" altLang="en-US"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2.	</a:t>
            </a:r>
            <a:r>
              <a:rPr lang="en-US" altLang="zh-CN" sz="32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address</a:t>
            </a:r>
            <a:r>
              <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that problem  </a:t>
            </a:r>
            <a:r>
              <a:rPr lang="zh-CN" altLang="en-US"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处理问题</a:t>
            </a:r>
            <a:endParaRPr lang="zh-CN" altLang="en-US"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3.	consume large quantities of freshwater  </a:t>
            </a:r>
            <a:r>
              <a:rPr lang="zh-CN" altLang="en-US"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消耗大量的淡水</a:t>
            </a:r>
            <a:endParaRPr lang="zh-CN" altLang="en-US"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4.	the Everglades' historic boundaries </a:t>
            </a:r>
            <a:r>
              <a:rPr lang="en-US" altLang="zh-CN" sz="32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contracted</a:t>
            </a:r>
            <a:r>
              <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en-US"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大沼泽地的历史边界缩小了</a:t>
            </a:r>
            <a:endParaRPr lang="zh-CN" altLang="en-US"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5.	 biodiversity  n. </a:t>
            </a:r>
            <a:r>
              <a:rPr lang="zh-CN" altLang="en-US"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生物多样性</a:t>
            </a:r>
            <a:endParaRPr lang="zh-CN" altLang="en-US"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6.	About 360 different species of birds have been </a:t>
            </a:r>
            <a:r>
              <a:rPr lang="en-US" altLang="zh-CN" sz="32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sighted</a:t>
            </a:r>
            <a:r>
              <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in the park.   </a:t>
            </a:r>
            <a:r>
              <a:rPr lang="zh-CN" altLang="en-US" sz="32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sight= see</a:t>
            </a:r>
            <a:r>
              <a:rPr lang="zh-CN" altLang="en-US" sz="32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en-US" sz="32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7.	inhabit the park  </a:t>
            </a:r>
            <a:r>
              <a:rPr lang="zh-CN" altLang="en-US"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栖息在国家公园</a:t>
            </a:r>
            <a:endParaRPr lang="zh-CN" altLang="en-US"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8.	Nature still</a:t>
            </a:r>
            <a:r>
              <a:rPr lang="en-US" altLang="zh-CN" sz="3200" b="1" u="sng"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rules </a:t>
            </a:r>
            <a:r>
              <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in the Everglades.  (rule  </a:t>
            </a:r>
            <a:r>
              <a:rPr lang="en-US" altLang="zh-CN" sz="3200" b="1" kern="100" dirty="0" err="1">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vt.</a:t>
            </a:r>
            <a:r>
              <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en-US"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统治；主宰</a:t>
            </a:r>
            <a:r>
              <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TextBox 237"/>
          <p:cNvSpPr txBox="1"/>
          <p:nvPr/>
        </p:nvSpPr>
        <p:spPr>
          <a:xfrm>
            <a:off x="8045971" y="35483"/>
            <a:ext cx="3581514" cy="584775"/>
          </a:xfrm>
          <a:prstGeom prst="rect">
            <a:avLst/>
          </a:prstGeom>
          <a:solidFill>
            <a:schemeClr val="bg1"/>
          </a:solidFill>
        </p:spPr>
        <p:txBody>
          <a:bodyPr wrap="square" rtlCol="0">
            <a:spAutoFit/>
          </a:bodyPr>
          <a:lstStyle/>
          <a:p>
            <a:r>
              <a:rPr lang="en-US" altLang="zh-CN"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C  </a:t>
            </a:r>
            <a:r>
              <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篇：语料库</a:t>
            </a:r>
            <a:endPar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endParaRPr>
          </a:p>
        </p:txBody>
      </p:sp>
      <p:sp>
        <p:nvSpPr>
          <p:cNvPr id="4" name="文本框 18"/>
          <p:cNvSpPr txBox="1"/>
          <p:nvPr/>
        </p:nvSpPr>
        <p:spPr>
          <a:xfrm>
            <a:off x="433490" y="3367528"/>
            <a:ext cx="8014970" cy="521970"/>
          </a:xfrm>
          <a:prstGeom prst="rect">
            <a:avLst/>
          </a:prstGeom>
          <a:solidFill>
            <a:schemeClr val="bg1"/>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800" dirty="0">
                <a:solidFill>
                  <a:srgbClr val="CC00FF"/>
                </a:solidFill>
              </a:rPr>
              <a:t>Contract  n. </a:t>
            </a:r>
            <a:r>
              <a:rPr lang="zh-CN" altLang="en-US" sz="2800" dirty="0">
                <a:solidFill>
                  <a:srgbClr val="CC00FF"/>
                </a:solidFill>
              </a:rPr>
              <a:t>合同  </a:t>
            </a:r>
            <a:r>
              <a:rPr lang="en-US" altLang="zh-CN" sz="2800" dirty="0">
                <a:solidFill>
                  <a:srgbClr val="CC00FF"/>
                </a:solidFill>
              </a:rPr>
              <a:t>vi </a:t>
            </a:r>
            <a:r>
              <a:rPr lang="zh-CN" altLang="en-US" sz="2800" dirty="0">
                <a:solidFill>
                  <a:srgbClr val="CC00FF"/>
                </a:solidFill>
              </a:rPr>
              <a:t>收缩；近义词</a:t>
            </a:r>
            <a:r>
              <a:rPr lang="en-US" altLang="zh-CN" sz="2800" dirty="0">
                <a:solidFill>
                  <a:srgbClr val="CC00FF"/>
                </a:solidFill>
              </a:rPr>
              <a:t>shrink </a:t>
            </a:r>
            <a:endParaRPr lang="zh-CN" altLang="en-US" sz="2800" dirty="0">
              <a:solidFill>
                <a:srgbClr val="CC00FF"/>
              </a:solidFill>
            </a:endParaRPr>
          </a:p>
        </p:txBody>
      </p:sp>
      <p:sp>
        <p:nvSpPr>
          <p:cNvPr id="6" name="文本框 18"/>
          <p:cNvSpPr txBox="1"/>
          <p:nvPr/>
        </p:nvSpPr>
        <p:spPr>
          <a:xfrm>
            <a:off x="433490" y="853482"/>
            <a:ext cx="11265174" cy="954107"/>
          </a:xfrm>
          <a:prstGeom prst="rect">
            <a:avLst/>
          </a:prstGeom>
          <a:solidFill>
            <a:schemeClr val="bg1"/>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solidFill>
                  <a:srgbClr val="0000FF"/>
                </a:solidFill>
              </a:rPr>
              <a:t>“处理” </a:t>
            </a:r>
            <a:r>
              <a:rPr lang="zh-CN" altLang="en-US" sz="2800" dirty="0">
                <a:solidFill>
                  <a:srgbClr val="0000FF"/>
                </a:solidFill>
              </a:rPr>
              <a:t>同义词小结</a:t>
            </a:r>
            <a:r>
              <a:rPr lang="zh-CN" altLang="en-US" sz="2800" dirty="0">
                <a:solidFill>
                  <a:srgbClr val="CC00FF"/>
                </a:solidFill>
              </a:rPr>
              <a:t>：  </a:t>
            </a:r>
            <a:r>
              <a:rPr lang="en-US" altLang="zh-CN" sz="2800" dirty="0">
                <a:solidFill>
                  <a:srgbClr val="CC00FF"/>
                </a:solidFill>
              </a:rPr>
              <a:t>deal with, cope with ; handle ; tackle ; approach ;  </a:t>
            </a:r>
            <a:r>
              <a:rPr lang="zh-CN" altLang="en-US" sz="2800" dirty="0">
                <a:solidFill>
                  <a:srgbClr val="CC00FF"/>
                </a:solidFill>
              </a:rPr>
              <a:t>解决：</a:t>
            </a:r>
            <a:r>
              <a:rPr lang="en-US" altLang="zh-CN" sz="2800" dirty="0">
                <a:solidFill>
                  <a:srgbClr val="FF0000"/>
                </a:solidFill>
              </a:rPr>
              <a:t>solve; settle ; resolve   </a:t>
            </a:r>
            <a:endParaRPr lang="zh-CN" altLang="en-US" sz="2800" dirty="0">
              <a:solidFill>
                <a:srgbClr val="FF0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794092" y="254524"/>
            <a:ext cx="3968783" cy="2308324"/>
          </a:xfrm>
          <a:prstGeom prst="rect">
            <a:avLst/>
          </a:prstGeom>
          <a:noFill/>
        </p:spPr>
        <p:txBody>
          <a:bodyPr wrap="square" rtlCol="0">
            <a:spAutoFit/>
          </a:bodyPr>
          <a:lstStyle/>
          <a:p>
            <a:r>
              <a:rPr lang="en-US" altLang="zh-CN" sz="3600" b="1" dirty="0">
                <a:solidFill>
                  <a:srgbClr val="CC00FF"/>
                </a:solidFill>
              </a:rPr>
              <a:t>               D                               </a:t>
            </a:r>
            <a:endParaRPr lang="en-US" altLang="zh-CN" sz="3600" b="1" dirty="0">
              <a:solidFill>
                <a:srgbClr val="CC00FF"/>
              </a:solidFill>
            </a:endParaRPr>
          </a:p>
          <a:p>
            <a:r>
              <a:rPr lang="en-US" altLang="zh-CN" sz="3600" b="1" dirty="0">
                <a:solidFill>
                  <a:srgbClr val="CC00FF"/>
                </a:solidFill>
              </a:rPr>
              <a:t> Spending money </a:t>
            </a:r>
            <a:endParaRPr lang="en-US" altLang="zh-CN" sz="3600" b="1" dirty="0">
              <a:solidFill>
                <a:srgbClr val="CC00FF"/>
              </a:solidFill>
            </a:endParaRPr>
          </a:p>
          <a:p>
            <a:r>
              <a:rPr lang="en-US" altLang="zh-CN" sz="3600" b="1" dirty="0">
                <a:solidFill>
                  <a:srgbClr val="CC00FF"/>
                </a:solidFill>
              </a:rPr>
              <a:t>             vs</a:t>
            </a:r>
            <a:endParaRPr lang="en-US" altLang="zh-CN" sz="3600" b="1" dirty="0">
              <a:solidFill>
                <a:srgbClr val="CC00FF"/>
              </a:solidFill>
            </a:endParaRPr>
          </a:p>
          <a:p>
            <a:r>
              <a:rPr lang="en-US" altLang="zh-CN" sz="3600" b="1" dirty="0">
                <a:solidFill>
                  <a:srgbClr val="CC00FF"/>
                </a:solidFill>
              </a:rPr>
              <a:t> Saving money </a:t>
            </a:r>
            <a:endParaRPr lang="zh-CN" altLang="en-US" sz="3600" b="1" dirty="0">
              <a:solidFill>
                <a:srgbClr val="CC00FF"/>
              </a:solidFill>
            </a:endParaRPr>
          </a:p>
        </p:txBody>
      </p:sp>
      <p:pic>
        <p:nvPicPr>
          <p:cNvPr id="9218" name="Picture 2" descr="攒钱 的图像结果"/>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900988" y="85725"/>
            <a:ext cx="4214812" cy="2740549"/>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saving money  的图像结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5725"/>
            <a:ext cx="3789186" cy="2962275"/>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spending money  的图像结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00" y="3190875"/>
            <a:ext cx="4076700" cy="2571750"/>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spending money  的图像结果"/>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9606" y="3862388"/>
            <a:ext cx="3457575" cy="2638425"/>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spending money  的图像结果"/>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4133850"/>
            <a:ext cx="3600450" cy="2638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0" y="103908"/>
            <a:ext cx="12273699" cy="8439554"/>
          </a:xfrm>
          <a:prstGeom prst="rect">
            <a:avLst/>
          </a:prstGeom>
          <a:noFill/>
        </p:spPr>
        <p:txBody>
          <a:bodyPr wrap="square" rtlCol="0">
            <a:noAutofit/>
          </a:bodyPr>
          <a:lstStyle/>
          <a:p>
            <a:r>
              <a:rPr lang="en-US" altLang="zh-CN" sz="2000" dirty="0"/>
              <a:t>      American families don't save money like they used to. In 2018 the personal saving rate was somewhere around 7%, which is well below the rate of a few decades ago.  </a:t>
            </a:r>
            <a:endParaRPr lang="zh-CN" altLang="zh-CN" sz="2000" dirty="0"/>
          </a:p>
          <a:p>
            <a:r>
              <a:rPr lang="en-US" altLang="zh-CN" sz="2000" dirty="0"/>
              <a:t>      There are a lot of potential explanations for this. Wage growth has slowed while necessities such as housing and medical care have grown more expensive. The rise of easy credit and loans has made overspending easier than ever. And the number of people who make a budget is decreasing.</a:t>
            </a:r>
            <a:endParaRPr lang="zh-CN" altLang="zh-CN" sz="2000" dirty="0"/>
          </a:p>
          <a:p>
            <a:r>
              <a:rPr lang="en-US" altLang="zh-CN" sz="2000" dirty="0"/>
              <a:t>      Now, a team of U.S. and Canadian economists have proposed a new explanation for the declining savings rate, one rooted in individual psychology. At its heart lies a simple observation: Spending is a lot more visible to others than not spending. Humans are social creatures, and we have a tendency to evaluate our own standing in life relative to how our friends and neighbors are doing. We want to keep up with the Joneses, and stay ahead of the Smiths. Because of this, when we see other people spending money we have a tendency to believe that we can--- or should --- be spending too.  Nowadays, changes in the media landscape have made other people’s spending more visible than ever. That, in turn, is making all of us spend even more--- and save even less. </a:t>
            </a:r>
            <a:endParaRPr lang="zh-CN" altLang="zh-CN" sz="2000" dirty="0"/>
          </a:p>
          <a:p>
            <a:r>
              <a:rPr lang="en-US" altLang="zh-CN" sz="2000" dirty="0"/>
              <a:t>    David </a:t>
            </a:r>
            <a:r>
              <a:rPr lang="en-US" altLang="zh-CN" sz="2000" dirty="0" err="1"/>
              <a:t>Hirshleifer</a:t>
            </a:r>
            <a:r>
              <a:rPr lang="en-US" altLang="zh-CN" sz="2000" dirty="0"/>
              <a:t>, one of the economists, said that "it's easy to think that you're saving enough because you are not throwing luxury parties or taking expensive journeys the way some people you know are.“ But, he warned. "those journeys and parties may not really be typical of your acquaintances - they just stand out in memory." </a:t>
            </a:r>
            <a:endParaRPr lang="zh-CN" altLang="zh-CN" sz="2000" dirty="0"/>
          </a:p>
          <a:p>
            <a:r>
              <a:rPr lang="en-US" altLang="zh-CN" sz="2000" dirty="0"/>
              <a:t>    The economists imply that finding ways to make non-spending more visible might help individuals develop more realistic views of overall spending and saving behavior. "Make a special effort to notice when your friends are careful with money, such as holding on to their 15-year-old car," </a:t>
            </a:r>
            <a:r>
              <a:rPr lang="en-US" altLang="zh-CN" sz="2000" dirty="0" err="1"/>
              <a:t>Hirshleifer</a:t>
            </a:r>
            <a:r>
              <a:rPr lang="en-US" altLang="zh-CN" sz="2000" dirty="0"/>
              <a:t> said.</a:t>
            </a:r>
            <a:endParaRPr lang="zh-CN" altLang="zh-CN" sz="2000" dirty="0"/>
          </a:p>
        </p:txBody>
      </p:sp>
      <p:sp>
        <p:nvSpPr>
          <p:cNvPr id="8" name="矩形: 圆角 5"/>
          <p:cNvSpPr/>
          <p:nvPr/>
        </p:nvSpPr>
        <p:spPr>
          <a:xfrm>
            <a:off x="443060" y="103908"/>
            <a:ext cx="9686925" cy="594995"/>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nSpc>
                <a:spcPct val="110000"/>
              </a:lnSpc>
            </a:pPr>
            <a:r>
              <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P1: present the phenomenon in America</a:t>
            </a:r>
            <a:endPar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3" name="矩形: 圆角 5"/>
          <p:cNvSpPr/>
          <p:nvPr/>
        </p:nvSpPr>
        <p:spPr>
          <a:xfrm>
            <a:off x="443060" y="851762"/>
            <a:ext cx="11114201" cy="594995"/>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nSpc>
                <a:spcPct val="110000"/>
              </a:lnSpc>
            </a:pPr>
            <a:endPar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endParaRPr>
          </a:p>
          <a:p>
            <a:pPr>
              <a:lnSpc>
                <a:spcPct val="110000"/>
              </a:lnSpc>
            </a:pPr>
            <a:r>
              <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P2: potential explanations for the phenomenon( social aspect)</a:t>
            </a:r>
            <a:endParaRPr lang="zh-CN" alt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endParaRPr>
          </a:p>
          <a:p>
            <a:pPr>
              <a:lnSpc>
                <a:spcPct val="110000"/>
              </a:lnSpc>
            </a:pPr>
            <a:endParaRPr lang="zh-CN" alt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5" name="矩形: 圆角 5"/>
          <p:cNvSpPr/>
          <p:nvPr/>
        </p:nvSpPr>
        <p:spPr>
          <a:xfrm>
            <a:off x="435452" y="2194611"/>
            <a:ext cx="9274157" cy="498763"/>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nSpc>
                <a:spcPct val="110000"/>
              </a:lnSpc>
            </a:pPr>
            <a:r>
              <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P3:a new explanation </a:t>
            </a:r>
            <a:r>
              <a:rPr 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 ( psychological aspect)</a:t>
            </a:r>
            <a:endParaRPr lang="zh-CN" alt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6" name="矩形: 圆角 5"/>
          <p:cNvSpPr/>
          <p:nvPr/>
        </p:nvSpPr>
        <p:spPr>
          <a:xfrm>
            <a:off x="435453" y="4204018"/>
            <a:ext cx="7351088" cy="740410"/>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nSpc>
                <a:spcPct val="110000"/>
              </a:lnSpc>
            </a:pPr>
            <a:endPar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endParaRPr>
          </a:p>
          <a:p>
            <a:pPr>
              <a:lnSpc>
                <a:spcPct val="110000"/>
              </a:lnSpc>
            </a:pPr>
            <a:r>
              <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P4:</a:t>
            </a:r>
            <a:r>
              <a:rPr 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 warning from David ( an economist) </a:t>
            </a:r>
            <a:endParaRPr lang="zh-CN" alt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endParaRPr>
          </a:p>
          <a:p>
            <a:pPr>
              <a:lnSpc>
                <a:spcPct val="110000"/>
              </a:lnSpc>
            </a:pPr>
            <a:endParaRPr lang="zh-CN" alt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2" name="矩形: 圆角 1"/>
          <p:cNvSpPr/>
          <p:nvPr/>
        </p:nvSpPr>
        <p:spPr>
          <a:xfrm>
            <a:off x="371282" y="5456612"/>
            <a:ext cx="10857860" cy="740410"/>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nSpc>
                <a:spcPct val="110000"/>
              </a:lnSpc>
            </a:pPr>
            <a:endPar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endParaRPr>
          </a:p>
          <a:p>
            <a:pPr>
              <a:lnSpc>
                <a:spcPct val="110000"/>
              </a:lnSpc>
            </a:pPr>
            <a:r>
              <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P5:</a:t>
            </a:r>
            <a:r>
              <a:rPr 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 a reasonable and realistic view of spending and saving  </a:t>
            </a:r>
            <a:endParaRPr lang="zh-CN" alt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endParaRPr>
          </a:p>
          <a:p>
            <a:pPr>
              <a:lnSpc>
                <a:spcPct val="110000"/>
              </a:lnSpc>
            </a:pPr>
            <a:endParaRPr lang="zh-CN" alt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8" grpId="0" bldLvl="0" animBg="1"/>
      <p:bldP spid="8" grpId="1" animBg="1"/>
      <p:bldP spid="3" grpId="0" bldLvl="0" animBg="1"/>
      <p:bldP spid="3" grpId="1" animBg="1"/>
      <p:bldP spid="5" grpId="0" bldLvl="0" animBg="1"/>
      <p:bldP spid="5" grpId="1" animBg="1"/>
      <p:bldP spid="6" grpId="0" bldLvl="0" animBg="1"/>
      <p:bldP spid="6" grpId="1" animBg="1"/>
      <p:bldP spid="2" grpId="0" bldLvl="0" animBg="1"/>
      <p:bldP spid="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idx="2"/>
            <p:custDataLst>
              <p:tags r:id="rId1"/>
            </p:custDataLst>
          </p:nvPr>
        </p:nvSpPr>
        <p:spPr/>
        <p:txBody>
          <a:bodyPr/>
          <a:lstStyle/>
          <a:p>
            <a:r>
              <a:rPr lang="zh-CN" altLang="en-US" dirty="0">
                <a:solidFill>
                  <a:schemeClr val="dk1">
                    <a:lumMod val="85000"/>
                    <a:lumOff val="15000"/>
                  </a:schemeClr>
                </a:solidFill>
                <a:latin typeface="宋体" panose="02010600030101010101" pitchFamily="2" charset="-122"/>
                <a:ea typeface="宋体" panose="02010600030101010101" pitchFamily="2" charset="-122"/>
              </a:rPr>
              <a:t>题型概况</a:t>
            </a:r>
            <a:endParaRPr lang="zh-CN" altLang="en-US" dirty="0">
              <a:solidFill>
                <a:schemeClr val="dk1">
                  <a:lumMod val="85000"/>
                  <a:lumOff val="15000"/>
                </a:schemeClr>
              </a:solidFill>
              <a:latin typeface="宋体" panose="02010600030101010101" pitchFamily="2" charset="-122"/>
              <a:ea typeface="宋体" panose="02010600030101010101" pitchFamily="2" charset="-122"/>
            </a:endParaRPr>
          </a:p>
        </p:txBody>
      </p:sp>
      <p:sp>
        <p:nvSpPr>
          <p:cNvPr id="37" name="Object 103"/>
          <p:cNvSpPr txBox="1"/>
          <p:nvPr>
            <p:custDataLst>
              <p:tags r:id="rId2"/>
            </p:custDataLst>
          </p:nvPr>
        </p:nvSpPr>
        <p:spPr>
          <a:xfrm>
            <a:off x="6170294" y="1110881"/>
            <a:ext cx="2323262" cy="1922905"/>
          </a:xfrm>
          <a:prstGeom prst="rect">
            <a:avLst/>
          </a:prstGeom>
        </p:spPr>
        <p:txBody>
          <a:bodyPr vert="horz" wrap="square" lIns="0" tIns="0" bIns="0" rtlCol="0" anchor="b" anchorCtr="0">
            <a:normAutofit/>
          </a:bodyPr>
          <a:lstStyle/>
          <a:p>
            <a:pPr>
              <a:lnSpc>
                <a:spcPct val="88000"/>
              </a:lnSpc>
            </a:pPr>
            <a:r>
              <a:rPr lang="en-US" altLang="zh-CN" sz="13800" spc="-200" dirty="0">
                <a:ln w="19050">
                  <a:noFill/>
                </a:ln>
                <a:solidFill>
                  <a:schemeClr val="dk1">
                    <a:lumMod val="85000"/>
                    <a:lumOff val="15000"/>
                  </a:schemeClr>
                </a:solidFill>
                <a:latin typeface="Arial" panose="020B0604020202020204" pitchFamily="34" charset="0"/>
                <a:ea typeface="汉仪旗黑-50简" charset="0"/>
                <a:cs typeface="汉仪旗黑-50简" charset="0"/>
              </a:rPr>
              <a:t>01</a:t>
            </a:r>
            <a:endParaRPr lang="en-US" altLang="zh-CN" sz="13800" spc="-200" dirty="0">
              <a:ln w="19050">
                <a:noFill/>
              </a:ln>
              <a:solidFill>
                <a:schemeClr val="dk1">
                  <a:lumMod val="85000"/>
                  <a:lumOff val="15000"/>
                </a:schemeClr>
              </a:solidFill>
              <a:latin typeface="Arial" panose="020B0604020202020204" pitchFamily="34" charset="0"/>
              <a:ea typeface="汉仪旗黑-50简" charset="0"/>
              <a:cs typeface="汉仪旗黑-50简" charset="0"/>
            </a:endParaRPr>
          </a:p>
        </p:txBody>
      </p:sp>
    </p:spTree>
    <p:custDataLst>
      <p:tags r:id="rId3"/>
    </p:custData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1"/>
          <p:cNvSpPr txBox="1"/>
          <p:nvPr/>
        </p:nvSpPr>
        <p:spPr>
          <a:xfrm>
            <a:off x="8649335" y="2061845"/>
            <a:ext cx="1569720" cy="369570"/>
          </a:xfrm>
          <a:prstGeom prst="rect">
            <a:avLst/>
          </a:prstGeom>
          <a:noFill/>
        </p:spPr>
        <p:txBody>
          <a:bodyPr wrap="none" rtlCol="0">
            <a:spAutoFit/>
          </a:bodyPr>
          <a:lstStyle/>
          <a:p>
            <a:pPr marR="0" indent="0" defTabSz="914400" fontAlgn="auto">
              <a:lnSpc>
                <a:spcPct val="100000"/>
              </a:lnSpc>
              <a:spcBef>
                <a:spcPct val="0"/>
              </a:spcBef>
              <a:spcAft>
                <a:spcPct val="0"/>
              </a:spcAft>
              <a:buClrTx/>
              <a:buSzTx/>
              <a:buFontTx/>
              <a:buNone/>
              <a:defRPr/>
            </a:pPr>
            <a:r>
              <a:rPr kumimoji="0" lang="zh-CN" altLang="en-US"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rPr>
              <a:t>点击添加标题</a:t>
            </a:r>
            <a:endParaRPr kumimoji="0" lang="id-ID"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endParaRPr>
          </a:p>
        </p:txBody>
      </p:sp>
      <p:cxnSp>
        <p:nvCxnSpPr>
          <p:cNvPr id="10" name="直接连接符 9"/>
          <p:cNvCxnSpPr/>
          <p:nvPr/>
        </p:nvCxnSpPr>
        <p:spPr>
          <a:xfrm flipV="1">
            <a:off x="174046" y="852877"/>
            <a:ext cx="10066196" cy="1"/>
          </a:xfrm>
          <a:prstGeom prst="line">
            <a:avLst/>
          </a:prstGeom>
          <a:ln w="76200">
            <a:solidFill>
              <a:srgbClr val="9B0000"/>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12206" y="352675"/>
            <a:ext cx="1474140" cy="733610"/>
          </a:xfrm>
          <a:prstGeom prst="rect">
            <a:avLst/>
          </a:prstGeom>
        </p:spPr>
      </p:pic>
      <p:sp>
        <p:nvSpPr>
          <p:cNvPr id="18" name="TextBox 237"/>
          <p:cNvSpPr txBox="1"/>
          <p:nvPr/>
        </p:nvSpPr>
        <p:spPr>
          <a:xfrm>
            <a:off x="2294890" y="241300"/>
            <a:ext cx="3744595" cy="583565"/>
          </a:xfrm>
          <a:prstGeom prst="rect">
            <a:avLst/>
          </a:prstGeom>
          <a:noFill/>
        </p:spPr>
        <p:txBody>
          <a:bodyPr wrap="square" rtlCol="0">
            <a:spAutoFit/>
          </a:bodyPr>
          <a:lstStyle/>
          <a:p>
            <a:r>
              <a:rPr lang="en-US" altLang="zh-CN"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D </a:t>
            </a:r>
            <a:r>
              <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篇：说明文</a:t>
            </a:r>
            <a:endPar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endParaRPr>
          </a:p>
        </p:txBody>
      </p:sp>
      <p:sp>
        <p:nvSpPr>
          <p:cNvPr id="19" name="文本框 18"/>
          <p:cNvSpPr txBox="1"/>
          <p:nvPr/>
        </p:nvSpPr>
        <p:spPr>
          <a:xfrm>
            <a:off x="4112261" y="118110"/>
            <a:ext cx="8079740" cy="715581"/>
          </a:xfrm>
          <a:prstGeom prst="rect">
            <a:avLst/>
          </a:prstGeom>
          <a:noFill/>
        </p:spPr>
        <p:txBody>
          <a:bodyPr wrap="square" rtlCol="0" anchor="t">
            <a:spAutoFit/>
          </a:bodyPr>
          <a:lstStyle/>
          <a:p>
            <a:pPr indent="609600" algn="just" fontAlgn="auto">
              <a:lnSpc>
                <a:spcPct val="150000"/>
              </a:lnSpc>
            </a:pPr>
            <a:r>
              <a:rPr lang="zh-CN" altLang="en-US" sz="3200" b="1" dirty="0">
                <a:latin typeface="宋体" panose="02010600030101010101" pitchFamily="2" charset="-122"/>
                <a:ea typeface="宋体" panose="02010600030101010101" pitchFamily="2" charset="-122"/>
              </a:rPr>
              <a:t>主题语境</a:t>
            </a:r>
            <a:r>
              <a:rPr lang="en-US" altLang="zh-CN" sz="3200" b="1" dirty="0">
                <a:latin typeface="宋体" panose="02010600030101010101" pitchFamily="2" charset="-122"/>
                <a:ea typeface="宋体" panose="02010600030101010101" pitchFamily="2" charset="-122"/>
              </a:rPr>
              <a:t>--</a:t>
            </a:r>
            <a:r>
              <a:rPr lang="zh-CN" altLang="en-US" sz="3200" b="1" dirty="0">
                <a:latin typeface="宋体" panose="02010600030101010101" pitchFamily="2" charset="-122"/>
                <a:ea typeface="宋体" panose="02010600030101010101" pitchFamily="2" charset="-122"/>
              </a:rPr>
              <a:t>人与社会</a:t>
            </a:r>
            <a:endParaRPr lang="zh-CN" altLang="en-US" sz="3200" b="1" dirty="0">
              <a:latin typeface="宋体" panose="02010600030101010101" pitchFamily="2" charset="-122"/>
              <a:ea typeface="宋体" panose="02010600030101010101" pitchFamily="2" charset="-122"/>
            </a:endParaRPr>
          </a:p>
        </p:txBody>
      </p:sp>
      <p:sp>
        <p:nvSpPr>
          <p:cNvPr id="100" name="文本框 99"/>
          <p:cNvSpPr txBox="1"/>
          <p:nvPr/>
        </p:nvSpPr>
        <p:spPr>
          <a:xfrm>
            <a:off x="85726" y="956881"/>
            <a:ext cx="11692890" cy="3108543"/>
          </a:xfrm>
          <a:prstGeom prst="rect">
            <a:avLst/>
          </a:prstGeom>
          <a:solidFill>
            <a:schemeClr val="bg1"/>
          </a:solidFill>
          <a:ln w="9525">
            <a:noFill/>
          </a:ln>
        </p:spPr>
        <p:txBody>
          <a:bodyPr wrap="square">
            <a:spAutoFit/>
          </a:bodyPr>
          <a:lstStyle/>
          <a:p>
            <a:pPr indent="444500"/>
            <a:r>
              <a:rPr lang="en-US" sz="2800" dirty="0">
                <a:latin typeface="Times New Roman" panose="02020603050405020304" pitchFamily="18" charset="0"/>
                <a:cs typeface="Times New Roman" panose="02020603050405020304" pitchFamily="18" charset="0"/>
              </a:rPr>
              <a:t>(Para. 1) American families don't save money like they used to. In 2018 the personal saving rate was somewhere around 7%, which is well below the rate of a few decades ago.  </a:t>
            </a:r>
            <a:endParaRPr lang="en-US" sz="2800" dirty="0">
              <a:latin typeface="Times New Roman" panose="02020603050405020304" pitchFamily="18" charset="0"/>
              <a:cs typeface="Times New Roman" panose="02020603050405020304" pitchFamily="18" charset="0"/>
            </a:endParaRPr>
          </a:p>
          <a:p>
            <a:pPr indent="444500"/>
            <a:r>
              <a:rPr lang="en-US" sz="2800" dirty="0">
                <a:latin typeface="Times New Roman" panose="02020603050405020304" pitchFamily="18" charset="0"/>
                <a:cs typeface="Times New Roman" panose="02020603050405020304" pitchFamily="18" charset="0"/>
              </a:rPr>
              <a:t>There are </a:t>
            </a:r>
            <a:r>
              <a:rPr lang="en-US" sz="2800" b="1" dirty="0">
                <a:solidFill>
                  <a:srgbClr val="FF0000"/>
                </a:solidFill>
                <a:latin typeface="Times New Roman" panose="02020603050405020304" pitchFamily="18" charset="0"/>
                <a:cs typeface="Times New Roman" panose="02020603050405020304" pitchFamily="18" charset="0"/>
              </a:rPr>
              <a:t>a lot of potential explanations </a:t>
            </a:r>
            <a:r>
              <a:rPr lang="en-US" sz="2800" dirty="0">
                <a:latin typeface="Times New Roman" panose="02020603050405020304" pitchFamily="18" charset="0"/>
                <a:cs typeface="Times New Roman" panose="02020603050405020304" pitchFamily="18" charset="0"/>
              </a:rPr>
              <a:t>for this. Wage growth has slowed while necessities such as housing and medical care have grown more expensive. </a:t>
            </a:r>
            <a:r>
              <a:rPr lang="en-US" sz="2800" b="1" dirty="0">
                <a:solidFill>
                  <a:srgbClr val="FF0000"/>
                </a:solidFill>
                <a:latin typeface="Times New Roman" panose="02020603050405020304" pitchFamily="18" charset="0"/>
                <a:cs typeface="Times New Roman" panose="02020603050405020304" pitchFamily="18" charset="0"/>
              </a:rPr>
              <a:t>The rise of easy credit </a:t>
            </a:r>
            <a:r>
              <a:rPr lang="en-US" sz="2800" dirty="0">
                <a:latin typeface="Times New Roman" panose="02020603050405020304" pitchFamily="18" charset="0"/>
                <a:cs typeface="Times New Roman" panose="02020603050405020304" pitchFamily="18" charset="0"/>
              </a:rPr>
              <a:t>has made overspending easier than ever. And the number of people who make a budget is decreasing.</a:t>
            </a:r>
            <a:endParaRPr lang="en-US" sz="2800" u="sng" dirty="0">
              <a:solidFill>
                <a:srgbClr val="0000FF"/>
              </a:solidFill>
              <a:latin typeface="Times New Roman" panose="02020603050405020304" pitchFamily="18" charset="0"/>
              <a:cs typeface="Times New Roman" panose="02020603050405020304" pitchFamily="18" charset="0"/>
            </a:endParaRPr>
          </a:p>
        </p:txBody>
      </p:sp>
      <p:sp>
        <p:nvSpPr>
          <p:cNvPr id="13" name="矩形 12"/>
          <p:cNvSpPr/>
          <p:nvPr/>
        </p:nvSpPr>
        <p:spPr>
          <a:xfrm>
            <a:off x="106998" y="4076816"/>
            <a:ext cx="11864973" cy="2554545"/>
          </a:xfrm>
          <a:prstGeom prst="rect">
            <a:avLst/>
          </a:prstGeom>
          <a:noFill/>
        </p:spPr>
        <p:style>
          <a:lnRef idx="1">
            <a:schemeClr val="accent5"/>
          </a:lnRef>
          <a:fillRef idx="2">
            <a:schemeClr val="accent5"/>
          </a:fillRef>
          <a:effectRef idx="1">
            <a:schemeClr val="accent5"/>
          </a:effectRef>
          <a:fontRef idx="minor">
            <a:schemeClr val="dk1"/>
          </a:fontRef>
        </p:style>
        <p:txBody>
          <a:bodyPr wrap="square">
            <a:spAutoFit/>
          </a:bodyPr>
          <a:lstStyle/>
          <a:p>
            <a:r>
              <a:rPr lang="en-US" altLang="zh-CN" sz="3200" dirty="0">
                <a:latin typeface="Times New Roman" panose="02020603050405020304" pitchFamily="18" charset="0"/>
                <a:cs typeface="Times New Roman" panose="02020603050405020304" pitchFamily="18" charset="0"/>
              </a:rPr>
              <a:t>32. Which of the following is a potential explanation for </a:t>
            </a:r>
            <a:r>
              <a:rPr lang="en-US" altLang="zh-CN" sz="3200" dirty="0">
                <a:solidFill>
                  <a:srgbClr val="FF0000"/>
                </a:solidFill>
                <a:latin typeface="Times New Roman" panose="02020603050405020304" pitchFamily="18" charset="0"/>
                <a:cs typeface="Times New Roman" panose="02020603050405020304" pitchFamily="18" charset="0"/>
              </a:rPr>
              <a:t>the low saving rate in America</a:t>
            </a:r>
            <a:r>
              <a:rPr lang="en-US" altLang="zh-CN" sz="3200" dirty="0">
                <a:latin typeface="Times New Roman" panose="02020603050405020304" pitchFamily="18" charset="0"/>
                <a:cs typeface="Times New Roman" panose="02020603050405020304" pitchFamily="18" charset="0"/>
              </a:rPr>
              <a:t>?</a:t>
            </a:r>
            <a:endParaRPr lang="en-US" altLang="zh-CN" sz="3200" dirty="0">
              <a:latin typeface="Times New Roman" panose="02020603050405020304" pitchFamily="18" charset="0"/>
              <a:cs typeface="Times New Roman" panose="02020603050405020304" pitchFamily="18" charset="0"/>
            </a:endParaRPr>
          </a:p>
          <a:p>
            <a:r>
              <a:rPr lang="en-US" altLang="zh-CN" sz="3200" dirty="0">
                <a:latin typeface="Times New Roman" panose="02020603050405020304" pitchFamily="18" charset="0"/>
                <a:cs typeface="Times New Roman" panose="02020603050405020304" pitchFamily="18" charset="0"/>
              </a:rPr>
              <a:t>A. The reduction in the income.          B. The </a:t>
            </a:r>
            <a:r>
              <a:rPr lang="en-US" altLang="zh-CN" sz="3200" dirty="0">
                <a:solidFill>
                  <a:srgbClr val="FF0000"/>
                </a:solidFill>
                <a:latin typeface="Times New Roman" panose="02020603050405020304" pitchFamily="18" charset="0"/>
                <a:cs typeface="Times New Roman" panose="02020603050405020304" pitchFamily="18" charset="0"/>
              </a:rPr>
              <a:t>easy access to money.</a:t>
            </a:r>
            <a:endParaRPr lang="en-US" altLang="zh-CN" sz="3200" dirty="0">
              <a:solidFill>
                <a:srgbClr val="FF0000"/>
              </a:solidFill>
              <a:latin typeface="Times New Roman" panose="02020603050405020304" pitchFamily="18" charset="0"/>
              <a:cs typeface="Times New Roman" panose="02020603050405020304" pitchFamily="18" charset="0"/>
            </a:endParaRPr>
          </a:p>
          <a:p>
            <a:r>
              <a:rPr lang="en-US" altLang="zh-CN" sz="3200" dirty="0">
                <a:latin typeface="Times New Roman" panose="02020603050405020304" pitchFamily="18" charset="0"/>
                <a:cs typeface="Times New Roman" panose="02020603050405020304" pitchFamily="18" charset="0"/>
              </a:rPr>
              <a:t>C. The growing desire for housing.     D. The difficulty in sticking to a budget.</a:t>
            </a:r>
            <a:endParaRPr lang="en-US" altLang="zh-CN" sz="3200" dirty="0">
              <a:latin typeface="Times New Roman" panose="02020603050405020304" pitchFamily="18" charset="0"/>
              <a:cs typeface="Times New Roman" panose="02020603050405020304" pitchFamily="18" charset="0"/>
            </a:endParaRPr>
          </a:p>
        </p:txBody>
      </p:sp>
      <p:sp>
        <p:nvSpPr>
          <p:cNvPr id="5" name="矩形 4"/>
          <p:cNvSpPr/>
          <p:nvPr/>
        </p:nvSpPr>
        <p:spPr>
          <a:xfrm>
            <a:off x="9513002" y="4590041"/>
            <a:ext cx="2236510" cy="584775"/>
          </a:xfrm>
          <a:prstGeom prst="rect">
            <a:avLst/>
          </a:prstGeom>
          <a:gradFill>
            <a:gsLst>
              <a:gs pos="50000">
                <a:srgbClr val="F186AB"/>
              </a:gs>
              <a:gs pos="0">
                <a:srgbClr val="F4ADC5"/>
              </a:gs>
              <a:gs pos="100000">
                <a:srgbClr val="EE5F90"/>
              </a:gs>
            </a:gsLst>
            <a:lin scaled="1"/>
          </a:gradFill>
        </p:spPr>
        <p:txBody>
          <a:bodyPr wrap="none">
            <a:spAutoFit/>
          </a:bodyPr>
          <a:lstStyle/>
          <a:p>
            <a:pPr algn="l"/>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sym typeface="+mn-ea"/>
              </a:rPr>
              <a:t>细节理解</a:t>
            </a:r>
            <a:r>
              <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sym typeface="+mn-ea"/>
              </a:rPr>
              <a:t>题</a:t>
            </a:r>
            <a:endPar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cxnSp>
        <p:nvCxnSpPr>
          <p:cNvPr id="3" name="直接箭头连接符 2"/>
          <p:cNvCxnSpPr/>
          <p:nvPr/>
        </p:nvCxnSpPr>
        <p:spPr>
          <a:xfrm>
            <a:off x="4821967" y="2646620"/>
            <a:ext cx="1813525" cy="1522807"/>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4" name="直接箭头连接符 3"/>
          <p:cNvCxnSpPr/>
          <p:nvPr/>
        </p:nvCxnSpPr>
        <p:spPr>
          <a:xfrm>
            <a:off x="3400425" y="3745741"/>
            <a:ext cx="5248910" cy="1608347"/>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pic>
        <p:nvPicPr>
          <p:cNvPr id="6" name="Picture 5" descr="appl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783956" y="4893057"/>
            <a:ext cx="108108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p:nvPr/>
        </p:nvSpPr>
        <p:spPr>
          <a:xfrm>
            <a:off x="85726" y="3043716"/>
            <a:ext cx="10872787" cy="508099"/>
          </a:xfrm>
          <a:prstGeom prst="rect">
            <a:avLst/>
          </a:prstGeom>
          <a:noFill/>
          <a:ln w="57150">
            <a:solidFill>
              <a:srgbClr val="FF0000"/>
            </a:solidFill>
          </a:ln>
        </p:spPr>
        <p:txBody>
          <a:bodyPr wrap="square" rtlCol="0">
            <a:spAutoFit/>
          </a:bodyPr>
          <a:lstStyle/>
          <a:p>
            <a:endParaRPr lang="zh-CN" altLang="en-US" sz="2800"/>
          </a:p>
        </p:txBody>
      </p:sp>
      <p:sp>
        <p:nvSpPr>
          <p:cNvPr id="7" name="文本框 6"/>
          <p:cNvSpPr txBox="1"/>
          <p:nvPr/>
        </p:nvSpPr>
        <p:spPr>
          <a:xfrm>
            <a:off x="5082404" y="4141385"/>
            <a:ext cx="3832996" cy="508099"/>
          </a:xfrm>
          <a:prstGeom prst="rect">
            <a:avLst/>
          </a:prstGeom>
          <a:noFill/>
          <a:ln w="57150">
            <a:solidFill>
              <a:srgbClr val="FF0000"/>
            </a:solidFill>
          </a:ln>
        </p:spPr>
        <p:txBody>
          <a:bodyPr wrap="square" rtlCol="0">
            <a:spAutoFit/>
          </a:bodyPr>
          <a:lstStyle/>
          <a:p>
            <a:endParaRPr lang="zh-CN" altLang="en-US" sz="2800"/>
          </a:p>
        </p:txBody>
      </p:sp>
      <p:sp>
        <p:nvSpPr>
          <p:cNvPr id="11" name="文本框 10"/>
          <p:cNvSpPr txBox="1"/>
          <p:nvPr/>
        </p:nvSpPr>
        <p:spPr>
          <a:xfrm>
            <a:off x="1721244" y="6149129"/>
            <a:ext cx="8014970" cy="521970"/>
          </a:xfrm>
          <a:prstGeom prst="rect">
            <a:avLst/>
          </a:prstGeom>
          <a:solidFill>
            <a:srgbClr val="C00000"/>
          </a:solidFill>
        </p:spPr>
        <p:txBody>
          <a:bodyPr wrap="square" rtlCol="0">
            <a:spAutoFit/>
          </a:bodyPr>
          <a:lstStyle/>
          <a:p>
            <a:pPr algn="ctr"/>
            <a:r>
              <a:rPr lang="en-US" altLang="zh-CN" sz="2800" dirty="0">
                <a:solidFill>
                  <a:srgbClr val="FFFF00"/>
                </a:solidFill>
              </a:rPr>
              <a:t>Tip</a:t>
            </a:r>
            <a:r>
              <a:rPr lang="en-US" altLang="zh-CN" sz="2800" dirty="0">
                <a:solidFill>
                  <a:srgbClr val="FFFF00"/>
                </a:solidFill>
                <a:latin typeface="宋体" panose="02010600030101010101" pitchFamily="2" charset="-122"/>
                <a:ea typeface="宋体" panose="02010600030101010101" pitchFamily="2" charset="-122"/>
              </a:rPr>
              <a:t>: </a:t>
            </a:r>
            <a:r>
              <a:rPr lang="zh-CN" altLang="en-US" sz="2800" dirty="0">
                <a:solidFill>
                  <a:srgbClr val="FFFF00"/>
                </a:solidFill>
                <a:latin typeface="宋体" panose="02010600030101010101" pitchFamily="2" charset="-122"/>
                <a:ea typeface="宋体" panose="02010600030101010101" pitchFamily="2" charset="-122"/>
              </a:rPr>
              <a:t>通过关键词</a:t>
            </a:r>
            <a:r>
              <a:rPr lang="zh-CN" altLang="en-US" sz="2800" dirty="0">
                <a:solidFill>
                  <a:srgbClr val="FFFF00"/>
                </a:solidFill>
              </a:rPr>
              <a:t>定位是细节题的主要方法</a:t>
            </a:r>
            <a:endParaRPr lang="zh-CN" altLang="en-US" sz="2800" dirty="0">
              <a:solidFill>
                <a:srgbClr val="FFFF00"/>
              </a:solidFill>
            </a:endParaRPr>
          </a:p>
        </p:txBody>
      </p:sp>
      <p:sp>
        <p:nvSpPr>
          <p:cNvPr id="12" name="文本框 11"/>
          <p:cNvSpPr txBox="1"/>
          <p:nvPr/>
        </p:nvSpPr>
        <p:spPr>
          <a:xfrm>
            <a:off x="1199658" y="1696857"/>
            <a:ext cx="9040583" cy="523220"/>
          </a:xfrm>
          <a:prstGeom prst="rect">
            <a:avLst/>
          </a:prstGeom>
          <a:solidFill>
            <a:srgbClr val="C00000"/>
          </a:solidFill>
        </p:spPr>
        <p:txBody>
          <a:bodyPr wrap="square" rtlCol="0">
            <a:spAutoFit/>
          </a:bodyPr>
          <a:lstStyle/>
          <a:p>
            <a:pPr algn="ctr"/>
            <a:r>
              <a:rPr lang="en-US" altLang="zh-CN" sz="2800" dirty="0">
                <a:solidFill>
                  <a:srgbClr val="FFFF00"/>
                </a:solidFill>
              </a:rPr>
              <a:t>the easy access to money </a:t>
            </a:r>
            <a:r>
              <a:rPr lang="zh-CN" altLang="en-US" sz="2800" dirty="0">
                <a:solidFill>
                  <a:srgbClr val="FFFF00"/>
                </a:solidFill>
              </a:rPr>
              <a:t>同义替换</a:t>
            </a:r>
            <a:r>
              <a:rPr lang="en-US" altLang="zh-CN" sz="2800" dirty="0">
                <a:solidFill>
                  <a:srgbClr val="FFFF00"/>
                </a:solidFill>
              </a:rPr>
              <a:t>The rise of easy credit </a:t>
            </a:r>
            <a:endParaRPr lang="zh-CN" altLang="en-US" sz="2800" dirty="0">
              <a:solidFill>
                <a:srgbClr val="FFFF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5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1000"/>
                                        <p:tgtEl>
                                          <p:spTgt spid="18"/>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up)">
                                      <p:cBhvr>
                                        <p:cTn id="14" dur="20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linds(horizontal)">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 grpId="0" animBg="1"/>
      <p:bldP spid="7" grpId="0" animBg="1"/>
      <p:bldP spid="11" grpId="0" bldLvl="0" animBg="1"/>
      <p:bldP spid="12"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1"/>
          <p:cNvSpPr txBox="1"/>
          <p:nvPr/>
        </p:nvSpPr>
        <p:spPr>
          <a:xfrm>
            <a:off x="8649335" y="2061845"/>
            <a:ext cx="1569720" cy="369570"/>
          </a:xfrm>
          <a:prstGeom prst="rect">
            <a:avLst/>
          </a:prstGeom>
          <a:noFill/>
        </p:spPr>
        <p:txBody>
          <a:bodyPr wrap="none" rtlCol="0">
            <a:spAutoFit/>
          </a:bodyPr>
          <a:lstStyle/>
          <a:p>
            <a:pPr marR="0" indent="0" defTabSz="914400" fontAlgn="auto">
              <a:lnSpc>
                <a:spcPct val="100000"/>
              </a:lnSpc>
              <a:spcBef>
                <a:spcPct val="0"/>
              </a:spcBef>
              <a:spcAft>
                <a:spcPct val="0"/>
              </a:spcAft>
              <a:buClrTx/>
              <a:buSzTx/>
              <a:buFontTx/>
              <a:buNone/>
              <a:defRPr/>
            </a:pPr>
            <a:r>
              <a:rPr kumimoji="0" lang="zh-CN" altLang="en-US"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rPr>
              <a:t>点击添加标题</a:t>
            </a:r>
            <a:endParaRPr kumimoji="0" lang="id-ID"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endParaRPr>
          </a:p>
        </p:txBody>
      </p:sp>
      <p:sp>
        <p:nvSpPr>
          <p:cNvPr id="100" name="文本框 99"/>
          <p:cNvSpPr txBox="1"/>
          <p:nvPr/>
        </p:nvSpPr>
        <p:spPr>
          <a:xfrm>
            <a:off x="65988" y="-101883"/>
            <a:ext cx="12084102" cy="4401205"/>
          </a:xfrm>
          <a:prstGeom prst="rect">
            <a:avLst/>
          </a:prstGeom>
          <a:solidFill>
            <a:schemeClr val="bg1"/>
          </a:solidFill>
          <a:ln w="9525">
            <a:noFill/>
          </a:ln>
        </p:spPr>
        <p:txBody>
          <a:bodyPr wrap="square">
            <a:spAutoFit/>
          </a:bodyPr>
          <a:lstStyle/>
          <a:p>
            <a:pPr indent="444500"/>
            <a:r>
              <a:rPr lang="en-US" sz="2800" b="1" dirty="0">
                <a:solidFill>
                  <a:srgbClr val="7030A0"/>
                </a:solidFill>
                <a:latin typeface="Times New Roman" panose="02020603050405020304" pitchFamily="18" charset="0"/>
                <a:cs typeface="Times New Roman" panose="02020603050405020304" pitchFamily="18" charset="0"/>
              </a:rPr>
              <a:t>(para3)</a:t>
            </a:r>
            <a:r>
              <a:rPr lang="en-US" sz="2800" dirty="0">
                <a:latin typeface="Times New Roman" panose="02020603050405020304" pitchFamily="18" charset="0"/>
                <a:cs typeface="Times New Roman" panose="02020603050405020304" pitchFamily="18" charset="0"/>
              </a:rPr>
              <a:t>Now, a team of U.S. and Canadian economists have proposed a new explanation for the declining savings rate, one rooted in </a:t>
            </a:r>
            <a:r>
              <a:rPr lang="en-US" sz="2800" b="1" dirty="0">
                <a:solidFill>
                  <a:srgbClr val="FF0000"/>
                </a:solidFill>
                <a:latin typeface="Times New Roman" panose="02020603050405020304" pitchFamily="18" charset="0"/>
                <a:cs typeface="Times New Roman" panose="02020603050405020304" pitchFamily="18" charset="0"/>
              </a:rPr>
              <a:t>individual psychology. </a:t>
            </a:r>
            <a:r>
              <a:rPr lang="en-US" sz="2800" dirty="0">
                <a:solidFill>
                  <a:srgbClr val="0000FF"/>
                </a:solidFill>
                <a:latin typeface="Times New Roman" panose="02020603050405020304" pitchFamily="18" charset="0"/>
                <a:cs typeface="Times New Roman" panose="02020603050405020304" pitchFamily="18" charset="0"/>
              </a:rPr>
              <a:t>At its heart lies a simple observation: </a:t>
            </a:r>
            <a:r>
              <a:rPr lang="en-US" sz="2800" dirty="0">
                <a:solidFill>
                  <a:srgbClr val="CC00FF"/>
                </a:solidFill>
                <a:latin typeface="Times New Roman" panose="02020603050405020304" pitchFamily="18" charset="0"/>
                <a:cs typeface="Times New Roman" panose="02020603050405020304" pitchFamily="18" charset="0"/>
              </a:rPr>
              <a:t>Spending is a lot more visible to others than not spending. Humans are social creatures, and we have a tendency to evaluate our own standing in life relative to how our friends and neighbors are doing. </a:t>
            </a:r>
            <a:r>
              <a:rPr lang="en-US" sz="2800" u="sng" dirty="0">
                <a:solidFill>
                  <a:srgbClr val="0000FF"/>
                </a:solidFill>
                <a:latin typeface="Times New Roman" panose="02020603050405020304" pitchFamily="18" charset="0"/>
                <a:cs typeface="Times New Roman" panose="02020603050405020304" pitchFamily="18" charset="0"/>
              </a:rPr>
              <a:t>We want </a:t>
            </a:r>
            <a:r>
              <a:rPr lang="en-US" sz="2800" b="1" u="sng" dirty="0">
                <a:solidFill>
                  <a:srgbClr val="0000FF"/>
                </a:solidFill>
                <a:latin typeface="Times New Roman" panose="02020603050405020304" pitchFamily="18" charset="0"/>
                <a:cs typeface="Times New Roman" panose="02020603050405020304" pitchFamily="18" charset="0"/>
              </a:rPr>
              <a:t>to keep up with the Joneses, </a:t>
            </a:r>
            <a:r>
              <a:rPr lang="en-US" sz="2800" u="sng" dirty="0">
                <a:solidFill>
                  <a:srgbClr val="0000FF"/>
                </a:solidFill>
                <a:latin typeface="Times New Roman" panose="02020603050405020304" pitchFamily="18" charset="0"/>
                <a:cs typeface="Times New Roman" panose="02020603050405020304" pitchFamily="18" charset="0"/>
              </a:rPr>
              <a:t>and stay ahead of the Smiths. Because of this, when we see other people spending money we have a tendency to believe that we can--- or should --- be spending too.  </a:t>
            </a:r>
            <a:r>
              <a:rPr lang="en-US" sz="2800" dirty="0">
                <a:latin typeface="Times New Roman" panose="02020603050405020304" pitchFamily="18" charset="0"/>
                <a:cs typeface="Times New Roman" panose="02020603050405020304" pitchFamily="18" charset="0"/>
              </a:rPr>
              <a:t>Nowadays, changes in the media landscape have made other people’s spending more visible than ever. That, in turn, is making all of us spend even more--- and save even less. </a:t>
            </a:r>
            <a:endParaRPr lang="en-US" sz="2800" dirty="0">
              <a:latin typeface="Times New Roman" panose="02020603050405020304" pitchFamily="18" charset="0"/>
              <a:cs typeface="Times New Roman" panose="02020603050405020304" pitchFamily="18" charset="0"/>
            </a:endParaRPr>
          </a:p>
        </p:txBody>
      </p:sp>
      <p:sp>
        <p:nvSpPr>
          <p:cNvPr id="13" name="矩形 12"/>
          <p:cNvSpPr/>
          <p:nvPr/>
        </p:nvSpPr>
        <p:spPr>
          <a:xfrm>
            <a:off x="203789" y="4619846"/>
            <a:ext cx="11946301" cy="2062103"/>
          </a:xfrm>
          <a:prstGeom prst="rect">
            <a:avLst/>
          </a:prstGeom>
          <a:solidFill>
            <a:schemeClr val="accent2">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a:spAutoFit/>
          </a:bodyPr>
          <a:lstStyle/>
          <a:p>
            <a:r>
              <a:rPr lang="en-US" altLang="zh-CN" sz="3200" dirty="0">
                <a:latin typeface="Times New Roman" panose="02020603050405020304" pitchFamily="18" charset="0"/>
                <a:cs typeface="Times New Roman" panose="02020603050405020304" pitchFamily="18" charset="0"/>
              </a:rPr>
              <a:t>33. The "individual psychology" mentioned in paragraph 3 refers to a tendency to</a:t>
            </a:r>
            <a:endParaRPr lang="en-US" altLang="zh-CN" sz="3200" dirty="0">
              <a:latin typeface="Times New Roman" panose="02020603050405020304" pitchFamily="18" charset="0"/>
              <a:cs typeface="Times New Roman" panose="02020603050405020304" pitchFamily="18" charset="0"/>
            </a:endParaRPr>
          </a:p>
          <a:p>
            <a:r>
              <a:rPr lang="en-US" altLang="zh-CN" sz="3200" dirty="0">
                <a:latin typeface="Times New Roman" panose="02020603050405020304" pitchFamily="18" charset="0"/>
                <a:cs typeface="Times New Roman" panose="02020603050405020304" pitchFamily="18" charset="0"/>
              </a:rPr>
              <a:t>A. show off wealth                        B. connect with others</a:t>
            </a:r>
            <a:endParaRPr lang="en-US" altLang="zh-CN" sz="3200" dirty="0">
              <a:latin typeface="Times New Roman" panose="02020603050405020304" pitchFamily="18" charset="0"/>
              <a:cs typeface="Times New Roman" panose="02020603050405020304" pitchFamily="18" charset="0"/>
            </a:endParaRPr>
          </a:p>
          <a:p>
            <a:r>
              <a:rPr lang="en-US" altLang="zh-CN" sz="3200" dirty="0">
                <a:latin typeface="Times New Roman" panose="02020603050405020304" pitchFamily="18" charset="0"/>
                <a:cs typeface="Times New Roman" panose="02020603050405020304" pitchFamily="18" charset="0"/>
              </a:rPr>
              <a:t>C. compare oneself to others         D. adapt oneself to social change</a:t>
            </a:r>
            <a:endParaRPr lang="en-US" altLang="zh-CN" sz="3200" dirty="0">
              <a:latin typeface="Times New Roman" panose="02020603050405020304" pitchFamily="18" charset="0"/>
              <a:cs typeface="Times New Roman" panose="02020603050405020304" pitchFamily="18" charset="0"/>
            </a:endParaRPr>
          </a:p>
        </p:txBody>
      </p:sp>
      <p:sp>
        <p:nvSpPr>
          <p:cNvPr id="5" name="矩形 4"/>
          <p:cNvSpPr/>
          <p:nvPr/>
        </p:nvSpPr>
        <p:spPr>
          <a:xfrm>
            <a:off x="8587678" y="3663185"/>
            <a:ext cx="2236510" cy="584775"/>
          </a:xfrm>
          <a:prstGeom prst="rect">
            <a:avLst/>
          </a:prstGeom>
          <a:gradFill>
            <a:gsLst>
              <a:gs pos="50000">
                <a:srgbClr val="F186AB"/>
              </a:gs>
              <a:gs pos="0">
                <a:srgbClr val="F4ADC5"/>
              </a:gs>
              <a:gs pos="100000">
                <a:srgbClr val="EE5F90"/>
              </a:gs>
            </a:gsLst>
            <a:lin scaled="1"/>
          </a:gradFill>
        </p:spPr>
        <p:txBody>
          <a:bodyPr wrap="none">
            <a:spAutoFit/>
          </a:bodyPr>
          <a:lstStyle/>
          <a:p>
            <a:pPr algn="l"/>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sym typeface="+mn-ea"/>
              </a:rPr>
              <a:t>细节理解</a:t>
            </a:r>
            <a:r>
              <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sym typeface="+mn-ea"/>
              </a:rPr>
              <a:t>题</a:t>
            </a:r>
            <a:endPar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cxnSp>
        <p:nvCxnSpPr>
          <p:cNvPr id="4" name="直接箭头连接符 3"/>
          <p:cNvCxnSpPr/>
          <p:nvPr/>
        </p:nvCxnSpPr>
        <p:spPr>
          <a:xfrm flipH="1">
            <a:off x="5316718" y="2876411"/>
            <a:ext cx="1150070" cy="1799284"/>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pic>
        <p:nvPicPr>
          <p:cNvPr id="6" name="Picture 5" descr="apple"/>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276225" y="6026899"/>
            <a:ext cx="108108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p:nvPr/>
        </p:nvSpPr>
        <p:spPr>
          <a:xfrm>
            <a:off x="1596253" y="4713223"/>
            <a:ext cx="4013971" cy="508099"/>
          </a:xfrm>
          <a:prstGeom prst="rect">
            <a:avLst/>
          </a:prstGeom>
          <a:noFill/>
          <a:ln w="57150">
            <a:solidFill>
              <a:srgbClr val="FF0000"/>
            </a:solidFill>
          </a:ln>
        </p:spPr>
        <p:txBody>
          <a:bodyPr wrap="square" rtlCol="0">
            <a:spAutoFit/>
          </a:bodyPr>
          <a:lstStyle/>
          <a:p>
            <a:endParaRPr lang="zh-CN" altLang="en-US" sz="2800"/>
          </a:p>
        </p:txBody>
      </p:sp>
      <p:sp>
        <p:nvSpPr>
          <p:cNvPr id="7" name="文本框 6"/>
          <p:cNvSpPr txBox="1"/>
          <p:nvPr/>
        </p:nvSpPr>
        <p:spPr>
          <a:xfrm>
            <a:off x="6387328" y="1207102"/>
            <a:ext cx="5214122" cy="477716"/>
          </a:xfrm>
          <a:prstGeom prst="rect">
            <a:avLst/>
          </a:prstGeom>
          <a:noFill/>
          <a:ln w="57150">
            <a:solidFill>
              <a:srgbClr val="FF0000"/>
            </a:solidFill>
          </a:ln>
        </p:spPr>
        <p:txBody>
          <a:bodyPr wrap="square" rtlCol="0">
            <a:spAutoFit/>
          </a:bodyPr>
          <a:lstStyle/>
          <a:p>
            <a:endParaRPr lang="zh-CN" altLang="en-US" sz="2800"/>
          </a:p>
        </p:txBody>
      </p:sp>
      <p:sp>
        <p:nvSpPr>
          <p:cNvPr id="8" name="文本框 7"/>
          <p:cNvSpPr txBox="1"/>
          <p:nvPr/>
        </p:nvSpPr>
        <p:spPr>
          <a:xfrm>
            <a:off x="65988" y="1646843"/>
            <a:ext cx="10426065" cy="477716"/>
          </a:xfrm>
          <a:prstGeom prst="rect">
            <a:avLst/>
          </a:prstGeom>
          <a:noFill/>
          <a:ln w="57150">
            <a:solidFill>
              <a:srgbClr val="FF0000"/>
            </a:solidFill>
          </a:ln>
        </p:spPr>
        <p:txBody>
          <a:bodyPr wrap="square" rtlCol="0">
            <a:spAutoFit/>
          </a:bodyPr>
          <a:lstStyle/>
          <a:p>
            <a:endParaRPr lang="zh-CN" altLang="en-US" sz="2800"/>
          </a:p>
        </p:txBody>
      </p:sp>
      <p:cxnSp>
        <p:nvCxnSpPr>
          <p:cNvPr id="10" name="直接箭头连接符 9"/>
          <p:cNvCxnSpPr/>
          <p:nvPr/>
        </p:nvCxnSpPr>
        <p:spPr>
          <a:xfrm flipH="1">
            <a:off x="5469118" y="649969"/>
            <a:ext cx="2845562" cy="4178126"/>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95729" y="3387207"/>
            <a:ext cx="12054361" cy="1508105"/>
          </a:xfrm>
          <a:prstGeom prst="rect">
            <a:avLst/>
          </a:prstGeom>
          <a:solidFill>
            <a:schemeClr val="bg1"/>
          </a:solidFill>
          <a:ln>
            <a:solidFill>
              <a:srgbClr val="FF0000"/>
            </a:solidFill>
          </a:ln>
        </p:spPr>
        <p:txBody>
          <a:bodyPr wrap="square">
            <a:spAutoFit/>
          </a:bodyPr>
          <a:lstStyle/>
          <a:p>
            <a:r>
              <a:rPr lang="zh-CN" altLang="en-US" sz="2800" dirty="0"/>
              <a:t>文化知识：</a:t>
            </a:r>
            <a:r>
              <a:rPr lang="en-US" altLang="zh-CN" sz="3600" b="1" dirty="0">
                <a:solidFill>
                  <a:srgbClr val="0000FF"/>
                </a:solidFill>
              </a:rPr>
              <a:t>keep up with the Joneses  </a:t>
            </a:r>
            <a:r>
              <a:rPr lang="zh-CN" altLang="en-US" sz="3600" b="1" dirty="0">
                <a:solidFill>
                  <a:srgbClr val="0000FF"/>
                </a:solidFill>
              </a:rPr>
              <a:t>  </a:t>
            </a:r>
            <a:r>
              <a:rPr lang="en-US" altLang="zh-CN" sz="3600" b="1" dirty="0">
                <a:solidFill>
                  <a:srgbClr val="0000FF"/>
                </a:solidFill>
              </a:rPr>
              <a:t>(</a:t>
            </a:r>
            <a:r>
              <a:rPr lang="zh-CN" altLang="en-US" sz="3600" b="1" dirty="0">
                <a:solidFill>
                  <a:srgbClr val="0000FF"/>
                </a:solidFill>
              </a:rPr>
              <a:t>字面意思：</a:t>
            </a:r>
            <a:r>
              <a:rPr lang="zh-CN" altLang="en-US" sz="2800" dirty="0"/>
              <a:t>赶上琼斯家</a:t>
            </a:r>
            <a:r>
              <a:rPr lang="en-US" altLang="zh-CN" sz="2800" dirty="0"/>
              <a:t>)</a:t>
            </a:r>
            <a:endParaRPr lang="en-US" altLang="zh-CN" sz="2800" dirty="0"/>
          </a:p>
          <a:p>
            <a:r>
              <a:rPr lang="zh-CN" altLang="en-US" sz="2800" b="1" dirty="0">
                <a:solidFill>
                  <a:srgbClr val="CC00FF"/>
                </a:solidFill>
              </a:rPr>
              <a:t>跟别人比阔</a:t>
            </a:r>
            <a:r>
              <a:rPr lang="en-US" altLang="zh-CN" sz="2800" b="1" dirty="0">
                <a:solidFill>
                  <a:srgbClr val="CC00FF"/>
                </a:solidFill>
              </a:rPr>
              <a:t>;</a:t>
            </a:r>
            <a:r>
              <a:rPr lang="zh-CN" altLang="en-US" sz="2800" b="1" dirty="0">
                <a:solidFill>
                  <a:srgbClr val="CC00FF"/>
                </a:solidFill>
              </a:rPr>
              <a:t>赶时髦</a:t>
            </a:r>
            <a:r>
              <a:rPr lang="en-US" altLang="zh-CN" sz="2800" b="1" dirty="0">
                <a:solidFill>
                  <a:srgbClr val="CC00FF"/>
                </a:solidFill>
              </a:rPr>
              <a:t>;</a:t>
            </a:r>
            <a:r>
              <a:rPr lang="zh-CN" altLang="en-US" sz="2800" b="1" dirty="0">
                <a:solidFill>
                  <a:srgbClr val="CC00FF"/>
                </a:solidFill>
              </a:rPr>
              <a:t>与他人攀比</a:t>
            </a:r>
            <a:endParaRPr lang="zh-CN" altLang="en-US" sz="2800" b="1" dirty="0">
              <a:solidFill>
                <a:srgbClr val="CC00FF"/>
              </a:solidFill>
            </a:endParaRPr>
          </a:p>
          <a:p>
            <a:endParaRPr lang="en-US" altLang="zh-CN" sz="2800" dirty="0"/>
          </a:p>
        </p:txBody>
      </p:sp>
      <p:sp>
        <p:nvSpPr>
          <p:cNvPr id="3" name="文本框 2"/>
          <p:cNvSpPr txBox="1"/>
          <p:nvPr/>
        </p:nvSpPr>
        <p:spPr>
          <a:xfrm>
            <a:off x="3333227" y="5267836"/>
            <a:ext cx="8014970" cy="521970"/>
          </a:xfrm>
          <a:prstGeom prst="rect">
            <a:avLst/>
          </a:prstGeom>
          <a:solidFill>
            <a:srgbClr val="C00000"/>
          </a:solidFill>
        </p:spPr>
        <p:txBody>
          <a:bodyPr wrap="square" rtlCol="0">
            <a:spAutoFit/>
          </a:bodyPr>
          <a:lstStyle/>
          <a:p>
            <a:pPr algn="ctr"/>
            <a:r>
              <a:rPr lang="en-US" altLang="zh-CN" sz="2800" dirty="0">
                <a:solidFill>
                  <a:srgbClr val="FFFF00"/>
                </a:solidFill>
              </a:rPr>
              <a:t>Tip</a:t>
            </a:r>
            <a:r>
              <a:rPr lang="en-US" altLang="zh-CN" sz="2800" dirty="0">
                <a:solidFill>
                  <a:srgbClr val="FFFF00"/>
                </a:solidFill>
                <a:latin typeface="宋体" panose="02010600030101010101" pitchFamily="2" charset="-122"/>
                <a:ea typeface="宋体" panose="02010600030101010101" pitchFamily="2" charset="-122"/>
              </a:rPr>
              <a:t>: </a:t>
            </a:r>
            <a:r>
              <a:rPr lang="zh-CN" altLang="en-US" sz="2800" dirty="0">
                <a:solidFill>
                  <a:srgbClr val="FFFF00"/>
                </a:solidFill>
                <a:latin typeface="宋体" panose="02010600030101010101" pitchFamily="2" charset="-122"/>
                <a:ea typeface="宋体" panose="02010600030101010101" pitchFamily="2" charset="-122"/>
              </a:rPr>
              <a:t>通过关键词</a:t>
            </a:r>
            <a:r>
              <a:rPr lang="zh-CN" altLang="en-US" sz="2800" dirty="0">
                <a:solidFill>
                  <a:srgbClr val="FFFF00"/>
                </a:solidFill>
              </a:rPr>
              <a:t>定位是细节题的主要方法</a:t>
            </a:r>
            <a:endParaRPr lang="zh-CN" altLang="en-US" sz="2800" dirty="0">
              <a:solidFill>
                <a:srgbClr val="FFFF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12" grpId="0" animBg="1"/>
      <p:bldP spid="3"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1"/>
          <p:cNvSpPr txBox="1"/>
          <p:nvPr/>
        </p:nvSpPr>
        <p:spPr>
          <a:xfrm>
            <a:off x="8649335" y="2061845"/>
            <a:ext cx="1569720" cy="369570"/>
          </a:xfrm>
          <a:prstGeom prst="rect">
            <a:avLst/>
          </a:prstGeom>
          <a:noFill/>
        </p:spPr>
        <p:txBody>
          <a:bodyPr wrap="none" rtlCol="0">
            <a:spAutoFit/>
          </a:bodyPr>
          <a:lstStyle/>
          <a:p>
            <a:pPr marR="0" indent="0" defTabSz="914400" fontAlgn="auto">
              <a:lnSpc>
                <a:spcPct val="100000"/>
              </a:lnSpc>
              <a:spcBef>
                <a:spcPct val="0"/>
              </a:spcBef>
              <a:spcAft>
                <a:spcPct val="0"/>
              </a:spcAft>
              <a:buClrTx/>
              <a:buSzTx/>
              <a:buFontTx/>
              <a:buNone/>
              <a:defRPr/>
            </a:pPr>
            <a:r>
              <a:rPr kumimoji="0" lang="zh-CN" altLang="en-US"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rPr>
              <a:t>点击添加标题</a:t>
            </a:r>
            <a:endParaRPr kumimoji="0" lang="id-ID"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endParaRPr>
          </a:p>
        </p:txBody>
      </p:sp>
      <p:sp>
        <p:nvSpPr>
          <p:cNvPr id="100" name="文本框 99"/>
          <p:cNvSpPr txBox="1"/>
          <p:nvPr/>
        </p:nvSpPr>
        <p:spPr>
          <a:xfrm>
            <a:off x="0" y="76686"/>
            <a:ext cx="12192000" cy="3046988"/>
          </a:xfrm>
          <a:prstGeom prst="rect">
            <a:avLst/>
          </a:prstGeom>
          <a:solidFill>
            <a:schemeClr val="bg1"/>
          </a:solidFill>
          <a:ln w="9525">
            <a:noFill/>
          </a:ln>
        </p:spPr>
        <p:txBody>
          <a:bodyPr wrap="square">
            <a:spAutoFit/>
          </a:bodyPr>
          <a:lstStyle/>
          <a:p>
            <a:pPr indent="444500"/>
            <a:r>
              <a:rPr lang="en-US" sz="3200" dirty="0">
                <a:latin typeface="Times New Roman" panose="02020603050405020304" pitchFamily="18" charset="0"/>
                <a:cs typeface="Times New Roman" panose="02020603050405020304" pitchFamily="18" charset="0"/>
              </a:rPr>
              <a:t>(Para5）</a:t>
            </a:r>
            <a:r>
              <a:rPr lang="en-US" sz="3200" b="1" dirty="0">
                <a:solidFill>
                  <a:srgbClr val="C00000"/>
                </a:solidFill>
                <a:latin typeface="Times New Roman" panose="02020603050405020304" pitchFamily="18" charset="0"/>
                <a:cs typeface="Times New Roman" panose="02020603050405020304" pitchFamily="18" charset="0"/>
              </a:rPr>
              <a:t>David </a:t>
            </a:r>
            <a:r>
              <a:rPr lang="en-US" sz="3200" b="1" dirty="0" err="1">
                <a:solidFill>
                  <a:srgbClr val="C00000"/>
                </a:solidFill>
                <a:latin typeface="Times New Roman" panose="02020603050405020304" pitchFamily="18" charset="0"/>
                <a:cs typeface="Times New Roman" panose="02020603050405020304" pitchFamily="18" charset="0"/>
              </a:rPr>
              <a:t>Hirshleifer</a:t>
            </a:r>
            <a:r>
              <a:rPr lang="en-US" sz="3200" b="1" dirty="0">
                <a:solidFill>
                  <a:srgbClr val="C00000"/>
                </a:solidFill>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one of the economists, said that “it‘s easy to think that you’re saving enough because you are not throwing luxury parties or taking expensive journeys the way some people you know are.” But</a:t>
            </a:r>
            <a:r>
              <a:rPr lang="zh-CN" altLang="en-US" sz="3200"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he warned</a:t>
            </a:r>
            <a:r>
              <a:rPr lang="zh-CN" altLang="en-US" sz="3200"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r>
              <a:rPr lang="en-US" sz="3200" dirty="0">
                <a:solidFill>
                  <a:srgbClr val="CC00FF"/>
                </a:solidFill>
                <a:latin typeface="Times New Roman" panose="02020603050405020304" pitchFamily="18" charset="0"/>
                <a:cs typeface="Times New Roman" panose="02020603050405020304" pitchFamily="18" charset="0"/>
              </a:rPr>
              <a:t>"those journeys and parties may not really be typical of your acquaintances - they just stand out in memory." </a:t>
            </a:r>
            <a:endParaRPr lang="en-US" sz="3200" dirty="0">
              <a:solidFill>
                <a:srgbClr val="CC00FF"/>
              </a:solidFill>
              <a:latin typeface="Times New Roman" panose="02020603050405020304" pitchFamily="18" charset="0"/>
              <a:cs typeface="Times New Roman" panose="02020603050405020304" pitchFamily="18" charset="0"/>
            </a:endParaRPr>
          </a:p>
          <a:p>
            <a:pPr indent="444500"/>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3" name="矩形 12"/>
          <p:cNvSpPr/>
          <p:nvPr/>
        </p:nvSpPr>
        <p:spPr>
          <a:xfrm>
            <a:off x="72272" y="4226770"/>
            <a:ext cx="12047455" cy="2554545"/>
          </a:xfrm>
          <a:prstGeom prst="rect">
            <a:avLst/>
          </a:prstGeom>
          <a:solidFill>
            <a:schemeClr val="accent2">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a:spAutoFit/>
          </a:bodyPr>
          <a:lstStyle/>
          <a:p>
            <a:r>
              <a:rPr lang="en-US" altLang="zh-CN" sz="3200" dirty="0">
                <a:latin typeface="Times New Roman" panose="02020603050405020304" pitchFamily="18" charset="0"/>
                <a:cs typeface="Times New Roman" panose="02020603050405020304" pitchFamily="18" charset="0"/>
              </a:rPr>
              <a:t>34. What is the warning of David </a:t>
            </a:r>
            <a:r>
              <a:rPr lang="en-US" altLang="zh-CN" sz="3200" dirty="0" err="1">
                <a:latin typeface="Times New Roman" panose="02020603050405020304" pitchFamily="18" charset="0"/>
                <a:cs typeface="Times New Roman" panose="02020603050405020304" pitchFamily="18" charset="0"/>
              </a:rPr>
              <a:t>Hirshleifer</a:t>
            </a:r>
            <a:r>
              <a:rPr lang="en-US" altLang="zh-CN" sz="3200" dirty="0">
                <a:latin typeface="Times New Roman" panose="02020603050405020304" pitchFamily="18" charset="0"/>
                <a:cs typeface="Times New Roman" panose="02020603050405020304" pitchFamily="18" charset="0"/>
              </a:rPr>
              <a:t>?</a:t>
            </a:r>
            <a:endParaRPr lang="en-US" altLang="zh-CN" sz="3200" dirty="0">
              <a:latin typeface="Times New Roman" panose="02020603050405020304" pitchFamily="18" charset="0"/>
              <a:cs typeface="Times New Roman" panose="02020603050405020304" pitchFamily="18" charset="0"/>
            </a:endParaRPr>
          </a:p>
          <a:p>
            <a:r>
              <a:rPr lang="en-US" altLang="zh-CN" sz="3200" dirty="0">
                <a:latin typeface="Times New Roman" panose="02020603050405020304" pitchFamily="18" charset="0"/>
                <a:cs typeface="Times New Roman" panose="02020603050405020304" pitchFamily="18" charset="0"/>
              </a:rPr>
              <a:t>A. It is improper to copy others' spending habits.</a:t>
            </a:r>
            <a:endParaRPr lang="en-US" altLang="zh-CN" sz="3200" dirty="0">
              <a:latin typeface="Times New Roman" panose="02020603050405020304" pitchFamily="18" charset="0"/>
              <a:cs typeface="Times New Roman" panose="02020603050405020304" pitchFamily="18" charset="0"/>
            </a:endParaRPr>
          </a:p>
          <a:p>
            <a:r>
              <a:rPr lang="en-US" altLang="zh-CN" sz="3200" dirty="0">
                <a:latin typeface="Times New Roman" panose="02020603050405020304" pitchFamily="18" charset="0"/>
                <a:cs typeface="Times New Roman" panose="02020603050405020304" pitchFamily="18" charset="0"/>
              </a:rPr>
              <a:t>B. It is unwise to spend more than one can afford.</a:t>
            </a:r>
            <a:endParaRPr lang="en-US" altLang="zh-CN" sz="3200" dirty="0">
              <a:latin typeface="Times New Roman" panose="02020603050405020304" pitchFamily="18" charset="0"/>
              <a:cs typeface="Times New Roman" panose="02020603050405020304" pitchFamily="18" charset="0"/>
            </a:endParaRPr>
          </a:p>
          <a:p>
            <a:r>
              <a:rPr lang="en-US" altLang="zh-CN" sz="3200" dirty="0">
                <a:latin typeface="Times New Roman" panose="02020603050405020304" pitchFamily="18" charset="0"/>
                <a:cs typeface="Times New Roman" panose="02020603050405020304" pitchFamily="18" charset="0"/>
              </a:rPr>
              <a:t>C. One may spend too much on journeys and parties.</a:t>
            </a:r>
            <a:endParaRPr lang="en-US" altLang="zh-CN" sz="3200" dirty="0">
              <a:latin typeface="Times New Roman" panose="02020603050405020304" pitchFamily="18" charset="0"/>
              <a:cs typeface="Times New Roman" panose="02020603050405020304" pitchFamily="18" charset="0"/>
            </a:endParaRPr>
          </a:p>
          <a:p>
            <a:r>
              <a:rPr lang="en-US" altLang="zh-CN" sz="3200" dirty="0">
                <a:latin typeface="Times New Roman" panose="02020603050405020304" pitchFamily="18" charset="0"/>
                <a:cs typeface="Times New Roman" panose="02020603050405020304" pitchFamily="18" charset="0"/>
              </a:rPr>
              <a:t>D. One may have</a:t>
            </a:r>
            <a:r>
              <a:rPr lang="en-US" altLang="zh-CN" sz="3200" dirty="0">
                <a:solidFill>
                  <a:srgbClr val="CC00FF"/>
                </a:solidFill>
                <a:latin typeface="Times New Roman" panose="02020603050405020304" pitchFamily="18" charset="0"/>
                <a:cs typeface="Times New Roman" panose="02020603050405020304" pitchFamily="18" charset="0"/>
              </a:rPr>
              <a:t> misunderstanding </a:t>
            </a:r>
            <a:r>
              <a:rPr lang="en-US" altLang="zh-CN" sz="3200" dirty="0">
                <a:latin typeface="Times New Roman" panose="02020603050405020304" pitchFamily="18" charset="0"/>
                <a:cs typeface="Times New Roman" panose="02020603050405020304" pitchFamily="18" charset="0"/>
              </a:rPr>
              <a:t>of others' spending habits.</a:t>
            </a:r>
            <a:endParaRPr lang="en-US" altLang="zh-CN" sz="3200" dirty="0">
              <a:latin typeface="Times New Roman" panose="02020603050405020304" pitchFamily="18" charset="0"/>
              <a:cs typeface="Times New Roman" panose="02020603050405020304" pitchFamily="18" charset="0"/>
            </a:endParaRPr>
          </a:p>
        </p:txBody>
      </p:sp>
      <p:sp>
        <p:nvSpPr>
          <p:cNvPr id="5" name="矩形 4"/>
          <p:cNvSpPr/>
          <p:nvPr/>
        </p:nvSpPr>
        <p:spPr>
          <a:xfrm>
            <a:off x="9238128" y="2618136"/>
            <a:ext cx="2236510" cy="584775"/>
          </a:xfrm>
          <a:prstGeom prst="rect">
            <a:avLst/>
          </a:prstGeom>
          <a:gradFill>
            <a:gsLst>
              <a:gs pos="50000">
                <a:srgbClr val="F186AB"/>
              </a:gs>
              <a:gs pos="0">
                <a:srgbClr val="F4ADC5"/>
              </a:gs>
              <a:gs pos="100000">
                <a:srgbClr val="EE5F90"/>
              </a:gs>
            </a:gsLst>
            <a:lin scaled="1"/>
          </a:gradFill>
        </p:spPr>
        <p:txBody>
          <a:bodyPr wrap="none">
            <a:spAutoFit/>
          </a:bodyPr>
          <a:lstStyle/>
          <a:p>
            <a:pPr algn="l"/>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sym typeface="+mn-ea"/>
              </a:rPr>
              <a:t>细节理解</a:t>
            </a:r>
            <a:r>
              <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sym typeface="+mn-ea"/>
              </a:rPr>
              <a:t>题</a:t>
            </a:r>
            <a:endPar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cxnSp>
        <p:nvCxnSpPr>
          <p:cNvPr id="3" name="直接箭头连接符 2"/>
          <p:cNvCxnSpPr/>
          <p:nvPr/>
        </p:nvCxnSpPr>
        <p:spPr>
          <a:xfrm>
            <a:off x="4257675" y="590550"/>
            <a:ext cx="2351144" cy="3689464"/>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flipH="1">
            <a:off x="3486150" y="2505075"/>
            <a:ext cx="3438525" cy="3762375"/>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pic>
        <p:nvPicPr>
          <p:cNvPr id="4" name="Picture 5" descr="apple"/>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220744" y="5880410"/>
            <a:ext cx="108108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7"/>
          <p:cNvSpPr txBox="1"/>
          <p:nvPr/>
        </p:nvSpPr>
        <p:spPr>
          <a:xfrm>
            <a:off x="2082028" y="4280014"/>
            <a:ext cx="5661797" cy="508099"/>
          </a:xfrm>
          <a:prstGeom prst="rect">
            <a:avLst/>
          </a:prstGeom>
          <a:noFill/>
          <a:ln w="57150">
            <a:solidFill>
              <a:srgbClr val="FF0000"/>
            </a:solidFill>
          </a:ln>
        </p:spPr>
        <p:txBody>
          <a:bodyPr wrap="square" rtlCol="0">
            <a:spAutoFit/>
          </a:bodyPr>
          <a:lstStyle/>
          <a:p>
            <a:endParaRPr lang="zh-CN" altLang="en-US" sz="2800"/>
          </a:p>
        </p:txBody>
      </p:sp>
      <p:sp>
        <p:nvSpPr>
          <p:cNvPr id="11" name="文本框 10"/>
          <p:cNvSpPr txBox="1"/>
          <p:nvPr/>
        </p:nvSpPr>
        <p:spPr>
          <a:xfrm>
            <a:off x="1014594" y="1603469"/>
            <a:ext cx="2100082" cy="508099"/>
          </a:xfrm>
          <a:prstGeom prst="rect">
            <a:avLst/>
          </a:prstGeom>
          <a:noFill/>
          <a:ln w="57150">
            <a:solidFill>
              <a:srgbClr val="FF0000"/>
            </a:solidFill>
          </a:ln>
        </p:spPr>
        <p:txBody>
          <a:bodyPr wrap="square" rtlCol="0">
            <a:spAutoFit/>
          </a:bodyPr>
          <a:lstStyle/>
          <a:p>
            <a:endParaRPr lang="zh-CN" altLang="en-US" sz="2800"/>
          </a:p>
        </p:txBody>
      </p:sp>
      <p:sp>
        <p:nvSpPr>
          <p:cNvPr id="2" name="文本框 1"/>
          <p:cNvSpPr txBox="1"/>
          <p:nvPr/>
        </p:nvSpPr>
        <p:spPr>
          <a:xfrm>
            <a:off x="1197927" y="3107757"/>
            <a:ext cx="8014970" cy="521970"/>
          </a:xfrm>
          <a:prstGeom prst="rect">
            <a:avLst/>
          </a:prstGeom>
          <a:solidFill>
            <a:srgbClr val="C00000"/>
          </a:solidFill>
        </p:spPr>
        <p:txBody>
          <a:bodyPr wrap="square" rtlCol="0">
            <a:spAutoFit/>
          </a:bodyPr>
          <a:lstStyle/>
          <a:p>
            <a:pPr algn="ctr"/>
            <a:r>
              <a:rPr lang="en-US" altLang="zh-CN" sz="2800" dirty="0">
                <a:solidFill>
                  <a:srgbClr val="FFFF00"/>
                </a:solidFill>
              </a:rPr>
              <a:t>Tip</a:t>
            </a:r>
            <a:r>
              <a:rPr lang="en-US" altLang="zh-CN" sz="2800" dirty="0">
                <a:solidFill>
                  <a:srgbClr val="FFFF00"/>
                </a:solidFill>
                <a:latin typeface="宋体" panose="02010600030101010101" pitchFamily="2" charset="-122"/>
                <a:ea typeface="宋体" panose="02010600030101010101" pitchFamily="2" charset="-122"/>
              </a:rPr>
              <a:t>: </a:t>
            </a:r>
            <a:r>
              <a:rPr lang="zh-CN" altLang="en-US" sz="2800" dirty="0">
                <a:solidFill>
                  <a:srgbClr val="FFFF00"/>
                </a:solidFill>
                <a:latin typeface="宋体" panose="02010600030101010101" pitchFamily="2" charset="-122"/>
                <a:ea typeface="宋体" panose="02010600030101010101" pitchFamily="2" charset="-122"/>
              </a:rPr>
              <a:t>通过关键词</a:t>
            </a:r>
            <a:r>
              <a:rPr lang="zh-CN" altLang="en-US" sz="2800" dirty="0">
                <a:solidFill>
                  <a:srgbClr val="FFFF00"/>
                </a:solidFill>
              </a:rPr>
              <a:t>定位是细节题的主要方法</a:t>
            </a:r>
            <a:endParaRPr lang="zh-CN" altLang="en-US" sz="2800" dirty="0">
              <a:solidFill>
                <a:srgbClr val="FFFF00"/>
              </a:solidFill>
            </a:endParaRPr>
          </a:p>
        </p:txBody>
      </p:sp>
      <p:cxnSp>
        <p:nvCxnSpPr>
          <p:cNvPr id="6" name="直接箭头连接符 5"/>
          <p:cNvCxnSpPr/>
          <p:nvPr/>
        </p:nvCxnSpPr>
        <p:spPr>
          <a:xfrm>
            <a:off x="2469823" y="2128367"/>
            <a:ext cx="1140643" cy="2257895"/>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linds(horizont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2"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4692" y="3816253"/>
            <a:ext cx="11962615" cy="2554545"/>
          </a:xfrm>
          <a:prstGeom prst="rect">
            <a:avLst/>
          </a:prstGeom>
          <a:solidFill>
            <a:schemeClr val="accent2">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a:spAutoFit/>
          </a:bodyPr>
          <a:lstStyle/>
          <a:p>
            <a:r>
              <a:rPr lang="en-US" altLang="zh-CN" sz="3200" dirty="0">
                <a:latin typeface="Times New Roman" panose="02020603050405020304" pitchFamily="18" charset="0"/>
                <a:cs typeface="Times New Roman" panose="02020603050405020304" pitchFamily="18" charset="0"/>
              </a:rPr>
              <a:t>35. What do the </a:t>
            </a:r>
            <a:r>
              <a:rPr lang="en-US" altLang="zh-CN" sz="3200" b="1" dirty="0">
                <a:solidFill>
                  <a:srgbClr val="0000FF"/>
                </a:solidFill>
                <a:latin typeface="Times New Roman" panose="02020603050405020304" pitchFamily="18" charset="0"/>
                <a:cs typeface="Times New Roman" panose="02020603050405020304" pitchFamily="18" charset="0"/>
              </a:rPr>
              <a:t>economists</a:t>
            </a:r>
            <a:r>
              <a:rPr lang="en-US" altLang="zh-CN" sz="3200" dirty="0">
                <a:latin typeface="Times New Roman" panose="02020603050405020304" pitchFamily="18" charset="0"/>
                <a:cs typeface="Times New Roman" panose="02020603050405020304" pitchFamily="18" charset="0"/>
              </a:rPr>
              <a:t> </a:t>
            </a:r>
            <a:r>
              <a:rPr lang="en-US" altLang="zh-CN" sz="3200" dirty="0">
                <a:solidFill>
                  <a:srgbClr val="CC00FF"/>
                </a:solidFill>
                <a:latin typeface="Times New Roman" panose="02020603050405020304" pitchFamily="18" charset="0"/>
                <a:cs typeface="Times New Roman" panose="02020603050405020304" pitchFamily="18" charset="0"/>
              </a:rPr>
              <a:t>suggest</a:t>
            </a:r>
            <a:r>
              <a:rPr lang="en-US" altLang="zh-CN" sz="3200" dirty="0">
                <a:latin typeface="Times New Roman" panose="02020603050405020304" pitchFamily="18" charset="0"/>
                <a:cs typeface="Times New Roman" panose="02020603050405020304" pitchFamily="18" charset="0"/>
              </a:rPr>
              <a:t> people do?</a:t>
            </a:r>
            <a:endParaRPr lang="en-US" altLang="zh-CN" sz="3200" b="1" i="1" dirty="0">
              <a:solidFill>
                <a:srgbClr val="0000FF"/>
              </a:solidFill>
              <a:latin typeface="Times New Roman" panose="02020603050405020304" pitchFamily="18" charset="0"/>
              <a:cs typeface="Times New Roman" panose="02020603050405020304" pitchFamily="18" charset="0"/>
            </a:endParaRPr>
          </a:p>
          <a:p>
            <a:r>
              <a:rPr lang="en-US" altLang="zh-CN" sz="3200" dirty="0">
                <a:latin typeface="Times New Roman" panose="02020603050405020304" pitchFamily="18" charset="0"/>
                <a:cs typeface="Times New Roman" panose="02020603050405020304" pitchFamily="18" charset="0"/>
              </a:rPr>
              <a:t>A. Make good use of money.</a:t>
            </a:r>
            <a:endParaRPr lang="en-US" altLang="zh-CN" sz="3200" dirty="0">
              <a:latin typeface="Times New Roman" panose="02020603050405020304" pitchFamily="18" charset="0"/>
              <a:cs typeface="Times New Roman" panose="02020603050405020304" pitchFamily="18" charset="0"/>
            </a:endParaRPr>
          </a:p>
          <a:p>
            <a:r>
              <a:rPr lang="en-US" altLang="zh-CN" sz="3200" dirty="0">
                <a:latin typeface="Times New Roman" panose="02020603050405020304" pitchFamily="18" charset="0"/>
                <a:cs typeface="Times New Roman" panose="02020603050405020304" pitchFamily="18" charset="0"/>
              </a:rPr>
              <a:t>B. Save as much money as possible.</a:t>
            </a:r>
            <a:endParaRPr lang="en-US" altLang="zh-CN" sz="3200" dirty="0">
              <a:latin typeface="Times New Roman" panose="02020603050405020304" pitchFamily="18" charset="0"/>
              <a:cs typeface="Times New Roman" panose="02020603050405020304" pitchFamily="18" charset="0"/>
            </a:endParaRPr>
          </a:p>
          <a:p>
            <a:r>
              <a:rPr lang="en-US" altLang="zh-CN" sz="3200" dirty="0">
                <a:latin typeface="Times New Roman" panose="02020603050405020304" pitchFamily="18" charset="0"/>
                <a:cs typeface="Times New Roman" panose="02020603050405020304" pitchFamily="18" charset="0"/>
              </a:rPr>
              <a:t>C. Pay attention to </a:t>
            </a:r>
            <a:r>
              <a:rPr lang="en-US" altLang="zh-CN" sz="3200" b="1" dirty="0">
                <a:solidFill>
                  <a:srgbClr val="CC00FF"/>
                </a:solidFill>
                <a:latin typeface="Times New Roman" panose="02020603050405020304" pitchFamily="18" charset="0"/>
                <a:cs typeface="Times New Roman" panose="02020603050405020304" pitchFamily="18" charset="0"/>
              </a:rPr>
              <a:t>non-spending behavior.</a:t>
            </a:r>
            <a:endParaRPr lang="en-US" altLang="zh-CN" sz="3200" b="1" dirty="0">
              <a:solidFill>
                <a:srgbClr val="CC00FF"/>
              </a:solidFill>
              <a:latin typeface="Times New Roman" panose="02020603050405020304" pitchFamily="18" charset="0"/>
              <a:cs typeface="Times New Roman" panose="02020603050405020304" pitchFamily="18" charset="0"/>
            </a:endParaRPr>
          </a:p>
          <a:p>
            <a:r>
              <a:rPr lang="en-US" altLang="zh-CN" sz="3200" dirty="0">
                <a:latin typeface="Times New Roman" panose="02020603050405020304" pitchFamily="18" charset="0"/>
                <a:cs typeface="Times New Roman" panose="02020603050405020304" pitchFamily="18" charset="0"/>
              </a:rPr>
              <a:t>D. Change overall spending and saving behavior.</a:t>
            </a:r>
            <a:endParaRPr lang="en-US" altLang="zh-CN" sz="3200" dirty="0">
              <a:latin typeface="Times New Roman" panose="02020603050405020304" pitchFamily="18" charset="0"/>
              <a:cs typeface="Times New Roman" panose="02020603050405020304" pitchFamily="18" charset="0"/>
            </a:endParaRPr>
          </a:p>
        </p:txBody>
      </p:sp>
      <p:sp>
        <p:nvSpPr>
          <p:cNvPr id="36" name="文本框1"/>
          <p:cNvSpPr txBox="1"/>
          <p:nvPr/>
        </p:nvSpPr>
        <p:spPr>
          <a:xfrm>
            <a:off x="8649335" y="2061845"/>
            <a:ext cx="1569720" cy="369570"/>
          </a:xfrm>
          <a:prstGeom prst="rect">
            <a:avLst/>
          </a:prstGeom>
          <a:noFill/>
        </p:spPr>
        <p:txBody>
          <a:bodyPr wrap="none" rtlCol="0">
            <a:spAutoFit/>
          </a:bodyPr>
          <a:lstStyle/>
          <a:p>
            <a:pPr marR="0" indent="0" defTabSz="914400" fontAlgn="auto">
              <a:lnSpc>
                <a:spcPct val="100000"/>
              </a:lnSpc>
              <a:spcBef>
                <a:spcPct val="0"/>
              </a:spcBef>
              <a:spcAft>
                <a:spcPct val="0"/>
              </a:spcAft>
              <a:buClrTx/>
              <a:buSzTx/>
              <a:buFontTx/>
              <a:buNone/>
              <a:defRPr/>
            </a:pPr>
            <a:r>
              <a:rPr kumimoji="0" lang="zh-CN" altLang="en-US"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rPr>
              <a:t>点击添加标题</a:t>
            </a:r>
            <a:endParaRPr kumimoji="0" lang="id-ID"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endParaRPr>
          </a:p>
        </p:txBody>
      </p:sp>
      <p:sp>
        <p:nvSpPr>
          <p:cNvPr id="100" name="文本框 99"/>
          <p:cNvSpPr txBox="1"/>
          <p:nvPr/>
        </p:nvSpPr>
        <p:spPr>
          <a:xfrm>
            <a:off x="0" y="76686"/>
            <a:ext cx="12192000" cy="2554545"/>
          </a:xfrm>
          <a:prstGeom prst="rect">
            <a:avLst/>
          </a:prstGeom>
          <a:solidFill>
            <a:schemeClr val="bg1"/>
          </a:solidFill>
          <a:ln w="9525">
            <a:noFill/>
          </a:ln>
        </p:spPr>
        <p:txBody>
          <a:bodyPr wrap="square">
            <a:spAutoFit/>
          </a:bodyPr>
          <a:lstStyle/>
          <a:p>
            <a:pPr indent="444500"/>
            <a:r>
              <a:rPr lang="en-US" sz="3200" dirty="0">
                <a:latin typeface="Times New Roman" panose="02020603050405020304" pitchFamily="18" charset="0"/>
                <a:cs typeface="Times New Roman" panose="02020603050405020304" pitchFamily="18" charset="0"/>
              </a:rPr>
              <a:t>(Para6) The</a:t>
            </a:r>
            <a:r>
              <a:rPr lang="en-US" sz="3200" b="1" dirty="0">
                <a:solidFill>
                  <a:srgbClr val="0000FF"/>
                </a:solidFill>
                <a:latin typeface="Times New Roman" panose="02020603050405020304" pitchFamily="18" charset="0"/>
                <a:cs typeface="Times New Roman" panose="02020603050405020304" pitchFamily="18" charset="0"/>
              </a:rPr>
              <a:t> economists </a:t>
            </a:r>
            <a:r>
              <a:rPr lang="en-US" sz="3200" dirty="0">
                <a:solidFill>
                  <a:srgbClr val="CC00FF"/>
                </a:solidFill>
                <a:latin typeface="Times New Roman" panose="02020603050405020304" pitchFamily="18" charset="0"/>
                <a:cs typeface="Times New Roman" panose="02020603050405020304" pitchFamily="18" charset="0"/>
              </a:rPr>
              <a:t>imply </a:t>
            </a:r>
            <a:r>
              <a:rPr lang="en-US" sz="3200" dirty="0">
                <a:latin typeface="Times New Roman" panose="02020603050405020304" pitchFamily="18" charset="0"/>
                <a:cs typeface="Times New Roman" panose="02020603050405020304" pitchFamily="18" charset="0"/>
              </a:rPr>
              <a:t>that </a:t>
            </a:r>
            <a:r>
              <a:rPr lang="en-US" sz="3200" dirty="0">
                <a:solidFill>
                  <a:srgbClr val="CC00FF"/>
                </a:solidFill>
                <a:latin typeface="Times New Roman" panose="02020603050405020304" pitchFamily="18" charset="0"/>
                <a:cs typeface="Times New Roman" panose="02020603050405020304" pitchFamily="18" charset="0"/>
              </a:rPr>
              <a:t>finding ways to make non-spending more visible </a:t>
            </a:r>
            <a:r>
              <a:rPr lang="en-US" sz="3200" dirty="0">
                <a:latin typeface="Times New Roman" panose="02020603050405020304" pitchFamily="18" charset="0"/>
                <a:cs typeface="Times New Roman" panose="02020603050405020304" pitchFamily="18" charset="0"/>
              </a:rPr>
              <a:t>might help individuals </a:t>
            </a:r>
            <a:r>
              <a:rPr lang="en-US" sz="3200" dirty="0">
                <a:solidFill>
                  <a:srgbClr val="FF0000"/>
                </a:solidFill>
                <a:latin typeface="Times New Roman" panose="02020603050405020304" pitchFamily="18" charset="0"/>
                <a:cs typeface="Times New Roman" panose="02020603050405020304" pitchFamily="18" charset="0"/>
              </a:rPr>
              <a:t>develop more realistic views of overall spending and saving behavior. </a:t>
            </a:r>
            <a:r>
              <a:rPr lang="en-US" sz="3200" u="sng" dirty="0">
                <a:solidFill>
                  <a:srgbClr val="0000FF"/>
                </a:solidFill>
                <a:latin typeface="Times New Roman" panose="02020603050405020304" pitchFamily="18" charset="0"/>
                <a:cs typeface="Times New Roman" panose="02020603050405020304" pitchFamily="18" charset="0"/>
              </a:rPr>
              <a:t>"Make a special effort to notice when your friends are careful with money, such as holding on to their 15-year-old car,"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Hirshleifer</a:t>
            </a:r>
            <a:r>
              <a:rPr lang="en-US" sz="3200" dirty="0">
                <a:latin typeface="Times New Roman" panose="02020603050405020304" pitchFamily="18" charset="0"/>
                <a:cs typeface="Times New Roman" panose="02020603050405020304" pitchFamily="18" charset="0"/>
              </a:rPr>
              <a:t> said.</a:t>
            </a:r>
            <a:endParaRPr lang="en-US" sz="3200" dirty="0">
              <a:latin typeface="Times New Roman" panose="02020603050405020304" pitchFamily="18" charset="0"/>
              <a:cs typeface="Times New Roman" panose="02020603050405020304" pitchFamily="18" charset="0"/>
            </a:endParaRPr>
          </a:p>
        </p:txBody>
      </p:sp>
      <p:sp>
        <p:nvSpPr>
          <p:cNvPr id="5" name="矩形 4"/>
          <p:cNvSpPr/>
          <p:nvPr/>
        </p:nvSpPr>
        <p:spPr>
          <a:xfrm>
            <a:off x="9238128" y="2618136"/>
            <a:ext cx="2236510" cy="584775"/>
          </a:xfrm>
          <a:prstGeom prst="rect">
            <a:avLst/>
          </a:prstGeom>
          <a:gradFill>
            <a:gsLst>
              <a:gs pos="50000">
                <a:srgbClr val="F186AB"/>
              </a:gs>
              <a:gs pos="0">
                <a:srgbClr val="F4ADC5"/>
              </a:gs>
              <a:gs pos="100000">
                <a:srgbClr val="EE5F90"/>
              </a:gs>
            </a:gsLst>
            <a:lin scaled="1"/>
          </a:gradFill>
        </p:spPr>
        <p:txBody>
          <a:bodyPr wrap="none">
            <a:spAutoFit/>
          </a:bodyPr>
          <a:lstStyle/>
          <a:p>
            <a:pPr algn="l"/>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sym typeface="+mn-ea"/>
              </a:rPr>
              <a:t>细节理解</a:t>
            </a:r>
            <a:r>
              <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sym typeface="+mn-ea"/>
              </a:rPr>
              <a:t>题</a:t>
            </a:r>
            <a:endPar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cxnSp>
        <p:nvCxnSpPr>
          <p:cNvPr id="7" name="直接箭头连接符 6"/>
          <p:cNvCxnSpPr/>
          <p:nvPr/>
        </p:nvCxnSpPr>
        <p:spPr>
          <a:xfrm flipH="1">
            <a:off x="2791143" y="2231347"/>
            <a:ext cx="5286057" cy="3320106"/>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pic>
        <p:nvPicPr>
          <p:cNvPr id="4" name="Picture 5" descr="apple"/>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259629" y="5151568"/>
            <a:ext cx="108108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1197927" y="3107757"/>
            <a:ext cx="8014970" cy="521970"/>
          </a:xfrm>
          <a:prstGeom prst="rect">
            <a:avLst/>
          </a:prstGeom>
          <a:solidFill>
            <a:srgbClr val="C00000"/>
          </a:solidFill>
        </p:spPr>
        <p:txBody>
          <a:bodyPr wrap="square" rtlCol="0">
            <a:spAutoFit/>
          </a:bodyPr>
          <a:lstStyle/>
          <a:p>
            <a:pPr algn="ctr"/>
            <a:r>
              <a:rPr lang="en-US" altLang="zh-CN" sz="2800" dirty="0">
                <a:solidFill>
                  <a:srgbClr val="FFFF00"/>
                </a:solidFill>
              </a:rPr>
              <a:t>Tip</a:t>
            </a:r>
            <a:r>
              <a:rPr lang="en-US" altLang="zh-CN" sz="2800" dirty="0">
                <a:solidFill>
                  <a:srgbClr val="FFFF00"/>
                </a:solidFill>
                <a:latin typeface="宋体" panose="02010600030101010101" pitchFamily="2" charset="-122"/>
                <a:ea typeface="宋体" panose="02010600030101010101" pitchFamily="2" charset="-122"/>
              </a:rPr>
              <a:t>: </a:t>
            </a:r>
            <a:r>
              <a:rPr lang="zh-CN" altLang="en-US" sz="2800" dirty="0">
                <a:solidFill>
                  <a:srgbClr val="FFFF00"/>
                </a:solidFill>
                <a:latin typeface="宋体" panose="02010600030101010101" pitchFamily="2" charset="-122"/>
                <a:ea typeface="宋体" panose="02010600030101010101" pitchFamily="2" charset="-122"/>
              </a:rPr>
              <a:t>通过关键词</a:t>
            </a:r>
            <a:r>
              <a:rPr lang="zh-CN" altLang="en-US" sz="2800" dirty="0">
                <a:solidFill>
                  <a:srgbClr val="FFFF00"/>
                </a:solidFill>
              </a:rPr>
              <a:t>定位是细节题的主要方法</a:t>
            </a:r>
            <a:endParaRPr lang="zh-CN" altLang="en-US" sz="2800" dirty="0">
              <a:solidFill>
                <a:srgbClr val="FFFF00"/>
              </a:solidFill>
            </a:endParaRPr>
          </a:p>
        </p:txBody>
      </p:sp>
      <p:cxnSp>
        <p:nvCxnSpPr>
          <p:cNvPr id="6" name="直接箭头连接符 5"/>
          <p:cNvCxnSpPr/>
          <p:nvPr/>
        </p:nvCxnSpPr>
        <p:spPr>
          <a:xfrm>
            <a:off x="3648173" y="556181"/>
            <a:ext cx="103695" cy="3516198"/>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1976" y="978475"/>
            <a:ext cx="11972040" cy="4768228"/>
          </a:xfrm>
          <a:prstGeom prst="rect">
            <a:avLst/>
          </a:prstGeom>
          <a:solidFill>
            <a:schemeClr val="accent4">
              <a:lumMod val="20000"/>
              <a:lumOff val="80000"/>
            </a:schemeClr>
          </a:solidFill>
          <a:ln w="9525">
            <a:noFill/>
          </a:ln>
        </p:spPr>
        <p:txBody>
          <a:bodyPr wrap="square">
            <a:spAutoFit/>
          </a:bodyPr>
          <a:lstStyle/>
          <a:p>
            <a:pPr algn="just">
              <a:lnSpc>
                <a:spcPct val="120000"/>
              </a:lnSpc>
            </a:pPr>
            <a:r>
              <a:rPr lang="en-US" altLang="zh-CN" sz="3200"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1</a:t>
            </a: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The rise of easy credit </a:t>
            </a: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宽松信贷的增加 </a:t>
            </a:r>
            <a:endPar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2.	be rooted in individual psychology </a:t>
            </a: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根植于个人心理</a:t>
            </a:r>
            <a:endPar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3.	in the media landscape  </a:t>
            </a: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在媒体领域</a:t>
            </a:r>
            <a:endPar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4.	in turn </a:t>
            </a: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相应地</a:t>
            </a:r>
            <a:endPar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5.	throw luxury parties  </a:t>
            </a: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举办豪华宴会</a:t>
            </a:r>
            <a:endPar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6.	</a:t>
            </a:r>
            <a:r>
              <a:rPr lang="en-US" altLang="zh-CN" sz="3200" kern="100" dirty="0" err="1">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sth</a:t>
            </a: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be typical of your acquaintances   </a:t>
            </a:r>
            <a:r>
              <a:rPr lang="en-US" altLang="zh-CN" sz="3200" kern="100" dirty="0" err="1">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sth</a:t>
            </a: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是你认识的熟人的一贯做派</a:t>
            </a:r>
            <a:endPar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endPar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TextBox 237"/>
          <p:cNvSpPr txBox="1"/>
          <p:nvPr/>
        </p:nvSpPr>
        <p:spPr>
          <a:xfrm>
            <a:off x="2305050" y="393700"/>
            <a:ext cx="2933700" cy="584775"/>
          </a:xfrm>
          <a:prstGeom prst="rect">
            <a:avLst/>
          </a:prstGeom>
          <a:noFill/>
        </p:spPr>
        <p:txBody>
          <a:bodyPr wrap="square" rtlCol="0">
            <a:spAutoFit/>
          </a:bodyPr>
          <a:lstStyle/>
          <a:p>
            <a:r>
              <a:rPr lang="en-US" altLang="zh-CN"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D  </a:t>
            </a:r>
            <a:r>
              <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篇：语料库</a:t>
            </a:r>
            <a:endPar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endParaRPr>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4963" y="333375"/>
            <a:ext cx="11522075" cy="6199547"/>
          </a:xfrm>
          <a:prstGeom prst="rect">
            <a:avLst/>
          </a:prstGeom>
          <a:noFill/>
          <a:ln w="38100">
            <a:solidFill>
              <a:srgbClr val="33335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 name="平行四边形 5"/>
          <p:cNvSpPr/>
          <p:nvPr/>
        </p:nvSpPr>
        <p:spPr>
          <a:xfrm rot="20756560">
            <a:off x="11286605" y="112799"/>
            <a:ext cx="982630" cy="436696"/>
          </a:xfrm>
          <a:prstGeom prst="parallelogram">
            <a:avLst/>
          </a:prstGeom>
          <a:solidFill>
            <a:srgbClr val="33335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9" name="平行四边形 8"/>
          <p:cNvSpPr/>
          <p:nvPr/>
        </p:nvSpPr>
        <p:spPr>
          <a:xfrm rot="20756560">
            <a:off x="10175377" y="691127"/>
            <a:ext cx="2110749" cy="436696"/>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12" name="组合 11"/>
          <p:cNvGrpSpPr/>
          <p:nvPr/>
        </p:nvGrpSpPr>
        <p:grpSpPr>
          <a:xfrm flipH="1" flipV="1">
            <a:off x="-93229" y="5734017"/>
            <a:ext cx="2110749" cy="1015024"/>
            <a:chOff x="1178522" y="5593172"/>
            <a:chExt cx="2110749" cy="1015024"/>
          </a:xfrm>
        </p:grpSpPr>
        <p:sp>
          <p:nvSpPr>
            <p:cNvPr id="10" name="平行四边形 9"/>
            <p:cNvSpPr/>
            <p:nvPr/>
          </p:nvSpPr>
          <p:spPr>
            <a:xfrm rot="20756560">
              <a:off x="2289750" y="5593172"/>
              <a:ext cx="982630" cy="436696"/>
            </a:xfrm>
            <a:prstGeom prst="parallelogram">
              <a:avLst/>
            </a:prstGeom>
            <a:solidFill>
              <a:srgbClr val="33335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1" name="平行四边形 10"/>
            <p:cNvSpPr/>
            <p:nvPr/>
          </p:nvSpPr>
          <p:spPr>
            <a:xfrm rot="20756560">
              <a:off x="1178522" y="6171500"/>
              <a:ext cx="2110749" cy="436696"/>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sp>
        <p:nvSpPr>
          <p:cNvPr id="17" name="平行四边形 16"/>
          <p:cNvSpPr/>
          <p:nvPr/>
        </p:nvSpPr>
        <p:spPr>
          <a:xfrm rot="20756560">
            <a:off x="10175377" y="3174139"/>
            <a:ext cx="2110749" cy="436696"/>
          </a:xfrm>
          <a:prstGeom prst="parallelogram">
            <a:avLst/>
          </a:prstGeom>
          <a:solidFill>
            <a:srgbClr val="E6EC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8" name="平行四边形 17"/>
          <p:cNvSpPr/>
          <p:nvPr/>
        </p:nvSpPr>
        <p:spPr>
          <a:xfrm rot="20756560">
            <a:off x="11139174" y="3493037"/>
            <a:ext cx="1132302" cy="436696"/>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9" name="平行四边形 18"/>
          <p:cNvSpPr/>
          <p:nvPr/>
        </p:nvSpPr>
        <p:spPr>
          <a:xfrm rot="20756560">
            <a:off x="-63870" y="2987931"/>
            <a:ext cx="570195" cy="377474"/>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cxnSp>
        <p:nvCxnSpPr>
          <p:cNvPr id="13" name="直接连接符 12"/>
          <p:cNvCxnSpPr/>
          <p:nvPr/>
        </p:nvCxnSpPr>
        <p:spPr>
          <a:xfrm flipV="1">
            <a:off x="-1" y="5219700"/>
            <a:ext cx="2305051" cy="596900"/>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11248283" y="3912934"/>
            <a:ext cx="948405" cy="245592"/>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10346635" y="977223"/>
            <a:ext cx="1832521" cy="474536"/>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4690" y="2722030"/>
            <a:ext cx="811052" cy="210024"/>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3198744" y="2863363"/>
            <a:ext cx="579451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3549650" y="2863215"/>
            <a:ext cx="5091430" cy="1198880"/>
          </a:xfrm>
          <a:prstGeom prst="rect">
            <a:avLst/>
          </a:prstGeom>
          <a:noFill/>
        </p:spPr>
        <p:txBody>
          <a:bodyPr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defRPr/>
            </a:pPr>
            <a:r>
              <a:rPr kumimoji="0" lang="zh-CN" altLang="en-US" sz="7200" b="1" i="0" u="none" strike="noStrike" kern="1200" cap="none" spc="0" normalizeH="0" baseline="0" noProof="0" dirty="0">
                <a:ln>
                  <a:noFill/>
                </a:ln>
                <a:solidFill>
                  <a:schemeClr val="tx1">
                    <a:lumMod val="75000"/>
                    <a:lumOff val="25000"/>
                  </a:schemeClr>
                </a:solidFill>
                <a:effectLst/>
                <a:uLnTx/>
                <a:uFillTx/>
                <a:latin typeface="等线" panose="02010600030101010101" charset="-122"/>
                <a:ea typeface="等线" panose="02010600030101010101" charset="-122"/>
                <a:cs typeface="+mn-ea"/>
                <a:sym typeface="+mn-lt"/>
              </a:rPr>
              <a:t>七选五</a:t>
            </a:r>
            <a:endParaRPr kumimoji="0" lang="zh-CN" altLang="en-US" sz="7200" b="1" i="0" u="none" strike="noStrike" kern="1200" cap="none" spc="0" normalizeH="0" baseline="0" noProof="0" dirty="0">
              <a:ln>
                <a:noFill/>
              </a:ln>
              <a:solidFill>
                <a:schemeClr val="tx1">
                  <a:lumMod val="75000"/>
                  <a:lumOff val="25000"/>
                </a:schemeClr>
              </a:solidFill>
              <a:effectLst/>
              <a:uLnTx/>
              <a:uFillTx/>
              <a:latin typeface="等线" panose="02010600030101010101" charset="-122"/>
              <a:ea typeface="等线" panose="02010600030101010101" charset="-122"/>
              <a:cs typeface="+mn-ea"/>
              <a:sym typeface="+mn-lt"/>
            </a:endParaRPr>
          </a:p>
        </p:txBody>
      </p:sp>
      <p:cxnSp>
        <p:nvCxnSpPr>
          <p:cNvPr id="36" name="直接连接符 35"/>
          <p:cNvCxnSpPr/>
          <p:nvPr/>
        </p:nvCxnSpPr>
        <p:spPr>
          <a:xfrm>
            <a:off x="3198744" y="3986484"/>
            <a:ext cx="579451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4400194" y="1847700"/>
            <a:ext cx="3391612" cy="10147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6000" b="1" i="0" u="none" strike="noStrike" kern="1200" cap="none" spc="0" normalizeH="0" baseline="0" noProof="0" dirty="0">
                <a:ln w="0"/>
                <a:solidFill>
                  <a:prstClr val="black">
                    <a:lumMod val="75000"/>
                    <a:lumOff val="25000"/>
                  </a:prstClr>
                </a:solidFill>
                <a:effectLst>
                  <a:outerShdw blurRad="38100" dist="19050" dir="2700000" algn="tl" rotWithShape="0">
                    <a:prstClr val="black">
                      <a:alpha val="40000"/>
                    </a:prstClr>
                  </a:outerShdw>
                </a:effectLst>
                <a:uLnTx/>
                <a:uFillTx/>
                <a:latin typeface="等线" panose="02010600030101010101" charset="-122"/>
                <a:ea typeface="等线" panose="02010600030101010101" charset="-122"/>
                <a:cs typeface="+mn-cs"/>
              </a:rPr>
              <a:t>PART 2</a:t>
            </a:r>
            <a:endParaRPr kumimoji="0" lang="en-US" altLang="zh-CN" sz="6000" b="1" i="0" u="none" strike="noStrike" kern="1200" cap="none" spc="0" normalizeH="0" baseline="0" noProof="0" dirty="0">
              <a:ln w="0"/>
              <a:solidFill>
                <a:prstClr val="black">
                  <a:lumMod val="75000"/>
                  <a:lumOff val="25000"/>
                </a:prstClr>
              </a:solidFill>
              <a:effectLst>
                <a:outerShdw blurRad="38100" dist="19050" dir="2700000" algn="tl" rotWithShape="0">
                  <a:prstClr val="black">
                    <a:alpha val="40000"/>
                  </a:prstClr>
                </a:outerShdw>
              </a:effectLst>
              <a:uLnTx/>
              <a:uFillTx/>
              <a:latin typeface="等线" panose="02010600030101010101" charset="-122"/>
              <a:ea typeface="等线" panose="02010600030101010101" charset="-122"/>
              <a:cs typeface="+mn-cs"/>
            </a:endParaRPr>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4963" y="333375"/>
            <a:ext cx="11522075" cy="6199547"/>
          </a:xfrm>
          <a:prstGeom prst="rect">
            <a:avLst/>
          </a:prstGeom>
          <a:noFill/>
          <a:ln w="38100">
            <a:solidFill>
              <a:srgbClr val="33335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4" name="标题 1"/>
          <p:cNvSpPr txBox="1"/>
          <p:nvPr/>
        </p:nvSpPr>
        <p:spPr>
          <a:xfrm>
            <a:off x="817880" y="1424341"/>
            <a:ext cx="1369139" cy="317593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b="1" dirty="0">
                <a:solidFill>
                  <a:srgbClr val="006600"/>
                </a:solidFill>
                <a:latin typeface="微软雅黑" panose="020B0503020204020204" pitchFamily="34" charset="-122"/>
                <a:ea typeface="微软雅黑" panose="020B0503020204020204" pitchFamily="34" charset="-122"/>
              </a:rPr>
              <a:t>探讨动机以及如何找到动机</a:t>
            </a:r>
            <a:endParaRPr lang="zh-CN" altLang="en-US" b="1" dirty="0">
              <a:solidFill>
                <a:srgbClr val="006600"/>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2669936" y="333375"/>
            <a:ext cx="3862839" cy="584775"/>
          </a:xfrm>
          <a:prstGeom prst="rect">
            <a:avLst/>
          </a:prstGeom>
          <a:noFill/>
        </p:spPr>
        <p:txBody>
          <a:bodyPr wrap="square" rtlCol="0">
            <a:spAutoFit/>
          </a:bodyPr>
          <a:lstStyle/>
          <a:p>
            <a:r>
              <a:rPr lang="zh-CN" altLang="en-US" sz="3200" b="1" dirty="0">
                <a:solidFill>
                  <a:srgbClr val="FF0000"/>
                </a:solidFill>
              </a:rPr>
              <a:t>主题语境：人与自我</a:t>
            </a:r>
            <a:endParaRPr lang="en-US" altLang="zh-CN" sz="3200" b="1" dirty="0">
              <a:solidFill>
                <a:srgbClr val="FF0000"/>
              </a:solidFill>
            </a:endParaRPr>
          </a:p>
        </p:txBody>
      </p:sp>
      <p:pic>
        <p:nvPicPr>
          <p:cNvPr id="5122" name="Picture 2" descr="动机 的图像结果"/>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570220" y="1144260"/>
            <a:ext cx="3886200" cy="258127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动机 的图像结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7831" y="3841985"/>
            <a:ext cx="3714750" cy="258127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动机 的图像结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8625" y="3012310"/>
            <a:ext cx="3714750" cy="2571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62497" y="641024"/>
            <a:ext cx="5177569" cy="1102935"/>
          </a:xfrm>
        </p:spPr>
        <p:txBody>
          <a:bodyPr>
            <a:normAutofit/>
          </a:bodyPr>
          <a:lstStyle/>
          <a:p>
            <a:r>
              <a:rPr lang="zh-CN" altLang="en-US" sz="3200" b="1" dirty="0">
                <a:solidFill>
                  <a:srgbClr val="AC0000"/>
                </a:solidFill>
                <a:latin typeface="微软雅黑" panose="020B0503020204020204" pitchFamily="34" charset="-122"/>
                <a:ea typeface="微软雅黑" panose="020B0503020204020204" pitchFamily="34" charset="-122"/>
              </a:rPr>
              <a:t>首先观察选项设置的特点：</a:t>
            </a:r>
            <a:endParaRPr lang="zh-CN" altLang="en-US" sz="3200" b="1" dirty="0">
              <a:solidFill>
                <a:srgbClr val="AC0000"/>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0" y="1536569"/>
            <a:ext cx="12199379" cy="5007741"/>
          </a:xfrm>
          <a:solidFill>
            <a:schemeClr val="bg1"/>
          </a:solidFill>
          <a:ln>
            <a:solidFill>
              <a:schemeClr val="accent6">
                <a:lumMod val="75000"/>
              </a:schemeClr>
            </a:solidFill>
          </a:ln>
        </p:spPr>
        <p:txBody>
          <a:bodyPr>
            <a:noAutofit/>
          </a:bodyPr>
          <a:lstStyle/>
          <a:p>
            <a:pPr marL="0" indent="0" fontAlgn="auto">
              <a:lnSpc>
                <a:spcPts val="3340"/>
              </a:lnSpc>
              <a:buNone/>
            </a:pPr>
            <a:r>
              <a:rPr lang="en-US" altLang="zh-CN" dirty="0">
                <a:latin typeface="Times New Roman" panose="02020603050405020304" pitchFamily="18" charset="0"/>
                <a:cs typeface="Times New Roman" panose="02020603050405020304" pitchFamily="18" charset="0"/>
              </a:rPr>
              <a:t>A. What's the possible </a:t>
            </a:r>
            <a:r>
              <a:rPr lang="en-US" altLang="zh-CN" dirty="0">
                <a:solidFill>
                  <a:srgbClr val="CC00FF"/>
                </a:solidFill>
                <a:latin typeface="Times New Roman" panose="02020603050405020304" pitchFamily="18" charset="0"/>
                <a:cs typeface="Times New Roman" panose="02020603050405020304" pitchFamily="18" charset="0"/>
              </a:rPr>
              <a:t>solution?</a:t>
            </a:r>
            <a:endParaRPr lang="en-US" altLang="zh-CN" dirty="0">
              <a:solidFill>
                <a:srgbClr val="CC00FF"/>
              </a:solidFill>
              <a:latin typeface="Times New Roman" panose="02020603050405020304" pitchFamily="18" charset="0"/>
              <a:cs typeface="Times New Roman" panose="02020603050405020304" pitchFamily="18" charset="0"/>
            </a:endParaRPr>
          </a:p>
          <a:p>
            <a:pPr marL="0" indent="0" fontAlgn="auto">
              <a:lnSpc>
                <a:spcPts val="3340"/>
              </a:lnSpc>
              <a:buNone/>
            </a:pPr>
            <a:r>
              <a:rPr lang="en-US" altLang="zh-CN" dirty="0">
                <a:latin typeface="Times New Roman" panose="02020603050405020304" pitchFamily="18" charset="0"/>
                <a:cs typeface="Times New Roman" panose="02020603050405020304" pitchFamily="18" charset="0"/>
              </a:rPr>
              <a:t>B. </a:t>
            </a:r>
            <a:r>
              <a:rPr lang="en-US" altLang="zh-CN" b="1" dirty="0">
                <a:solidFill>
                  <a:srgbClr val="FF0000"/>
                </a:solidFill>
                <a:latin typeface="Times New Roman" panose="02020603050405020304" pitchFamily="18" charset="0"/>
                <a:cs typeface="Times New Roman" panose="02020603050405020304" pitchFamily="18" charset="0"/>
              </a:rPr>
              <a:t>Identify</a:t>
            </a:r>
            <a:r>
              <a:rPr lang="en-US" altLang="zh-CN" dirty="0">
                <a:latin typeface="Times New Roman" panose="02020603050405020304" pitchFamily="18" charset="0"/>
                <a:cs typeface="Times New Roman" panose="02020603050405020304" pitchFamily="18" charset="0"/>
              </a:rPr>
              <a:t> when </a:t>
            </a:r>
            <a:r>
              <a:rPr lang="en-US" altLang="zh-CN" b="1" dirty="0">
                <a:solidFill>
                  <a:srgbClr val="0000FF"/>
                </a:solidFill>
                <a:latin typeface="Times New Roman" panose="02020603050405020304" pitchFamily="18" charset="0"/>
                <a:cs typeface="Times New Roman" panose="02020603050405020304" pitchFamily="18" charset="0"/>
              </a:rPr>
              <a:t>motivation</a:t>
            </a:r>
            <a:r>
              <a:rPr lang="en-US" altLang="zh-CN" dirty="0">
                <a:latin typeface="Times New Roman" panose="02020603050405020304" pitchFamily="18" charset="0"/>
                <a:cs typeface="Times New Roman" panose="02020603050405020304" pitchFamily="18" charset="0"/>
              </a:rPr>
              <a:t> </a:t>
            </a:r>
            <a:r>
              <a:rPr lang="en-US" altLang="zh-CN" b="1" dirty="0">
                <a:solidFill>
                  <a:srgbClr val="FF0000"/>
                </a:solidFill>
                <a:latin typeface="Times New Roman" panose="02020603050405020304" pitchFamily="18" charset="0"/>
                <a:cs typeface="Times New Roman" panose="02020603050405020304" pitchFamily="18" charset="0"/>
              </a:rPr>
              <a:t>slips.</a:t>
            </a:r>
            <a:endParaRPr lang="en-US" altLang="zh-CN" b="1" dirty="0">
              <a:solidFill>
                <a:srgbClr val="FF0000"/>
              </a:solidFill>
              <a:latin typeface="Times New Roman" panose="02020603050405020304" pitchFamily="18" charset="0"/>
              <a:cs typeface="Times New Roman" panose="02020603050405020304" pitchFamily="18" charset="0"/>
            </a:endParaRPr>
          </a:p>
          <a:p>
            <a:pPr marL="0" indent="0" fontAlgn="auto">
              <a:lnSpc>
                <a:spcPts val="3340"/>
              </a:lnSpc>
              <a:buNone/>
            </a:pPr>
            <a:r>
              <a:rPr lang="en-US" altLang="zh-CN" dirty="0">
                <a:latin typeface="Times New Roman" panose="02020603050405020304" pitchFamily="18" charset="0"/>
                <a:cs typeface="Times New Roman" panose="02020603050405020304" pitchFamily="18" charset="0"/>
              </a:rPr>
              <a:t>C. What's </a:t>
            </a:r>
            <a:r>
              <a:rPr lang="en-US" altLang="zh-CN" dirty="0">
                <a:solidFill>
                  <a:srgbClr val="CC00FF"/>
                </a:solidFill>
                <a:latin typeface="Times New Roman" panose="02020603050405020304" pitchFamily="18" charset="0"/>
                <a:cs typeface="Times New Roman" panose="02020603050405020304" pitchFamily="18" charset="0"/>
              </a:rPr>
              <a:t>at the heart of this issue</a:t>
            </a:r>
            <a:r>
              <a:rPr lang="en-US" altLang="zh-CN" dirty="0">
                <a:latin typeface="Times New Roman" panose="02020603050405020304" pitchFamily="18" charset="0"/>
                <a:cs typeface="Times New Roman" panose="02020603050405020304" pitchFamily="18" charset="0"/>
              </a:rPr>
              <a:t>?</a:t>
            </a:r>
            <a:endParaRPr lang="en-US" altLang="zh-CN" dirty="0">
              <a:latin typeface="Times New Roman" panose="02020603050405020304" pitchFamily="18" charset="0"/>
              <a:cs typeface="Times New Roman" panose="02020603050405020304" pitchFamily="18" charset="0"/>
            </a:endParaRPr>
          </a:p>
          <a:p>
            <a:pPr marL="0" indent="0" fontAlgn="auto">
              <a:lnSpc>
                <a:spcPts val="3340"/>
              </a:lnSpc>
              <a:buNone/>
            </a:pPr>
            <a:r>
              <a:rPr lang="en-US" altLang="zh-CN" dirty="0">
                <a:latin typeface="Times New Roman" panose="02020603050405020304" pitchFamily="18" charset="0"/>
                <a:cs typeface="Times New Roman" panose="02020603050405020304" pitchFamily="18" charset="0"/>
              </a:rPr>
              <a:t>D. Decide what works best for you and give it a try.</a:t>
            </a:r>
            <a:endParaRPr lang="en-US" altLang="zh-CN" dirty="0">
              <a:latin typeface="Times New Roman" panose="02020603050405020304" pitchFamily="18" charset="0"/>
              <a:cs typeface="Times New Roman" panose="02020603050405020304" pitchFamily="18" charset="0"/>
            </a:endParaRPr>
          </a:p>
          <a:p>
            <a:pPr marL="0" indent="0" fontAlgn="auto">
              <a:lnSpc>
                <a:spcPts val="3340"/>
              </a:lnSpc>
              <a:buNone/>
            </a:pPr>
            <a:r>
              <a:rPr lang="en-US" altLang="zh-CN" dirty="0">
                <a:latin typeface="Times New Roman" panose="02020603050405020304" pitchFamily="18" charset="0"/>
                <a:cs typeface="Times New Roman" panose="02020603050405020304" pitchFamily="18" charset="0"/>
              </a:rPr>
              <a:t>E. </a:t>
            </a:r>
            <a:r>
              <a:rPr lang="en-US" altLang="zh-CN" dirty="0">
                <a:solidFill>
                  <a:srgbClr val="0000FF"/>
                </a:solidFill>
                <a:latin typeface="Times New Roman" panose="02020603050405020304" pitchFamily="18" charset="0"/>
                <a:cs typeface="Times New Roman" panose="02020603050405020304" pitchFamily="18" charset="0"/>
              </a:rPr>
              <a:t>A </a:t>
            </a:r>
            <a:r>
              <a:rPr lang="en-US" altLang="zh-CN" b="1" dirty="0">
                <a:solidFill>
                  <a:srgbClr val="0000FF"/>
                </a:solidFill>
                <a:latin typeface="Times New Roman" panose="02020603050405020304" pitchFamily="18" charset="0"/>
                <a:cs typeface="Times New Roman" panose="02020603050405020304" pitchFamily="18" charset="0"/>
              </a:rPr>
              <a:t>thankfulness</a:t>
            </a:r>
            <a:r>
              <a:rPr lang="en-US" altLang="zh-CN" dirty="0">
                <a:solidFill>
                  <a:srgbClr val="0000FF"/>
                </a:solidFill>
                <a:latin typeface="Times New Roman" panose="02020603050405020304" pitchFamily="18" charset="0"/>
                <a:cs typeface="Times New Roman" panose="02020603050405020304" pitchFamily="18" charset="0"/>
              </a:rPr>
              <a:t> journal </a:t>
            </a:r>
            <a:r>
              <a:rPr lang="en-US" altLang="zh-CN" dirty="0">
                <a:latin typeface="Times New Roman" panose="02020603050405020304" pitchFamily="18" charset="0"/>
                <a:cs typeface="Times New Roman" panose="02020603050405020304" pitchFamily="18" charset="0"/>
              </a:rPr>
              <a:t>is a perfect way to show your gratitude to others.</a:t>
            </a:r>
            <a:endParaRPr lang="en-US" altLang="zh-CN" dirty="0">
              <a:latin typeface="Times New Roman" panose="02020603050405020304" pitchFamily="18" charset="0"/>
              <a:cs typeface="Times New Roman" panose="02020603050405020304" pitchFamily="18" charset="0"/>
            </a:endParaRPr>
          </a:p>
          <a:p>
            <a:pPr marL="0" indent="0" fontAlgn="auto">
              <a:lnSpc>
                <a:spcPts val="3340"/>
              </a:lnSpc>
              <a:buNone/>
            </a:pPr>
            <a:r>
              <a:rPr lang="en-US" altLang="zh-CN" dirty="0">
                <a:latin typeface="Times New Roman" panose="02020603050405020304" pitchFamily="18" charset="0"/>
                <a:cs typeface="Times New Roman" panose="02020603050405020304" pitchFamily="18" charset="0"/>
              </a:rPr>
              <a:t>F. </a:t>
            </a:r>
            <a:r>
              <a:rPr lang="en-US" altLang="zh-CN" b="1" dirty="0">
                <a:solidFill>
                  <a:srgbClr val="CC00FF"/>
                </a:solidFill>
                <a:latin typeface="Times New Roman" panose="02020603050405020304" pitchFamily="18" charset="0"/>
                <a:cs typeface="Times New Roman" panose="02020603050405020304" pitchFamily="18" charset="0"/>
              </a:rPr>
              <a:t>Some people </a:t>
            </a:r>
            <a:r>
              <a:rPr lang="en-US" altLang="zh-CN" dirty="0">
                <a:latin typeface="Times New Roman" panose="02020603050405020304" pitchFamily="18" charset="0"/>
                <a:cs typeface="Times New Roman" panose="02020603050405020304" pitchFamily="18" charset="0"/>
              </a:rPr>
              <a:t>Find that</a:t>
            </a:r>
            <a:r>
              <a:rPr lang="en-US" altLang="zh-CN" b="1" dirty="0">
                <a:solidFill>
                  <a:srgbClr val="0000FF"/>
                </a:solidFill>
                <a:latin typeface="Times New Roman" panose="02020603050405020304" pitchFamily="18" charset="0"/>
                <a:cs typeface="Times New Roman" panose="02020603050405020304" pitchFamily="18" charset="0"/>
              </a:rPr>
              <a:t> thankfulness </a:t>
            </a:r>
            <a:r>
              <a:rPr lang="en-US" altLang="zh-CN" dirty="0">
                <a:latin typeface="Times New Roman" panose="02020603050405020304" pitchFamily="18" charset="0"/>
                <a:cs typeface="Times New Roman" panose="02020603050405020304" pitchFamily="18" charset="0"/>
              </a:rPr>
              <a:t>and motivation are directly connected.</a:t>
            </a:r>
            <a:endParaRPr lang="en-US" altLang="zh-CN" dirty="0">
              <a:latin typeface="Times New Roman" panose="02020603050405020304" pitchFamily="18" charset="0"/>
              <a:cs typeface="Times New Roman" panose="02020603050405020304" pitchFamily="18" charset="0"/>
            </a:endParaRPr>
          </a:p>
          <a:p>
            <a:pPr marL="0" indent="0" fontAlgn="auto">
              <a:lnSpc>
                <a:spcPts val="3340"/>
              </a:lnSpc>
              <a:buNone/>
            </a:pPr>
            <a:r>
              <a:rPr lang="en-US" altLang="zh-CN" dirty="0">
                <a:latin typeface="Times New Roman" panose="02020603050405020304" pitchFamily="18" charset="0"/>
                <a:cs typeface="Times New Roman" panose="02020603050405020304" pitchFamily="18" charset="0"/>
              </a:rPr>
              <a:t>G. Make it a point to </a:t>
            </a:r>
            <a:r>
              <a:rPr lang="en-US" altLang="zh-CN" b="1" dirty="0">
                <a:solidFill>
                  <a:srgbClr val="FF0000"/>
                </a:solidFill>
                <a:latin typeface="Times New Roman" panose="02020603050405020304" pitchFamily="18" charset="0"/>
                <a:cs typeface="Times New Roman" panose="02020603050405020304" pitchFamily="18" charset="0"/>
              </a:rPr>
              <a:t>go outdoors and try new things </a:t>
            </a:r>
            <a:r>
              <a:rPr lang="en-US" altLang="zh-CN" dirty="0">
                <a:latin typeface="Times New Roman" panose="02020603050405020304" pitchFamily="18" charset="0"/>
                <a:cs typeface="Times New Roman" panose="02020603050405020304" pitchFamily="18" charset="0"/>
              </a:rPr>
              <a:t>even when you don't want to.</a:t>
            </a:r>
            <a:endParaRPr lang="en-US" altLang="zh-CN" dirty="0">
              <a:latin typeface="Times New Roman" panose="02020603050405020304" pitchFamily="18" charset="0"/>
              <a:cs typeface="Times New Roman" panose="02020603050405020304" pitchFamily="18" charset="0"/>
            </a:endParaRPr>
          </a:p>
          <a:p>
            <a:pPr fontAlgn="auto">
              <a:lnSpc>
                <a:spcPts val="3340"/>
              </a:lnSpc>
            </a:pPr>
            <a:endParaRPr lang="en-US" altLang="zh-CN" dirty="0">
              <a:latin typeface="Times New Roman" panose="02020603050405020304" pitchFamily="18" charset="0"/>
              <a:cs typeface="Times New Roman" panose="02020603050405020304" pitchFamily="18" charset="0"/>
            </a:endParaRPr>
          </a:p>
        </p:txBody>
      </p:sp>
      <p:sp>
        <p:nvSpPr>
          <p:cNvPr id="5" name="标题 1"/>
          <p:cNvSpPr txBox="1"/>
          <p:nvPr/>
        </p:nvSpPr>
        <p:spPr>
          <a:xfrm>
            <a:off x="226243" y="5460583"/>
            <a:ext cx="1182073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b="1" dirty="0">
                <a:solidFill>
                  <a:srgbClr val="0000FF"/>
                </a:solidFill>
                <a:latin typeface="微软雅黑" panose="020B0503020204020204" pitchFamily="34" charset="-122"/>
                <a:ea typeface="微软雅黑" panose="020B0503020204020204" pitchFamily="34" charset="-122"/>
              </a:rPr>
              <a:t>关注：</a:t>
            </a:r>
            <a:r>
              <a:rPr lang="zh-CN" altLang="en-US" sz="3200" b="1" dirty="0">
                <a:solidFill>
                  <a:srgbClr val="AC0000"/>
                </a:solidFill>
                <a:latin typeface="微软雅黑" panose="020B0503020204020204" pitchFamily="34" charset="-122"/>
                <a:ea typeface="微软雅黑" panose="020B0503020204020204" pitchFamily="34" charset="-122"/>
              </a:rPr>
              <a:t>主语；宾语；关键名词，动词等。</a:t>
            </a:r>
            <a:endParaRPr lang="zh-CN" altLang="en-US" sz="3200" b="1" dirty="0">
              <a:solidFill>
                <a:srgbClr val="AC0000"/>
              </a:solidFill>
              <a:latin typeface="微软雅黑" panose="020B0503020204020204" pitchFamily="34" charset="-122"/>
              <a:ea typeface="微软雅黑" panose="020B0503020204020204" pitchFamily="34" charset="-122"/>
            </a:endParaRPr>
          </a:p>
        </p:txBody>
      </p:sp>
      <p:sp>
        <p:nvSpPr>
          <p:cNvPr id="4" name="标题 1"/>
          <p:cNvSpPr txBox="1"/>
          <p:nvPr/>
        </p:nvSpPr>
        <p:spPr>
          <a:xfrm>
            <a:off x="145019" y="-1"/>
            <a:ext cx="12054362" cy="13668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b="1" dirty="0">
                <a:solidFill>
                  <a:srgbClr val="0000FF"/>
                </a:solidFill>
                <a:latin typeface="微软雅黑" panose="020B0503020204020204" pitchFamily="34" charset="-122"/>
                <a:ea typeface="微软雅黑" panose="020B0503020204020204" pitchFamily="34" charset="-122"/>
              </a:rPr>
              <a:t>A</a:t>
            </a:r>
            <a:r>
              <a:rPr lang="zh-CN" altLang="en-US" sz="3200" b="1" dirty="0">
                <a:solidFill>
                  <a:srgbClr val="0000FF"/>
                </a:solidFill>
                <a:latin typeface="微软雅黑" panose="020B0503020204020204" pitchFamily="34" charset="-122"/>
                <a:ea typeface="微软雅黑" panose="020B0503020204020204" pitchFamily="34" charset="-122"/>
              </a:rPr>
              <a:t>， </a:t>
            </a:r>
            <a:r>
              <a:rPr lang="en-US" altLang="zh-CN" sz="3200" b="1" dirty="0">
                <a:solidFill>
                  <a:srgbClr val="0000FF"/>
                </a:solidFill>
                <a:latin typeface="微软雅黑" panose="020B0503020204020204" pitchFamily="34" charset="-122"/>
                <a:ea typeface="微软雅黑" panose="020B0503020204020204" pitchFamily="34" charset="-122"/>
              </a:rPr>
              <a:t>C </a:t>
            </a:r>
            <a:r>
              <a:rPr lang="zh-CN" altLang="en-US" sz="3200" b="1" dirty="0">
                <a:solidFill>
                  <a:srgbClr val="0000FF"/>
                </a:solidFill>
                <a:latin typeface="微软雅黑" panose="020B0503020204020204" pitchFamily="34" charset="-122"/>
                <a:ea typeface="微软雅黑" panose="020B0503020204020204" pitchFamily="34" charset="-122"/>
              </a:rPr>
              <a:t>句式相似，可能有冗余选项。 </a:t>
            </a:r>
            <a:r>
              <a:rPr lang="en-US" altLang="zh-CN" sz="3200" b="1" dirty="0">
                <a:solidFill>
                  <a:srgbClr val="0000FF"/>
                </a:solidFill>
                <a:latin typeface="微软雅黑" panose="020B0503020204020204" pitchFamily="34" charset="-122"/>
                <a:ea typeface="微软雅黑" panose="020B0503020204020204" pitchFamily="34" charset="-122"/>
              </a:rPr>
              <a:t>E, F </a:t>
            </a:r>
            <a:r>
              <a:rPr lang="zh-CN" altLang="en-US" sz="3200" b="1" dirty="0">
                <a:solidFill>
                  <a:srgbClr val="0000FF"/>
                </a:solidFill>
                <a:latin typeface="微软雅黑" panose="020B0503020204020204" pitchFamily="34" charset="-122"/>
                <a:ea typeface="微软雅黑" panose="020B0503020204020204" pitchFamily="34" charset="-122"/>
              </a:rPr>
              <a:t>都有</a:t>
            </a:r>
            <a:r>
              <a:rPr lang="en-US" altLang="zh-CN" sz="3200" b="1" dirty="0">
                <a:solidFill>
                  <a:srgbClr val="0000FF"/>
                </a:solidFill>
                <a:latin typeface="微软雅黑" panose="020B0503020204020204" pitchFamily="34" charset="-122"/>
                <a:ea typeface="微软雅黑" panose="020B0503020204020204" pitchFamily="34" charset="-122"/>
              </a:rPr>
              <a:t>thankfulness </a:t>
            </a:r>
            <a:r>
              <a:rPr lang="zh-CN" altLang="en-US" sz="3200" b="1" dirty="0">
                <a:solidFill>
                  <a:srgbClr val="0000FF"/>
                </a:solidFill>
                <a:latin typeface="微软雅黑" panose="020B0503020204020204" pitchFamily="34" charset="-122"/>
                <a:ea typeface="微软雅黑" panose="020B0503020204020204" pitchFamily="34" charset="-122"/>
              </a:rPr>
              <a:t>可能有冗余选项。</a:t>
            </a:r>
            <a:endParaRPr lang="zh-CN" altLang="en-US" sz="3200" b="1" dirty="0">
              <a:solidFill>
                <a:srgbClr val="AC0000"/>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a:xfrm>
            <a:off x="0" y="3016577"/>
            <a:ext cx="12199379" cy="3841423"/>
          </a:xfrm>
          <a:prstGeom prst="rect">
            <a:avLst/>
          </a:prstGeom>
          <a:solidFill>
            <a:schemeClr val="bg1"/>
          </a:solidFill>
          <a:ln>
            <a:solidFill>
              <a:schemeClr val="accent6">
                <a:lumMod val="75000"/>
              </a:schemeClr>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340"/>
              </a:lnSpc>
              <a:buFont typeface="Arial" panose="020B0604020202020204" pitchFamily="34" charset="0"/>
              <a:buNone/>
            </a:pPr>
            <a:r>
              <a:rPr lang="en-US" altLang="zh-CN" dirty="0">
                <a:latin typeface="Times New Roman" panose="02020603050405020304" pitchFamily="18" charset="0"/>
                <a:cs typeface="Times New Roman" panose="02020603050405020304" pitchFamily="18" charset="0"/>
              </a:rPr>
              <a:t>A. What's the possible </a:t>
            </a:r>
            <a:r>
              <a:rPr lang="en-US" altLang="zh-CN" dirty="0">
                <a:solidFill>
                  <a:srgbClr val="CC00FF"/>
                </a:solidFill>
                <a:latin typeface="Times New Roman" panose="02020603050405020304" pitchFamily="18" charset="0"/>
                <a:cs typeface="Times New Roman" panose="02020603050405020304" pitchFamily="18" charset="0"/>
              </a:rPr>
              <a:t>solution?</a:t>
            </a:r>
            <a:endParaRPr lang="en-US" altLang="zh-CN" dirty="0">
              <a:solidFill>
                <a:srgbClr val="CC00FF"/>
              </a:solidFill>
              <a:latin typeface="Times New Roman" panose="02020603050405020304" pitchFamily="18" charset="0"/>
              <a:cs typeface="Times New Roman" panose="02020603050405020304" pitchFamily="18" charset="0"/>
            </a:endParaRPr>
          </a:p>
          <a:p>
            <a:pPr marL="0" indent="0">
              <a:lnSpc>
                <a:spcPts val="3340"/>
              </a:lnSpc>
              <a:buFont typeface="Arial" panose="020B0604020202020204" pitchFamily="34" charset="0"/>
              <a:buNone/>
            </a:pPr>
            <a:r>
              <a:rPr lang="en-US" altLang="zh-CN" dirty="0">
                <a:latin typeface="Times New Roman" panose="02020603050405020304" pitchFamily="18" charset="0"/>
                <a:cs typeface="Times New Roman" panose="02020603050405020304" pitchFamily="18" charset="0"/>
              </a:rPr>
              <a:t>B. </a:t>
            </a:r>
            <a:r>
              <a:rPr lang="en-US" altLang="zh-CN" b="1" dirty="0">
                <a:solidFill>
                  <a:srgbClr val="FF0000"/>
                </a:solidFill>
                <a:latin typeface="Times New Roman" panose="02020603050405020304" pitchFamily="18" charset="0"/>
                <a:cs typeface="Times New Roman" panose="02020603050405020304" pitchFamily="18" charset="0"/>
              </a:rPr>
              <a:t>Identify</a:t>
            </a:r>
            <a:r>
              <a:rPr lang="en-US" altLang="zh-CN" dirty="0">
                <a:latin typeface="Times New Roman" panose="02020603050405020304" pitchFamily="18" charset="0"/>
                <a:cs typeface="Times New Roman" panose="02020603050405020304" pitchFamily="18" charset="0"/>
              </a:rPr>
              <a:t> when </a:t>
            </a:r>
            <a:r>
              <a:rPr lang="en-US" altLang="zh-CN" b="1" dirty="0">
                <a:solidFill>
                  <a:srgbClr val="0000FF"/>
                </a:solidFill>
                <a:latin typeface="Times New Roman" panose="02020603050405020304" pitchFamily="18" charset="0"/>
                <a:cs typeface="Times New Roman" panose="02020603050405020304" pitchFamily="18" charset="0"/>
              </a:rPr>
              <a:t>motivation</a:t>
            </a:r>
            <a:r>
              <a:rPr lang="en-US" altLang="zh-CN" dirty="0">
                <a:latin typeface="Times New Roman" panose="02020603050405020304" pitchFamily="18" charset="0"/>
                <a:cs typeface="Times New Roman" panose="02020603050405020304" pitchFamily="18" charset="0"/>
              </a:rPr>
              <a:t> </a:t>
            </a:r>
            <a:r>
              <a:rPr lang="en-US" altLang="zh-CN" b="1" dirty="0">
                <a:solidFill>
                  <a:srgbClr val="FF0000"/>
                </a:solidFill>
                <a:latin typeface="Times New Roman" panose="02020603050405020304" pitchFamily="18" charset="0"/>
                <a:cs typeface="Times New Roman" panose="02020603050405020304" pitchFamily="18" charset="0"/>
              </a:rPr>
              <a:t>slips.</a:t>
            </a:r>
            <a:endParaRPr lang="en-US" altLang="zh-CN" b="1" dirty="0">
              <a:solidFill>
                <a:srgbClr val="FF0000"/>
              </a:solidFill>
              <a:latin typeface="Times New Roman" panose="02020603050405020304" pitchFamily="18" charset="0"/>
              <a:cs typeface="Times New Roman" panose="02020603050405020304" pitchFamily="18" charset="0"/>
            </a:endParaRPr>
          </a:p>
          <a:p>
            <a:pPr marL="0" indent="0">
              <a:lnSpc>
                <a:spcPts val="3340"/>
              </a:lnSpc>
              <a:buFont typeface="Arial" panose="020B0604020202020204" pitchFamily="34" charset="0"/>
              <a:buNone/>
            </a:pPr>
            <a:r>
              <a:rPr lang="en-US" altLang="zh-CN" dirty="0">
                <a:latin typeface="Times New Roman" panose="02020603050405020304" pitchFamily="18" charset="0"/>
                <a:cs typeface="Times New Roman" panose="02020603050405020304" pitchFamily="18" charset="0"/>
              </a:rPr>
              <a:t>C. What's </a:t>
            </a:r>
            <a:r>
              <a:rPr lang="en-US" altLang="zh-CN" dirty="0">
                <a:solidFill>
                  <a:srgbClr val="CC00FF"/>
                </a:solidFill>
                <a:latin typeface="Times New Roman" panose="02020603050405020304" pitchFamily="18" charset="0"/>
                <a:cs typeface="Times New Roman" panose="02020603050405020304" pitchFamily="18" charset="0"/>
              </a:rPr>
              <a:t>at the heart of this issue</a:t>
            </a:r>
            <a:r>
              <a:rPr lang="en-US" altLang="zh-CN" dirty="0">
                <a:latin typeface="Times New Roman" panose="02020603050405020304" pitchFamily="18" charset="0"/>
                <a:cs typeface="Times New Roman" panose="02020603050405020304" pitchFamily="18" charset="0"/>
              </a:rPr>
              <a:t>?</a:t>
            </a:r>
            <a:endParaRPr lang="en-US" altLang="zh-CN" dirty="0">
              <a:latin typeface="Times New Roman" panose="02020603050405020304" pitchFamily="18" charset="0"/>
              <a:cs typeface="Times New Roman" panose="02020603050405020304" pitchFamily="18" charset="0"/>
            </a:endParaRPr>
          </a:p>
          <a:p>
            <a:pPr marL="0" indent="0">
              <a:lnSpc>
                <a:spcPts val="3340"/>
              </a:lnSpc>
              <a:buFont typeface="Arial" panose="020B0604020202020204" pitchFamily="34" charset="0"/>
              <a:buNone/>
            </a:pPr>
            <a:r>
              <a:rPr lang="en-US" altLang="zh-CN" dirty="0">
                <a:latin typeface="Times New Roman" panose="02020603050405020304" pitchFamily="18" charset="0"/>
                <a:cs typeface="Times New Roman" panose="02020603050405020304" pitchFamily="18" charset="0"/>
              </a:rPr>
              <a:t>D. Decide what works best for you and give it a try.</a:t>
            </a:r>
            <a:endParaRPr lang="en-US" altLang="zh-CN" dirty="0">
              <a:latin typeface="Times New Roman" panose="02020603050405020304" pitchFamily="18" charset="0"/>
              <a:cs typeface="Times New Roman" panose="02020603050405020304" pitchFamily="18" charset="0"/>
            </a:endParaRPr>
          </a:p>
          <a:p>
            <a:pPr marL="0" indent="0">
              <a:lnSpc>
                <a:spcPts val="3340"/>
              </a:lnSpc>
              <a:buFont typeface="Arial" panose="020B0604020202020204" pitchFamily="34" charset="0"/>
              <a:buNone/>
            </a:pPr>
            <a:r>
              <a:rPr lang="en-US" altLang="zh-CN" dirty="0">
                <a:latin typeface="Times New Roman" panose="02020603050405020304" pitchFamily="18" charset="0"/>
                <a:cs typeface="Times New Roman" panose="02020603050405020304" pitchFamily="18" charset="0"/>
              </a:rPr>
              <a:t>E. </a:t>
            </a:r>
            <a:r>
              <a:rPr lang="en-US" altLang="zh-CN" dirty="0">
                <a:solidFill>
                  <a:srgbClr val="0000FF"/>
                </a:solidFill>
                <a:latin typeface="Times New Roman" panose="02020603050405020304" pitchFamily="18" charset="0"/>
                <a:cs typeface="Times New Roman" panose="02020603050405020304" pitchFamily="18" charset="0"/>
              </a:rPr>
              <a:t>A </a:t>
            </a:r>
            <a:r>
              <a:rPr lang="en-US" altLang="zh-CN" b="1" dirty="0">
                <a:solidFill>
                  <a:srgbClr val="0000FF"/>
                </a:solidFill>
                <a:latin typeface="Times New Roman" panose="02020603050405020304" pitchFamily="18" charset="0"/>
                <a:cs typeface="Times New Roman" panose="02020603050405020304" pitchFamily="18" charset="0"/>
              </a:rPr>
              <a:t>thankfulness</a:t>
            </a:r>
            <a:r>
              <a:rPr lang="en-US" altLang="zh-CN" dirty="0">
                <a:solidFill>
                  <a:srgbClr val="0000FF"/>
                </a:solidFill>
                <a:latin typeface="Times New Roman" panose="02020603050405020304" pitchFamily="18" charset="0"/>
                <a:cs typeface="Times New Roman" panose="02020603050405020304" pitchFamily="18" charset="0"/>
              </a:rPr>
              <a:t> journal </a:t>
            </a:r>
            <a:r>
              <a:rPr lang="en-US" altLang="zh-CN" dirty="0">
                <a:latin typeface="Times New Roman" panose="02020603050405020304" pitchFamily="18" charset="0"/>
                <a:cs typeface="Times New Roman" panose="02020603050405020304" pitchFamily="18" charset="0"/>
              </a:rPr>
              <a:t>is a perfect way to show your gratitude to others.</a:t>
            </a:r>
            <a:endParaRPr lang="en-US" altLang="zh-CN" dirty="0">
              <a:latin typeface="Times New Roman" panose="02020603050405020304" pitchFamily="18" charset="0"/>
              <a:cs typeface="Times New Roman" panose="02020603050405020304" pitchFamily="18" charset="0"/>
            </a:endParaRPr>
          </a:p>
          <a:p>
            <a:pPr marL="0" indent="0">
              <a:lnSpc>
                <a:spcPts val="3340"/>
              </a:lnSpc>
              <a:buFont typeface="Arial" panose="020B0604020202020204" pitchFamily="34" charset="0"/>
              <a:buNone/>
            </a:pPr>
            <a:r>
              <a:rPr lang="en-US" altLang="zh-CN" dirty="0">
                <a:latin typeface="Times New Roman" panose="02020603050405020304" pitchFamily="18" charset="0"/>
                <a:cs typeface="Times New Roman" panose="02020603050405020304" pitchFamily="18" charset="0"/>
              </a:rPr>
              <a:t>F. </a:t>
            </a:r>
            <a:r>
              <a:rPr lang="en-US" altLang="zh-CN" b="1" dirty="0">
                <a:solidFill>
                  <a:srgbClr val="CC00FF"/>
                </a:solidFill>
                <a:latin typeface="Times New Roman" panose="02020603050405020304" pitchFamily="18" charset="0"/>
                <a:cs typeface="Times New Roman" panose="02020603050405020304" pitchFamily="18" charset="0"/>
              </a:rPr>
              <a:t>Some people </a:t>
            </a:r>
            <a:r>
              <a:rPr lang="en-US" altLang="zh-CN" dirty="0">
                <a:latin typeface="Times New Roman" panose="02020603050405020304" pitchFamily="18" charset="0"/>
                <a:cs typeface="Times New Roman" panose="02020603050405020304" pitchFamily="18" charset="0"/>
              </a:rPr>
              <a:t>Find that</a:t>
            </a:r>
            <a:r>
              <a:rPr lang="en-US" altLang="zh-CN" b="1" dirty="0">
                <a:solidFill>
                  <a:srgbClr val="0000FF"/>
                </a:solidFill>
                <a:latin typeface="Times New Roman" panose="02020603050405020304" pitchFamily="18" charset="0"/>
                <a:cs typeface="Times New Roman" panose="02020603050405020304" pitchFamily="18" charset="0"/>
              </a:rPr>
              <a:t> thankfulness </a:t>
            </a:r>
            <a:r>
              <a:rPr lang="en-US" altLang="zh-CN" dirty="0">
                <a:latin typeface="Times New Roman" panose="02020603050405020304" pitchFamily="18" charset="0"/>
                <a:cs typeface="Times New Roman" panose="02020603050405020304" pitchFamily="18" charset="0"/>
              </a:rPr>
              <a:t>and motivation are directly connected.</a:t>
            </a:r>
            <a:endParaRPr lang="en-US" altLang="zh-CN" dirty="0">
              <a:latin typeface="Times New Roman" panose="02020603050405020304" pitchFamily="18" charset="0"/>
              <a:cs typeface="Times New Roman" panose="02020603050405020304" pitchFamily="18" charset="0"/>
            </a:endParaRPr>
          </a:p>
          <a:p>
            <a:pPr marL="0" indent="0">
              <a:lnSpc>
                <a:spcPts val="3340"/>
              </a:lnSpc>
              <a:buFont typeface="Arial" panose="020B0604020202020204" pitchFamily="34" charset="0"/>
              <a:buNone/>
            </a:pPr>
            <a:r>
              <a:rPr lang="en-US" altLang="zh-CN" dirty="0">
                <a:latin typeface="Times New Roman" panose="02020603050405020304" pitchFamily="18" charset="0"/>
                <a:cs typeface="Times New Roman" panose="02020603050405020304" pitchFamily="18" charset="0"/>
              </a:rPr>
              <a:t>G. Make it a point to </a:t>
            </a:r>
            <a:r>
              <a:rPr lang="en-US" altLang="zh-CN" b="1" dirty="0">
                <a:solidFill>
                  <a:srgbClr val="FF0000"/>
                </a:solidFill>
                <a:latin typeface="Times New Roman" panose="02020603050405020304" pitchFamily="18" charset="0"/>
                <a:cs typeface="Times New Roman" panose="02020603050405020304" pitchFamily="18" charset="0"/>
              </a:rPr>
              <a:t>go outdoors and try new things </a:t>
            </a:r>
            <a:r>
              <a:rPr lang="en-US" altLang="zh-CN" dirty="0">
                <a:latin typeface="Times New Roman" panose="02020603050405020304" pitchFamily="18" charset="0"/>
                <a:cs typeface="Times New Roman" panose="02020603050405020304" pitchFamily="18" charset="0"/>
              </a:rPr>
              <a:t>even when you don't want to.</a:t>
            </a:r>
            <a:endParaRPr lang="en-US" altLang="zh-CN" dirty="0">
              <a:latin typeface="Times New Roman" panose="02020603050405020304" pitchFamily="18" charset="0"/>
              <a:cs typeface="Times New Roman" panose="02020603050405020304" pitchFamily="18" charset="0"/>
            </a:endParaRPr>
          </a:p>
          <a:p>
            <a:pPr>
              <a:lnSpc>
                <a:spcPts val="3340"/>
              </a:lnSpc>
            </a:pPr>
            <a:endParaRPr lang="en-US" altLang="zh-CN"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custDataLst>
              <p:tags r:id="rId1"/>
            </p:custDataLst>
          </p:nvPr>
        </p:nvSpPr>
        <p:spPr>
          <a:xfrm>
            <a:off x="264160" y="-386499"/>
            <a:ext cx="11664315" cy="2698771"/>
          </a:xfrm>
          <a:prstGeom prst="rect">
            <a:avLst/>
          </a:prstGeom>
          <a:solidFill>
            <a:schemeClr val="bg1"/>
          </a:solidFill>
        </p:spPr>
        <p:txBody>
          <a:bodyPr vert="horz" lIns="91440" tIns="45720" rIns="91440" bIns="45720"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defTabSz="457200">
              <a:lnSpc>
                <a:spcPct val="100000"/>
              </a:lnSpc>
              <a:spcBef>
                <a:spcPct val="20000"/>
              </a:spcBef>
              <a:spcAft>
                <a:spcPts val="600"/>
              </a:spcAft>
              <a:buClr>
                <a:schemeClr val="tx1"/>
              </a:buClr>
              <a:buSzPct val="80000"/>
              <a:buNone/>
              <a:defRPr/>
            </a:pPr>
            <a:r>
              <a:rPr kumimoji="0" lang="en-US" altLang="zh-CN" sz="3200"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    Have you ever wondered </a:t>
            </a:r>
            <a:r>
              <a:rPr kumimoji="0" lang="en-US" altLang="zh-CN" sz="3200" i="0" strike="noStrike" kern="1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why you want to do something, </a:t>
            </a:r>
            <a:r>
              <a:rPr kumimoji="0" lang="en-US" altLang="zh-CN" sz="3200"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or </a:t>
            </a:r>
            <a:r>
              <a:rPr kumimoji="0" lang="en-US" altLang="zh-CN" sz="3200" i="0" strike="noStrike" kern="1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what causes people to go through extraordinary pain or personal investment </a:t>
            </a:r>
            <a:r>
              <a:rPr kumimoji="0" lang="en-US" altLang="zh-CN" sz="3200"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just </a:t>
            </a:r>
            <a:r>
              <a:rPr kumimoji="0" lang="en-US" altLang="zh-CN" sz="3200" i="0" strike="noStrike" kern="1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to achieve a particular outcome</a:t>
            </a:r>
            <a:r>
              <a:rPr kumimoji="0" lang="en-US" altLang="zh-CN" sz="3200" i="0" u="sng"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       36          </a:t>
            </a:r>
            <a:r>
              <a:rPr kumimoji="0" lang="en-US" altLang="zh-CN" sz="3200"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Motivation.</a:t>
            </a:r>
            <a:endParaRPr kumimoji="0" lang="en-US" altLang="zh-CN" sz="3200" i="0" u="sng" strike="noStrike" kern="1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2" name="文本框 1"/>
          <p:cNvSpPr txBox="1"/>
          <p:nvPr>
            <p:custDataLst>
              <p:tags r:id="rId2"/>
            </p:custDataLst>
          </p:nvPr>
        </p:nvSpPr>
        <p:spPr>
          <a:xfrm>
            <a:off x="4411744" y="1677898"/>
            <a:ext cx="7673419" cy="2246769"/>
          </a:xfrm>
          <a:prstGeom prst="rect">
            <a:avLst/>
          </a:prstGeom>
          <a:noFill/>
          <a:ln w="28575">
            <a:solidFill>
              <a:schemeClr val="accent1"/>
            </a:solidFill>
          </a:ln>
        </p:spPr>
        <p:txBody>
          <a:bodyPr wrap="square" rtlCol="0">
            <a:spAutoFit/>
          </a:bodyPr>
          <a:lstStyle/>
          <a:p>
            <a:pPr algn="ctr"/>
            <a:r>
              <a:rPr lang="zh-CN" altLang="en-US" sz="2800" b="1" dirty="0">
                <a:solidFill>
                  <a:srgbClr val="FF0000"/>
                </a:solidFill>
                <a:ea typeface="等线" panose="02010600030101010101" charset="-122"/>
                <a:cs typeface="等线" panose="02010600030101010101" charset="-122"/>
                <a:sym typeface="+mn-ea"/>
              </a:rPr>
              <a:t>段中题：提出问题，回答问题。</a:t>
            </a:r>
            <a:r>
              <a:rPr lang="zh-CN" altLang="en-US" sz="2800" b="1" dirty="0">
                <a:solidFill>
                  <a:srgbClr val="0000FF"/>
                </a:solidFill>
                <a:ea typeface="等线" panose="02010600030101010101" charset="-122"/>
                <a:cs typeface="等线" panose="02010600030101010101" charset="-122"/>
                <a:sym typeface="+mn-ea"/>
              </a:rPr>
              <a:t>前句意思：你有没有想过为什么你想做某事，或者</a:t>
            </a:r>
            <a:r>
              <a:rPr lang="zh-CN" altLang="en-US" sz="2800" b="1" dirty="0">
                <a:solidFill>
                  <a:srgbClr val="FF0000"/>
                </a:solidFill>
                <a:ea typeface="等线" panose="02010600030101010101" charset="-122"/>
                <a:cs typeface="等线" panose="02010600030101010101" charset="-122"/>
                <a:sym typeface="+mn-ea"/>
              </a:rPr>
              <a:t>是什么</a:t>
            </a:r>
            <a:r>
              <a:rPr lang="zh-CN" altLang="en-US" sz="2800" b="1" dirty="0">
                <a:solidFill>
                  <a:srgbClr val="0000FF"/>
                </a:solidFill>
                <a:ea typeface="等线" panose="02010600030101010101" charset="-122"/>
                <a:cs typeface="等线" panose="02010600030101010101" charset="-122"/>
                <a:sym typeface="+mn-ea"/>
              </a:rPr>
              <a:t>让人们经历了巨大的痛苦或个人投资，只是为了达到一个特定结果</a:t>
            </a:r>
            <a:r>
              <a:rPr lang="en-US" altLang="zh-CN" sz="2800" b="1" dirty="0">
                <a:solidFill>
                  <a:srgbClr val="0000FF"/>
                </a:solidFill>
                <a:ea typeface="等线" panose="02010600030101010101" charset="-122"/>
                <a:cs typeface="等线" panose="02010600030101010101" charset="-122"/>
                <a:sym typeface="+mn-ea"/>
              </a:rPr>
              <a:t>?</a:t>
            </a:r>
            <a:r>
              <a:rPr lang="zh-CN" altLang="en-US" sz="2800" b="1" dirty="0">
                <a:solidFill>
                  <a:srgbClr val="FF0000"/>
                </a:solidFill>
                <a:ea typeface="等线" panose="02010600030101010101" charset="-122"/>
                <a:cs typeface="等线" panose="02010600030101010101" charset="-122"/>
                <a:sym typeface="+mn-ea"/>
              </a:rPr>
              <a:t>这个问题的核心是什么？故选</a:t>
            </a:r>
            <a:r>
              <a:rPr lang="en-US" altLang="zh-CN" sz="2800" b="1" dirty="0">
                <a:solidFill>
                  <a:srgbClr val="FF0000"/>
                </a:solidFill>
                <a:ea typeface="等线" panose="02010600030101010101" charset="-122"/>
                <a:cs typeface="等线" panose="02010600030101010101" charset="-122"/>
                <a:sym typeface="+mn-ea"/>
              </a:rPr>
              <a:t>C</a:t>
            </a:r>
            <a:r>
              <a:rPr lang="zh-CN" altLang="en-US" sz="2800" b="1" dirty="0">
                <a:solidFill>
                  <a:srgbClr val="FF0000"/>
                </a:solidFill>
                <a:ea typeface="等线" panose="02010600030101010101" charset="-122"/>
                <a:cs typeface="等线" panose="02010600030101010101" charset="-122"/>
                <a:sym typeface="+mn-ea"/>
              </a:rPr>
              <a:t>。</a:t>
            </a:r>
            <a:r>
              <a:rPr lang="en-US" altLang="zh-CN" sz="2800" b="1" dirty="0">
                <a:solidFill>
                  <a:srgbClr val="FF0000"/>
                </a:solidFill>
                <a:ea typeface="等线" panose="02010600030101010101" charset="-122"/>
                <a:cs typeface="等线" panose="02010600030101010101" charset="-122"/>
                <a:sym typeface="+mn-ea"/>
              </a:rPr>
              <a:t>A </a:t>
            </a:r>
            <a:r>
              <a:rPr lang="zh-CN" altLang="en-US" sz="2800" b="1" dirty="0">
                <a:solidFill>
                  <a:srgbClr val="FF0000"/>
                </a:solidFill>
                <a:ea typeface="等线" panose="02010600030101010101" charset="-122"/>
                <a:cs typeface="等线" panose="02010600030101010101" charset="-122"/>
                <a:sym typeface="+mn-ea"/>
              </a:rPr>
              <a:t>冗余选项。</a:t>
            </a:r>
            <a:endParaRPr lang="zh-CN" altLang="en-US" sz="2800" b="1" dirty="0">
              <a:solidFill>
                <a:srgbClr val="FF0000"/>
              </a:solidFill>
              <a:ea typeface="等线" panose="02010600030101010101" charset="-122"/>
              <a:cs typeface="等线" panose="02010600030101010101" charset="-122"/>
              <a:sym typeface="+mn-ea"/>
            </a:endParaRPr>
          </a:p>
        </p:txBody>
      </p:sp>
      <p:cxnSp>
        <p:nvCxnSpPr>
          <p:cNvPr id="6" name="直接箭头连接符 5"/>
          <p:cNvCxnSpPr/>
          <p:nvPr/>
        </p:nvCxnSpPr>
        <p:spPr>
          <a:xfrm flipH="1">
            <a:off x="1140643" y="1084082"/>
            <a:ext cx="5033914" cy="315231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7" name="心形 6"/>
          <p:cNvSpPr/>
          <p:nvPr/>
        </p:nvSpPr>
        <p:spPr>
          <a:xfrm>
            <a:off x="71437" y="4213681"/>
            <a:ext cx="385445" cy="415925"/>
          </a:xfrm>
          <a:prstGeom prst="heart">
            <a:avLst/>
          </a:prstGeom>
          <a:solidFill>
            <a:srgbClr val="FF0000"/>
          </a:solid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solidFill>
                <a:srgbClr val="FF0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a:xfrm>
            <a:off x="0" y="5161175"/>
            <a:ext cx="12199379" cy="1696825"/>
          </a:xfrm>
          <a:prstGeom prst="rect">
            <a:avLst/>
          </a:prstGeom>
          <a:solidFill>
            <a:schemeClr val="bg1"/>
          </a:solidFill>
          <a:ln>
            <a:solidFill>
              <a:schemeClr val="accent6">
                <a:lumMod val="75000"/>
              </a:schemeClr>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340"/>
              </a:lnSpc>
              <a:buFont typeface="Arial" panose="020B0604020202020204" pitchFamily="34" charset="0"/>
              <a:buNone/>
            </a:pPr>
            <a:r>
              <a:rPr lang="en-US" altLang="zh-CN" dirty="0">
                <a:latin typeface="Times New Roman" panose="02020603050405020304" pitchFamily="18" charset="0"/>
                <a:cs typeface="Times New Roman" panose="02020603050405020304" pitchFamily="18" charset="0"/>
              </a:rPr>
              <a:t>A. What's the possible </a:t>
            </a:r>
            <a:r>
              <a:rPr lang="en-US" altLang="zh-CN" dirty="0">
                <a:solidFill>
                  <a:srgbClr val="CC00FF"/>
                </a:solidFill>
                <a:latin typeface="Times New Roman" panose="02020603050405020304" pitchFamily="18" charset="0"/>
                <a:cs typeface="Times New Roman" panose="02020603050405020304" pitchFamily="18" charset="0"/>
              </a:rPr>
              <a:t>solution?</a:t>
            </a:r>
            <a:endParaRPr lang="en-US" altLang="zh-CN" dirty="0">
              <a:solidFill>
                <a:srgbClr val="CC00FF"/>
              </a:solidFill>
              <a:latin typeface="Times New Roman" panose="02020603050405020304" pitchFamily="18" charset="0"/>
              <a:cs typeface="Times New Roman" panose="02020603050405020304" pitchFamily="18" charset="0"/>
            </a:endParaRPr>
          </a:p>
          <a:p>
            <a:pPr marL="0" indent="0">
              <a:lnSpc>
                <a:spcPts val="3340"/>
              </a:lnSpc>
              <a:buFont typeface="Arial" panose="020B0604020202020204" pitchFamily="34" charset="0"/>
              <a:buNone/>
            </a:pPr>
            <a:r>
              <a:rPr lang="en-US" altLang="zh-CN" dirty="0">
                <a:latin typeface="Times New Roman" panose="02020603050405020304" pitchFamily="18" charset="0"/>
                <a:cs typeface="Times New Roman" panose="02020603050405020304" pitchFamily="18" charset="0"/>
              </a:rPr>
              <a:t>B. </a:t>
            </a:r>
            <a:r>
              <a:rPr lang="en-US" altLang="zh-CN" b="1" dirty="0">
                <a:solidFill>
                  <a:srgbClr val="FF0000"/>
                </a:solidFill>
                <a:latin typeface="Times New Roman" panose="02020603050405020304" pitchFamily="18" charset="0"/>
                <a:cs typeface="Times New Roman" panose="02020603050405020304" pitchFamily="18" charset="0"/>
              </a:rPr>
              <a:t>Identify</a:t>
            </a:r>
            <a:r>
              <a:rPr lang="en-US" altLang="zh-CN" dirty="0">
                <a:latin typeface="Times New Roman" panose="02020603050405020304" pitchFamily="18" charset="0"/>
                <a:cs typeface="Times New Roman" panose="02020603050405020304" pitchFamily="18" charset="0"/>
              </a:rPr>
              <a:t> when </a:t>
            </a:r>
            <a:r>
              <a:rPr lang="en-US" altLang="zh-CN" b="1" dirty="0">
                <a:solidFill>
                  <a:srgbClr val="0000FF"/>
                </a:solidFill>
                <a:latin typeface="Times New Roman" panose="02020603050405020304" pitchFamily="18" charset="0"/>
                <a:cs typeface="Times New Roman" panose="02020603050405020304" pitchFamily="18" charset="0"/>
              </a:rPr>
              <a:t>motivation</a:t>
            </a:r>
            <a:r>
              <a:rPr lang="en-US" altLang="zh-CN" dirty="0">
                <a:latin typeface="Times New Roman" panose="02020603050405020304" pitchFamily="18" charset="0"/>
                <a:cs typeface="Times New Roman" panose="02020603050405020304" pitchFamily="18" charset="0"/>
              </a:rPr>
              <a:t> </a:t>
            </a:r>
            <a:r>
              <a:rPr lang="en-US" altLang="zh-CN" b="1" dirty="0">
                <a:solidFill>
                  <a:srgbClr val="FF0000"/>
                </a:solidFill>
                <a:latin typeface="Times New Roman" panose="02020603050405020304" pitchFamily="18" charset="0"/>
                <a:cs typeface="Times New Roman" panose="02020603050405020304" pitchFamily="18" charset="0"/>
              </a:rPr>
              <a:t>slips.</a:t>
            </a:r>
            <a:endParaRPr lang="en-US" altLang="zh-CN" b="1" dirty="0">
              <a:solidFill>
                <a:srgbClr val="FF0000"/>
              </a:solidFill>
              <a:latin typeface="Times New Roman" panose="02020603050405020304" pitchFamily="18" charset="0"/>
              <a:cs typeface="Times New Roman" panose="02020603050405020304" pitchFamily="18" charset="0"/>
            </a:endParaRPr>
          </a:p>
          <a:p>
            <a:pPr marL="0" indent="0">
              <a:lnSpc>
                <a:spcPts val="3340"/>
              </a:lnSpc>
              <a:buFont typeface="Arial" panose="020B0604020202020204" pitchFamily="34" charset="0"/>
              <a:buNone/>
            </a:pPr>
            <a:r>
              <a:rPr lang="en-US" altLang="zh-CN" dirty="0">
                <a:latin typeface="Times New Roman" panose="02020603050405020304" pitchFamily="18" charset="0"/>
                <a:cs typeface="Times New Roman" panose="02020603050405020304" pitchFamily="18" charset="0"/>
              </a:rPr>
              <a:t>C. What's </a:t>
            </a:r>
            <a:r>
              <a:rPr lang="en-US" altLang="zh-CN" dirty="0">
                <a:solidFill>
                  <a:srgbClr val="CC00FF"/>
                </a:solidFill>
                <a:latin typeface="Times New Roman" panose="02020603050405020304" pitchFamily="18" charset="0"/>
                <a:cs typeface="Times New Roman" panose="02020603050405020304" pitchFamily="18" charset="0"/>
              </a:rPr>
              <a:t>at the heart of this issue</a:t>
            </a:r>
            <a:r>
              <a:rPr lang="en-US" altLang="zh-CN" dirty="0">
                <a:latin typeface="Times New Roman" panose="02020603050405020304" pitchFamily="18" charset="0"/>
                <a:cs typeface="Times New Roman" panose="02020603050405020304" pitchFamily="18" charset="0"/>
              </a:rPr>
              <a:t>?</a:t>
            </a:r>
            <a:endParaRPr lang="en-US" altLang="zh-CN" dirty="0">
              <a:latin typeface="Times New Roman" panose="02020603050405020304" pitchFamily="18" charset="0"/>
              <a:cs typeface="Times New Roman" panose="02020603050405020304" pitchFamily="18" charset="0"/>
            </a:endParaRPr>
          </a:p>
          <a:p>
            <a:pPr marL="0" indent="0">
              <a:lnSpc>
                <a:spcPts val="3340"/>
              </a:lnSpc>
              <a:buFont typeface="Arial" panose="020B0604020202020204" pitchFamily="34" charset="0"/>
              <a:buNone/>
            </a:pPr>
            <a:r>
              <a:rPr lang="zh-CN" altLang="en-US" dirty="0">
                <a:latin typeface="Times New Roman" panose="02020603050405020304" pitchFamily="18" charset="0"/>
                <a:cs typeface="Times New Roman" panose="02020603050405020304" pitchFamily="18" charset="0"/>
              </a:rPr>
              <a:t>。</a:t>
            </a:r>
            <a:endParaRPr lang="en-US" altLang="zh-CN"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custDataLst>
              <p:tags r:id="rId1"/>
            </p:custDataLst>
          </p:nvPr>
        </p:nvSpPr>
        <p:spPr>
          <a:xfrm>
            <a:off x="404299" y="1535734"/>
            <a:ext cx="11605450" cy="1875934"/>
          </a:xfrm>
          <a:prstGeom prst="rect">
            <a:avLst/>
          </a:prstGeom>
          <a:solidFill>
            <a:schemeClr val="bg1"/>
          </a:solidFill>
        </p:spPr>
        <p:txBody>
          <a:bodyPr vert="horz" lIns="91440" tIns="45720" rIns="91440" bIns="45720"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defTabSz="457200">
              <a:lnSpc>
                <a:spcPct val="100000"/>
              </a:lnSpc>
              <a:spcBef>
                <a:spcPct val="20000"/>
              </a:spcBef>
              <a:spcAft>
                <a:spcPts val="600"/>
              </a:spcAft>
              <a:buClr>
                <a:schemeClr val="tx1"/>
              </a:buClr>
              <a:buSzPct val="80000"/>
              <a:buNone/>
              <a:defRPr/>
            </a:pPr>
            <a:r>
              <a:rPr kumimoji="0" lang="en-US" altLang="zh-CN" sz="3200"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       Motivation is the reason for people's actions, goals, and willingness to pursue the goals. Sometimes it seems difficult to find, but we all have that spark at our core. Here are some ways you can turn that spark back into a flame. </a:t>
            </a:r>
            <a:endParaRPr kumimoji="0" lang="en-US" altLang="zh-CN" sz="3200"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endParaRPr>
          </a:p>
          <a:p>
            <a:pPr marL="0" indent="0" algn="just" defTabSz="457200">
              <a:lnSpc>
                <a:spcPct val="100000"/>
              </a:lnSpc>
              <a:spcBef>
                <a:spcPct val="20000"/>
              </a:spcBef>
              <a:spcAft>
                <a:spcPts val="600"/>
              </a:spcAft>
              <a:buClr>
                <a:schemeClr val="tx1"/>
              </a:buClr>
              <a:buSzPct val="80000"/>
              <a:buNone/>
              <a:defRPr/>
            </a:pPr>
            <a:r>
              <a:rPr kumimoji="0" lang="en-US" altLang="zh-CN" sz="3200" i="0" u="sng"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               37    </a:t>
            </a:r>
            <a:r>
              <a:rPr kumimoji="0" lang="en-US" altLang="zh-CN" sz="3200" i="0" strike="noStrike" kern="1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If your </a:t>
            </a:r>
            <a:r>
              <a:rPr kumimoji="0" lang="en-US" altLang="zh-CN" sz="3200" i="0" u="sng" strike="noStrike" kern="1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motivation is fading, </a:t>
            </a:r>
            <a:r>
              <a:rPr kumimoji="0" lang="en-US" altLang="zh-CN" sz="3200" i="0" strike="noStrike" kern="1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notice when this starts to happen and what events could have driven it. </a:t>
            </a:r>
            <a:r>
              <a:rPr kumimoji="0" lang="en-US" altLang="zh-CN" sz="3200"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You'll find that you're more likely to feel bored when you're in certain environments. As you become more aware of this, you can put yourself in situations where you're more likely to thrive.</a:t>
            </a:r>
            <a:endParaRPr kumimoji="0" lang="en-US" altLang="zh-CN" sz="3200"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2" name="文本框 1"/>
          <p:cNvSpPr txBox="1"/>
          <p:nvPr>
            <p:custDataLst>
              <p:tags r:id="rId2"/>
            </p:custDataLst>
          </p:nvPr>
        </p:nvSpPr>
        <p:spPr>
          <a:xfrm>
            <a:off x="4771016" y="5155293"/>
            <a:ext cx="7544586" cy="646331"/>
          </a:xfrm>
          <a:prstGeom prst="rect">
            <a:avLst/>
          </a:prstGeom>
          <a:noFill/>
          <a:ln w="28575">
            <a:solidFill>
              <a:schemeClr val="accent1"/>
            </a:solidFill>
          </a:ln>
        </p:spPr>
        <p:txBody>
          <a:bodyPr wrap="square" rtlCol="0">
            <a:spAutoFit/>
          </a:bodyPr>
          <a:lstStyle/>
          <a:p>
            <a:pPr algn="ctr"/>
            <a:r>
              <a:rPr lang="zh-CN" altLang="en-US" sz="3600" b="1" dirty="0">
                <a:solidFill>
                  <a:srgbClr val="FF0000"/>
                </a:solidFill>
                <a:ea typeface="等线" panose="02010600030101010101" charset="-122"/>
                <a:cs typeface="等线" panose="02010600030101010101" charset="-122"/>
                <a:sym typeface="+mn-ea"/>
              </a:rPr>
              <a:t>段首题：</a:t>
            </a:r>
            <a:r>
              <a:rPr lang="en-US" altLang="zh-CN" sz="3600" b="1" dirty="0">
                <a:solidFill>
                  <a:srgbClr val="FF0000"/>
                </a:solidFill>
                <a:ea typeface="等线" panose="02010600030101010101" charset="-122"/>
                <a:cs typeface="等线" panose="02010600030101010101" charset="-122"/>
                <a:sym typeface="+mn-ea"/>
              </a:rPr>
              <a:t>37</a:t>
            </a:r>
            <a:r>
              <a:rPr lang="zh-CN" altLang="en-US" sz="3600" b="1" dirty="0">
                <a:solidFill>
                  <a:srgbClr val="FF0000"/>
                </a:solidFill>
                <a:ea typeface="等线" panose="02010600030101010101" charset="-122"/>
                <a:cs typeface="等线" panose="02010600030101010101" charset="-122"/>
                <a:sym typeface="+mn-ea"/>
              </a:rPr>
              <a:t>空后的句意与选项</a:t>
            </a:r>
            <a:r>
              <a:rPr lang="en-US" altLang="zh-CN" sz="3600" b="1" dirty="0">
                <a:solidFill>
                  <a:srgbClr val="FF0000"/>
                </a:solidFill>
                <a:ea typeface="等线" panose="02010600030101010101" charset="-122"/>
                <a:cs typeface="等线" panose="02010600030101010101" charset="-122"/>
                <a:sym typeface="+mn-ea"/>
              </a:rPr>
              <a:t>B</a:t>
            </a:r>
            <a:r>
              <a:rPr lang="zh-CN" altLang="en-US" sz="3600" b="1" dirty="0">
                <a:solidFill>
                  <a:srgbClr val="FF0000"/>
                </a:solidFill>
                <a:ea typeface="等线" panose="02010600030101010101" charset="-122"/>
                <a:cs typeface="等线" panose="02010600030101010101" charset="-122"/>
                <a:sym typeface="+mn-ea"/>
              </a:rPr>
              <a:t>吻合。</a:t>
            </a:r>
            <a:endParaRPr lang="zh-CN" altLang="en-US" sz="3600" b="1" dirty="0">
              <a:solidFill>
                <a:srgbClr val="FF0000"/>
              </a:solidFill>
              <a:ea typeface="等线" panose="02010600030101010101" charset="-122"/>
              <a:cs typeface="等线" panose="02010600030101010101" charset="-122"/>
              <a:sym typeface="+mn-ea"/>
            </a:endParaRPr>
          </a:p>
        </p:txBody>
      </p:sp>
      <p:cxnSp>
        <p:nvCxnSpPr>
          <p:cNvPr id="6" name="直接箭头连接符 5"/>
          <p:cNvCxnSpPr/>
          <p:nvPr/>
        </p:nvCxnSpPr>
        <p:spPr>
          <a:xfrm flipH="1">
            <a:off x="527901" y="2714625"/>
            <a:ext cx="4948974" cy="308699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7" name="心形 6"/>
          <p:cNvSpPr/>
          <p:nvPr/>
        </p:nvSpPr>
        <p:spPr>
          <a:xfrm>
            <a:off x="0" y="5801624"/>
            <a:ext cx="385445" cy="415925"/>
          </a:xfrm>
          <a:prstGeom prst="heart">
            <a:avLst/>
          </a:prstGeom>
          <a:solidFill>
            <a:srgbClr val="FF0000"/>
          </a:solid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solidFill>
                <a:srgbClr val="FF0000"/>
              </a:solidFill>
            </a:endParaRPr>
          </a:p>
        </p:txBody>
      </p:sp>
      <p:sp>
        <p:nvSpPr>
          <p:cNvPr id="4" name="文本框 3"/>
          <p:cNvSpPr txBox="1"/>
          <p:nvPr>
            <p:custDataLst>
              <p:tags r:id="rId3"/>
            </p:custDataLst>
          </p:nvPr>
        </p:nvSpPr>
        <p:spPr>
          <a:xfrm>
            <a:off x="791852" y="1658249"/>
            <a:ext cx="10624008" cy="646331"/>
          </a:xfrm>
          <a:prstGeom prst="rect">
            <a:avLst/>
          </a:prstGeom>
          <a:solidFill>
            <a:schemeClr val="bg1"/>
          </a:solidFill>
          <a:ln w="28575">
            <a:solidFill>
              <a:schemeClr val="accent1"/>
            </a:solidFill>
          </a:ln>
        </p:spPr>
        <p:txBody>
          <a:bodyPr wrap="square" rtlCol="0">
            <a:spAutoFit/>
          </a:bodyPr>
          <a:lstStyle/>
          <a:p>
            <a:pPr algn="ctr"/>
            <a:r>
              <a:rPr lang="en-US" altLang="zh-CN" sz="3600" b="1" dirty="0">
                <a:solidFill>
                  <a:srgbClr val="FF0000"/>
                </a:solidFill>
                <a:ea typeface="等线" panose="02010600030101010101" charset="-122"/>
                <a:cs typeface="等线" panose="02010600030101010101" charset="-122"/>
                <a:sym typeface="+mn-ea"/>
              </a:rPr>
              <a:t>Motivation slips </a:t>
            </a:r>
            <a:r>
              <a:rPr lang="zh-CN" altLang="en-US" sz="3600" b="1" dirty="0">
                <a:solidFill>
                  <a:srgbClr val="FF0000"/>
                </a:solidFill>
                <a:ea typeface="等线" panose="02010600030101010101" charset="-122"/>
                <a:cs typeface="等线" panose="02010600030101010101" charset="-122"/>
                <a:sym typeface="+mn-ea"/>
              </a:rPr>
              <a:t>与原文</a:t>
            </a:r>
            <a:r>
              <a:rPr lang="en-US" altLang="zh-CN" sz="3600" b="1" dirty="0">
                <a:solidFill>
                  <a:srgbClr val="FF0000"/>
                </a:solidFill>
                <a:ea typeface="等线" panose="02010600030101010101" charset="-122"/>
                <a:cs typeface="等线" panose="02010600030101010101" charset="-122"/>
                <a:sym typeface="+mn-ea"/>
              </a:rPr>
              <a:t>motivation is fading </a:t>
            </a:r>
            <a:r>
              <a:rPr lang="zh-CN" altLang="en-US" sz="3600" b="1" dirty="0">
                <a:solidFill>
                  <a:srgbClr val="FF0000"/>
                </a:solidFill>
                <a:ea typeface="等线" panose="02010600030101010101" charset="-122"/>
                <a:cs typeface="等线" panose="02010600030101010101" charset="-122"/>
                <a:sym typeface="+mn-ea"/>
              </a:rPr>
              <a:t>同义。</a:t>
            </a:r>
            <a:endParaRPr lang="zh-CN" altLang="en-US" sz="3600" b="1" dirty="0">
              <a:solidFill>
                <a:srgbClr val="FF0000"/>
              </a:solidFill>
              <a:ea typeface="等线" panose="02010600030101010101" charset="-122"/>
              <a:cs typeface="等线" panose="02010600030101010101" charset="-122"/>
              <a:sym typeface="+mn-e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linds(horizont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p:nvPr>
            <p:custDataLst>
              <p:tags r:id="rId1"/>
            </p:custDataLst>
          </p:nvPr>
        </p:nvGraphicFramePr>
        <p:xfrm>
          <a:off x="146050" y="74053"/>
          <a:ext cx="11900535" cy="7048691"/>
        </p:xfrm>
        <a:graphic>
          <a:graphicData uri="http://schemas.openxmlformats.org/drawingml/2006/table">
            <a:tbl>
              <a:tblPr firstRow="1" bandRow="1"/>
              <a:tblGrid>
                <a:gridCol w="2747979"/>
                <a:gridCol w="4241466"/>
                <a:gridCol w="1934845"/>
                <a:gridCol w="2976245"/>
              </a:tblGrid>
              <a:tr h="408305">
                <a:tc>
                  <a:txBody>
                    <a:bodyPr/>
                    <a:lstStyle/>
                    <a:p>
                      <a:pPr indent="0" algn="ctr">
                        <a:lnSpc>
                          <a:spcPct val="110000"/>
                        </a:lnSpc>
                        <a:buNone/>
                      </a:pPr>
                      <a:r>
                        <a:rPr lang="en-US" sz="2000" b="1" dirty="0" err="1">
                          <a:solidFill>
                            <a:schemeClr val="accent6"/>
                          </a:solidFill>
                        </a:rPr>
                        <a:t>题型</a:t>
                      </a:r>
                      <a:endParaRPr lang="en-US" altLang="en-US" sz="2000" b="1" dirty="0">
                        <a:solidFill>
                          <a:schemeClr val="accent6"/>
                        </a:solidFill>
                      </a:endParaRPr>
                    </a:p>
                  </a:txBody>
                  <a:tcPr marL="68580" marR="68580" marT="0" marB="0"/>
                </a:tc>
                <a:tc>
                  <a:txBody>
                    <a:bodyPr/>
                    <a:lstStyle/>
                    <a:p>
                      <a:pPr indent="0" algn="ctr">
                        <a:lnSpc>
                          <a:spcPct val="110000"/>
                        </a:lnSpc>
                        <a:buNone/>
                      </a:pPr>
                      <a:r>
                        <a:rPr lang="en-US" sz="2000" b="1" dirty="0" err="1">
                          <a:solidFill>
                            <a:schemeClr val="accent6"/>
                          </a:solidFill>
                        </a:rPr>
                        <a:t>话题</a:t>
                      </a:r>
                      <a:endParaRPr lang="en-US" altLang="en-US" sz="2000" b="1" dirty="0">
                        <a:solidFill>
                          <a:schemeClr val="accent6"/>
                        </a:solidFill>
                      </a:endParaRPr>
                    </a:p>
                  </a:txBody>
                  <a:tcPr marL="68580" marR="68580" marT="0" marB="0"/>
                </a:tc>
                <a:tc>
                  <a:txBody>
                    <a:bodyPr/>
                    <a:lstStyle/>
                    <a:p>
                      <a:pPr indent="0" algn="ctr">
                        <a:lnSpc>
                          <a:spcPct val="110000"/>
                        </a:lnSpc>
                        <a:buNone/>
                      </a:pPr>
                      <a:r>
                        <a:rPr lang="en-US" sz="2000" b="1">
                          <a:solidFill>
                            <a:schemeClr val="accent6"/>
                          </a:solidFill>
                        </a:rPr>
                        <a:t>体裁</a:t>
                      </a:r>
                      <a:endParaRPr lang="en-US" altLang="en-US" sz="2000" b="1">
                        <a:solidFill>
                          <a:schemeClr val="accent6"/>
                        </a:solidFill>
                      </a:endParaRPr>
                    </a:p>
                  </a:txBody>
                  <a:tcPr marL="68580" marR="68580" marT="0" marB="0"/>
                </a:tc>
                <a:tc>
                  <a:txBody>
                    <a:bodyPr/>
                    <a:lstStyle/>
                    <a:p>
                      <a:pPr indent="0" algn="ctr">
                        <a:lnSpc>
                          <a:spcPct val="110000"/>
                        </a:lnSpc>
                        <a:buNone/>
                      </a:pPr>
                      <a:r>
                        <a:rPr lang="en-US" sz="2000" b="1" dirty="0" err="1">
                          <a:solidFill>
                            <a:schemeClr val="accent6"/>
                          </a:solidFill>
                        </a:rPr>
                        <a:t>词数</a:t>
                      </a:r>
                      <a:r>
                        <a:rPr lang="zh-CN" altLang="en-US" sz="2000" b="1" dirty="0">
                          <a:solidFill>
                            <a:schemeClr val="accent6"/>
                          </a:solidFill>
                        </a:rPr>
                        <a:t>（文本</a:t>
                      </a:r>
                      <a:r>
                        <a:rPr lang="en-US" altLang="zh-CN" sz="2000" b="1" dirty="0">
                          <a:solidFill>
                            <a:schemeClr val="accent6"/>
                          </a:solidFill>
                        </a:rPr>
                        <a:t>+</a:t>
                      </a:r>
                      <a:r>
                        <a:rPr lang="zh-CN" altLang="en-US" sz="2000" b="1" dirty="0">
                          <a:solidFill>
                            <a:schemeClr val="accent6"/>
                          </a:solidFill>
                        </a:rPr>
                        <a:t>题目）</a:t>
                      </a:r>
                      <a:endParaRPr lang="en-US" altLang="en-US" sz="2000" b="1" dirty="0">
                        <a:solidFill>
                          <a:schemeClr val="accent6"/>
                        </a:solidFill>
                      </a:endParaRPr>
                    </a:p>
                  </a:txBody>
                  <a:tcPr marL="68580" marR="68580" marT="0" marB="0"/>
                </a:tc>
              </a:tr>
              <a:tr h="956945">
                <a:tc>
                  <a:txBody>
                    <a:bodyPr/>
                    <a:lstStyle/>
                    <a:p>
                      <a:pPr indent="0" algn="ctr">
                        <a:lnSpc>
                          <a:spcPct val="240000"/>
                        </a:lnSpc>
                        <a:buNone/>
                      </a:pPr>
                      <a:r>
                        <a:rPr lang="en-US" sz="2000" b="1">
                          <a:solidFill>
                            <a:schemeClr val="accent6">
                              <a:lumMod val="50000"/>
                            </a:schemeClr>
                          </a:solidFill>
                        </a:rPr>
                        <a:t>阅读A</a:t>
                      </a:r>
                      <a:endParaRPr lang="en-US" altLang="en-US" sz="2000" b="1">
                        <a:solidFill>
                          <a:schemeClr val="accent6">
                            <a:lumMod val="50000"/>
                          </a:schemeClr>
                        </a:solidFill>
                      </a:endParaRPr>
                    </a:p>
                  </a:txBody>
                  <a:tcPr marL="68580" marR="68580" marT="0" marB="0"/>
                </a:tc>
                <a:tc>
                  <a:txBody>
                    <a:bodyPr/>
                    <a:lstStyle/>
                    <a:p>
                      <a:pPr indent="0" algn="ctr">
                        <a:lnSpc>
                          <a:spcPct val="150000"/>
                        </a:lnSpc>
                        <a:buNone/>
                      </a:pPr>
                      <a:r>
                        <a:rPr lang="en-US" sz="1600" dirty="0" err="1">
                          <a:solidFill>
                            <a:schemeClr val="tx1"/>
                          </a:solidFill>
                        </a:rPr>
                        <a:t>人与</a:t>
                      </a:r>
                      <a:r>
                        <a:rPr lang="zh-CN" altLang="en-US" sz="1600" dirty="0">
                          <a:solidFill>
                            <a:schemeClr val="tx1"/>
                          </a:solidFill>
                        </a:rPr>
                        <a:t>自我</a:t>
                      </a:r>
                      <a:r>
                        <a:rPr lang="en-US" sz="1600" dirty="0">
                          <a:solidFill>
                            <a:schemeClr val="tx1"/>
                          </a:solidFill>
                        </a:rPr>
                        <a:t>: </a:t>
                      </a:r>
                      <a:r>
                        <a:rPr lang="zh-CN" altLang="en-US" sz="1600" dirty="0">
                          <a:solidFill>
                            <a:schemeClr val="tx1"/>
                          </a:solidFill>
                        </a:rPr>
                        <a:t> </a:t>
                      </a:r>
                      <a:r>
                        <a:rPr lang="en-US" altLang="zh-CN" sz="1600" dirty="0">
                          <a:solidFill>
                            <a:schemeClr val="tx1"/>
                          </a:solidFill>
                        </a:rPr>
                        <a:t>Offer guidance on how to become a successful writer </a:t>
                      </a:r>
                      <a:endParaRPr lang="zh-CN" altLang="en-US" sz="1600" dirty="0">
                        <a:solidFill>
                          <a:schemeClr val="tx1"/>
                        </a:solidFill>
                      </a:endParaRPr>
                    </a:p>
                  </a:txBody>
                  <a:tcPr marL="68580" marR="68580" marT="0" marB="0"/>
                </a:tc>
                <a:tc>
                  <a:txBody>
                    <a:bodyPr/>
                    <a:lstStyle/>
                    <a:p>
                      <a:pPr indent="0" algn="ctr">
                        <a:lnSpc>
                          <a:spcPct val="250000"/>
                        </a:lnSpc>
                        <a:buNone/>
                      </a:pPr>
                      <a:r>
                        <a:rPr lang="en-US" sz="1600" dirty="0" err="1">
                          <a:solidFill>
                            <a:schemeClr val="tx1"/>
                          </a:solidFill>
                        </a:rPr>
                        <a:t>应用文</a:t>
                      </a:r>
                      <a:endParaRPr lang="en-US" altLang="en-US" sz="1600" dirty="0">
                        <a:solidFill>
                          <a:schemeClr val="tx1"/>
                        </a:solidFill>
                      </a:endParaRPr>
                    </a:p>
                  </a:txBody>
                  <a:tcPr marL="68580" marR="68580" marT="0" marB="0"/>
                </a:tc>
                <a:tc>
                  <a:txBody>
                    <a:bodyPr/>
                    <a:lstStyle/>
                    <a:p>
                      <a:pPr indent="0" algn="ctr">
                        <a:lnSpc>
                          <a:spcPct val="290000"/>
                        </a:lnSpc>
                        <a:buNone/>
                      </a:pPr>
                      <a:r>
                        <a:rPr lang="en-US" sz="1600" dirty="0">
                          <a:solidFill>
                            <a:schemeClr val="tx1"/>
                          </a:solidFill>
                        </a:rPr>
                        <a:t>295</a:t>
                      </a:r>
                      <a:endParaRPr lang="en-US" altLang="en-US" sz="1600" dirty="0">
                        <a:solidFill>
                          <a:schemeClr val="tx1"/>
                        </a:solidFill>
                      </a:endParaRPr>
                    </a:p>
                  </a:txBody>
                  <a:tcPr marL="68580" marR="68580" marT="0" marB="0"/>
                </a:tc>
              </a:tr>
              <a:tr h="955040">
                <a:tc>
                  <a:txBody>
                    <a:bodyPr/>
                    <a:lstStyle/>
                    <a:p>
                      <a:pPr indent="0" algn="ctr">
                        <a:lnSpc>
                          <a:spcPct val="240000"/>
                        </a:lnSpc>
                        <a:buNone/>
                      </a:pPr>
                      <a:r>
                        <a:rPr lang="en-US" sz="2000" b="1">
                          <a:solidFill>
                            <a:schemeClr val="accent6">
                              <a:lumMod val="50000"/>
                            </a:schemeClr>
                          </a:solidFill>
                        </a:rPr>
                        <a:t>阅读B</a:t>
                      </a:r>
                      <a:endParaRPr lang="en-US" altLang="en-US" sz="2000" b="1">
                        <a:solidFill>
                          <a:schemeClr val="accent6">
                            <a:lumMod val="50000"/>
                          </a:schemeClr>
                        </a:solidFill>
                      </a:endParaRPr>
                    </a:p>
                  </a:txBody>
                  <a:tcPr marL="68580" marR="68580" marT="0" marB="0"/>
                </a:tc>
                <a:tc>
                  <a:txBody>
                    <a:bodyPr/>
                    <a:lstStyle/>
                    <a:p>
                      <a:pPr indent="0" algn="ctr">
                        <a:lnSpc>
                          <a:spcPct val="150000"/>
                        </a:lnSpc>
                        <a:buNone/>
                      </a:pPr>
                      <a:r>
                        <a:rPr lang="en-US" sz="1600" dirty="0" err="1">
                          <a:solidFill>
                            <a:schemeClr val="tx1"/>
                          </a:solidFill>
                        </a:rPr>
                        <a:t>人与</a:t>
                      </a:r>
                      <a:r>
                        <a:rPr lang="zh-CN" altLang="en-US" sz="1600" dirty="0">
                          <a:solidFill>
                            <a:schemeClr val="tx1"/>
                          </a:solidFill>
                        </a:rPr>
                        <a:t>自我</a:t>
                      </a:r>
                      <a:r>
                        <a:rPr lang="en-US" sz="1600" dirty="0">
                          <a:solidFill>
                            <a:schemeClr val="tx1"/>
                          </a:solidFill>
                        </a:rPr>
                        <a:t>:  </a:t>
                      </a:r>
                      <a:r>
                        <a:rPr lang="en-US" altLang="zh-CN" sz="1600" dirty="0">
                          <a:solidFill>
                            <a:schemeClr val="tx1"/>
                          </a:solidFill>
                        </a:rPr>
                        <a:t>AQ vs EQ </a:t>
                      </a:r>
                      <a:endParaRPr lang="en-US" sz="1600" dirty="0">
                        <a:solidFill>
                          <a:schemeClr val="tx1"/>
                        </a:solidFill>
                      </a:endParaRPr>
                    </a:p>
                  </a:txBody>
                  <a:tcPr marL="68580" marR="68580" marT="0" marB="0"/>
                </a:tc>
                <a:tc>
                  <a:txBody>
                    <a:bodyPr/>
                    <a:lstStyle/>
                    <a:p>
                      <a:pPr indent="0" algn="ctr">
                        <a:lnSpc>
                          <a:spcPct val="250000"/>
                        </a:lnSpc>
                        <a:buNone/>
                      </a:pPr>
                      <a:r>
                        <a:rPr lang="en-US" sz="1600" dirty="0" err="1">
                          <a:solidFill>
                            <a:schemeClr val="tx1"/>
                          </a:solidFill>
                        </a:rPr>
                        <a:t>记叙文</a:t>
                      </a:r>
                      <a:endParaRPr lang="en-US" altLang="en-US" sz="1600" dirty="0">
                        <a:solidFill>
                          <a:schemeClr val="tx1"/>
                        </a:solidFill>
                      </a:endParaRPr>
                    </a:p>
                  </a:txBody>
                  <a:tcPr marL="68580" marR="68580" marT="0" marB="0"/>
                </a:tc>
                <a:tc>
                  <a:txBody>
                    <a:bodyPr/>
                    <a:lstStyle/>
                    <a:p>
                      <a:pPr indent="0" algn="ctr">
                        <a:lnSpc>
                          <a:spcPct val="290000"/>
                        </a:lnSpc>
                        <a:buNone/>
                      </a:pPr>
                      <a:r>
                        <a:rPr lang="en-US" altLang="en-US" sz="1600" dirty="0">
                          <a:solidFill>
                            <a:schemeClr val="tx1"/>
                          </a:solidFill>
                        </a:rPr>
                        <a:t>495</a:t>
                      </a:r>
                      <a:endParaRPr lang="en-US" altLang="en-US" sz="1600" dirty="0">
                        <a:solidFill>
                          <a:schemeClr val="tx1"/>
                        </a:solidFill>
                      </a:endParaRPr>
                    </a:p>
                  </a:txBody>
                  <a:tcPr marL="68580" marR="68580" marT="0" marB="0"/>
                </a:tc>
              </a:tr>
              <a:tr h="748030">
                <a:tc>
                  <a:txBody>
                    <a:bodyPr/>
                    <a:lstStyle/>
                    <a:p>
                      <a:pPr indent="0" algn="ctr">
                        <a:lnSpc>
                          <a:spcPct val="240000"/>
                        </a:lnSpc>
                        <a:buNone/>
                      </a:pPr>
                      <a:r>
                        <a:rPr lang="en-US" sz="2000" b="1">
                          <a:solidFill>
                            <a:schemeClr val="accent6">
                              <a:lumMod val="50000"/>
                            </a:schemeClr>
                          </a:solidFill>
                        </a:rPr>
                        <a:t>阅读C</a:t>
                      </a:r>
                      <a:endParaRPr lang="en-US" altLang="en-US" sz="2000" b="1">
                        <a:solidFill>
                          <a:schemeClr val="accent6">
                            <a:lumMod val="50000"/>
                          </a:schemeClr>
                        </a:solidFill>
                      </a:endParaRPr>
                    </a:p>
                  </a:txBody>
                  <a:tcPr marL="68580" marR="68580" marT="0" marB="0"/>
                </a:tc>
                <a:tc>
                  <a:txBody>
                    <a:bodyPr/>
                    <a:lstStyle/>
                    <a:p>
                      <a:pPr indent="0" algn="ctr">
                        <a:lnSpc>
                          <a:spcPct val="240000"/>
                        </a:lnSpc>
                        <a:buNone/>
                      </a:pPr>
                      <a:r>
                        <a:rPr lang="en-US" sz="1600" dirty="0" err="1">
                          <a:solidFill>
                            <a:schemeClr val="tx1"/>
                          </a:solidFill>
                        </a:rPr>
                        <a:t>人与自然：the</a:t>
                      </a:r>
                      <a:r>
                        <a:rPr lang="en-US" sz="1600" dirty="0">
                          <a:solidFill>
                            <a:schemeClr val="tx1"/>
                          </a:solidFill>
                        </a:rPr>
                        <a:t> history and development and the protection of </a:t>
                      </a:r>
                      <a:r>
                        <a:rPr lang="en-US" altLang="zh-CN" sz="1600" dirty="0">
                          <a:solidFill>
                            <a:schemeClr val="tx1"/>
                          </a:solidFill>
                        </a:rPr>
                        <a:t>Everglades </a:t>
                      </a:r>
                      <a:r>
                        <a:rPr lang="zh-CN" altLang="en-US" sz="1600" dirty="0">
                          <a:solidFill>
                            <a:schemeClr val="tx1"/>
                          </a:solidFill>
                        </a:rPr>
                        <a:t> </a:t>
                      </a:r>
                      <a:endParaRPr lang="en-US" altLang="en-US" sz="1600" dirty="0">
                        <a:solidFill>
                          <a:schemeClr val="tx1"/>
                        </a:solidFill>
                      </a:endParaRPr>
                    </a:p>
                  </a:txBody>
                  <a:tcPr marL="68580" marR="68580" marT="0" marB="0"/>
                </a:tc>
                <a:tc>
                  <a:txBody>
                    <a:bodyPr/>
                    <a:lstStyle/>
                    <a:p>
                      <a:pPr indent="0" algn="ctr">
                        <a:lnSpc>
                          <a:spcPct val="250000"/>
                        </a:lnSpc>
                        <a:buNone/>
                      </a:pPr>
                      <a:r>
                        <a:rPr lang="en-US" sz="1600">
                          <a:solidFill>
                            <a:schemeClr val="tx1"/>
                          </a:solidFill>
                        </a:rPr>
                        <a:t>说明文</a:t>
                      </a:r>
                      <a:endParaRPr lang="en-US" altLang="en-US" sz="1600">
                        <a:solidFill>
                          <a:schemeClr val="tx1"/>
                        </a:solidFill>
                      </a:endParaRPr>
                    </a:p>
                  </a:txBody>
                  <a:tcPr marL="68580" marR="68580" marT="0" marB="0"/>
                </a:tc>
                <a:tc>
                  <a:txBody>
                    <a:bodyPr/>
                    <a:lstStyle/>
                    <a:p>
                      <a:pPr indent="0" algn="ctr">
                        <a:lnSpc>
                          <a:spcPct val="290000"/>
                        </a:lnSpc>
                        <a:buNone/>
                      </a:pPr>
                      <a:r>
                        <a:rPr lang="en-US" sz="1600" dirty="0">
                          <a:solidFill>
                            <a:schemeClr val="tx1"/>
                          </a:solidFill>
                        </a:rPr>
                        <a:t> 463</a:t>
                      </a:r>
                      <a:endParaRPr lang="en-US" altLang="en-US" sz="1600" dirty="0">
                        <a:solidFill>
                          <a:schemeClr val="tx1"/>
                        </a:solidFill>
                      </a:endParaRPr>
                    </a:p>
                  </a:txBody>
                  <a:tcPr marL="68580" marR="68580" marT="0" marB="0"/>
                </a:tc>
              </a:tr>
              <a:tr h="956310">
                <a:tc>
                  <a:txBody>
                    <a:bodyPr/>
                    <a:lstStyle/>
                    <a:p>
                      <a:pPr indent="0" algn="ctr">
                        <a:lnSpc>
                          <a:spcPct val="240000"/>
                        </a:lnSpc>
                        <a:buNone/>
                      </a:pPr>
                      <a:r>
                        <a:rPr lang="en-US" sz="2000" b="1">
                          <a:solidFill>
                            <a:schemeClr val="accent6">
                              <a:lumMod val="50000"/>
                            </a:schemeClr>
                          </a:solidFill>
                        </a:rPr>
                        <a:t>阅读D</a:t>
                      </a:r>
                      <a:endParaRPr lang="en-US" altLang="en-US" sz="2000" b="1">
                        <a:solidFill>
                          <a:schemeClr val="accent6">
                            <a:lumMod val="50000"/>
                          </a:schemeClr>
                        </a:solidFill>
                      </a:endParaRPr>
                    </a:p>
                  </a:txBody>
                  <a:tcPr marL="68580" marR="68580" marT="0" marB="0"/>
                </a:tc>
                <a:tc>
                  <a:txBody>
                    <a:bodyPr/>
                    <a:lstStyle/>
                    <a:p>
                      <a:pPr algn="ctr">
                        <a:lnSpc>
                          <a:spcPct val="90000"/>
                        </a:lnSpc>
                        <a:buClrTx/>
                        <a:buSzTx/>
                        <a:buFontTx/>
                        <a:buNone/>
                      </a:pPr>
                      <a:endParaRPr lang="en-US" sz="1600" dirty="0">
                        <a:solidFill>
                          <a:schemeClr val="tx1"/>
                        </a:solidFill>
                      </a:endParaRPr>
                    </a:p>
                    <a:p>
                      <a:pPr algn="ctr">
                        <a:lnSpc>
                          <a:spcPct val="110000"/>
                        </a:lnSpc>
                        <a:buClrTx/>
                        <a:buSzTx/>
                        <a:buFontTx/>
                        <a:buNone/>
                      </a:pPr>
                      <a:r>
                        <a:rPr lang="en-US" sz="1600" dirty="0" err="1">
                          <a:solidFill>
                            <a:schemeClr val="tx1"/>
                          </a:solidFill>
                        </a:rPr>
                        <a:t>人与社会</a:t>
                      </a:r>
                      <a:r>
                        <a:rPr lang="en-US" sz="1600" dirty="0">
                          <a:solidFill>
                            <a:schemeClr val="tx1"/>
                          </a:solidFill>
                        </a:rPr>
                        <a:t>： </a:t>
                      </a:r>
                      <a:r>
                        <a:rPr lang="en-US" sz="1600" dirty="0">
                          <a:solidFill>
                            <a:schemeClr val="tx1"/>
                          </a:solidFill>
                          <a:sym typeface="+mn-ea"/>
                        </a:rPr>
                        <a:t> </a:t>
                      </a:r>
                      <a:r>
                        <a:rPr lang="en-US" altLang="zh-CN" sz="1600" dirty="0">
                          <a:solidFill>
                            <a:schemeClr val="tx1"/>
                          </a:solidFill>
                          <a:sym typeface="+mn-ea"/>
                        </a:rPr>
                        <a:t>Explore the reasons why the saving rate in USA is falling down</a:t>
                      </a:r>
                      <a:endParaRPr lang="en-US" sz="1600" dirty="0">
                        <a:solidFill>
                          <a:schemeClr val="tx1"/>
                        </a:solidFill>
                      </a:endParaRPr>
                    </a:p>
                  </a:txBody>
                  <a:tcPr marL="68580" marR="68580" marT="0" marB="0"/>
                </a:tc>
                <a:tc>
                  <a:txBody>
                    <a:bodyPr/>
                    <a:lstStyle/>
                    <a:p>
                      <a:pPr indent="0" algn="ctr">
                        <a:lnSpc>
                          <a:spcPct val="250000"/>
                        </a:lnSpc>
                        <a:buNone/>
                      </a:pPr>
                      <a:r>
                        <a:rPr lang="zh-CN" altLang="en-US" sz="1600" dirty="0">
                          <a:solidFill>
                            <a:schemeClr val="tx1"/>
                          </a:solidFill>
                        </a:rPr>
                        <a:t>议论文</a:t>
                      </a:r>
                      <a:endParaRPr lang="zh-CN" altLang="en-US" sz="1600" dirty="0">
                        <a:solidFill>
                          <a:schemeClr val="tx1"/>
                        </a:solidFill>
                      </a:endParaRPr>
                    </a:p>
                  </a:txBody>
                  <a:tcPr marL="68580" marR="68580" marT="0" marB="0"/>
                </a:tc>
                <a:tc>
                  <a:txBody>
                    <a:bodyPr/>
                    <a:lstStyle/>
                    <a:p>
                      <a:pPr indent="0" algn="ctr">
                        <a:lnSpc>
                          <a:spcPct val="290000"/>
                        </a:lnSpc>
                        <a:buNone/>
                      </a:pPr>
                      <a:r>
                        <a:rPr lang="en-US" sz="1600" dirty="0">
                          <a:solidFill>
                            <a:schemeClr val="tx1"/>
                          </a:solidFill>
                        </a:rPr>
                        <a:t>472</a:t>
                      </a:r>
                      <a:endParaRPr lang="en-US" altLang="en-US" sz="1600" dirty="0">
                        <a:solidFill>
                          <a:schemeClr val="tx1"/>
                        </a:solidFill>
                      </a:endParaRPr>
                    </a:p>
                  </a:txBody>
                  <a:tcPr marL="68580" marR="68580" marT="0" marB="0"/>
                </a:tc>
              </a:tr>
              <a:tr h="760730">
                <a:tc>
                  <a:txBody>
                    <a:bodyPr/>
                    <a:lstStyle/>
                    <a:p>
                      <a:pPr indent="0" algn="ctr">
                        <a:lnSpc>
                          <a:spcPct val="240000"/>
                        </a:lnSpc>
                        <a:buNone/>
                      </a:pPr>
                      <a:r>
                        <a:rPr lang="en-US" sz="2000" b="1">
                          <a:solidFill>
                            <a:schemeClr val="accent6">
                              <a:lumMod val="50000"/>
                            </a:schemeClr>
                          </a:solidFill>
                        </a:rPr>
                        <a:t>七选五</a:t>
                      </a:r>
                      <a:endParaRPr lang="en-US" altLang="en-US" sz="2000" b="1">
                        <a:solidFill>
                          <a:schemeClr val="accent6">
                            <a:lumMod val="50000"/>
                          </a:schemeClr>
                        </a:solidFill>
                      </a:endParaRPr>
                    </a:p>
                  </a:txBody>
                  <a:tcPr marL="68580" marR="68580" marT="0" marB="0"/>
                </a:tc>
                <a:tc>
                  <a:txBody>
                    <a:bodyPr/>
                    <a:lstStyle/>
                    <a:p>
                      <a:pPr algn="ctr">
                        <a:lnSpc>
                          <a:spcPct val="90000"/>
                        </a:lnSpc>
                      </a:pPr>
                      <a:endParaRPr lang="zh-CN" altLang="en-US" sz="1600" dirty="0">
                        <a:solidFill>
                          <a:schemeClr val="tx1"/>
                        </a:solidFill>
                      </a:endParaRPr>
                    </a:p>
                    <a:p>
                      <a:pPr algn="ctr">
                        <a:lnSpc>
                          <a:spcPct val="90000"/>
                        </a:lnSpc>
                      </a:pPr>
                      <a:r>
                        <a:rPr lang="zh-CN" altLang="en-US" sz="1600" dirty="0">
                          <a:solidFill>
                            <a:schemeClr val="tx1"/>
                          </a:solidFill>
                        </a:rPr>
                        <a:t>人与自我：</a:t>
                      </a:r>
                      <a:r>
                        <a:rPr lang="en-US" sz="1600" dirty="0">
                          <a:solidFill>
                            <a:schemeClr val="tx1"/>
                          </a:solidFill>
                        </a:rPr>
                        <a:t> how to spark fading motivation into a flame</a:t>
                      </a:r>
                      <a:endParaRPr lang="en-US" sz="1600" dirty="0">
                        <a:solidFill>
                          <a:srgbClr val="FF0000"/>
                        </a:solidFill>
                        <a:sym typeface="+mn-ea"/>
                      </a:endParaRPr>
                    </a:p>
                  </a:txBody>
                  <a:tcPr marL="68580" marR="68580" marT="0" marB="0"/>
                </a:tc>
                <a:tc>
                  <a:txBody>
                    <a:bodyPr/>
                    <a:lstStyle/>
                    <a:p>
                      <a:pPr indent="0" algn="ctr">
                        <a:lnSpc>
                          <a:spcPct val="250000"/>
                        </a:lnSpc>
                        <a:buNone/>
                      </a:pPr>
                      <a:r>
                        <a:rPr lang="zh-CN" altLang="en-US" sz="1600">
                          <a:solidFill>
                            <a:schemeClr val="tx1"/>
                          </a:solidFill>
                        </a:rPr>
                        <a:t>说明文</a:t>
                      </a:r>
                      <a:r>
                        <a:rPr lang="en-US" sz="1600">
                          <a:solidFill>
                            <a:schemeClr val="tx1"/>
                          </a:solidFill>
                        </a:rPr>
                        <a:t> </a:t>
                      </a:r>
                      <a:endParaRPr lang="en-US" altLang="en-US" sz="1600">
                        <a:solidFill>
                          <a:schemeClr val="tx1"/>
                        </a:solidFill>
                      </a:endParaRPr>
                    </a:p>
                  </a:txBody>
                  <a:tcPr marL="68580" marR="68580" marT="0" marB="0"/>
                </a:tc>
                <a:tc>
                  <a:txBody>
                    <a:bodyPr/>
                    <a:lstStyle/>
                    <a:p>
                      <a:pPr indent="0" algn="ctr">
                        <a:lnSpc>
                          <a:spcPct val="290000"/>
                        </a:lnSpc>
                        <a:buNone/>
                      </a:pPr>
                      <a:r>
                        <a:rPr lang="en-US" sz="1600" dirty="0">
                          <a:solidFill>
                            <a:schemeClr val="tx1"/>
                          </a:solidFill>
                        </a:rPr>
                        <a:t> 348</a:t>
                      </a:r>
                      <a:endParaRPr lang="en-US" altLang="en-US" sz="1600" dirty="0">
                        <a:solidFill>
                          <a:schemeClr val="tx1"/>
                        </a:solidFill>
                      </a:endParaRPr>
                    </a:p>
                  </a:txBody>
                  <a:tcPr marL="68580" marR="68580" marT="0" marB="0"/>
                </a:tc>
              </a:tr>
              <a:tr h="748665">
                <a:tc>
                  <a:txBody>
                    <a:bodyPr/>
                    <a:lstStyle/>
                    <a:p>
                      <a:pPr indent="0" algn="ctr">
                        <a:lnSpc>
                          <a:spcPct val="240000"/>
                        </a:lnSpc>
                        <a:buNone/>
                      </a:pPr>
                      <a:r>
                        <a:rPr lang="en-US" sz="2000" b="1">
                          <a:solidFill>
                            <a:schemeClr val="accent6">
                              <a:lumMod val="50000"/>
                            </a:schemeClr>
                          </a:solidFill>
                        </a:rPr>
                        <a:t>完型填空</a:t>
                      </a:r>
                      <a:endParaRPr lang="en-US" altLang="en-US" sz="2000" b="1">
                        <a:solidFill>
                          <a:schemeClr val="accent6">
                            <a:lumMod val="50000"/>
                          </a:schemeClr>
                        </a:solidFill>
                      </a:endParaRPr>
                    </a:p>
                  </a:txBody>
                  <a:tcPr marL="68580" marR="68580" marT="0" marB="0"/>
                </a:tc>
                <a:tc>
                  <a:txBody>
                    <a:bodyPr/>
                    <a:lstStyle/>
                    <a:p>
                      <a:pPr indent="0" algn="ctr">
                        <a:lnSpc>
                          <a:spcPct val="150000"/>
                        </a:lnSpc>
                        <a:buNone/>
                      </a:pPr>
                      <a:r>
                        <a:rPr lang="zh-CN" altLang="en-US" sz="1600" dirty="0">
                          <a:solidFill>
                            <a:schemeClr val="tx1"/>
                          </a:solidFill>
                        </a:rPr>
                        <a:t>人与社会</a:t>
                      </a:r>
                      <a:r>
                        <a:rPr lang="en-US" altLang="zh-CN" sz="1600" dirty="0">
                          <a:solidFill>
                            <a:schemeClr val="tx1"/>
                          </a:solidFill>
                        </a:rPr>
                        <a:t> Our new life in Arizona </a:t>
                      </a:r>
                      <a:endParaRPr lang="en-US" altLang="zh-CN" sz="1600" dirty="0">
                        <a:solidFill>
                          <a:schemeClr val="tx1"/>
                        </a:solidFill>
                      </a:endParaRPr>
                    </a:p>
                  </a:txBody>
                  <a:tcPr marL="68580" marR="68580" marT="0" marB="0"/>
                </a:tc>
                <a:tc>
                  <a:txBody>
                    <a:bodyPr/>
                    <a:lstStyle/>
                    <a:p>
                      <a:pPr indent="0" algn="ctr">
                        <a:lnSpc>
                          <a:spcPct val="250000"/>
                        </a:lnSpc>
                        <a:buNone/>
                      </a:pPr>
                      <a:r>
                        <a:rPr lang="zh-CN" altLang="en-US" sz="1600">
                          <a:solidFill>
                            <a:schemeClr val="tx1"/>
                          </a:solidFill>
                        </a:rPr>
                        <a:t>记叙文</a:t>
                      </a:r>
                      <a:r>
                        <a:rPr lang="en-US" sz="1600">
                          <a:solidFill>
                            <a:schemeClr val="tx1"/>
                          </a:solidFill>
                        </a:rPr>
                        <a:t> </a:t>
                      </a:r>
                      <a:endParaRPr lang="en-US" altLang="en-US" sz="1600">
                        <a:solidFill>
                          <a:schemeClr val="tx1"/>
                        </a:solidFill>
                      </a:endParaRPr>
                    </a:p>
                  </a:txBody>
                  <a:tcPr marL="68580" marR="68580" marT="0" marB="0"/>
                </a:tc>
                <a:tc>
                  <a:txBody>
                    <a:bodyPr/>
                    <a:lstStyle/>
                    <a:p>
                      <a:pPr indent="0" algn="ctr">
                        <a:lnSpc>
                          <a:spcPct val="290000"/>
                        </a:lnSpc>
                        <a:buNone/>
                      </a:pPr>
                      <a:r>
                        <a:rPr lang="en-US" altLang="en-US" sz="1600" dirty="0">
                          <a:solidFill>
                            <a:schemeClr val="tx1"/>
                          </a:solidFill>
                        </a:rPr>
                        <a:t>406</a:t>
                      </a:r>
                      <a:endParaRPr lang="en-US" altLang="en-US" sz="1600" dirty="0">
                        <a:solidFill>
                          <a:schemeClr val="tx1"/>
                        </a:solidFill>
                      </a:endParaRPr>
                    </a:p>
                  </a:txBody>
                  <a:tcPr marL="68580" marR="68580" marT="0" marB="0"/>
                </a:tc>
              </a:tr>
              <a:tr h="1184275">
                <a:tc>
                  <a:txBody>
                    <a:bodyPr/>
                    <a:lstStyle/>
                    <a:p>
                      <a:pPr indent="0" algn="ctr">
                        <a:lnSpc>
                          <a:spcPct val="240000"/>
                        </a:lnSpc>
                        <a:buNone/>
                      </a:pPr>
                      <a:r>
                        <a:rPr lang="en-US" sz="2000" b="1">
                          <a:solidFill>
                            <a:schemeClr val="accent6">
                              <a:lumMod val="50000"/>
                            </a:schemeClr>
                          </a:solidFill>
                        </a:rPr>
                        <a:t>语法填空</a:t>
                      </a:r>
                      <a:endParaRPr lang="en-US" altLang="en-US" sz="2000" b="1">
                        <a:solidFill>
                          <a:schemeClr val="accent6">
                            <a:lumMod val="50000"/>
                          </a:schemeClr>
                        </a:solidFill>
                      </a:endParaRPr>
                    </a:p>
                  </a:txBody>
                  <a:tcPr marL="68580" marR="68580" marT="0" marB="0"/>
                </a:tc>
                <a:tc>
                  <a:txBody>
                    <a:bodyPr/>
                    <a:lstStyle/>
                    <a:p>
                      <a:pPr indent="0" algn="ctr">
                        <a:lnSpc>
                          <a:spcPct val="240000"/>
                        </a:lnSpc>
                        <a:buNone/>
                      </a:pPr>
                      <a:r>
                        <a:rPr lang="zh-CN" altLang="en-US" sz="1600" dirty="0">
                          <a:solidFill>
                            <a:schemeClr val="tx1"/>
                          </a:solidFill>
                        </a:rPr>
                        <a:t>人与社会</a:t>
                      </a:r>
                      <a:r>
                        <a:rPr lang="en-US" altLang="zh-CN" sz="1600" dirty="0">
                          <a:solidFill>
                            <a:schemeClr val="tx1"/>
                          </a:solidFill>
                        </a:rPr>
                        <a:t>  a </a:t>
                      </a:r>
                      <a:r>
                        <a:rPr lang="en-US" altLang="zh-CN" sz="1600" dirty="0" err="1">
                          <a:solidFill>
                            <a:schemeClr val="tx1"/>
                          </a:solidFill>
                        </a:rPr>
                        <a:t>hanfu</a:t>
                      </a:r>
                      <a:r>
                        <a:rPr lang="en-US" altLang="zh-CN" sz="1600" dirty="0">
                          <a:solidFill>
                            <a:schemeClr val="tx1"/>
                          </a:solidFill>
                        </a:rPr>
                        <a:t> parade in Valletta</a:t>
                      </a:r>
                      <a:endParaRPr lang="en-US" altLang="zh-CN" sz="1600" dirty="0">
                        <a:solidFill>
                          <a:schemeClr val="tx1"/>
                        </a:solidFill>
                      </a:endParaRPr>
                    </a:p>
                  </a:txBody>
                  <a:tcPr marL="68580" marR="68580" marT="0" marB="0"/>
                </a:tc>
                <a:tc>
                  <a:txBody>
                    <a:bodyPr/>
                    <a:lstStyle/>
                    <a:p>
                      <a:pPr indent="0" algn="ctr">
                        <a:lnSpc>
                          <a:spcPct val="250000"/>
                        </a:lnSpc>
                        <a:buNone/>
                      </a:pPr>
                      <a:r>
                        <a:rPr lang="zh-CN" altLang="en-US" sz="1600">
                          <a:solidFill>
                            <a:schemeClr val="tx1"/>
                          </a:solidFill>
                        </a:rPr>
                        <a:t>说明文</a:t>
                      </a:r>
                      <a:r>
                        <a:rPr lang="en-US" sz="1600">
                          <a:solidFill>
                            <a:schemeClr val="tx1"/>
                          </a:solidFill>
                        </a:rPr>
                        <a:t> </a:t>
                      </a:r>
                      <a:endParaRPr lang="en-US" altLang="en-US" sz="1600">
                        <a:solidFill>
                          <a:schemeClr val="tx1"/>
                        </a:solidFill>
                      </a:endParaRPr>
                    </a:p>
                  </a:txBody>
                  <a:tcPr marL="68580" marR="68580" marT="0" marB="0"/>
                </a:tc>
                <a:tc>
                  <a:txBody>
                    <a:bodyPr/>
                    <a:lstStyle/>
                    <a:p>
                      <a:pPr indent="0" algn="ctr">
                        <a:lnSpc>
                          <a:spcPct val="290000"/>
                        </a:lnSpc>
                        <a:buNone/>
                      </a:pPr>
                      <a:r>
                        <a:rPr lang="en-US" sz="1600" dirty="0">
                          <a:solidFill>
                            <a:schemeClr val="tx1"/>
                          </a:solidFill>
                        </a:rPr>
                        <a:t> 223</a:t>
                      </a:r>
                      <a:endParaRPr lang="en-US" altLang="en-US" sz="1600" dirty="0">
                        <a:solidFill>
                          <a:schemeClr val="tx1"/>
                        </a:solidFill>
                      </a:endParaRPr>
                    </a:p>
                  </a:txBody>
                  <a:tcPr marL="68580" marR="68580" marT="0" marB="0"/>
                </a:tc>
              </a:tr>
            </a:tbl>
          </a:graphicData>
        </a:graphic>
      </p:graphicFrame>
    </p:spTree>
    <p:custDataLst>
      <p:tags r:id="rId2"/>
    </p:custData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a:xfrm>
            <a:off x="0" y="3016577"/>
            <a:ext cx="12199379" cy="3841423"/>
          </a:xfrm>
          <a:prstGeom prst="rect">
            <a:avLst/>
          </a:prstGeom>
          <a:solidFill>
            <a:schemeClr val="bg1"/>
          </a:solidFill>
          <a:ln>
            <a:solidFill>
              <a:schemeClr val="accent6">
                <a:lumMod val="75000"/>
              </a:schemeClr>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340"/>
              </a:lnSpc>
              <a:buFont typeface="Arial" panose="020B0604020202020204" pitchFamily="34" charset="0"/>
              <a:buNone/>
            </a:pPr>
            <a:r>
              <a:rPr lang="en-US" altLang="zh-CN" dirty="0">
                <a:latin typeface="Times New Roman" panose="02020603050405020304" pitchFamily="18" charset="0"/>
                <a:cs typeface="Times New Roman" panose="02020603050405020304" pitchFamily="18" charset="0"/>
              </a:rPr>
              <a:t>A. What's the possible </a:t>
            </a:r>
            <a:r>
              <a:rPr lang="en-US" altLang="zh-CN" dirty="0">
                <a:solidFill>
                  <a:srgbClr val="CC00FF"/>
                </a:solidFill>
                <a:latin typeface="Times New Roman" panose="02020603050405020304" pitchFamily="18" charset="0"/>
                <a:cs typeface="Times New Roman" panose="02020603050405020304" pitchFamily="18" charset="0"/>
              </a:rPr>
              <a:t>solution?</a:t>
            </a:r>
            <a:endParaRPr lang="en-US" altLang="zh-CN" dirty="0">
              <a:solidFill>
                <a:srgbClr val="CC00FF"/>
              </a:solidFill>
              <a:latin typeface="Times New Roman" panose="02020603050405020304" pitchFamily="18" charset="0"/>
              <a:cs typeface="Times New Roman" panose="02020603050405020304" pitchFamily="18" charset="0"/>
            </a:endParaRPr>
          </a:p>
          <a:p>
            <a:pPr marL="0" indent="0">
              <a:lnSpc>
                <a:spcPts val="3340"/>
              </a:lnSpc>
              <a:buFont typeface="Arial" panose="020B0604020202020204" pitchFamily="34" charset="0"/>
              <a:buNone/>
            </a:pPr>
            <a:r>
              <a:rPr lang="en-US" altLang="zh-CN" dirty="0">
                <a:latin typeface="Times New Roman" panose="02020603050405020304" pitchFamily="18" charset="0"/>
                <a:cs typeface="Times New Roman" panose="02020603050405020304" pitchFamily="18" charset="0"/>
              </a:rPr>
              <a:t>B. </a:t>
            </a:r>
            <a:r>
              <a:rPr lang="en-US" altLang="zh-CN" b="1" dirty="0">
                <a:solidFill>
                  <a:srgbClr val="FF0000"/>
                </a:solidFill>
                <a:latin typeface="Times New Roman" panose="02020603050405020304" pitchFamily="18" charset="0"/>
                <a:cs typeface="Times New Roman" panose="02020603050405020304" pitchFamily="18" charset="0"/>
              </a:rPr>
              <a:t>Identify</a:t>
            </a:r>
            <a:r>
              <a:rPr lang="en-US" altLang="zh-CN" dirty="0">
                <a:latin typeface="Times New Roman" panose="02020603050405020304" pitchFamily="18" charset="0"/>
                <a:cs typeface="Times New Roman" panose="02020603050405020304" pitchFamily="18" charset="0"/>
              </a:rPr>
              <a:t> when </a:t>
            </a:r>
            <a:r>
              <a:rPr lang="en-US" altLang="zh-CN" b="1" dirty="0">
                <a:solidFill>
                  <a:srgbClr val="0000FF"/>
                </a:solidFill>
                <a:latin typeface="Times New Roman" panose="02020603050405020304" pitchFamily="18" charset="0"/>
                <a:cs typeface="Times New Roman" panose="02020603050405020304" pitchFamily="18" charset="0"/>
              </a:rPr>
              <a:t>motivation</a:t>
            </a:r>
            <a:r>
              <a:rPr lang="en-US" altLang="zh-CN" dirty="0">
                <a:latin typeface="Times New Roman" panose="02020603050405020304" pitchFamily="18" charset="0"/>
                <a:cs typeface="Times New Roman" panose="02020603050405020304" pitchFamily="18" charset="0"/>
              </a:rPr>
              <a:t> </a:t>
            </a:r>
            <a:r>
              <a:rPr lang="en-US" altLang="zh-CN" b="1" dirty="0">
                <a:solidFill>
                  <a:srgbClr val="FF0000"/>
                </a:solidFill>
                <a:latin typeface="Times New Roman" panose="02020603050405020304" pitchFamily="18" charset="0"/>
                <a:cs typeface="Times New Roman" panose="02020603050405020304" pitchFamily="18" charset="0"/>
              </a:rPr>
              <a:t>slips.</a:t>
            </a:r>
            <a:endParaRPr lang="en-US" altLang="zh-CN" b="1" dirty="0">
              <a:solidFill>
                <a:srgbClr val="FF0000"/>
              </a:solidFill>
              <a:latin typeface="Times New Roman" panose="02020603050405020304" pitchFamily="18" charset="0"/>
              <a:cs typeface="Times New Roman" panose="02020603050405020304" pitchFamily="18" charset="0"/>
            </a:endParaRPr>
          </a:p>
          <a:p>
            <a:pPr marL="0" indent="0">
              <a:lnSpc>
                <a:spcPts val="3340"/>
              </a:lnSpc>
              <a:buFont typeface="Arial" panose="020B0604020202020204" pitchFamily="34" charset="0"/>
              <a:buNone/>
            </a:pPr>
            <a:r>
              <a:rPr lang="en-US" altLang="zh-CN" dirty="0">
                <a:latin typeface="Times New Roman" panose="02020603050405020304" pitchFamily="18" charset="0"/>
                <a:cs typeface="Times New Roman" panose="02020603050405020304" pitchFamily="18" charset="0"/>
              </a:rPr>
              <a:t>C. What's </a:t>
            </a:r>
            <a:r>
              <a:rPr lang="en-US" altLang="zh-CN" dirty="0">
                <a:solidFill>
                  <a:srgbClr val="CC00FF"/>
                </a:solidFill>
                <a:latin typeface="Times New Roman" panose="02020603050405020304" pitchFamily="18" charset="0"/>
                <a:cs typeface="Times New Roman" panose="02020603050405020304" pitchFamily="18" charset="0"/>
              </a:rPr>
              <a:t>at the heart of this issue</a:t>
            </a:r>
            <a:r>
              <a:rPr lang="en-US" altLang="zh-CN" dirty="0">
                <a:latin typeface="Times New Roman" panose="02020603050405020304" pitchFamily="18" charset="0"/>
                <a:cs typeface="Times New Roman" panose="02020603050405020304" pitchFamily="18" charset="0"/>
              </a:rPr>
              <a:t>?</a:t>
            </a:r>
            <a:endParaRPr lang="en-US" altLang="zh-CN" dirty="0">
              <a:latin typeface="Times New Roman" panose="02020603050405020304" pitchFamily="18" charset="0"/>
              <a:cs typeface="Times New Roman" panose="02020603050405020304" pitchFamily="18" charset="0"/>
            </a:endParaRPr>
          </a:p>
          <a:p>
            <a:pPr marL="0" indent="0">
              <a:lnSpc>
                <a:spcPts val="3340"/>
              </a:lnSpc>
              <a:buFont typeface="Arial" panose="020B0604020202020204" pitchFamily="34" charset="0"/>
              <a:buNone/>
            </a:pPr>
            <a:r>
              <a:rPr lang="en-US" altLang="zh-CN" dirty="0">
                <a:latin typeface="Times New Roman" panose="02020603050405020304" pitchFamily="18" charset="0"/>
                <a:cs typeface="Times New Roman" panose="02020603050405020304" pitchFamily="18" charset="0"/>
              </a:rPr>
              <a:t>D. Decide what works best for you and give it a try.</a:t>
            </a:r>
            <a:endParaRPr lang="en-US" altLang="zh-CN" dirty="0">
              <a:latin typeface="Times New Roman" panose="02020603050405020304" pitchFamily="18" charset="0"/>
              <a:cs typeface="Times New Roman" panose="02020603050405020304" pitchFamily="18" charset="0"/>
            </a:endParaRPr>
          </a:p>
          <a:p>
            <a:pPr marL="0" indent="0">
              <a:lnSpc>
                <a:spcPts val="3340"/>
              </a:lnSpc>
              <a:buFont typeface="Arial" panose="020B0604020202020204" pitchFamily="34" charset="0"/>
              <a:buNone/>
            </a:pPr>
            <a:r>
              <a:rPr lang="en-US" altLang="zh-CN" dirty="0">
                <a:latin typeface="Times New Roman" panose="02020603050405020304" pitchFamily="18" charset="0"/>
                <a:cs typeface="Times New Roman" panose="02020603050405020304" pitchFamily="18" charset="0"/>
              </a:rPr>
              <a:t>E. </a:t>
            </a:r>
            <a:r>
              <a:rPr lang="en-US" altLang="zh-CN" dirty="0">
                <a:solidFill>
                  <a:srgbClr val="0000FF"/>
                </a:solidFill>
                <a:latin typeface="Times New Roman" panose="02020603050405020304" pitchFamily="18" charset="0"/>
                <a:cs typeface="Times New Roman" panose="02020603050405020304" pitchFamily="18" charset="0"/>
              </a:rPr>
              <a:t>A </a:t>
            </a:r>
            <a:r>
              <a:rPr lang="en-US" altLang="zh-CN" b="1" dirty="0">
                <a:solidFill>
                  <a:srgbClr val="0000FF"/>
                </a:solidFill>
                <a:latin typeface="Times New Roman" panose="02020603050405020304" pitchFamily="18" charset="0"/>
                <a:cs typeface="Times New Roman" panose="02020603050405020304" pitchFamily="18" charset="0"/>
              </a:rPr>
              <a:t>thankfulness</a:t>
            </a:r>
            <a:r>
              <a:rPr lang="en-US" altLang="zh-CN" dirty="0">
                <a:solidFill>
                  <a:srgbClr val="0000FF"/>
                </a:solidFill>
                <a:latin typeface="Times New Roman" panose="02020603050405020304" pitchFamily="18" charset="0"/>
                <a:cs typeface="Times New Roman" panose="02020603050405020304" pitchFamily="18" charset="0"/>
              </a:rPr>
              <a:t> journal </a:t>
            </a:r>
            <a:r>
              <a:rPr lang="en-US" altLang="zh-CN" dirty="0">
                <a:latin typeface="Times New Roman" panose="02020603050405020304" pitchFamily="18" charset="0"/>
                <a:cs typeface="Times New Roman" panose="02020603050405020304" pitchFamily="18" charset="0"/>
              </a:rPr>
              <a:t>is a perfect way to show your gratitude to others.</a:t>
            </a:r>
            <a:endParaRPr lang="en-US" altLang="zh-CN" dirty="0">
              <a:latin typeface="Times New Roman" panose="02020603050405020304" pitchFamily="18" charset="0"/>
              <a:cs typeface="Times New Roman" panose="02020603050405020304" pitchFamily="18" charset="0"/>
            </a:endParaRPr>
          </a:p>
          <a:p>
            <a:pPr marL="0" indent="0">
              <a:lnSpc>
                <a:spcPts val="3340"/>
              </a:lnSpc>
              <a:buFont typeface="Arial" panose="020B0604020202020204" pitchFamily="34" charset="0"/>
              <a:buNone/>
            </a:pPr>
            <a:r>
              <a:rPr lang="en-US" altLang="zh-CN" dirty="0">
                <a:latin typeface="Times New Roman" panose="02020603050405020304" pitchFamily="18" charset="0"/>
                <a:cs typeface="Times New Roman" panose="02020603050405020304" pitchFamily="18" charset="0"/>
              </a:rPr>
              <a:t>F. </a:t>
            </a:r>
            <a:r>
              <a:rPr lang="en-US" altLang="zh-CN" b="1" dirty="0">
                <a:solidFill>
                  <a:srgbClr val="CC00FF"/>
                </a:solidFill>
                <a:latin typeface="Times New Roman" panose="02020603050405020304" pitchFamily="18" charset="0"/>
                <a:cs typeface="Times New Roman" panose="02020603050405020304" pitchFamily="18" charset="0"/>
              </a:rPr>
              <a:t>Some people </a:t>
            </a:r>
            <a:r>
              <a:rPr lang="en-US" altLang="zh-CN" dirty="0">
                <a:latin typeface="Times New Roman" panose="02020603050405020304" pitchFamily="18" charset="0"/>
                <a:cs typeface="Times New Roman" panose="02020603050405020304" pitchFamily="18" charset="0"/>
              </a:rPr>
              <a:t>Find that</a:t>
            </a:r>
            <a:r>
              <a:rPr lang="en-US" altLang="zh-CN" b="1" dirty="0">
                <a:solidFill>
                  <a:srgbClr val="0000FF"/>
                </a:solidFill>
                <a:latin typeface="Times New Roman" panose="02020603050405020304" pitchFamily="18" charset="0"/>
                <a:cs typeface="Times New Roman" panose="02020603050405020304" pitchFamily="18" charset="0"/>
              </a:rPr>
              <a:t> thankfulness </a:t>
            </a:r>
            <a:r>
              <a:rPr lang="en-US" altLang="zh-CN" dirty="0">
                <a:latin typeface="Times New Roman" panose="02020603050405020304" pitchFamily="18" charset="0"/>
                <a:cs typeface="Times New Roman" panose="02020603050405020304" pitchFamily="18" charset="0"/>
              </a:rPr>
              <a:t>and motivation are directly connected.</a:t>
            </a:r>
            <a:endParaRPr lang="en-US" altLang="zh-CN" dirty="0">
              <a:latin typeface="Times New Roman" panose="02020603050405020304" pitchFamily="18" charset="0"/>
              <a:cs typeface="Times New Roman" panose="02020603050405020304" pitchFamily="18" charset="0"/>
            </a:endParaRPr>
          </a:p>
          <a:p>
            <a:pPr marL="0" indent="0">
              <a:lnSpc>
                <a:spcPts val="3340"/>
              </a:lnSpc>
              <a:buFont typeface="Arial" panose="020B0604020202020204" pitchFamily="34" charset="0"/>
              <a:buNone/>
            </a:pPr>
            <a:r>
              <a:rPr lang="en-US" altLang="zh-CN" dirty="0">
                <a:latin typeface="Times New Roman" panose="02020603050405020304" pitchFamily="18" charset="0"/>
                <a:cs typeface="Times New Roman" panose="02020603050405020304" pitchFamily="18" charset="0"/>
              </a:rPr>
              <a:t>G. Make it a point to </a:t>
            </a:r>
            <a:r>
              <a:rPr lang="en-US" altLang="zh-CN" b="1" dirty="0">
                <a:solidFill>
                  <a:srgbClr val="FF0000"/>
                </a:solidFill>
                <a:latin typeface="Times New Roman" panose="02020603050405020304" pitchFamily="18" charset="0"/>
                <a:cs typeface="Times New Roman" panose="02020603050405020304" pitchFamily="18" charset="0"/>
              </a:rPr>
              <a:t>go outdoors and try new things </a:t>
            </a:r>
            <a:r>
              <a:rPr lang="en-US" altLang="zh-CN" dirty="0">
                <a:latin typeface="Times New Roman" panose="02020603050405020304" pitchFamily="18" charset="0"/>
                <a:cs typeface="Times New Roman" panose="02020603050405020304" pitchFamily="18" charset="0"/>
              </a:rPr>
              <a:t>even when you don't want to.</a:t>
            </a:r>
            <a:endParaRPr lang="en-US" altLang="zh-CN" dirty="0">
              <a:latin typeface="Times New Roman" panose="02020603050405020304" pitchFamily="18" charset="0"/>
              <a:cs typeface="Times New Roman" panose="02020603050405020304" pitchFamily="18" charset="0"/>
            </a:endParaRPr>
          </a:p>
          <a:p>
            <a:pPr>
              <a:lnSpc>
                <a:spcPts val="3340"/>
              </a:lnSpc>
            </a:pPr>
            <a:endParaRPr lang="en-US" altLang="zh-CN"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custDataLst>
              <p:tags r:id="rId1"/>
            </p:custDataLst>
          </p:nvPr>
        </p:nvSpPr>
        <p:spPr>
          <a:xfrm>
            <a:off x="210522" y="175336"/>
            <a:ext cx="11664315" cy="2393963"/>
          </a:xfrm>
          <a:prstGeom prst="rect">
            <a:avLst/>
          </a:prstGeom>
          <a:solidFill>
            <a:schemeClr val="bg1"/>
          </a:solidFill>
        </p:spPr>
        <p:txBody>
          <a:bodyPr vert="horz" lIns="91440" tIns="45720" rIns="91440" bIns="45720"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defTabSz="457200">
              <a:lnSpc>
                <a:spcPct val="100000"/>
              </a:lnSpc>
              <a:spcBef>
                <a:spcPct val="20000"/>
              </a:spcBef>
              <a:spcAft>
                <a:spcPts val="600"/>
              </a:spcAft>
              <a:buClr>
                <a:schemeClr val="tx1"/>
              </a:buClr>
              <a:buSzPct val="80000"/>
              <a:buNone/>
              <a:defRPr/>
            </a:pPr>
            <a:r>
              <a:rPr kumimoji="0" lang="en-US" altLang="zh-CN" sz="3200"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     Keep a </a:t>
            </a:r>
            <a:r>
              <a:rPr kumimoji="0" lang="en-US" altLang="zh-CN" sz="3200" i="0" strike="noStrike" kern="1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thankfulness</a:t>
            </a:r>
            <a:r>
              <a:rPr kumimoji="0" lang="en-US" altLang="zh-CN" sz="3200"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 journal</a:t>
            </a:r>
            <a:r>
              <a:rPr kumimoji="0" lang="en-US" altLang="zh-CN" sz="3200" i="0" u="sng"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      38    </a:t>
            </a:r>
            <a:r>
              <a:rPr kumimoji="0" lang="en-US" altLang="zh-CN" sz="3200"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When </a:t>
            </a:r>
            <a:r>
              <a:rPr kumimoji="0" lang="en-US" altLang="zh-CN" sz="3200" b="1" i="0" strike="noStrike" kern="100" cap="none" spc="0" normalizeH="0" baseline="0" noProof="0" dirty="0">
                <a:ln>
                  <a:noFill/>
                </a:ln>
                <a:solidFill>
                  <a:srgbClr val="CC00FF"/>
                </a:solidFill>
                <a:effectLst/>
                <a:uLnTx/>
                <a:uFillTx/>
                <a:latin typeface="Times New Roman" panose="02020603050405020304" pitchFamily="18" charset="0"/>
                <a:cs typeface="Times New Roman" panose="02020603050405020304" pitchFamily="18" charset="0"/>
              </a:rPr>
              <a:t>they</a:t>
            </a:r>
            <a:r>
              <a:rPr kumimoji="0" lang="en-US" altLang="zh-CN" sz="3200"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're aware of what they're thankful for, it drives them in specific areas of their lives. Considering this, you may find value in keeping a thankfulness journal where you regularly list blessings. </a:t>
            </a:r>
            <a:endParaRPr kumimoji="0" lang="en-US" altLang="zh-CN" sz="3200" i="0" u="sng" strike="noStrike" kern="1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7" name="心形 6"/>
          <p:cNvSpPr/>
          <p:nvPr/>
        </p:nvSpPr>
        <p:spPr>
          <a:xfrm>
            <a:off x="0" y="5831078"/>
            <a:ext cx="385445" cy="415925"/>
          </a:xfrm>
          <a:prstGeom prst="heart">
            <a:avLst/>
          </a:prstGeom>
          <a:solidFill>
            <a:srgbClr val="FF0000"/>
          </a:solid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solidFill>
                <a:srgbClr val="FF0000"/>
              </a:solidFill>
            </a:endParaRPr>
          </a:p>
        </p:txBody>
      </p:sp>
      <p:sp>
        <p:nvSpPr>
          <p:cNvPr id="2" name="文本框 1"/>
          <p:cNvSpPr txBox="1"/>
          <p:nvPr>
            <p:custDataLst>
              <p:tags r:id="rId2"/>
            </p:custDataLst>
          </p:nvPr>
        </p:nvSpPr>
        <p:spPr>
          <a:xfrm>
            <a:off x="2271861" y="2639505"/>
            <a:ext cx="9379669" cy="1754326"/>
          </a:xfrm>
          <a:prstGeom prst="rect">
            <a:avLst/>
          </a:prstGeom>
          <a:solidFill>
            <a:schemeClr val="bg1"/>
          </a:solidFill>
          <a:ln w="28575">
            <a:solidFill>
              <a:schemeClr val="accent1"/>
            </a:solidFill>
          </a:ln>
        </p:spPr>
        <p:txBody>
          <a:bodyPr wrap="square" rtlCol="0">
            <a:spAutoFit/>
          </a:bodyPr>
          <a:lstStyle/>
          <a:p>
            <a:pPr algn="ctr"/>
            <a:r>
              <a:rPr lang="zh-CN" altLang="en-US" sz="3600" b="1" dirty="0">
                <a:solidFill>
                  <a:srgbClr val="FF0000"/>
                </a:solidFill>
                <a:ea typeface="等线" panose="02010600030101010101" charset="-122"/>
                <a:cs typeface="等线" panose="02010600030101010101" charset="-122"/>
                <a:sym typeface="+mn-ea"/>
              </a:rPr>
              <a:t>段中题：注意</a:t>
            </a:r>
            <a:r>
              <a:rPr lang="en-US" altLang="zh-CN" sz="3600" b="1" dirty="0">
                <a:solidFill>
                  <a:srgbClr val="FF0000"/>
                </a:solidFill>
                <a:ea typeface="等线" panose="02010600030101010101" charset="-122"/>
                <a:cs typeface="等线" panose="02010600030101010101" charset="-122"/>
                <a:sym typeface="+mn-ea"/>
              </a:rPr>
              <a:t>38 </a:t>
            </a:r>
            <a:r>
              <a:rPr lang="zh-CN" altLang="en-US" sz="3600" b="1" dirty="0">
                <a:solidFill>
                  <a:srgbClr val="FF0000"/>
                </a:solidFill>
                <a:ea typeface="等线" panose="02010600030101010101" charset="-122"/>
                <a:cs typeface="等线" panose="02010600030101010101" charset="-122"/>
                <a:sym typeface="+mn-ea"/>
              </a:rPr>
              <a:t>空后的代词</a:t>
            </a:r>
            <a:r>
              <a:rPr lang="en-US" altLang="zh-CN" sz="3600" b="1" dirty="0">
                <a:solidFill>
                  <a:srgbClr val="FF0000"/>
                </a:solidFill>
                <a:ea typeface="等线" panose="02010600030101010101" charset="-122"/>
                <a:cs typeface="等线" panose="02010600030101010101" charset="-122"/>
                <a:sym typeface="+mn-ea"/>
              </a:rPr>
              <a:t>they ,</a:t>
            </a:r>
            <a:r>
              <a:rPr lang="zh-CN" altLang="en-US" sz="3600" b="1" dirty="0">
                <a:solidFill>
                  <a:srgbClr val="FF0000"/>
                </a:solidFill>
                <a:ea typeface="等线" panose="02010600030101010101" charset="-122"/>
                <a:cs typeface="等线" panose="02010600030101010101" charset="-122"/>
                <a:sym typeface="+mn-ea"/>
              </a:rPr>
              <a:t>注意辨别两个选项的意思，没有突出向他人感恩。故</a:t>
            </a:r>
            <a:r>
              <a:rPr lang="en-US" altLang="zh-CN" sz="3600" b="1" dirty="0">
                <a:solidFill>
                  <a:srgbClr val="FF0000"/>
                </a:solidFill>
                <a:ea typeface="等线" panose="02010600030101010101" charset="-122"/>
                <a:cs typeface="等线" panose="02010600030101010101" charset="-122"/>
                <a:sym typeface="+mn-ea"/>
              </a:rPr>
              <a:t>E</a:t>
            </a:r>
            <a:r>
              <a:rPr lang="zh-CN" altLang="en-US" sz="3600" b="1" dirty="0">
                <a:solidFill>
                  <a:srgbClr val="FF0000"/>
                </a:solidFill>
                <a:ea typeface="等线" panose="02010600030101010101" charset="-122"/>
                <a:cs typeface="等线" panose="02010600030101010101" charset="-122"/>
                <a:sym typeface="+mn-ea"/>
              </a:rPr>
              <a:t>为冗余选项，</a:t>
            </a:r>
            <a:r>
              <a:rPr lang="en-US" altLang="zh-CN" sz="3600" b="1" dirty="0">
                <a:solidFill>
                  <a:srgbClr val="FF0000"/>
                </a:solidFill>
                <a:ea typeface="等线" panose="02010600030101010101" charset="-122"/>
                <a:cs typeface="等线" panose="02010600030101010101" charset="-122"/>
                <a:sym typeface="+mn-ea"/>
              </a:rPr>
              <a:t>F</a:t>
            </a:r>
            <a:r>
              <a:rPr lang="zh-CN" altLang="en-US" sz="3600" b="1" dirty="0">
                <a:solidFill>
                  <a:srgbClr val="FF0000"/>
                </a:solidFill>
                <a:ea typeface="等线" panose="02010600030101010101" charset="-122"/>
                <a:cs typeface="等线" panose="02010600030101010101" charset="-122"/>
                <a:sym typeface="+mn-ea"/>
              </a:rPr>
              <a:t>则为正确答案。</a:t>
            </a:r>
            <a:endParaRPr lang="zh-CN" altLang="en-US" sz="3600" b="1" dirty="0">
              <a:solidFill>
                <a:srgbClr val="FF0000"/>
              </a:solidFill>
              <a:ea typeface="等线" panose="02010600030101010101" charset="-122"/>
              <a:cs typeface="等线" panose="02010600030101010101" charset="-122"/>
              <a:sym typeface="+mn-ea"/>
            </a:endParaRPr>
          </a:p>
        </p:txBody>
      </p:sp>
      <p:cxnSp>
        <p:nvCxnSpPr>
          <p:cNvPr id="6" name="直接箭头连接符 5"/>
          <p:cNvCxnSpPr/>
          <p:nvPr/>
        </p:nvCxnSpPr>
        <p:spPr>
          <a:xfrm flipH="1">
            <a:off x="1828800" y="820132"/>
            <a:ext cx="6679438" cy="506782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a:off x="3459637" y="820132"/>
            <a:ext cx="1093509" cy="501094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a:xfrm>
            <a:off x="0" y="3016575"/>
            <a:ext cx="12199379" cy="3841423"/>
          </a:xfrm>
          <a:prstGeom prst="rect">
            <a:avLst/>
          </a:prstGeom>
          <a:solidFill>
            <a:schemeClr val="bg1"/>
          </a:solidFill>
          <a:ln>
            <a:solidFill>
              <a:schemeClr val="accent6">
                <a:lumMod val="75000"/>
              </a:schemeClr>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340"/>
              </a:lnSpc>
              <a:buFont typeface="Arial" panose="020B0604020202020204" pitchFamily="34" charset="0"/>
              <a:buNone/>
            </a:pPr>
            <a:r>
              <a:rPr lang="en-US" altLang="zh-CN" dirty="0">
                <a:latin typeface="Times New Roman" panose="02020603050405020304" pitchFamily="18" charset="0"/>
                <a:cs typeface="Times New Roman" panose="02020603050405020304" pitchFamily="18" charset="0"/>
              </a:rPr>
              <a:t>A. What's the possible </a:t>
            </a:r>
            <a:r>
              <a:rPr lang="en-US" altLang="zh-CN" dirty="0">
                <a:solidFill>
                  <a:srgbClr val="CC00FF"/>
                </a:solidFill>
                <a:latin typeface="Times New Roman" panose="02020603050405020304" pitchFamily="18" charset="0"/>
                <a:cs typeface="Times New Roman" panose="02020603050405020304" pitchFamily="18" charset="0"/>
              </a:rPr>
              <a:t>solution?</a:t>
            </a:r>
            <a:endParaRPr lang="en-US" altLang="zh-CN" dirty="0">
              <a:solidFill>
                <a:srgbClr val="CC00FF"/>
              </a:solidFill>
              <a:latin typeface="Times New Roman" panose="02020603050405020304" pitchFamily="18" charset="0"/>
              <a:cs typeface="Times New Roman" panose="02020603050405020304" pitchFamily="18" charset="0"/>
            </a:endParaRPr>
          </a:p>
          <a:p>
            <a:pPr marL="0" indent="0">
              <a:lnSpc>
                <a:spcPts val="3340"/>
              </a:lnSpc>
              <a:buFont typeface="Arial" panose="020B0604020202020204" pitchFamily="34" charset="0"/>
              <a:buNone/>
            </a:pPr>
            <a:r>
              <a:rPr lang="en-US" altLang="zh-CN" dirty="0">
                <a:latin typeface="Times New Roman" panose="02020603050405020304" pitchFamily="18" charset="0"/>
                <a:cs typeface="Times New Roman" panose="02020603050405020304" pitchFamily="18" charset="0"/>
              </a:rPr>
              <a:t>B. </a:t>
            </a:r>
            <a:r>
              <a:rPr lang="en-US" altLang="zh-CN" b="1" dirty="0">
                <a:solidFill>
                  <a:srgbClr val="FF0000"/>
                </a:solidFill>
                <a:latin typeface="Times New Roman" panose="02020603050405020304" pitchFamily="18" charset="0"/>
                <a:cs typeface="Times New Roman" panose="02020603050405020304" pitchFamily="18" charset="0"/>
              </a:rPr>
              <a:t>Identify</a:t>
            </a:r>
            <a:r>
              <a:rPr lang="en-US" altLang="zh-CN" dirty="0">
                <a:latin typeface="Times New Roman" panose="02020603050405020304" pitchFamily="18" charset="0"/>
                <a:cs typeface="Times New Roman" panose="02020603050405020304" pitchFamily="18" charset="0"/>
              </a:rPr>
              <a:t> when </a:t>
            </a:r>
            <a:r>
              <a:rPr lang="en-US" altLang="zh-CN" b="1" dirty="0">
                <a:solidFill>
                  <a:srgbClr val="0000FF"/>
                </a:solidFill>
                <a:latin typeface="Times New Roman" panose="02020603050405020304" pitchFamily="18" charset="0"/>
                <a:cs typeface="Times New Roman" panose="02020603050405020304" pitchFamily="18" charset="0"/>
              </a:rPr>
              <a:t>motivation</a:t>
            </a:r>
            <a:r>
              <a:rPr lang="en-US" altLang="zh-CN" dirty="0">
                <a:latin typeface="Times New Roman" panose="02020603050405020304" pitchFamily="18" charset="0"/>
                <a:cs typeface="Times New Roman" panose="02020603050405020304" pitchFamily="18" charset="0"/>
              </a:rPr>
              <a:t> </a:t>
            </a:r>
            <a:r>
              <a:rPr lang="en-US" altLang="zh-CN" b="1" dirty="0">
                <a:solidFill>
                  <a:srgbClr val="FF0000"/>
                </a:solidFill>
                <a:latin typeface="Times New Roman" panose="02020603050405020304" pitchFamily="18" charset="0"/>
                <a:cs typeface="Times New Roman" panose="02020603050405020304" pitchFamily="18" charset="0"/>
              </a:rPr>
              <a:t>slips.</a:t>
            </a:r>
            <a:endParaRPr lang="en-US" altLang="zh-CN" b="1" dirty="0">
              <a:solidFill>
                <a:srgbClr val="FF0000"/>
              </a:solidFill>
              <a:latin typeface="Times New Roman" panose="02020603050405020304" pitchFamily="18" charset="0"/>
              <a:cs typeface="Times New Roman" panose="02020603050405020304" pitchFamily="18" charset="0"/>
            </a:endParaRPr>
          </a:p>
          <a:p>
            <a:pPr marL="0" indent="0">
              <a:lnSpc>
                <a:spcPts val="3340"/>
              </a:lnSpc>
              <a:buFont typeface="Arial" panose="020B0604020202020204" pitchFamily="34" charset="0"/>
              <a:buNone/>
            </a:pPr>
            <a:r>
              <a:rPr lang="en-US" altLang="zh-CN" dirty="0">
                <a:latin typeface="Times New Roman" panose="02020603050405020304" pitchFamily="18" charset="0"/>
                <a:cs typeface="Times New Roman" panose="02020603050405020304" pitchFamily="18" charset="0"/>
              </a:rPr>
              <a:t>C. What's </a:t>
            </a:r>
            <a:r>
              <a:rPr lang="en-US" altLang="zh-CN" dirty="0">
                <a:solidFill>
                  <a:srgbClr val="CC00FF"/>
                </a:solidFill>
                <a:latin typeface="Times New Roman" panose="02020603050405020304" pitchFamily="18" charset="0"/>
                <a:cs typeface="Times New Roman" panose="02020603050405020304" pitchFamily="18" charset="0"/>
              </a:rPr>
              <a:t>at the heart of this issue</a:t>
            </a:r>
            <a:r>
              <a:rPr lang="en-US" altLang="zh-CN" dirty="0">
                <a:latin typeface="Times New Roman" panose="02020603050405020304" pitchFamily="18" charset="0"/>
                <a:cs typeface="Times New Roman" panose="02020603050405020304" pitchFamily="18" charset="0"/>
              </a:rPr>
              <a:t>?</a:t>
            </a:r>
            <a:endParaRPr lang="en-US" altLang="zh-CN" dirty="0">
              <a:latin typeface="Times New Roman" panose="02020603050405020304" pitchFamily="18" charset="0"/>
              <a:cs typeface="Times New Roman" panose="02020603050405020304" pitchFamily="18" charset="0"/>
            </a:endParaRPr>
          </a:p>
          <a:p>
            <a:pPr marL="0" indent="0">
              <a:lnSpc>
                <a:spcPts val="3340"/>
              </a:lnSpc>
              <a:buFont typeface="Arial" panose="020B0604020202020204" pitchFamily="34" charset="0"/>
              <a:buNone/>
            </a:pPr>
            <a:r>
              <a:rPr lang="en-US" altLang="zh-CN" dirty="0">
                <a:latin typeface="Times New Roman" panose="02020603050405020304" pitchFamily="18" charset="0"/>
                <a:cs typeface="Times New Roman" panose="02020603050405020304" pitchFamily="18" charset="0"/>
              </a:rPr>
              <a:t>D. Decide </a:t>
            </a:r>
            <a:r>
              <a:rPr lang="en-US" altLang="zh-CN" u="sng" dirty="0">
                <a:solidFill>
                  <a:srgbClr val="CC00FF"/>
                </a:solidFill>
                <a:latin typeface="Times New Roman" panose="02020603050405020304" pitchFamily="18" charset="0"/>
                <a:cs typeface="Times New Roman" panose="02020603050405020304" pitchFamily="18" charset="0"/>
              </a:rPr>
              <a:t>what works best for you </a:t>
            </a:r>
            <a:r>
              <a:rPr lang="en-US" altLang="zh-CN" dirty="0">
                <a:latin typeface="Times New Roman" panose="02020603050405020304" pitchFamily="18" charset="0"/>
                <a:cs typeface="Times New Roman" panose="02020603050405020304" pitchFamily="18" charset="0"/>
              </a:rPr>
              <a:t>and give </a:t>
            </a:r>
            <a:r>
              <a:rPr lang="en-US" altLang="zh-CN" u="sng" dirty="0">
                <a:solidFill>
                  <a:srgbClr val="CC00FF"/>
                </a:solidFill>
                <a:latin typeface="Times New Roman" panose="02020603050405020304" pitchFamily="18" charset="0"/>
                <a:cs typeface="Times New Roman" panose="02020603050405020304" pitchFamily="18" charset="0"/>
              </a:rPr>
              <a:t>it </a:t>
            </a:r>
            <a:r>
              <a:rPr lang="en-US" altLang="zh-CN" dirty="0">
                <a:latin typeface="Times New Roman" panose="02020603050405020304" pitchFamily="18" charset="0"/>
                <a:cs typeface="Times New Roman" panose="02020603050405020304" pitchFamily="18" charset="0"/>
              </a:rPr>
              <a:t>a try.</a:t>
            </a:r>
            <a:endParaRPr lang="en-US" altLang="zh-CN" dirty="0">
              <a:latin typeface="Times New Roman" panose="02020603050405020304" pitchFamily="18" charset="0"/>
              <a:cs typeface="Times New Roman" panose="02020603050405020304" pitchFamily="18" charset="0"/>
            </a:endParaRPr>
          </a:p>
          <a:p>
            <a:pPr marL="0" indent="0">
              <a:lnSpc>
                <a:spcPts val="3340"/>
              </a:lnSpc>
              <a:buFont typeface="Arial" panose="020B0604020202020204" pitchFamily="34" charset="0"/>
              <a:buNone/>
            </a:pPr>
            <a:r>
              <a:rPr lang="en-US" altLang="zh-CN" dirty="0">
                <a:latin typeface="Times New Roman" panose="02020603050405020304" pitchFamily="18" charset="0"/>
                <a:cs typeface="Times New Roman" panose="02020603050405020304" pitchFamily="18" charset="0"/>
              </a:rPr>
              <a:t>E. </a:t>
            </a:r>
            <a:r>
              <a:rPr lang="en-US" altLang="zh-CN" dirty="0">
                <a:solidFill>
                  <a:srgbClr val="0000FF"/>
                </a:solidFill>
                <a:latin typeface="Times New Roman" panose="02020603050405020304" pitchFamily="18" charset="0"/>
                <a:cs typeface="Times New Roman" panose="02020603050405020304" pitchFamily="18" charset="0"/>
              </a:rPr>
              <a:t>A </a:t>
            </a:r>
            <a:r>
              <a:rPr lang="en-US" altLang="zh-CN" b="1" dirty="0">
                <a:solidFill>
                  <a:srgbClr val="0000FF"/>
                </a:solidFill>
                <a:latin typeface="Times New Roman" panose="02020603050405020304" pitchFamily="18" charset="0"/>
                <a:cs typeface="Times New Roman" panose="02020603050405020304" pitchFamily="18" charset="0"/>
              </a:rPr>
              <a:t>thankfulness</a:t>
            </a:r>
            <a:r>
              <a:rPr lang="en-US" altLang="zh-CN" dirty="0">
                <a:solidFill>
                  <a:srgbClr val="0000FF"/>
                </a:solidFill>
                <a:latin typeface="Times New Roman" panose="02020603050405020304" pitchFamily="18" charset="0"/>
                <a:cs typeface="Times New Roman" panose="02020603050405020304" pitchFamily="18" charset="0"/>
              </a:rPr>
              <a:t> journal </a:t>
            </a:r>
            <a:r>
              <a:rPr lang="en-US" altLang="zh-CN" dirty="0">
                <a:latin typeface="Times New Roman" panose="02020603050405020304" pitchFamily="18" charset="0"/>
                <a:cs typeface="Times New Roman" panose="02020603050405020304" pitchFamily="18" charset="0"/>
              </a:rPr>
              <a:t>is a perfect way to show your gratitude to others.</a:t>
            </a:r>
            <a:endParaRPr lang="en-US" altLang="zh-CN" dirty="0">
              <a:latin typeface="Times New Roman" panose="02020603050405020304" pitchFamily="18" charset="0"/>
              <a:cs typeface="Times New Roman" panose="02020603050405020304" pitchFamily="18" charset="0"/>
            </a:endParaRPr>
          </a:p>
          <a:p>
            <a:pPr marL="0" indent="0">
              <a:lnSpc>
                <a:spcPts val="3340"/>
              </a:lnSpc>
              <a:buFont typeface="Arial" panose="020B0604020202020204" pitchFamily="34" charset="0"/>
              <a:buNone/>
            </a:pPr>
            <a:r>
              <a:rPr lang="en-US" altLang="zh-CN" dirty="0">
                <a:latin typeface="Times New Roman" panose="02020603050405020304" pitchFamily="18" charset="0"/>
                <a:cs typeface="Times New Roman" panose="02020603050405020304" pitchFamily="18" charset="0"/>
              </a:rPr>
              <a:t>F. </a:t>
            </a:r>
            <a:r>
              <a:rPr lang="en-US" altLang="zh-CN" b="1" dirty="0">
                <a:solidFill>
                  <a:srgbClr val="CC00FF"/>
                </a:solidFill>
                <a:latin typeface="Times New Roman" panose="02020603050405020304" pitchFamily="18" charset="0"/>
                <a:cs typeface="Times New Roman" panose="02020603050405020304" pitchFamily="18" charset="0"/>
              </a:rPr>
              <a:t>Some people </a:t>
            </a:r>
            <a:r>
              <a:rPr lang="en-US" altLang="zh-CN" dirty="0">
                <a:latin typeface="Times New Roman" panose="02020603050405020304" pitchFamily="18" charset="0"/>
                <a:cs typeface="Times New Roman" panose="02020603050405020304" pitchFamily="18" charset="0"/>
              </a:rPr>
              <a:t>Find that</a:t>
            </a:r>
            <a:r>
              <a:rPr lang="en-US" altLang="zh-CN" b="1" dirty="0">
                <a:solidFill>
                  <a:srgbClr val="0000FF"/>
                </a:solidFill>
                <a:latin typeface="Times New Roman" panose="02020603050405020304" pitchFamily="18" charset="0"/>
                <a:cs typeface="Times New Roman" panose="02020603050405020304" pitchFamily="18" charset="0"/>
              </a:rPr>
              <a:t> thankfulness </a:t>
            </a:r>
            <a:r>
              <a:rPr lang="en-US" altLang="zh-CN" dirty="0">
                <a:latin typeface="Times New Roman" panose="02020603050405020304" pitchFamily="18" charset="0"/>
                <a:cs typeface="Times New Roman" panose="02020603050405020304" pitchFamily="18" charset="0"/>
              </a:rPr>
              <a:t>and motivation are directly connected.</a:t>
            </a:r>
            <a:endParaRPr lang="en-US" altLang="zh-CN" dirty="0">
              <a:latin typeface="Times New Roman" panose="02020603050405020304" pitchFamily="18" charset="0"/>
              <a:cs typeface="Times New Roman" panose="02020603050405020304" pitchFamily="18" charset="0"/>
            </a:endParaRPr>
          </a:p>
          <a:p>
            <a:pPr marL="0" indent="0">
              <a:lnSpc>
                <a:spcPts val="3340"/>
              </a:lnSpc>
              <a:buFont typeface="Arial" panose="020B0604020202020204" pitchFamily="34" charset="0"/>
              <a:buNone/>
            </a:pPr>
            <a:r>
              <a:rPr lang="en-US" altLang="zh-CN" dirty="0">
                <a:latin typeface="Times New Roman" panose="02020603050405020304" pitchFamily="18" charset="0"/>
                <a:cs typeface="Times New Roman" panose="02020603050405020304" pitchFamily="18" charset="0"/>
              </a:rPr>
              <a:t>G. Make it a point to </a:t>
            </a:r>
            <a:r>
              <a:rPr lang="en-US" altLang="zh-CN" b="1" dirty="0">
                <a:solidFill>
                  <a:srgbClr val="FF0000"/>
                </a:solidFill>
                <a:latin typeface="Times New Roman" panose="02020603050405020304" pitchFamily="18" charset="0"/>
                <a:cs typeface="Times New Roman" panose="02020603050405020304" pitchFamily="18" charset="0"/>
              </a:rPr>
              <a:t>go outdoors and try new things </a:t>
            </a:r>
            <a:r>
              <a:rPr lang="en-US" altLang="zh-CN" dirty="0">
                <a:latin typeface="Times New Roman" panose="02020603050405020304" pitchFamily="18" charset="0"/>
                <a:cs typeface="Times New Roman" panose="02020603050405020304" pitchFamily="18" charset="0"/>
              </a:rPr>
              <a:t>even when you don't want to.</a:t>
            </a:r>
            <a:endParaRPr lang="en-US" altLang="zh-CN" dirty="0">
              <a:latin typeface="Times New Roman" panose="02020603050405020304" pitchFamily="18" charset="0"/>
              <a:cs typeface="Times New Roman" panose="02020603050405020304" pitchFamily="18" charset="0"/>
            </a:endParaRPr>
          </a:p>
          <a:p>
            <a:pPr>
              <a:lnSpc>
                <a:spcPts val="3340"/>
              </a:lnSpc>
            </a:pPr>
            <a:endParaRPr lang="en-US" altLang="zh-CN"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custDataLst>
              <p:tags r:id="rId1"/>
            </p:custDataLst>
          </p:nvPr>
        </p:nvSpPr>
        <p:spPr>
          <a:xfrm>
            <a:off x="0" y="175336"/>
            <a:ext cx="12192000" cy="2633852"/>
          </a:xfrm>
          <a:prstGeom prst="rect">
            <a:avLst/>
          </a:prstGeom>
          <a:solidFill>
            <a:schemeClr val="bg1"/>
          </a:solidFill>
        </p:spPr>
        <p:txBody>
          <a:bodyPr vert="horz" lIns="91440" tIns="45720" rIns="91440" bIns="45720"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defTabSz="457200">
              <a:lnSpc>
                <a:spcPct val="100000"/>
              </a:lnSpc>
              <a:spcBef>
                <a:spcPct val="20000"/>
              </a:spcBef>
              <a:spcAft>
                <a:spcPts val="600"/>
              </a:spcAft>
              <a:buClr>
                <a:schemeClr val="tx1"/>
              </a:buClr>
              <a:buSzPct val="80000"/>
              <a:buNone/>
              <a:defRPr/>
            </a:pPr>
            <a:r>
              <a:rPr kumimoji="0" lang="en-US" altLang="zh-CN" sz="3200"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zh-CN" sz="3200" b="1" i="0" strike="noStrike" kern="1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Design </a:t>
            </a:r>
            <a:r>
              <a:rPr kumimoji="0" lang="en-US" altLang="zh-CN" sz="3200" b="1" i="0" u="sng" strike="noStrike" kern="100" cap="none" spc="0" normalizeH="0" baseline="0" noProof="0" dirty="0">
                <a:ln>
                  <a:noFill/>
                </a:ln>
                <a:solidFill>
                  <a:srgbClr val="CC00FF"/>
                </a:solidFill>
                <a:effectLst/>
                <a:uLnTx/>
                <a:uFillTx/>
                <a:latin typeface="Times New Roman" panose="02020603050405020304" pitchFamily="18" charset="0"/>
                <a:cs typeface="Times New Roman" panose="02020603050405020304" pitchFamily="18" charset="0"/>
              </a:rPr>
              <a:t>an accomplishment book. </a:t>
            </a:r>
            <a:r>
              <a:rPr kumimoji="0" lang="en-US" altLang="zh-CN" sz="3200"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Creative people may do well to design an accomplishment book with images of past work and accomplishments as a form of encouragement.</a:t>
            </a:r>
            <a:r>
              <a:rPr kumimoji="0" lang="en-US" altLang="zh-CN" sz="3200" b="1" i="0" strike="noStrike" kern="100" cap="none" spc="0" normalizeH="0" baseline="0" noProof="0" dirty="0">
                <a:ln>
                  <a:noFill/>
                </a:ln>
                <a:solidFill>
                  <a:srgbClr val="CC00FF"/>
                </a:solidFill>
                <a:effectLst/>
                <a:uLnTx/>
                <a:uFillTx/>
                <a:latin typeface="Times New Roman" panose="02020603050405020304" pitchFamily="18" charset="0"/>
                <a:cs typeface="Times New Roman" panose="02020603050405020304" pitchFamily="18" charset="0"/>
              </a:rPr>
              <a:t> It </a:t>
            </a:r>
            <a:r>
              <a:rPr kumimoji="0" lang="en-US" altLang="zh-CN" sz="3200"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can be as informal or formal as you'd like. </a:t>
            </a:r>
            <a:r>
              <a:rPr kumimoji="0" lang="en-US" altLang="zh-CN" sz="3200" b="1" i="0" strike="noStrike" kern="100" cap="none" spc="0" normalizeH="0" baseline="0" noProof="0" dirty="0">
                <a:ln>
                  <a:noFill/>
                </a:ln>
                <a:solidFill>
                  <a:srgbClr val="CC00FF"/>
                </a:solidFill>
                <a:effectLst/>
                <a:uLnTx/>
                <a:uFillTx/>
                <a:latin typeface="Times New Roman" panose="02020603050405020304" pitchFamily="18" charset="0"/>
                <a:cs typeface="Times New Roman" panose="02020603050405020304" pitchFamily="18" charset="0"/>
              </a:rPr>
              <a:t>It </a:t>
            </a:r>
            <a:r>
              <a:rPr kumimoji="0" lang="en-US" altLang="zh-CN" sz="3200"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might be </a:t>
            </a:r>
            <a:r>
              <a:rPr kumimoji="0" lang="en-US" altLang="zh-CN" sz="3200" i="0" strike="noStrike" kern="100" cap="none" spc="0" normalizeH="0" baseline="0" noProof="0" dirty="0">
                <a:ln>
                  <a:noFill/>
                </a:ln>
                <a:solidFill>
                  <a:srgbClr val="CC00FF"/>
                </a:solidFill>
                <a:effectLst/>
                <a:uLnTx/>
                <a:uFillTx/>
                <a:latin typeface="Times New Roman" panose="02020603050405020304" pitchFamily="18" charset="0"/>
                <a:cs typeface="Times New Roman" panose="02020603050405020304" pitchFamily="18" charset="0"/>
              </a:rPr>
              <a:t>a simple scrapbook </a:t>
            </a:r>
            <a:r>
              <a:rPr kumimoji="0" lang="en-US" altLang="zh-CN" sz="3200"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you keep at your desk, or </a:t>
            </a:r>
            <a:r>
              <a:rPr kumimoji="0" lang="en-US" altLang="zh-CN" sz="3200" i="0" strike="noStrike" kern="100" cap="none" spc="0" normalizeH="0" baseline="0" noProof="0" dirty="0">
                <a:ln>
                  <a:noFill/>
                </a:ln>
                <a:solidFill>
                  <a:srgbClr val="CC00FF"/>
                </a:solidFill>
                <a:effectLst/>
                <a:uLnTx/>
                <a:uFillTx/>
                <a:latin typeface="Times New Roman" panose="02020603050405020304" pitchFamily="18" charset="0"/>
                <a:cs typeface="Times New Roman" panose="02020603050405020304" pitchFamily="18" charset="0"/>
              </a:rPr>
              <a:t>a professionally printed booklet </a:t>
            </a:r>
            <a:r>
              <a:rPr kumimoji="0" lang="en-US" altLang="zh-CN" sz="3200" i="1" strike="noStrike" kern="1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that you keep by your bed</a:t>
            </a:r>
            <a:r>
              <a:rPr kumimoji="0" lang="en-US" altLang="zh-CN" sz="3200" i="0" u="sng"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   39     </a:t>
            </a:r>
            <a:endParaRPr kumimoji="0" lang="en-US" altLang="zh-CN" sz="3200" i="0" u="sng" strike="noStrike" kern="1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7" name="心形 6"/>
          <p:cNvSpPr/>
          <p:nvPr/>
        </p:nvSpPr>
        <p:spPr>
          <a:xfrm>
            <a:off x="23040" y="4729325"/>
            <a:ext cx="385445" cy="415925"/>
          </a:xfrm>
          <a:prstGeom prst="heart">
            <a:avLst/>
          </a:prstGeom>
          <a:solidFill>
            <a:srgbClr val="FF0000"/>
          </a:solid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solidFill>
                <a:srgbClr val="FF0000"/>
              </a:solidFill>
            </a:endParaRPr>
          </a:p>
        </p:txBody>
      </p:sp>
      <p:sp>
        <p:nvSpPr>
          <p:cNvPr id="2" name="文本框 1"/>
          <p:cNvSpPr txBox="1"/>
          <p:nvPr>
            <p:custDataLst>
              <p:tags r:id="rId2"/>
            </p:custDataLst>
          </p:nvPr>
        </p:nvSpPr>
        <p:spPr>
          <a:xfrm>
            <a:off x="2253008" y="2809188"/>
            <a:ext cx="9379669" cy="1754326"/>
          </a:xfrm>
          <a:prstGeom prst="rect">
            <a:avLst/>
          </a:prstGeom>
          <a:solidFill>
            <a:schemeClr val="bg1"/>
          </a:solidFill>
          <a:ln w="28575">
            <a:solidFill>
              <a:schemeClr val="accent1"/>
            </a:solidFill>
          </a:ln>
        </p:spPr>
        <p:txBody>
          <a:bodyPr wrap="square" rtlCol="0">
            <a:spAutoFit/>
          </a:bodyPr>
          <a:lstStyle/>
          <a:p>
            <a:pPr algn="ctr"/>
            <a:r>
              <a:rPr lang="zh-CN" altLang="en-US" sz="3600" b="1" dirty="0">
                <a:solidFill>
                  <a:srgbClr val="FF0000"/>
                </a:solidFill>
                <a:ea typeface="等线" panose="02010600030101010101" charset="-122"/>
                <a:cs typeface="等线" panose="02010600030101010101" charset="-122"/>
                <a:sym typeface="+mn-ea"/>
              </a:rPr>
              <a:t>段末题：</a:t>
            </a:r>
            <a:r>
              <a:rPr lang="zh-CN" altLang="en-US" sz="3600" b="1" dirty="0">
                <a:solidFill>
                  <a:srgbClr val="0000FF"/>
                </a:solidFill>
                <a:ea typeface="等线" panose="02010600030101010101" charset="-122"/>
                <a:cs typeface="等线" panose="02010600030101010101" charset="-122"/>
                <a:sym typeface="+mn-ea"/>
              </a:rPr>
              <a:t>注意</a:t>
            </a:r>
            <a:r>
              <a:rPr lang="en-US" altLang="zh-CN" sz="3600" b="1" dirty="0">
                <a:solidFill>
                  <a:srgbClr val="0000FF"/>
                </a:solidFill>
                <a:ea typeface="等线" panose="02010600030101010101" charset="-122"/>
                <a:cs typeface="等线" panose="02010600030101010101" charset="-122"/>
                <a:sym typeface="+mn-ea"/>
              </a:rPr>
              <a:t>39 </a:t>
            </a:r>
            <a:r>
              <a:rPr lang="zh-CN" altLang="en-US" sz="3600" b="1" dirty="0">
                <a:solidFill>
                  <a:srgbClr val="0000FF"/>
                </a:solidFill>
                <a:ea typeface="等线" panose="02010600030101010101" charset="-122"/>
                <a:cs typeface="等线" panose="02010600030101010101" charset="-122"/>
                <a:sym typeface="+mn-ea"/>
              </a:rPr>
              <a:t>空前的代词</a:t>
            </a:r>
            <a:r>
              <a:rPr lang="en-US" altLang="zh-CN" sz="3600" b="1" dirty="0">
                <a:solidFill>
                  <a:srgbClr val="CC00FF"/>
                </a:solidFill>
                <a:ea typeface="等线" panose="02010600030101010101" charset="-122"/>
                <a:cs typeface="等线" panose="02010600030101010101" charset="-122"/>
                <a:sym typeface="+mn-ea"/>
              </a:rPr>
              <a:t>it</a:t>
            </a:r>
            <a:r>
              <a:rPr lang="en-US" altLang="zh-CN" sz="3600" b="1" dirty="0">
                <a:solidFill>
                  <a:srgbClr val="0000FF"/>
                </a:solidFill>
                <a:ea typeface="等线" panose="02010600030101010101" charset="-122"/>
                <a:cs typeface="等线" panose="02010600030101010101" charset="-122"/>
                <a:sym typeface="+mn-ea"/>
              </a:rPr>
              <a:t> </a:t>
            </a:r>
            <a:r>
              <a:rPr lang="zh-CN" altLang="en-US" sz="3600" b="1" dirty="0">
                <a:solidFill>
                  <a:srgbClr val="0000FF"/>
                </a:solidFill>
                <a:ea typeface="等线" panose="02010600030101010101" charset="-122"/>
                <a:cs typeface="等线" panose="02010600030101010101" charset="-122"/>
                <a:sym typeface="+mn-ea"/>
              </a:rPr>
              <a:t>以及提到的</a:t>
            </a:r>
            <a:r>
              <a:rPr lang="zh-CN" altLang="en-US" sz="3600" b="1" dirty="0">
                <a:solidFill>
                  <a:srgbClr val="CC00FF"/>
                </a:solidFill>
                <a:ea typeface="等线" panose="02010600030101010101" charset="-122"/>
                <a:cs typeface="等线" panose="02010600030101010101" charset="-122"/>
                <a:sym typeface="+mn-ea"/>
              </a:rPr>
              <a:t>名词</a:t>
            </a:r>
            <a:r>
              <a:rPr lang="en-US" altLang="zh-CN" sz="3600" b="1" dirty="0">
                <a:solidFill>
                  <a:srgbClr val="CC00FF"/>
                </a:solidFill>
                <a:ea typeface="等线" panose="02010600030101010101" charset="-122"/>
                <a:cs typeface="等线" panose="02010600030101010101" charset="-122"/>
                <a:sym typeface="+mn-ea"/>
              </a:rPr>
              <a:t> , </a:t>
            </a:r>
            <a:r>
              <a:rPr lang="zh-CN" altLang="en-US" sz="3600" b="1" dirty="0">
                <a:solidFill>
                  <a:srgbClr val="CC00FF"/>
                </a:solidFill>
                <a:ea typeface="等线" panose="02010600030101010101" charset="-122"/>
                <a:cs typeface="等线" panose="02010600030101010101" charset="-122"/>
                <a:sym typeface="+mn-ea"/>
              </a:rPr>
              <a:t>结合段首句</a:t>
            </a:r>
            <a:r>
              <a:rPr lang="zh-CN" altLang="en-US" sz="3600" b="1" dirty="0">
                <a:solidFill>
                  <a:srgbClr val="0000FF"/>
                </a:solidFill>
                <a:ea typeface="等线" panose="02010600030101010101" charset="-122"/>
                <a:cs typeface="等线" panose="02010600030101010101" charset="-122"/>
                <a:sym typeface="+mn-ea"/>
              </a:rPr>
              <a:t>，说明要明确那种记录本最适合你，然后</a:t>
            </a:r>
            <a:r>
              <a:rPr lang="zh-CN" altLang="en-US" sz="3600" b="1" dirty="0">
                <a:solidFill>
                  <a:srgbClr val="CC00FF"/>
                </a:solidFill>
                <a:ea typeface="等线" panose="02010600030101010101" charset="-122"/>
                <a:cs typeface="等线" panose="02010600030101010101" charset="-122"/>
                <a:sym typeface="+mn-ea"/>
              </a:rPr>
              <a:t>尝试一下你明确的记录本</a:t>
            </a:r>
            <a:r>
              <a:rPr lang="zh-CN" altLang="en-US" sz="3600" b="1" dirty="0">
                <a:solidFill>
                  <a:srgbClr val="0000FF"/>
                </a:solidFill>
                <a:ea typeface="等线" panose="02010600030101010101" charset="-122"/>
                <a:cs typeface="等线" panose="02010600030101010101" charset="-122"/>
                <a:sym typeface="+mn-ea"/>
              </a:rPr>
              <a:t>。</a:t>
            </a:r>
            <a:endParaRPr lang="zh-CN" altLang="en-US" sz="3600" b="1" dirty="0">
              <a:solidFill>
                <a:srgbClr val="0000FF"/>
              </a:solidFill>
              <a:ea typeface="等线" panose="02010600030101010101" charset="-122"/>
              <a:cs typeface="等线" panose="02010600030101010101" charset="-122"/>
              <a:sym typeface="+mn-ea"/>
            </a:endParaRPr>
          </a:p>
        </p:txBody>
      </p:sp>
      <p:cxnSp>
        <p:nvCxnSpPr>
          <p:cNvPr id="6" name="直接箭头连接符 5"/>
          <p:cNvCxnSpPr/>
          <p:nvPr/>
        </p:nvCxnSpPr>
        <p:spPr>
          <a:xfrm flipH="1">
            <a:off x="2304855" y="2168165"/>
            <a:ext cx="3791145" cy="266778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a:off x="3987538" y="725864"/>
            <a:ext cx="2526384" cy="400346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flipH="1">
            <a:off x="2424251" y="2658359"/>
            <a:ext cx="1120227" cy="214365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a:xfrm>
            <a:off x="0" y="3016575"/>
            <a:ext cx="12199379" cy="3841423"/>
          </a:xfrm>
          <a:prstGeom prst="rect">
            <a:avLst/>
          </a:prstGeom>
          <a:solidFill>
            <a:schemeClr val="bg1"/>
          </a:solidFill>
          <a:ln>
            <a:solidFill>
              <a:schemeClr val="accent6">
                <a:lumMod val="75000"/>
              </a:schemeClr>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340"/>
              </a:lnSpc>
              <a:buFont typeface="Arial" panose="020B0604020202020204" pitchFamily="34" charset="0"/>
              <a:buNone/>
            </a:pPr>
            <a:r>
              <a:rPr lang="en-US" altLang="zh-CN" dirty="0">
                <a:latin typeface="Times New Roman" panose="02020603050405020304" pitchFamily="18" charset="0"/>
                <a:cs typeface="Times New Roman" panose="02020603050405020304" pitchFamily="18" charset="0"/>
              </a:rPr>
              <a:t>A. What's the possible </a:t>
            </a:r>
            <a:r>
              <a:rPr lang="en-US" altLang="zh-CN" dirty="0">
                <a:solidFill>
                  <a:srgbClr val="CC00FF"/>
                </a:solidFill>
                <a:latin typeface="Times New Roman" panose="02020603050405020304" pitchFamily="18" charset="0"/>
                <a:cs typeface="Times New Roman" panose="02020603050405020304" pitchFamily="18" charset="0"/>
              </a:rPr>
              <a:t>solution?</a:t>
            </a:r>
            <a:endParaRPr lang="en-US" altLang="zh-CN" dirty="0">
              <a:solidFill>
                <a:srgbClr val="CC00FF"/>
              </a:solidFill>
              <a:latin typeface="Times New Roman" panose="02020603050405020304" pitchFamily="18" charset="0"/>
              <a:cs typeface="Times New Roman" panose="02020603050405020304" pitchFamily="18" charset="0"/>
            </a:endParaRPr>
          </a:p>
          <a:p>
            <a:pPr marL="0" indent="0">
              <a:lnSpc>
                <a:spcPts val="3340"/>
              </a:lnSpc>
              <a:buFont typeface="Arial" panose="020B0604020202020204" pitchFamily="34" charset="0"/>
              <a:buNone/>
            </a:pPr>
            <a:r>
              <a:rPr lang="en-US" altLang="zh-CN" dirty="0">
                <a:latin typeface="Times New Roman" panose="02020603050405020304" pitchFamily="18" charset="0"/>
                <a:cs typeface="Times New Roman" panose="02020603050405020304" pitchFamily="18" charset="0"/>
              </a:rPr>
              <a:t>B. </a:t>
            </a:r>
            <a:r>
              <a:rPr lang="en-US" altLang="zh-CN" b="1" dirty="0">
                <a:solidFill>
                  <a:srgbClr val="FF0000"/>
                </a:solidFill>
                <a:latin typeface="Times New Roman" panose="02020603050405020304" pitchFamily="18" charset="0"/>
                <a:cs typeface="Times New Roman" panose="02020603050405020304" pitchFamily="18" charset="0"/>
              </a:rPr>
              <a:t>Identify</a:t>
            </a:r>
            <a:r>
              <a:rPr lang="en-US" altLang="zh-CN" dirty="0">
                <a:latin typeface="Times New Roman" panose="02020603050405020304" pitchFamily="18" charset="0"/>
                <a:cs typeface="Times New Roman" panose="02020603050405020304" pitchFamily="18" charset="0"/>
              </a:rPr>
              <a:t> when </a:t>
            </a:r>
            <a:r>
              <a:rPr lang="en-US" altLang="zh-CN" b="1" dirty="0">
                <a:solidFill>
                  <a:srgbClr val="0000FF"/>
                </a:solidFill>
                <a:latin typeface="Times New Roman" panose="02020603050405020304" pitchFamily="18" charset="0"/>
                <a:cs typeface="Times New Roman" panose="02020603050405020304" pitchFamily="18" charset="0"/>
              </a:rPr>
              <a:t>motivation</a:t>
            </a:r>
            <a:r>
              <a:rPr lang="en-US" altLang="zh-CN" dirty="0">
                <a:latin typeface="Times New Roman" panose="02020603050405020304" pitchFamily="18" charset="0"/>
                <a:cs typeface="Times New Roman" panose="02020603050405020304" pitchFamily="18" charset="0"/>
              </a:rPr>
              <a:t> </a:t>
            </a:r>
            <a:r>
              <a:rPr lang="en-US" altLang="zh-CN" b="1" dirty="0">
                <a:solidFill>
                  <a:srgbClr val="FF0000"/>
                </a:solidFill>
                <a:latin typeface="Times New Roman" panose="02020603050405020304" pitchFamily="18" charset="0"/>
                <a:cs typeface="Times New Roman" panose="02020603050405020304" pitchFamily="18" charset="0"/>
              </a:rPr>
              <a:t>slips.</a:t>
            </a:r>
            <a:endParaRPr lang="en-US" altLang="zh-CN" b="1" dirty="0">
              <a:solidFill>
                <a:srgbClr val="FF0000"/>
              </a:solidFill>
              <a:latin typeface="Times New Roman" panose="02020603050405020304" pitchFamily="18" charset="0"/>
              <a:cs typeface="Times New Roman" panose="02020603050405020304" pitchFamily="18" charset="0"/>
            </a:endParaRPr>
          </a:p>
          <a:p>
            <a:pPr marL="0" indent="0">
              <a:lnSpc>
                <a:spcPts val="3340"/>
              </a:lnSpc>
              <a:buFont typeface="Arial" panose="020B0604020202020204" pitchFamily="34" charset="0"/>
              <a:buNone/>
            </a:pPr>
            <a:r>
              <a:rPr lang="en-US" altLang="zh-CN" dirty="0">
                <a:latin typeface="Times New Roman" panose="02020603050405020304" pitchFamily="18" charset="0"/>
                <a:cs typeface="Times New Roman" panose="02020603050405020304" pitchFamily="18" charset="0"/>
              </a:rPr>
              <a:t>C. What's </a:t>
            </a:r>
            <a:r>
              <a:rPr lang="en-US" altLang="zh-CN" dirty="0">
                <a:solidFill>
                  <a:srgbClr val="CC00FF"/>
                </a:solidFill>
                <a:latin typeface="Times New Roman" panose="02020603050405020304" pitchFamily="18" charset="0"/>
                <a:cs typeface="Times New Roman" panose="02020603050405020304" pitchFamily="18" charset="0"/>
              </a:rPr>
              <a:t>at the heart of this issue</a:t>
            </a:r>
            <a:r>
              <a:rPr lang="en-US" altLang="zh-CN" dirty="0">
                <a:latin typeface="Times New Roman" panose="02020603050405020304" pitchFamily="18" charset="0"/>
                <a:cs typeface="Times New Roman" panose="02020603050405020304" pitchFamily="18" charset="0"/>
              </a:rPr>
              <a:t>?</a:t>
            </a:r>
            <a:endParaRPr lang="en-US" altLang="zh-CN" dirty="0">
              <a:latin typeface="Times New Roman" panose="02020603050405020304" pitchFamily="18" charset="0"/>
              <a:cs typeface="Times New Roman" panose="02020603050405020304" pitchFamily="18" charset="0"/>
            </a:endParaRPr>
          </a:p>
          <a:p>
            <a:pPr marL="0" indent="0">
              <a:lnSpc>
                <a:spcPts val="3340"/>
              </a:lnSpc>
              <a:buFont typeface="Arial" panose="020B0604020202020204" pitchFamily="34" charset="0"/>
              <a:buNone/>
            </a:pPr>
            <a:r>
              <a:rPr lang="en-US" altLang="zh-CN" dirty="0">
                <a:latin typeface="Times New Roman" panose="02020603050405020304" pitchFamily="18" charset="0"/>
                <a:cs typeface="Times New Roman" panose="02020603050405020304" pitchFamily="18" charset="0"/>
              </a:rPr>
              <a:t>D. Decide </a:t>
            </a:r>
            <a:r>
              <a:rPr lang="en-US" altLang="zh-CN" u="sng" dirty="0">
                <a:solidFill>
                  <a:srgbClr val="CC00FF"/>
                </a:solidFill>
                <a:latin typeface="Times New Roman" panose="02020603050405020304" pitchFamily="18" charset="0"/>
                <a:cs typeface="Times New Roman" panose="02020603050405020304" pitchFamily="18" charset="0"/>
              </a:rPr>
              <a:t>what works best for you </a:t>
            </a:r>
            <a:r>
              <a:rPr lang="en-US" altLang="zh-CN" dirty="0">
                <a:latin typeface="Times New Roman" panose="02020603050405020304" pitchFamily="18" charset="0"/>
                <a:cs typeface="Times New Roman" panose="02020603050405020304" pitchFamily="18" charset="0"/>
              </a:rPr>
              <a:t>and give </a:t>
            </a:r>
            <a:r>
              <a:rPr lang="en-US" altLang="zh-CN" u="sng" dirty="0">
                <a:solidFill>
                  <a:srgbClr val="CC00FF"/>
                </a:solidFill>
                <a:latin typeface="Times New Roman" panose="02020603050405020304" pitchFamily="18" charset="0"/>
                <a:cs typeface="Times New Roman" panose="02020603050405020304" pitchFamily="18" charset="0"/>
              </a:rPr>
              <a:t>it </a:t>
            </a:r>
            <a:r>
              <a:rPr lang="en-US" altLang="zh-CN" dirty="0">
                <a:latin typeface="Times New Roman" panose="02020603050405020304" pitchFamily="18" charset="0"/>
                <a:cs typeface="Times New Roman" panose="02020603050405020304" pitchFamily="18" charset="0"/>
              </a:rPr>
              <a:t>a try.</a:t>
            </a:r>
            <a:endParaRPr lang="en-US" altLang="zh-CN" dirty="0">
              <a:latin typeface="Times New Roman" panose="02020603050405020304" pitchFamily="18" charset="0"/>
              <a:cs typeface="Times New Roman" panose="02020603050405020304" pitchFamily="18" charset="0"/>
            </a:endParaRPr>
          </a:p>
          <a:p>
            <a:pPr marL="0" indent="0">
              <a:lnSpc>
                <a:spcPts val="3340"/>
              </a:lnSpc>
              <a:buFont typeface="Arial" panose="020B0604020202020204" pitchFamily="34" charset="0"/>
              <a:buNone/>
            </a:pPr>
            <a:r>
              <a:rPr lang="en-US" altLang="zh-CN" dirty="0">
                <a:latin typeface="Times New Roman" panose="02020603050405020304" pitchFamily="18" charset="0"/>
                <a:cs typeface="Times New Roman" panose="02020603050405020304" pitchFamily="18" charset="0"/>
              </a:rPr>
              <a:t>E. </a:t>
            </a:r>
            <a:r>
              <a:rPr lang="en-US" altLang="zh-CN" dirty="0">
                <a:solidFill>
                  <a:srgbClr val="0000FF"/>
                </a:solidFill>
                <a:latin typeface="Times New Roman" panose="02020603050405020304" pitchFamily="18" charset="0"/>
                <a:cs typeface="Times New Roman" panose="02020603050405020304" pitchFamily="18" charset="0"/>
              </a:rPr>
              <a:t>A </a:t>
            </a:r>
            <a:r>
              <a:rPr lang="en-US" altLang="zh-CN" b="1" dirty="0">
                <a:solidFill>
                  <a:srgbClr val="0000FF"/>
                </a:solidFill>
                <a:latin typeface="Times New Roman" panose="02020603050405020304" pitchFamily="18" charset="0"/>
                <a:cs typeface="Times New Roman" panose="02020603050405020304" pitchFamily="18" charset="0"/>
              </a:rPr>
              <a:t>thankfulness</a:t>
            </a:r>
            <a:r>
              <a:rPr lang="en-US" altLang="zh-CN" dirty="0">
                <a:solidFill>
                  <a:srgbClr val="0000FF"/>
                </a:solidFill>
                <a:latin typeface="Times New Roman" panose="02020603050405020304" pitchFamily="18" charset="0"/>
                <a:cs typeface="Times New Roman" panose="02020603050405020304" pitchFamily="18" charset="0"/>
              </a:rPr>
              <a:t> journal </a:t>
            </a:r>
            <a:r>
              <a:rPr lang="en-US" altLang="zh-CN" dirty="0">
                <a:latin typeface="Times New Roman" panose="02020603050405020304" pitchFamily="18" charset="0"/>
                <a:cs typeface="Times New Roman" panose="02020603050405020304" pitchFamily="18" charset="0"/>
              </a:rPr>
              <a:t>is a perfect way to show your gratitude to others.</a:t>
            </a:r>
            <a:endParaRPr lang="en-US" altLang="zh-CN" dirty="0">
              <a:latin typeface="Times New Roman" panose="02020603050405020304" pitchFamily="18" charset="0"/>
              <a:cs typeface="Times New Roman" panose="02020603050405020304" pitchFamily="18" charset="0"/>
            </a:endParaRPr>
          </a:p>
          <a:p>
            <a:pPr marL="0" indent="0">
              <a:lnSpc>
                <a:spcPts val="3340"/>
              </a:lnSpc>
              <a:buFont typeface="Arial" panose="020B0604020202020204" pitchFamily="34" charset="0"/>
              <a:buNone/>
            </a:pPr>
            <a:r>
              <a:rPr lang="en-US" altLang="zh-CN" dirty="0">
                <a:latin typeface="Times New Roman" panose="02020603050405020304" pitchFamily="18" charset="0"/>
                <a:cs typeface="Times New Roman" panose="02020603050405020304" pitchFamily="18" charset="0"/>
              </a:rPr>
              <a:t>F. </a:t>
            </a:r>
            <a:r>
              <a:rPr lang="en-US" altLang="zh-CN" b="1" dirty="0">
                <a:solidFill>
                  <a:srgbClr val="CC00FF"/>
                </a:solidFill>
                <a:latin typeface="Times New Roman" panose="02020603050405020304" pitchFamily="18" charset="0"/>
                <a:cs typeface="Times New Roman" panose="02020603050405020304" pitchFamily="18" charset="0"/>
              </a:rPr>
              <a:t>Some people </a:t>
            </a:r>
            <a:r>
              <a:rPr lang="en-US" altLang="zh-CN" dirty="0">
                <a:latin typeface="Times New Roman" panose="02020603050405020304" pitchFamily="18" charset="0"/>
                <a:cs typeface="Times New Roman" panose="02020603050405020304" pitchFamily="18" charset="0"/>
              </a:rPr>
              <a:t>Find that</a:t>
            </a:r>
            <a:r>
              <a:rPr lang="en-US" altLang="zh-CN" b="1" dirty="0">
                <a:solidFill>
                  <a:srgbClr val="0000FF"/>
                </a:solidFill>
                <a:latin typeface="Times New Roman" panose="02020603050405020304" pitchFamily="18" charset="0"/>
                <a:cs typeface="Times New Roman" panose="02020603050405020304" pitchFamily="18" charset="0"/>
              </a:rPr>
              <a:t> thankfulness </a:t>
            </a:r>
            <a:r>
              <a:rPr lang="en-US" altLang="zh-CN" dirty="0">
                <a:latin typeface="Times New Roman" panose="02020603050405020304" pitchFamily="18" charset="0"/>
                <a:cs typeface="Times New Roman" panose="02020603050405020304" pitchFamily="18" charset="0"/>
              </a:rPr>
              <a:t>and motivation are directly connected.</a:t>
            </a:r>
            <a:endParaRPr lang="en-US" altLang="zh-CN" dirty="0">
              <a:latin typeface="Times New Roman" panose="02020603050405020304" pitchFamily="18" charset="0"/>
              <a:cs typeface="Times New Roman" panose="02020603050405020304" pitchFamily="18" charset="0"/>
            </a:endParaRPr>
          </a:p>
          <a:p>
            <a:pPr marL="0" indent="0">
              <a:lnSpc>
                <a:spcPts val="3340"/>
              </a:lnSpc>
              <a:buFont typeface="Arial" panose="020B0604020202020204" pitchFamily="34" charset="0"/>
              <a:buNone/>
            </a:pPr>
            <a:r>
              <a:rPr lang="en-US" altLang="zh-CN" dirty="0">
                <a:latin typeface="Times New Roman" panose="02020603050405020304" pitchFamily="18" charset="0"/>
                <a:cs typeface="Times New Roman" panose="02020603050405020304" pitchFamily="18" charset="0"/>
              </a:rPr>
              <a:t>G. Make it a point to </a:t>
            </a:r>
            <a:r>
              <a:rPr lang="en-US" altLang="zh-CN" b="1" dirty="0">
                <a:solidFill>
                  <a:srgbClr val="CC00FF"/>
                </a:solidFill>
                <a:latin typeface="Times New Roman" panose="02020603050405020304" pitchFamily="18" charset="0"/>
                <a:cs typeface="Times New Roman" panose="02020603050405020304" pitchFamily="18" charset="0"/>
              </a:rPr>
              <a:t>go outdoors </a:t>
            </a:r>
            <a:r>
              <a:rPr lang="en-US" altLang="zh-CN" b="1" dirty="0">
                <a:solidFill>
                  <a:srgbClr val="FF0000"/>
                </a:solidFill>
                <a:latin typeface="Times New Roman" panose="02020603050405020304" pitchFamily="18" charset="0"/>
                <a:cs typeface="Times New Roman" panose="02020603050405020304" pitchFamily="18" charset="0"/>
              </a:rPr>
              <a:t>and try new things </a:t>
            </a:r>
            <a:r>
              <a:rPr lang="en-US" altLang="zh-CN" dirty="0">
                <a:latin typeface="Times New Roman" panose="02020603050405020304" pitchFamily="18" charset="0"/>
                <a:cs typeface="Times New Roman" panose="02020603050405020304" pitchFamily="18" charset="0"/>
              </a:rPr>
              <a:t>even when you don't want to.</a:t>
            </a:r>
            <a:endParaRPr lang="en-US" altLang="zh-CN" dirty="0">
              <a:latin typeface="Times New Roman" panose="02020603050405020304" pitchFamily="18" charset="0"/>
              <a:cs typeface="Times New Roman" panose="02020603050405020304" pitchFamily="18" charset="0"/>
            </a:endParaRPr>
          </a:p>
          <a:p>
            <a:pPr>
              <a:lnSpc>
                <a:spcPts val="3340"/>
              </a:lnSpc>
            </a:pPr>
            <a:endParaRPr lang="en-US" altLang="zh-CN"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custDataLst>
              <p:tags r:id="rId1"/>
            </p:custDataLst>
          </p:nvPr>
        </p:nvSpPr>
        <p:spPr>
          <a:xfrm>
            <a:off x="0" y="175336"/>
            <a:ext cx="12192000" cy="2633852"/>
          </a:xfrm>
          <a:prstGeom prst="rect">
            <a:avLst/>
          </a:prstGeom>
          <a:solidFill>
            <a:schemeClr val="bg1"/>
          </a:solidFill>
        </p:spPr>
        <p:txBody>
          <a:bodyPr vert="horz" lIns="91440" tIns="45720" rIns="91440" bIns="45720"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defTabSz="457200">
              <a:lnSpc>
                <a:spcPct val="100000"/>
              </a:lnSpc>
              <a:spcBef>
                <a:spcPct val="20000"/>
              </a:spcBef>
              <a:spcAft>
                <a:spcPts val="600"/>
              </a:spcAft>
              <a:buClr>
                <a:schemeClr val="tx1"/>
              </a:buClr>
              <a:buSzPct val="80000"/>
              <a:buNone/>
              <a:defRPr/>
            </a:pPr>
            <a:r>
              <a:rPr kumimoji="0" lang="en-US" altLang="zh-CN" sz="3200"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zh-CN" sz="3200" b="1" i="0" strike="noStrike" kern="100" cap="none" spc="0" normalizeH="0" baseline="0" noProof="0" dirty="0">
                <a:ln>
                  <a:noFill/>
                </a:ln>
                <a:solidFill>
                  <a:srgbClr val="CC00FF"/>
                </a:solidFill>
                <a:effectLst/>
                <a:uLnTx/>
                <a:uFillTx/>
                <a:latin typeface="Times New Roman" panose="02020603050405020304" pitchFamily="18" charset="0"/>
                <a:cs typeface="Times New Roman" panose="02020603050405020304" pitchFamily="18" charset="0"/>
              </a:rPr>
              <a:t>Get out of the house</a:t>
            </a:r>
            <a:r>
              <a:rPr kumimoji="0" lang="en-US" altLang="zh-CN" sz="3200" b="1"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 If your life consists of going to work, coming home, watching Netflix, and going to sleep, you shouldn't be surprised that you're unmotivated</a:t>
            </a:r>
            <a:r>
              <a:rPr kumimoji="0" lang="en-US" altLang="zh-CN" sz="3200" b="1" i="0" u="sng"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      40      </a:t>
            </a:r>
            <a:r>
              <a:rPr kumimoji="0" lang="en-US" altLang="zh-CN" sz="3200" b="1" i="0" strike="noStrike" kern="100" cap="none" spc="0" normalizeH="0" baseline="0" noProof="0" dirty="0">
                <a:ln>
                  <a:noFill/>
                </a:ln>
                <a:solidFill>
                  <a:srgbClr val="CC00FF"/>
                </a:solidFill>
                <a:effectLst/>
                <a:uLnTx/>
                <a:uFillTx/>
                <a:latin typeface="Times New Roman" panose="02020603050405020304" pitchFamily="18" charset="0"/>
                <a:cs typeface="Times New Roman" panose="02020603050405020304" pitchFamily="18" charset="0"/>
              </a:rPr>
              <a:t>Stretching yourself will expose you to new ideas, activities, and people, </a:t>
            </a:r>
            <a:r>
              <a:rPr kumimoji="0" lang="en-US" altLang="zh-CN" sz="3200" b="1" i="1" strike="noStrike" kern="1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which will either strike up new motivation or rekindle things </a:t>
            </a:r>
            <a:r>
              <a:rPr kumimoji="0" lang="en-US" altLang="zh-CN" sz="3200" b="1" i="1"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you have forgotten about. </a:t>
            </a:r>
            <a:endParaRPr kumimoji="0" lang="en-US" altLang="zh-CN" sz="3200" i="1" u="sng" strike="noStrike" kern="1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7" name="心形 6"/>
          <p:cNvSpPr/>
          <p:nvPr/>
        </p:nvSpPr>
        <p:spPr>
          <a:xfrm>
            <a:off x="0" y="6266739"/>
            <a:ext cx="385445" cy="415925"/>
          </a:xfrm>
          <a:prstGeom prst="heart">
            <a:avLst/>
          </a:prstGeom>
          <a:solidFill>
            <a:srgbClr val="FF0000"/>
          </a:solid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solidFill>
                <a:srgbClr val="FF0000"/>
              </a:solidFill>
            </a:endParaRPr>
          </a:p>
        </p:txBody>
      </p:sp>
      <p:sp>
        <p:nvSpPr>
          <p:cNvPr id="2" name="文本框 1"/>
          <p:cNvSpPr txBox="1"/>
          <p:nvPr>
            <p:custDataLst>
              <p:tags r:id="rId2"/>
            </p:custDataLst>
          </p:nvPr>
        </p:nvSpPr>
        <p:spPr>
          <a:xfrm>
            <a:off x="2253008" y="2809188"/>
            <a:ext cx="9379669" cy="1200329"/>
          </a:xfrm>
          <a:prstGeom prst="rect">
            <a:avLst/>
          </a:prstGeom>
          <a:solidFill>
            <a:schemeClr val="bg1"/>
          </a:solidFill>
          <a:ln w="28575">
            <a:solidFill>
              <a:schemeClr val="accent1"/>
            </a:solidFill>
          </a:ln>
        </p:spPr>
        <p:txBody>
          <a:bodyPr wrap="square" rtlCol="0">
            <a:spAutoFit/>
          </a:bodyPr>
          <a:lstStyle/>
          <a:p>
            <a:pPr algn="ctr"/>
            <a:r>
              <a:rPr lang="zh-CN" altLang="en-US" sz="3600" b="1" dirty="0">
                <a:solidFill>
                  <a:srgbClr val="FF0000"/>
                </a:solidFill>
                <a:ea typeface="等线" panose="02010600030101010101" charset="-122"/>
                <a:cs typeface="等线" panose="02010600030101010101" charset="-122"/>
                <a:sym typeface="+mn-ea"/>
              </a:rPr>
              <a:t>段中题：</a:t>
            </a:r>
            <a:r>
              <a:rPr lang="zh-CN" altLang="en-US" sz="3600" b="1" dirty="0">
                <a:solidFill>
                  <a:srgbClr val="0000FF"/>
                </a:solidFill>
                <a:ea typeface="等线" panose="02010600030101010101" charset="-122"/>
                <a:cs typeface="等线" panose="02010600030101010101" charset="-122"/>
                <a:sym typeface="+mn-ea"/>
              </a:rPr>
              <a:t>注意</a:t>
            </a:r>
            <a:r>
              <a:rPr lang="en-US" altLang="zh-CN" sz="3600" b="1" dirty="0">
                <a:solidFill>
                  <a:srgbClr val="0000FF"/>
                </a:solidFill>
                <a:ea typeface="等线" panose="02010600030101010101" charset="-122"/>
                <a:cs typeface="等线" panose="02010600030101010101" charset="-122"/>
                <a:sym typeface="+mn-ea"/>
              </a:rPr>
              <a:t>40 </a:t>
            </a:r>
            <a:r>
              <a:rPr lang="zh-CN" altLang="en-US" sz="3600" b="1" dirty="0">
                <a:solidFill>
                  <a:srgbClr val="0000FF"/>
                </a:solidFill>
                <a:ea typeface="等线" panose="02010600030101010101" charset="-122"/>
                <a:cs typeface="等线" panose="02010600030101010101" charset="-122"/>
                <a:sym typeface="+mn-ea"/>
              </a:rPr>
              <a:t>空前后的内容以及段首句，都表明要</a:t>
            </a:r>
            <a:r>
              <a:rPr lang="zh-CN" altLang="en-US" sz="3600" b="1" dirty="0">
                <a:solidFill>
                  <a:srgbClr val="CC00FF"/>
                </a:solidFill>
                <a:ea typeface="等线" panose="02010600030101010101" charset="-122"/>
                <a:cs typeface="等线" panose="02010600030101010101" charset="-122"/>
                <a:sym typeface="+mn-ea"/>
              </a:rPr>
              <a:t>去户外。</a:t>
            </a:r>
            <a:endParaRPr lang="zh-CN" altLang="en-US" sz="3600" b="1" dirty="0">
              <a:solidFill>
                <a:srgbClr val="CC00FF"/>
              </a:solidFill>
              <a:ea typeface="等线" panose="02010600030101010101" charset="-122"/>
              <a:cs typeface="等线" panose="02010600030101010101" charset="-122"/>
              <a:sym typeface="+mn-ea"/>
            </a:endParaRPr>
          </a:p>
        </p:txBody>
      </p:sp>
      <p:cxnSp>
        <p:nvCxnSpPr>
          <p:cNvPr id="6" name="直接箭头连接符 5"/>
          <p:cNvCxnSpPr/>
          <p:nvPr/>
        </p:nvCxnSpPr>
        <p:spPr>
          <a:xfrm>
            <a:off x="3195687" y="2177592"/>
            <a:ext cx="2978870" cy="427034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a:off x="3987538" y="725864"/>
            <a:ext cx="0" cy="572207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1" name="文本框 10"/>
          <p:cNvSpPr txBox="1"/>
          <p:nvPr>
            <p:custDataLst>
              <p:tags r:id="rId3"/>
            </p:custDataLst>
          </p:nvPr>
        </p:nvSpPr>
        <p:spPr>
          <a:xfrm>
            <a:off x="1095082" y="4469876"/>
            <a:ext cx="10151095" cy="646331"/>
          </a:xfrm>
          <a:prstGeom prst="rect">
            <a:avLst/>
          </a:prstGeom>
          <a:solidFill>
            <a:schemeClr val="bg1"/>
          </a:solidFill>
          <a:ln w="28575">
            <a:solidFill>
              <a:schemeClr val="accent1"/>
            </a:solidFill>
          </a:ln>
        </p:spPr>
        <p:txBody>
          <a:bodyPr wrap="square" rtlCol="0">
            <a:spAutoFit/>
          </a:bodyPr>
          <a:lstStyle/>
          <a:p>
            <a:pPr algn="ctr"/>
            <a:r>
              <a:rPr lang="zh-CN" altLang="en-US" sz="3600" b="1" dirty="0">
                <a:solidFill>
                  <a:srgbClr val="FF0000"/>
                </a:solidFill>
                <a:ea typeface="等线" panose="02010600030101010101" charset="-122"/>
                <a:cs typeface="等线" panose="02010600030101010101" charset="-122"/>
                <a:sym typeface="+mn-ea"/>
              </a:rPr>
              <a:t>注意： </a:t>
            </a:r>
            <a:r>
              <a:rPr lang="en-US" altLang="zh-CN" sz="3600" b="1" dirty="0">
                <a:solidFill>
                  <a:srgbClr val="FF0000"/>
                </a:solidFill>
                <a:ea typeface="等线" panose="02010600030101010101" charset="-122"/>
                <a:cs typeface="等线" panose="02010600030101010101" charset="-122"/>
                <a:sym typeface="+mn-ea"/>
              </a:rPr>
              <a:t>make it a point to do </a:t>
            </a:r>
            <a:r>
              <a:rPr lang="en-US" altLang="zh-CN" sz="3600" b="1" dirty="0" err="1">
                <a:solidFill>
                  <a:srgbClr val="FF0000"/>
                </a:solidFill>
                <a:ea typeface="等线" panose="02010600030101010101" charset="-122"/>
                <a:cs typeface="等线" panose="02010600030101010101" charset="-122"/>
                <a:sym typeface="+mn-ea"/>
              </a:rPr>
              <a:t>sth</a:t>
            </a:r>
            <a:r>
              <a:rPr lang="en-US" altLang="zh-CN" sz="3600" b="1" dirty="0">
                <a:solidFill>
                  <a:srgbClr val="FF0000"/>
                </a:solidFill>
                <a:ea typeface="等线" panose="02010600030101010101" charset="-122"/>
                <a:cs typeface="等线" panose="02010600030101010101" charset="-122"/>
                <a:sym typeface="+mn-ea"/>
              </a:rPr>
              <a:t> </a:t>
            </a:r>
            <a:r>
              <a:rPr lang="zh-CN" altLang="en-US" sz="3600" b="1" dirty="0">
                <a:solidFill>
                  <a:srgbClr val="FF0000"/>
                </a:solidFill>
                <a:ea typeface="等线" panose="02010600030101010101" charset="-122"/>
                <a:cs typeface="等线" panose="02010600030101010101" charset="-122"/>
                <a:sym typeface="+mn-ea"/>
              </a:rPr>
              <a:t>下决心去做</a:t>
            </a:r>
            <a:r>
              <a:rPr lang="en-US" altLang="zh-CN" sz="3600" b="1" dirty="0" err="1">
                <a:solidFill>
                  <a:srgbClr val="FF0000"/>
                </a:solidFill>
                <a:ea typeface="等线" panose="02010600030101010101" charset="-122"/>
                <a:cs typeface="等线" panose="02010600030101010101" charset="-122"/>
                <a:sym typeface="+mn-ea"/>
              </a:rPr>
              <a:t>sth</a:t>
            </a:r>
            <a:r>
              <a:rPr lang="en-US" altLang="zh-CN" sz="3600" b="1" dirty="0">
                <a:solidFill>
                  <a:srgbClr val="FF0000"/>
                </a:solidFill>
                <a:ea typeface="等线" panose="02010600030101010101" charset="-122"/>
                <a:cs typeface="等线" panose="02010600030101010101" charset="-122"/>
                <a:sym typeface="+mn-ea"/>
              </a:rPr>
              <a:t> </a:t>
            </a:r>
            <a:endParaRPr lang="zh-CN" altLang="en-US" sz="3600" b="1" dirty="0">
              <a:solidFill>
                <a:srgbClr val="CC00FF"/>
              </a:solidFill>
              <a:ea typeface="等线" panose="02010600030101010101" charset="-122"/>
              <a:cs typeface="等线" panose="02010600030101010101" charset="-122"/>
              <a:sym typeface="+mn-e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linds(horizontal)">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P spid="1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58775" y="1645505"/>
            <a:ext cx="11268710" cy="5016758"/>
          </a:xfrm>
          <a:prstGeom prst="rect">
            <a:avLst/>
          </a:prstGeom>
          <a:solidFill>
            <a:schemeClr val="accent4">
              <a:lumMod val="20000"/>
              <a:lumOff val="80000"/>
            </a:schemeClr>
          </a:solidFill>
          <a:ln w="9525">
            <a:noFill/>
          </a:ln>
        </p:spPr>
        <p:txBody>
          <a:bodyPr wrap="square">
            <a:spAutoFit/>
          </a:bodyPr>
          <a:lstStyle/>
          <a:p>
            <a:pPr algn="just"/>
            <a:r>
              <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  list blessings </a:t>
            </a:r>
            <a:r>
              <a:rPr lang="zh-CN" altLang="en-US"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列出幸运的事情</a:t>
            </a:r>
            <a:endParaRPr lang="zh-CN" altLang="en-US"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2.  consists of …</a:t>
            </a:r>
            <a:r>
              <a:rPr lang="zh-CN" altLang="en-US"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由</a:t>
            </a:r>
            <a:r>
              <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组成</a:t>
            </a:r>
            <a:endParaRPr lang="zh-CN" altLang="en-US"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marL="514350" indent="-514350" algn="just">
              <a:buAutoNum type="arabicPeriod" startAt="3"/>
            </a:pPr>
            <a:r>
              <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expose you to new ideas, activities, and people </a:t>
            </a:r>
            <a:endPar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32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让你接触到新的观点，新的活动和陌生的人</a:t>
            </a:r>
            <a:endParaRPr lang="zh-CN" altLang="en-US"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4.  strike up new motivation = </a:t>
            </a:r>
            <a:r>
              <a:rPr lang="zh-CN" altLang="en-US"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激发新的动力</a:t>
            </a:r>
            <a:endParaRPr lang="zh-CN" altLang="en-US"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5. at the core of this issue   </a:t>
            </a:r>
            <a:r>
              <a:rPr lang="zh-CN" altLang="en-US"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问题的核心</a:t>
            </a:r>
            <a:endParaRPr lang="zh-CN" altLang="en-US"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6.  make it a point to do </a:t>
            </a:r>
            <a:r>
              <a:rPr lang="en-US" altLang="zh-CN" sz="3200" b="1" kern="100" dirty="0" err="1">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sth</a:t>
            </a:r>
            <a:r>
              <a:rPr lang="zh-CN" altLang="en-US"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坚持做某事；重视做某事</a:t>
            </a:r>
            <a:endParaRPr lang="zh-CN" altLang="en-US"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endParaRPr lang="zh-CN" altLang="en-US"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marL="514350" indent="-514350" algn="just">
              <a:buAutoNum type="arabicPeriod" startAt="12"/>
            </a:pPr>
            <a:endParaRPr lang="zh-CN" altLang="en-US"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endPar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TextBox 237"/>
          <p:cNvSpPr txBox="1"/>
          <p:nvPr/>
        </p:nvSpPr>
        <p:spPr>
          <a:xfrm>
            <a:off x="8693785" y="195737"/>
            <a:ext cx="2933700" cy="584775"/>
          </a:xfrm>
          <a:prstGeom prst="rect">
            <a:avLst/>
          </a:prstGeom>
          <a:noFill/>
        </p:spPr>
        <p:txBody>
          <a:bodyPr wrap="square" rtlCol="0">
            <a:spAutoFit/>
          </a:bodyPr>
          <a:lstStyle/>
          <a:p>
            <a:r>
              <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七选五语料库</a:t>
            </a:r>
            <a:endPar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endParaRPr>
          </a:p>
        </p:txBody>
      </p:sp>
    </p:spTree>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4963" y="333375"/>
            <a:ext cx="11522075" cy="6199547"/>
          </a:xfrm>
          <a:prstGeom prst="rect">
            <a:avLst/>
          </a:prstGeom>
          <a:noFill/>
          <a:ln w="38100">
            <a:solidFill>
              <a:srgbClr val="33335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 name="平行四边形 5"/>
          <p:cNvSpPr/>
          <p:nvPr/>
        </p:nvSpPr>
        <p:spPr>
          <a:xfrm rot="20756560">
            <a:off x="11286605" y="112799"/>
            <a:ext cx="982630" cy="436696"/>
          </a:xfrm>
          <a:prstGeom prst="parallelogram">
            <a:avLst/>
          </a:prstGeom>
          <a:solidFill>
            <a:srgbClr val="33335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9" name="平行四边形 8"/>
          <p:cNvSpPr/>
          <p:nvPr/>
        </p:nvSpPr>
        <p:spPr>
          <a:xfrm rot="20756560">
            <a:off x="10175377" y="691127"/>
            <a:ext cx="2110749" cy="436696"/>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12" name="组合 11"/>
          <p:cNvGrpSpPr/>
          <p:nvPr/>
        </p:nvGrpSpPr>
        <p:grpSpPr>
          <a:xfrm flipH="1" flipV="1">
            <a:off x="-93229" y="5734017"/>
            <a:ext cx="2110749" cy="1015024"/>
            <a:chOff x="1178522" y="5593172"/>
            <a:chExt cx="2110749" cy="1015024"/>
          </a:xfrm>
        </p:grpSpPr>
        <p:sp>
          <p:nvSpPr>
            <p:cNvPr id="10" name="平行四边形 9"/>
            <p:cNvSpPr/>
            <p:nvPr/>
          </p:nvSpPr>
          <p:spPr>
            <a:xfrm rot="20756560">
              <a:off x="2289750" y="5593172"/>
              <a:ext cx="982630" cy="436696"/>
            </a:xfrm>
            <a:prstGeom prst="parallelogram">
              <a:avLst/>
            </a:prstGeom>
            <a:solidFill>
              <a:srgbClr val="33335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1" name="平行四边形 10"/>
            <p:cNvSpPr/>
            <p:nvPr/>
          </p:nvSpPr>
          <p:spPr>
            <a:xfrm rot="20756560">
              <a:off x="1178522" y="6171500"/>
              <a:ext cx="2110749" cy="436696"/>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sp>
        <p:nvSpPr>
          <p:cNvPr id="17" name="平行四边形 16"/>
          <p:cNvSpPr/>
          <p:nvPr/>
        </p:nvSpPr>
        <p:spPr>
          <a:xfrm rot="20756560">
            <a:off x="10175377" y="3174139"/>
            <a:ext cx="2110749" cy="436696"/>
          </a:xfrm>
          <a:prstGeom prst="parallelogram">
            <a:avLst/>
          </a:prstGeom>
          <a:solidFill>
            <a:srgbClr val="E6EC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8" name="平行四边形 17"/>
          <p:cNvSpPr/>
          <p:nvPr/>
        </p:nvSpPr>
        <p:spPr>
          <a:xfrm rot="20756560">
            <a:off x="11139174" y="3493037"/>
            <a:ext cx="1132302" cy="436696"/>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9" name="平行四边形 18"/>
          <p:cNvSpPr/>
          <p:nvPr/>
        </p:nvSpPr>
        <p:spPr>
          <a:xfrm rot="20756560">
            <a:off x="-63870" y="2987931"/>
            <a:ext cx="570195" cy="377474"/>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cxnSp>
        <p:nvCxnSpPr>
          <p:cNvPr id="13" name="直接连接符 12"/>
          <p:cNvCxnSpPr/>
          <p:nvPr/>
        </p:nvCxnSpPr>
        <p:spPr>
          <a:xfrm flipV="1">
            <a:off x="-1" y="5219700"/>
            <a:ext cx="2305051" cy="596900"/>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11248283" y="3912934"/>
            <a:ext cx="948405" cy="245592"/>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10346635" y="977223"/>
            <a:ext cx="1832521" cy="474536"/>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4690" y="2722030"/>
            <a:ext cx="811052" cy="210024"/>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3198744" y="2863363"/>
            <a:ext cx="579451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3549650" y="2863215"/>
            <a:ext cx="5091430" cy="1198880"/>
          </a:xfrm>
          <a:prstGeom prst="rect">
            <a:avLst/>
          </a:prstGeom>
          <a:noFill/>
        </p:spPr>
        <p:txBody>
          <a:bodyPr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defRPr/>
            </a:pPr>
            <a:r>
              <a:rPr kumimoji="0" lang="zh-CN" altLang="en-US" sz="7200" b="1" i="0" u="none" strike="noStrike" kern="1200" cap="none" spc="0" normalizeH="0" baseline="0" noProof="0" dirty="0">
                <a:ln>
                  <a:noFill/>
                </a:ln>
                <a:solidFill>
                  <a:schemeClr val="tx1">
                    <a:lumMod val="75000"/>
                    <a:lumOff val="25000"/>
                  </a:schemeClr>
                </a:solidFill>
                <a:effectLst/>
                <a:uLnTx/>
                <a:uFillTx/>
                <a:latin typeface="等线" panose="02010600030101010101" charset="-122"/>
                <a:ea typeface="等线" panose="02010600030101010101" charset="-122"/>
                <a:cs typeface="+mn-ea"/>
                <a:sym typeface="+mn-lt"/>
              </a:rPr>
              <a:t>完形填空</a:t>
            </a:r>
            <a:endParaRPr kumimoji="0" lang="zh-CN" altLang="en-US" sz="7200" b="1" i="0" u="none" strike="noStrike" kern="1200" cap="none" spc="0" normalizeH="0" baseline="0" noProof="0" dirty="0">
              <a:ln>
                <a:noFill/>
              </a:ln>
              <a:solidFill>
                <a:schemeClr val="tx1">
                  <a:lumMod val="75000"/>
                  <a:lumOff val="25000"/>
                </a:schemeClr>
              </a:solidFill>
              <a:effectLst/>
              <a:uLnTx/>
              <a:uFillTx/>
              <a:latin typeface="等线" panose="02010600030101010101" charset="-122"/>
              <a:ea typeface="等线" panose="02010600030101010101" charset="-122"/>
              <a:cs typeface="+mn-ea"/>
              <a:sym typeface="+mn-lt"/>
            </a:endParaRPr>
          </a:p>
        </p:txBody>
      </p:sp>
      <p:cxnSp>
        <p:nvCxnSpPr>
          <p:cNvPr id="36" name="直接连接符 35"/>
          <p:cNvCxnSpPr/>
          <p:nvPr/>
        </p:nvCxnSpPr>
        <p:spPr>
          <a:xfrm>
            <a:off x="3198744" y="3986484"/>
            <a:ext cx="579451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4400194" y="1847700"/>
            <a:ext cx="3391612" cy="10147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6000" b="1" i="0" u="none" strike="noStrike" kern="1200" cap="none" spc="0" normalizeH="0" baseline="0" noProof="0">
                <a:ln w="0"/>
                <a:solidFill>
                  <a:prstClr val="black">
                    <a:lumMod val="75000"/>
                    <a:lumOff val="25000"/>
                  </a:prstClr>
                </a:solidFill>
                <a:effectLst>
                  <a:outerShdw blurRad="38100" dist="19050" dir="2700000" algn="tl" rotWithShape="0">
                    <a:prstClr val="black">
                      <a:alpha val="40000"/>
                    </a:prstClr>
                  </a:outerShdw>
                </a:effectLst>
                <a:uLnTx/>
                <a:uFillTx/>
                <a:latin typeface="等线" panose="02010600030101010101" charset="-122"/>
                <a:ea typeface="等线" panose="02010600030101010101" charset="-122"/>
                <a:cs typeface="+mn-cs"/>
              </a:rPr>
              <a:t>PART 3</a:t>
            </a:r>
            <a:endParaRPr kumimoji="0" lang="en-US" altLang="zh-CN" sz="6000" b="1" i="0" u="none" strike="noStrike" kern="1200" cap="none" spc="0" normalizeH="0" baseline="0" noProof="0">
              <a:ln w="0"/>
              <a:solidFill>
                <a:prstClr val="black">
                  <a:lumMod val="75000"/>
                  <a:lumOff val="25000"/>
                </a:prstClr>
              </a:solidFill>
              <a:effectLst>
                <a:outerShdw blurRad="38100" dist="19050" dir="2700000" algn="tl" rotWithShape="0">
                  <a:prstClr val="black">
                    <a:alpha val="40000"/>
                  </a:prstClr>
                </a:outerShdw>
              </a:effectLst>
              <a:uLnTx/>
              <a:uFillTx/>
              <a:latin typeface="等线" panose="02010600030101010101" charset="-122"/>
              <a:ea typeface="等线" panose="02010600030101010101" charset="-122"/>
              <a:cs typeface="+mn-cs"/>
            </a:endParaRPr>
          </a:p>
        </p:txBody>
      </p:sp>
    </p:spTree>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 y="0"/>
            <a:ext cx="12192000" cy="6857999"/>
          </a:xfrm>
          <a:prstGeom prst="rect">
            <a:avLst/>
          </a:prstGeom>
          <a:noFill/>
          <a:ln w="38100">
            <a:solidFill>
              <a:srgbClr val="33335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 name="矩形 1"/>
          <p:cNvSpPr/>
          <p:nvPr/>
        </p:nvSpPr>
        <p:spPr>
          <a:xfrm>
            <a:off x="400323" y="5245257"/>
            <a:ext cx="3391612" cy="10147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6000" b="1" i="0" u="none" strike="noStrike" kern="1200" cap="none" spc="0" normalizeH="0" baseline="0" noProof="0" dirty="0">
                <a:ln w="0"/>
                <a:solidFill>
                  <a:prstClr val="black">
                    <a:lumMod val="75000"/>
                    <a:lumOff val="25000"/>
                  </a:prstClr>
                </a:solidFill>
                <a:effectLst>
                  <a:outerShdw blurRad="38100" dist="19050" dir="2700000" algn="tl" rotWithShape="0">
                    <a:prstClr val="black">
                      <a:alpha val="40000"/>
                    </a:prstClr>
                  </a:outerShdw>
                </a:effectLst>
                <a:uLnTx/>
                <a:uFillTx/>
                <a:latin typeface="等线" panose="02010600030101010101" charset="-122"/>
                <a:ea typeface="等线" panose="02010600030101010101" charset="-122"/>
                <a:cs typeface="+mn-cs"/>
              </a:rPr>
              <a:t>PART 3</a:t>
            </a:r>
            <a:endParaRPr kumimoji="0" lang="en-US" altLang="zh-CN" sz="6000" b="1" i="0" u="none" strike="noStrike" kern="1200" cap="none" spc="0" normalizeH="0" baseline="0" noProof="0" dirty="0">
              <a:ln w="0"/>
              <a:solidFill>
                <a:prstClr val="black">
                  <a:lumMod val="75000"/>
                  <a:lumOff val="25000"/>
                </a:prstClr>
              </a:solidFill>
              <a:effectLst>
                <a:outerShdw blurRad="38100" dist="19050" dir="2700000" algn="tl" rotWithShape="0">
                  <a:prstClr val="black">
                    <a:alpha val="40000"/>
                  </a:prstClr>
                </a:outerShdw>
              </a:effectLst>
              <a:uLnTx/>
              <a:uFillTx/>
              <a:latin typeface="等线" panose="02010600030101010101" charset="-122"/>
              <a:ea typeface="等线" panose="02010600030101010101" charset="-122"/>
              <a:cs typeface="+mn-cs"/>
            </a:endParaRPr>
          </a:p>
        </p:txBody>
      </p:sp>
      <p:sp>
        <p:nvSpPr>
          <p:cNvPr id="4" name="矩形 3"/>
          <p:cNvSpPr/>
          <p:nvPr/>
        </p:nvSpPr>
        <p:spPr>
          <a:xfrm>
            <a:off x="3978114" y="546755"/>
            <a:ext cx="8290016" cy="101566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6000" b="1" i="0" u="none" strike="noStrike" kern="1200" cap="none" spc="0" normalizeH="0" baseline="0" noProof="0" dirty="0">
                <a:ln w="0"/>
                <a:solidFill>
                  <a:srgbClr val="CC00FF"/>
                </a:solidFill>
                <a:effectLst>
                  <a:outerShdw blurRad="38100" dist="19050" dir="2700000" algn="tl" rotWithShape="0">
                    <a:prstClr val="black">
                      <a:alpha val="40000"/>
                    </a:prstClr>
                  </a:outerShdw>
                </a:effectLst>
                <a:uLnTx/>
                <a:uFillTx/>
                <a:latin typeface="等线" panose="02010600030101010101" charset="-122"/>
                <a:ea typeface="等线" panose="02010600030101010101" charset="-122"/>
                <a:cs typeface="+mn-cs"/>
              </a:rPr>
              <a:t>Thrive in Arizona</a:t>
            </a:r>
            <a:endParaRPr kumimoji="0" lang="en-US" altLang="zh-CN" sz="6000" b="1" i="0" u="none" strike="noStrike" kern="1200" cap="none" spc="0" normalizeH="0" baseline="0" noProof="0" dirty="0">
              <a:ln w="0"/>
              <a:solidFill>
                <a:srgbClr val="CC00FF"/>
              </a:solidFill>
              <a:effectLst>
                <a:outerShdw blurRad="38100" dist="19050" dir="2700000" algn="tl" rotWithShape="0">
                  <a:prstClr val="black">
                    <a:alpha val="40000"/>
                  </a:prstClr>
                </a:outerShdw>
              </a:effectLst>
              <a:uLnTx/>
              <a:uFillTx/>
              <a:latin typeface="等线" panose="02010600030101010101" charset="-122"/>
              <a:ea typeface="等线" panose="02010600030101010101" charset="-122"/>
              <a:cs typeface="+mn-cs"/>
            </a:endParaRPr>
          </a:p>
        </p:txBody>
      </p:sp>
      <p:sp>
        <p:nvSpPr>
          <p:cNvPr id="5" name="文本框 4"/>
          <p:cNvSpPr txBox="1"/>
          <p:nvPr/>
        </p:nvSpPr>
        <p:spPr>
          <a:xfrm>
            <a:off x="5638949" y="1607270"/>
            <a:ext cx="6089716" cy="1569660"/>
          </a:xfrm>
          <a:prstGeom prst="rect">
            <a:avLst/>
          </a:prstGeom>
          <a:noFill/>
        </p:spPr>
        <p:txBody>
          <a:bodyPr wrap="square" rtlCol="0">
            <a:spAutoFit/>
          </a:bodyPr>
          <a:lstStyle/>
          <a:p>
            <a:r>
              <a:rPr lang="zh-CN" altLang="en-US" sz="3200" b="1" dirty="0">
                <a:solidFill>
                  <a:srgbClr val="FF0000"/>
                </a:solidFill>
              </a:rPr>
              <a:t>主题语境：人与社会、自我</a:t>
            </a:r>
            <a:endParaRPr lang="en-US" altLang="zh-CN" sz="3200" b="1" dirty="0">
              <a:solidFill>
                <a:srgbClr val="FF0000"/>
              </a:solidFill>
            </a:endParaRPr>
          </a:p>
          <a:p>
            <a:r>
              <a:rPr lang="zh-CN" altLang="en-US" sz="3200" b="1" dirty="0">
                <a:solidFill>
                  <a:srgbClr val="FF0000"/>
                </a:solidFill>
              </a:rPr>
              <a:t>我们一家人搬到亚利桑那州像院子里栽种的百日菊一样繁盛生息。</a:t>
            </a:r>
            <a:endParaRPr lang="zh-CN" altLang="en-US" sz="3200" b="1" dirty="0">
              <a:solidFill>
                <a:srgbClr val="FF0000"/>
              </a:solidFill>
            </a:endParaRPr>
          </a:p>
        </p:txBody>
      </p:sp>
      <p:pic>
        <p:nvPicPr>
          <p:cNvPr id="4098" name="Picture 2" descr="百日菊花园 的图像结果"/>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5175613" cy="321454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百日菊花园 的图像结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0165" y="3223905"/>
            <a:ext cx="3516260" cy="351626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百日菊花园 的图像结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6425" y="3742920"/>
            <a:ext cx="3371850" cy="2638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nvSpPr>
        <p:spPr>
          <a:xfrm>
            <a:off x="135497" y="81351"/>
            <a:ext cx="11940239" cy="5041265"/>
          </a:xfrm>
          <a:prstGeom prst="rect">
            <a:avLst/>
          </a:prstGeom>
          <a:solidFill>
            <a:schemeClr val="bg1"/>
          </a:solidFill>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640"/>
              </a:lnSpc>
            </a:pPr>
            <a:r>
              <a:rPr lang="en-US" altLang="zh-CN" sz="3200" b="1" dirty="0">
                <a:solidFill>
                  <a:schemeClr val="tx1"/>
                </a:solidFill>
                <a:latin typeface="Times New Roman" panose="02020603050405020304" pitchFamily="18" charset="0"/>
                <a:cs typeface="Times New Roman" panose="02020603050405020304" pitchFamily="18" charset="0"/>
              </a:rPr>
              <a:t>  </a:t>
            </a:r>
            <a:r>
              <a:rPr lang="en-US" altLang="zh-CN" sz="3200" dirty="0">
                <a:solidFill>
                  <a:schemeClr val="tx1"/>
                </a:solidFill>
                <a:latin typeface="Times New Roman" panose="02020603050405020304" pitchFamily="18" charset="0"/>
                <a:cs typeface="Times New Roman" panose="02020603050405020304" pitchFamily="18" charset="0"/>
              </a:rPr>
              <a:t>    I found a brown bag outside after our move. "Grass Seed." it said in big letters. My husband and I  </a:t>
            </a:r>
            <a:r>
              <a:rPr lang="en-US" altLang="zh-CN" sz="3200" u="sng" dirty="0">
                <a:solidFill>
                  <a:schemeClr val="tx1"/>
                </a:solidFill>
                <a:latin typeface="Times New Roman" panose="02020603050405020304" pitchFamily="18" charset="0"/>
                <a:cs typeface="Times New Roman" panose="02020603050405020304" pitchFamily="18" charset="0"/>
              </a:rPr>
              <a:t>     41      </a:t>
            </a:r>
            <a:r>
              <a:rPr lang="en-US" altLang="zh-CN" sz="3200" dirty="0">
                <a:solidFill>
                  <a:srgbClr val="CC00FF"/>
                </a:solidFill>
                <a:latin typeface="Times New Roman" panose="02020603050405020304" pitchFamily="18" charset="0"/>
                <a:cs typeface="Times New Roman" panose="02020603050405020304" pitchFamily="18" charset="0"/>
              </a:rPr>
              <a:t>the seeds </a:t>
            </a:r>
            <a:r>
              <a:rPr lang="en-US" altLang="zh-CN" sz="3200" b="1" dirty="0">
                <a:solidFill>
                  <a:srgbClr val="0000FF"/>
                </a:solidFill>
                <a:latin typeface="Times New Roman" panose="02020603050405020304" pitchFamily="18" charset="0"/>
                <a:cs typeface="Times New Roman" panose="02020603050405020304" pitchFamily="18" charset="0"/>
              </a:rPr>
              <a:t>all over the dirty yard </a:t>
            </a:r>
            <a:r>
              <a:rPr lang="en-US" altLang="zh-CN" sz="3200" dirty="0">
                <a:solidFill>
                  <a:schemeClr val="tx1"/>
                </a:solidFill>
                <a:latin typeface="Times New Roman" panose="02020603050405020304" pitchFamily="18" charset="0"/>
                <a:cs typeface="Times New Roman" panose="02020603050405020304" pitchFamily="18" charset="0"/>
              </a:rPr>
              <a:t>in front of our new house. "I have no idea if </a:t>
            </a:r>
            <a:r>
              <a:rPr lang="en-US" altLang="zh-CN" sz="3200" b="1" dirty="0">
                <a:solidFill>
                  <a:srgbClr val="CC00FF"/>
                </a:solidFill>
                <a:latin typeface="Times New Roman" panose="02020603050405020304" pitchFamily="18" charset="0"/>
                <a:cs typeface="Times New Roman" panose="02020603050405020304" pitchFamily="18" charset="0"/>
              </a:rPr>
              <a:t>they</a:t>
            </a:r>
            <a:r>
              <a:rPr lang="en-US" altLang="zh-CN" sz="3200" dirty="0">
                <a:solidFill>
                  <a:schemeClr val="tx1"/>
                </a:solidFill>
                <a:latin typeface="Times New Roman" panose="02020603050405020304" pitchFamily="18" charset="0"/>
                <a:cs typeface="Times New Roman" panose="02020603050405020304" pitchFamily="18" charset="0"/>
              </a:rPr>
              <a:t> will </a:t>
            </a:r>
            <a:r>
              <a:rPr lang="en-US" altLang="zh-CN" sz="3200" u="sng" dirty="0">
                <a:solidFill>
                  <a:schemeClr val="tx1"/>
                </a:solidFill>
                <a:latin typeface="Times New Roman" panose="02020603050405020304" pitchFamily="18" charset="0"/>
                <a:cs typeface="Times New Roman" panose="02020603050405020304" pitchFamily="18" charset="0"/>
              </a:rPr>
              <a:t>     42     </a:t>
            </a:r>
            <a:r>
              <a:rPr lang="en-US" altLang="zh-CN" sz="3200" dirty="0">
                <a:solidFill>
                  <a:schemeClr val="tx1"/>
                </a:solidFill>
                <a:latin typeface="Times New Roman" panose="02020603050405020304" pitchFamily="18" charset="0"/>
                <a:cs typeface="Times New Roman" panose="02020603050405020304" pitchFamily="18" charset="0"/>
              </a:rPr>
              <a:t>," I told him, "but it's worth a shot." Just like our </a:t>
            </a:r>
            <a:r>
              <a:rPr lang="en-US" altLang="zh-CN" sz="3200" u="sng" dirty="0">
                <a:solidFill>
                  <a:schemeClr val="tx1"/>
                </a:solidFill>
                <a:latin typeface="Times New Roman" panose="02020603050405020304" pitchFamily="18" charset="0"/>
                <a:cs typeface="Times New Roman" panose="02020603050405020304" pitchFamily="18" charset="0"/>
              </a:rPr>
              <a:t>        43       </a:t>
            </a:r>
            <a:r>
              <a:rPr lang="en-US" altLang="zh-CN" sz="3200" b="1" dirty="0">
                <a:solidFill>
                  <a:srgbClr val="CC00FF"/>
                </a:solidFill>
                <a:latin typeface="Times New Roman" panose="02020603050405020304" pitchFamily="18" charset="0"/>
                <a:cs typeface="Times New Roman" panose="02020603050405020304" pitchFamily="18" charset="0"/>
              </a:rPr>
              <a:t>to move to the rural Arizona.</a:t>
            </a:r>
            <a:endParaRPr lang="en-US" altLang="zh-CN" sz="3200" b="1" dirty="0">
              <a:solidFill>
                <a:srgbClr val="CC00FF"/>
              </a:solidFill>
              <a:latin typeface="Times New Roman" panose="02020603050405020304" pitchFamily="18" charset="0"/>
              <a:cs typeface="Times New Roman" panose="02020603050405020304" pitchFamily="18" charset="0"/>
            </a:endParaRPr>
          </a:p>
          <a:p>
            <a:pPr>
              <a:lnSpc>
                <a:spcPts val="3640"/>
              </a:lnSpc>
            </a:pPr>
            <a:endParaRPr lang="en-US" altLang="zh-CN" sz="3200" u="sng" dirty="0">
              <a:solidFill>
                <a:srgbClr val="0000FF"/>
              </a:solidFill>
              <a:latin typeface="Times New Roman" panose="02020603050405020304" pitchFamily="18" charset="0"/>
              <a:cs typeface="Times New Roman" panose="02020603050405020304" pitchFamily="18" charset="0"/>
            </a:endParaRPr>
          </a:p>
        </p:txBody>
      </p:sp>
      <p:sp>
        <p:nvSpPr>
          <p:cNvPr id="100" name="文本框 99"/>
          <p:cNvSpPr txBox="1"/>
          <p:nvPr/>
        </p:nvSpPr>
        <p:spPr>
          <a:xfrm>
            <a:off x="245594" y="2801916"/>
            <a:ext cx="11720044" cy="1384995"/>
          </a:xfrm>
          <a:prstGeom prst="rect">
            <a:avLst/>
          </a:prstGeom>
          <a:noFill/>
          <a:ln w="9525">
            <a:noFill/>
          </a:ln>
        </p:spPr>
        <p:txBody>
          <a:bodyPr wrap="square">
            <a:spAutoFit/>
          </a:bodyPr>
          <a:lstStyle/>
          <a:p>
            <a:pPr indent="0"/>
            <a:r>
              <a:rPr lang="en-US" sz="2800" dirty="0">
                <a:latin typeface="Times New Roman" panose="02020603050405020304" pitchFamily="18" charset="0"/>
                <a:ea typeface="宋体" panose="02010600030101010101" pitchFamily="2" charset="-122"/>
              </a:rPr>
              <a:t>41. A. sought    	B. spread         C. collected    		D. removed</a:t>
            </a:r>
            <a:endParaRPr lang="en-US" sz="2800" dirty="0">
              <a:latin typeface="Times New Roman" panose="02020603050405020304" pitchFamily="18" charset="0"/>
              <a:ea typeface="宋体" panose="02010600030101010101" pitchFamily="2" charset="-122"/>
            </a:endParaRPr>
          </a:p>
          <a:p>
            <a:pPr indent="0"/>
            <a:r>
              <a:rPr lang="en-US" sz="2800" dirty="0">
                <a:latin typeface="Times New Roman" panose="02020603050405020304" pitchFamily="18" charset="0"/>
                <a:ea typeface="宋体" panose="02010600030101010101" pitchFamily="2" charset="-122"/>
              </a:rPr>
              <a:t>42. A. remain    	B. last          	   C. dry         		D. root</a:t>
            </a:r>
            <a:endParaRPr lang="en-US" sz="2800" dirty="0">
              <a:latin typeface="Times New Roman" panose="02020603050405020304" pitchFamily="18" charset="0"/>
              <a:ea typeface="宋体" panose="02010600030101010101" pitchFamily="2" charset="-122"/>
            </a:endParaRPr>
          </a:p>
          <a:p>
            <a:pPr indent="0"/>
            <a:r>
              <a:rPr lang="en-US" sz="2800" dirty="0">
                <a:latin typeface="Times New Roman" panose="02020603050405020304" pitchFamily="18" charset="0"/>
                <a:ea typeface="宋体" panose="02010600030101010101" pitchFamily="2" charset="-122"/>
              </a:rPr>
              <a:t>43. A. need      	B. intention     C. decision     		D. agreement</a:t>
            </a:r>
            <a:endParaRPr lang="en-US" sz="2800" dirty="0">
              <a:latin typeface="Times New Roman" panose="02020603050405020304" pitchFamily="18" charset="0"/>
              <a:ea typeface="宋体" panose="02010600030101010101" pitchFamily="2" charset="-122"/>
            </a:endParaRPr>
          </a:p>
        </p:txBody>
      </p:sp>
      <p:sp>
        <p:nvSpPr>
          <p:cNvPr id="6" name="心形 5"/>
          <p:cNvSpPr/>
          <p:nvPr/>
        </p:nvSpPr>
        <p:spPr>
          <a:xfrm>
            <a:off x="3029364" y="2907493"/>
            <a:ext cx="385445" cy="415925"/>
          </a:xfrm>
          <a:prstGeom prst="hear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dirty="0"/>
          </a:p>
        </p:txBody>
      </p:sp>
      <p:sp>
        <p:nvSpPr>
          <p:cNvPr id="14" name="心形 13"/>
          <p:cNvSpPr/>
          <p:nvPr/>
        </p:nvSpPr>
        <p:spPr>
          <a:xfrm>
            <a:off x="8478936" y="3380036"/>
            <a:ext cx="385445" cy="415925"/>
          </a:xfrm>
          <a:prstGeom prst="hear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cxnSp>
        <p:nvCxnSpPr>
          <p:cNvPr id="8" name="直接箭头连接符 7"/>
          <p:cNvCxnSpPr/>
          <p:nvPr/>
        </p:nvCxnSpPr>
        <p:spPr>
          <a:xfrm>
            <a:off x="2017336" y="1385740"/>
            <a:ext cx="1211160" cy="162733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a:off x="1554457" y="1828800"/>
            <a:ext cx="6995654" cy="1804963"/>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flipH="1">
            <a:off x="8550111" y="828170"/>
            <a:ext cx="1894788" cy="2732559"/>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心形 15"/>
          <p:cNvSpPr/>
          <p:nvPr/>
        </p:nvSpPr>
        <p:spPr>
          <a:xfrm>
            <a:off x="5091630" y="3770986"/>
            <a:ext cx="385445" cy="415925"/>
          </a:xfrm>
          <a:prstGeom prst="hear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cxnSp>
        <p:nvCxnSpPr>
          <p:cNvPr id="17" name="直接箭头连接符 16"/>
          <p:cNvCxnSpPr/>
          <p:nvPr/>
        </p:nvCxnSpPr>
        <p:spPr>
          <a:xfrm flipH="1">
            <a:off x="5339401" y="2267483"/>
            <a:ext cx="766215" cy="164285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41910" y="4213279"/>
            <a:ext cx="12033826" cy="2677656"/>
          </a:xfrm>
          <a:prstGeom prst="rect">
            <a:avLst/>
          </a:prstGeom>
          <a:solidFill>
            <a:schemeClr val="bg1"/>
          </a:solidFill>
          <a:ln>
            <a:solidFill>
              <a:srgbClr val="FF0000"/>
            </a:solidFill>
          </a:ln>
        </p:spPr>
        <p:txBody>
          <a:bodyPr wrap="square">
            <a:spAutoFit/>
          </a:bodyPr>
          <a:lstStyle/>
          <a:p>
            <a:r>
              <a:rPr lang="en-US" altLang="zh-CN" sz="2800" dirty="0"/>
              <a:t>41. </a:t>
            </a:r>
            <a:r>
              <a:rPr lang="zh-CN" altLang="en-US" sz="2800" dirty="0"/>
              <a:t>结合首句和</a:t>
            </a:r>
            <a:r>
              <a:rPr lang="en-US" altLang="zh-CN" sz="2800" dirty="0"/>
              <a:t>41 </a:t>
            </a:r>
            <a:r>
              <a:rPr lang="zh-CN" altLang="en-US" sz="2800" dirty="0"/>
              <a:t>空后的地点</a:t>
            </a:r>
            <a:r>
              <a:rPr lang="en-US" altLang="zh-CN" sz="2800" dirty="0"/>
              <a:t>all over the dirty yard </a:t>
            </a:r>
            <a:r>
              <a:rPr lang="zh-CN" altLang="en-US" sz="2800" dirty="0"/>
              <a:t>，可知是播散种子。 </a:t>
            </a:r>
            <a:r>
              <a:rPr lang="en-US" altLang="zh-CN" sz="2800" dirty="0"/>
              <a:t>sought </a:t>
            </a:r>
            <a:r>
              <a:rPr lang="zh-CN" altLang="en-US" sz="2800" dirty="0"/>
              <a:t>动词原形为</a:t>
            </a:r>
            <a:r>
              <a:rPr lang="en-US" altLang="zh-CN" sz="2800" dirty="0"/>
              <a:t>seek</a:t>
            </a:r>
            <a:r>
              <a:rPr lang="zh-CN" altLang="en-US" sz="2800" dirty="0"/>
              <a:t>，意思：</a:t>
            </a:r>
            <a:r>
              <a:rPr lang="zh-CN" altLang="en-US" sz="2800" dirty="0">
                <a:solidFill>
                  <a:srgbClr val="CC00FF"/>
                </a:solidFill>
              </a:rPr>
              <a:t>寻找，寻求。</a:t>
            </a:r>
            <a:r>
              <a:rPr lang="en-US" altLang="zh-CN" sz="2800" dirty="0">
                <a:solidFill>
                  <a:srgbClr val="CC00FF"/>
                </a:solidFill>
              </a:rPr>
              <a:t>remove </a:t>
            </a:r>
            <a:r>
              <a:rPr lang="en-US" altLang="zh-CN" sz="2800" dirty="0" err="1">
                <a:solidFill>
                  <a:srgbClr val="CC00FF"/>
                </a:solidFill>
              </a:rPr>
              <a:t>vt.</a:t>
            </a:r>
            <a:r>
              <a:rPr lang="zh-CN" altLang="en-US" sz="2800" dirty="0">
                <a:solidFill>
                  <a:srgbClr val="CC00FF"/>
                </a:solidFill>
              </a:rPr>
              <a:t>除掉；除去；故</a:t>
            </a:r>
            <a:r>
              <a:rPr lang="en-US" altLang="zh-CN" sz="2800" dirty="0">
                <a:solidFill>
                  <a:srgbClr val="CC00FF"/>
                </a:solidFill>
              </a:rPr>
              <a:t>B</a:t>
            </a:r>
            <a:r>
              <a:rPr lang="zh-CN" altLang="en-US" sz="2800" dirty="0">
                <a:solidFill>
                  <a:srgbClr val="CC00FF"/>
                </a:solidFill>
              </a:rPr>
              <a:t>。</a:t>
            </a:r>
            <a:endParaRPr lang="en-US" altLang="zh-CN" sz="2800" dirty="0">
              <a:solidFill>
                <a:srgbClr val="CC00FF"/>
              </a:solidFill>
            </a:endParaRPr>
          </a:p>
          <a:p>
            <a:pPr marL="514350" indent="-514350">
              <a:buAutoNum type="arabicPeriod" startAt="42"/>
            </a:pPr>
            <a:r>
              <a:rPr lang="zh-CN" altLang="en-US" sz="2800" dirty="0"/>
              <a:t>代词</a:t>
            </a:r>
            <a:r>
              <a:rPr lang="en-US" altLang="zh-CN" sz="2800" dirty="0"/>
              <a:t>they </a:t>
            </a:r>
            <a:r>
              <a:rPr lang="zh-CN" altLang="en-US" sz="2800" dirty="0"/>
              <a:t>指</a:t>
            </a:r>
            <a:r>
              <a:rPr lang="en-US" altLang="zh-CN" sz="2800" dirty="0"/>
              <a:t>seeds, </a:t>
            </a:r>
            <a:r>
              <a:rPr lang="zh-CN" altLang="en-US" sz="2800" dirty="0"/>
              <a:t>所以是生根发芽才合理；</a:t>
            </a:r>
            <a:r>
              <a:rPr lang="en-US" altLang="zh-CN" sz="2800" dirty="0"/>
              <a:t>root n. </a:t>
            </a:r>
            <a:r>
              <a:rPr lang="zh-CN" altLang="en-US" sz="2800" dirty="0"/>
              <a:t>树根； </a:t>
            </a:r>
            <a:r>
              <a:rPr lang="en-US" altLang="zh-CN" sz="2800" dirty="0"/>
              <a:t>vi </a:t>
            </a:r>
            <a:r>
              <a:rPr lang="zh-CN" altLang="en-US" sz="2800" dirty="0"/>
              <a:t>生根；扎根；</a:t>
            </a:r>
            <a:endParaRPr lang="en-US" altLang="zh-CN" sz="2800" dirty="0"/>
          </a:p>
          <a:p>
            <a:r>
              <a:rPr lang="en-US" altLang="zh-CN" sz="2800" dirty="0"/>
              <a:t>    </a:t>
            </a:r>
            <a:r>
              <a:rPr lang="zh-CN" altLang="en-US" sz="2800" dirty="0"/>
              <a:t>故</a:t>
            </a:r>
            <a:r>
              <a:rPr lang="en-US" altLang="zh-CN" sz="2800" dirty="0"/>
              <a:t>D </a:t>
            </a:r>
            <a:r>
              <a:rPr lang="zh-CN" altLang="en-US" sz="2800" dirty="0"/>
              <a:t>正确；</a:t>
            </a:r>
            <a:endParaRPr lang="en-US" altLang="zh-CN" sz="2800" dirty="0"/>
          </a:p>
          <a:p>
            <a:r>
              <a:rPr lang="en-US" altLang="zh-CN" sz="2800" dirty="0"/>
              <a:t>43.  </a:t>
            </a:r>
            <a:r>
              <a:rPr lang="zh-CN" altLang="en-US" sz="2800" dirty="0"/>
              <a:t>结合</a:t>
            </a:r>
            <a:r>
              <a:rPr lang="en-US" altLang="zh-CN" sz="2800" dirty="0"/>
              <a:t>move to the rural Arizona </a:t>
            </a:r>
            <a:r>
              <a:rPr lang="zh-CN" altLang="en-US" sz="2800" dirty="0"/>
              <a:t>搬家到新的地方，自然需要“决定”； </a:t>
            </a:r>
            <a:r>
              <a:rPr lang="en-US" altLang="zh-CN" sz="2800" dirty="0"/>
              <a:t>C</a:t>
            </a:r>
            <a:r>
              <a:rPr lang="zh-CN" altLang="en-US" sz="2800" dirty="0"/>
              <a:t>正确。</a:t>
            </a:r>
            <a:endParaRPr lang="en-US" altLang="zh-CN" sz="28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nvSpPr>
        <p:spPr>
          <a:xfrm>
            <a:off x="1" y="15363"/>
            <a:ext cx="12138346" cy="4481224"/>
          </a:xfrm>
          <a:prstGeom prst="rect">
            <a:avLst/>
          </a:prstGeom>
          <a:solidFill>
            <a:schemeClr val="bg1"/>
          </a:solidFill>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640"/>
              </a:lnSpc>
            </a:pPr>
            <a:r>
              <a:rPr lang="en-US" altLang="zh-CN" sz="3200" b="1" dirty="0">
                <a:solidFill>
                  <a:schemeClr val="tx1"/>
                </a:solidFill>
                <a:latin typeface="Times New Roman" panose="02020603050405020304" pitchFamily="18" charset="0"/>
                <a:cs typeface="Times New Roman" panose="02020603050405020304" pitchFamily="18" charset="0"/>
              </a:rPr>
              <a:t>  </a:t>
            </a:r>
            <a:r>
              <a:rPr lang="en-US" altLang="zh-CN" sz="3200" dirty="0">
                <a:solidFill>
                  <a:schemeClr val="tx1"/>
                </a:solidFill>
                <a:latin typeface="Times New Roman" panose="02020603050405020304" pitchFamily="18" charset="0"/>
                <a:cs typeface="Times New Roman" panose="02020603050405020304" pitchFamily="18" charset="0"/>
              </a:rPr>
              <a:t>    Near our new house sat </a:t>
            </a:r>
            <a:r>
              <a:rPr lang="en-US" altLang="zh-CN" sz="3200" b="1" dirty="0">
                <a:solidFill>
                  <a:srgbClr val="CC00FF"/>
                </a:solidFill>
                <a:latin typeface="Times New Roman" panose="02020603050405020304" pitchFamily="18" charset="0"/>
                <a:cs typeface="Times New Roman" panose="02020603050405020304" pitchFamily="18" charset="0"/>
              </a:rPr>
              <a:t>a charming cottage</a:t>
            </a:r>
            <a:r>
              <a:rPr lang="en-US" altLang="zh-CN" sz="3200" dirty="0">
                <a:solidFill>
                  <a:schemeClr val="tx1"/>
                </a:solidFill>
                <a:latin typeface="Times New Roman" panose="02020603050405020304" pitchFamily="18" charset="0"/>
                <a:cs typeface="Times New Roman" panose="02020603050405020304" pitchFamily="18" charset="0"/>
              </a:rPr>
              <a:t>, </a:t>
            </a:r>
            <a:r>
              <a:rPr lang="en-US" altLang="zh-CN" sz="3200" i="1" dirty="0">
                <a:solidFill>
                  <a:srgbClr val="0000FF"/>
                </a:solidFill>
                <a:latin typeface="Times New Roman" panose="02020603050405020304" pitchFamily="18" charset="0"/>
                <a:cs typeface="Times New Roman" panose="02020603050405020304" pitchFamily="18" charset="0"/>
              </a:rPr>
              <a:t>which was</a:t>
            </a:r>
            <a:r>
              <a:rPr lang="en-US" altLang="zh-CN" sz="3200" i="1" u="sng" dirty="0">
                <a:solidFill>
                  <a:srgbClr val="0000FF"/>
                </a:solidFill>
                <a:latin typeface="Times New Roman" panose="02020603050405020304" pitchFamily="18" charset="0"/>
                <a:cs typeface="Times New Roman" panose="02020603050405020304" pitchFamily="18" charset="0"/>
              </a:rPr>
              <a:t>      </a:t>
            </a:r>
            <a:r>
              <a:rPr lang="en-US" altLang="zh-CN" sz="3200" b="1" i="1" u="sng" dirty="0">
                <a:solidFill>
                  <a:srgbClr val="CC00FF"/>
                </a:solidFill>
                <a:latin typeface="Times New Roman" panose="02020603050405020304" pitchFamily="18" charset="0"/>
                <a:cs typeface="Times New Roman" panose="02020603050405020304" pitchFamily="18" charset="0"/>
              </a:rPr>
              <a:t>44     </a:t>
            </a:r>
            <a:r>
              <a:rPr lang="en-US" altLang="zh-CN" sz="3200" b="1" i="1" dirty="0">
                <a:solidFill>
                  <a:srgbClr val="CC00FF"/>
                </a:solidFill>
                <a:latin typeface="Times New Roman" panose="02020603050405020304" pitchFamily="18" charset="0"/>
                <a:cs typeface="Times New Roman" panose="02020603050405020304" pitchFamily="18" charset="0"/>
              </a:rPr>
              <a:t>to tourists.</a:t>
            </a:r>
            <a:r>
              <a:rPr lang="en-US" altLang="zh-CN" sz="3200" b="1" dirty="0">
                <a:solidFill>
                  <a:srgbClr val="CC00FF"/>
                </a:solidFill>
                <a:latin typeface="Times New Roman" panose="02020603050405020304" pitchFamily="18" charset="0"/>
                <a:cs typeface="Times New Roman" panose="02020603050405020304" pitchFamily="18" charset="0"/>
              </a:rPr>
              <a:t>  </a:t>
            </a:r>
            <a:r>
              <a:rPr lang="en-US" altLang="zh-CN" sz="3200" dirty="0">
                <a:solidFill>
                  <a:schemeClr val="tx1"/>
                </a:solidFill>
                <a:latin typeface="Times New Roman" panose="02020603050405020304" pitchFamily="18" charset="0"/>
                <a:cs typeface="Times New Roman" panose="02020603050405020304" pitchFamily="18" charset="0"/>
              </a:rPr>
              <a:t>I </a:t>
            </a:r>
            <a:r>
              <a:rPr lang="en-US" altLang="zh-CN" sz="3200" dirty="0">
                <a:solidFill>
                  <a:srgbClr val="CC00FF"/>
                </a:solidFill>
                <a:latin typeface="Times New Roman" panose="02020603050405020304" pitchFamily="18" charset="0"/>
                <a:cs typeface="Times New Roman" panose="02020603050405020304" pitchFamily="18" charset="0"/>
              </a:rPr>
              <a:t>got a job offer to</a:t>
            </a:r>
            <a:r>
              <a:rPr lang="en-US" altLang="zh-CN" sz="3200" u="sng" dirty="0">
                <a:solidFill>
                  <a:srgbClr val="CC00FF"/>
                </a:solidFill>
                <a:latin typeface="Times New Roman" panose="02020603050405020304" pitchFamily="18" charset="0"/>
                <a:cs typeface="Times New Roman" panose="02020603050405020304" pitchFamily="18" charset="0"/>
              </a:rPr>
              <a:t>          45     </a:t>
            </a:r>
            <a:r>
              <a:rPr lang="en-US" altLang="zh-CN" sz="3200" dirty="0">
                <a:solidFill>
                  <a:srgbClr val="CC00FF"/>
                </a:solidFill>
                <a:latin typeface="Times New Roman" panose="02020603050405020304" pitchFamily="18" charset="0"/>
                <a:cs typeface="Times New Roman" panose="02020603050405020304" pitchFamily="18" charset="0"/>
              </a:rPr>
              <a:t>  the cottage. </a:t>
            </a:r>
            <a:r>
              <a:rPr lang="en-US" altLang="zh-CN" sz="3200" dirty="0">
                <a:solidFill>
                  <a:srgbClr val="FF0000"/>
                </a:solidFill>
                <a:latin typeface="Times New Roman" panose="02020603050405020304" pitchFamily="18" charset="0"/>
                <a:cs typeface="Times New Roman" panose="02020603050405020304" pitchFamily="18" charset="0"/>
              </a:rPr>
              <a:t>I'd worked in hotels </a:t>
            </a:r>
            <a:r>
              <a:rPr lang="en-US" altLang="zh-CN" sz="3200" dirty="0">
                <a:solidFill>
                  <a:schemeClr val="tx1"/>
                </a:solidFill>
                <a:latin typeface="Times New Roman" panose="02020603050405020304" pitchFamily="18" charset="0"/>
                <a:cs typeface="Times New Roman" panose="02020603050405020304" pitchFamily="18" charset="0"/>
              </a:rPr>
              <a:t>for years, so when offered the</a:t>
            </a:r>
            <a:r>
              <a:rPr lang="en-US" altLang="zh-CN" sz="3200" u="sng" dirty="0">
                <a:solidFill>
                  <a:schemeClr val="tx1"/>
                </a:solidFill>
                <a:latin typeface="Times New Roman" panose="02020603050405020304" pitchFamily="18" charset="0"/>
                <a:cs typeface="Times New Roman" panose="02020603050405020304" pitchFamily="18" charset="0"/>
              </a:rPr>
              <a:t>        46      </a:t>
            </a:r>
            <a:r>
              <a:rPr lang="en-US" altLang="zh-CN" sz="3200" dirty="0">
                <a:solidFill>
                  <a:schemeClr val="tx1"/>
                </a:solidFill>
                <a:latin typeface="Times New Roman" panose="02020603050405020304" pitchFamily="18" charset="0"/>
                <a:cs typeface="Times New Roman" panose="02020603050405020304" pitchFamily="18" charset="0"/>
              </a:rPr>
              <a:t>, I jumped at it. </a:t>
            </a:r>
            <a:r>
              <a:rPr lang="en-US" altLang="zh-CN" sz="3200" b="1" dirty="0">
                <a:solidFill>
                  <a:srgbClr val="006600"/>
                </a:solidFill>
                <a:latin typeface="Times New Roman" panose="02020603050405020304" pitchFamily="18" charset="0"/>
                <a:cs typeface="Times New Roman" panose="02020603050405020304" pitchFamily="18" charset="0"/>
              </a:rPr>
              <a:t>Still, it was a big change. </a:t>
            </a:r>
            <a:r>
              <a:rPr lang="en-US" altLang="zh-CN" sz="3200" dirty="0">
                <a:solidFill>
                  <a:schemeClr val="tx1"/>
                </a:solidFill>
                <a:latin typeface="Times New Roman" panose="02020603050405020304" pitchFamily="18" charset="0"/>
                <a:cs typeface="Times New Roman" panose="02020603050405020304" pitchFamily="18" charset="0"/>
              </a:rPr>
              <a:t>I </a:t>
            </a:r>
            <a:r>
              <a:rPr lang="en-US" altLang="zh-CN" sz="3200" u="sng" dirty="0">
                <a:solidFill>
                  <a:schemeClr val="tx1"/>
                </a:solidFill>
                <a:latin typeface="Times New Roman" panose="02020603050405020304" pitchFamily="18" charset="0"/>
                <a:cs typeface="Times New Roman" panose="02020603050405020304" pitchFamily="18" charset="0"/>
              </a:rPr>
              <a:t>           47       </a:t>
            </a:r>
            <a:r>
              <a:rPr lang="en-US" altLang="zh-CN" sz="3200" dirty="0">
                <a:solidFill>
                  <a:schemeClr val="tx1"/>
                </a:solidFill>
                <a:latin typeface="Times New Roman" panose="02020603050405020304" pitchFamily="18" charset="0"/>
                <a:cs typeface="Times New Roman" panose="02020603050405020304" pitchFamily="18" charset="0"/>
              </a:rPr>
              <a:t>that </a:t>
            </a:r>
            <a:r>
              <a:rPr lang="en-US" altLang="zh-CN" sz="3200" b="1" dirty="0">
                <a:solidFill>
                  <a:srgbClr val="006600"/>
                </a:solidFill>
                <a:latin typeface="Times New Roman" panose="02020603050405020304" pitchFamily="18" charset="0"/>
                <a:cs typeface="Times New Roman" panose="02020603050405020304" pitchFamily="18" charset="0"/>
              </a:rPr>
              <a:t>it would be a right move. </a:t>
            </a:r>
            <a:endParaRPr lang="en-US" altLang="zh-CN" sz="3200" b="1" u="sng" dirty="0">
              <a:solidFill>
                <a:srgbClr val="006600"/>
              </a:solidFill>
              <a:latin typeface="Times New Roman" panose="02020603050405020304" pitchFamily="18" charset="0"/>
              <a:cs typeface="Times New Roman" panose="02020603050405020304" pitchFamily="18" charset="0"/>
            </a:endParaRPr>
          </a:p>
        </p:txBody>
      </p:sp>
      <p:sp>
        <p:nvSpPr>
          <p:cNvPr id="100" name="文本框 99"/>
          <p:cNvSpPr txBox="1"/>
          <p:nvPr/>
        </p:nvSpPr>
        <p:spPr>
          <a:xfrm>
            <a:off x="53653" y="2551075"/>
            <a:ext cx="12019175" cy="2062103"/>
          </a:xfrm>
          <a:prstGeom prst="rect">
            <a:avLst/>
          </a:prstGeom>
          <a:solidFill>
            <a:schemeClr val="bg1"/>
          </a:solidFill>
          <a:ln w="9525">
            <a:noFill/>
          </a:ln>
        </p:spPr>
        <p:txBody>
          <a:bodyPr wrap="square">
            <a:spAutoFit/>
          </a:bodyPr>
          <a:lstStyle/>
          <a:p>
            <a:r>
              <a:rPr lang="en-US" altLang="zh-CN" sz="3200" dirty="0"/>
              <a:t>44. A. rented    	  B. given   	C. sold    		D. introduced</a:t>
            </a:r>
            <a:endParaRPr lang="zh-CN" altLang="zh-CN" sz="3200" dirty="0"/>
          </a:p>
          <a:p>
            <a:r>
              <a:rPr lang="en-US" altLang="zh-CN" sz="3200" dirty="0"/>
              <a:t>45. A. green     	  B. advertise  	C. fill up    	D. look after </a:t>
            </a:r>
            <a:endParaRPr lang="zh-CN" altLang="zh-CN" sz="3200" dirty="0"/>
          </a:p>
          <a:p>
            <a:r>
              <a:rPr lang="en-US" altLang="zh-CN" sz="3200" dirty="0"/>
              <a:t>46. A. help       	  B. chance   	C. service   	D. accommodation </a:t>
            </a:r>
            <a:endParaRPr lang="zh-CN" altLang="zh-CN" sz="3200" dirty="0"/>
          </a:p>
          <a:p>
            <a:r>
              <a:rPr lang="en-US" altLang="zh-CN" sz="3200" dirty="0"/>
              <a:t>47. A. </a:t>
            </a:r>
            <a:r>
              <a:rPr lang="en-US" altLang="zh-CN" sz="3200" dirty="0" err="1"/>
              <a:t>pretendedB</a:t>
            </a:r>
            <a:r>
              <a:rPr lang="en-US" altLang="zh-CN" sz="3200" dirty="0"/>
              <a:t>. decided       C. understood   D. prayed </a:t>
            </a:r>
            <a:endParaRPr lang="zh-CN" altLang="zh-CN" sz="3200" dirty="0"/>
          </a:p>
        </p:txBody>
      </p:sp>
      <p:sp>
        <p:nvSpPr>
          <p:cNvPr id="2" name="心形 1"/>
          <p:cNvSpPr/>
          <p:nvPr/>
        </p:nvSpPr>
        <p:spPr>
          <a:xfrm>
            <a:off x="710157" y="2627573"/>
            <a:ext cx="385445" cy="415925"/>
          </a:xfrm>
          <a:prstGeom prst="hear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6" name="心形 5"/>
          <p:cNvSpPr/>
          <p:nvPr/>
        </p:nvSpPr>
        <p:spPr>
          <a:xfrm>
            <a:off x="8399594" y="3261224"/>
            <a:ext cx="385445" cy="415925"/>
          </a:xfrm>
          <a:prstGeom prst="hear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dirty="0"/>
          </a:p>
        </p:txBody>
      </p:sp>
      <p:sp>
        <p:nvSpPr>
          <p:cNvPr id="14" name="心形 13"/>
          <p:cNvSpPr/>
          <p:nvPr/>
        </p:nvSpPr>
        <p:spPr>
          <a:xfrm>
            <a:off x="3123494" y="3652724"/>
            <a:ext cx="385445" cy="415925"/>
          </a:xfrm>
          <a:prstGeom prst="hear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cxnSp>
        <p:nvCxnSpPr>
          <p:cNvPr id="5" name="直接箭头连接符 4"/>
          <p:cNvCxnSpPr>
            <a:endCxn id="6" idx="0"/>
          </p:cNvCxnSpPr>
          <p:nvPr/>
        </p:nvCxnSpPr>
        <p:spPr>
          <a:xfrm>
            <a:off x="5524107" y="895546"/>
            <a:ext cx="3068210" cy="246965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H="1">
            <a:off x="1007010" y="895546"/>
            <a:ext cx="1462813" cy="1939989"/>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a:endCxn id="14" idx="0"/>
          </p:cNvCxnSpPr>
          <p:nvPr/>
        </p:nvCxnSpPr>
        <p:spPr>
          <a:xfrm flipH="1">
            <a:off x="3316217" y="894775"/>
            <a:ext cx="2124103" cy="286193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 name="心形 3"/>
          <p:cNvSpPr/>
          <p:nvPr/>
        </p:nvSpPr>
        <p:spPr>
          <a:xfrm>
            <a:off x="8514541" y="4197253"/>
            <a:ext cx="346655" cy="415925"/>
          </a:xfrm>
          <a:prstGeom prst="hear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cxnSp>
        <p:nvCxnSpPr>
          <p:cNvPr id="8" name="直接连接符 7"/>
          <p:cNvCxnSpPr/>
          <p:nvPr/>
        </p:nvCxnSpPr>
        <p:spPr>
          <a:xfrm flipV="1">
            <a:off x="3840125" y="895546"/>
            <a:ext cx="7472040" cy="8484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直接箭头连接符 10"/>
          <p:cNvCxnSpPr/>
          <p:nvPr/>
        </p:nvCxnSpPr>
        <p:spPr>
          <a:xfrm flipH="1">
            <a:off x="1072529" y="980387"/>
            <a:ext cx="3989665" cy="191876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a:endCxn id="6" idx="0"/>
          </p:cNvCxnSpPr>
          <p:nvPr/>
        </p:nvCxnSpPr>
        <p:spPr>
          <a:xfrm flipH="1">
            <a:off x="8592317" y="980387"/>
            <a:ext cx="1522644" cy="238481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a:endCxn id="4" idx="0"/>
          </p:cNvCxnSpPr>
          <p:nvPr/>
        </p:nvCxnSpPr>
        <p:spPr>
          <a:xfrm>
            <a:off x="5279010" y="1715678"/>
            <a:ext cx="3408859" cy="2585556"/>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a:endCxn id="4" idx="0"/>
          </p:cNvCxnSpPr>
          <p:nvPr/>
        </p:nvCxnSpPr>
        <p:spPr>
          <a:xfrm>
            <a:off x="2677212" y="2243579"/>
            <a:ext cx="6010657" cy="2057655"/>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41910" y="4533791"/>
            <a:ext cx="12033826" cy="2246769"/>
          </a:xfrm>
          <a:prstGeom prst="rect">
            <a:avLst/>
          </a:prstGeom>
          <a:solidFill>
            <a:schemeClr val="bg1"/>
          </a:solidFill>
          <a:ln>
            <a:solidFill>
              <a:srgbClr val="FF0000"/>
            </a:solidFill>
          </a:ln>
        </p:spPr>
        <p:txBody>
          <a:bodyPr wrap="square">
            <a:spAutoFit/>
          </a:bodyPr>
          <a:lstStyle/>
          <a:p>
            <a:r>
              <a:rPr lang="en-US" altLang="zh-CN" sz="2800" dirty="0"/>
              <a:t>44. </a:t>
            </a:r>
            <a:r>
              <a:rPr lang="zh-CN" altLang="en-US" sz="2800" dirty="0"/>
              <a:t>定语从句</a:t>
            </a:r>
            <a:r>
              <a:rPr lang="en-US" altLang="zh-CN" sz="2800" dirty="0"/>
              <a:t>which </a:t>
            </a:r>
            <a:r>
              <a:rPr lang="zh-CN" altLang="en-US" sz="2800" dirty="0"/>
              <a:t>关系代词指代 </a:t>
            </a:r>
            <a:r>
              <a:rPr lang="en-US" altLang="zh-CN" sz="2800" dirty="0"/>
              <a:t>a charming cottage , </a:t>
            </a:r>
            <a:r>
              <a:rPr lang="zh-CN" altLang="en-US" sz="2800" dirty="0"/>
              <a:t>根据</a:t>
            </a:r>
            <a:r>
              <a:rPr lang="en-US" altLang="zh-CN" sz="2800" dirty="0"/>
              <a:t>43 </a:t>
            </a:r>
            <a:r>
              <a:rPr lang="zh-CN" altLang="en-US" sz="2800" dirty="0"/>
              <a:t>空后</a:t>
            </a:r>
            <a:r>
              <a:rPr lang="en-US" altLang="zh-CN" sz="2800" dirty="0"/>
              <a:t>tourists, </a:t>
            </a:r>
            <a:r>
              <a:rPr lang="zh-CN" altLang="en-US" sz="2800" dirty="0"/>
              <a:t>可知是</a:t>
            </a:r>
            <a:r>
              <a:rPr lang="zh-CN" altLang="en-US" sz="2800" b="1" dirty="0">
                <a:solidFill>
                  <a:srgbClr val="C00000"/>
                </a:solidFill>
              </a:rPr>
              <a:t>出租</a:t>
            </a:r>
            <a:r>
              <a:rPr lang="zh-CN" altLang="en-US" sz="2800" dirty="0"/>
              <a:t>给游客；</a:t>
            </a:r>
            <a:r>
              <a:rPr lang="en-US" altLang="zh-CN" sz="2800" dirty="0"/>
              <a:t>45.</a:t>
            </a:r>
            <a:r>
              <a:rPr lang="zh-CN" altLang="en-US" sz="2800" dirty="0"/>
              <a:t>我得到一份工作</a:t>
            </a:r>
            <a:r>
              <a:rPr lang="en-US" altLang="zh-CN" sz="2800" dirty="0"/>
              <a:t>---</a:t>
            </a:r>
            <a:r>
              <a:rPr lang="zh-CN" altLang="en-US" sz="2800" b="1" dirty="0">
                <a:solidFill>
                  <a:srgbClr val="C00000"/>
                </a:solidFill>
              </a:rPr>
              <a:t>照看</a:t>
            </a:r>
            <a:r>
              <a:rPr lang="zh-CN" altLang="en-US" sz="2800" dirty="0"/>
              <a:t>乡间别墅</a:t>
            </a:r>
            <a:r>
              <a:rPr lang="en-US" altLang="zh-CN" sz="2800" dirty="0"/>
              <a:t>;46.</a:t>
            </a:r>
            <a:r>
              <a:rPr lang="zh-CN" altLang="en-US" sz="2800" dirty="0"/>
              <a:t>我之前在宾馆工作了很多年，所以当被提供这个</a:t>
            </a:r>
            <a:r>
              <a:rPr lang="zh-CN" altLang="en-US" sz="2800" b="1" dirty="0">
                <a:solidFill>
                  <a:srgbClr val="C00000"/>
                </a:solidFill>
              </a:rPr>
              <a:t>工作的机会，我开心极了。</a:t>
            </a:r>
            <a:r>
              <a:rPr lang="en-US" altLang="zh-CN" sz="2800" b="1" dirty="0">
                <a:solidFill>
                  <a:srgbClr val="C00000"/>
                </a:solidFill>
              </a:rPr>
              <a:t>Jump at </a:t>
            </a:r>
            <a:r>
              <a:rPr lang="en-US" altLang="zh-CN" sz="2800" b="1" dirty="0" err="1">
                <a:solidFill>
                  <a:srgbClr val="C00000"/>
                </a:solidFill>
              </a:rPr>
              <a:t>sth</a:t>
            </a:r>
            <a:r>
              <a:rPr lang="en-US" altLang="zh-CN" sz="2800" b="1" dirty="0">
                <a:solidFill>
                  <a:srgbClr val="C00000"/>
                </a:solidFill>
              </a:rPr>
              <a:t> (</a:t>
            </a:r>
            <a:r>
              <a:rPr lang="zh-CN" altLang="en-US" sz="2800" b="1" dirty="0">
                <a:solidFill>
                  <a:srgbClr val="C00000"/>
                </a:solidFill>
              </a:rPr>
              <a:t>因听到、看到</a:t>
            </a:r>
            <a:r>
              <a:rPr lang="en-US" altLang="zh-CN" sz="2800" b="1" dirty="0">
                <a:solidFill>
                  <a:srgbClr val="C00000"/>
                </a:solidFill>
              </a:rPr>
              <a:t>…</a:t>
            </a:r>
            <a:r>
              <a:rPr lang="zh-CN" altLang="en-US" sz="2800" b="1" dirty="0">
                <a:solidFill>
                  <a:srgbClr val="C00000"/>
                </a:solidFill>
              </a:rPr>
              <a:t>而高兴地跳起来</a:t>
            </a:r>
            <a:r>
              <a:rPr lang="en-US" altLang="zh-CN" sz="2800" b="1" dirty="0">
                <a:solidFill>
                  <a:srgbClr val="C00000"/>
                </a:solidFill>
              </a:rPr>
              <a:t>) </a:t>
            </a:r>
            <a:r>
              <a:rPr lang="en-US" altLang="zh-CN" sz="2800" b="1" dirty="0"/>
              <a:t>47. </a:t>
            </a:r>
            <a:r>
              <a:rPr lang="zh-CN" altLang="en-US" sz="2800" b="1" dirty="0">
                <a:solidFill>
                  <a:srgbClr val="0000FF"/>
                </a:solidFill>
              </a:rPr>
              <a:t>可是，</a:t>
            </a:r>
            <a:r>
              <a:rPr lang="zh-CN" altLang="en-US" sz="2800" b="1" dirty="0"/>
              <a:t>宾馆工作和乡间别墅的工作是巨大的改变，我</a:t>
            </a:r>
            <a:r>
              <a:rPr lang="zh-CN" altLang="en-US" sz="2800" b="1" dirty="0">
                <a:solidFill>
                  <a:srgbClr val="C00000"/>
                </a:solidFill>
              </a:rPr>
              <a:t>祈祷</a:t>
            </a:r>
            <a:r>
              <a:rPr lang="zh-CN" altLang="en-US" sz="2800" b="1" dirty="0">
                <a:solidFill>
                  <a:srgbClr val="0000FF"/>
                </a:solidFill>
              </a:rPr>
              <a:t>这个工作机会将是一个正确的行动。</a:t>
            </a:r>
            <a:endParaRPr lang="en-US" altLang="zh-CN" sz="2800" b="1" dirty="0">
              <a:solidFill>
                <a:srgbClr val="0000FF"/>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4" grpId="0" animBg="1"/>
      <p:bldP spid="4" grpId="0" animBg="1"/>
      <p:bldP spid="2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nvSpPr>
        <p:spPr>
          <a:xfrm>
            <a:off x="135497" y="251037"/>
            <a:ext cx="11940239" cy="5041265"/>
          </a:xfrm>
          <a:prstGeom prst="rect">
            <a:avLst/>
          </a:prstGeom>
          <a:solidFill>
            <a:schemeClr val="bg1"/>
          </a:solidFill>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640"/>
              </a:lnSpc>
              <a:buNone/>
            </a:pPr>
            <a:r>
              <a:rPr lang="en-US" altLang="zh-CN" sz="3200" b="1" dirty="0">
                <a:solidFill>
                  <a:schemeClr val="tx1"/>
                </a:solidFill>
                <a:latin typeface="Times New Roman" panose="02020603050405020304" pitchFamily="18" charset="0"/>
                <a:cs typeface="Times New Roman" panose="02020603050405020304" pitchFamily="18" charset="0"/>
              </a:rPr>
              <a:t>     While we </a:t>
            </a:r>
            <a:r>
              <a:rPr lang="en-US" altLang="zh-CN" sz="3200" b="1" dirty="0">
                <a:solidFill>
                  <a:srgbClr val="0000FF"/>
                </a:solidFill>
                <a:latin typeface="Times New Roman" panose="02020603050405020304" pitchFamily="18" charset="0"/>
                <a:cs typeface="Times New Roman" panose="02020603050405020304" pitchFamily="18" charset="0"/>
              </a:rPr>
              <a:t>waited for our grass to grow--- or not-</a:t>
            </a:r>
            <a:r>
              <a:rPr lang="en-US" altLang="zh-CN" sz="3200" b="1" dirty="0">
                <a:solidFill>
                  <a:schemeClr val="tx1"/>
                </a:solidFill>
                <a:latin typeface="Times New Roman" panose="02020603050405020304" pitchFamily="18" charset="0"/>
                <a:cs typeface="Times New Roman" panose="02020603050405020304" pitchFamily="18" charset="0"/>
              </a:rPr>
              <a:t>--we</a:t>
            </a:r>
            <a:r>
              <a:rPr lang="en-US" altLang="zh-CN" sz="3200" b="1" u="sng" dirty="0">
                <a:solidFill>
                  <a:schemeClr val="tx1"/>
                </a:solidFill>
                <a:latin typeface="Times New Roman" panose="02020603050405020304" pitchFamily="18" charset="0"/>
                <a:cs typeface="Times New Roman" panose="02020603050405020304" pitchFamily="18" charset="0"/>
              </a:rPr>
              <a:t>     48 </a:t>
            </a:r>
            <a:r>
              <a:rPr lang="en-US" altLang="zh-CN" sz="3200" b="1" dirty="0">
                <a:solidFill>
                  <a:srgbClr val="C00000"/>
                </a:solidFill>
                <a:latin typeface="Times New Roman" panose="02020603050405020304" pitchFamily="18" charset="0"/>
                <a:cs typeface="Times New Roman" panose="02020603050405020304" pitchFamily="18" charset="0"/>
              </a:rPr>
              <a:t>settled into our new house through our efforts. </a:t>
            </a:r>
            <a:r>
              <a:rPr lang="en-US" altLang="zh-CN" sz="3200" b="1" dirty="0">
                <a:solidFill>
                  <a:schemeClr val="tx1"/>
                </a:solidFill>
                <a:latin typeface="Times New Roman" panose="02020603050405020304" pitchFamily="18" charset="0"/>
                <a:cs typeface="Times New Roman" panose="02020603050405020304" pitchFamily="18" charset="0"/>
              </a:rPr>
              <a:t>We made it a cozy home, </a:t>
            </a:r>
            <a:r>
              <a:rPr lang="en-US" altLang="zh-CN" sz="3200" b="1" dirty="0">
                <a:solidFill>
                  <a:srgbClr val="0000FF"/>
                </a:solidFill>
                <a:latin typeface="Times New Roman" panose="02020603050405020304" pitchFamily="18" charset="0"/>
                <a:cs typeface="Times New Roman" panose="02020603050405020304" pitchFamily="18" charset="0"/>
              </a:rPr>
              <a:t>despite the </a:t>
            </a:r>
            <a:r>
              <a:rPr lang="en-US" altLang="zh-CN" sz="3200" b="1" u="sng" dirty="0">
                <a:solidFill>
                  <a:srgbClr val="0000FF"/>
                </a:solidFill>
                <a:latin typeface="Times New Roman" panose="02020603050405020304" pitchFamily="18" charset="0"/>
                <a:cs typeface="Times New Roman" panose="02020603050405020304" pitchFamily="18" charset="0"/>
              </a:rPr>
              <a:t>       49      </a:t>
            </a:r>
            <a:r>
              <a:rPr lang="en-US" altLang="zh-CN" sz="3200" b="1" dirty="0">
                <a:solidFill>
                  <a:srgbClr val="0000FF"/>
                </a:solidFill>
                <a:latin typeface="Times New Roman" panose="02020603050405020304" pitchFamily="18" charset="0"/>
                <a:cs typeface="Times New Roman" panose="02020603050405020304" pitchFamily="18" charset="0"/>
              </a:rPr>
              <a:t>in the front yard</a:t>
            </a:r>
            <a:r>
              <a:rPr lang="en-US" altLang="zh-CN" sz="3200" b="1" dirty="0">
                <a:solidFill>
                  <a:schemeClr val="tx1"/>
                </a:solidFill>
                <a:latin typeface="Times New Roman" panose="02020603050405020304" pitchFamily="18" charset="0"/>
                <a:cs typeface="Times New Roman" panose="02020603050405020304" pitchFamily="18" charset="0"/>
              </a:rPr>
              <a:t>, which was still bare now. Meanwhile, </a:t>
            </a:r>
            <a:r>
              <a:rPr lang="en-US" altLang="zh-CN" sz="3200" b="1" dirty="0">
                <a:solidFill>
                  <a:srgbClr val="CC00FF"/>
                </a:solidFill>
                <a:latin typeface="Times New Roman" panose="02020603050405020304" pitchFamily="18" charset="0"/>
                <a:cs typeface="Times New Roman" panose="02020603050405020304" pitchFamily="18" charset="0"/>
              </a:rPr>
              <a:t>many of the cottage guests </a:t>
            </a:r>
            <a:r>
              <a:rPr lang="en-US" altLang="zh-CN" sz="3200" b="1" dirty="0">
                <a:solidFill>
                  <a:schemeClr val="tx1"/>
                </a:solidFill>
                <a:latin typeface="Times New Roman" panose="02020603050405020304" pitchFamily="18" charset="0"/>
                <a:cs typeface="Times New Roman" panose="02020603050405020304" pitchFamily="18" charset="0"/>
              </a:rPr>
              <a:t>became </a:t>
            </a:r>
            <a:r>
              <a:rPr lang="en-US" altLang="zh-CN" sz="3200" b="1" u="sng" dirty="0">
                <a:solidFill>
                  <a:schemeClr val="tx1"/>
                </a:solidFill>
                <a:latin typeface="Times New Roman" panose="02020603050405020304" pitchFamily="18" charset="0"/>
                <a:cs typeface="Times New Roman" panose="02020603050405020304" pitchFamily="18" charset="0"/>
              </a:rPr>
              <a:t>        50       </a:t>
            </a:r>
            <a:r>
              <a:rPr lang="en-US" altLang="zh-CN" sz="3200" b="1" dirty="0">
                <a:solidFill>
                  <a:schemeClr val="tx1"/>
                </a:solidFill>
                <a:latin typeface="Times New Roman" panose="02020603050405020304" pitchFamily="18" charset="0"/>
                <a:cs typeface="Times New Roman" panose="02020603050405020304" pitchFamily="18" charset="0"/>
              </a:rPr>
              <a:t>,   and </a:t>
            </a:r>
            <a:r>
              <a:rPr lang="en-US" altLang="zh-CN" sz="3200" b="1" dirty="0">
                <a:solidFill>
                  <a:srgbClr val="CC00FF"/>
                </a:solidFill>
                <a:latin typeface="Times New Roman" panose="02020603050405020304" pitchFamily="18" charset="0"/>
                <a:cs typeface="Times New Roman" panose="02020603050405020304" pitchFamily="18" charset="0"/>
              </a:rPr>
              <a:t>I got to know them well</a:t>
            </a:r>
            <a:r>
              <a:rPr lang="en-US" altLang="zh-CN" sz="3200" b="1" dirty="0">
                <a:solidFill>
                  <a:schemeClr val="tx1"/>
                </a:solidFill>
                <a:latin typeface="Times New Roman" panose="02020603050405020304" pitchFamily="18" charset="0"/>
                <a:cs typeface="Times New Roman" panose="02020603050405020304" pitchFamily="18" charset="0"/>
              </a:rPr>
              <a:t>. I felt</a:t>
            </a:r>
            <a:r>
              <a:rPr lang="en-US" altLang="zh-CN" sz="3200" b="1" u="sng" dirty="0">
                <a:solidFill>
                  <a:schemeClr val="tx1"/>
                </a:solidFill>
                <a:latin typeface="Times New Roman" panose="02020603050405020304" pitchFamily="18" charset="0"/>
                <a:cs typeface="Times New Roman" panose="02020603050405020304" pitchFamily="18" charset="0"/>
              </a:rPr>
              <a:t>     51      </a:t>
            </a:r>
            <a:r>
              <a:rPr lang="en-US" altLang="zh-CN" sz="3200" b="1" dirty="0">
                <a:solidFill>
                  <a:schemeClr val="tx1"/>
                </a:solidFill>
                <a:latin typeface="Times New Roman" panose="02020603050405020304" pitchFamily="18" charset="0"/>
                <a:cs typeface="Times New Roman" panose="02020603050405020304" pitchFamily="18" charset="0"/>
              </a:rPr>
              <a:t>to make their stays memorable. Perhaps I was better at that than</a:t>
            </a:r>
            <a:r>
              <a:rPr lang="en-US" altLang="zh-CN" sz="3200" b="1" u="sng" dirty="0">
                <a:solidFill>
                  <a:schemeClr val="tx1"/>
                </a:solidFill>
                <a:latin typeface="Times New Roman" panose="02020603050405020304" pitchFamily="18" charset="0"/>
                <a:cs typeface="Times New Roman" panose="02020603050405020304" pitchFamily="18" charset="0"/>
              </a:rPr>
              <a:t>        52         </a:t>
            </a:r>
            <a:r>
              <a:rPr lang="en-US" altLang="zh-CN" sz="3200" b="1" dirty="0">
                <a:solidFill>
                  <a:schemeClr val="tx1"/>
                </a:solidFill>
                <a:latin typeface="Times New Roman" panose="02020603050405020304" pitchFamily="18" charset="0"/>
                <a:cs typeface="Times New Roman" panose="02020603050405020304" pitchFamily="18" charset="0"/>
              </a:rPr>
              <a:t>.</a:t>
            </a:r>
            <a:endParaRPr lang="en-US" altLang="zh-CN" sz="3200" dirty="0">
              <a:solidFill>
                <a:schemeClr val="tx1"/>
              </a:solidFill>
              <a:latin typeface="Times New Roman" panose="02020603050405020304" pitchFamily="18" charset="0"/>
              <a:cs typeface="Times New Roman" panose="02020603050405020304" pitchFamily="18" charset="0"/>
            </a:endParaRPr>
          </a:p>
        </p:txBody>
      </p:sp>
      <p:sp>
        <p:nvSpPr>
          <p:cNvPr id="100" name="文本框 99"/>
          <p:cNvSpPr txBox="1"/>
          <p:nvPr/>
        </p:nvSpPr>
        <p:spPr>
          <a:xfrm>
            <a:off x="185737" y="3665875"/>
            <a:ext cx="11940238" cy="2062103"/>
          </a:xfrm>
          <a:prstGeom prst="rect">
            <a:avLst/>
          </a:prstGeom>
          <a:solidFill>
            <a:schemeClr val="bg1"/>
          </a:solidFill>
          <a:ln w="9525">
            <a:noFill/>
          </a:ln>
        </p:spPr>
        <p:txBody>
          <a:bodyPr wrap="square">
            <a:spAutoFit/>
          </a:bodyPr>
          <a:lstStyle/>
          <a:p>
            <a:pPr indent="0"/>
            <a:r>
              <a:rPr lang="en-US" sz="3200" b="0" dirty="0">
                <a:latin typeface="Times New Roman" panose="02020603050405020304" pitchFamily="18" charset="0"/>
                <a:ea typeface="宋体" panose="02010600030101010101" pitchFamily="2" charset="-122"/>
              </a:rPr>
              <a:t>48. A. naturally     B. hardly     	C.</a:t>
            </a:r>
            <a:r>
              <a:rPr lang="en-US" sz="3200" b="0" dirty="0">
                <a:solidFill>
                  <a:srgbClr val="0000FF"/>
                </a:solidFill>
                <a:latin typeface="Times New Roman" panose="02020603050405020304" pitchFamily="18" charset="0"/>
                <a:ea typeface="宋体" panose="02010600030101010101" pitchFamily="2" charset="-122"/>
              </a:rPr>
              <a:t> gradually     </a:t>
            </a:r>
            <a:r>
              <a:rPr lang="en-US" sz="3200" b="0" dirty="0">
                <a:latin typeface="Times New Roman" panose="02020603050405020304" pitchFamily="18" charset="0"/>
                <a:ea typeface="宋体" panose="02010600030101010101" pitchFamily="2" charset="-122"/>
              </a:rPr>
              <a:t>	D. temporarily</a:t>
            </a:r>
            <a:endParaRPr lang="en-US" sz="3200" b="0" dirty="0">
              <a:latin typeface="Times New Roman" panose="02020603050405020304" pitchFamily="18" charset="0"/>
              <a:ea typeface="宋体" panose="02010600030101010101" pitchFamily="2" charset="-122"/>
            </a:endParaRPr>
          </a:p>
          <a:p>
            <a:pPr indent="0"/>
            <a:r>
              <a:rPr lang="en-US" sz="3200" b="0" dirty="0">
                <a:latin typeface="Times New Roman" panose="02020603050405020304" pitchFamily="18" charset="0"/>
                <a:ea typeface="宋体" panose="02010600030101010101" pitchFamily="2" charset="-122"/>
              </a:rPr>
              <a:t>49. A. </a:t>
            </a:r>
            <a:r>
              <a:rPr lang="en-US" sz="3200" b="0" dirty="0">
                <a:solidFill>
                  <a:srgbClr val="0000FF"/>
                </a:solidFill>
                <a:latin typeface="Times New Roman" panose="02020603050405020304" pitchFamily="18" charset="0"/>
                <a:ea typeface="宋体" panose="02010600030101010101" pitchFamily="2" charset="-122"/>
              </a:rPr>
              <a:t>uncertainty </a:t>
            </a:r>
            <a:r>
              <a:rPr lang="en-US" sz="3200" b="0" dirty="0">
                <a:latin typeface="Times New Roman" panose="02020603050405020304" pitchFamily="18" charset="0"/>
                <a:ea typeface="宋体" panose="02010600030101010101" pitchFamily="2" charset="-122"/>
              </a:rPr>
              <a:t>B. potential    	C. danger     	D. untidiness </a:t>
            </a:r>
            <a:endParaRPr lang="en-US" sz="3200" b="0" dirty="0">
              <a:latin typeface="Times New Roman" panose="02020603050405020304" pitchFamily="18" charset="0"/>
              <a:ea typeface="宋体" panose="02010600030101010101" pitchFamily="2" charset="-122"/>
            </a:endParaRPr>
          </a:p>
          <a:p>
            <a:pPr indent="0"/>
            <a:r>
              <a:rPr lang="en-US" sz="3200" b="0" dirty="0">
                <a:latin typeface="Times New Roman" panose="02020603050405020304" pitchFamily="18" charset="0"/>
                <a:ea typeface="宋体" panose="02010600030101010101" pitchFamily="2" charset="-122"/>
              </a:rPr>
              <a:t>50. A. locals         B. employers   	C.</a:t>
            </a:r>
            <a:r>
              <a:rPr lang="en-US" sz="3200" b="0" dirty="0">
                <a:solidFill>
                  <a:srgbClr val="0000FF"/>
                </a:solidFill>
                <a:latin typeface="Times New Roman" panose="02020603050405020304" pitchFamily="18" charset="0"/>
                <a:ea typeface="宋体" panose="02010600030101010101" pitchFamily="2" charset="-122"/>
              </a:rPr>
              <a:t> regulars    </a:t>
            </a:r>
            <a:r>
              <a:rPr lang="en-US" sz="3200" b="0" dirty="0">
                <a:latin typeface="Times New Roman" panose="02020603050405020304" pitchFamily="18" charset="0"/>
                <a:ea typeface="宋体" panose="02010600030101010101" pitchFamily="2" charset="-122"/>
              </a:rPr>
              <a:t>	D. gardeners</a:t>
            </a:r>
            <a:endParaRPr lang="en-US" sz="3200" b="0" dirty="0">
              <a:latin typeface="Times New Roman" panose="02020603050405020304" pitchFamily="18" charset="0"/>
              <a:ea typeface="宋体" panose="02010600030101010101" pitchFamily="2" charset="-122"/>
            </a:endParaRPr>
          </a:p>
          <a:p>
            <a:pPr indent="0"/>
            <a:endParaRPr lang="en-US" altLang="en-US" sz="3200" b="0" dirty="0">
              <a:latin typeface="Times New Roman" panose="02020603050405020304" pitchFamily="18" charset="0"/>
              <a:ea typeface="宋体" panose="02010600030101010101" pitchFamily="2" charset="-122"/>
            </a:endParaRPr>
          </a:p>
        </p:txBody>
      </p:sp>
      <p:sp>
        <p:nvSpPr>
          <p:cNvPr id="2" name="心形 1"/>
          <p:cNvSpPr/>
          <p:nvPr/>
        </p:nvSpPr>
        <p:spPr>
          <a:xfrm>
            <a:off x="5710555" y="3687649"/>
            <a:ext cx="385445" cy="415925"/>
          </a:xfrm>
          <a:prstGeom prst="hear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6" name="心形 5"/>
          <p:cNvSpPr/>
          <p:nvPr/>
        </p:nvSpPr>
        <p:spPr>
          <a:xfrm>
            <a:off x="842423" y="4200716"/>
            <a:ext cx="385445" cy="415925"/>
          </a:xfrm>
          <a:prstGeom prst="hear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dirty="0"/>
          </a:p>
        </p:txBody>
      </p:sp>
      <p:cxnSp>
        <p:nvCxnSpPr>
          <p:cNvPr id="5" name="直接箭头连接符 4"/>
          <p:cNvCxnSpPr/>
          <p:nvPr/>
        </p:nvCxnSpPr>
        <p:spPr>
          <a:xfrm>
            <a:off x="3506771" y="1102936"/>
            <a:ext cx="2396506" cy="256293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H="1">
            <a:off x="2262433" y="596819"/>
            <a:ext cx="3448122" cy="3739511"/>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心形 10"/>
          <p:cNvSpPr/>
          <p:nvPr/>
        </p:nvSpPr>
        <p:spPr>
          <a:xfrm>
            <a:off x="5782221" y="4784793"/>
            <a:ext cx="385445" cy="415925"/>
          </a:xfrm>
          <a:prstGeom prst="hear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dirty="0"/>
          </a:p>
        </p:txBody>
      </p:sp>
      <p:cxnSp>
        <p:nvCxnSpPr>
          <p:cNvPr id="13" name="直接箭头连接符 12"/>
          <p:cNvCxnSpPr/>
          <p:nvPr/>
        </p:nvCxnSpPr>
        <p:spPr>
          <a:xfrm flipH="1">
            <a:off x="6096000" y="2466574"/>
            <a:ext cx="1615126" cy="229263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79087" y="5169375"/>
            <a:ext cx="12033826" cy="1815882"/>
          </a:xfrm>
          <a:prstGeom prst="rect">
            <a:avLst/>
          </a:prstGeom>
          <a:solidFill>
            <a:schemeClr val="bg1"/>
          </a:solidFill>
          <a:ln>
            <a:solidFill>
              <a:srgbClr val="FF0000"/>
            </a:solidFill>
          </a:ln>
        </p:spPr>
        <p:txBody>
          <a:bodyPr wrap="square">
            <a:spAutoFit/>
          </a:bodyPr>
          <a:lstStyle/>
          <a:p>
            <a:r>
              <a:rPr lang="en-US" altLang="zh-CN" sz="2800" dirty="0"/>
              <a:t>48. </a:t>
            </a:r>
            <a:r>
              <a:rPr lang="zh-CN" altLang="en-US" sz="2800" dirty="0"/>
              <a:t>在</a:t>
            </a:r>
            <a:r>
              <a:rPr lang="zh-CN" altLang="en-US" sz="2800" dirty="0">
                <a:solidFill>
                  <a:srgbClr val="0000FF"/>
                </a:solidFill>
              </a:rPr>
              <a:t>等待草长出来或者压根不会长出来</a:t>
            </a:r>
            <a:r>
              <a:rPr lang="zh-CN" altLang="en-US" sz="2800" dirty="0"/>
              <a:t>的过程中，我们通过努力</a:t>
            </a:r>
            <a:r>
              <a:rPr lang="zh-CN" altLang="en-US" sz="2800" dirty="0">
                <a:solidFill>
                  <a:srgbClr val="0000FF"/>
                </a:solidFill>
              </a:rPr>
              <a:t>渐渐地</a:t>
            </a:r>
            <a:r>
              <a:rPr lang="zh-CN" altLang="en-US" sz="2800" dirty="0"/>
              <a:t>在新家安居乐业；</a:t>
            </a:r>
            <a:r>
              <a:rPr lang="en-US" altLang="zh-CN" sz="2800" dirty="0"/>
              <a:t>49. </a:t>
            </a:r>
            <a:r>
              <a:rPr lang="zh-CN" altLang="en-US" sz="2800" dirty="0"/>
              <a:t>我们把家变成一个舒适的家，尽管前院有</a:t>
            </a:r>
            <a:r>
              <a:rPr lang="zh-CN" altLang="en-US" sz="2800" dirty="0">
                <a:solidFill>
                  <a:srgbClr val="0000FF"/>
                </a:solidFill>
              </a:rPr>
              <a:t>不确定性；</a:t>
            </a:r>
            <a:r>
              <a:rPr lang="en-US" altLang="zh-CN" sz="2800" dirty="0">
                <a:solidFill>
                  <a:srgbClr val="0000FF"/>
                </a:solidFill>
              </a:rPr>
              <a:t>50</a:t>
            </a:r>
            <a:r>
              <a:rPr lang="zh-CN" altLang="en-US" sz="2800" dirty="0">
                <a:solidFill>
                  <a:srgbClr val="0000FF"/>
                </a:solidFill>
              </a:rPr>
              <a:t>‘</a:t>
            </a:r>
            <a:endParaRPr lang="en-US" altLang="zh-CN" sz="2800" dirty="0">
              <a:solidFill>
                <a:srgbClr val="0000FF"/>
              </a:solidFill>
            </a:endParaRPr>
          </a:p>
          <a:p>
            <a:r>
              <a:rPr lang="zh-CN" altLang="en-US" sz="2800" dirty="0">
                <a:solidFill>
                  <a:srgbClr val="0000FF"/>
                </a:solidFill>
              </a:rPr>
              <a:t>结合</a:t>
            </a:r>
            <a:r>
              <a:rPr lang="en-US" altLang="zh-CN" sz="2800" dirty="0">
                <a:solidFill>
                  <a:srgbClr val="0000FF"/>
                </a:solidFill>
              </a:rPr>
              <a:t>I got to know them well, </a:t>
            </a:r>
            <a:r>
              <a:rPr lang="zh-CN" altLang="en-US" sz="2800" dirty="0">
                <a:solidFill>
                  <a:srgbClr val="0000FF"/>
                </a:solidFill>
              </a:rPr>
              <a:t>说明许多别墅的客人成了别墅的常客。 </a:t>
            </a:r>
            <a:r>
              <a:rPr lang="en-US" altLang="zh-CN" sz="2800" dirty="0">
                <a:solidFill>
                  <a:srgbClr val="0000FF"/>
                </a:solidFill>
              </a:rPr>
              <a:t>regulars n. = regular customers.</a:t>
            </a:r>
            <a:endParaRPr lang="en-US" altLang="zh-CN" sz="2800" dirty="0">
              <a:solidFill>
                <a:srgbClr val="0000FF"/>
              </a:solidFill>
            </a:endParaRPr>
          </a:p>
        </p:txBody>
      </p:sp>
      <p:cxnSp>
        <p:nvCxnSpPr>
          <p:cNvPr id="14" name="连接符: 肘形 13"/>
          <p:cNvCxnSpPr/>
          <p:nvPr/>
        </p:nvCxnSpPr>
        <p:spPr>
          <a:xfrm>
            <a:off x="1376313" y="5638084"/>
            <a:ext cx="9492792" cy="461058"/>
          </a:xfrm>
          <a:prstGeom prst="bentConnector3">
            <a:avLst>
              <a:gd name="adj1" fmla="val 52284"/>
            </a:avLst>
          </a:prstGeom>
          <a:ln w="28575">
            <a:headEnd type="triangle"/>
            <a:tailEnd type="triangle"/>
          </a:ln>
        </p:spPr>
        <p:style>
          <a:lnRef idx="1">
            <a:schemeClr val="accent2"/>
          </a:lnRef>
          <a:fillRef idx="0">
            <a:schemeClr val="accent2"/>
          </a:fillRef>
          <a:effectRef idx="0">
            <a:schemeClr val="accent2"/>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1" grpId="0" animBg="1"/>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nvSpPr>
        <p:spPr>
          <a:xfrm>
            <a:off x="135497" y="251037"/>
            <a:ext cx="11940239" cy="5041265"/>
          </a:xfrm>
          <a:prstGeom prst="rect">
            <a:avLst/>
          </a:prstGeom>
          <a:solidFill>
            <a:schemeClr val="bg1"/>
          </a:solidFill>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640"/>
              </a:lnSpc>
              <a:buNone/>
            </a:pPr>
            <a:r>
              <a:rPr lang="en-US" altLang="zh-CN" sz="3200" b="1" dirty="0">
                <a:solidFill>
                  <a:schemeClr val="tx1"/>
                </a:solidFill>
                <a:latin typeface="Times New Roman" panose="02020603050405020304" pitchFamily="18" charset="0"/>
                <a:cs typeface="Times New Roman" panose="02020603050405020304" pitchFamily="18" charset="0"/>
              </a:rPr>
              <a:t>     While we waited for </a:t>
            </a:r>
            <a:r>
              <a:rPr lang="en-US" altLang="zh-CN" sz="3200" b="1" dirty="0">
                <a:solidFill>
                  <a:srgbClr val="0000FF"/>
                </a:solidFill>
                <a:latin typeface="Times New Roman" panose="02020603050405020304" pitchFamily="18" charset="0"/>
                <a:cs typeface="Times New Roman" panose="02020603050405020304" pitchFamily="18" charset="0"/>
              </a:rPr>
              <a:t>our grass to grow-</a:t>
            </a:r>
            <a:r>
              <a:rPr lang="en-US" altLang="zh-CN" sz="3200" b="1" dirty="0">
                <a:solidFill>
                  <a:schemeClr val="tx1"/>
                </a:solidFill>
                <a:latin typeface="Times New Roman" panose="02020603050405020304" pitchFamily="18" charset="0"/>
                <a:cs typeface="Times New Roman" panose="02020603050405020304" pitchFamily="18" charset="0"/>
              </a:rPr>
              <a:t>-- or not---we</a:t>
            </a:r>
            <a:r>
              <a:rPr lang="en-US" altLang="zh-CN" sz="3200" b="1" u="sng" dirty="0">
                <a:solidFill>
                  <a:schemeClr val="tx1"/>
                </a:solidFill>
                <a:latin typeface="Times New Roman" panose="02020603050405020304" pitchFamily="18" charset="0"/>
                <a:cs typeface="Times New Roman" panose="02020603050405020304" pitchFamily="18" charset="0"/>
              </a:rPr>
              <a:t>     48 </a:t>
            </a:r>
            <a:r>
              <a:rPr lang="en-US" altLang="zh-CN" sz="3200" b="1" dirty="0">
                <a:solidFill>
                  <a:schemeClr val="tx1"/>
                </a:solidFill>
                <a:latin typeface="Times New Roman" panose="02020603050405020304" pitchFamily="18" charset="0"/>
                <a:cs typeface="Times New Roman" panose="02020603050405020304" pitchFamily="18" charset="0"/>
              </a:rPr>
              <a:t>settled into our new house through our efforts. We made it a cozy home, despite the </a:t>
            </a:r>
            <a:r>
              <a:rPr lang="en-US" altLang="zh-CN" sz="3200" b="1" u="sng" dirty="0">
                <a:solidFill>
                  <a:schemeClr val="tx1"/>
                </a:solidFill>
                <a:latin typeface="Times New Roman" panose="02020603050405020304" pitchFamily="18" charset="0"/>
                <a:cs typeface="Times New Roman" panose="02020603050405020304" pitchFamily="18" charset="0"/>
              </a:rPr>
              <a:t>       49      </a:t>
            </a:r>
            <a:r>
              <a:rPr lang="en-US" altLang="zh-CN" sz="3200" b="1" dirty="0">
                <a:solidFill>
                  <a:schemeClr val="tx1"/>
                </a:solidFill>
                <a:latin typeface="Times New Roman" panose="02020603050405020304" pitchFamily="18" charset="0"/>
                <a:cs typeface="Times New Roman" panose="02020603050405020304" pitchFamily="18" charset="0"/>
              </a:rPr>
              <a:t>in the front yard, which was still bare now. Meanwhile, many of the cottage guests became </a:t>
            </a:r>
            <a:r>
              <a:rPr lang="en-US" altLang="zh-CN" sz="3200" b="1" u="sng" dirty="0">
                <a:solidFill>
                  <a:schemeClr val="tx1"/>
                </a:solidFill>
                <a:latin typeface="Times New Roman" panose="02020603050405020304" pitchFamily="18" charset="0"/>
                <a:cs typeface="Times New Roman" panose="02020603050405020304" pitchFamily="18" charset="0"/>
              </a:rPr>
              <a:t>        50       </a:t>
            </a:r>
            <a:r>
              <a:rPr lang="en-US" altLang="zh-CN" sz="3200" b="1" dirty="0">
                <a:solidFill>
                  <a:schemeClr val="tx1"/>
                </a:solidFill>
                <a:latin typeface="Times New Roman" panose="02020603050405020304" pitchFamily="18" charset="0"/>
                <a:cs typeface="Times New Roman" panose="02020603050405020304" pitchFamily="18" charset="0"/>
              </a:rPr>
              <a:t>,   and I got to know them well. I felt</a:t>
            </a:r>
            <a:r>
              <a:rPr lang="en-US" altLang="zh-CN" sz="3200" b="1" u="sng" dirty="0">
                <a:solidFill>
                  <a:schemeClr val="tx1"/>
                </a:solidFill>
                <a:latin typeface="Times New Roman" panose="02020603050405020304" pitchFamily="18" charset="0"/>
                <a:cs typeface="Times New Roman" panose="02020603050405020304" pitchFamily="18" charset="0"/>
              </a:rPr>
              <a:t>     51      </a:t>
            </a:r>
            <a:r>
              <a:rPr lang="en-US" altLang="zh-CN" sz="3200" dirty="0">
                <a:solidFill>
                  <a:srgbClr val="CC00FF"/>
                </a:solidFill>
                <a:latin typeface="Times New Roman" panose="02020603050405020304" pitchFamily="18" charset="0"/>
                <a:cs typeface="Times New Roman" panose="02020603050405020304" pitchFamily="18" charset="0"/>
              </a:rPr>
              <a:t>to make their stays </a:t>
            </a:r>
            <a:r>
              <a:rPr lang="en-US" altLang="zh-CN" sz="3200" b="1" dirty="0">
                <a:solidFill>
                  <a:srgbClr val="CC00FF"/>
                </a:solidFill>
                <a:latin typeface="Times New Roman" panose="02020603050405020304" pitchFamily="18" charset="0"/>
                <a:cs typeface="Times New Roman" panose="02020603050405020304" pitchFamily="18" charset="0"/>
              </a:rPr>
              <a:t>memorable</a:t>
            </a:r>
            <a:r>
              <a:rPr lang="en-US" altLang="zh-CN" sz="3200" b="1" dirty="0">
                <a:solidFill>
                  <a:schemeClr val="tx1"/>
                </a:solidFill>
                <a:latin typeface="Times New Roman" panose="02020603050405020304" pitchFamily="18" charset="0"/>
                <a:cs typeface="Times New Roman" panose="02020603050405020304" pitchFamily="18" charset="0"/>
              </a:rPr>
              <a:t>. Perhaps I was better at </a:t>
            </a:r>
            <a:r>
              <a:rPr lang="en-US" altLang="zh-CN" sz="3200" b="1" dirty="0">
                <a:solidFill>
                  <a:srgbClr val="CC00FF"/>
                </a:solidFill>
                <a:latin typeface="Times New Roman" panose="02020603050405020304" pitchFamily="18" charset="0"/>
                <a:cs typeface="Times New Roman" panose="02020603050405020304" pitchFamily="18" charset="0"/>
              </a:rPr>
              <a:t>that </a:t>
            </a:r>
            <a:r>
              <a:rPr lang="en-US" altLang="zh-CN" sz="3200" b="1" dirty="0">
                <a:solidFill>
                  <a:schemeClr val="tx1"/>
                </a:solidFill>
                <a:latin typeface="Times New Roman" panose="02020603050405020304" pitchFamily="18" charset="0"/>
                <a:cs typeface="Times New Roman" panose="02020603050405020304" pitchFamily="18" charset="0"/>
              </a:rPr>
              <a:t>than</a:t>
            </a:r>
            <a:r>
              <a:rPr lang="en-US" altLang="zh-CN" sz="3200" b="1" u="sng" dirty="0">
                <a:solidFill>
                  <a:schemeClr val="tx1"/>
                </a:solidFill>
                <a:latin typeface="Times New Roman" panose="02020603050405020304" pitchFamily="18" charset="0"/>
                <a:cs typeface="Times New Roman" panose="02020603050405020304" pitchFamily="18" charset="0"/>
              </a:rPr>
              <a:t>        52         </a:t>
            </a:r>
            <a:r>
              <a:rPr lang="en-US" altLang="zh-CN" sz="3200" b="1" dirty="0">
                <a:solidFill>
                  <a:schemeClr val="tx1"/>
                </a:solidFill>
                <a:latin typeface="Times New Roman" panose="02020603050405020304" pitchFamily="18" charset="0"/>
                <a:cs typeface="Times New Roman" panose="02020603050405020304" pitchFamily="18" charset="0"/>
              </a:rPr>
              <a:t>.</a:t>
            </a:r>
            <a:endParaRPr lang="en-US" altLang="zh-CN" sz="3200" dirty="0">
              <a:solidFill>
                <a:schemeClr val="tx1"/>
              </a:solidFill>
              <a:latin typeface="Times New Roman" panose="02020603050405020304" pitchFamily="18" charset="0"/>
              <a:cs typeface="Times New Roman" panose="02020603050405020304" pitchFamily="18" charset="0"/>
            </a:endParaRPr>
          </a:p>
        </p:txBody>
      </p:sp>
      <p:sp>
        <p:nvSpPr>
          <p:cNvPr id="100" name="文本框 99"/>
          <p:cNvSpPr txBox="1"/>
          <p:nvPr/>
        </p:nvSpPr>
        <p:spPr>
          <a:xfrm>
            <a:off x="185737" y="3665875"/>
            <a:ext cx="11940238" cy="2062103"/>
          </a:xfrm>
          <a:prstGeom prst="rect">
            <a:avLst/>
          </a:prstGeom>
          <a:solidFill>
            <a:schemeClr val="bg1"/>
          </a:solidFill>
          <a:ln w="9525">
            <a:noFill/>
          </a:ln>
        </p:spPr>
        <p:txBody>
          <a:bodyPr wrap="square">
            <a:spAutoFit/>
          </a:bodyPr>
          <a:lstStyle/>
          <a:p>
            <a:pPr indent="0"/>
            <a:r>
              <a:rPr lang="en-US" sz="3200" b="0" dirty="0">
                <a:latin typeface="Times New Roman" panose="02020603050405020304" pitchFamily="18" charset="0"/>
                <a:ea typeface="宋体" panose="02010600030101010101" pitchFamily="2" charset="-122"/>
              </a:rPr>
              <a:t>51. A. proud         B. grateful     	C. curious       	D. stressed </a:t>
            </a:r>
            <a:endParaRPr lang="en-US" sz="3200" b="0" dirty="0">
              <a:latin typeface="Times New Roman" panose="02020603050405020304" pitchFamily="18" charset="0"/>
              <a:ea typeface="宋体" panose="02010600030101010101" pitchFamily="2" charset="-122"/>
            </a:endParaRPr>
          </a:p>
          <a:p>
            <a:pPr indent="0"/>
            <a:r>
              <a:rPr lang="en-US" sz="3200" b="0" dirty="0">
                <a:latin typeface="Times New Roman" panose="02020603050405020304" pitchFamily="18" charset="0"/>
                <a:ea typeface="宋体" panose="02010600030101010101" pitchFamily="2" charset="-122"/>
              </a:rPr>
              <a:t>52. A. house renting                      B. yard cleaning   	</a:t>
            </a:r>
            <a:endParaRPr lang="en-US" sz="3200" b="0" dirty="0">
              <a:latin typeface="Times New Roman" panose="02020603050405020304" pitchFamily="18" charset="0"/>
              <a:ea typeface="宋体" panose="02010600030101010101" pitchFamily="2" charset="-122"/>
            </a:endParaRPr>
          </a:p>
          <a:p>
            <a:pPr indent="0"/>
            <a:r>
              <a:rPr lang="en-US" sz="3200" b="0" dirty="0">
                <a:latin typeface="Times New Roman" panose="02020603050405020304" pitchFamily="18" charset="0"/>
                <a:ea typeface="宋体" panose="02010600030101010101" pitchFamily="2" charset="-122"/>
              </a:rPr>
              <a:t>      C. keeping house   	         D. growing grass </a:t>
            </a:r>
            <a:endParaRPr lang="en-US" sz="3200" b="0" dirty="0">
              <a:latin typeface="Times New Roman" panose="02020603050405020304" pitchFamily="18" charset="0"/>
              <a:ea typeface="宋体" panose="02010600030101010101" pitchFamily="2" charset="-122"/>
            </a:endParaRPr>
          </a:p>
          <a:p>
            <a:pPr indent="0"/>
            <a:endParaRPr lang="en-US" altLang="en-US" sz="3200" b="0" dirty="0">
              <a:latin typeface="Times New Roman" panose="02020603050405020304" pitchFamily="18" charset="0"/>
              <a:ea typeface="宋体" panose="02010600030101010101" pitchFamily="2" charset="-122"/>
            </a:endParaRPr>
          </a:p>
        </p:txBody>
      </p:sp>
      <p:sp>
        <p:nvSpPr>
          <p:cNvPr id="2" name="心形 1"/>
          <p:cNvSpPr/>
          <p:nvPr/>
        </p:nvSpPr>
        <p:spPr>
          <a:xfrm>
            <a:off x="933035" y="3795155"/>
            <a:ext cx="385445" cy="415925"/>
          </a:xfrm>
          <a:prstGeom prst="hear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6" name="心形 5"/>
          <p:cNvSpPr/>
          <p:nvPr/>
        </p:nvSpPr>
        <p:spPr>
          <a:xfrm>
            <a:off x="5770411" y="4816255"/>
            <a:ext cx="385445" cy="415925"/>
          </a:xfrm>
          <a:prstGeom prst="hear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dirty="0"/>
          </a:p>
        </p:txBody>
      </p:sp>
      <p:cxnSp>
        <p:nvCxnSpPr>
          <p:cNvPr id="5" name="直接箭头连接符 4"/>
          <p:cNvCxnSpPr/>
          <p:nvPr/>
        </p:nvCxnSpPr>
        <p:spPr>
          <a:xfrm flipH="1">
            <a:off x="1599452" y="2960016"/>
            <a:ext cx="1567954" cy="86936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H="1">
            <a:off x="5693790" y="735291"/>
            <a:ext cx="512306" cy="428892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649691" y="2978870"/>
            <a:ext cx="5486400" cy="0"/>
          </a:xfrm>
          <a:prstGeom prst="line">
            <a:avLst/>
          </a:prstGeom>
          <a:ln w="38100"/>
        </p:spPr>
        <p:style>
          <a:lnRef idx="1">
            <a:schemeClr val="accent2"/>
          </a:lnRef>
          <a:fillRef idx="0">
            <a:schemeClr val="accent2"/>
          </a:fillRef>
          <a:effectRef idx="0">
            <a:schemeClr val="accent2"/>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4963" y="333375"/>
            <a:ext cx="11522075" cy="6199547"/>
          </a:xfrm>
          <a:prstGeom prst="rect">
            <a:avLst/>
          </a:prstGeom>
          <a:noFill/>
          <a:ln w="38100">
            <a:solidFill>
              <a:srgbClr val="33335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 name="平行四边形 5"/>
          <p:cNvSpPr/>
          <p:nvPr/>
        </p:nvSpPr>
        <p:spPr>
          <a:xfrm rot="20756560">
            <a:off x="11286605" y="112799"/>
            <a:ext cx="982630" cy="436696"/>
          </a:xfrm>
          <a:prstGeom prst="parallelogram">
            <a:avLst/>
          </a:prstGeom>
          <a:solidFill>
            <a:srgbClr val="33335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9" name="平行四边形 8"/>
          <p:cNvSpPr/>
          <p:nvPr/>
        </p:nvSpPr>
        <p:spPr>
          <a:xfrm rot="20756560">
            <a:off x="10175377" y="691127"/>
            <a:ext cx="2110749" cy="436696"/>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12" name="组合 11"/>
          <p:cNvGrpSpPr/>
          <p:nvPr/>
        </p:nvGrpSpPr>
        <p:grpSpPr>
          <a:xfrm flipH="1" flipV="1">
            <a:off x="-93229" y="5734017"/>
            <a:ext cx="2110749" cy="1015024"/>
            <a:chOff x="1178522" y="5593172"/>
            <a:chExt cx="2110749" cy="1015024"/>
          </a:xfrm>
        </p:grpSpPr>
        <p:sp>
          <p:nvSpPr>
            <p:cNvPr id="10" name="平行四边形 9"/>
            <p:cNvSpPr/>
            <p:nvPr/>
          </p:nvSpPr>
          <p:spPr>
            <a:xfrm rot="20756560">
              <a:off x="2289750" y="5593172"/>
              <a:ext cx="982630" cy="436696"/>
            </a:xfrm>
            <a:prstGeom prst="parallelogram">
              <a:avLst/>
            </a:prstGeom>
            <a:solidFill>
              <a:srgbClr val="33335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1" name="平行四边形 10"/>
            <p:cNvSpPr/>
            <p:nvPr/>
          </p:nvSpPr>
          <p:spPr>
            <a:xfrm rot="20756560">
              <a:off x="1178522" y="6171500"/>
              <a:ext cx="2110749" cy="436696"/>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sp>
        <p:nvSpPr>
          <p:cNvPr id="17" name="平行四边形 16"/>
          <p:cNvSpPr/>
          <p:nvPr/>
        </p:nvSpPr>
        <p:spPr>
          <a:xfrm rot="20756560">
            <a:off x="10175377" y="3174139"/>
            <a:ext cx="2110749" cy="436696"/>
          </a:xfrm>
          <a:prstGeom prst="parallelogram">
            <a:avLst/>
          </a:prstGeom>
          <a:solidFill>
            <a:srgbClr val="E6EC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8" name="平行四边形 17"/>
          <p:cNvSpPr/>
          <p:nvPr/>
        </p:nvSpPr>
        <p:spPr>
          <a:xfrm rot="20756560">
            <a:off x="11139174" y="3493037"/>
            <a:ext cx="1132302" cy="436696"/>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9" name="平行四边形 18"/>
          <p:cNvSpPr/>
          <p:nvPr/>
        </p:nvSpPr>
        <p:spPr>
          <a:xfrm rot="20756560">
            <a:off x="-63870" y="2987931"/>
            <a:ext cx="570195" cy="377474"/>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cxnSp>
        <p:nvCxnSpPr>
          <p:cNvPr id="13" name="直接连接符 12"/>
          <p:cNvCxnSpPr/>
          <p:nvPr/>
        </p:nvCxnSpPr>
        <p:spPr>
          <a:xfrm flipV="1">
            <a:off x="-1" y="5219700"/>
            <a:ext cx="2305051" cy="596900"/>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11248283" y="3912934"/>
            <a:ext cx="948405" cy="245592"/>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10346635" y="977223"/>
            <a:ext cx="1832521" cy="474536"/>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4690" y="2722030"/>
            <a:ext cx="811052" cy="210024"/>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3198744" y="2863363"/>
            <a:ext cx="579451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3152789" y="2833776"/>
            <a:ext cx="5887691" cy="1198880"/>
          </a:xfrm>
          <a:prstGeom prst="rect">
            <a:avLst/>
          </a:prstGeom>
          <a:noFill/>
        </p:spPr>
        <p:txBody>
          <a:bodyPr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defRPr/>
            </a:pPr>
            <a:r>
              <a:rPr kumimoji="0" lang="zh-CN" altLang="en-US" sz="7200" b="1" i="0" u="none" strike="noStrike" kern="1200" cap="none" spc="0" normalizeH="0" baseline="0" noProof="0">
                <a:ln>
                  <a:noFill/>
                </a:ln>
                <a:solidFill>
                  <a:schemeClr val="tx1">
                    <a:lumMod val="75000"/>
                    <a:lumOff val="25000"/>
                  </a:schemeClr>
                </a:solidFill>
                <a:effectLst/>
                <a:uLnTx/>
                <a:uFillTx/>
                <a:latin typeface="等线" panose="02010600030101010101" charset="-122"/>
                <a:ea typeface="等线" panose="02010600030101010101" charset="-122"/>
                <a:cs typeface="+mn-ea"/>
                <a:sym typeface="+mn-lt"/>
              </a:rPr>
              <a:t>阅读理解</a:t>
            </a:r>
            <a:endParaRPr kumimoji="0" lang="zh-CN" altLang="en-US" sz="7200" b="1" i="0" u="none" strike="noStrike" kern="1200" cap="none" spc="0" normalizeH="0" baseline="0" noProof="0">
              <a:ln>
                <a:noFill/>
              </a:ln>
              <a:solidFill>
                <a:schemeClr val="tx1">
                  <a:lumMod val="75000"/>
                  <a:lumOff val="25000"/>
                </a:schemeClr>
              </a:solidFill>
              <a:effectLst/>
              <a:uLnTx/>
              <a:uFillTx/>
              <a:latin typeface="等线" panose="02010600030101010101" charset="-122"/>
              <a:ea typeface="等线" panose="02010600030101010101" charset="-122"/>
              <a:cs typeface="+mn-ea"/>
              <a:sym typeface="+mn-lt"/>
            </a:endParaRPr>
          </a:p>
        </p:txBody>
      </p:sp>
      <p:cxnSp>
        <p:nvCxnSpPr>
          <p:cNvPr id="36" name="直接连接符 35"/>
          <p:cNvCxnSpPr/>
          <p:nvPr/>
        </p:nvCxnSpPr>
        <p:spPr>
          <a:xfrm>
            <a:off x="3198744" y="3986484"/>
            <a:ext cx="579451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4400194" y="1847700"/>
            <a:ext cx="3391612" cy="10147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6000" b="1" i="0" u="none" strike="noStrike" kern="1200" cap="none" spc="0" normalizeH="0" baseline="0" noProof="0">
                <a:ln w="0"/>
                <a:solidFill>
                  <a:prstClr val="black">
                    <a:lumMod val="75000"/>
                    <a:lumOff val="25000"/>
                  </a:prstClr>
                </a:solidFill>
                <a:effectLst>
                  <a:outerShdw blurRad="38100" dist="19050" dir="2700000" algn="tl" rotWithShape="0">
                    <a:prstClr val="black">
                      <a:alpha val="40000"/>
                    </a:prstClr>
                  </a:outerShdw>
                </a:effectLst>
                <a:uLnTx/>
                <a:uFillTx/>
                <a:latin typeface="等线" panose="02010600030101010101" charset="-122"/>
                <a:ea typeface="等线" panose="02010600030101010101" charset="-122"/>
                <a:cs typeface="+mn-cs"/>
              </a:rPr>
              <a:t>PART 1</a:t>
            </a:r>
            <a:endParaRPr kumimoji="0" lang="en-US" altLang="zh-CN" sz="6000" b="1" i="0" u="none" strike="noStrike" kern="1200" cap="none" spc="0" normalizeH="0" baseline="0" noProof="0">
              <a:ln w="0"/>
              <a:solidFill>
                <a:prstClr val="black">
                  <a:lumMod val="75000"/>
                  <a:lumOff val="25000"/>
                </a:prstClr>
              </a:solidFill>
              <a:effectLst>
                <a:outerShdw blurRad="38100" dist="19050" dir="2700000" algn="tl" rotWithShape="0">
                  <a:prstClr val="black">
                    <a:alpha val="40000"/>
                  </a:prstClr>
                </a:outerShdw>
              </a:effectLst>
              <a:uLnTx/>
              <a:uFillTx/>
              <a:latin typeface="等线" panose="02010600030101010101" charset="-122"/>
              <a:ea typeface="等线" panose="02010600030101010101" charset="-122"/>
              <a:cs typeface="+mn-cs"/>
            </a:endParaRPr>
          </a:p>
        </p:txBody>
      </p:sp>
    </p:spTree>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nvSpPr>
        <p:spPr>
          <a:xfrm>
            <a:off x="135497" y="-3487"/>
            <a:ext cx="11820525" cy="3576245"/>
          </a:xfrm>
          <a:prstGeom prst="rect">
            <a:avLst/>
          </a:prstGeom>
          <a:solidFill>
            <a:schemeClr val="bg1"/>
          </a:solidFill>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640"/>
              </a:lnSpc>
              <a:buNone/>
            </a:pPr>
            <a:r>
              <a:rPr lang="en-US" altLang="zh-CN" sz="3200" dirty="0">
                <a:solidFill>
                  <a:schemeClr val="tx1"/>
                </a:solidFill>
                <a:latin typeface="Times New Roman" panose="02020603050405020304" pitchFamily="18" charset="0"/>
                <a:cs typeface="Times New Roman" panose="02020603050405020304" pitchFamily="18" charset="0"/>
              </a:rPr>
              <a:t>     But after a monsoon (</a:t>
            </a:r>
            <a:r>
              <a:rPr lang="zh-CN" altLang="en-US" sz="3200" dirty="0">
                <a:solidFill>
                  <a:schemeClr val="tx1"/>
                </a:solidFill>
                <a:latin typeface="Times New Roman" panose="02020603050405020304" pitchFamily="18" charset="0"/>
                <a:cs typeface="Times New Roman" panose="02020603050405020304" pitchFamily="18" charset="0"/>
              </a:rPr>
              <a:t>季风</a:t>
            </a:r>
            <a:r>
              <a:rPr lang="en-US" altLang="zh-CN" sz="3200" dirty="0">
                <a:solidFill>
                  <a:schemeClr val="tx1"/>
                </a:solidFill>
                <a:latin typeface="Times New Roman" panose="02020603050405020304" pitchFamily="18" charset="0"/>
                <a:cs typeface="Times New Roman" panose="02020603050405020304" pitchFamily="18" charset="0"/>
              </a:rPr>
              <a:t>) swept through, I woke up to a beautiful morning and looked out the window. There </a:t>
            </a:r>
            <a:r>
              <a:rPr lang="en-US" altLang="zh-CN" sz="3200" dirty="0">
                <a:solidFill>
                  <a:srgbClr val="CC00FF"/>
                </a:solidFill>
                <a:latin typeface="Times New Roman" panose="02020603050405020304" pitchFamily="18" charset="0"/>
                <a:cs typeface="Times New Roman" panose="02020603050405020304" pitchFamily="18" charset="0"/>
              </a:rPr>
              <a:t>was no grass growing</a:t>
            </a:r>
            <a:r>
              <a:rPr lang="en-US" altLang="zh-CN" sz="3200" dirty="0">
                <a:solidFill>
                  <a:schemeClr val="tx1"/>
                </a:solidFill>
                <a:latin typeface="Times New Roman" panose="02020603050405020304" pitchFamily="18" charset="0"/>
                <a:cs typeface="Times New Roman" panose="02020603050405020304" pitchFamily="18" charset="0"/>
              </a:rPr>
              <a:t> in the sunlight</a:t>
            </a:r>
            <a:r>
              <a:rPr lang="en-US" altLang="zh-CN" sz="3200" u="sng" dirty="0">
                <a:solidFill>
                  <a:schemeClr val="tx1"/>
                </a:solidFill>
                <a:latin typeface="Times New Roman" panose="02020603050405020304" pitchFamily="18" charset="0"/>
                <a:cs typeface="Times New Roman" panose="02020603050405020304" pitchFamily="18" charset="0"/>
              </a:rPr>
              <a:t>.     53   </a:t>
            </a:r>
            <a:r>
              <a:rPr lang="en-US" altLang="zh-CN" sz="3200" dirty="0">
                <a:solidFill>
                  <a:schemeClr val="tx1"/>
                </a:solidFill>
                <a:latin typeface="Times New Roman" panose="02020603050405020304" pitchFamily="18" charset="0"/>
                <a:cs typeface="Times New Roman" panose="02020603050405020304" pitchFamily="18" charset="0"/>
              </a:rPr>
              <a:t>,  our yard was covered in a rainbow of zinnias (</a:t>
            </a:r>
            <a:r>
              <a:rPr lang="zh-CN" altLang="en-US" sz="3200" dirty="0">
                <a:solidFill>
                  <a:schemeClr val="tx1"/>
                </a:solidFill>
                <a:latin typeface="Times New Roman" panose="02020603050405020304" pitchFamily="18" charset="0"/>
                <a:cs typeface="Times New Roman" panose="02020603050405020304" pitchFamily="18" charset="0"/>
              </a:rPr>
              <a:t>百日菊</a:t>
            </a:r>
            <a:r>
              <a:rPr lang="en-US" altLang="zh-CN" sz="3200" dirty="0">
                <a:solidFill>
                  <a:schemeClr val="tx1"/>
                </a:solidFill>
                <a:latin typeface="Times New Roman" panose="02020603050405020304" pitchFamily="18" charset="0"/>
                <a:cs typeface="Times New Roman" panose="02020603050405020304" pitchFamily="18" charset="0"/>
              </a:rPr>
              <a:t>)! </a:t>
            </a:r>
            <a:r>
              <a:rPr lang="en-US" altLang="zh-CN" sz="3200" b="1" dirty="0">
                <a:solidFill>
                  <a:srgbClr val="0000FF"/>
                </a:solidFill>
                <a:latin typeface="Times New Roman" panose="02020603050405020304" pitchFamily="18" charset="0"/>
                <a:cs typeface="Times New Roman" panose="02020603050405020304" pitchFamily="18" charset="0"/>
              </a:rPr>
              <a:t>The front yard turned out even better than </a:t>
            </a:r>
            <a:r>
              <a:rPr lang="en-US" altLang="zh-CN" sz="3200" dirty="0">
                <a:solidFill>
                  <a:schemeClr val="tx1"/>
                </a:solidFill>
                <a:latin typeface="Times New Roman" panose="02020603050405020304" pitchFamily="18" charset="0"/>
                <a:cs typeface="Times New Roman" panose="02020603050405020304" pitchFamily="18" charset="0"/>
              </a:rPr>
              <a:t>I could have </a:t>
            </a:r>
            <a:r>
              <a:rPr lang="en-US" altLang="zh-CN" sz="3200" u="sng" dirty="0">
                <a:solidFill>
                  <a:schemeClr val="tx1"/>
                </a:solidFill>
                <a:latin typeface="Times New Roman" panose="02020603050405020304" pitchFamily="18" charset="0"/>
                <a:cs typeface="Times New Roman" panose="02020603050405020304" pitchFamily="18" charset="0"/>
              </a:rPr>
              <a:t>      54      </a:t>
            </a:r>
            <a:r>
              <a:rPr lang="en-US" altLang="zh-CN" sz="3200" dirty="0">
                <a:solidFill>
                  <a:schemeClr val="tx1"/>
                </a:solidFill>
                <a:latin typeface="Times New Roman" panose="02020603050405020304" pitchFamily="18" charset="0"/>
                <a:cs typeface="Times New Roman" panose="02020603050405020304" pitchFamily="18" charset="0"/>
              </a:rPr>
              <a:t>, just </a:t>
            </a:r>
            <a:r>
              <a:rPr lang="en-US" altLang="zh-CN" sz="3200" b="1" dirty="0">
                <a:solidFill>
                  <a:srgbClr val="0000FF"/>
                </a:solidFill>
                <a:latin typeface="Times New Roman" panose="02020603050405020304" pitchFamily="18" charset="0"/>
                <a:cs typeface="Times New Roman" panose="02020603050405020304" pitchFamily="18" charset="0"/>
              </a:rPr>
              <a:t>like our new life</a:t>
            </a:r>
            <a:r>
              <a:rPr lang="en-US" altLang="zh-CN" sz="3200" dirty="0">
                <a:solidFill>
                  <a:schemeClr val="tx1"/>
                </a:solidFill>
                <a:latin typeface="Times New Roman" panose="02020603050405020304" pitchFamily="18" charset="0"/>
                <a:cs typeface="Times New Roman" panose="02020603050405020304" pitchFamily="18" charset="0"/>
              </a:rPr>
              <a:t>. And </a:t>
            </a:r>
            <a:r>
              <a:rPr lang="en-US" altLang="zh-CN" sz="3200" b="1" dirty="0">
                <a:solidFill>
                  <a:srgbClr val="CC00FF"/>
                </a:solidFill>
                <a:latin typeface="Times New Roman" panose="02020603050405020304" pitchFamily="18" charset="0"/>
                <a:cs typeface="Times New Roman" panose="02020603050405020304" pitchFamily="18" charset="0"/>
              </a:rPr>
              <a:t>it </a:t>
            </a:r>
            <a:r>
              <a:rPr lang="en-US" altLang="zh-CN" sz="3200" dirty="0">
                <a:solidFill>
                  <a:schemeClr val="tx1"/>
                </a:solidFill>
                <a:latin typeface="Times New Roman" panose="02020603050405020304" pitchFamily="18" charset="0"/>
                <a:cs typeface="Times New Roman" panose="02020603050405020304" pitchFamily="18" charset="0"/>
              </a:rPr>
              <a:t>remains a powerful</a:t>
            </a:r>
            <a:r>
              <a:rPr lang="en-US" altLang="zh-CN" sz="3200" u="sng" dirty="0">
                <a:solidFill>
                  <a:schemeClr val="tx1"/>
                </a:solidFill>
                <a:latin typeface="Times New Roman" panose="02020603050405020304" pitchFamily="18" charset="0"/>
                <a:cs typeface="Times New Roman" panose="02020603050405020304" pitchFamily="18" charset="0"/>
              </a:rPr>
              <a:t>          55       </a:t>
            </a:r>
            <a:r>
              <a:rPr lang="en-US" altLang="zh-CN" sz="3200" dirty="0">
                <a:solidFill>
                  <a:schemeClr val="tx1"/>
                </a:solidFill>
                <a:latin typeface="Times New Roman" panose="02020603050405020304" pitchFamily="18" charset="0"/>
                <a:cs typeface="Times New Roman" panose="02020603050405020304" pitchFamily="18" charset="0"/>
              </a:rPr>
              <a:t>of the beauty </a:t>
            </a:r>
            <a:r>
              <a:rPr lang="en-US" altLang="zh-CN" sz="3200" i="1" dirty="0">
                <a:solidFill>
                  <a:srgbClr val="0000FF"/>
                </a:solidFill>
                <a:latin typeface="Times New Roman" panose="02020603050405020304" pitchFamily="18" charset="0"/>
                <a:cs typeface="Times New Roman" panose="02020603050405020304" pitchFamily="18" charset="0"/>
              </a:rPr>
              <a:t>that awaits us in our new chapter.</a:t>
            </a:r>
            <a:endParaRPr lang="en-US" altLang="zh-CN" sz="3200" i="1" dirty="0">
              <a:solidFill>
                <a:srgbClr val="0000FF"/>
              </a:solidFill>
              <a:latin typeface="Times New Roman" panose="02020603050405020304" pitchFamily="18" charset="0"/>
              <a:cs typeface="Times New Roman" panose="02020603050405020304" pitchFamily="18" charset="0"/>
            </a:endParaRPr>
          </a:p>
        </p:txBody>
      </p:sp>
      <p:sp>
        <p:nvSpPr>
          <p:cNvPr id="100" name="文本框 99"/>
          <p:cNvSpPr txBox="1"/>
          <p:nvPr/>
        </p:nvSpPr>
        <p:spPr>
          <a:xfrm>
            <a:off x="194232" y="3212094"/>
            <a:ext cx="11941175" cy="2062103"/>
          </a:xfrm>
          <a:prstGeom prst="rect">
            <a:avLst/>
          </a:prstGeom>
          <a:solidFill>
            <a:schemeClr val="bg1"/>
          </a:solidFill>
          <a:ln w="9525">
            <a:noFill/>
          </a:ln>
        </p:spPr>
        <p:txBody>
          <a:bodyPr wrap="square">
            <a:spAutoFit/>
          </a:bodyPr>
          <a:lstStyle/>
          <a:p>
            <a:pPr indent="0"/>
            <a:r>
              <a:rPr lang="en-US" sz="3200" b="0" dirty="0">
                <a:latin typeface="Times New Roman" panose="02020603050405020304" pitchFamily="18" charset="0"/>
                <a:ea typeface="宋体" panose="02010600030101010101" pitchFamily="2" charset="-122"/>
              </a:rPr>
              <a:t>53. A. Otherwise    B. instead           C. Besides        	D. Therefore </a:t>
            </a:r>
            <a:endParaRPr lang="en-US" sz="3200" b="0" dirty="0">
              <a:latin typeface="Times New Roman" panose="02020603050405020304" pitchFamily="18" charset="0"/>
              <a:ea typeface="宋体" panose="02010600030101010101" pitchFamily="2" charset="-122"/>
            </a:endParaRPr>
          </a:p>
          <a:p>
            <a:pPr indent="0"/>
            <a:r>
              <a:rPr lang="en-US" sz="3200" b="0" dirty="0">
                <a:latin typeface="Times New Roman" panose="02020603050405020304" pitchFamily="18" charset="0"/>
                <a:ea typeface="宋体" panose="02010600030101010101" pitchFamily="2" charset="-122"/>
              </a:rPr>
              <a:t>54. A. imagined      B. designed        C. remembered     	D. appreciated </a:t>
            </a:r>
            <a:endParaRPr lang="en-US" sz="3200" b="0" dirty="0">
              <a:latin typeface="Times New Roman" panose="02020603050405020304" pitchFamily="18" charset="0"/>
              <a:ea typeface="宋体" panose="02010600030101010101" pitchFamily="2" charset="-122"/>
            </a:endParaRPr>
          </a:p>
          <a:p>
            <a:pPr indent="0"/>
            <a:r>
              <a:rPr lang="en-US" sz="3200" b="0" dirty="0">
                <a:latin typeface="Times New Roman" panose="02020603050405020304" pitchFamily="18" charset="0"/>
                <a:ea typeface="宋体" panose="02010600030101010101" pitchFamily="2" charset="-122"/>
              </a:rPr>
              <a:t>55. A. test          	     B. memory         C. reminder       	D. choice</a:t>
            </a:r>
            <a:endParaRPr lang="en-US" sz="3200" b="0" dirty="0">
              <a:latin typeface="Times New Roman" panose="02020603050405020304" pitchFamily="18" charset="0"/>
              <a:ea typeface="宋体" panose="02010600030101010101" pitchFamily="2" charset="-122"/>
            </a:endParaRPr>
          </a:p>
          <a:p>
            <a:pPr indent="0"/>
            <a:endParaRPr lang="en-US" sz="3200" b="0" dirty="0">
              <a:latin typeface="Times New Roman" panose="02020603050405020304" pitchFamily="18" charset="0"/>
              <a:ea typeface="宋体" panose="02010600030101010101" pitchFamily="2" charset="-122"/>
            </a:endParaRPr>
          </a:p>
        </p:txBody>
      </p:sp>
      <p:sp>
        <p:nvSpPr>
          <p:cNvPr id="6" name="心形 5"/>
          <p:cNvSpPr/>
          <p:nvPr/>
        </p:nvSpPr>
        <p:spPr>
          <a:xfrm>
            <a:off x="3409668" y="3426598"/>
            <a:ext cx="385445" cy="415925"/>
          </a:xfrm>
          <a:prstGeom prst="hear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14" name="心形 13"/>
          <p:cNvSpPr/>
          <p:nvPr/>
        </p:nvSpPr>
        <p:spPr>
          <a:xfrm>
            <a:off x="866388" y="3829811"/>
            <a:ext cx="385445" cy="415925"/>
          </a:xfrm>
          <a:prstGeom prst="hear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4" name="心形 3"/>
          <p:cNvSpPr/>
          <p:nvPr/>
        </p:nvSpPr>
        <p:spPr>
          <a:xfrm>
            <a:off x="6238367" y="4305647"/>
            <a:ext cx="385445" cy="415925"/>
          </a:xfrm>
          <a:prstGeom prst="hear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cxnSp>
        <p:nvCxnSpPr>
          <p:cNvPr id="13" name="直接箭头连接符 12"/>
          <p:cNvCxnSpPr/>
          <p:nvPr/>
        </p:nvCxnSpPr>
        <p:spPr>
          <a:xfrm>
            <a:off x="2083324" y="1376313"/>
            <a:ext cx="1989055" cy="223791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flipH="1">
            <a:off x="2846895" y="1629323"/>
            <a:ext cx="5272728" cy="236092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a:off x="1366887" y="2677212"/>
            <a:ext cx="5256925" cy="193921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135497" y="4647410"/>
            <a:ext cx="11892482" cy="2246769"/>
          </a:xfrm>
          <a:prstGeom prst="rect">
            <a:avLst/>
          </a:prstGeom>
          <a:solidFill>
            <a:schemeClr val="bg1"/>
          </a:solidFill>
          <a:ln>
            <a:solidFill>
              <a:srgbClr val="FF0000"/>
            </a:solidFill>
          </a:ln>
        </p:spPr>
        <p:txBody>
          <a:bodyPr wrap="square">
            <a:spAutoFit/>
          </a:bodyPr>
          <a:lstStyle/>
          <a:p>
            <a:r>
              <a:rPr lang="en-US" altLang="zh-CN" sz="2800" dirty="0"/>
              <a:t>53. Instead </a:t>
            </a:r>
            <a:r>
              <a:rPr lang="zh-CN" altLang="en-US" sz="2800" dirty="0"/>
              <a:t>一般前一个句子为否定句。前后为相反或对比关系。前院并没有草长出来，相反，彩虹般的百日菊绽放在阳光下；</a:t>
            </a:r>
            <a:r>
              <a:rPr lang="en-US" altLang="zh-CN" sz="2800" dirty="0"/>
              <a:t>54. </a:t>
            </a:r>
            <a:r>
              <a:rPr lang="zh-CN" altLang="en-US" sz="2800" dirty="0"/>
              <a:t>该句意思为：结果前院比我原本想象的还要美。</a:t>
            </a:r>
            <a:r>
              <a:rPr lang="en-US" altLang="zh-CN" sz="2800" dirty="0"/>
              <a:t>55. It </a:t>
            </a:r>
            <a:r>
              <a:rPr lang="zh-CN" altLang="en-US" sz="2800" dirty="0"/>
              <a:t>指的是盛开着缤纷百日菊的前院，依然提醒着我们记得那种美好，那种美好在我们人生的新篇章里等待我们去发现去探索。</a:t>
            </a:r>
            <a:endParaRPr lang="en-US" altLang="zh-CN" sz="28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4" grpId="0" animBg="1"/>
      <p:bldP spid="1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58775" y="1005205"/>
            <a:ext cx="10293514" cy="3145220"/>
          </a:xfrm>
          <a:prstGeom prst="rect">
            <a:avLst/>
          </a:prstGeom>
          <a:solidFill>
            <a:schemeClr val="accent4">
              <a:lumMod val="20000"/>
              <a:lumOff val="80000"/>
            </a:schemeClr>
          </a:solidFill>
          <a:ln w="9525">
            <a:noFill/>
          </a:ln>
        </p:spPr>
        <p:txBody>
          <a:bodyPr wrap="square">
            <a:spAutoFit/>
          </a:bodyPr>
          <a:lstStyle/>
          <a:p>
            <a:pPr algn="just">
              <a:lnSpc>
                <a:spcPct val="120000"/>
              </a:lnSpc>
            </a:pP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	</a:t>
            </a:r>
            <a:r>
              <a:rPr lang="en-US" altLang="zh-CN" sz="2800" b="1" kern="100" dirty="0" err="1">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Sth</a:t>
            </a: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be worth a shot </a:t>
            </a:r>
            <a:r>
              <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值得尝试</a:t>
            </a:r>
            <a:endPar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2.	jump at </a:t>
            </a:r>
            <a:r>
              <a:rPr lang="en-US" altLang="zh-CN" sz="2800" b="1" kern="100" dirty="0" err="1">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sth</a:t>
            </a: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因听到或看到</a:t>
            </a:r>
            <a:r>
              <a:rPr lang="en-US" altLang="zh-CN" sz="2800" b="1" kern="100" dirty="0" err="1">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sth</a:t>
            </a: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狂喜</a:t>
            </a:r>
            <a:endPar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3.	 turn out  </a:t>
            </a:r>
            <a:r>
              <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结果是</a:t>
            </a:r>
            <a:endPar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4.	a powerful reminder  </a:t>
            </a:r>
            <a:r>
              <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强有力的提醒物</a:t>
            </a:r>
            <a:endPar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marL="514350" indent="-514350" algn="just">
              <a:lnSpc>
                <a:spcPct val="120000"/>
              </a:lnSpc>
              <a:buAutoNum type="arabicPeriod" startAt="5"/>
            </a:pP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…await us in our new chapter  </a:t>
            </a:r>
            <a:endPar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在我们新的人生篇章等待我们</a:t>
            </a:r>
            <a:endPar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TextBox 237"/>
          <p:cNvSpPr txBox="1"/>
          <p:nvPr/>
        </p:nvSpPr>
        <p:spPr>
          <a:xfrm>
            <a:off x="2305050" y="393700"/>
            <a:ext cx="4425688" cy="584775"/>
          </a:xfrm>
          <a:prstGeom prst="rect">
            <a:avLst/>
          </a:prstGeom>
          <a:noFill/>
        </p:spPr>
        <p:txBody>
          <a:bodyPr wrap="square" rtlCol="0">
            <a:spAutoFit/>
          </a:bodyPr>
          <a:lstStyle/>
          <a:p>
            <a:r>
              <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完形填空语料库</a:t>
            </a:r>
            <a:endPar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endParaRPr>
          </a:p>
        </p:txBody>
      </p:sp>
    </p:spTree>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4963" y="333375"/>
            <a:ext cx="11522075" cy="6199547"/>
          </a:xfrm>
          <a:prstGeom prst="rect">
            <a:avLst/>
          </a:prstGeom>
          <a:noFill/>
          <a:ln w="38100">
            <a:solidFill>
              <a:srgbClr val="33335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 name="平行四边形 5"/>
          <p:cNvSpPr/>
          <p:nvPr/>
        </p:nvSpPr>
        <p:spPr>
          <a:xfrm rot="20756560">
            <a:off x="11286605" y="112799"/>
            <a:ext cx="982630" cy="436696"/>
          </a:xfrm>
          <a:prstGeom prst="parallelogram">
            <a:avLst/>
          </a:prstGeom>
          <a:solidFill>
            <a:srgbClr val="33335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9" name="平行四边形 8"/>
          <p:cNvSpPr/>
          <p:nvPr/>
        </p:nvSpPr>
        <p:spPr>
          <a:xfrm rot="20756560">
            <a:off x="10175377" y="691127"/>
            <a:ext cx="2110749" cy="436696"/>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12" name="组合 11"/>
          <p:cNvGrpSpPr/>
          <p:nvPr/>
        </p:nvGrpSpPr>
        <p:grpSpPr>
          <a:xfrm flipH="1" flipV="1">
            <a:off x="-93229" y="5734017"/>
            <a:ext cx="2110749" cy="1015024"/>
            <a:chOff x="1178522" y="5593172"/>
            <a:chExt cx="2110749" cy="1015024"/>
          </a:xfrm>
        </p:grpSpPr>
        <p:sp>
          <p:nvSpPr>
            <p:cNvPr id="10" name="平行四边形 9"/>
            <p:cNvSpPr/>
            <p:nvPr/>
          </p:nvSpPr>
          <p:spPr>
            <a:xfrm rot="20756560">
              <a:off x="2289750" y="5593172"/>
              <a:ext cx="982630" cy="436696"/>
            </a:xfrm>
            <a:prstGeom prst="parallelogram">
              <a:avLst/>
            </a:prstGeom>
            <a:solidFill>
              <a:srgbClr val="33335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1" name="平行四边形 10"/>
            <p:cNvSpPr/>
            <p:nvPr/>
          </p:nvSpPr>
          <p:spPr>
            <a:xfrm rot="20756560">
              <a:off x="1178522" y="6171500"/>
              <a:ext cx="2110749" cy="436696"/>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sp>
        <p:nvSpPr>
          <p:cNvPr id="17" name="平行四边形 16"/>
          <p:cNvSpPr/>
          <p:nvPr/>
        </p:nvSpPr>
        <p:spPr>
          <a:xfrm rot="20756560">
            <a:off x="10175377" y="3174139"/>
            <a:ext cx="2110749" cy="436696"/>
          </a:xfrm>
          <a:prstGeom prst="parallelogram">
            <a:avLst/>
          </a:prstGeom>
          <a:solidFill>
            <a:srgbClr val="E6EC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8" name="平行四边形 17"/>
          <p:cNvSpPr/>
          <p:nvPr/>
        </p:nvSpPr>
        <p:spPr>
          <a:xfrm rot="20756560">
            <a:off x="11139174" y="3493037"/>
            <a:ext cx="1132302" cy="436696"/>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9" name="平行四边形 18"/>
          <p:cNvSpPr/>
          <p:nvPr/>
        </p:nvSpPr>
        <p:spPr>
          <a:xfrm rot="20756560">
            <a:off x="-63870" y="2987931"/>
            <a:ext cx="570195" cy="377474"/>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cxnSp>
        <p:nvCxnSpPr>
          <p:cNvPr id="13" name="直接连接符 12"/>
          <p:cNvCxnSpPr/>
          <p:nvPr/>
        </p:nvCxnSpPr>
        <p:spPr>
          <a:xfrm flipV="1">
            <a:off x="-1" y="5219700"/>
            <a:ext cx="2305051" cy="596900"/>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11248283" y="3912934"/>
            <a:ext cx="948405" cy="245592"/>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10346635" y="977223"/>
            <a:ext cx="1832521" cy="474536"/>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4690" y="2722030"/>
            <a:ext cx="811052" cy="210024"/>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3198744" y="2863363"/>
            <a:ext cx="579451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3549650" y="2863215"/>
            <a:ext cx="5091430" cy="1198880"/>
          </a:xfrm>
          <a:prstGeom prst="rect">
            <a:avLst/>
          </a:prstGeom>
          <a:noFill/>
        </p:spPr>
        <p:txBody>
          <a:bodyPr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defRPr/>
            </a:pPr>
            <a:r>
              <a:rPr kumimoji="0" lang="zh-CN" altLang="en-US" sz="7200" b="1" i="0" u="none" strike="noStrike" kern="1200" cap="none" spc="0" normalizeH="0" baseline="0" noProof="0">
                <a:ln>
                  <a:noFill/>
                </a:ln>
                <a:solidFill>
                  <a:schemeClr val="tx1">
                    <a:lumMod val="75000"/>
                    <a:lumOff val="25000"/>
                  </a:schemeClr>
                </a:solidFill>
                <a:effectLst/>
                <a:uLnTx/>
                <a:uFillTx/>
                <a:latin typeface="等线" panose="02010600030101010101" charset="-122"/>
                <a:ea typeface="等线" panose="02010600030101010101" charset="-122"/>
                <a:cs typeface="+mn-ea"/>
                <a:sym typeface="+mn-lt"/>
              </a:rPr>
              <a:t>语法填空</a:t>
            </a:r>
            <a:endParaRPr kumimoji="0" lang="zh-CN" altLang="en-US" sz="7200" b="1" i="0" u="none" strike="noStrike" kern="1200" cap="none" spc="0" normalizeH="0" baseline="0" noProof="0">
              <a:ln>
                <a:noFill/>
              </a:ln>
              <a:solidFill>
                <a:schemeClr val="tx1">
                  <a:lumMod val="75000"/>
                  <a:lumOff val="25000"/>
                </a:schemeClr>
              </a:solidFill>
              <a:effectLst/>
              <a:uLnTx/>
              <a:uFillTx/>
              <a:latin typeface="等线" panose="02010600030101010101" charset="-122"/>
              <a:ea typeface="等线" panose="02010600030101010101" charset="-122"/>
              <a:cs typeface="+mn-ea"/>
              <a:sym typeface="+mn-lt"/>
            </a:endParaRPr>
          </a:p>
        </p:txBody>
      </p:sp>
      <p:cxnSp>
        <p:nvCxnSpPr>
          <p:cNvPr id="36" name="直接连接符 35"/>
          <p:cNvCxnSpPr/>
          <p:nvPr/>
        </p:nvCxnSpPr>
        <p:spPr>
          <a:xfrm>
            <a:off x="3198744" y="3986484"/>
            <a:ext cx="579451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4400194" y="1847700"/>
            <a:ext cx="3391612" cy="10147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6000" b="1" i="0" u="none" strike="noStrike" kern="1200" cap="none" spc="0" normalizeH="0" baseline="0" noProof="0">
                <a:ln w="0"/>
                <a:solidFill>
                  <a:prstClr val="black">
                    <a:lumMod val="75000"/>
                    <a:lumOff val="25000"/>
                  </a:prstClr>
                </a:solidFill>
                <a:effectLst>
                  <a:outerShdw blurRad="38100" dist="19050" dir="2700000" algn="tl" rotWithShape="0">
                    <a:prstClr val="black">
                      <a:alpha val="40000"/>
                    </a:prstClr>
                  </a:outerShdw>
                </a:effectLst>
                <a:uLnTx/>
                <a:uFillTx/>
                <a:latin typeface="等线" panose="02010600030101010101" charset="-122"/>
                <a:ea typeface="等线" panose="02010600030101010101" charset="-122"/>
                <a:cs typeface="+mn-cs"/>
              </a:rPr>
              <a:t>PART 4</a:t>
            </a:r>
            <a:endParaRPr kumimoji="0" lang="en-US" altLang="zh-CN" sz="6000" b="1" i="0" u="none" strike="noStrike" kern="1200" cap="none" spc="0" normalizeH="0" baseline="0" noProof="0">
              <a:ln w="0"/>
              <a:solidFill>
                <a:prstClr val="black">
                  <a:lumMod val="75000"/>
                  <a:lumOff val="25000"/>
                </a:prstClr>
              </a:solidFill>
              <a:effectLst>
                <a:outerShdw blurRad="38100" dist="19050" dir="2700000" algn="tl" rotWithShape="0">
                  <a:prstClr val="black">
                    <a:alpha val="40000"/>
                  </a:prstClr>
                </a:outerShdw>
              </a:effectLst>
              <a:uLnTx/>
              <a:uFillTx/>
              <a:latin typeface="等线" panose="02010600030101010101" charset="-122"/>
              <a:ea typeface="等线" panose="02010600030101010101" charset="-122"/>
              <a:cs typeface="+mn-cs"/>
            </a:endParaRPr>
          </a:p>
        </p:txBody>
      </p:sp>
    </p:spTree>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 y="0"/>
            <a:ext cx="12179156" cy="6857999"/>
          </a:xfrm>
          <a:prstGeom prst="rect">
            <a:avLst/>
          </a:prstGeom>
          <a:noFill/>
          <a:ln w="38100">
            <a:solidFill>
              <a:srgbClr val="33335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 name="矩形 1"/>
          <p:cNvSpPr/>
          <p:nvPr/>
        </p:nvSpPr>
        <p:spPr>
          <a:xfrm>
            <a:off x="103695" y="202126"/>
            <a:ext cx="7334053" cy="2554545"/>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zh-CN" altLang="en-US" sz="4000" b="1" dirty="0">
                <a:sym typeface="+mn-ea"/>
              </a:rPr>
              <a:t>主题语境：</a:t>
            </a:r>
            <a:r>
              <a:rPr lang="zh-CN" altLang="en-US" sz="4000" b="1" dirty="0">
                <a:solidFill>
                  <a:srgbClr val="FF0000"/>
                </a:solidFill>
                <a:sym typeface="+mn-ea"/>
              </a:rPr>
              <a:t>人与社会</a:t>
            </a:r>
            <a:r>
              <a:rPr lang="en-US" altLang="zh-CN" sz="4000" b="1" dirty="0">
                <a:solidFill>
                  <a:srgbClr val="FF0000"/>
                </a:solidFill>
                <a:sym typeface="+mn-ea"/>
              </a:rPr>
              <a:t>—</a:t>
            </a:r>
            <a:r>
              <a:rPr lang="zh-CN" altLang="en-US" sz="4000" b="1" dirty="0">
                <a:solidFill>
                  <a:srgbClr val="FF0000"/>
                </a:solidFill>
                <a:sym typeface="+mn-ea"/>
              </a:rPr>
              <a:t>汉服</a:t>
            </a:r>
            <a:endParaRPr lang="zh-CN" altLang="en-US" sz="4000" b="1" dirty="0">
              <a:solidFill>
                <a:srgbClr val="FF0000"/>
              </a:solidFill>
            </a:endParaRPr>
          </a:p>
          <a:p>
            <a:pPr marL="0" marR="0" lvl="0" indent="0" algn="l" defTabSz="914400" rtl="0" eaLnBrk="1" fontAlgn="auto" latinLnBrk="0" hangingPunct="1">
              <a:lnSpc>
                <a:spcPct val="100000"/>
              </a:lnSpc>
              <a:spcBef>
                <a:spcPct val="0"/>
              </a:spcBef>
              <a:spcAft>
                <a:spcPct val="0"/>
              </a:spcAft>
              <a:buClrTx/>
              <a:buSzTx/>
              <a:buFontTx/>
              <a:buNone/>
              <a:defRPr/>
            </a:pPr>
            <a:r>
              <a:rPr lang="zh-CN" altLang="en-US" sz="4000" b="1" dirty="0">
                <a:sym typeface="+mn-ea"/>
              </a:rPr>
              <a:t>主旨大意：汉服与中国传统文化</a:t>
            </a:r>
            <a:endParaRPr lang="en-US" altLang="zh-CN" sz="4000" b="1" dirty="0">
              <a:sym typeface="+mn-ea"/>
            </a:endParaRPr>
          </a:p>
          <a:p>
            <a:pPr marL="0" marR="0" lvl="0" indent="0" algn="l" defTabSz="914400" rtl="0" eaLnBrk="1" fontAlgn="auto" latinLnBrk="0" hangingPunct="1">
              <a:lnSpc>
                <a:spcPct val="100000"/>
              </a:lnSpc>
              <a:spcBef>
                <a:spcPct val="0"/>
              </a:spcBef>
              <a:spcAft>
                <a:spcPct val="0"/>
              </a:spcAft>
              <a:buClrTx/>
              <a:buSzTx/>
              <a:buFontTx/>
              <a:buNone/>
              <a:defRPr/>
            </a:pPr>
            <a:r>
              <a:rPr lang="zh-CN" altLang="en-US" sz="4000" b="1" dirty="0">
                <a:sym typeface="+mn-ea"/>
              </a:rPr>
              <a:t>设空类型：</a:t>
            </a:r>
            <a:r>
              <a:rPr lang="zh-CN" altLang="en-US" sz="4000" b="1" dirty="0">
                <a:solidFill>
                  <a:srgbClr val="FF0000"/>
                </a:solidFill>
                <a:sym typeface="+mn-ea"/>
              </a:rPr>
              <a:t>有提示词</a:t>
            </a:r>
            <a:r>
              <a:rPr lang="en-US" altLang="zh-CN" sz="4000" b="1" dirty="0">
                <a:solidFill>
                  <a:srgbClr val="FF0000"/>
                </a:solidFill>
                <a:sym typeface="+mn-ea"/>
              </a:rPr>
              <a:t>7</a:t>
            </a:r>
            <a:endParaRPr lang="en-US" altLang="zh-CN" sz="4000" b="1" dirty="0">
              <a:solidFill>
                <a:srgbClr val="FF0000"/>
              </a:solidFill>
              <a:sym typeface="+mn-ea"/>
            </a:endParaRPr>
          </a:p>
          <a:p>
            <a:pPr marL="0" marR="0" lvl="0" indent="0" algn="l" defTabSz="914400" rtl="0" eaLnBrk="1" fontAlgn="auto" latinLnBrk="0" hangingPunct="1">
              <a:lnSpc>
                <a:spcPct val="100000"/>
              </a:lnSpc>
              <a:spcBef>
                <a:spcPct val="0"/>
              </a:spcBef>
              <a:spcAft>
                <a:spcPct val="0"/>
              </a:spcAft>
              <a:buClrTx/>
              <a:buSzTx/>
              <a:buFontTx/>
              <a:buNone/>
              <a:defRPr/>
            </a:pPr>
            <a:r>
              <a:rPr lang="en-US" altLang="zh-CN" sz="4000" b="1" dirty="0">
                <a:solidFill>
                  <a:srgbClr val="FF0000"/>
                </a:solidFill>
                <a:sym typeface="+mn-ea"/>
              </a:rPr>
              <a:t>                  </a:t>
            </a:r>
            <a:r>
              <a:rPr lang="zh-CN" altLang="en-US" sz="4000" b="1" dirty="0">
                <a:solidFill>
                  <a:srgbClr val="FF0000"/>
                </a:solidFill>
                <a:sym typeface="+mn-ea"/>
              </a:rPr>
              <a:t>无提示词</a:t>
            </a:r>
            <a:r>
              <a:rPr lang="en-US" altLang="zh-CN" sz="4000" b="1" dirty="0">
                <a:solidFill>
                  <a:srgbClr val="FF0000"/>
                </a:solidFill>
                <a:sym typeface="+mn-ea"/>
              </a:rPr>
              <a:t>3</a:t>
            </a:r>
            <a:endParaRPr kumimoji="0" lang="en-US" altLang="zh-CN" sz="4000" b="1"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等线" panose="02010600030101010101" charset="-122"/>
              <a:ea typeface="等线" panose="02010600030101010101" charset="-122"/>
              <a:cs typeface="+mn-cs"/>
              <a:sym typeface="+mn-ea"/>
            </a:endParaRPr>
          </a:p>
        </p:txBody>
      </p:sp>
      <p:pic>
        <p:nvPicPr>
          <p:cNvPr id="3074" name="Picture 2" descr="汉服 的图像结果"/>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2756671"/>
            <a:ext cx="7314056" cy="410132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对于汉服文化，你了解多少？ - 文化 - 爱汉服"/>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6900" y="0"/>
            <a:ext cx="4865100" cy="68579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16230" y="448310"/>
            <a:ext cx="11761470" cy="1938992"/>
          </a:xfrm>
          <a:prstGeom prst="rect">
            <a:avLst/>
          </a:prstGeom>
          <a:solidFill>
            <a:schemeClr val="bg1"/>
          </a:solidFill>
        </p:spPr>
        <p:txBody>
          <a:bodyPr wrap="square">
            <a:spAutoFit/>
          </a:bodyPr>
          <a:lstStyle/>
          <a:p>
            <a:pPr indent="304800" algn="just" fontAlgn="auto">
              <a:lnSpc>
                <a:spcPct val="100000"/>
              </a:lnSpc>
              <a:spcAft>
                <a:spcPct val="0"/>
              </a:spcAft>
            </a:pPr>
            <a:r>
              <a:rPr lang="en-US" sz="4000" kern="100" dirty="0">
                <a:latin typeface="Times New Roman" panose="02020603050405020304" pitchFamily="18" charset="0"/>
                <a:ea typeface="宋体" panose="02010600030101010101" pitchFamily="2" charset="-122"/>
                <a:cs typeface="Times New Roman" panose="02020603050405020304" pitchFamily="18" charset="0"/>
              </a:rPr>
              <a:t>     In celebration of Chinese New Year, a </a:t>
            </a:r>
            <a:r>
              <a:rPr lang="en-US" sz="4000" kern="100" dirty="0" err="1">
                <a:latin typeface="Times New Roman" panose="02020603050405020304" pitchFamily="18" charset="0"/>
                <a:ea typeface="宋体" panose="02010600030101010101" pitchFamily="2" charset="-122"/>
                <a:cs typeface="Times New Roman" panose="02020603050405020304" pitchFamily="18" charset="0"/>
              </a:rPr>
              <a:t>hanfu</a:t>
            </a:r>
            <a:r>
              <a:rPr lang="en-US" sz="4000" kern="100" dirty="0">
                <a:latin typeface="Times New Roman" panose="02020603050405020304" pitchFamily="18" charset="0"/>
                <a:ea typeface="宋体" panose="02010600030101010101" pitchFamily="2" charset="-122"/>
                <a:cs typeface="Times New Roman" panose="02020603050405020304" pitchFamily="18" charset="0"/>
              </a:rPr>
              <a:t> parade    </a:t>
            </a:r>
            <a:r>
              <a:rPr lang="en-US" sz="4000" u="sng" kern="100" dirty="0">
                <a:latin typeface="Times New Roman" panose="02020603050405020304" pitchFamily="18" charset="0"/>
                <a:ea typeface="宋体" panose="02010600030101010101" pitchFamily="2" charset="-122"/>
                <a:cs typeface="Times New Roman" panose="02020603050405020304" pitchFamily="18" charset="0"/>
              </a:rPr>
              <a:t>56                    </a:t>
            </a:r>
            <a:r>
              <a:rPr lang="en-US" sz="4000" kern="100" dirty="0">
                <a:latin typeface="Times New Roman" panose="02020603050405020304" pitchFamily="18" charset="0"/>
                <a:ea typeface="宋体" panose="02010600030101010101" pitchFamily="2" charset="-122"/>
                <a:cs typeface="Times New Roman" panose="02020603050405020304" pitchFamily="18" charset="0"/>
              </a:rPr>
              <a:t>(hold) by China Cultural Centre in Valletta, the capital of Malta, </a:t>
            </a:r>
            <a:r>
              <a:rPr lang="en-US" sz="4000" u="sng"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on February 17, 2024. </a:t>
            </a:r>
            <a:endParaRPr sz="4000" u="sng"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文本框 7"/>
          <p:cNvSpPr txBox="1"/>
          <p:nvPr/>
        </p:nvSpPr>
        <p:spPr>
          <a:xfrm>
            <a:off x="1121063" y="1158023"/>
            <a:ext cx="3092717" cy="519566"/>
          </a:xfrm>
          <a:prstGeom prst="rect">
            <a:avLst/>
          </a:prstGeom>
          <a:noFill/>
          <a:extLst>
            <a:ext uri="{909E8E84-426E-40DD-AFC4-6F175D3DCCD1}">
              <a14:hiddenFill xmlns:a14="http://schemas.microsoft.com/office/drawing/2010/main">
                <a:solidFill>
                  <a:schemeClr val="accent2">
                    <a:lumMod val="75000"/>
                  </a:schemeClr>
                </a:solidFill>
              </a14:hiddenFill>
            </a:ext>
          </a:extLst>
        </p:spPr>
        <p:txBody>
          <a:bodyPr wrap="square" rtlCol="0">
            <a:spAutoFit/>
          </a:bodyPr>
          <a:lstStyle/>
          <a:p>
            <a:pPr>
              <a:lnSpc>
                <a:spcPts val="3300"/>
              </a:lnSpc>
            </a:pPr>
            <a:r>
              <a:rPr lang="en-US" altLang="zh-CN" sz="3600" b="1" dirty="0">
                <a:solidFill>
                  <a:srgbClr val="FF0000"/>
                </a:solidFill>
                <a:latin typeface="微软雅黑" panose="020B0503020204020204" pitchFamily="34" charset="-122"/>
                <a:ea typeface="微软雅黑" panose="020B0503020204020204" pitchFamily="34" charset="-122"/>
              </a:rPr>
              <a:t>was held</a:t>
            </a:r>
            <a:endParaRPr lang="en-US" sz="3600" b="1" dirty="0">
              <a:solidFill>
                <a:srgbClr val="FF0000"/>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2564091" y="2701621"/>
            <a:ext cx="6249972" cy="523220"/>
          </a:xfrm>
          <a:prstGeom prst="rect">
            <a:avLst/>
          </a:prstGeom>
          <a:solidFill>
            <a:srgbClr val="92D050"/>
          </a:solidFill>
        </p:spPr>
        <p:txBody>
          <a:bodyPr wrap="square" rtlCol="0">
            <a:spAutoFit/>
          </a:bodyPr>
          <a:lstStyle/>
          <a:p>
            <a:r>
              <a:rPr lang="zh-CN" altLang="en-US" sz="2800" b="1" dirty="0">
                <a:solidFill>
                  <a:schemeClr val="tx1"/>
                </a:solidFill>
                <a:latin typeface="Times New Roman" panose="02020603050405020304" pitchFamily="18" charset="0"/>
                <a:cs typeface="Times New Roman" panose="02020603050405020304" pitchFamily="18" charset="0"/>
                <a:sym typeface="+mn-ea"/>
              </a:rPr>
              <a:t>考查谓语</a:t>
            </a:r>
            <a:r>
              <a:rPr lang="zh-CN" altLang="en-US" sz="2800" b="1" dirty="0">
                <a:latin typeface="Times New Roman" panose="02020603050405020304" pitchFamily="18" charset="0"/>
                <a:cs typeface="Times New Roman" panose="02020603050405020304" pitchFamily="18" charset="0"/>
                <a:sym typeface="+mn-ea"/>
              </a:rPr>
              <a:t>动词一般过去时</a:t>
            </a:r>
            <a:r>
              <a:rPr lang="en-US" altLang="zh-CN" sz="2800" b="1" dirty="0">
                <a:latin typeface="Times New Roman" panose="02020603050405020304" pitchFamily="18" charset="0"/>
                <a:cs typeface="Times New Roman" panose="02020603050405020304" pitchFamily="18" charset="0"/>
                <a:sym typeface="+mn-ea"/>
              </a:rPr>
              <a:t>+</a:t>
            </a:r>
            <a:r>
              <a:rPr lang="zh-CN" altLang="en-US" sz="2800" b="1" dirty="0">
                <a:latin typeface="Times New Roman" panose="02020603050405020304" pitchFamily="18" charset="0"/>
                <a:cs typeface="Times New Roman" panose="02020603050405020304" pitchFamily="18" charset="0"/>
                <a:sym typeface="+mn-ea"/>
              </a:rPr>
              <a:t>被动语态</a:t>
            </a:r>
            <a:endParaRPr lang="en-US" altLang="zh-CN" sz="2800" b="1" dirty="0">
              <a:solidFill>
                <a:schemeClr val="tx1"/>
              </a:solidFill>
              <a:latin typeface="Times New Roman" panose="02020603050405020304" pitchFamily="18" charset="0"/>
              <a:cs typeface="Times New Roman" panose="02020603050405020304" pitchFamily="18" charset="0"/>
              <a:sym typeface="+mn-e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16230" y="1249590"/>
            <a:ext cx="11761470" cy="2554545"/>
          </a:xfrm>
          <a:prstGeom prst="rect">
            <a:avLst/>
          </a:prstGeom>
          <a:solidFill>
            <a:schemeClr val="bg1"/>
          </a:solidFill>
        </p:spPr>
        <p:txBody>
          <a:bodyPr wrap="square">
            <a:spAutoFit/>
          </a:bodyPr>
          <a:lstStyle/>
          <a:p>
            <a:pPr indent="304800" algn="just" fontAlgn="auto">
              <a:lnSpc>
                <a:spcPct val="100000"/>
              </a:lnSpc>
              <a:spcAft>
                <a:spcPct val="0"/>
              </a:spcAft>
            </a:pPr>
            <a:r>
              <a:rPr lang="en-US" sz="4000" kern="100" dirty="0">
                <a:latin typeface="Times New Roman" panose="02020603050405020304" pitchFamily="18" charset="0"/>
                <a:ea typeface="宋体" panose="02010600030101010101" pitchFamily="2" charset="-122"/>
                <a:cs typeface="Times New Roman" panose="02020603050405020304" pitchFamily="18" charset="0"/>
              </a:rPr>
              <a:t>     </a:t>
            </a:r>
            <a:r>
              <a:rPr lang="en-US" sz="4000" kern="100" dirty="0">
                <a:solidFill>
                  <a:srgbClr val="CC00FF"/>
                </a:solidFill>
                <a:latin typeface="Times New Roman" panose="02020603050405020304" pitchFamily="18" charset="0"/>
                <a:ea typeface="宋体" panose="02010600030101010101" pitchFamily="2" charset="-122"/>
                <a:cs typeface="Times New Roman" panose="02020603050405020304" pitchFamily="18" charset="0"/>
              </a:rPr>
              <a:t>The parade,  </a:t>
            </a:r>
            <a:r>
              <a:rPr lang="en-US" sz="4000" kern="100" dirty="0">
                <a:latin typeface="Times New Roman" panose="02020603050405020304" pitchFamily="18" charset="0"/>
                <a:ea typeface="宋体" panose="02010600030101010101" pitchFamily="2" charset="-122"/>
                <a:cs typeface="Times New Roman" panose="02020603050405020304" pitchFamily="18" charset="0"/>
              </a:rPr>
              <a:t>well</a:t>
            </a:r>
            <a:r>
              <a:rPr lang="en-US" sz="4000" u="sng" kern="100" dirty="0">
                <a:latin typeface="Times New Roman" panose="02020603050405020304" pitchFamily="18" charset="0"/>
                <a:ea typeface="宋体" panose="02010600030101010101" pitchFamily="2" charset="-122"/>
                <a:cs typeface="Times New Roman" panose="02020603050405020304" pitchFamily="18" charset="0"/>
              </a:rPr>
              <a:t>           57    </a:t>
            </a:r>
            <a:r>
              <a:rPr lang="en-US" sz="4000" kern="100" dirty="0">
                <a:latin typeface="Times New Roman" panose="02020603050405020304" pitchFamily="18" charset="0"/>
                <a:ea typeface="宋体" panose="02010600030101010101" pitchFamily="2" charset="-122"/>
                <a:cs typeface="Times New Roman" panose="02020603050405020304" pitchFamily="18" charset="0"/>
              </a:rPr>
              <a:t>( receive) among the locals and tourists, </a:t>
            </a:r>
            <a:r>
              <a:rPr lang="en-US" sz="4000" kern="1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featured</a:t>
            </a:r>
            <a:r>
              <a:rPr lang="en-US" sz="4000" kern="100" dirty="0">
                <a:latin typeface="Times New Roman" panose="02020603050405020304" pitchFamily="18" charset="0"/>
                <a:ea typeface="宋体" panose="02010600030101010101" pitchFamily="2" charset="-122"/>
                <a:cs typeface="Times New Roman" panose="02020603050405020304" pitchFamily="18" charset="0"/>
              </a:rPr>
              <a:t> 23 volunteer models from</a:t>
            </a:r>
            <a:endParaRPr lang="en-US" sz="4000" kern="100" dirty="0">
              <a:latin typeface="Times New Roman" panose="02020603050405020304" pitchFamily="18" charset="0"/>
              <a:ea typeface="宋体" panose="02010600030101010101" pitchFamily="2" charset="-122"/>
              <a:cs typeface="Times New Roman" panose="02020603050405020304" pitchFamily="18" charset="0"/>
            </a:endParaRPr>
          </a:p>
          <a:p>
            <a:pPr indent="304800" algn="just" fontAlgn="auto">
              <a:lnSpc>
                <a:spcPct val="100000"/>
              </a:lnSpc>
              <a:spcAft>
                <a:spcPct val="0"/>
              </a:spcAft>
            </a:pPr>
            <a:r>
              <a:rPr lang="en-US" sz="4000" kern="100" dirty="0">
                <a:latin typeface="Times New Roman" panose="02020603050405020304" pitchFamily="18" charset="0"/>
                <a:ea typeface="宋体" panose="02010600030101010101" pitchFamily="2" charset="-122"/>
                <a:cs typeface="Times New Roman" panose="02020603050405020304" pitchFamily="18" charset="0"/>
              </a:rPr>
              <a:t>diverse cultural backgrounds coming together to show   </a:t>
            </a:r>
            <a:r>
              <a:rPr lang="en-US" sz="4000" u="sng" kern="100" dirty="0">
                <a:latin typeface="Times New Roman" panose="02020603050405020304" pitchFamily="18" charset="0"/>
                <a:ea typeface="宋体" panose="02010600030101010101" pitchFamily="2" charset="-122"/>
                <a:cs typeface="Times New Roman" panose="02020603050405020304" pitchFamily="18" charset="0"/>
              </a:rPr>
              <a:t>58           </a:t>
            </a:r>
            <a:r>
              <a:rPr lang="en-US" sz="4000" kern="100" dirty="0">
                <a:latin typeface="Times New Roman" panose="02020603050405020304" pitchFamily="18" charset="0"/>
                <a:ea typeface="宋体" panose="02010600030101010101" pitchFamily="2" charset="-122"/>
                <a:cs typeface="Times New Roman" panose="02020603050405020304" pitchFamily="18" charset="0"/>
              </a:rPr>
              <a:t>beauty </a:t>
            </a:r>
            <a:r>
              <a:rPr lang="en-US" sz="4000" i="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of traditional Chinese costumes.</a:t>
            </a:r>
            <a:endParaRPr sz="4000" u="sng"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文本框 7"/>
          <p:cNvSpPr txBox="1"/>
          <p:nvPr/>
        </p:nvSpPr>
        <p:spPr>
          <a:xfrm>
            <a:off x="5024487" y="1249589"/>
            <a:ext cx="2969443" cy="519566"/>
          </a:xfrm>
          <a:prstGeom prst="rect">
            <a:avLst/>
          </a:prstGeom>
          <a:noFill/>
          <a:extLst>
            <a:ext uri="{909E8E84-426E-40DD-AFC4-6F175D3DCCD1}">
              <a14:hiddenFill xmlns:a14="http://schemas.microsoft.com/office/drawing/2010/main">
                <a:solidFill>
                  <a:schemeClr val="accent2">
                    <a:lumMod val="75000"/>
                  </a:schemeClr>
                </a:solidFill>
              </a14:hiddenFill>
            </a:ext>
          </a:extLst>
        </p:spPr>
        <p:txBody>
          <a:bodyPr wrap="square" rtlCol="0">
            <a:spAutoFit/>
          </a:bodyPr>
          <a:lstStyle/>
          <a:p>
            <a:pPr>
              <a:lnSpc>
                <a:spcPts val="3300"/>
              </a:lnSpc>
            </a:pPr>
            <a:r>
              <a:rPr lang="en-US" altLang="zh-CN" sz="3600" b="1" dirty="0">
                <a:solidFill>
                  <a:srgbClr val="FF0000"/>
                </a:solidFill>
                <a:latin typeface="微软雅黑" panose="020B0503020204020204" pitchFamily="34" charset="-122"/>
                <a:ea typeface="微软雅黑" panose="020B0503020204020204" pitchFamily="34" charset="-122"/>
              </a:rPr>
              <a:t>received</a:t>
            </a:r>
            <a:endParaRPr lang="en-US" sz="3600" b="1" dirty="0">
              <a:solidFill>
                <a:srgbClr val="FF0000"/>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1993769" y="559027"/>
            <a:ext cx="4102231" cy="523220"/>
          </a:xfrm>
          <a:prstGeom prst="rect">
            <a:avLst/>
          </a:prstGeom>
          <a:solidFill>
            <a:srgbClr val="92D050"/>
          </a:solidFill>
        </p:spPr>
        <p:txBody>
          <a:bodyPr wrap="square" rtlCol="0">
            <a:spAutoFit/>
          </a:bodyPr>
          <a:lstStyle/>
          <a:p>
            <a:r>
              <a:rPr lang="zh-CN" altLang="en-US" sz="2800" b="1" dirty="0">
                <a:solidFill>
                  <a:schemeClr val="tx1"/>
                </a:solidFill>
                <a:latin typeface="Times New Roman" panose="02020603050405020304" pitchFamily="18" charset="0"/>
                <a:cs typeface="Times New Roman" panose="02020603050405020304" pitchFamily="18" charset="0"/>
                <a:sym typeface="+mn-ea"/>
              </a:rPr>
              <a:t>考查非谓语</a:t>
            </a:r>
            <a:r>
              <a:rPr lang="zh-CN" altLang="en-US" sz="2800" b="1" dirty="0">
                <a:latin typeface="Times New Roman" panose="02020603050405020304" pitchFamily="18" charset="0"/>
                <a:cs typeface="Times New Roman" panose="02020603050405020304" pitchFamily="18" charset="0"/>
                <a:sym typeface="+mn-ea"/>
              </a:rPr>
              <a:t>动词作定语</a:t>
            </a:r>
            <a:endParaRPr lang="en-US" altLang="zh-CN" sz="2800" b="1" dirty="0">
              <a:solidFill>
                <a:schemeClr val="tx1"/>
              </a:solidFill>
              <a:latin typeface="Times New Roman" panose="02020603050405020304" pitchFamily="18" charset="0"/>
              <a:cs typeface="Times New Roman" panose="02020603050405020304" pitchFamily="18" charset="0"/>
              <a:sym typeface="+mn-ea"/>
            </a:endParaRPr>
          </a:p>
        </p:txBody>
      </p:sp>
      <p:sp>
        <p:nvSpPr>
          <p:cNvPr id="3" name="文本框 2"/>
          <p:cNvSpPr txBox="1"/>
          <p:nvPr/>
        </p:nvSpPr>
        <p:spPr>
          <a:xfrm>
            <a:off x="1075442" y="3169217"/>
            <a:ext cx="2638720" cy="519566"/>
          </a:xfrm>
          <a:prstGeom prst="rect">
            <a:avLst/>
          </a:prstGeom>
          <a:noFill/>
          <a:extLst>
            <a:ext uri="{909E8E84-426E-40DD-AFC4-6F175D3DCCD1}">
              <a14:hiddenFill xmlns:a14="http://schemas.microsoft.com/office/drawing/2010/main">
                <a:solidFill>
                  <a:schemeClr val="accent2">
                    <a:lumMod val="75000"/>
                  </a:schemeClr>
                </a:solidFill>
              </a14:hiddenFill>
            </a:ext>
          </a:extLst>
        </p:spPr>
        <p:txBody>
          <a:bodyPr wrap="square" rtlCol="0">
            <a:spAutoFit/>
          </a:bodyPr>
          <a:lstStyle/>
          <a:p>
            <a:pPr>
              <a:lnSpc>
                <a:spcPts val="3300"/>
              </a:lnSpc>
            </a:pPr>
            <a:r>
              <a:rPr lang="en-US" altLang="zh-CN" sz="3600" b="1" dirty="0">
                <a:solidFill>
                  <a:srgbClr val="FF0000"/>
                </a:solidFill>
                <a:latin typeface="微软雅黑" panose="020B0503020204020204" pitchFamily="34" charset="-122"/>
                <a:ea typeface="微软雅黑" panose="020B0503020204020204" pitchFamily="34" charset="-122"/>
              </a:rPr>
              <a:t>the</a:t>
            </a:r>
            <a:endParaRPr lang="en-US" sz="3600" b="1" dirty="0">
              <a:solidFill>
                <a:srgbClr val="FF0000"/>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410879" y="4572692"/>
            <a:ext cx="6309674" cy="523220"/>
          </a:xfrm>
          <a:prstGeom prst="rect">
            <a:avLst/>
          </a:prstGeom>
          <a:solidFill>
            <a:srgbClr val="92D050"/>
          </a:solidFill>
        </p:spPr>
        <p:txBody>
          <a:bodyPr wrap="square" rtlCol="0">
            <a:spAutoFit/>
          </a:bodyPr>
          <a:lstStyle/>
          <a:p>
            <a:r>
              <a:rPr lang="zh-CN" altLang="en-US" sz="2800" b="1" dirty="0">
                <a:solidFill>
                  <a:schemeClr val="tx1"/>
                </a:solidFill>
                <a:latin typeface="Times New Roman" panose="02020603050405020304" pitchFamily="18" charset="0"/>
                <a:cs typeface="Times New Roman" panose="02020603050405020304" pitchFamily="18" charset="0"/>
                <a:sym typeface="+mn-ea"/>
              </a:rPr>
              <a:t>考查</a:t>
            </a:r>
            <a:r>
              <a:rPr lang="zh-CN" altLang="en-US" sz="2800" b="1" dirty="0">
                <a:latin typeface="Times New Roman" panose="02020603050405020304" pitchFamily="18" charset="0"/>
                <a:cs typeface="Times New Roman" panose="02020603050405020304" pitchFamily="18" charset="0"/>
                <a:sym typeface="+mn-ea"/>
              </a:rPr>
              <a:t>定冠词，特指传统中国服饰的美</a:t>
            </a:r>
            <a:endParaRPr lang="en-US" altLang="zh-CN" sz="2800" b="1" dirty="0">
              <a:solidFill>
                <a:schemeClr val="tx1"/>
              </a:solidFill>
              <a:latin typeface="Times New Roman" panose="02020603050405020304" pitchFamily="18" charset="0"/>
              <a:cs typeface="Times New Roman" panose="02020603050405020304" pitchFamily="18" charset="0"/>
              <a:sym typeface="+mn-e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animBg="1"/>
      <p:bldP spid="3" grpId="0"/>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4300" y="929078"/>
            <a:ext cx="11963400" cy="5016758"/>
          </a:xfrm>
          <a:prstGeom prst="rect">
            <a:avLst/>
          </a:prstGeom>
          <a:solidFill>
            <a:schemeClr val="bg1"/>
          </a:solidFill>
        </p:spPr>
        <p:txBody>
          <a:bodyPr wrap="square">
            <a:spAutoFit/>
          </a:bodyPr>
          <a:lstStyle/>
          <a:p>
            <a:pPr indent="304800" algn="just" fontAlgn="auto">
              <a:lnSpc>
                <a:spcPct val="100000"/>
              </a:lnSpc>
              <a:spcAft>
                <a:spcPct val="0"/>
              </a:spcAft>
            </a:pPr>
            <a:r>
              <a:rPr lang="en-US" sz="4000" kern="100" dirty="0">
                <a:latin typeface="Times New Roman" panose="02020603050405020304" pitchFamily="18" charset="0"/>
                <a:ea typeface="宋体" panose="02010600030101010101" pitchFamily="2" charset="-122"/>
                <a:cs typeface="Times New Roman" panose="02020603050405020304" pitchFamily="18" charset="0"/>
              </a:rPr>
              <a:t>    The parade attracted local residents and visiting tourists with its display of ancient Chinese elegance and  grace. Each model wore delicate </a:t>
            </a:r>
            <a:r>
              <a:rPr lang="en-US" sz="4000" kern="100" dirty="0" err="1">
                <a:latin typeface="Times New Roman" panose="02020603050405020304" pitchFamily="18" charset="0"/>
                <a:ea typeface="宋体" panose="02010600030101010101" pitchFamily="2" charset="-122"/>
                <a:cs typeface="Times New Roman" panose="02020603050405020304" pitchFamily="18" charset="0"/>
              </a:rPr>
              <a:t>hanfu</a:t>
            </a:r>
            <a:r>
              <a:rPr lang="en-US" sz="4000" kern="100" dirty="0">
                <a:latin typeface="Times New Roman" panose="02020603050405020304" pitchFamily="18" charset="0"/>
                <a:ea typeface="宋体" panose="02010600030101010101" pitchFamily="2" charset="-122"/>
                <a:cs typeface="Times New Roman" panose="02020603050405020304" pitchFamily="18" charset="0"/>
              </a:rPr>
              <a:t> in different styles, reflecting the</a:t>
            </a:r>
            <a:r>
              <a:rPr lang="en-US" sz="4000" u="sng" kern="100" dirty="0">
                <a:latin typeface="Times New Roman" panose="02020603050405020304" pitchFamily="18" charset="0"/>
                <a:ea typeface="宋体" panose="02010600030101010101" pitchFamily="2" charset="-122"/>
                <a:cs typeface="Times New Roman" panose="02020603050405020304" pitchFamily="18" charset="0"/>
              </a:rPr>
              <a:t>                59   </a:t>
            </a:r>
            <a:r>
              <a:rPr lang="en-US" sz="4000" kern="100" dirty="0">
                <a:latin typeface="Times New Roman" panose="02020603050405020304" pitchFamily="18" charset="0"/>
                <a:ea typeface="宋体" panose="02010600030101010101" pitchFamily="2" charset="-122"/>
                <a:cs typeface="Times New Roman" panose="02020603050405020304" pitchFamily="18" charset="0"/>
              </a:rPr>
              <a:t>( rich) </a:t>
            </a:r>
            <a:r>
              <a:rPr lang="en-US" sz="40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and </a:t>
            </a:r>
            <a:r>
              <a:rPr lang="en-US" sz="4000" kern="100" dirty="0">
                <a:solidFill>
                  <a:srgbClr val="CC00FF"/>
                </a:solidFill>
                <a:latin typeface="Times New Roman" panose="02020603050405020304" pitchFamily="18" charset="0"/>
                <a:ea typeface="宋体" panose="02010600030101010101" pitchFamily="2" charset="-122"/>
                <a:cs typeface="Times New Roman" panose="02020603050405020304" pitchFamily="18" charset="0"/>
              </a:rPr>
              <a:t>diversity</a:t>
            </a:r>
            <a:r>
              <a:rPr lang="en-US" sz="4000" kern="100" dirty="0">
                <a:latin typeface="Times New Roman" panose="02020603050405020304" pitchFamily="18" charset="0"/>
                <a:ea typeface="宋体" panose="02010600030101010101" pitchFamily="2" charset="-122"/>
                <a:cs typeface="Times New Roman" panose="02020603050405020304" pitchFamily="18" charset="0"/>
              </a:rPr>
              <a:t> of China’s cultural heritage. From silk garments to elaborate accessories (</a:t>
            </a:r>
            <a:r>
              <a:rPr lang="zh-CN" altLang="en-US" sz="4000" kern="100" dirty="0">
                <a:latin typeface="Times New Roman" panose="02020603050405020304" pitchFamily="18" charset="0"/>
                <a:ea typeface="宋体" panose="02010600030101010101" pitchFamily="2" charset="-122"/>
                <a:cs typeface="Times New Roman" panose="02020603050405020304" pitchFamily="18" charset="0"/>
              </a:rPr>
              <a:t>配饰</a:t>
            </a:r>
            <a:r>
              <a:rPr lang="en-US" altLang="zh-CN" sz="4000" kern="100" dirty="0">
                <a:latin typeface="Times New Roman" panose="02020603050405020304" pitchFamily="18" charset="0"/>
                <a:ea typeface="宋体" panose="02010600030101010101" pitchFamily="2" charset="-122"/>
                <a:cs typeface="Times New Roman" panose="02020603050405020304" pitchFamily="18" charset="0"/>
              </a:rPr>
              <a:t>), </a:t>
            </a:r>
            <a:r>
              <a:rPr lang="en-US" sz="4000" kern="100" dirty="0">
                <a:latin typeface="Times New Roman" panose="02020603050405020304" pitchFamily="18" charset="0"/>
                <a:ea typeface="宋体" panose="02010600030101010101" pitchFamily="2" charset="-122"/>
                <a:cs typeface="Times New Roman" panose="02020603050405020304" pitchFamily="18" charset="0"/>
              </a:rPr>
              <a:t>the </a:t>
            </a:r>
            <a:r>
              <a:rPr lang="en-US" sz="4000" kern="100" dirty="0" err="1">
                <a:latin typeface="Times New Roman" panose="02020603050405020304" pitchFamily="18" charset="0"/>
                <a:ea typeface="宋体" panose="02010600030101010101" pitchFamily="2" charset="-122"/>
                <a:cs typeface="Times New Roman" panose="02020603050405020304" pitchFamily="18" charset="0"/>
              </a:rPr>
              <a:t>hanfu</a:t>
            </a:r>
            <a:r>
              <a:rPr lang="en-US" sz="4000" kern="100" dirty="0">
                <a:latin typeface="Times New Roman" panose="02020603050405020304" pitchFamily="18" charset="0"/>
                <a:ea typeface="宋体" panose="02010600030101010101" pitchFamily="2" charset="-122"/>
                <a:cs typeface="Times New Roman" panose="02020603050405020304" pitchFamily="18" charset="0"/>
              </a:rPr>
              <a:t> parade represented the essence of </a:t>
            </a:r>
            <a:r>
              <a:rPr lang="en-US" sz="4000" b="1" kern="100" dirty="0">
                <a:latin typeface="Times New Roman" panose="02020603050405020304" pitchFamily="18" charset="0"/>
                <a:ea typeface="宋体" panose="02010600030101010101" pitchFamily="2" charset="-122"/>
                <a:cs typeface="Times New Roman" panose="02020603050405020304" pitchFamily="18" charset="0"/>
              </a:rPr>
              <a:t>centuries-old traditions </a:t>
            </a:r>
            <a:r>
              <a:rPr lang="en-US" sz="4000" i="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passed down through   </a:t>
            </a:r>
            <a:r>
              <a:rPr lang="en-US" sz="4000" i="1" u="sng"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60                             </a:t>
            </a:r>
            <a:r>
              <a:rPr lang="en-US" sz="4000" i="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  (generation).</a:t>
            </a:r>
            <a:endParaRPr sz="4000" i="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nvSpPr>
        <p:spPr>
          <a:xfrm>
            <a:off x="3222364" y="2849425"/>
            <a:ext cx="2669822" cy="519566"/>
          </a:xfrm>
          <a:prstGeom prst="rect">
            <a:avLst/>
          </a:prstGeom>
          <a:noFill/>
          <a:extLst>
            <a:ext uri="{909E8E84-426E-40DD-AFC4-6F175D3DCCD1}">
              <a14:hiddenFill xmlns:a14="http://schemas.microsoft.com/office/drawing/2010/main">
                <a:solidFill>
                  <a:schemeClr val="accent2">
                    <a:lumMod val="75000"/>
                  </a:schemeClr>
                </a:solidFill>
              </a14:hiddenFill>
            </a:ext>
          </a:extLst>
        </p:spPr>
        <p:txBody>
          <a:bodyPr wrap="square" rtlCol="0">
            <a:spAutoFit/>
          </a:bodyPr>
          <a:lstStyle/>
          <a:p>
            <a:pPr>
              <a:lnSpc>
                <a:spcPts val="3300"/>
              </a:lnSpc>
            </a:pPr>
            <a:r>
              <a:rPr lang="en-US" altLang="zh-CN" sz="3600" b="1" dirty="0">
                <a:solidFill>
                  <a:srgbClr val="FF0000"/>
                </a:solidFill>
                <a:latin typeface="微软雅黑" panose="020B0503020204020204" pitchFamily="34" charset="-122"/>
                <a:ea typeface="微软雅黑" panose="020B0503020204020204" pitchFamily="34" charset="-122"/>
              </a:rPr>
              <a:t>richness</a:t>
            </a:r>
            <a:endParaRPr lang="en-US" sz="3600" b="1" dirty="0">
              <a:solidFill>
                <a:srgbClr val="FF0000"/>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1012082" y="5199895"/>
            <a:ext cx="3220553" cy="519566"/>
          </a:xfrm>
          <a:prstGeom prst="rect">
            <a:avLst/>
          </a:prstGeom>
          <a:noFill/>
          <a:extLst>
            <a:ext uri="{909E8E84-426E-40DD-AFC4-6F175D3DCCD1}">
              <a14:hiddenFill xmlns:a14="http://schemas.microsoft.com/office/drawing/2010/main">
                <a:solidFill>
                  <a:schemeClr val="accent2">
                    <a:lumMod val="75000"/>
                  </a:schemeClr>
                </a:solidFill>
              </a14:hiddenFill>
            </a:ext>
          </a:extLst>
        </p:spPr>
        <p:txBody>
          <a:bodyPr wrap="square" rtlCol="0">
            <a:spAutoFit/>
          </a:bodyPr>
          <a:lstStyle/>
          <a:p>
            <a:pPr>
              <a:lnSpc>
                <a:spcPts val="3300"/>
              </a:lnSpc>
            </a:pPr>
            <a:r>
              <a:rPr lang="en-US" altLang="zh-CN" sz="3600" b="1" dirty="0">
                <a:solidFill>
                  <a:srgbClr val="FF0000"/>
                </a:solidFill>
                <a:latin typeface="微软雅黑" panose="020B0503020204020204" pitchFamily="34" charset="-122"/>
                <a:ea typeface="微软雅黑" panose="020B0503020204020204" pitchFamily="34" charset="-122"/>
              </a:rPr>
              <a:t>generations</a:t>
            </a:r>
            <a:endParaRPr lang="en-US" sz="3600" b="1" dirty="0">
              <a:solidFill>
                <a:srgbClr val="FF00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012082" y="337584"/>
            <a:ext cx="4598904" cy="461665"/>
          </a:xfrm>
          <a:prstGeom prst="rect">
            <a:avLst/>
          </a:prstGeom>
          <a:solidFill>
            <a:srgbClr val="5EF1DA"/>
          </a:solidFill>
        </p:spPr>
        <p:txBody>
          <a:bodyPr wrap="square" rtlCol="0">
            <a:spAutoFit/>
          </a:bodyPr>
          <a:lstStyle/>
          <a:p>
            <a:r>
              <a:rPr lang="zh-CN" altLang="en-US" sz="2400" b="1" dirty="0">
                <a:solidFill>
                  <a:schemeClr val="tx1"/>
                </a:solidFill>
              </a:rPr>
              <a:t>考查</a:t>
            </a:r>
            <a:r>
              <a:rPr lang="en-US" altLang="zh-CN" sz="2400" b="1" dirty="0">
                <a:solidFill>
                  <a:schemeClr val="tx1"/>
                </a:solidFill>
              </a:rPr>
              <a:t>reflecting </a:t>
            </a:r>
            <a:r>
              <a:rPr lang="zh-CN" altLang="en-US" sz="2400" b="1" dirty="0">
                <a:solidFill>
                  <a:schemeClr val="tx1"/>
                </a:solidFill>
              </a:rPr>
              <a:t>的并列宾语。</a:t>
            </a:r>
            <a:endParaRPr lang="en-US" altLang="zh-CN" sz="2400" b="1" dirty="0">
              <a:solidFill>
                <a:schemeClr val="tx1"/>
              </a:solidFill>
            </a:endParaRPr>
          </a:p>
        </p:txBody>
      </p:sp>
      <p:sp>
        <p:nvSpPr>
          <p:cNvPr id="4" name="文本框 3"/>
          <p:cNvSpPr txBox="1"/>
          <p:nvPr/>
        </p:nvSpPr>
        <p:spPr>
          <a:xfrm>
            <a:off x="1012082" y="5903893"/>
            <a:ext cx="9331161" cy="523220"/>
          </a:xfrm>
          <a:prstGeom prst="rect">
            <a:avLst/>
          </a:prstGeom>
          <a:solidFill>
            <a:srgbClr val="92D050"/>
          </a:solidFill>
        </p:spPr>
        <p:txBody>
          <a:bodyPr wrap="square" rtlCol="0">
            <a:spAutoFit/>
          </a:bodyPr>
          <a:lstStyle/>
          <a:p>
            <a:r>
              <a:rPr lang="zh-CN" altLang="en-US" sz="2800" b="1" dirty="0">
                <a:solidFill>
                  <a:schemeClr val="tx1"/>
                </a:solidFill>
                <a:latin typeface="Times New Roman" panose="02020603050405020304" pitchFamily="18" charset="0"/>
                <a:cs typeface="Times New Roman" panose="02020603050405020304" pitchFamily="18" charset="0"/>
                <a:sym typeface="+mn-ea"/>
              </a:rPr>
              <a:t>考查</a:t>
            </a:r>
            <a:r>
              <a:rPr lang="zh-CN" altLang="en-US" sz="2800" b="1" dirty="0">
                <a:latin typeface="Times New Roman" panose="02020603050405020304" pitchFamily="18" charset="0"/>
                <a:cs typeface="Times New Roman" panose="02020603050405020304" pitchFamily="18" charset="0"/>
                <a:sym typeface="+mn-ea"/>
              </a:rPr>
              <a:t>名词复数：一代一代传承的有着数百年历史的传统。</a:t>
            </a:r>
            <a:endParaRPr lang="zh-CN" altLang="en-US" sz="2800" b="1" dirty="0">
              <a:solidFill>
                <a:schemeClr val="tx1"/>
              </a:solidFill>
              <a:latin typeface="Times New Roman" panose="02020603050405020304" pitchFamily="18" charset="0"/>
              <a:cs typeface="Times New Roman" panose="02020603050405020304" pitchFamily="18" charset="0"/>
              <a:sym typeface="+mn-e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ox(in)">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animBg="1"/>
      <p:bldP spid="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448310"/>
            <a:ext cx="12077700" cy="3970318"/>
          </a:xfrm>
          <a:prstGeom prst="rect">
            <a:avLst/>
          </a:prstGeom>
          <a:solidFill>
            <a:schemeClr val="bg1"/>
          </a:solidFill>
        </p:spPr>
        <p:txBody>
          <a:bodyPr wrap="square">
            <a:spAutoFit/>
          </a:bodyPr>
          <a:lstStyle/>
          <a:p>
            <a:pPr indent="304800" algn="just" fontAlgn="auto">
              <a:lnSpc>
                <a:spcPct val="100000"/>
              </a:lnSpc>
              <a:spcAft>
                <a:spcPct val="0"/>
              </a:spcAft>
            </a:pPr>
            <a:r>
              <a:rPr lang="en-US" sz="3600" kern="100" dirty="0">
                <a:latin typeface="Times New Roman" panose="02020603050405020304" pitchFamily="18" charset="0"/>
                <a:ea typeface="宋体" panose="02010600030101010101" pitchFamily="2" charset="-122"/>
                <a:cs typeface="Times New Roman" panose="02020603050405020304" pitchFamily="18" charset="0"/>
              </a:rPr>
              <a:t>   The event drew enthusiastic participation from both local </a:t>
            </a:r>
            <a:r>
              <a:rPr lang="en-US" sz="3600" b="1" kern="100" dirty="0">
                <a:latin typeface="Times New Roman" panose="02020603050405020304" pitchFamily="18" charset="0"/>
                <a:ea typeface="宋体" panose="02010600030101010101" pitchFamily="2" charset="-122"/>
                <a:cs typeface="Times New Roman" panose="02020603050405020304" pitchFamily="18" charset="0"/>
              </a:rPr>
              <a:t>residents and tourists</a:t>
            </a:r>
            <a:r>
              <a:rPr lang="en-US" sz="3600" b="1" i="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a:t>
            </a:r>
            <a:r>
              <a:rPr lang="en-US" sz="3600" b="1" i="1" u="sng"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                  </a:t>
            </a:r>
            <a:r>
              <a:rPr lang="en-US" sz="3600" i="1" u="sng"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61  </a:t>
            </a:r>
            <a:r>
              <a:rPr lang="en-US" sz="3600" i="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wondered at the exquisite craftsmanship and cultural significance of </a:t>
            </a:r>
            <a:r>
              <a:rPr lang="en-US" sz="3600" i="1" kern="100" dirty="0" err="1">
                <a:solidFill>
                  <a:srgbClr val="0000FF"/>
                </a:solidFill>
                <a:latin typeface="Times New Roman" panose="02020603050405020304" pitchFamily="18" charset="0"/>
                <a:ea typeface="宋体" panose="02010600030101010101" pitchFamily="2" charset="-122"/>
                <a:cs typeface="Times New Roman" panose="02020603050405020304" pitchFamily="18" charset="0"/>
              </a:rPr>
              <a:t>hanfu</a:t>
            </a:r>
            <a:r>
              <a:rPr lang="en-US" sz="3600" i="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   </a:t>
            </a:r>
            <a:r>
              <a:rPr lang="en-US" sz="3600" kern="100" dirty="0">
                <a:latin typeface="Times New Roman" panose="02020603050405020304" pitchFamily="18" charset="0"/>
                <a:ea typeface="宋体" panose="02010600030101010101" pitchFamily="2" charset="-122"/>
                <a:cs typeface="Times New Roman" panose="02020603050405020304" pitchFamily="18" charset="0"/>
              </a:rPr>
              <a:t>Many</a:t>
            </a:r>
            <a:r>
              <a:rPr lang="en-US" sz="3600" u="sng" kern="100" dirty="0">
                <a:latin typeface="Times New Roman" panose="02020603050405020304" pitchFamily="18" charset="0"/>
                <a:ea typeface="宋体" panose="02010600030101010101" pitchFamily="2" charset="-122"/>
                <a:cs typeface="Times New Roman" panose="02020603050405020304" pitchFamily="18" charset="0"/>
              </a:rPr>
              <a:t>    62  </a:t>
            </a:r>
            <a:endParaRPr lang="en-US" sz="3600" u="sng" kern="100" dirty="0">
              <a:latin typeface="Times New Roman" panose="02020603050405020304" pitchFamily="18" charset="0"/>
              <a:ea typeface="宋体" panose="02010600030101010101" pitchFamily="2" charset="-122"/>
              <a:cs typeface="Times New Roman" panose="02020603050405020304" pitchFamily="18" charset="0"/>
            </a:endParaRPr>
          </a:p>
          <a:p>
            <a:pPr indent="304800" algn="just" fontAlgn="auto">
              <a:lnSpc>
                <a:spcPct val="100000"/>
              </a:lnSpc>
              <a:spcAft>
                <a:spcPct val="0"/>
              </a:spcAft>
            </a:pPr>
            <a:r>
              <a:rPr lang="en-US" sz="3600" u="sng" kern="100" dirty="0">
                <a:latin typeface="Times New Roman" panose="02020603050405020304" pitchFamily="18" charset="0"/>
                <a:ea typeface="宋体" panose="02010600030101010101" pitchFamily="2" charset="-122"/>
                <a:cs typeface="Times New Roman" panose="02020603050405020304" pitchFamily="18" charset="0"/>
              </a:rPr>
              <a:t>                       </a:t>
            </a:r>
            <a:r>
              <a:rPr lang="en-US" sz="3600" kern="100" dirty="0">
                <a:latin typeface="Times New Roman" panose="02020603050405020304" pitchFamily="18" charset="0"/>
                <a:ea typeface="宋体" panose="02010600030101010101" pitchFamily="2" charset="-122"/>
                <a:cs typeface="Times New Roman" panose="02020603050405020304" pitchFamily="18" charset="0"/>
              </a:rPr>
              <a:t>(engage)    with the models, eager to learn more about the history and  </a:t>
            </a:r>
            <a:r>
              <a:rPr lang="en-US" sz="3600" u="sng" kern="100" dirty="0">
                <a:latin typeface="Times New Roman" panose="02020603050405020304" pitchFamily="18" charset="0"/>
                <a:ea typeface="宋体" panose="02010600030101010101" pitchFamily="2" charset="-122"/>
                <a:cs typeface="Times New Roman" panose="02020603050405020304" pitchFamily="18" charset="0"/>
              </a:rPr>
              <a:t>                 63    </a:t>
            </a:r>
            <a:r>
              <a:rPr lang="en-US" sz="3600" kern="100" dirty="0">
                <a:latin typeface="Times New Roman" panose="02020603050405020304" pitchFamily="18" charset="0"/>
                <a:ea typeface="宋体" panose="02010600030101010101" pitchFamily="2" charset="-122"/>
                <a:cs typeface="Times New Roman" panose="02020603050405020304" pitchFamily="18" charset="0"/>
              </a:rPr>
              <a:t>(symbol) </a:t>
            </a:r>
            <a:r>
              <a:rPr lang="en-US" sz="3600" b="1" kern="100" dirty="0">
                <a:solidFill>
                  <a:srgbClr val="CC00FF"/>
                </a:solidFill>
                <a:latin typeface="Times New Roman" panose="02020603050405020304" pitchFamily="18" charset="0"/>
                <a:ea typeface="宋体" panose="02010600030101010101" pitchFamily="2" charset="-122"/>
                <a:cs typeface="Times New Roman" panose="02020603050405020304" pitchFamily="18" charset="0"/>
              </a:rPr>
              <a:t>meaning</a:t>
            </a:r>
            <a:r>
              <a:rPr lang="en-US" sz="3600" kern="100" dirty="0">
                <a:latin typeface="Times New Roman" panose="02020603050405020304" pitchFamily="18" charset="0"/>
                <a:ea typeface="宋体" panose="02010600030101010101" pitchFamily="2" charset="-122"/>
                <a:cs typeface="Times New Roman" panose="02020603050405020304" pitchFamily="18" charset="0"/>
              </a:rPr>
              <a:t> behind each garment, further fostering cross-cultural exchange and understanding. </a:t>
            </a:r>
            <a:endParaRPr sz="3600" kern="1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nvSpPr>
        <p:spPr>
          <a:xfrm>
            <a:off x="4550455" y="1094338"/>
            <a:ext cx="2010607" cy="519566"/>
          </a:xfrm>
          <a:prstGeom prst="rect">
            <a:avLst/>
          </a:prstGeom>
          <a:solidFill>
            <a:schemeClr val="bg1"/>
          </a:solidFill>
        </p:spPr>
        <p:txBody>
          <a:bodyPr wrap="square" rtlCol="0">
            <a:spAutoFit/>
          </a:bodyPr>
          <a:lstStyle/>
          <a:p>
            <a:pPr>
              <a:lnSpc>
                <a:spcPts val="3300"/>
              </a:lnSpc>
            </a:pPr>
            <a:r>
              <a:rPr lang="en-US" sz="3600" b="1" dirty="0">
                <a:solidFill>
                  <a:srgbClr val="FF0000"/>
                </a:solidFill>
                <a:latin typeface="微软雅黑" panose="020B0503020204020204" pitchFamily="34" charset="-122"/>
                <a:ea typeface="微软雅黑" panose="020B0503020204020204" pitchFamily="34" charset="-122"/>
              </a:rPr>
              <a:t> who</a:t>
            </a:r>
            <a:endParaRPr lang="en-US" sz="3600" b="1" dirty="0">
              <a:solidFill>
                <a:srgbClr val="FF0000"/>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263951" y="4569634"/>
            <a:ext cx="11557261" cy="954107"/>
          </a:xfrm>
          <a:prstGeom prst="rect">
            <a:avLst/>
          </a:prstGeom>
          <a:solidFill>
            <a:srgbClr val="92D050"/>
          </a:solidFill>
        </p:spPr>
        <p:txBody>
          <a:bodyPr wrap="square" rtlCol="0">
            <a:spAutoFit/>
          </a:bodyPr>
          <a:lstStyle/>
          <a:p>
            <a:r>
              <a:rPr lang="zh-CN" altLang="en-US" sz="2800" b="1" dirty="0">
                <a:latin typeface="Times New Roman" panose="02020603050405020304" pitchFamily="18" charset="0"/>
                <a:cs typeface="Times New Roman" panose="02020603050405020304" pitchFamily="18" charset="0"/>
                <a:sym typeface="+mn-ea"/>
              </a:rPr>
              <a:t>考查谓语动词的时态；</a:t>
            </a:r>
            <a:r>
              <a:rPr lang="en-US" altLang="zh-CN" sz="2800" b="1" dirty="0">
                <a:latin typeface="Times New Roman" panose="02020603050405020304" pitchFamily="18" charset="0"/>
                <a:cs typeface="Times New Roman" panose="02020603050405020304" pitchFamily="18" charset="0"/>
                <a:sym typeface="+mn-ea"/>
              </a:rPr>
              <a:t>many = many residents and tourists </a:t>
            </a:r>
            <a:r>
              <a:rPr lang="zh-CN" altLang="en-US" sz="2800" b="1" dirty="0">
                <a:latin typeface="Times New Roman" panose="02020603050405020304" pitchFamily="18" charset="0"/>
                <a:cs typeface="Times New Roman" panose="02020603050405020304" pitchFamily="18" charset="0"/>
                <a:sym typeface="+mn-ea"/>
              </a:rPr>
              <a:t>充当主语</a:t>
            </a:r>
            <a:endParaRPr lang="en-US" altLang="zh-CN" sz="2800" b="1" dirty="0">
              <a:latin typeface="Times New Roman" panose="02020603050405020304" pitchFamily="18" charset="0"/>
              <a:cs typeface="Times New Roman" panose="02020603050405020304" pitchFamily="18" charset="0"/>
              <a:sym typeface="+mn-ea"/>
            </a:endParaRPr>
          </a:p>
          <a:p>
            <a:r>
              <a:rPr lang="en-US" altLang="zh-CN" sz="2800" b="1" dirty="0">
                <a:solidFill>
                  <a:schemeClr val="tx1"/>
                </a:solidFill>
                <a:latin typeface="Times New Roman" panose="02020603050405020304" pitchFamily="18" charset="0"/>
                <a:cs typeface="Times New Roman" panose="02020603050405020304" pitchFamily="18" charset="0"/>
                <a:sym typeface="+mn-ea"/>
              </a:rPr>
              <a:t>engage with sb </a:t>
            </a:r>
            <a:r>
              <a:rPr lang="zh-CN" altLang="en-US" sz="2800" b="1" dirty="0">
                <a:solidFill>
                  <a:schemeClr val="tx1"/>
                </a:solidFill>
                <a:latin typeface="Times New Roman" panose="02020603050405020304" pitchFamily="18" charset="0"/>
                <a:cs typeface="Times New Roman" panose="02020603050405020304" pitchFamily="18" charset="0"/>
                <a:sym typeface="+mn-ea"/>
              </a:rPr>
              <a:t>与某人互动</a:t>
            </a:r>
            <a:endParaRPr lang="zh-CN" altLang="en-US" sz="2800" b="1" dirty="0">
              <a:solidFill>
                <a:schemeClr val="tx1"/>
              </a:solidFill>
            </a:endParaRPr>
          </a:p>
        </p:txBody>
      </p:sp>
      <p:sp>
        <p:nvSpPr>
          <p:cNvPr id="5" name="文本框 4"/>
          <p:cNvSpPr txBox="1"/>
          <p:nvPr/>
        </p:nvSpPr>
        <p:spPr>
          <a:xfrm>
            <a:off x="356720" y="2238807"/>
            <a:ext cx="2537309" cy="519566"/>
          </a:xfrm>
          <a:prstGeom prst="rect">
            <a:avLst/>
          </a:prstGeom>
          <a:solidFill>
            <a:schemeClr val="bg1"/>
          </a:solidFill>
        </p:spPr>
        <p:txBody>
          <a:bodyPr wrap="square" rtlCol="0">
            <a:spAutoFit/>
          </a:bodyPr>
          <a:lstStyle/>
          <a:p>
            <a:pPr>
              <a:lnSpc>
                <a:spcPts val="3300"/>
              </a:lnSpc>
            </a:pPr>
            <a:r>
              <a:rPr lang="en-US" altLang="zh-CN" sz="3600" b="1" dirty="0">
                <a:solidFill>
                  <a:srgbClr val="FF0000"/>
                </a:solidFill>
                <a:latin typeface="微软雅黑" panose="020B0503020204020204" pitchFamily="34" charset="-122"/>
                <a:ea typeface="微软雅黑" panose="020B0503020204020204" pitchFamily="34" charset="-122"/>
              </a:rPr>
              <a:t>engaged</a:t>
            </a:r>
            <a:endParaRPr lang="en-US" sz="3600" b="1" dirty="0">
              <a:solidFill>
                <a:srgbClr val="FF00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998481" y="170235"/>
            <a:ext cx="3814380" cy="461665"/>
          </a:xfrm>
          <a:prstGeom prst="rect">
            <a:avLst/>
          </a:prstGeom>
          <a:solidFill>
            <a:srgbClr val="5EF1DA"/>
          </a:solidFill>
        </p:spPr>
        <p:txBody>
          <a:bodyPr wrap="square" rtlCol="0">
            <a:spAutoFit/>
          </a:bodyPr>
          <a:lstStyle/>
          <a:p>
            <a:r>
              <a:rPr lang="zh-CN" altLang="en-US" sz="2400" b="1" dirty="0">
                <a:solidFill>
                  <a:schemeClr val="tx1"/>
                </a:solidFill>
              </a:rPr>
              <a:t>考查</a:t>
            </a:r>
            <a:r>
              <a:rPr lang="zh-CN" altLang="en-US" sz="2400" b="1" dirty="0"/>
              <a:t>定语从句关系代词</a:t>
            </a:r>
            <a:endParaRPr lang="zh-CN" altLang="en-US" sz="2400" b="1" dirty="0">
              <a:solidFill>
                <a:schemeClr val="tx1"/>
              </a:solidFill>
            </a:endParaRPr>
          </a:p>
        </p:txBody>
      </p:sp>
      <p:sp>
        <p:nvSpPr>
          <p:cNvPr id="4" name="文本框 3"/>
          <p:cNvSpPr txBox="1"/>
          <p:nvPr/>
        </p:nvSpPr>
        <p:spPr>
          <a:xfrm>
            <a:off x="6038850" y="3883615"/>
            <a:ext cx="3414000" cy="523220"/>
          </a:xfrm>
          <a:prstGeom prst="rect">
            <a:avLst/>
          </a:prstGeom>
          <a:solidFill>
            <a:schemeClr val="accent2"/>
          </a:solidFill>
        </p:spPr>
        <p:txBody>
          <a:bodyPr wrap="square" rtlCol="0">
            <a:spAutoFit/>
          </a:bodyPr>
          <a:lstStyle/>
          <a:p>
            <a:r>
              <a:rPr lang="zh-CN" altLang="en-US" sz="2800" b="1" dirty="0">
                <a:latin typeface="Times New Roman" panose="02020603050405020304" pitchFamily="18" charset="0"/>
                <a:cs typeface="Times New Roman" panose="02020603050405020304" pitchFamily="18" charset="0"/>
                <a:sym typeface="+mn-ea"/>
              </a:rPr>
              <a:t>考查名词变形容词</a:t>
            </a:r>
            <a:endParaRPr lang="zh-CN" altLang="en-US" sz="2800" b="1" dirty="0">
              <a:solidFill>
                <a:schemeClr val="tx1"/>
              </a:solidFill>
            </a:endParaRPr>
          </a:p>
        </p:txBody>
      </p:sp>
      <p:sp>
        <p:nvSpPr>
          <p:cNvPr id="12" name="文本框 11"/>
          <p:cNvSpPr txBox="1"/>
          <p:nvPr/>
        </p:nvSpPr>
        <p:spPr>
          <a:xfrm>
            <a:off x="4146451" y="2756483"/>
            <a:ext cx="2818614" cy="519566"/>
          </a:xfrm>
          <a:prstGeom prst="rect">
            <a:avLst/>
          </a:prstGeom>
          <a:noFill/>
          <a:extLst>
            <a:ext uri="{909E8E84-426E-40DD-AFC4-6F175D3DCCD1}">
              <a14:hiddenFill xmlns:a14="http://schemas.microsoft.com/office/drawing/2010/main">
                <a:solidFill>
                  <a:schemeClr val="accent2">
                    <a:lumMod val="75000"/>
                  </a:schemeClr>
                </a:solidFill>
              </a14:hiddenFill>
            </a:ext>
          </a:extLst>
        </p:spPr>
        <p:txBody>
          <a:bodyPr wrap="square" rtlCol="0">
            <a:spAutoFit/>
          </a:bodyPr>
          <a:lstStyle/>
          <a:p>
            <a:pPr>
              <a:lnSpc>
                <a:spcPts val="3300"/>
              </a:lnSpc>
            </a:pPr>
            <a:r>
              <a:rPr lang="en-US" altLang="zh-CN" sz="3600" b="1" dirty="0">
                <a:solidFill>
                  <a:srgbClr val="FF0000"/>
                </a:solidFill>
                <a:latin typeface="微软雅黑" panose="020B0503020204020204" pitchFamily="34" charset="-122"/>
                <a:ea typeface="微软雅黑" panose="020B0503020204020204" pitchFamily="34" charset="-122"/>
              </a:rPr>
              <a:t>symbolic</a:t>
            </a:r>
            <a:endParaRPr lang="en-US" sz="36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ox(in)">
                                      <p:cBhvr>
                                        <p:cTn id="27" dur="2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ox(in)">
                                      <p:cBhvr>
                                        <p:cTn id="3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5" grpId="0" animBg="1"/>
      <p:bldP spid="9" grpId="0" animBg="1"/>
      <p:bldP spid="4" grpId="0" animBg="1"/>
      <p:bldP spid="1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249590"/>
            <a:ext cx="12077700" cy="4585871"/>
          </a:xfrm>
          <a:prstGeom prst="rect">
            <a:avLst/>
          </a:prstGeom>
          <a:solidFill>
            <a:schemeClr val="bg1"/>
          </a:solidFill>
        </p:spPr>
        <p:txBody>
          <a:bodyPr wrap="square">
            <a:spAutoFit/>
          </a:bodyPr>
          <a:lstStyle/>
          <a:p>
            <a:pPr indent="360045" algn="just" fontAlgn="auto">
              <a:lnSpc>
                <a:spcPct val="100000"/>
              </a:lnSpc>
              <a:spcAft>
                <a:spcPct val="0"/>
              </a:spcAft>
            </a:pPr>
            <a:r>
              <a:rPr lang="en-US" sz="4000" kern="100" dirty="0">
                <a:latin typeface="Times New Roman" panose="02020603050405020304" pitchFamily="18" charset="0"/>
                <a:ea typeface="宋体" panose="02010600030101010101" pitchFamily="2" charset="-122"/>
                <a:cs typeface="Times New Roman" panose="02020603050405020304" pitchFamily="18" charset="0"/>
              </a:rPr>
              <a:t>     </a:t>
            </a:r>
            <a:r>
              <a:rPr lang="en-US" sz="3600" kern="100" dirty="0">
                <a:latin typeface="Times New Roman" panose="02020603050405020304" pitchFamily="18" charset="0"/>
                <a:ea typeface="宋体" panose="02010600030101010101" pitchFamily="2" charset="-122"/>
                <a:cs typeface="Times New Roman" panose="02020603050405020304" pitchFamily="18" charset="0"/>
              </a:rPr>
              <a:t>By including the </a:t>
            </a:r>
            <a:r>
              <a:rPr lang="en-US" sz="3600" kern="100" dirty="0" err="1">
                <a:latin typeface="Times New Roman" panose="02020603050405020304" pitchFamily="18" charset="0"/>
                <a:ea typeface="宋体" panose="02010600030101010101" pitchFamily="2" charset="-122"/>
                <a:cs typeface="Times New Roman" panose="02020603050405020304" pitchFamily="18" charset="0"/>
              </a:rPr>
              <a:t>hanfu</a:t>
            </a:r>
            <a:r>
              <a:rPr lang="en-US" sz="3600" kern="100" dirty="0">
                <a:latin typeface="Times New Roman" panose="02020603050405020304" pitchFamily="18" charset="0"/>
                <a:ea typeface="宋体" panose="02010600030101010101" pitchFamily="2" charset="-122"/>
                <a:cs typeface="Times New Roman" panose="02020603050405020304" pitchFamily="18" charset="0"/>
              </a:rPr>
              <a:t> parade into its Chinese New Year celebrations, the China Cultural Centre in Malta </a:t>
            </a:r>
            <a:r>
              <a:rPr lang="en-US" sz="36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showed its commitment   to   </a:t>
            </a:r>
            <a:r>
              <a:rPr lang="en-US" sz="3600" b="1" kern="100" dirty="0">
                <a:solidFill>
                  <a:srgbClr val="7030A0"/>
                </a:solidFill>
                <a:latin typeface="Times New Roman" panose="02020603050405020304" pitchFamily="18" charset="0"/>
                <a:ea typeface="宋体" panose="02010600030101010101" pitchFamily="2" charset="-122"/>
                <a:cs typeface="Times New Roman" panose="02020603050405020304" pitchFamily="18" charset="0"/>
              </a:rPr>
              <a:t>promoting   cultural    exchange    </a:t>
            </a:r>
            <a:r>
              <a:rPr lang="en-US" sz="36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and</a:t>
            </a:r>
            <a:r>
              <a:rPr lang="en-US" sz="3600" u="sng" kern="100" dirty="0">
                <a:latin typeface="Times New Roman" panose="02020603050405020304" pitchFamily="18" charset="0"/>
                <a:ea typeface="宋体" panose="02010600030101010101" pitchFamily="2" charset="-122"/>
                <a:cs typeface="Times New Roman" panose="02020603050405020304" pitchFamily="18" charset="0"/>
              </a:rPr>
              <a:t>   </a:t>
            </a:r>
            <a:endParaRPr lang="en-US" sz="3600" u="sng" kern="100" dirty="0">
              <a:latin typeface="Times New Roman" panose="02020603050405020304" pitchFamily="18" charset="0"/>
              <a:ea typeface="宋体" panose="02010600030101010101" pitchFamily="2" charset="-122"/>
              <a:cs typeface="Times New Roman" panose="02020603050405020304" pitchFamily="18" charset="0"/>
            </a:endParaRPr>
          </a:p>
          <a:p>
            <a:pPr indent="360045" algn="just" fontAlgn="auto">
              <a:lnSpc>
                <a:spcPct val="100000"/>
              </a:lnSpc>
              <a:spcAft>
                <a:spcPct val="0"/>
              </a:spcAft>
            </a:pPr>
            <a:r>
              <a:rPr lang="en-US" sz="3600" u="sng" kern="100" dirty="0">
                <a:latin typeface="Times New Roman" panose="02020603050405020304" pitchFamily="18" charset="0"/>
                <a:ea typeface="宋体" panose="02010600030101010101" pitchFamily="2" charset="-122"/>
                <a:cs typeface="Times New Roman" panose="02020603050405020304" pitchFamily="18" charset="0"/>
              </a:rPr>
              <a:t>                64       </a:t>
            </a:r>
            <a:r>
              <a:rPr lang="en-US" sz="3600" kern="100" dirty="0">
                <a:latin typeface="Times New Roman" panose="02020603050405020304" pitchFamily="18" charset="0"/>
                <a:ea typeface="宋体" panose="02010600030101010101" pitchFamily="2" charset="-122"/>
                <a:cs typeface="Times New Roman" panose="02020603050405020304" pitchFamily="18" charset="0"/>
              </a:rPr>
              <a:t>(strengthen) </a:t>
            </a:r>
            <a:r>
              <a:rPr lang="en-US" sz="3600" b="1" kern="100" dirty="0">
                <a:solidFill>
                  <a:srgbClr val="7030A0"/>
                </a:solidFill>
                <a:latin typeface="Times New Roman" panose="02020603050405020304" pitchFamily="18" charset="0"/>
                <a:ea typeface="宋体" panose="02010600030101010101" pitchFamily="2" charset="-122"/>
                <a:cs typeface="Times New Roman" panose="02020603050405020304" pitchFamily="18" charset="0"/>
              </a:rPr>
              <a:t>the bonds of friendship </a:t>
            </a:r>
            <a:r>
              <a:rPr lang="en-US" sz="3600" kern="100" dirty="0">
                <a:latin typeface="Times New Roman" panose="02020603050405020304" pitchFamily="18" charset="0"/>
                <a:ea typeface="宋体" panose="02010600030101010101" pitchFamily="2" charset="-122"/>
                <a:cs typeface="Times New Roman" panose="02020603050405020304" pitchFamily="18" charset="0"/>
              </a:rPr>
              <a:t>between Malta and China. The event </a:t>
            </a:r>
            <a:r>
              <a:rPr lang="en-US" sz="36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showed</a:t>
            </a:r>
            <a:r>
              <a:rPr lang="en-US" sz="3600" kern="100" dirty="0">
                <a:latin typeface="Times New Roman" panose="02020603050405020304" pitchFamily="18" charset="0"/>
                <a:ea typeface="宋体" panose="02010600030101010101" pitchFamily="2" charset="-122"/>
                <a:cs typeface="Times New Roman" panose="02020603050405020304" pitchFamily="18" charset="0"/>
              </a:rPr>
              <a:t> </a:t>
            </a:r>
            <a:r>
              <a:rPr lang="en-US" sz="3600" b="1" kern="100" dirty="0">
                <a:solidFill>
                  <a:srgbClr val="CC00FF"/>
                </a:solidFill>
                <a:latin typeface="Times New Roman" panose="02020603050405020304" pitchFamily="18" charset="0"/>
                <a:ea typeface="宋体" panose="02010600030101010101" pitchFamily="2" charset="-122"/>
                <a:cs typeface="Times New Roman" panose="02020603050405020304" pitchFamily="18" charset="0"/>
              </a:rPr>
              <a:t>the lasting appeal   </a:t>
            </a:r>
            <a:r>
              <a:rPr lang="en-US" sz="3600" i="1" u="sng"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65              </a:t>
            </a:r>
            <a:r>
              <a:rPr lang="en-US" sz="3600" i="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Chinese traditions </a:t>
            </a:r>
            <a:r>
              <a:rPr lang="en-US" sz="3600" b="1" kern="100" dirty="0">
                <a:latin typeface="Times New Roman" panose="02020603050405020304" pitchFamily="18" charset="0"/>
                <a:ea typeface="宋体" panose="02010600030101010101" pitchFamily="2" charset="-122"/>
                <a:cs typeface="Times New Roman" panose="02020603050405020304" pitchFamily="18" charset="0"/>
              </a:rPr>
              <a:t>and </a:t>
            </a:r>
            <a:r>
              <a:rPr lang="en-US" sz="3600" kern="100" dirty="0">
                <a:solidFill>
                  <a:srgbClr val="CC00FF"/>
                </a:solidFill>
                <a:latin typeface="Times New Roman" panose="02020603050405020304" pitchFamily="18" charset="0"/>
                <a:ea typeface="宋体" panose="02010600030101010101" pitchFamily="2" charset="-122"/>
                <a:cs typeface="Times New Roman" panose="02020603050405020304" pitchFamily="18" charset="0"/>
              </a:rPr>
              <a:t>their ability </a:t>
            </a:r>
            <a:r>
              <a:rPr lang="en-US" sz="3600" i="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to go beyond borders, </a:t>
            </a:r>
            <a:r>
              <a:rPr lang="en-US" sz="3600" kern="100" dirty="0">
                <a:latin typeface="Times New Roman" panose="02020603050405020304" pitchFamily="18" charset="0"/>
                <a:ea typeface="宋体" panose="02010600030101010101" pitchFamily="2" charset="-122"/>
                <a:cs typeface="Times New Roman" panose="02020603050405020304" pitchFamily="18" charset="0"/>
              </a:rPr>
              <a:t>uniting people from diverse backgrounds in celebration and appreciation.</a:t>
            </a:r>
            <a:endParaRPr lang="en-US" sz="3600" kern="1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nvSpPr>
        <p:spPr>
          <a:xfrm>
            <a:off x="1993769" y="559027"/>
            <a:ext cx="7103097" cy="523220"/>
          </a:xfrm>
          <a:prstGeom prst="rect">
            <a:avLst/>
          </a:prstGeom>
          <a:solidFill>
            <a:srgbClr val="92D050"/>
          </a:solidFill>
        </p:spPr>
        <p:txBody>
          <a:bodyPr wrap="square" rtlCol="0">
            <a:spAutoFit/>
          </a:bodyPr>
          <a:lstStyle/>
          <a:p>
            <a:r>
              <a:rPr lang="zh-CN" altLang="en-US" sz="2800" b="1" dirty="0">
                <a:solidFill>
                  <a:schemeClr val="tx1"/>
                </a:solidFill>
                <a:latin typeface="Times New Roman" panose="02020603050405020304" pitchFamily="18" charset="0"/>
                <a:cs typeface="Times New Roman" panose="02020603050405020304" pitchFamily="18" charset="0"/>
                <a:sym typeface="+mn-ea"/>
              </a:rPr>
              <a:t>考查非谓语动名词：</a:t>
            </a:r>
            <a:r>
              <a:rPr lang="zh-CN" altLang="en-US" sz="2800" b="1" dirty="0">
                <a:latin typeface="Times New Roman" panose="02020603050405020304" pitchFamily="18" charset="0"/>
                <a:cs typeface="Times New Roman" panose="02020603050405020304" pitchFamily="18" charset="0"/>
                <a:sym typeface="+mn-ea"/>
              </a:rPr>
              <a:t>介词</a:t>
            </a:r>
            <a:r>
              <a:rPr lang="en-US" altLang="zh-CN" sz="2800" b="1" dirty="0">
                <a:latin typeface="Times New Roman" panose="02020603050405020304" pitchFamily="18" charset="0"/>
                <a:cs typeface="Times New Roman" panose="02020603050405020304" pitchFamily="18" charset="0"/>
                <a:sym typeface="+mn-ea"/>
              </a:rPr>
              <a:t>to </a:t>
            </a:r>
            <a:r>
              <a:rPr lang="zh-CN" altLang="en-US" sz="2800" b="1" dirty="0">
                <a:latin typeface="Times New Roman" panose="02020603050405020304" pitchFamily="18" charset="0"/>
                <a:cs typeface="Times New Roman" panose="02020603050405020304" pitchFamily="18" charset="0"/>
                <a:sym typeface="+mn-ea"/>
              </a:rPr>
              <a:t>的并列宾语</a:t>
            </a:r>
            <a:endParaRPr lang="en-US" altLang="zh-CN" sz="2800" b="1" dirty="0">
              <a:solidFill>
                <a:schemeClr val="tx1"/>
              </a:solidFill>
              <a:latin typeface="Times New Roman" panose="02020603050405020304" pitchFamily="18" charset="0"/>
              <a:cs typeface="Times New Roman" panose="02020603050405020304" pitchFamily="18" charset="0"/>
              <a:sym typeface="+mn-ea"/>
            </a:endParaRPr>
          </a:p>
        </p:txBody>
      </p:sp>
      <p:sp>
        <p:nvSpPr>
          <p:cNvPr id="3" name="文本框 2"/>
          <p:cNvSpPr txBox="1"/>
          <p:nvPr/>
        </p:nvSpPr>
        <p:spPr>
          <a:xfrm>
            <a:off x="114300" y="3098372"/>
            <a:ext cx="3509913" cy="519566"/>
          </a:xfrm>
          <a:prstGeom prst="rect">
            <a:avLst/>
          </a:prstGeom>
          <a:noFill/>
          <a:extLst>
            <a:ext uri="{909E8E84-426E-40DD-AFC4-6F175D3DCCD1}">
              <a14:hiddenFill xmlns:a14="http://schemas.microsoft.com/office/drawing/2010/main">
                <a:solidFill>
                  <a:schemeClr val="accent2">
                    <a:lumMod val="75000"/>
                  </a:schemeClr>
                </a:solidFill>
              </a14:hiddenFill>
            </a:ext>
          </a:extLst>
        </p:spPr>
        <p:txBody>
          <a:bodyPr wrap="square" rtlCol="0">
            <a:spAutoFit/>
          </a:bodyPr>
          <a:lstStyle/>
          <a:p>
            <a:pPr>
              <a:lnSpc>
                <a:spcPts val="3300"/>
              </a:lnSpc>
            </a:pPr>
            <a:r>
              <a:rPr lang="en-US" altLang="zh-CN" sz="3600" b="1" dirty="0">
                <a:solidFill>
                  <a:srgbClr val="FF0000"/>
                </a:solidFill>
                <a:latin typeface="微软雅黑" panose="020B0503020204020204" pitchFamily="34" charset="-122"/>
                <a:ea typeface="微软雅黑" panose="020B0503020204020204" pitchFamily="34" charset="-122"/>
              </a:rPr>
              <a:t>strengthening</a:t>
            </a:r>
            <a:endParaRPr lang="en-US" sz="3600" b="1" dirty="0">
              <a:solidFill>
                <a:srgbClr val="FF0000"/>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2787192" y="5775753"/>
            <a:ext cx="8166754" cy="523220"/>
          </a:xfrm>
          <a:prstGeom prst="rect">
            <a:avLst/>
          </a:prstGeom>
          <a:solidFill>
            <a:srgbClr val="92D050"/>
          </a:solidFill>
        </p:spPr>
        <p:txBody>
          <a:bodyPr wrap="square" rtlCol="0">
            <a:spAutoFit/>
          </a:bodyPr>
          <a:lstStyle/>
          <a:p>
            <a:r>
              <a:rPr lang="zh-CN" altLang="en-US" sz="2800" b="1" dirty="0">
                <a:solidFill>
                  <a:schemeClr val="tx1"/>
                </a:solidFill>
                <a:latin typeface="Times New Roman" panose="02020603050405020304" pitchFamily="18" charset="0"/>
                <a:cs typeface="Times New Roman" panose="02020603050405020304" pitchFamily="18" charset="0"/>
                <a:sym typeface="+mn-ea"/>
              </a:rPr>
              <a:t>考查</a:t>
            </a:r>
            <a:r>
              <a:rPr lang="zh-CN" altLang="en-US" sz="2800" b="1" dirty="0">
                <a:latin typeface="Times New Roman" panose="02020603050405020304" pitchFamily="18" charset="0"/>
                <a:cs typeface="Times New Roman" panose="02020603050405020304" pitchFamily="18" charset="0"/>
                <a:sym typeface="+mn-ea"/>
              </a:rPr>
              <a:t>介词</a:t>
            </a:r>
            <a:r>
              <a:rPr lang="en-US" altLang="zh-CN" sz="2800" b="1" dirty="0">
                <a:latin typeface="Times New Roman" panose="02020603050405020304" pitchFamily="18" charset="0"/>
                <a:cs typeface="Times New Roman" panose="02020603050405020304" pitchFamily="18" charset="0"/>
                <a:sym typeface="+mn-ea"/>
              </a:rPr>
              <a:t>of </a:t>
            </a:r>
            <a:r>
              <a:rPr lang="zh-CN" altLang="en-US" sz="2800" b="1" dirty="0">
                <a:latin typeface="Times New Roman" panose="02020603050405020304" pitchFamily="18" charset="0"/>
                <a:cs typeface="Times New Roman" panose="02020603050405020304" pitchFamily="18" charset="0"/>
                <a:sym typeface="+mn-ea"/>
              </a:rPr>
              <a:t>，</a:t>
            </a:r>
            <a:r>
              <a:rPr lang="en-US" altLang="zh-CN" sz="2800" b="1" dirty="0">
                <a:latin typeface="Times New Roman" panose="02020603050405020304" pitchFamily="18" charset="0"/>
                <a:cs typeface="Times New Roman" panose="02020603050405020304" pitchFamily="18" charset="0"/>
                <a:sym typeface="+mn-ea"/>
              </a:rPr>
              <a:t>of Chinese traditions </a:t>
            </a:r>
            <a:r>
              <a:rPr lang="zh-CN" altLang="en-US" sz="2800" b="1" dirty="0">
                <a:latin typeface="Times New Roman" panose="02020603050405020304" pitchFamily="18" charset="0"/>
                <a:cs typeface="Times New Roman" panose="02020603050405020304" pitchFamily="18" charset="0"/>
                <a:sym typeface="+mn-ea"/>
              </a:rPr>
              <a:t>充当后置定语。</a:t>
            </a:r>
            <a:endParaRPr lang="en-US" altLang="zh-CN" sz="2800" b="1" dirty="0">
              <a:solidFill>
                <a:schemeClr val="tx1"/>
              </a:solidFill>
              <a:latin typeface="Times New Roman" panose="02020603050405020304" pitchFamily="18" charset="0"/>
              <a:cs typeface="Times New Roman" panose="02020603050405020304" pitchFamily="18" charset="0"/>
              <a:sym typeface="+mn-ea"/>
            </a:endParaRPr>
          </a:p>
        </p:txBody>
      </p:sp>
      <p:sp>
        <p:nvSpPr>
          <p:cNvPr id="6" name="文本框 5"/>
          <p:cNvSpPr txBox="1"/>
          <p:nvPr/>
        </p:nvSpPr>
        <p:spPr>
          <a:xfrm>
            <a:off x="577784" y="4070904"/>
            <a:ext cx="1415985" cy="519566"/>
          </a:xfrm>
          <a:prstGeom prst="rect">
            <a:avLst/>
          </a:prstGeom>
          <a:noFill/>
          <a:extLst>
            <a:ext uri="{909E8E84-426E-40DD-AFC4-6F175D3DCCD1}">
              <a14:hiddenFill xmlns:a14="http://schemas.microsoft.com/office/drawing/2010/main">
                <a:solidFill>
                  <a:schemeClr val="accent2">
                    <a:lumMod val="75000"/>
                  </a:schemeClr>
                </a:solidFill>
              </a14:hiddenFill>
            </a:ext>
          </a:extLst>
        </p:spPr>
        <p:txBody>
          <a:bodyPr wrap="square" rtlCol="0">
            <a:spAutoFit/>
          </a:bodyPr>
          <a:lstStyle/>
          <a:p>
            <a:pPr>
              <a:lnSpc>
                <a:spcPts val="3300"/>
              </a:lnSpc>
            </a:pPr>
            <a:r>
              <a:rPr lang="en-US" altLang="zh-CN" sz="3600" b="1" dirty="0">
                <a:solidFill>
                  <a:srgbClr val="FF0000"/>
                </a:solidFill>
                <a:latin typeface="微软雅黑" panose="020B0503020204020204" pitchFamily="34" charset="-122"/>
                <a:ea typeface="微软雅黑" panose="020B0503020204020204" pitchFamily="34" charset="-122"/>
              </a:rPr>
              <a:t>of</a:t>
            </a:r>
            <a:endParaRPr lang="en-US" sz="36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animBg="1"/>
      <p:bldP spid="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7166" y="457734"/>
            <a:ext cx="6028834" cy="6555641"/>
          </a:xfrm>
          <a:prstGeom prst="rect">
            <a:avLst/>
          </a:prstGeom>
          <a:solidFill>
            <a:schemeClr val="bg1"/>
          </a:solidFill>
        </p:spPr>
        <p:txBody>
          <a:bodyPr wrap="square">
            <a:spAutoFit/>
          </a:bodyPr>
          <a:lstStyle/>
          <a:p>
            <a:pPr indent="360045" algn="just" fontAlgn="auto">
              <a:lnSpc>
                <a:spcPct val="100000"/>
              </a:lnSpc>
              <a:spcAft>
                <a:spcPct val="0"/>
              </a:spcAft>
            </a:pPr>
            <a:r>
              <a:rPr lang="en-US" sz="2800" kern="100" dirty="0">
                <a:latin typeface="Times New Roman" panose="02020603050405020304" pitchFamily="18" charset="0"/>
                <a:ea typeface="宋体" panose="02010600030101010101" pitchFamily="2" charset="-122"/>
                <a:cs typeface="Times New Roman" panose="02020603050405020304" pitchFamily="18" charset="0"/>
              </a:rPr>
              <a:t>1.+y </a:t>
            </a:r>
            <a:r>
              <a:rPr lang="zh-CN" altLang="en-US" sz="2800" kern="100" dirty="0">
                <a:latin typeface="Times New Roman" panose="02020603050405020304" pitchFamily="18" charset="0"/>
                <a:ea typeface="宋体" panose="02010600030101010101" pitchFamily="2" charset="-122"/>
                <a:cs typeface="Times New Roman" panose="02020603050405020304" pitchFamily="18" charset="0"/>
              </a:rPr>
              <a:t>结尾的形容词</a:t>
            </a:r>
            <a:endParaRPr lang="zh-CN" altLang="en-US" sz="2800" kern="100" dirty="0">
              <a:latin typeface="Times New Roman" panose="02020603050405020304" pitchFamily="18" charset="0"/>
              <a:ea typeface="宋体" panose="02010600030101010101" pitchFamily="2" charset="-122"/>
              <a:cs typeface="Times New Roman" panose="02020603050405020304" pitchFamily="18" charset="0"/>
            </a:endParaRPr>
          </a:p>
          <a:p>
            <a:pPr indent="360045" algn="just" fontAlgn="auto">
              <a:lnSpc>
                <a:spcPct val="100000"/>
              </a:lnSpc>
              <a:spcAft>
                <a:spcPct val="0"/>
              </a:spcAft>
            </a:pPr>
            <a:r>
              <a:rPr lang="en-US" sz="2800" kern="100" dirty="0">
                <a:latin typeface="Times New Roman" panose="02020603050405020304" pitchFamily="18" charset="0"/>
                <a:ea typeface="宋体" panose="02010600030101010101" pitchFamily="2" charset="-122"/>
                <a:cs typeface="Times New Roman" panose="02020603050405020304" pitchFamily="18" charset="0"/>
              </a:rPr>
              <a:t>anger →angry       </a:t>
            </a:r>
            <a:r>
              <a:rPr lang="zh-CN" altLang="en-US" sz="2800" kern="100" dirty="0">
                <a:latin typeface="Times New Roman" panose="02020603050405020304" pitchFamily="18" charset="0"/>
                <a:ea typeface="宋体" panose="02010600030101010101" pitchFamily="2" charset="-122"/>
                <a:cs typeface="Times New Roman" panose="02020603050405020304" pitchFamily="18" charset="0"/>
              </a:rPr>
              <a:t>生气的</a:t>
            </a:r>
            <a:endParaRPr lang="en-US" altLang="zh-CN" sz="2800" kern="100" dirty="0">
              <a:latin typeface="Times New Roman" panose="02020603050405020304" pitchFamily="18" charset="0"/>
              <a:ea typeface="宋体" panose="02010600030101010101" pitchFamily="2" charset="-122"/>
              <a:cs typeface="Times New Roman" panose="02020603050405020304" pitchFamily="18" charset="0"/>
            </a:endParaRPr>
          </a:p>
          <a:p>
            <a:pPr indent="360045" algn="just" fontAlgn="auto">
              <a:lnSpc>
                <a:spcPct val="100000"/>
              </a:lnSpc>
              <a:spcAft>
                <a:spcPct val="0"/>
              </a:spcAft>
            </a:pP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2.</a:t>
            </a:r>
            <a:r>
              <a:rPr lang="zh-CN" altLang="en-US" sz="2800" kern="100" dirty="0">
                <a:latin typeface="Times New Roman" panose="02020603050405020304" pitchFamily="18" charset="0"/>
                <a:ea typeface="宋体" panose="02010600030101010101" pitchFamily="2" charset="-122"/>
                <a:cs typeface="Times New Roman" panose="02020603050405020304" pitchFamily="18" charset="0"/>
              </a:rPr>
              <a:t>名词</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 ed (</a:t>
            </a:r>
            <a:r>
              <a:rPr lang="zh-CN" altLang="en-US" sz="2800" kern="100" dirty="0">
                <a:latin typeface="Times New Roman" panose="02020603050405020304" pitchFamily="18" charset="0"/>
                <a:ea typeface="宋体" panose="02010600030101010101" pitchFamily="2" charset="-122"/>
                <a:cs typeface="Times New Roman" panose="02020603050405020304" pitchFamily="18" charset="0"/>
              </a:rPr>
              <a:t>具有某种特点的</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800" kern="100" dirty="0">
              <a:latin typeface="Times New Roman" panose="02020603050405020304" pitchFamily="18" charset="0"/>
              <a:ea typeface="宋体" panose="02010600030101010101" pitchFamily="2" charset="-122"/>
              <a:cs typeface="Times New Roman" panose="02020603050405020304" pitchFamily="18" charset="0"/>
            </a:endParaRPr>
          </a:p>
          <a:p>
            <a:pPr indent="360045" algn="just" fontAlgn="auto">
              <a:lnSpc>
                <a:spcPct val="100000"/>
              </a:lnSpc>
              <a:spcAft>
                <a:spcPct val="0"/>
              </a:spcAft>
            </a:pPr>
            <a:r>
              <a:rPr lang="en-US" altLang="zh-CN" sz="2800" kern="100" dirty="0" err="1">
                <a:latin typeface="Times New Roman" panose="02020603050405020304" pitchFamily="18" charset="0"/>
                <a:ea typeface="宋体" panose="02010600030101010101" pitchFamily="2" charset="-122"/>
                <a:cs typeface="Times New Roman" panose="02020603050405020304" pitchFamily="18" charset="0"/>
              </a:rPr>
              <a:t>balance→balanced</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2800" kern="100" dirty="0">
                <a:latin typeface="Times New Roman" panose="02020603050405020304" pitchFamily="18" charset="0"/>
                <a:ea typeface="宋体" panose="02010600030101010101" pitchFamily="2" charset="-122"/>
                <a:cs typeface="Times New Roman" panose="02020603050405020304" pitchFamily="18" charset="0"/>
              </a:rPr>
              <a:t>平衡的</a:t>
            </a:r>
            <a:endParaRPr lang="zh-CN" altLang="en-US" sz="2800" kern="100" dirty="0">
              <a:latin typeface="Times New Roman" panose="02020603050405020304" pitchFamily="18" charset="0"/>
              <a:ea typeface="宋体" panose="02010600030101010101" pitchFamily="2" charset="-122"/>
              <a:cs typeface="Times New Roman" panose="02020603050405020304" pitchFamily="18" charset="0"/>
            </a:endParaRPr>
          </a:p>
          <a:p>
            <a:pPr indent="360045" algn="just" fontAlgn="auto">
              <a:lnSpc>
                <a:spcPct val="100000"/>
              </a:lnSpc>
              <a:spcAft>
                <a:spcPct val="0"/>
              </a:spcAft>
            </a:pP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 3</a:t>
            </a:r>
            <a:r>
              <a:rPr lang="zh-CN" altLang="en-US" sz="2800" kern="100" dirty="0">
                <a:latin typeface="Times New Roman" panose="02020603050405020304" pitchFamily="18" charset="0"/>
                <a:ea typeface="宋体" panose="02010600030101010101" pitchFamily="2" charset="-122"/>
                <a:cs typeface="Times New Roman" panose="02020603050405020304" pitchFamily="18" charset="0"/>
              </a:rPr>
              <a:t>．名词</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kern="100" dirty="0" err="1">
                <a:latin typeface="Times New Roman" panose="02020603050405020304" pitchFamily="18" charset="0"/>
                <a:ea typeface="宋体" panose="02010600030101010101" pitchFamily="2" charset="-122"/>
                <a:cs typeface="Times New Roman" panose="02020603050405020304" pitchFamily="18" charset="0"/>
              </a:rPr>
              <a:t>ful</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/less</a:t>
            </a:r>
            <a:endParaRPr lang="en-US" altLang="zh-CN" sz="2800" kern="100" dirty="0">
              <a:latin typeface="Times New Roman" panose="02020603050405020304" pitchFamily="18" charset="0"/>
              <a:ea typeface="宋体" panose="02010600030101010101" pitchFamily="2" charset="-122"/>
              <a:cs typeface="Times New Roman" panose="02020603050405020304" pitchFamily="18" charset="0"/>
            </a:endParaRPr>
          </a:p>
          <a:p>
            <a:pPr indent="360045" algn="just" fontAlgn="auto">
              <a:lnSpc>
                <a:spcPct val="100000"/>
              </a:lnSpc>
              <a:spcAft>
                <a:spcPct val="0"/>
              </a:spcAft>
            </a:pPr>
            <a:r>
              <a:rPr lang="en-US" altLang="zh-CN" sz="2800" kern="100" dirty="0" err="1">
                <a:latin typeface="Times New Roman" panose="02020603050405020304" pitchFamily="18" charset="0"/>
                <a:ea typeface="宋体" panose="02010600030101010101" pitchFamily="2" charset="-122"/>
                <a:cs typeface="Times New Roman" panose="02020603050405020304" pitchFamily="18" charset="0"/>
              </a:rPr>
              <a:t>meaning→meaningful</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 </a:t>
            </a:r>
            <a:endParaRPr lang="en-US" altLang="zh-CN" sz="2800" kern="100" dirty="0">
              <a:latin typeface="Times New Roman" panose="02020603050405020304" pitchFamily="18" charset="0"/>
              <a:ea typeface="宋体" panose="02010600030101010101" pitchFamily="2" charset="-122"/>
              <a:cs typeface="Times New Roman" panose="02020603050405020304" pitchFamily="18" charset="0"/>
            </a:endParaRPr>
          </a:p>
          <a:p>
            <a:pPr indent="360045" algn="just" fontAlgn="auto">
              <a:lnSpc>
                <a:spcPct val="100000"/>
              </a:lnSpc>
              <a:spcAft>
                <a:spcPct val="0"/>
              </a:spcAft>
            </a:pP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4</a:t>
            </a:r>
            <a:r>
              <a:rPr lang="zh-CN" altLang="en-US" sz="2800" kern="100" dirty="0">
                <a:latin typeface="Times New Roman" panose="02020603050405020304" pitchFamily="18" charset="0"/>
                <a:ea typeface="宋体" panose="02010600030101010101" pitchFamily="2" charset="-122"/>
                <a:cs typeface="Times New Roman" panose="02020603050405020304" pitchFamily="18" charset="0"/>
              </a:rPr>
              <a:t>．名词</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 able</a:t>
            </a:r>
            <a:r>
              <a:rPr lang="zh-CN" altLang="en-US" sz="28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kern="100" dirty="0" err="1">
                <a:latin typeface="Times New Roman" panose="02020603050405020304" pitchFamily="18" charset="0"/>
                <a:ea typeface="宋体" panose="02010600030101010101" pitchFamily="2" charset="-122"/>
                <a:cs typeface="Times New Roman" panose="02020603050405020304" pitchFamily="18" charset="0"/>
              </a:rPr>
              <a:t>ible</a:t>
            </a:r>
            <a:endParaRPr lang="en-US" altLang="zh-CN" sz="2800" kern="100" dirty="0">
              <a:latin typeface="Times New Roman" panose="02020603050405020304" pitchFamily="18" charset="0"/>
              <a:ea typeface="宋体" panose="02010600030101010101" pitchFamily="2" charset="-122"/>
              <a:cs typeface="Times New Roman" panose="02020603050405020304" pitchFamily="18" charset="0"/>
            </a:endParaRPr>
          </a:p>
          <a:p>
            <a:pPr indent="360045" algn="just" fontAlgn="auto">
              <a:lnSpc>
                <a:spcPct val="100000"/>
              </a:lnSpc>
              <a:spcAft>
                <a:spcPct val="0"/>
              </a:spcAft>
            </a:pPr>
            <a:r>
              <a:rPr lang="en-US" altLang="zh-CN" sz="2800" kern="100" dirty="0" err="1">
                <a:latin typeface="Times New Roman" panose="02020603050405020304" pitchFamily="18" charset="0"/>
                <a:ea typeface="宋体" panose="02010600030101010101" pitchFamily="2" charset="-122"/>
                <a:cs typeface="Times New Roman" panose="02020603050405020304" pitchFamily="18" charset="0"/>
              </a:rPr>
              <a:t>knowledge→knowledgeable</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2800" kern="100" dirty="0">
                <a:latin typeface="Times New Roman" panose="02020603050405020304" pitchFamily="18" charset="0"/>
                <a:ea typeface="宋体" panose="02010600030101010101" pitchFamily="2" charset="-122"/>
                <a:cs typeface="Times New Roman" panose="02020603050405020304" pitchFamily="18" charset="0"/>
              </a:rPr>
              <a:t>博学的</a:t>
            </a:r>
            <a:endParaRPr lang="zh-CN" altLang="en-US" sz="2800" kern="100" dirty="0">
              <a:latin typeface="Times New Roman" panose="02020603050405020304" pitchFamily="18" charset="0"/>
              <a:ea typeface="宋体" panose="02010600030101010101" pitchFamily="2" charset="-122"/>
              <a:cs typeface="Times New Roman" panose="02020603050405020304" pitchFamily="18" charset="0"/>
            </a:endParaRPr>
          </a:p>
          <a:p>
            <a:pPr indent="360045" algn="just" fontAlgn="auto">
              <a:lnSpc>
                <a:spcPct val="100000"/>
              </a:lnSpc>
              <a:spcAft>
                <a:spcPct val="0"/>
              </a:spcAft>
            </a:pP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5.</a:t>
            </a:r>
            <a:r>
              <a:rPr lang="zh-CN" altLang="en-US" sz="2800" kern="100" dirty="0">
                <a:latin typeface="Times New Roman" panose="02020603050405020304" pitchFamily="18" charset="0"/>
                <a:ea typeface="宋体" panose="02010600030101010101" pitchFamily="2" charset="-122"/>
                <a:cs typeface="Times New Roman" panose="02020603050405020304" pitchFamily="18" charset="0"/>
              </a:rPr>
              <a:t>名词</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kern="100" dirty="0" err="1">
                <a:latin typeface="Times New Roman" panose="02020603050405020304" pitchFamily="18" charset="0"/>
                <a:ea typeface="宋体" panose="02010600030101010101" pitchFamily="2" charset="-122"/>
                <a:cs typeface="Times New Roman" panose="02020603050405020304" pitchFamily="18" charset="0"/>
              </a:rPr>
              <a:t>ous</a:t>
            </a:r>
            <a:endParaRPr lang="en-US" altLang="zh-CN" sz="2800" kern="100" dirty="0">
              <a:latin typeface="Times New Roman" panose="02020603050405020304" pitchFamily="18" charset="0"/>
              <a:ea typeface="宋体" panose="02010600030101010101" pitchFamily="2" charset="-122"/>
              <a:cs typeface="Times New Roman" panose="02020603050405020304" pitchFamily="18" charset="0"/>
            </a:endParaRPr>
          </a:p>
          <a:p>
            <a:pPr indent="360045" algn="just" fontAlgn="auto">
              <a:lnSpc>
                <a:spcPct val="100000"/>
              </a:lnSpc>
              <a:spcAft>
                <a:spcPct val="0"/>
              </a:spcAft>
            </a:pP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space--- spacious </a:t>
            </a:r>
            <a:endParaRPr lang="en-US" altLang="zh-CN" sz="2800" kern="100" dirty="0">
              <a:latin typeface="Times New Roman" panose="02020603050405020304" pitchFamily="18" charset="0"/>
              <a:ea typeface="宋体" panose="02010600030101010101" pitchFamily="2" charset="-122"/>
              <a:cs typeface="Times New Roman" panose="02020603050405020304" pitchFamily="18" charset="0"/>
            </a:endParaRPr>
          </a:p>
          <a:p>
            <a:pPr indent="360045" algn="just" fontAlgn="auto">
              <a:lnSpc>
                <a:spcPct val="100000"/>
              </a:lnSpc>
              <a:spcAft>
                <a:spcPct val="0"/>
              </a:spcAft>
            </a:pP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6. </a:t>
            </a:r>
            <a:r>
              <a:rPr lang="en-US" altLang="zh-CN" sz="2800" kern="100" dirty="0" err="1">
                <a:latin typeface="Times New Roman" panose="02020603050405020304" pitchFamily="18" charset="0"/>
                <a:ea typeface="宋体" panose="02010600030101010101" pitchFamily="2" charset="-122"/>
                <a:cs typeface="Times New Roman" panose="02020603050405020304" pitchFamily="18" charset="0"/>
              </a:rPr>
              <a:t>ence</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800" kern="100" dirty="0" err="1">
                <a:latin typeface="Times New Roman" panose="02020603050405020304" pitchFamily="18" charset="0"/>
                <a:ea typeface="宋体" panose="02010600030101010101" pitchFamily="2" charset="-122"/>
                <a:cs typeface="Times New Roman" panose="02020603050405020304" pitchFamily="18" charset="0"/>
              </a:rPr>
              <a:t>ance</a:t>
            </a:r>
            <a:r>
              <a:rPr lang="zh-CN" altLang="en-US" sz="2800" kern="100" dirty="0">
                <a:latin typeface="Times New Roman" panose="02020603050405020304" pitchFamily="18" charset="0"/>
                <a:ea typeface="宋体" panose="02010600030101010101" pitchFamily="2" charset="-122"/>
                <a:cs typeface="Times New Roman" panose="02020603050405020304" pitchFamily="18" charset="0"/>
              </a:rPr>
              <a:t>变成</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t</a:t>
            </a:r>
            <a:r>
              <a:rPr lang="zh-CN" altLang="en-US" sz="2800" kern="100" dirty="0">
                <a:latin typeface="Times New Roman" panose="02020603050405020304" pitchFamily="18" charset="0"/>
                <a:ea typeface="宋体" panose="02010600030101010101" pitchFamily="2" charset="-122"/>
                <a:cs typeface="Times New Roman" panose="02020603050405020304" pitchFamily="18" charset="0"/>
              </a:rPr>
              <a:t>结尾的形容词   </a:t>
            </a:r>
            <a:endParaRPr lang="zh-CN" altLang="en-US" sz="2800" kern="100" dirty="0">
              <a:latin typeface="Times New Roman" panose="02020603050405020304" pitchFamily="18" charset="0"/>
              <a:ea typeface="宋体" panose="02010600030101010101" pitchFamily="2" charset="-122"/>
              <a:cs typeface="Times New Roman" panose="02020603050405020304" pitchFamily="18" charset="0"/>
            </a:endParaRPr>
          </a:p>
          <a:p>
            <a:pPr indent="360045" algn="just" fontAlgn="auto">
              <a:lnSpc>
                <a:spcPct val="100000"/>
              </a:lnSpc>
              <a:spcAft>
                <a:spcPct val="0"/>
              </a:spcAft>
            </a:pPr>
            <a:r>
              <a:rPr lang="en-US" altLang="zh-CN" sz="2800" kern="100" dirty="0" err="1">
                <a:latin typeface="Times New Roman" panose="02020603050405020304" pitchFamily="18" charset="0"/>
                <a:ea typeface="宋体" panose="02010600030101010101" pitchFamily="2" charset="-122"/>
                <a:cs typeface="Times New Roman" panose="02020603050405020304" pitchFamily="18" charset="0"/>
              </a:rPr>
              <a:t>confidence→confident</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2800" kern="100" dirty="0">
                <a:latin typeface="Times New Roman" panose="02020603050405020304" pitchFamily="18" charset="0"/>
                <a:ea typeface="宋体" panose="02010600030101010101" pitchFamily="2" charset="-122"/>
                <a:cs typeface="Times New Roman" panose="02020603050405020304" pitchFamily="18" charset="0"/>
              </a:rPr>
              <a:t>自信的</a:t>
            </a:r>
            <a:endParaRPr lang="zh-CN" altLang="en-US" sz="2800" kern="100" dirty="0">
              <a:latin typeface="Times New Roman" panose="02020603050405020304" pitchFamily="18" charset="0"/>
              <a:ea typeface="宋体" panose="02010600030101010101" pitchFamily="2" charset="-122"/>
              <a:cs typeface="Times New Roman" panose="02020603050405020304" pitchFamily="18" charset="0"/>
            </a:endParaRPr>
          </a:p>
          <a:p>
            <a:pPr indent="360045" algn="just" fontAlgn="auto">
              <a:lnSpc>
                <a:spcPct val="100000"/>
              </a:lnSpc>
              <a:spcAft>
                <a:spcPct val="0"/>
              </a:spcAft>
            </a:pP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significance- significant </a:t>
            </a:r>
            <a:r>
              <a:rPr lang="zh-CN" altLang="en-US" sz="2800" kern="100" dirty="0">
                <a:latin typeface="Times New Roman" panose="02020603050405020304" pitchFamily="18" charset="0"/>
                <a:ea typeface="宋体" panose="02010600030101010101" pitchFamily="2" charset="-122"/>
                <a:cs typeface="Times New Roman" panose="02020603050405020304" pitchFamily="18" charset="0"/>
              </a:rPr>
              <a:t>有意义的</a:t>
            </a:r>
            <a:endParaRPr lang="zh-CN" altLang="en-US" sz="2800" kern="100" dirty="0">
              <a:latin typeface="Times New Roman" panose="02020603050405020304" pitchFamily="18" charset="0"/>
              <a:ea typeface="宋体" panose="02010600030101010101" pitchFamily="2" charset="-122"/>
              <a:cs typeface="Times New Roman" panose="02020603050405020304" pitchFamily="18" charset="0"/>
            </a:endParaRPr>
          </a:p>
          <a:p>
            <a:pPr indent="360045" algn="just" fontAlgn="auto">
              <a:lnSpc>
                <a:spcPct val="100000"/>
              </a:lnSpc>
              <a:spcAft>
                <a:spcPct val="0"/>
              </a:spcAft>
            </a:pP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7. +al </a:t>
            </a:r>
            <a:r>
              <a:rPr lang="zh-CN" altLang="en-US" sz="2800" kern="100" dirty="0">
                <a:latin typeface="Times New Roman" panose="02020603050405020304" pitchFamily="18" charset="0"/>
                <a:ea typeface="宋体" panose="02010600030101010101" pitchFamily="2" charset="-122"/>
                <a:cs typeface="Times New Roman" panose="02020603050405020304" pitchFamily="18" charset="0"/>
              </a:rPr>
              <a:t>结尾的形容词</a:t>
            </a:r>
            <a:endParaRPr lang="zh-CN" altLang="en-US" sz="2800" kern="100" dirty="0">
              <a:latin typeface="Times New Roman" panose="02020603050405020304" pitchFamily="18" charset="0"/>
              <a:ea typeface="宋体" panose="02010600030101010101" pitchFamily="2" charset="-122"/>
              <a:cs typeface="Times New Roman" panose="02020603050405020304" pitchFamily="18" charset="0"/>
            </a:endParaRPr>
          </a:p>
          <a:p>
            <a:pPr indent="360045" algn="just" fontAlgn="auto">
              <a:lnSpc>
                <a:spcPct val="100000"/>
              </a:lnSpc>
              <a:spcAft>
                <a:spcPct val="0"/>
              </a:spcAft>
            </a:pPr>
            <a:r>
              <a:rPr lang="en-US" altLang="zh-CN" sz="2800" kern="100" dirty="0" err="1">
                <a:latin typeface="Times New Roman" panose="02020603050405020304" pitchFamily="18" charset="0"/>
                <a:ea typeface="宋体" panose="02010600030101010101" pitchFamily="2" charset="-122"/>
                <a:cs typeface="Times New Roman" panose="02020603050405020304" pitchFamily="18" charset="0"/>
              </a:rPr>
              <a:t>addition→additional</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2800" kern="100" dirty="0">
                <a:latin typeface="Times New Roman" panose="02020603050405020304" pitchFamily="18" charset="0"/>
                <a:ea typeface="宋体" panose="02010600030101010101" pitchFamily="2" charset="-122"/>
                <a:cs typeface="Times New Roman" panose="02020603050405020304" pitchFamily="18" charset="0"/>
              </a:rPr>
              <a:t>附加的额外的</a:t>
            </a:r>
            <a:endParaRPr lang="zh-CN" altLang="en-US" sz="2800" kern="1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nvSpPr>
        <p:spPr>
          <a:xfrm>
            <a:off x="2154026" y="42959"/>
            <a:ext cx="7103097" cy="523220"/>
          </a:xfrm>
          <a:prstGeom prst="rect">
            <a:avLst/>
          </a:prstGeom>
          <a:solidFill>
            <a:srgbClr val="92D050"/>
          </a:solidFill>
        </p:spPr>
        <p:txBody>
          <a:bodyPr wrap="square" rtlCol="0">
            <a:spAutoFit/>
          </a:bodyPr>
          <a:lstStyle/>
          <a:p>
            <a:r>
              <a:rPr lang="zh-CN" altLang="en-US" sz="2800" b="1" dirty="0">
                <a:latin typeface="Times New Roman" panose="02020603050405020304" pitchFamily="18" charset="0"/>
                <a:cs typeface="Times New Roman" panose="02020603050405020304" pitchFamily="18" charset="0"/>
                <a:sym typeface="+mn-ea"/>
              </a:rPr>
              <a:t>常见形容词后缀：</a:t>
            </a:r>
            <a:endParaRPr lang="en-US" altLang="zh-CN" sz="2800" b="1" dirty="0">
              <a:solidFill>
                <a:schemeClr val="tx1"/>
              </a:solidFill>
              <a:latin typeface="Times New Roman" panose="02020603050405020304" pitchFamily="18" charset="0"/>
              <a:cs typeface="Times New Roman" panose="02020603050405020304" pitchFamily="18" charset="0"/>
              <a:sym typeface="+mn-ea"/>
            </a:endParaRPr>
          </a:p>
        </p:txBody>
      </p:sp>
      <p:sp>
        <p:nvSpPr>
          <p:cNvPr id="4" name="矩形 3"/>
          <p:cNvSpPr/>
          <p:nvPr/>
        </p:nvSpPr>
        <p:spPr>
          <a:xfrm>
            <a:off x="5929460" y="519044"/>
            <a:ext cx="6201659" cy="6555641"/>
          </a:xfrm>
          <a:prstGeom prst="rect">
            <a:avLst/>
          </a:prstGeom>
          <a:solidFill>
            <a:schemeClr val="bg1"/>
          </a:solidFill>
        </p:spPr>
        <p:txBody>
          <a:bodyPr wrap="square">
            <a:spAutoFit/>
          </a:bodyPr>
          <a:lstStyle/>
          <a:p>
            <a:pPr indent="360045" algn="just" fontAlgn="auto">
              <a:lnSpc>
                <a:spcPct val="100000"/>
              </a:lnSpc>
              <a:spcAft>
                <a:spcPct val="0"/>
              </a:spcAft>
            </a:pPr>
            <a:r>
              <a:rPr lang="en-US" sz="2800" kern="100" dirty="0">
                <a:latin typeface="Times New Roman" panose="02020603050405020304" pitchFamily="18" charset="0"/>
                <a:ea typeface="宋体" panose="02010600030101010101" pitchFamily="2" charset="-122"/>
                <a:cs typeface="Times New Roman" panose="02020603050405020304" pitchFamily="18" charset="0"/>
              </a:rPr>
              <a:t>8．+ly</a:t>
            </a:r>
            <a:r>
              <a:rPr lang="zh-CN" altLang="en-US" sz="2800" kern="100" dirty="0">
                <a:latin typeface="Times New Roman" panose="02020603050405020304" pitchFamily="18" charset="0"/>
                <a:ea typeface="宋体" panose="02010600030101010101" pitchFamily="2" charset="-122"/>
                <a:cs typeface="Times New Roman" panose="02020603050405020304" pitchFamily="18" charset="0"/>
              </a:rPr>
              <a:t>结尾的形容词</a:t>
            </a:r>
            <a:endParaRPr lang="zh-CN" altLang="en-US" sz="2800" kern="100" dirty="0">
              <a:latin typeface="Times New Roman" panose="02020603050405020304" pitchFamily="18" charset="0"/>
              <a:ea typeface="宋体" panose="02010600030101010101" pitchFamily="2" charset="-122"/>
              <a:cs typeface="Times New Roman" panose="02020603050405020304" pitchFamily="18" charset="0"/>
            </a:endParaRPr>
          </a:p>
          <a:p>
            <a:pPr indent="360045" algn="just" fontAlgn="auto">
              <a:lnSpc>
                <a:spcPct val="100000"/>
              </a:lnSpc>
              <a:spcAft>
                <a:spcPct val="0"/>
              </a:spcAft>
            </a:pPr>
            <a:r>
              <a:rPr lang="en-US" sz="2800" kern="100" dirty="0" err="1">
                <a:latin typeface="Times New Roman" panose="02020603050405020304" pitchFamily="18" charset="0"/>
                <a:ea typeface="宋体" panose="02010600030101010101" pitchFamily="2" charset="-122"/>
                <a:cs typeface="Times New Roman" panose="02020603050405020304" pitchFamily="18" charset="0"/>
              </a:rPr>
              <a:t>friend→friendly</a:t>
            </a:r>
            <a:endParaRPr lang="en-US" sz="2800" kern="100" dirty="0">
              <a:latin typeface="Times New Roman" panose="02020603050405020304" pitchFamily="18" charset="0"/>
              <a:ea typeface="宋体" panose="02010600030101010101" pitchFamily="2" charset="-122"/>
              <a:cs typeface="Times New Roman" panose="02020603050405020304" pitchFamily="18" charset="0"/>
            </a:endParaRPr>
          </a:p>
          <a:p>
            <a:pPr indent="360045" algn="just" fontAlgn="auto">
              <a:lnSpc>
                <a:spcPct val="100000"/>
              </a:lnSpc>
              <a:spcAft>
                <a:spcPct val="0"/>
              </a:spcAft>
            </a:pP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9.+ </a:t>
            </a:r>
            <a:r>
              <a:rPr lang="en-US" altLang="zh-CN" sz="2800" kern="100" dirty="0" err="1">
                <a:latin typeface="Times New Roman" panose="02020603050405020304" pitchFamily="18" charset="0"/>
                <a:ea typeface="宋体" panose="02010600030101010101" pitchFamily="2" charset="-122"/>
                <a:cs typeface="Times New Roman" panose="02020603050405020304" pitchFamily="18" charset="0"/>
              </a:rPr>
              <a:t>en</a:t>
            </a:r>
            <a:r>
              <a:rPr lang="zh-CN" altLang="en-US" sz="2800" kern="100" dirty="0">
                <a:latin typeface="Times New Roman" panose="02020603050405020304" pitchFamily="18" charset="0"/>
                <a:ea typeface="宋体" panose="02010600030101010101" pitchFamily="2" charset="-122"/>
                <a:cs typeface="Times New Roman" panose="02020603050405020304" pitchFamily="18" charset="0"/>
              </a:rPr>
              <a:t>结尾的形容词</a:t>
            </a:r>
            <a:endParaRPr lang="zh-CN" altLang="en-US" sz="2800" kern="100" dirty="0">
              <a:latin typeface="Times New Roman" panose="02020603050405020304" pitchFamily="18" charset="0"/>
              <a:ea typeface="宋体" panose="02010600030101010101" pitchFamily="2" charset="-122"/>
              <a:cs typeface="Times New Roman" panose="02020603050405020304" pitchFamily="18" charset="0"/>
            </a:endParaRPr>
          </a:p>
          <a:p>
            <a:pPr indent="360045" algn="just" fontAlgn="auto">
              <a:lnSpc>
                <a:spcPct val="100000"/>
              </a:lnSpc>
              <a:spcAft>
                <a:spcPct val="0"/>
              </a:spcAft>
            </a:pPr>
            <a:r>
              <a:rPr lang="en-US" altLang="zh-CN" sz="2800" kern="100" dirty="0" err="1">
                <a:latin typeface="Times New Roman" panose="02020603050405020304" pitchFamily="18" charset="0"/>
                <a:ea typeface="宋体" panose="02010600030101010101" pitchFamily="2" charset="-122"/>
                <a:cs typeface="Times New Roman" panose="02020603050405020304" pitchFamily="18" charset="0"/>
              </a:rPr>
              <a:t>wood→wooden</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2800" kern="100" dirty="0">
                <a:latin typeface="Times New Roman" panose="02020603050405020304" pitchFamily="18" charset="0"/>
                <a:ea typeface="宋体" panose="02010600030101010101" pitchFamily="2" charset="-122"/>
                <a:cs typeface="Times New Roman" panose="02020603050405020304" pitchFamily="18" charset="0"/>
              </a:rPr>
              <a:t>木制的</a:t>
            </a:r>
            <a:endParaRPr lang="zh-CN" altLang="en-US" sz="2800" kern="100" dirty="0">
              <a:latin typeface="Times New Roman" panose="02020603050405020304" pitchFamily="18" charset="0"/>
              <a:ea typeface="宋体" panose="02010600030101010101" pitchFamily="2" charset="-122"/>
              <a:cs typeface="Times New Roman" panose="02020603050405020304" pitchFamily="18" charset="0"/>
            </a:endParaRPr>
          </a:p>
          <a:p>
            <a:pPr indent="360045" algn="just" fontAlgn="auto">
              <a:lnSpc>
                <a:spcPct val="100000"/>
              </a:lnSpc>
              <a:spcAft>
                <a:spcPct val="0"/>
              </a:spcAft>
            </a:pP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10. </a:t>
            </a:r>
            <a:r>
              <a:rPr lang="zh-CN" altLang="en-US" sz="2800" kern="100" dirty="0">
                <a:latin typeface="Times New Roman" panose="02020603050405020304" pitchFamily="18" charset="0"/>
                <a:ea typeface="宋体" panose="02010600030101010101" pitchFamily="2" charset="-122"/>
                <a:cs typeface="Times New Roman" panose="02020603050405020304" pitchFamily="18" charset="0"/>
              </a:rPr>
              <a:t>学科名词以及其它一些名词</a:t>
            </a:r>
            <a:endParaRPr lang="zh-CN" altLang="en-US" sz="2800" kern="100" dirty="0">
              <a:latin typeface="Times New Roman" panose="02020603050405020304" pitchFamily="18" charset="0"/>
              <a:ea typeface="宋体" panose="02010600030101010101" pitchFamily="2" charset="-122"/>
              <a:cs typeface="Times New Roman" panose="02020603050405020304" pitchFamily="18" charset="0"/>
            </a:endParaRPr>
          </a:p>
          <a:p>
            <a:pPr indent="360045" algn="just" fontAlgn="auto">
              <a:lnSpc>
                <a:spcPct val="100000"/>
              </a:lnSpc>
              <a:spcAft>
                <a:spcPct val="0"/>
              </a:spcAft>
            </a:pPr>
            <a:r>
              <a:rPr lang="zh-CN" altLang="en-US" sz="2800" kern="100" dirty="0">
                <a:latin typeface="Times New Roman" panose="02020603050405020304" pitchFamily="18" charset="0"/>
                <a:ea typeface="宋体" panose="02010600030101010101" pitchFamily="2" charset="-122"/>
                <a:cs typeface="Times New Roman" panose="02020603050405020304" pitchFamily="18" charset="0"/>
              </a:rPr>
              <a:t>加</a:t>
            </a:r>
            <a:r>
              <a:rPr lang="en-US" altLang="zh-CN" sz="2800" kern="100" dirty="0" err="1">
                <a:latin typeface="Times New Roman" panose="02020603050405020304" pitchFamily="18" charset="0"/>
                <a:ea typeface="宋体" panose="02010600030101010101" pitchFamily="2" charset="-122"/>
                <a:cs typeface="Times New Roman" panose="02020603050405020304" pitchFamily="18" charset="0"/>
              </a:rPr>
              <a:t>cal</a:t>
            </a:r>
            <a:r>
              <a:rPr lang="zh-CN" altLang="en-US" sz="2800" kern="100" dirty="0">
                <a:latin typeface="Times New Roman" panose="02020603050405020304" pitchFamily="18" charset="0"/>
                <a:ea typeface="宋体" panose="02010600030101010101" pitchFamily="2" charset="-122"/>
                <a:cs typeface="Times New Roman" panose="02020603050405020304" pitchFamily="18" charset="0"/>
              </a:rPr>
              <a:t>变成形容词。</a:t>
            </a:r>
            <a:endParaRPr lang="zh-CN" altLang="en-US" sz="2800" kern="100" dirty="0">
              <a:latin typeface="Times New Roman" panose="02020603050405020304" pitchFamily="18" charset="0"/>
              <a:ea typeface="宋体" panose="02010600030101010101" pitchFamily="2" charset="-122"/>
              <a:cs typeface="Times New Roman" panose="02020603050405020304" pitchFamily="18" charset="0"/>
            </a:endParaRPr>
          </a:p>
          <a:p>
            <a:pPr indent="360045" algn="just" fontAlgn="auto">
              <a:lnSpc>
                <a:spcPct val="100000"/>
              </a:lnSpc>
              <a:spcAft>
                <a:spcPct val="0"/>
              </a:spcAft>
            </a:pP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chemistry →chemical   </a:t>
            </a:r>
            <a:r>
              <a:rPr lang="zh-CN" altLang="en-US" sz="2800" kern="100" dirty="0">
                <a:latin typeface="Times New Roman" panose="02020603050405020304" pitchFamily="18" charset="0"/>
                <a:ea typeface="宋体" panose="02010600030101010101" pitchFamily="2" charset="-122"/>
                <a:cs typeface="Times New Roman" panose="02020603050405020304" pitchFamily="18" charset="0"/>
              </a:rPr>
              <a:t>化学的</a:t>
            </a:r>
            <a:endParaRPr lang="en-US" altLang="zh-CN" sz="2800" kern="100" dirty="0">
              <a:latin typeface="Times New Roman" panose="02020603050405020304" pitchFamily="18" charset="0"/>
              <a:ea typeface="宋体" panose="02010600030101010101" pitchFamily="2" charset="-122"/>
              <a:cs typeface="Times New Roman" panose="02020603050405020304" pitchFamily="18" charset="0"/>
            </a:endParaRPr>
          </a:p>
          <a:p>
            <a:pPr indent="360045" algn="just" fontAlgn="auto">
              <a:lnSpc>
                <a:spcPct val="100000"/>
              </a:lnSpc>
              <a:spcAft>
                <a:spcPct val="0"/>
              </a:spcAft>
            </a:pP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11.ce </a:t>
            </a:r>
            <a:r>
              <a:rPr lang="zh-CN" altLang="en-US" sz="2800" kern="100" dirty="0">
                <a:latin typeface="Times New Roman" panose="02020603050405020304" pitchFamily="18" charset="0"/>
                <a:ea typeface="宋体" panose="02010600030101010101" pitchFamily="2" charset="-122"/>
                <a:cs typeface="Times New Roman" panose="02020603050405020304" pitchFamily="18" charset="0"/>
              </a:rPr>
              <a:t>结尾的名词</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kern="100" dirty="0" err="1">
                <a:latin typeface="Times New Roman" panose="02020603050405020304" pitchFamily="18" charset="0"/>
                <a:ea typeface="宋体" panose="02010600030101010101" pitchFamily="2" charset="-122"/>
                <a:cs typeface="Times New Roman" panose="02020603050405020304" pitchFamily="18" charset="0"/>
              </a:rPr>
              <a:t>cial</a:t>
            </a:r>
            <a:r>
              <a:rPr lang="zh-CN" altLang="en-US" sz="2800" kern="100" dirty="0">
                <a:latin typeface="Times New Roman" panose="02020603050405020304" pitchFamily="18" charset="0"/>
                <a:ea typeface="宋体" panose="02010600030101010101" pitchFamily="2" charset="-122"/>
                <a:cs typeface="Times New Roman" panose="02020603050405020304" pitchFamily="18" charset="0"/>
              </a:rPr>
              <a:t>结尾的形容词。</a:t>
            </a:r>
            <a:endParaRPr lang="zh-CN" altLang="en-US" sz="2800" kern="100" dirty="0">
              <a:latin typeface="Times New Roman" panose="02020603050405020304" pitchFamily="18" charset="0"/>
              <a:ea typeface="宋体" panose="02010600030101010101" pitchFamily="2" charset="-122"/>
              <a:cs typeface="Times New Roman" panose="02020603050405020304" pitchFamily="18" charset="0"/>
            </a:endParaRPr>
          </a:p>
          <a:p>
            <a:pPr indent="360045" algn="just" fontAlgn="auto">
              <a:lnSpc>
                <a:spcPct val="100000"/>
              </a:lnSpc>
              <a:spcAft>
                <a:spcPct val="0"/>
              </a:spcAft>
            </a:pP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race→ racial            </a:t>
            </a:r>
            <a:r>
              <a:rPr lang="zh-CN" altLang="en-US" sz="2800" kern="100" dirty="0">
                <a:latin typeface="Times New Roman" panose="02020603050405020304" pitchFamily="18" charset="0"/>
                <a:ea typeface="宋体" panose="02010600030101010101" pitchFamily="2" charset="-122"/>
                <a:cs typeface="Times New Roman" panose="02020603050405020304" pitchFamily="18" charset="0"/>
              </a:rPr>
              <a:t>种族的</a:t>
            </a:r>
            <a:endParaRPr lang="zh-CN" altLang="en-US" sz="2800" kern="100" dirty="0">
              <a:latin typeface="Times New Roman" panose="02020603050405020304" pitchFamily="18" charset="0"/>
              <a:ea typeface="宋体" panose="02010600030101010101" pitchFamily="2" charset="-122"/>
              <a:cs typeface="Times New Roman" panose="02020603050405020304" pitchFamily="18" charset="0"/>
            </a:endParaRPr>
          </a:p>
          <a:p>
            <a:pPr indent="360045" algn="just" fontAlgn="auto">
              <a:lnSpc>
                <a:spcPct val="100000"/>
              </a:lnSpc>
              <a:spcAft>
                <a:spcPct val="0"/>
              </a:spcAft>
            </a:pP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face→ facial            </a:t>
            </a:r>
            <a:r>
              <a:rPr lang="zh-CN" altLang="en-US" sz="2800" kern="100" dirty="0">
                <a:latin typeface="Times New Roman" panose="02020603050405020304" pitchFamily="18" charset="0"/>
                <a:ea typeface="宋体" panose="02010600030101010101" pitchFamily="2" charset="-122"/>
                <a:cs typeface="Times New Roman" panose="02020603050405020304" pitchFamily="18" charset="0"/>
              </a:rPr>
              <a:t>面部的</a:t>
            </a:r>
            <a:endParaRPr lang="en-US" altLang="zh-CN" sz="2800" kern="100" dirty="0">
              <a:latin typeface="Times New Roman" panose="02020603050405020304" pitchFamily="18" charset="0"/>
              <a:ea typeface="宋体" panose="02010600030101010101" pitchFamily="2" charset="-122"/>
              <a:cs typeface="Times New Roman" panose="02020603050405020304" pitchFamily="18" charset="0"/>
            </a:endParaRPr>
          </a:p>
          <a:p>
            <a:pPr indent="360045" algn="just" fontAlgn="auto">
              <a:lnSpc>
                <a:spcPct val="100000"/>
              </a:lnSpc>
              <a:spcAft>
                <a:spcPct val="0"/>
              </a:spcAft>
            </a:pP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12.—</a:t>
            </a:r>
            <a:r>
              <a:rPr lang="en-US" altLang="zh-CN" sz="2800" kern="100" dirty="0" err="1">
                <a:latin typeface="Times New Roman" panose="02020603050405020304" pitchFamily="18" charset="0"/>
                <a:ea typeface="宋体" panose="02010600030101010101" pitchFamily="2" charset="-122"/>
                <a:cs typeface="Times New Roman" panose="02020603050405020304" pitchFamily="18" charset="0"/>
              </a:rPr>
              <a:t>ic</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 </a:t>
            </a:r>
            <a:endParaRPr lang="en-US" altLang="zh-CN" sz="2800" kern="100" dirty="0">
              <a:latin typeface="Times New Roman" panose="02020603050405020304" pitchFamily="18" charset="0"/>
              <a:ea typeface="宋体" panose="02010600030101010101" pitchFamily="2" charset="-122"/>
              <a:cs typeface="Times New Roman" panose="02020603050405020304" pitchFamily="18" charset="0"/>
            </a:endParaRPr>
          </a:p>
          <a:p>
            <a:pPr indent="360045" algn="just" fontAlgn="auto">
              <a:lnSpc>
                <a:spcPct val="100000"/>
              </a:lnSpc>
              <a:spcAft>
                <a:spcPct val="0"/>
              </a:spcAft>
            </a:pPr>
            <a:r>
              <a:rPr lang="en-US" altLang="zh-CN" sz="2800" kern="100" dirty="0" err="1">
                <a:latin typeface="Times New Roman" panose="02020603050405020304" pitchFamily="18" charset="0"/>
                <a:ea typeface="宋体" panose="02010600030101010101" pitchFamily="2" charset="-122"/>
                <a:cs typeface="Times New Roman" panose="02020603050405020304" pitchFamily="18" charset="0"/>
              </a:rPr>
              <a:t>energy→energetic</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2800" kern="100" dirty="0">
                <a:latin typeface="Times New Roman" panose="02020603050405020304" pitchFamily="18" charset="0"/>
                <a:ea typeface="宋体" panose="02010600030101010101" pitchFamily="2" charset="-122"/>
                <a:cs typeface="Times New Roman" panose="02020603050405020304" pitchFamily="18" charset="0"/>
              </a:rPr>
              <a:t>精力充沛的</a:t>
            </a:r>
            <a:endParaRPr lang="zh-CN" altLang="en-US" sz="2800" kern="100" dirty="0">
              <a:latin typeface="Times New Roman" panose="02020603050405020304" pitchFamily="18" charset="0"/>
              <a:ea typeface="宋体" panose="02010600030101010101" pitchFamily="2" charset="-122"/>
              <a:cs typeface="Times New Roman" panose="02020603050405020304" pitchFamily="18" charset="0"/>
            </a:endParaRPr>
          </a:p>
          <a:p>
            <a:pPr indent="360045" algn="just" fontAlgn="auto">
              <a:lnSpc>
                <a:spcPct val="100000"/>
              </a:lnSpc>
              <a:spcAft>
                <a:spcPct val="0"/>
              </a:spcAft>
            </a:pP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13. -- </a:t>
            </a:r>
            <a:r>
              <a:rPr lang="en-US" altLang="zh-CN" sz="2800" kern="100" dirty="0" err="1">
                <a:latin typeface="Times New Roman" panose="02020603050405020304" pitchFamily="18" charset="0"/>
                <a:ea typeface="宋体" panose="02010600030101010101" pitchFamily="2" charset="-122"/>
                <a:cs typeface="Times New Roman" panose="02020603050405020304" pitchFamily="18" charset="0"/>
              </a:rPr>
              <a:t>ish</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 </a:t>
            </a:r>
            <a:endParaRPr lang="en-US" altLang="zh-CN" sz="2800" kern="100" dirty="0">
              <a:latin typeface="Times New Roman" panose="02020603050405020304" pitchFamily="18" charset="0"/>
              <a:ea typeface="宋体" panose="02010600030101010101" pitchFamily="2" charset="-122"/>
              <a:cs typeface="Times New Roman" panose="02020603050405020304" pitchFamily="18" charset="0"/>
            </a:endParaRPr>
          </a:p>
          <a:p>
            <a:pPr indent="360045" algn="just" fontAlgn="auto">
              <a:lnSpc>
                <a:spcPct val="100000"/>
              </a:lnSpc>
              <a:spcAft>
                <a:spcPct val="0"/>
              </a:spcAft>
            </a:pPr>
            <a:r>
              <a:rPr lang="en-US" altLang="zh-CN" sz="2800" kern="100" dirty="0" err="1">
                <a:latin typeface="Times New Roman" panose="02020603050405020304" pitchFamily="18" charset="0"/>
                <a:ea typeface="宋体" panose="02010600030101010101" pitchFamily="2" charset="-122"/>
                <a:cs typeface="Times New Roman" panose="02020603050405020304" pitchFamily="18" charset="0"/>
              </a:rPr>
              <a:t>self→selfish</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2800" kern="100" dirty="0">
                <a:latin typeface="Times New Roman" panose="02020603050405020304" pitchFamily="18" charset="0"/>
                <a:ea typeface="宋体" panose="02010600030101010101" pitchFamily="2" charset="-122"/>
                <a:cs typeface="Times New Roman" panose="02020603050405020304" pitchFamily="18" charset="0"/>
              </a:rPr>
              <a:t>自私的</a:t>
            </a:r>
            <a:endParaRPr lang="zh-CN" altLang="en-US" sz="2800" kern="100" dirty="0">
              <a:latin typeface="Times New Roman" panose="02020603050405020304" pitchFamily="18" charset="0"/>
              <a:ea typeface="宋体" panose="02010600030101010101" pitchFamily="2" charset="-122"/>
              <a:cs typeface="Times New Roman" panose="02020603050405020304" pitchFamily="18" charset="0"/>
            </a:endParaRPr>
          </a:p>
          <a:p>
            <a:pPr indent="360045" algn="just" fontAlgn="auto">
              <a:lnSpc>
                <a:spcPct val="100000"/>
              </a:lnSpc>
              <a:spcAft>
                <a:spcPct val="0"/>
              </a:spcAft>
            </a:pP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14—</a:t>
            </a:r>
            <a:r>
              <a:rPr lang="en-US" altLang="zh-CN" sz="2800" kern="100" dirty="0" err="1">
                <a:latin typeface="Times New Roman" panose="02020603050405020304" pitchFamily="18" charset="0"/>
                <a:ea typeface="宋体" panose="02010600030101010101" pitchFamily="2" charset="-122"/>
                <a:cs typeface="Times New Roman" panose="02020603050405020304" pitchFamily="18" charset="0"/>
              </a:rPr>
              <a:t>tive</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     act- active </a:t>
            </a:r>
            <a:endParaRPr lang="zh-CN" altLang="en-US" sz="2800" kern="100" dirty="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29938" y="631593"/>
            <a:ext cx="6683604" cy="6001643"/>
          </a:xfrm>
          <a:prstGeom prst="rect">
            <a:avLst/>
          </a:prstGeom>
          <a:noFill/>
        </p:spPr>
        <p:txBody>
          <a:bodyPr wrap="square" rtlCol="0">
            <a:spAutoFit/>
          </a:bodyPr>
          <a:lstStyle/>
          <a:p>
            <a:r>
              <a:rPr lang="en-US" altLang="zh-CN" sz="3600" b="1" dirty="0">
                <a:solidFill>
                  <a:srgbClr val="FF0000"/>
                </a:solidFill>
              </a:rPr>
              <a:t>              </a:t>
            </a:r>
            <a:r>
              <a:rPr lang="en-US" altLang="zh-CN" sz="4800" b="1" dirty="0">
                <a:solidFill>
                  <a:srgbClr val="FF0000"/>
                </a:solidFill>
              </a:rPr>
              <a:t>A </a:t>
            </a:r>
            <a:r>
              <a:rPr lang="zh-CN" altLang="en-US" sz="4800" b="1" dirty="0">
                <a:solidFill>
                  <a:srgbClr val="FF0000"/>
                </a:solidFill>
              </a:rPr>
              <a:t>篇</a:t>
            </a:r>
            <a:endParaRPr lang="en-US" altLang="zh-CN" sz="4800" b="1" dirty="0">
              <a:solidFill>
                <a:srgbClr val="FF0000"/>
              </a:solidFill>
            </a:endParaRPr>
          </a:p>
          <a:p>
            <a:r>
              <a:rPr lang="zh-CN" altLang="en-US" sz="4800" b="1" dirty="0">
                <a:solidFill>
                  <a:srgbClr val="FF0000"/>
                </a:solidFill>
              </a:rPr>
              <a:t>  杂志的新年特刊</a:t>
            </a:r>
            <a:endParaRPr lang="en-US" altLang="zh-CN" sz="4800" b="1" dirty="0">
              <a:solidFill>
                <a:srgbClr val="FF0000"/>
              </a:solidFill>
            </a:endParaRPr>
          </a:p>
          <a:p>
            <a:r>
              <a:rPr lang="en-US" altLang="zh-CN" sz="4800" b="1" dirty="0">
                <a:solidFill>
                  <a:srgbClr val="FF0000"/>
                </a:solidFill>
              </a:rPr>
              <a:t>    </a:t>
            </a:r>
            <a:r>
              <a:rPr lang="zh-CN" altLang="en-US" sz="4800" b="1" dirty="0">
                <a:solidFill>
                  <a:srgbClr val="FF0000"/>
                </a:solidFill>
              </a:rPr>
              <a:t>读者寄语</a:t>
            </a:r>
            <a:endParaRPr lang="en-US" altLang="zh-CN" sz="4800" b="1" dirty="0">
              <a:solidFill>
                <a:srgbClr val="FF0000"/>
              </a:solidFill>
            </a:endParaRPr>
          </a:p>
          <a:p>
            <a:r>
              <a:rPr lang="en-US" altLang="zh-CN" sz="4800" b="1" dirty="0">
                <a:solidFill>
                  <a:srgbClr val="FF0000"/>
                </a:solidFill>
              </a:rPr>
              <a:t>  </a:t>
            </a:r>
            <a:endParaRPr lang="en-US" altLang="zh-CN" sz="4800" b="1" dirty="0">
              <a:solidFill>
                <a:srgbClr val="FF0000"/>
              </a:solidFill>
            </a:endParaRPr>
          </a:p>
          <a:p>
            <a:r>
              <a:rPr lang="zh-CN" altLang="en-US" sz="4800" b="1" dirty="0">
                <a:solidFill>
                  <a:srgbClr val="FF0000"/>
                </a:solidFill>
              </a:rPr>
              <a:t> </a:t>
            </a:r>
            <a:r>
              <a:rPr lang="en-US" altLang="zh-CN" sz="4800" b="1" dirty="0">
                <a:solidFill>
                  <a:srgbClr val="FF0000"/>
                </a:solidFill>
              </a:rPr>
              <a:t>---</a:t>
            </a:r>
            <a:r>
              <a:rPr lang="zh-CN" altLang="en-US" sz="4800" b="1" dirty="0">
                <a:solidFill>
                  <a:srgbClr val="FF0000"/>
                </a:solidFill>
              </a:rPr>
              <a:t> </a:t>
            </a:r>
            <a:endParaRPr lang="en-US" altLang="zh-CN" sz="4800" b="1" dirty="0">
              <a:solidFill>
                <a:srgbClr val="FF0000"/>
              </a:solidFill>
            </a:endParaRPr>
          </a:p>
          <a:p>
            <a:endParaRPr lang="en-US" altLang="zh-CN" sz="4800" b="1" dirty="0">
              <a:solidFill>
                <a:srgbClr val="FF0000"/>
              </a:solidFill>
            </a:endParaRPr>
          </a:p>
          <a:p>
            <a:r>
              <a:rPr lang="zh-CN" altLang="en-US" sz="4800" b="1" dirty="0">
                <a:solidFill>
                  <a:srgbClr val="FF0000"/>
                </a:solidFill>
              </a:rPr>
              <a:t>指引尚未成功的作家们    </a:t>
            </a:r>
            <a:endParaRPr lang="en-US" altLang="zh-CN" sz="4800" b="1" dirty="0">
              <a:solidFill>
                <a:srgbClr val="FF0000"/>
              </a:solidFill>
            </a:endParaRPr>
          </a:p>
          <a:p>
            <a:r>
              <a:rPr lang="zh-CN" altLang="en-US" sz="4800" b="1" dirty="0">
                <a:solidFill>
                  <a:srgbClr val="FF0000"/>
                </a:solidFill>
              </a:rPr>
              <a:t>        </a:t>
            </a:r>
            <a:endParaRPr lang="zh-CN" altLang="en-US" sz="4800" b="1" dirty="0">
              <a:solidFill>
                <a:srgbClr val="FF0000"/>
              </a:solidFill>
            </a:endParaRPr>
          </a:p>
        </p:txBody>
      </p:sp>
      <p:pic>
        <p:nvPicPr>
          <p:cNvPr id="6146" name="Picture 2" descr="how to become a writer 的图像结果"/>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588648" y="106935"/>
            <a:ext cx="3419475" cy="253365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ow to become a writer 的图像结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7797" y="1992494"/>
            <a:ext cx="3419475" cy="253365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ow to become a writer 的图像结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0296" y="4179315"/>
            <a:ext cx="3752850" cy="2571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4693" y="484142"/>
            <a:ext cx="11962614" cy="4841133"/>
          </a:xfrm>
          <a:prstGeom prst="rect">
            <a:avLst/>
          </a:prstGeom>
          <a:noFill/>
        </p:spPr>
        <p:txBody>
          <a:bodyPr wrap="square">
            <a:spAutoFit/>
          </a:bodyPr>
          <a:lstStyle/>
          <a:p>
            <a:pPr algn="just">
              <a:lnSpc>
                <a:spcPct val="200000"/>
              </a:lnSpc>
            </a:pPr>
            <a:r>
              <a:rPr lang="en-US" altLang="zh-CN" sz="4000"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rPr>
              <a:t>   The parade,  </a:t>
            </a:r>
            <a:r>
              <a:rPr lang="en-US" altLang="zh-CN" sz="4000" i="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well   received among the locals and tourists, </a:t>
            </a:r>
            <a:r>
              <a:rPr lang="en-US" altLang="zh-CN" sz="4000" u="sng"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featured</a:t>
            </a:r>
            <a:r>
              <a:rPr lang="en-US" altLang="zh-CN" sz="40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4000" b="1" kern="100" dirty="0">
                <a:solidFill>
                  <a:srgbClr val="0070C0"/>
                </a:solidFill>
                <a:effectLst/>
                <a:latin typeface="Times New Roman" panose="02020603050405020304" pitchFamily="18" charset="0"/>
                <a:ea typeface="宋体" panose="02010600030101010101" pitchFamily="2" charset="-122"/>
                <a:cs typeface="Times New Roman" panose="02020603050405020304" pitchFamily="18" charset="0"/>
              </a:rPr>
              <a:t>23 volunteer models </a:t>
            </a:r>
            <a:r>
              <a:rPr lang="en-US" altLang="zh-CN" sz="4000" i="1" kern="100" dirty="0">
                <a:solidFill>
                  <a:schemeClr val="accent2">
                    <a:lumMod val="75000"/>
                  </a:schemeClr>
                </a:solidFill>
                <a:effectLst/>
                <a:latin typeface="Times New Roman" panose="02020603050405020304" pitchFamily="18" charset="0"/>
                <a:ea typeface="宋体" panose="02010600030101010101" pitchFamily="2" charset="-122"/>
                <a:cs typeface="Times New Roman" panose="02020603050405020304" pitchFamily="18" charset="0"/>
              </a:rPr>
              <a:t>from  diverse cultural backgrounds</a:t>
            </a:r>
            <a:r>
              <a:rPr lang="en-US" altLang="zh-CN" sz="40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4000" i="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coming together to show the </a:t>
            </a:r>
            <a:endParaRPr lang="en-US" altLang="zh-CN" sz="4000" i="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200000"/>
              </a:lnSpc>
            </a:pPr>
            <a:r>
              <a:rPr lang="en-US" altLang="zh-CN" sz="4000" i="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4000" i="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beauty of traditional Chinese costumes.</a:t>
            </a:r>
            <a:endParaRPr lang="zh-CN" altLang="zh-CN" sz="4000" i="1" kern="100" dirty="0">
              <a:solidFill>
                <a:srgbClr val="0000FF"/>
              </a:solidFill>
              <a:effectLst/>
              <a:latin typeface="Calibri" panose="020F0502020204030204" charset="0"/>
              <a:ea typeface="宋体" panose="02010600030101010101" pitchFamily="2" charset="-122"/>
              <a:cs typeface="Times New Roman" panose="02020603050405020304" pitchFamily="18" charset="0"/>
            </a:endParaRPr>
          </a:p>
        </p:txBody>
      </p:sp>
      <p:sp>
        <p:nvSpPr>
          <p:cNvPr id="4" name="文本框 3"/>
          <p:cNvSpPr txBox="1"/>
          <p:nvPr/>
        </p:nvSpPr>
        <p:spPr>
          <a:xfrm>
            <a:off x="141403" y="254521"/>
            <a:ext cx="2083324" cy="461665"/>
          </a:xfrm>
          <a:prstGeom prst="rect">
            <a:avLst/>
          </a:prstGeom>
          <a:noFill/>
        </p:spPr>
        <p:txBody>
          <a:bodyPr wrap="square" rtlCol="0">
            <a:spAutoFit/>
          </a:bodyPr>
          <a:lstStyle/>
          <a:p>
            <a:r>
              <a:rPr lang="zh-CN" altLang="en-US" sz="2400" b="1" dirty="0">
                <a:solidFill>
                  <a:srgbClr val="FF0000"/>
                </a:solidFill>
              </a:rPr>
              <a:t>长难句分析</a:t>
            </a:r>
            <a:r>
              <a:rPr lang="en-US" altLang="zh-CN" sz="2400" b="1" dirty="0">
                <a:solidFill>
                  <a:srgbClr val="FF0000"/>
                </a:solidFill>
              </a:rPr>
              <a:t>1</a:t>
            </a:r>
            <a:r>
              <a:rPr lang="zh-CN" altLang="en-US" sz="2400" b="1" dirty="0">
                <a:solidFill>
                  <a:srgbClr val="FF0000"/>
                </a:solidFill>
              </a:rPr>
              <a:t>；</a:t>
            </a:r>
            <a:endParaRPr lang="zh-CN" altLang="en-US" sz="2400" b="1" dirty="0">
              <a:solidFill>
                <a:srgbClr val="FF0000"/>
              </a:solidFill>
            </a:endParaRPr>
          </a:p>
        </p:txBody>
      </p:sp>
      <p:sp>
        <p:nvSpPr>
          <p:cNvPr id="5" name="文本框 4"/>
          <p:cNvSpPr txBox="1"/>
          <p:nvPr/>
        </p:nvSpPr>
        <p:spPr>
          <a:xfrm>
            <a:off x="1488646" y="1666021"/>
            <a:ext cx="1349609" cy="523220"/>
          </a:xfrm>
          <a:prstGeom prst="rect">
            <a:avLst/>
          </a:prstGeom>
          <a:solidFill>
            <a:schemeClr val="bg1"/>
          </a:solidFill>
        </p:spPr>
        <p:txBody>
          <a:bodyPr wrap="square" rtlCol="0">
            <a:spAutoFit/>
          </a:bodyPr>
          <a:lstStyle/>
          <a:p>
            <a:r>
              <a:rPr lang="zh-CN" altLang="en-US" sz="2800" dirty="0">
                <a:solidFill>
                  <a:srgbClr val="FF0000"/>
                </a:solidFill>
              </a:rPr>
              <a:t>主语</a:t>
            </a:r>
            <a:endParaRPr lang="zh-CN" altLang="en-US" sz="2800" dirty="0">
              <a:solidFill>
                <a:srgbClr val="FF0000"/>
              </a:solidFill>
            </a:endParaRPr>
          </a:p>
        </p:txBody>
      </p:sp>
      <p:sp>
        <p:nvSpPr>
          <p:cNvPr id="6" name="文本框 5"/>
          <p:cNvSpPr txBox="1"/>
          <p:nvPr/>
        </p:nvSpPr>
        <p:spPr>
          <a:xfrm>
            <a:off x="2772269" y="2708897"/>
            <a:ext cx="1216057" cy="523220"/>
          </a:xfrm>
          <a:prstGeom prst="rect">
            <a:avLst/>
          </a:prstGeom>
          <a:solidFill>
            <a:schemeClr val="bg1"/>
          </a:solidFill>
        </p:spPr>
        <p:txBody>
          <a:bodyPr wrap="square" rtlCol="0">
            <a:spAutoFit/>
          </a:bodyPr>
          <a:lstStyle/>
          <a:p>
            <a:r>
              <a:rPr lang="zh-CN" altLang="en-US" sz="2800" dirty="0">
                <a:solidFill>
                  <a:srgbClr val="FF0000"/>
                </a:solidFill>
              </a:rPr>
              <a:t>谓语</a:t>
            </a:r>
            <a:endParaRPr lang="zh-CN" altLang="en-US" sz="2800" dirty="0">
              <a:solidFill>
                <a:srgbClr val="FF0000"/>
              </a:solidFill>
            </a:endParaRPr>
          </a:p>
        </p:txBody>
      </p:sp>
      <p:sp>
        <p:nvSpPr>
          <p:cNvPr id="11" name="文本框 10"/>
          <p:cNvSpPr txBox="1"/>
          <p:nvPr/>
        </p:nvSpPr>
        <p:spPr>
          <a:xfrm>
            <a:off x="1506326" y="5267328"/>
            <a:ext cx="10305460" cy="461665"/>
          </a:xfrm>
          <a:prstGeom prst="rect">
            <a:avLst/>
          </a:prstGeom>
          <a:solidFill>
            <a:schemeClr val="bg1"/>
          </a:solidFill>
        </p:spPr>
        <p:txBody>
          <a:bodyPr wrap="square" rtlCol="0">
            <a:spAutoFit/>
          </a:bodyPr>
          <a:lstStyle/>
          <a:p>
            <a:r>
              <a:rPr lang="zh-CN" altLang="en-US" sz="2400" dirty="0">
                <a:solidFill>
                  <a:srgbClr val="FF0000"/>
                </a:solidFill>
              </a:rPr>
              <a:t>非谓语现在分词短语</a:t>
            </a:r>
            <a:r>
              <a:rPr lang="en-US" altLang="zh-CN" sz="2400" dirty="0">
                <a:solidFill>
                  <a:srgbClr val="FF0000"/>
                </a:solidFill>
              </a:rPr>
              <a:t>Coming together …costume </a:t>
            </a:r>
            <a:r>
              <a:rPr lang="zh-CN" altLang="en-US" sz="2400" dirty="0">
                <a:solidFill>
                  <a:srgbClr val="FF0000"/>
                </a:solidFill>
              </a:rPr>
              <a:t>充当后置定语修饰 </a:t>
            </a:r>
            <a:r>
              <a:rPr lang="en-US" altLang="zh-CN" sz="2400" dirty="0">
                <a:solidFill>
                  <a:srgbClr val="FF0000"/>
                </a:solidFill>
              </a:rPr>
              <a:t>models </a:t>
            </a:r>
            <a:endParaRPr lang="zh-CN" altLang="en-US" sz="2400" dirty="0">
              <a:solidFill>
                <a:srgbClr val="FF0000"/>
              </a:solidFill>
            </a:endParaRPr>
          </a:p>
        </p:txBody>
      </p:sp>
      <p:sp>
        <p:nvSpPr>
          <p:cNvPr id="12" name="文本框 11"/>
          <p:cNvSpPr txBox="1"/>
          <p:nvPr/>
        </p:nvSpPr>
        <p:spPr>
          <a:xfrm>
            <a:off x="4185500" y="1666021"/>
            <a:ext cx="6110148" cy="523220"/>
          </a:xfrm>
          <a:prstGeom prst="rect">
            <a:avLst/>
          </a:prstGeom>
          <a:solidFill>
            <a:schemeClr val="bg1"/>
          </a:solidFill>
        </p:spPr>
        <p:txBody>
          <a:bodyPr wrap="square" rtlCol="0">
            <a:spAutoFit/>
          </a:bodyPr>
          <a:lstStyle/>
          <a:p>
            <a:r>
              <a:rPr lang="zh-CN" altLang="en-US" sz="2800" dirty="0">
                <a:solidFill>
                  <a:srgbClr val="FF0000"/>
                </a:solidFill>
              </a:rPr>
              <a:t>非谓语作后置定语，修饰</a:t>
            </a:r>
            <a:r>
              <a:rPr lang="en-US" altLang="zh-CN" sz="2800" dirty="0">
                <a:solidFill>
                  <a:srgbClr val="FF0000"/>
                </a:solidFill>
              </a:rPr>
              <a:t>the parade</a:t>
            </a:r>
            <a:endParaRPr lang="zh-CN" altLang="en-US" sz="2800" dirty="0">
              <a:solidFill>
                <a:srgbClr val="FF0000"/>
              </a:solidFill>
            </a:endParaRPr>
          </a:p>
        </p:txBody>
      </p:sp>
      <p:sp>
        <p:nvSpPr>
          <p:cNvPr id="7" name="文本框 6"/>
          <p:cNvSpPr txBox="1"/>
          <p:nvPr/>
        </p:nvSpPr>
        <p:spPr>
          <a:xfrm>
            <a:off x="424207" y="3863197"/>
            <a:ext cx="4044097" cy="830997"/>
          </a:xfrm>
          <a:prstGeom prst="rect">
            <a:avLst/>
          </a:prstGeom>
          <a:solidFill>
            <a:schemeClr val="bg1"/>
          </a:solidFill>
        </p:spPr>
        <p:txBody>
          <a:bodyPr wrap="square" rtlCol="0">
            <a:spAutoFit/>
          </a:bodyPr>
          <a:lstStyle/>
          <a:p>
            <a:r>
              <a:rPr lang="en-US" altLang="zh-CN" sz="2400" dirty="0">
                <a:solidFill>
                  <a:srgbClr val="FF0000"/>
                </a:solidFill>
              </a:rPr>
              <a:t>from</a:t>
            </a:r>
            <a:r>
              <a:rPr lang="zh-CN" altLang="en-US" sz="2400" dirty="0">
                <a:solidFill>
                  <a:srgbClr val="FF0000"/>
                </a:solidFill>
              </a:rPr>
              <a:t>介词短语后置修饰</a:t>
            </a:r>
            <a:r>
              <a:rPr lang="en-US" altLang="zh-CN" sz="2400" dirty="0">
                <a:solidFill>
                  <a:srgbClr val="FF0000"/>
                </a:solidFill>
              </a:rPr>
              <a:t>23 volunteer models</a:t>
            </a:r>
            <a:endParaRPr lang="zh-CN" altLang="en-US" sz="2400" dirty="0">
              <a:solidFill>
                <a:srgbClr val="FF0000"/>
              </a:solidFill>
            </a:endParaRPr>
          </a:p>
        </p:txBody>
      </p:sp>
      <p:sp>
        <p:nvSpPr>
          <p:cNvPr id="8" name="文本框 7"/>
          <p:cNvSpPr txBox="1"/>
          <p:nvPr/>
        </p:nvSpPr>
        <p:spPr>
          <a:xfrm flipH="1">
            <a:off x="5826552" y="2643098"/>
            <a:ext cx="1022022" cy="523220"/>
          </a:xfrm>
          <a:prstGeom prst="rect">
            <a:avLst/>
          </a:prstGeom>
          <a:solidFill>
            <a:schemeClr val="bg1"/>
          </a:solidFill>
        </p:spPr>
        <p:txBody>
          <a:bodyPr wrap="square" rtlCol="0">
            <a:spAutoFit/>
          </a:bodyPr>
          <a:lstStyle/>
          <a:p>
            <a:r>
              <a:rPr lang="zh-CN" altLang="en-US" sz="2800" dirty="0">
                <a:solidFill>
                  <a:srgbClr val="FF0000"/>
                </a:solidFill>
              </a:rPr>
              <a:t>宾语</a:t>
            </a:r>
            <a:endParaRPr lang="zh-CN" altLang="en-US" sz="2800" dirty="0">
              <a:solidFill>
                <a:srgbClr val="FF0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P spid="12" grpId="0" animBg="1"/>
      <p:bldP spid="7" grpId="0" animBg="1"/>
      <p:bldP spid="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4693" y="484142"/>
            <a:ext cx="11962614" cy="4829207"/>
          </a:xfrm>
          <a:prstGeom prst="rect">
            <a:avLst/>
          </a:prstGeom>
          <a:noFill/>
        </p:spPr>
        <p:txBody>
          <a:bodyPr wrap="square">
            <a:spAutoFit/>
          </a:bodyPr>
          <a:lstStyle/>
          <a:p>
            <a:pPr algn="just">
              <a:lnSpc>
                <a:spcPct val="200000"/>
              </a:lnSpc>
            </a:pPr>
            <a:r>
              <a:rPr lang="en-US" altLang="zh-CN" sz="4000"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rPr>
              <a:t>Many </a:t>
            </a:r>
            <a:r>
              <a:rPr lang="en-US" altLang="zh-CN" sz="40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4000" kern="10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engaged with </a:t>
            </a:r>
            <a:r>
              <a:rPr lang="en-US" altLang="zh-CN" sz="4000" kern="100" dirty="0">
                <a:solidFill>
                  <a:srgbClr val="006600"/>
                </a:solidFill>
                <a:effectLst/>
                <a:latin typeface="Times New Roman" panose="02020603050405020304" pitchFamily="18" charset="0"/>
                <a:ea typeface="宋体" panose="02010600030101010101" pitchFamily="2" charset="-122"/>
                <a:cs typeface="Times New Roman" panose="02020603050405020304" pitchFamily="18" charset="0"/>
              </a:rPr>
              <a:t>the models, </a:t>
            </a:r>
            <a:r>
              <a:rPr lang="en-US" altLang="zh-CN" sz="4000" i="1" kern="100" dirty="0">
                <a:solidFill>
                  <a:srgbClr val="7030A0"/>
                </a:solidFill>
                <a:effectLst/>
                <a:latin typeface="Times New Roman" panose="02020603050405020304" pitchFamily="18" charset="0"/>
                <a:ea typeface="宋体" panose="02010600030101010101" pitchFamily="2" charset="-122"/>
                <a:cs typeface="Times New Roman" panose="02020603050405020304" pitchFamily="18" charset="0"/>
              </a:rPr>
              <a:t>eager to learn more </a:t>
            </a:r>
            <a:r>
              <a:rPr lang="en-US" altLang="zh-CN" sz="4000" b="1" i="1" kern="100" dirty="0">
                <a:solidFill>
                  <a:srgbClr val="7030A0"/>
                </a:solidFill>
                <a:effectLst/>
                <a:latin typeface="Times New Roman" panose="02020603050405020304" pitchFamily="18" charset="0"/>
                <a:ea typeface="宋体" panose="02010600030101010101" pitchFamily="2" charset="-122"/>
                <a:cs typeface="Times New Roman" panose="02020603050405020304" pitchFamily="18" charset="0"/>
              </a:rPr>
              <a:t>about </a:t>
            </a:r>
            <a:r>
              <a:rPr lang="en-US" altLang="zh-CN" sz="4000" i="1" u="sng" kern="100" dirty="0">
                <a:solidFill>
                  <a:srgbClr val="7030A0"/>
                </a:solidFill>
                <a:effectLst/>
                <a:latin typeface="Times New Roman" panose="02020603050405020304" pitchFamily="18" charset="0"/>
                <a:ea typeface="宋体" panose="02010600030101010101" pitchFamily="2" charset="-122"/>
                <a:cs typeface="Times New Roman" panose="02020603050405020304" pitchFamily="18" charset="0"/>
              </a:rPr>
              <a:t>the history </a:t>
            </a:r>
            <a:r>
              <a:rPr lang="en-US" altLang="zh-CN" sz="4000" b="1" i="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and</a:t>
            </a:r>
            <a:r>
              <a:rPr lang="en-US" altLang="zh-CN" sz="4000" i="1" kern="100" dirty="0">
                <a:solidFill>
                  <a:srgbClr val="7030A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4000" i="1" u="sng" kern="100" dirty="0">
                <a:solidFill>
                  <a:srgbClr val="7030A0"/>
                </a:solidFill>
                <a:effectLst/>
                <a:latin typeface="Times New Roman" panose="02020603050405020304" pitchFamily="18" charset="0"/>
                <a:ea typeface="宋体" panose="02010600030101010101" pitchFamily="2" charset="-122"/>
                <a:cs typeface="Times New Roman" panose="02020603050405020304" pitchFamily="18" charset="0"/>
              </a:rPr>
              <a:t>symbolic meaning </a:t>
            </a:r>
            <a:r>
              <a:rPr lang="en-US" altLang="zh-CN" sz="4000" i="1"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rPr>
              <a:t>behind each garment, </a:t>
            </a:r>
            <a:r>
              <a:rPr lang="en-US" altLang="zh-CN" sz="4000" kern="100" dirty="0">
                <a:effectLst/>
                <a:latin typeface="Times New Roman" panose="02020603050405020304" pitchFamily="18" charset="0"/>
                <a:ea typeface="宋体" panose="02010600030101010101" pitchFamily="2" charset="-122"/>
                <a:cs typeface="Times New Roman" panose="02020603050405020304" pitchFamily="18" charset="0"/>
              </a:rPr>
              <a:t>further fostering cross-cultural exchange and understanding. </a:t>
            </a:r>
            <a:endParaRPr lang="en-US" altLang="zh-CN" sz="4000"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nvSpPr>
        <p:spPr>
          <a:xfrm>
            <a:off x="141403" y="254521"/>
            <a:ext cx="2083324" cy="461665"/>
          </a:xfrm>
          <a:prstGeom prst="rect">
            <a:avLst/>
          </a:prstGeom>
          <a:noFill/>
        </p:spPr>
        <p:txBody>
          <a:bodyPr wrap="square" rtlCol="0">
            <a:spAutoFit/>
          </a:bodyPr>
          <a:lstStyle/>
          <a:p>
            <a:r>
              <a:rPr lang="zh-CN" altLang="en-US" sz="2400" b="1" dirty="0">
                <a:solidFill>
                  <a:srgbClr val="FF0000"/>
                </a:solidFill>
              </a:rPr>
              <a:t>长难句分析</a:t>
            </a:r>
            <a:r>
              <a:rPr lang="en-US" altLang="zh-CN" sz="2400" b="1">
                <a:solidFill>
                  <a:srgbClr val="FF0000"/>
                </a:solidFill>
              </a:rPr>
              <a:t>2</a:t>
            </a:r>
            <a:r>
              <a:rPr lang="zh-CN" altLang="en-US" sz="2400" b="1">
                <a:solidFill>
                  <a:srgbClr val="FF0000"/>
                </a:solidFill>
              </a:rPr>
              <a:t>；</a:t>
            </a:r>
            <a:endParaRPr lang="zh-CN" altLang="en-US" sz="2400" b="1" dirty="0">
              <a:solidFill>
                <a:srgbClr val="FF0000"/>
              </a:solidFill>
            </a:endParaRPr>
          </a:p>
        </p:txBody>
      </p:sp>
      <p:sp>
        <p:nvSpPr>
          <p:cNvPr id="5" name="文本框 4"/>
          <p:cNvSpPr txBox="1"/>
          <p:nvPr/>
        </p:nvSpPr>
        <p:spPr>
          <a:xfrm>
            <a:off x="413986" y="1504861"/>
            <a:ext cx="1349609" cy="523220"/>
          </a:xfrm>
          <a:prstGeom prst="rect">
            <a:avLst/>
          </a:prstGeom>
          <a:solidFill>
            <a:schemeClr val="bg1"/>
          </a:solidFill>
        </p:spPr>
        <p:txBody>
          <a:bodyPr wrap="square" rtlCol="0">
            <a:spAutoFit/>
          </a:bodyPr>
          <a:lstStyle/>
          <a:p>
            <a:r>
              <a:rPr lang="zh-CN" altLang="en-US" sz="2800" dirty="0">
                <a:solidFill>
                  <a:srgbClr val="FF0000"/>
                </a:solidFill>
              </a:rPr>
              <a:t>主语</a:t>
            </a:r>
            <a:endParaRPr lang="zh-CN" altLang="en-US" sz="2800" dirty="0">
              <a:solidFill>
                <a:srgbClr val="FF0000"/>
              </a:solidFill>
            </a:endParaRPr>
          </a:p>
        </p:txBody>
      </p:sp>
      <p:sp>
        <p:nvSpPr>
          <p:cNvPr id="6" name="文本框 5"/>
          <p:cNvSpPr txBox="1"/>
          <p:nvPr/>
        </p:nvSpPr>
        <p:spPr>
          <a:xfrm>
            <a:off x="2713740" y="1586017"/>
            <a:ext cx="1216057" cy="523220"/>
          </a:xfrm>
          <a:prstGeom prst="rect">
            <a:avLst/>
          </a:prstGeom>
          <a:solidFill>
            <a:schemeClr val="bg1"/>
          </a:solidFill>
        </p:spPr>
        <p:txBody>
          <a:bodyPr wrap="square" rtlCol="0">
            <a:spAutoFit/>
          </a:bodyPr>
          <a:lstStyle/>
          <a:p>
            <a:r>
              <a:rPr lang="zh-CN" altLang="en-US" sz="2800" dirty="0">
                <a:solidFill>
                  <a:srgbClr val="FF0000"/>
                </a:solidFill>
              </a:rPr>
              <a:t>谓语</a:t>
            </a:r>
            <a:endParaRPr lang="zh-CN" altLang="en-US" sz="2800" dirty="0">
              <a:solidFill>
                <a:srgbClr val="FF0000"/>
              </a:solidFill>
            </a:endParaRPr>
          </a:p>
        </p:txBody>
      </p:sp>
      <p:sp>
        <p:nvSpPr>
          <p:cNvPr id="12" name="文本框 11"/>
          <p:cNvSpPr txBox="1"/>
          <p:nvPr/>
        </p:nvSpPr>
        <p:spPr>
          <a:xfrm>
            <a:off x="413986" y="2949502"/>
            <a:ext cx="4638781" cy="523220"/>
          </a:xfrm>
          <a:prstGeom prst="rect">
            <a:avLst/>
          </a:prstGeom>
          <a:solidFill>
            <a:schemeClr val="bg1"/>
          </a:solidFill>
        </p:spPr>
        <p:txBody>
          <a:bodyPr wrap="square" rtlCol="0">
            <a:spAutoFit/>
          </a:bodyPr>
          <a:lstStyle/>
          <a:p>
            <a:r>
              <a:rPr lang="zh-CN" altLang="en-US" sz="2800" dirty="0">
                <a:solidFill>
                  <a:srgbClr val="FF0000"/>
                </a:solidFill>
              </a:rPr>
              <a:t>介词</a:t>
            </a:r>
            <a:r>
              <a:rPr lang="en-US" altLang="zh-CN" sz="2800" dirty="0">
                <a:solidFill>
                  <a:srgbClr val="FF0000"/>
                </a:solidFill>
              </a:rPr>
              <a:t>about </a:t>
            </a:r>
            <a:r>
              <a:rPr lang="zh-CN" altLang="en-US" sz="2800" dirty="0">
                <a:solidFill>
                  <a:srgbClr val="FF0000"/>
                </a:solidFill>
              </a:rPr>
              <a:t>有两个并列介宾</a:t>
            </a:r>
            <a:endParaRPr lang="zh-CN" altLang="en-US" sz="2800" dirty="0">
              <a:solidFill>
                <a:srgbClr val="FF0000"/>
              </a:solidFill>
            </a:endParaRPr>
          </a:p>
        </p:txBody>
      </p:sp>
      <p:sp>
        <p:nvSpPr>
          <p:cNvPr id="7" name="文本框 6"/>
          <p:cNvSpPr txBox="1"/>
          <p:nvPr/>
        </p:nvSpPr>
        <p:spPr>
          <a:xfrm>
            <a:off x="7803237" y="1586017"/>
            <a:ext cx="3791732" cy="461665"/>
          </a:xfrm>
          <a:prstGeom prst="rect">
            <a:avLst/>
          </a:prstGeom>
          <a:solidFill>
            <a:schemeClr val="bg1"/>
          </a:solidFill>
        </p:spPr>
        <p:txBody>
          <a:bodyPr wrap="square" rtlCol="0">
            <a:spAutoFit/>
          </a:bodyPr>
          <a:lstStyle/>
          <a:p>
            <a:r>
              <a:rPr lang="zh-CN" altLang="en-US" sz="2400" dirty="0">
                <a:solidFill>
                  <a:srgbClr val="FF0000"/>
                </a:solidFill>
              </a:rPr>
              <a:t>形容词短语作伴随状语</a:t>
            </a:r>
            <a:endParaRPr lang="zh-CN" altLang="en-US" sz="2400" dirty="0">
              <a:solidFill>
                <a:srgbClr val="FF0000"/>
              </a:solidFill>
            </a:endParaRPr>
          </a:p>
        </p:txBody>
      </p:sp>
      <p:sp>
        <p:nvSpPr>
          <p:cNvPr id="8" name="文本框 7"/>
          <p:cNvSpPr txBox="1"/>
          <p:nvPr/>
        </p:nvSpPr>
        <p:spPr>
          <a:xfrm flipH="1">
            <a:off x="5637034" y="1542728"/>
            <a:ext cx="1022022" cy="523220"/>
          </a:xfrm>
          <a:prstGeom prst="rect">
            <a:avLst/>
          </a:prstGeom>
          <a:solidFill>
            <a:schemeClr val="bg1"/>
          </a:solidFill>
        </p:spPr>
        <p:txBody>
          <a:bodyPr wrap="square" rtlCol="0">
            <a:spAutoFit/>
          </a:bodyPr>
          <a:lstStyle/>
          <a:p>
            <a:r>
              <a:rPr lang="zh-CN" altLang="en-US" sz="2800" dirty="0">
                <a:solidFill>
                  <a:srgbClr val="FF0000"/>
                </a:solidFill>
              </a:rPr>
              <a:t>宾语</a:t>
            </a:r>
            <a:endParaRPr lang="zh-CN" altLang="en-US" sz="2800" dirty="0">
              <a:solidFill>
                <a:srgbClr val="FF0000"/>
              </a:solidFill>
            </a:endParaRPr>
          </a:p>
        </p:txBody>
      </p:sp>
      <p:sp>
        <p:nvSpPr>
          <p:cNvPr id="2" name="文本框 1"/>
          <p:cNvSpPr txBox="1"/>
          <p:nvPr/>
        </p:nvSpPr>
        <p:spPr>
          <a:xfrm>
            <a:off x="3469060" y="3985108"/>
            <a:ext cx="5769208" cy="523220"/>
          </a:xfrm>
          <a:prstGeom prst="rect">
            <a:avLst/>
          </a:prstGeom>
          <a:solidFill>
            <a:schemeClr val="bg1"/>
          </a:solidFill>
        </p:spPr>
        <p:txBody>
          <a:bodyPr wrap="square" rtlCol="0">
            <a:spAutoFit/>
          </a:bodyPr>
          <a:lstStyle/>
          <a:p>
            <a:r>
              <a:rPr lang="zh-CN" altLang="en-US" sz="2800" dirty="0">
                <a:solidFill>
                  <a:srgbClr val="FF0000"/>
                </a:solidFill>
              </a:rPr>
              <a:t>非谓语</a:t>
            </a:r>
            <a:r>
              <a:rPr lang="en-US" altLang="zh-CN" sz="2800" dirty="0">
                <a:solidFill>
                  <a:srgbClr val="FF0000"/>
                </a:solidFill>
              </a:rPr>
              <a:t>doing </a:t>
            </a:r>
            <a:r>
              <a:rPr lang="en-US" altLang="zh-CN" sz="2800" dirty="0" err="1">
                <a:solidFill>
                  <a:srgbClr val="FF0000"/>
                </a:solidFill>
              </a:rPr>
              <a:t>sth</a:t>
            </a:r>
            <a:r>
              <a:rPr lang="en-US" altLang="zh-CN" sz="2800" dirty="0">
                <a:solidFill>
                  <a:srgbClr val="FF0000"/>
                </a:solidFill>
              </a:rPr>
              <a:t> </a:t>
            </a:r>
            <a:r>
              <a:rPr lang="zh-CN" altLang="en-US" sz="2800" dirty="0">
                <a:solidFill>
                  <a:srgbClr val="FF0000"/>
                </a:solidFill>
              </a:rPr>
              <a:t>表主语的伴随动作</a:t>
            </a:r>
            <a:endParaRPr lang="zh-CN" altLang="en-US" sz="2800" dirty="0">
              <a:solidFill>
                <a:srgbClr val="FF0000"/>
              </a:solidFill>
            </a:endParaRPr>
          </a:p>
        </p:txBody>
      </p:sp>
      <p:sp>
        <p:nvSpPr>
          <p:cNvPr id="9" name="文本框 8"/>
          <p:cNvSpPr txBox="1"/>
          <p:nvPr/>
        </p:nvSpPr>
        <p:spPr>
          <a:xfrm>
            <a:off x="8732368" y="2840662"/>
            <a:ext cx="3513056" cy="523220"/>
          </a:xfrm>
          <a:prstGeom prst="rect">
            <a:avLst/>
          </a:prstGeom>
          <a:solidFill>
            <a:schemeClr val="bg1"/>
          </a:solidFill>
        </p:spPr>
        <p:txBody>
          <a:bodyPr wrap="square" rtlCol="0">
            <a:spAutoFit/>
          </a:bodyPr>
          <a:lstStyle/>
          <a:p>
            <a:r>
              <a:rPr lang="zh-CN" altLang="en-US" sz="2800" dirty="0">
                <a:solidFill>
                  <a:srgbClr val="FF0000"/>
                </a:solidFill>
              </a:rPr>
              <a:t>介词短语作后置定语</a:t>
            </a:r>
            <a:endParaRPr lang="zh-CN" altLang="en-US" sz="2800" dirty="0">
              <a:solidFill>
                <a:srgbClr val="FF0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2" grpId="0" animBg="1"/>
      <p:bldP spid="7" grpId="0" animBg="1"/>
      <p:bldP spid="8" grpId="0" animBg="1"/>
      <p:bldP spid="2" grpId="0" animBg="1"/>
      <p:bldP spid="9"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4693" y="484142"/>
            <a:ext cx="11962614" cy="4829207"/>
          </a:xfrm>
          <a:prstGeom prst="rect">
            <a:avLst/>
          </a:prstGeom>
          <a:noFill/>
        </p:spPr>
        <p:txBody>
          <a:bodyPr wrap="square">
            <a:spAutoFit/>
          </a:bodyPr>
          <a:lstStyle/>
          <a:p>
            <a:pPr algn="just">
              <a:lnSpc>
                <a:spcPct val="200000"/>
              </a:lnSpc>
            </a:pPr>
            <a:r>
              <a:rPr lang="en-US" altLang="zh-CN" sz="4000"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rPr>
              <a:t>The event </a:t>
            </a:r>
            <a:r>
              <a:rPr lang="en-US" altLang="zh-CN" sz="40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showed</a:t>
            </a:r>
            <a:r>
              <a:rPr lang="en-US" altLang="zh-CN" sz="4000"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4000" kern="100" dirty="0">
                <a:solidFill>
                  <a:srgbClr val="006600"/>
                </a:solidFill>
                <a:effectLst/>
                <a:latin typeface="Times New Roman" panose="02020603050405020304" pitchFamily="18" charset="0"/>
                <a:ea typeface="宋体" panose="02010600030101010101" pitchFamily="2" charset="-122"/>
                <a:cs typeface="Times New Roman" panose="02020603050405020304" pitchFamily="18" charset="0"/>
              </a:rPr>
              <a:t>the lasting appeal  </a:t>
            </a:r>
            <a:r>
              <a:rPr lang="en-US" altLang="zh-CN" sz="4000" i="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of Chinese traditions </a:t>
            </a:r>
            <a:r>
              <a:rPr lang="en-US" altLang="zh-CN" sz="4000" kern="100" dirty="0">
                <a:effectLst/>
                <a:latin typeface="Times New Roman" panose="02020603050405020304" pitchFamily="18" charset="0"/>
                <a:ea typeface="宋体" panose="02010600030101010101" pitchFamily="2" charset="-122"/>
                <a:cs typeface="Times New Roman" panose="02020603050405020304" pitchFamily="18" charset="0"/>
              </a:rPr>
              <a:t>and </a:t>
            </a:r>
            <a:r>
              <a:rPr lang="en-US" altLang="zh-CN" sz="4000" kern="100" dirty="0">
                <a:solidFill>
                  <a:srgbClr val="006600"/>
                </a:solidFill>
                <a:effectLst/>
                <a:latin typeface="Times New Roman" panose="02020603050405020304" pitchFamily="18" charset="0"/>
                <a:ea typeface="宋体" panose="02010600030101010101" pitchFamily="2" charset="-122"/>
                <a:cs typeface="Times New Roman" panose="02020603050405020304" pitchFamily="18" charset="0"/>
              </a:rPr>
              <a:t>their ability </a:t>
            </a:r>
            <a:r>
              <a:rPr lang="en-US" altLang="zh-CN" sz="4000" i="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to go beyond borders, </a:t>
            </a:r>
            <a:r>
              <a:rPr lang="en-US" altLang="zh-CN" sz="4000" kern="100" dirty="0">
                <a:solidFill>
                  <a:srgbClr val="7030A0"/>
                </a:solidFill>
                <a:effectLst/>
                <a:latin typeface="Times New Roman" panose="02020603050405020304" pitchFamily="18" charset="0"/>
                <a:ea typeface="宋体" panose="02010600030101010101" pitchFamily="2" charset="-122"/>
                <a:cs typeface="Times New Roman" panose="02020603050405020304" pitchFamily="18" charset="0"/>
              </a:rPr>
              <a:t>uniting people </a:t>
            </a:r>
            <a:r>
              <a:rPr lang="en-US" altLang="zh-CN" sz="4000" i="1" kern="100" dirty="0">
                <a:solidFill>
                  <a:srgbClr val="7030A0"/>
                </a:solidFill>
                <a:effectLst/>
                <a:latin typeface="Times New Roman" panose="02020603050405020304" pitchFamily="18" charset="0"/>
                <a:ea typeface="宋体" panose="02010600030101010101" pitchFamily="2" charset="-122"/>
                <a:cs typeface="Times New Roman" panose="02020603050405020304" pitchFamily="18" charset="0"/>
              </a:rPr>
              <a:t>from diverse backgrounds </a:t>
            </a:r>
            <a:r>
              <a:rPr lang="en-US" altLang="zh-CN" sz="4000" b="1" kern="100" dirty="0">
                <a:effectLst/>
                <a:latin typeface="Times New Roman" panose="02020603050405020304" pitchFamily="18" charset="0"/>
                <a:ea typeface="宋体" panose="02010600030101010101" pitchFamily="2" charset="-122"/>
                <a:cs typeface="Times New Roman" panose="02020603050405020304" pitchFamily="18" charset="0"/>
              </a:rPr>
              <a:t>in celebration and appreciation.</a:t>
            </a:r>
            <a:endParaRPr lang="en-US" altLang="zh-CN" sz="4000" b="1"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nvSpPr>
        <p:spPr>
          <a:xfrm>
            <a:off x="141403" y="254521"/>
            <a:ext cx="2083324" cy="461665"/>
          </a:xfrm>
          <a:prstGeom prst="rect">
            <a:avLst/>
          </a:prstGeom>
          <a:noFill/>
        </p:spPr>
        <p:txBody>
          <a:bodyPr wrap="square" rtlCol="0">
            <a:spAutoFit/>
          </a:bodyPr>
          <a:lstStyle/>
          <a:p>
            <a:r>
              <a:rPr lang="zh-CN" altLang="en-US" sz="2400" b="1" dirty="0">
                <a:solidFill>
                  <a:srgbClr val="FF0000"/>
                </a:solidFill>
              </a:rPr>
              <a:t>长难句分析</a:t>
            </a:r>
            <a:r>
              <a:rPr lang="en-US" altLang="zh-CN" sz="2400" b="1" dirty="0">
                <a:solidFill>
                  <a:srgbClr val="FF0000"/>
                </a:solidFill>
              </a:rPr>
              <a:t>3</a:t>
            </a:r>
            <a:r>
              <a:rPr lang="zh-CN" altLang="en-US" sz="2400" b="1" dirty="0">
                <a:solidFill>
                  <a:srgbClr val="FF0000"/>
                </a:solidFill>
              </a:rPr>
              <a:t>；</a:t>
            </a:r>
            <a:endParaRPr lang="zh-CN" altLang="en-US" sz="2400" b="1" dirty="0">
              <a:solidFill>
                <a:srgbClr val="FF0000"/>
              </a:solidFill>
            </a:endParaRPr>
          </a:p>
        </p:txBody>
      </p:sp>
      <p:sp>
        <p:nvSpPr>
          <p:cNvPr id="5" name="文本框 4"/>
          <p:cNvSpPr txBox="1"/>
          <p:nvPr/>
        </p:nvSpPr>
        <p:spPr>
          <a:xfrm>
            <a:off x="413986" y="1504861"/>
            <a:ext cx="1349609" cy="523220"/>
          </a:xfrm>
          <a:prstGeom prst="rect">
            <a:avLst/>
          </a:prstGeom>
          <a:solidFill>
            <a:schemeClr val="bg1"/>
          </a:solidFill>
        </p:spPr>
        <p:txBody>
          <a:bodyPr wrap="square" rtlCol="0">
            <a:spAutoFit/>
          </a:bodyPr>
          <a:lstStyle/>
          <a:p>
            <a:r>
              <a:rPr lang="zh-CN" altLang="en-US" sz="2800" dirty="0">
                <a:solidFill>
                  <a:srgbClr val="FF0000"/>
                </a:solidFill>
              </a:rPr>
              <a:t>主语</a:t>
            </a:r>
            <a:endParaRPr lang="zh-CN" altLang="en-US" sz="2800" dirty="0">
              <a:solidFill>
                <a:srgbClr val="FF0000"/>
              </a:solidFill>
            </a:endParaRPr>
          </a:p>
        </p:txBody>
      </p:sp>
      <p:sp>
        <p:nvSpPr>
          <p:cNvPr id="6" name="文本框 5"/>
          <p:cNvSpPr txBox="1"/>
          <p:nvPr/>
        </p:nvSpPr>
        <p:spPr>
          <a:xfrm>
            <a:off x="2861031" y="1542728"/>
            <a:ext cx="1216057" cy="523220"/>
          </a:xfrm>
          <a:prstGeom prst="rect">
            <a:avLst/>
          </a:prstGeom>
          <a:solidFill>
            <a:schemeClr val="bg1"/>
          </a:solidFill>
        </p:spPr>
        <p:txBody>
          <a:bodyPr wrap="square" rtlCol="0">
            <a:spAutoFit/>
          </a:bodyPr>
          <a:lstStyle/>
          <a:p>
            <a:r>
              <a:rPr lang="zh-CN" altLang="en-US" sz="2800" dirty="0">
                <a:solidFill>
                  <a:srgbClr val="FF0000"/>
                </a:solidFill>
              </a:rPr>
              <a:t>谓语</a:t>
            </a:r>
            <a:endParaRPr lang="zh-CN" altLang="en-US" sz="2800" dirty="0">
              <a:solidFill>
                <a:srgbClr val="FF0000"/>
              </a:solidFill>
            </a:endParaRPr>
          </a:p>
        </p:txBody>
      </p:sp>
      <p:sp>
        <p:nvSpPr>
          <p:cNvPr id="7" name="文本框 6"/>
          <p:cNvSpPr txBox="1"/>
          <p:nvPr/>
        </p:nvSpPr>
        <p:spPr>
          <a:xfrm>
            <a:off x="9103343" y="1641382"/>
            <a:ext cx="2972394" cy="461665"/>
          </a:xfrm>
          <a:prstGeom prst="rect">
            <a:avLst/>
          </a:prstGeom>
          <a:solidFill>
            <a:schemeClr val="bg1"/>
          </a:solidFill>
        </p:spPr>
        <p:txBody>
          <a:bodyPr wrap="square" rtlCol="0">
            <a:spAutoFit/>
          </a:bodyPr>
          <a:lstStyle/>
          <a:p>
            <a:r>
              <a:rPr lang="zh-CN" altLang="en-US" sz="2400" dirty="0">
                <a:solidFill>
                  <a:srgbClr val="FF0000"/>
                </a:solidFill>
              </a:rPr>
              <a:t>介词短语作后置定语</a:t>
            </a:r>
            <a:endParaRPr lang="zh-CN" altLang="en-US" sz="2400" dirty="0">
              <a:solidFill>
                <a:srgbClr val="FF0000"/>
              </a:solidFill>
            </a:endParaRPr>
          </a:p>
        </p:txBody>
      </p:sp>
      <p:sp>
        <p:nvSpPr>
          <p:cNvPr id="8" name="文本框 7"/>
          <p:cNvSpPr txBox="1"/>
          <p:nvPr/>
        </p:nvSpPr>
        <p:spPr>
          <a:xfrm flipH="1">
            <a:off x="5637033" y="1542728"/>
            <a:ext cx="1404789" cy="523220"/>
          </a:xfrm>
          <a:prstGeom prst="rect">
            <a:avLst/>
          </a:prstGeom>
          <a:solidFill>
            <a:schemeClr val="bg1"/>
          </a:solidFill>
        </p:spPr>
        <p:txBody>
          <a:bodyPr wrap="square" rtlCol="0">
            <a:spAutoFit/>
          </a:bodyPr>
          <a:lstStyle/>
          <a:p>
            <a:r>
              <a:rPr lang="zh-CN" altLang="en-US" sz="2800" dirty="0">
                <a:solidFill>
                  <a:srgbClr val="FF0000"/>
                </a:solidFill>
              </a:rPr>
              <a:t>宾语</a:t>
            </a:r>
            <a:r>
              <a:rPr lang="en-US" altLang="zh-CN" sz="2800" dirty="0">
                <a:solidFill>
                  <a:srgbClr val="FF0000"/>
                </a:solidFill>
              </a:rPr>
              <a:t>1</a:t>
            </a:r>
            <a:endParaRPr lang="zh-CN" altLang="en-US" sz="2800" dirty="0">
              <a:solidFill>
                <a:srgbClr val="FF0000"/>
              </a:solidFill>
            </a:endParaRPr>
          </a:p>
        </p:txBody>
      </p:sp>
      <p:sp>
        <p:nvSpPr>
          <p:cNvPr id="2" name="文本框 1"/>
          <p:cNvSpPr txBox="1"/>
          <p:nvPr/>
        </p:nvSpPr>
        <p:spPr>
          <a:xfrm>
            <a:off x="413986" y="3985108"/>
            <a:ext cx="4591647" cy="523220"/>
          </a:xfrm>
          <a:prstGeom prst="rect">
            <a:avLst/>
          </a:prstGeom>
          <a:solidFill>
            <a:schemeClr val="bg1"/>
          </a:solidFill>
        </p:spPr>
        <p:txBody>
          <a:bodyPr wrap="square" rtlCol="0">
            <a:spAutoFit/>
          </a:bodyPr>
          <a:lstStyle/>
          <a:p>
            <a:r>
              <a:rPr lang="zh-CN" altLang="en-US" sz="2800" dirty="0">
                <a:solidFill>
                  <a:srgbClr val="FF0000"/>
                </a:solidFill>
              </a:rPr>
              <a:t>非谓语</a:t>
            </a:r>
            <a:r>
              <a:rPr lang="en-US" altLang="zh-CN" sz="2800" dirty="0">
                <a:solidFill>
                  <a:srgbClr val="FF0000"/>
                </a:solidFill>
              </a:rPr>
              <a:t>doing </a:t>
            </a:r>
            <a:r>
              <a:rPr lang="en-US" altLang="zh-CN" sz="2800" dirty="0" err="1">
                <a:solidFill>
                  <a:srgbClr val="FF0000"/>
                </a:solidFill>
              </a:rPr>
              <a:t>sth</a:t>
            </a:r>
            <a:r>
              <a:rPr lang="en-US" altLang="zh-CN" sz="2800" dirty="0">
                <a:solidFill>
                  <a:srgbClr val="FF0000"/>
                </a:solidFill>
              </a:rPr>
              <a:t> </a:t>
            </a:r>
            <a:r>
              <a:rPr lang="zh-CN" altLang="en-US" sz="2800" dirty="0">
                <a:solidFill>
                  <a:srgbClr val="FF0000"/>
                </a:solidFill>
              </a:rPr>
              <a:t>表伴随结果</a:t>
            </a:r>
            <a:endParaRPr lang="zh-CN" altLang="en-US" sz="2800" dirty="0">
              <a:solidFill>
                <a:srgbClr val="FF0000"/>
              </a:solidFill>
            </a:endParaRPr>
          </a:p>
        </p:txBody>
      </p:sp>
      <p:sp>
        <p:nvSpPr>
          <p:cNvPr id="9" name="文本框 8"/>
          <p:cNvSpPr txBox="1"/>
          <p:nvPr/>
        </p:nvSpPr>
        <p:spPr>
          <a:xfrm>
            <a:off x="5866619" y="2699968"/>
            <a:ext cx="4059805" cy="523220"/>
          </a:xfrm>
          <a:prstGeom prst="rect">
            <a:avLst/>
          </a:prstGeom>
          <a:solidFill>
            <a:schemeClr val="bg1"/>
          </a:solidFill>
        </p:spPr>
        <p:txBody>
          <a:bodyPr wrap="square" rtlCol="0">
            <a:spAutoFit/>
          </a:bodyPr>
          <a:lstStyle/>
          <a:p>
            <a:r>
              <a:rPr lang="zh-CN" altLang="en-US" sz="2800" dirty="0">
                <a:solidFill>
                  <a:srgbClr val="FF0000"/>
                </a:solidFill>
              </a:rPr>
              <a:t>动词不定式作后置定语</a:t>
            </a:r>
            <a:endParaRPr lang="zh-CN" altLang="en-US" sz="2800" dirty="0">
              <a:solidFill>
                <a:srgbClr val="FF0000"/>
              </a:solidFill>
            </a:endParaRPr>
          </a:p>
        </p:txBody>
      </p:sp>
      <p:sp>
        <p:nvSpPr>
          <p:cNvPr id="10" name="文本框 9"/>
          <p:cNvSpPr txBox="1"/>
          <p:nvPr/>
        </p:nvSpPr>
        <p:spPr>
          <a:xfrm flipH="1">
            <a:off x="3913499" y="2720081"/>
            <a:ext cx="1404789" cy="523220"/>
          </a:xfrm>
          <a:prstGeom prst="rect">
            <a:avLst/>
          </a:prstGeom>
          <a:solidFill>
            <a:schemeClr val="bg1"/>
          </a:solidFill>
        </p:spPr>
        <p:txBody>
          <a:bodyPr wrap="square" rtlCol="0">
            <a:spAutoFit/>
          </a:bodyPr>
          <a:lstStyle/>
          <a:p>
            <a:r>
              <a:rPr lang="zh-CN" altLang="en-US" sz="2800" dirty="0">
                <a:solidFill>
                  <a:srgbClr val="FF0000"/>
                </a:solidFill>
              </a:rPr>
              <a:t>宾语</a:t>
            </a:r>
            <a:r>
              <a:rPr lang="en-US" altLang="zh-CN" sz="2800" dirty="0">
                <a:solidFill>
                  <a:srgbClr val="FF0000"/>
                </a:solidFill>
              </a:rPr>
              <a:t>2</a:t>
            </a:r>
            <a:endParaRPr lang="zh-CN" altLang="en-US" sz="2800" dirty="0">
              <a:solidFill>
                <a:srgbClr val="FF0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2" grpId="0" animBg="1"/>
      <p:bldP spid="9" grpId="0" animBg="1"/>
      <p:bldP spid="10"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17375" y="1052339"/>
            <a:ext cx="11764093" cy="5213478"/>
          </a:xfrm>
          <a:prstGeom prst="rect">
            <a:avLst/>
          </a:prstGeom>
          <a:solidFill>
            <a:schemeClr val="accent4">
              <a:lumMod val="20000"/>
              <a:lumOff val="80000"/>
            </a:schemeClr>
          </a:solidFill>
          <a:ln w="9525">
            <a:noFill/>
          </a:ln>
        </p:spPr>
        <p:txBody>
          <a:bodyPr wrap="square">
            <a:spAutoFit/>
          </a:bodyPr>
          <a:lstStyle/>
          <a:p>
            <a:pPr algn="just">
              <a:lnSpc>
                <a:spcPct val="120000"/>
              </a:lnSpc>
            </a:pP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 a </a:t>
            </a:r>
            <a:r>
              <a:rPr lang="en-US" altLang="zh-CN" sz="2800" b="1" kern="100" dirty="0" err="1">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hanfu</a:t>
            </a: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parade   </a:t>
            </a:r>
            <a:r>
              <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汉服游行活动</a:t>
            </a:r>
            <a:endPar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2. be well received  </a:t>
            </a:r>
            <a:r>
              <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受到好评 </a:t>
            </a:r>
            <a:endPar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3. engage with the models  </a:t>
            </a:r>
            <a:r>
              <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与模特们互动，交流</a:t>
            </a:r>
            <a:endPar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4.foster cross-cultural exchange and understanding       </a:t>
            </a:r>
            <a:r>
              <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培养跨文化交流和理解</a:t>
            </a:r>
            <a:endPar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5.show its commitment to promoting cultural exchange       </a:t>
            </a:r>
            <a:r>
              <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展现促进文化交流的决心</a:t>
            </a:r>
            <a:endPar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6. strengthen the bonds of friendship </a:t>
            </a:r>
            <a:r>
              <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加强友谊的纽带</a:t>
            </a:r>
            <a:endPar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7. the lasting appeal of Chinese traditions       </a:t>
            </a:r>
            <a:r>
              <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中国传统的经久不衰的吸引力</a:t>
            </a:r>
            <a:endPar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8. go beyond borders  </a:t>
            </a:r>
            <a:r>
              <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跨越国界</a:t>
            </a:r>
            <a:endPar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TextBox 237"/>
          <p:cNvSpPr txBox="1"/>
          <p:nvPr/>
        </p:nvSpPr>
        <p:spPr>
          <a:xfrm>
            <a:off x="2305049" y="393700"/>
            <a:ext cx="4482249" cy="584775"/>
          </a:xfrm>
          <a:prstGeom prst="rect">
            <a:avLst/>
          </a:prstGeom>
          <a:noFill/>
        </p:spPr>
        <p:txBody>
          <a:bodyPr wrap="square" rtlCol="0">
            <a:spAutoFit/>
          </a:bodyPr>
          <a:lstStyle/>
          <a:p>
            <a:r>
              <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语法填空语料库</a:t>
            </a:r>
            <a:endPar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endParaRPr>
          </a:p>
        </p:txBody>
      </p:sp>
    </p:spTree>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阳光灿烂的夏天壁纸_风景_太平洋科技"/>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文本框 13"/>
          <p:cNvSpPr txBox="1"/>
          <p:nvPr/>
        </p:nvSpPr>
        <p:spPr>
          <a:xfrm>
            <a:off x="1051973" y="1663237"/>
            <a:ext cx="10791737" cy="769441"/>
          </a:xfrm>
          <a:prstGeom prst="rect">
            <a:avLst/>
          </a:prstGeom>
          <a:noFill/>
        </p:spPr>
        <p:txBody>
          <a:bodyPr wrap="none" rtlCol="0" anchor="t">
            <a:spAutoFit/>
          </a:bodyPr>
          <a:lstStyle/>
          <a:p>
            <a:pPr algn="dist"/>
            <a:r>
              <a:rPr lang="en-US" altLang="zh-CN" sz="4400" b="1" dirty="0">
                <a:solidFill>
                  <a:srgbClr val="FF99FF"/>
                </a:solidFill>
                <a:cs typeface="+mn-ea"/>
                <a:sym typeface="+mn-lt"/>
              </a:rPr>
              <a:t>Nothing is impossible to a willing heart</a:t>
            </a:r>
            <a:r>
              <a:rPr lang="zh-CN" altLang="zh-CN" sz="4400" b="1" dirty="0">
                <a:solidFill>
                  <a:srgbClr val="FF99FF"/>
                </a:solidFill>
                <a:cs typeface="+mn-ea"/>
                <a:sym typeface="+mn-lt"/>
              </a:rPr>
              <a:t>！</a:t>
            </a:r>
            <a:endParaRPr lang="zh-CN" altLang="zh-CN" sz="4400" b="1" dirty="0">
              <a:solidFill>
                <a:srgbClr val="FF99FF"/>
              </a:solidFill>
              <a:cs typeface="+mn-ea"/>
              <a:sym typeface="+mn-lt"/>
            </a:endParaRPr>
          </a:p>
        </p:txBody>
      </p:sp>
      <p:pic>
        <p:nvPicPr>
          <p:cNvPr id="31" name="New picture"/>
          <p:cNvPicPr/>
          <p:nvPr/>
        </p:nvPicPr>
        <p:blipFill>
          <a:blip r:embed="rId2"/>
          <a:stretch>
            <a:fillRect/>
          </a:stretch>
        </p:blipFill>
        <p:spPr>
          <a:xfrm>
            <a:off x="10693400" y="12585700"/>
            <a:ext cx="355600" cy="266700"/>
          </a:xfrm>
          <a:prstGeom prst="cube">
            <a:avLst/>
          </a:prstGeom>
        </p:spPr>
      </p:pic>
    </p:spTree>
  </p:cSld>
  <p:clrMapOvr>
    <a:masterClrMapping/>
  </p:clrMapOvr>
  <p:transition>
    <p:push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5989" y="150828"/>
            <a:ext cx="11981468" cy="8392633"/>
          </a:xfrm>
          <a:prstGeom prst="rect">
            <a:avLst/>
          </a:prstGeom>
          <a:noFill/>
        </p:spPr>
        <p:txBody>
          <a:bodyPr wrap="square" rtlCol="0">
            <a:noAutofit/>
          </a:bodyPr>
          <a:lstStyle/>
          <a:p>
            <a:r>
              <a:rPr lang="en-US" altLang="zh-CN" sz="2000" b="1" dirty="0"/>
              <a:t> </a:t>
            </a:r>
            <a:r>
              <a:rPr lang="en-US" altLang="zh-CN" sz="2000" dirty="0"/>
              <a:t>Dear readers,</a:t>
            </a:r>
            <a:endParaRPr lang="zh-CN" altLang="zh-CN" sz="2000" dirty="0"/>
          </a:p>
          <a:p>
            <a:r>
              <a:rPr lang="en-US" altLang="zh-CN" sz="2000" dirty="0"/>
              <a:t>      "Persist."-Viet Thanh Nguyen</a:t>
            </a:r>
            <a:endParaRPr lang="zh-CN" altLang="zh-CN" sz="2000" dirty="0"/>
          </a:p>
          <a:p>
            <a:r>
              <a:rPr lang="en-US" altLang="zh-CN" sz="2000" dirty="0"/>
              <a:t>      "Success is no accident." -Chris Bohjalian</a:t>
            </a:r>
            <a:endParaRPr lang="zh-CN" altLang="zh-CN" sz="2000" dirty="0"/>
          </a:p>
          <a:p>
            <a:r>
              <a:rPr lang="en-US" altLang="zh-CN" sz="2000" dirty="0"/>
              <a:t>     "Keep writing and it'll get easier." -Lisa Jewell</a:t>
            </a:r>
            <a:endParaRPr lang="zh-CN" altLang="zh-CN" sz="2000" dirty="0"/>
          </a:p>
          <a:p>
            <a:r>
              <a:rPr lang="en-US" altLang="zh-CN" sz="2000" dirty="0"/>
              <a:t>     "Be patient with yourself." -Min Jin Lee</a:t>
            </a:r>
            <a:endParaRPr lang="zh-CN" altLang="zh-CN" sz="2000" dirty="0"/>
          </a:p>
          <a:p>
            <a:r>
              <a:rPr lang="en-US" altLang="zh-CN" sz="2000" dirty="0"/>
              <a:t>     These are words of advice taken from our interviews with award-winning and bestselling authors. Notice, though, not a single mention of their status, prizes, or advances in other words, their success. And while status, literary awards, and money can be indicators of a successful writer, one must actually sit down and write for any of those things to happen. That's what all of these pieces of advice have in common: putting words on the page.</a:t>
            </a:r>
            <a:endParaRPr lang="zh-CN" altLang="zh-CN" sz="2000" dirty="0"/>
          </a:p>
          <a:p>
            <a:r>
              <a:rPr lang="en-US" altLang="zh-CN" sz="2000" dirty="0"/>
              <a:t>    In this issue, you'll find articles to help you succeed, no matter your goals. If it's to figure out whether that mess of a novel you've got sitting in a drawer can be rescued or if you need to move on, Andromeda Romano's article will offer questions to ask yourself. Michael La Ron's essay will give you an example of how an unexpected opportunity might be just the push you need. Or, if you've had trouble finding an agent, Ryan Van </a:t>
            </a:r>
            <a:r>
              <a:rPr lang="en-US" altLang="zh-CN" sz="2000" dirty="0" err="1"/>
              <a:t>Cleave's</a:t>
            </a:r>
            <a:r>
              <a:rPr lang="en-US" altLang="zh-CN" sz="2000" dirty="0"/>
              <a:t> collection of tips and advice from 22 literary agents on every aspect of the business might change your luck. </a:t>
            </a:r>
            <a:r>
              <a:rPr lang="en-US" altLang="zh-CN" sz="2000" dirty="0" err="1"/>
              <a:t>Matty</a:t>
            </a:r>
            <a:r>
              <a:rPr lang="en-US" altLang="zh-CN" sz="2000" dirty="0"/>
              <a:t> Dalrymple shares ways to reach more readers and build a community with them.</a:t>
            </a:r>
            <a:endParaRPr lang="zh-CN" altLang="zh-CN" sz="2000" dirty="0"/>
          </a:p>
          <a:p>
            <a:r>
              <a:rPr lang="en-US" altLang="zh-CN" sz="2000" dirty="0"/>
              <a:t>      Wish you success and happy new year!</a:t>
            </a:r>
            <a:endParaRPr lang="zh-CN" altLang="zh-CN" sz="2000" dirty="0"/>
          </a:p>
        </p:txBody>
      </p:sp>
      <p:sp>
        <p:nvSpPr>
          <p:cNvPr id="8" name="矩形: 圆角 5"/>
          <p:cNvSpPr/>
          <p:nvPr/>
        </p:nvSpPr>
        <p:spPr>
          <a:xfrm>
            <a:off x="593496" y="749706"/>
            <a:ext cx="6863106" cy="594995"/>
          </a:xfrm>
          <a:prstGeom prst="roundRect">
            <a:avLst>
              <a:gd name="adj" fmla="val 42017"/>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nSpc>
                <a:spcPct val="110000"/>
              </a:lnSpc>
            </a:pPr>
            <a:r>
              <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P1:  advice for successful writing </a:t>
            </a:r>
            <a:endPar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3" name="矩形: 圆角 5"/>
          <p:cNvSpPr/>
          <p:nvPr/>
        </p:nvSpPr>
        <p:spPr>
          <a:xfrm>
            <a:off x="756403" y="3904547"/>
            <a:ext cx="8344535" cy="594995"/>
          </a:xfrm>
          <a:prstGeom prst="roundRect">
            <a:avLst>
              <a:gd name="adj" fmla="val 29342"/>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nSpc>
                <a:spcPct val="110000"/>
              </a:lnSpc>
            </a:pPr>
            <a:endPar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endParaRPr>
          </a:p>
          <a:p>
            <a:pPr>
              <a:lnSpc>
                <a:spcPct val="110000"/>
              </a:lnSpc>
            </a:pPr>
            <a:r>
              <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P3:  writing problems and solutions to them </a:t>
            </a:r>
            <a:endParaRPr lang="zh-CN" alt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endParaRPr>
          </a:p>
          <a:p>
            <a:pPr>
              <a:lnSpc>
                <a:spcPct val="110000"/>
              </a:lnSpc>
            </a:pPr>
            <a:endParaRPr lang="zh-CN" alt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6" name="矩形: 圆角 5"/>
          <p:cNvSpPr/>
          <p:nvPr/>
        </p:nvSpPr>
        <p:spPr>
          <a:xfrm>
            <a:off x="756403" y="5098420"/>
            <a:ext cx="7131748" cy="740410"/>
          </a:xfrm>
          <a:prstGeom prst="roundRect">
            <a:avLst>
              <a:gd name="adj" fmla="val 50000"/>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nSpc>
                <a:spcPct val="110000"/>
              </a:lnSpc>
            </a:pPr>
            <a:endPar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endParaRPr>
          </a:p>
          <a:p>
            <a:pPr>
              <a:lnSpc>
                <a:spcPct val="110000"/>
              </a:lnSpc>
            </a:pPr>
            <a:r>
              <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P4:</a:t>
            </a:r>
            <a:r>
              <a:rPr 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  ending: anticipation and wishes</a:t>
            </a:r>
            <a:endParaRPr lang="zh-CN" alt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endParaRPr>
          </a:p>
          <a:p>
            <a:pPr>
              <a:lnSpc>
                <a:spcPct val="110000"/>
              </a:lnSpc>
            </a:pPr>
            <a:endParaRPr lang="zh-CN" alt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9" name="矩形: 圆角 5"/>
          <p:cNvSpPr/>
          <p:nvPr/>
        </p:nvSpPr>
        <p:spPr>
          <a:xfrm>
            <a:off x="756404" y="2088362"/>
            <a:ext cx="6568224" cy="594995"/>
          </a:xfrm>
          <a:prstGeom prst="roundRect">
            <a:avLst>
              <a:gd name="adj" fmla="val 29342"/>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nSpc>
                <a:spcPct val="110000"/>
              </a:lnSpc>
            </a:pPr>
            <a:endPar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endParaRPr>
          </a:p>
          <a:p>
            <a:pPr>
              <a:lnSpc>
                <a:spcPct val="110000"/>
              </a:lnSpc>
            </a:pPr>
            <a:r>
              <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P2:  essence of the advice above</a:t>
            </a:r>
            <a:endParaRPr lang="zh-CN" alt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endParaRPr>
          </a:p>
          <a:p>
            <a:pPr>
              <a:lnSpc>
                <a:spcPct val="110000"/>
              </a:lnSpc>
            </a:pPr>
            <a:endParaRPr lang="zh-CN" alt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2"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8" grpId="0" bldLvl="0" animBg="1"/>
      <p:bldP spid="8" grpId="1" animBg="1"/>
      <p:bldP spid="3" grpId="0" bldLvl="0" animBg="1"/>
      <p:bldP spid="3" grpId="1" animBg="1"/>
      <p:bldP spid="6" grpId="0" bldLvl="0" animBg="1"/>
      <p:bldP spid="6" grpId="1" animBg="1"/>
      <p:bldP spid="9" grpId="1" animBg="1"/>
      <p:bldP spid="9" grpId="2"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1"/>
          <p:cNvSpPr txBox="1"/>
          <p:nvPr/>
        </p:nvSpPr>
        <p:spPr>
          <a:xfrm>
            <a:off x="8659495" y="2214245"/>
            <a:ext cx="1569720" cy="369570"/>
          </a:xfrm>
          <a:prstGeom prst="rect">
            <a:avLst/>
          </a:prstGeom>
          <a:noFill/>
        </p:spPr>
        <p:txBody>
          <a:bodyPr wrap="none" rtlCol="0">
            <a:spAutoFit/>
          </a:bodyPr>
          <a:lstStyle/>
          <a:p>
            <a:pPr marR="0" indent="0" defTabSz="914400" fontAlgn="auto">
              <a:lnSpc>
                <a:spcPct val="100000"/>
              </a:lnSpc>
              <a:spcBef>
                <a:spcPct val="0"/>
              </a:spcBef>
              <a:spcAft>
                <a:spcPct val="0"/>
              </a:spcAft>
              <a:buClrTx/>
              <a:buSzTx/>
              <a:buFontTx/>
              <a:buNone/>
              <a:defRPr/>
            </a:pPr>
            <a:r>
              <a:rPr kumimoji="0" lang="zh-CN" altLang="en-US"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rPr>
              <a:t>点击添加标题</a:t>
            </a:r>
            <a:endParaRPr kumimoji="0" lang="id-ID"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endParaRPr>
          </a:p>
        </p:txBody>
      </p:sp>
      <p:cxnSp>
        <p:nvCxnSpPr>
          <p:cNvPr id="10" name="直接连接符 9"/>
          <p:cNvCxnSpPr/>
          <p:nvPr/>
        </p:nvCxnSpPr>
        <p:spPr>
          <a:xfrm flipV="1">
            <a:off x="184206" y="1005277"/>
            <a:ext cx="10066196" cy="1"/>
          </a:xfrm>
          <a:prstGeom prst="line">
            <a:avLst/>
          </a:prstGeom>
          <a:ln w="76200">
            <a:solidFill>
              <a:srgbClr val="9B0000"/>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22366" y="505075"/>
            <a:ext cx="1474140" cy="733610"/>
          </a:xfrm>
          <a:prstGeom prst="rect">
            <a:avLst/>
          </a:prstGeom>
        </p:spPr>
      </p:pic>
      <p:sp>
        <p:nvSpPr>
          <p:cNvPr id="18" name="TextBox 237"/>
          <p:cNvSpPr txBox="1"/>
          <p:nvPr/>
        </p:nvSpPr>
        <p:spPr>
          <a:xfrm>
            <a:off x="2305050" y="393700"/>
            <a:ext cx="2933700" cy="583565"/>
          </a:xfrm>
          <a:prstGeom prst="rect">
            <a:avLst/>
          </a:prstGeom>
          <a:noFill/>
        </p:spPr>
        <p:txBody>
          <a:bodyPr wrap="square" rtlCol="0">
            <a:spAutoFit/>
          </a:bodyPr>
          <a:lstStyle/>
          <a:p>
            <a:r>
              <a:rPr lang="en-US" altLang="zh-CN"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A  </a:t>
            </a:r>
            <a:r>
              <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篇：应用文</a:t>
            </a:r>
            <a:endPar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endParaRPr>
          </a:p>
        </p:txBody>
      </p:sp>
      <p:sp>
        <p:nvSpPr>
          <p:cNvPr id="19" name="文本框 18"/>
          <p:cNvSpPr txBox="1"/>
          <p:nvPr/>
        </p:nvSpPr>
        <p:spPr>
          <a:xfrm>
            <a:off x="4579620" y="147320"/>
            <a:ext cx="10095865" cy="715581"/>
          </a:xfrm>
          <a:prstGeom prst="rect">
            <a:avLst/>
          </a:prstGeom>
          <a:noFill/>
        </p:spPr>
        <p:txBody>
          <a:bodyPr wrap="square" rtlCol="0" anchor="t">
            <a:spAutoFit/>
          </a:bodyPr>
          <a:lstStyle/>
          <a:p>
            <a:pPr indent="609600" algn="just" fontAlgn="auto">
              <a:lnSpc>
                <a:spcPct val="150000"/>
              </a:lnSpc>
            </a:pPr>
            <a:r>
              <a:rPr lang="zh-CN" altLang="en-US" sz="3200" b="1" dirty="0">
                <a:latin typeface="宋体" panose="02010600030101010101" pitchFamily="2" charset="-122"/>
                <a:ea typeface="宋体" panose="02010600030101010101" pitchFamily="2" charset="-122"/>
              </a:rPr>
              <a:t>主题语境</a:t>
            </a:r>
            <a:r>
              <a:rPr lang="en-US" altLang="zh-CN" sz="3200" b="1" dirty="0">
                <a:latin typeface="宋体" panose="02010600030101010101" pitchFamily="2" charset="-122"/>
                <a:ea typeface="宋体" panose="02010600030101010101" pitchFamily="2" charset="-122"/>
              </a:rPr>
              <a:t>--</a:t>
            </a:r>
            <a:r>
              <a:rPr lang="zh-CN" altLang="en-US" sz="3200" b="1" dirty="0">
                <a:latin typeface="宋体" panose="02010600030101010101" pitchFamily="2" charset="-122"/>
                <a:ea typeface="宋体" panose="02010600030101010101" pitchFamily="2" charset="-122"/>
              </a:rPr>
              <a:t>人与社会、自我</a:t>
            </a:r>
            <a:endParaRPr lang="zh-CN" altLang="en-US" sz="3200" b="1" dirty="0">
              <a:latin typeface="宋体" panose="02010600030101010101" pitchFamily="2" charset="-122"/>
              <a:ea typeface="宋体" panose="02010600030101010101" pitchFamily="2" charset="-122"/>
            </a:endParaRPr>
          </a:p>
        </p:txBody>
      </p:sp>
      <p:sp>
        <p:nvSpPr>
          <p:cNvPr id="100" name="文本框 99"/>
          <p:cNvSpPr txBox="1"/>
          <p:nvPr/>
        </p:nvSpPr>
        <p:spPr>
          <a:xfrm>
            <a:off x="358775" y="1005205"/>
            <a:ext cx="11268710" cy="3539430"/>
          </a:xfrm>
          <a:prstGeom prst="rect">
            <a:avLst/>
          </a:prstGeom>
          <a:solidFill>
            <a:schemeClr val="bg1"/>
          </a:solidFill>
          <a:ln w="9525">
            <a:noFill/>
          </a:ln>
        </p:spPr>
        <p:txBody>
          <a:bodyPr wrap="square">
            <a:spAutoFit/>
          </a:bodyPr>
          <a:lstStyle/>
          <a:p>
            <a:pPr algn="just">
              <a:lnSpc>
                <a:spcPct val="120000"/>
              </a:lnSpc>
            </a:pPr>
            <a:r>
              <a:rPr lang="en-US" altLang="zh-CN" sz="3200" b="1" dirty="0">
                <a:solidFill>
                  <a:srgbClr val="000000"/>
                </a:solidFill>
                <a:cs typeface="Times New Roman" panose="02020603050405020304" pitchFamily="18" charset="0"/>
              </a:rPr>
              <a:t>  </a:t>
            </a:r>
            <a:r>
              <a:rPr lang="en-US" altLang="zh-CN" sz="3200" b="1" kern="100" dirty="0">
                <a:effectLst/>
                <a:latin typeface="Times New Roman" panose="02020603050405020304" pitchFamily="18" charset="0"/>
                <a:ea typeface="宋体" panose="02010600030101010101" pitchFamily="2" charset="-122"/>
                <a:cs typeface="Times New Roman" panose="02020603050405020304" pitchFamily="18" charset="0"/>
              </a:rPr>
              <a:t>Dear readers,</a:t>
            </a:r>
            <a:endParaRPr lang="en-US" altLang="zh-CN" sz="3200" b="1" kern="100" dirty="0">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b="1" kern="100" dirty="0">
                <a:effectLst/>
                <a:latin typeface="Times New Roman" panose="02020603050405020304" pitchFamily="18" charset="0"/>
                <a:ea typeface="宋体" panose="02010600030101010101" pitchFamily="2" charset="-122"/>
                <a:cs typeface="Times New Roman" panose="02020603050405020304" pitchFamily="18" charset="0"/>
              </a:rPr>
              <a:t>"Persist."-Viet Thanh Nguyen</a:t>
            </a:r>
            <a:endParaRPr lang="en-US" altLang="zh-CN" sz="3200" b="1" kern="100" dirty="0">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b="1" kern="100" dirty="0">
                <a:effectLst/>
                <a:latin typeface="Times New Roman" panose="02020603050405020304" pitchFamily="18" charset="0"/>
                <a:ea typeface="宋体" panose="02010600030101010101" pitchFamily="2" charset="-122"/>
                <a:cs typeface="Times New Roman" panose="02020603050405020304" pitchFamily="18" charset="0"/>
              </a:rPr>
              <a:t>"Success is no accident." -Chris Bohjalian</a:t>
            </a:r>
            <a:endParaRPr lang="en-US" altLang="zh-CN" sz="3200" b="1" kern="100" dirty="0">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b="1" kern="100" dirty="0">
                <a:effectLst/>
                <a:latin typeface="Times New Roman" panose="02020603050405020304" pitchFamily="18" charset="0"/>
                <a:ea typeface="宋体" panose="02010600030101010101" pitchFamily="2" charset="-122"/>
                <a:cs typeface="Times New Roman" panose="02020603050405020304" pitchFamily="18" charset="0"/>
              </a:rPr>
              <a:t>"Keep writing and it'll get easier." -Lisa Jewell</a:t>
            </a:r>
            <a:endParaRPr lang="en-US" altLang="zh-CN" sz="3200" b="1" kern="100" dirty="0">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b="1" kern="100" dirty="0">
                <a:effectLst/>
                <a:latin typeface="Times New Roman" panose="02020603050405020304" pitchFamily="18" charset="0"/>
                <a:ea typeface="宋体" panose="02010600030101010101" pitchFamily="2" charset="-122"/>
                <a:cs typeface="Times New Roman" panose="02020603050405020304" pitchFamily="18" charset="0"/>
              </a:rPr>
              <a:t>"Be patient with yourself." -Min Jin Lee</a:t>
            </a:r>
            <a:endParaRPr lang="en-US" altLang="zh-CN" sz="3200" b="1" kern="100" dirty="0">
              <a:effectLst/>
              <a:latin typeface="Times New Roman" panose="02020603050405020304" pitchFamily="18" charset="0"/>
              <a:ea typeface="宋体" panose="02010600030101010101" pitchFamily="2" charset="-122"/>
              <a:cs typeface="Times New Roman" panose="02020603050405020304" pitchFamily="18" charset="0"/>
            </a:endParaRPr>
          </a:p>
          <a:p>
            <a:pPr indent="444500"/>
            <a:endParaRPr sz="3200" b="1" dirty="0">
              <a:solidFill>
                <a:srgbClr val="000000"/>
              </a:solidFill>
              <a:cs typeface="Times New Roman" panose="02020603050405020304" pitchFamily="18" charset="0"/>
            </a:endParaRPr>
          </a:p>
        </p:txBody>
      </p:sp>
      <p:sp>
        <p:nvSpPr>
          <p:cNvPr id="13" name="矩形 12"/>
          <p:cNvSpPr/>
          <p:nvPr/>
        </p:nvSpPr>
        <p:spPr>
          <a:xfrm>
            <a:off x="84841" y="4470715"/>
            <a:ext cx="11981468" cy="156966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tabLst>
                <a:tab pos="266700" algn="l"/>
                <a:tab pos="1333500" algn="l"/>
                <a:tab pos="2667000" algn="l"/>
                <a:tab pos="4000500" algn="l"/>
              </a:tabLst>
            </a:pPr>
            <a:r>
              <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rPr>
              <a:t>21. The advice mentioned at the beginning highlights the importance of</a:t>
            </a:r>
            <a:endPar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algn="just">
              <a:tabLst>
                <a:tab pos="266700" algn="l"/>
                <a:tab pos="1333500" algn="l"/>
                <a:tab pos="2667000" algn="l"/>
                <a:tab pos="4000500" algn="l"/>
              </a:tabLst>
            </a:pPr>
            <a:r>
              <a:rPr lang="en-US" altLang="zh-CN" sz="3200" kern="100" dirty="0">
                <a:latin typeface="Times New Roman" panose="02020603050405020304" pitchFamily="18" charset="0"/>
                <a:ea typeface="宋体" panose="02010600030101010101" pitchFamily="2" charset="-122"/>
                <a:cs typeface="Times New Roman" panose="02020603050405020304" pitchFamily="18" charset="0"/>
              </a:rPr>
              <a:t>     A</a:t>
            </a:r>
            <a:r>
              <a:rPr lang="zh-CN" altLang="en-US" sz="32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kern="1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32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rPr>
              <a:t>a big dream                B. constant practice      </a:t>
            </a:r>
            <a:endPar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algn="just">
              <a:tabLst>
                <a:tab pos="266700" algn="l"/>
                <a:tab pos="1333500" algn="l"/>
                <a:tab pos="2667000" algn="l"/>
                <a:tab pos="4000500" algn="l"/>
              </a:tabLst>
            </a:pPr>
            <a:r>
              <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rPr>
              <a:t>     C. earning money           D. achieving success</a:t>
            </a:r>
            <a:endPar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矩形 1"/>
          <p:cNvSpPr/>
          <p:nvPr/>
        </p:nvSpPr>
        <p:spPr>
          <a:xfrm>
            <a:off x="8719679" y="3629977"/>
            <a:ext cx="2270173" cy="584775"/>
          </a:xfrm>
          <a:prstGeom prst="rect">
            <a:avLst/>
          </a:prstGeom>
          <a:solidFill>
            <a:srgbClr val="F5C059"/>
          </a:solidFill>
        </p:spPr>
        <p:txBody>
          <a:bodyPr wrap="none">
            <a:spAutoFit/>
          </a:bodyPr>
          <a:lstStyle/>
          <a:p>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细节理解</a:t>
            </a:r>
            <a:r>
              <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rPr>
              <a:t>题</a:t>
            </a:r>
            <a:endParaRPr lang="zh-CN" altLang="en-US" sz="3200" b="1" dirty="0">
              <a:latin typeface="微软雅黑" panose="020B0503020204020204" pitchFamily="34" charset="-122"/>
              <a:ea typeface="微软雅黑" panose="020B0503020204020204" pitchFamily="34" charset="-122"/>
            </a:endParaRPr>
          </a:p>
        </p:txBody>
      </p:sp>
      <p:sp>
        <p:nvSpPr>
          <p:cNvPr id="6" name="文本框 5"/>
          <p:cNvSpPr txBox="1"/>
          <p:nvPr/>
        </p:nvSpPr>
        <p:spPr>
          <a:xfrm>
            <a:off x="2611226" y="4515974"/>
            <a:ext cx="4506012" cy="521970"/>
          </a:xfrm>
          <a:prstGeom prst="rect">
            <a:avLst/>
          </a:prstGeom>
          <a:noFill/>
          <a:ln w="57150">
            <a:solidFill>
              <a:srgbClr val="FF0000"/>
            </a:solidFill>
          </a:ln>
        </p:spPr>
        <p:txBody>
          <a:bodyPr wrap="square" rtlCol="0">
            <a:spAutoFit/>
          </a:bodyPr>
          <a:lstStyle/>
          <a:p>
            <a:endParaRPr lang="zh-CN" altLang="en-US" sz="2800"/>
          </a:p>
        </p:txBody>
      </p:sp>
      <p:sp>
        <p:nvSpPr>
          <p:cNvPr id="3" name="文本框 2"/>
          <p:cNvSpPr txBox="1"/>
          <p:nvPr/>
        </p:nvSpPr>
        <p:spPr>
          <a:xfrm>
            <a:off x="358775" y="2852043"/>
            <a:ext cx="6089159" cy="521970"/>
          </a:xfrm>
          <a:prstGeom prst="rect">
            <a:avLst/>
          </a:prstGeom>
          <a:noFill/>
          <a:ln w="57150">
            <a:solidFill>
              <a:srgbClr val="FF0000"/>
            </a:solidFill>
          </a:ln>
        </p:spPr>
        <p:txBody>
          <a:bodyPr wrap="square" rtlCol="0">
            <a:spAutoFit/>
          </a:bodyPr>
          <a:lstStyle/>
          <a:p>
            <a:endParaRPr lang="zh-CN" altLang="en-US" sz="2800"/>
          </a:p>
        </p:txBody>
      </p:sp>
      <p:pic>
        <p:nvPicPr>
          <p:cNvPr id="4" name="Picture 5" descr="appl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524867" y="4951467"/>
            <a:ext cx="678730" cy="627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p:cNvSpPr txBox="1"/>
          <p:nvPr/>
        </p:nvSpPr>
        <p:spPr>
          <a:xfrm>
            <a:off x="464041" y="1665235"/>
            <a:ext cx="1841009" cy="521970"/>
          </a:xfrm>
          <a:prstGeom prst="rect">
            <a:avLst/>
          </a:prstGeom>
          <a:noFill/>
          <a:ln w="57150">
            <a:solidFill>
              <a:srgbClr val="FF0000"/>
            </a:solidFill>
          </a:ln>
        </p:spPr>
        <p:txBody>
          <a:bodyPr wrap="square" rtlCol="0">
            <a:spAutoFit/>
          </a:bodyPr>
          <a:lstStyle/>
          <a:p>
            <a:endParaRPr lang="zh-CN" altLang="en-US" sz="2800"/>
          </a:p>
        </p:txBody>
      </p:sp>
      <p:sp>
        <p:nvSpPr>
          <p:cNvPr id="7" name="副标题 2"/>
          <p:cNvSpPr>
            <a:spLocks noGrp="1"/>
          </p:cNvSpPr>
          <p:nvPr>
            <p:custDataLst>
              <p:tags r:id="rId3"/>
            </p:custDataLst>
          </p:nvPr>
        </p:nvSpPr>
        <p:spPr>
          <a:xfrm>
            <a:off x="87465" y="6101188"/>
            <a:ext cx="12026430" cy="720725"/>
          </a:xfrm>
          <a:prstGeom prst="rect">
            <a:avLst/>
          </a:prstGeom>
        </p:spPr>
        <p:txBody>
          <a:bodyPr vert="horz" wrap="square" lIns="101600" tIns="0" rIns="82550" bIns="0" rtlCol="0" anchor="t" anchorCtr="0">
            <a:noAutofit/>
          </a:bodyPr>
          <a:lstStyle>
            <a:lvl1pPr marL="0" marR="0" indent="-228600" algn="l" defTabSz="914400" rtl="0" eaLnBrk="1" fontAlgn="auto" latinLnBrk="0" hangingPunct="0">
              <a:lnSpc>
                <a:spcPct val="111000"/>
              </a:lnSpc>
              <a:spcBef>
                <a:spcPts val="0"/>
              </a:spcBef>
              <a:spcAft>
                <a:spcPts val="0"/>
              </a:spcAft>
              <a:buClrTx/>
              <a:buSzTx/>
              <a:buFontTx/>
              <a:buNone/>
              <a:defRPr kumimoji="0" lang="zh-CN" altLang="en-US" sz="1800" b="0" i="0" u="none" strike="noStrike" kern="0" cap="none" spc="0" normalizeH="0" baseline="0" noProof="1" dirty="0">
                <a:ln>
                  <a:noFill/>
                </a:ln>
                <a:solidFill>
                  <a:schemeClr val="dk1">
                    <a:lumMod val="85000"/>
                    <a:lumOff val="15000"/>
                  </a:schemeClr>
                </a:solidFill>
                <a:effectLst/>
                <a:uFillTx/>
                <a:latin typeface="Arial" panose="020B0604020202020204" pitchFamily="34" charset="0"/>
                <a:ea typeface="汉仪旗黑-50简" charset="0"/>
                <a:cs typeface="+mj-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l">
              <a:lnSpc>
                <a:spcPct val="130000"/>
              </a:lnSpc>
              <a:spcBef>
                <a:spcPts val="0"/>
              </a:spcBef>
              <a:spcAft>
                <a:spcPts val="1000"/>
              </a:spcAft>
              <a:buSzPct val="100000"/>
              <a:buNone/>
            </a:pPr>
            <a:r>
              <a:rPr sz="2800" b="1" dirty="0">
                <a:solidFill>
                  <a:srgbClr val="FF0000"/>
                </a:solidFill>
                <a:latin typeface="宋体" panose="02010600030101010101" pitchFamily="2" charset="-122"/>
                <a:ea typeface="宋体" panose="02010600030101010101" pitchFamily="2" charset="-122"/>
              </a:rPr>
              <a:t>应用文解题：题文同序</a:t>
            </a:r>
            <a:r>
              <a:rPr lang="zh-CN" altLang="en-US" sz="2800" b="1" dirty="0">
                <a:solidFill>
                  <a:srgbClr val="FF0000"/>
                </a:solidFill>
                <a:latin typeface="宋体" panose="02010600030101010101" pitchFamily="2" charset="-122"/>
                <a:ea typeface="宋体" panose="02010600030101010101" pitchFamily="2" charset="-122"/>
              </a:rPr>
              <a:t>，</a:t>
            </a:r>
            <a:r>
              <a:rPr sz="2800" b="1" dirty="0">
                <a:solidFill>
                  <a:srgbClr val="FF0000"/>
                </a:solidFill>
                <a:latin typeface="宋体" panose="02010600030101010101" pitchFamily="2" charset="-122"/>
                <a:ea typeface="宋体" panose="02010600030101010101" pitchFamily="2" charset="-122"/>
              </a:rPr>
              <a:t>关注题目中的“原词复现”</a:t>
            </a:r>
            <a:r>
              <a:rPr lang="en-US" sz="2800" b="1" dirty="0">
                <a:solidFill>
                  <a:srgbClr val="FF0000"/>
                </a:solidFill>
                <a:latin typeface="宋体" panose="02010600030101010101" pitchFamily="2" charset="-122"/>
                <a:ea typeface="宋体" panose="02010600030101010101" pitchFamily="2" charset="-122"/>
              </a:rPr>
              <a:t>or </a:t>
            </a:r>
            <a:r>
              <a:rPr lang="zh-CN" altLang="en-US" sz="2800" b="1" dirty="0">
                <a:solidFill>
                  <a:srgbClr val="FF0000"/>
                </a:solidFill>
                <a:latin typeface="宋体" panose="02010600030101010101" pitchFamily="2" charset="-122"/>
                <a:ea typeface="宋体" panose="02010600030101010101" pitchFamily="2" charset="-122"/>
              </a:rPr>
              <a:t>“核心词汇”</a:t>
            </a:r>
            <a:r>
              <a:rPr sz="2800" b="1" dirty="0">
                <a:solidFill>
                  <a:srgbClr val="FF0000"/>
                </a:solidFill>
                <a:latin typeface="宋体" panose="02010600030101010101" pitchFamily="2" charset="-122"/>
                <a:ea typeface="宋体" panose="02010600030101010101" pitchFamily="2" charset="-122"/>
              </a:rPr>
              <a:t>。</a:t>
            </a:r>
            <a:endParaRPr sz="2800" b="1" dirty="0">
              <a:solidFill>
                <a:srgbClr val="FF0000"/>
              </a:solidFill>
              <a:latin typeface="宋体" panose="02010600030101010101" pitchFamily="2" charset="-122"/>
              <a:ea typeface="宋体" panose="02010600030101010101" pitchFamily="2"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linds(horizontal)">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3" grpId="0" animBg="1"/>
      <p:bldP spid="5" grpId="0" animBg="1"/>
      <p:bldP spid="7" grpId="0"/>
      <p:bldP spid="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1"/>
          <p:cNvSpPr txBox="1"/>
          <p:nvPr/>
        </p:nvSpPr>
        <p:spPr>
          <a:xfrm>
            <a:off x="8659495" y="2214245"/>
            <a:ext cx="1569720" cy="369570"/>
          </a:xfrm>
          <a:prstGeom prst="rect">
            <a:avLst/>
          </a:prstGeom>
          <a:noFill/>
        </p:spPr>
        <p:txBody>
          <a:bodyPr wrap="none" rtlCol="0">
            <a:spAutoFit/>
          </a:bodyPr>
          <a:lstStyle/>
          <a:p>
            <a:pPr marR="0" indent="0" defTabSz="914400" fontAlgn="auto">
              <a:lnSpc>
                <a:spcPct val="100000"/>
              </a:lnSpc>
              <a:spcBef>
                <a:spcPct val="0"/>
              </a:spcBef>
              <a:spcAft>
                <a:spcPct val="0"/>
              </a:spcAft>
              <a:buClrTx/>
              <a:buSzTx/>
              <a:buFontTx/>
              <a:buNone/>
              <a:defRPr/>
            </a:pPr>
            <a:r>
              <a:rPr kumimoji="0" lang="zh-CN" altLang="en-US"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rPr>
              <a:t>点击添加标题</a:t>
            </a:r>
            <a:endParaRPr kumimoji="0" lang="id-ID"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endParaRPr>
          </a:p>
        </p:txBody>
      </p:sp>
      <p:sp>
        <p:nvSpPr>
          <p:cNvPr id="100" name="文本框 99"/>
          <p:cNvSpPr txBox="1"/>
          <p:nvPr/>
        </p:nvSpPr>
        <p:spPr>
          <a:xfrm>
            <a:off x="184150" y="327072"/>
            <a:ext cx="11776075" cy="2554545"/>
          </a:xfrm>
          <a:prstGeom prst="rect">
            <a:avLst/>
          </a:prstGeom>
          <a:solidFill>
            <a:schemeClr val="bg1"/>
          </a:solidFill>
          <a:ln w="9525">
            <a:noFill/>
          </a:ln>
        </p:spPr>
        <p:txBody>
          <a:bodyPr wrap="square">
            <a:spAutoFit/>
          </a:bodyPr>
          <a:lstStyle/>
          <a:p>
            <a:pPr indent="444500"/>
            <a:r>
              <a:rPr lang="en-US" altLang="zh-CN" sz="3200" b="1" dirty="0">
                <a:latin typeface="Times New Roman" panose="02020603050405020304" pitchFamily="18" charset="0"/>
                <a:cs typeface="Times New Roman" panose="02020603050405020304" pitchFamily="18" charset="0"/>
              </a:rPr>
              <a:t>(Para3) In this issue, you'll find articles to help you succeed, no matter your goals. If it's to figure out whether that mess of a novel you've got sitting in a drawer can be </a:t>
            </a:r>
            <a:r>
              <a:rPr lang="en-US" altLang="zh-CN" sz="3200" b="1" dirty="0">
                <a:solidFill>
                  <a:srgbClr val="FF0000"/>
                </a:solidFill>
                <a:latin typeface="Times New Roman" panose="02020603050405020304" pitchFamily="18" charset="0"/>
                <a:cs typeface="Times New Roman" panose="02020603050405020304" pitchFamily="18" charset="0"/>
              </a:rPr>
              <a:t>rescued </a:t>
            </a:r>
            <a:r>
              <a:rPr lang="en-US" altLang="zh-CN" sz="3200" b="1" dirty="0">
                <a:latin typeface="Times New Roman" panose="02020603050405020304" pitchFamily="18" charset="0"/>
                <a:cs typeface="Times New Roman" panose="02020603050405020304" pitchFamily="18" charset="0"/>
              </a:rPr>
              <a:t>or if you need to move on, Andromeda Romano's article will offer questions to ask yourself. </a:t>
            </a:r>
            <a:endParaRPr lang="en-US" altLang="zh-CN" sz="3200" b="1" dirty="0">
              <a:latin typeface="Times New Roman" panose="02020603050405020304" pitchFamily="18" charset="0"/>
              <a:cs typeface="Times New Roman" panose="02020603050405020304" pitchFamily="18" charset="0"/>
            </a:endParaRPr>
          </a:p>
        </p:txBody>
      </p:sp>
      <p:sp>
        <p:nvSpPr>
          <p:cNvPr id="13" name="矩形 12"/>
          <p:cNvSpPr/>
          <p:nvPr/>
        </p:nvSpPr>
        <p:spPr>
          <a:xfrm>
            <a:off x="358775" y="4199524"/>
            <a:ext cx="11197590" cy="2062103"/>
          </a:xfrm>
          <a:prstGeom prst="rect">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r>
              <a:rPr lang="en-US" altLang="zh-CN" sz="3200" dirty="0">
                <a:latin typeface="Times New Roman" panose="02020603050405020304" pitchFamily="18" charset="0"/>
                <a:cs typeface="Times New Roman" panose="02020603050405020304" pitchFamily="18" charset="0"/>
              </a:rPr>
              <a:t>22. Whose article may help those who are unsure whether to </a:t>
            </a:r>
            <a:r>
              <a:rPr lang="en-US" altLang="zh-CN" sz="3200" dirty="0">
                <a:solidFill>
                  <a:srgbClr val="FF0000"/>
                </a:solidFill>
                <a:latin typeface="Times New Roman" panose="02020603050405020304" pitchFamily="18" charset="0"/>
                <a:cs typeface="Times New Roman" panose="02020603050405020304" pitchFamily="18" charset="0"/>
              </a:rPr>
              <a:t>save </a:t>
            </a:r>
            <a:r>
              <a:rPr lang="en-US" altLang="zh-CN" sz="3200" dirty="0">
                <a:latin typeface="Times New Roman" panose="02020603050405020304" pitchFamily="18" charset="0"/>
                <a:cs typeface="Times New Roman" panose="02020603050405020304" pitchFamily="18" charset="0"/>
              </a:rPr>
              <a:t>an unsuccessful novel?</a:t>
            </a:r>
            <a:endParaRPr lang="en-US" altLang="zh-CN" sz="3200" dirty="0">
              <a:latin typeface="Times New Roman" panose="02020603050405020304" pitchFamily="18" charset="0"/>
              <a:cs typeface="Times New Roman" panose="02020603050405020304" pitchFamily="18" charset="0"/>
            </a:endParaRPr>
          </a:p>
          <a:p>
            <a:pPr marL="514350" indent="-514350">
              <a:buAutoNum type="alphaUcPeriod"/>
            </a:pPr>
            <a:r>
              <a:rPr lang="en-US" altLang="zh-CN" sz="3200" dirty="0">
                <a:latin typeface="Times New Roman" panose="02020603050405020304" pitchFamily="18" charset="0"/>
                <a:cs typeface="Times New Roman" panose="02020603050405020304" pitchFamily="18" charset="0"/>
              </a:rPr>
              <a:t>Matty </a:t>
            </a:r>
            <a:r>
              <a:rPr lang="en-US" altLang="zh-CN" sz="3200" dirty="0" err="1">
                <a:latin typeface="Times New Roman" panose="02020603050405020304" pitchFamily="18" charset="0"/>
                <a:cs typeface="Times New Roman" panose="02020603050405020304" pitchFamily="18" charset="0"/>
              </a:rPr>
              <a:t>Dalrympl</a:t>
            </a:r>
            <a:r>
              <a:rPr lang="en-US" altLang="zh-CN" sz="3200" dirty="0">
                <a:latin typeface="Times New Roman" panose="02020603050405020304" pitchFamily="18" charset="0"/>
                <a:cs typeface="Times New Roman" panose="02020603050405020304" pitchFamily="18" charset="0"/>
              </a:rPr>
              <a:t>.          B. Michael La </a:t>
            </a:r>
            <a:r>
              <a:rPr lang="en-US" altLang="zh-CN" sz="3200" dirty="0" err="1">
                <a:latin typeface="Times New Roman" panose="02020603050405020304" pitchFamily="18" charset="0"/>
                <a:cs typeface="Times New Roman" panose="02020603050405020304" pitchFamily="18" charset="0"/>
              </a:rPr>
              <a:t>Ronn</a:t>
            </a:r>
            <a:r>
              <a:rPr lang="en-US" altLang="zh-CN" sz="3200" dirty="0">
                <a:latin typeface="Times New Roman" panose="02020603050405020304" pitchFamily="18" charset="0"/>
                <a:cs typeface="Times New Roman" panose="02020603050405020304" pitchFamily="18" charset="0"/>
              </a:rPr>
              <a:t>.    </a:t>
            </a:r>
            <a:endParaRPr lang="en-US" altLang="zh-CN" sz="3200" dirty="0">
              <a:latin typeface="Times New Roman" panose="02020603050405020304" pitchFamily="18" charset="0"/>
              <a:cs typeface="Times New Roman" panose="02020603050405020304" pitchFamily="18" charset="0"/>
            </a:endParaRPr>
          </a:p>
          <a:p>
            <a:pPr marL="514350" indent="-514350">
              <a:buAutoNum type="alphaUcPeriod"/>
            </a:pPr>
            <a:r>
              <a:rPr lang="en-US" altLang="zh-CN" sz="3200" dirty="0">
                <a:latin typeface="Times New Roman" panose="02020603050405020304" pitchFamily="18" charset="0"/>
                <a:cs typeface="Times New Roman" panose="02020603050405020304" pitchFamily="18" charset="0"/>
              </a:rPr>
              <a:t>C. Ryan Van Cleave.    D. Andromeda Romano.</a:t>
            </a:r>
            <a:endParaRPr lang="en-US" altLang="zh-CN" sz="3200" dirty="0">
              <a:latin typeface="Times New Roman" panose="02020603050405020304" pitchFamily="18" charset="0"/>
              <a:cs typeface="Times New Roman" panose="02020603050405020304" pitchFamily="18" charset="0"/>
            </a:endParaRPr>
          </a:p>
        </p:txBody>
      </p:sp>
      <p:sp>
        <p:nvSpPr>
          <p:cNvPr id="12" name="文本框 11"/>
          <p:cNvSpPr txBox="1"/>
          <p:nvPr/>
        </p:nvSpPr>
        <p:spPr>
          <a:xfrm>
            <a:off x="1018096" y="4215458"/>
            <a:ext cx="2356700" cy="586795"/>
          </a:xfrm>
          <a:prstGeom prst="rect">
            <a:avLst/>
          </a:prstGeom>
          <a:noFill/>
          <a:ln w="57150">
            <a:solidFill>
              <a:srgbClr val="FF0000"/>
            </a:solidFill>
          </a:ln>
        </p:spPr>
        <p:txBody>
          <a:bodyPr wrap="square" rtlCol="0">
            <a:spAutoFit/>
          </a:bodyPr>
          <a:lstStyle/>
          <a:p>
            <a:endParaRPr lang="zh-CN" altLang="en-US" sz="2800"/>
          </a:p>
        </p:txBody>
      </p:sp>
      <p:sp>
        <p:nvSpPr>
          <p:cNvPr id="2" name="矩形 1"/>
          <p:cNvSpPr/>
          <p:nvPr/>
        </p:nvSpPr>
        <p:spPr>
          <a:xfrm>
            <a:off x="9110960" y="3630683"/>
            <a:ext cx="2236510" cy="584775"/>
          </a:xfrm>
          <a:prstGeom prst="rect">
            <a:avLst/>
          </a:prstGeom>
          <a:solidFill>
            <a:srgbClr val="F5C059"/>
          </a:solidFill>
        </p:spPr>
        <p:txBody>
          <a:bodyPr wrap="none">
            <a:spAutoFit/>
          </a:bodyPr>
          <a:lstStyle/>
          <a:p>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细节理解</a:t>
            </a:r>
            <a:r>
              <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rPr>
              <a:t>题</a:t>
            </a:r>
            <a:endParaRPr lang="zh-CN" altLang="en-US" sz="3200" b="1" dirty="0">
              <a:latin typeface="微软雅黑" panose="020B0503020204020204" pitchFamily="34" charset="-122"/>
              <a:ea typeface="微软雅黑" panose="020B0503020204020204" pitchFamily="34" charset="-122"/>
            </a:endParaRPr>
          </a:p>
        </p:txBody>
      </p:sp>
      <p:sp>
        <p:nvSpPr>
          <p:cNvPr id="3" name="文本框 2"/>
          <p:cNvSpPr txBox="1"/>
          <p:nvPr/>
        </p:nvSpPr>
        <p:spPr>
          <a:xfrm>
            <a:off x="3455742" y="912805"/>
            <a:ext cx="8374897" cy="485430"/>
          </a:xfrm>
          <a:prstGeom prst="rect">
            <a:avLst/>
          </a:prstGeom>
          <a:noFill/>
          <a:ln w="57150">
            <a:solidFill>
              <a:srgbClr val="FF0000"/>
            </a:solidFill>
          </a:ln>
        </p:spPr>
        <p:txBody>
          <a:bodyPr wrap="square" rtlCol="0">
            <a:spAutoFit/>
          </a:bodyPr>
          <a:lstStyle/>
          <a:p>
            <a:endParaRPr lang="zh-CN" altLang="en-US" sz="2800"/>
          </a:p>
        </p:txBody>
      </p:sp>
      <p:sp>
        <p:nvSpPr>
          <p:cNvPr id="4" name="文本框 3"/>
          <p:cNvSpPr txBox="1"/>
          <p:nvPr/>
        </p:nvSpPr>
        <p:spPr>
          <a:xfrm>
            <a:off x="1962785" y="1892754"/>
            <a:ext cx="9679318" cy="485430"/>
          </a:xfrm>
          <a:prstGeom prst="rect">
            <a:avLst/>
          </a:prstGeom>
          <a:noFill/>
          <a:ln w="57150">
            <a:solidFill>
              <a:srgbClr val="FF0000"/>
            </a:solidFill>
          </a:ln>
        </p:spPr>
        <p:txBody>
          <a:bodyPr wrap="square" rtlCol="0">
            <a:spAutoFit/>
          </a:bodyPr>
          <a:lstStyle/>
          <a:p>
            <a:endParaRPr lang="zh-CN" altLang="en-US" sz="2800"/>
          </a:p>
        </p:txBody>
      </p:sp>
      <p:pic>
        <p:nvPicPr>
          <p:cNvPr id="5" name="Picture 5" descr="apple"/>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4297383" y="5592258"/>
            <a:ext cx="1081088" cy="705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6"/>
          <p:cNvSpPr txBox="1"/>
          <p:nvPr/>
        </p:nvSpPr>
        <p:spPr>
          <a:xfrm>
            <a:off x="5904424" y="4252788"/>
            <a:ext cx="5351180" cy="662443"/>
          </a:xfrm>
          <a:prstGeom prst="rect">
            <a:avLst/>
          </a:prstGeom>
          <a:noFill/>
          <a:ln w="57150">
            <a:solidFill>
              <a:srgbClr val="FF0000"/>
            </a:solidFill>
          </a:ln>
        </p:spPr>
        <p:txBody>
          <a:bodyPr wrap="square" rtlCol="0">
            <a:spAutoFit/>
          </a:bodyPr>
          <a:lstStyle/>
          <a:p>
            <a:endParaRPr lang="zh-CN" altLang="en-US" sz="2800"/>
          </a:p>
        </p:txBody>
      </p:sp>
      <p:sp>
        <p:nvSpPr>
          <p:cNvPr id="8" name="文本框 7"/>
          <p:cNvSpPr txBox="1"/>
          <p:nvPr/>
        </p:nvSpPr>
        <p:spPr>
          <a:xfrm>
            <a:off x="358775" y="4802253"/>
            <a:ext cx="4118957" cy="511776"/>
          </a:xfrm>
          <a:prstGeom prst="rect">
            <a:avLst/>
          </a:prstGeom>
          <a:noFill/>
          <a:ln w="57150">
            <a:solidFill>
              <a:srgbClr val="FF0000"/>
            </a:solidFill>
          </a:ln>
        </p:spPr>
        <p:txBody>
          <a:bodyPr wrap="square" rtlCol="0">
            <a:spAutoFit/>
          </a:bodyPr>
          <a:lstStyle/>
          <a:p>
            <a:endParaRPr lang="zh-CN" altLang="en-US" sz="2800"/>
          </a:p>
        </p:txBody>
      </p:sp>
      <p:sp>
        <p:nvSpPr>
          <p:cNvPr id="9" name="文本框 8"/>
          <p:cNvSpPr txBox="1"/>
          <p:nvPr/>
        </p:nvSpPr>
        <p:spPr>
          <a:xfrm>
            <a:off x="205117" y="1427826"/>
            <a:ext cx="7901935" cy="485430"/>
          </a:xfrm>
          <a:prstGeom prst="rect">
            <a:avLst/>
          </a:prstGeom>
          <a:noFill/>
          <a:ln w="57150">
            <a:solidFill>
              <a:srgbClr val="FF0000"/>
            </a:solidFill>
          </a:ln>
        </p:spPr>
        <p:txBody>
          <a:bodyPr wrap="square" rtlCol="0">
            <a:spAutoFit/>
          </a:bodyPr>
          <a:lstStyle/>
          <a:p>
            <a:endParaRPr lang="zh-CN" altLang="en-US" sz="2800"/>
          </a:p>
        </p:txBody>
      </p:sp>
      <p:cxnSp>
        <p:nvCxnSpPr>
          <p:cNvPr id="10" name="直接箭头连接符 9"/>
          <p:cNvCxnSpPr/>
          <p:nvPr/>
        </p:nvCxnSpPr>
        <p:spPr>
          <a:xfrm>
            <a:off x="4364610" y="2214245"/>
            <a:ext cx="659877" cy="3517252"/>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6" name="副标题 2"/>
          <p:cNvSpPr>
            <a:spLocks noGrp="1"/>
          </p:cNvSpPr>
          <p:nvPr>
            <p:custDataLst>
              <p:tags r:id="rId2"/>
            </p:custDataLst>
          </p:nvPr>
        </p:nvSpPr>
        <p:spPr>
          <a:xfrm>
            <a:off x="115746" y="3122319"/>
            <a:ext cx="8377805" cy="720725"/>
          </a:xfrm>
          <a:prstGeom prst="rect">
            <a:avLst/>
          </a:prstGeom>
        </p:spPr>
        <p:txBody>
          <a:bodyPr vert="horz" wrap="square" lIns="101600" tIns="0" rIns="82550" bIns="0" rtlCol="0" anchor="t" anchorCtr="0">
            <a:noAutofit/>
          </a:bodyPr>
          <a:lstStyle>
            <a:lvl1pPr marL="0" marR="0" indent="-228600" algn="l" defTabSz="914400" rtl="0" eaLnBrk="1" fontAlgn="auto" latinLnBrk="0" hangingPunct="0">
              <a:lnSpc>
                <a:spcPct val="111000"/>
              </a:lnSpc>
              <a:spcBef>
                <a:spcPts val="0"/>
              </a:spcBef>
              <a:spcAft>
                <a:spcPts val="0"/>
              </a:spcAft>
              <a:buClrTx/>
              <a:buSzTx/>
              <a:buFontTx/>
              <a:buNone/>
              <a:defRPr kumimoji="0" lang="zh-CN" altLang="en-US" sz="1800" b="0" i="0" u="none" strike="noStrike" kern="0" cap="none" spc="0" normalizeH="0" baseline="0" noProof="1" dirty="0">
                <a:ln>
                  <a:noFill/>
                </a:ln>
                <a:solidFill>
                  <a:schemeClr val="dk1">
                    <a:lumMod val="85000"/>
                    <a:lumOff val="15000"/>
                  </a:schemeClr>
                </a:solidFill>
                <a:effectLst/>
                <a:uFillTx/>
                <a:latin typeface="Arial" panose="020B0604020202020204" pitchFamily="34" charset="0"/>
                <a:ea typeface="汉仪旗黑-50简" charset="0"/>
                <a:cs typeface="+mj-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l">
              <a:lnSpc>
                <a:spcPct val="130000"/>
              </a:lnSpc>
              <a:spcBef>
                <a:spcPts val="0"/>
              </a:spcBef>
              <a:spcAft>
                <a:spcPts val="1000"/>
              </a:spcAft>
              <a:buSzPct val="100000"/>
              <a:buNone/>
            </a:pPr>
            <a:r>
              <a:rPr sz="2800" b="1" dirty="0">
                <a:solidFill>
                  <a:srgbClr val="FF0000"/>
                </a:solidFill>
                <a:latin typeface="宋体" panose="02010600030101010101" pitchFamily="2" charset="-122"/>
                <a:ea typeface="宋体" panose="02010600030101010101" pitchFamily="2" charset="-122"/>
              </a:rPr>
              <a:t>应用文解题：</a:t>
            </a:r>
            <a:r>
              <a:rPr lang="zh-CN" altLang="en-US" sz="2800" b="1" dirty="0">
                <a:solidFill>
                  <a:srgbClr val="FF0000"/>
                </a:solidFill>
                <a:latin typeface="宋体" panose="02010600030101010101" pitchFamily="2" charset="-122"/>
                <a:ea typeface="宋体" panose="02010600030101010101" pitchFamily="2" charset="-122"/>
              </a:rPr>
              <a:t>关注原题与原文的近义词、同义词</a:t>
            </a:r>
            <a:endParaRPr sz="2800" b="1" dirty="0">
              <a:solidFill>
                <a:srgbClr val="FF0000"/>
              </a:solidFill>
              <a:latin typeface="宋体" panose="02010600030101010101" pitchFamily="2" charset="-122"/>
              <a:ea typeface="宋体" panose="02010600030101010101" pitchFamily="2" charset="-122"/>
            </a:endParaRPr>
          </a:p>
        </p:txBody>
      </p:sp>
      <p:cxnSp>
        <p:nvCxnSpPr>
          <p:cNvPr id="11" name="直接箭头连接符 10"/>
          <p:cNvCxnSpPr/>
          <p:nvPr/>
        </p:nvCxnSpPr>
        <p:spPr>
          <a:xfrm>
            <a:off x="7239786" y="1791093"/>
            <a:ext cx="3365369" cy="2554545"/>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linds(horizont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linds(horizontal)">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linds(horizont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blinds(horizontal)">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down)">
                                      <p:cBhvr>
                                        <p:cTn id="52" dur="5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blinds(horizontal)">
                                      <p:cBhvr>
                                        <p:cTn id="5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animBg="1"/>
      <p:bldP spid="3" grpId="0" animBg="1"/>
      <p:bldP spid="4" grpId="0" animBg="1"/>
      <p:bldP spid="7" grpId="0" animBg="1"/>
      <p:bldP spid="8" grpId="0" animBg="1"/>
      <p:bldP spid="9" grpId="0" animBg="1"/>
      <p:bldP spid="6" grpId="0"/>
      <p:bldP spid="6" grpId="1"/>
    </p:bldLst>
  </p:timing>
</p:sld>
</file>

<file path=ppt/tags/tag1.xml><?xml version="1.0" encoding="utf-8"?>
<p:tagLst xmlns:p="http://schemas.openxmlformats.org/presentationml/2006/main">
  <p:tag name="KSO_WM_UNIT_SUBTYPE" val="v"/>
  <p:tag name="KSO_WM_TEMPLATE_CATEGORY" val="chip"/>
  <p:tag name="KSO_WM_TEMPLATE_INDEX" val="20224030"/>
  <p:tag name="KSO_WM_UNIT_TYPE" val="i"/>
  <p:tag name="KSO_WM_UNIT_INDEX" val="1"/>
  <p:tag name="KSO_WM_UNIT_ID" val="chip20224030_9*i*1"/>
  <p:tag name="KSO_WM_BEAUTIFY_FLAG" val="#wm#"/>
  <p:tag name="KSO_WM_TAG_VERSION" val="1.0"/>
  <p:tag name="KSO_WM_CHIP_GROUPID" val="62d7a0a002b43a043dd620e5"/>
  <p:tag name="KSO_WM_CHIP_XID" val="62d7a0cf02b43a043dd62bb5"/>
  <p:tag name="KSO_WM_UNIT_DEC_AREA_ID" val="665fd111d9654ffda80e3883b64df03e"/>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b4b60c4465944afb6c98c23e626faca"/>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custom20224030_1*i*5"/>
  <p:tag name="KSO_WM_TEMPLATE_CATEGORY" val="custom"/>
  <p:tag name="KSO_WM_TEMPLATE_INDEX" val="20224030"/>
  <p:tag name="KSO_WM_UNIT_LAYERLEVEL" val="1"/>
  <p:tag name="KSO_WM_TAG_VERSION" val="1.0"/>
  <p:tag name="KSO_WM_BEAUTIFY_FLAG" val="#wm#"/>
  <p:tag name="KSO_WM_UNIT_BLOCK" val="0"/>
  <p:tag name="KSO_WM_UNIT_SM_LIMIT_TYPE" val="0"/>
  <p:tag name="KSO_WM_UNIT_DEC_AREA_ID" val="97113218436f472d803df227da2327a3"/>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0}"/>
  <p:tag name="KSO_WM_CHIP_GROUPID" val="6184997ca6a891b1f9dbb85e"/>
  <p:tag name="KSO_WM_CHIP_XID" val="6184997ca6a891b1f9dbb85b"/>
  <p:tag name="KSO_WM_UNIT_FILL_FORE_SCHEMECOLOR_INDEX_BRIGHTNESS" val="0"/>
  <p:tag name="KSO_WM_UNIT_FILL_FORE_SCHEMECOLOR_INDEX" val="13"/>
  <p:tag name="KSO_WM_UNIT_FILL_TYPE" val="1"/>
  <p:tag name="KSO_WM_UNIT_TEXT_FILL_FORE_SCHEMECOLOR_INDEX_BRIGHTNESS" val="0.15"/>
  <p:tag name="KSO_WM_UNIT_TEXT_FILL_FORE_SCHEMECOLOR_INDEX" val="13"/>
  <p:tag name="KSO_WM_UNIT_TEXT_FILL_TYPE" val="1"/>
  <p:tag name="KSO_WM_UNIT_VALUE" val="1"/>
  <p:tag name="KSO_WM_TEMPLATE_ASSEMBLE_XID" val="6319595559d53ee3cdf07e02"/>
  <p:tag name="KSO_WM_TEMPLATE_ASSEMBLE_GROUPID" val="62d7a0a002b43a043dd620e5"/>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custom20224030_1*i*6"/>
  <p:tag name="KSO_WM_TEMPLATE_CATEGORY" val="custom"/>
  <p:tag name="KSO_WM_TEMPLATE_INDEX" val="20224030"/>
  <p:tag name="KSO_WM_UNIT_LAYERLEVEL" val="1"/>
  <p:tag name="KSO_WM_TAG_VERSION" val="1.0"/>
  <p:tag name="KSO_WM_BEAUTIFY_FLAG" val="#wm#"/>
  <p:tag name="KSO_WM_UNIT_BLOCK" val="0"/>
  <p:tag name="KSO_WM_UNIT_SM_LIMIT_TYPE" val="0"/>
  <p:tag name="KSO_WM_UNIT_DEC_AREA_ID" val="aa3bc3f908b141c5b1f77aeb5711ccb6"/>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0}"/>
  <p:tag name="KSO_WM_CHIP_GROUPID" val="6184997ca6a891b1f9dbb85e"/>
  <p:tag name="KSO_WM_CHIP_XID" val="6184997ca6a891b1f9dbb85b"/>
  <p:tag name="KSO_WM_UNIT_FILL_FORE_SCHEMECOLOR_INDEX_BRIGHTNESS" val="0"/>
  <p:tag name="KSO_WM_UNIT_FILL_FORE_SCHEMECOLOR_INDEX" val="13"/>
  <p:tag name="KSO_WM_UNIT_FILL_TYPE" val="1"/>
  <p:tag name="KSO_WM_UNIT_TEXT_FILL_FORE_SCHEMECOLOR_INDEX_BRIGHTNESS" val="0.15"/>
  <p:tag name="KSO_WM_UNIT_TEXT_FILL_FORE_SCHEMECOLOR_INDEX" val="13"/>
  <p:tag name="KSO_WM_UNIT_TEXT_FILL_TYPE" val="1"/>
  <p:tag name="KSO_WM_UNIT_VALUE" val="1"/>
  <p:tag name="KSO_WM_TEMPLATE_ASSEMBLE_XID" val="6319595559d53ee3cdf07e02"/>
  <p:tag name="KSO_WM_TEMPLATE_ASSEMBLE_GROUPID" val="62d7a0a002b43a043dd620e5"/>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custom20224030_1*i*7"/>
  <p:tag name="KSO_WM_TEMPLATE_CATEGORY" val="custom"/>
  <p:tag name="KSO_WM_TEMPLATE_INDEX" val="20224030"/>
  <p:tag name="KSO_WM_UNIT_LAYERLEVEL" val="1"/>
  <p:tag name="KSO_WM_TAG_VERSION" val="1.0"/>
  <p:tag name="KSO_WM_BEAUTIFY_FLAG" val="#wm#"/>
  <p:tag name="KSO_WM_UNIT_BLOCK" val="0"/>
  <p:tag name="KSO_WM_UNIT_SM_LIMIT_TYPE" val="0"/>
  <p:tag name="KSO_WM_UNIT_DEC_AREA_ID" val="a759830d01034f0ba554367753ed0c92"/>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0}"/>
  <p:tag name="KSO_WM_CHIP_GROUPID" val="6184997ca6a891b1f9dbb85e"/>
  <p:tag name="KSO_WM_CHIP_XID" val="6184997ca6a891b1f9dbb85b"/>
  <p:tag name="KSO_WM_UNIT_FILL_FORE_SCHEMECOLOR_INDEX_BRIGHTNESS" val="0"/>
  <p:tag name="KSO_WM_UNIT_FILL_FORE_SCHEMECOLOR_INDEX" val="13"/>
  <p:tag name="KSO_WM_UNIT_FILL_TYPE" val="1"/>
  <p:tag name="KSO_WM_UNIT_TEXT_FILL_FORE_SCHEMECOLOR_INDEX_BRIGHTNESS" val="0.15"/>
  <p:tag name="KSO_WM_UNIT_TEXT_FILL_FORE_SCHEMECOLOR_INDEX" val="13"/>
  <p:tag name="KSO_WM_UNIT_TEXT_FILL_TYPE" val="1"/>
  <p:tag name="KSO_WM_UNIT_VALUE" val="1"/>
  <p:tag name="KSO_WM_TEMPLATE_ASSEMBLE_XID" val="6319595559d53ee3cdf07e02"/>
  <p:tag name="KSO_WM_TEMPLATE_ASSEMBLE_GROUPID" val="62d7a0a002b43a043dd620e5"/>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a"/>
  <p:tag name="KSO_WM_UNIT_INDEX" val="1"/>
  <p:tag name="KSO_WM_UNIT_ID" val="custom20224030_1*a*1"/>
  <p:tag name="KSO_WM_TEMPLATE_CATEGORY" val="custom"/>
  <p:tag name="KSO_WM_TEMPLATE_INDEX" val="20224030"/>
  <p:tag name="KSO_WM_UNIT_LAYERLEVEL" val="1"/>
  <p:tag name="KSO_WM_TAG_VERSION" val="1.0"/>
  <p:tag name="KSO_WM_BEAUTIFY_FLAG" val="#wm#"/>
  <p:tag name="KSO_WM_UNIT_ISCONTENTSTITLE" val="0"/>
  <p:tag name="KSO_WM_UNIT_ISNUMDGMTITLE" val="0"/>
  <p:tag name="KSO_WM_UNIT_PRESET_TEXT" val="添加标题"/>
  <p:tag name="KSO_WM_UNIT_NOCLEAR" val="0"/>
  <p:tag name="KSO_WM_UNIT_VALUE" val="7"/>
  <p:tag name="KSO_WM_UNIT_DEFAULT_FONT" val="60;72;2"/>
  <p:tag name="KSO_WM_UNIT_BLOCK" val="0"/>
  <p:tag name="KSO_WM_UNIT_DEC_AREA_ID" val="e5bb670d3ae44accaa4ef59d673e8855"/>
  <p:tag name="KSO_WM_CHIP_GROUPID" val="6184997ca6a891b1f9dbb85e"/>
  <p:tag name="KSO_WM_CHIP_XID" val="6184997ca6a891b1f9dbb85b"/>
  <p:tag name="KSO_WM_CHIP_FILLAREA_FILL_RULE" val="{&quot;fill_align&quot;:&quot;rb&quot;,&quot;fill_mode&quot;:&quot;adaptive&quot;,&quot;sacle_strategy&quot;:&quot;smart&quot;}"/>
  <p:tag name="KSO_WM_ASSEMBLE_CHIP_INDEX" val="4f7c932190fa48b58fbec2b189354a51"/>
  <p:tag name="KSO_WM_UNIT_TEXT_FILL_FORE_SCHEMECOLOR_INDEX_BRIGHTNESS" val="0.15"/>
  <p:tag name="KSO_WM_UNIT_TEXT_FILL_FORE_SCHEMECOLOR_INDEX" val="13"/>
  <p:tag name="KSO_WM_UNIT_TEXT_FILL_TYPE" val="1"/>
  <p:tag name="KSO_WM_TEMPLATE_ASSEMBLE_XID" val="6319595559d53ee3cdf07e02"/>
  <p:tag name="KSO_WM_TEMPLATE_ASSEMBLE_GROUPID" val="62d7a0a002b43a043dd620e5"/>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f"/>
  <p:tag name="KSO_WM_UNIT_INDEX" val="1"/>
  <p:tag name="KSO_WM_UNIT_ID" val="custom20224030_1*f*1"/>
  <p:tag name="KSO_WM_TEMPLATE_CATEGORY" val="custom"/>
  <p:tag name="KSO_WM_TEMPLATE_INDEX" val="20224030"/>
  <p:tag name="KSO_WM_UNIT_LAYERLEVEL" val="1"/>
  <p:tag name="KSO_WM_TAG_VERSION" val="1.0"/>
  <p:tag name="KSO_WM_BEAUTIFY_FLAG" val="#wm#"/>
  <p:tag name="KSO_WM_UNIT_SUBTYPE" val="a"/>
  <p:tag name="KSO_WM_UNIT_PRESET_TEXT" val="单击此处添加正文，文字是您思想的提炼，为了演示发布的良好效果，请言简意赅地阐述您的观点。"/>
  <p:tag name="KSO_WM_UNIT_NOCLEAR" val="0"/>
  <p:tag name="KSO_WM_UNIT_VALUE" val="72"/>
  <p:tag name="KSO_WM_UNIT_DEFAULT_FONT" val="14;16;2"/>
  <p:tag name="KSO_WM_UNIT_BLOCK" val="0"/>
  <p:tag name="KSO_WM_UNIT_DEC_AREA_ID" val="cc6ad8d47e38490b9231899f2eff936b"/>
  <p:tag name="KSO_WM_CHIP_GROUPID" val="6184997ca6a891b1f9dbb85e"/>
  <p:tag name="KSO_WM_CHIP_XID" val="6184997ca6a891b1f9dbb85b"/>
  <p:tag name="KSO_WM_CHIP_FILLAREA_FILL_RULE" val="{&quot;fill_align&quot;:&quot;rb&quot;,&quot;fill_mode&quot;:&quot;adaptive&quot;,&quot;sacle_strategy&quot;:&quot;smart&quot;}"/>
  <p:tag name="KSO_WM_ASSEMBLE_CHIP_INDEX" val="4f7c932190fa48b58fbec2b189354a51"/>
  <p:tag name="KSO_WM_UNIT_TEXT_FILL_FORE_SCHEMECOLOR_INDEX_BRIGHTNESS" val="0.15"/>
  <p:tag name="KSO_WM_UNIT_TEXT_FILL_FORE_SCHEMECOLOR_INDEX" val="13"/>
  <p:tag name="KSO_WM_UNIT_TEXT_FILL_TYPE" val="1"/>
  <p:tag name="KSO_WM_TEMPLATE_ASSEMBLE_XID" val="6319595559d53ee3cdf07e02"/>
  <p:tag name="KSO_WM_TEMPLATE_ASSEMBLE_GROUPID" val="62d7a0a002b43a043dd620e5"/>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a"/>
  <p:tag name="KSO_WM_UNIT_INDEX" val="1"/>
  <p:tag name="KSO_WM_UNIT_ID" val="custom20224030_7*a*1"/>
  <p:tag name="KSO_WM_TEMPLATE_CATEGORY" val="custom"/>
  <p:tag name="KSO_WM_TEMPLATE_INDEX" val="20224030"/>
  <p:tag name="KSO_WM_UNIT_LAYERLEVEL" val="1"/>
  <p:tag name="KSO_WM_TAG_VERSION" val="1.0"/>
  <p:tag name="KSO_WM_BEAUTIFY_FLAG" val="#wm#"/>
  <p:tag name="KSO_WM_UNIT_ISCONTENTSTITLE" val="0"/>
  <p:tag name="KSO_WM_UNIT_ISNUMDGMTITLE" val="0"/>
  <p:tag name="KSO_WM_UNIT_PRESET_TEXT" val="添加标题"/>
  <p:tag name="KSO_WM_UNIT_NOCLEAR" val="0"/>
  <p:tag name="KSO_WM_UNIT_VALUE" val="7"/>
  <p:tag name="KSO_WM_UNIT_DEFAULT_FONT" val="60;72;2"/>
  <p:tag name="KSO_WM_UNIT_BLOCK" val="0"/>
  <p:tag name="KSO_WM_UNIT_DEC_AREA_ID" val="e5bb670d3ae44accaa4ef59d673e8855"/>
  <p:tag name="KSO_WM_CHIP_GROUPID" val="6184997ca6a891b1f9dbb85e"/>
  <p:tag name="KSO_WM_CHIP_XID" val="6184997ca6a891b1f9dbb85b"/>
  <p:tag name="KSO_WM_CHIP_FILLAREA_FILL_RULE" val="{&quot;fill_align&quot;:&quot;rb&quot;,&quot;fill_mode&quot;:&quot;adaptive&quot;,&quot;sacle_strategy&quot;:&quot;smart&quot;}"/>
  <p:tag name="KSO_WM_ASSEMBLE_CHIP_INDEX" val="4f7c932190fa48b58fbec2b189354a51"/>
  <p:tag name="KSO_WM_UNIT_TEXT_FILL_FORE_SCHEMECOLOR_INDEX_BRIGHTNESS" val="0.15"/>
  <p:tag name="KSO_WM_UNIT_TEXT_FILL_FORE_SCHEMECOLOR_INDEX" val="13"/>
  <p:tag name="KSO_WM_UNIT_TEXT_FILL_TYPE" val="1"/>
</p:tagLst>
</file>

<file path=ppt/tags/tag16.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TYPE" val="e"/>
  <p:tag name="KSO_WM_UNIT_INDEX" val="1"/>
  <p:tag name="KSO_WM_UNIT_ID" val="custom20224030_7*e*1"/>
  <p:tag name="KSO_WM_TEMPLATE_CATEGORY" val="custom"/>
  <p:tag name="KSO_WM_TEMPLATE_INDEX" val="20224030"/>
  <p:tag name="KSO_WM_UNIT_LAYERLEVEL" val="1"/>
  <p:tag name="KSO_WM_TAG_VERSION" val="1.0"/>
  <p:tag name="KSO_WM_BEAUTIFY_FLAG" val="#wm#"/>
  <p:tag name="KSO_WM_UNIT_PRESET_TEXT" val="01"/>
  <p:tag name="KSO_WM_UNIT_NOCLEAR" val="0"/>
  <p:tag name="KSO_WM_UNIT_VALUE" val="2"/>
  <p:tag name="KSO_WM_UNIT_DEFAULT_FONT" val="96;116;2"/>
  <p:tag name="KSO_WM_UNIT_BLOCK" val="0"/>
  <p:tag name="KSO_WM_UNIT_DEC_AREA_ID" val="f250c70c57df412486dfe19a22b67959"/>
  <p:tag name="KSO_WM_CHIP_GROUPID" val="6184997ca6a891b1f9dbb85e"/>
  <p:tag name="KSO_WM_CHIP_XID" val="6184997ca6a891b1f9dbb85b"/>
  <p:tag name="KSO_WM_CHIP_FILLAREA_FILL_RULE" val="{&quot;fill_align&quot;:&quot;rb&quot;,&quot;fill_mode&quot;:&quot;adaptive&quot;,&quot;sacle_strategy&quot;:&quot;smart&quot;}"/>
  <p:tag name="KSO_WM_ASSEMBLE_CHIP_INDEX" val="4f7c932190fa48b58fbec2b189354a51"/>
  <p:tag name="KSO_WM_UNIT_TEXT_FILL_FORE_SCHEMECOLOR_INDEX_BRIGHTNESS" val="0.15"/>
  <p:tag name="KSO_WM_UNIT_TEXT_FILL_FORE_SCHEMECOLOR_INDEX" val="13"/>
  <p:tag name="KSO_WM_UNIT_TEXT_FILL_TYPE" val="1"/>
</p:tagLst>
</file>

<file path=ppt/tags/tag17.xml><?xml version="1.0" encoding="utf-8"?>
<p:tagLst xmlns:p="http://schemas.openxmlformats.org/presentationml/2006/main">
  <p:tag name="KSO_WM_BEAUTIFY_FLAG" val="#wm#"/>
  <p:tag name="KSO_WM_TEMPLATE_CATEGORY" val="custom"/>
  <p:tag name="KSO_WM_TEMPLATE_INDEX" val="20224030"/>
  <p:tag name="KSO_WM_SLIDE_ID" val="custom20224030_7"/>
  <p:tag name="KSO_WM_TEMPLATE_SUBCATEGORY" val="21"/>
  <p:tag name="KSO_WM_TEMPLATE_MASTER_TYPE" val="1"/>
  <p:tag name="KSO_WM_TEMPLATE_COLOR_TYPE" val="1"/>
  <p:tag name="KSO_WM_SLIDE_ITEM_CNT" val="0"/>
  <p:tag name="KSO_WM_SLIDE_INDEX" val="7"/>
  <p:tag name="KSO_WM_TAG_VERSION" val="1.0"/>
  <p:tag name="KSO_WM_SLIDE_LAYOUT" val="a_e_f"/>
  <p:tag name="KSO_WM_SLIDE_LAYOUT_CNT" val="1_1_1"/>
  <p:tag name="KSO_WM_CHIP_INFOS" val="{&quot;type&quot;:0,&quot;layout_type&quot;:&quot;1_NF_RC&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扁平风&quot;,&quot;手绘风&quot;,&quot;立体风&quot;,&quot;炫酷&quot;,&quot;复古风&quot;,&quot;科技风&quot;,&quot;水彩风&quot;,&quot;ios风&quot;,&quot;快闪&quot;,&quot;波普风&quot;,&quot;孟菲斯&quot;,&quot;蒸汽波&quot;,&quot;MBE&quot;,&quot;剪纸风&quot;,&quot;酸性风&quot;,&quot;像素风&quot;,&quot;涂鸦风&quot;,&quot;实景&quot;]},&quot;slide_type&quot;:[&quot;title&quot;,&quot;sectionTitle&quot;,&quot;contents&quot;,&quot;endPage&quot;],&quot;useType&quot;:[&quot;ppt&quot;]}"/>
  <p:tag name="KSO_WM_CHIP_FILLPROP" val="[[{&quot;text_align&quot;:&quot;lm&quot;,&quot;text_direction&quot;:&quot;horizontal&quot;,&quot;support_big_font&quot;:false,&quot;picture_toward&quot;:0,&quot;picture_dockside&quot;:[],&quot;fill_id&quot;:&quot;90fcafec96db4c2892e951b073d2793a&quot;,&quot;fill_align&quot;:&quot;lm&quot;,&quot;chip_types&quot;:[&quot;header&quot;,&quot;wordpuzzle&quot;]}],[{&quot;text_align&quot;:&quot;lm&quot;,&quot;text_direction&quot;:&quot;horizontal&quot;,&quot;support_big_font&quot;:false,&quot;picture_toward&quot;:0,&quot;picture_dockside&quot;:[],&quot;fill_id&quot;:&quot;90fcafec96db4c2892e951b073d2793a&quot;,&quot;fill_align&quot;:&quot;rb&quot;,&quot;chip_types&quot;:[&quot;header&quot;]}]]"/>
  <p:tag name="KSO_WM_CHIP_DECFILLPROP" val="[]"/>
  <p:tag name="KSO_WM_CHIP_XID" val="61309947c37455bdf62aa2f2"/>
  <p:tag name="KSO_WM_CHIP_GROUPID" val="61309947c37455bdf62aa2f1"/>
  <p:tag name="KSO_WM_SLIDE_LAYOUT_INFO" val="{&quot;id&quot;:&quot;2022-09-08T10:54:31&quot;,&quot;margin&quot;:{&quot;bottom&quot;:2.1003885269165039,&quot;left&quot;:17.139705657958984,&quot;right&quot;:2.2848033905029297,&quot;top&quot;:3.0857803821563721},&quot;type&quot;:0}"/>
  <p:tag name="KSO_WM_SLIDE_BK_DARK_LIGHT" val="2"/>
  <p:tag name="KSO_WM_SLIDE_BACKGROUND_TYPE" val="general"/>
  <p:tag name="KSO_WM_SLIDE_SUPPORT_FEATURE_TYPE" val="0"/>
  <p:tag name="KSO_WM_SLIDE_TYPE" val="sectionTitle"/>
  <p:tag name="KSO_WM_CHIP_COLORING" val="1"/>
  <p:tag name="KSO_WM_SLIDE_SUBTYPE" val="pureTxt"/>
  <p:tag name="KSO_WM_TEMPLATE_ASSEMBLE_XID" val="6319595559d53ee3cdf07e02"/>
  <p:tag name="KSO_WM_TEMPLATE_ASSEMBLE_GROUPID" val="62d7a0a002b43a043dd620e5"/>
</p:tagLst>
</file>

<file path=ppt/tags/tag18.xml><?xml version="1.0" encoding="utf-8"?>
<p:tagLst xmlns:p="http://schemas.openxmlformats.org/presentationml/2006/main">
  <p:tag name="TABLE_ENDDRAG_ORIGIN_RECT" val="922*488"/>
  <p:tag name="TABLE_ENDDRAG_RECT" val="17*15*922*488"/>
</p:tagLst>
</file>

<file path=ppt/tags/tag19.xml><?xml version="1.0" encoding="utf-8"?>
<p:tagLst xmlns:p="http://schemas.openxmlformats.org/presentationml/2006/main">
  <p:tag name="KSO_WM_BEAUTIFY_FLAG" val="#wm#"/>
  <p:tag name="KSO_WM_TEMPLATE_CATEGORY" val="custom"/>
  <p:tag name="KSO_WM_TEMPLATE_INDEX" val="20224030"/>
</p:tagLst>
</file>

<file path=ppt/tags/tag2.xml><?xml version="1.0" encoding="utf-8"?>
<p:tagLst xmlns:p="http://schemas.openxmlformats.org/presentationml/2006/main">
  <p:tag name="KSO_WM_UNIT_SUBTYPE" val="u"/>
  <p:tag name="KSO_WM_TEMPLATE_CATEGORY" val="chip"/>
  <p:tag name="KSO_WM_TEMPLATE_INDEX" val="20224030"/>
  <p:tag name="KSO_WM_UNIT_TYPE" val="i"/>
  <p:tag name="KSO_WM_UNIT_INDEX" val="1"/>
  <p:tag name="KSO_WM_UNIT_ID" val="chip20224030_10*i*1"/>
  <p:tag name="KSO_WM_BEAUTIFY_FLAG" val="#wm#"/>
  <p:tag name="KSO_WM_TAG_VERSION" val="1.0"/>
  <p:tag name="KSO_WM_CHIP_GROUPID" val="62d7a0a002b43a043dd620e5"/>
  <p:tag name="KSO_WM_CHIP_XID" val="62d7a0cf02b43a043dd62b3a"/>
  <p:tag name="KSO_WM_UNIT_DEC_AREA_ID" val="8076ebf47c2347e8bb821a3944f8e873"/>
  <p:tag name="KSO_WM_CHIP_FILLAREA_FILL_RULE" val="{&quot;fill_align&quot;:&quot;lm&quot;,&quot;fill_effect&quot;:[],&quot;fill_mode&quot;:&quot;adaptive&quot;,&quot;sacle_strategy&quot;:&quot;stretch&quot;}"/>
  <p:tag name="KSO_WM_UNIT_DEC_SUPPORTCHANGEPIC" val="0"/>
  <p:tag name="KSO_WM_UNIT_DEC_CHANGEPICRESERVED" val="1"/>
  <p:tag name="KSO_WM_ASSEMBLE_CHIP_INDEX" val="dc4767822c5c45b787a3eb135bd7a354"/>
</p:tagLst>
</file>

<file path=ppt/tags/tag20.xml><?xml version="1.0" encoding="utf-8"?>
<p:tagLst xmlns:p="http://schemas.openxmlformats.org/presentationml/2006/main">
  <p:tag name="KSO_WM_TEMPLATE_CATEGORY" val="custom"/>
  <p:tag name="KSO_WM_TEMPLATE_INDEX" val="20180456"/>
  <p:tag name="KSO_WM_UNIT_ID" val="custom20180456_1*b*1"/>
  <p:tag name="KSO_WM_UNIT_LAYERLEVEL" val="1"/>
  <p:tag name="KSO_WM_UNIT_VALUE" val="9"/>
  <p:tag name="KSO_WM_UNIT_ISCONTENTSTITLE" val="0"/>
  <p:tag name="KSO_WM_UNIT_HIGHLIGHT" val="0"/>
  <p:tag name="KSO_WM_UNIT_COMPATIBLE" val="0"/>
  <p:tag name="KSO_WM_TAG_VERSION" val="1.0"/>
  <p:tag name="KSO_WM_UNIT_PRESET_TEXT" val="POWER POINT"/>
  <p:tag name="KSO_WM_UNIT_NOCLEAR" val="0"/>
  <p:tag name="KSO_WM_UNIT_DIAGRAM_ISNUMVISUAL" val="0"/>
  <p:tag name="KSO_WM_UNIT_DIAGRAM_ISREFERUNIT" val="0"/>
  <p:tag name="KSO_WM_UNIT_TEXT_FILL_FORE_SCHEMECOLOR_INDEX_BRIGHTNESS" val="0"/>
  <p:tag name="KSO_WM_UNIT_TEXT_FILL_FORE_SCHEMECOLOR_INDEX" val="5"/>
  <p:tag name="KSO_WM_UNIT_TEXT_FILL_TYPE" val="1"/>
</p:tagLst>
</file>

<file path=ppt/tags/tag21.xml><?xml version="1.0" encoding="utf-8"?>
<p:tagLst xmlns:p="http://schemas.openxmlformats.org/presentationml/2006/main">
  <p:tag name="KSO_WM_TEMPLATE_CATEGORY" val="custom"/>
  <p:tag name="KSO_WM_TEMPLATE_INDEX" val="20180456"/>
  <p:tag name="KSO_WM_UNIT_ID" val="custom20180456_1*b*1"/>
  <p:tag name="KSO_WM_UNIT_LAYERLEVEL" val="1"/>
  <p:tag name="KSO_WM_UNIT_VALUE" val="9"/>
  <p:tag name="KSO_WM_UNIT_ISCONTENTSTITLE" val="0"/>
  <p:tag name="KSO_WM_UNIT_HIGHLIGHT" val="0"/>
  <p:tag name="KSO_WM_UNIT_COMPATIBLE" val="0"/>
  <p:tag name="KSO_WM_TAG_VERSION" val="1.0"/>
  <p:tag name="KSO_WM_UNIT_PRESET_TEXT" val="POWER POINT"/>
  <p:tag name="KSO_WM_UNIT_NOCLEAR" val="0"/>
  <p:tag name="KSO_WM_UNIT_DIAGRAM_ISNUMVISUAL" val="0"/>
  <p:tag name="KSO_WM_UNIT_DIAGRAM_ISREFERUNIT" val="0"/>
  <p:tag name="KSO_WM_UNIT_TEXT_FILL_FORE_SCHEMECOLOR_INDEX_BRIGHTNESS" val="0"/>
  <p:tag name="KSO_WM_UNIT_TEXT_FILL_FORE_SCHEMECOLOR_INDEX" val="5"/>
  <p:tag name="KSO_WM_UNIT_TEXT_FILL_TYPE" val="1"/>
</p:tagLst>
</file>

<file path=ppt/tags/tag22.xml><?xml version="1.0" encoding="utf-8"?>
<p:tagLst xmlns:p="http://schemas.openxmlformats.org/presentationml/2006/main">
  <p:tag name="KSO_WM_FULL_TEXT_BEAUTIFY_COPY_ID" val="3"/>
</p:tagLst>
</file>

<file path=ppt/tags/tag23.xml><?xml version="1.0" encoding="utf-8"?>
<p:tagLst xmlns:p="http://schemas.openxmlformats.org/presentationml/2006/main">
  <p:tag name="KSO_WM_FULL_TEXT_BEAUTIFY_COPY_ID" val="2"/>
</p:tagLst>
</file>

<file path=ppt/tags/tag24.xml><?xml version="1.0" encoding="utf-8"?>
<p:tagLst xmlns:p="http://schemas.openxmlformats.org/presentationml/2006/main">
  <p:tag name="KSO_WM_FULL_TEXT_BEAUTIFY_COPY_ID" val="3"/>
</p:tagLst>
</file>

<file path=ppt/tags/tag25.xml><?xml version="1.0" encoding="utf-8"?>
<p:tagLst xmlns:p="http://schemas.openxmlformats.org/presentationml/2006/main">
  <p:tag name="KSO_WM_FULL_TEXT_BEAUTIFY_COPY_ID" val="2"/>
</p:tagLst>
</file>

<file path=ppt/tags/tag26.xml><?xml version="1.0" encoding="utf-8"?>
<p:tagLst xmlns:p="http://schemas.openxmlformats.org/presentationml/2006/main">
  <p:tag name="KSO_WM_FULL_TEXT_BEAUTIFY_COPY_ID" val="2"/>
</p:tagLst>
</file>

<file path=ppt/tags/tag27.xml><?xml version="1.0" encoding="utf-8"?>
<p:tagLst xmlns:p="http://schemas.openxmlformats.org/presentationml/2006/main">
  <p:tag name="KSO_WM_FULL_TEXT_BEAUTIFY_COPY_ID" val="3"/>
</p:tagLst>
</file>

<file path=ppt/tags/tag28.xml><?xml version="1.0" encoding="utf-8"?>
<p:tagLst xmlns:p="http://schemas.openxmlformats.org/presentationml/2006/main">
  <p:tag name="KSO_WM_FULL_TEXT_BEAUTIFY_COPY_ID" val="2"/>
</p:tagLst>
</file>

<file path=ppt/tags/tag29.xml><?xml version="1.0" encoding="utf-8"?>
<p:tagLst xmlns:p="http://schemas.openxmlformats.org/presentationml/2006/main">
  <p:tag name="KSO_WM_FULL_TEXT_BEAUTIFY_COPY_ID" val="3"/>
</p:tagLst>
</file>

<file path=ppt/tags/tag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xml><?xml version="1.0" encoding="utf-8"?>
<p:tagLst xmlns:p="http://schemas.openxmlformats.org/presentationml/2006/main">
  <p:tag name="KSO_WM_FULL_TEXT_BEAUTIFY_COPY_ID" val="2"/>
</p:tagLst>
</file>

<file path=ppt/tags/tag31.xml><?xml version="1.0" encoding="utf-8"?>
<p:tagLst xmlns:p="http://schemas.openxmlformats.org/presentationml/2006/main">
  <p:tag name="KSO_WM_FULL_TEXT_BEAUTIFY_COPY_ID" val="3"/>
</p:tagLst>
</file>

<file path=ppt/tags/tag32.xml><?xml version="1.0" encoding="utf-8"?>
<p:tagLst xmlns:p="http://schemas.openxmlformats.org/presentationml/2006/main">
  <p:tag name="KSO_WM_FULL_TEXT_BEAUTIFY_COPY_ID" val="2"/>
</p:tagLst>
</file>

<file path=ppt/tags/tag33.xml><?xml version="1.0" encoding="utf-8"?>
<p:tagLst xmlns:p="http://schemas.openxmlformats.org/presentationml/2006/main">
  <p:tag name="KSO_WM_FULL_TEXT_BEAUTIFY_COPY_ID" val="2"/>
</p:tagLst>
</file>

<file path=ppt/tags/tag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xml><?xml version="1.0" encoding="utf-8"?>
<p:tagLst xmlns:p="http://schemas.openxmlformats.org/presentationml/2006/main">
  <p:tag name="KSO_WM_UNIT_BLOCK" val="0"/>
  <p:tag name="KSO_WM_UNIT_SM_LIMIT_TYPE" val="0"/>
  <p:tag name="KSO_WM_UNIT_DEC_AREA_ID" val="6c79c5258bf24995be1eac86c653681d"/>
  <p:tag name="KSO_WM_UNIT_HIGHLIGHT" val="0"/>
  <p:tag name="KSO_WM_UNIT_COMPATIBLE" val="0"/>
  <p:tag name="KSO_WM_UNIT_DIAGRAM_ISNUMVISUAL" val="0"/>
  <p:tag name="KSO_WM_UNIT_DIAGRAM_ISREFERUNIT" val="0"/>
  <p:tag name="KSO_WM_UNIT_TYPE" val="i"/>
  <p:tag name="KSO_WM_UNIT_INDEX" val="1"/>
  <p:tag name="KSO_WM_UNIT_ID" val="custom20224030_1*i*1"/>
  <p:tag name="KSO_WM_TEMPLATE_CATEGORY" val="custom"/>
  <p:tag name="KSO_WM_TEMPLATE_INDEX" val="20224030"/>
  <p:tag name="KSO_WM_UNIT_LAYERLEVEL" val="1"/>
  <p:tag name="KSO_WM_TAG_VERSION" val="1.0"/>
  <p:tag name="KSO_WM_BEAUTIFY_FLAG" val="#wm#"/>
  <p:tag name="KSO_WM_UNIT_DECORATE_INFO" val="{&quot;DecorateInfoH&quot;:{&quot;IsAbs&quot;:true},&quot;DecorateInfoW&quot;:{&quot;IsAbs&quot;:true},&quot;DecorateInfoX&quot;:{&quot;IsAbs&quot;:true,&quot;Pos&quot;:0},&quot;DecorateInfoY&quot;:{&quot;IsAbs&quot;:true,&quot;Pos&quot;:0},&quot;ReferentInfo&quot;:{&quot;Id&quot;:&quot;e5bb670d3ae44accaa4ef59d673e8855&quot;,&quot;X&quot;:{&quot;Pos&quot;:0},&quot;Y&quot;:{&quot;Pos&quot;:2}},&quot;whChangeMode&quot;:0}"/>
  <p:tag name="KSO_WM_CHIP_GROUPID" val="6184997ca6a891b1f9dbb85e"/>
  <p:tag name="KSO_WM_CHIP_XID" val="6184997ca6a891b1f9dbb85b"/>
  <p:tag name="KSO_WM_CHIP_FILLAREA_FILL_RULE" val="{&quot;fill_align&quot;:&quot;rb&quot;,&quot;fill_mode&quot;:&quot;adaptive&quot;,&quot;sacle_strategy&quot;:&quot;smart&quot;}"/>
  <p:tag name="KSO_WM_UNIT_DEC_SUPPORTCHANGEPIC" val="0"/>
  <p:tag name="KSO_WM_UNIT_DEC_CHANGEPICRESERVED" val="0"/>
  <p:tag name="KSO_WM_ASSEMBLE_CHIP_INDEX" val="4f7c932190fa48b58fbec2b189354a51"/>
  <p:tag name="KSO_WM_TEMPLATE_ASSEMBLE_XID" val="6319595559d53ee3cdf07e02"/>
  <p:tag name="KSO_WM_TEMPLATE_ASSEMBLE_GROUPID" val="62d7a0a002b43a043dd620e5"/>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24030_1*i*2"/>
  <p:tag name="KSO_WM_TEMPLATE_CATEGORY" val="custom"/>
  <p:tag name="KSO_WM_TEMPLATE_INDEX" val="20224030"/>
  <p:tag name="KSO_WM_UNIT_LAYERLEVEL" val="1"/>
  <p:tag name="KSO_WM_TAG_VERSION" val="1.0"/>
  <p:tag name="KSO_WM_BEAUTIFY_FLAG" val="#wm#"/>
  <p:tag name="KSO_WM_UNIT_BLOCK" val="0"/>
  <p:tag name="KSO_WM_UNIT_SM_LIMIT_TYPE" val="0"/>
  <p:tag name="KSO_WM_UNIT_DEC_AREA_ID" val="861776b8472148239171e055f4c743f0"/>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0}"/>
  <p:tag name="KSO_WM_CHIP_GROUPID" val="6184997ca6a891b1f9dbb85e"/>
  <p:tag name="KSO_WM_CHIP_XID" val="6184997ca6a891b1f9dbb85b"/>
  <p:tag name="KSO_WM_UNIT_FILL_FORE_SCHEMECOLOR_INDEX_BRIGHTNESS" val="0"/>
  <p:tag name="KSO_WM_UNIT_FILL_FORE_SCHEMECOLOR_INDEX" val="13"/>
  <p:tag name="KSO_WM_UNIT_FILL_TYPE" val="1"/>
  <p:tag name="KSO_WM_UNIT_TEXT_FILL_FORE_SCHEMECOLOR_INDEX_BRIGHTNESS" val="0.15"/>
  <p:tag name="KSO_WM_UNIT_TEXT_FILL_FORE_SCHEMECOLOR_INDEX" val="13"/>
  <p:tag name="KSO_WM_UNIT_TEXT_FILL_TYPE" val="1"/>
  <p:tag name="KSO_WM_UNIT_VALUE" val="1"/>
  <p:tag name="KSO_WM_TEMPLATE_ASSEMBLE_XID" val="6319595559d53ee3cdf07e02"/>
  <p:tag name="KSO_WM_TEMPLATE_ASSEMBLE_GROUPID" val="62d7a0a002b43a043dd620e5"/>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24030_1*i*3"/>
  <p:tag name="KSO_WM_TEMPLATE_CATEGORY" val="custom"/>
  <p:tag name="KSO_WM_TEMPLATE_INDEX" val="20224030"/>
  <p:tag name="KSO_WM_UNIT_LAYERLEVEL" val="1"/>
  <p:tag name="KSO_WM_TAG_VERSION" val="1.0"/>
  <p:tag name="KSO_WM_BEAUTIFY_FLAG" val="#wm#"/>
  <p:tag name="KSO_WM_UNIT_BLOCK" val="0"/>
  <p:tag name="KSO_WM_UNIT_SM_LIMIT_TYPE" val="0"/>
  <p:tag name="KSO_WM_UNIT_DEC_AREA_ID" val="2cbdebe706394009afcac6a86db56128"/>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0}"/>
  <p:tag name="KSO_WM_CHIP_GROUPID" val="6184997ca6a891b1f9dbb85e"/>
  <p:tag name="KSO_WM_CHIP_XID" val="6184997ca6a891b1f9dbb85b"/>
  <p:tag name="KSO_WM_UNIT_FILL_FORE_SCHEMECOLOR_INDEX_BRIGHTNESS" val="0"/>
  <p:tag name="KSO_WM_UNIT_FILL_FORE_SCHEMECOLOR_INDEX" val="13"/>
  <p:tag name="KSO_WM_UNIT_FILL_TYPE" val="1"/>
  <p:tag name="KSO_WM_UNIT_TEXT_FILL_FORE_SCHEMECOLOR_INDEX_BRIGHTNESS" val="0.15"/>
  <p:tag name="KSO_WM_UNIT_TEXT_FILL_FORE_SCHEMECOLOR_INDEX" val="13"/>
  <p:tag name="KSO_WM_UNIT_TEXT_FILL_TYPE" val="1"/>
  <p:tag name="KSO_WM_UNIT_VALUE" val="1"/>
  <p:tag name="KSO_WM_TEMPLATE_ASSEMBLE_XID" val="6319595559d53ee3cdf07e02"/>
  <p:tag name="KSO_WM_TEMPLATE_ASSEMBLE_GROUPID" val="62d7a0a002b43a043dd620e5"/>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custom20224030_1*i*4"/>
  <p:tag name="KSO_WM_TEMPLATE_CATEGORY" val="custom"/>
  <p:tag name="KSO_WM_TEMPLATE_INDEX" val="20224030"/>
  <p:tag name="KSO_WM_UNIT_LAYERLEVEL" val="1"/>
  <p:tag name="KSO_WM_TAG_VERSION" val="1.0"/>
  <p:tag name="KSO_WM_BEAUTIFY_FLAG" val="#wm#"/>
  <p:tag name="KSO_WM_UNIT_BLOCK" val="0"/>
  <p:tag name="KSO_WM_UNIT_SM_LIMIT_TYPE" val="0"/>
  <p:tag name="KSO_WM_UNIT_DEC_AREA_ID" val="f5dcf25188df4faca9a0bbbdeef6cae4"/>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0}"/>
  <p:tag name="KSO_WM_CHIP_GROUPID" val="6184997ca6a891b1f9dbb85e"/>
  <p:tag name="KSO_WM_CHIP_XID" val="6184997ca6a891b1f9dbb85b"/>
  <p:tag name="KSO_WM_UNIT_FILL_FORE_SCHEMECOLOR_INDEX_BRIGHTNESS" val="0"/>
  <p:tag name="KSO_WM_UNIT_FILL_FORE_SCHEMECOLOR_INDEX" val="13"/>
  <p:tag name="KSO_WM_UNIT_FILL_TYPE" val="1"/>
  <p:tag name="KSO_WM_UNIT_TEXT_FILL_FORE_SCHEMECOLOR_INDEX_BRIGHTNESS" val="0.15"/>
  <p:tag name="KSO_WM_UNIT_TEXT_FILL_FORE_SCHEMECOLOR_INDEX" val="13"/>
  <p:tag name="KSO_WM_UNIT_TEXT_FILL_TYPE" val="1"/>
  <p:tag name="KSO_WM_UNIT_VALUE" val="1"/>
  <p:tag name="KSO_WM_TEMPLATE_ASSEMBLE_XID" val="6319595559d53ee3cdf07e02"/>
  <p:tag name="KSO_WM_TEMPLATE_ASSEMBLE_GROUPID" val="62d7a0a002b43a043dd620e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等线 Light"/>
        <a:ea typeface="宋体"/>
        <a:cs typeface="Arial"/>
      </a:majorFont>
      <a:minorFont>
        <a:latin typeface="等线"/>
        <a:ea typeface="宋体"/>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33644</Words>
  <Application>WPS 演示</Application>
  <PresentationFormat>宽屏</PresentationFormat>
  <Paragraphs>834</Paragraphs>
  <Slides>64</Slides>
  <Notes>0</Notes>
  <HiddenSlides>0</HiddenSlides>
  <MMClips>0</MMClips>
  <ScaleCrop>false</ScaleCrop>
  <HeadingPairs>
    <vt:vector size="6" baseType="variant">
      <vt:variant>
        <vt:lpstr>已用的字体</vt:lpstr>
      </vt:variant>
      <vt:variant>
        <vt:i4>17</vt:i4>
      </vt:variant>
      <vt:variant>
        <vt:lpstr>主题</vt:lpstr>
      </vt:variant>
      <vt:variant>
        <vt:i4>3</vt:i4>
      </vt:variant>
      <vt:variant>
        <vt:lpstr>幻灯片标题</vt:lpstr>
      </vt:variant>
      <vt:variant>
        <vt:i4>64</vt:i4>
      </vt:variant>
    </vt:vector>
  </HeadingPairs>
  <TitlesOfParts>
    <vt:vector size="84" baseType="lpstr">
      <vt:lpstr>Arial</vt:lpstr>
      <vt:lpstr>宋体</vt:lpstr>
      <vt:lpstr>Wingdings</vt:lpstr>
      <vt:lpstr>Times New Roman</vt:lpstr>
      <vt:lpstr>汉仪旗黑-50简</vt:lpstr>
      <vt:lpstr>汉仪铁线黑-65简</vt:lpstr>
      <vt:lpstr>Dubai Medium</vt:lpstr>
      <vt:lpstr>微软雅黑</vt:lpstr>
      <vt:lpstr>等线</vt:lpstr>
      <vt:lpstr>思源黑体 CN Bold</vt:lpstr>
      <vt:lpstr>黑体</vt:lpstr>
      <vt:lpstr>Arial Unicode MS</vt:lpstr>
      <vt:lpstr>Calibri</vt:lpstr>
      <vt:lpstr>等线 Light</vt:lpstr>
      <vt:lpstr>Segoe Print</vt:lpstr>
      <vt:lpstr>HelveticaNeue</vt:lpstr>
      <vt:lpstr>华文新魏</vt:lpstr>
      <vt:lpstr>Office 主题​​</vt:lpstr>
      <vt:lpstr>1_Office 主题​​</vt:lpstr>
      <vt:lpstr>2_Office 主题​​</vt:lpstr>
      <vt:lpstr>PowerPoint 演示文稿</vt:lpstr>
      <vt:lpstr>PowerPoint 演示文稿</vt:lpstr>
      <vt:lpstr>题型概况</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首先观察选项设置的特点：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rbm.xkw.com</dc:creator>
  <cp:lastModifiedBy>Administrator</cp:lastModifiedBy>
  <cp:revision>369</cp:revision>
  <cp:lastPrinted>2022-03-31T10:07:00Z</cp:lastPrinted>
  <dcterms:created xsi:type="dcterms:W3CDTF">2022-03-31T10:07:00Z</dcterms:created>
  <dcterms:modified xsi:type="dcterms:W3CDTF">2024-04-22T05:46:03Z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KSOProductBuildVer">
    <vt:lpwstr>2052-11.8.2.7978</vt:lpwstr>
  </property>
</Properties>
</file>