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"/>
  </p:notesMasterIdLst>
  <p:sldIdLst>
    <p:sldId id="291" r:id="rId3"/>
    <p:sldId id="257" r:id="rId4"/>
    <p:sldId id="260" r:id="rId6"/>
    <p:sldId id="263" r:id="rId7"/>
    <p:sldId id="258" r:id="rId8"/>
    <p:sldId id="262" r:id="rId9"/>
    <p:sldId id="266" r:id="rId10"/>
    <p:sldId id="261" r:id="rId11"/>
    <p:sldId id="259" r:id="rId12"/>
    <p:sldId id="264" r:id="rId13"/>
    <p:sldId id="267" r:id="rId14"/>
    <p:sldId id="265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8" r:id="rId25"/>
    <p:sldId id="286" r:id="rId26"/>
    <p:sldId id="277" r:id="rId27"/>
    <p:sldId id="279" r:id="rId28"/>
    <p:sldId id="280" r:id="rId29"/>
    <p:sldId id="281" r:id="rId30"/>
  </p:sldIdLst>
  <p:sldSz cx="12192000" cy="6858000"/>
  <p:notesSz cx="6858000" cy="9144000"/>
  <p:embeddedFontLst>
    <p:embeddedFont>
      <p:font typeface="MiSans Normal" panose="00000500000000000000" charset="-122"/>
      <p:regular r:id="rId35"/>
    </p:embeddedFont>
    <p:embeddedFont>
      <p:font typeface="MiSans Bold" panose="00000800000000000000" charset="-122"/>
      <p:bold r:id="rId36"/>
    </p:embeddedFont>
    <p:embeddedFont>
      <p:font typeface="MiSans Heavy" panose="00000A00000000000000" charset="-122"/>
      <p:bold r:id="rId37"/>
    </p:embeddedFont>
    <p:embeddedFont>
      <p:font typeface="汉仪书魂体简" panose="02010600000101010101" charset="-122"/>
      <p:regular r:id="rId38"/>
    </p:embeddedFont>
    <p:embeddedFont>
      <p:font typeface="微软雅黑" panose="020B0503020204020204" charset="-122"/>
      <p:regular r:id="rId39"/>
    </p:embeddedFont>
    <p:embeddedFont>
      <p:font typeface="Calibri" panose="020F0502020204030204" charset="0"/>
      <p:regular r:id="rId40"/>
      <p:bold r:id="rId41"/>
      <p:italic r:id="rId42"/>
      <p:boldItalic r:id="rId4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熊仪_aYju7RJj" initials="熊" lastIdx="0" clrIdx="0"/>
  <p:cmAuthor id="1" name="哒哒 熊猫" initials="哒哒" lastIdx="1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3" Type="http://schemas.openxmlformats.org/officeDocument/2006/relationships/font" Target="fonts/font9.fntdata"/><Relationship Id="rId42" Type="http://schemas.openxmlformats.org/officeDocument/2006/relationships/font" Target="fonts/font8.fntdata"/><Relationship Id="rId41" Type="http://schemas.openxmlformats.org/officeDocument/2006/relationships/font" Target="fonts/font7.fntdata"/><Relationship Id="rId40" Type="http://schemas.openxmlformats.org/officeDocument/2006/relationships/font" Target="fonts/font6.fntdata"/><Relationship Id="rId4" Type="http://schemas.openxmlformats.org/officeDocument/2006/relationships/slide" Target="slides/slide2.xml"/><Relationship Id="rId39" Type="http://schemas.openxmlformats.org/officeDocument/2006/relationships/font" Target="fonts/font5.fntdata"/><Relationship Id="rId38" Type="http://schemas.openxmlformats.org/officeDocument/2006/relationships/font" Target="fonts/font4.fntdata"/><Relationship Id="rId37" Type="http://schemas.openxmlformats.org/officeDocument/2006/relationships/font" Target="fonts/font3.fntdata"/><Relationship Id="rId36" Type="http://schemas.openxmlformats.org/officeDocument/2006/relationships/font" Target="fonts/font2.fntdata"/><Relationship Id="rId35" Type="http://schemas.openxmlformats.org/officeDocument/2006/relationships/font" Target="fonts/font1.fntdata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tags" Target="../tags/tag62.xml"/><Relationship Id="rId7" Type="http://schemas.openxmlformats.org/officeDocument/2006/relationships/tags" Target="../tags/tag61.x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image" Target="../media/image2.png"/><Relationship Id="rId2" Type="http://schemas.openxmlformats.org/officeDocument/2006/relationships/tags" Target="../tags/tag57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image" Target="../media/image6.png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jpeg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image" Target="../media/image2.png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tags" Target="../tags/tag19.xml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image" Target="../media/image4.png"/><Relationship Id="rId2" Type="http://schemas.openxmlformats.org/officeDocument/2006/relationships/tags" Target="../tags/tag14.xml"/><Relationship Id="rId10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image" Target="../media/image5.png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tags" Target="../tags/tag32.xml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image" Target="../media/image2.png"/><Relationship Id="rId2" Type="http://schemas.openxmlformats.org/officeDocument/2006/relationships/tags" Target="../tags/tag2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40.xml"/><Relationship Id="rId8" Type="http://schemas.openxmlformats.org/officeDocument/2006/relationships/tags" Target="../tags/tag39.xml"/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image" Target="../media/image2.png"/><Relationship Id="rId2" Type="http://schemas.openxmlformats.org/officeDocument/2006/relationships/tags" Target="../tags/tag34.xml"/><Relationship Id="rId11" Type="http://schemas.openxmlformats.org/officeDocument/2006/relationships/tags" Target="../tags/tag42.xml"/><Relationship Id="rId10" Type="http://schemas.openxmlformats.org/officeDocument/2006/relationships/tags" Target="../tags/tag4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7" Type="http://schemas.openxmlformats.org/officeDocument/2006/relationships/tags" Target="../tags/tag47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image" Target="../media/image2.png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image" Target="../media/image2.png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7" Type="http://schemas.openxmlformats.org/officeDocument/2006/relationships/tags" Target="../tags/tag56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" Type="http://schemas.openxmlformats.org/officeDocument/2006/relationships/image" Target="../media/image2.png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演示文稿3_0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副标题"/>
          <p:cNvSpPr txBox="1">
            <a:spLocks noGrp="1"/>
          </p:cNvSpPr>
          <p:nvPr>
            <p:ph type="body" idx="3" hasCustomPrompt="1"/>
            <p:custDataLst>
              <p:tags r:id="rId4"/>
            </p:custDataLst>
          </p:nvPr>
        </p:nvSpPr>
        <p:spPr>
          <a:xfrm>
            <a:off x="859155" y="1689735"/>
            <a:ext cx="7910195" cy="98996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4400" b="1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 dirty="0">
                <a:sym typeface="+mn-ea"/>
              </a:rPr>
              <a:t>单击此处编辑副标题</a:t>
            </a:r>
            <a:endParaRPr dirty="0">
              <a:sym typeface="+mn-ea"/>
            </a:endParaRPr>
          </a:p>
        </p:txBody>
      </p:sp>
      <p:sp>
        <p:nvSpPr>
          <p:cNvPr id="8" name="标题"/>
          <p:cNvSpPr txBox="1">
            <a:spLocks noGrp="1"/>
          </p:cNvSpPr>
          <p:nvPr>
            <p:ph type="title" idx="2" hasCustomPrompt="1"/>
            <p:custDataLst>
              <p:tags r:id="rId5"/>
            </p:custDataLst>
          </p:nvPr>
        </p:nvSpPr>
        <p:spPr>
          <a:xfrm>
            <a:off x="859155" y="2753995"/>
            <a:ext cx="7910195" cy="117030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5400" b="1" i="0" u="none" strike="noStrike" kern="1200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7" name="署名"/>
          <p:cNvSpPr>
            <a:spLocks noGrp="1"/>
          </p:cNvSpPr>
          <p:nvPr>
            <p:ph type="body" idx="1" hasCustomPrompt="1"/>
            <p:custDataLst>
              <p:tags r:id="rId6"/>
            </p:custDataLst>
          </p:nvPr>
        </p:nvSpPr>
        <p:spPr>
          <a:xfrm>
            <a:off x="859155" y="4304665"/>
            <a:ext cx="1644650" cy="4089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0" rIns="91440" bIns="0" numCol="1" spcCol="0" rtlCol="0" fromWordArt="0" anchor="ctr" anchorCtr="0" forceAA="0" compatLnSpc="1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1200" b="1" i="0" u="none" strike="noStrike" kern="1200" cap="none" spc="0" normalizeH="0" baseline="0" noProof="1" dirty="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ctr">
              <a:buClrTx/>
              <a:buSzTx/>
              <a:buFontTx/>
            </a:pPr>
            <a:r>
              <a:rPr dirty="0">
                <a:sym typeface="+mn-ea"/>
              </a:rPr>
              <a:t>单击此处编辑文本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演示文稿3_0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副标题"/>
          <p:cNvSpPr txBox="1">
            <a:spLocks noGrp="1"/>
          </p:cNvSpPr>
          <p:nvPr>
            <p:ph type="body" idx="2" hasCustomPrompt="1"/>
            <p:custDataLst>
              <p:tags r:id="rId4"/>
            </p:custDataLst>
          </p:nvPr>
        </p:nvSpPr>
        <p:spPr>
          <a:xfrm>
            <a:off x="608330" y="1010920"/>
            <a:ext cx="10968990" cy="340995"/>
          </a:xfrm>
          <a:prstGeom prst="rect">
            <a:avLst/>
          </a:prstGeom>
          <a:noFill/>
        </p:spPr>
        <p:txBody>
          <a:bodyPr wrap="square" tIns="0" bIns="0" rtlCol="0" anchor="ctr" anchorCtr="0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1600" b="1" i="0" u="none" strike="noStrike" kern="1200" cap="none" spc="0" normalizeH="0" baseline="0" noProof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ctr">
              <a:buClrTx/>
              <a:buSzTx/>
              <a:buFontTx/>
            </a:pPr>
            <a:r>
              <a:rPr dirty="0">
                <a:sym typeface="+mn-ea"/>
              </a:rPr>
              <a:t>单击此处编辑母版副标题样式</a:t>
            </a:r>
            <a:endParaRPr dirty="0">
              <a:sym typeface="+mn-ea"/>
            </a:endParaRPr>
          </a:p>
        </p:txBody>
      </p:sp>
      <p:sp>
        <p:nvSpPr>
          <p:cNvPr id="6" name="标题"/>
          <p:cNvSpPr txBox="1">
            <a:spLocks noGrp="1"/>
          </p:cNvSpPr>
          <p:nvPr>
            <p:ph type="title" idx="1"/>
            <p:custDataLst>
              <p:tags r:id="rId5"/>
            </p:custDataLst>
          </p:nvPr>
        </p:nvSpPr>
        <p:spPr>
          <a:xfrm>
            <a:off x="608330" y="436880"/>
            <a:ext cx="10968990" cy="574040"/>
          </a:xfrm>
          <a:prstGeom prst="rect">
            <a:avLst/>
          </a:prstGeom>
          <a:noFill/>
        </p:spPr>
        <p:txBody>
          <a:bodyPr wrap="square" tIns="0" bIns="0" rtlCol="0" anchor="b" anchorCtr="0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3200" b="1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ctr">
              <a:lnSpc>
                <a:spcPct val="100000"/>
              </a:lnSpc>
              <a:buClrTx/>
              <a:buSzTx/>
              <a:buFontTx/>
            </a:pPr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演示文稿3_0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标题"/>
          <p:cNvSpPr txBox="1">
            <a:spLocks noGrp="1"/>
          </p:cNvSpPr>
          <p:nvPr>
            <p:ph type="title" idx="2" hasCustomPrompt="1"/>
            <p:custDataLst>
              <p:tags r:id="rId4"/>
            </p:custDataLst>
          </p:nvPr>
        </p:nvSpPr>
        <p:spPr>
          <a:xfrm>
            <a:off x="5161915" y="1767840"/>
            <a:ext cx="6218555" cy="184467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5400" b="1" i="0" u="none" strike="noStrike" kern="1200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7" name="署名"/>
          <p:cNvSpPr>
            <a:spLocks noGrp="1"/>
          </p:cNvSpPr>
          <p:nvPr>
            <p:ph type="body" idx="1" hasCustomPrompt="1"/>
            <p:custDataLst>
              <p:tags r:id="rId5"/>
            </p:custDataLst>
          </p:nvPr>
        </p:nvSpPr>
        <p:spPr>
          <a:xfrm>
            <a:off x="5161915" y="4053840"/>
            <a:ext cx="1644650" cy="4089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0" rIns="91440" bIns="0" numCol="1" spcCol="0" rtlCol="0" fromWordArt="0" anchor="ctr" anchorCtr="0" forceAA="0" compatLnSpc="1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1200" b="1" i="0" u="none" strike="noStrike" kern="1200" cap="none" spc="0" normalizeH="0" baseline="0" noProof="1" dirty="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ctr">
              <a:buClrTx/>
              <a:buSzTx/>
              <a:buFontTx/>
            </a:pPr>
            <a:r>
              <a:rPr dirty="0">
                <a:sym typeface="+mn-ea"/>
              </a:rPr>
              <a:t>单击此处编辑文本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演示文稿3_04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正文"/>
          <p:cNvSpPr txBox="1">
            <a:spLocks noGrp="1"/>
          </p:cNvSpPr>
          <p:nvPr>
            <p:ph idx="2"/>
            <p:custDataLst>
              <p:tags r:id="rId4"/>
            </p:custDataLst>
          </p:nvPr>
        </p:nvSpPr>
        <p:spPr>
          <a:xfrm>
            <a:off x="608400" y="1296955"/>
            <a:ext cx="10969200" cy="4952645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Bold" panose="00000800000000000000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1200"/>
              </a:spcBef>
              <a:spcAft>
                <a:spcPts val="0"/>
              </a:spcAft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>
              <a:spcBef>
                <a:spcPts val="1200"/>
              </a:spcBef>
              <a:spcAft>
                <a:spcPts val="0"/>
              </a:spcAft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>
              <a:spcBef>
                <a:spcPts val="1200"/>
              </a:spcBef>
              <a:spcAft>
                <a:spcPts val="0"/>
              </a:spcAft>
            </a:pPr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>
              <a:spcBef>
                <a:spcPts val="1200"/>
              </a:spcBef>
              <a:spcAft>
                <a:spcPts val="0"/>
              </a:spcAft>
            </a:pPr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>
              <a:spcBef>
                <a:spcPts val="1200"/>
              </a:spcBef>
              <a:spcAft>
                <a:spcPts val="0"/>
              </a:spcAft>
            </a:pPr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/>
            <p:custDataLst>
              <p:tags r:id="rId5"/>
            </p:custDataLst>
          </p:nvPr>
        </p:nvSpPr>
        <p:spPr>
          <a:xfrm>
            <a:off x="608330" y="436880"/>
            <a:ext cx="10968990" cy="574040"/>
          </a:xfrm>
          <a:prstGeom prst="rect">
            <a:avLst/>
          </a:prstGeom>
          <a:noFill/>
        </p:spPr>
        <p:txBody>
          <a:bodyPr wrap="square" tIns="0" bIns="0" rtlCol="0" anchor="b" anchorCtr="0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3200" b="1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ctr">
              <a:lnSpc>
                <a:spcPct val="100000"/>
              </a:lnSpc>
              <a:buClrTx/>
              <a:buSzTx/>
              <a:buFontTx/>
            </a:pPr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演示文稿3_0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8" name="直接连接符 7"/>
          <p:cNvCxnSpPr/>
          <p:nvPr userDrawn="1">
            <p:custDataLst>
              <p:tags r:id="rId4"/>
            </p:custDataLst>
          </p:nvPr>
        </p:nvCxnSpPr>
        <p:spPr>
          <a:xfrm flipH="1">
            <a:off x="4117975" y="6412230"/>
            <a:ext cx="7478395" cy="0"/>
          </a:xfrm>
          <a:prstGeom prst="line">
            <a:avLst/>
          </a:prstGeom>
          <a:ln w="3175">
            <a:solidFill>
              <a:schemeClr val="accent2">
                <a:alpha val="2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副标题"/>
          <p:cNvSpPr txBox="1">
            <a:spLocks noGrp="1"/>
          </p:cNvSpPr>
          <p:nvPr>
            <p:ph type="body" idx="2" hasCustomPrompt="1"/>
            <p:custDataLst>
              <p:tags r:id="rId5"/>
            </p:custDataLst>
          </p:nvPr>
        </p:nvSpPr>
        <p:spPr>
          <a:xfrm>
            <a:off x="659130" y="1386205"/>
            <a:ext cx="2797810" cy="5264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rmAutofit/>
          </a:bodyPr>
          <a:lstStyle>
            <a:lvl1pPr marL="0" marR="0" lvl="0" algn="dist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altLang="zh-CN" sz="2400" b="1" i="0" u="none" strike="noStrike" kern="1200" cap="none" spc="0" normalizeH="0" baseline="0" noProof="1">
                <a:solidFill>
                  <a:schemeClr val="accent1">
                    <a:lumMod val="40000"/>
                    <a:lumOff val="60000"/>
                  </a:schemeClr>
                </a:solidFill>
                <a:latin typeface="+mj-ea"/>
                <a:ea typeface="+mj-ea"/>
                <a:cs typeface="MiSans Heavy" panose="00000A00000000000000" charset="-122"/>
                <a:sym typeface="+mn-ea"/>
              </a:defRPr>
            </a:lvl1pPr>
          </a:lstStyle>
          <a:p>
            <a:pPr lvl="0" algn="dist">
              <a:buClrTx/>
              <a:buSzTx/>
              <a:buFontTx/>
            </a:pPr>
            <a:r>
              <a:rPr dirty="0" err="1">
                <a:sym typeface="+mn-ea"/>
              </a:rPr>
              <a:t>单击编辑副标题</a:t>
            </a:r>
            <a:endParaRPr dirty="0">
              <a:sym typeface="+mn-ea"/>
            </a:endParaRPr>
          </a:p>
        </p:txBody>
      </p:sp>
      <p:sp>
        <p:nvSpPr>
          <p:cNvPr id="6" name="标题"/>
          <p:cNvSpPr txBox="1">
            <a:spLocks noGrp="1"/>
          </p:cNvSpPr>
          <p:nvPr>
            <p:ph type="title" idx="1" hasCustomPrompt="1"/>
            <p:custDataLst>
              <p:tags r:id="rId6"/>
            </p:custDataLst>
          </p:nvPr>
        </p:nvSpPr>
        <p:spPr>
          <a:xfrm>
            <a:off x="659130" y="567690"/>
            <a:ext cx="2788920" cy="818515"/>
          </a:xfrm>
          <a:prstGeom prst="rect">
            <a:avLst/>
          </a:prstGeom>
          <a:noFill/>
        </p:spPr>
        <p:txBody>
          <a:bodyPr wrap="square" lIns="91440" tIns="0" rIns="9144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4400" b="1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Heavy" panose="00000A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演示文稿3_0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节编号"/>
          <p:cNvSpPr txBox="1">
            <a:spLocks noGrp="1"/>
          </p:cNvSpPr>
          <p:nvPr>
            <p:ph type="body" idx="2" hasCustomPrompt="1"/>
            <p:custDataLst>
              <p:tags r:id="rId4"/>
            </p:custDataLst>
          </p:nvPr>
        </p:nvSpPr>
        <p:spPr>
          <a:xfrm>
            <a:off x="939165" y="1842135"/>
            <a:ext cx="2371725" cy="1375410"/>
          </a:xfrm>
          <a:prstGeom prst="rect">
            <a:avLst/>
          </a:prstGeom>
          <a:noFill/>
        </p:spPr>
        <p:txBody>
          <a:bodyPr wrap="square" lIns="91440" tIns="0" rIns="9144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defRPr kumimoji="0" lang="en-US" altLang="zh-CN" sz="7200" b="1" i="0" u="none" strike="noStrike" kern="1200" cap="none" spc="0" normalizeH="0" baseline="0" noProof="1" dirty="0">
                <a:ln w="19050">
                  <a:solidFill>
                    <a:schemeClr val="accent1"/>
                  </a:solidFill>
                </a:ln>
                <a:noFill/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dirty="0" err="1">
                <a:sym typeface="+mn-ea"/>
              </a:rPr>
              <a:t>编号</a:t>
            </a:r>
            <a:endParaRPr dirty="0"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5"/>
            </p:custDataLst>
          </p:nvPr>
        </p:nvSpPr>
        <p:spPr>
          <a:xfrm>
            <a:off x="939165" y="3217545"/>
            <a:ext cx="6174740" cy="1836420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4800" b="1" i="0" u="none" strike="noStrike" kern="1200" cap="none" spc="0" normalizeH="0" baseline="0" noProof="1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标题和两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演示文稿3_0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正文"/>
          <p:cNvSpPr txBox="1">
            <a:spLocks noGrp="1"/>
          </p:cNvSpPr>
          <p:nvPr>
            <p:ph idx="3"/>
            <p:custDataLst>
              <p:tags r:id="rId4"/>
            </p:custDataLst>
          </p:nvPr>
        </p:nvSpPr>
        <p:spPr>
          <a:xfrm>
            <a:off x="6400805" y="1490357"/>
            <a:ext cx="5176800" cy="4759236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>
              <a:defRPr dirty="0">
                <a:solidFill>
                  <a:schemeClr val="tx1"/>
                </a:solidFill>
                <a:sym typeface="+mn-ea"/>
              </a:defRPr>
            </a:lvl1pPr>
            <a:lvl2pPr>
              <a:defRPr dirty="0">
                <a:sym typeface="+mn-ea"/>
              </a:defRPr>
            </a:lvl2pPr>
            <a:lvl3pPr>
              <a:defRPr dirty="0">
                <a:sym typeface="+mn-ea"/>
              </a:defRPr>
            </a:lvl3pPr>
            <a:lvl4pPr>
              <a:defRPr dirty="0">
                <a:sym typeface="+mn-ea"/>
              </a:defRPr>
            </a:lvl4pPr>
            <a:lvl5pPr>
              <a:defRPr dirty="0">
                <a:sym typeface="+mn-ea"/>
              </a:defRPr>
            </a:lvl5pPr>
          </a:lstStyle>
          <a:p>
            <a:pPr marR="0" lvl="0" fontAlgn="auto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Char char="●"/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>
              <a:tabLst>
                <a:tab pos="1609725" algn="l"/>
              </a:tabLst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9" name="正文"/>
          <p:cNvSpPr txBox="1">
            <a:spLocks noGrp="1"/>
          </p:cNvSpPr>
          <p:nvPr>
            <p:ph idx="2"/>
            <p:custDataLst>
              <p:tags r:id="rId5"/>
            </p:custDataLst>
          </p:nvPr>
        </p:nvSpPr>
        <p:spPr>
          <a:xfrm>
            <a:off x="608400" y="1490357"/>
            <a:ext cx="5176800" cy="4759236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>
              <a:defRPr dirty="0">
                <a:solidFill>
                  <a:schemeClr val="tx1"/>
                </a:solidFill>
                <a:sym typeface="+mn-ea"/>
              </a:defRPr>
            </a:lvl1pPr>
            <a:lvl2pPr>
              <a:defRPr dirty="0">
                <a:sym typeface="+mn-ea"/>
              </a:defRPr>
            </a:lvl2pPr>
            <a:lvl3pPr>
              <a:defRPr dirty="0">
                <a:sym typeface="+mn-ea"/>
              </a:defRPr>
            </a:lvl3pPr>
            <a:lvl4pPr>
              <a:defRPr dirty="0">
                <a:sym typeface="+mn-ea"/>
              </a:defRPr>
            </a:lvl4pPr>
            <a:lvl5pPr>
              <a:defRPr dirty="0">
                <a:sym typeface="+mn-ea"/>
              </a:defRPr>
            </a:lvl5pPr>
          </a:lstStyle>
          <a:p>
            <a:pPr marR="0" lvl="0" fontAlgn="auto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Char char="●"/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>
              <a:tabLst>
                <a:tab pos="1609725" algn="l"/>
              </a:tabLst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8" name="标题"/>
          <p:cNvSpPr txBox="1">
            <a:spLocks noGrp="1"/>
          </p:cNvSpPr>
          <p:nvPr>
            <p:ph type="title" idx="1"/>
            <p:custDataLst>
              <p:tags r:id="rId6"/>
            </p:custDataLst>
          </p:nvPr>
        </p:nvSpPr>
        <p:spPr>
          <a:xfrm>
            <a:off x="608330" y="436880"/>
            <a:ext cx="10968990" cy="574040"/>
          </a:xfrm>
          <a:prstGeom prst="rect">
            <a:avLst/>
          </a:prstGeom>
          <a:noFill/>
        </p:spPr>
        <p:txBody>
          <a:bodyPr wrap="square" tIns="0" bIns="0" rtlCol="0" anchor="b" anchorCtr="0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3200" b="1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ctr">
              <a:lnSpc>
                <a:spcPct val="100000"/>
              </a:lnSpc>
              <a:buClrTx/>
              <a:buSzTx/>
              <a:buFontTx/>
            </a:pPr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标题和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演示文稿3_0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正文"/>
          <p:cNvSpPr txBox="1">
            <a:spLocks noGrp="1"/>
          </p:cNvSpPr>
          <p:nvPr>
            <p:ph idx="5"/>
            <p:custDataLst>
              <p:tags r:id="rId4"/>
            </p:custDataLst>
          </p:nvPr>
        </p:nvSpPr>
        <p:spPr>
          <a:xfrm>
            <a:off x="6235200" y="1854000"/>
            <a:ext cx="5342400" cy="43956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>
              <a:defRPr dirty="0">
                <a:solidFill>
                  <a:schemeClr val="tx1"/>
                </a:solidFill>
                <a:sym typeface="+mn-ea"/>
              </a:defRPr>
            </a:lvl1pPr>
            <a:lvl2pPr>
              <a:defRPr dirty="0">
                <a:sym typeface="+mn-ea"/>
              </a:defRPr>
            </a:lvl2pPr>
            <a:lvl3pPr>
              <a:defRPr dirty="0">
                <a:sym typeface="+mn-ea"/>
              </a:defRPr>
            </a:lvl3pPr>
            <a:lvl4pPr>
              <a:defRPr dirty="0">
                <a:sym typeface="+mn-ea"/>
              </a:defRPr>
            </a:lvl4pPr>
            <a:lvl5pPr>
              <a:defRPr dirty="0">
                <a:sym typeface="+mn-ea"/>
              </a:defRPr>
            </a:lvl5pPr>
          </a:lstStyle>
          <a:p>
            <a:pPr marR="0" lvl="0" fontAlgn="auto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Char char="●"/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>
              <a:tabLst>
                <a:tab pos="1609725" algn="l"/>
              </a:tabLst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3" name="标题"/>
          <p:cNvSpPr txBox="1">
            <a:spLocks noGrp="1"/>
          </p:cNvSpPr>
          <p:nvPr>
            <p:ph type="title" idx="4"/>
            <p:custDataLst>
              <p:tags r:id="rId5"/>
            </p:custDataLst>
          </p:nvPr>
        </p:nvSpPr>
        <p:spPr>
          <a:xfrm>
            <a:off x="6235200" y="1429200"/>
            <a:ext cx="5342400" cy="4001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12" name="正文"/>
          <p:cNvSpPr txBox="1">
            <a:spLocks noGrp="1"/>
          </p:cNvSpPr>
          <p:nvPr>
            <p:ph idx="3"/>
            <p:custDataLst>
              <p:tags r:id="rId6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>
              <a:defRPr dirty="0">
                <a:solidFill>
                  <a:schemeClr val="tx1"/>
                </a:solidFill>
                <a:sym typeface="+mn-ea"/>
              </a:defRPr>
            </a:lvl1pPr>
            <a:lvl2pPr>
              <a:defRPr dirty="0">
                <a:sym typeface="+mn-ea"/>
              </a:defRPr>
            </a:lvl2pPr>
            <a:lvl3pPr>
              <a:defRPr dirty="0">
                <a:sym typeface="+mn-ea"/>
              </a:defRPr>
            </a:lvl3pPr>
            <a:lvl4pPr>
              <a:defRPr dirty="0">
                <a:sym typeface="+mn-ea"/>
              </a:defRPr>
            </a:lvl4pPr>
            <a:lvl5pPr>
              <a:defRPr dirty="0">
                <a:sym typeface="+mn-ea"/>
              </a:defRPr>
            </a:lvl5pPr>
          </a:lstStyle>
          <a:p>
            <a:pPr marR="0" lvl="0" fontAlgn="auto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Char char="●"/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>
              <a:tabLst>
                <a:tab pos="1609725" algn="l"/>
              </a:tabLst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1" name="标题"/>
          <p:cNvSpPr txBox="1">
            <a:spLocks noGrp="1"/>
          </p:cNvSpPr>
          <p:nvPr>
            <p:ph type="title" idx="2"/>
            <p:custDataLst>
              <p:tags r:id="rId7"/>
            </p:custDataLst>
          </p:nvPr>
        </p:nvSpPr>
        <p:spPr>
          <a:xfrm>
            <a:off x="608400" y="1429200"/>
            <a:ext cx="5342400" cy="4001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>
                <a:solidFill>
                  <a:schemeClr val="dk1">
                    <a:lumMod val="85000"/>
                    <a:lumOff val="1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10" name="标题"/>
          <p:cNvSpPr txBox="1">
            <a:spLocks noGrp="1"/>
          </p:cNvSpPr>
          <p:nvPr>
            <p:ph type="title" idx="1"/>
            <p:custDataLst>
              <p:tags r:id="rId8"/>
            </p:custDataLst>
          </p:nvPr>
        </p:nvSpPr>
        <p:spPr>
          <a:xfrm>
            <a:off x="608330" y="436880"/>
            <a:ext cx="10968990" cy="574040"/>
          </a:xfrm>
          <a:prstGeom prst="rect">
            <a:avLst/>
          </a:prstGeom>
          <a:noFill/>
        </p:spPr>
        <p:txBody>
          <a:bodyPr wrap="square" tIns="0" bIns="0" rtlCol="0" anchor="b" anchorCtr="0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3200" b="1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ctr">
              <a:lnSpc>
                <a:spcPct val="100000"/>
              </a:lnSpc>
              <a:buClrTx/>
              <a:buSzTx/>
              <a:buFontTx/>
            </a:pPr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演示文稿3_0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标题"/>
          <p:cNvSpPr txBox="1">
            <a:spLocks noGrp="1"/>
          </p:cNvSpPr>
          <p:nvPr>
            <p:ph type="title" idx="1"/>
            <p:custDataLst>
              <p:tags r:id="rId4"/>
            </p:custDataLst>
          </p:nvPr>
        </p:nvSpPr>
        <p:spPr>
          <a:xfrm>
            <a:off x="608330" y="436880"/>
            <a:ext cx="10968990" cy="574040"/>
          </a:xfrm>
          <a:prstGeom prst="rect">
            <a:avLst/>
          </a:prstGeom>
          <a:noFill/>
        </p:spPr>
        <p:txBody>
          <a:bodyPr wrap="square" tIns="0" bIns="0" rtlCol="0" anchor="b" anchorCtr="0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3200" b="1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ctr">
              <a:lnSpc>
                <a:spcPct val="100000"/>
              </a:lnSpc>
              <a:buClrTx/>
              <a:buSzTx/>
              <a:buFontTx/>
            </a:pPr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演示文稿3_0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演示文稿3_0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  <a:prstDash val="sysDash"/>
          </a:ln>
        </p:spPr>
      </p:pic>
      <p:sp>
        <p:nvSpPr>
          <p:cNvPr id="7" name="正文"/>
          <p:cNvSpPr txBox="1"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608330" y="437515"/>
            <a:ext cx="10968990" cy="581914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>
              <a:defRPr dirty="0">
                <a:solidFill>
                  <a:schemeClr val="tx1"/>
                </a:solidFill>
                <a:sym typeface="+mn-ea"/>
              </a:defRPr>
            </a:lvl1pPr>
            <a:lvl2pPr>
              <a:defRPr dirty="0">
                <a:sym typeface="+mn-ea"/>
              </a:defRPr>
            </a:lvl2pPr>
            <a:lvl3pPr>
              <a:defRPr dirty="0">
                <a:sym typeface="+mn-ea"/>
              </a:defRPr>
            </a:lvl3pPr>
            <a:lvl4pPr>
              <a:defRPr dirty="0">
                <a:sym typeface="+mn-ea"/>
              </a:defRPr>
            </a:lvl4pPr>
            <a:lvl5pPr>
              <a:defRPr dirty="0">
                <a:sym typeface="+mn-ea"/>
              </a:defRPr>
            </a:lvl5pPr>
          </a:lstStyle>
          <a:p>
            <a:pPr marR="0" lvl="0" fontAlgn="auto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Char char="●"/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>
              <a:tabLst>
                <a:tab pos="1609725" algn="l"/>
              </a:tabLst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75.xml"/><Relationship Id="rId18" Type="http://schemas.openxmlformats.org/officeDocument/2006/relationships/tags" Target="../tags/tag74.xml"/><Relationship Id="rId17" Type="http://schemas.openxmlformats.org/officeDocument/2006/relationships/tags" Target="../tags/tag73.xml"/><Relationship Id="rId16" Type="http://schemas.openxmlformats.org/officeDocument/2006/relationships/tags" Target="../tags/tag72.xml"/><Relationship Id="rId15" Type="http://schemas.openxmlformats.org/officeDocument/2006/relationships/tags" Target="../tags/tag71.xml"/><Relationship Id="rId14" Type="http://schemas.openxmlformats.org/officeDocument/2006/relationships/tags" Target="../tags/tag70.xml"/><Relationship Id="rId13" Type="http://schemas.openxmlformats.org/officeDocument/2006/relationships/image" Target="../media/image2.png"/><Relationship Id="rId12" Type="http://schemas.openxmlformats.org/officeDocument/2006/relationships/tags" Target="../tags/tag69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演示文稿3_04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日期占位符 8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2" name="文本占位符 1"/>
          <p:cNvSpPr>
            <a:spLocks noGrp="1"/>
          </p:cNvSpPr>
          <p:nvPr>
            <p:ph type="body" idx="1"/>
            <p:custDataLst>
              <p:tags r:id="rId17"/>
            </p:custDataLst>
          </p:nvPr>
        </p:nvSpPr>
        <p:spPr>
          <a:xfrm>
            <a:off x="608330" y="1275128"/>
            <a:ext cx="10968990" cy="4901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ts val="1200"/>
              </a:spcBef>
              <a:spcAft>
                <a:spcPts val="0"/>
              </a:spcAft>
            </a:pPr>
            <a:r>
              <a:rPr lang="zh-CN" altLang="en-US" dirty="0">
                <a:sym typeface="+mn-ea"/>
              </a:rPr>
              <a:t>单击此处编辑母版文本样式</a:t>
            </a:r>
            <a:endParaRPr lang="zh-CN" altLang="en-US" dirty="0">
              <a:sym typeface="+mn-ea"/>
            </a:endParaRPr>
          </a:p>
          <a:p>
            <a:pPr lvl="1">
              <a:spcBef>
                <a:spcPts val="1200"/>
              </a:spcBef>
              <a:spcAft>
                <a:spcPts val="0"/>
              </a:spcAft>
            </a:pPr>
            <a:r>
              <a:rPr lang="zh-CN" altLang="en-US" dirty="0">
                <a:sym typeface="+mn-ea"/>
              </a:rPr>
              <a:t>第二级</a:t>
            </a:r>
            <a:endParaRPr lang="zh-CN" altLang="en-US" dirty="0">
              <a:sym typeface="+mn-ea"/>
            </a:endParaRPr>
          </a:p>
          <a:p>
            <a:pPr lvl="2">
              <a:spcBef>
                <a:spcPts val="1200"/>
              </a:spcBef>
              <a:spcAft>
                <a:spcPts val="0"/>
              </a:spcAft>
            </a:pPr>
            <a:r>
              <a:rPr lang="zh-CN" altLang="en-US" dirty="0">
                <a:sym typeface="+mn-ea"/>
              </a:rPr>
              <a:t>第三级</a:t>
            </a:r>
            <a:endParaRPr lang="zh-CN" altLang="en-US" dirty="0">
              <a:sym typeface="+mn-ea"/>
            </a:endParaRPr>
          </a:p>
          <a:p>
            <a:pPr lvl="3">
              <a:spcBef>
                <a:spcPts val="1200"/>
              </a:spcBef>
              <a:spcAft>
                <a:spcPts val="0"/>
              </a:spcAft>
            </a:pPr>
            <a:r>
              <a:rPr lang="zh-CN" altLang="en-US" dirty="0">
                <a:sym typeface="+mn-ea"/>
              </a:rPr>
              <a:t>第四级</a:t>
            </a:r>
            <a:endParaRPr lang="zh-CN" altLang="en-US" dirty="0">
              <a:sym typeface="+mn-ea"/>
            </a:endParaRPr>
          </a:p>
          <a:p>
            <a:pPr lvl="4">
              <a:spcBef>
                <a:spcPts val="1200"/>
              </a:spcBef>
              <a:spcAft>
                <a:spcPts val="0"/>
              </a:spcAft>
            </a:pPr>
            <a:r>
              <a:rPr lang="zh-CN" altLang="en-US" dirty="0">
                <a:sym typeface="+mn-ea"/>
              </a:rPr>
              <a:t>第五级</a:t>
            </a:r>
            <a:endParaRPr lang="zh-CN" altLang="en-US" dirty="0">
              <a:sym typeface="+mn-ea"/>
            </a:endParaRPr>
          </a:p>
        </p:txBody>
      </p:sp>
      <p:sp>
        <p:nvSpPr>
          <p:cNvPr id="3" name="标题占位符 2"/>
          <p:cNvSpPr>
            <a:spLocks noGrp="1"/>
          </p:cNvSpPr>
          <p:nvPr>
            <p:ph type="title"/>
            <p:custDataLst>
              <p:tags r:id="rId18"/>
            </p:custDataLst>
          </p:nvPr>
        </p:nvSpPr>
        <p:spPr>
          <a:xfrm>
            <a:off x="608329" y="365125"/>
            <a:ext cx="10968989" cy="730617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/>
          </a:bodyPr>
          <a:lstStyle/>
          <a:p>
            <a:pPr marL="0" marR="0" lvl="0" algn="ctr" fontAlgn="auto">
              <a:lnSpc>
                <a:spcPct val="100000"/>
              </a:lnSpc>
              <a:buClrTx/>
              <a:buSzTx/>
              <a:buFontTx/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5" name="KSO_TEMPLATE" hidden="1"/>
          <p:cNvSpPr/>
          <p:nvPr userDrawn="1">
            <p:custDataLst>
              <p:tags r:id="rId1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zh-CN" altLang="en-US" sz="3200" b="0" i="0" u="none" strike="noStrike" kern="1200" cap="none" spc="0" normalizeH="0" baseline="0" dirty="0" smtClean="0">
          <a:solidFill>
            <a:schemeClr val="accent1"/>
          </a:solidFill>
          <a:latin typeface="+mj-ea"/>
          <a:ea typeface="+mj-ea"/>
          <a:cs typeface="MiSans Normal" panose="00000500000000000000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0" lang="zh-CN" altLang="en-US" sz="1800" b="0" i="0" u="none" strike="noStrike" kern="1200" cap="none" spc="150" normalizeH="0" baseline="0" noProof="1" dirty="0">
          <a:ln>
            <a:noFill/>
            <a:prstDash val="sysDot"/>
          </a:ln>
          <a:solidFill>
            <a:schemeClr val="tx1">
              <a:lumMod val="75000"/>
              <a:lumOff val="25000"/>
            </a:schemeClr>
          </a:solidFill>
          <a:uFillTx/>
          <a:latin typeface="+mn-ea"/>
          <a:ea typeface="+mn-ea"/>
          <a:cs typeface="MiSans Bold" panose="00000800000000000000" charset="-122"/>
          <a:sym typeface="+mn-ea"/>
        </a:defRPr>
      </a:lvl1pPr>
      <a:lvl2pPr marL="685800" marR="0" indent="-228600" algn="l" defTabSz="914400" rtl="0" eaLnBrk="1" fontAlgn="auto" latinLnBrk="0" hangingPunct="1">
        <a:lnSpc>
          <a:spcPct val="12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dirty="0">
          <a:solidFill>
            <a:schemeClr val="tx1">
              <a:lumMod val="75000"/>
              <a:lumOff val="25000"/>
            </a:schemeClr>
          </a:solidFill>
          <a:uFillTx/>
          <a:latin typeface="+mn-ea"/>
          <a:ea typeface="+mn-ea"/>
          <a:cs typeface="MiSans Normal" panose="00000500000000000000" charset="-122"/>
        </a:defRPr>
      </a:lvl2pPr>
      <a:lvl3pPr marL="1143000" marR="0" indent="-228600" algn="l" defTabSz="914400" rtl="0" eaLnBrk="1" fontAlgn="auto" latinLnBrk="0" hangingPunct="1">
        <a:lnSpc>
          <a:spcPct val="12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dirty="0">
          <a:solidFill>
            <a:schemeClr val="tx1">
              <a:lumMod val="75000"/>
              <a:lumOff val="25000"/>
            </a:schemeClr>
          </a:solidFill>
          <a:uFillTx/>
          <a:latin typeface="+mn-ea"/>
          <a:ea typeface="+mn-ea"/>
          <a:cs typeface="MiSans Normal" panose="00000500000000000000" charset="-122"/>
        </a:defRPr>
      </a:lvl3pPr>
      <a:lvl4pPr marL="1600200" marR="0" indent="-228600" algn="l" defTabSz="914400" rtl="0" eaLnBrk="1" fontAlgn="auto" latinLnBrk="0" hangingPunct="1">
        <a:lnSpc>
          <a:spcPct val="12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dirty="0">
          <a:solidFill>
            <a:schemeClr val="tx1">
              <a:lumMod val="75000"/>
              <a:lumOff val="25000"/>
            </a:schemeClr>
          </a:solidFill>
          <a:uFillTx/>
          <a:latin typeface="+mn-ea"/>
          <a:ea typeface="+mn-ea"/>
          <a:cs typeface="MiSans Normal" panose="00000500000000000000" charset="-122"/>
        </a:defRPr>
      </a:lvl4pPr>
      <a:lvl5pPr marL="2057400" marR="0" indent="-228600" algn="l" defTabSz="914400" rtl="0" eaLnBrk="1" fontAlgn="auto" latinLnBrk="0" hangingPunct="1">
        <a:lnSpc>
          <a:spcPct val="12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dirty="0">
          <a:solidFill>
            <a:schemeClr val="tx1">
              <a:lumMod val="75000"/>
              <a:lumOff val="25000"/>
            </a:schemeClr>
          </a:solidFill>
          <a:uFillTx/>
          <a:latin typeface="+mn-ea"/>
          <a:ea typeface="+mn-ea"/>
          <a:cs typeface="MiSans Normal" panose="000005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tags" Target="../tags/tag76.xml"/><Relationship Id="rId2" Type="http://schemas.openxmlformats.org/officeDocument/2006/relationships/image" Target="../media/image8.jpe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5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tags" Target="../tags/tag1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0.xml"/><Relationship Id="rId1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2.xml"/><Relationship Id="rId1" Type="http://schemas.openxmlformats.org/officeDocument/2006/relationships/tags" Target="../tags/tag121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tags" Target="../tags/tag1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7.xml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1.xml"/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" Type="http://schemas.openxmlformats.org/officeDocument/2006/relationships/tags" Target="../tags/tag128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89.xml"/><Relationship Id="rId8" Type="http://schemas.openxmlformats.org/officeDocument/2006/relationships/tags" Target="../tags/tag88.xml"/><Relationship Id="rId7" Type="http://schemas.openxmlformats.org/officeDocument/2006/relationships/tags" Target="../tags/tag87.xml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6" Type="http://schemas.openxmlformats.org/officeDocument/2006/relationships/notesSlide" Target="../notesSlides/notesSlide2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94.xml"/><Relationship Id="rId13" Type="http://schemas.openxmlformats.org/officeDocument/2006/relationships/tags" Target="../tags/tag93.xml"/><Relationship Id="rId12" Type="http://schemas.openxmlformats.org/officeDocument/2006/relationships/tags" Target="../tags/tag92.xml"/><Relationship Id="rId11" Type="http://schemas.openxmlformats.org/officeDocument/2006/relationships/tags" Target="../tags/tag91.xml"/><Relationship Id="rId10" Type="http://schemas.openxmlformats.org/officeDocument/2006/relationships/tags" Target="../tags/tag90.xml"/><Relationship Id="rId1" Type="http://schemas.openxmlformats.org/officeDocument/2006/relationships/tags" Target="../tags/tag81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tags" Target="../tags/tag9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1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3.xml"/><Relationship Id="rId2" Type="http://schemas.openxmlformats.org/officeDocument/2006/relationships/image" Target="../media/image9.png"/><Relationship Id="rId1" Type="http://schemas.openxmlformats.org/officeDocument/2006/relationships/tags" Target="../tags/tag10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122" name="矩形 3"/>
          <p:cNvSpPr/>
          <p:nvPr/>
        </p:nvSpPr>
        <p:spPr>
          <a:xfrm>
            <a:off x="7835900" y="20097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123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qrcode_for_gh_3a435f224ccf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975" y="2717800"/>
            <a:ext cx="3109913" cy="31083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idx="2"/>
            <p:custDataLst>
              <p:tags r:id="rId1"/>
            </p:custDataLst>
          </p:nvPr>
        </p:nvSpPr>
        <p:spPr/>
        <p:txBody>
          <a:bodyPr>
            <a:normAutofit lnSpcReduction="10000"/>
          </a:bodyPr>
          <a:lstStyle/>
          <a:p>
            <a:r>
              <a:t>02</a:t>
            </a:r>
          </a:p>
        </p:txBody>
      </p:sp>
      <p:sp>
        <p:nvSpPr>
          <p:cNvPr id="5" name="标题 4"/>
          <p:cNvSpPr>
            <a:spLocks noGrp="1"/>
          </p:cNvSpPr>
          <p:nvPr>
            <p:ph type="title" idx="1"/>
            <p:custDataLst>
              <p:tags r:id="rId2"/>
            </p:custDataLst>
          </p:nvPr>
        </p:nvSpPr>
        <p:spPr>
          <a:xfrm>
            <a:off x="540385" y="3429000"/>
            <a:ext cx="7646670" cy="673735"/>
          </a:xfrm>
        </p:spPr>
        <p:txBody>
          <a:bodyPr>
            <a:noAutofit/>
          </a:bodyPr>
          <a:lstStyle/>
          <a:p>
            <a:pPr algn="ctr"/>
            <a:r>
              <a:rPr sz="3600">
                <a:solidFill>
                  <a:schemeClr val="tx1"/>
                </a:solidFill>
              </a:rPr>
              <a:t>Key Points Writing</a:t>
            </a:r>
            <a:endParaRPr sz="3600">
              <a:solidFill>
                <a:schemeClr val="tx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249170" y="2330450"/>
            <a:ext cx="45732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en-US" altLang="zh-CN" sz="4800" b="1" smtClean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</a:rPr>
              <a:t>Arrangement</a:t>
            </a:r>
            <a:endParaRPr lang="en-US" altLang="zh-CN" sz="4800" b="1" smtClean="0">
              <a:solidFill>
                <a:schemeClr val="accent1"/>
              </a:solidFill>
              <a:latin typeface="+mj-ea"/>
              <a:ea typeface="+mj-ea"/>
              <a:cs typeface="MiSans Normal" panose="000005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80982" y="614684"/>
            <a:ext cx="10852237" cy="441964"/>
          </a:xfrm>
        </p:spPr>
        <p:txBody>
          <a:bodyPr>
            <a:normAutofit fontScale="90000"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【体裁穿插】 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882" y="1163328"/>
            <a:ext cx="10852237" cy="5388907"/>
          </a:xfrm>
        </p:spPr>
        <p:txBody>
          <a:bodyPr/>
          <a:p>
            <a:pPr marL="0" indent="0">
              <a:lnSpc>
                <a:spcPct val="180000"/>
              </a:lnSpc>
              <a:buNone/>
            </a:pPr>
            <a:r>
              <a: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应用文写作发言稿或演讲稿是较为灵活的文本写作，赋予更广阔的写作空间，实质上更为贴合社会生活实践，选材多为校园发言稿，班级演讲稿，社会倡议号召等。</a:t>
            </a:r>
            <a:endParaRPr lang="zh-CN" altLang="en-US" sz="2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lnSpc>
                <a:spcPct val="180000"/>
              </a:lnSpc>
              <a:buNone/>
            </a:pP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lnSpc>
                <a:spcPct val="180000"/>
              </a:lnSpc>
              <a:buNone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【核心表达】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 feel privileged/honored to stand here,delivering this presentation.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9910" y="577215"/>
            <a:ext cx="2223135" cy="979805"/>
          </a:xfrm>
        </p:spPr>
        <p:txBody>
          <a:bodyPr>
            <a:noAutofit/>
          </a:bodyPr>
          <a:p>
            <a:r>
              <a:rPr lang="zh-CN" altLang="en-US" sz="6600"/>
              <a:t>首段</a:t>
            </a:r>
            <a:endParaRPr lang="zh-CN" altLang="en-US" sz="6600"/>
          </a:p>
        </p:txBody>
      </p:sp>
      <p:sp>
        <p:nvSpPr>
          <p:cNvPr id="5" name="文本框 4"/>
          <p:cNvSpPr txBox="1"/>
          <p:nvPr/>
        </p:nvSpPr>
        <p:spPr>
          <a:xfrm>
            <a:off x="2927985" y="689610"/>
            <a:ext cx="7019290" cy="438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sz="2800" b="1" kern="100" spc="150" dirty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自我身份介绍+项目简要导入</a:t>
            </a:r>
            <a:endParaRPr sz="2800" b="1" kern="100" spc="150" dirty="0"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2800" b="1" kern="100" spc="150" dirty="0"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72285" y="2239645"/>
            <a:ext cx="89401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It's my great honor to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share with you our group project “Surveying Students’ English Novel Reading."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62990" y="1696085"/>
            <a:ext cx="37992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Version 1 : 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（无个人介绍）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27810" y="3390900"/>
            <a:ext cx="37992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Version 2 : 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（含个人介绍）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773045" y="4029075"/>
            <a:ext cx="817054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buClrTx/>
              <a:buSzTx/>
              <a:buFontTx/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I'm Li Hua, 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leading the team behind the project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"Surveying Students' English Novel Reading," which was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recently honored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in our school's project competition. I feel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quite 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privileged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to share this project with you.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3" grpId="0"/>
      <p:bldP spid="3" grpId="1"/>
      <p:bldP spid="9" grpId="0"/>
      <p:bldP spid="9" grpId="1"/>
      <p:bldP spid="10" grpId="0"/>
      <p:bldP spid="1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 idx="1"/>
          </p:nvPr>
        </p:nvSpPr>
        <p:spPr>
          <a:xfrm>
            <a:off x="659130" y="567690"/>
            <a:ext cx="9630410" cy="818515"/>
          </a:xfrm>
        </p:spPr>
        <p:txBody>
          <a:bodyPr>
            <a:noAutofit/>
          </a:bodyPr>
          <a:p>
            <a:r>
              <a:rPr lang="en-US" altLang="zh-CN" sz="3200"/>
              <a:t>Other good examples of </a:t>
            </a:r>
            <a:br>
              <a:rPr lang="en-US" altLang="zh-CN" sz="3200"/>
            </a:br>
            <a:r>
              <a:rPr lang="en-US" altLang="zh-CN" sz="3200"/>
              <a:t>writing a beginning</a:t>
            </a:r>
            <a:endParaRPr lang="en-US" altLang="zh-CN" sz="3200"/>
          </a:p>
        </p:txBody>
      </p:sp>
      <p:sp>
        <p:nvSpPr>
          <p:cNvPr id="5" name="文本框 4"/>
          <p:cNvSpPr txBox="1"/>
          <p:nvPr/>
        </p:nvSpPr>
        <p:spPr>
          <a:xfrm>
            <a:off x="1828800" y="1479550"/>
            <a:ext cx="10178415" cy="43973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266700" algn="l"/>
            <a:r>
              <a:rPr 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1. It’s my great honor to have the opportunity to </a:t>
            </a:r>
            <a:r>
              <a:rPr lang="en-US" sz="2800" b="1" u="sng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share with you my opinion on </a:t>
            </a:r>
            <a:r>
              <a:rPr 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how to </a:t>
            </a:r>
            <a:r>
              <a:rPr lang="en-US" sz="2800" b="1" u="sng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take online courses more effectively.</a:t>
            </a:r>
            <a:r>
              <a:rPr 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2. Ladies and gentlemen, today I’d like to </a:t>
            </a:r>
            <a:r>
              <a:rPr lang="en-US" sz="2800" b="1" u="sng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deliver a lecture on stressing the importance of </a:t>
            </a:r>
            <a:r>
              <a:rPr 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having a positive attitude to study.3. It’s my great honor to stand here </a:t>
            </a:r>
            <a:r>
              <a:rPr lang="en-US" sz="2800" b="1" u="sng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on behalf of</a:t>
            </a:r>
            <a:r>
              <a:rPr 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all the students, and I’d like to offer you my warmest welcome.</a:t>
            </a:r>
            <a:endParaRPr lang="en-US" sz="280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indent="266700" algn="l"/>
            <a:r>
              <a:rPr lang="en-US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4. Ladies and gentlemen/Boys and girls, </a:t>
            </a:r>
            <a:r>
              <a:rPr lang="en-US" altLang="en-US" sz="28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I’m greatly honored</a:t>
            </a:r>
            <a:r>
              <a:rPr lang="en-US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to speak here to talk about... on behalf of...</a:t>
            </a:r>
            <a:endParaRPr lang="en-US" altLang="en-US" sz="280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2455" y="313690"/>
            <a:ext cx="2223135" cy="979805"/>
          </a:xfrm>
        </p:spPr>
        <p:txBody>
          <a:bodyPr>
            <a:normAutofit fontScale="90000"/>
          </a:bodyPr>
          <a:p>
            <a:r>
              <a:rPr lang="zh-CN" altLang="en-US" sz="6600"/>
              <a:t>次段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882265" y="534670"/>
            <a:ext cx="7630795" cy="438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buClrTx/>
              <a:buSzTx/>
              <a:buFontTx/>
            </a:pPr>
            <a:r>
              <a:rPr sz="2800" b="1" kern="100" spc="150" dirty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要点1：实施过程</a:t>
            </a:r>
            <a:endParaRPr sz="2800" b="1" kern="100" spc="150" dirty="0"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60980" y="1743710"/>
            <a:ext cx="7019290" cy="438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方法</a:t>
            </a:r>
            <a:r>
              <a:rPr lang="en-US" altLang="zh-CN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1</a:t>
            </a:r>
            <a:r>
              <a:rPr lang="zh-CN" altLang="en-US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：以目标实现带出实施过程</a:t>
            </a:r>
            <a:endParaRPr lang="zh-CN" altLang="en-US" sz="2400" b="1" kern="100" spc="150" dirty="0"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78050" y="2330450"/>
            <a:ext cx="888746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我们的目标是探索本校学生群体对英语小说的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不同阅读偏好和习惯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。为此，我们精心设计了一份全面的调查问卷，询问学生最喜欢的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类型、阅读频率以及影响小说选择的因素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120390" y="3834765"/>
            <a:ext cx="831151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Our goal was to explore the diverse reading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____________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and habits related to English novels among our student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____________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. To achieve this, we 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meticulously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developed a 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comprehensive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survey that asked about favorite 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genres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, reading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____________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, and factors influencing novel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____________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673465" y="3834765"/>
            <a:ext cx="19558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preferences</a:t>
            </a:r>
            <a:endParaRPr lang="en-US" altLang="zh-CN" sz="24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392920" y="4144010"/>
            <a:ext cx="19558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community</a:t>
            </a:r>
            <a:endParaRPr lang="en-US" altLang="zh-CN" sz="24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109710" y="4886960"/>
            <a:ext cx="19558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frequency</a:t>
            </a:r>
            <a:endParaRPr lang="en-US" altLang="zh-CN" sz="24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717665" y="5241925"/>
            <a:ext cx="19558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selection</a:t>
            </a:r>
            <a:endParaRPr lang="en-US" altLang="zh-CN" sz="24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3" grpId="0"/>
      <p:bldP spid="3" grpId="1"/>
      <p:bldP spid="4" grpId="0"/>
      <p:bldP spid="4" grpId="1"/>
      <p:bldP spid="9" grpId="0"/>
      <p:bldP spid="9" grpId="1"/>
      <p:bldP spid="10" grpId="0"/>
      <p:bldP spid="1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6110" y="358140"/>
            <a:ext cx="2223135" cy="979805"/>
          </a:xfrm>
        </p:spPr>
        <p:txBody>
          <a:bodyPr>
            <a:normAutofit fontScale="90000"/>
          </a:bodyPr>
          <a:p>
            <a:r>
              <a:rPr lang="zh-CN" altLang="en-US" sz="6600"/>
              <a:t>次段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882265" y="534670"/>
            <a:ext cx="7630795" cy="438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buClrTx/>
              <a:buSzTx/>
              <a:buFontTx/>
            </a:pPr>
            <a:r>
              <a:rPr sz="2800" b="1" kern="100" spc="150" dirty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要点1：实施过程</a:t>
            </a:r>
            <a:endParaRPr sz="2800" b="1" kern="100" spc="150" dirty="0"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60980" y="1743710"/>
            <a:ext cx="7019290" cy="438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方法</a:t>
            </a:r>
            <a:r>
              <a:rPr lang="en-US" altLang="zh-CN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2</a:t>
            </a:r>
            <a:r>
              <a:rPr lang="zh-CN" altLang="en-US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：依据时序完整展现过程</a:t>
            </a:r>
            <a:endParaRPr lang="zh-CN" altLang="en-US" sz="2400" b="1" kern="100" spc="150" dirty="0"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78050" y="2330450"/>
            <a:ext cx="888746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我们的项目</a:t>
            </a:r>
            <a:r>
              <a:rPr lang="zh-CN" altLang="en-US" sz="2400" b="1" u="sng">
                <a:latin typeface="微软雅黑" panose="020B0503020204020204" charset="-122"/>
                <a:ea typeface="微软雅黑" panose="020B0503020204020204" charset="-122"/>
              </a:rPr>
              <a:t>从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制作一份全面的调查问卷</a:t>
            </a:r>
            <a:r>
              <a:rPr lang="zh-CN" altLang="en-US" sz="2400" b="1" u="sng">
                <a:latin typeface="微软雅黑" panose="020B0503020204020204" charset="-122"/>
                <a:ea typeface="微软雅黑" panose="020B0503020204020204" charset="-122"/>
              </a:rPr>
              <a:t>开始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，内容包括学生最喜欢的类型阅读频率、偏好的形式等。在向 500 名同学发放问卷并进行访谈</a:t>
            </a:r>
            <a:r>
              <a:rPr lang="zh-CN" altLang="en-US" sz="2400" b="1" u="sng">
                <a:latin typeface="微软雅黑" panose="020B0503020204020204" charset="-122"/>
                <a:ea typeface="微软雅黑" panose="020B0503020204020204" charset="-122"/>
              </a:rPr>
              <a:t>之后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，我们收集到了大量宝贵的数据，经过仔细分析，我们</a:t>
            </a:r>
            <a:r>
              <a:rPr lang="zh-CN" altLang="en-US" sz="2400" b="1" u="sng">
                <a:latin typeface="微软雅黑" panose="020B0503020204020204" charset="-122"/>
                <a:ea typeface="微软雅黑" panose="020B0503020204020204" charset="-122"/>
              </a:rPr>
              <a:t>最终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得出了有关学生英语小说阅读的重要</a:t>
            </a:r>
            <a:r>
              <a:rPr lang="zh-CN" altLang="en-US" sz="2400" b="1" u="sng">
                <a:latin typeface="微软雅黑" panose="020B0503020204020204" charset="-122"/>
                <a:ea typeface="微软雅黑" panose="020B0503020204020204" charset="-122"/>
              </a:rPr>
              <a:t>结论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120390" y="4117340"/>
            <a:ext cx="883793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Our project began with the creation of a 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____________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 questionnaire covering students’s favorite genres reading frequency, preferred formats, etc. After 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______________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 questionnaires and conducting interviews among 500 schoolmates, we collected a wealth of valuable data, Following a careful 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___________(analyse)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, we finally drew important conclusions regarding students' English novel reading.</a:t>
            </a:r>
            <a:endParaRPr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163560" y="4047490"/>
            <a:ext cx="19558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well-rounded</a:t>
            </a:r>
            <a:endParaRPr lang="en-US" altLang="zh-CN" sz="24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541645" y="4808855"/>
            <a:ext cx="19558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distributing</a:t>
            </a:r>
            <a:endParaRPr lang="en-US" altLang="zh-CN" sz="24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301105" y="5544820"/>
            <a:ext cx="19558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analysis</a:t>
            </a:r>
            <a:endParaRPr lang="en-US" altLang="zh-CN" sz="24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3" grpId="0"/>
      <p:bldP spid="3" grpId="1"/>
      <p:bldP spid="4" grpId="0"/>
      <p:bldP spid="4" grpId="1"/>
      <p:bldP spid="9" grpId="0"/>
      <p:bldP spid="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6110" y="358140"/>
            <a:ext cx="2223135" cy="979805"/>
          </a:xfrm>
        </p:spPr>
        <p:txBody>
          <a:bodyPr>
            <a:normAutofit fontScale="90000"/>
          </a:bodyPr>
          <a:p>
            <a:r>
              <a:rPr lang="zh-CN" altLang="en-US" sz="6600"/>
              <a:t>次段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882265" y="534670"/>
            <a:ext cx="7630795" cy="438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buClrTx/>
              <a:buSzTx/>
              <a:buFontTx/>
            </a:pPr>
            <a:r>
              <a:rPr sz="2800" b="1" kern="100" spc="150" dirty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要点1：实施过程</a:t>
            </a:r>
            <a:endParaRPr sz="2800" b="1" kern="100" spc="150" dirty="0"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60980" y="1743710"/>
            <a:ext cx="7019290" cy="438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*</a:t>
            </a:r>
            <a:r>
              <a:rPr lang="zh-CN" altLang="en-US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方法</a:t>
            </a:r>
            <a:r>
              <a:rPr lang="en-US" altLang="zh-CN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3</a:t>
            </a:r>
            <a:r>
              <a:rPr lang="zh-CN" altLang="en-US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：增加相关细节</a:t>
            </a:r>
            <a:endParaRPr lang="en-US" altLang="zh-CN" sz="2400" b="1" kern="100" spc="150" dirty="0"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78050" y="2345690"/>
            <a:ext cx="888746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为确保获得广泛而多样的回复，我们通过各种平台，包括在线论坛、社交媒体和英语课堂，有策略地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分发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了调查问卷。收集到调查问卷后，我们的团队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利用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统计工具对数据进行了认真分析，以解读学生回答的趋势。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60980" y="4117340"/>
            <a:ext cx="925766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To ensure a </a:t>
            </a:r>
            <a:r>
              <a:rPr sz="2400" b="1">
                <a:latin typeface="Times New Roman" panose="02020603050405020304" charset="0"/>
                <a:cs typeface="Times New Roman" panose="02020603050405020304" charset="0"/>
              </a:rPr>
              <a:t>broad and diverse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 set of responses, we </a:t>
            </a:r>
            <a:r>
              <a:rPr sz="2400" b="1">
                <a:latin typeface="Times New Roman" panose="02020603050405020304" charset="0"/>
                <a:cs typeface="Times New Roman" panose="02020603050405020304" charset="0"/>
              </a:rPr>
              <a:t>strategically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 distributed the survey across</a:t>
            </a:r>
            <a:r>
              <a:rPr sz="2400" b="1">
                <a:latin typeface="Times New Roman" panose="02020603050405020304" charset="0"/>
                <a:cs typeface="Times New Roman" panose="02020603050405020304" charset="0"/>
              </a:rPr>
              <a:t> various platforms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, including online forums, social media, and during English classes.</a:t>
            </a:r>
            <a:endParaRPr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Once the surveys were collected, our team </a:t>
            </a:r>
            <a:r>
              <a:rPr sz="2400" b="1">
                <a:latin typeface="Times New Roman" panose="02020603050405020304" charset="0"/>
                <a:cs typeface="Times New Roman" panose="02020603050405020304" charset="0"/>
              </a:rPr>
              <a:t>diligently worked on the data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sz="2400" b="1">
                <a:latin typeface="Times New Roman" panose="02020603050405020304" charset="0"/>
                <a:cs typeface="Times New Roman" panose="02020603050405020304" charset="0"/>
              </a:rPr>
              <a:t>analysis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sz="2400" b="1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utilizing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statistical tools to 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interpret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the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trends among the student responses. </a:t>
            </a:r>
            <a:endParaRPr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6110" y="358140"/>
            <a:ext cx="2223135" cy="979805"/>
          </a:xfrm>
        </p:spPr>
        <p:txBody>
          <a:bodyPr>
            <a:normAutofit fontScale="90000"/>
          </a:bodyPr>
          <a:p>
            <a:r>
              <a:rPr lang="zh-CN" altLang="en-US" sz="6600"/>
              <a:t>次段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882265" y="534670"/>
            <a:ext cx="7630795" cy="438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buClrTx/>
              <a:buSzTx/>
              <a:buFontTx/>
            </a:pPr>
            <a:r>
              <a:rPr sz="2800" b="1" kern="100" spc="150" dirty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要点</a:t>
            </a:r>
            <a:r>
              <a:rPr lang="en-US" sz="2800" b="1" kern="100" spc="150" dirty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800" b="1" kern="100" spc="150" dirty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r>
              <a:rPr lang="zh-CN" sz="2800" b="1" kern="100" spc="150" dirty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组员感受</a:t>
            </a:r>
            <a:endParaRPr lang="zh-CN" sz="2800" b="1" kern="100" spc="150" dirty="0"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86355" y="1494155"/>
            <a:ext cx="7019290" cy="438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感受</a:t>
            </a:r>
            <a:r>
              <a:rPr lang="en-US" altLang="zh-CN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1</a:t>
            </a:r>
            <a:r>
              <a:rPr lang="zh-CN" altLang="en-US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：值得</a:t>
            </a:r>
            <a:r>
              <a:rPr lang="en-US" altLang="zh-CN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+</a:t>
            </a:r>
            <a:r>
              <a:rPr lang="zh-CN" altLang="en-US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鼓舞</a:t>
            </a:r>
            <a:endParaRPr lang="zh-CN" altLang="en-US" sz="2400" b="1" kern="100" spc="150" dirty="0"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863090" y="2088515"/>
            <a:ext cx="925766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This project has been incredibly </a:t>
            </a:r>
            <a:r>
              <a:rPr sz="2400" b="1">
                <a:latin typeface="Times New Roman" panose="02020603050405020304" charset="0"/>
                <a:cs typeface="Times New Roman" panose="02020603050405020304" charset="0"/>
              </a:rPr>
              <a:t>rewarding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, raising our awareness of </a:t>
            </a:r>
            <a:r>
              <a:rPr sz="2400" b="1">
                <a:latin typeface="Times New Roman" panose="02020603050405020304" charset="0"/>
                <a:cs typeface="Times New Roman" panose="02020603050405020304" charset="0"/>
              </a:rPr>
              <a:t>teamwork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and fostering our researc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h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abilities, More importantly, learning about our peers' reading habits has </a:t>
            </a:r>
            <a:r>
              <a:rPr sz="2400" b="1">
                <a:latin typeface="Times New Roman" panose="02020603050405020304" charset="0"/>
                <a:cs typeface="Times New Roman" panose="02020603050405020304" charset="0"/>
              </a:rPr>
              <a:t>sparked our self-reflection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 and encouraged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 us to dive into English literature.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80105" y="4496435"/>
            <a:ext cx="813943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The experience was incredibly enriching for our team. We not only </a:t>
            </a:r>
            <a:r>
              <a:rPr lang="en-US" sz="2400" b="1">
                <a:latin typeface="Times New Roman" panose="02020603050405020304" charset="0"/>
                <a:cs typeface="Times New Roman" panose="02020603050405020304" charset="0"/>
              </a:rPr>
              <a:t>developed our research skills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 but also felt a strong sense of achievement and </a:t>
            </a:r>
            <a:r>
              <a:rPr lang="en-US" sz="2400" b="1">
                <a:latin typeface="Times New Roman" panose="02020603050405020304" charset="0"/>
                <a:cs typeface="Times New Roman" panose="02020603050405020304" charset="0"/>
              </a:rPr>
              <a:t>camaraderie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. This project not only deepened our appreciation for literature but also brought us closer as a team.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188335" y="4025265"/>
            <a:ext cx="7019290" cy="438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感受</a:t>
            </a:r>
            <a:r>
              <a:rPr lang="en-US" altLang="zh-CN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2</a:t>
            </a:r>
            <a:r>
              <a:rPr lang="zh-CN" altLang="en-US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：</a:t>
            </a:r>
            <a:r>
              <a:rPr lang="zh-CN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丰厚</a:t>
            </a:r>
            <a:r>
              <a:rPr lang="en-US" altLang="zh-CN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+</a:t>
            </a:r>
            <a:r>
              <a:rPr lang="zh-CN" altLang="en-US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团结</a:t>
            </a:r>
            <a:endParaRPr lang="zh-CN" altLang="en-US" sz="2400" b="1" kern="100" spc="150" dirty="0"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4" grpId="0"/>
      <p:bldP spid="4" grpId="1"/>
      <p:bldP spid="8" grpId="0"/>
      <p:bldP spid="8" grpId="1"/>
      <p:bldP spid="3" grpId="0"/>
      <p:bldP spid="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6110" y="358140"/>
            <a:ext cx="2223135" cy="979805"/>
          </a:xfrm>
        </p:spPr>
        <p:txBody>
          <a:bodyPr>
            <a:normAutofit fontScale="90000"/>
          </a:bodyPr>
          <a:p>
            <a:r>
              <a:rPr lang="zh-CN" altLang="en-US" sz="6600"/>
              <a:t>次段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882265" y="534670"/>
            <a:ext cx="7630795" cy="438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buClrTx/>
              <a:buSzTx/>
              <a:buFontTx/>
            </a:pPr>
            <a:r>
              <a:rPr sz="2800" b="1" kern="100" spc="150" dirty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要点</a:t>
            </a:r>
            <a:r>
              <a:rPr lang="en-US" sz="2800" b="1" kern="100" spc="150" dirty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800" b="1" kern="100" spc="150" dirty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r>
              <a:rPr lang="zh-CN" sz="2800" b="1" kern="100" spc="150" dirty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组员感受</a:t>
            </a:r>
            <a:endParaRPr lang="zh-CN" sz="2800" b="1" kern="100" spc="150" dirty="0"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86355" y="1494155"/>
            <a:ext cx="7019290" cy="438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感受</a:t>
            </a:r>
            <a:r>
              <a:rPr lang="en-US" altLang="zh-CN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3</a:t>
            </a:r>
            <a:r>
              <a:rPr lang="zh-CN" altLang="en-US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：深刻</a:t>
            </a:r>
            <a:r>
              <a:rPr lang="en-US" altLang="zh-CN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+</a:t>
            </a:r>
            <a:r>
              <a:rPr lang="zh-CN" altLang="en-US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提信心</a:t>
            </a:r>
            <a:endParaRPr lang="zh-CN" altLang="en-US" sz="2400" b="1" kern="100" spc="150" dirty="0"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69110" y="2055495"/>
            <a:ext cx="9583420" cy="20631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/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Participating in this project was a </a:t>
            </a:r>
            <a:r>
              <a:rPr sz="2400" b="1">
                <a:latin typeface="Times New Roman" panose="02020603050405020304" charset="0"/>
                <a:cs typeface="Times New Roman" panose="02020603050405020304" charset="0"/>
              </a:rPr>
              <a:t>profound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 journey for 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us all as i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t </a:t>
            </a:r>
            <a:r>
              <a:rPr sz="2400" b="1">
                <a:latin typeface="Times New Roman" panose="02020603050405020304" charset="0"/>
                <a:cs typeface="Times New Roman" panose="02020603050405020304" charset="0"/>
              </a:rPr>
              <a:t>challenged us to step outside our comfort zones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, fostering a deeper appreciation for literary analysis and data interpretation."</a:t>
            </a:r>
            <a:endParaRPr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Each team member felt a significant boost in confidence as 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we </a:t>
            </a:r>
            <a:r>
              <a:rPr sz="2400" b="1">
                <a:latin typeface="Times New Roman" panose="02020603050405020304" charset="0"/>
                <a:cs typeface="Times New Roman" panose="02020603050405020304" charset="0"/>
              </a:rPr>
              <a:t>collaborated on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 solution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s and </a:t>
            </a:r>
            <a:r>
              <a:rPr lang="en-US" sz="2400" b="1">
                <a:latin typeface="Times New Roman" panose="02020603050405020304" charset="0"/>
                <a:cs typeface="Times New Roman" panose="02020603050405020304" charset="0"/>
              </a:rPr>
              <a:t>formed stronger bonds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 between eath other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"</a:t>
            </a:r>
            <a:endParaRPr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12720" y="4282440"/>
            <a:ext cx="7019290" cy="438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感受</a:t>
            </a:r>
            <a:r>
              <a:rPr lang="en-US" altLang="zh-CN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4</a:t>
            </a:r>
            <a:r>
              <a:rPr lang="zh-CN" altLang="en-US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：</a:t>
            </a:r>
            <a:r>
              <a:rPr lang="zh-CN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理论运用于实践</a:t>
            </a:r>
            <a:r>
              <a:rPr lang="en-US" altLang="zh-CN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+</a:t>
            </a:r>
            <a:r>
              <a:rPr lang="zh-CN" altLang="en-US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未来可能性</a:t>
            </a:r>
            <a:endParaRPr lang="zh-CN" altLang="en-US" sz="2400" b="1" kern="100" spc="150" dirty="0"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409950" y="4884420"/>
            <a:ext cx="845502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Reflecting on the project, we all agreed that the most rewarding aspect was 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seeing our theoretical knowledge applied in a practical context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, which not only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proved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our capabilities but also sparked a 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curiosity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to explore further academic research opportunities.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4" grpId="0"/>
      <p:bldP spid="4" grpId="1"/>
      <p:bldP spid="8" grpId="0"/>
      <p:bldP spid="8" grpId="1"/>
      <p:bldP spid="7" grpId="0"/>
      <p:bldP spid="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 idx="1"/>
          </p:nvPr>
        </p:nvSpPr>
        <p:spPr/>
        <p:txBody>
          <a:bodyPr>
            <a:normAutofit fontScale="90000"/>
          </a:bodyPr>
          <a:p>
            <a:r>
              <a:rPr lang="zh-CN" altLang="en-US" sz="6600"/>
              <a:t>尾句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882265" y="534670"/>
            <a:ext cx="7630795" cy="438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buClrTx/>
              <a:buSzTx/>
              <a:buFontTx/>
            </a:pPr>
            <a:r>
              <a:rPr lang="zh-CN" sz="2800" b="1" kern="100" spc="150" dirty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总结上述发言</a:t>
            </a:r>
            <a:r>
              <a:rPr lang="en-US" altLang="zh-CN" sz="2800" b="1" kern="100" spc="150" dirty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en-US" sz="2800" b="1" kern="100" spc="150" dirty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*</a:t>
            </a:r>
            <a:r>
              <a:rPr lang="zh-CN" altLang="en-US" sz="2800" b="1" kern="100" spc="150" dirty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展望</a:t>
            </a:r>
            <a:endParaRPr lang="zh-CN" altLang="en-US" sz="2800" b="1" kern="100" spc="150" dirty="0"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51580" y="5594985"/>
            <a:ext cx="100120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That’s all for our project! </a:t>
            </a:r>
            <a:endParaRPr lang="en-US" altLang="zh-CN" sz="28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47470" y="1637665"/>
            <a:ext cx="880491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在我们结束这个项目的时候，我们不仅要将获得的知识传承下去，还要将合作与探索的记忆传承下去。我们感谢对我们的认可，并很高兴能在此成功的基础上探索新的项目。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012315" y="3286125"/>
            <a:ext cx="862203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As we close this chapter on our project, we 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carry forward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not just the knowledge gained but also the memories of collaboration and discovery. We 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appreciate the recognition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and are excited to explore new projects that build on this success.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idx="3"/>
            <p:custDataLst>
              <p:tags r:id="rId1"/>
            </p:custDataLst>
          </p:nvPr>
        </p:nvSpPr>
        <p:spPr>
          <a:xfrm>
            <a:off x="1101725" y="1689735"/>
            <a:ext cx="7910195" cy="989965"/>
          </a:xfrm>
        </p:spPr>
        <p:txBody>
          <a:bodyPr/>
          <a:lstStyle/>
          <a:p>
            <a:pPr algn="ctr"/>
            <a:r>
              <a:rPr lang="en-US" altLang="zh-CN"/>
              <a:t>24</a:t>
            </a:r>
            <a:r>
              <a:t>届浙江台州二模应用文</a:t>
            </a:r>
          </a:p>
        </p:txBody>
      </p:sp>
      <p:sp>
        <p:nvSpPr>
          <p:cNvPr id="6" name="标题 5"/>
          <p:cNvSpPr>
            <a:spLocks noGrp="1"/>
          </p:cNvSpPr>
          <p:nvPr>
            <p:ph type="title" idx="2"/>
            <p:custDataLst>
              <p:tags r:id="rId2"/>
            </p:custDataLst>
          </p:nvPr>
        </p:nvSpPr>
        <p:spPr>
          <a:xfrm>
            <a:off x="490855" y="2941320"/>
            <a:ext cx="8813800" cy="834390"/>
          </a:xfrm>
        </p:spPr>
        <p:txBody>
          <a:bodyPr>
            <a:normAutofit fontScale="90000"/>
          </a:bodyPr>
          <a:lstStyle/>
          <a:p>
            <a:pPr algn="ctr"/>
            <a:r>
              <a:rPr>
                <a:sym typeface="+mn-ea"/>
              </a:rPr>
              <a:t>话题驱动型</a:t>
            </a:r>
            <a:r>
              <a:t>发言稿的结构化写作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2849245" y="4183380"/>
            <a:ext cx="2186940" cy="530860"/>
          </a:xfrm>
        </p:spPr>
        <p:txBody>
          <a:bodyPr>
            <a:normAutofit fontScale="90000"/>
          </a:bodyPr>
          <a:lstStyle/>
          <a:p>
            <a:r>
              <a:rPr lang="en-US" altLang="zh-CN" sz="2000">
                <a:latin typeface="汉仪书魂体简" panose="02010600000101010101" charset="-122"/>
                <a:ea typeface="汉仪书魂体简" panose="02010600000101010101" charset="-122"/>
              </a:rPr>
              <a:t>Designed by</a:t>
            </a:r>
            <a:r>
              <a:rPr sz="2000">
                <a:latin typeface="汉仪书魂体简" panose="02010600000101010101" charset="-122"/>
                <a:ea typeface="汉仪书魂体简" panose="02010600000101010101" charset="-122"/>
              </a:rPr>
              <a:t>郭烨辉</a:t>
            </a:r>
            <a:endParaRPr sz="2000">
              <a:latin typeface="汉仪书魂体简" panose="02010600000101010101" charset="-122"/>
              <a:ea typeface="汉仪书魂体简" panose="02010600000101010101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idx="2"/>
            <p:custDataLst>
              <p:tags r:id="rId1"/>
            </p:custDataLst>
          </p:nvPr>
        </p:nvSpPr>
        <p:spPr/>
        <p:txBody>
          <a:bodyPr>
            <a:normAutofit lnSpcReduction="10000"/>
          </a:bodyPr>
          <a:lstStyle/>
          <a:p>
            <a:r>
              <a:t>03</a:t>
            </a:r>
          </a:p>
        </p:txBody>
      </p:sp>
      <p:sp>
        <p:nvSpPr>
          <p:cNvPr id="5" name="标题 4"/>
          <p:cNvSpPr>
            <a:spLocks noGrp="1"/>
          </p:cNvSpPr>
          <p:nvPr>
            <p:ph type="title" idx="1"/>
            <p:custDataLst>
              <p:tags r:id="rId2"/>
            </p:custDataLst>
          </p:nvPr>
        </p:nvSpPr>
        <p:spPr>
          <a:xfrm>
            <a:off x="540385" y="3429000"/>
            <a:ext cx="7646670" cy="673735"/>
          </a:xfrm>
        </p:spPr>
        <p:txBody>
          <a:bodyPr>
            <a:noAutofit/>
          </a:bodyPr>
          <a:lstStyle/>
          <a:p>
            <a:pPr algn="ctr"/>
            <a:r>
              <a:rPr lang="en-US" altLang="zh-CN" sz="3600">
                <a:solidFill>
                  <a:schemeClr val="tx1"/>
                </a:solidFill>
              </a:rPr>
              <a:t>Sample Writing</a:t>
            </a:r>
            <a:endParaRPr lang="en-US" altLang="zh-CN" sz="3600">
              <a:solidFill>
                <a:schemeClr val="tx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249170" y="2330450"/>
            <a:ext cx="45732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en-US" altLang="zh-CN" sz="4800" b="1" smtClean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</a:rPr>
              <a:t>Appreciation</a:t>
            </a:r>
            <a:endParaRPr lang="en-US" altLang="zh-CN" sz="4800" b="1" smtClean="0">
              <a:solidFill>
                <a:schemeClr val="accent1"/>
              </a:solidFill>
              <a:latin typeface="+mj-ea"/>
              <a:ea typeface="+mj-ea"/>
              <a:cs typeface="MiSans Normal" panose="000005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 idx="1"/>
          </p:nvPr>
        </p:nvSpPr>
        <p:spPr/>
        <p:txBody>
          <a:bodyPr/>
          <a:p>
            <a:r>
              <a:rPr lang="en-US" altLang="zh-CN"/>
              <a:t>One possible Version</a:t>
            </a:r>
            <a:endParaRPr lang="en-US" altLang="zh-CN"/>
          </a:p>
        </p:txBody>
      </p:sp>
      <p:sp>
        <p:nvSpPr>
          <p:cNvPr id="4" name="文本框 3"/>
          <p:cNvSpPr txBox="1"/>
          <p:nvPr/>
        </p:nvSpPr>
        <p:spPr>
          <a:xfrm>
            <a:off x="741680" y="1137920"/>
            <a:ext cx="10862310" cy="53676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Dear English Club members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, 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10000"/>
              </a:lnSpc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   </a:t>
            </a:r>
            <a:r>
              <a:rPr lang="zh-CN" altLang="en-US" sz="2400" b="1" u="sng">
                <a:latin typeface="Times New Roman" panose="02020603050405020304" charset="0"/>
                <a:cs typeface="Times New Roman" panose="02020603050405020304" charset="0"/>
              </a:rPr>
              <a:t>It's my great honor to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share with you our group project “Surveying Students’ English Novel Reading."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10000"/>
              </a:lnSpc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   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Our project began with the creation of a 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well-rounded questionnaire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covering students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’s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favorite 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genres</a:t>
            </a: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reading frequency, preferred formats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, et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. After distributing questionnaires and conducting interviews among 500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schoolmates, we collected 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a wealth of valuable data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Following a careful analysis, we finally drew important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conclusions regarding students' English novel reading.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10000"/>
              </a:lnSpc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   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This project has been 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incredibly rewarding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, raising our awareness of teamwork and 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fostering our researc</a:t>
            </a: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h 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abilities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, More importantly, learning about our peers' reading habits has sparked our self-reflection and encouraged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us to dive into English literature.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That's all about our project.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10000"/>
              </a:lnSpc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   Thank you.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35635" y="384175"/>
            <a:ext cx="105505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highlight>
                  <a:srgbClr val="FFFF00"/>
                </a:highlight>
              </a:rPr>
              <a:t>Self-evaluation </a:t>
            </a:r>
            <a:r>
              <a:rPr lang="zh-CN" altLang="en-US" sz="2400">
                <a:highlight>
                  <a:srgbClr val="FFFF00"/>
                </a:highlight>
              </a:rPr>
              <a:t>自评</a:t>
            </a:r>
            <a:endParaRPr lang="zh-CN" altLang="en-US" sz="2400">
              <a:highlight>
                <a:srgbClr val="FFFF00"/>
              </a:highligh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13130" y="1149350"/>
            <a:ext cx="1006919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latin typeface="+mj-lt"/>
                <a:ea typeface="+mj-lt"/>
              </a:rPr>
              <a:t>Directions: </a:t>
            </a:r>
            <a:endParaRPr lang="en-US" altLang="zh-CN" sz="2000">
              <a:latin typeface="+mj-lt"/>
              <a:ea typeface="+mj-lt"/>
            </a:endParaRPr>
          </a:p>
          <a:p>
            <a:r>
              <a:rPr lang="en-US" altLang="zh-CN" sz="2000">
                <a:latin typeface="+mj-lt"/>
                <a:ea typeface="+mj-lt"/>
              </a:rPr>
              <a:t>    </a:t>
            </a:r>
            <a:r>
              <a:rPr lang="zh-CN" altLang="en-US" sz="2000">
                <a:latin typeface="+mj-lt"/>
                <a:ea typeface="+mj-lt"/>
              </a:rPr>
              <a:t>After reading these excellent </a:t>
            </a:r>
            <a:r>
              <a:rPr lang="en-US" altLang="zh-CN" sz="2000">
                <a:latin typeface="+mj-lt"/>
                <a:ea typeface="+mj-lt"/>
              </a:rPr>
              <a:t>compositions</a:t>
            </a:r>
            <a:r>
              <a:rPr lang="zh-CN" altLang="en-US" sz="2000">
                <a:latin typeface="+mj-lt"/>
                <a:ea typeface="+mj-lt"/>
              </a:rPr>
              <a:t>, please </a:t>
            </a:r>
            <a:r>
              <a:rPr lang="en-US" altLang="zh-CN" sz="2000">
                <a:latin typeface="+mj-lt"/>
                <a:ea typeface="+mj-lt"/>
              </a:rPr>
              <a:t>note down</a:t>
            </a:r>
            <a:r>
              <a:rPr lang="zh-CN" altLang="en-US" sz="2000">
                <a:latin typeface="+mj-lt"/>
                <a:ea typeface="+mj-lt"/>
              </a:rPr>
              <a:t> the material</a:t>
            </a:r>
            <a:r>
              <a:rPr lang="en-US" altLang="zh-CN" sz="2000">
                <a:latin typeface="+mj-lt"/>
                <a:ea typeface="+mj-lt"/>
              </a:rPr>
              <a:t>s</a:t>
            </a:r>
            <a:r>
              <a:rPr lang="zh-CN" altLang="en-US" sz="2000">
                <a:latin typeface="+mj-lt"/>
                <a:ea typeface="+mj-lt"/>
              </a:rPr>
              <a:t> that will be useful to your</a:t>
            </a:r>
            <a:r>
              <a:rPr lang="en-US" altLang="zh-CN" sz="2000">
                <a:latin typeface="+mj-lt"/>
                <a:ea typeface="+mj-lt"/>
              </a:rPr>
              <a:t> writing. Then r</a:t>
            </a:r>
            <a:r>
              <a:rPr lang="zh-CN" altLang="en-US" sz="2000">
                <a:latin typeface="+mj-lt"/>
                <a:ea typeface="+mj-lt"/>
              </a:rPr>
              <a:t>evise </a:t>
            </a:r>
            <a:r>
              <a:rPr lang="en-US" altLang="zh-CN" sz="2000">
                <a:latin typeface="+mj-lt"/>
                <a:ea typeface="+mj-lt"/>
              </a:rPr>
              <a:t>and polish </a:t>
            </a:r>
            <a:r>
              <a:rPr lang="zh-CN" altLang="en-US" sz="2000">
                <a:latin typeface="+mj-lt"/>
                <a:ea typeface="+mj-lt"/>
              </a:rPr>
              <a:t>your own </a:t>
            </a:r>
            <a:r>
              <a:rPr lang="en-US" altLang="zh-CN" sz="2000">
                <a:latin typeface="+mj-lt"/>
                <a:ea typeface="+mj-lt"/>
              </a:rPr>
              <a:t>articles</a:t>
            </a:r>
            <a:r>
              <a:rPr lang="zh-CN" altLang="en-US" sz="2000">
                <a:latin typeface="+mj-lt"/>
                <a:ea typeface="+mj-lt"/>
              </a:rPr>
              <a:t> </a:t>
            </a:r>
            <a:r>
              <a:rPr lang="en-US" altLang="zh-CN" sz="2000">
                <a:latin typeface="+mj-lt"/>
                <a:ea typeface="+mj-lt"/>
              </a:rPr>
              <a:t>according to</a:t>
            </a:r>
            <a:r>
              <a:rPr lang="zh-CN" altLang="en-US" sz="2000">
                <a:latin typeface="+mj-lt"/>
                <a:ea typeface="+mj-lt"/>
              </a:rPr>
              <a:t> </a:t>
            </a:r>
            <a:r>
              <a:rPr lang="en-US" sz="2000">
                <a:latin typeface="+mj-lt"/>
                <a:ea typeface="+mj-lt"/>
              </a:rPr>
              <a:t>the following 5 </a:t>
            </a:r>
            <a:r>
              <a:rPr lang="en-US" altLang="zh-CN" sz="2000">
                <a:latin typeface="+mj-lt"/>
                <a:ea typeface="+mj-lt"/>
              </a:rPr>
              <a:t>aspects of reference.</a:t>
            </a:r>
            <a:endParaRPr lang="en-US" altLang="zh-CN" sz="2000">
              <a:latin typeface="+mj-lt"/>
              <a:ea typeface="+mj-lt"/>
            </a:endParaRPr>
          </a:p>
        </p:txBody>
      </p:sp>
      <p:pic>
        <p:nvPicPr>
          <p:cNvPr id="101379" name="图片 101378" descr="9405620471574764200260.png"/>
          <p:cNvPicPr/>
          <p:nvPr/>
        </p:nvPicPr>
        <p:blipFill>
          <a:blip r:embed="rId1"/>
          <a:stretch>
            <a:fillRect/>
          </a:stretch>
        </p:blipFill>
        <p:spPr>
          <a:xfrm>
            <a:off x="913130" y="2714625"/>
            <a:ext cx="8503920" cy="40754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1382" name="矩形 101381"/>
          <p:cNvSpPr/>
          <p:nvPr/>
        </p:nvSpPr>
        <p:spPr>
          <a:xfrm>
            <a:off x="8069580" y="4954270"/>
            <a:ext cx="3698875" cy="452755"/>
          </a:xfrm>
          <a:prstGeom prst="rect">
            <a:avLst/>
          </a:prstGeom>
          <a:solidFill>
            <a:srgbClr val="568D11"/>
          </a:solidFill>
          <a:ln w="12700">
            <a:noFill/>
          </a:ln>
        </p:spPr>
        <p:txBody>
          <a:bodyPr lIns="75520" tIns="37760" rIns="75520" bIns="37760" anchor="ctr" anchorCtr="0"/>
          <a:p>
            <a:pPr algn="ctr">
              <a:buNone/>
            </a:pPr>
            <a:r>
              <a:rPr lang="zh-CN" altLang="en-US" sz="28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应用文写作的</a:t>
            </a:r>
            <a:r>
              <a:rPr lang="en-US" altLang="zh-CN" sz="28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5C</a:t>
            </a:r>
            <a:r>
              <a:rPr lang="zh-CN" altLang="en-US" sz="28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原则</a:t>
            </a:r>
            <a:endParaRPr lang="zh-CN" altLang="en-US" sz="2800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0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01382" grpId="0" bldLvl="0" animBg="1"/>
      <p:bldP spid="10138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 idx="1"/>
          </p:nvPr>
        </p:nvSpPr>
        <p:spPr>
          <a:xfrm>
            <a:off x="608330" y="160020"/>
            <a:ext cx="10968990" cy="574040"/>
          </a:xfrm>
        </p:spPr>
        <p:txBody>
          <a:bodyPr/>
          <a:p>
            <a:r>
              <a:rPr lang="en-US" altLang="zh-CN"/>
              <a:t>Checklist based on 5 dimensions</a:t>
            </a:r>
            <a:endParaRPr lang="en-US" altLang="zh-CN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1468120" y="788670"/>
          <a:ext cx="9272270" cy="5516880"/>
        </p:xfrm>
        <a:graphic>
          <a:graphicData uri="http://schemas.openxmlformats.org/drawingml/2006/table">
            <a:tbl>
              <a:tblPr/>
              <a:tblGrid>
                <a:gridCol w="1964055"/>
                <a:gridCol w="5061585"/>
                <a:gridCol w="2246630"/>
              </a:tblGrid>
              <a:tr h="22225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汉仪书魂体简" panose="02010600000101010101" charset="-122"/>
                          <a:ea typeface="汉仪书魂体简" panose="02010600000101010101" charset="-122"/>
                          <a:cs typeface="Times New Roman" panose="02020603050405020304" charset="0"/>
                        </a:rPr>
                        <a:t>Dimension</a:t>
                      </a:r>
                      <a:endParaRPr lang="en-US" altLang="en-US" sz="1800" b="0">
                        <a:latin typeface="汉仪书魂体简" panose="02010600000101010101" charset="-122"/>
                        <a:ea typeface="汉仪书魂体简" panose="02010600000101010101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汉仪书魂体简" panose="02010600000101010101" charset="-122"/>
                          <a:ea typeface="汉仪书魂体简" panose="02010600000101010101" charset="-122"/>
                          <a:cs typeface="宋体" panose="02010600030101010101" pitchFamily="2" charset="-122"/>
                        </a:rPr>
                        <a:t>Criterion</a:t>
                      </a:r>
                      <a:endParaRPr lang="en-US" altLang="en-US" sz="1800" b="0">
                        <a:latin typeface="汉仪书魂体简" panose="02010600000101010101" charset="-122"/>
                        <a:ea typeface="汉仪书魂体简" panose="0201060000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汉仪书魂体简" panose="02010600000101010101" charset="-122"/>
                          <a:ea typeface="汉仪书魂体简" panose="02010600000101010101" charset="-122"/>
                          <a:cs typeface="Times New Roman" panose="02020603050405020304" charset="0"/>
                        </a:rPr>
                        <a:t>Rank</a:t>
                      </a:r>
                      <a:endParaRPr lang="en-US" altLang="en-US" sz="1800" b="0">
                        <a:latin typeface="汉仪书魂体简" panose="02010600000101010101" charset="-122"/>
                        <a:ea typeface="汉仪书魂体简" panose="02010600000101010101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2445">
                <a:tc rowSpan="2">
                  <a:txBody>
                    <a:bodyPr/>
                    <a:p>
                      <a:pPr indent="0" algn="ctr">
                        <a:buNone/>
                      </a:pPr>
                      <a:endParaRPr lang="en-US" sz="2400" b="1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Completeness</a:t>
                      </a:r>
                      <a:endParaRPr lang="en-US" sz="2400" b="1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altLang="zh-CN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en-US" altLang="zh-CN" sz="20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Have you clearly defined the purpose?</a:t>
                      </a:r>
                      <a:endParaRPr lang="en-US" altLang="en-US" sz="2000" b="0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☆☆☆☆☆</a:t>
                      </a:r>
                      <a:endParaRPr lang="en-US" altLang="en-US" sz="24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5770">
                <a:tc vMerge="1"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Does your </a:t>
                      </a:r>
                      <a:r>
                        <a:rPr lang="en-US" sz="2000" b="0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composition </a:t>
                      </a:r>
                      <a:r>
                        <a:rPr 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include all </a:t>
                      </a:r>
                      <a:r>
                        <a:rPr lang="en-US" sz="2000" b="0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the points?</a:t>
                      </a:r>
                      <a:endParaRPr lang="en-US" altLang="en-US" sz="2000" b="0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☆☆☆☆☆</a:t>
                      </a:r>
                      <a:endParaRPr lang="en-US" altLang="en-US" sz="24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3365"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Clarity</a:t>
                      </a:r>
                      <a:endParaRPr lang="en-US" sz="2400" b="1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altLang="zh-CN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en-US" altLang="zh-CN" sz="20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Are your sentences structured clearly?</a:t>
                      </a:r>
                      <a:endParaRPr lang="en-US" altLang="en-US" sz="20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☆☆☆☆☆</a:t>
                      </a:r>
                      <a:endParaRPr lang="en-US" altLang="en-US" sz="24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 vMerge="1"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Have you used understandable language?</a:t>
                      </a:r>
                      <a:endParaRPr lang="en-US" altLang="en-US" sz="20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☆☆☆☆☆</a:t>
                      </a:r>
                      <a:endParaRPr lang="en-US" altLang="en-US" sz="24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 rowSpan="2">
                  <a:txBody>
                    <a:bodyPr/>
                    <a:p>
                      <a:pPr indent="0" algn="ctr">
                        <a:buNone/>
                      </a:pPr>
                      <a:endParaRPr lang="en-US" sz="24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Courtesy</a:t>
                      </a:r>
                      <a:endParaRPr lang="en-US" sz="24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altLang="zh-CN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en-US" altLang="zh-CN" sz="20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Is your tone polite and respectful ?</a:t>
                      </a:r>
                      <a:endParaRPr lang="en-US" altLang="en-US" sz="20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☆☆☆☆☆</a:t>
                      </a:r>
                      <a:endParaRPr lang="en-US" altLang="en-US" sz="24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3865">
                <a:tc vMerge="1"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Have you considered any sensitivities that might affect how your message is perceived?</a:t>
                      </a:r>
                      <a:endParaRPr lang="en-US" altLang="en-US" sz="20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☆☆☆☆☆</a:t>
                      </a:r>
                      <a:endParaRPr lang="en-US" altLang="en-US" sz="24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Conciseness</a:t>
                      </a:r>
                      <a:endParaRPr lang="en-US" altLang="en-US" sz="24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Have you eliminated any redundant words or phrases?  Do you </a:t>
                      </a:r>
                      <a:r>
                        <a:rPr lang="en-US" sz="2000" b="0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avoid</a:t>
                      </a:r>
                      <a:r>
                        <a:rPr 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unnecessary details?</a:t>
                      </a:r>
                      <a:endParaRPr lang="en-US" altLang="en-US" sz="20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☆☆☆☆☆</a:t>
                      </a:r>
                      <a:endParaRPr lang="en-US" altLang="en-US" sz="24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7365">
                <a:tc rowSpan="3">
                  <a:txBody>
                    <a:bodyPr/>
                    <a:p>
                      <a:pPr indent="0" algn="ctr">
                        <a:buNone/>
                      </a:pPr>
                      <a:endParaRPr lang="en-US" sz="2400" b="1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endParaRPr lang="en-US" sz="2400" b="1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Coherence</a:t>
                      </a:r>
                      <a:endParaRPr lang="en-US" sz="2400" b="1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en-US" altLang="zh-CN" sz="24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en-US" altLang="zh-CN" sz="24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Does your </a:t>
                      </a:r>
                      <a:r>
                        <a:rPr lang="en-US" sz="2000" b="0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composition</a:t>
                      </a:r>
                      <a:r>
                        <a:rPr 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maintain a logical flow from beginning to end?</a:t>
                      </a:r>
                      <a:endParaRPr lang="en-US" altLang="en-US" sz="20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☆☆☆☆☆</a:t>
                      </a:r>
                      <a:endParaRPr lang="en-US" altLang="en-US" sz="24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4500">
                <a:tc vMerge="1"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Have you used transitional phrases to help the reader understand the progression of your ideas?</a:t>
                      </a:r>
                      <a:endParaRPr lang="en-US" altLang="en-US" sz="20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☆☆☆☆☆</a:t>
                      </a:r>
                      <a:endParaRPr lang="en-US" altLang="en-US" sz="24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3865">
                <a:tc vMerge="1"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Does your content stay focused on the main topic, avoiding irrelevant digressions?</a:t>
                      </a:r>
                      <a:endParaRPr lang="en-US" altLang="en-US" sz="20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☆☆☆☆☆</a:t>
                      </a:r>
                      <a:endParaRPr lang="en-US" altLang="en-US" sz="24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idx="2"/>
            <p:custDataLst>
              <p:tags r:id="rId1"/>
            </p:custDataLst>
          </p:nvPr>
        </p:nvSpPr>
        <p:spPr/>
        <p:txBody>
          <a:bodyPr>
            <a:normAutofit lnSpcReduction="10000"/>
          </a:bodyPr>
          <a:lstStyle/>
          <a:p>
            <a:r>
              <a:t>04</a:t>
            </a:r>
          </a:p>
        </p:txBody>
      </p:sp>
      <p:sp>
        <p:nvSpPr>
          <p:cNvPr id="5" name="标题 4"/>
          <p:cNvSpPr>
            <a:spLocks noGrp="1"/>
          </p:cNvSpPr>
          <p:nvPr>
            <p:ph type="title" idx="1"/>
            <p:custDataLst>
              <p:tags r:id="rId2"/>
            </p:custDataLst>
          </p:nvPr>
        </p:nvSpPr>
        <p:spPr>
          <a:xfrm>
            <a:off x="540385" y="3429000"/>
            <a:ext cx="7646670" cy="673735"/>
          </a:xfrm>
        </p:spPr>
        <p:txBody>
          <a:bodyPr>
            <a:noAutofit/>
          </a:bodyPr>
          <a:lstStyle/>
          <a:p>
            <a:pPr algn="ctr"/>
            <a:r>
              <a:rPr lang="en-US" altLang="zh-CN" sz="3600">
                <a:solidFill>
                  <a:schemeClr val="tx1"/>
                </a:solidFill>
              </a:rPr>
              <a:t>Similar Application letters</a:t>
            </a:r>
            <a:endParaRPr lang="en-US" altLang="zh-CN" sz="3600">
              <a:solidFill>
                <a:schemeClr val="tx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249170" y="2330450"/>
            <a:ext cx="45732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en-US" altLang="zh-CN" sz="4800" b="1" smtClean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</a:rPr>
              <a:t>Association</a:t>
            </a:r>
            <a:endParaRPr lang="en-US" altLang="zh-CN" sz="4800" b="1" smtClean="0">
              <a:solidFill>
                <a:schemeClr val="accent1"/>
              </a:solidFill>
              <a:latin typeface="+mj-ea"/>
              <a:ea typeface="+mj-ea"/>
              <a:cs typeface="MiSans Normal" panose="000005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 idx="1"/>
          </p:nvPr>
        </p:nvSpPr>
        <p:spPr/>
        <p:txBody>
          <a:bodyPr/>
          <a:p>
            <a:r>
              <a:t>话题驱动型：</a:t>
            </a:r>
            <a:r>
              <a:rPr lang="en-US" altLang="zh-CN"/>
              <a:t>GPT</a:t>
            </a:r>
            <a:endParaRPr lang="en-US" altLang="zh-CN"/>
          </a:p>
        </p:txBody>
      </p:sp>
      <p:sp>
        <p:nvSpPr>
          <p:cNvPr id="100" name="文本框 99"/>
          <p:cNvSpPr txBox="1"/>
          <p:nvPr/>
        </p:nvSpPr>
        <p:spPr>
          <a:xfrm>
            <a:off x="497840" y="1475740"/>
            <a:ext cx="10751820" cy="35375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60000"/>
              </a:lnSpc>
            </a:pPr>
            <a:r>
              <a:rPr 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2023</a:t>
            </a:r>
            <a:r>
              <a:rPr 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年诸暨市</a:t>
            </a:r>
            <a:r>
              <a:rPr 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月统测）</a:t>
            </a:r>
            <a:endParaRPr lang="zh-CN" sz="28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>
              <a:lnSpc>
                <a:spcPct val="160000"/>
              </a:lnSpc>
            </a:pPr>
            <a:r>
              <a:rPr lang="en-US" altLang="zh-CN" sz="2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lang="zh-CN" sz="2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假定你是李华</a:t>
            </a:r>
            <a:r>
              <a:rPr lang="en-US" sz="2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 </a:t>
            </a:r>
            <a:r>
              <a:rPr lang="zh-CN" sz="2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最近一直在使用</a:t>
            </a:r>
            <a:r>
              <a:rPr lang="en-US" sz="2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ChatGPT</a:t>
            </a:r>
            <a:r>
              <a:rPr lang="zh-CN" sz="2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辅助自己的学习</a:t>
            </a:r>
            <a:r>
              <a:rPr lang="en-US" sz="2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 </a:t>
            </a:r>
            <a:r>
              <a:rPr lang="zh-CN" sz="2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颇有收获和感受</a:t>
            </a:r>
            <a:r>
              <a:rPr lang="en-US" sz="2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 </a:t>
            </a:r>
            <a:r>
              <a:rPr lang="zh-CN" sz="2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现请你在班级发言</a:t>
            </a:r>
            <a:r>
              <a:rPr lang="en-US" sz="2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 </a:t>
            </a:r>
            <a:r>
              <a:rPr lang="zh-CN" sz="2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内容要点包括：</a:t>
            </a:r>
            <a:endParaRPr lang="zh-CN" sz="28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>
              <a:lnSpc>
                <a:spcPct val="160000"/>
              </a:lnSpc>
            </a:pPr>
            <a:r>
              <a:rPr lang="en-US" sz="2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1. </a:t>
            </a:r>
            <a:r>
              <a:rPr lang="zh-CN" sz="2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使用体验和评价；</a:t>
            </a:r>
            <a:endParaRPr lang="zh-CN" sz="28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>
              <a:lnSpc>
                <a:spcPct val="160000"/>
              </a:lnSpc>
            </a:pPr>
            <a:r>
              <a:rPr lang="en-US" sz="2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2. </a:t>
            </a:r>
            <a:r>
              <a:rPr lang="zh-CN" sz="2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使用建议和希望。</a:t>
            </a:r>
            <a:endParaRPr lang="zh-CN" altLang="en-US" sz="28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199394"/>
            <a:ext cx="10852237" cy="441964"/>
          </a:xfrm>
        </p:spPr>
        <p:txBody>
          <a:bodyPr/>
          <a:p>
            <a:r>
              <a:rPr lang="zh-CN" altLang="en-US">
                <a:highlight>
                  <a:srgbClr val="FFFF00"/>
                </a:highlight>
              </a:rPr>
              <a:t>范文欣赏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920115" y="1167765"/>
            <a:ext cx="10601960" cy="49650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20000"/>
              </a:lnSpc>
            </a:pP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Dear fellow students,  The presence of</a:t>
            </a: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ChatGPT</a:t>
            </a:r>
            <a:r>
              <a:rPr lang="en-US" sz="2400" b="1">
                <a:latin typeface="Times New Roman" panose="02020603050405020304" charset="0"/>
                <a:ea typeface="宋体" panose="02010600030101010101" pitchFamily="2" charset="-122"/>
              </a:rPr>
              <a:t> won the favor of </a:t>
            </a: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the world, becoming the </a:t>
            </a:r>
            <a:r>
              <a:rPr lang="en-US" sz="2400" b="1">
                <a:latin typeface="Times New Roman" panose="02020603050405020304" charset="0"/>
                <a:ea typeface="宋体" panose="02010600030101010101" pitchFamily="2" charset="-122"/>
              </a:rPr>
              <a:t>hottest topic</a:t>
            </a: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 nowadays. I also use this chatbot to </a:t>
            </a:r>
            <a:r>
              <a:rPr lang="en-US" sz="2400" b="1">
                <a:latin typeface="Times New Roman" panose="02020603050405020304" charset="0"/>
                <a:ea typeface="宋体" panose="02010600030101010101" pitchFamily="2" charset="-122"/>
              </a:rPr>
              <a:t>aid my study</a:t>
            </a: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 and the </a:t>
            </a:r>
            <a:r>
              <a:rPr lang="en-US" sz="2400" b="1">
                <a:latin typeface="Times New Roman" panose="02020603050405020304" charset="0"/>
                <a:ea typeface="宋体" panose="02010600030101010101" pitchFamily="2" charset="-122"/>
              </a:rPr>
              <a:t>powerful function of this artificial intelligence</a:t>
            </a: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 have really amazed me.  ChatGPT definitely </a:t>
            </a:r>
            <a:r>
              <a:rPr lang="en-US" sz="2400" b="1">
                <a:latin typeface="Times New Roman" panose="02020603050405020304" charset="0"/>
                <a:ea typeface="宋体" panose="02010600030101010101" pitchFamily="2" charset="-122"/>
              </a:rPr>
              <a:t>brings people an excellent user experience</a:t>
            </a: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, though, we can't </a:t>
            </a:r>
            <a:r>
              <a:rPr lang="en-US" sz="2400" b="0" u="sng">
                <a:latin typeface="Times New Roman" panose="02020603050405020304" charset="0"/>
                <a:ea typeface="宋体" panose="02010600030101010101" pitchFamily="2" charset="-122"/>
              </a:rPr>
              <a:t>immerse ourselves in</a:t>
            </a: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 it. With the fast </a:t>
            </a:r>
            <a:r>
              <a:rPr lang="en-US" sz="2400" b="1">
                <a:latin typeface="Times New Roman" panose="02020603050405020304" charset="0"/>
                <a:ea typeface="宋体" panose="02010600030101010101" pitchFamily="2" charset="-122"/>
              </a:rPr>
              <a:t>updates</a:t>
            </a: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 of information in the Internet era, we would </a:t>
            </a:r>
            <a:r>
              <a:rPr lang="en-US" sz="2400" b="1">
                <a:latin typeface="Times New Roman" panose="02020603050405020304" charset="0"/>
                <a:ea typeface="宋体" panose="02010600030101010101" pitchFamily="2" charset="-122"/>
              </a:rPr>
              <a:t>give way to </a:t>
            </a: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AI in the near future if we </a:t>
            </a:r>
            <a:r>
              <a:rPr lang="en-US" sz="2400" b="1">
                <a:latin typeface="Times New Roman" panose="02020603050405020304" charset="0"/>
                <a:ea typeface="宋体" panose="02010600030101010101" pitchFamily="2" charset="-122"/>
              </a:rPr>
              <a:t>put aside or spontaneously neglect our independent learning and improvement</a:t>
            </a: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. More than anything is to become competitive since it is</a:t>
            </a:r>
            <a:r>
              <a:rPr lang="en-US" sz="2400" b="1">
                <a:latin typeface="Times New Roman" panose="02020603050405020304" charset="0"/>
                <a:ea typeface="宋体" panose="02010600030101010101" pitchFamily="2" charset="-122"/>
              </a:rPr>
              <a:t> inevitable </a:t>
            </a: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to work with AI.   That's all. Thank you! </a:t>
            </a:r>
            <a:endParaRPr lang="en-US" altLang="en-US" sz="2400" b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2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zh-CN"/>
              <a:t>Thanks!</a:t>
            </a:r>
            <a:endParaRPr lang="en-US" altLang="zh-CN"/>
          </a:p>
        </p:txBody>
      </p:sp>
      <p:sp>
        <p:nvSpPr>
          <p:cNvPr id="5" name="文本占位符 4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郭烨辉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dirty="0"/>
              <a:t>目录</a:t>
            </a:r>
            <a:endParaRPr lang="zh-CN" altLang="en-US" dirty="0"/>
          </a:p>
        </p:txBody>
      </p:sp>
      <p:sp>
        <p:nvSpPr>
          <p:cNvPr id="2" name="圆角矩形 1"/>
          <p:cNvSpPr/>
          <p:nvPr>
            <p:custDataLst>
              <p:tags r:id="rId2"/>
            </p:custDataLst>
          </p:nvPr>
        </p:nvSpPr>
        <p:spPr>
          <a:xfrm>
            <a:off x="4382770" y="1350645"/>
            <a:ext cx="7089140" cy="927735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outerShdw blurRad="254000" dist="38100" dir="2700000" algn="tl" rotWithShape="0">
              <a:schemeClr val="bg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>
            <a:normAutofit/>
          </a:bodyPr>
          <a:lstStyle/>
          <a:p>
            <a:pPr algn="ctr"/>
            <a:endParaRPr lang="zh-CN" altLang="en-US">
              <a:cs typeface="MiSans Normal" panose="00000500000000000000" charset="-122"/>
            </a:endParaRPr>
          </a:p>
        </p:txBody>
      </p:sp>
      <p:sp>
        <p:nvSpPr>
          <p:cNvPr id="6" name="序号"/>
          <p:cNvSpPr txBox="1"/>
          <p:nvPr>
            <p:custDataLst>
              <p:tags r:id="rId3"/>
            </p:custDataLst>
          </p:nvPr>
        </p:nvSpPr>
        <p:spPr>
          <a:xfrm>
            <a:off x="4382770" y="1355090"/>
            <a:ext cx="920115" cy="923290"/>
          </a:xfrm>
          <a:prstGeom prst="ellipse">
            <a:avLst/>
          </a:prstGeom>
          <a:solidFill>
            <a:schemeClr val="accent1"/>
          </a:solidFill>
        </p:spPr>
        <p:txBody>
          <a:bodyPr wrap="square" lIns="0" tIns="0" rIns="0" bIns="0" rtlCol="0" anchor="ctr" anchorCtr="0">
            <a:normAutofit/>
          </a:bodyPr>
          <a:lstStyle/>
          <a:p>
            <a:pPr algn="ctr"/>
            <a:r>
              <a:rPr lang="en-US" altLang="zh-CN" sz="2400">
                <a:solidFill>
                  <a:schemeClr val="lt1"/>
                </a:solidFill>
                <a:latin typeface="+mj-ea"/>
                <a:ea typeface="+mj-ea"/>
                <a:cs typeface="MiSans Normal" panose="00000500000000000000" charset="-122"/>
              </a:rPr>
              <a:t>01</a:t>
            </a:r>
            <a:endParaRPr lang="en-US" altLang="zh-CN" sz="2400">
              <a:solidFill>
                <a:schemeClr val="lt1"/>
              </a:solidFill>
              <a:latin typeface="+mj-ea"/>
              <a:ea typeface="+mj-ea"/>
              <a:cs typeface="MiSans Normal" panose="00000500000000000000" charset="-122"/>
            </a:endParaRPr>
          </a:p>
        </p:txBody>
      </p:sp>
      <p:sp>
        <p:nvSpPr>
          <p:cNvPr id="16" name="标题"/>
          <p:cNvSpPr txBox="1"/>
          <p:nvPr>
            <p:custDataLst>
              <p:tags r:id="rId4"/>
            </p:custDataLst>
          </p:nvPr>
        </p:nvSpPr>
        <p:spPr>
          <a:xfrm>
            <a:off x="5623560" y="1400810"/>
            <a:ext cx="5974715" cy="934085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/>
          <a:lstStyle/>
          <a:p>
            <a:pPr lvl="0" algn="l">
              <a:buClrTx/>
              <a:buSzTx/>
              <a:buFontTx/>
            </a:pPr>
            <a:r>
              <a:rPr lang="en-US" altLang="zh-CN" sz="2400" spc="2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ea"/>
                <a:ea typeface="+mj-ea"/>
                <a:cs typeface="MiSans Normal" panose="00000500000000000000" charset="-122"/>
                <a:sym typeface="+mn-ea"/>
              </a:rPr>
              <a:t>Analysis: </a:t>
            </a:r>
            <a:endParaRPr lang="en-US" altLang="zh-CN" sz="2400" spc="20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+mj-ea"/>
              <a:ea typeface="+mj-ea"/>
              <a:cs typeface="MiSans Normal" panose="00000500000000000000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 spc="2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ea"/>
                <a:ea typeface="+mj-ea"/>
                <a:cs typeface="MiSans Normal" panose="00000500000000000000" charset="-122"/>
                <a:sym typeface="+mn-ea"/>
              </a:rPr>
              <a:t>Based on Topic-driven Method</a:t>
            </a:r>
            <a:endParaRPr lang="en-US" altLang="zh-CN" sz="2400" spc="20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+mj-ea"/>
              <a:ea typeface="+mj-ea"/>
              <a:cs typeface="MiSans Normal" panose="00000500000000000000" charset="-122"/>
              <a:sym typeface="+mn-ea"/>
            </a:endParaRPr>
          </a:p>
        </p:txBody>
      </p:sp>
      <p:sp>
        <p:nvSpPr>
          <p:cNvPr id="8" name="圆角矩形 7"/>
          <p:cNvSpPr/>
          <p:nvPr>
            <p:custDataLst>
              <p:tags r:id="rId5"/>
            </p:custDataLst>
          </p:nvPr>
        </p:nvSpPr>
        <p:spPr>
          <a:xfrm>
            <a:off x="4382770" y="2600960"/>
            <a:ext cx="6247765" cy="927735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outerShdw blurRad="254000" dist="38100" dir="2700000" algn="tl" rotWithShape="0">
              <a:schemeClr val="bg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>
            <a:normAutofit/>
          </a:bodyPr>
          <a:lstStyle/>
          <a:p>
            <a:pPr algn="ctr"/>
            <a:endParaRPr lang="zh-CN" altLang="en-US">
              <a:cs typeface="MiSans Normal" panose="00000500000000000000" charset="-122"/>
            </a:endParaRPr>
          </a:p>
        </p:txBody>
      </p:sp>
      <p:sp>
        <p:nvSpPr>
          <p:cNvPr id="13" name="序号"/>
          <p:cNvSpPr txBox="1"/>
          <p:nvPr>
            <p:custDataLst>
              <p:tags r:id="rId6"/>
            </p:custDataLst>
          </p:nvPr>
        </p:nvSpPr>
        <p:spPr>
          <a:xfrm>
            <a:off x="4382770" y="2605405"/>
            <a:ext cx="920115" cy="923290"/>
          </a:xfrm>
          <a:prstGeom prst="ellipse">
            <a:avLst/>
          </a:prstGeom>
          <a:solidFill>
            <a:schemeClr val="accent2"/>
          </a:solidFill>
        </p:spPr>
        <p:txBody>
          <a:bodyPr wrap="square" lIns="0" tIns="0" rIns="0" bIns="0" rtlCol="0" anchor="ctr" anchorCtr="0">
            <a:normAutofit/>
          </a:bodyPr>
          <a:lstStyle/>
          <a:p>
            <a:pPr algn="ctr"/>
            <a:r>
              <a:rPr lang="en-US" altLang="zh-CN" sz="2400">
                <a:solidFill>
                  <a:schemeClr val="lt1"/>
                </a:solidFill>
                <a:latin typeface="+mj-ea"/>
                <a:ea typeface="+mj-ea"/>
                <a:cs typeface="MiSans Normal" panose="00000500000000000000" charset="-122"/>
              </a:rPr>
              <a:t>02</a:t>
            </a:r>
            <a:endParaRPr lang="en-US" altLang="zh-CN" sz="2400">
              <a:solidFill>
                <a:schemeClr val="lt1"/>
              </a:solidFill>
              <a:latin typeface="+mj-ea"/>
              <a:ea typeface="+mj-ea"/>
              <a:cs typeface="MiSans Normal" panose="00000500000000000000" charset="-122"/>
            </a:endParaRPr>
          </a:p>
        </p:txBody>
      </p:sp>
      <p:sp>
        <p:nvSpPr>
          <p:cNvPr id="14" name="标题"/>
          <p:cNvSpPr txBox="1"/>
          <p:nvPr>
            <p:custDataLst>
              <p:tags r:id="rId7"/>
            </p:custDataLst>
          </p:nvPr>
        </p:nvSpPr>
        <p:spPr>
          <a:xfrm>
            <a:off x="5623560" y="2609850"/>
            <a:ext cx="5465445" cy="927735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rm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 spc="2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ea"/>
                <a:ea typeface="+mj-ea"/>
                <a:cs typeface="MiSans Normal" panose="00000500000000000000" charset="-122"/>
                <a:sym typeface="+mn-ea"/>
              </a:rPr>
              <a:t>Arrangement:</a:t>
            </a:r>
            <a:endParaRPr lang="en-US" altLang="zh-CN" sz="2400" spc="20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+mj-ea"/>
              <a:ea typeface="+mj-ea"/>
              <a:cs typeface="MiSans Normal" panose="00000500000000000000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 spc="2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ea"/>
                <a:ea typeface="+mj-ea"/>
                <a:cs typeface="MiSans Normal" panose="00000500000000000000" charset="-122"/>
                <a:sym typeface="+mn-ea"/>
              </a:rPr>
              <a:t>Key Points Writing</a:t>
            </a:r>
            <a:endParaRPr lang="en-US" altLang="zh-CN" sz="2400" spc="20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+mj-ea"/>
              <a:ea typeface="+mj-ea"/>
              <a:cs typeface="MiSans Normal" panose="00000500000000000000" charset="-122"/>
              <a:sym typeface="+mn-ea"/>
            </a:endParaRPr>
          </a:p>
        </p:txBody>
      </p:sp>
      <p:sp>
        <p:nvSpPr>
          <p:cNvPr id="34" name="圆角矩形 33"/>
          <p:cNvSpPr/>
          <p:nvPr>
            <p:custDataLst>
              <p:tags r:id="rId8"/>
            </p:custDataLst>
          </p:nvPr>
        </p:nvSpPr>
        <p:spPr>
          <a:xfrm>
            <a:off x="4382770" y="3851275"/>
            <a:ext cx="6214745" cy="927735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outerShdw blurRad="254000" dist="38100" dir="2700000" algn="tl" rotWithShape="0">
              <a:schemeClr val="bg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>
            <a:normAutofit/>
          </a:bodyPr>
          <a:lstStyle/>
          <a:p>
            <a:pPr algn="ctr"/>
            <a:endParaRPr lang="zh-CN" altLang="en-US">
              <a:cs typeface="MiSans Normal" panose="00000500000000000000" charset="-122"/>
            </a:endParaRPr>
          </a:p>
        </p:txBody>
      </p:sp>
      <p:sp>
        <p:nvSpPr>
          <p:cNvPr id="35" name="序号"/>
          <p:cNvSpPr txBox="1"/>
          <p:nvPr>
            <p:custDataLst>
              <p:tags r:id="rId9"/>
            </p:custDataLst>
          </p:nvPr>
        </p:nvSpPr>
        <p:spPr>
          <a:xfrm>
            <a:off x="4382770" y="3855720"/>
            <a:ext cx="920115" cy="923290"/>
          </a:xfrm>
          <a:prstGeom prst="ellipse">
            <a:avLst/>
          </a:prstGeom>
          <a:solidFill>
            <a:schemeClr val="accent1"/>
          </a:solidFill>
        </p:spPr>
        <p:txBody>
          <a:bodyPr wrap="square" lIns="0" tIns="0" rIns="0" bIns="0" rtlCol="0" anchor="ctr" anchorCtr="0">
            <a:normAutofit/>
          </a:bodyPr>
          <a:lstStyle/>
          <a:p>
            <a:pPr algn="ctr"/>
            <a:r>
              <a:rPr lang="en-US" altLang="zh-CN" sz="2400">
                <a:solidFill>
                  <a:schemeClr val="lt1"/>
                </a:solidFill>
                <a:latin typeface="+mj-ea"/>
                <a:ea typeface="+mj-ea"/>
                <a:cs typeface="MiSans Normal" panose="00000500000000000000" charset="-122"/>
              </a:rPr>
              <a:t>03</a:t>
            </a:r>
            <a:endParaRPr lang="en-US" altLang="zh-CN" sz="2400">
              <a:solidFill>
                <a:schemeClr val="lt1"/>
              </a:solidFill>
              <a:latin typeface="+mj-ea"/>
              <a:ea typeface="+mj-ea"/>
              <a:cs typeface="MiSans Normal" panose="00000500000000000000" charset="-122"/>
            </a:endParaRPr>
          </a:p>
        </p:txBody>
      </p:sp>
      <p:sp>
        <p:nvSpPr>
          <p:cNvPr id="36" name="标题"/>
          <p:cNvSpPr txBox="1"/>
          <p:nvPr>
            <p:custDataLst>
              <p:tags r:id="rId10"/>
            </p:custDataLst>
          </p:nvPr>
        </p:nvSpPr>
        <p:spPr>
          <a:xfrm>
            <a:off x="5623560" y="3858895"/>
            <a:ext cx="5299710" cy="925830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rm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 spc="20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ea"/>
                <a:ea typeface="+mj-ea"/>
                <a:cs typeface="MiSans Normal" panose="00000500000000000000" charset="-122"/>
                <a:sym typeface="+mn-ea"/>
              </a:rPr>
              <a:t>Appreciation: </a:t>
            </a:r>
            <a:endParaRPr lang="en-US" altLang="zh-CN" sz="2400" spc="200">
              <a:solidFill>
                <a:schemeClr val="tx1">
                  <a:lumMod val="85000"/>
                  <a:lumOff val="15000"/>
                </a:schemeClr>
              </a:solidFill>
              <a:uFillTx/>
              <a:latin typeface="+mj-ea"/>
              <a:ea typeface="+mj-ea"/>
              <a:cs typeface="MiSans Normal" panose="00000500000000000000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 spc="20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ea"/>
                <a:ea typeface="+mj-ea"/>
                <a:cs typeface="MiSans Normal" panose="00000500000000000000" charset="-122"/>
                <a:sym typeface="+mn-ea"/>
              </a:rPr>
              <a:t>Sample Writing</a:t>
            </a:r>
            <a:endParaRPr lang="en-US" altLang="zh-CN" sz="2400" spc="200">
              <a:solidFill>
                <a:schemeClr val="tx1">
                  <a:lumMod val="85000"/>
                  <a:lumOff val="15000"/>
                </a:schemeClr>
              </a:solidFill>
              <a:uFillTx/>
              <a:latin typeface="+mj-ea"/>
              <a:ea typeface="+mj-ea"/>
              <a:cs typeface="MiSans Normal" panose="00000500000000000000" charset="-122"/>
              <a:sym typeface="+mn-ea"/>
            </a:endParaRPr>
          </a:p>
        </p:txBody>
      </p:sp>
      <p:sp>
        <p:nvSpPr>
          <p:cNvPr id="38" name="圆角矩形 37"/>
          <p:cNvSpPr/>
          <p:nvPr>
            <p:custDataLst>
              <p:tags r:id="rId11"/>
            </p:custDataLst>
          </p:nvPr>
        </p:nvSpPr>
        <p:spPr>
          <a:xfrm>
            <a:off x="4382770" y="5101590"/>
            <a:ext cx="6287770" cy="927735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outerShdw blurRad="254000" dist="38100" dir="2700000" algn="tl" rotWithShape="0">
              <a:schemeClr val="bg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>
            <a:normAutofit/>
          </a:bodyPr>
          <a:lstStyle/>
          <a:p>
            <a:pPr algn="ctr"/>
            <a:endParaRPr lang="zh-CN" altLang="en-US">
              <a:cs typeface="MiSans Normal" panose="00000500000000000000" charset="-122"/>
            </a:endParaRPr>
          </a:p>
        </p:txBody>
      </p:sp>
      <p:sp>
        <p:nvSpPr>
          <p:cNvPr id="39" name="序号"/>
          <p:cNvSpPr txBox="1"/>
          <p:nvPr>
            <p:custDataLst>
              <p:tags r:id="rId12"/>
            </p:custDataLst>
          </p:nvPr>
        </p:nvSpPr>
        <p:spPr>
          <a:xfrm>
            <a:off x="4382770" y="5106035"/>
            <a:ext cx="920115" cy="923290"/>
          </a:xfrm>
          <a:prstGeom prst="ellipse">
            <a:avLst/>
          </a:prstGeom>
          <a:solidFill>
            <a:schemeClr val="accent2"/>
          </a:solidFill>
        </p:spPr>
        <p:txBody>
          <a:bodyPr wrap="square" lIns="0" tIns="0" rIns="0" bIns="0" rtlCol="0" anchor="ctr" anchorCtr="0">
            <a:normAutofit/>
          </a:bodyPr>
          <a:lstStyle/>
          <a:p>
            <a:pPr algn="ctr"/>
            <a:r>
              <a:rPr lang="en-US" altLang="zh-CN" sz="2400">
                <a:solidFill>
                  <a:schemeClr val="lt1"/>
                </a:solidFill>
                <a:latin typeface="+mj-ea"/>
                <a:ea typeface="+mj-ea"/>
                <a:cs typeface="MiSans Normal" panose="00000500000000000000" charset="-122"/>
              </a:rPr>
              <a:t>04</a:t>
            </a:r>
            <a:endParaRPr lang="en-US" altLang="zh-CN" sz="2400">
              <a:solidFill>
                <a:schemeClr val="lt1"/>
              </a:solidFill>
              <a:latin typeface="+mj-ea"/>
              <a:ea typeface="+mj-ea"/>
              <a:cs typeface="MiSans Normal" panose="00000500000000000000" charset="-122"/>
            </a:endParaRPr>
          </a:p>
        </p:txBody>
      </p:sp>
      <p:sp>
        <p:nvSpPr>
          <p:cNvPr id="40" name="标题"/>
          <p:cNvSpPr txBox="1"/>
          <p:nvPr>
            <p:custDataLst>
              <p:tags r:id="rId13"/>
            </p:custDataLst>
          </p:nvPr>
        </p:nvSpPr>
        <p:spPr>
          <a:xfrm>
            <a:off x="5624195" y="5106035"/>
            <a:ext cx="5363210" cy="978535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rmAutofit lnSpcReduction="20000"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 spc="20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ea"/>
                <a:ea typeface="+mj-ea"/>
                <a:cs typeface="MiSans Normal" panose="00000500000000000000" charset="-122"/>
                <a:sym typeface="+mn-ea"/>
              </a:rPr>
              <a:t>Association:</a:t>
            </a:r>
            <a:endParaRPr lang="en-US" altLang="zh-CN" sz="2400" spc="200">
              <a:solidFill>
                <a:schemeClr val="tx1">
                  <a:lumMod val="85000"/>
                  <a:lumOff val="15000"/>
                </a:schemeClr>
              </a:solidFill>
              <a:uFillTx/>
              <a:latin typeface="+mj-ea"/>
              <a:ea typeface="+mj-ea"/>
              <a:cs typeface="MiSans Normal" panose="00000500000000000000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 spc="20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ea"/>
                <a:ea typeface="+mj-ea"/>
                <a:cs typeface="MiSans Normal" panose="00000500000000000000" charset="-122"/>
                <a:sym typeface="+mn-ea"/>
              </a:rPr>
              <a:t>Similar Application Letters </a:t>
            </a:r>
            <a:endParaRPr lang="en-US" altLang="zh-CN" sz="2400" spc="200">
              <a:solidFill>
                <a:schemeClr val="tx1">
                  <a:lumMod val="85000"/>
                  <a:lumOff val="15000"/>
                </a:schemeClr>
              </a:solidFill>
              <a:uFillTx/>
              <a:latin typeface="+mj-ea"/>
              <a:ea typeface="+mj-ea"/>
              <a:cs typeface="MiSans Normal" panose="000005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28725" y="2095500"/>
            <a:ext cx="278066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6000" b="1"/>
              <a:t>4“A” Model</a:t>
            </a:r>
            <a:endParaRPr lang="en-US" altLang="zh-CN" sz="6000" b="1"/>
          </a:p>
        </p:txBody>
      </p:sp>
    </p:spTree>
    <p:custDataLst>
      <p:tags r:id="rId1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idx="2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01</a:t>
            </a:r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idx="1"/>
            <p:custDataLst>
              <p:tags r:id="rId2"/>
            </p:custDataLst>
          </p:nvPr>
        </p:nvSpPr>
        <p:spPr>
          <a:xfrm>
            <a:off x="540385" y="3588385"/>
            <a:ext cx="7646670" cy="673735"/>
          </a:xfrm>
        </p:spPr>
        <p:txBody>
          <a:bodyPr>
            <a:noAutofit/>
          </a:bodyPr>
          <a:lstStyle/>
          <a:p>
            <a:pPr algn="ctr"/>
            <a:r>
              <a:rPr lang="zh-CN" altLang="en-US" sz="3600">
                <a:solidFill>
                  <a:schemeClr val="tx1"/>
                </a:solidFill>
              </a:rPr>
              <a:t>Based on Topic-driven </a:t>
            </a:r>
            <a:r>
              <a:rPr lang="en-US" altLang="zh-CN" sz="3600">
                <a:solidFill>
                  <a:schemeClr val="tx1"/>
                </a:solidFill>
              </a:rPr>
              <a:t>method</a:t>
            </a:r>
            <a:endParaRPr lang="en-US" altLang="zh-CN" sz="3600">
              <a:solidFill>
                <a:schemeClr val="tx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24025" y="2258695"/>
            <a:ext cx="45732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4800" b="1" smtClean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</a:rPr>
              <a:t>Analysis</a:t>
            </a:r>
            <a:endParaRPr lang="zh-CN" altLang="en-US" sz="4800" b="1" smtClean="0">
              <a:solidFill>
                <a:schemeClr val="accent1"/>
              </a:solidFill>
              <a:latin typeface="+mj-ea"/>
              <a:ea typeface="+mj-ea"/>
              <a:cs typeface="MiSans Normal" panose="000005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 idx="1"/>
          </p:nvPr>
        </p:nvSpPr>
        <p:spPr>
          <a:xfrm>
            <a:off x="106045" y="436880"/>
            <a:ext cx="10968990" cy="574040"/>
          </a:xfrm>
        </p:spPr>
        <p:txBody>
          <a:bodyPr/>
          <a:p>
            <a:r>
              <a:rPr lang="en-US" altLang="zh-CN">
                <a:solidFill>
                  <a:schemeClr val="tx1"/>
                </a:solidFill>
              </a:rPr>
              <a:t>What does “Topic-driven” mean?</a:t>
            </a:r>
            <a:endParaRPr lang="en-US" altLang="zh-CN">
              <a:solidFill>
                <a:schemeClr val="tx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20090" y="1481455"/>
            <a:ext cx="10939780" cy="49650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lnSpc>
                <a:spcPct val="1200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The term "topic-driven" refers to an approach or method that is 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guided and structured around a specific topic or theme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. 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In the context of speeches, presentations, being topic-driven means that the content is organized and developed 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with a clear focus on a particular subject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, ensuring that all parts of the speech or document are directly 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related to and support the central theme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It helps in maintaining clarity and coherence throughout the discourse, making it easier for the audience or readers to follow and understand the main message.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lnSpc>
                <a:spcPct val="120000"/>
              </a:lnSpc>
            </a:pP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When writing a structured speech based on the concept of "topic-driven speaking," the aim is to 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focus on a central theme and elaborate on it through a well-organized and coherent structure. </a:t>
            </a:r>
            <a:endParaRPr lang="zh-CN" altLang="en-US"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3"/>
          </p:nvPr>
        </p:nvSpPr>
        <p:spPr/>
        <p:txBody>
          <a:bodyPr/>
          <a:p>
            <a:r>
              <a:rPr lang="zh-CN" altLang="en-US">
                <a:solidFill>
                  <a:schemeClr val="tx1"/>
                </a:solidFill>
              </a:rPr>
              <a:t>原题呈现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内容占位符 2"/>
          <p:cNvSpPr>
            <a:spLocks noGrp="1"/>
          </p:cNvSpPr>
          <p:nvPr/>
        </p:nvSpPr>
        <p:spPr>
          <a:xfrm>
            <a:off x="664845" y="1010920"/>
            <a:ext cx="10222865" cy="3855085"/>
          </a:xfrm>
          <a:prstGeom prst="rect">
            <a:avLst/>
          </a:prstGeom>
        </p:spPr>
        <p:txBody>
          <a:bodyPr vert="horz" lIns="0" tIns="0" rIns="0" bIns="0" rtlCol="0"/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33333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538480" indent="-2063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33333">
                    <a:lumMod val="65000"/>
                    <a:lumOff val="3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2pPr>
            <a:lvl3pPr marL="798830" indent="-1619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333">
                    <a:lumMod val="65000"/>
                    <a:lumOff val="3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3pPr>
            <a:lvl4pPr marL="1030605" indent="-1492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33333">
                    <a:lumMod val="65000"/>
                    <a:lumOff val="3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4pPr>
            <a:lvl5pPr marL="1235075" indent="-127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333333">
                    <a:lumMod val="65000"/>
                    <a:lumOff val="3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333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333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333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333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9pPr>
          </a:lstStyle>
          <a:p>
            <a:pPr marL="0" indent="0" algn="just">
              <a:lnSpc>
                <a:spcPct val="120000"/>
              </a:lnSpc>
              <a:buNone/>
            </a:pPr>
            <a:r>
              <a:rPr lang="en-US"/>
              <a:t>  </a:t>
            </a:r>
            <a:r>
              <a:t>假定你是李华，你负责的小组项目“Surveying</a:t>
            </a:r>
            <a:r>
              <a:rPr lang="en-US"/>
              <a:t> </a:t>
            </a:r>
            <a:r>
              <a:t>Students’</a:t>
            </a:r>
            <a:r>
              <a:rPr lang="en-US"/>
              <a:t> </a:t>
            </a:r>
            <a:r>
              <a:t>English Novel Reading”</a:t>
            </a:r>
            <a:r>
              <a:rPr lang="en-US"/>
              <a:t> </a:t>
            </a:r>
            <a:r>
              <a:t>在学校项目评比中</a:t>
            </a:r>
            <a:r>
              <a:rPr b="1"/>
              <a:t>获奖</a:t>
            </a:r>
            <a:r>
              <a:t>,</a:t>
            </a:r>
            <a:r>
              <a:rPr lang="en-US"/>
              <a:t> </a:t>
            </a:r>
            <a:r>
              <a:t>现受校英语俱乐部邀请作</a:t>
            </a:r>
            <a:r>
              <a:rPr b="1"/>
              <a:t>该项目的介绍</a:t>
            </a:r>
            <a:r>
              <a:t>。请用英语写一篇发言稿，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t>内容包括: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/>
              <a:t>    </a:t>
            </a:r>
            <a:r>
              <a:rPr b="1"/>
              <a:t>1.实施过程:</a:t>
            </a:r>
            <a:endParaRPr b="1"/>
          </a:p>
          <a:p>
            <a:pPr marL="0" indent="0" algn="just">
              <a:lnSpc>
                <a:spcPct val="120000"/>
              </a:lnSpc>
              <a:buNone/>
            </a:pPr>
            <a:r>
              <a:rPr lang="en-US" b="1"/>
              <a:t>    </a:t>
            </a:r>
            <a:r>
              <a:rPr b="1"/>
              <a:t>2.组员感受</a:t>
            </a:r>
            <a:endParaRPr b="1"/>
          </a:p>
          <a:p>
            <a:pPr marL="0" indent="0" algn="just">
              <a:lnSpc>
                <a:spcPct val="120000"/>
              </a:lnSpc>
              <a:buNone/>
            </a:pPr>
            <a:r>
              <a:rPr lang="zh-CN" altLang="en-US"/>
              <a:t>注意:</a:t>
            </a:r>
            <a:endParaRPr lang="zh-CN" altLang="en-US"/>
          </a:p>
          <a:p>
            <a:pPr marL="0" indent="0" algn="just">
              <a:lnSpc>
                <a:spcPct val="120000"/>
              </a:lnSpc>
              <a:buNone/>
            </a:pPr>
            <a:r>
              <a:rPr lang="en-US" altLang="zh-CN"/>
              <a:t>    </a:t>
            </a:r>
            <a:r>
              <a:rPr lang="zh-CN" altLang="en-US"/>
              <a:t>1.写作词数应为80个左右</a:t>
            </a:r>
            <a:r>
              <a:rPr lang="en-US" altLang="zh-CN"/>
              <a:t>;   </a:t>
            </a:r>
            <a:r>
              <a:rPr lang="zh-CN" altLang="en-US"/>
              <a:t>2.请按如下格式在答题纸的相应位置作答。</a:t>
            </a:r>
            <a:endParaRPr lang="zh-CN" altLang="en-US"/>
          </a:p>
          <a:p>
            <a:pPr marL="0" indent="0" algn="ctr">
              <a:lnSpc>
                <a:spcPct val="120000"/>
              </a:lnSpc>
              <a:buNone/>
            </a:pPr>
            <a:endParaRPr lang="zh-CN" altLang="en-US" b="1"/>
          </a:p>
        </p:txBody>
      </p:sp>
      <p:sp>
        <p:nvSpPr>
          <p:cNvPr id="3" name="文本框 2"/>
          <p:cNvSpPr txBox="1"/>
          <p:nvPr/>
        </p:nvSpPr>
        <p:spPr>
          <a:xfrm>
            <a:off x="608330" y="5283200"/>
            <a:ext cx="1057275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ym typeface="+mn-ea"/>
              </a:rPr>
              <a:t>Dear </a:t>
            </a:r>
            <a:r>
              <a:rPr lang="en-US" altLang="zh-CN">
                <a:sym typeface="+mn-ea"/>
              </a:rPr>
              <a:t>English Club Members</a:t>
            </a:r>
            <a:r>
              <a:rPr lang="zh-CN" altLang="en-US">
                <a:sym typeface="+mn-ea"/>
              </a:rPr>
              <a:t>, </a:t>
            </a:r>
            <a:endParaRPr lang="zh-CN" altLang="en-US"/>
          </a:p>
          <a:p>
            <a:r>
              <a:rPr lang="zh-CN" altLang="en-US">
                <a:sym typeface="+mn-ea"/>
              </a:rPr>
              <a:t>___________________________________________________________________</a:t>
            </a:r>
            <a:r>
              <a:rPr lang="en-US" altLang="zh-CN">
                <a:sym typeface="+mn-ea"/>
              </a:rPr>
              <a:t>_____________________________________________________________________________________________________________________________________   </a:t>
            </a:r>
            <a:r>
              <a:rPr lang="en-US" altLang="zh-CN" b="1">
                <a:sym typeface="+mn-ea"/>
              </a:rPr>
              <a:t>Thank you !</a:t>
            </a:r>
            <a:endParaRPr lang="en-US" altLang="zh-CN" b="1"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3" grpId="0"/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 idx="1"/>
          </p:nvPr>
        </p:nvSpPr>
        <p:spPr/>
        <p:txBody>
          <a:bodyPr/>
          <a:p>
            <a:r>
              <a:rPr lang="zh-CN" altLang="en-US">
                <a:solidFill>
                  <a:schemeClr val="tx1"/>
                </a:solidFill>
              </a:rPr>
              <a:t>建构理论关联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63855" y="1056005"/>
            <a:ext cx="11457940" cy="48926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/>
              <a:t>    </a:t>
            </a:r>
            <a:r>
              <a:rPr lang="zh-CN" altLang="en-US" sz="2400"/>
              <a:t>这个题目典型地契合了</a:t>
            </a:r>
            <a:r>
              <a:rPr lang="zh-CN" altLang="en-US" sz="2400" b="1"/>
              <a:t>话题驱动型应用文</a:t>
            </a:r>
            <a:r>
              <a:rPr lang="zh-CN" altLang="en-US" sz="2400"/>
              <a:t>的要求，因为它要求内容围绕一个明确的中心主题——</a:t>
            </a:r>
            <a:r>
              <a:rPr lang="zh-CN" altLang="en-US" sz="2400" b="1"/>
              <a:t>"Surveying Students’ English Novel Reading"项目</a:t>
            </a:r>
            <a:r>
              <a:rPr lang="zh-CN" altLang="en-US" sz="2400"/>
              <a:t>的介绍和分析。整个发言稿都是按照这一主题展开的，从项目的实施过程到组员的感受，每一部分都直接支撑和阐述了这个中心主题。具体来说，话题驱动型应用文的特点在于：</a:t>
            </a:r>
            <a:endParaRPr lang="zh-CN" altLang="en-US" sz="2400"/>
          </a:p>
          <a:p>
            <a:endParaRPr lang="zh-CN" altLang="en-US" sz="2400"/>
          </a:p>
          <a:p>
            <a:r>
              <a:rPr lang="zh-CN" altLang="en-US" sz="2400" b="1">
                <a:highlight>
                  <a:srgbClr val="FFFF00"/>
                </a:highlight>
              </a:rPr>
              <a:t>主题清晰：</a:t>
            </a:r>
            <a:r>
              <a:rPr lang="zh-CN" altLang="en-US" sz="2400"/>
              <a:t>全文聚焦于“学生英文小说阅读情况调查”项目，所有内容都与这一主题紧密相关，没有偏离主题的内容，保证了演讲的条理性和连贯性。</a:t>
            </a:r>
            <a:endParaRPr lang="zh-CN" altLang="en-US" sz="2400"/>
          </a:p>
          <a:p>
            <a:r>
              <a:rPr lang="zh-CN" altLang="en-US" sz="2400" b="1">
                <a:highlight>
                  <a:srgbClr val="FFFF00"/>
                </a:highlight>
              </a:rPr>
              <a:t>结构有序：</a:t>
            </a:r>
            <a:r>
              <a:rPr lang="zh-CN" altLang="en-US" sz="2400"/>
              <a:t>从介绍、实施过程、组员感受到总结，每一部分都围绕主题进行扩展，每一个段落都服务于对主题的深入解释和展示。</a:t>
            </a:r>
            <a:endParaRPr lang="zh-CN" altLang="en-US" sz="2400"/>
          </a:p>
          <a:p>
            <a:r>
              <a:rPr lang="zh-CN" altLang="en-US" sz="2400" b="1">
                <a:highlight>
                  <a:srgbClr val="FFFF00"/>
                </a:highlight>
              </a:rPr>
              <a:t>目的明确：</a:t>
            </a:r>
            <a:r>
              <a:rPr lang="zh-CN" altLang="en-US" sz="2400"/>
              <a:t>通过这样的结构和内容安排，旨在向听众清晰展示项目的价值和团队成员的学习成果，同时增强听众对英文小说阅读的兴趣和了解。</a:t>
            </a:r>
            <a:endParaRPr lang="zh-CN" altLang="en-US" sz="2400"/>
          </a:p>
          <a:p>
            <a:r>
              <a:rPr lang="zh-CN" altLang="en-US" sz="2400" b="1">
                <a:highlight>
                  <a:srgbClr val="FFFF00"/>
                </a:highlight>
              </a:rPr>
              <a:t>增强参与感和影响力：</a:t>
            </a:r>
            <a:r>
              <a:rPr lang="zh-CN" altLang="en-US" sz="2400"/>
              <a:t>话题驱动的表达方式能够更好地吸引听众的注意力，使他们能够清晰地理解信息，从而产生共鸣，提高信息的接受度和影响力。</a:t>
            </a:r>
            <a:endParaRPr lang="zh-CN" altLang="en-US" sz="240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3"/>
          </p:nvPr>
        </p:nvSpPr>
        <p:spPr>
          <a:xfrm>
            <a:off x="421640" y="176530"/>
            <a:ext cx="10968990" cy="574040"/>
          </a:xfrm>
        </p:spPr>
        <p:txBody>
          <a:bodyPr/>
          <a:p>
            <a:r>
              <a:rPr lang="zh-CN" altLang="en-US">
                <a:solidFill>
                  <a:schemeClr val="tx1"/>
                </a:solidFill>
              </a:rPr>
              <a:t>基于话题的命题分析</a:t>
            </a:r>
            <a:endParaRPr lang="zh-CN" altLang="en-US">
              <a:solidFill>
                <a:schemeClr val="tx1"/>
              </a:solidFill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513423" y="1306761"/>
          <a:ext cx="11030241" cy="4693542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2425700"/>
                <a:gridCol w="1678940"/>
                <a:gridCol w="1603959"/>
                <a:gridCol w="2034746"/>
                <a:gridCol w="3286896"/>
              </a:tblGrid>
              <a:tr h="782257"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800" kern="100" dirty="0">
                          <a:effectLst/>
                        </a:rPr>
                        <a:t>话题</a:t>
                      </a:r>
                      <a:endParaRPr lang="zh-CN" sz="2800" kern="100" dirty="0">
                        <a:effectLst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2800" kern="100" dirty="0" smtClean="0">
                          <a:effectLst/>
                          <a:highlight>
                            <a:srgbClr val="FFFF00"/>
                          </a:highlight>
                        </a:rPr>
                        <a:t>Surveying</a:t>
                      </a:r>
                      <a:r>
                        <a:rPr lang="zh-CN" altLang="en-US" sz="2800" kern="100" dirty="0" smtClean="0">
                          <a:effectLst/>
                        </a:rPr>
                        <a:t> Students’ English Novel Reading</a:t>
                      </a:r>
                      <a:endParaRPr lang="zh-CN" altLang="en-US" sz="2800" kern="100" dirty="0" smtClean="0">
                        <a:effectLst/>
                      </a:endParaRPr>
                    </a:p>
                  </a:txBody>
                  <a:tcPr marL="68580" marR="68580" marT="0" marB="0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782257"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800" kern="100" dirty="0">
                          <a:effectLst/>
                        </a:rPr>
                        <a:t>话题理解</a:t>
                      </a:r>
                      <a:endParaRPr lang="zh-CN" sz="2800" kern="100" dirty="0">
                        <a:effectLst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endParaRPr lang="en-US" altLang="zh-CN" sz="2000" kern="100" dirty="0" smtClean="0">
                        <a:effectLst/>
                      </a:endParaRPr>
                    </a:p>
                  </a:txBody>
                  <a:tcPr marL="68580" marR="68580" marT="0" marB="0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782257"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800" kern="100" dirty="0">
                          <a:effectLst/>
                        </a:rPr>
                        <a:t>话题表现形式</a:t>
                      </a:r>
                      <a:endParaRPr lang="zh-CN" sz="2800" kern="100" dirty="0">
                        <a:effectLst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800" kern="100" dirty="0" smtClean="0">
                          <a:effectLst/>
                        </a:rPr>
                        <a:t>发言稿</a:t>
                      </a:r>
                      <a:r>
                        <a:rPr lang="en-US" altLang="zh-CN" sz="2800" kern="100" dirty="0" smtClean="0">
                          <a:effectLst/>
                        </a:rPr>
                        <a:t>/</a:t>
                      </a:r>
                      <a:r>
                        <a:rPr lang="zh-CN" altLang="en-US" sz="2800" kern="100" dirty="0" smtClean="0">
                          <a:effectLst/>
                        </a:rPr>
                        <a:t>分享式汇报（</a:t>
                      </a:r>
                      <a:r>
                        <a:rPr lang="en-US" altLang="zh-CN" sz="2800" kern="100" dirty="0" smtClean="0">
                          <a:effectLst/>
                        </a:rPr>
                        <a:t>Similar to presentation</a:t>
                      </a:r>
                      <a:r>
                        <a:rPr lang="zh-CN" altLang="en-US" sz="2800" kern="100" dirty="0" smtClean="0">
                          <a:effectLst/>
                        </a:rPr>
                        <a:t>）</a:t>
                      </a:r>
                      <a:endParaRPr lang="zh-CN" altLang="en-US" sz="2800" kern="100" dirty="0" smtClean="0">
                        <a:effectLst/>
                      </a:endParaRPr>
                    </a:p>
                  </a:txBody>
                  <a:tcPr marL="68580" marR="68580" marT="0" marB="0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782257"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800" kern="100" dirty="0">
                          <a:effectLst/>
                        </a:rPr>
                        <a:t>话题背景</a:t>
                      </a:r>
                      <a:endParaRPr lang="zh-CN" sz="2800" kern="100" dirty="0">
                        <a:effectLst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000" kern="100" dirty="0" smtClean="0">
                          <a:effectLst/>
                        </a:rPr>
                        <a:t>你负责的小组项目脱颖而出，受邀介绍项目实施过程与组员感受</a:t>
                      </a:r>
                      <a:endParaRPr lang="zh-CN" sz="2000" kern="100" dirty="0" smtClean="0">
                        <a:effectLst/>
                      </a:endParaRPr>
                    </a:p>
                  </a:txBody>
                  <a:tcPr marL="68580" marR="68580" marT="0" marB="0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782257">
                <a:tc>
                  <a:txBody>
                    <a:bodyPr/>
                    <a:p>
                      <a:r>
                        <a:rPr lang="zh-CN" altLang="en-US" sz="2800" kern="100" dirty="0" smtClean="0">
                          <a:effectLst/>
                        </a:rPr>
                        <a:t>目标听众</a:t>
                      </a:r>
                      <a:endParaRPr lang="zh-CN" altLang="en-US" sz="2800" kern="100" dirty="0" smtClean="0">
                        <a:effectLst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p>
                      <a:r>
                        <a:rPr lang="zh-CN" altLang="en-US" sz="2400" kern="100" dirty="0" smtClean="0">
                          <a:effectLst/>
                        </a:rPr>
                        <a:t>考虑受众的身份、年龄、知识水平、价值观等</a:t>
                      </a:r>
                      <a:endParaRPr lang="zh-CN" altLang="en-US" sz="2400" kern="100" dirty="0" smtClean="0">
                        <a:effectLst/>
                      </a:endParaRPr>
                    </a:p>
                    <a:p>
                      <a:r>
                        <a:rPr lang="zh-CN" altLang="en-US" sz="1800" kern="100" dirty="0" smtClean="0">
                          <a:effectLst/>
                        </a:rPr>
                        <a:t>注意：本文尽量使用正式、客观的语气进行介绍，关切听众最想知道的内容</a:t>
                      </a:r>
                      <a:r>
                        <a:rPr lang="zh-CN" sz="1800" kern="100" dirty="0" smtClean="0">
                          <a:effectLst/>
                        </a:rPr>
                        <a:t>。</a:t>
                      </a:r>
                      <a:endParaRPr lang="zh-CN" sz="1800" kern="100" dirty="0" smtClean="0">
                        <a:effectLst/>
                      </a:endParaRPr>
                    </a:p>
                  </a:txBody>
                  <a:tcPr marL="68580" marR="68580" marT="0" marB="0" anchor="ctr"/>
                </a:tc>
                <a:tc hMerge="1">
                  <a:tcPr marL="68580" marR="68580" marT="0" marB="0"/>
                </a:tc>
                <a:tc hMerge="1">
                  <a:tcPr marL="68580" marR="68580" marT="0" marB="0"/>
                </a:tc>
                <a:tc hMerge="1">
                  <a:tcPr marL="68580" marR="68580" marT="0" marB="0"/>
                </a:tc>
              </a:tr>
              <a:tr h="782257"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800" kern="100" dirty="0">
                          <a:effectLst/>
                        </a:rPr>
                        <a:t>人称时态</a:t>
                      </a:r>
                      <a:endParaRPr lang="zh-CN" sz="2800" kern="10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800" kern="100" dirty="0">
                          <a:effectLst/>
                        </a:rPr>
                        <a:t>第一人称</a:t>
                      </a:r>
                      <a:endParaRPr lang="zh-CN" sz="2800" kern="10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800" kern="100" dirty="0">
                          <a:effectLst/>
                        </a:rPr>
                        <a:t>/</a:t>
                      </a:r>
                      <a:endParaRPr lang="en-US" altLang="zh-CN" sz="2800" kern="10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2800" kern="100" dirty="0" smtClean="0">
                          <a:effectLst/>
                        </a:rPr>
                        <a:t>一般现在时</a:t>
                      </a:r>
                      <a:endParaRPr lang="zh-CN" altLang="zh-CN" sz="2800" kern="100" dirty="0" smtClean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800" kern="100" dirty="0">
                          <a:effectLst/>
                        </a:rPr>
                        <a:t>一般过去时</a:t>
                      </a:r>
                      <a:endParaRPr lang="zh-CN" sz="2800" kern="100" dirty="0">
                        <a:effectLst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3021965" y="857885"/>
            <a:ext cx="8728710" cy="4070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b="1">
                <a:solidFill>
                  <a:srgbClr val="FF0000"/>
                </a:solidFill>
              </a:rPr>
              <a:t>to ask people questions in order to find out about their opinions or behaviour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021965" y="2150745"/>
            <a:ext cx="827087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spcAft>
                <a:spcPts val="0"/>
              </a:spcAft>
            </a:pPr>
            <a:r>
              <a:rPr lang="zh-CN" altLang="en-US" b="1" kern="100" dirty="0" smtClean="0">
                <a:effectLst/>
                <a:sym typeface="+mn-ea"/>
              </a:rPr>
              <a:t>Investigate</a:t>
            </a:r>
            <a:r>
              <a:rPr lang="zh-CN" altLang="en-US" kern="100" dirty="0" smtClean="0">
                <a:effectLst/>
                <a:sym typeface="+mn-ea"/>
              </a:rPr>
              <a:t> How Students Engage with English Literature</a:t>
            </a:r>
            <a:endParaRPr lang="zh-CN" altLang="en-US" kern="100" dirty="0" smtClean="0">
              <a:effectLst/>
            </a:endParaRPr>
          </a:p>
          <a:p>
            <a:pPr algn="just">
              <a:spcAft>
                <a:spcPts val="0"/>
              </a:spcAft>
            </a:pPr>
            <a:r>
              <a:rPr lang="zh-CN" altLang="en-US" b="1" kern="100" dirty="0" smtClean="0">
                <a:effectLst/>
                <a:sym typeface="+mn-ea"/>
              </a:rPr>
              <a:t>Examine </a:t>
            </a:r>
            <a:r>
              <a:rPr lang="zh-CN" altLang="en-US" kern="100" dirty="0" smtClean="0">
                <a:effectLst/>
                <a:sym typeface="+mn-ea"/>
              </a:rPr>
              <a:t>English Novel Reading Trends in the Student Population</a:t>
            </a:r>
            <a:r>
              <a:rPr lang="en-US" altLang="zh-CN" kern="100" dirty="0" smtClean="0">
                <a:effectLst/>
                <a:sym typeface="+mn-ea"/>
              </a:rPr>
              <a:t> ……</a:t>
            </a:r>
            <a:endParaRPr lang="en-US" altLang="zh-CN" kern="100" dirty="0" smtClean="0">
              <a:effectLst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 idx="1"/>
          </p:nvPr>
        </p:nvSpPr>
        <p:spPr/>
        <p:txBody>
          <a:bodyPr/>
          <a:p>
            <a:r>
              <a:t>各段要点组织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903605" y="1143000"/>
          <a:ext cx="10117455" cy="21977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6380"/>
                <a:gridCol w="7331075"/>
              </a:tblGrid>
              <a:tr h="4768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Para 1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自我身份介绍</a:t>
                      </a:r>
                      <a:r>
                        <a:rPr lang="en-US" altLang="zh-CN"/>
                        <a:t>+</a:t>
                      </a:r>
                      <a:r>
                        <a:rPr lang="zh-CN" altLang="en-US"/>
                        <a:t>项目简要导入（概括性进入主题</a:t>
                      </a:r>
                      <a:r>
                        <a:rPr lang="en-US" altLang="zh-CN"/>
                        <a:t>/</a:t>
                      </a:r>
                      <a:r>
                        <a:rPr lang="zh-CN" altLang="en-US"/>
                        <a:t>话题）</a:t>
                      </a:r>
                      <a:endParaRPr lang="zh-CN" altLang="en-US"/>
                    </a:p>
                  </a:txBody>
                  <a:tcPr/>
                </a:tc>
              </a:tr>
              <a:tr h="767080"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/>
                    </a:p>
                    <a:p>
                      <a:pPr algn="ctr">
                        <a:buNone/>
                      </a:pPr>
                      <a:r>
                        <a:rPr lang="en-US" altLang="zh-CN"/>
                        <a:t>Para 2 Part 1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要点</a:t>
                      </a:r>
                      <a:r>
                        <a:rPr lang="en-US" altLang="zh-CN"/>
                        <a:t>1</a:t>
                      </a:r>
                      <a:r>
                        <a:rPr lang="zh-CN" altLang="en-US"/>
                        <a:t>：实施过程</a:t>
                      </a:r>
                      <a:endParaRPr lang="zh-CN" altLang="en-US"/>
                    </a:p>
                    <a:p>
                      <a:pPr algn="ctr">
                        <a:buNone/>
                      </a:pPr>
                      <a:r>
                        <a:rPr lang="zh-CN" altLang="en-US"/>
                        <a:t>（</a:t>
                      </a:r>
                      <a:r>
                        <a:rPr lang="en-US" altLang="zh-CN"/>
                        <a:t>Different Stages: Preparation-Conduction-Conclusion etc.)</a:t>
                      </a:r>
                      <a:endParaRPr lang="en-US" altLang="zh-CN"/>
                    </a:p>
                  </a:txBody>
                  <a:tcPr/>
                </a:tc>
              </a:tr>
              <a:tr h="4768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Para 2 Part 2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要点</a:t>
                      </a:r>
                      <a:r>
                        <a:rPr lang="en-US" altLang="zh-CN"/>
                        <a:t>2</a:t>
                      </a:r>
                      <a:r>
                        <a:rPr lang="zh-CN" altLang="en-US"/>
                        <a:t>：组员感受</a:t>
                      </a:r>
                      <a:endParaRPr lang="zh-CN" altLang="en-US"/>
                    </a:p>
                  </a:txBody>
                  <a:tcPr/>
                </a:tc>
              </a:tr>
              <a:tr h="4768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Para 2 </a:t>
                      </a:r>
                      <a:r>
                        <a:rPr lang="zh-CN" altLang="en-US"/>
                        <a:t>尾句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前面内容的回顾总结</a:t>
                      </a:r>
                      <a:r>
                        <a:rPr lang="en-US" altLang="zh-CN"/>
                        <a:t>+*</a:t>
                      </a:r>
                      <a:r>
                        <a:rPr lang="zh-CN" altLang="en-US"/>
                        <a:t>未来展望</a:t>
                      </a: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5255895" y="3445510"/>
            <a:ext cx="2027555" cy="645160"/>
          </a:xfrm>
          <a:prstGeom prst="rect">
            <a:avLst/>
          </a:prstGeom>
        </p:spPr>
        <p:style>
          <a:lnRef idx="2">
            <a:schemeClr val="accent5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chemeClr val="tx1"/>
                </a:solidFill>
              </a:rPr>
              <a:t>The identity of the speaker</a:t>
            </a:r>
            <a:endParaRPr lang="en-US" altLang="zh-CN" b="1">
              <a:solidFill>
                <a:schemeClr val="tx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90520" y="4328160"/>
            <a:ext cx="1562735" cy="645160"/>
          </a:xfrm>
          <a:prstGeom prst="rect">
            <a:avLst/>
          </a:prstGeom>
        </p:spPr>
        <p:style>
          <a:lnRef idx="2">
            <a:schemeClr val="accent5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chemeClr val="tx1"/>
                </a:solidFill>
              </a:rPr>
              <a:t>The topic</a:t>
            </a:r>
            <a:endParaRPr lang="en-US" altLang="zh-CN" b="1">
              <a:solidFill>
                <a:schemeClr val="tx1"/>
              </a:solidFill>
            </a:endParaRPr>
          </a:p>
          <a:p>
            <a:pPr algn="ctr"/>
            <a:r>
              <a:rPr lang="en-US" altLang="zh-CN" b="1">
                <a:solidFill>
                  <a:schemeClr val="tx1"/>
                </a:solidFill>
              </a:rPr>
              <a:t>lead-in</a:t>
            </a:r>
            <a:endParaRPr lang="en-US" altLang="zh-CN" b="1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920355" y="4440555"/>
            <a:ext cx="2027555" cy="368300"/>
          </a:xfrm>
          <a:prstGeom prst="rect">
            <a:avLst/>
          </a:prstGeom>
        </p:spPr>
        <p:style>
          <a:lnRef idx="2">
            <a:schemeClr val="accent5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chemeClr val="tx1"/>
                </a:solidFill>
              </a:rPr>
              <a:t>The conduction</a:t>
            </a:r>
            <a:endParaRPr lang="en-US" altLang="zh-CN" b="1">
              <a:solidFill>
                <a:schemeClr val="tx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25700" y="5552440"/>
            <a:ext cx="2027555" cy="645160"/>
          </a:xfrm>
          <a:prstGeom prst="rect">
            <a:avLst/>
          </a:prstGeom>
        </p:spPr>
        <p:style>
          <a:lnRef idx="2">
            <a:schemeClr val="accent5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chemeClr val="tx1"/>
                </a:solidFill>
              </a:rPr>
              <a:t>Feelings of the teammates</a:t>
            </a:r>
            <a:endParaRPr lang="en-US" altLang="zh-CN" b="1">
              <a:solidFill>
                <a:schemeClr val="tx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001635" y="5777865"/>
            <a:ext cx="2027555" cy="645160"/>
          </a:xfrm>
          <a:prstGeom prst="rect">
            <a:avLst/>
          </a:prstGeom>
        </p:spPr>
        <p:style>
          <a:lnRef idx="2">
            <a:schemeClr val="accent5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chemeClr val="tx1"/>
                </a:solidFill>
              </a:rPr>
              <a:t>Future Expectations</a:t>
            </a:r>
            <a:endParaRPr lang="en-US" altLang="zh-CN" b="1">
              <a:solidFill>
                <a:schemeClr val="tx1"/>
              </a:solidFill>
            </a:endParaRPr>
          </a:p>
        </p:txBody>
      </p:sp>
      <p:pic>
        <p:nvPicPr>
          <p:cNvPr id="10" name="图片 9" descr="箭头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3255" y="5553075"/>
            <a:ext cx="933450" cy="718185"/>
          </a:xfrm>
          <a:prstGeom prst="rect">
            <a:avLst/>
          </a:prstGeom>
        </p:spPr>
      </p:pic>
      <p:pic>
        <p:nvPicPr>
          <p:cNvPr id="11" name="图片 10" descr="箭头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460000">
            <a:off x="4441190" y="4625340"/>
            <a:ext cx="1174115" cy="718185"/>
          </a:xfrm>
          <a:prstGeom prst="rect">
            <a:avLst/>
          </a:prstGeom>
        </p:spPr>
      </p:pic>
      <p:pic>
        <p:nvPicPr>
          <p:cNvPr id="12" name="图片 11" descr="箭头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55970" y="4200525"/>
            <a:ext cx="827405" cy="718185"/>
          </a:xfrm>
          <a:prstGeom prst="rect">
            <a:avLst/>
          </a:prstGeom>
        </p:spPr>
      </p:pic>
      <p:pic>
        <p:nvPicPr>
          <p:cNvPr id="13" name="图片 12" descr="箭头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800000">
            <a:off x="7082790" y="4608195"/>
            <a:ext cx="915670" cy="718185"/>
          </a:xfrm>
          <a:prstGeom prst="rect">
            <a:avLst/>
          </a:prstGeom>
        </p:spPr>
      </p:pic>
      <p:pic>
        <p:nvPicPr>
          <p:cNvPr id="14" name="图片 13" descr="箭头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106285" y="5654040"/>
            <a:ext cx="895350" cy="71818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5527675" y="4973320"/>
            <a:ext cx="1628775" cy="1753235"/>
          </a:xfrm>
          <a:prstGeom prst="rect">
            <a:avLst/>
          </a:prstGeom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chemeClr val="tx1"/>
                </a:solidFill>
              </a:rPr>
              <a:t>A campus Project: </a:t>
            </a:r>
            <a:endParaRPr lang="en-US" altLang="zh-CN" b="1">
              <a:solidFill>
                <a:schemeClr val="tx1"/>
              </a:solidFill>
            </a:endParaRPr>
          </a:p>
          <a:p>
            <a:pPr algn="ctr"/>
            <a:r>
              <a:rPr b="1">
                <a:solidFill>
                  <a:schemeClr val="tx1"/>
                </a:solidFill>
                <a:sym typeface="+mn-ea"/>
              </a:rPr>
              <a:t>Surveying</a:t>
            </a:r>
            <a:r>
              <a:rPr lang="en-US" b="1">
                <a:solidFill>
                  <a:schemeClr val="tx1"/>
                </a:solidFill>
                <a:sym typeface="+mn-ea"/>
              </a:rPr>
              <a:t> </a:t>
            </a:r>
            <a:r>
              <a:rPr b="1">
                <a:solidFill>
                  <a:schemeClr val="tx1"/>
                </a:solidFill>
                <a:sym typeface="+mn-ea"/>
              </a:rPr>
              <a:t>Students’</a:t>
            </a:r>
            <a:r>
              <a:rPr lang="en-US" b="1">
                <a:solidFill>
                  <a:schemeClr val="tx1"/>
                </a:solidFill>
                <a:sym typeface="+mn-ea"/>
              </a:rPr>
              <a:t> </a:t>
            </a:r>
            <a:r>
              <a:rPr b="1">
                <a:solidFill>
                  <a:schemeClr val="tx1"/>
                </a:solidFill>
                <a:sym typeface="+mn-ea"/>
              </a:rPr>
              <a:t>English Novel Reading</a:t>
            </a:r>
            <a:endParaRPr lang="en-US" altLang="zh-CN" b="1">
              <a:solidFill>
                <a:schemeClr val="tx1"/>
              </a:solidFill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6" grpId="0" animBg="1"/>
      <p:bldP spid="16" grpId="1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1.0"/>
  <p:tag name="KSO_WM_BEAUTIFY_FLAG" val="#wm#"/>
  <p:tag name="KSO_WM_UNIT_CONTENT_GROUP_TYPE" val="titlestyle"/>
</p:tagLst>
</file>

<file path=ppt/tags/tag100.xml><?xml version="1.0" encoding="utf-8"?>
<p:tagLst xmlns:p="http://schemas.openxmlformats.org/presentationml/2006/main">
  <p:tag name="KSO_WM_BEAUTIFY_FLAG" val="#wm#"/>
  <p:tag name="KSO_WM_TEMPLATE_CATEGORY" val="custom"/>
  <p:tag name="KSO_WM_TEMPLATE_INDEX" val="20230300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230300"/>
</p:tagLst>
</file>

<file path=ppt/tags/tag102.xml><?xml version="1.0" encoding="utf-8"?>
<p:tagLst xmlns:p="http://schemas.openxmlformats.org/presentationml/2006/main">
  <p:tag name="TABLE_ENDDRAG_ORIGIN_RECT" val="796*150"/>
  <p:tag name="TABLE_ENDDRAG_RECT" val="71*90*796*150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30233"/>
</p:tagLst>
</file>

<file path=ppt/tags/tag104.xml><?xml version="1.0" encoding="utf-8"?>
<p:tagLst xmlns:p="http://schemas.openxmlformats.org/presentationml/2006/main"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30233_9*e*1"/>
  <p:tag name="KSO_WM_TEMPLATE_CATEGORY" val="custom"/>
  <p:tag name="KSO_WM_TEMPLATE_INDEX" val="20230233"/>
  <p:tag name="KSO_WM_UNIT_LAYERLEVEL" val="1"/>
  <p:tag name="KSO_WM_TAG_VERSION" val="1.0"/>
  <p:tag name="KSO_WM_BEAUTIFY_FLAG" val="#wm#"/>
  <p:tag name="KSO_WM_UNIT_CONTENT_GROUP_TYPE" val="contentchip"/>
  <p:tag name="KSO_WM_UNIT_PRESET_TEXT" val="01"/>
</p:tagLst>
</file>

<file path=ppt/tags/tag10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233_9*a*1"/>
  <p:tag name="KSO_WM_TEMPLATE_CATEGORY" val="custom"/>
  <p:tag name="KSO_WM_TEMPLATE_INDEX" val="20230233"/>
  <p:tag name="KSO_WM_UNIT_LAYERLEVEL" val="1"/>
  <p:tag name="KSO_WM_TAG_VERSION" val="1.0"/>
  <p:tag name="KSO_WM_BEAUTIFY_FLAG" val="#wm#"/>
  <p:tag name="KSO_WM_UNIT_CONTENT_GROUP_TYPE" val="contentchip"/>
  <p:tag name="KSO_WM_UNIT_PRESET_TEXT" val="添加章节标题"/>
</p:tagLst>
</file>

<file path=ppt/tags/tag106.xml><?xml version="1.0" encoding="utf-8"?>
<p:tagLst xmlns:p="http://schemas.openxmlformats.org/presentationml/2006/main">
  <p:tag name="KSO_WM_SLIDE_ID" val="custom20230233_9"/>
  <p:tag name="KSO_WM_TEMPLATE_SUBCATEGORY" val="29"/>
  <p:tag name="KSO_WM_TEMPLATE_MASTER_TYPE" val="0"/>
  <p:tag name="KSO_WM_TEMPLATE_COLOR_TYPE" val="0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230233"/>
  <p:tag name="KSO_WM_SLIDE_TYPE" val="sectionTitle"/>
  <p:tag name="KSO_WM_SLIDE_SUBTYPE" val="pureTxt"/>
  <p:tag name="KSO_WM_SLIDE_LAYOUT" val="a_e"/>
  <p:tag name="KSO_WM_SLIDE_LAYOUT_CNT" val="1_1"/>
  <p:tag name="KSO_WM_SPECIAL_SOURCE" val="bdnull"/>
  <p:tag name="KSO_WM_SLIDE_CONTENT_AREA" val="{&quot;left&quot;:&quot;25.55&quot;,&quot;top&quot;:&quot;89&quot;,&quot;width&quot;:&quot;559.25&quot;,&quot;height&quot;:&quot;318.8&quot;}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25333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31225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31225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31225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31225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31225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31225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31225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31225"/>
</p:tagLst>
</file>

<file path=ppt/tags/tag116.xml><?xml version="1.0" encoding="utf-8"?>
<p:tagLst xmlns:p="http://schemas.openxmlformats.org/presentationml/2006/main"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30233_9*e*1"/>
  <p:tag name="KSO_WM_TEMPLATE_CATEGORY" val="custom"/>
  <p:tag name="KSO_WM_TEMPLATE_INDEX" val="20230233"/>
  <p:tag name="KSO_WM_UNIT_LAYERLEVEL" val="1"/>
  <p:tag name="KSO_WM_TAG_VERSION" val="1.0"/>
  <p:tag name="KSO_WM_BEAUTIFY_FLAG" val="#wm#"/>
  <p:tag name="KSO_WM_UNIT_CONTENT_GROUP_TYPE" val="contentchip"/>
  <p:tag name="KSO_WM_UNIT_PRESET_TEXT" val="01"/>
</p:tagLst>
</file>

<file path=ppt/tags/tag11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233_9*a*1"/>
  <p:tag name="KSO_WM_TEMPLATE_CATEGORY" val="custom"/>
  <p:tag name="KSO_WM_TEMPLATE_INDEX" val="20230233"/>
  <p:tag name="KSO_WM_UNIT_LAYERLEVEL" val="1"/>
  <p:tag name="KSO_WM_TAG_VERSION" val="1.0"/>
  <p:tag name="KSO_WM_BEAUTIFY_FLAG" val="#wm#"/>
  <p:tag name="KSO_WM_UNIT_CONTENT_GROUP_TYPE" val="contentchip"/>
  <p:tag name="KSO_WM_UNIT_PRESET_TEXT" val="添加章节标题"/>
</p:tagLst>
</file>

<file path=ppt/tags/tag118.xml><?xml version="1.0" encoding="utf-8"?>
<p:tagLst xmlns:p="http://schemas.openxmlformats.org/presentationml/2006/main">
  <p:tag name="KSO_WM_SLIDE_ID" val="custom20230233_9"/>
  <p:tag name="KSO_WM_TEMPLATE_SUBCATEGORY" val="29"/>
  <p:tag name="KSO_WM_TEMPLATE_MASTER_TYPE" val="0"/>
  <p:tag name="KSO_WM_TEMPLATE_COLOR_TYPE" val="0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230233"/>
  <p:tag name="KSO_WM_SLIDE_TYPE" val="sectionTitle"/>
  <p:tag name="KSO_WM_SLIDE_SUBTYPE" val="pureTxt"/>
  <p:tag name="KSO_WM_SLIDE_LAYOUT" val="a_e"/>
  <p:tag name="KSO_WM_SLIDE_LAYOUT_CNT" val="1_1"/>
  <p:tag name="KSO_WM_SPECIAL_SOURCE" val="bdnull"/>
  <p:tag name="KSO_WM_SLIDE_CONTENT_AREA" val="{&quot;left&quot;:&quot;25.55&quot;,&quot;top&quot;:&quot;89&quot;,&quot;width&quot;:&quot;559.25&quot;,&quot;height&quot;:&quot;318.8&quot;}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30233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31425"/>
</p:tagLst>
</file>

<file path=ppt/tags/tag121.xml><?xml version="1.0" encoding="utf-8"?>
<p:tagLst xmlns:p="http://schemas.openxmlformats.org/presentationml/2006/main">
  <p:tag name="TABLE_ENDDRAG_ORIGIN_RECT" val="730*322"/>
  <p:tag name="TABLE_ENDDRAG_RECT" val="115*72*730*322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31425"/>
</p:tagLst>
</file>

<file path=ppt/tags/tag123.xml><?xml version="1.0" encoding="utf-8"?>
<p:tagLst xmlns:p="http://schemas.openxmlformats.org/presentationml/2006/main"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30233_9*e*1"/>
  <p:tag name="KSO_WM_TEMPLATE_CATEGORY" val="custom"/>
  <p:tag name="KSO_WM_TEMPLATE_INDEX" val="20230233"/>
  <p:tag name="KSO_WM_UNIT_LAYERLEVEL" val="1"/>
  <p:tag name="KSO_WM_TAG_VERSION" val="1.0"/>
  <p:tag name="KSO_WM_BEAUTIFY_FLAG" val="#wm#"/>
  <p:tag name="KSO_WM_UNIT_CONTENT_GROUP_TYPE" val="contentchip"/>
  <p:tag name="KSO_WM_UNIT_PRESET_TEXT" val="01"/>
</p:tagLst>
</file>

<file path=ppt/tags/tag12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233_9*a*1"/>
  <p:tag name="KSO_WM_TEMPLATE_CATEGORY" val="custom"/>
  <p:tag name="KSO_WM_TEMPLATE_INDEX" val="20230233"/>
  <p:tag name="KSO_WM_UNIT_LAYERLEVEL" val="1"/>
  <p:tag name="KSO_WM_TAG_VERSION" val="1.0"/>
  <p:tag name="KSO_WM_BEAUTIFY_FLAG" val="#wm#"/>
  <p:tag name="KSO_WM_UNIT_CONTENT_GROUP_TYPE" val="contentchip"/>
  <p:tag name="KSO_WM_UNIT_PRESET_TEXT" val="添加章节标题"/>
</p:tagLst>
</file>

<file path=ppt/tags/tag125.xml><?xml version="1.0" encoding="utf-8"?>
<p:tagLst xmlns:p="http://schemas.openxmlformats.org/presentationml/2006/main">
  <p:tag name="KSO_WM_SLIDE_ID" val="custom20230233_9"/>
  <p:tag name="KSO_WM_TEMPLATE_SUBCATEGORY" val="29"/>
  <p:tag name="KSO_WM_TEMPLATE_MASTER_TYPE" val="0"/>
  <p:tag name="KSO_WM_TEMPLATE_COLOR_TYPE" val="0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230233"/>
  <p:tag name="KSO_WM_SLIDE_TYPE" val="sectionTitle"/>
  <p:tag name="KSO_WM_SLIDE_SUBTYPE" val="pureTxt"/>
  <p:tag name="KSO_WM_SLIDE_LAYOUT" val="a_e"/>
  <p:tag name="KSO_WM_SLIDE_LAYOUT_CNT" val="1_1"/>
  <p:tag name="KSO_WM_SPECIAL_SOURCE" val="bdnull"/>
  <p:tag name="KSO_WM_SLIDE_CONTENT_AREA" val="{&quot;left&quot;:&quot;25.55&quot;,&quot;top&quot;:&quot;89&quot;,&quot;width&quot;:&quot;559.25&quot;,&quot;height&quot;:&quot;318.8&quot;}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30233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25333"/>
</p:tagLst>
</file>

<file path=ppt/tags/tag12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233_11*a*1"/>
  <p:tag name="KSO_WM_TEMPLATE_CATEGORY" val="custom"/>
  <p:tag name="KSO_WM_TEMPLATE_INDEX" val="20230233"/>
  <p:tag name="KSO_WM_UNIT_LAYERLEVEL" val="1"/>
  <p:tag name="KSO_WM_TAG_VERSION" val="1.0"/>
  <p:tag name="KSO_WM_BEAUTIFY_FLAG" val="#wm#"/>
  <p:tag name="KSO_WM_UNIT_CONTENT_GROUP_TYPE" val="contentchip"/>
  <p:tag name="KSO_WM_UNIT_PRESET_TEXT" val="感谢您的耐心观看"/>
</p:tagLst>
</file>

<file path=ppt/tags/tag129.xml><?xml version="1.0" encoding="utf-8"?>
<p:tagLst xmlns:p="http://schemas.openxmlformats.org/presentationml/2006/main">
  <p:tag name="KSO_WM_UNIT_SUBTYPE" val="b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30233_11*f*1"/>
  <p:tag name="KSO_WM_TEMPLATE_CATEGORY" val="custom"/>
  <p:tag name="KSO_WM_TEMPLATE_INDEX" val="20230233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LINE_FORE_SCHEMECOLOR_INDEX_BRIGHTNESS" val="0"/>
  <p:tag name="KSO_WM_UNIT_LINE_FORE_SCHEMECOLOR_INDEX" val="6"/>
  <p:tag name="KSO_WM_UNIT_LINE_FILL_TYPE" val="2"/>
  <p:tag name="KSO_WM_UNIT_CONTENT_GROUP_TYPE" val="contentchip"/>
  <p:tag name="KSO_WM_UNIT_PRESET_TEXT" val="汇报人：WPS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SLIDE_ID" val="custom20230233_11"/>
  <p:tag name="KSO_WM_TEMPLATE_SUBCATEGORY" val="29"/>
  <p:tag name="KSO_WM_TEMPLATE_MASTER_TYPE" val="0"/>
  <p:tag name="KSO_WM_TEMPLATE_COLOR_TYPE" val="0"/>
  <p:tag name="KSO_WM_SLIDE_ITEM_CNT" val="0"/>
  <p:tag name="KSO_WM_SLIDE_INDEX" val="11"/>
  <p:tag name="KSO_WM_TAG_VERSION" val="1.0"/>
  <p:tag name="KSO_WM_BEAUTIFY_FLAG" val="#wm#"/>
  <p:tag name="KSO_WM_TEMPLATE_CATEGORY" val="custom"/>
  <p:tag name="KSO_WM_TEMPLATE_INDEX" val="20230233"/>
  <p:tag name="KSO_WM_SLIDE_TYPE" val="endPage"/>
  <p:tag name="KSO_WM_SLIDE_SUBTYPE" val="pureTxt"/>
  <p:tag name="KSO_WM_SLIDE_LAYOUT" val="a_f"/>
  <p:tag name="KSO_WM_SLIDE_LAYOUT_CNT" val="1_1"/>
  <p:tag name="KSO_WM_SPECIAL_SOURCE" val="bdnull"/>
  <p:tag name="KSO_WM_SLIDE_CONTENT_AREA" val="{&quot;left&quot;:&quot;355.3&quot;,&quot;top&quot;:&quot;113&quot;,&quot;width&quot;:&quot;559.25&quot;,&quot;height&quot;:&quot;270.8&quot;}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3*i*1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BEAUTIFY_FLAG" val="#wm#"/>
  <p:tag name="KSO_WM_UNIT_LINE_FORE_SCHEMECOLOR_INDEX_BRIGHTNESS" val="0"/>
  <p:tag name="KSO_WM_UNIT_LINE_FORE_SCHEMECOLOR_INDEX" val="6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3*i*2"/>
  <p:tag name="KSO_WM_UNIT_LAYERLEVEL" val="1"/>
  <p:tag name="KSO_WM_TAG_VERSION" val="1.0"/>
</p:tagLst>
</file>

<file path=ppt/tags/tag16.xml><?xml version="1.0" encoding="utf-8"?>
<p:tagLst xmlns:p="http://schemas.openxmlformats.org/presentationml/2006/main">
  <p:tag name="KSO_WM_UNIT_ISCONTENTSTITLE" val="0"/>
  <p:tag name="KSO_WM_UNIT_ISNUMDGMTITLE" val="0"/>
  <p:tag name="KSO_WM_UNIT_PRESET_TEXT" val="CONTENTS 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3*b*1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3*a*1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副标题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*b*1"/>
  <p:tag name="KSO_WM_UNIT_LAYERLEVEL" val="1"/>
  <p:tag name="KSO_WM_TAG_VERSION" val="1.0"/>
  <p:tag name="KSO_WM_BEAUTIFY_FLAG" val="#wm#"/>
  <p:tag name="KSO_WM_UNIT_CONTENT_GROUP_TYPE" val="contentchip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22.xml><?xml version="1.0" encoding="utf-8"?>
<p:tagLst xmlns:p="http://schemas.openxmlformats.org/presentationml/2006/main">
  <p:tag name="KSO_WM_UNIT_PRESET_TEXT" val="01"/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_4*e*1"/>
  <p:tag name="KSO_WM_UNIT_LAYERLEVEL" val="1"/>
  <p:tag name="KSO_WM_TAG_VERSION" val="1.0"/>
  <p:tag name="KSO_WM_BEAUTIFY_FLAG" val="#wm#"/>
  <p:tag name="KSO_WM_UNIT_CONTENT_GROUP_TYPE" val="contentchip"/>
</p:tagLst>
</file>

<file path=ppt/tags/tag23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章节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4*a*1"/>
  <p:tag name="KSO_WM_UNIT_LAYERLEVEL" val="1"/>
  <p:tag name="KSO_WM_TAG_VERSION" val="1.0"/>
  <p:tag name="KSO_WM_BEAUTIFY_FLAG" val="#wm#"/>
  <p:tag name="KSO_WM_UNIT_CONTENT_GROUP_TYPE" val="contentchip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i*1"/>
  <p:tag name="KSO_WM_UNIT_LAYERLEVEL" val="1"/>
  <p:tag name="KSO_WM_TAG_VERSION" val="1.0"/>
  <p:tag name="KSO_WM_UNIT_TYPE" val="i"/>
  <p:tag name="KSO_WM_UNIT_INDEX" val="1"/>
</p:tagLst>
</file>

<file path=ppt/tags/tag2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5*f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2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5*f*2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3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a*1"/>
  <p:tag name="KSO_WM_UNIT_LAYERLEVEL" val="1"/>
  <p:tag name="KSO_WM_TAG_VERSION" val="1.0"/>
  <p:tag name="KSO_WM_BEAUTIFY_FLAG" val="#wm#"/>
  <p:tag name="KSO_WM_UNIT_CONTENT_GROUP_TYPE" val="contentchip"/>
</p:tagLst>
</file>

<file path=ppt/tags/tag3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5*a*1"/>
  <p:tag name="KSO_WM_UNIT_LAYERLEVEL" val="1"/>
  <p:tag name="KSO_WM_TAG_VERSION" val="1.0"/>
  <p:tag name="KSO_WM_BEAUTIFY_FLAG" val="#wm#"/>
  <p:tag name="KSO_WM_UNIT_CONTENT_GROUP_TYPE" val="titlestyle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i*1"/>
  <p:tag name="KSO_WM_UNIT_LAYERLEVEL" val="1"/>
  <p:tag name="KSO_WM_TAG_VERSION" val="1.0"/>
  <p:tag name="KSO_WM_UNIT_TYPE" val="i"/>
  <p:tag name="KSO_WM_UNIT_INDEX" val="1"/>
</p:tagLst>
</file>

<file path=ppt/tags/tag3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_6*h_f*2_1"/>
  <p:tag name="KSO_WM_UNIT_LAYERLEVEL" val="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36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_6*h_a*2_1"/>
  <p:tag name="KSO_WM_UNIT_LAYERLEVEL" val="1_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3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_6*h_f*1_1"/>
  <p:tag name="KSO_WM_UNIT_LAYERLEVEL" val="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38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_6*h_a*1_1"/>
  <p:tag name="KSO_WM_UNIT_LAYERLEVEL" val="1_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39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6*a*1"/>
  <p:tag name="KSO_WM_UNIT_LAYERLEVEL" val="1"/>
  <p:tag name="KSO_WM_TAG_VERSION" val="1.0"/>
  <p:tag name="KSO_WM_BEAUTIFY_FLAG" val="#wm#"/>
  <p:tag name="KSO_WM_UNIT_CONTENT_GROUP_TYPE" val="titlestyle"/>
</p:tagLst>
</file>

<file path=ppt/tags/tag4.xml><?xml version="1.0" encoding="utf-8"?>
<p:tagLst xmlns:p="http://schemas.openxmlformats.org/presentationml/2006/main">
  <p:tag name="KSO_WM_UNIT_SUBTYPE" val="b"/>
  <p:tag name="KSO_WM_UNIT_PRESET_TEXT" val="汇报人：稻小壳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*f*1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LINE_FORE_SCHEMECOLOR_INDEX_BRIGHTNESS" val="0"/>
  <p:tag name="KSO_WM_UNIT_LINE_FORE_SCHEMECOLOR_INDEX" val="6"/>
  <p:tag name="KSO_WM_UNIT_LINE_FILL_TYPE" val="2"/>
  <p:tag name="KSO_WM_UNIT_CONTENT_GROUP_TYPE" val="contentchip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1"/>
  <p:tag name="KSO_WM_UNIT_LAYERLEVEL" val="1"/>
  <p:tag name="KSO_WM_TAG_VERSION" val="1.0"/>
  <p:tag name="KSO_WM_UNIT_TYPE" val="i"/>
  <p:tag name="KSO_WM_UNIT_INDEX" val="1"/>
</p:tagLst>
</file>

<file path=ppt/tags/tag44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1.0"/>
  <p:tag name="KSO_WM_BEAUTIFY_FLAG" val="#wm#"/>
  <p:tag name="KSO_WM_UNIT_CONTENT_GROUP_TYPE" val="titlestyle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8*i*1"/>
  <p:tag name="KSO_WM_UNIT_LAYERLEVEL" val="1"/>
  <p:tag name="KSO_WM_TAG_VERSION" val="1.0"/>
  <p:tag name="KSO_WM_UNIT_TYPE" val="i"/>
  <p:tag name="KSO_WM_UNIT_INDEX" val="1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9*i*1"/>
  <p:tag name="KSO_WM_UNIT_LAYERLEVEL" val="1"/>
  <p:tag name="KSO_WM_TAG_VERSION" val="1.0"/>
  <p:tag name="KSO_WM_UNIT_TYPE" val="i"/>
  <p:tag name="KSO_WM_UNIT_INDEX" val="1"/>
</p:tagLst>
</file>

<file path=ppt/tags/tag5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9*f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1"/>
  <p:tag name="KSO_WM_UNIT_LAYERLEVEL" val="1"/>
  <p:tag name="KSO_WM_TAG_VERSION" val="1.0"/>
  <p:tag name="KSO_WM_UNIT_TYPE" val="i"/>
  <p:tag name="KSO_WM_UNIT_INDEX" val="1"/>
</p:tagLst>
</file>

<file path=ppt/tags/tag58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副标题内容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0*b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CONTENT_GROUP_TYPE" val="titlestyle"/>
</p:tagLst>
</file>

<file path=ppt/tags/tag59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0*a*1"/>
  <p:tag name="KSO_WM_UNIT_LAYERLEVEL" val="1"/>
  <p:tag name="KSO_WM_TAG_VERSION" val="1.0"/>
  <p:tag name="KSO_WM_BEAUTIFY_FLAG" val="#wm#"/>
  <p:tag name="KSO_WM_UNIT_CONTENT_GROUP_TYPE" val="titlestyle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64.xml><?xml version="1.0" encoding="utf-8"?>
<p:tagLst xmlns:p="http://schemas.openxmlformats.org/presentationml/2006/main">
  <p:tag name="KSO_WM_UNIT_ISCONTENTSTITLE" val="0"/>
  <p:tag name="KSO_WM_UNIT_ISNUMDGMTITLE" val="0"/>
  <p:tag name="KSO_WM_UNIT_PRESET_TEXT" val="感谢您的耐心观看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1*a*1"/>
  <p:tag name="KSO_WM_UNIT_LAYERLEVEL" val="1"/>
  <p:tag name="KSO_WM_TAG_VERSION" val="1.0"/>
  <p:tag name="KSO_WM_BEAUTIFY_FLAG" val="#wm#"/>
  <p:tag name="KSO_WM_UNIT_CONTENT_GROUP_TYPE" val="contentchip"/>
</p:tagLst>
</file>

<file path=ppt/tags/tag65.xml><?xml version="1.0" encoding="utf-8"?>
<p:tagLst xmlns:p="http://schemas.openxmlformats.org/presentationml/2006/main">
  <p:tag name="KSO_WM_UNIT_SUBTYPE" val="b"/>
  <p:tag name="KSO_WM_UNIT_PRESET_TEXT" val="汇报人：稻小壳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1*f*1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LINE_FORE_SCHEMECOLOR_INDEX_BRIGHTNESS" val="0"/>
  <p:tag name="KSO_WM_UNIT_LINE_FORE_SCHEMECOLOR_INDEX" val="6"/>
  <p:tag name="KSO_WM_UNIT_LINE_FILL_TYPE" val="2"/>
  <p:tag name="KSO_WM_UNIT_CONTENT_GROUP_TYPE" val="contentchip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1.0"/>
  <p:tag name="KSO_WM_UNIT_TYPE" val="i"/>
  <p:tag name="KSO_WM_UNIT_INDEX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0233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0233"/>
</p:tagLst>
</file>

<file path=ppt/tags/tag75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1.0"/>
  <p:tag name="KSO_WM_BEAUTIFY_FLAG" val="#wm#"/>
  <p:tag name="KSO_WM_TEMPLATE_CATEGORY" val="custom"/>
  <p:tag name="KSO_WM_TEMPLATE_INDEX" val="20230233"/>
  <p:tag name="KSO_WM_SPECIAL_SOURCE" val="bdnull"/>
  <p:tag name="KSO_WM_TEMPLATE_THUMBS_INDEX" val="1、11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30233"/>
</p:tagLst>
</file>

<file path=ppt/tags/tag7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30233_1*b*1"/>
  <p:tag name="KSO_WM_TEMPLATE_CATEGORY" val="custom"/>
  <p:tag name="KSO_WM_TEMPLATE_INDEX" val="20230233"/>
  <p:tag name="KSO_WM_UNIT_LAYERLEVEL" val="1"/>
  <p:tag name="KSO_WM_TAG_VERSION" val="1.0"/>
  <p:tag name="KSO_WM_BEAUTIFY_FLAG" val="#wm#"/>
  <p:tag name="KSO_WM_UNIT_CONTENT_GROUP_TYPE" val="contentchip"/>
  <p:tag name="KSO_WM_UNIT_PRESET_TEXT" val="添加副标题"/>
</p:tagLst>
</file>

<file path=ppt/tags/tag7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233_1*a*1"/>
  <p:tag name="KSO_WM_TEMPLATE_CATEGORY" val="custom"/>
  <p:tag name="KSO_WM_TEMPLATE_INDEX" val="20230233"/>
  <p:tag name="KSO_WM_UNIT_LAYERLEVEL" val="1"/>
  <p:tag name="KSO_WM_TAG_VERSION" val="1.0"/>
  <p:tag name="KSO_WM_BEAUTIFY_FLAG" val="#wm#"/>
  <p:tag name="KSO_WM_UNIT_PRESET_TEXT" val="单击添加文档标题"/>
</p:tagLst>
</file>

<file path=ppt/tags/tag79.xml><?xml version="1.0" encoding="utf-8"?>
<p:tagLst xmlns:p="http://schemas.openxmlformats.org/presentationml/2006/main">
  <p:tag name="KSO_WM_UNIT_SUBTYPE" val="b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30233_1*f*1"/>
  <p:tag name="KSO_WM_TEMPLATE_CATEGORY" val="custom"/>
  <p:tag name="KSO_WM_TEMPLATE_INDEX" val="20230233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LINE_FORE_SCHEMECOLOR_INDEX_BRIGHTNESS" val="0"/>
  <p:tag name="KSO_WM_UNIT_LINE_FORE_SCHEMECOLOR_INDEX" val="6"/>
  <p:tag name="KSO_WM_UNIT_LINE_FILL_TYPE" val="2"/>
  <p:tag name="KSO_WM_UNIT_CONTENT_GROUP_TYPE" val="contentchip"/>
  <p:tag name="KSO_WM_UNIT_PRESET_TEXT" val="汇报人：WPS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80.xml><?xml version="1.0" encoding="utf-8"?>
<p:tagLst xmlns:p="http://schemas.openxmlformats.org/presentationml/2006/main">
  <p:tag name="KSO_WM_SLIDE_ID" val="custom20230233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30233"/>
  <p:tag name="KSO_WM_SLIDE_TYPE" val="title"/>
  <p:tag name="KSO_WM_SLIDE_SUBTYPE" val="pureTxt"/>
  <p:tag name="KSO_WM_SLIDE_LAYOUT" val="a_b_f"/>
  <p:tag name="KSO_WM_SLIDE_LAYOUT_CNT" val="1_1_1"/>
  <p:tag name="KSO_WM_SPECIAL_SOURCE" val="bdnull"/>
  <p:tag name="KSO_WM_TEMPLATE_THUMBS_INDEX" val="1、11"/>
  <p:tag name="KSO_WM_SLIDE_CONTENT_AREA" val="{&quot;left&quot;:&quot;32.85&quot;,&quot;top&quot;:&quot;118.65&quot;,&quot;width&quot;:&quot;559.25&quot;,&quot;height&quot;:&quot;270.8&quot;}"/>
</p:tagLst>
</file>

<file path=ppt/tags/tag81.xml><?xml version="1.0" encoding="utf-8"?>
<p:tagLst xmlns:p="http://schemas.openxmlformats.org/presentationml/2006/main">
  <p:tag name="KSO_WM_UNIT_ISCONTENTSTITLE" val="1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314_4*a*1"/>
  <p:tag name="KSO_WM_TEMPLATE_CATEGORY" val="custom"/>
  <p:tag name="KSO_WM_TEMPLATE_INDEX" val="20230314"/>
  <p:tag name="KSO_WM_UNIT_LAYERLEVEL" val="1"/>
  <p:tag name="KSO_WM_TAG_VERSION" val="3.0"/>
  <p:tag name="KSO_WM_BEAUTIFY_FLAG" val="#wm#"/>
  <p:tag name="KSO_WM_DIAGRAM_GROUP_CODE" val="l1-1"/>
  <p:tag name="KSO_WM_UNIT_PRESET_TEXT" val="目录"/>
</p:tagLst>
</file>

<file path=ppt/tags/tag8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0314_4*l_h_i*1_1_1"/>
  <p:tag name="KSO_WM_TEMPLATE_CATEGORY" val="custom"/>
  <p:tag name="KSO_WM_TEMPLATE_INDEX" val="20230314"/>
  <p:tag name="KSO_WM_UNIT_LAYERLEVEL" val="1_1_1"/>
  <p:tag name="KSO_WM_TAG_VERSION" val="3.0"/>
  <p:tag name="KSO_WM_DIAGRAM_GROUP_CODE" val="l1-1"/>
  <p:tag name="KSO_WM_UNIT_TYPE" val="l_h_i"/>
  <p:tag name="KSO_WM_UNIT_INDEX" val="1_1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82.5749969482422,&quot;left&quot;:344.6499969482422,&quot;top&quot;:33.25,&quot;width&quot;:568.6000030517578}"/>
  <p:tag name="KSO_WM_DIAGRAM_COLOR_MATCH_VALUE" val="{&quot;shape&quot;:{&quot;fill&quot;:{&quot;solid&quot;:{&quot;brightness&quot;:0,&quot;colorType&quot;:1,&quot;foreColorIndex&quot;:16,&quot;transparency&quot;:0},&quot;type&quot;:1},&quot;glow&quot;:{&quot;colorType&quot;:0},&quot;line&quot;:{&quot;type&quot;:0},&quot;shadow&quot;:{&quot;brightness&quot;:-0.5,&quot;colorType&quot;:1,&quot;foreColorIndex&quot;:14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2"/>
  <p:tag name="KSO_WM_UNIT_ID" val="custom20230314_4*l_h_i*1_1_2"/>
  <p:tag name="KSO_WM_TEMPLATE_CATEGORY" val="custom"/>
  <p:tag name="KSO_WM_TEMPLATE_INDEX" val="20230314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82.5749969482422,&quot;left&quot;:344.6499969482422,&quot;top&quot;:33.25,&quot;width&quot;:568.600003051757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1"/>
</p:tagLst>
</file>

<file path=ppt/tags/tag8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314"/>
  <p:tag name="KSO_WM_UNIT_LAYERLEVEL" val="1_1_1"/>
  <p:tag name="KSO_WM_TAG_VERSION" val="3.0"/>
  <p:tag name="KSO_WM_BEAUTIFY_FLAG" val="#wm#"/>
  <p:tag name="KSO_WM_DIAGRAM_GROUP_CODE" val="l1-1"/>
  <p:tag name="KSO_WM_UNIT_TYPE" val="l_h_a"/>
  <p:tag name="KSO_WM_UNIT_ID" val="custom20230314_4*l_h_a*1_1_1"/>
  <p:tag name="KSO_WM_DIAGRAM_VERSION" val="3"/>
  <p:tag name="KSO_WM_DIAGRAM_COLOR_TRICK" val="2"/>
  <p:tag name="KSO_WM_DIAGRAM_COLOR_TEXT_CAN_REMOVE" val="n"/>
  <p:tag name="KSO_WM_UNIT_VALUE" val="28"/>
  <p:tag name="KSO_WM_DIAGRAM_MAX_ITEMCNT" val="6"/>
  <p:tag name="KSO_WM_DIAGRAM_MIN_ITEMCNT" val="2"/>
  <p:tag name="KSO_WM_DIAGRAM_VIRTUALLY_FRAME" val="{&quot;height&quot;:482.5749969482422,&quot;left&quot;:344.6499969482422,&quot;top&quot;:33.25,&quot;width&quot;:568.600003051757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目录标题"/>
</p:tagLst>
</file>

<file path=ppt/tags/tag8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0314_4*l_h_i*1_2_1"/>
  <p:tag name="KSO_WM_TEMPLATE_CATEGORY" val="custom"/>
  <p:tag name="KSO_WM_TEMPLATE_INDEX" val="20230314"/>
  <p:tag name="KSO_WM_UNIT_LAYERLEVEL" val="1_1_1"/>
  <p:tag name="KSO_WM_TAG_VERSION" val="3.0"/>
  <p:tag name="KSO_WM_DIAGRAM_GROUP_CODE" val="l1-1"/>
  <p:tag name="KSO_WM_UNIT_TYPE" val="l_h_i"/>
  <p:tag name="KSO_WM_UNIT_INDEX" val="1_2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82.5749969482422,&quot;left&quot;:344.6499969482422,&quot;top&quot;:33.25,&quot;width&quot;:568.6000030517578}"/>
  <p:tag name="KSO_WM_DIAGRAM_COLOR_MATCH_VALUE" val="{&quot;shape&quot;:{&quot;fill&quot;:{&quot;solid&quot;:{&quot;brightness&quot;:0,&quot;colorType&quot;:1,&quot;foreColorIndex&quot;:16,&quot;transparency&quot;:0},&quot;type&quot;:1},&quot;glow&quot;:{&quot;colorType&quot;:0},&quot;line&quot;:{&quot;type&quot;:0},&quot;shadow&quot;:{&quot;brightness&quot;:-0.5,&quot;colorType&quot;:1,&quot;foreColorIndex&quot;:14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2"/>
  <p:tag name="KSO_WM_UNIT_ID" val="custom20230314_4*l_h_i*1_2_2"/>
  <p:tag name="KSO_WM_TEMPLATE_CATEGORY" val="custom"/>
  <p:tag name="KSO_WM_TEMPLATE_INDEX" val="20230314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82.5749969482422,&quot;left&quot;:344.6499969482422,&quot;top&quot;:33.25,&quot;width&quot;:568.6000030517578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2"/>
</p:tagLst>
</file>

<file path=ppt/tags/tag8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2_1"/>
  <p:tag name="KSO_WM_TEMPLATE_CATEGORY" val="custom"/>
  <p:tag name="KSO_WM_TEMPLATE_INDEX" val="20230314"/>
  <p:tag name="KSO_WM_UNIT_LAYERLEVEL" val="1_1_1"/>
  <p:tag name="KSO_WM_TAG_VERSION" val="3.0"/>
  <p:tag name="KSO_WM_BEAUTIFY_FLAG" val="#wm#"/>
  <p:tag name="KSO_WM_DIAGRAM_GROUP_CODE" val="l1-1"/>
  <p:tag name="KSO_WM_UNIT_TYPE" val="l_h_a"/>
  <p:tag name="KSO_WM_UNIT_ID" val="custom20230314_4*l_h_a*1_2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82.5749969482422,&quot;left&quot;:344.6499969482422,&quot;top&quot;:33.25,&quot;width&quot;:568.600003051757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目录标题"/>
</p:tagLst>
</file>

<file path=ppt/tags/tag8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0314_4*l_h_i*1_3_1"/>
  <p:tag name="KSO_WM_TEMPLATE_CATEGORY" val="custom"/>
  <p:tag name="KSO_WM_TEMPLATE_INDEX" val="20230314"/>
  <p:tag name="KSO_WM_UNIT_LAYERLEVEL" val="1_1_1"/>
  <p:tag name="KSO_WM_TAG_VERSION" val="3.0"/>
  <p:tag name="KSO_WM_DIAGRAM_GROUP_CODE" val="l1-1"/>
  <p:tag name="KSO_WM_UNIT_TYPE" val="l_h_i"/>
  <p:tag name="KSO_WM_UNIT_INDEX" val="1_3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82.5749969482422,&quot;left&quot;:344.6499969482422,&quot;top&quot;:33.25,&quot;width&quot;:568.6000030517578}"/>
  <p:tag name="KSO_WM_DIAGRAM_COLOR_MATCH_VALUE" val="{&quot;shape&quot;:{&quot;fill&quot;:{&quot;solid&quot;:{&quot;brightness&quot;:0,&quot;colorType&quot;:1,&quot;foreColorIndex&quot;:16,&quot;transparency&quot;:0},&quot;type&quot;:1},&quot;glow&quot;:{&quot;colorType&quot;:0},&quot;line&quot;:{&quot;type&quot;:0},&quot;shadow&quot;:{&quot;brightness&quot;:-0.5,&quot;colorType&quot;:1,&quot;foreColorIndex&quot;:14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2"/>
  <p:tag name="KSO_WM_UNIT_ID" val="custom20230314_4*l_h_i*1_3_2"/>
  <p:tag name="KSO_WM_TEMPLATE_CATEGORY" val="custom"/>
  <p:tag name="KSO_WM_TEMPLATE_INDEX" val="20230314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82.5749969482422,&quot;left&quot;:344.6499969482422,&quot;top&quot;:33.25,&quot;width&quot;:568.600003051757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3"/>
</p:tagLst>
</file>

<file path=ppt/tags/tag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9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3_1"/>
  <p:tag name="KSO_WM_TEMPLATE_CATEGORY" val="custom"/>
  <p:tag name="KSO_WM_TEMPLATE_INDEX" val="20230314"/>
  <p:tag name="KSO_WM_UNIT_LAYERLEVEL" val="1_1_1"/>
  <p:tag name="KSO_WM_TAG_VERSION" val="3.0"/>
  <p:tag name="KSO_WM_BEAUTIFY_FLAG" val="#wm#"/>
  <p:tag name="KSO_WM_DIAGRAM_GROUP_CODE" val="l1-1"/>
  <p:tag name="KSO_WM_UNIT_TYPE" val="l_h_a"/>
  <p:tag name="KSO_WM_UNIT_ID" val="custom20230314_4*l_h_a*1_3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82.5749969482422,&quot;left&quot;:344.6499969482422,&quot;top&quot;:33.25,&quot;width&quot;:568.600003051757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目录标题"/>
</p:tagLst>
</file>

<file path=ppt/tags/tag9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0314_4*l_h_i*1_4_1"/>
  <p:tag name="KSO_WM_TEMPLATE_CATEGORY" val="custom"/>
  <p:tag name="KSO_WM_TEMPLATE_INDEX" val="20230314"/>
  <p:tag name="KSO_WM_UNIT_LAYERLEVEL" val="1_1_1"/>
  <p:tag name="KSO_WM_TAG_VERSION" val="3.0"/>
  <p:tag name="KSO_WM_DIAGRAM_GROUP_CODE" val="l1-1"/>
  <p:tag name="KSO_WM_UNIT_TYPE" val="l_h_i"/>
  <p:tag name="KSO_WM_UNIT_INDEX" val="1_4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82.5749969482422,&quot;left&quot;:344.6499969482422,&quot;top&quot;:33.25,&quot;width&quot;:568.6000030517578}"/>
  <p:tag name="KSO_WM_DIAGRAM_COLOR_MATCH_VALUE" val="{&quot;shape&quot;:{&quot;fill&quot;:{&quot;solid&quot;:{&quot;brightness&quot;:0,&quot;colorType&quot;:1,&quot;foreColorIndex&quot;:16,&quot;transparency&quot;:0},&quot;type&quot;:1},&quot;glow&quot;:{&quot;colorType&quot;:0},&quot;line&quot;:{&quot;type&quot;:0},&quot;shadow&quot;:{&quot;brightness&quot;:-0.5,&quot;colorType&quot;:1,&quot;foreColorIndex&quot;:14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4_2"/>
  <p:tag name="KSO_WM_UNIT_ID" val="custom20230314_4*l_h_i*1_4_2"/>
  <p:tag name="KSO_WM_TEMPLATE_CATEGORY" val="custom"/>
  <p:tag name="KSO_WM_TEMPLATE_INDEX" val="20230314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82.5749969482422,&quot;left&quot;:344.6499969482422,&quot;top&quot;:33.25,&quot;width&quot;:568.6000030517578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4"/>
</p:tagLst>
</file>

<file path=ppt/tags/tag9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4_1"/>
  <p:tag name="KSO_WM_TEMPLATE_CATEGORY" val="custom"/>
  <p:tag name="KSO_WM_TEMPLATE_INDEX" val="20230314"/>
  <p:tag name="KSO_WM_UNIT_LAYERLEVEL" val="1_1_1"/>
  <p:tag name="KSO_WM_TAG_VERSION" val="3.0"/>
  <p:tag name="KSO_WM_BEAUTIFY_FLAG" val="#wm#"/>
  <p:tag name="KSO_WM_DIAGRAM_GROUP_CODE" val="l1-1"/>
  <p:tag name="KSO_WM_UNIT_TYPE" val="l_h_a"/>
  <p:tag name="KSO_WM_UNIT_ID" val="custom20230314_4*l_h_a*1_4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82.5749969482422,&quot;left&quot;:344.6499969482422,&quot;top&quot;:33.25,&quot;width&quot;:568.600003051757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目录标题"/>
</p:tagLst>
</file>

<file path=ppt/tags/tag94.xml><?xml version="1.0" encoding="utf-8"?>
<p:tagLst xmlns:p="http://schemas.openxmlformats.org/presentationml/2006/main">
  <p:tag name="KSO_WM_SLIDE_ID" val="custom20230314_4"/>
  <p:tag name="KSO_WM_TEMPLATE_SUBCATEGORY" val="29"/>
  <p:tag name="KSO_WM_TEMPLATE_MASTER_TYPE" val="0"/>
  <p:tag name="KSO_WM_TEMPLATE_COLOR_TYPE" val="0"/>
  <p:tag name="KSO_WM_SLIDE_ITEM_CNT" val="4"/>
  <p:tag name="KSO_WM_SLIDE_INDEX" val="4"/>
  <p:tag name="KSO_WM_TAG_VERSION" val="3.0"/>
  <p:tag name="KSO_WM_BEAUTIFY_FLAG" val="#wm#"/>
  <p:tag name="KSO_WM_TEMPLATE_CATEGORY" val="custom"/>
  <p:tag name="KSO_WM_TEMPLATE_INDEX" val="20230314"/>
  <p:tag name="KSO_WM_SLIDE_TYPE" val="contents"/>
  <p:tag name="KSO_WM_SLIDE_SUBTYPE" val="diag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95.xml><?xml version="1.0" encoding="utf-8"?>
<p:tagLst xmlns:p="http://schemas.openxmlformats.org/presentationml/2006/main"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30233_9*e*1"/>
  <p:tag name="KSO_WM_TEMPLATE_CATEGORY" val="custom"/>
  <p:tag name="KSO_WM_TEMPLATE_INDEX" val="20230233"/>
  <p:tag name="KSO_WM_UNIT_LAYERLEVEL" val="1"/>
  <p:tag name="KSO_WM_TAG_VERSION" val="1.0"/>
  <p:tag name="KSO_WM_BEAUTIFY_FLAG" val="#wm#"/>
  <p:tag name="KSO_WM_UNIT_CONTENT_GROUP_TYPE" val="contentchip"/>
  <p:tag name="KSO_WM_UNIT_PRESET_TEXT" val="01"/>
</p:tagLst>
</file>

<file path=ppt/tags/tag9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233_9*a*1"/>
  <p:tag name="KSO_WM_TEMPLATE_CATEGORY" val="custom"/>
  <p:tag name="KSO_WM_TEMPLATE_INDEX" val="20230233"/>
  <p:tag name="KSO_WM_UNIT_LAYERLEVEL" val="1"/>
  <p:tag name="KSO_WM_TAG_VERSION" val="1.0"/>
  <p:tag name="KSO_WM_BEAUTIFY_FLAG" val="#wm#"/>
  <p:tag name="KSO_WM_UNIT_CONTENT_GROUP_TYPE" val="contentchip"/>
  <p:tag name="KSO_WM_UNIT_PRESET_TEXT" val="添加章节标题"/>
</p:tagLst>
</file>

<file path=ppt/tags/tag97.xml><?xml version="1.0" encoding="utf-8"?>
<p:tagLst xmlns:p="http://schemas.openxmlformats.org/presentationml/2006/main">
  <p:tag name="KSO_WM_SLIDE_ID" val="custom20230233_9"/>
  <p:tag name="KSO_WM_TEMPLATE_SUBCATEGORY" val="29"/>
  <p:tag name="KSO_WM_TEMPLATE_MASTER_TYPE" val="0"/>
  <p:tag name="KSO_WM_TEMPLATE_COLOR_TYPE" val="0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230233"/>
  <p:tag name="KSO_WM_SLIDE_TYPE" val="sectionTitle"/>
  <p:tag name="KSO_WM_SLIDE_SUBTYPE" val="pureTxt"/>
  <p:tag name="KSO_WM_SLIDE_LAYOUT" val="a_e"/>
  <p:tag name="KSO_WM_SLIDE_LAYOUT_CNT" val="1_1"/>
  <p:tag name="KSO_WM_SPECIAL_SOURCE" val="bdnull"/>
  <p:tag name="KSO_WM_SLIDE_CONTENT_AREA" val="{&quot;left&quot;:&quot;25.55&quot;,&quot;top&quot;:&quot;89&quot;,&quot;width&quot;:&quot;559.25&quot;,&quot;height&quot;:&quot;318.8&quot;}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230233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230300"/>
</p:tagLst>
</file>

<file path=ppt/theme/theme1.xml><?xml version="1.0" encoding="utf-8"?>
<a:theme xmlns:a="http://schemas.openxmlformats.org/drawingml/2006/main" name="Office 主题">
  <a:themeElements>
    <a:clrScheme name="自定义 62">
      <a:dk1>
        <a:srgbClr val="000000"/>
      </a:dk1>
      <a:lt1>
        <a:srgbClr val="FFFFFF"/>
      </a:lt1>
      <a:dk2>
        <a:srgbClr val="44546A"/>
      </a:dk2>
      <a:lt2>
        <a:srgbClr val="E2EAFE"/>
      </a:lt2>
      <a:accent1>
        <a:srgbClr val="044AFA"/>
      </a:accent1>
      <a:accent2>
        <a:srgbClr val="0366F7"/>
      </a:accent2>
      <a:accent3>
        <a:srgbClr val="0282F4"/>
      </a:accent3>
      <a:accent4>
        <a:srgbClr val="029FF1"/>
      </a:accent4>
      <a:accent5>
        <a:srgbClr val="01BBEE"/>
      </a:accent5>
      <a:accent6>
        <a:srgbClr val="00D7EB"/>
      </a:accent6>
      <a:hlink>
        <a:srgbClr val="FF0000"/>
      </a:hlink>
      <a:folHlink>
        <a:srgbClr val="E420E2"/>
      </a:folHlink>
    </a:clrScheme>
    <a:fontScheme name="自定义 16">
      <a:majorFont>
        <a:latin typeface="MiSans Heavy"/>
        <a:ea typeface="MiSans Heavy"/>
        <a:cs typeface=""/>
      </a:majorFont>
      <a:minorFont>
        <a:latin typeface="MiSans Normal"/>
        <a:ea typeface="MiSans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9887</Words>
  <Application>WPS 演示</Application>
  <PresentationFormat>宽屏</PresentationFormat>
  <Paragraphs>411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2" baseType="lpstr">
      <vt:lpstr>Arial</vt:lpstr>
      <vt:lpstr>宋体</vt:lpstr>
      <vt:lpstr>Wingdings</vt:lpstr>
      <vt:lpstr>MiSans Normal</vt:lpstr>
      <vt:lpstr>MiSans Bold</vt:lpstr>
      <vt:lpstr>MiSans Heavy</vt:lpstr>
      <vt:lpstr>汉仪书魂体简</vt:lpstr>
      <vt:lpstr>Times New Roman</vt:lpstr>
      <vt:lpstr>微软雅黑</vt:lpstr>
      <vt:lpstr>Arial Unicode MS</vt:lpstr>
      <vt:lpstr>Calibri</vt:lpstr>
      <vt:lpstr>HelveticaNeue</vt:lpstr>
      <vt:lpstr>华文新魏</vt:lpstr>
      <vt:lpstr>Segoe Print</vt:lpstr>
      <vt:lpstr>Office 主题</vt:lpstr>
      <vt:lpstr>PowerPoint 演示文稿</vt:lpstr>
      <vt:lpstr>话题驱动型发言稿的结构化写作</vt:lpstr>
      <vt:lpstr>目录</vt:lpstr>
      <vt:lpstr>Based on Topic-driven method</vt:lpstr>
      <vt:lpstr>What does “Topic-driven” mean?</vt:lpstr>
      <vt:lpstr>原题呈现</vt:lpstr>
      <vt:lpstr>建构理论关联</vt:lpstr>
      <vt:lpstr>基于话题的命题分析</vt:lpstr>
      <vt:lpstr>各段要点组织</vt:lpstr>
      <vt:lpstr>Key Points Writing</vt:lpstr>
      <vt:lpstr>【体裁穿插】 </vt:lpstr>
      <vt:lpstr>首段</vt:lpstr>
      <vt:lpstr>Other good examples of  writing a beginning</vt:lpstr>
      <vt:lpstr>次段</vt:lpstr>
      <vt:lpstr>次段</vt:lpstr>
      <vt:lpstr>次段</vt:lpstr>
      <vt:lpstr>次段</vt:lpstr>
      <vt:lpstr>次段</vt:lpstr>
      <vt:lpstr>尾句</vt:lpstr>
      <vt:lpstr>Sample Writing</vt:lpstr>
      <vt:lpstr>One possible Version</vt:lpstr>
      <vt:lpstr>PowerPoint 演示文稿</vt:lpstr>
      <vt:lpstr>Checklist based on 5 dimensions</vt:lpstr>
      <vt:lpstr>Similar Application letters</vt:lpstr>
      <vt:lpstr>话题驱动型：GPT</vt:lpstr>
      <vt:lpstr>范文欣赏</vt:lpstr>
      <vt:lpstr>Thanks!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32062</dc:creator>
  <cp:lastModifiedBy>Administrator</cp:lastModifiedBy>
  <cp:revision>8</cp:revision>
  <dcterms:created xsi:type="dcterms:W3CDTF">2023-08-09T12:44:00Z</dcterms:created>
  <dcterms:modified xsi:type="dcterms:W3CDTF">2024-04-15T07:19:35Z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2052-11.8.2.7978</vt:lpwstr>
  </property>
</Properties>
</file>