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8"/>
  </p:handoutMasterIdLst>
  <p:sldIdLst>
    <p:sldId id="270" r:id="rId3"/>
    <p:sldId id="257" r:id="rId4"/>
    <p:sldId id="258" r:id="rId5"/>
    <p:sldId id="259" r:id="rId6"/>
    <p:sldId id="260" r:id="rId7"/>
    <p:sldId id="261" r:id="rId8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6" d="100"/>
          <a:sy n="76" d="100"/>
        </p:scale>
        <p:origin x="132" y="1200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handoutMaster" Target="handoutMasters/handoutMaster1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它不但会使你对学科知识上的理解更为深入，还会促进你学会科学研究的方法、激发你的探究和创新意识、培养综合运用知识的跨学科思维，从而促进日常学科学习进入更深的研究领域。</a:t>
            </a:r>
            <a:endParaRPr lang="zh-CN" altLang="en-US"/>
          </a:p>
          <a:p>
            <a:r>
              <a:rPr lang="en-US" altLang="zh-CN"/>
              <a:t>adj.  [ˌɪntə(r)ˈdɪsɪplɪnəri]</a:t>
            </a:r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en-US" altLang="zh-CN"/>
              <a:t>prevalent: [ˈprevələnt]=popular</a:t>
            </a:r>
            <a:endParaRPr lang="en-US" altLang="zh-CN"/>
          </a:p>
          <a:p>
            <a:r>
              <a:rPr lang="en-US" altLang="zh-CN"/>
              <a:t>erect:  [ɪˈrekt]build 见解；世界观；人生观/积极而富有成效的生活</a:t>
            </a:r>
            <a:endParaRPr lang="en-US" altLang="zh-CN"/>
          </a:p>
          <a:p>
            <a:r>
              <a:rPr lang="en-US" altLang="zh-CN"/>
              <a:t>exert:  [ɪɡˈzɜrt]运用；行使</a:t>
            </a:r>
            <a:endParaRPr lang="en-US" altLang="zh-CN"/>
          </a:p>
          <a:p>
            <a:r>
              <a:rPr lang="en-US" altLang="zh-CN"/>
              <a:t>wield:  [wild]</a:t>
            </a:r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，仅仅有颜值是远远不够的，一定是ta身上的某种才华和精神触动了我们。</a:t>
            </a:r>
            <a:endParaRPr lang="zh-CN" altLang="en-US"/>
          </a:p>
          <a:p>
            <a:r>
              <a:rPr lang="zh-CN" altLang="en-US"/>
              <a:t>对于那些看似疯狂追星的青少年来说，也许他们正是在追星的过程中，寻找着自己的方向和归属感。那些同样在努力奋斗的新生代明星，会成为青少年精神上的向导。</a:t>
            </a:r>
            <a:endParaRPr lang="zh-CN" altLang="en-US"/>
          </a:p>
          <a:p>
            <a:r>
              <a:rPr lang="zh-CN" altLang="en-US"/>
              <a:t>愿你我都可以离自己的偶像越来越近，有一天，你可以和你的偶像平等对话。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文献综述：作者在大量广泛阅读某一领域（或课题）已发表的文献资料的基础上，选取有用的信息，归纳整理， 分析研究，进而综合描述该领域（或课题）国内外的研究新成果，预测发展趋势，或提出问题、意见和建议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2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空白演示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演讲人与职务</a:t>
            </a:r>
            <a:endParaRPr lang="zh-CN" altLang="en-US" dirty="0"/>
          </a:p>
        </p:txBody>
      </p:sp>
      <p:pic>
        <p:nvPicPr>
          <p:cNvPr id="7" name="图片 6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2225" y="-57150"/>
            <a:ext cx="12387580" cy="69291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8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935" y="-51435"/>
            <a:ext cx="12548870" cy="7750810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3751117"/>
            <a:ext cx="7321550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610028"/>
            <a:ext cx="7321550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9" name="图片 8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68935" y="-51435"/>
            <a:ext cx="12548870" cy="7750810"/>
          </a:xfrm>
          <a:prstGeom prst="rect">
            <a:avLst/>
          </a:prstGeom>
        </p:spPr>
      </p:pic>
      <p:pic>
        <p:nvPicPr>
          <p:cNvPr id="5124" name="图片 6" descr="logo横版 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477625" y="82550"/>
            <a:ext cx="608013" cy="6429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8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0" y="766354"/>
            <a:ext cx="5817375" cy="5094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0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cxnSp>
        <p:nvCxnSpPr>
          <p:cNvPr id="8" name="直接连接符 7" hidden="1"/>
          <p:cNvCxnSpPr/>
          <p:nvPr userDrawn="1"/>
        </p:nvCxnSpPr>
        <p:spPr>
          <a:xfrm>
            <a:off x="742950" y="434340"/>
            <a:ext cx="0" cy="13912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0">
              <a:schemeClr val="bg1">
                <a:lumMod val="95000"/>
              </a:schemeClr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 userDrawn="1"/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1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.xml"/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5.xml"/><Relationship Id="rId8" Type="http://schemas.openxmlformats.org/officeDocument/2006/relationships/tags" Target="../tags/tag14.xml"/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17.xml"/><Relationship Id="rId10" Type="http://schemas.openxmlformats.org/officeDocument/2006/relationships/tags" Target="../tags/tag16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762000" y="1246188"/>
            <a:ext cx="6538913" cy="50165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4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4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7835900" y="2009775"/>
            <a:ext cx="3603625" cy="7080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4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4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86613" y="63500"/>
            <a:ext cx="4902200" cy="158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75" y="2717800"/>
            <a:ext cx="3109913" cy="310832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91105" y="245745"/>
            <a:ext cx="805307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三、</a:t>
            </a:r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  <a:sym typeface="+mn-ea"/>
              </a:rPr>
              <a:t>重难点</a:t>
            </a:r>
            <a:r>
              <a:rPr lang="zh-CN" altLang="en-US" sz="3200">
                <a:cs typeface="汉仪文黑-45简" panose="00020600040101010101" charset="-122"/>
                <a:sym typeface="+mn-ea"/>
              </a:rPr>
              <a:t>之</a:t>
            </a:r>
            <a:r>
              <a:rPr lang="en-US" altLang="zh-CN" sz="3200">
                <a:cs typeface="汉仪文黑-45简" panose="00020600040101010101" charset="-122"/>
                <a:sym typeface="+mn-ea"/>
              </a:rPr>
              <a:t>“</a:t>
            </a:r>
            <a:r>
              <a:rPr lang="zh-CN" altLang="en-US" sz="3200">
                <a:cs typeface="汉仪文黑-45简" panose="00020600040101010101" charset="-122"/>
              </a:rPr>
              <a:t>如何实施研究性学习</a:t>
            </a:r>
            <a:r>
              <a:rPr lang="en-US" altLang="zh-CN" sz="3200">
                <a:cs typeface="汉仪文黑-45简" panose="00020600040101010101" charset="-122"/>
              </a:rPr>
              <a:t>”</a:t>
            </a:r>
            <a:endParaRPr lang="en-US" altLang="zh-CN" sz="3200">
              <a:cs typeface="汉仪文黑-45简" panose="00020600040101010101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1455420" y="1115695"/>
            <a:ext cx="1828165" cy="3359785"/>
          </a:xfrm>
          <a:prstGeom prst="roundRect">
            <a:avLst>
              <a:gd name="adj" fmla="val 7096"/>
            </a:avLst>
          </a:prstGeom>
          <a:solidFill>
            <a:schemeClr val="bg1"/>
          </a:solidFill>
          <a:ln>
            <a:solidFill>
              <a:srgbClr val="254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3643630" y="1050290"/>
            <a:ext cx="1919605" cy="3359785"/>
          </a:xfrm>
          <a:prstGeom prst="roundRect">
            <a:avLst>
              <a:gd name="adj" fmla="val 7096"/>
            </a:avLst>
          </a:prstGeom>
          <a:solidFill>
            <a:srgbClr val="F4EDFA"/>
          </a:solidFill>
          <a:ln>
            <a:solidFill>
              <a:srgbClr val="254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5885180" y="1050290"/>
            <a:ext cx="1692910" cy="3359785"/>
          </a:xfrm>
          <a:prstGeom prst="roundRect">
            <a:avLst>
              <a:gd name="adj" fmla="val 7096"/>
            </a:avLst>
          </a:prstGeom>
          <a:solidFill>
            <a:schemeClr val="bg1"/>
          </a:solidFill>
          <a:ln>
            <a:solidFill>
              <a:srgbClr val="254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90650" y="2150745"/>
            <a:ext cx="189293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>
                <a:cs typeface="汉仪文黑-45简" panose="00020600040101010101" charset="-122"/>
              </a:rPr>
              <a:t>search and summarize literatures</a:t>
            </a:r>
            <a:endParaRPr lang="en-US" altLang="zh-CN">
              <a:cs typeface="汉仪文黑-45简" panose="00020600040101010101" charset="-122"/>
            </a:endParaRPr>
          </a:p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>
                <a:cs typeface="汉仪文黑-45简" panose="00020600040101010101" charset="-122"/>
              </a:rPr>
              <a:t>文献综述</a:t>
            </a:r>
            <a:r>
              <a:rPr lang="en-US" altLang="zh-CN">
                <a:cs typeface="汉仪文黑-45简" panose="00020600040101010101" charset="-122"/>
              </a:rPr>
              <a:t>(review)</a:t>
            </a:r>
            <a:endParaRPr lang="en-US" altLang="zh-CN">
              <a:cs typeface="汉仪文黑-45简" panose="00020600040101010101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644265" y="1670050"/>
            <a:ext cx="1851660" cy="29806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dirty="0">
                <a:cs typeface="汉仪文黑-45简" panose="00020600040101010101" charset="-122"/>
              </a:rPr>
              <a:t>Methods:</a:t>
            </a:r>
            <a:endParaRPr lang="en-US" altLang="zh-CN" dirty="0">
              <a:cs typeface="汉仪文黑-45简" panose="00020600040101010101" charset="-122"/>
            </a:endParaRPr>
          </a:p>
          <a:p>
            <a:pPr indent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b="1" dirty="0">
                <a:solidFill>
                  <a:schemeClr val="tx1"/>
                </a:solidFill>
                <a:cs typeface="汉仪文黑-45简" panose="00020600040101010101" charset="-122"/>
              </a:rPr>
              <a:t>questionnaires</a:t>
            </a:r>
            <a:r>
              <a:rPr lang="en-US" altLang="zh-CN" b="1" dirty="0">
                <a:solidFill>
                  <a:schemeClr val="tx1"/>
                </a:solidFill>
                <a:cs typeface="汉仪文黑-45简" panose="00020600040101010101" charset="-122"/>
              </a:rPr>
              <a:t> </a:t>
            </a:r>
            <a:r>
              <a:rPr lang="en-US" altLang="zh-CN" b="1" dirty="0">
                <a:cs typeface="汉仪文黑-45简" panose="00020600040101010101" charset="-122"/>
              </a:rPr>
              <a:t>(online), interview, survey</a:t>
            </a:r>
            <a:endParaRPr lang="en-US" altLang="zh-CN" b="1" dirty="0">
              <a:cs typeface="汉仪文黑-45简" panose="00020600040101010101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626735" y="2194560"/>
            <a:ext cx="21215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dirty="0">
                <a:cs typeface="汉仪文黑-45简" panose="00020600040101010101" charset="-122"/>
              </a:rPr>
              <a:t>collect and </a:t>
            </a:r>
            <a:endParaRPr lang="en-US" altLang="zh-CN" dirty="0">
              <a:cs typeface="汉仪文黑-45简" panose="00020600040101010101" charset="-122"/>
            </a:endParaRPr>
          </a:p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dirty="0">
                <a:cs typeface="汉仪文黑-45简" panose="00020600040101010101" charset="-122"/>
              </a:rPr>
              <a:t>analyze data</a:t>
            </a:r>
            <a:endParaRPr lang="en-US" altLang="zh-CN" dirty="0">
              <a:cs typeface="汉仪文黑-45简" panose="00020600040101010101" charset="-122"/>
            </a:endParaRPr>
          </a:p>
        </p:txBody>
      </p:sp>
      <p:pic>
        <p:nvPicPr>
          <p:cNvPr id="16" name="图片 15" descr="32303036343138353b32303037313631303bb5d8b5e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040" y="1274445"/>
            <a:ext cx="483235" cy="483235"/>
          </a:xfrm>
          <a:prstGeom prst="rect">
            <a:avLst/>
          </a:prstGeom>
        </p:spPr>
      </p:pic>
      <p:pic>
        <p:nvPicPr>
          <p:cNvPr id="17" name="图片 16" descr="32303036343138353b32303037313631373bc3abb1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765" y="1274445"/>
            <a:ext cx="483235" cy="483235"/>
          </a:xfrm>
          <a:prstGeom prst="rect">
            <a:avLst/>
          </a:prstGeom>
        </p:spPr>
      </p:pic>
      <p:pic>
        <p:nvPicPr>
          <p:cNvPr id="18" name="图片 17" descr="32303036343138353b32303037313632323bc9cfb4ab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7315" y="1274445"/>
            <a:ext cx="483235" cy="4832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98040" y="4475480"/>
            <a:ext cx="769302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4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employ</a:t>
            </a:r>
            <a:r>
              <a:rPr lang="en-US" altLang="zh-CN" sz="2000" dirty="0">
                <a:cs typeface="汉仪文黑-45简" panose="00020600040101010101" charset="-122"/>
              </a:rPr>
              <a:t> a mixed-methods approach, including...</a:t>
            </a:r>
            <a:endParaRPr lang="en-US" altLang="zh-CN" sz="2000" dirty="0">
              <a:cs typeface="汉仪文黑-45简" panose="00020600040101010101" charset="-122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4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design</a:t>
            </a:r>
            <a:r>
              <a:rPr lang="en-US" altLang="zh-CN" sz="2000" dirty="0">
                <a:cs typeface="汉仪文黑-45简" panose="00020600040101010101" charset="-122"/>
              </a:rPr>
              <a:t> online questionnaires/</a:t>
            </a:r>
            <a:r>
              <a:rPr lang="en-US" altLang="zh-CN" sz="24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  <a:sym typeface="+mn-ea"/>
              </a:rPr>
              <a:t>conduct </a:t>
            </a:r>
            <a:r>
              <a:rPr lang="en-US" altLang="zh-CN" sz="2000" dirty="0">
                <a:cs typeface="汉仪文黑-45简" panose="00020600040101010101" charset="-122"/>
                <a:sym typeface="+mn-ea"/>
              </a:rPr>
              <a:t>surveys and interviews to gather </a:t>
            </a:r>
            <a:r>
              <a:rPr lang="en-US" altLang="zh-CN" sz="2000" dirty="0" err="1">
                <a:cs typeface="汉仪文黑-45简" panose="00020600040101010101" charset="-122"/>
                <a:sym typeface="+mn-ea"/>
              </a:rPr>
              <a:t>datas</a:t>
            </a:r>
            <a:endParaRPr lang="en-US" altLang="zh-CN" sz="2000" dirty="0">
              <a:cs typeface="汉仪文黑-45简" panose="00020600040101010101" charset="-122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4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select </a:t>
            </a:r>
            <a:r>
              <a:rPr lang="en-US" altLang="zh-CN" sz="2000" dirty="0">
                <a:cs typeface="汉仪文黑-45简" panose="00020600040101010101" charset="-122"/>
              </a:rPr>
              <a:t>50 ss randomly</a:t>
            </a:r>
            <a:endParaRPr lang="en-US" altLang="zh-CN" sz="2000" dirty="0">
              <a:cs typeface="汉仪文黑-45简" panose="00020600040101010101" charset="-122"/>
            </a:endParaRPr>
          </a:p>
          <a:p>
            <a:pPr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4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interview/consult</a:t>
            </a:r>
            <a:r>
              <a:rPr lang="en-US" altLang="zh-CN" sz="2000" dirty="0">
                <a:cs typeface="汉仪文黑-45简" panose="00020600040101010101" charset="-122"/>
              </a:rPr>
              <a:t> experts </a:t>
            </a:r>
            <a:endParaRPr lang="en-US" altLang="zh-CN" sz="2000" dirty="0">
              <a:cs typeface="汉仪文黑-45简" panose="00020600040101010101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7967345" y="1050290"/>
            <a:ext cx="1890395" cy="3359785"/>
          </a:xfrm>
          <a:prstGeom prst="roundRect">
            <a:avLst>
              <a:gd name="adj" fmla="val 7096"/>
            </a:avLst>
          </a:prstGeom>
          <a:solidFill>
            <a:srgbClr val="F4EDFA"/>
          </a:solidFill>
          <a:ln>
            <a:solidFill>
              <a:srgbClr val="254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967345" y="1997075"/>
            <a:ext cx="182308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>
                <a:cs typeface="汉仪文黑-45简" panose="00020600040101010101" charset="-122"/>
              </a:rPr>
              <a:t>writing research reports/craft a report</a:t>
            </a:r>
            <a:endParaRPr lang="en-US" altLang="zh-CN">
              <a:cs typeface="汉仪文黑-45简" panose="00020600040101010101" charset="-122"/>
            </a:endParaRPr>
          </a:p>
        </p:txBody>
      </p:sp>
      <p:pic>
        <p:nvPicPr>
          <p:cNvPr id="22" name="图片 21" descr="32303036343138353b32303037313631373bc3abb1c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270" y="1274445"/>
            <a:ext cx="483235" cy="48323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5" grpId="0"/>
      <p:bldP spid="11" grpId="0"/>
      <p:bldP spid="12" grpId="0"/>
      <p:bldP spid="20" grpId="0" bldLvl="0" animBg="1"/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672205" y="246380"/>
            <a:ext cx="5148580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3200">
                <a:cs typeface="汉仪文黑-45简" panose="00020600040101010101" charset="-122"/>
                <a:sym typeface="+mn-ea"/>
              </a:rPr>
              <a:t>征询意见</a:t>
            </a:r>
            <a:r>
              <a:rPr lang="en-US" altLang="zh-CN" sz="3200">
                <a:cs typeface="汉仪文黑-45简" panose="00020600040101010101" charset="-122"/>
                <a:sym typeface="+mn-ea"/>
              </a:rPr>
              <a:t>/</a:t>
            </a:r>
            <a:r>
              <a:rPr lang="zh-CN" altLang="en-US" sz="3200">
                <a:cs typeface="汉仪文黑-45简" panose="00020600040101010101" charset="-122"/>
                <a:sym typeface="+mn-ea"/>
              </a:rPr>
              <a:t>期待回复</a:t>
            </a:r>
            <a:endParaRPr lang="zh-CN" altLang="en-US" sz="36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pic>
        <p:nvPicPr>
          <p:cNvPr id="4" name="图片 3" descr="32303036343138353b32303037313631393bc4bfb1ea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2920" y="1327150"/>
            <a:ext cx="552450" cy="5524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94435" y="1120140"/>
            <a:ext cx="9913620" cy="32727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l"/>
            </a:pPr>
            <a:r>
              <a:rPr lang="zh-CN" altLang="en-US" sz="2200" dirty="0">
                <a:cs typeface="汉仪文黑-45简" panose="00020600040101010101" charset="-122"/>
              </a:rPr>
              <a:t>Before we proceed</a:t>
            </a:r>
            <a:r>
              <a:rPr lang="en-US" altLang="zh-CN" sz="2200" dirty="0">
                <a:cs typeface="汉仪文黑-45简" panose="00020600040101010101" charset="-122"/>
              </a:rPr>
              <a:t>/</a:t>
            </a:r>
            <a:r>
              <a:rPr lang="zh-CN" altLang="en-US" sz="2200" dirty="0">
                <a:cs typeface="汉仪文黑-45简" panose="00020600040101010101" charset="-122"/>
              </a:rPr>
              <a:t>finalize </a:t>
            </a:r>
            <a:r>
              <a:rPr lang="en-US" altLang="zh-CN" sz="2200" dirty="0">
                <a:cs typeface="汉仪文黑-45简" panose="00020600040101010101" charset="-122"/>
              </a:rPr>
              <a:t>(</a:t>
            </a:r>
            <a:r>
              <a:rPr lang="en-US" altLang="zh-CN" sz="2200" dirty="0" err="1">
                <a:cs typeface="汉仪文黑-45简" panose="00020600040101010101" charset="-122"/>
              </a:rPr>
              <a:t>最后定下来</a:t>
            </a:r>
            <a:r>
              <a:rPr lang="en-US" altLang="zh-CN" sz="2200" dirty="0">
                <a:cs typeface="汉仪文黑-45简" panose="00020600040101010101" charset="-122"/>
              </a:rPr>
              <a:t>)/settle </a:t>
            </a:r>
            <a:r>
              <a:rPr lang="zh-CN" altLang="en-US" sz="2200" dirty="0">
                <a:cs typeface="汉仪文黑-45简" panose="00020600040101010101" charset="-122"/>
              </a:rPr>
              <a:t>our research plan,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I</a:t>
            </a:r>
            <a:r>
              <a:rPr lang="en-US" altLang="zh-CN" sz="2200" dirty="0">
                <a:cs typeface="汉仪文黑-45简" panose="00020600040101010101" charset="-122"/>
              </a:rPr>
              <a:t>’</a:t>
            </a:r>
            <a:r>
              <a:rPr lang="zh-CN" altLang="en-US" sz="2200" dirty="0">
                <a:cs typeface="汉仪文黑-45简" panose="00020600040101010101" charset="-122"/>
              </a:rPr>
              <a:t>m eager to hear your thoughts.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l"/>
            </a:pPr>
            <a:r>
              <a:rPr lang="en-US" altLang="zh-CN" sz="2200" dirty="0">
                <a:cs typeface="汉仪文黑-45简" panose="00020600040101010101" charset="-122"/>
              </a:rPr>
              <a:t>What’s you idea about the topic?/What’s your opinion of it?</a:t>
            </a:r>
            <a:endParaRPr lang="zh-CN" altLang="en-US" sz="2200" dirty="0">
              <a:cs typeface="汉仪文黑-45简" panose="00020600040101010101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l"/>
            </a:pPr>
            <a:r>
              <a:rPr lang="zh-CN" altLang="en-US" sz="2200" dirty="0">
                <a:cs typeface="汉仪文黑-45简" panose="00020600040101010101" charset="-122"/>
              </a:rPr>
              <a:t>Does this topic intrigue</a:t>
            </a:r>
            <a:r>
              <a:rPr lang="en-US" altLang="zh-CN" sz="2200" dirty="0">
                <a:cs typeface="汉仪文黑-45简" panose="00020600040101010101" charset="-122"/>
              </a:rPr>
              <a:t>/interest</a:t>
            </a:r>
            <a:r>
              <a:rPr lang="zh-CN" altLang="en-US" sz="2200" dirty="0">
                <a:cs typeface="汉仪文黑-45简" panose="00020600040101010101" charset="-122"/>
              </a:rPr>
              <a:t> you, or do you have alternative ideas in mind?</a:t>
            </a:r>
            <a:endParaRPr lang="zh-CN" altLang="en-US" sz="2200" dirty="0">
              <a:cs typeface="汉仪文黑-45简" panose="00020600040101010101" charset="-122"/>
            </a:endParaRPr>
          </a:p>
          <a:p>
            <a:pPr marL="34290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l"/>
            </a:pPr>
            <a:r>
              <a:rPr lang="zh-CN" altLang="en-US" sz="2200" dirty="0">
                <a:cs typeface="汉仪文黑-45简" panose="00020600040101010101" charset="-122"/>
              </a:rPr>
              <a:t>Your input will be crucial</a:t>
            </a:r>
            <a:r>
              <a:rPr lang="en-US" altLang="zh-CN" sz="2200" dirty="0">
                <a:cs typeface="汉仪文黑-45简" panose="00020600040101010101" charset="-122"/>
              </a:rPr>
              <a:t>/essential</a:t>
            </a:r>
            <a:r>
              <a:rPr lang="zh-CN" altLang="en-US" sz="2200" dirty="0">
                <a:cs typeface="汉仪文黑-45简" panose="00020600040101010101" charset="-122"/>
              </a:rPr>
              <a:t> in shaping the direction of our study.</a:t>
            </a:r>
            <a:endParaRPr lang="zh-CN" altLang="en-US" sz="2200" dirty="0">
              <a:cs typeface="汉仪文黑-45简" panose="00020600040101010101" charset="-122"/>
            </a:endParaRPr>
          </a:p>
        </p:txBody>
      </p:sp>
      <p:pic>
        <p:nvPicPr>
          <p:cNvPr id="6" name="图片 5" descr="32303036343138353b32303037313630373bb6feceacc2eb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60" y="4812665"/>
            <a:ext cx="552450" cy="55245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194435" y="4644390"/>
            <a:ext cx="8232775" cy="2122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200">
                <a:cs typeface="汉仪文黑-45简" panose="00020600040101010101" charset="-122"/>
              </a:rPr>
              <a:t>I’m really looking forward to working together with you.</a:t>
            </a:r>
            <a:endParaRPr lang="en-US" altLang="zh-CN" sz="2200">
              <a:cs typeface="汉仪文黑-45简" panose="0002060004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>
                <a:cs typeface="汉仪文黑-45简" panose="00020600040101010101" charset="-122"/>
              </a:rPr>
              <a:t>Looking forward to your response</a:t>
            </a:r>
            <a:r>
              <a:rPr lang="en-US" altLang="zh-CN" sz="2200">
                <a:cs typeface="汉仪文黑-45简" panose="00020600040101010101" charset="-122"/>
              </a:rPr>
              <a:t>/early reply</a:t>
            </a:r>
            <a:r>
              <a:rPr lang="zh-CN" altLang="en-US" sz="2200">
                <a:cs typeface="汉仪文黑-45简" panose="00020600040101010101" charset="-122"/>
              </a:rPr>
              <a:t>.</a:t>
            </a:r>
            <a:endParaRPr lang="zh-CN" altLang="en-US" sz="2200">
              <a:cs typeface="汉仪文黑-45简" panose="00020600040101010101" charset="-122"/>
            </a:endParaRP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200">
                <a:cs typeface="汉仪文黑-45简" panose="00020600040101010101" charset="-122"/>
              </a:rPr>
              <a:t>Looking forward the close collaboration with you and anticipating a prompt reply!</a:t>
            </a:r>
            <a:endParaRPr lang="en-US" altLang="zh-CN" sz="2200">
              <a:cs typeface="汉仪文黑-45简" panose="00020600040101010101" charset="-122"/>
            </a:endParaRPr>
          </a:p>
        </p:txBody>
      </p:sp>
      <p:pic>
        <p:nvPicPr>
          <p:cNvPr id="100" name="图片 99"/>
          <p:cNvPicPr/>
          <p:nvPr/>
        </p:nvPicPr>
        <p:blipFill>
          <a:blip r:embed="rId3"/>
          <a:stretch>
            <a:fillRect/>
          </a:stretch>
        </p:blipFill>
        <p:spPr>
          <a:xfrm>
            <a:off x="9740900" y="4392930"/>
            <a:ext cx="2392680" cy="241427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0058" y="281940"/>
            <a:ext cx="3651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四、参考范文</a:t>
            </a:r>
            <a:endParaRPr lang="zh-CN" altLang="en-US" sz="36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01955" y="854710"/>
            <a:ext cx="11543665" cy="531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Dear Jack,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I hope this email finds you well. I am excited that we are to work together on a research project</a:t>
            </a:r>
            <a:r>
              <a:rPr lang="en-US" altLang="zh-CN" sz="2200" dirty="0">
                <a:cs typeface="汉仪文黑-45简" panose="00020600040101010101" charset="-122"/>
              </a:rPr>
              <a:t> </a:t>
            </a:r>
            <a:r>
              <a:rPr lang="zh-CN" altLang="en-US" sz="2200" dirty="0">
                <a:cs typeface="汉仪文黑-45简" panose="00020600040101010101" charset="-122"/>
              </a:rPr>
              <a:t>during the upcoming holidays.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b="1" dirty="0">
                <a:solidFill>
                  <a:schemeClr val="accent3">
                    <a:lumMod val="50000"/>
                  </a:schemeClr>
                </a:solidFill>
                <a:cs typeface="汉仪文黑-45简" panose="00020600040101010101" charset="-122"/>
              </a:rPr>
              <a:t>After giving it some thought</a:t>
            </a:r>
            <a:r>
              <a:rPr lang="zh-CN" altLang="en-US" sz="2200" dirty="0">
                <a:cs typeface="汉仪文黑-45简" panose="00020600040101010101" charset="-122"/>
              </a:rPr>
              <a:t>, I would like to propose a project that explores the influence of idols on</a:t>
            </a:r>
            <a:r>
              <a:rPr lang="en-US" altLang="zh-CN" sz="2200" dirty="0">
                <a:cs typeface="汉仪文黑-45简" panose="00020600040101010101" charset="-122"/>
              </a:rPr>
              <a:t> </a:t>
            </a:r>
            <a:r>
              <a:rPr lang="zh-CN" altLang="en-US" sz="2200" dirty="0">
                <a:cs typeface="汉仪文黑-45简" panose="00020600040101010101" charset="-122"/>
              </a:rPr>
              <a:t>the growth of high school students. That’s because idols, ranging from celebrities to common people who</a:t>
            </a:r>
            <a:r>
              <a:rPr lang="en-US" altLang="zh-CN" sz="2200" dirty="0">
                <a:cs typeface="汉仪文黑-45简" panose="00020600040101010101" charset="-122"/>
              </a:rPr>
              <a:t> </a:t>
            </a:r>
            <a:r>
              <a:rPr lang="zh-CN" altLang="en-US" sz="2200" dirty="0">
                <a:cs typeface="汉仪文黑-45简" panose="00020600040101010101" charset="-122"/>
              </a:rPr>
              <a:t>inspire them, </a:t>
            </a:r>
            <a:r>
              <a:rPr lang="zh-CN" altLang="en-US" sz="2200" b="1" dirty="0">
                <a:solidFill>
                  <a:srgbClr val="C00000"/>
                </a:solidFill>
                <a:cs typeface="汉仪文黑-45简" panose="00020600040101010101" charset="-122"/>
              </a:rPr>
              <a:t>often serve as role models and can have a profound impact on </a:t>
            </a:r>
            <a:r>
              <a:rPr lang="en-AU" altLang="zh-CN" sz="2200" b="1" dirty="0">
                <a:solidFill>
                  <a:srgbClr val="C00000"/>
                </a:solidFill>
                <a:cs typeface="汉仪文黑-45简" panose="00020600040101010101" charset="-122"/>
              </a:rPr>
              <a:t>teenagers’</a:t>
            </a:r>
            <a:r>
              <a:rPr lang="zh-CN" altLang="en-US" sz="2200" b="1" dirty="0">
                <a:solidFill>
                  <a:srgbClr val="C00000"/>
                </a:solidFill>
                <a:cs typeface="汉仪文黑-45简" panose="00020600040101010101" charset="-122"/>
              </a:rPr>
              <a:t> values and</a:t>
            </a:r>
            <a:r>
              <a:rPr lang="en-US" altLang="zh-CN" sz="2200" b="1" dirty="0">
                <a:solidFill>
                  <a:srgbClr val="C00000"/>
                </a:solidFill>
                <a:cs typeface="汉仪文黑-45简" panose="00020600040101010101" charset="-122"/>
              </a:rPr>
              <a:t> </a:t>
            </a:r>
            <a:r>
              <a:rPr lang="zh-CN" altLang="en-US" sz="2200" b="1" dirty="0">
                <a:solidFill>
                  <a:srgbClr val="C00000"/>
                </a:solidFill>
                <a:cs typeface="汉仪文黑-45简" panose="00020600040101010101" charset="-122"/>
              </a:rPr>
              <a:t>behaviors.</a:t>
            </a:r>
            <a:r>
              <a:rPr lang="zh-CN" altLang="en-US" sz="2200" dirty="0">
                <a:cs typeface="汉仪文黑-45简" panose="00020600040101010101" charset="-122"/>
              </a:rPr>
              <a:t> Our approach would involve </a:t>
            </a:r>
            <a:r>
              <a:rPr lang="zh-CN" altLang="en-US" sz="2200" b="1" dirty="0">
                <a:solidFill>
                  <a:schemeClr val="accent4">
                    <a:lumMod val="50000"/>
                  </a:schemeClr>
                </a:solidFill>
                <a:cs typeface="汉仪文黑-45简" panose="00020600040101010101" charset="-122"/>
              </a:rPr>
              <a:t>surveying peers, analyzing data, and perhaps interviewing</a:t>
            </a:r>
            <a:r>
              <a:rPr lang="en-US" altLang="zh-CN" sz="2200" b="1" dirty="0">
                <a:solidFill>
                  <a:schemeClr val="accent4">
                    <a:lumMod val="50000"/>
                  </a:schemeClr>
                </a:solidFill>
                <a:cs typeface="汉仪文黑-45简" panose="00020600040101010101" charset="-122"/>
              </a:rPr>
              <a:t> </a:t>
            </a:r>
            <a:r>
              <a:rPr lang="zh-CN" altLang="en-US" sz="2200" b="1" dirty="0">
                <a:solidFill>
                  <a:schemeClr val="accent4">
                    <a:lumMod val="50000"/>
                  </a:schemeClr>
                </a:solidFill>
                <a:cs typeface="汉仪文黑-45简" panose="00020600040101010101" charset="-122"/>
              </a:rPr>
              <a:t>educators</a:t>
            </a:r>
            <a:r>
              <a:rPr lang="zh-CN" altLang="en-US" sz="2200" dirty="0">
                <a:cs typeface="汉仪文黑-45简" panose="00020600040101010101" charset="-122"/>
              </a:rPr>
              <a:t> to gain deeper insights.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Would this be something you’re interested in? Please let me know your thoughts at your earliest</a:t>
            </a:r>
            <a:r>
              <a:rPr lang="en-US" altLang="zh-CN" sz="2200" dirty="0">
                <a:cs typeface="汉仪文黑-45简" panose="00020600040101010101" charset="-122"/>
              </a:rPr>
              <a:t> </a:t>
            </a:r>
            <a:r>
              <a:rPr lang="zh-CN" altLang="en-US" sz="2200" dirty="0">
                <a:cs typeface="汉仪文黑-45简" panose="00020600040101010101" charset="-122"/>
              </a:rPr>
              <a:t>convenience, as I am eager to embark on this research journey with you.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Yours,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Li Hua</a:t>
            </a:r>
            <a:endParaRPr lang="zh-CN" altLang="en-US" sz="2200" dirty="0">
              <a:cs typeface="汉仪文黑-4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" y="5404485"/>
            <a:ext cx="2146935" cy="123444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01955" y="387350"/>
            <a:ext cx="11543665" cy="4940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Dear Jack,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sz="2200" dirty="0">
                <a:cs typeface="汉仪文黑-45简" panose="00020600040101010101" charset="-122"/>
              </a:rPr>
              <a:t>How’s everything going? I have an intriguing topic in mind for our research project in the upcomin</a:t>
            </a:r>
            <a:r>
              <a:rPr lang="en-US" sz="2200" dirty="0">
                <a:cs typeface="汉仪文黑-45简" panose="00020600040101010101" charset="-122"/>
              </a:rPr>
              <a:t>g </a:t>
            </a:r>
            <a:r>
              <a:rPr sz="2200" dirty="0">
                <a:cs typeface="汉仪文黑-45简" panose="00020600040101010101" charset="-122"/>
              </a:rPr>
              <a:t>holidays that I believe might interest you — The Influence of Idols on High School Students’ Growth. </a:t>
            </a:r>
            <a:endParaRPr sz="2200" dirty="0">
              <a:cs typeface="汉仪文黑-45简" panose="00020600040101010101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b="1" dirty="0">
                <a:solidFill>
                  <a:schemeClr val="accent3">
                    <a:lumMod val="50000"/>
                  </a:schemeClr>
                </a:solidFill>
                <a:cs typeface="汉仪文黑-45简" panose="00020600040101010101" charset="-122"/>
              </a:rPr>
              <a:t>My inspiration stems from</a:t>
            </a:r>
            <a:r>
              <a:rPr sz="2200" dirty="0">
                <a:cs typeface="汉仪文黑-45简" panose="00020600040101010101" charset="-122"/>
              </a:rPr>
              <a:t> observing </a:t>
            </a:r>
            <a:r>
              <a:rPr lang="zh-CN" altLang="en-US" sz="2200" b="1" dirty="0">
                <a:solidFill>
                  <a:srgbClr val="C00000"/>
                </a:solidFill>
                <a:cs typeface="汉仪文黑-45简" panose="00020600040101010101" charset="-122"/>
              </a:rPr>
              <a:t>how idols can significantly shape young people’s values, self-identity, and behaviors</a:t>
            </a:r>
            <a:r>
              <a:rPr sz="2200" dirty="0">
                <a:cs typeface="汉仪文黑-45简" panose="00020600040101010101" charset="-122"/>
              </a:rPr>
              <a:t>. The project will involve </a:t>
            </a:r>
            <a:r>
              <a:rPr lang="zh-CN" altLang="en-US" sz="2200" b="1" dirty="0">
                <a:solidFill>
                  <a:schemeClr val="accent4">
                    <a:lumMod val="50000"/>
                  </a:schemeClr>
                </a:solidFill>
                <a:cs typeface="汉仪文黑-45简" panose="00020600040101010101" charset="-122"/>
              </a:rPr>
              <a:t>conducting surveys and interviews</a:t>
            </a:r>
            <a:r>
              <a:rPr sz="2200" dirty="0">
                <a:cs typeface="汉仪文黑-45简" panose="00020600040101010101" charset="-122"/>
              </a:rPr>
              <a:t> with a diverse</a:t>
            </a:r>
            <a:r>
              <a:rPr lang="en-US" sz="2200" dirty="0">
                <a:cs typeface="汉仪文黑-45简" panose="00020600040101010101" charset="-122"/>
              </a:rPr>
              <a:t> </a:t>
            </a:r>
            <a:r>
              <a:rPr sz="2200" dirty="0">
                <a:cs typeface="汉仪文黑-45简" panose="00020600040101010101" charset="-122"/>
              </a:rPr>
              <a:t>group of high school students to gather data on their perspectives regarding idols and </a:t>
            </a:r>
            <a:r>
              <a:rPr lang="zh-CN" altLang="en-US" sz="2200" b="1" dirty="0">
                <a:solidFill>
                  <a:schemeClr val="accent4">
                    <a:lumMod val="50000"/>
                  </a:schemeClr>
                </a:solidFill>
                <a:cs typeface="汉仪文黑-45简" panose="00020600040101010101" charset="-122"/>
              </a:rPr>
              <a:t>write a comprehensive report </a:t>
            </a:r>
            <a:r>
              <a:rPr sz="2200" dirty="0">
                <a:cs typeface="汉仪文黑-45简" panose="00020600040101010101" charset="-122"/>
              </a:rPr>
              <a:t>detailing </a:t>
            </a:r>
            <a:r>
              <a:rPr lang="en-US" sz="2200" dirty="0">
                <a:cs typeface="汉仪文黑-45简" panose="00020600040101010101" charset="-122"/>
              </a:rPr>
              <a:t>(</a:t>
            </a:r>
            <a:r>
              <a:rPr lang="en-US" sz="2200" dirty="0" err="1">
                <a:cs typeface="汉仪文黑-45简" panose="00020600040101010101" charset="-122"/>
              </a:rPr>
              <a:t>详述</a:t>
            </a:r>
            <a:r>
              <a:rPr lang="en-US" sz="2200" dirty="0">
                <a:cs typeface="汉仪文黑-45简" panose="00020600040101010101" charset="-122"/>
              </a:rPr>
              <a:t>) </a:t>
            </a:r>
            <a:r>
              <a:rPr sz="2200" dirty="0">
                <a:cs typeface="汉仪文黑-45简" panose="00020600040101010101" charset="-122"/>
              </a:rPr>
              <a:t>our conclusions and insights. </a:t>
            </a:r>
            <a:endParaRPr sz="2200" dirty="0">
              <a:cs typeface="汉仪文黑-45简" panose="00020600040101010101" charset="-122"/>
            </a:endParaRPr>
          </a:p>
          <a:p>
            <a:pPr indent="4572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sz="2200" dirty="0">
                <a:cs typeface="汉仪文黑-45简" panose="00020600040101010101" charset="-122"/>
              </a:rPr>
              <a:t>What do you think of it? I’m really keen to get your perspective on this.</a:t>
            </a:r>
            <a:endParaRPr lang="en-US" sz="2200" dirty="0">
              <a:cs typeface="汉仪文黑-45简" panose="00020600040101010101" charset="-122"/>
            </a:endParaRPr>
          </a:p>
          <a:p>
            <a:pPr indent="45720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Yours, </a:t>
            </a:r>
            <a:endParaRPr lang="zh-CN" altLang="en-US" sz="2200" dirty="0">
              <a:cs typeface="汉仪文黑-45简" panose="00020600040101010101" charset="-122"/>
            </a:endParaRPr>
          </a:p>
          <a:p>
            <a:pPr indent="0" algn="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200" dirty="0">
                <a:cs typeface="汉仪文黑-45简" panose="00020600040101010101" charset="-122"/>
              </a:rPr>
              <a:t>Li Hua</a:t>
            </a:r>
            <a:endParaRPr lang="zh-CN" altLang="en-US" sz="2200" dirty="0">
              <a:cs typeface="汉仪文黑-45简" panose="00020600040101010101" charset="-122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16050" y="1638300"/>
            <a:ext cx="9359900" cy="1245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5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感谢聆听</a:t>
            </a:r>
            <a:endParaRPr lang="en-US" altLang="zh-CN" sz="75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1416050" y="1058545"/>
            <a:ext cx="9359900" cy="2245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0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24年2月高二浙江省名校协作体应用文</a:t>
            </a:r>
            <a:endParaRPr lang="zh-CN" altLang="en-US" sz="70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834390" y="1985645"/>
            <a:ext cx="1290320" cy="24123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sz="72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目录</a:t>
            </a:r>
            <a:endParaRPr lang="zh-CN" altLang="en-US" sz="72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2289175" y="2477770"/>
            <a:ext cx="0" cy="2700000"/>
          </a:xfrm>
          <a:prstGeom prst="line">
            <a:avLst/>
          </a:prstGeom>
          <a:ln>
            <a:solidFill>
              <a:srgbClr val="2540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组合 6"/>
          <p:cNvGrpSpPr/>
          <p:nvPr/>
        </p:nvGrpSpPr>
        <p:grpSpPr>
          <a:xfrm>
            <a:off x="3709035" y="1198245"/>
            <a:ext cx="6167120" cy="791210"/>
            <a:chOff x="5542" y="1480"/>
            <a:chExt cx="11663" cy="1236"/>
          </a:xfrm>
        </p:grpSpPr>
        <p:sp>
          <p:nvSpPr>
            <p:cNvPr id="4" name="圆角矩形 3"/>
            <p:cNvSpPr/>
            <p:nvPr/>
          </p:nvSpPr>
          <p:spPr>
            <a:xfrm>
              <a:off x="7837" y="1480"/>
              <a:ext cx="9368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5542" y="1480"/>
              <a:ext cx="1236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7113" y="1988"/>
              <a:ext cx="389" cy="267"/>
            </a:xfrm>
            <a:prstGeom prst="triangle">
              <a:avLst/>
            </a:prstGeom>
            <a:solidFill>
              <a:srgbClr val="254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709035" y="2520315"/>
            <a:ext cx="6167120" cy="791210"/>
            <a:chOff x="5542" y="1480"/>
            <a:chExt cx="11663" cy="1236"/>
          </a:xfrm>
        </p:grpSpPr>
        <p:sp>
          <p:nvSpPr>
            <p:cNvPr id="10" name="圆角矩形 9"/>
            <p:cNvSpPr/>
            <p:nvPr/>
          </p:nvSpPr>
          <p:spPr>
            <a:xfrm>
              <a:off x="7837" y="1480"/>
              <a:ext cx="9368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5542" y="1480"/>
              <a:ext cx="1236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7113" y="1988"/>
              <a:ext cx="389" cy="267"/>
            </a:xfrm>
            <a:prstGeom prst="triangle">
              <a:avLst/>
            </a:prstGeom>
            <a:solidFill>
              <a:srgbClr val="254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709035" y="3841750"/>
            <a:ext cx="6167120" cy="791210"/>
            <a:chOff x="5542" y="1480"/>
            <a:chExt cx="11663" cy="1236"/>
          </a:xfrm>
        </p:grpSpPr>
        <p:sp>
          <p:nvSpPr>
            <p:cNvPr id="14" name="圆角矩形 13"/>
            <p:cNvSpPr/>
            <p:nvPr/>
          </p:nvSpPr>
          <p:spPr>
            <a:xfrm>
              <a:off x="7837" y="1480"/>
              <a:ext cx="9368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5" name="圆角矩形 14"/>
            <p:cNvSpPr/>
            <p:nvPr/>
          </p:nvSpPr>
          <p:spPr>
            <a:xfrm>
              <a:off x="5542" y="1480"/>
              <a:ext cx="1236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6" name="等腰三角形 15"/>
            <p:cNvSpPr/>
            <p:nvPr/>
          </p:nvSpPr>
          <p:spPr>
            <a:xfrm rot="5400000">
              <a:off x="7113" y="1988"/>
              <a:ext cx="389" cy="267"/>
            </a:xfrm>
            <a:prstGeom prst="triangle">
              <a:avLst/>
            </a:prstGeom>
            <a:solidFill>
              <a:srgbClr val="254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709035" y="5163820"/>
            <a:ext cx="6167120" cy="791210"/>
            <a:chOff x="5542" y="1480"/>
            <a:chExt cx="11663" cy="1236"/>
          </a:xfrm>
        </p:grpSpPr>
        <p:sp>
          <p:nvSpPr>
            <p:cNvPr id="18" name="圆角矩形 17"/>
            <p:cNvSpPr/>
            <p:nvPr/>
          </p:nvSpPr>
          <p:spPr>
            <a:xfrm>
              <a:off x="7837" y="1480"/>
              <a:ext cx="9368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9" name="圆角矩形 18"/>
            <p:cNvSpPr/>
            <p:nvPr/>
          </p:nvSpPr>
          <p:spPr>
            <a:xfrm>
              <a:off x="5542" y="1480"/>
              <a:ext cx="1236" cy="123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20" name="等腰三角形 19"/>
            <p:cNvSpPr/>
            <p:nvPr/>
          </p:nvSpPr>
          <p:spPr>
            <a:xfrm rot="5400000">
              <a:off x="7113" y="1988"/>
              <a:ext cx="389" cy="267"/>
            </a:xfrm>
            <a:prstGeom prst="triangle">
              <a:avLst/>
            </a:prstGeom>
            <a:solidFill>
              <a:srgbClr val="2540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465705" y="3323590"/>
            <a:ext cx="551815" cy="185420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CONTENTS</a:t>
            </a:r>
            <a:endParaRPr lang="en-US" altLang="zh-CN" sz="24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78737" y="1328884"/>
            <a:ext cx="5328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1</a:t>
            </a:r>
            <a:endParaRPr lang="en-US" altLang="zh-CN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740338" y="1328884"/>
            <a:ext cx="46415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审题</a:t>
            </a:r>
            <a:endParaRPr lang="zh-CN" altLang="en-US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878737" y="2667930"/>
            <a:ext cx="5328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2</a:t>
            </a:r>
            <a:endParaRPr lang="en-US" altLang="zh-CN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740338" y="2667930"/>
            <a:ext cx="46415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框架搭建</a:t>
            </a:r>
            <a:endParaRPr lang="zh-CN" altLang="en-US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3878737" y="3961509"/>
            <a:ext cx="5328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3</a:t>
            </a:r>
            <a:endParaRPr lang="en-US" altLang="zh-CN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740338" y="3961509"/>
            <a:ext cx="46415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重难点分析</a:t>
            </a:r>
            <a:endParaRPr lang="zh-CN" altLang="en-US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878737" y="5269817"/>
            <a:ext cx="532801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4</a:t>
            </a:r>
            <a:endParaRPr lang="en-US" altLang="zh-CN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740338" y="5269817"/>
            <a:ext cx="4641516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参考范文</a:t>
            </a:r>
            <a:endParaRPr lang="zh-CN" altLang="en-US" sz="2800"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0058" y="508635"/>
            <a:ext cx="3651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题目</a:t>
            </a:r>
            <a:endParaRPr lang="zh-CN" altLang="en-US" sz="36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08330" y="1249680"/>
            <a:ext cx="1128395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dirty="0">
                <a:cs typeface="汉仪文黑-45简" panose="00020600040101010101" charset="-122"/>
              </a:rPr>
              <a:t>假定你是高中生李华，将在假期和你校的英国交换生Jack共同完成一项研究性学习任务。请给Jack写一封邮件，提议研究偶像对高中生成长的影响。内容包括：</a:t>
            </a:r>
            <a:endParaRPr lang="zh-CN" altLang="en-US" sz="2800" dirty="0">
              <a:cs typeface="汉仪文黑-45简" panose="00020600040101010101" charset="-122"/>
            </a:endParaRPr>
          </a:p>
          <a:p>
            <a:pPr algn="l"/>
            <a:r>
              <a:rPr lang="zh-CN" altLang="en-US" sz="2800" dirty="0">
                <a:cs typeface="汉仪文黑-45简" panose="00020600040101010101" charset="-122"/>
              </a:rPr>
              <a:t>1. 选题理由；</a:t>
            </a:r>
            <a:endParaRPr lang="zh-CN" altLang="en-US" sz="2800" dirty="0">
              <a:cs typeface="汉仪文黑-45简" panose="00020600040101010101" charset="-122"/>
            </a:endParaRPr>
          </a:p>
          <a:p>
            <a:pPr algn="l"/>
            <a:r>
              <a:rPr lang="zh-CN" altLang="en-US" sz="2800" dirty="0">
                <a:cs typeface="汉仪文黑-45简" panose="00020600040101010101" charset="-122"/>
              </a:rPr>
              <a:t>2. 实施方案；</a:t>
            </a:r>
            <a:endParaRPr lang="zh-CN" altLang="en-US" sz="2800" dirty="0">
              <a:cs typeface="汉仪文黑-45简" panose="00020600040101010101" charset="-122"/>
            </a:endParaRPr>
          </a:p>
          <a:p>
            <a:pPr algn="l"/>
            <a:r>
              <a:rPr lang="zh-CN" altLang="en-US" sz="2800" dirty="0">
                <a:cs typeface="汉仪文黑-45简" panose="00020600040101010101" charset="-122"/>
              </a:rPr>
              <a:t>3. 征询意见；</a:t>
            </a:r>
            <a:endParaRPr lang="zh-CN" altLang="en-US" sz="2800" dirty="0">
              <a:cs typeface="汉仪文黑-45简" panose="00020600040101010101" charset="-122"/>
            </a:endParaRPr>
          </a:p>
          <a:p>
            <a:pPr algn="l"/>
            <a:endParaRPr lang="zh-CN" altLang="en-US" sz="2800" dirty="0">
              <a:cs typeface="汉仪文黑-45简" panose="00020600040101010101" charset="-122"/>
            </a:endParaRPr>
          </a:p>
          <a:p>
            <a:pPr algn="l"/>
            <a:r>
              <a:rPr lang="zh-CN" altLang="en-US" sz="2800" dirty="0">
                <a:cs typeface="汉仪文黑-45简" panose="00020600040101010101" charset="-122"/>
              </a:rPr>
              <a:t>参考词汇：偶像idol</a:t>
            </a:r>
            <a:endParaRPr lang="zh-CN" altLang="en-US" sz="2800" dirty="0">
              <a:cs typeface="汉仪文黑-45简" panose="00020600040101010101" charset="-122"/>
            </a:endParaRPr>
          </a:p>
        </p:txBody>
      </p:sp>
      <p:pic>
        <p:nvPicPr>
          <p:cNvPr id="5" name="图片 4" descr="videographer-concept-illustration_114360-1430.webp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380220" y="3957955"/>
            <a:ext cx="2681605" cy="26816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56895" y="5608320"/>
            <a:ext cx="1980000" cy="180000"/>
          </a:xfrm>
          <a:prstGeom prst="rect">
            <a:avLst/>
          </a:prstGeom>
          <a:solidFill>
            <a:srgbClr val="25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45简" panose="00020600040101010101" charset="-122"/>
            </a:endParaRPr>
          </a:p>
        </p:txBody>
      </p:sp>
    </p:spTree>
    <p:custDataLst>
      <p:tags r:id="rId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0058" y="508635"/>
            <a:ext cx="3651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一、审题</a:t>
            </a:r>
            <a:endParaRPr lang="zh-CN" altLang="en-US" sz="36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3090" y="1153795"/>
            <a:ext cx="3204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cs typeface="汉仪文黑-45简" panose="00020600040101010101" charset="-122"/>
              </a:rPr>
              <a:t>应用文审题审什么？</a:t>
            </a:r>
            <a:endParaRPr lang="zh-CN" altLang="en-US" sz="2400">
              <a:cs typeface="汉仪文黑-45简" panose="00020600040101010101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3420" y="1646555"/>
            <a:ext cx="1333500" cy="1322705"/>
            <a:chOff x="1047" y="5149"/>
            <a:chExt cx="3944" cy="3944"/>
          </a:xfrm>
        </p:grpSpPr>
        <p:sp>
          <p:nvSpPr>
            <p:cNvPr id="5" name="椭圆 4"/>
            <p:cNvSpPr/>
            <p:nvPr/>
          </p:nvSpPr>
          <p:spPr>
            <a:xfrm>
              <a:off x="1047" y="5149"/>
              <a:ext cx="3944" cy="39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1344" y="5446"/>
              <a:ext cx="3350" cy="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536315" y="1646555"/>
            <a:ext cx="1333500" cy="1322705"/>
            <a:chOff x="1047" y="5149"/>
            <a:chExt cx="3944" cy="3944"/>
          </a:xfrm>
        </p:grpSpPr>
        <p:sp>
          <p:nvSpPr>
            <p:cNvPr id="9" name="椭圆 8"/>
            <p:cNvSpPr/>
            <p:nvPr/>
          </p:nvSpPr>
          <p:spPr>
            <a:xfrm>
              <a:off x="1047" y="5149"/>
              <a:ext cx="3944" cy="39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1344" y="5446"/>
              <a:ext cx="3350" cy="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79210" y="1646555"/>
            <a:ext cx="1333500" cy="1322705"/>
            <a:chOff x="1047" y="5149"/>
            <a:chExt cx="3944" cy="3944"/>
          </a:xfrm>
        </p:grpSpPr>
        <p:sp>
          <p:nvSpPr>
            <p:cNvPr id="12" name="椭圆 11"/>
            <p:cNvSpPr/>
            <p:nvPr/>
          </p:nvSpPr>
          <p:spPr>
            <a:xfrm>
              <a:off x="1047" y="5149"/>
              <a:ext cx="3944" cy="39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1344" y="5446"/>
              <a:ext cx="3350" cy="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222105" y="1646555"/>
            <a:ext cx="1333500" cy="1322705"/>
            <a:chOff x="1047" y="5149"/>
            <a:chExt cx="3944" cy="3944"/>
          </a:xfrm>
        </p:grpSpPr>
        <p:sp>
          <p:nvSpPr>
            <p:cNvPr id="15" name="椭圆 14"/>
            <p:cNvSpPr/>
            <p:nvPr/>
          </p:nvSpPr>
          <p:spPr>
            <a:xfrm>
              <a:off x="1047" y="5149"/>
              <a:ext cx="3944" cy="394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344" y="5446"/>
              <a:ext cx="3350" cy="3350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254059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汉仪文黑-45简" panose="00020600040101010101" charset="-122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793750" y="2070100"/>
            <a:ext cx="1132840" cy="537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>
                <a:cs typeface="汉仪文黑-45简" panose="00020600040101010101" charset="-122"/>
              </a:rPr>
              <a:t>写作对象</a:t>
            </a:r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783965" y="2070100"/>
            <a:ext cx="837565" cy="373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>
                <a:cs typeface="汉仪文黑-45简" panose="00020600040101010101" charset="-122"/>
              </a:rPr>
              <a:t>体裁</a:t>
            </a:r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497320" y="1988185"/>
            <a:ext cx="1017270" cy="373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>
                <a:cs typeface="汉仪文黑-45简" panose="00020600040101010101" charset="-122"/>
                <a:sym typeface="+mn-ea"/>
              </a:rPr>
              <a:t>时态&amp;</a:t>
            </a:r>
            <a:endParaRPr lang="zh-CN" altLang="en-US">
              <a:cs typeface="汉仪文黑-45简" panose="00020600040101010101" charset="-122"/>
              <a:sym typeface="+mn-ea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>
                <a:cs typeface="汉仪文黑-45简" panose="00020600040101010101" charset="-122"/>
                <a:sym typeface="+mn-ea"/>
              </a:rPr>
              <a:t>人称</a:t>
            </a:r>
            <a:endParaRPr lang="zh-CN" altLang="en-US">
              <a:cs typeface="汉仪文黑-45简" panose="00020600040101010101" charset="-122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9366885" y="1837690"/>
            <a:ext cx="1119505" cy="455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>
                <a:cs typeface="汉仪文黑-45简" panose="00020600040101010101" charset="-122"/>
              </a:rPr>
              <a:t>主要点</a:t>
            </a:r>
            <a:r>
              <a:rPr lang="en-US" altLang="zh-CN">
                <a:cs typeface="汉仪文黑-45简" panose="00020600040101010101" charset="-122"/>
              </a:rPr>
              <a:t>&amp;</a:t>
            </a:r>
            <a:r>
              <a:rPr lang="zh-CN" altLang="en-US">
                <a:cs typeface="汉仪文黑-45简" panose="00020600040101010101" charset="-122"/>
              </a:rPr>
              <a:t>次要点</a:t>
            </a:r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281305" y="3160395"/>
            <a:ext cx="403225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7030A0"/>
                </a:solidFill>
                <a:cs typeface="汉仪文黑-45简" panose="00020600040101010101" charset="-122"/>
              </a:rPr>
              <a:t>是否需要自我介绍？</a:t>
            </a:r>
            <a:endParaRPr lang="zh-CN" altLang="en-US" sz="2000" b="1">
              <a:solidFill>
                <a:srgbClr val="7030A0"/>
              </a:solidFill>
              <a:cs typeface="汉仪文黑-45简" panose="00020600040101010101" charset="-122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7030A0"/>
                </a:solidFill>
                <a:cs typeface="汉仪文黑-45简" panose="00020600040101010101" charset="-122"/>
              </a:rPr>
              <a:t>是否需要寒暄或问候？</a:t>
            </a:r>
            <a:endParaRPr lang="zh-CN" altLang="en-US" sz="2000" b="1">
              <a:solidFill>
                <a:srgbClr val="7030A0"/>
              </a:solidFill>
              <a:cs typeface="汉仪文黑-45简" panose="00020600040101010101" charset="-122"/>
            </a:endParaRPr>
          </a:p>
          <a:p>
            <a:pPr marL="285750" indent="-28575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l"/>
            </a:pPr>
            <a:r>
              <a:rPr lang="zh-CN" altLang="en-US" sz="2000" b="1">
                <a:solidFill>
                  <a:srgbClr val="7030A0"/>
                </a:solidFill>
                <a:cs typeface="汉仪文黑-45简" panose="00020600040101010101" charset="-122"/>
              </a:rPr>
              <a:t>该使用怎么样的语言和语气？</a:t>
            </a:r>
            <a:endParaRPr lang="zh-CN" altLang="en-US" sz="2000" b="1">
              <a:solidFill>
                <a:srgbClr val="7030A0"/>
              </a:solidFill>
              <a:cs typeface="汉仪文黑-45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81305" y="4612640"/>
            <a:ext cx="3516630" cy="537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rgbClr val="C00000"/>
                </a:solidFill>
                <a:cs typeface="汉仪文黑-45简" panose="00020600040101010101" charset="-122"/>
              </a:rPr>
              <a:t>交换生</a:t>
            </a:r>
            <a:r>
              <a:rPr lang="en-US" altLang="zh-CN" sz="2400" b="1">
                <a:solidFill>
                  <a:srgbClr val="C00000"/>
                </a:solidFill>
                <a:cs typeface="汉仪文黑-45简" panose="00020600040101010101" charset="-122"/>
              </a:rPr>
              <a:t>; partner</a:t>
            </a:r>
            <a:endParaRPr lang="en-US" altLang="zh-CN" sz="2400" b="1">
              <a:solidFill>
                <a:srgbClr val="C00000"/>
              </a:solidFill>
              <a:cs typeface="汉仪文黑-45简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66415" y="3160395"/>
            <a:ext cx="2861310" cy="537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rgbClr val="C00000"/>
                </a:solidFill>
                <a:cs typeface="汉仪文黑-45简" panose="00020600040101010101" charset="-122"/>
              </a:rPr>
              <a:t>提议信（类似于建议信）</a:t>
            </a: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6019800" y="3195955"/>
            <a:ext cx="2861310" cy="537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rgbClr val="C00000"/>
                </a:solidFill>
                <a:cs typeface="汉仪文黑-45简" panose="00020600040101010101" charset="-122"/>
              </a:rPr>
              <a:t>一般现在时</a:t>
            </a: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rgbClr val="C00000"/>
                </a:solidFill>
                <a:cs typeface="汉仪文黑-45简" panose="00020600040101010101" charset="-122"/>
              </a:rPr>
              <a:t>第一、二人称为主</a:t>
            </a: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  <a:p>
            <a:pPr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973820" y="3113405"/>
            <a:ext cx="3040380" cy="5372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rgbClr val="C00000"/>
                </a:solidFill>
                <a:cs typeface="汉仪文黑-45简" panose="00020600040101010101" charset="-122"/>
              </a:rPr>
              <a:t>主要点：</a:t>
            </a: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>
                <a:solidFill>
                  <a:schemeClr val="tx1"/>
                </a:solidFill>
                <a:cs typeface="汉仪文黑-45简" panose="00020600040101010101" charset="-122"/>
              </a:rPr>
              <a:t>话题：</a:t>
            </a:r>
            <a:r>
              <a:rPr lang="zh-CN" altLang="en-US" sz="2400">
                <a:cs typeface="汉仪文黑-45简" panose="00020600040101010101" charset="-122"/>
                <a:sym typeface="+mn-ea"/>
              </a:rPr>
              <a:t>偶像对高中生成长的影响</a:t>
            </a: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CN" altLang="en-US" sz="2400">
                <a:cs typeface="汉仪文黑-45简" panose="00020600040101010101" charset="-122"/>
                <a:sym typeface="+mn-ea"/>
              </a:rPr>
              <a:t>选题理由；</a:t>
            </a:r>
            <a:endParaRPr lang="zh-CN" altLang="en-US" sz="2400">
              <a:cs typeface="汉仪文黑-45简" panose="00020600040101010101" charset="-122"/>
              <a:sym typeface="+mn-e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CN" altLang="en-US" sz="2400">
                <a:cs typeface="汉仪文黑-45简" panose="00020600040101010101" charset="-122"/>
                <a:sym typeface="+mn-ea"/>
              </a:rPr>
              <a:t>实施方案；</a:t>
            </a:r>
            <a:endParaRPr lang="zh-CN" altLang="en-US" sz="2400">
              <a:cs typeface="汉仪文黑-45简" panose="00020600040101010101" charset="-122"/>
              <a:sym typeface="+mn-e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zh-CN" altLang="en-US" sz="2400">
                <a:cs typeface="汉仪文黑-45简" panose="00020600040101010101" charset="-122"/>
                <a:sym typeface="+mn-ea"/>
              </a:rPr>
              <a:t>征询意见</a:t>
            </a:r>
            <a:endParaRPr lang="zh-CN" altLang="en-US" sz="2400">
              <a:cs typeface="汉仪文黑-45简" panose="00020600040101010101" charset="-122"/>
              <a:sym typeface="+mn-ea"/>
            </a:endParaRPr>
          </a:p>
          <a:p>
            <a:pPr indent="0" algn="l">
              <a:buFont typeface="+mj-lt"/>
              <a:buNone/>
            </a:pPr>
            <a:r>
              <a:rPr lang="zh-CN" altLang="en-US" sz="2400" b="1">
                <a:solidFill>
                  <a:srgbClr val="C00000"/>
                </a:solidFill>
                <a:cs typeface="汉仪文黑-45简" panose="00020600040101010101" charset="-122"/>
              </a:rPr>
              <a:t>次要点：</a:t>
            </a:r>
            <a:r>
              <a:rPr lang="zh-CN" altLang="en-US" sz="2400" b="1">
                <a:solidFill>
                  <a:schemeClr val="accent1">
                    <a:lumMod val="50000"/>
                  </a:schemeClr>
                </a:solidFill>
                <a:cs typeface="汉仪文黑-45简" panose="00020600040101010101" charset="-122"/>
              </a:rPr>
              <a:t>将要</a:t>
            </a:r>
            <a:r>
              <a:rPr lang="zh-CN" altLang="en-US" sz="2400">
                <a:solidFill>
                  <a:schemeClr val="accent3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共同</a:t>
            </a:r>
            <a:r>
              <a:rPr lang="zh-CN" altLang="en-US" sz="2400">
                <a:cs typeface="汉仪文黑-45简" panose="00020600040101010101" charset="-122"/>
                <a:sym typeface="+mn-ea"/>
              </a:rPr>
              <a:t>完成、</a:t>
            </a:r>
            <a:r>
              <a:rPr lang="zh-CN" altLang="en-US" sz="2400">
                <a:solidFill>
                  <a:schemeClr val="accent4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研究性学习</a:t>
            </a:r>
            <a:r>
              <a:rPr lang="zh-CN" altLang="en-US" sz="2400">
                <a:cs typeface="汉仪文黑-45简" panose="00020600040101010101" charset="-122"/>
                <a:sym typeface="+mn-ea"/>
              </a:rPr>
              <a:t>任务</a:t>
            </a: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  <a:p>
            <a:pPr indent="0" algn="l">
              <a:buFont typeface="+mj-lt"/>
              <a:buNone/>
            </a:pP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endParaRPr lang="zh-CN" altLang="en-US" sz="2400" b="1">
              <a:solidFill>
                <a:srgbClr val="C00000"/>
              </a:solidFill>
              <a:cs typeface="汉仪文黑-4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8" grpId="0"/>
      <p:bldP spid="4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845310" y="325755"/>
            <a:ext cx="50977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什么是研究性学习</a:t>
            </a:r>
            <a:r>
              <a:rPr lang="en-US" altLang="zh-CN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?</a:t>
            </a:r>
            <a:endParaRPr lang="en-US" altLang="zh-CN" sz="36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pic>
        <p:nvPicPr>
          <p:cNvPr id="35" name="图片 34" descr="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83345" y="3235960"/>
            <a:ext cx="3105150" cy="3435985"/>
          </a:xfrm>
          <a:prstGeom prst="rect">
            <a:avLst/>
          </a:prstGeom>
        </p:spPr>
      </p:pic>
      <p:sp>
        <p:nvSpPr>
          <p:cNvPr id="36" name="椭圆形标注 35"/>
          <p:cNvSpPr/>
          <p:nvPr/>
        </p:nvSpPr>
        <p:spPr>
          <a:xfrm flipV="1">
            <a:off x="5313680" y="664845"/>
            <a:ext cx="6459220" cy="2927350"/>
          </a:xfrm>
          <a:prstGeom prst="wedgeEllipseCallout">
            <a:avLst>
              <a:gd name="adj1" fmla="val -45369"/>
              <a:gd name="adj2" fmla="val 40780"/>
            </a:avLst>
          </a:prstGeom>
          <a:solidFill>
            <a:schemeClr val="bg1"/>
          </a:solidFill>
          <a:ln>
            <a:solidFill>
              <a:srgbClr val="2540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027420" y="1042670"/>
            <a:ext cx="5250815" cy="200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sz="2400" b="1">
                <a:cs typeface="汉仪文黑-45简" panose="00020600040101010101" charset="-122"/>
              </a:rPr>
              <a:t> 研究性学习</a:t>
            </a:r>
            <a:r>
              <a:rPr sz="2000">
                <a:cs typeface="汉仪文黑-45简" panose="00020600040101010101" charset="-122"/>
              </a:rPr>
              <a:t>是学生</a:t>
            </a:r>
            <a:r>
              <a:rPr lang="zh-CN" sz="2000">
                <a:cs typeface="汉仪文黑-45简" panose="00020600040101010101" charset="-122"/>
              </a:rPr>
              <a:t>（</a:t>
            </a:r>
            <a:r>
              <a:rPr sz="2000">
                <a:cs typeface="汉仪文黑-45简" panose="00020600040101010101" charset="-122"/>
              </a:rPr>
              <a:t>在教师指导下</a:t>
            </a:r>
            <a:r>
              <a:rPr lang="zh-CN" sz="2000">
                <a:cs typeface="汉仪文黑-45简" panose="00020600040101010101" charset="-122"/>
              </a:rPr>
              <a:t>）</a:t>
            </a:r>
            <a:r>
              <a:rPr sz="2000">
                <a:cs typeface="汉仪文黑-45简" panose="00020600040101010101" charset="-122"/>
              </a:rPr>
              <a:t>，从自然、社会和生活中选择和确定</a:t>
            </a:r>
            <a:r>
              <a:rPr sz="2400" b="1">
                <a:solidFill>
                  <a:srgbClr val="C00000"/>
                </a:solidFill>
                <a:cs typeface="汉仪文黑-45简" panose="00020600040101010101" charset="-122"/>
              </a:rPr>
              <a:t>专题</a:t>
            </a:r>
            <a:r>
              <a:rPr sz="2000">
                <a:cs typeface="汉仪文黑-45简" panose="00020600040101010101" charset="-122"/>
              </a:rPr>
              <a:t>进行研究，并在研究过程中</a:t>
            </a:r>
            <a:r>
              <a:rPr sz="2400" b="1">
                <a:solidFill>
                  <a:srgbClr val="C00000"/>
                </a:solidFill>
                <a:cs typeface="汉仪文黑-45简" panose="00020600040101010101" charset="-122"/>
              </a:rPr>
              <a:t>主动地获取知识</a:t>
            </a:r>
            <a:r>
              <a:rPr sz="2000">
                <a:cs typeface="汉仪文黑-45简" panose="00020600040101010101" charset="-122"/>
              </a:rPr>
              <a:t>、</a:t>
            </a:r>
            <a:r>
              <a:rPr sz="2400" b="1">
                <a:solidFill>
                  <a:srgbClr val="C00000"/>
                </a:solidFill>
                <a:cs typeface="汉仪文黑-45简" panose="00020600040101010101" charset="-122"/>
              </a:rPr>
              <a:t>应用知识</a:t>
            </a:r>
            <a:r>
              <a:rPr sz="2000">
                <a:cs typeface="汉仪文黑-45简" panose="00020600040101010101" charset="-122"/>
              </a:rPr>
              <a:t>、</a:t>
            </a:r>
            <a:r>
              <a:rPr sz="2400" b="1">
                <a:solidFill>
                  <a:srgbClr val="C00000"/>
                </a:solidFill>
                <a:cs typeface="汉仪文黑-45简" panose="00020600040101010101" charset="-122"/>
              </a:rPr>
              <a:t>解决问题</a:t>
            </a:r>
            <a:r>
              <a:rPr sz="2000">
                <a:cs typeface="汉仪文黑-45简" panose="00020600040101010101" charset="-122"/>
              </a:rPr>
              <a:t>的学习活动。</a:t>
            </a:r>
            <a:endParaRPr sz="2000">
              <a:cs typeface="汉仪文黑-45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19099" y="1722120"/>
            <a:ext cx="2875085" cy="506549"/>
          </a:xfrm>
          <a:prstGeom prst="rect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400" b="1" dirty="0"/>
              <a:t>benefits/purpose</a:t>
            </a:r>
            <a:endParaRPr lang="en-US" altLang="zh-CN" sz="2400" b="1" dirty="0"/>
          </a:p>
        </p:txBody>
      </p:sp>
      <p:sp>
        <p:nvSpPr>
          <p:cNvPr id="34" name="文本框 33"/>
          <p:cNvSpPr txBox="1"/>
          <p:nvPr/>
        </p:nvSpPr>
        <p:spPr>
          <a:xfrm>
            <a:off x="419100" y="2503805"/>
            <a:ext cx="489458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ü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</a:rPr>
              <a:t>deepen</a:t>
            </a:r>
            <a:r>
              <a:rPr lang="en-US" altLang="zh-CN" sz="2000"/>
              <a:t> ss’ </a:t>
            </a:r>
            <a:r>
              <a:rPr lang="zh-CN" altLang="en-US" sz="2000"/>
              <a:t>understanding of subject knowledge</a:t>
            </a:r>
            <a:endParaRPr lang="zh-CN" altLang="en-US" sz="200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ü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</a:rPr>
              <a:t>promote</a:t>
            </a:r>
            <a:r>
              <a:rPr lang="zh-CN" altLang="en-US" sz="2000"/>
              <a:t> </a:t>
            </a:r>
            <a:r>
              <a:rPr lang="en-US" altLang="zh-CN" sz="2000"/>
              <a:t>ss</a:t>
            </a:r>
            <a:r>
              <a:rPr lang="zh-CN" altLang="en-US" sz="2000"/>
              <a:t> to learn the methods of scientific research</a:t>
            </a:r>
            <a:endParaRPr lang="zh-CN" altLang="en-US" sz="200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ü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</a:rPr>
              <a:t>stimulate</a:t>
            </a:r>
            <a:r>
              <a:rPr lang="zh-CN" altLang="en-US" sz="2000"/>
              <a:t> </a:t>
            </a:r>
            <a:r>
              <a:rPr lang="en-US" altLang="zh-CN" sz="2000"/>
              <a:t>ss’</a:t>
            </a:r>
            <a:r>
              <a:rPr lang="zh-CN" altLang="en-US" sz="2000"/>
              <a:t>sense of inquiry and innovation</a:t>
            </a:r>
            <a:r>
              <a:rPr lang="en-US" altLang="zh-CN" sz="2000"/>
              <a:t> (</a:t>
            </a:r>
            <a:r>
              <a:rPr lang="zh-CN" altLang="en-US" sz="2000"/>
              <a:t>探究和创新意识</a:t>
            </a:r>
            <a:r>
              <a:rPr lang="en-US" altLang="zh-CN" sz="2000"/>
              <a:t>)</a:t>
            </a:r>
            <a:endParaRPr lang="zh-CN" altLang="en-US" sz="200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ü"/>
            </a:pPr>
            <a:r>
              <a:rPr lang="zh-CN" altLang="en-US" sz="2000" b="1">
                <a:solidFill>
                  <a:schemeClr val="accent3">
                    <a:lumMod val="50000"/>
                  </a:schemeClr>
                </a:solidFill>
              </a:rPr>
              <a:t>cultivate</a:t>
            </a:r>
            <a:r>
              <a:rPr lang="zh-CN" altLang="en-US" sz="2000"/>
              <a:t> an interdisciplinary mindset that integrates knowledge</a:t>
            </a:r>
            <a:r>
              <a:rPr lang="en-US" altLang="zh-CN" sz="2000"/>
              <a:t> (</a:t>
            </a:r>
            <a:r>
              <a:rPr lang="zh-CN" altLang="en-US" sz="2000"/>
              <a:t>培养跨学科思维</a:t>
            </a:r>
            <a:r>
              <a:rPr lang="en-US" altLang="zh-CN" sz="2000"/>
              <a:t>)</a:t>
            </a:r>
            <a:endParaRPr lang="en-US" altLang="zh-CN" sz="2000"/>
          </a:p>
        </p:txBody>
      </p:sp>
      <p:sp>
        <p:nvSpPr>
          <p:cNvPr id="38" name="文本框 37"/>
          <p:cNvSpPr txBox="1"/>
          <p:nvPr>
            <p:custDataLst>
              <p:tags r:id="rId2"/>
            </p:custDataLst>
          </p:nvPr>
        </p:nvSpPr>
        <p:spPr>
          <a:xfrm>
            <a:off x="243205" y="969645"/>
            <a:ext cx="663765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sz="2400" b="1" i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research study/project</a:t>
            </a:r>
            <a:endParaRPr lang="en-US" sz="2400" b="1" i="1">
              <a:solidFill>
                <a:schemeClr val="accent6">
                  <a:lumMod val="50000"/>
                </a:schemeClr>
              </a:solidFill>
              <a:cs typeface="汉仪文黑-45简" panose="00020600040101010101" charset="-122"/>
              <a:sym typeface="+mn-ea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7" grpId="0"/>
      <p:bldP spid="16" grpId="0" bldLvl="0" animBg="1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270058" y="280670"/>
            <a:ext cx="36518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</a:rPr>
              <a:t>二、</a:t>
            </a:r>
            <a:r>
              <a:rPr lang="zh-CN" altLang="en-US" sz="3600"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  <a:sym typeface="+mn-ea"/>
              </a:rPr>
              <a:t>框架搭建</a:t>
            </a:r>
            <a:endParaRPr lang="zh-CN" altLang="en-US" sz="36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</a:endParaRPr>
          </a:p>
        </p:txBody>
      </p:sp>
      <p:pic>
        <p:nvPicPr>
          <p:cNvPr id="13" name="图片 12" descr="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75570" y="3937635"/>
            <a:ext cx="1704340" cy="277431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325755" y="890905"/>
            <a:ext cx="2431415" cy="5377815"/>
          </a:xfrm>
          <a:prstGeom prst="rect">
            <a:avLst/>
          </a:prstGeom>
          <a:solidFill>
            <a:srgbClr val="F4ED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汉仪文黑-45简" panose="0002060004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325" y="1074420"/>
            <a:ext cx="1468120" cy="4492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200">
                <a:cs typeface="汉仪文黑-45简" panose="00020600040101010101" charset="-122"/>
              </a:rPr>
              <a:t>首段</a:t>
            </a:r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r>
              <a:rPr lang="zh-CN" altLang="en-US" sz="2200">
                <a:cs typeface="汉仪文黑-45简" panose="00020600040101010101" charset="-122"/>
              </a:rPr>
              <a:t>正文</a:t>
            </a:r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endParaRPr lang="zh-CN" altLang="en-US" sz="2200">
              <a:cs typeface="汉仪文黑-45简" panose="00020600040101010101" charset="-122"/>
            </a:endParaRPr>
          </a:p>
          <a:p>
            <a:pPr algn="ctr"/>
            <a:r>
              <a:rPr lang="zh-CN" altLang="en-US" sz="2200">
                <a:cs typeface="汉仪文黑-45简" panose="00020600040101010101" charset="-122"/>
              </a:rPr>
              <a:t>尾段</a:t>
            </a:r>
            <a:endParaRPr lang="zh-CN" altLang="en-US" sz="2200">
              <a:cs typeface="汉仪文黑-45简" panose="0002060004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287780" y="890905"/>
            <a:ext cx="186182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寒暄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/</a:t>
            </a: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问候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cs typeface="汉仪文黑-45简" panose="00020600040101010101" charset="-122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0791190" y="4174490"/>
            <a:ext cx="854710" cy="497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altLang="zh-CN" sz="2200">
                <a:cs typeface="汉仪文黑-45简" panose="00020600040101010101" charset="-122"/>
              </a:rPr>
              <a:t>Idol</a:t>
            </a:r>
            <a:endParaRPr lang="en-US" altLang="zh-CN" sz="2200">
              <a:cs typeface="汉仪文黑-45简" panose="00020600040101010101" charset="-122"/>
            </a:endParaRPr>
          </a:p>
        </p:txBody>
      </p:sp>
      <p:sp>
        <p:nvSpPr>
          <p:cNvPr id="3" name="文本框 2"/>
          <p:cNvSpPr txBox="1"/>
          <p:nvPr>
            <p:custDataLst>
              <p:tags r:id="rId2"/>
            </p:custDataLst>
          </p:nvPr>
        </p:nvSpPr>
        <p:spPr>
          <a:xfrm>
            <a:off x="9435465" y="280670"/>
            <a:ext cx="2544445" cy="3599815"/>
          </a:xfrm>
          <a:prstGeom prst="rect">
            <a:avLst/>
          </a:prstGeom>
          <a:noFill/>
          <a:ln w="28575" cmpd="dbl">
            <a:solidFill>
              <a:schemeClr val="accent6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l"/>
            <a:r>
              <a:rPr lang="zh-CN" altLang="en-US" sz="1900">
                <a:cs typeface="汉仪文黑-45简" panose="00020600040101010101" charset="-122"/>
              </a:rPr>
              <a:t>假定你是高中生李华，将在假期和你校的英国交换生Jack共同完成一项研究性学习任务。请给Jack写一封邮件，提议研究偶像对高中生成长的影响。内容包括：</a:t>
            </a:r>
            <a:endParaRPr lang="zh-CN" altLang="en-US" sz="1900">
              <a:cs typeface="汉仪文黑-45简" panose="00020600040101010101" charset="-122"/>
            </a:endParaRPr>
          </a:p>
          <a:p>
            <a:pPr algn="l"/>
            <a:r>
              <a:rPr lang="zh-CN" altLang="en-US" sz="1900">
                <a:cs typeface="汉仪文黑-45简" panose="00020600040101010101" charset="-122"/>
              </a:rPr>
              <a:t>1. 选题理由；</a:t>
            </a:r>
            <a:endParaRPr lang="zh-CN" altLang="en-US" sz="1900">
              <a:cs typeface="汉仪文黑-45简" panose="00020600040101010101" charset="-122"/>
            </a:endParaRPr>
          </a:p>
          <a:p>
            <a:pPr algn="l"/>
            <a:r>
              <a:rPr lang="zh-CN" altLang="en-US" sz="1900">
                <a:cs typeface="汉仪文黑-45简" panose="00020600040101010101" charset="-122"/>
              </a:rPr>
              <a:t>2. 实施方案；</a:t>
            </a:r>
            <a:endParaRPr lang="zh-CN" altLang="en-US" sz="1900">
              <a:cs typeface="汉仪文黑-45简" panose="00020600040101010101" charset="-122"/>
            </a:endParaRPr>
          </a:p>
          <a:p>
            <a:pPr algn="l"/>
            <a:r>
              <a:rPr lang="zh-CN" altLang="en-US" sz="1900">
                <a:cs typeface="汉仪文黑-45简" panose="00020600040101010101" charset="-122"/>
              </a:rPr>
              <a:t>3. 征询意见；</a:t>
            </a:r>
            <a:endParaRPr lang="zh-CN" altLang="en-US" sz="1900">
              <a:cs typeface="汉仪文黑-45简" panose="00020600040101010101" charset="-122"/>
            </a:endParaRPr>
          </a:p>
          <a:p>
            <a:pPr algn="l"/>
            <a:r>
              <a:rPr lang="zh-CN" altLang="en-US" sz="1900">
                <a:cs typeface="汉仪文黑-45简" panose="00020600040101010101" charset="-122"/>
              </a:rPr>
              <a:t>参考词汇：偶像idol</a:t>
            </a:r>
            <a:endParaRPr lang="zh-CN" altLang="en-US" sz="1900">
              <a:cs typeface="汉仪文黑-45简" panose="0002060004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3"/>
            </p:custDataLst>
          </p:nvPr>
        </p:nvSpPr>
        <p:spPr>
          <a:xfrm>
            <a:off x="1334770" y="1346835"/>
            <a:ext cx="186182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背景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cs typeface="汉仪文黑-45简" panose="00020600040101010101" charset="-122"/>
              <a:sym typeface="+mn-ea"/>
            </a:endParaRPr>
          </a:p>
        </p:txBody>
      </p: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334770" y="1802765"/>
            <a:ext cx="186182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目的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cs typeface="汉仪文黑-45简" panose="00020600040101010101" charset="-122"/>
              <a:sym typeface="+mn-ea"/>
            </a:endParaRPr>
          </a:p>
        </p:txBody>
      </p:sp>
      <p:sp>
        <p:nvSpPr>
          <p:cNvPr id="22" name="文本框 21"/>
          <p:cNvSpPr txBox="1"/>
          <p:nvPr>
            <p:custDataLst>
              <p:tags r:id="rId5"/>
            </p:custDataLst>
          </p:nvPr>
        </p:nvSpPr>
        <p:spPr>
          <a:xfrm>
            <a:off x="2756535" y="890905"/>
            <a:ext cx="6578600" cy="18624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000" b="1" dirty="0">
                <a:solidFill>
                  <a:schemeClr val="tx1"/>
                </a:solidFill>
                <a:cs typeface="汉仪文黑-45简" panose="00020600040101010101" charset="-122"/>
              </a:rPr>
              <a:t>普通版：</a:t>
            </a:r>
            <a:r>
              <a:rPr lang="en-US" altLang="zh-CN" sz="2200" b="1" dirty="0">
                <a:solidFill>
                  <a:schemeClr val="tx1"/>
                </a:solidFill>
                <a:cs typeface="汉仪文黑-45简" panose="00020600040101010101" charset="-122"/>
              </a:rPr>
              <a:t>For the research project</a:t>
            </a:r>
            <a:r>
              <a:rPr lang="en-US" altLang="zh-CN" sz="2000" b="1" dirty="0">
                <a:solidFill>
                  <a:schemeClr val="tx1"/>
                </a:solidFill>
                <a:cs typeface="汉仪文黑-45简" panose="00020600040101010101" charset="-122"/>
              </a:rPr>
              <a:t> which we’re going to collaborate in/As we gear up for our research project during the upcoming break,</a:t>
            </a:r>
            <a:r>
              <a:rPr lang="en-US" altLang="zh-CN" sz="2200" b="1" dirty="0">
                <a:solidFill>
                  <a:schemeClr val="tx1"/>
                </a:solidFill>
                <a:cs typeface="汉仪文黑-45简" panose="00020600040101010101" charset="-122"/>
              </a:rPr>
              <a:t> I’d like to propose a topic</a:t>
            </a:r>
            <a:r>
              <a:rPr lang="en-US" altLang="zh-CN" sz="2000" b="1" dirty="0">
                <a:solidFill>
                  <a:schemeClr val="tx1"/>
                </a:solidFill>
                <a:cs typeface="汉仪文黑-45简" panose="00020600040101010101" charset="-122"/>
              </a:rPr>
              <a:t>---The Influence of Idols on High School Students’ Growth. </a:t>
            </a:r>
            <a:endParaRPr lang="en-US" altLang="zh-CN" sz="2000" b="1" dirty="0">
              <a:solidFill>
                <a:schemeClr val="tx1"/>
              </a:solidFill>
              <a:cs typeface="汉仪文黑-45简" panose="00020600040101010101" charset="-122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000" b="1" dirty="0">
                <a:solidFill>
                  <a:schemeClr val="tx1"/>
                </a:solidFill>
                <a:cs typeface="汉仪文黑-45简" panose="00020600040101010101" charset="-122"/>
              </a:rPr>
              <a:t>富有感情版：</a:t>
            </a:r>
            <a:r>
              <a:rPr lang="en-US" altLang="zh-CN" sz="2200" b="1" dirty="0">
                <a:solidFill>
                  <a:schemeClr val="tx1"/>
                </a:solidFill>
                <a:cs typeface="汉仪文黑-45简" panose="00020600040101010101" charset="-122"/>
              </a:rPr>
              <a:t>Thrilled to learn/Delighted to know we will work together </a:t>
            </a:r>
            <a:r>
              <a:rPr lang="en-AU" altLang="en-US" sz="2200" b="1" dirty="0">
                <a:solidFill>
                  <a:schemeClr val="tx1"/>
                </a:solidFill>
                <a:cs typeface="汉仪文黑-45简" panose="00020600040101010101" charset="-122"/>
              </a:rPr>
              <a:t>on</a:t>
            </a:r>
            <a:r>
              <a:rPr lang="en-US" altLang="zh-CN" sz="2000" b="1" dirty="0">
                <a:solidFill>
                  <a:schemeClr val="tx1"/>
                </a:solidFill>
                <a:cs typeface="汉仪文黑-45简" panose="00020600040101010101" charset="-122"/>
              </a:rPr>
              <a:t> a research project in the upcoming vacation, ....</a:t>
            </a:r>
            <a:endParaRPr lang="en-US" altLang="zh-CN" sz="2000" b="1" dirty="0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010285" y="3640455"/>
            <a:ext cx="162814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理由</a:t>
            </a:r>
            <a:r>
              <a:rPr lang="en-US" altLang="zh-CN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+</a:t>
            </a:r>
            <a:r>
              <a:rPr lang="zh-CN" altLang="en-US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实施方案</a:t>
            </a:r>
            <a:endParaRPr lang="zh-CN" altLang="en-US" sz="2400" b="1">
              <a:solidFill>
                <a:schemeClr val="accent6">
                  <a:lumMod val="50000"/>
                </a:schemeClr>
              </a:solidFill>
              <a:cs typeface="汉仪文黑-45简" panose="00020600040101010101" charset="-122"/>
              <a:sym typeface="+mn-ea"/>
            </a:endParaRPr>
          </a:p>
        </p:txBody>
      </p:sp>
      <p:sp>
        <p:nvSpPr>
          <p:cNvPr id="14" name="文本框 13"/>
          <p:cNvSpPr txBox="1"/>
          <p:nvPr>
            <p:custDataLst>
              <p:tags r:id="rId7"/>
            </p:custDataLst>
          </p:nvPr>
        </p:nvSpPr>
        <p:spPr>
          <a:xfrm>
            <a:off x="3428365" y="4017010"/>
            <a:ext cx="7274804" cy="677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000" b="1" dirty="0">
                <a:solidFill>
                  <a:schemeClr val="tx1"/>
                </a:solidFill>
                <a:cs typeface="汉仪文黑-45简" panose="00020600040101010101" charset="-122"/>
              </a:rPr>
              <a:t>选题特点（流行、贴近生活</a:t>
            </a:r>
            <a:r>
              <a:rPr lang="en-US" altLang="zh-CN" sz="2000" b="1" dirty="0">
                <a:solidFill>
                  <a:schemeClr val="tx1"/>
                </a:solidFill>
                <a:cs typeface="汉仪文黑-45简" panose="00020600040101010101" charset="-122"/>
              </a:rPr>
              <a:t>...</a:t>
            </a:r>
            <a:r>
              <a:rPr lang="zh-CN" altLang="en-US" sz="2000" b="1" dirty="0">
                <a:solidFill>
                  <a:schemeClr val="tx1"/>
                </a:solidFill>
                <a:cs typeface="汉仪文黑-45简" panose="00020600040101010101" charset="-122"/>
              </a:rPr>
              <a:t>）；影响大；中学生现阶段特点</a:t>
            </a:r>
            <a:endParaRPr lang="en-US" altLang="zh-CN" sz="2000" b="1" dirty="0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  <p:sp>
        <p:nvSpPr>
          <p:cNvPr id="15" name="文本框 14"/>
          <p:cNvSpPr txBox="1"/>
          <p:nvPr>
            <p:custDataLst>
              <p:tags r:id="rId8"/>
            </p:custDataLst>
          </p:nvPr>
        </p:nvSpPr>
        <p:spPr>
          <a:xfrm>
            <a:off x="3429000" y="4457065"/>
            <a:ext cx="5462270" cy="677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sz="2000" b="1">
                <a:solidFill>
                  <a:schemeClr val="tx1"/>
                </a:solidFill>
                <a:cs typeface="汉仪文黑-45简" panose="00020600040101010101" charset="-122"/>
              </a:rPr>
              <a:t>研究方法</a:t>
            </a:r>
            <a:endParaRPr lang="zh-CN" sz="2000" b="1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9"/>
            </p:custDataLst>
          </p:nvPr>
        </p:nvSpPr>
        <p:spPr>
          <a:xfrm>
            <a:off x="1100455" y="4874895"/>
            <a:ext cx="223647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征询意见</a:t>
            </a:r>
            <a:endParaRPr sz="2400" b="1">
              <a:solidFill>
                <a:schemeClr val="accent6">
                  <a:lumMod val="50000"/>
                </a:schemeClr>
              </a:solidFill>
              <a:cs typeface="汉仪文黑-45简" panose="00020600040101010101" charset="-122"/>
              <a:sym typeface="+mn-ea"/>
            </a:endParaRPr>
          </a:p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sz="2400" b="1">
                <a:solidFill>
                  <a:schemeClr val="accent6">
                    <a:lumMod val="50000"/>
                  </a:schemeClr>
                </a:solidFill>
                <a:cs typeface="汉仪文黑-45简" panose="00020600040101010101" charset="-122"/>
                <a:sym typeface="+mn-ea"/>
              </a:rPr>
              <a:t>期待回复</a:t>
            </a:r>
            <a:endParaRPr lang="zh-CN" sz="2400" b="1">
              <a:solidFill>
                <a:schemeClr val="accent6">
                  <a:lumMod val="50000"/>
                </a:schemeClr>
              </a:solidFill>
              <a:cs typeface="汉仪文黑-45简" panose="00020600040101010101" charset="-122"/>
              <a:sym typeface="+mn-ea"/>
            </a:endParaRPr>
          </a:p>
        </p:txBody>
      </p:sp>
      <p:sp>
        <p:nvSpPr>
          <p:cNvPr id="17" name="文本框 16"/>
          <p:cNvSpPr txBox="1"/>
          <p:nvPr>
            <p:custDataLst>
              <p:tags r:id="rId10"/>
            </p:custDataLst>
          </p:nvPr>
        </p:nvSpPr>
        <p:spPr>
          <a:xfrm>
            <a:off x="3429000" y="5174615"/>
            <a:ext cx="5462270" cy="6775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sz="2000" b="1" dirty="0">
                <a:solidFill>
                  <a:schemeClr val="tx1"/>
                </a:solidFill>
                <a:cs typeface="汉仪文黑-45简" panose="00020600040101010101" charset="-122"/>
              </a:rPr>
              <a:t>你对这个话题的看法</a:t>
            </a:r>
            <a:endParaRPr lang="zh-CN" sz="2000" b="1" dirty="0">
              <a:solidFill>
                <a:schemeClr val="tx1"/>
              </a:solidFill>
              <a:cs typeface="汉仪文黑-45简" panose="00020600040101010101" charset="-122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sz="2000" b="1" dirty="0">
                <a:solidFill>
                  <a:schemeClr val="tx1"/>
                </a:solidFill>
                <a:cs typeface="汉仪文黑-45简" panose="00020600040101010101" charset="-122"/>
              </a:rPr>
              <a:t>是否有其他更好的提议</a:t>
            </a:r>
            <a:endParaRPr lang="zh-CN" sz="2000" b="1" dirty="0">
              <a:solidFill>
                <a:schemeClr val="tx1"/>
              </a:solidFill>
              <a:cs typeface="汉仪文黑-45简" panose="00020600040101010101" charset="-122"/>
            </a:endParaRPr>
          </a:p>
          <a:p>
            <a:pPr indent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sz="2000" b="1" dirty="0">
                <a:solidFill>
                  <a:schemeClr val="tx1"/>
                </a:solidFill>
                <a:cs typeface="汉仪文黑-45简" panose="00020600040101010101" charset="-122"/>
              </a:rPr>
              <a:t>期待回信</a:t>
            </a:r>
            <a:endParaRPr lang="zh-CN" sz="2000" b="1" dirty="0">
              <a:solidFill>
                <a:schemeClr val="tx1"/>
              </a:solidFill>
              <a:cs typeface="汉仪文黑-45简" panose="00020600040101010101" charset="-122"/>
            </a:endParaRPr>
          </a:p>
        </p:txBody>
      </p:sp>
    </p:spTree>
    <p:custDataLst>
      <p:tags r:id="rId1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22" grpId="0"/>
      <p:bldP spid="11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90320" y="219075"/>
            <a:ext cx="99263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>
                <a:solidFill>
                  <a:srgbClr val="254059"/>
                </a:solidFill>
                <a:latin typeface="汉仪雅酷黑 65W" panose="020B0604020202020204" charset="-122"/>
                <a:ea typeface="汉仪雅酷黑 65W" panose="020B0604020202020204" charset="-122"/>
                <a:cs typeface="汉仪文黑-45简" panose="00020600040101010101" charset="-122"/>
                <a:sym typeface="+mn-ea"/>
              </a:rPr>
              <a:t>三、重难点</a:t>
            </a:r>
            <a:r>
              <a:rPr lang="zh-CN" altLang="en-US" sz="3200">
                <a:cs typeface="汉仪文黑-45简" panose="00020600040101010101" charset="-122"/>
                <a:sym typeface="+mn-ea"/>
              </a:rPr>
              <a:t>之</a:t>
            </a:r>
            <a:r>
              <a:rPr lang="en-US" altLang="zh-CN" sz="3200">
                <a:cs typeface="汉仪文黑-45简" panose="00020600040101010101" charset="-122"/>
                <a:sym typeface="+mn-ea"/>
              </a:rPr>
              <a:t>“</a:t>
            </a:r>
            <a:r>
              <a:rPr lang="zh-CN" altLang="en-US" sz="3200">
                <a:cs typeface="汉仪文黑-45简" panose="00020600040101010101" charset="-122"/>
                <a:sym typeface="+mn-ea"/>
              </a:rPr>
              <a:t>偶像对高中生成长的影响</a:t>
            </a:r>
            <a:r>
              <a:rPr lang="en-US" altLang="zh-CN" sz="3200">
                <a:cs typeface="汉仪文黑-45简" panose="00020600040101010101" charset="-122"/>
                <a:sym typeface="+mn-ea"/>
              </a:rPr>
              <a:t>”</a:t>
            </a:r>
            <a:r>
              <a:rPr lang="zh-CN" altLang="en-US" sz="3200">
                <a:cs typeface="汉仪文黑-45简" panose="00020600040101010101" charset="-122"/>
                <a:sym typeface="+mn-ea"/>
              </a:rPr>
              <a:t>话题</a:t>
            </a:r>
            <a:endParaRPr lang="zh-CN" altLang="en-US" sz="3200">
              <a:solidFill>
                <a:srgbClr val="254059"/>
              </a:solidFill>
              <a:latin typeface="汉仪雅酷黑 65W" panose="020B0604020202020204" charset="-122"/>
              <a:ea typeface="汉仪雅酷黑 65W" panose="020B0604020202020204" charset="-122"/>
              <a:cs typeface="汉仪文黑-45简" panose="00020600040101010101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8130" y="4086225"/>
            <a:ext cx="11636375" cy="246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None/>
            </a:pPr>
            <a:r>
              <a:rPr lang="en-US" altLang="zh-CN" sz="2200" dirty="0">
                <a:cs typeface="汉仪文黑-45简" panose="00020600040101010101" charset="-122"/>
              </a:rPr>
              <a:t>In conclusion:</a:t>
            </a:r>
            <a:endParaRPr lang="en-US" altLang="zh-CN" sz="2200" dirty="0">
              <a:cs typeface="汉仪文黑-45简" panose="00020600040101010101" charset="-122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u"/>
            </a:pPr>
            <a:r>
              <a:rPr lang="en-US" altLang="zh-CN" sz="2200" dirty="0">
                <a:cs typeface="汉仪文黑-45简" panose="00020600040101010101" charset="-122"/>
              </a:rPr>
              <a:t>Idols </a:t>
            </a:r>
            <a:r>
              <a:rPr lang="en-US" altLang="zh-CN" sz="22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have/exert </a:t>
            </a:r>
            <a:r>
              <a:rPr lang="en-US" altLang="zh-CN" sz="22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  <a:sym typeface="+mn-ea"/>
              </a:rPr>
              <a:t>a profound</a:t>
            </a:r>
            <a:r>
              <a:rPr lang="en-US" altLang="zh-CN" sz="22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 effect on</a:t>
            </a:r>
            <a:r>
              <a:rPr lang="en-US" altLang="zh-CN" sz="2200" dirty="0">
                <a:cs typeface="汉仪文黑-45简" panose="00020600040101010101" charset="-122"/>
              </a:rPr>
              <a:t> adolescents’ values, aspirations, identity and behaviors.</a:t>
            </a:r>
            <a:endParaRPr lang="en-US" altLang="zh-CN" sz="2200" dirty="0">
              <a:cs typeface="汉仪文黑-45简" panose="00020600040101010101" charset="-122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u"/>
            </a:pPr>
            <a:r>
              <a:rPr lang="en-US" altLang="zh-CN" sz="2200" dirty="0">
                <a:cs typeface="汉仪文黑-45简" panose="00020600040101010101" charset="-122"/>
              </a:rPr>
              <a:t>Idols </a:t>
            </a:r>
            <a:r>
              <a:rPr lang="en-US" altLang="zh-CN" sz="2200" b="1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wield</a:t>
            </a:r>
            <a:r>
              <a:rPr lang="en-US" altLang="zh-CN" sz="2200" dirty="0">
                <a:cs typeface="汉仪文黑-45简" panose="00020600040101010101" charset="-122"/>
              </a:rPr>
              <a:t> significant influence (</a:t>
            </a:r>
            <a:r>
              <a:rPr lang="en-US" altLang="zh-CN" sz="2200" dirty="0" err="1">
                <a:cs typeface="汉仪文黑-45简" panose="00020600040101010101" charset="-122"/>
              </a:rPr>
              <a:t>施加影响</a:t>
            </a:r>
            <a:r>
              <a:rPr lang="en-US" altLang="zh-CN" sz="2200" dirty="0">
                <a:cs typeface="汉仪文黑-45简" panose="00020600040101010101" charset="-122"/>
              </a:rPr>
              <a:t>) over young minds, shaping their...</a:t>
            </a:r>
            <a:endParaRPr lang="en-US" altLang="zh-CN" sz="2200" dirty="0">
              <a:cs typeface="汉仪文黑-45简" panose="00020600040101010101" charset="-122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u"/>
            </a:pPr>
            <a:r>
              <a:rPr lang="en-US" altLang="zh-CN" sz="2200" dirty="0">
                <a:cs typeface="汉仪文黑-45简" panose="00020600040101010101" charset="-122"/>
              </a:rPr>
              <a:t>Adolescents , who are at critical stage of growth, can be easily influenced by...</a:t>
            </a:r>
            <a:endParaRPr lang="en-US" altLang="zh-CN" sz="2200" dirty="0">
              <a:cs typeface="汉仪文黑-45简" panose="00020600040101010101" charset="-122"/>
            </a:endParaRP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Wingdings" panose="05000000000000000000" pitchFamily="2" charset="2"/>
              <a:buChar char="u"/>
            </a:pPr>
            <a:r>
              <a:rPr lang="en-US" altLang="zh-CN" sz="2200" dirty="0">
                <a:cs typeface="汉仪文黑-45简" panose="00020600040101010101" charset="-122"/>
              </a:rPr>
              <a:t>The social phenomenon </a:t>
            </a:r>
            <a:r>
              <a:rPr lang="en-US" altLang="zh-CN" sz="2200" u="sng" dirty="0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that idol worship is prevalent among youths</a:t>
            </a:r>
            <a:r>
              <a:rPr lang="en-US" altLang="zh-CN" sz="2200" dirty="0">
                <a:cs typeface="汉仪文黑-45简" panose="00020600040101010101" charset="-122"/>
              </a:rPr>
              <a:t> has become a hot issue/has aroused heated discussion nowadays. (</a:t>
            </a:r>
            <a:r>
              <a:rPr lang="zh-CN" altLang="en-US" sz="2200" dirty="0">
                <a:cs typeface="汉仪文黑-45简" panose="00020600040101010101" charset="-122"/>
              </a:rPr>
              <a:t>话题很流行</a:t>
            </a:r>
            <a:r>
              <a:rPr lang="en-US" altLang="zh-CN" sz="2200" dirty="0">
                <a:cs typeface="汉仪文黑-45简" panose="00020600040101010101" charset="-122"/>
              </a:rPr>
              <a:t>)</a:t>
            </a:r>
            <a:endParaRPr lang="en-US" altLang="zh-CN" sz="2200" dirty="0">
              <a:cs typeface="汉仪文黑-45简" panose="00020600040101010101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7045" y="1545590"/>
            <a:ext cx="11365230" cy="245999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sz="2000" b="1" dirty="0">
                <a:solidFill>
                  <a:srgbClr val="C00000"/>
                </a:solidFill>
                <a:cs typeface="汉仪文黑-45简" panose="00020600040101010101" charset="-122"/>
              </a:rPr>
              <a:t>negative: </a:t>
            </a:r>
            <a:endParaRPr lang="en-US" sz="2000" b="1" dirty="0">
              <a:solidFill>
                <a:srgbClr val="C00000"/>
              </a:solidFill>
              <a:cs typeface="汉仪文黑-45简" panose="00020600040101010101" charset="-122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sz="2000" dirty="0">
                <a:cs typeface="汉仪文黑-45简" panose="00020600040101010101" charset="-122"/>
              </a:rPr>
              <a:t>imitate hairstyles or pursue fashions unreasonably</a:t>
            </a:r>
            <a:endParaRPr lang="en-US" sz="2000" dirty="0">
              <a:cs typeface="汉仪文黑-45简" panose="00020600040101010101" charset="-122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sz="2000" dirty="0">
                <a:cs typeface="汉仪文黑-45简" panose="00020600040101010101" charset="-122"/>
              </a:rPr>
              <a:t>waste a lot of money, time or energy because of the </a:t>
            </a:r>
            <a:r>
              <a:rPr lang="en-US" sz="2000" dirty="0">
                <a:cs typeface="汉仪文黑-45简" panose="00020600040101010101" charset="-122"/>
                <a:sym typeface="+mn-ea"/>
              </a:rPr>
              <a:t>obsession</a:t>
            </a:r>
            <a:r>
              <a:rPr lang="en-US" sz="2000" dirty="0">
                <a:cs typeface="汉仪文黑-45简" panose="00020600040101010101" charset="-122"/>
              </a:rPr>
              <a:t> </a:t>
            </a:r>
            <a:endParaRPr lang="en-US" sz="2000" dirty="0">
              <a:cs typeface="汉仪文黑-45简" panose="00020600040101010101" charset="-122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sz="2000" dirty="0">
                <a:cs typeface="汉仪文黑-45简" panose="00020600040101010101" charset="-122"/>
              </a:rPr>
              <a:t>endanger the efficiency of study</a:t>
            </a:r>
            <a:endParaRPr lang="en-US" sz="2000" dirty="0">
              <a:cs typeface="汉仪文黑-45简" panose="00020600040101010101" charset="-122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sz="2000" dirty="0">
                <a:cs typeface="汉仪文黑-45简" panose="00020600040101010101" charset="-122"/>
              </a:rPr>
              <a:t>disturb the daily routines</a:t>
            </a:r>
            <a:endParaRPr lang="en-US" sz="2000" dirty="0">
              <a:cs typeface="汉仪文黑-45简" panose="00020600040101010101" charset="-122"/>
            </a:endParaRPr>
          </a:p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SzTx/>
              <a:buFont typeface="汉仪文黑-45简" panose="00020600040101010101" charset="-122"/>
              <a:buNone/>
            </a:pPr>
            <a:r>
              <a:rPr lang="en-US" sz="2000" b="1" dirty="0">
                <a:solidFill>
                  <a:srgbClr val="C00000"/>
                </a:solidFill>
                <a:cs typeface="汉仪文黑-45简" panose="00020600040101010101" charset="-122"/>
              </a:rPr>
              <a:t>positive:</a:t>
            </a:r>
            <a:endParaRPr lang="en-US" sz="2000" b="1" dirty="0">
              <a:solidFill>
                <a:srgbClr val="C00000"/>
              </a:solidFill>
              <a:cs typeface="汉仪文黑-45简" panose="00020600040101010101" charset="-122"/>
            </a:endParaRPr>
          </a:p>
          <a:p>
            <a:pPr>
              <a:buClr>
                <a:srgbClr val="254059"/>
              </a:buClr>
            </a:pPr>
            <a:r>
              <a:rPr lang="en-AU" sz="2000" dirty="0">
                <a:cs typeface="汉仪文黑-45简" panose="00020600040101010101" charset="-122"/>
              </a:rPr>
              <a:t>establish</a:t>
            </a:r>
            <a:r>
              <a:rPr sz="2000" dirty="0">
                <a:cs typeface="汉仪文黑-45简" panose="00020600040101010101" charset="-122"/>
              </a:rPr>
              <a:t> a correct outlook for life</a:t>
            </a:r>
            <a:r>
              <a:rPr lang="zh-CN" altLang="en-US" sz="2000" dirty="0">
                <a:cs typeface="汉仪文黑-45简" panose="00020600040101010101" charset="-122"/>
              </a:rPr>
              <a:t>  </a:t>
            </a:r>
            <a:endParaRPr lang="en-US" altLang="zh-CN" sz="2000" dirty="0">
              <a:cs typeface="汉仪文黑-45简" panose="00020600040101010101" charset="-122"/>
            </a:endParaRPr>
          </a:p>
          <a:p>
            <a:pPr>
              <a:buClr>
                <a:srgbClr val="254059"/>
              </a:buClr>
            </a:pPr>
            <a:r>
              <a:rPr lang="en-US" sz="2000" dirty="0">
                <a:cs typeface="汉仪文黑-45简" panose="00020600040101010101" charset="-122"/>
              </a:rPr>
              <a:t>help to </a:t>
            </a:r>
            <a:r>
              <a:rPr sz="2000" dirty="0">
                <a:cs typeface="汉仪文黑-45简" panose="00020600040101010101" charset="-122"/>
              </a:rPr>
              <a:t>lead a positive and fruitful life</a:t>
            </a:r>
            <a:endParaRPr sz="2000" dirty="0">
              <a:cs typeface="汉仪文黑-45简" panose="00020600040101010101" charset="-122"/>
            </a:endParaRPr>
          </a:p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endParaRPr sz="2000" dirty="0">
              <a:cs typeface="汉仪文黑-45简" panose="00020600040101010101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13385" y="753110"/>
            <a:ext cx="113652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en-US" sz="2800" b="1" i="1">
                <a:solidFill>
                  <a:schemeClr val="tx2">
                    <a:lumMod val="90000"/>
                    <a:lumOff val="10000"/>
                  </a:schemeClr>
                </a:solidFill>
                <a:cs typeface="汉仪文黑-45简" panose="00020600040101010101" charset="-122"/>
              </a:rPr>
              <a:t>What is idol?</a:t>
            </a:r>
            <a:endParaRPr lang="en-US" sz="2800" b="1" i="1">
              <a:solidFill>
                <a:schemeClr val="tx2">
                  <a:lumMod val="90000"/>
                  <a:lumOff val="10000"/>
                </a:schemeClr>
              </a:solidFill>
              <a:cs typeface="汉仪文黑-45简" panose="0002060004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13385" y="1189355"/>
            <a:ext cx="75533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sz="2200" b="1">
                <a:solidFill>
                  <a:srgbClr val="C00000"/>
                </a:solidFill>
                <a:highlight>
                  <a:srgbClr val="FFFF00"/>
                </a:highlight>
                <a:cs typeface="汉仪文黑-45简" panose="00020600040101010101" charset="-122"/>
              </a:rPr>
              <a:t>a person who is loved, admired, or respected a lot</a:t>
            </a:r>
            <a:endParaRPr sz="2200" b="1">
              <a:solidFill>
                <a:srgbClr val="C00000"/>
              </a:solidFill>
              <a:highlight>
                <a:srgbClr val="FFFF00"/>
              </a:highlight>
              <a:cs typeface="汉仪文黑-45简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900" decel="100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图片 100"/>
          <p:cNvPicPr/>
          <p:nvPr/>
        </p:nvPicPr>
        <p:blipFill>
          <a:blip r:embed="rId1"/>
          <a:srcRect b="64507"/>
          <a:stretch>
            <a:fillRect/>
          </a:stretch>
        </p:blipFill>
        <p:spPr>
          <a:xfrm>
            <a:off x="46990" y="325120"/>
            <a:ext cx="4250690" cy="53079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/>
          <p:cNvPicPr/>
          <p:nvPr>
            <p:custDataLst>
              <p:tags r:id="rId2"/>
            </p:custDataLst>
          </p:nvPr>
        </p:nvPicPr>
        <p:blipFill>
          <a:blip r:embed="rId1"/>
          <a:srcRect t="69324" b="833"/>
          <a:stretch>
            <a:fillRect/>
          </a:stretch>
        </p:blipFill>
        <p:spPr>
          <a:xfrm>
            <a:off x="8665210" y="751840"/>
            <a:ext cx="3432810" cy="3841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" name="图片 17"/>
          <p:cNvPicPr/>
          <p:nvPr>
            <p:custDataLst>
              <p:tags r:id="rId3"/>
            </p:custDataLst>
          </p:nvPr>
        </p:nvPicPr>
        <p:blipFill>
          <a:blip r:embed="rId1"/>
          <a:srcRect t="35493" b="31869"/>
          <a:stretch>
            <a:fillRect/>
          </a:stretch>
        </p:blipFill>
        <p:spPr>
          <a:xfrm>
            <a:off x="4371340" y="325120"/>
            <a:ext cx="4225290" cy="53701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文本框 20"/>
          <p:cNvSpPr txBox="1"/>
          <p:nvPr/>
        </p:nvSpPr>
        <p:spPr>
          <a:xfrm>
            <a:off x="1718310" y="5789930"/>
            <a:ext cx="868807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254059"/>
              </a:buClr>
              <a:buFont typeface="汉仪文黑-45简" panose="00020600040101010101" charset="-122"/>
              <a:buNone/>
            </a:pPr>
            <a:r>
              <a:rPr lang="zh-CN" altLang="en-US" sz="2000">
                <a:sym typeface="+mn-ea"/>
              </a:rPr>
              <a:t>愿你我都可以离自己的偶像越来越近，有一天，你可以和你的偶像平等对话。</a:t>
            </a:r>
            <a:endParaRPr lang="zh-CN" altLang="en-US" sz="2000"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2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2019空白演示文档">
      <a:dk1>
        <a:srgbClr val="000000"/>
      </a:dk1>
      <a:lt1>
        <a:srgbClr val="FFFFFF"/>
      </a:lt1>
      <a:dk2>
        <a:srgbClr val="E6E4E4"/>
      </a:dk2>
      <a:lt2>
        <a:srgbClr val="FFFFFF"/>
      </a:lt2>
      <a:accent1>
        <a:srgbClr val="477DEA"/>
      </a:accent1>
      <a:accent2>
        <a:srgbClr val="9B9B9B"/>
      </a:accent2>
      <a:accent3>
        <a:srgbClr val="F3B745"/>
      </a:accent3>
      <a:accent4>
        <a:srgbClr val="477EE7"/>
      </a:accent4>
      <a:accent5>
        <a:srgbClr val="4BA151"/>
      </a:accent5>
      <a:accent6>
        <a:srgbClr val="E9403C"/>
      </a:accent6>
      <a:hlink>
        <a:srgbClr val="0563C1"/>
      </a:hlink>
      <a:folHlink>
        <a:srgbClr val="954D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4313</Words>
  <Application>WPS 演示</Application>
  <PresentationFormat>宽屏</PresentationFormat>
  <Paragraphs>203</Paragraphs>
  <Slides>14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Arial</vt:lpstr>
      <vt:lpstr>宋体</vt:lpstr>
      <vt:lpstr>Wingdings</vt:lpstr>
      <vt:lpstr>HelveticaNeue</vt:lpstr>
      <vt:lpstr>华文新魏</vt:lpstr>
      <vt:lpstr>汉仪雅酷黑 65W</vt:lpstr>
      <vt:lpstr>汉仪文黑-45简</vt:lpstr>
      <vt:lpstr>Segoe Print</vt:lpstr>
      <vt:lpstr>微软雅黑</vt:lpstr>
      <vt:lpstr>Arial Unicode MS</vt:lpstr>
      <vt:lpstr>Arial Black</vt:lpstr>
      <vt:lpstr>黑体</vt:lpstr>
      <vt:lpstr>等线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5</cp:revision>
  <dcterms:created xsi:type="dcterms:W3CDTF">2024-03-04T07:42:00Z</dcterms:created>
  <dcterms:modified xsi:type="dcterms:W3CDTF">2024-03-04T08:53:25Z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