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23" r:id="rId3"/>
    <p:sldId id="324" r:id="rId4"/>
    <p:sldId id="332" r:id="rId6"/>
    <p:sldId id="336" r:id="rId7"/>
    <p:sldId id="335" r:id="rId8"/>
    <p:sldId id="338" r:id="rId9"/>
    <p:sldId id="337" r:id="rId10"/>
    <p:sldId id="391" r:id="rId11"/>
    <p:sldId id="376" r:id="rId12"/>
    <p:sldId id="375" r:id="rId13"/>
    <p:sldId id="414" r:id="rId14"/>
    <p:sldId id="413" r:id="rId15"/>
    <p:sldId id="377" r:id="rId16"/>
    <p:sldId id="378" r:id="rId17"/>
    <p:sldId id="432" r:id="rId18"/>
    <p:sldId id="433" r:id="rId19"/>
    <p:sldId id="382" r:id="rId20"/>
    <p:sldId id="379" r:id="rId21"/>
    <p:sldId id="380" r:id="rId22"/>
    <p:sldId id="381" r:id="rId23"/>
    <p:sldId id="383" r:id="rId24"/>
    <p:sldId id="392" r:id="rId25"/>
    <p:sldId id="393" r:id="rId26"/>
    <p:sldId id="394" r:id="rId27"/>
    <p:sldId id="386" r:id="rId28"/>
    <p:sldId id="330" r:id="rId29"/>
    <p:sldId id="331" r:id="rId30"/>
    <p:sldId id="396" r:id="rId31"/>
    <p:sldId id="468" r:id="rId32"/>
    <p:sldId id="469" r:id="rId33"/>
    <p:sldId id="470" r:id="rId34"/>
    <p:sldId id="471" r:id="rId35"/>
    <p:sldId id="472" r:id="rId36"/>
    <p:sldId id="473" r:id="rId37"/>
    <p:sldId id="422" r:id="rId38"/>
    <p:sldId id="334" r:id="rId39"/>
    <p:sldId id="513" r:id="rId40"/>
    <p:sldId id="514" r:id="rId41"/>
    <p:sldId id="397" r:id="rId42"/>
    <p:sldId id="390" r:id="rId43"/>
    <p:sldId id="403" r:id="rId44"/>
    <p:sldId id="402" r:id="rId45"/>
    <p:sldId id="387" r:id="rId46"/>
    <p:sldId id="388" r:id="rId47"/>
    <p:sldId id="389" r:id="rId48"/>
    <p:sldId id="404"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F8B"/>
    <a:srgbClr val="C83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94660"/>
  </p:normalViewPr>
  <p:slideViewPr>
    <p:cSldViewPr snapToGrid="0" showGuides="1">
      <p:cViewPr varScale="1">
        <p:scale>
          <a:sx n="110" d="100"/>
          <a:sy n="110" d="100"/>
        </p:scale>
        <p:origin x="75" y="60"/>
      </p:cViewPr>
      <p:guideLst>
        <p:guide orient="horz" pos="954"/>
        <p:guide pos="1062"/>
        <p:guide orient="horz" pos="2250"/>
        <p:guide pos="4012"/>
        <p:guide pos="4056"/>
        <p:guide orient="horz" pos="2488"/>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5298B-DF5C-420A-83F2-DFC5E745681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01DA5-B54B-4F61-84CB-8D596E93682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E01DA5-B54B-4F61-84CB-8D596E93682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B428AE6-9894-46A9-8E03-77719AEE755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619D826-05C9-4665-ACF1-8C5E448240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28AE6-9894-46A9-8E03-77719AEE755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9D826-05C9-4665-ACF1-8C5E4482400B}" type="slidenum">
              <a:rPr lang="zh-CN" altLang="en-US" smtClean="0"/>
            </a:fld>
            <a:endParaRPr lang="zh-CN" altLang="en-US"/>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11.xml"/><Relationship Id="rId2" Type="http://schemas.openxmlformats.org/officeDocument/2006/relationships/image" Target="../media/image4.png"/><Relationship Id="rId10" Type="http://schemas.openxmlformats.org/officeDocument/2006/relationships/notesSlide" Target="../notesSlides/notesSlide9.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12.xml"/><Relationship Id="rId2" Type="http://schemas.openxmlformats.org/officeDocument/2006/relationships/image" Target="../media/image4.png"/><Relationship Id="rId10" Type="http://schemas.openxmlformats.org/officeDocument/2006/relationships/notesSlide" Target="../notesSlides/notesSlide16.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49.jpe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1.xml"/><Relationship Id="rId7" Type="http://schemas.openxmlformats.org/officeDocument/2006/relationships/image" Target="../media/image36.png"/><Relationship Id="rId6" Type="http://schemas.openxmlformats.org/officeDocument/2006/relationships/image" Target="../media/image24.png"/><Relationship Id="rId5" Type="http://schemas.microsoft.com/office/2007/relationships/hdphoto" Target="../media/image53.wdp"/><Relationship Id="rId4" Type="http://schemas.openxmlformats.org/officeDocument/2006/relationships/image" Target="../media/image52.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13.xml"/><Relationship Id="rId2" Type="http://schemas.openxmlformats.org/officeDocument/2006/relationships/image" Target="../media/image4.png"/><Relationship Id="rId10" Type="http://schemas.openxmlformats.org/officeDocument/2006/relationships/notesSlide" Target="../notesSlides/notesSlide27.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media" Target="file:///D:\&#25991;&#20214;\&#37101;&#21512;&#33521;\&#26159;&#22307;&#35806;\&#23186;&#20307;1.mp4" TargetMode="External"/><Relationship Id="rId3" Type="http://schemas.openxmlformats.org/officeDocument/2006/relationships/video" Target="file:///D:\&#25991;&#20214;\&#37101;&#21512;&#33521;\&#26159;&#22307;&#35806;\&#23186;&#20307;1.mp4" TargetMode="Externa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1.png"/><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3.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2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image" Target="../media/image64.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7.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image" Target="../media/image67.png"/><Relationship Id="rId5" Type="http://schemas.openxmlformats.org/officeDocument/2006/relationships/image" Target="../media/image40.png"/><Relationship Id="rId4" Type="http://schemas.openxmlformats.org/officeDocument/2006/relationships/image" Target="../media/image64.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14.xml"/><Relationship Id="rId2" Type="http://schemas.openxmlformats.org/officeDocument/2006/relationships/image" Target="../media/image4.png"/><Relationship Id="rId10" Type="http://schemas.openxmlformats.org/officeDocument/2006/relationships/notesSlide" Target="../notesSlides/notesSlide38.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12.png"/><Relationship Id="rId2" Type="http://schemas.openxmlformats.org/officeDocument/2006/relationships/image" Target="../media/image4.png"/><Relationship Id="rId16" Type="http://schemas.openxmlformats.org/officeDocument/2006/relationships/notesSlide" Target="../notesSlides/notesSlide3.xml"/><Relationship Id="rId15" Type="http://schemas.openxmlformats.org/officeDocument/2006/relationships/slideLayout" Target="../slideLayouts/slideLayout1.xml"/><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5.xml"/><Relationship Id="rId7"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tags" Target="../tags/tag10.xml"/><Relationship Id="rId2" Type="http://schemas.openxmlformats.org/officeDocument/2006/relationships/image" Target="../media/image4.png"/><Relationship Id="rId10" Type="http://schemas.openxmlformats.org/officeDocument/2006/relationships/notesSlide" Target="../notesSlides/notesSlide4.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media" Target="file:///D:\&#25991;&#20214;\&#37101;&#21512;&#33521;\&#26159;&#22307;&#35806;\&#23186;&#20307;2.mp4" TargetMode="External"/><Relationship Id="rId3" Type="http://schemas.openxmlformats.org/officeDocument/2006/relationships/video" Target="file:///D:\&#25991;&#20214;\&#37101;&#21512;&#33521;\&#26159;&#22307;&#35806;\&#23186;&#20307;2.mp4" TargetMode="External"/><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1.GIF"/><Relationship Id="rId2" Type="http://schemas.openxmlformats.org/officeDocument/2006/relationships/image" Target="../media/image4.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image" Target="../media/image1.png"/><Relationship Id="rId3" Type="http://schemas.openxmlformats.org/officeDocument/2006/relationships/image" Target="../media/image22.GIF"/><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7000"/>
            <a:ext cx="11927205" cy="6628765"/>
          </a:xfrm>
          <a:prstGeom prst="rect">
            <a:avLst/>
          </a:prstGeom>
        </p:spPr>
      </p:pic>
      <p:sp>
        <p:nvSpPr>
          <p:cNvPr id="4" name="标题 3"/>
          <p:cNvSpPr>
            <a:spLocks noGrp="1"/>
          </p:cNvSpPr>
          <p:nvPr/>
        </p:nvSpPr>
        <p:spPr>
          <a:xfrm>
            <a:off x="4551680" y="1943735"/>
            <a:ext cx="3031490" cy="705485"/>
          </a:xfrm>
          <a:prstGeom prst="rect">
            <a:avLst/>
          </a:prstGeom>
        </p:spPr>
        <p:txBody>
          <a:bodyPr>
            <a:noAutofit/>
          </a:bodyPr>
          <a:lstStyle>
            <a:lvl1pPr algn="ctr" defTabSz="914400" rtl="0" eaLnBrk="1" latinLnBrk="0" hangingPunct="1">
              <a:lnSpc>
                <a:spcPct val="90000"/>
              </a:lnSpc>
              <a:spcBef>
                <a:spcPct val="0"/>
              </a:spcBef>
              <a:buNone/>
              <a:defRPr sz="3200" b="1" kern="1200" spc="600">
                <a:solidFill>
                  <a:schemeClr val="tx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cs typeface="+mj-cs"/>
              </a:defRPr>
            </a:lvl1pPr>
          </a:lstStyle>
          <a:p>
            <a:r>
              <a:rPr lang="en-US" altLang="zh-CN" sz="4800" spc="0">
                <a:latin typeface="Times New Roman" panose="02020603050405020304" charset="0"/>
                <a:ea typeface="+mn-ea"/>
                <a:cs typeface="Times New Roman" panose="02020603050405020304" charset="0"/>
                <a:sym typeface="+mn-lt"/>
              </a:rPr>
              <a:t>contents</a:t>
            </a:r>
            <a:endParaRPr lang="en-US" altLang="zh-CN" sz="4800" spc="0">
              <a:latin typeface="Times New Roman" panose="02020603050405020304" charset="0"/>
              <a:ea typeface="+mn-ea"/>
              <a:cs typeface="Times New Roman" panose="02020603050405020304" charset="0"/>
              <a:sym typeface="+mn-lt"/>
            </a:endParaRPr>
          </a:p>
        </p:txBody>
      </p:sp>
      <p:grpSp>
        <p:nvGrpSpPr>
          <p:cNvPr id="41" name="组合 40"/>
          <p:cNvGrpSpPr/>
          <p:nvPr/>
        </p:nvGrpSpPr>
        <p:grpSpPr>
          <a:xfrm>
            <a:off x="2486315" y="2371622"/>
            <a:ext cx="6125766" cy="3821349"/>
            <a:chOff x="-1020921" y="2381781"/>
            <a:chExt cx="6125766" cy="3821349"/>
          </a:xfrm>
        </p:grpSpPr>
        <p:sp>
          <p:nvSpPr>
            <p:cNvPr id="43" name="空心弧 42"/>
            <p:cNvSpPr>
              <a:spLocks noChangeAspect="1"/>
            </p:cNvSpPr>
            <p:nvPr/>
          </p:nvSpPr>
          <p:spPr>
            <a:xfrm rot="5400000">
              <a:off x="1283495" y="2381780"/>
              <a:ext cx="3821349" cy="3821351"/>
            </a:xfrm>
            <a:prstGeom prst="blockArc">
              <a:avLst>
                <a:gd name="adj1" fmla="val 15312021"/>
                <a:gd name="adj2" fmla="val 16870308"/>
                <a:gd name="adj3" fmla="val 17635"/>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srgbClr val="0070C0"/>
                </a:solidFill>
                <a:cs typeface="+mn-ea"/>
                <a:sym typeface="+mn-lt"/>
              </a:endParaRPr>
            </a:p>
          </p:txBody>
        </p:sp>
        <p:sp>
          <p:nvSpPr>
            <p:cNvPr id="44" name="文本框 9"/>
            <p:cNvSpPr txBox="1"/>
            <p:nvPr/>
          </p:nvSpPr>
          <p:spPr>
            <a:xfrm>
              <a:off x="4314673" y="3969945"/>
              <a:ext cx="746760" cy="645160"/>
            </a:xfrm>
            <a:prstGeom prst="rect">
              <a:avLst/>
            </a:prstGeom>
            <a:noFill/>
            <a:effectLst/>
          </p:spPr>
          <p:txBody>
            <a:bodyPr wrap="none" lIns="91440" tIns="45720" rIns="91440" bIns="45720"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3600" b="1" dirty="0">
                  <a:latin typeface="+mn-lt"/>
                  <a:ea typeface="+mn-ea"/>
                  <a:cs typeface="+mn-ea"/>
                  <a:sym typeface="+mn-lt"/>
                </a:rPr>
                <a:t>02</a:t>
              </a:r>
              <a:endParaRPr lang="zh-CN" altLang="en-US" sz="3600" b="1" dirty="0">
                <a:latin typeface="+mn-lt"/>
                <a:ea typeface="+mn-ea"/>
                <a:cs typeface="+mn-ea"/>
                <a:sym typeface="+mn-lt"/>
              </a:endParaRPr>
            </a:p>
          </p:txBody>
        </p:sp>
        <p:sp>
          <p:nvSpPr>
            <p:cNvPr id="47" name="矩形 46"/>
            <p:cNvSpPr/>
            <p:nvPr/>
          </p:nvSpPr>
          <p:spPr>
            <a:xfrm>
              <a:off x="-1020921" y="3336821"/>
              <a:ext cx="5423535" cy="1198880"/>
            </a:xfrm>
            <a:prstGeom prst="rect">
              <a:avLst/>
            </a:prstGeom>
          </p:spPr>
          <p:txBody>
            <a:bodyPr wrap="square">
              <a:spAutoFit/>
            </a:bodyPr>
            <a:lstStyle/>
            <a:p>
              <a:pPr algn="ctr"/>
              <a:r>
                <a:rPr lang="en-US" altLang="zh-CN" sz="3600" b="1">
                  <a:latin typeface="Times New Roman" panose="02020603050405020304" charset="0"/>
                  <a:cs typeface="Times New Roman" panose="02020603050405020304" charset="0"/>
                  <a:sym typeface="+mn-lt"/>
                </a:rPr>
                <a:t>The story concerning Christmas</a:t>
              </a:r>
              <a:endParaRPr lang="en-US" altLang="zh-CN" sz="3600" b="1">
                <a:latin typeface="Times New Roman" panose="02020603050405020304" charset="0"/>
                <a:cs typeface="Times New Roman" panose="02020603050405020304" charset="0"/>
                <a:sym typeface="+mn-lt"/>
              </a:endParaRPr>
            </a:p>
          </p:txBody>
        </p:sp>
      </p:grpSp>
      <p:pic>
        <p:nvPicPr>
          <p:cNvPr id="3" name="图片 2" descr="小鹿"/>
          <p:cNvPicPr>
            <a:picLocks noChangeAspect="1"/>
          </p:cNvPicPr>
          <p:nvPr>
            <p:custDataLst>
              <p:tags r:id="rId3"/>
            </p:custDataLst>
          </p:nvPr>
        </p:nvPicPr>
        <p:blipFill>
          <a:blip r:embed="rId4"/>
          <a:stretch>
            <a:fillRect/>
          </a:stretch>
        </p:blipFill>
        <p:spPr>
          <a:xfrm>
            <a:off x="271145" y="346075"/>
            <a:ext cx="3721735" cy="2860040"/>
          </a:xfrm>
          <a:prstGeom prst="rect">
            <a:avLst/>
          </a:prstGeom>
        </p:spPr>
      </p:pic>
      <p:pic>
        <p:nvPicPr>
          <p:cNvPr id="6" name="图片 5" descr="t01124607b671392e21"/>
          <p:cNvPicPr>
            <a:picLocks noChangeAspect="1"/>
          </p:cNvPicPr>
          <p:nvPr/>
        </p:nvPicPr>
        <p:blipFill>
          <a:blip r:embed="rId5"/>
          <a:srcRect r="2500" b="8470"/>
          <a:stretch>
            <a:fillRect/>
          </a:stretch>
        </p:blipFill>
        <p:spPr>
          <a:xfrm>
            <a:off x="9239250" y="127000"/>
            <a:ext cx="2650490" cy="2008505"/>
          </a:xfrm>
          <a:prstGeom prst="rect">
            <a:avLst/>
          </a:prstGeom>
        </p:spPr>
      </p:pic>
      <p:pic>
        <p:nvPicPr>
          <p:cNvPr id="5" name="图片 4" descr="圣诞袜"/>
          <p:cNvPicPr>
            <a:picLocks noChangeAspect="1"/>
          </p:cNvPicPr>
          <p:nvPr/>
        </p:nvPicPr>
        <p:blipFill>
          <a:blip r:embed="rId6"/>
          <a:stretch>
            <a:fillRect/>
          </a:stretch>
        </p:blipFill>
        <p:spPr>
          <a:xfrm>
            <a:off x="505460" y="3538220"/>
            <a:ext cx="2741930" cy="3053080"/>
          </a:xfrm>
          <a:prstGeom prst="rect">
            <a:avLst/>
          </a:prstGeom>
        </p:spPr>
      </p:pic>
      <p:grpSp>
        <p:nvGrpSpPr>
          <p:cNvPr id="38" name="组合 37"/>
          <p:cNvGrpSpPr/>
          <p:nvPr/>
        </p:nvGrpSpPr>
        <p:grpSpPr>
          <a:xfrm rot="3498865">
            <a:off x="4790479" y="2215756"/>
            <a:ext cx="3821351" cy="3821349"/>
            <a:chOff x="620934" y="1850086"/>
            <a:chExt cx="3821350" cy="3821349"/>
          </a:xfrm>
          <a:noFill/>
        </p:grpSpPr>
        <p:sp>
          <p:nvSpPr>
            <p:cNvPr id="39" name="空心弧 38"/>
            <p:cNvSpPr>
              <a:spLocks noChangeAspect="1"/>
            </p:cNvSpPr>
            <p:nvPr/>
          </p:nvSpPr>
          <p:spPr>
            <a:xfrm rot="5400000">
              <a:off x="620934" y="1850086"/>
              <a:ext cx="3821349" cy="3821350"/>
            </a:xfrm>
            <a:prstGeom prst="blockArc">
              <a:avLst>
                <a:gd name="adj1" fmla="val 10800000"/>
                <a:gd name="adj2" fmla="val 21552897"/>
                <a:gd name="adj3" fmla="val 18390"/>
              </a:avLst>
            </a:prstGeom>
            <a:grpFill/>
            <a:ln>
              <a:solidFill>
                <a:schemeClr val="accent1"/>
              </a:solidFill>
            </a:ln>
            <a:effectLst>
              <a:outerShdw blurRad="2159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sp>
          <p:nvSpPr>
            <p:cNvPr id="40" name="空心弧 39"/>
            <p:cNvSpPr>
              <a:spLocks noChangeAspect="1"/>
            </p:cNvSpPr>
            <p:nvPr/>
          </p:nvSpPr>
          <p:spPr>
            <a:xfrm rot="5400000">
              <a:off x="969840" y="2198993"/>
              <a:ext cx="3123537" cy="3123539"/>
            </a:xfrm>
            <a:prstGeom prst="blockArc">
              <a:avLst>
                <a:gd name="adj1" fmla="val 10781050"/>
                <a:gd name="adj2" fmla="val 21534958"/>
                <a:gd name="adj3" fmla="val 1589"/>
              </a:avLst>
            </a:prstGeom>
            <a:grpFill/>
            <a:ln>
              <a:solidFill>
                <a:schemeClr val="accent1"/>
              </a:solidFill>
            </a:ln>
            <a:effectLst>
              <a:outerShdw blurRad="279400" dir="48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pic>
        <p:nvPicPr>
          <p:cNvPr id="8" name="图片 7" descr="圣诞老人2"/>
          <p:cNvPicPr>
            <a:picLocks noChangeAspect="1"/>
          </p:cNvPicPr>
          <p:nvPr/>
        </p:nvPicPr>
        <p:blipFill>
          <a:blip r:embed="rId7"/>
          <a:stretch>
            <a:fillRect/>
          </a:stretch>
        </p:blipFill>
        <p:spPr>
          <a:xfrm>
            <a:off x="8998585" y="2924175"/>
            <a:ext cx="3028315" cy="3667125"/>
          </a:xfrm>
          <a:prstGeom prst="rect">
            <a:avLst/>
          </a:prstGeom>
        </p:spPr>
      </p:pic>
      <p:pic>
        <p:nvPicPr>
          <p:cNvPr id="16" name="图片 15" descr="铃铛"/>
          <p:cNvPicPr>
            <a:picLocks noChangeAspect="1"/>
          </p:cNvPicPr>
          <p:nvPr/>
        </p:nvPicPr>
        <p:blipFill>
          <a:blip r:embed="rId8"/>
          <a:stretch>
            <a:fillRect/>
          </a:stretch>
        </p:blipFill>
        <p:spPr>
          <a:xfrm>
            <a:off x="3788410" y="198755"/>
            <a:ext cx="4615180" cy="1220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amond(in)">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sp>
        <p:nvSpPr>
          <p:cNvPr id="4" name="文本框 3"/>
          <p:cNvSpPr txBox="1"/>
          <p:nvPr/>
        </p:nvSpPr>
        <p:spPr>
          <a:xfrm>
            <a:off x="3182620" y="127000"/>
            <a:ext cx="527240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The beginning of Christmas</a:t>
            </a:r>
            <a:endParaRPr lang="en-US" altLang="zh-CN" sz="2800">
              <a:solidFill>
                <a:srgbClr val="FF0000"/>
              </a:solidFill>
              <a:latin typeface="Times New Roman" panose="02020603050405020304" charset="0"/>
              <a:cs typeface="Times New Roman" panose="02020603050405020304" charset="0"/>
            </a:endParaRPr>
          </a:p>
        </p:txBody>
      </p:sp>
      <p:sp>
        <p:nvSpPr>
          <p:cNvPr id="3" name="文本框 2"/>
          <p:cNvSpPr txBox="1"/>
          <p:nvPr/>
        </p:nvSpPr>
        <p:spPr>
          <a:xfrm>
            <a:off x="575945" y="648970"/>
            <a:ext cx="11229340" cy="5631180"/>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      Legend has it that this day is the day of the birth of Jesus. the virgin Mary gave birth</a:t>
            </a:r>
            <a:endParaRPr lang="en-US" altLang="zh-CN" sz="2400">
              <a:latin typeface="Times New Roman" panose="02020603050405020304" charset="0"/>
              <a:cs typeface="Times New Roman" panose="02020603050405020304" charset="0"/>
            </a:endParaRPr>
          </a:p>
          <a:p>
            <a:r>
              <a:rPr lang="en-US" altLang="zh-CN" sz="2400" u="sng">
                <a:latin typeface="Times New Roman" panose="02020603050405020304" charset="0"/>
                <a:cs typeface="Times New Roman" panose="02020603050405020304" charset="0"/>
              </a:rPr>
              <a:t>      1    </a:t>
            </a:r>
            <a:r>
              <a:rPr lang="en-US" altLang="zh-CN" sz="2400">
                <a:latin typeface="Times New Roman" panose="02020603050405020304" charset="0"/>
                <a:cs typeface="Times New Roman" panose="02020603050405020304" charset="0"/>
              </a:rPr>
              <a:t> Jesus in the stable. Jesus redeemed the world and </a:t>
            </a:r>
            <a:r>
              <a:rPr lang="en-US" altLang="zh-CN" sz="2400" u="sng">
                <a:latin typeface="Times New Roman" panose="02020603050405020304" charset="0"/>
                <a:cs typeface="Times New Roman" panose="02020603050405020304" charset="0"/>
              </a:rPr>
              <a:t>       2      </a:t>
            </a:r>
            <a:r>
              <a:rPr lang="en-US" altLang="zh-CN" sz="2400">
                <a:latin typeface="Times New Roman" panose="02020603050405020304" charset="0"/>
                <a:cs typeface="Times New Roman" panose="02020603050405020304" charset="0"/>
              </a:rPr>
              <a:t> (crucify) with blood. To commemorate all that Jesus </a:t>
            </a:r>
            <a:r>
              <a:rPr lang="en-US" altLang="zh-CN" sz="2400" u="sng">
                <a:latin typeface="Times New Roman" panose="02020603050405020304" charset="0"/>
                <a:cs typeface="Times New Roman" panose="02020603050405020304" charset="0"/>
              </a:rPr>
              <a:t>      3    </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do) to save the world and his</a:t>
            </a:r>
            <a:r>
              <a:rPr lang="zh-CN" altLang="en-US" sz="2400">
                <a:latin typeface="Times New Roman" panose="02020603050405020304" charset="0"/>
                <a:cs typeface="Times New Roman" panose="02020603050405020304" charset="0"/>
                <a:sym typeface="+mn-ea"/>
              </a:rPr>
              <a:t> people from their sins</a:t>
            </a:r>
            <a:r>
              <a:rPr lang="en-US" altLang="zh-CN" sz="2400">
                <a:latin typeface="Times New Roman" panose="02020603050405020304" charset="0"/>
                <a:cs typeface="Times New Roman" panose="02020603050405020304" charset="0"/>
              </a:rPr>
              <a:t>. It is said that t</a:t>
            </a:r>
            <a:r>
              <a:rPr lang="en-US" altLang="zh-CN" sz="2400">
                <a:latin typeface="Times New Roman" panose="02020603050405020304" charset="0"/>
                <a:cs typeface="Times New Roman" panose="02020603050405020304" charset="0"/>
                <a:sym typeface="+mn-ea"/>
              </a:rPr>
              <a:t>he day when he was born was December 25, therefore, </a:t>
            </a:r>
            <a:r>
              <a:rPr lang="en-US" altLang="zh-CN" sz="2400">
                <a:latin typeface="Times New Roman" panose="02020603050405020304" charset="0"/>
                <a:cs typeface="Times New Roman" panose="02020603050405020304" charset="0"/>
              </a:rPr>
              <a:t>the world set December 25 </a:t>
            </a:r>
            <a:r>
              <a:rPr lang="en-US" altLang="zh-CN" sz="2400" u="sng">
                <a:latin typeface="Times New Roman" panose="02020603050405020304" charset="0"/>
                <a:cs typeface="Times New Roman" panose="02020603050405020304" charset="0"/>
              </a:rPr>
              <a:t>       4     </a:t>
            </a:r>
            <a:r>
              <a:rPr lang="en-US" altLang="zh-CN" sz="2400">
                <a:latin typeface="Times New Roman" panose="02020603050405020304" charset="0"/>
                <a:cs typeface="Times New Roman" panose="02020603050405020304" charset="0"/>
              </a:rPr>
              <a:t> Christmas.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sym typeface="+mn-ea"/>
              </a:rPr>
              <a:t>Christmas is short for "Christ's Mass". A Mass is a kind of Church service</a:t>
            </a:r>
            <a:r>
              <a:rPr lang="en-US" altLang="zh-CN" sz="2400">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5       </a:t>
            </a:r>
            <a:r>
              <a:rPr lang="en-US" altLang="zh-CN" sz="2400">
                <a:latin typeface="Times New Roman" panose="02020603050405020304" charset="0"/>
                <a:cs typeface="Times New Roman" panose="02020603050405020304" charset="0"/>
                <a:sym typeface="+mn-ea"/>
              </a:rPr>
              <a:t> , </a:t>
            </a:r>
            <a:r>
              <a:rPr lang="zh-CN" altLang="en-US" sz="2400">
                <a:latin typeface="Times New Roman" panose="02020603050405020304" charset="0"/>
                <a:cs typeface="Times New Roman" panose="02020603050405020304" charset="0"/>
                <a:sym typeface="+mn-ea"/>
              </a:rPr>
              <a:t>Christmas is a</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relig</a:t>
            </a:r>
            <a:r>
              <a:rPr lang="en-US" altLang="zh-CN" sz="2400">
                <a:latin typeface="Times New Roman" panose="02020603050405020304" charset="0"/>
                <a:cs typeface="Times New Roman" panose="02020603050405020304" charset="0"/>
                <a:sym typeface="+mn-ea"/>
              </a:rPr>
              <a:t>ious </a:t>
            </a:r>
            <a:r>
              <a:rPr lang="zh-CN" altLang="en-US" sz="2400">
                <a:latin typeface="Times New Roman" panose="02020603050405020304" charset="0"/>
                <a:cs typeface="Times New Roman" panose="02020603050405020304" charset="0"/>
                <a:sym typeface="+mn-ea"/>
              </a:rPr>
              <a:t>festival. But many of the festivities of Christmas do not have anything</a:t>
            </a:r>
            <a:r>
              <a:rPr lang="en-US" altLang="zh-CN" sz="2400">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6      </a:t>
            </a:r>
            <a:r>
              <a:rPr lang="en-US" altLang="zh-CN" sz="2400">
                <a:latin typeface="Times New Roman" panose="02020603050405020304" charset="0"/>
                <a:cs typeface="Times New Roman" panose="02020603050405020304" charset="0"/>
                <a:sym typeface="+mn-ea"/>
              </a:rPr>
              <a:t> (do) </a:t>
            </a:r>
            <a:r>
              <a:rPr lang="zh-CN" altLang="en-US" sz="2400">
                <a:latin typeface="Times New Roman" panose="02020603050405020304" charset="0"/>
                <a:cs typeface="Times New Roman" panose="02020603050405020304" charset="0"/>
                <a:sym typeface="+mn-ea"/>
              </a:rPr>
              <a:t>with religion. Exchanging gifts and</a:t>
            </a:r>
            <a:r>
              <a:rPr lang="en-US" altLang="zh-CN" sz="2400">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7      </a:t>
            </a:r>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send</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Christmas cards are the modern ways of celebrating the Christmas in the world.</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Many years later, various Santa Claus images and Christmas tree shapes ___8____         (gradual) appeared. Nowadays, Christmas </a:t>
            </a:r>
            <a:r>
              <a:rPr lang="en-US" altLang="zh-CN" sz="2400" u="sng">
                <a:latin typeface="Times New Roman" panose="02020603050405020304" charset="0"/>
                <a:cs typeface="Times New Roman" panose="02020603050405020304" charset="0"/>
              </a:rPr>
              <a:t>       9      </a:t>
            </a:r>
            <a:r>
              <a:rPr lang="en-US" altLang="zh-CN" sz="2400">
                <a:latin typeface="Times New Roman" panose="02020603050405020304" charset="0"/>
                <a:cs typeface="Times New Roman" panose="02020603050405020304" charset="0"/>
              </a:rPr>
              <a:t> (become) more popular all over the world, but for Christians, Christmas has given a sacred color different from ordinary people.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Christmas is </a:t>
            </a:r>
            <a:r>
              <a:rPr lang="en-US" altLang="zh-CN" sz="2400">
                <a:latin typeface="Times New Roman" panose="02020603050405020304" charset="0"/>
                <a:cs typeface="Times New Roman" panose="02020603050405020304" charset="0"/>
                <a:sym typeface="+mn-ea"/>
              </a:rPr>
              <a:t>the </a:t>
            </a:r>
            <a:r>
              <a:rPr lang="zh-CN" altLang="en-US" sz="2400">
                <a:latin typeface="Times New Roman" panose="02020603050405020304" charset="0"/>
                <a:cs typeface="Times New Roman" panose="02020603050405020304" charset="0"/>
                <a:sym typeface="+mn-ea"/>
              </a:rPr>
              <a:t>feast of </a:t>
            </a:r>
            <a:r>
              <a:rPr lang="en-US" altLang="zh-CN" sz="2400" u="sng">
                <a:latin typeface="Times New Roman" panose="02020603050405020304" charset="0"/>
                <a:cs typeface="Times New Roman" panose="02020603050405020304" charset="0"/>
                <a:sym typeface="+mn-ea"/>
              </a:rPr>
              <a:t>       10       </a:t>
            </a:r>
            <a:r>
              <a:rPr lang="zh-CN" altLang="en-US" sz="2400">
                <a:latin typeface="Times New Roman" panose="02020603050405020304" charset="0"/>
                <a:cs typeface="Times New Roman" panose="02020603050405020304" charset="0"/>
                <a:sym typeface="+mn-ea"/>
              </a:rPr>
              <a:t> nativity of Jesus every year. </a:t>
            </a:r>
            <a:r>
              <a:rPr lang="en-US" altLang="zh-CN" sz="2400">
                <a:latin typeface="Times New Roman" panose="02020603050405020304" charset="0"/>
                <a:cs typeface="Times New Roman" panose="02020603050405020304" charset="0"/>
                <a:sym typeface="+mn-ea"/>
              </a:rPr>
              <a:t>It</a:t>
            </a:r>
            <a:r>
              <a:rPr lang="zh-CN" altLang="en-US" sz="2400">
                <a:latin typeface="Times New Roman" panose="02020603050405020304" charset="0"/>
                <a:cs typeface="Times New Roman" panose="02020603050405020304" charset="0"/>
                <a:sym typeface="+mn-ea"/>
              </a:rPr>
              <a:t> has become popular</a:t>
            </a:r>
            <a:r>
              <a:rPr lang="en-US" altLang="zh-CN" sz="2400">
                <a:latin typeface="Times New Roman" panose="02020603050405020304" charset="0"/>
                <a:cs typeface="Times New Roman" panose="02020603050405020304" charset="0"/>
                <a:sym typeface="+mn-ea"/>
              </a:rPr>
              <a:t> since</a:t>
            </a:r>
            <a:r>
              <a:rPr lang="zh-CN" altLang="en-US" sz="2400">
                <a:latin typeface="Times New Roman" panose="02020603050405020304" charset="0"/>
                <a:cs typeface="Times New Roman" panose="02020603050405020304" charset="0"/>
                <a:sym typeface="+mn-ea"/>
              </a:rPr>
              <a:t> Christmas cards appeared in 1846</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5" name="文本框 4"/>
          <p:cNvSpPr txBox="1"/>
          <p:nvPr/>
        </p:nvSpPr>
        <p:spPr>
          <a:xfrm>
            <a:off x="419100" y="127000"/>
            <a:ext cx="1858645" cy="521970"/>
          </a:xfrm>
          <a:prstGeom prst="rect">
            <a:avLst/>
          </a:prstGeom>
          <a:noFill/>
        </p:spPr>
        <p:txBody>
          <a:bodyPr wrap="square" rtlCol="0">
            <a:spAutoFit/>
          </a:bodyPr>
          <a:lstStyle/>
          <a:p>
            <a:r>
              <a:rPr lang="zh-CN" altLang="en-US" sz="2800" b="1">
                <a:solidFill>
                  <a:srgbClr val="FF0000"/>
                </a:solidFill>
                <a:latin typeface="宋体" panose="02010600030101010101" pitchFamily="2" charset="-122"/>
                <a:ea typeface="宋体" panose="02010600030101010101" pitchFamily="2" charset="-122"/>
              </a:rPr>
              <a:t>语法填空</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14" name="文本框 13"/>
          <p:cNvSpPr txBox="1"/>
          <p:nvPr/>
        </p:nvSpPr>
        <p:spPr>
          <a:xfrm>
            <a:off x="575945" y="934720"/>
            <a:ext cx="11252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7296785" y="934720"/>
            <a:ext cx="25857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was crucified</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4040505" y="1299210"/>
            <a:ext cx="18745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had done</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2378075" y="2018030"/>
            <a:ext cx="11252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as</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9742170" y="2370455"/>
            <a:ext cx="206311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Therefore</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1811020" y="3203575"/>
            <a:ext cx="11252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do</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7967345" y="3033395"/>
            <a:ext cx="177482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sending</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9500235" y="3909695"/>
            <a:ext cx="17926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gradually</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5513705" y="4246245"/>
            <a:ext cx="210820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has become</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4301490" y="5284470"/>
            <a:ext cx="113728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the</a:t>
            </a:r>
            <a:endParaRPr lang="en-US" altLang="zh-CN" sz="2800">
              <a:latin typeface="Times New Roman" panose="02020603050405020304" charset="0"/>
              <a:cs typeface="Times New Roman" panose="02020603050405020304" charset="0"/>
            </a:endParaRPr>
          </a:p>
        </p:txBody>
      </p:sp>
      <p:pic>
        <p:nvPicPr>
          <p:cNvPr id="16" name="图片 15"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6" grpId="0" bldLvl="0" animBg="1"/>
      <p:bldP spid="6" grpId="1" animBg="1"/>
      <p:bldP spid="8" grpId="0" bldLvl="0" animBg="1"/>
      <p:bldP spid="8" grpId="1" animBg="1"/>
      <p:bldP spid="9" grpId="0" bldLvl="0" animBg="1"/>
      <p:bldP spid="9" grpId="1" animBg="1"/>
      <p:bldP spid="11" grpId="0" bldLvl="0" animBg="1"/>
      <p:bldP spid="11" grpId="1" animBg="1"/>
      <p:bldP spid="12" grpId="0" bldLvl="0" animBg="1"/>
      <p:bldP spid="12" grpId="1" animBg="1"/>
      <p:bldP spid="13" grpId="0" bldLvl="0" animBg="1"/>
      <p:bldP spid="13" grpId="1" animBg="1"/>
      <p:bldP spid="15" grpId="0" bldLvl="0" animBg="1"/>
      <p:bldP spid="15" grpId="1" animBg="1"/>
      <p:bldP spid="17" grpId="0" bldLvl="0" animBg="1"/>
      <p:bldP spid="17" grpId="1" animBg="1"/>
      <p:bldP spid="10" grpId="0" bldLvl="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sp>
        <p:nvSpPr>
          <p:cNvPr id="3" name="文本框 2"/>
          <p:cNvSpPr txBox="1"/>
          <p:nvPr/>
        </p:nvSpPr>
        <p:spPr>
          <a:xfrm>
            <a:off x="3796665" y="201930"/>
            <a:ext cx="5139690" cy="521970"/>
          </a:xfrm>
          <a:prstGeom prst="rect">
            <a:avLst/>
          </a:prstGeom>
          <a:noFill/>
        </p:spPr>
        <p:txBody>
          <a:bodyPr wrap="square" rtlCol="0">
            <a:spAutoFit/>
          </a:bodyPr>
          <a:lstStyle/>
          <a:p>
            <a:pPr algn="ctr"/>
            <a:r>
              <a:rPr lang="zh-CN" altLang="en-US" sz="2800">
                <a:solidFill>
                  <a:srgbClr val="FF0000"/>
                </a:solidFill>
                <a:latin typeface="Times New Roman" panose="02020603050405020304" charset="0"/>
                <a:cs typeface="Times New Roman" panose="02020603050405020304" charset="0"/>
                <a:sym typeface="+mn-ea"/>
              </a:rPr>
              <a:t>The old man with the sack</a:t>
            </a:r>
            <a:r>
              <a:rPr lang="en-US" altLang="zh-CN" sz="2800">
                <a:solidFill>
                  <a:srgbClr val="FF0000"/>
                </a:solidFill>
                <a:latin typeface="Times New Roman" panose="02020603050405020304" charset="0"/>
                <a:cs typeface="Times New Roman" panose="02020603050405020304" charset="0"/>
                <a:sym typeface="+mn-ea"/>
              </a:rPr>
              <a:t>   </a:t>
            </a:r>
            <a:endParaRPr lang="zh-CN" altLang="en-US" sz="280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4" name="文本框 3"/>
          <p:cNvSpPr txBox="1"/>
          <p:nvPr/>
        </p:nvSpPr>
        <p:spPr>
          <a:xfrm>
            <a:off x="419100" y="723900"/>
            <a:ext cx="11353800" cy="5631180"/>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Santa Claus</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sym typeface="+mn-ea"/>
              </a:rPr>
              <a:t>whose origins have disputed sources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rPr>
              <a:t>is a corruption（</a:t>
            </a:r>
            <a:r>
              <a:rPr lang="zh-CN" altLang="en-US" sz="2000">
                <a:latin typeface="宋体" panose="02010600030101010101" pitchFamily="2" charset="-122"/>
                <a:ea typeface="宋体" panose="02010600030101010101" pitchFamily="2" charset="-122"/>
                <a:cs typeface="Times New Roman" panose="02020603050405020304" charset="0"/>
              </a:rPr>
              <a:t>误传</a:t>
            </a:r>
            <a:r>
              <a:rPr lang="zh-CN" altLang="en-US" sz="2400">
                <a:latin typeface="Times New Roman" panose="02020603050405020304" charset="0"/>
                <a:cs typeface="Times New Roman" panose="02020603050405020304" charset="0"/>
              </a:rPr>
              <a:t>） of the Dutch Sinterklaas, </a:t>
            </a:r>
            <a:r>
              <a:rPr lang="en-US" altLang="zh-CN" sz="2400" u="sng">
                <a:latin typeface="Times New Roman" panose="02020603050405020304" charset="0"/>
                <a:cs typeface="Times New Roman" panose="02020603050405020304" charset="0"/>
              </a:rPr>
              <a:t>      1       </a:t>
            </a:r>
            <a:r>
              <a:rPr lang="zh-CN" altLang="en-US" sz="2400">
                <a:latin typeface="Times New Roman" panose="02020603050405020304" charset="0"/>
                <a:cs typeface="Times New Roman" panose="02020603050405020304" charset="0"/>
              </a:rPr>
              <a:t> means simply Saint Nicholas. Nicholas was Bishop of Myra (in modern day Turkey) in the </a:t>
            </a:r>
            <a:r>
              <a:rPr lang="en-US" altLang="zh-CN" sz="2400" u="sng">
                <a:latin typeface="Times New Roman" panose="02020603050405020304" charset="0"/>
                <a:cs typeface="Times New Roman" panose="02020603050405020304" charset="0"/>
              </a:rPr>
              <a:t>       2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four</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century. Among other saintly attributes, he was</a:t>
            </a:r>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3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no</a:t>
            </a:r>
            <a:r>
              <a:rPr lang="en-US" altLang="zh-CN" sz="2400">
                <a:latin typeface="Times New Roman" panose="02020603050405020304" charset="0"/>
                <a:cs typeface="Times New Roman" panose="02020603050405020304" charset="0"/>
              </a:rPr>
              <a:t>te)</a:t>
            </a:r>
            <a:r>
              <a:rPr lang="zh-CN" altLang="en-US" sz="2400">
                <a:latin typeface="Times New Roman" panose="02020603050405020304" charset="0"/>
                <a:cs typeface="Times New Roman" panose="02020603050405020304" charset="0"/>
              </a:rPr>
              <a:t> for the care of Children, generosity, and the </a:t>
            </a:r>
            <a:r>
              <a:rPr lang="en-US" altLang="zh-CN" sz="2400" u="sng">
                <a:latin typeface="Times New Roman" panose="02020603050405020304" charset="0"/>
                <a:cs typeface="Times New Roman" panose="02020603050405020304" charset="0"/>
              </a:rPr>
              <a:t>       4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giv</a:t>
            </a:r>
            <a:r>
              <a:rPr lang="en-US" altLang="zh-CN" sz="2400">
                <a:latin typeface="Times New Roman" panose="02020603050405020304" charset="0"/>
                <a:cs typeface="Times New Roman" panose="02020603050405020304" charset="0"/>
              </a:rPr>
              <a:t>e)</a:t>
            </a:r>
            <a:r>
              <a:rPr lang="zh-CN" altLang="en-US" sz="2400">
                <a:latin typeface="Times New Roman" panose="02020603050405020304" charset="0"/>
                <a:cs typeface="Times New Roman" panose="02020603050405020304" charset="0"/>
              </a:rPr>
              <a:t> of gifts.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'Father Christmas' (or 'Santa Claus') has become the human face of Christmas. Pictures will be seen everywhere of the old man </a:t>
            </a:r>
            <a:r>
              <a:rPr lang="en-US" altLang="zh-CN" sz="2400">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5     </a:t>
            </a:r>
            <a:r>
              <a:rPr lang="zh-CN" altLang="en-US" sz="2400">
                <a:latin typeface="Times New Roman" panose="02020603050405020304" charset="0"/>
                <a:cs typeface="Times New Roman" panose="02020603050405020304" charset="0"/>
                <a:sym typeface="+mn-ea"/>
              </a:rPr>
              <a:t> long white beard, red coat, and bag of toys. Children </a:t>
            </a:r>
            <a:r>
              <a:rPr lang="en-US" altLang="zh-CN" sz="2400" u="sng">
                <a:latin typeface="Times New Roman" panose="02020603050405020304" charset="0"/>
                <a:cs typeface="Times New Roman" panose="02020603050405020304" charset="0"/>
                <a:sym typeface="+mn-ea"/>
              </a:rPr>
              <a:t>       6      </a:t>
            </a:r>
            <a:r>
              <a:rPr lang="en-US" altLang="zh-CN" sz="2400">
                <a:latin typeface="Times New Roman" panose="02020603050405020304" charset="0"/>
                <a:cs typeface="Times New Roman" panose="02020603050405020304" charset="0"/>
                <a:sym typeface="+mn-ea"/>
              </a:rPr>
              <a:t> (teach)</a:t>
            </a:r>
            <a:r>
              <a:rPr lang="zh-CN" altLang="en-US" sz="2400">
                <a:latin typeface="Times New Roman" panose="02020603050405020304" charset="0"/>
                <a:cs typeface="Times New Roman" panose="02020603050405020304" charset="0"/>
                <a:sym typeface="+mn-ea"/>
              </a:rPr>
              <a:t> that he brings them presents the night before Christmas , and many children up to the age of 7 or 8</a:t>
            </a:r>
            <a:r>
              <a:rPr lang="en-US" altLang="zh-CN" sz="2400">
                <a:latin typeface="Times New Roman" panose="02020603050405020304" charset="0"/>
                <a:cs typeface="Times New Roman" panose="02020603050405020304" charset="0"/>
                <a:sym typeface="+mn-ea"/>
              </a:rPr>
              <a:t>  </a:t>
            </a:r>
            <a:r>
              <a:rPr lang="en-US" altLang="zh-CN" sz="2400" u="sng">
                <a:latin typeface="Times New Roman" panose="02020603050405020304" charset="0"/>
                <a:cs typeface="Times New Roman" panose="02020603050405020304" charset="0"/>
                <a:sym typeface="+mn-ea"/>
              </a:rPr>
              <a:t>       7      </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real</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believe this is true. In most countries, it is said that he lives near the North Pole, and arrives through the sky on a sledge </a:t>
            </a:r>
            <a:r>
              <a:rPr lang="en-US" altLang="zh-CN" sz="2400" u="sng">
                <a:latin typeface="Times New Roman" panose="02020603050405020304" charset="0"/>
                <a:cs typeface="Times New Roman" panose="02020603050405020304" charset="0"/>
                <a:sym typeface="+mn-ea"/>
              </a:rPr>
              <a:t>      8     </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pull</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by </a:t>
            </a:r>
            <a:r>
              <a:rPr lang="en-US" altLang="zh-CN" sz="2400">
                <a:latin typeface="Times New Roman" panose="02020603050405020304" charset="0"/>
                <a:cs typeface="Times New Roman" panose="02020603050405020304" charset="0"/>
                <a:sym typeface="+mn-ea"/>
              </a:rPr>
              <a:t>a </a:t>
            </a:r>
            <a:r>
              <a:rPr lang="zh-CN" altLang="en-US" sz="2400">
                <a:latin typeface="Times New Roman" panose="02020603050405020304" charset="0"/>
                <a:cs typeface="Times New Roman" panose="02020603050405020304" charset="0"/>
                <a:sym typeface="+mn-ea"/>
              </a:rPr>
              <a:t>reindeer. He comes into houses down the chimney at midnight</a:t>
            </a:r>
            <a:r>
              <a:rPr lang="en-US" altLang="zh-CN" sz="2400">
                <a:latin typeface="Times New Roman" panose="02020603050405020304" charset="0"/>
                <a:cs typeface="Times New Roman" panose="02020603050405020304" charset="0"/>
                <a:sym typeface="+mn-ea"/>
              </a:rPr>
              <a:t> ____9____</a:t>
            </a:r>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  (place)</a:t>
            </a:r>
            <a:r>
              <a:rPr lang="zh-CN" altLang="en-US" sz="2400">
                <a:latin typeface="Times New Roman" panose="02020603050405020304" charset="0"/>
                <a:cs typeface="Times New Roman" panose="02020603050405020304" charset="0"/>
                <a:sym typeface="+mn-ea"/>
              </a:rPr>
              <a:t> presents for the children in socks or bags by their beds or in front of the family Christmas tree.</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In shops or at children's parties, someone will dress up as Father Christmas</a:t>
            </a:r>
            <a:r>
              <a:rPr lang="en-US" altLang="zh-CN" sz="2400">
                <a:latin typeface="Times New Roman" panose="02020603050405020304" charset="0"/>
                <a:cs typeface="Times New Roman" panose="02020603050405020304" charset="0"/>
                <a:sym typeface="+mn-ea"/>
              </a:rPr>
              <a:t>, ___10___ (hand) out</a:t>
            </a:r>
            <a:r>
              <a:rPr lang="zh-CN" altLang="en-US" sz="2400">
                <a:latin typeface="Times New Roman" panose="02020603050405020304" charset="0"/>
                <a:cs typeface="Times New Roman" panose="02020603050405020304" charset="0"/>
                <a:sym typeface="+mn-ea"/>
              </a:rPr>
              <a:t> small presents to children, or ask them what gifts they want for Christmas. Christmas can be a time of magic and excitement for children.</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19100" y="201930"/>
            <a:ext cx="1858645" cy="521970"/>
          </a:xfrm>
          <a:prstGeom prst="rect">
            <a:avLst/>
          </a:prstGeom>
          <a:noFill/>
        </p:spPr>
        <p:txBody>
          <a:bodyPr wrap="square" rtlCol="0">
            <a:spAutoFit/>
          </a:bodyPr>
          <a:lstStyle/>
          <a:p>
            <a:r>
              <a:rPr lang="zh-CN" altLang="en-US" sz="2800" b="1">
                <a:solidFill>
                  <a:srgbClr val="FF0000"/>
                </a:solidFill>
                <a:latin typeface="宋体" panose="02010600030101010101" pitchFamily="2" charset="-122"/>
                <a:ea typeface="宋体" panose="02010600030101010101" pitchFamily="2" charset="-122"/>
              </a:rPr>
              <a:t>语法填空</a:t>
            </a:r>
            <a:endParaRPr lang="zh-CN" altLang="en-US" sz="2800" b="1">
              <a:solidFill>
                <a:srgbClr val="FF0000"/>
              </a:solidFill>
              <a:latin typeface="宋体" panose="02010600030101010101" pitchFamily="2" charset="-122"/>
              <a:ea typeface="宋体" panose="02010600030101010101" pitchFamily="2" charset="-122"/>
            </a:endParaRPr>
          </a:p>
        </p:txBody>
      </p:sp>
      <p:sp>
        <p:nvSpPr>
          <p:cNvPr id="15" name="文本框 14"/>
          <p:cNvSpPr txBox="1"/>
          <p:nvPr/>
        </p:nvSpPr>
        <p:spPr>
          <a:xfrm>
            <a:off x="2755900" y="991870"/>
            <a:ext cx="125793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4209415" y="1343660"/>
            <a:ext cx="124714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fourth</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1124585" y="1708785"/>
            <a:ext cx="11531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noted</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8348980" y="1708785"/>
            <a:ext cx="137985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giving</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5456555" y="248539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with</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1501140" y="2826385"/>
            <a:ext cx="163385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are taught</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1306830" y="3809365"/>
            <a:ext cx="124714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pulled</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419100" y="4331335"/>
            <a:ext cx="161417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place</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5153025" y="3168015"/>
            <a:ext cx="11252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really</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10110470" y="4987290"/>
            <a:ext cx="139065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handing</a:t>
            </a:r>
            <a:endParaRPr lang="en-US" altLang="zh-CN" sz="2800">
              <a:latin typeface="Times New Roman" panose="02020603050405020304" charset="0"/>
              <a:cs typeface="Times New Roman" panose="02020603050405020304" charset="0"/>
            </a:endParaRPr>
          </a:p>
        </p:txBody>
      </p:sp>
      <p:pic>
        <p:nvPicPr>
          <p:cNvPr id="17" name="图片 16"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6" grpId="0" bldLvl="0" animBg="1"/>
      <p:bldP spid="6"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6" grpId="0" bldLvl="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29540"/>
            <a:ext cx="11927205" cy="6628765"/>
          </a:xfrm>
          <a:prstGeom prst="rect">
            <a:avLst/>
          </a:prstGeom>
        </p:spPr>
      </p:pic>
      <p:sp>
        <p:nvSpPr>
          <p:cNvPr id="3" name="文本框 2"/>
          <p:cNvSpPr txBox="1"/>
          <p:nvPr/>
        </p:nvSpPr>
        <p:spPr>
          <a:xfrm>
            <a:off x="3399155" y="196215"/>
            <a:ext cx="6360160" cy="521970"/>
          </a:xfrm>
          <a:prstGeom prst="rect">
            <a:avLst/>
          </a:prstGeom>
          <a:noFill/>
        </p:spPr>
        <p:txBody>
          <a:bodyPr wrap="square" rtlCol="0">
            <a:spAutoFit/>
          </a:bodyPr>
          <a:lstStyle/>
          <a:p>
            <a:pPr algn="ctr"/>
            <a:r>
              <a:rPr lang="zh-CN" altLang="en-US" sz="2800" b="1">
                <a:solidFill>
                  <a:srgbClr val="FF0000"/>
                </a:solidFill>
                <a:latin typeface="Times New Roman" panose="02020603050405020304" charset="0"/>
                <a:cs typeface="Times New Roman" panose="02020603050405020304" charset="0"/>
              </a:rPr>
              <a:t>The legend of the Christmas stocking</a:t>
            </a:r>
            <a:endParaRPr lang="zh-CN" altLang="en-US" sz="2800" b="1">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572770" y="808990"/>
            <a:ext cx="11046460" cy="52622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Once upon a time there was a kind-hearted nobleman whose wife died of illness, leaving him and his three daughters </a:t>
            </a:r>
            <a:r>
              <a:rPr lang="en-US" altLang="zh-CN" sz="2400">
                <a:latin typeface="Times New Roman" panose="02020603050405020304" charset="0"/>
                <a:cs typeface="Times New Roman" panose="02020603050405020304" charset="0"/>
              </a:rPr>
              <a:t>in the world. The nobleman tried many inventions,  ending up failing. </a:t>
            </a:r>
            <a:r>
              <a:rPr lang="en-US" altLang="zh-CN" sz="2400" u="sng">
                <a:latin typeface="Times New Roman" panose="02020603050405020304" charset="0"/>
                <a:cs typeface="Times New Roman" panose="02020603050405020304" charset="0"/>
              </a:rPr>
              <a:t>       1      </a:t>
            </a:r>
            <a:r>
              <a:rPr lang="en-US" altLang="zh-CN" sz="2400">
                <a:latin typeface="Times New Roman" panose="02020603050405020304" charset="0"/>
                <a:cs typeface="Times New Roman" panose="02020603050405020304" charset="0"/>
              </a:rPr>
              <a:t>  After that, his daughters had to cook, sew and clean in person.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2      </a:t>
            </a:r>
            <a:r>
              <a:rPr lang="en-US" altLang="zh-CN" sz="2400">
                <a:latin typeface="Times New Roman" panose="02020603050405020304" charset="0"/>
                <a:cs typeface="Times New Roman" panose="02020603050405020304" charset="0"/>
              </a:rPr>
              <a:t>  The father became even more depressed because he could not afford to buy them dowries. One night, the girls hung their stockings over the fireplace to dry after washing and</a:t>
            </a:r>
            <a:r>
              <a:rPr lang="en-US" altLang="zh-CN" sz="2400">
                <a:latin typeface="Times New Roman" panose="02020603050405020304" charset="0"/>
                <a:cs typeface="Times New Roman" panose="02020603050405020304" charset="0"/>
                <a:sym typeface="+mn-ea"/>
              </a:rPr>
              <a:t> went to bed early. They didn't know the truth that their father was so worried. </a:t>
            </a:r>
            <a:r>
              <a:rPr lang="en-US" altLang="zh-CN" sz="2400">
                <a:latin typeface="Times New Roman" panose="02020603050405020304" charset="0"/>
                <a:cs typeface="Times New Roman" panose="02020603050405020304" charset="0"/>
              </a:rPr>
              <a:t>When Saint Nicholas learned of their father’s condition, </a:t>
            </a:r>
            <a:r>
              <a:rPr lang="en-US" altLang="zh-CN" sz="2400">
                <a:latin typeface="Times New Roman" panose="02020603050405020304" charset="0"/>
                <a:cs typeface="Times New Roman" panose="02020603050405020304" charset="0"/>
                <a:sym typeface="+mn-ea"/>
              </a:rPr>
              <a:t>he came to their house on the Christmas Eve. </a:t>
            </a:r>
            <a:r>
              <a:rPr lang="en-US" altLang="zh-CN" sz="2400" u="sng">
                <a:latin typeface="Times New Roman" panose="02020603050405020304" charset="0"/>
                <a:cs typeface="Times New Roman" panose="02020603050405020304" charset="0"/>
              </a:rPr>
              <a:t>      3      </a:t>
            </a:r>
            <a:r>
              <a:rPr lang="en-US" altLang="zh-CN"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 Then he took out three small bags filled with gold from his pocket, dropping them one by one down the chimney, right into the girls’ stockings. </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The next morning, the girls woke up to find their stockings full of gold. ___4____</a:t>
            </a:r>
            <a:r>
              <a:rPr lang="en-US" altLang="zh-CN" sz="2400" u="sng">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a:p>
            <a:r>
              <a:rPr lang="en-US" altLang="zh-CN" sz="2400">
                <a:latin typeface="Times New Roman" panose="02020603050405020304" charset="0"/>
                <a:cs typeface="Times New Roman" panose="02020603050405020304" charset="0"/>
              </a:rPr>
              <a:t>The nobleman was able to see his daughters get married, laughing happily.</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5      </a:t>
            </a:r>
            <a:r>
              <a:rPr lang="en-US" altLang="zh-CN" sz="2400" u="sng">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 Children in some countries have other similar customs,</a:t>
            </a:r>
            <a:r>
              <a:rPr lang="en-US" altLang="zh-CN" sz="2400">
                <a:latin typeface="Times New Roman" panose="02020603050405020304" charset="0"/>
                <a:cs typeface="Times New Roman" panose="02020603050405020304" charset="0"/>
              </a:rPr>
              <a:t> such as Children in France. They usually put shoes next to the fireplace and so on. </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endParaRPr>
          </a:p>
        </p:txBody>
      </p:sp>
      <p:sp>
        <p:nvSpPr>
          <p:cNvPr id="15" name="文本框 14"/>
          <p:cNvSpPr txBox="1"/>
          <p:nvPr/>
        </p:nvSpPr>
        <p:spPr>
          <a:xfrm>
            <a:off x="3054350" y="1388745"/>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D</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1264920" y="212852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F</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3532505" y="354838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B</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9935210" y="434975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E</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1180465" y="5197475"/>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C</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15" grpId="0" bldLvl="0" animBg="1"/>
      <p:bldP spid="15" grpId="1" animBg="1"/>
      <p:bldP spid="8" grpId="0" bldLvl="0" animBg="1"/>
      <p:bldP spid="8" grpId="1" animBg="1"/>
      <p:bldP spid="9" grpId="0" bldLvl="0" animBg="1"/>
      <p:bldP spid="9" grpId="1" animBg="1"/>
      <p:bldP spid="10" grpId="0" bldLvl="0" animBg="1"/>
      <p:bldP spid="10" grpId="1" animBg="1"/>
      <p:bldP spid="11" grpId="0" bldLvl="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9540"/>
            <a:ext cx="11927205" cy="6628765"/>
          </a:xfrm>
          <a:prstGeom prst="rect">
            <a:avLst/>
          </a:prstGeom>
        </p:spPr>
      </p:pic>
      <p:sp>
        <p:nvSpPr>
          <p:cNvPr id="3" name="文本框 2"/>
          <p:cNvSpPr txBox="1"/>
          <p:nvPr/>
        </p:nvSpPr>
        <p:spPr>
          <a:xfrm>
            <a:off x="696595" y="513715"/>
            <a:ext cx="11069955" cy="3969385"/>
          </a:xfrm>
          <a:prstGeom prst="rect">
            <a:avLst/>
          </a:prstGeom>
          <a:noFill/>
        </p:spPr>
        <p:txBody>
          <a:bodyPr wrap="square" rtlCol="0">
            <a:spAutoFit/>
          </a:bodyPr>
          <a:lstStyle/>
          <a:p>
            <a:pPr algn="l">
              <a:buClrTx/>
              <a:buSzTx/>
              <a:buNone/>
            </a:pPr>
            <a:r>
              <a:rPr lang="en-US" altLang="zh-CN" sz="2800">
                <a:latin typeface="Times New Roman" panose="02020603050405020304" charset="0"/>
                <a:cs typeface="Times New Roman" panose="02020603050405020304" charset="0"/>
                <a:sym typeface="+mn-ea"/>
              </a:rPr>
              <a:t>A. The next morning, the girls became happy because of the Christmas.</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a:latin typeface="Times New Roman" panose="02020603050405020304" charset="0"/>
                <a:cs typeface="Times New Roman" panose="02020603050405020304" charset="0"/>
              </a:rPr>
              <a:t>B. </a:t>
            </a:r>
            <a:r>
              <a:rPr lang="en-US" altLang="zh-CN" sz="2800">
                <a:latin typeface="Times New Roman" panose="02020603050405020304" charset="0"/>
                <a:cs typeface="Times New Roman" panose="02020603050405020304" charset="0"/>
                <a:sym typeface="+mn-ea"/>
              </a:rPr>
              <a:t>He looked through the window, found them asleep and noticed the </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a:latin typeface="Times New Roman" panose="02020603050405020304" charset="0"/>
                <a:cs typeface="Times New Roman" panose="02020603050405020304" charset="0"/>
                <a:sym typeface="+mn-ea"/>
              </a:rPr>
              <a:t>     girls’ stockings. </a:t>
            </a:r>
            <a:endParaRPr lang="en-US" altLang="zh-CN" sz="2800">
              <a:latin typeface="Times New Roman" panose="02020603050405020304" charset="0"/>
              <a:cs typeface="Times New Roman" panose="02020603050405020304" charset="0"/>
            </a:endParaRPr>
          </a:p>
          <a:p>
            <a:pPr algn="l">
              <a:buClrTx/>
              <a:buSzTx/>
              <a:buNone/>
            </a:pPr>
            <a:r>
              <a:rPr lang="en-US" altLang="zh-CN" sz="2800">
                <a:latin typeface="Times New Roman" panose="02020603050405020304" charset="0"/>
                <a:cs typeface="Times New Roman" panose="02020603050405020304" charset="0"/>
              </a:rPr>
              <a:t>C. </a:t>
            </a:r>
            <a:r>
              <a:rPr lang="en-US" altLang="zh-CN" sz="2800">
                <a:latin typeface="Times New Roman" panose="02020603050405020304" charset="0"/>
                <a:cs typeface="Times New Roman" panose="02020603050405020304" charset="0"/>
                <a:sym typeface="+mn-ea"/>
              </a:rPr>
              <a:t>Later, children all over the world inherited the tradition of hanging</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a:latin typeface="Times New Roman" panose="02020603050405020304" charset="0"/>
                <a:cs typeface="Times New Roman" panose="02020603050405020304" charset="0"/>
                <a:sym typeface="+mn-ea"/>
              </a:rPr>
              <a:t>    Christmas stockings.</a:t>
            </a:r>
            <a:endParaRPr lang="en-US" altLang="zh-CN" sz="2800">
              <a:latin typeface="Times New Roman" panose="02020603050405020304" charset="0"/>
              <a:cs typeface="Times New Roman" panose="02020603050405020304" charset="0"/>
            </a:endParaRPr>
          </a:p>
          <a:p>
            <a:pPr algn="l">
              <a:buClrTx/>
              <a:buSzTx/>
              <a:buNone/>
            </a:pPr>
            <a:r>
              <a:rPr lang="en-US" altLang="zh-CN" sz="2800">
                <a:latin typeface="Times New Roman" panose="02020603050405020304" charset="0"/>
                <a:cs typeface="Times New Roman" panose="02020603050405020304" charset="0"/>
              </a:rPr>
              <a:t>D. </a:t>
            </a:r>
            <a:r>
              <a:rPr lang="en-US" altLang="zh-CN" sz="2800">
                <a:latin typeface="Times New Roman" panose="02020603050405020304" charset="0"/>
                <a:cs typeface="Times New Roman" panose="02020603050405020304" charset="0"/>
                <a:sym typeface="+mn-ea"/>
              </a:rPr>
              <a:t>With the money running out, they had to move to a farmhouse. </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a:latin typeface="Times New Roman" panose="02020603050405020304" charset="0"/>
                <a:cs typeface="Times New Roman" panose="02020603050405020304" charset="0"/>
              </a:rPr>
              <a:t>E. </a:t>
            </a:r>
            <a:r>
              <a:rPr lang="en-US" altLang="zh-CN" sz="2800">
                <a:latin typeface="Times New Roman" panose="02020603050405020304" charset="0"/>
                <a:cs typeface="Times New Roman" panose="02020603050405020304" charset="0"/>
                <a:sym typeface="+mn-ea"/>
              </a:rPr>
              <a:t>It was enough for them to buy dowries.</a:t>
            </a:r>
            <a:endParaRPr lang="en-US" altLang="zh-CN" sz="2800">
              <a:latin typeface="Times New Roman" panose="02020603050405020304" charset="0"/>
              <a:cs typeface="Times New Roman" panose="02020603050405020304" charset="0"/>
            </a:endParaRPr>
          </a:p>
          <a:p>
            <a:pPr algn="l">
              <a:buClrTx/>
              <a:buSzTx/>
              <a:buNone/>
            </a:pPr>
            <a:r>
              <a:rPr lang="en-US" altLang="zh-CN" sz="2800">
                <a:latin typeface="Times New Roman" panose="02020603050405020304" charset="0"/>
                <a:cs typeface="Times New Roman" panose="02020603050405020304" charset="0"/>
              </a:rPr>
              <a:t>F. </a:t>
            </a:r>
            <a:r>
              <a:rPr lang="en-US" altLang="zh-CN" sz="2800">
                <a:latin typeface="Times New Roman" panose="02020603050405020304" charset="0"/>
                <a:cs typeface="Times New Roman" panose="02020603050405020304" charset="0"/>
                <a:sym typeface="+mn-ea"/>
              </a:rPr>
              <a:t>As the years ticked by, the daughters reached the marriageable age.</a:t>
            </a:r>
            <a:endParaRPr lang="en-US" altLang="zh-CN" sz="2800">
              <a:latin typeface="Times New Roman" panose="02020603050405020304" charset="0"/>
              <a:cs typeface="Times New Roman" panose="02020603050405020304" charset="0"/>
            </a:endParaRPr>
          </a:p>
          <a:p>
            <a:pPr algn="l">
              <a:buClrTx/>
              <a:buSzTx/>
              <a:buNone/>
            </a:pPr>
            <a:r>
              <a:rPr lang="en-US" altLang="zh-CN" sz="2800">
                <a:latin typeface="Times New Roman" panose="02020603050405020304" charset="0"/>
                <a:cs typeface="Times New Roman" panose="02020603050405020304" charset="0"/>
              </a:rPr>
              <a:t>G. Because he knew the truth.</a:t>
            </a:r>
            <a:endParaRPr lang="en-US" altLang="zh-CN" sz="2800">
              <a:latin typeface="Times New Roman" panose="02020603050405020304" charset="0"/>
              <a:cs typeface="Times New Roman" panose="02020603050405020304" charset="0"/>
            </a:endParaRPr>
          </a:p>
        </p:txBody>
      </p:sp>
      <p:pic>
        <p:nvPicPr>
          <p:cNvPr id="4" name="图片 3" descr="圣诞袜"/>
          <p:cNvPicPr>
            <a:picLocks noChangeAspect="1"/>
          </p:cNvPicPr>
          <p:nvPr/>
        </p:nvPicPr>
        <p:blipFill>
          <a:blip r:embed="rId3"/>
          <a:stretch>
            <a:fillRect/>
          </a:stretch>
        </p:blipFill>
        <p:spPr>
          <a:xfrm>
            <a:off x="696595" y="4608195"/>
            <a:ext cx="2098040" cy="2059940"/>
          </a:xfrm>
          <a:prstGeom prst="rect">
            <a:avLst/>
          </a:prstGeom>
        </p:spPr>
      </p:pic>
      <p:pic>
        <p:nvPicPr>
          <p:cNvPr id="6" name="图片 5" descr="袜子4"/>
          <p:cNvPicPr>
            <a:picLocks noChangeAspect="1"/>
          </p:cNvPicPr>
          <p:nvPr/>
        </p:nvPicPr>
        <p:blipFill>
          <a:blip r:embed="rId4"/>
          <a:stretch>
            <a:fillRect/>
          </a:stretch>
        </p:blipFill>
        <p:spPr>
          <a:xfrm>
            <a:off x="9696450" y="4608195"/>
            <a:ext cx="1943100" cy="1839595"/>
          </a:xfrm>
          <a:prstGeom prst="rect">
            <a:avLst/>
          </a:prstGeom>
        </p:spPr>
      </p:pic>
      <p:pic>
        <p:nvPicPr>
          <p:cNvPr id="8" name="图片 7" descr="袜子"/>
          <p:cNvPicPr>
            <a:picLocks noChangeAspect="1"/>
          </p:cNvPicPr>
          <p:nvPr/>
        </p:nvPicPr>
        <p:blipFill>
          <a:blip r:embed="rId5"/>
          <a:stretch>
            <a:fillRect/>
          </a:stretch>
        </p:blipFill>
        <p:spPr>
          <a:xfrm>
            <a:off x="3333750" y="4608195"/>
            <a:ext cx="5923915" cy="19551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sp>
        <p:nvSpPr>
          <p:cNvPr id="3" name="文本框 2"/>
          <p:cNvSpPr txBox="1"/>
          <p:nvPr/>
        </p:nvSpPr>
        <p:spPr>
          <a:xfrm>
            <a:off x="742950" y="201930"/>
            <a:ext cx="10707370" cy="521970"/>
          </a:xfrm>
          <a:prstGeom prst="rect">
            <a:avLst/>
          </a:prstGeom>
          <a:noFill/>
        </p:spPr>
        <p:txBody>
          <a:bodyPr wrap="square" rtlCol="0">
            <a:spAutoFit/>
          </a:bodyPr>
          <a:lstStyle/>
          <a:p>
            <a:pPr algn="ctr"/>
            <a:r>
              <a:rPr lang="zh-CN" altLang="en-US" sz="2800" b="1">
                <a:solidFill>
                  <a:srgbClr val="FF0000"/>
                </a:solidFill>
              </a:rPr>
              <a:t>Merry Christmas!</a:t>
            </a:r>
            <a:r>
              <a:rPr lang="en-US" altLang="zh-CN" sz="2800" b="1">
                <a:solidFill>
                  <a:srgbClr val="FF0000"/>
                </a:solidFill>
              </a:rPr>
              <a:t> </a:t>
            </a:r>
            <a:r>
              <a:rPr lang="zh-CN" altLang="en-US" sz="2800" b="1">
                <a:solidFill>
                  <a:srgbClr val="FF0000"/>
                </a:solidFill>
              </a:rPr>
              <a:t>Why </a:t>
            </a:r>
            <a:r>
              <a:rPr lang="en-US" altLang="zh-CN" sz="2800" b="1">
                <a:solidFill>
                  <a:srgbClr val="FF0000"/>
                </a:solidFill>
              </a:rPr>
              <a:t>“</a:t>
            </a:r>
            <a:r>
              <a:rPr lang="zh-CN" altLang="en-US" sz="2800" b="1">
                <a:solidFill>
                  <a:srgbClr val="FF0000"/>
                </a:solidFill>
              </a:rPr>
              <a:t>Merry</a:t>
            </a:r>
            <a:r>
              <a:rPr lang="en-US" altLang="zh-CN" sz="2800" b="1">
                <a:solidFill>
                  <a:srgbClr val="FF0000"/>
                </a:solidFill>
              </a:rPr>
              <a:t>”</a:t>
            </a:r>
            <a:r>
              <a:rPr lang="zh-CN" altLang="en-US" sz="2800" b="1">
                <a:solidFill>
                  <a:srgbClr val="FF0000"/>
                </a:solidFill>
              </a:rPr>
              <a:t> instead of </a:t>
            </a:r>
            <a:r>
              <a:rPr lang="en-US" altLang="zh-CN" sz="2800" b="1">
                <a:solidFill>
                  <a:srgbClr val="FF0000"/>
                </a:solidFill>
              </a:rPr>
              <a:t>“</a:t>
            </a:r>
            <a:r>
              <a:rPr lang="zh-CN" altLang="en-US" sz="2800" b="1">
                <a:solidFill>
                  <a:srgbClr val="FF0000"/>
                </a:solidFill>
              </a:rPr>
              <a:t>Happy</a:t>
            </a:r>
            <a:r>
              <a:rPr lang="en-US" altLang="zh-CN" sz="2800" b="1">
                <a:solidFill>
                  <a:srgbClr val="FF0000"/>
                </a:solidFill>
              </a:rPr>
              <a:t>”</a:t>
            </a:r>
            <a:r>
              <a:rPr lang="zh-CN" altLang="en-US" sz="2800" b="1">
                <a:solidFill>
                  <a:srgbClr val="FF0000"/>
                </a:solidFill>
              </a:rPr>
              <a:t>?</a:t>
            </a:r>
            <a:endParaRPr lang="zh-CN" altLang="en-US" sz="2800" b="1">
              <a:solidFill>
                <a:srgbClr val="FF0000"/>
              </a:solidFill>
            </a:endParaRPr>
          </a:p>
        </p:txBody>
      </p:sp>
      <p:sp>
        <p:nvSpPr>
          <p:cNvPr id="4" name="文本框 3"/>
          <p:cNvSpPr txBox="1"/>
          <p:nvPr/>
        </p:nvSpPr>
        <p:spPr>
          <a:xfrm>
            <a:off x="501015" y="961390"/>
            <a:ext cx="11191875" cy="5262245"/>
          </a:xfrm>
          <a:prstGeom prst="rect">
            <a:avLst/>
          </a:prstGeom>
          <a:noFill/>
        </p:spPr>
        <p:txBody>
          <a:bodyPr wrap="square" rtlCol="0">
            <a:spAutoFit/>
          </a:bodyPr>
          <a:lstStyle/>
          <a:p>
            <a:r>
              <a:rPr lang="en-US">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Christmas is one of the most beautiful holidays of all time. It is the day when Gods son was born on earth. </a:t>
            </a:r>
            <a:r>
              <a:rPr lang="zh-CN" altLang="en-US" sz="2400">
                <a:solidFill>
                  <a:schemeClr val="tx1"/>
                </a:solidFill>
                <a:latin typeface="Times New Roman" panose="02020603050405020304" charset="0"/>
                <a:cs typeface="Times New Roman" panose="02020603050405020304" charset="0"/>
              </a:rPr>
              <a:t>But have you ever stopped to wonder where the phrase "Merry Christmas" actually comes from?  </a:t>
            </a:r>
            <a:r>
              <a:rPr lang="en-US" altLang="zh-CN" sz="2400" u="sng">
                <a:solidFill>
                  <a:schemeClr val="tx1"/>
                </a:solidFill>
                <a:latin typeface="Times New Roman" panose="02020603050405020304" charset="0"/>
                <a:cs typeface="Times New Roman" panose="02020603050405020304" charset="0"/>
              </a:rPr>
              <a:t>     1     </a:t>
            </a:r>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 In a world where "Happy Easter" and "Happy Birthday" are the norm, that "merry" part of "Merry Christmas" is unique—to say the least.</a:t>
            </a:r>
            <a:endParaRPr lang="zh-CN" altLang="en-US"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No one is entirely certain of the answer, </a:t>
            </a:r>
            <a:r>
              <a:rPr lang="zh-CN" altLang="en-US" sz="2400">
                <a:latin typeface="Times New Roman" panose="02020603050405020304" charset="0"/>
                <a:cs typeface="Times New Roman" panose="02020603050405020304" charset="0"/>
                <a:sym typeface="+mn-ea"/>
              </a:rPr>
              <a:t>but there are several interesting theories</a:t>
            </a:r>
            <a:r>
              <a:rPr lang="en-US" altLang="zh-CN" sz="2400">
                <a:latin typeface="Times New Roman" panose="02020603050405020304" charset="0"/>
                <a:cs typeface="Times New Roman" panose="02020603050405020304" charset="0"/>
                <a:sym typeface="+mn-ea"/>
              </a:rPr>
              <a:t>.</a:t>
            </a:r>
            <a:endParaRPr lang="zh-CN" altLang="en-US"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     Yes! It's important to note that "Happy Christmas" hasn't faded completely. ___2___ This is believed to be because "happy" took on a higher class connotation than "merry," which was associated with the rowdiness of the lower classes.</a:t>
            </a:r>
            <a:endParaRPr lang="en-US" altLang="zh-CN"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      </a:t>
            </a:r>
            <a:r>
              <a:rPr lang="en-US" altLang="zh-CN" sz="2400" u="sng">
                <a:solidFill>
                  <a:schemeClr val="tx1"/>
                </a:solidFill>
                <a:latin typeface="Times New Roman" panose="02020603050405020304" charset="0"/>
                <a:cs typeface="Times New Roman" panose="02020603050405020304" charset="0"/>
              </a:rPr>
              <a:t>      3      </a:t>
            </a:r>
            <a:r>
              <a:rPr lang="en-US" altLang="zh-CN" sz="2400">
                <a:solidFill>
                  <a:schemeClr val="tx1"/>
                </a:solidFill>
                <a:latin typeface="Times New Roman" panose="02020603050405020304" charset="0"/>
                <a:cs typeface="Times New Roman" panose="02020603050405020304" charset="0"/>
              </a:rPr>
              <a:t> In fact, each year, Queen Elizabeth continues to wish her citizens a "Happy Christmas," rather than a merry one.</a:t>
            </a:r>
            <a:endParaRPr lang="en-US" altLang="zh-CN"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       But "Merry Christmas" has been used since at least 1534 —a dated letter from bishop John Fisher to Henry VIII's chief minister Thomas Cromwell reveals as much. ___4____</a:t>
            </a:r>
            <a:endParaRPr lang="en-US" altLang="zh-CN"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For example, "We Wish You a Merry Christmas"  was introduced in the 1500s. </a:t>
            </a:r>
            <a:endParaRPr lang="en-US" altLang="zh-CN" sz="2400">
              <a:solidFill>
                <a:schemeClr val="tx1"/>
              </a:solidFill>
              <a:latin typeface="Times New Roman" panose="02020603050405020304" charset="0"/>
              <a:cs typeface="Times New Roman" panose="02020603050405020304" charset="0"/>
            </a:endParaRPr>
          </a:p>
        </p:txBody>
      </p:sp>
      <p:sp>
        <p:nvSpPr>
          <p:cNvPr id="8" name="文本框 7"/>
          <p:cNvSpPr txBox="1"/>
          <p:nvPr/>
        </p:nvSpPr>
        <p:spPr>
          <a:xfrm>
            <a:off x="4869180" y="151257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G</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10354945" y="309372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1125220" y="4156075"/>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B</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10354945" y="5236845"/>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F</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P spid="9" grpId="0" bldLvl="0" animBg="1"/>
      <p:bldP spid="9" grpId="1" animBg="1"/>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sp>
        <p:nvSpPr>
          <p:cNvPr id="3" name="文本框 2"/>
          <p:cNvSpPr txBox="1"/>
          <p:nvPr/>
        </p:nvSpPr>
        <p:spPr>
          <a:xfrm>
            <a:off x="497205" y="314325"/>
            <a:ext cx="11379835" cy="3046095"/>
          </a:xfrm>
          <a:prstGeom prst="rect">
            <a:avLst/>
          </a:prstGeom>
          <a:noFill/>
        </p:spPr>
        <p:txBody>
          <a:bodyPr wrap="square" rtlCol="0">
            <a:spAutoFit/>
          </a:bodyPr>
          <a:lstStyle/>
          <a:p>
            <a:r>
              <a:rPr lang="en-US" altLang="zh-CN"/>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Merry Christmas! Blithely do we use this phrase as greeting, farewell or exclamation of joy with little thought to the book that made it famous.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sym typeface="+mn-ea"/>
              </a:rPr>
              <a:t>Although it was in use from the 16th century</a:t>
            </a:r>
            <a:r>
              <a:rPr lang="zh-CN" altLang="en-US" sz="2400">
                <a:latin typeface="Times New Roman" panose="02020603050405020304" charset="0"/>
                <a:cs typeface="Times New Roman" panose="02020603050405020304" charset="0"/>
              </a:rPr>
              <a:t>, it was Charles Dickens ‘A Christmas Carol’published exactly 175 years ago that really popularized it.</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So when did "Happy Christmas" become "Merry Christmas"?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u="sng">
                <a:latin typeface="Times New Roman" panose="02020603050405020304" charset="0"/>
                <a:cs typeface="Times New Roman" panose="02020603050405020304" charset="0"/>
              </a:rPr>
              <a:t>      5      </a:t>
            </a:r>
            <a:r>
              <a:rPr lang="en-US" altLang="zh-CN"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"Happy" is a word that describes an inner emotional condition</a:t>
            </a:r>
            <a:r>
              <a:rPr lang="en-US" altLang="zh-CN" sz="2400">
                <a:latin typeface="Times New Roman" panose="02020603050405020304" charset="0"/>
                <a:cs typeface="Times New Roman" panose="02020603050405020304" charset="0"/>
              </a:rPr>
              <a:t>, while "merry" is more of a behavior descriptor—something active and maybe even raucous. Consider, for example, the free-spirited act of "merry-making" versus the state of simply "being happy."</a:t>
            </a:r>
            <a:endParaRPr lang="en-US" altLang="zh-CN" sz="2400">
              <a:latin typeface="Times New Roman" panose="02020603050405020304" charset="0"/>
              <a:cs typeface="Times New Roman" panose="02020603050405020304" charset="0"/>
            </a:endParaRPr>
          </a:p>
        </p:txBody>
      </p:sp>
      <p:sp>
        <p:nvSpPr>
          <p:cNvPr id="4" name="文本框 3"/>
          <p:cNvSpPr txBox="1"/>
          <p:nvPr/>
        </p:nvSpPr>
        <p:spPr>
          <a:xfrm>
            <a:off x="671830" y="3517900"/>
            <a:ext cx="10580370" cy="267652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 And </a:t>
            </a:r>
            <a:r>
              <a:rPr lang="en-US" altLang="zh-CN" sz="2400">
                <a:latin typeface="Times New Roman" panose="02020603050405020304" charset="0"/>
                <a:cs typeface="Times New Roman" panose="02020603050405020304" charset="0"/>
                <a:sym typeface="+mn-ea"/>
              </a:rPr>
              <a:t>it's still widely used in England.</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B. </a:t>
            </a:r>
            <a:r>
              <a:rPr lang="en-US" altLang="zh-CN" sz="2400">
                <a:latin typeface="Times New Roman" panose="02020603050405020304" charset="0"/>
                <a:cs typeface="Times New Roman" panose="02020603050405020304" charset="0"/>
                <a:sym typeface="+mn-ea"/>
              </a:rPr>
              <a:t>The roya</a:t>
            </a:r>
            <a:r>
              <a:rPr lang="en-US" altLang="zh-CN" sz="2400">
                <a:solidFill>
                  <a:schemeClr val="tx1"/>
                </a:solidFill>
                <a:latin typeface="Times New Roman" panose="02020603050405020304" charset="0"/>
                <a:cs typeface="Times New Roman" panose="02020603050405020304" charset="0"/>
                <a:sym typeface="+mn-ea"/>
              </a:rPr>
              <a:t>l family adopted "Happy Christmas" as their preferred greeting.</a:t>
            </a:r>
            <a:endParaRPr lang="en-US" altLang="zh-CN"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C. </a:t>
            </a:r>
            <a:r>
              <a:rPr lang="en-US" altLang="zh-CN" sz="2400">
                <a:solidFill>
                  <a:schemeClr val="tx1"/>
                </a:solidFill>
                <a:latin typeface="Times New Roman" panose="02020603050405020304" charset="0"/>
                <a:cs typeface="Times New Roman" panose="02020603050405020304" charset="0"/>
                <a:sym typeface="+mn-ea"/>
              </a:rPr>
              <a:t>Historians believe it might boil down to a simple grammatical lesson.</a:t>
            </a:r>
            <a:endParaRPr lang="en-US" altLang="zh-CN" sz="2400">
              <a:solidFill>
                <a:schemeClr val="tx1"/>
              </a:solidFill>
              <a:latin typeface="Times New Roman" panose="02020603050405020304" charset="0"/>
              <a:cs typeface="Times New Roman" panose="02020603050405020304" charset="0"/>
              <a:sym typeface="+mn-ea"/>
            </a:endParaRPr>
          </a:p>
          <a:p>
            <a:r>
              <a:rPr lang="en-US" altLang="zh-CN" sz="2400">
                <a:solidFill>
                  <a:schemeClr val="tx1"/>
                </a:solidFill>
                <a:latin typeface="Times New Roman" panose="02020603050405020304" charset="0"/>
                <a:cs typeface="Times New Roman" panose="02020603050405020304" charset="0"/>
              </a:rPr>
              <a:t>D. </a:t>
            </a:r>
            <a:r>
              <a:rPr lang="en-US" altLang="zh-CN" sz="2400">
                <a:solidFill>
                  <a:schemeClr val="tx1"/>
                </a:solidFill>
                <a:latin typeface="Times New Roman" panose="02020603050405020304" charset="0"/>
                <a:cs typeface="Times New Roman" panose="02020603050405020304" charset="0"/>
                <a:sym typeface="+mn-ea"/>
              </a:rPr>
              <a:t>The royal family was proud of their identity</a:t>
            </a:r>
            <a:r>
              <a:rPr lang="en-US" altLang="zh-CN" sz="2400">
                <a:solidFill>
                  <a:schemeClr val="tx1"/>
                </a:solidFill>
                <a:latin typeface="Times New Roman" panose="02020603050405020304" charset="0"/>
                <a:cs typeface="Times New Roman" panose="02020603050405020304" charset="0"/>
              </a:rPr>
              <a:t>.</a:t>
            </a:r>
            <a:endParaRPr lang="en-US" altLang="zh-CN"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E. </a:t>
            </a:r>
            <a:r>
              <a:rPr lang="en-US" altLang="zh-CN" sz="2400">
                <a:solidFill>
                  <a:schemeClr val="tx1"/>
                </a:solidFill>
                <a:latin typeface="Times New Roman" panose="02020603050405020304" charset="0"/>
                <a:cs typeface="Times New Roman" panose="02020603050405020304" charset="0"/>
                <a:sym typeface="+mn-ea"/>
              </a:rPr>
              <a:t>People believe it is popular with historians.</a:t>
            </a:r>
            <a:endParaRPr lang="en-US" altLang="zh-CN" sz="2400">
              <a:solidFill>
                <a:schemeClr val="tx1"/>
              </a:solidFill>
              <a:latin typeface="Times New Roman" panose="02020603050405020304" charset="0"/>
              <a:cs typeface="Times New Roman" panose="02020603050405020304" charset="0"/>
            </a:endParaRPr>
          </a:p>
          <a:p>
            <a:r>
              <a:rPr lang="en-US" altLang="zh-CN" sz="2400">
                <a:solidFill>
                  <a:schemeClr val="tx1"/>
                </a:solidFill>
                <a:latin typeface="Times New Roman" panose="02020603050405020304" charset="0"/>
                <a:cs typeface="Times New Roman" panose="02020603050405020304" charset="0"/>
              </a:rPr>
              <a:t>F. </a:t>
            </a:r>
            <a:r>
              <a:rPr lang="en-US" altLang="zh-CN" sz="2400">
                <a:solidFill>
                  <a:schemeClr val="tx1"/>
                </a:solidFill>
                <a:latin typeface="Times New Roman" panose="02020603050405020304" charset="0"/>
                <a:cs typeface="Times New Roman" panose="02020603050405020304" charset="0"/>
                <a:sym typeface="+mn-ea"/>
              </a:rPr>
              <a:t>The English carol also uses the popular phrase</a:t>
            </a:r>
            <a:r>
              <a:rPr lang="en-US" altLang="zh-CN" sz="2400">
                <a:latin typeface="Times New Roman" panose="02020603050405020304" charset="0"/>
                <a:cs typeface="Times New Roman" panose="02020603050405020304" charset="0"/>
                <a:sym typeface="+mn-ea"/>
              </a:rPr>
              <a:t>.</a:t>
            </a:r>
            <a:endParaRPr lang="en-US" altLang="zh-CN" sz="2400">
              <a:solidFill>
                <a:schemeClr val="tx1"/>
              </a:solidFill>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G. </a:t>
            </a:r>
            <a:r>
              <a:rPr lang="zh-CN" altLang="en-US" sz="2400">
                <a:latin typeface="Times New Roman" panose="02020603050405020304" charset="0"/>
                <a:cs typeface="Times New Roman" panose="02020603050405020304" charset="0"/>
                <a:sym typeface="+mn-ea"/>
              </a:rPr>
              <a:t>After all, for most other holidays,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we use the word "happy"</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5" name="文本框 4"/>
          <p:cNvSpPr txBox="1"/>
          <p:nvPr/>
        </p:nvSpPr>
        <p:spPr>
          <a:xfrm>
            <a:off x="1229995" y="202311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C</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29540"/>
            <a:ext cx="11927205" cy="6628765"/>
          </a:xfrm>
          <a:prstGeom prst="rect">
            <a:avLst/>
          </a:prstGeom>
        </p:spPr>
      </p:pic>
      <p:sp>
        <p:nvSpPr>
          <p:cNvPr id="4" name="标题 3"/>
          <p:cNvSpPr>
            <a:spLocks noGrp="1"/>
          </p:cNvSpPr>
          <p:nvPr/>
        </p:nvSpPr>
        <p:spPr>
          <a:xfrm>
            <a:off x="4551680" y="1943735"/>
            <a:ext cx="3031490" cy="705485"/>
          </a:xfrm>
          <a:prstGeom prst="rect">
            <a:avLst/>
          </a:prstGeom>
        </p:spPr>
        <p:txBody>
          <a:bodyPr>
            <a:noAutofit/>
          </a:bodyPr>
          <a:lstStyle>
            <a:lvl1pPr algn="ctr" defTabSz="914400" rtl="0" eaLnBrk="1" latinLnBrk="0" hangingPunct="1">
              <a:lnSpc>
                <a:spcPct val="90000"/>
              </a:lnSpc>
              <a:spcBef>
                <a:spcPct val="0"/>
              </a:spcBef>
              <a:buNone/>
              <a:defRPr sz="3200" b="1" kern="1200" spc="600">
                <a:solidFill>
                  <a:schemeClr val="tx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cs typeface="+mj-cs"/>
              </a:defRPr>
            </a:lvl1pPr>
          </a:lstStyle>
          <a:p>
            <a:r>
              <a:rPr lang="en-US" altLang="zh-CN" sz="4800" spc="0">
                <a:latin typeface="Times New Roman" panose="02020603050405020304" charset="0"/>
                <a:ea typeface="+mn-ea"/>
                <a:cs typeface="Times New Roman" panose="02020603050405020304" charset="0"/>
                <a:sym typeface="+mn-lt"/>
              </a:rPr>
              <a:t>contents</a:t>
            </a:r>
            <a:endParaRPr lang="en-US" altLang="zh-CN" sz="4800" spc="0">
              <a:latin typeface="Times New Roman" panose="02020603050405020304" charset="0"/>
              <a:ea typeface="+mn-ea"/>
              <a:cs typeface="Times New Roman" panose="02020603050405020304" charset="0"/>
              <a:sym typeface="+mn-lt"/>
            </a:endParaRPr>
          </a:p>
        </p:txBody>
      </p:sp>
      <p:grpSp>
        <p:nvGrpSpPr>
          <p:cNvPr id="41" name="组合 40"/>
          <p:cNvGrpSpPr/>
          <p:nvPr/>
        </p:nvGrpSpPr>
        <p:grpSpPr>
          <a:xfrm>
            <a:off x="4071910" y="2371622"/>
            <a:ext cx="4540171" cy="3821349"/>
            <a:chOff x="564674" y="2381781"/>
            <a:chExt cx="4540171" cy="3821349"/>
          </a:xfrm>
        </p:grpSpPr>
        <p:sp>
          <p:nvSpPr>
            <p:cNvPr id="43" name="空心弧 42"/>
            <p:cNvSpPr>
              <a:spLocks noChangeAspect="1"/>
            </p:cNvSpPr>
            <p:nvPr/>
          </p:nvSpPr>
          <p:spPr>
            <a:xfrm rot="5400000">
              <a:off x="1283495" y="2381780"/>
              <a:ext cx="3821349" cy="3821351"/>
            </a:xfrm>
            <a:prstGeom prst="blockArc">
              <a:avLst>
                <a:gd name="adj1" fmla="val 15312021"/>
                <a:gd name="adj2" fmla="val 16870308"/>
                <a:gd name="adj3" fmla="val 17635"/>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srgbClr val="0070C0"/>
                </a:solidFill>
                <a:cs typeface="+mn-ea"/>
                <a:sym typeface="+mn-lt"/>
              </a:endParaRPr>
            </a:p>
          </p:txBody>
        </p:sp>
        <p:sp>
          <p:nvSpPr>
            <p:cNvPr id="44" name="文本框 9"/>
            <p:cNvSpPr txBox="1"/>
            <p:nvPr/>
          </p:nvSpPr>
          <p:spPr>
            <a:xfrm>
              <a:off x="4314673" y="3969945"/>
              <a:ext cx="746760" cy="645160"/>
            </a:xfrm>
            <a:prstGeom prst="rect">
              <a:avLst/>
            </a:prstGeom>
            <a:noFill/>
            <a:effectLst/>
          </p:spPr>
          <p:txBody>
            <a:bodyPr wrap="none" lIns="91440" tIns="45720" rIns="91440" bIns="45720"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3600" b="1" dirty="0">
                  <a:latin typeface="+mn-lt"/>
                  <a:ea typeface="+mn-ea"/>
                  <a:cs typeface="+mn-ea"/>
                  <a:sym typeface="+mn-lt"/>
                </a:rPr>
                <a:t>03</a:t>
              </a:r>
              <a:endParaRPr lang="zh-CN" altLang="en-US" sz="3600" b="1" dirty="0">
                <a:latin typeface="+mn-lt"/>
                <a:ea typeface="+mn-ea"/>
                <a:cs typeface="+mn-ea"/>
                <a:sym typeface="+mn-lt"/>
              </a:endParaRPr>
            </a:p>
          </p:txBody>
        </p:sp>
        <p:sp>
          <p:nvSpPr>
            <p:cNvPr id="47" name="矩形 46"/>
            <p:cNvSpPr/>
            <p:nvPr/>
          </p:nvSpPr>
          <p:spPr>
            <a:xfrm>
              <a:off x="564674" y="3224426"/>
              <a:ext cx="3750310" cy="1198880"/>
            </a:xfrm>
            <a:prstGeom prst="rect">
              <a:avLst/>
            </a:prstGeom>
          </p:spPr>
          <p:txBody>
            <a:bodyPr wrap="square">
              <a:spAutoFit/>
            </a:bodyPr>
            <a:lstStyle/>
            <a:p>
              <a:pPr algn="ctr"/>
              <a:r>
                <a:rPr lang="en-US" altLang="zh-CN" sz="3600" b="1">
                  <a:latin typeface="Times New Roman" panose="02020603050405020304" charset="0"/>
                  <a:cs typeface="Times New Roman" panose="02020603050405020304" charset="0"/>
                  <a:sym typeface="+mn-lt"/>
                </a:rPr>
                <a:t>The customs of Christmas</a:t>
              </a:r>
              <a:endParaRPr lang="en-US" altLang="zh-CN" sz="3600" b="1">
                <a:latin typeface="Times New Roman" panose="02020603050405020304" charset="0"/>
                <a:cs typeface="Times New Roman" panose="02020603050405020304" charset="0"/>
                <a:sym typeface="+mn-lt"/>
              </a:endParaRPr>
            </a:p>
          </p:txBody>
        </p:sp>
      </p:grpSp>
      <p:pic>
        <p:nvPicPr>
          <p:cNvPr id="3" name="图片 2" descr="小鹿"/>
          <p:cNvPicPr>
            <a:picLocks noChangeAspect="1"/>
          </p:cNvPicPr>
          <p:nvPr>
            <p:custDataLst>
              <p:tags r:id="rId3"/>
            </p:custDataLst>
          </p:nvPr>
        </p:nvPicPr>
        <p:blipFill>
          <a:blip r:embed="rId4"/>
          <a:stretch>
            <a:fillRect/>
          </a:stretch>
        </p:blipFill>
        <p:spPr>
          <a:xfrm>
            <a:off x="271145" y="346075"/>
            <a:ext cx="3721735" cy="2860040"/>
          </a:xfrm>
          <a:prstGeom prst="rect">
            <a:avLst/>
          </a:prstGeom>
        </p:spPr>
      </p:pic>
      <p:pic>
        <p:nvPicPr>
          <p:cNvPr id="6" name="图片 5" descr="t01124607b671392e21"/>
          <p:cNvPicPr>
            <a:picLocks noChangeAspect="1"/>
          </p:cNvPicPr>
          <p:nvPr/>
        </p:nvPicPr>
        <p:blipFill>
          <a:blip r:embed="rId5"/>
          <a:srcRect r="2500" b="8470"/>
          <a:stretch>
            <a:fillRect/>
          </a:stretch>
        </p:blipFill>
        <p:spPr>
          <a:xfrm>
            <a:off x="9239250" y="127000"/>
            <a:ext cx="2650490" cy="2008505"/>
          </a:xfrm>
          <a:prstGeom prst="rect">
            <a:avLst/>
          </a:prstGeom>
        </p:spPr>
      </p:pic>
      <p:pic>
        <p:nvPicPr>
          <p:cNvPr id="5" name="图片 4" descr="圣诞袜"/>
          <p:cNvPicPr>
            <a:picLocks noChangeAspect="1"/>
          </p:cNvPicPr>
          <p:nvPr/>
        </p:nvPicPr>
        <p:blipFill>
          <a:blip r:embed="rId6"/>
          <a:stretch>
            <a:fillRect/>
          </a:stretch>
        </p:blipFill>
        <p:spPr>
          <a:xfrm>
            <a:off x="505460" y="3538220"/>
            <a:ext cx="2741930" cy="3053080"/>
          </a:xfrm>
          <a:prstGeom prst="rect">
            <a:avLst/>
          </a:prstGeom>
        </p:spPr>
      </p:pic>
      <p:grpSp>
        <p:nvGrpSpPr>
          <p:cNvPr id="38" name="组合 37"/>
          <p:cNvGrpSpPr/>
          <p:nvPr/>
        </p:nvGrpSpPr>
        <p:grpSpPr>
          <a:xfrm rot="3498865">
            <a:off x="4790479" y="2215756"/>
            <a:ext cx="3821351" cy="3821349"/>
            <a:chOff x="620934" y="1850086"/>
            <a:chExt cx="3821350" cy="3821349"/>
          </a:xfrm>
          <a:noFill/>
        </p:grpSpPr>
        <p:sp>
          <p:nvSpPr>
            <p:cNvPr id="39" name="空心弧 38"/>
            <p:cNvSpPr>
              <a:spLocks noChangeAspect="1"/>
            </p:cNvSpPr>
            <p:nvPr/>
          </p:nvSpPr>
          <p:spPr>
            <a:xfrm rot="5400000">
              <a:off x="620934" y="1850086"/>
              <a:ext cx="3821349" cy="3821350"/>
            </a:xfrm>
            <a:prstGeom prst="blockArc">
              <a:avLst>
                <a:gd name="adj1" fmla="val 10800000"/>
                <a:gd name="adj2" fmla="val 21552897"/>
                <a:gd name="adj3" fmla="val 18390"/>
              </a:avLst>
            </a:prstGeom>
            <a:grpFill/>
            <a:ln>
              <a:solidFill>
                <a:schemeClr val="accent1"/>
              </a:solidFill>
            </a:ln>
            <a:effectLst>
              <a:outerShdw blurRad="2159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sp>
          <p:nvSpPr>
            <p:cNvPr id="40" name="空心弧 39"/>
            <p:cNvSpPr>
              <a:spLocks noChangeAspect="1"/>
            </p:cNvSpPr>
            <p:nvPr/>
          </p:nvSpPr>
          <p:spPr>
            <a:xfrm rot="5400000">
              <a:off x="969840" y="2198993"/>
              <a:ext cx="3123537" cy="3123539"/>
            </a:xfrm>
            <a:prstGeom prst="blockArc">
              <a:avLst>
                <a:gd name="adj1" fmla="val 10781050"/>
                <a:gd name="adj2" fmla="val 21534958"/>
                <a:gd name="adj3" fmla="val 1589"/>
              </a:avLst>
            </a:prstGeom>
            <a:grpFill/>
            <a:ln>
              <a:solidFill>
                <a:schemeClr val="accent1"/>
              </a:solidFill>
            </a:ln>
            <a:effectLst>
              <a:outerShdw blurRad="279400" dir="48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pic>
        <p:nvPicPr>
          <p:cNvPr id="8" name="图片 7" descr="圣诞老人2"/>
          <p:cNvPicPr>
            <a:picLocks noChangeAspect="1"/>
          </p:cNvPicPr>
          <p:nvPr/>
        </p:nvPicPr>
        <p:blipFill>
          <a:blip r:embed="rId7"/>
          <a:stretch>
            <a:fillRect/>
          </a:stretch>
        </p:blipFill>
        <p:spPr>
          <a:xfrm>
            <a:off x="8998585" y="2924175"/>
            <a:ext cx="3028315" cy="3667125"/>
          </a:xfrm>
          <a:prstGeom prst="rect">
            <a:avLst/>
          </a:prstGeom>
        </p:spPr>
      </p:pic>
      <p:pic>
        <p:nvPicPr>
          <p:cNvPr id="16" name="图片 15" descr="铃铛"/>
          <p:cNvPicPr>
            <a:picLocks noChangeAspect="1"/>
          </p:cNvPicPr>
          <p:nvPr/>
        </p:nvPicPr>
        <p:blipFill>
          <a:blip r:embed="rId8"/>
          <a:stretch>
            <a:fillRect/>
          </a:stretch>
        </p:blipFill>
        <p:spPr>
          <a:xfrm>
            <a:off x="3788410" y="198755"/>
            <a:ext cx="4615180" cy="1220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amond(in)">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300"/>
            <a:ext cx="11927205" cy="6628765"/>
          </a:xfrm>
          <a:prstGeom prst="rect">
            <a:avLst/>
          </a:prstGeom>
        </p:spPr>
      </p:pic>
      <p:sp>
        <p:nvSpPr>
          <p:cNvPr id="3" name="文本框 2"/>
          <p:cNvSpPr txBox="1"/>
          <p:nvPr/>
        </p:nvSpPr>
        <p:spPr>
          <a:xfrm>
            <a:off x="428625" y="950595"/>
            <a:ext cx="8535035" cy="521970"/>
          </a:xfrm>
          <a:prstGeom prst="rect">
            <a:avLst/>
          </a:prstGeom>
          <a:noFill/>
          <a:ln>
            <a:solidFill>
              <a:srgbClr val="C8373B"/>
            </a:solidFill>
            <a:prstDash val="dashDot"/>
          </a:ln>
        </p:spPr>
        <p:txBody>
          <a:bodyPr wrap="square" rtlCol="0">
            <a:spAutoFit/>
          </a:bodyPr>
          <a:lstStyle/>
          <a:p>
            <a:pPr>
              <a:buClrTx/>
              <a:buSzTx/>
              <a:buFontTx/>
            </a:pPr>
            <a:r>
              <a:rPr lang="zh-CN" altLang="en-US">
                <a:solidFill>
                  <a:schemeClr val="accent2"/>
                </a:solidFill>
                <a:sym typeface="+mn-ea"/>
              </a:rPr>
              <a:t>　</a:t>
            </a:r>
            <a:r>
              <a:rPr lang="zh-CN" altLang="en-US" sz="2800" b="1">
                <a:solidFill>
                  <a:srgbClr val="FF0000"/>
                </a:solidFill>
                <a:latin typeface="Times New Roman" panose="02020603050405020304" charset="0"/>
                <a:cs typeface="Times New Roman" panose="02020603050405020304" charset="0"/>
                <a:sym typeface="+mn-ea"/>
              </a:rPr>
              <a:t>1. Preparation of the Christmas cake</a:t>
            </a:r>
            <a:r>
              <a:rPr lang="zh-CN" altLang="en-US" sz="2800" b="1">
                <a:solidFill>
                  <a:srgbClr val="FF0000"/>
                </a:solidFill>
                <a:sym typeface="+mn-ea"/>
              </a:rPr>
              <a:t>   </a:t>
            </a:r>
            <a:r>
              <a:rPr lang="zh-CN" altLang="en-US" sz="2800" b="1">
                <a:solidFill>
                  <a:srgbClr val="FF0000"/>
                </a:solidFill>
                <a:latin typeface="宋体" panose="02010600030101010101" pitchFamily="2" charset="-122"/>
                <a:ea typeface="宋体" panose="02010600030101010101" pitchFamily="2" charset="-122"/>
                <a:sym typeface="+mn-ea"/>
              </a:rPr>
              <a:t>烘烤圣诞蛋糕</a:t>
            </a:r>
            <a:endParaRPr lang="zh-CN" altLang="en-US" sz="2800" b="1">
              <a:solidFill>
                <a:srgbClr val="FF0000"/>
              </a:solidFill>
              <a:latin typeface="宋体" panose="02010600030101010101" pitchFamily="2" charset="-122"/>
              <a:ea typeface="宋体" panose="02010600030101010101" pitchFamily="2" charset="-122"/>
              <a:sym typeface="+mn-ea"/>
            </a:endParaRPr>
          </a:p>
        </p:txBody>
      </p:sp>
      <p:sp>
        <p:nvSpPr>
          <p:cNvPr id="4" name="文本框 3"/>
          <p:cNvSpPr txBox="1"/>
          <p:nvPr/>
        </p:nvSpPr>
        <p:spPr>
          <a:xfrm>
            <a:off x="428625" y="1890395"/>
            <a:ext cx="8048625" cy="3969385"/>
          </a:xfrm>
          <a:prstGeom prst="rect">
            <a:avLst/>
          </a:prstGeom>
          <a:noFill/>
        </p:spPr>
        <p:txBody>
          <a:bodyPr wrap="square" rtlCol="0">
            <a:spAutoFit/>
          </a:bodyPr>
          <a:lstStyle/>
          <a:p>
            <a:pPr indent="0"/>
            <a:r>
              <a:rPr lang="zh-CN" altLang="en-US"/>
              <a:t>　</a:t>
            </a:r>
            <a:r>
              <a:rPr lang="en-US" altLang="zh-CN"/>
              <a:t>     </a:t>
            </a:r>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This was an English tradition </a:t>
            </a:r>
            <a:r>
              <a:rPr lang="en-US" sz="2800" u="sng">
                <a:solidFill>
                  <a:srgbClr val="222222"/>
                </a:solidFill>
                <a:latin typeface="Times New Roman" panose="02020603050405020304" charset="0"/>
                <a:ea typeface="宋体" panose="02010600030101010101" pitchFamily="2" charset="-122"/>
                <a:cs typeface="Times New Roman" panose="02020603050405020304" charset="0"/>
                <a:sym typeface="+mn-ea"/>
              </a:rPr>
              <a:t>        1        </a:t>
            </a:r>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 started centuries ago. On Christmas eve, plum porridge  </a:t>
            </a:r>
            <a:endPar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indent="0"/>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 </a:t>
            </a:r>
            <a:r>
              <a:rPr lang="en-US" sz="2800" u="sng">
                <a:solidFill>
                  <a:srgbClr val="222222"/>
                </a:solidFill>
                <a:latin typeface="Times New Roman" panose="02020603050405020304" charset="0"/>
                <a:ea typeface="宋体" panose="02010600030101010101" pitchFamily="2" charset="-122"/>
                <a:cs typeface="Times New Roman" panose="02020603050405020304" charset="0"/>
                <a:sym typeface="+mn-ea"/>
              </a:rPr>
              <a:t>        2        </a:t>
            </a:r>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 (serve) to the people. As years passed,  </a:t>
            </a:r>
            <a:endPar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indent="0"/>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 </a:t>
            </a:r>
            <a:r>
              <a:rPr lang="en-US" sz="2800" u="sng">
                <a:solidFill>
                  <a:srgbClr val="222222"/>
                </a:solidFill>
                <a:latin typeface="Times New Roman" panose="02020603050405020304" charset="0"/>
                <a:ea typeface="宋体" panose="02010600030101010101" pitchFamily="2" charset="-122"/>
                <a:cs typeface="Times New Roman" panose="02020603050405020304" charset="0"/>
                <a:sym typeface="+mn-ea"/>
              </a:rPr>
              <a:t>       3       </a:t>
            </a:r>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 (vary) other things like dry fruits, honey and spices were used. Soon this porridge got ___4___</a:t>
            </a:r>
            <a:endPar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indent="0"/>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(replace) with the Christmas cake. Christmas cakes are made</a:t>
            </a:r>
            <a:r>
              <a:rPr lang="en-US" sz="2800" u="sng">
                <a:solidFill>
                  <a:srgbClr val="222222"/>
                </a:solidFill>
                <a:latin typeface="Times New Roman" panose="02020603050405020304" charset="0"/>
                <a:ea typeface="宋体" panose="02010600030101010101" pitchFamily="2" charset="-122"/>
                <a:cs typeface="Times New Roman" panose="02020603050405020304" charset="0"/>
                <a:sym typeface="+mn-ea"/>
              </a:rPr>
              <a:t>         5        </a:t>
            </a:r>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 (use) eggs, butter, confections, fruits, etc. Today a Christmas cake is an integral part of a Christmas menu.</a:t>
            </a:r>
            <a:endParaRPr lang="zh-CN" altLang="en-US" sz="2800">
              <a:latin typeface="Times New Roman" panose="02020603050405020304" charset="0"/>
              <a:ea typeface="宋体" panose="02010600030101010101" pitchFamily="2" charset="-122"/>
              <a:cs typeface="Times New Roman" panose="02020603050405020304" charset="0"/>
            </a:endParaRPr>
          </a:p>
        </p:txBody>
      </p:sp>
      <p:pic>
        <p:nvPicPr>
          <p:cNvPr id="5" name="图片 4" descr="蛋糕2"/>
          <p:cNvPicPr>
            <a:picLocks noChangeAspect="1"/>
          </p:cNvPicPr>
          <p:nvPr/>
        </p:nvPicPr>
        <p:blipFill>
          <a:blip r:embed="rId3"/>
          <a:stretch>
            <a:fillRect/>
          </a:stretch>
        </p:blipFill>
        <p:spPr>
          <a:xfrm>
            <a:off x="8860155" y="3743960"/>
            <a:ext cx="3057525" cy="2839085"/>
          </a:xfrm>
          <a:prstGeom prst="rect">
            <a:avLst/>
          </a:prstGeom>
        </p:spPr>
      </p:pic>
      <p:pic>
        <p:nvPicPr>
          <p:cNvPr id="6" name="图片 5" descr="小蛋糕"/>
          <p:cNvPicPr>
            <a:picLocks noChangeAspect="1"/>
          </p:cNvPicPr>
          <p:nvPr/>
        </p:nvPicPr>
        <p:blipFill>
          <a:blip r:embed="rId4"/>
          <a:stretch>
            <a:fillRect/>
          </a:stretch>
        </p:blipFill>
        <p:spPr>
          <a:xfrm rot="780000">
            <a:off x="8592820" y="539115"/>
            <a:ext cx="1929130" cy="2401570"/>
          </a:xfrm>
          <a:prstGeom prst="rect">
            <a:avLst/>
          </a:prstGeom>
        </p:spPr>
      </p:pic>
      <p:sp>
        <p:nvSpPr>
          <p:cNvPr id="9" name="文本框 8"/>
          <p:cNvSpPr txBox="1"/>
          <p:nvPr/>
        </p:nvSpPr>
        <p:spPr>
          <a:xfrm>
            <a:off x="602615" y="283845"/>
            <a:ext cx="6483350" cy="583565"/>
          </a:xfrm>
          <a:prstGeom prst="rect">
            <a:avLst/>
          </a:prstGeom>
          <a:noFill/>
        </p:spPr>
        <p:txBody>
          <a:bodyPr wrap="square" rtlCol="0">
            <a:spAutoFit/>
          </a:bodyPr>
          <a:lstStyle/>
          <a:p>
            <a:r>
              <a:rPr lang="en-US" altLang="zh-CN" sz="3200" b="1" dirty="0">
                <a:solidFill>
                  <a:srgbClr val="FF0000"/>
                </a:solidFill>
                <a:latin typeface="Times New Roman" panose="02020603050405020304" charset="0"/>
                <a:ea typeface="宋体" panose="02010600030101010101" pitchFamily="2" charset="-122"/>
                <a:cs typeface="Times New Roman" panose="02020603050405020304" charset="0"/>
              </a:rPr>
              <a:t>To </a:t>
            </a:r>
            <a:r>
              <a:rPr lang="zh-CN" altLang="en-US" sz="3200" b="1" dirty="0">
                <a:solidFill>
                  <a:srgbClr val="FF0000"/>
                </a:solidFill>
                <a:latin typeface="Times New Roman" panose="02020603050405020304" charset="0"/>
                <a:ea typeface="宋体" panose="02010600030101010101" pitchFamily="2" charset="-122"/>
                <a:cs typeface="Times New Roman" panose="02020603050405020304" charset="0"/>
              </a:rPr>
              <a:t>complete sentences</a:t>
            </a:r>
            <a:r>
              <a:rPr lang="en-US" altLang="zh-CN" sz="3200" b="1" dirty="0">
                <a:solidFill>
                  <a:srgbClr val="FF0000"/>
                </a:solidFill>
                <a:latin typeface="Times New Roman" panose="02020603050405020304" charset="0"/>
                <a:ea typeface="宋体" panose="02010600030101010101" pitchFamily="2" charset="-122"/>
                <a:cs typeface="Times New Roman" panose="02020603050405020304" charset="0"/>
              </a:rPr>
              <a:t>.</a:t>
            </a:r>
            <a:endParaRPr lang="en-US" altLang="zh-CN" sz="3200" b="1" dirty="0">
              <a:solidFill>
                <a:srgbClr val="FF0000"/>
              </a:solidFill>
              <a:latin typeface="Times New Roman" panose="02020603050405020304" charset="0"/>
              <a:ea typeface="宋体" panose="02010600030101010101" pitchFamily="2" charset="-122"/>
              <a:cs typeface="Times New Roman" panose="02020603050405020304" charset="0"/>
            </a:endParaRPr>
          </a:p>
        </p:txBody>
      </p:sp>
      <p:pic>
        <p:nvPicPr>
          <p:cNvPr id="10" name="图片 9" descr="蛋糕4"/>
          <p:cNvPicPr>
            <a:picLocks noChangeAspect="1"/>
          </p:cNvPicPr>
          <p:nvPr/>
        </p:nvPicPr>
        <p:blipFill>
          <a:blip r:embed="rId5"/>
          <a:stretch>
            <a:fillRect/>
          </a:stretch>
        </p:blipFill>
        <p:spPr>
          <a:xfrm>
            <a:off x="8768080" y="353060"/>
            <a:ext cx="3241675" cy="3390900"/>
          </a:xfrm>
          <a:prstGeom prst="rect">
            <a:avLst/>
          </a:prstGeom>
        </p:spPr>
      </p:pic>
      <p:sp>
        <p:nvSpPr>
          <p:cNvPr id="11" name="文本框 10"/>
          <p:cNvSpPr txBox="1"/>
          <p:nvPr/>
        </p:nvSpPr>
        <p:spPr>
          <a:xfrm>
            <a:off x="5240655" y="1787525"/>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that/which</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428625" y="2662555"/>
            <a:ext cx="18503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was served</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428625" y="3184525"/>
            <a:ext cx="163068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various</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6945630" y="3486150"/>
            <a:ext cx="142303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replaced</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1398270" y="4374515"/>
            <a:ext cx="145732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using</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02870"/>
            <a:ext cx="11927205" cy="6628765"/>
          </a:xfrm>
          <a:prstGeom prst="rect">
            <a:avLst/>
          </a:prstGeom>
        </p:spPr>
      </p:pic>
      <p:sp>
        <p:nvSpPr>
          <p:cNvPr id="3" name="文本框 2"/>
          <p:cNvSpPr txBox="1"/>
          <p:nvPr/>
        </p:nvSpPr>
        <p:spPr>
          <a:xfrm>
            <a:off x="612775" y="382270"/>
            <a:ext cx="7931150" cy="521970"/>
          </a:xfrm>
          <a:prstGeom prst="rect">
            <a:avLst/>
          </a:prstGeom>
          <a:noFill/>
          <a:ln>
            <a:solidFill>
              <a:srgbClr val="C8373B"/>
            </a:solidFill>
            <a:prstDash val="dashDot"/>
          </a:ln>
        </p:spPr>
        <p:txBody>
          <a:bodyPr wrap="square" rtlCol="0">
            <a:spAutoFit/>
          </a:bodyPr>
          <a:lstStyle/>
          <a:p>
            <a:pPr>
              <a:buClrTx/>
              <a:buSzTx/>
              <a:buFontTx/>
            </a:pPr>
            <a:r>
              <a:rPr lang="zh-CN" altLang="en-US">
                <a:solidFill>
                  <a:schemeClr val="accent2"/>
                </a:solidFill>
                <a:sym typeface="+mn-ea"/>
              </a:rPr>
              <a:t>　</a:t>
            </a:r>
            <a:r>
              <a:rPr lang="en-US" altLang="zh-CN" sz="2800" b="1">
                <a:solidFill>
                  <a:srgbClr val="FF0000"/>
                </a:solidFill>
                <a:latin typeface="Times New Roman" panose="02020603050405020304" charset="0"/>
                <a:cs typeface="Times New Roman" panose="02020603050405020304" charset="0"/>
                <a:sym typeface="+mn-ea"/>
              </a:rPr>
              <a:t>2</a:t>
            </a:r>
            <a:r>
              <a:rPr lang="zh-CN" altLang="en-US" sz="2800" b="1">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zh-CN" altLang="en-US" sz="2800" b="1">
                <a:solidFill>
                  <a:srgbClr val="FF0000"/>
                </a:solidFill>
                <a:latin typeface="Times New Roman" panose="02020603050405020304" charset="0"/>
                <a:cs typeface="Times New Roman" panose="02020603050405020304" charset="0"/>
                <a:sym typeface="+mn-ea"/>
              </a:rPr>
              <a:t>Decorating the Christmas tree</a:t>
            </a:r>
            <a:r>
              <a:rPr lang="zh-CN" altLang="en-US" sz="2800" b="1">
                <a:solidFill>
                  <a:srgbClr val="FF0000"/>
                </a:solidFill>
                <a:sym typeface="+mn-ea"/>
              </a:rPr>
              <a:t>    </a:t>
            </a:r>
            <a:r>
              <a:rPr lang="zh-CN" altLang="en-US" sz="2800" b="1">
                <a:solidFill>
                  <a:srgbClr val="FF0000"/>
                </a:solidFill>
                <a:latin typeface="宋体" panose="02010600030101010101" pitchFamily="2" charset="-122"/>
                <a:ea typeface="宋体" panose="02010600030101010101" pitchFamily="2" charset="-122"/>
                <a:sym typeface="+mn-ea"/>
              </a:rPr>
              <a:t>装扮圣诞树</a:t>
            </a:r>
            <a:endParaRPr lang="zh-CN" altLang="en-US" sz="2800" b="1">
              <a:solidFill>
                <a:srgbClr val="FF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4071620" y="1358900"/>
            <a:ext cx="7376160" cy="3107690"/>
          </a:xfrm>
          <a:prstGeom prst="rect">
            <a:avLst/>
          </a:prstGeom>
          <a:noFill/>
          <a:ln w="9525">
            <a:noFill/>
          </a:ln>
        </p:spPr>
        <p:txBody>
          <a:bodyPr wrap="square">
            <a:spAutoFit/>
          </a:bodyPr>
          <a:lstStyle/>
          <a:p>
            <a:pPr indent="0"/>
            <a:r>
              <a:rPr lang="en-US" sz="2800" b="0">
                <a:solidFill>
                  <a:srgbClr val="222222"/>
                </a:solidFill>
                <a:latin typeface="Times New Roman" panose="02020603050405020304" charset="0"/>
                <a:ea typeface="宋体" panose="02010600030101010101" pitchFamily="2" charset="-122"/>
                <a:cs typeface="Times New Roman" panose="02020603050405020304" charset="0"/>
              </a:rPr>
              <a:t>    This refers to the tradition of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1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(decorate) a pine tree using lights, tinsels, garlands, ornaments, candy canes, etc. Presents are bought and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2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(wrap), and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3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(traditional) placed under the Christmas tree on Christmas Eve.Today, a Christmas tree is an ___4____       (dispensable) part of Christmas celebration.</a:t>
            </a:r>
            <a:endParaRPr lang="en-US" sz="2800" b="0">
              <a:solidFill>
                <a:srgbClr val="222222"/>
              </a:solidFill>
              <a:latin typeface="Times New Roman" panose="02020603050405020304" charset="0"/>
              <a:ea typeface="宋体" panose="02010600030101010101" pitchFamily="2" charset="-122"/>
              <a:cs typeface="Times New Roman" panose="02020603050405020304" charset="0"/>
            </a:endParaRPr>
          </a:p>
        </p:txBody>
      </p:sp>
      <p:pic>
        <p:nvPicPr>
          <p:cNvPr id="5" name="图片 4" descr="圣诞树1"/>
          <p:cNvPicPr>
            <a:picLocks noChangeAspect="1"/>
          </p:cNvPicPr>
          <p:nvPr/>
        </p:nvPicPr>
        <p:blipFill>
          <a:blip r:embed="rId3"/>
          <a:stretch>
            <a:fillRect/>
          </a:stretch>
        </p:blipFill>
        <p:spPr>
          <a:xfrm>
            <a:off x="4040505" y="4881245"/>
            <a:ext cx="2086610" cy="1798320"/>
          </a:xfrm>
          <a:prstGeom prst="rect">
            <a:avLst/>
          </a:prstGeom>
        </p:spPr>
      </p:pic>
      <p:sp>
        <p:nvSpPr>
          <p:cNvPr id="11" name="文本框 10"/>
          <p:cNvSpPr txBox="1"/>
          <p:nvPr/>
        </p:nvSpPr>
        <p:spPr>
          <a:xfrm>
            <a:off x="8722995" y="1254760"/>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decorating</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4644390" y="2561590"/>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wrapped</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7577455" y="2561590"/>
            <a:ext cx="1965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traditionally</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9035415" y="3468370"/>
            <a:ext cx="219773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indispensable</a:t>
            </a:r>
            <a:endParaRPr lang="en-US" altLang="zh-CN" sz="2800">
              <a:latin typeface="Times New Roman" panose="02020603050405020304" charset="0"/>
              <a:cs typeface="Times New Roman" panose="02020603050405020304" charset="0"/>
            </a:endParaRPr>
          </a:p>
        </p:txBody>
      </p:sp>
      <p:pic>
        <p:nvPicPr>
          <p:cNvPr id="13" name="图片 12" descr="圣诞树2"/>
          <p:cNvPicPr>
            <a:picLocks noChangeAspect="1"/>
          </p:cNvPicPr>
          <p:nvPr/>
        </p:nvPicPr>
        <p:blipFill>
          <a:blip r:embed="rId4"/>
          <a:stretch>
            <a:fillRect/>
          </a:stretch>
        </p:blipFill>
        <p:spPr>
          <a:xfrm>
            <a:off x="6925310" y="4775835"/>
            <a:ext cx="1924685" cy="1955800"/>
          </a:xfrm>
          <a:prstGeom prst="rect">
            <a:avLst/>
          </a:prstGeom>
        </p:spPr>
      </p:pic>
      <p:pic>
        <p:nvPicPr>
          <p:cNvPr id="14" name="图片 13"/>
          <p:cNvPicPr>
            <a:picLocks noChangeAspect="1"/>
          </p:cNvPicPr>
          <p:nvPr/>
        </p:nvPicPr>
        <p:blipFill>
          <a:blip r:embed="rId5" cstate="screen"/>
          <a:srcRect t="9894" r="2997" b="5834"/>
          <a:stretch>
            <a:fillRect/>
          </a:stretch>
        </p:blipFill>
        <p:spPr>
          <a:xfrm>
            <a:off x="132715" y="1024255"/>
            <a:ext cx="3742690" cy="5655945"/>
          </a:xfrm>
          <a:prstGeom prst="rect">
            <a:avLst/>
          </a:prstGeom>
        </p:spPr>
      </p:pic>
      <p:pic>
        <p:nvPicPr>
          <p:cNvPr id="32" name="图片 31" descr="树加礼物"/>
          <p:cNvPicPr>
            <a:picLocks noChangeAspect="1"/>
          </p:cNvPicPr>
          <p:nvPr/>
        </p:nvPicPr>
        <p:blipFill>
          <a:blip r:embed="rId6"/>
          <a:stretch>
            <a:fillRect/>
          </a:stretch>
        </p:blipFill>
        <p:spPr>
          <a:xfrm>
            <a:off x="9845675" y="3776345"/>
            <a:ext cx="2079625" cy="2966720"/>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6" grpId="0" bldLvl="0" animBg="1"/>
      <p:bldP spid="6" grpId="1" animBg="1"/>
      <p:bldP spid="8" grpId="0" bldLvl="0" animBg="1"/>
      <p:bldP spid="8" grpId="1" animBg="1"/>
      <p:bldP spid="10" grpId="0" bldLvl="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9540"/>
            <a:ext cx="11927205" cy="6628765"/>
          </a:xfrm>
          <a:prstGeom prst="rect">
            <a:avLst/>
          </a:prstGeom>
        </p:spPr>
      </p:pic>
      <p:pic>
        <p:nvPicPr>
          <p:cNvPr id="15" name="图片 14" descr="圣诞树1"/>
          <p:cNvPicPr>
            <a:picLocks noChangeAspect="1"/>
          </p:cNvPicPr>
          <p:nvPr/>
        </p:nvPicPr>
        <p:blipFill>
          <a:blip r:embed="rId3"/>
          <a:stretch>
            <a:fillRect/>
          </a:stretch>
        </p:blipFill>
        <p:spPr>
          <a:xfrm>
            <a:off x="3080385" y="427990"/>
            <a:ext cx="2674620" cy="4745355"/>
          </a:xfrm>
          <a:prstGeom prst="rect">
            <a:avLst/>
          </a:prstGeom>
        </p:spPr>
      </p:pic>
      <p:pic>
        <p:nvPicPr>
          <p:cNvPr id="23" name="图片 22" descr="圣诞老人4"/>
          <p:cNvPicPr>
            <a:picLocks noChangeAspect="1"/>
          </p:cNvPicPr>
          <p:nvPr/>
        </p:nvPicPr>
        <p:blipFill>
          <a:blip r:embed="rId4"/>
          <a:stretch>
            <a:fillRect/>
          </a:stretch>
        </p:blipFill>
        <p:spPr>
          <a:xfrm>
            <a:off x="386080" y="1023620"/>
            <a:ext cx="3162300" cy="4524375"/>
          </a:xfrm>
          <a:prstGeom prst="rect">
            <a:avLst/>
          </a:prstGeom>
        </p:spPr>
      </p:pic>
      <p:sp>
        <p:nvSpPr>
          <p:cNvPr id="5" name="文本框 4"/>
          <p:cNvSpPr txBox="1"/>
          <p:nvPr/>
        </p:nvSpPr>
        <p:spPr>
          <a:xfrm>
            <a:off x="1421130" y="5760085"/>
            <a:ext cx="9156700" cy="583565"/>
          </a:xfrm>
          <a:prstGeom prst="rect">
            <a:avLst/>
          </a:prstGeom>
          <a:noFill/>
        </p:spPr>
        <p:txBody>
          <a:bodyPr wrap="square" rtlCol="0">
            <a:spAutoFit/>
          </a:bodyPr>
          <a:lstStyle/>
          <a:p>
            <a:pPr algn="ctr"/>
            <a:r>
              <a:rPr lang="zh-CN" altLang="en-US" sz="3200"/>
              <a:t>杭州市临平区杭州二中树兰高级中学</a:t>
            </a:r>
            <a:r>
              <a:rPr lang="en-US" altLang="zh-CN" sz="3200"/>
              <a:t>      </a:t>
            </a:r>
            <a:r>
              <a:rPr lang="zh-CN" altLang="en-US" sz="3200"/>
              <a:t>郭合英</a:t>
            </a:r>
            <a:endParaRPr lang="zh-CN" altLang="en-US" sz="3200"/>
          </a:p>
        </p:txBody>
      </p:sp>
      <p:pic>
        <p:nvPicPr>
          <p:cNvPr id="14" name="图片 13" descr="袜子"/>
          <p:cNvPicPr>
            <a:picLocks noChangeAspect="1"/>
          </p:cNvPicPr>
          <p:nvPr/>
        </p:nvPicPr>
        <p:blipFill>
          <a:blip r:embed="rId5"/>
          <a:stretch>
            <a:fillRect/>
          </a:stretch>
        </p:blipFill>
        <p:spPr>
          <a:xfrm rot="19680000">
            <a:off x="5787390" y="2377440"/>
            <a:ext cx="6483350" cy="1981200"/>
          </a:xfrm>
          <a:prstGeom prst="rect">
            <a:avLst/>
          </a:prstGeom>
        </p:spPr>
      </p:pic>
      <p:pic>
        <p:nvPicPr>
          <p:cNvPr id="27" name="图片 26" descr="圣诞雪人"/>
          <p:cNvPicPr>
            <a:picLocks noChangeAspect="1"/>
          </p:cNvPicPr>
          <p:nvPr/>
        </p:nvPicPr>
        <p:blipFill>
          <a:blip r:embed="rId6"/>
          <a:stretch>
            <a:fillRect/>
          </a:stretch>
        </p:blipFill>
        <p:spPr>
          <a:xfrm rot="420000">
            <a:off x="9992360" y="3508375"/>
            <a:ext cx="1968500" cy="2310765"/>
          </a:xfrm>
          <a:prstGeom prst="rect">
            <a:avLst/>
          </a:prstGeom>
        </p:spPr>
      </p:pic>
      <p:pic>
        <p:nvPicPr>
          <p:cNvPr id="4" name="图片 3" descr="星星球"/>
          <p:cNvPicPr>
            <a:picLocks noChangeAspect="1"/>
          </p:cNvPicPr>
          <p:nvPr/>
        </p:nvPicPr>
        <p:blipFill>
          <a:blip r:embed="rId7"/>
          <a:stretch>
            <a:fillRect/>
          </a:stretch>
        </p:blipFill>
        <p:spPr>
          <a:xfrm>
            <a:off x="124460" y="135890"/>
            <a:ext cx="2866390" cy="752475"/>
          </a:xfrm>
          <a:prstGeom prst="rect">
            <a:avLst/>
          </a:prstGeom>
        </p:spPr>
      </p:pic>
      <p:pic>
        <p:nvPicPr>
          <p:cNvPr id="8" name="图片 7" descr="叮当"/>
          <p:cNvPicPr>
            <a:picLocks noChangeAspect="1"/>
          </p:cNvPicPr>
          <p:nvPr/>
        </p:nvPicPr>
        <p:blipFill>
          <a:blip r:embed="rId8"/>
          <a:stretch>
            <a:fillRect/>
          </a:stretch>
        </p:blipFill>
        <p:spPr>
          <a:xfrm>
            <a:off x="11115040" y="0"/>
            <a:ext cx="979170" cy="1515110"/>
          </a:xfrm>
          <a:prstGeom prst="rect">
            <a:avLst/>
          </a:prstGeom>
        </p:spPr>
      </p:pic>
      <p:pic>
        <p:nvPicPr>
          <p:cNvPr id="9" name="图片 8" descr="星星球"/>
          <p:cNvPicPr>
            <a:picLocks noChangeAspect="1"/>
          </p:cNvPicPr>
          <p:nvPr/>
        </p:nvPicPr>
        <p:blipFill>
          <a:blip r:embed="rId7"/>
          <a:stretch>
            <a:fillRect/>
          </a:stretch>
        </p:blipFill>
        <p:spPr>
          <a:xfrm>
            <a:off x="8248650" y="0"/>
            <a:ext cx="2866390" cy="1023620"/>
          </a:xfrm>
          <a:prstGeom prst="rect">
            <a:avLst/>
          </a:prstGeom>
        </p:spPr>
      </p:pic>
      <p:sp>
        <p:nvSpPr>
          <p:cNvPr id="16" name="文本框 15"/>
          <p:cNvSpPr txBox="1"/>
          <p:nvPr/>
        </p:nvSpPr>
        <p:spPr>
          <a:xfrm rot="240000">
            <a:off x="5263515" y="400050"/>
            <a:ext cx="4434205" cy="1938020"/>
          </a:xfrm>
          <a:prstGeom prst="rect">
            <a:avLst/>
          </a:prstGeom>
          <a:noFill/>
        </p:spPr>
        <p:txBody>
          <a:bodyPr wrap="square" rtlCol="0">
            <a:spAutoFit/>
          </a:bodyPr>
          <a:lstStyle/>
          <a:p>
            <a:pPr algn="ctr"/>
            <a:r>
              <a:rPr lang="en-US" altLang="zh-CN" sz="6000" b="1" spc="600" dirty="0">
                <a:solidFill>
                  <a:srgbClr val="FF0000"/>
                </a:solidFill>
                <a:latin typeface="Times New Roman" panose="02020603050405020304" charset="0"/>
                <a:ea typeface="黑体" panose="02010609060101010101" charset="-122"/>
                <a:cs typeface="Times New Roman" panose="02020603050405020304" charset="0"/>
                <a:sym typeface="+mn-lt"/>
              </a:rPr>
              <a:t>Merry Christmas!</a:t>
            </a:r>
            <a:endParaRPr lang="en-US" altLang="zh-CN" sz="6000" b="1" spc="600" dirty="0">
              <a:solidFill>
                <a:srgbClr val="FF0000"/>
              </a:solidFill>
              <a:latin typeface="Times New Roman" panose="02020603050405020304" charset="0"/>
              <a:ea typeface="黑体" panose="02010609060101010101" charset="-122"/>
              <a:cs typeface="Times New Roman" panose="02020603050405020304" charset="0"/>
              <a:sym typeface="+mn-lt"/>
            </a:endParaRPr>
          </a:p>
        </p:txBody>
      </p:sp>
      <p:sp>
        <p:nvSpPr>
          <p:cNvPr id="3" name="文本框 2"/>
          <p:cNvSpPr txBox="1"/>
          <p:nvPr/>
        </p:nvSpPr>
        <p:spPr>
          <a:xfrm>
            <a:off x="5581015" y="2577465"/>
            <a:ext cx="3134995" cy="645160"/>
          </a:xfrm>
          <a:prstGeom prst="rect">
            <a:avLst/>
          </a:prstGeom>
          <a:noFill/>
        </p:spPr>
        <p:txBody>
          <a:bodyPr wrap="square" rtlCol="0">
            <a:spAutoFit/>
          </a:bodyPr>
          <a:lstStyle/>
          <a:p>
            <a:pPr algn="ctr"/>
            <a:r>
              <a:rPr lang="zh-CN" altLang="en-US" sz="3600" b="1">
                <a:solidFill>
                  <a:srgbClr val="FF0000"/>
                </a:solidFill>
                <a:latin typeface="宋体" panose="02010600030101010101" pitchFamily="2" charset="-122"/>
                <a:ea typeface="宋体" panose="02010600030101010101" pitchFamily="2" charset="-122"/>
              </a:rPr>
              <a:t>高考题型开发</a:t>
            </a:r>
            <a:endParaRPr lang="zh-CN" altLang="en-US" sz="3600" b="1">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300"/>
            <a:ext cx="11927205" cy="6628765"/>
          </a:xfrm>
          <a:prstGeom prst="rect">
            <a:avLst/>
          </a:prstGeom>
        </p:spPr>
      </p:pic>
      <p:sp>
        <p:nvSpPr>
          <p:cNvPr id="3" name="文本框 2"/>
          <p:cNvSpPr txBox="1"/>
          <p:nvPr/>
        </p:nvSpPr>
        <p:spPr>
          <a:xfrm>
            <a:off x="450850" y="301625"/>
            <a:ext cx="9161145" cy="521970"/>
          </a:xfrm>
          <a:prstGeom prst="rect">
            <a:avLst/>
          </a:prstGeom>
          <a:noFill/>
          <a:ln>
            <a:solidFill>
              <a:srgbClr val="C8373B"/>
            </a:solidFill>
            <a:prstDash val="dashDot"/>
          </a:ln>
        </p:spPr>
        <p:txBody>
          <a:bodyPr wrap="square" rtlCol="0">
            <a:spAutoFit/>
          </a:bodyPr>
          <a:lstStyle/>
          <a:p>
            <a:pPr>
              <a:buClrTx/>
              <a:buSzTx/>
              <a:buFontTx/>
            </a:pPr>
            <a:r>
              <a:rPr lang="zh-CN" altLang="en-US">
                <a:solidFill>
                  <a:schemeClr val="accent2"/>
                </a:solidFill>
                <a:sym typeface="+mn-ea"/>
              </a:rPr>
              <a:t>　</a:t>
            </a:r>
            <a:r>
              <a:rPr lang="en-US" altLang="zh-CN" sz="2800" b="1">
                <a:solidFill>
                  <a:srgbClr val="FF0000"/>
                </a:solidFill>
                <a:latin typeface="Times New Roman" panose="02020603050405020304" charset="0"/>
                <a:cs typeface="Times New Roman" panose="02020603050405020304" charset="0"/>
                <a:sym typeface="+mn-ea"/>
              </a:rPr>
              <a:t>3</a:t>
            </a:r>
            <a:r>
              <a:rPr lang="zh-CN" altLang="en-US" sz="2800" b="1">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zh-CN" altLang="en-US" sz="2800" b="1">
                <a:solidFill>
                  <a:srgbClr val="FF0000"/>
                </a:solidFill>
                <a:latin typeface="Times New Roman" panose="02020603050405020304" charset="0"/>
                <a:cs typeface="Times New Roman" panose="02020603050405020304" charset="0"/>
                <a:sym typeface="+mn-ea"/>
              </a:rPr>
              <a:t>Lighting up the Christmas candle</a:t>
            </a:r>
            <a:r>
              <a:rPr lang="en-US" altLang="zh-CN" sz="2800" b="1">
                <a:solidFill>
                  <a:srgbClr val="FF0000"/>
                </a:solidFill>
                <a:sym typeface="+mn-ea"/>
              </a:rPr>
              <a:t>   </a:t>
            </a:r>
            <a:r>
              <a:rPr lang="en-US" altLang="zh-CN"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点燃圣诞蜡烛</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00" name="文本框 99"/>
          <p:cNvSpPr txBox="1"/>
          <p:nvPr/>
        </p:nvSpPr>
        <p:spPr>
          <a:xfrm>
            <a:off x="450850" y="1079500"/>
            <a:ext cx="7646670" cy="3969385"/>
          </a:xfrm>
          <a:prstGeom prst="rect">
            <a:avLst/>
          </a:prstGeom>
          <a:noFill/>
          <a:ln w="9525">
            <a:noFill/>
          </a:ln>
        </p:spPr>
        <p:txBody>
          <a:bodyPr wrap="square">
            <a:spAutoFit/>
          </a:bodyPr>
          <a:lstStyle/>
          <a:p>
            <a:pPr indent="0"/>
            <a:r>
              <a:rPr lang="en-US" sz="2800" b="0">
                <a:solidFill>
                  <a:srgbClr val="222222"/>
                </a:solidFill>
                <a:latin typeface="Times New Roman" panose="02020603050405020304" charset="0"/>
                <a:ea typeface="宋体" panose="02010600030101010101" pitchFamily="2" charset="-122"/>
                <a:cs typeface="Times New Roman" panose="02020603050405020304" charset="0"/>
              </a:rPr>
              <a:t>       This refers to the tradition of placing a __1__     (light) candle outside houses during the Christmas season. A candle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2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(signify) hope as it brings light even to the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3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(dark) room. In the earlier times, when Christians were persecuted </a:t>
            </a:r>
            <a:r>
              <a:rPr lang="en-US" sz="2800" b="0">
                <a:solidFill>
                  <a:srgbClr val="222222"/>
                </a:solidFill>
                <a:latin typeface="宋体" panose="02010600030101010101" pitchFamily="2" charset="-122"/>
                <a:ea typeface="宋体" panose="02010600030101010101" pitchFamily="2" charset="-122"/>
                <a:cs typeface="宋体" panose="02010600030101010101" pitchFamily="2" charset="-122"/>
              </a:rPr>
              <a:t>(</a:t>
            </a:r>
            <a:r>
              <a:rPr lang="zh-CN" altLang="en-US" sz="2800" b="0">
                <a:solidFill>
                  <a:srgbClr val="222222"/>
                </a:solidFill>
                <a:latin typeface="宋体" panose="02010600030101010101" pitchFamily="2" charset="-122"/>
                <a:ea typeface="宋体" panose="02010600030101010101" pitchFamily="2" charset="-122"/>
                <a:cs typeface="宋体" panose="02010600030101010101" pitchFamily="2" charset="-122"/>
              </a:rPr>
              <a:t>迫害</a:t>
            </a:r>
            <a:r>
              <a:rPr lang="en-US" sz="2800" b="0">
                <a:solidFill>
                  <a:srgbClr val="222222"/>
                </a:solidFill>
                <a:latin typeface="宋体" panose="02010600030101010101" pitchFamily="2" charset="-122"/>
                <a:ea typeface="宋体" panose="02010600030101010101" pitchFamily="2" charset="-122"/>
                <a:cs typeface="宋体" panose="02010600030101010101" pitchFamily="2" charset="-122"/>
              </a:rPr>
              <a:t>)</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they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4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a:t>
            </a:r>
            <a:r>
              <a:rPr lang="zh-CN" altLang="en-US" sz="2800" b="0">
                <a:solidFill>
                  <a:srgbClr val="222222"/>
                </a:solidFill>
                <a:latin typeface="Times New Roman" panose="02020603050405020304" charset="0"/>
                <a:ea typeface="宋体" panose="02010600030101010101" pitchFamily="2" charset="-122"/>
                <a:cs typeface="Times New Roman" panose="02020603050405020304" charset="0"/>
              </a:rPr>
              <a:t>（</a:t>
            </a:r>
            <a:r>
              <a:rPr lang="en-US" altLang="zh-CN" sz="2800" b="0">
                <a:solidFill>
                  <a:srgbClr val="222222"/>
                </a:solidFill>
                <a:latin typeface="Times New Roman" panose="02020603050405020304" charset="0"/>
                <a:ea typeface="宋体" panose="02010600030101010101" pitchFamily="2" charset="-122"/>
                <a:cs typeface="Times New Roman" panose="02020603050405020304" charset="0"/>
              </a:rPr>
              <a:t>not allow</a:t>
            </a:r>
            <a:r>
              <a:rPr lang="zh-CN" altLang="en-US" sz="2800" b="0">
                <a:solidFill>
                  <a:srgbClr val="222222"/>
                </a:solidFill>
                <a:latin typeface="Times New Roman" panose="02020603050405020304" charset="0"/>
                <a:ea typeface="宋体" panose="02010600030101010101" pitchFamily="2" charset="-122"/>
                <a:cs typeface="Times New Roman" panose="02020603050405020304" charset="0"/>
              </a:rPr>
              <a:t>）</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to practice prayers. Hence, a single candle used to ____5___ (place) outside the house as a sign that Christian prayers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6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(conduct) inside.</a:t>
            </a:r>
            <a:endParaRPr lang="zh-CN" altLang="en-US" sz="2800">
              <a:latin typeface="Times New Roman" panose="02020603050405020304" charset="0"/>
              <a:cs typeface="Times New Roman" panose="02020603050405020304" charset="0"/>
            </a:endParaRPr>
          </a:p>
        </p:txBody>
      </p:sp>
      <p:pic>
        <p:nvPicPr>
          <p:cNvPr id="5" name="图片 4" descr="蜡烛1"/>
          <p:cNvPicPr>
            <a:picLocks noChangeAspect="1"/>
          </p:cNvPicPr>
          <p:nvPr/>
        </p:nvPicPr>
        <p:blipFill>
          <a:blip r:embed="rId3"/>
          <a:stretch>
            <a:fillRect/>
          </a:stretch>
        </p:blipFill>
        <p:spPr>
          <a:xfrm>
            <a:off x="8196580" y="1193165"/>
            <a:ext cx="3747770" cy="5457825"/>
          </a:xfrm>
          <a:prstGeom prst="rect">
            <a:avLst/>
          </a:prstGeom>
        </p:spPr>
      </p:pic>
      <p:pic>
        <p:nvPicPr>
          <p:cNvPr id="6" name="图片 5" descr="蜡烛"/>
          <p:cNvPicPr>
            <a:picLocks noChangeAspect="1"/>
          </p:cNvPicPr>
          <p:nvPr/>
        </p:nvPicPr>
        <p:blipFill>
          <a:blip r:embed="rId4"/>
          <a:stretch>
            <a:fillRect/>
          </a:stretch>
        </p:blipFill>
        <p:spPr>
          <a:xfrm>
            <a:off x="132715" y="5048885"/>
            <a:ext cx="2818765" cy="1547495"/>
          </a:xfrm>
          <a:prstGeom prst="rect">
            <a:avLst/>
          </a:prstGeom>
        </p:spPr>
      </p:pic>
      <p:pic>
        <p:nvPicPr>
          <p:cNvPr id="8" name="图片 7" descr="蜡烛2"/>
          <p:cNvPicPr>
            <a:picLocks noChangeAspect="1"/>
          </p:cNvPicPr>
          <p:nvPr/>
        </p:nvPicPr>
        <p:blipFill>
          <a:blip r:embed="rId5"/>
          <a:stretch>
            <a:fillRect/>
          </a:stretch>
        </p:blipFill>
        <p:spPr>
          <a:xfrm>
            <a:off x="3482975" y="5250180"/>
            <a:ext cx="1581785" cy="1400810"/>
          </a:xfrm>
          <a:prstGeom prst="rect">
            <a:avLst/>
          </a:prstGeom>
        </p:spPr>
      </p:pic>
      <p:sp>
        <p:nvSpPr>
          <p:cNvPr id="11" name="文本框 10"/>
          <p:cNvSpPr txBox="1"/>
          <p:nvPr/>
        </p:nvSpPr>
        <p:spPr>
          <a:xfrm>
            <a:off x="6779895" y="908050"/>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lighted</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2812415" y="1844675"/>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signifies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3830320" y="2226310"/>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darkest</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2465070" y="3183255"/>
            <a:ext cx="267271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were not allowed</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6097270" y="3521075"/>
            <a:ext cx="17119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be placed</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1551305" y="4389120"/>
            <a:ext cx="399097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were being conducted</a:t>
            </a:r>
            <a:endParaRPr lang="en-US" altLang="zh-CN" sz="2800">
              <a:latin typeface="Times New Roman" panose="02020603050405020304" charset="0"/>
              <a:cs typeface="Times New Roman" panose="02020603050405020304" charset="0"/>
            </a:endParaRPr>
          </a:p>
        </p:txBody>
      </p:sp>
      <p:pic>
        <p:nvPicPr>
          <p:cNvPr id="4" name="图片 3"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9" grpId="0" bldLvl="0" animBg="1"/>
      <p:bldP spid="9" grpId="1" animBg="1"/>
      <p:bldP spid="10" grpId="0" bldLvl="0" animBg="1"/>
      <p:bldP spid="10" grpId="1" animBg="1"/>
      <p:bldP spid="12" grpId="0" bldLvl="0" animBg="1"/>
      <p:bldP spid="12" grpId="1" animBg="1"/>
      <p:bldP spid="13" grpId="0" bldLvl="0" animBg="1"/>
      <p:bldP spid="13" grpId="1" animBg="1"/>
      <p:bldP spid="14" grpId="0" bldLvl="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29540"/>
            <a:ext cx="11927205" cy="6628765"/>
          </a:xfrm>
          <a:prstGeom prst="rect">
            <a:avLst/>
          </a:prstGeom>
        </p:spPr>
      </p:pic>
      <p:sp>
        <p:nvSpPr>
          <p:cNvPr id="3" name="文本框 2"/>
          <p:cNvSpPr txBox="1"/>
          <p:nvPr/>
        </p:nvSpPr>
        <p:spPr>
          <a:xfrm>
            <a:off x="532130" y="301625"/>
            <a:ext cx="8373110" cy="521970"/>
          </a:xfrm>
          <a:prstGeom prst="rect">
            <a:avLst/>
          </a:prstGeom>
          <a:noFill/>
          <a:ln>
            <a:solidFill>
              <a:srgbClr val="C8373B"/>
            </a:solidFill>
            <a:prstDash val="dashDot"/>
          </a:ln>
        </p:spPr>
        <p:txBody>
          <a:bodyPr wrap="square" rtlCol="0">
            <a:spAutoFit/>
          </a:bodyPr>
          <a:lstStyle/>
          <a:p>
            <a:pPr>
              <a:buClrTx/>
              <a:buSzTx/>
              <a:buFontTx/>
            </a:pPr>
            <a:r>
              <a:rPr lang="zh-CN" altLang="en-US">
                <a:solidFill>
                  <a:schemeClr val="accent2"/>
                </a:solidFill>
                <a:sym typeface="+mn-ea"/>
              </a:rPr>
              <a:t>　</a:t>
            </a:r>
            <a:r>
              <a:rPr lang="en-US" altLang="zh-CN" sz="2800" b="1">
                <a:solidFill>
                  <a:srgbClr val="FF0000"/>
                </a:solidFill>
                <a:latin typeface="Times New Roman" panose="02020603050405020304" charset="0"/>
                <a:cs typeface="Times New Roman" panose="02020603050405020304" charset="0"/>
                <a:sym typeface="+mn-ea"/>
              </a:rPr>
              <a:t>4</a:t>
            </a:r>
            <a:r>
              <a:rPr lang="zh-CN" altLang="en-US" sz="2800" b="1">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zh-CN" altLang="en-US" sz="2800" b="1">
                <a:solidFill>
                  <a:srgbClr val="FF0000"/>
                </a:solidFill>
                <a:latin typeface="Times New Roman" panose="02020603050405020304" charset="0"/>
                <a:cs typeface="Times New Roman" panose="02020603050405020304" charset="0"/>
                <a:sym typeface="+mn-ea"/>
              </a:rPr>
              <a:t>Sending gifts to loved ones</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b="1">
                <a:solidFill>
                  <a:srgbClr val="FF0000"/>
                </a:solidFill>
                <a:sym typeface="+mn-ea"/>
              </a:rPr>
              <a:t>      </a:t>
            </a:r>
            <a:r>
              <a:rPr lang="zh-CN" altLang="en-US" sz="2800" b="1">
                <a:solidFill>
                  <a:srgbClr val="FF0000"/>
                </a:solidFill>
                <a:latin typeface="宋体" panose="02010600030101010101" pitchFamily="2" charset="-122"/>
                <a:ea typeface="宋体" panose="02010600030101010101" pitchFamily="2" charset="-122"/>
                <a:sym typeface="+mn-ea"/>
              </a:rPr>
              <a:t>给亲友送礼物</a:t>
            </a:r>
            <a:endParaRPr lang="zh-CN" altLang="en-US" sz="2800" b="1">
              <a:solidFill>
                <a:srgbClr val="FF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5001895" y="1128395"/>
            <a:ext cx="6362700" cy="3107690"/>
          </a:xfrm>
          <a:prstGeom prst="rect">
            <a:avLst/>
          </a:prstGeom>
          <a:noFill/>
          <a:ln w="9525">
            <a:noFill/>
          </a:ln>
        </p:spPr>
        <p:txBody>
          <a:bodyPr wrap="square">
            <a:spAutoFit/>
          </a:bodyPr>
          <a:lstStyle/>
          <a:p>
            <a:pPr indent="0"/>
            <a:r>
              <a:rPr lang="zh-CN" sz="1050" b="0">
                <a:solidFill>
                  <a:srgbClr val="222222"/>
                </a:solidFill>
                <a:ea typeface="宋体" panose="02010600030101010101" pitchFamily="2" charset="-122"/>
              </a:rPr>
              <a:t>　</a:t>
            </a:r>
            <a:r>
              <a:rPr lang="en-US" altLang="zh-CN" sz="1050" b="0">
                <a:solidFill>
                  <a:srgbClr val="222222"/>
                </a:solidFill>
                <a:ea typeface="宋体" panose="02010600030101010101" pitchFamily="2" charset="-122"/>
              </a:rPr>
              <a:t>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This tradition comes from the story of the three wise men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1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got gifts for baby Jesus on Christmas. Every Christmas, gifts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2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(exchange) among loved ones,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3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(especial) children. The story of Santa Claus also comes from this tradition.</a:t>
            </a:r>
            <a:endParaRPr lang="zh-CN" altLang="en-US" sz="2800">
              <a:latin typeface="Times New Roman" panose="02020603050405020304" charset="0"/>
              <a:cs typeface="Times New Roman" panose="02020603050405020304" charset="0"/>
            </a:endParaRPr>
          </a:p>
        </p:txBody>
      </p:sp>
      <p:pic>
        <p:nvPicPr>
          <p:cNvPr id="10" name="图片 9" descr="送礼物2"/>
          <p:cNvPicPr>
            <a:picLocks noChangeAspect="1"/>
          </p:cNvPicPr>
          <p:nvPr/>
        </p:nvPicPr>
        <p:blipFill>
          <a:blip r:embed="rId3"/>
          <a:stretch>
            <a:fillRect/>
          </a:stretch>
        </p:blipFill>
        <p:spPr>
          <a:xfrm>
            <a:off x="532130" y="1128395"/>
            <a:ext cx="3685540" cy="2419350"/>
          </a:xfrm>
          <a:prstGeom prst="rect">
            <a:avLst/>
          </a:prstGeom>
        </p:spPr>
      </p:pic>
      <p:pic>
        <p:nvPicPr>
          <p:cNvPr id="11" name="图片 10" descr="送礼物"/>
          <p:cNvPicPr>
            <a:picLocks noChangeAspect="1"/>
          </p:cNvPicPr>
          <p:nvPr/>
        </p:nvPicPr>
        <p:blipFill>
          <a:blip r:embed="rId4"/>
          <a:stretch>
            <a:fillRect/>
          </a:stretch>
        </p:blipFill>
        <p:spPr>
          <a:xfrm>
            <a:off x="9027795" y="4236720"/>
            <a:ext cx="2794000" cy="2371090"/>
          </a:xfrm>
          <a:prstGeom prst="rect">
            <a:avLst/>
          </a:prstGeom>
        </p:spPr>
      </p:pic>
      <p:pic>
        <p:nvPicPr>
          <p:cNvPr id="13" name="图片 12" descr="礼物观"/>
          <p:cNvPicPr>
            <a:picLocks noChangeAspect="1"/>
          </p:cNvPicPr>
          <p:nvPr/>
        </p:nvPicPr>
        <p:blipFill>
          <a:blip r:embed="rId5"/>
          <a:stretch>
            <a:fillRect/>
          </a:stretch>
        </p:blipFill>
        <p:spPr>
          <a:xfrm>
            <a:off x="273685" y="4109720"/>
            <a:ext cx="3943985" cy="2648585"/>
          </a:xfrm>
          <a:prstGeom prst="rect">
            <a:avLst/>
          </a:prstGeom>
        </p:spPr>
      </p:pic>
      <p:pic>
        <p:nvPicPr>
          <p:cNvPr id="15" name="图片 14" descr="礼物2"/>
          <p:cNvPicPr>
            <a:picLocks noChangeAspect="1"/>
          </p:cNvPicPr>
          <p:nvPr/>
        </p:nvPicPr>
        <p:blipFill>
          <a:blip r:embed="rId6"/>
          <a:stretch>
            <a:fillRect/>
          </a:stretch>
        </p:blipFill>
        <p:spPr>
          <a:xfrm>
            <a:off x="4667250" y="4498340"/>
            <a:ext cx="3748405" cy="2075180"/>
          </a:xfrm>
          <a:prstGeom prst="rect">
            <a:avLst/>
          </a:prstGeom>
        </p:spPr>
      </p:pic>
      <p:sp>
        <p:nvSpPr>
          <p:cNvPr id="16" name="文本框 15"/>
          <p:cNvSpPr txBox="1"/>
          <p:nvPr/>
        </p:nvSpPr>
        <p:spPr>
          <a:xfrm>
            <a:off x="7789545" y="1496060"/>
            <a:ext cx="148018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who/that</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5463540" y="2399665"/>
            <a:ext cx="256857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are exchanged</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5857240" y="2813685"/>
            <a:ext cx="178117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especially</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7" grpId="0" bldLvl="0" animBg="1"/>
      <p:bldP spid="17" grpId="1" animBg="1"/>
      <p:bldP spid="18" grpId="0" bldLvl="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14300"/>
            <a:ext cx="11927205" cy="6628765"/>
          </a:xfrm>
          <a:prstGeom prst="rect">
            <a:avLst/>
          </a:prstGeom>
        </p:spPr>
      </p:pic>
      <p:sp>
        <p:nvSpPr>
          <p:cNvPr id="3" name="文本框 2"/>
          <p:cNvSpPr txBox="1"/>
          <p:nvPr/>
        </p:nvSpPr>
        <p:spPr>
          <a:xfrm>
            <a:off x="532130" y="301625"/>
            <a:ext cx="6789420" cy="953135"/>
          </a:xfrm>
          <a:prstGeom prst="rect">
            <a:avLst/>
          </a:prstGeom>
          <a:noFill/>
          <a:ln>
            <a:solidFill>
              <a:srgbClr val="C8373B"/>
            </a:solidFill>
            <a:prstDash val="dashDot"/>
          </a:ln>
        </p:spPr>
        <p:txBody>
          <a:bodyPr wrap="square" rtlCol="0">
            <a:spAutoFit/>
          </a:bodyPr>
          <a:lstStyle/>
          <a:p>
            <a:pPr indent="0"/>
            <a:r>
              <a:rPr lang="zh-CN" altLang="en-US">
                <a:solidFill>
                  <a:schemeClr val="accent2"/>
                </a:solidFill>
                <a:sym typeface="+mn-ea"/>
              </a:rPr>
              <a:t>　</a:t>
            </a:r>
            <a:r>
              <a:rPr lang="en-US" altLang="zh-CN" sz="2800" b="1">
                <a:solidFill>
                  <a:srgbClr val="FF0000"/>
                </a:solidFill>
                <a:latin typeface="Times New Roman" panose="02020603050405020304" charset="0"/>
                <a:cs typeface="Times New Roman" panose="02020603050405020304" charset="0"/>
                <a:sym typeface="+mn-ea"/>
              </a:rPr>
              <a:t>5</a:t>
            </a:r>
            <a:r>
              <a:rPr lang="zh-CN" altLang="en-US" sz="2800" b="1">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lang="en-US" sz="2800" b="1">
                <a:solidFill>
                  <a:srgbClr val="FF0000"/>
                </a:solidFill>
                <a:latin typeface="Times New Roman" panose="02020603050405020304" charset="0"/>
                <a:ea typeface="宋体" panose="02010600030101010101" pitchFamily="2" charset="-122"/>
                <a:cs typeface="Times New Roman" panose="02020603050405020304" charset="0"/>
                <a:sym typeface="+mn-ea"/>
              </a:rPr>
              <a:t>Singing Christmas carols </a:t>
            </a:r>
            <a:r>
              <a:rPr lang="en-US" sz="2800" b="1">
                <a:solidFill>
                  <a:srgbClr val="FF0000"/>
                </a:solidFill>
                <a:latin typeface="Helvetica" charset="0"/>
                <a:ea typeface="宋体" panose="02010600030101010101" pitchFamily="2" charset="-122"/>
                <a:sym typeface="+mn-ea"/>
              </a:rPr>
              <a:t>    </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唱圣诞颂歌</a:t>
            </a:r>
            <a:endPar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532130" y="1118870"/>
            <a:ext cx="7091680" cy="3538220"/>
          </a:xfrm>
          <a:prstGeom prst="rect">
            <a:avLst/>
          </a:prstGeom>
          <a:noFill/>
          <a:ln w="9525">
            <a:noFill/>
          </a:ln>
        </p:spPr>
        <p:txBody>
          <a:bodyPr wrap="square">
            <a:spAutoFit/>
          </a:bodyPr>
          <a:lstStyle/>
          <a:p>
            <a:pPr indent="0"/>
            <a:r>
              <a:rPr lang="en-US" sz="2800" b="0">
                <a:solidFill>
                  <a:srgbClr val="222222"/>
                </a:solidFill>
                <a:latin typeface="Times New Roman" panose="02020603050405020304" charset="0"/>
                <a:ea typeface="宋体" panose="02010600030101010101" pitchFamily="2" charset="-122"/>
                <a:cs typeface="Times New Roman" panose="02020603050405020304" charset="0"/>
              </a:rPr>
              <a:t>      It refers to the age-old custom of enchanting </a:t>
            </a:r>
            <a:endParaRPr lang="en-US" sz="2800" b="0">
              <a:solidFill>
                <a:srgbClr val="222222"/>
              </a:solidFill>
              <a:latin typeface="Times New Roman" panose="02020603050405020304" charset="0"/>
              <a:ea typeface="宋体" panose="02010600030101010101" pitchFamily="2" charset="-122"/>
              <a:cs typeface="Times New Roman" panose="02020603050405020304" charset="0"/>
            </a:endParaRPr>
          </a:p>
          <a:p>
            <a:pPr indent="0"/>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1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number of traditional Christmas songs during the Christmas season. It adds ___2___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the joy and fun to the atmosphere. Different Christmas hymns or carols like The First Noel, Jingle Bells, Joy to the world, etc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3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(sing)  every Christmas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4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a part of the Christmas celebration.</a:t>
            </a:r>
            <a:endParaRPr lang="zh-CN" altLang="en-US" sz="2800">
              <a:latin typeface="Times New Roman" panose="02020603050405020304" charset="0"/>
              <a:cs typeface="Times New Roman" panose="02020603050405020304" charset="0"/>
            </a:endParaRPr>
          </a:p>
        </p:txBody>
      </p:sp>
      <p:pic>
        <p:nvPicPr>
          <p:cNvPr id="6" name="图片 5" descr="五线谱"/>
          <p:cNvPicPr>
            <a:picLocks noChangeAspect="1"/>
          </p:cNvPicPr>
          <p:nvPr/>
        </p:nvPicPr>
        <p:blipFill>
          <a:blip r:embed="rId3"/>
          <a:stretch>
            <a:fillRect/>
          </a:stretch>
        </p:blipFill>
        <p:spPr>
          <a:xfrm rot="1080000">
            <a:off x="7989570" y="380365"/>
            <a:ext cx="4121785" cy="2420620"/>
          </a:xfrm>
          <a:prstGeom prst="rect">
            <a:avLst/>
          </a:prstGeom>
        </p:spPr>
      </p:pic>
      <p:pic>
        <p:nvPicPr>
          <p:cNvPr id="9" name="图片 8" descr="圣诞歌"/>
          <p:cNvPicPr>
            <a:picLocks noChangeAspect="1"/>
          </p:cNvPicPr>
          <p:nvPr/>
        </p:nvPicPr>
        <p:blipFill>
          <a:blip r:embed="rId4"/>
          <a:stretch>
            <a:fillRect/>
          </a:stretch>
        </p:blipFill>
        <p:spPr>
          <a:xfrm>
            <a:off x="8207375" y="3060065"/>
            <a:ext cx="3551555" cy="3469005"/>
          </a:xfrm>
          <a:prstGeom prst="rect">
            <a:avLst/>
          </a:prstGeom>
        </p:spPr>
      </p:pic>
      <p:pic>
        <p:nvPicPr>
          <p:cNvPr id="10" name="图片 9" descr="2爱心"/>
          <p:cNvPicPr>
            <a:picLocks noChangeAspect="1"/>
          </p:cNvPicPr>
          <p:nvPr/>
        </p:nvPicPr>
        <p:blipFill>
          <a:blip r:embed="rId5"/>
          <a:stretch>
            <a:fillRect/>
          </a:stretch>
        </p:blipFill>
        <p:spPr>
          <a:xfrm>
            <a:off x="231775" y="4851400"/>
            <a:ext cx="3419475" cy="1798320"/>
          </a:xfrm>
          <a:prstGeom prst="rect">
            <a:avLst/>
          </a:prstGeom>
        </p:spPr>
      </p:pic>
      <p:pic>
        <p:nvPicPr>
          <p:cNvPr id="11" name="图片 10" descr="三个孩子唱歌"/>
          <p:cNvPicPr>
            <a:picLocks noChangeAspect="1"/>
          </p:cNvPicPr>
          <p:nvPr/>
        </p:nvPicPr>
        <p:blipFill>
          <a:blip r:embed="rId6"/>
          <a:stretch>
            <a:fillRect/>
          </a:stretch>
        </p:blipFill>
        <p:spPr>
          <a:xfrm>
            <a:off x="4173220" y="4656455"/>
            <a:ext cx="3831590" cy="1981200"/>
          </a:xfrm>
          <a:prstGeom prst="rect">
            <a:avLst/>
          </a:prstGeom>
        </p:spPr>
      </p:pic>
      <p:sp>
        <p:nvSpPr>
          <p:cNvPr id="16" name="文本框 15"/>
          <p:cNvSpPr txBox="1"/>
          <p:nvPr/>
        </p:nvSpPr>
        <p:spPr>
          <a:xfrm>
            <a:off x="532130" y="1543685"/>
            <a:ext cx="117983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5861685" y="1877060"/>
            <a:ext cx="117983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5499100" y="3183255"/>
            <a:ext cx="173863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are sung</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3165475" y="3570605"/>
            <a:ext cx="117983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as</a:t>
            </a:r>
            <a:endParaRPr lang="en-US" altLang="zh-CN" sz="2800">
              <a:latin typeface="Times New Roman" panose="02020603050405020304" charset="0"/>
              <a:cs typeface="Times New Roman" panose="02020603050405020304" charset="0"/>
            </a:endParaRPr>
          </a:p>
        </p:txBody>
      </p:sp>
      <p:sp>
        <p:nvSpPr>
          <p:cNvPr id="5" name="圆角矩形 4"/>
          <p:cNvSpPr/>
          <p:nvPr/>
        </p:nvSpPr>
        <p:spPr>
          <a:xfrm>
            <a:off x="231775" y="113665"/>
            <a:ext cx="11834495" cy="6559550"/>
          </a:xfrm>
          <a:prstGeom prst="roundRect">
            <a:avLst/>
          </a:prstGeom>
          <a:gradFill>
            <a:gsLst>
              <a:gs pos="3896">
                <a:srgbClr val="F2E6CD"/>
              </a:gs>
              <a:gs pos="97000">
                <a:srgbClr val="E3B84B"/>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218180" y="328295"/>
            <a:ext cx="5612130" cy="645160"/>
          </a:xfrm>
          <a:prstGeom prst="rect">
            <a:avLst/>
          </a:prstGeom>
          <a:noFill/>
        </p:spPr>
        <p:txBody>
          <a:bodyPr wrap="square" rtlCol="0">
            <a:spAutoFit/>
          </a:bodyPr>
          <a:lstStyle/>
          <a:p>
            <a:pPr algn="ctr">
              <a:spcBef>
                <a:spcPct val="50000"/>
              </a:spcBef>
            </a:pPr>
            <a:r>
              <a:rPr lang="en-US" altLang="zh-CN" sz="3600">
                <a:solidFill>
                  <a:srgbClr val="000066"/>
                </a:solidFill>
                <a:latin typeface="Times New Roman" panose="02020603050405020304" charset="0"/>
                <a:ea typeface="宋体" panose="02010600030101010101" pitchFamily="2" charset="-122"/>
                <a:cs typeface="Times New Roman" panose="02020603050405020304" charset="0"/>
                <a:sym typeface="+mn-ea"/>
              </a:rPr>
              <a:t>The song of Christmas</a:t>
            </a:r>
            <a:endParaRPr lang="zh-CN" altLang="en-US" sz="3600">
              <a:latin typeface="Times New Roman" panose="02020603050405020304" charset="0"/>
              <a:cs typeface="Times New Roman" panose="02020603050405020304" charset="0"/>
            </a:endParaRPr>
          </a:p>
        </p:txBody>
      </p:sp>
      <p:sp>
        <p:nvSpPr>
          <p:cNvPr id="41987" name="文本框 41986"/>
          <p:cNvSpPr txBox="1"/>
          <p:nvPr/>
        </p:nvSpPr>
        <p:spPr>
          <a:xfrm rot="1500000">
            <a:off x="7127875" y="2041525"/>
            <a:ext cx="3423285" cy="1168400"/>
          </a:xfrm>
          <a:prstGeom prst="rect">
            <a:avLst/>
          </a:prstGeom>
          <a:noFill/>
          <a:ln w="38100">
            <a:gradFill>
              <a:gsLst>
                <a:gs pos="0">
                  <a:srgbClr val="FE4444"/>
                </a:gs>
                <a:gs pos="100000">
                  <a:srgbClr val="832B2B"/>
                </a:gs>
              </a:gsLst>
            </a:gradFill>
            <a:prstDash val="dashDot"/>
          </a:ln>
        </p:spPr>
        <p:txBody>
          <a:bodyPr wrap="square">
            <a:spAutoFit/>
          </a:bodyPr>
          <a:lstStyle/>
          <a:p>
            <a:pPr lvl="0" algn="ctr">
              <a:spcBef>
                <a:spcPct val="50000"/>
              </a:spcBef>
              <a:buClrTx/>
              <a:buSzTx/>
              <a:buFontTx/>
            </a:pPr>
            <a:r>
              <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rPr>
              <a:t>Silent Night  </a:t>
            </a: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lvl="0" algn="ctr">
              <a:spcBef>
                <a:spcPct val="50000"/>
              </a:spcBef>
              <a:buClrTx/>
              <a:buSzTx/>
              <a:buFontTx/>
            </a:pPr>
            <a:r>
              <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rPr>
              <a:t>《平安夜》</a:t>
            </a: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1989" name="文本框 41988"/>
          <p:cNvSpPr txBox="1"/>
          <p:nvPr/>
        </p:nvSpPr>
        <p:spPr>
          <a:xfrm rot="1140000">
            <a:off x="1041400" y="1266825"/>
            <a:ext cx="2858770" cy="1076325"/>
          </a:xfrm>
          <a:prstGeom prst="rect">
            <a:avLst/>
          </a:prstGeom>
          <a:noFill/>
          <a:ln w="38100">
            <a:gradFill>
              <a:gsLst>
                <a:gs pos="0">
                  <a:srgbClr val="FE4444"/>
                </a:gs>
                <a:gs pos="100000">
                  <a:srgbClr val="832B2B"/>
                </a:gs>
              </a:gsLst>
            </a:gradFill>
            <a:prstDash val="dashDot"/>
          </a:ln>
        </p:spPr>
        <p:txBody>
          <a:bodyPr wrap="square">
            <a:spAutoFit/>
          </a:bodyPr>
          <a:lstStyle/>
          <a:p>
            <a:pPr algn="ctr">
              <a:spcBef>
                <a:spcPct val="50000"/>
              </a:spcBef>
            </a:pPr>
            <a:r>
              <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rPr>
              <a:t>Jingle Bells </a:t>
            </a:r>
            <a:endPar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algn="ctr">
              <a:spcBef>
                <a:spcPct val="50000"/>
              </a:spcBef>
            </a:pPr>
            <a:r>
              <a:rPr lang="en-US" altLang="zh-CN" sz="2400" b="1" dirty="0">
                <a:latin typeface="Arial" panose="020B0604020202020204" pitchFamily="34" charset="0"/>
                <a:ea typeface="宋体" panose="02010600030101010101" pitchFamily="2" charset="-122"/>
              </a:rPr>
              <a:t>《</a:t>
            </a:r>
            <a:r>
              <a:rPr lang="zh-CN" altLang="en-US" sz="2400" b="1" dirty="0">
                <a:latin typeface="Arial" panose="020B0604020202020204" pitchFamily="34" charset="0"/>
                <a:ea typeface="宋体" panose="02010600030101010101" pitchFamily="2" charset="-122"/>
              </a:rPr>
              <a:t>铃儿响叮当</a:t>
            </a:r>
            <a:r>
              <a:rPr lang="en-US" altLang="zh-CN" sz="2400" b="1" dirty="0">
                <a:latin typeface="Arial" panose="020B0604020202020204" pitchFamily="34" charset="0"/>
                <a:ea typeface="宋体" panose="02010600030101010101" pitchFamily="2" charset="-122"/>
              </a:rPr>
              <a:t>》</a:t>
            </a:r>
            <a:endParaRPr lang="zh-CN" altLang="en-US" sz="2400" b="1" dirty="0">
              <a:latin typeface="Arial" panose="020B0604020202020204" pitchFamily="34" charset="0"/>
              <a:ea typeface="宋体" panose="02010600030101010101" pitchFamily="2" charset="-122"/>
            </a:endParaRPr>
          </a:p>
        </p:txBody>
      </p:sp>
      <p:sp>
        <p:nvSpPr>
          <p:cNvPr id="15" name="文本框 14"/>
          <p:cNvSpPr txBox="1"/>
          <p:nvPr/>
        </p:nvSpPr>
        <p:spPr>
          <a:xfrm rot="20520000">
            <a:off x="760095" y="2773680"/>
            <a:ext cx="5989955" cy="1168400"/>
          </a:xfrm>
          <a:prstGeom prst="rect">
            <a:avLst/>
          </a:prstGeom>
          <a:noFill/>
          <a:ln w="38100">
            <a:gradFill>
              <a:gsLst>
                <a:gs pos="0">
                  <a:srgbClr val="FE4444"/>
                </a:gs>
                <a:gs pos="100000">
                  <a:srgbClr val="832B2B"/>
                </a:gs>
              </a:gsLst>
            </a:gradFill>
            <a:prstDash val="dashDot"/>
          </a:ln>
        </p:spPr>
        <p:txBody>
          <a:bodyPr wrap="square" rtlCol="0">
            <a:spAutoFit/>
          </a:bodyPr>
          <a:lstStyle/>
          <a:p>
            <a:pPr lvl="0" algn="ctr">
              <a:spcBef>
                <a:spcPct val="50000"/>
              </a:spcBef>
              <a:buClrTx/>
              <a:buSzTx/>
              <a:buFontTx/>
            </a:pPr>
            <a:r>
              <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rPr>
              <a:t>I Heard the Bells on Christmas Day   </a:t>
            </a:r>
            <a:endPar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lvl="0" algn="ctr">
              <a:spcBef>
                <a:spcPct val="50000"/>
              </a:spcBef>
              <a:buClrTx/>
              <a:buSzTx/>
              <a:buFontTx/>
            </a:pPr>
            <a:r>
              <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rPr>
              <a:t>《</a:t>
            </a:r>
            <a:r>
              <a:rPr lang="en-US" sz="2800" b="1" dirty="0" err="1">
                <a:solidFill>
                  <a:srgbClr val="222222"/>
                </a:solidFill>
                <a:latin typeface="Times New Roman" panose="02020603050405020304" charset="0"/>
                <a:ea typeface="宋体" panose="02010600030101010101" pitchFamily="2" charset="-122"/>
                <a:cs typeface="Times New Roman" panose="02020603050405020304" charset="0"/>
                <a:sym typeface="+mn-ea"/>
              </a:rPr>
              <a:t>圣诞钟声</a:t>
            </a:r>
            <a:r>
              <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rPr>
              <a:t>》</a:t>
            </a:r>
            <a:endParaRPr lang="en-US" sz="2800" b="1" dirty="0">
              <a:solidFill>
                <a:srgbClr val="222222"/>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1991" name="文本框 41990"/>
          <p:cNvSpPr txBox="1"/>
          <p:nvPr/>
        </p:nvSpPr>
        <p:spPr>
          <a:xfrm rot="20460000">
            <a:off x="1324610" y="4496435"/>
            <a:ext cx="5506720" cy="1168400"/>
          </a:xfrm>
          <a:prstGeom prst="rect">
            <a:avLst/>
          </a:prstGeom>
          <a:noFill/>
          <a:ln w="38100">
            <a:gradFill>
              <a:gsLst>
                <a:gs pos="0">
                  <a:srgbClr val="FE4444"/>
                </a:gs>
                <a:gs pos="100000">
                  <a:srgbClr val="832B2B"/>
                </a:gs>
              </a:gsLst>
            </a:gradFill>
            <a:prstDash val="dashDot"/>
          </a:ln>
        </p:spPr>
        <p:txBody>
          <a:bodyPr wrap="square" rtlCol="0">
            <a:spAutoFit/>
          </a:bodyPr>
          <a:lstStyle/>
          <a:p>
            <a:pPr lvl="0" algn="ctr">
              <a:spcBef>
                <a:spcPct val="50000"/>
              </a:spcBef>
              <a:buClrTx/>
              <a:buSzTx/>
              <a:buFontTx/>
            </a:pPr>
            <a:r>
              <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rPr>
              <a:t>When Christmas Come To Town </a:t>
            </a: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lvl="0" algn="ctr">
              <a:spcBef>
                <a:spcPct val="50000"/>
              </a:spcBef>
              <a:buClrTx/>
              <a:buSzTx/>
              <a:buFontTx/>
            </a:pPr>
            <a:r>
              <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rPr>
              <a:t>《当圣诞节降临在小镇》</a:t>
            </a: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1992" name="文本框 41991"/>
          <p:cNvSpPr txBox="1"/>
          <p:nvPr/>
        </p:nvSpPr>
        <p:spPr>
          <a:xfrm rot="20760000">
            <a:off x="7216140" y="4030345"/>
            <a:ext cx="4038600" cy="1938020"/>
          </a:xfrm>
          <a:prstGeom prst="rect">
            <a:avLst/>
          </a:prstGeom>
          <a:noFill/>
          <a:ln w="38100">
            <a:gradFill>
              <a:gsLst>
                <a:gs pos="0">
                  <a:srgbClr val="FE4444"/>
                </a:gs>
                <a:gs pos="100000">
                  <a:srgbClr val="832B2B"/>
                </a:gs>
              </a:gsLst>
            </a:gradFill>
            <a:prstDash val="dashDot"/>
          </a:ln>
        </p:spPr>
        <p:txBody>
          <a:bodyPr wrap="square" rtlCol="0">
            <a:spAutoFit/>
          </a:bodyPr>
          <a:lstStyle/>
          <a:p>
            <a:pPr lvl="0" algn="ctr">
              <a:spcBef>
                <a:spcPct val="50000"/>
              </a:spcBef>
              <a:buClrTx/>
              <a:buSzTx/>
              <a:buFontTx/>
            </a:pPr>
            <a:r>
              <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rPr>
              <a:t>O Little Town of Bethlehem </a:t>
            </a: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lvl="0" algn="ctr">
              <a:spcBef>
                <a:spcPct val="50000"/>
              </a:spcBef>
              <a:buClrTx/>
              <a:buSzTx/>
              <a:buFontTx/>
            </a:pPr>
            <a:r>
              <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rPr>
              <a:t>《美哉小城，小伯利恒》</a:t>
            </a: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a:p>
            <a:pPr lvl="0" algn="ctr">
              <a:spcBef>
                <a:spcPct val="50000"/>
              </a:spcBef>
              <a:buClrTx/>
              <a:buSzTx/>
              <a:buFontTx/>
            </a:pPr>
            <a:endParaRPr lang="en-US" sz="2800" b="1">
              <a:solidFill>
                <a:srgbClr val="222222"/>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2" name="图片 21" descr="t01f8720f00e4150c69_副本"/>
          <p:cNvPicPr>
            <a:picLocks noChangeAspect="1"/>
          </p:cNvPicPr>
          <p:nvPr/>
        </p:nvPicPr>
        <p:blipFill>
          <a:blip r:embed="rId7"/>
          <a:stretch>
            <a:fillRect/>
          </a:stretch>
        </p:blipFill>
        <p:spPr>
          <a:xfrm rot="21000000">
            <a:off x="10200640" y="461645"/>
            <a:ext cx="1407795" cy="1851660"/>
          </a:xfrm>
          <a:prstGeom prst="rect">
            <a:avLst/>
          </a:prstGeom>
        </p:spPr>
      </p:pic>
      <p:pic>
        <p:nvPicPr>
          <p:cNvPr id="23" name="图片 22" descr="五线谱"/>
          <p:cNvPicPr>
            <a:picLocks noChangeAspect="1"/>
          </p:cNvPicPr>
          <p:nvPr/>
        </p:nvPicPr>
        <p:blipFill>
          <a:blip r:embed="rId3"/>
          <a:stretch>
            <a:fillRect/>
          </a:stretch>
        </p:blipFill>
        <p:spPr>
          <a:xfrm rot="20400000">
            <a:off x="7776210" y="127000"/>
            <a:ext cx="2844800" cy="1472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4" presetClass="entr" presetSubtype="0" accel="10000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strVal val="#ppt_w*0.05"/>
                                          </p:val>
                                        </p:tav>
                                        <p:tav tm="100000">
                                          <p:val>
                                            <p:strVal val="#ppt_w"/>
                                          </p:val>
                                        </p:tav>
                                      </p:tavLst>
                                    </p:anim>
                                    <p:anim calcmode="lin" valueType="num">
                                      <p:cBhvr>
                                        <p:cTn id="28" dur="500" fill="hold"/>
                                        <p:tgtEl>
                                          <p:spTgt spid="5"/>
                                        </p:tgtEl>
                                        <p:attrNameLst>
                                          <p:attrName>ppt_h</p:attrName>
                                        </p:attrNameLst>
                                      </p:cBhvr>
                                      <p:tavLst>
                                        <p:tav tm="0">
                                          <p:val>
                                            <p:strVal val="#ppt_h"/>
                                          </p:val>
                                        </p:tav>
                                        <p:tav tm="100000">
                                          <p:val>
                                            <p:strVal val="#ppt_h"/>
                                          </p:val>
                                        </p:tav>
                                      </p:tavLst>
                                    </p:anim>
                                    <p:anim calcmode="lin" valueType="num">
                                      <p:cBhvr>
                                        <p:cTn id="29" dur="500" fill="hold"/>
                                        <p:tgtEl>
                                          <p:spTgt spid="5"/>
                                        </p:tgtEl>
                                        <p:attrNameLst>
                                          <p:attrName>ppt_x</p:attrName>
                                        </p:attrNameLst>
                                      </p:cBhvr>
                                      <p:tavLst>
                                        <p:tav tm="0">
                                          <p:val>
                                            <p:strVal val="#ppt_x-.2"/>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Effect transition="in" filter="fade">
                                      <p:cBhvr>
                                        <p:cTn id="31" dur="500"/>
                                        <p:tgtEl>
                                          <p:spTgt spid="5"/>
                                        </p:tgtEl>
                                      </p:cBhvr>
                                    </p:animEffect>
                                  </p:childTnLst>
                                </p:cTn>
                              </p:par>
                              <p:par>
                                <p:cTn id="32" presetID="54" presetClass="entr" presetSubtype="0" accel="10000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strVal val="#ppt_w*0.05"/>
                                          </p:val>
                                        </p:tav>
                                        <p:tav tm="100000">
                                          <p:val>
                                            <p:strVal val="#ppt_w"/>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anim calcmode="lin" valueType="num">
                                      <p:cBhvr>
                                        <p:cTn id="36" dur="500" fill="hold"/>
                                        <p:tgtEl>
                                          <p:spTgt spid="8"/>
                                        </p:tgtEl>
                                        <p:attrNameLst>
                                          <p:attrName>ppt_x</p:attrName>
                                        </p:attrNameLst>
                                      </p:cBhvr>
                                      <p:tavLst>
                                        <p:tav tm="0">
                                          <p:val>
                                            <p:strVal val="#ppt_x-.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Effect transition="in" filter="fade">
                                      <p:cBhvr>
                                        <p:cTn id="38" dur="500"/>
                                        <p:tgtEl>
                                          <p:spTgt spid="8"/>
                                        </p:tgtEl>
                                      </p:cBhvr>
                                    </p:animEffect>
                                  </p:childTnLst>
                                </p:cTn>
                              </p:par>
                              <p:par>
                                <p:cTn id="39" presetID="54" presetClass="entr" presetSubtype="0" accel="10000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strVal val="#ppt_w*0.05"/>
                                          </p:val>
                                        </p:tav>
                                        <p:tav tm="100000">
                                          <p:val>
                                            <p:strVal val="#ppt_w"/>
                                          </p:val>
                                        </p:tav>
                                      </p:tavLst>
                                    </p:anim>
                                    <p:anim calcmode="lin" valueType="num">
                                      <p:cBhvr>
                                        <p:cTn id="42" dur="500" fill="hold"/>
                                        <p:tgtEl>
                                          <p:spTgt spid="23"/>
                                        </p:tgtEl>
                                        <p:attrNameLst>
                                          <p:attrName>ppt_h</p:attrName>
                                        </p:attrNameLst>
                                      </p:cBhvr>
                                      <p:tavLst>
                                        <p:tav tm="0">
                                          <p:val>
                                            <p:strVal val="#ppt_h"/>
                                          </p:val>
                                        </p:tav>
                                        <p:tav tm="100000">
                                          <p:val>
                                            <p:strVal val="#ppt_h"/>
                                          </p:val>
                                        </p:tav>
                                      </p:tavLst>
                                    </p:anim>
                                    <p:anim calcmode="lin" valueType="num">
                                      <p:cBhvr>
                                        <p:cTn id="43" dur="500" fill="hold"/>
                                        <p:tgtEl>
                                          <p:spTgt spid="23"/>
                                        </p:tgtEl>
                                        <p:attrNameLst>
                                          <p:attrName>ppt_x</p:attrName>
                                        </p:attrNameLst>
                                      </p:cBhvr>
                                      <p:tavLst>
                                        <p:tav tm="0">
                                          <p:val>
                                            <p:strVal val="#ppt_x-.2"/>
                                          </p:val>
                                        </p:tav>
                                        <p:tav tm="100000">
                                          <p:val>
                                            <p:strVal val="#ppt_x"/>
                                          </p:val>
                                        </p:tav>
                                      </p:tavLst>
                                    </p:anim>
                                    <p:anim calcmode="lin" valueType="num">
                                      <p:cBhvr>
                                        <p:cTn id="44" dur="500" fill="hold"/>
                                        <p:tgtEl>
                                          <p:spTgt spid="23"/>
                                        </p:tgtEl>
                                        <p:attrNameLst>
                                          <p:attrName>ppt_y</p:attrName>
                                        </p:attrNameLst>
                                      </p:cBhvr>
                                      <p:tavLst>
                                        <p:tav tm="0">
                                          <p:val>
                                            <p:strVal val="#ppt_y"/>
                                          </p:val>
                                        </p:tav>
                                        <p:tav tm="100000">
                                          <p:val>
                                            <p:strVal val="#ppt_y"/>
                                          </p:val>
                                        </p:tav>
                                      </p:tavLst>
                                    </p:anim>
                                    <p:animEffect transition="in" filter="fade">
                                      <p:cBhvr>
                                        <p:cTn id="45" dur="500"/>
                                        <p:tgtEl>
                                          <p:spTgt spid="23"/>
                                        </p:tgtEl>
                                      </p:cBhvr>
                                    </p:animEffect>
                                  </p:childTnLst>
                                </p:cTn>
                              </p:par>
                              <p:par>
                                <p:cTn id="46" presetID="54" presetClass="entr" presetSubtype="0" accel="10000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strVal val="#ppt_w*0.05"/>
                                          </p:val>
                                        </p:tav>
                                        <p:tav tm="100000">
                                          <p:val>
                                            <p:strVal val="#ppt_w"/>
                                          </p:val>
                                        </p:tav>
                                      </p:tavLst>
                                    </p:anim>
                                    <p:anim calcmode="lin" valueType="num">
                                      <p:cBhvr>
                                        <p:cTn id="49" dur="500" fill="hold"/>
                                        <p:tgtEl>
                                          <p:spTgt spid="22"/>
                                        </p:tgtEl>
                                        <p:attrNameLst>
                                          <p:attrName>ppt_h</p:attrName>
                                        </p:attrNameLst>
                                      </p:cBhvr>
                                      <p:tavLst>
                                        <p:tav tm="0">
                                          <p:val>
                                            <p:strVal val="#ppt_h"/>
                                          </p:val>
                                        </p:tav>
                                        <p:tav tm="100000">
                                          <p:val>
                                            <p:strVal val="#ppt_h"/>
                                          </p:val>
                                        </p:tav>
                                      </p:tavLst>
                                    </p:anim>
                                    <p:anim calcmode="lin" valueType="num">
                                      <p:cBhvr>
                                        <p:cTn id="50" dur="500" fill="hold"/>
                                        <p:tgtEl>
                                          <p:spTgt spid="22"/>
                                        </p:tgtEl>
                                        <p:attrNameLst>
                                          <p:attrName>ppt_x</p:attrName>
                                        </p:attrNameLst>
                                      </p:cBhvr>
                                      <p:tavLst>
                                        <p:tav tm="0">
                                          <p:val>
                                            <p:strVal val="#ppt_x-.2"/>
                                          </p:val>
                                        </p:tav>
                                        <p:tav tm="100000">
                                          <p:val>
                                            <p:strVal val="#ppt_x"/>
                                          </p:val>
                                        </p:tav>
                                      </p:tavLst>
                                    </p:anim>
                                    <p:anim calcmode="lin" valueType="num">
                                      <p:cBhvr>
                                        <p:cTn id="51" dur="500" fill="hold"/>
                                        <p:tgtEl>
                                          <p:spTgt spid="22"/>
                                        </p:tgtEl>
                                        <p:attrNameLst>
                                          <p:attrName>ppt_y</p:attrName>
                                        </p:attrNameLst>
                                      </p:cBhvr>
                                      <p:tavLst>
                                        <p:tav tm="0">
                                          <p:val>
                                            <p:strVal val="#ppt_y"/>
                                          </p:val>
                                        </p:tav>
                                        <p:tav tm="100000">
                                          <p:val>
                                            <p:strVal val="#ppt_y"/>
                                          </p:val>
                                        </p:tav>
                                      </p:tavLst>
                                    </p:anim>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54" presetClass="entr" presetSubtype="0" accel="100000" fill="hold" grpId="0" nodeType="clickEffect">
                                  <p:stCondLst>
                                    <p:cond delay="0"/>
                                  </p:stCondLst>
                                  <p:childTnLst>
                                    <p:set>
                                      <p:cBhvr>
                                        <p:cTn id="56" dur="1" fill="hold">
                                          <p:stCondLst>
                                            <p:cond delay="0"/>
                                          </p:stCondLst>
                                        </p:cTn>
                                        <p:tgtEl>
                                          <p:spTgt spid="41989"/>
                                        </p:tgtEl>
                                        <p:attrNameLst>
                                          <p:attrName>style.visibility</p:attrName>
                                        </p:attrNameLst>
                                      </p:cBhvr>
                                      <p:to>
                                        <p:strVal val="visible"/>
                                      </p:to>
                                    </p:set>
                                    <p:anim calcmode="lin" valueType="num">
                                      <p:cBhvr>
                                        <p:cTn id="57" dur="500" fill="hold"/>
                                        <p:tgtEl>
                                          <p:spTgt spid="41989"/>
                                        </p:tgtEl>
                                        <p:attrNameLst>
                                          <p:attrName>ppt_w</p:attrName>
                                        </p:attrNameLst>
                                      </p:cBhvr>
                                      <p:tavLst>
                                        <p:tav tm="0">
                                          <p:val>
                                            <p:strVal val="#ppt_w*0.05"/>
                                          </p:val>
                                        </p:tav>
                                        <p:tav tm="100000">
                                          <p:val>
                                            <p:strVal val="#ppt_w"/>
                                          </p:val>
                                        </p:tav>
                                      </p:tavLst>
                                    </p:anim>
                                    <p:anim calcmode="lin" valueType="num">
                                      <p:cBhvr>
                                        <p:cTn id="58" dur="500" fill="hold"/>
                                        <p:tgtEl>
                                          <p:spTgt spid="41989"/>
                                        </p:tgtEl>
                                        <p:attrNameLst>
                                          <p:attrName>ppt_h</p:attrName>
                                        </p:attrNameLst>
                                      </p:cBhvr>
                                      <p:tavLst>
                                        <p:tav tm="0">
                                          <p:val>
                                            <p:strVal val="#ppt_h"/>
                                          </p:val>
                                        </p:tav>
                                        <p:tav tm="100000">
                                          <p:val>
                                            <p:strVal val="#ppt_h"/>
                                          </p:val>
                                        </p:tav>
                                      </p:tavLst>
                                    </p:anim>
                                    <p:anim calcmode="lin" valueType="num">
                                      <p:cBhvr>
                                        <p:cTn id="59" dur="500" fill="hold"/>
                                        <p:tgtEl>
                                          <p:spTgt spid="41989"/>
                                        </p:tgtEl>
                                        <p:attrNameLst>
                                          <p:attrName>ppt_x</p:attrName>
                                        </p:attrNameLst>
                                      </p:cBhvr>
                                      <p:tavLst>
                                        <p:tav tm="0">
                                          <p:val>
                                            <p:strVal val="#ppt_x-.2"/>
                                          </p:val>
                                        </p:tav>
                                        <p:tav tm="100000">
                                          <p:val>
                                            <p:strVal val="#ppt_x"/>
                                          </p:val>
                                        </p:tav>
                                      </p:tavLst>
                                    </p:anim>
                                    <p:anim calcmode="lin" valueType="num">
                                      <p:cBhvr>
                                        <p:cTn id="60" dur="500" fill="hold"/>
                                        <p:tgtEl>
                                          <p:spTgt spid="41989"/>
                                        </p:tgtEl>
                                        <p:attrNameLst>
                                          <p:attrName>ppt_y</p:attrName>
                                        </p:attrNameLst>
                                      </p:cBhvr>
                                      <p:tavLst>
                                        <p:tav tm="0">
                                          <p:val>
                                            <p:strVal val="#ppt_y"/>
                                          </p:val>
                                        </p:tav>
                                        <p:tav tm="100000">
                                          <p:val>
                                            <p:strVal val="#ppt_y"/>
                                          </p:val>
                                        </p:tav>
                                      </p:tavLst>
                                    </p:anim>
                                    <p:animEffect transition="in" filter="fade">
                                      <p:cBhvr>
                                        <p:cTn id="61" dur="500"/>
                                        <p:tgtEl>
                                          <p:spTgt spid="41989"/>
                                        </p:tgtEl>
                                      </p:cBhvr>
                                    </p:animEffect>
                                  </p:childTnLst>
                                </p:cTn>
                              </p:par>
                            </p:childTnLst>
                          </p:cTn>
                        </p:par>
                      </p:childTnLst>
                    </p:cTn>
                  </p:par>
                  <p:par>
                    <p:cTn id="62" fill="hold">
                      <p:stCondLst>
                        <p:cond delay="indefinite"/>
                      </p:stCondLst>
                      <p:childTnLst>
                        <p:par>
                          <p:cTn id="63" fill="hold">
                            <p:stCondLst>
                              <p:cond delay="0"/>
                            </p:stCondLst>
                            <p:childTnLst>
                              <p:par>
                                <p:cTn id="64" presetID="54" presetClass="entr" presetSubtype="0" accel="100000" fill="hold" grpId="0" nodeType="clickEffect">
                                  <p:stCondLst>
                                    <p:cond delay="0"/>
                                  </p:stCondLst>
                                  <p:childTnLst>
                                    <p:set>
                                      <p:cBhvr>
                                        <p:cTn id="65" dur="1" fill="hold">
                                          <p:stCondLst>
                                            <p:cond delay="0"/>
                                          </p:stCondLst>
                                        </p:cTn>
                                        <p:tgtEl>
                                          <p:spTgt spid="41987"/>
                                        </p:tgtEl>
                                        <p:attrNameLst>
                                          <p:attrName>style.visibility</p:attrName>
                                        </p:attrNameLst>
                                      </p:cBhvr>
                                      <p:to>
                                        <p:strVal val="visible"/>
                                      </p:to>
                                    </p:set>
                                    <p:anim calcmode="lin" valueType="num">
                                      <p:cBhvr>
                                        <p:cTn id="66" dur="500" fill="hold"/>
                                        <p:tgtEl>
                                          <p:spTgt spid="41987"/>
                                        </p:tgtEl>
                                        <p:attrNameLst>
                                          <p:attrName>ppt_w</p:attrName>
                                        </p:attrNameLst>
                                      </p:cBhvr>
                                      <p:tavLst>
                                        <p:tav tm="0">
                                          <p:val>
                                            <p:strVal val="#ppt_w*0.05"/>
                                          </p:val>
                                        </p:tav>
                                        <p:tav tm="100000">
                                          <p:val>
                                            <p:strVal val="#ppt_w"/>
                                          </p:val>
                                        </p:tav>
                                      </p:tavLst>
                                    </p:anim>
                                    <p:anim calcmode="lin" valueType="num">
                                      <p:cBhvr>
                                        <p:cTn id="67" dur="500" fill="hold"/>
                                        <p:tgtEl>
                                          <p:spTgt spid="41987"/>
                                        </p:tgtEl>
                                        <p:attrNameLst>
                                          <p:attrName>ppt_h</p:attrName>
                                        </p:attrNameLst>
                                      </p:cBhvr>
                                      <p:tavLst>
                                        <p:tav tm="0">
                                          <p:val>
                                            <p:strVal val="#ppt_h"/>
                                          </p:val>
                                        </p:tav>
                                        <p:tav tm="100000">
                                          <p:val>
                                            <p:strVal val="#ppt_h"/>
                                          </p:val>
                                        </p:tav>
                                      </p:tavLst>
                                    </p:anim>
                                    <p:anim calcmode="lin" valueType="num">
                                      <p:cBhvr>
                                        <p:cTn id="68" dur="500" fill="hold"/>
                                        <p:tgtEl>
                                          <p:spTgt spid="41987"/>
                                        </p:tgtEl>
                                        <p:attrNameLst>
                                          <p:attrName>ppt_x</p:attrName>
                                        </p:attrNameLst>
                                      </p:cBhvr>
                                      <p:tavLst>
                                        <p:tav tm="0">
                                          <p:val>
                                            <p:strVal val="#ppt_x-.2"/>
                                          </p:val>
                                        </p:tav>
                                        <p:tav tm="100000">
                                          <p:val>
                                            <p:strVal val="#ppt_x"/>
                                          </p:val>
                                        </p:tav>
                                      </p:tavLst>
                                    </p:anim>
                                    <p:anim calcmode="lin" valueType="num">
                                      <p:cBhvr>
                                        <p:cTn id="69" dur="500" fill="hold"/>
                                        <p:tgtEl>
                                          <p:spTgt spid="41987"/>
                                        </p:tgtEl>
                                        <p:attrNameLst>
                                          <p:attrName>ppt_y</p:attrName>
                                        </p:attrNameLst>
                                      </p:cBhvr>
                                      <p:tavLst>
                                        <p:tav tm="0">
                                          <p:val>
                                            <p:strVal val="#ppt_y"/>
                                          </p:val>
                                        </p:tav>
                                        <p:tav tm="100000">
                                          <p:val>
                                            <p:strVal val="#ppt_y"/>
                                          </p:val>
                                        </p:tav>
                                      </p:tavLst>
                                    </p:anim>
                                    <p:animEffect transition="in" filter="fade">
                                      <p:cBhvr>
                                        <p:cTn id="70" dur="500"/>
                                        <p:tgtEl>
                                          <p:spTgt spid="41987"/>
                                        </p:tgtEl>
                                      </p:cBhvr>
                                    </p:animEffect>
                                  </p:childTnLst>
                                </p:cTn>
                              </p:par>
                            </p:childTnLst>
                          </p:cTn>
                        </p:par>
                      </p:childTnLst>
                    </p:cTn>
                  </p:par>
                  <p:par>
                    <p:cTn id="71" fill="hold">
                      <p:stCondLst>
                        <p:cond delay="indefinite"/>
                      </p:stCondLst>
                      <p:childTnLst>
                        <p:par>
                          <p:cTn id="72" fill="hold">
                            <p:stCondLst>
                              <p:cond delay="0"/>
                            </p:stCondLst>
                            <p:childTnLst>
                              <p:par>
                                <p:cTn id="73" presetID="54" presetClass="entr" presetSubtype="0" accel="10000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strVal val="#ppt_w*0.05"/>
                                          </p:val>
                                        </p:tav>
                                        <p:tav tm="100000">
                                          <p:val>
                                            <p:strVal val="#ppt_w"/>
                                          </p:val>
                                        </p:tav>
                                      </p:tavLst>
                                    </p:anim>
                                    <p:anim calcmode="lin" valueType="num">
                                      <p:cBhvr>
                                        <p:cTn id="76" dur="500" fill="hold"/>
                                        <p:tgtEl>
                                          <p:spTgt spid="15"/>
                                        </p:tgtEl>
                                        <p:attrNameLst>
                                          <p:attrName>ppt_h</p:attrName>
                                        </p:attrNameLst>
                                      </p:cBhvr>
                                      <p:tavLst>
                                        <p:tav tm="0">
                                          <p:val>
                                            <p:strVal val="#ppt_h"/>
                                          </p:val>
                                        </p:tav>
                                        <p:tav tm="100000">
                                          <p:val>
                                            <p:strVal val="#ppt_h"/>
                                          </p:val>
                                        </p:tav>
                                      </p:tavLst>
                                    </p:anim>
                                    <p:anim calcmode="lin" valueType="num">
                                      <p:cBhvr>
                                        <p:cTn id="77" dur="500" fill="hold"/>
                                        <p:tgtEl>
                                          <p:spTgt spid="15"/>
                                        </p:tgtEl>
                                        <p:attrNameLst>
                                          <p:attrName>ppt_x</p:attrName>
                                        </p:attrNameLst>
                                      </p:cBhvr>
                                      <p:tavLst>
                                        <p:tav tm="0">
                                          <p:val>
                                            <p:strVal val="#ppt_x-.2"/>
                                          </p:val>
                                        </p:tav>
                                        <p:tav tm="100000">
                                          <p:val>
                                            <p:strVal val="#ppt_x"/>
                                          </p:val>
                                        </p:tav>
                                      </p:tavLst>
                                    </p:anim>
                                    <p:anim calcmode="lin" valueType="num">
                                      <p:cBhvr>
                                        <p:cTn id="78" dur="500" fill="hold"/>
                                        <p:tgtEl>
                                          <p:spTgt spid="15"/>
                                        </p:tgtEl>
                                        <p:attrNameLst>
                                          <p:attrName>ppt_y</p:attrName>
                                        </p:attrNameLst>
                                      </p:cBhvr>
                                      <p:tavLst>
                                        <p:tav tm="0">
                                          <p:val>
                                            <p:strVal val="#ppt_y"/>
                                          </p:val>
                                        </p:tav>
                                        <p:tav tm="100000">
                                          <p:val>
                                            <p:strVal val="#ppt_y"/>
                                          </p:val>
                                        </p:tav>
                                      </p:tavLst>
                                    </p:anim>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54" presetClass="entr" presetSubtype="0" accel="100000" fill="hold" grpId="0" nodeType="clickEffect">
                                  <p:stCondLst>
                                    <p:cond delay="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strVal val="#ppt_w*0.05"/>
                                          </p:val>
                                        </p:tav>
                                        <p:tav tm="100000">
                                          <p:val>
                                            <p:strVal val="#ppt_w"/>
                                          </p:val>
                                        </p:tav>
                                      </p:tavLst>
                                    </p:anim>
                                    <p:anim calcmode="lin" valueType="num">
                                      <p:cBhvr>
                                        <p:cTn id="85" dur="500" fill="hold"/>
                                        <p:tgtEl>
                                          <p:spTgt spid="41991"/>
                                        </p:tgtEl>
                                        <p:attrNameLst>
                                          <p:attrName>ppt_h</p:attrName>
                                        </p:attrNameLst>
                                      </p:cBhvr>
                                      <p:tavLst>
                                        <p:tav tm="0">
                                          <p:val>
                                            <p:strVal val="#ppt_h"/>
                                          </p:val>
                                        </p:tav>
                                        <p:tav tm="100000">
                                          <p:val>
                                            <p:strVal val="#ppt_h"/>
                                          </p:val>
                                        </p:tav>
                                      </p:tavLst>
                                    </p:anim>
                                    <p:anim calcmode="lin" valueType="num">
                                      <p:cBhvr>
                                        <p:cTn id="86" dur="500" fill="hold"/>
                                        <p:tgtEl>
                                          <p:spTgt spid="41991"/>
                                        </p:tgtEl>
                                        <p:attrNameLst>
                                          <p:attrName>ppt_x</p:attrName>
                                        </p:attrNameLst>
                                      </p:cBhvr>
                                      <p:tavLst>
                                        <p:tav tm="0">
                                          <p:val>
                                            <p:strVal val="#ppt_x-.2"/>
                                          </p:val>
                                        </p:tav>
                                        <p:tav tm="100000">
                                          <p:val>
                                            <p:strVal val="#ppt_x"/>
                                          </p:val>
                                        </p:tav>
                                      </p:tavLst>
                                    </p:anim>
                                    <p:anim calcmode="lin" valueType="num">
                                      <p:cBhvr>
                                        <p:cTn id="87" dur="500" fill="hold"/>
                                        <p:tgtEl>
                                          <p:spTgt spid="41991"/>
                                        </p:tgtEl>
                                        <p:attrNameLst>
                                          <p:attrName>ppt_y</p:attrName>
                                        </p:attrNameLst>
                                      </p:cBhvr>
                                      <p:tavLst>
                                        <p:tav tm="0">
                                          <p:val>
                                            <p:strVal val="#ppt_y"/>
                                          </p:val>
                                        </p:tav>
                                        <p:tav tm="100000">
                                          <p:val>
                                            <p:strVal val="#ppt_y"/>
                                          </p:val>
                                        </p:tav>
                                      </p:tavLst>
                                    </p:anim>
                                    <p:animEffect transition="in" filter="fade">
                                      <p:cBhvr>
                                        <p:cTn id="88" dur="500"/>
                                        <p:tgtEl>
                                          <p:spTgt spid="41991"/>
                                        </p:tgtEl>
                                      </p:cBhvr>
                                    </p:animEffect>
                                  </p:childTnLst>
                                </p:cTn>
                              </p:par>
                            </p:childTnLst>
                          </p:cTn>
                        </p:par>
                      </p:childTnLst>
                    </p:cTn>
                  </p:par>
                  <p:par>
                    <p:cTn id="89" fill="hold">
                      <p:stCondLst>
                        <p:cond delay="indefinite"/>
                      </p:stCondLst>
                      <p:childTnLst>
                        <p:par>
                          <p:cTn id="90" fill="hold">
                            <p:stCondLst>
                              <p:cond delay="0"/>
                            </p:stCondLst>
                            <p:childTnLst>
                              <p:par>
                                <p:cTn id="91" presetID="54" presetClass="entr" presetSubtype="0" accel="100000" fill="hold" grpId="0" nodeType="clickEffect">
                                  <p:stCondLst>
                                    <p:cond delay="0"/>
                                  </p:stCondLst>
                                  <p:childTnLst>
                                    <p:set>
                                      <p:cBhvr>
                                        <p:cTn id="92" dur="1" fill="hold">
                                          <p:stCondLst>
                                            <p:cond delay="0"/>
                                          </p:stCondLst>
                                        </p:cTn>
                                        <p:tgtEl>
                                          <p:spTgt spid="41992"/>
                                        </p:tgtEl>
                                        <p:attrNameLst>
                                          <p:attrName>style.visibility</p:attrName>
                                        </p:attrNameLst>
                                      </p:cBhvr>
                                      <p:to>
                                        <p:strVal val="visible"/>
                                      </p:to>
                                    </p:set>
                                    <p:anim calcmode="lin" valueType="num">
                                      <p:cBhvr>
                                        <p:cTn id="93" dur="500" fill="hold"/>
                                        <p:tgtEl>
                                          <p:spTgt spid="41992"/>
                                        </p:tgtEl>
                                        <p:attrNameLst>
                                          <p:attrName>ppt_w</p:attrName>
                                        </p:attrNameLst>
                                      </p:cBhvr>
                                      <p:tavLst>
                                        <p:tav tm="0">
                                          <p:val>
                                            <p:strVal val="#ppt_w*0.05"/>
                                          </p:val>
                                        </p:tav>
                                        <p:tav tm="100000">
                                          <p:val>
                                            <p:strVal val="#ppt_w"/>
                                          </p:val>
                                        </p:tav>
                                      </p:tavLst>
                                    </p:anim>
                                    <p:anim calcmode="lin" valueType="num">
                                      <p:cBhvr>
                                        <p:cTn id="94" dur="500" fill="hold"/>
                                        <p:tgtEl>
                                          <p:spTgt spid="41992"/>
                                        </p:tgtEl>
                                        <p:attrNameLst>
                                          <p:attrName>ppt_h</p:attrName>
                                        </p:attrNameLst>
                                      </p:cBhvr>
                                      <p:tavLst>
                                        <p:tav tm="0">
                                          <p:val>
                                            <p:strVal val="#ppt_h"/>
                                          </p:val>
                                        </p:tav>
                                        <p:tav tm="100000">
                                          <p:val>
                                            <p:strVal val="#ppt_h"/>
                                          </p:val>
                                        </p:tav>
                                      </p:tavLst>
                                    </p:anim>
                                    <p:anim calcmode="lin" valueType="num">
                                      <p:cBhvr>
                                        <p:cTn id="95" dur="500" fill="hold"/>
                                        <p:tgtEl>
                                          <p:spTgt spid="41992"/>
                                        </p:tgtEl>
                                        <p:attrNameLst>
                                          <p:attrName>ppt_x</p:attrName>
                                        </p:attrNameLst>
                                      </p:cBhvr>
                                      <p:tavLst>
                                        <p:tav tm="0">
                                          <p:val>
                                            <p:strVal val="#ppt_x-.2"/>
                                          </p:val>
                                        </p:tav>
                                        <p:tav tm="100000">
                                          <p:val>
                                            <p:strVal val="#ppt_x"/>
                                          </p:val>
                                        </p:tav>
                                      </p:tavLst>
                                    </p:anim>
                                    <p:anim calcmode="lin" valueType="num">
                                      <p:cBhvr>
                                        <p:cTn id="96" dur="500" fill="hold"/>
                                        <p:tgtEl>
                                          <p:spTgt spid="41992"/>
                                        </p:tgtEl>
                                        <p:attrNameLst>
                                          <p:attrName>ppt_y</p:attrName>
                                        </p:attrNameLst>
                                      </p:cBhvr>
                                      <p:tavLst>
                                        <p:tav tm="0">
                                          <p:val>
                                            <p:strVal val="#ppt_y"/>
                                          </p:val>
                                        </p:tav>
                                        <p:tav tm="100000">
                                          <p:val>
                                            <p:strVal val="#ppt_y"/>
                                          </p:val>
                                        </p:tav>
                                      </p:tavLst>
                                    </p:anim>
                                    <p:animEffect transition="in" filter="fade">
                                      <p:cBhvr>
                                        <p:cTn id="97"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2" grpId="0" bldLvl="0" animBg="1"/>
      <p:bldP spid="12" grpId="1" animBg="1"/>
      <p:bldP spid="13" grpId="0" bldLvl="0" animBg="1"/>
      <p:bldP spid="13" grpId="1" animBg="1"/>
      <p:bldP spid="14" grpId="0" bldLvl="0" animBg="1"/>
      <p:bldP spid="14" grpId="1" animBg="1"/>
      <p:bldP spid="5" grpId="0" bldLvl="0" animBg="1"/>
      <p:bldP spid="5" grpId="1" animBg="1"/>
      <p:bldP spid="8" grpId="0"/>
      <p:bldP spid="8" grpId="1"/>
      <p:bldP spid="41987" grpId="0" bldLvl="0" animBg="1"/>
      <p:bldP spid="41987" grpId="1"/>
      <p:bldP spid="41989" grpId="0" bldLvl="0" animBg="1"/>
      <p:bldP spid="41989" grpId="1"/>
      <p:bldP spid="15" grpId="0" animBg="1"/>
      <p:bldP spid="15" grpId="1" animBg="1"/>
      <p:bldP spid="41991" grpId="0" animBg="1"/>
      <p:bldP spid="41991" grpId="1" animBg="1"/>
      <p:bldP spid="41992" grpId="0" bldLvl="0" animBg="1"/>
      <p:bldP spid="4199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9540"/>
            <a:ext cx="11927205" cy="6628765"/>
          </a:xfrm>
          <a:prstGeom prst="rect">
            <a:avLst/>
          </a:prstGeom>
        </p:spPr>
      </p:pic>
      <p:sp>
        <p:nvSpPr>
          <p:cNvPr id="3" name="文本框 2"/>
          <p:cNvSpPr txBox="1"/>
          <p:nvPr/>
        </p:nvSpPr>
        <p:spPr>
          <a:xfrm>
            <a:off x="532130" y="301625"/>
            <a:ext cx="8616950" cy="521970"/>
          </a:xfrm>
          <a:prstGeom prst="rect">
            <a:avLst/>
          </a:prstGeom>
          <a:noFill/>
          <a:ln>
            <a:solidFill>
              <a:srgbClr val="C8373B"/>
            </a:solidFill>
            <a:prstDash val="dashDot"/>
          </a:ln>
        </p:spPr>
        <p:txBody>
          <a:bodyPr wrap="square" rtlCol="0">
            <a:spAutoFit/>
          </a:bodyPr>
          <a:lstStyle/>
          <a:p>
            <a:pPr>
              <a:buClrTx/>
              <a:buSzTx/>
              <a:buFontTx/>
            </a:pPr>
            <a:r>
              <a:rPr lang="zh-CN" altLang="en-US">
                <a:solidFill>
                  <a:schemeClr val="accent2"/>
                </a:solidFill>
                <a:sym typeface="+mn-ea"/>
              </a:rPr>
              <a:t>　</a:t>
            </a:r>
            <a:r>
              <a:rPr lang="zh-CN" altLang="en-US" sz="2800">
                <a:solidFill>
                  <a:schemeClr val="accent2"/>
                </a:solidFill>
                <a:sym typeface="+mn-ea"/>
              </a:rPr>
              <a:t>　</a:t>
            </a:r>
            <a:r>
              <a:rPr lang="en-US" altLang="zh-CN" sz="2800" b="1">
                <a:solidFill>
                  <a:srgbClr val="FF0000"/>
                </a:solidFill>
                <a:latin typeface="Times New Roman" panose="02020603050405020304" charset="0"/>
                <a:cs typeface="Times New Roman" panose="02020603050405020304" charset="0"/>
                <a:sym typeface="+mn-ea"/>
              </a:rPr>
              <a:t>6. </a:t>
            </a:r>
            <a:r>
              <a:rPr lang="zh-CN" altLang="en-US" sz="2800" b="1">
                <a:solidFill>
                  <a:srgbClr val="FF0000"/>
                </a:solidFill>
                <a:latin typeface="Times New Roman" panose="02020603050405020304" charset="0"/>
                <a:cs typeface="Times New Roman" panose="02020603050405020304" charset="0"/>
                <a:sym typeface="+mn-ea"/>
              </a:rPr>
              <a:t>Distributing Christmas candies</a:t>
            </a:r>
            <a:r>
              <a:rPr lang="en-US" altLang="zh-CN" sz="2800" b="1">
                <a:solidFill>
                  <a:srgbClr val="FF0000"/>
                </a:solidFill>
                <a:latin typeface="Times New Roman" panose="02020603050405020304" charset="0"/>
                <a:cs typeface="Times New Roman" panose="02020603050405020304" charset="0"/>
                <a:sym typeface="+mn-ea"/>
              </a:rPr>
              <a:t> </a:t>
            </a:r>
            <a:r>
              <a:rPr lang="en-US" altLang="zh-CN" sz="2800" b="1">
                <a:solidFill>
                  <a:srgbClr val="FF0000"/>
                </a:solidFill>
                <a:sym typeface="+mn-ea"/>
              </a:rPr>
              <a:t>   </a:t>
            </a:r>
            <a:r>
              <a:rPr lang="zh-CN" altLang="en-US" sz="2800" b="1">
                <a:solidFill>
                  <a:srgbClr val="FF0000"/>
                </a:solidFill>
                <a:latin typeface="宋体" panose="02010600030101010101" pitchFamily="2" charset="-122"/>
                <a:ea typeface="宋体" panose="02010600030101010101" pitchFamily="2" charset="-122"/>
                <a:sym typeface="+mn-ea"/>
              </a:rPr>
              <a:t>分发圣诞糖果</a:t>
            </a:r>
            <a:endParaRPr lang="zh-CN" altLang="en-US" sz="2800" b="1">
              <a:solidFill>
                <a:srgbClr val="FF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3886200" y="1117600"/>
            <a:ext cx="7421880" cy="3107690"/>
          </a:xfrm>
          <a:prstGeom prst="rect">
            <a:avLst/>
          </a:prstGeom>
          <a:noFill/>
          <a:ln w="9525">
            <a:noFill/>
          </a:ln>
        </p:spPr>
        <p:txBody>
          <a:bodyPr wrap="square">
            <a:spAutoFit/>
          </a:bodyPr>
          <a:lstStyle/>
          <a:p>
            <a:pPr indent="0"/>
            <a:r>
              <a:rPr lang="en-US" sz="2800" b="0">
                <a:solidFill>
                  <a:srgbClr val="222222"/>
                </a:solidFill>
                <a:latin typeface="Times New Roman" panose="02020603050405020304" charset="0"/>
                <a:ea typeface="宋体" panose="02010600030101010101" pitchFamily="2" charset="-122"/>
                <a:cs typeface="Times New Roman" panose="02020603050405020304" charset="0"/>
              </a:rPr>
              <a:t>       This is one of the most wonderful ___1___      (</a:t>
            </a:r>
            <a:r>
              <a:rPr lang="en-US" sz="2800">
                <a:solidFill>
                  <a:srgbClr val="222222"/>
                </a:solidFill>
                <a:latin typeface="Times New Roman" panose="02020603050405020304" charset="0"/>
                <a:ea typeface="宋体" panose="02010600030101010101" pitchFamily="2" charset="-122"/>
                <a:cs typeface="Times New Roman" panose="02020603050405020304" charset="0"/>
                <a:sym typeface="+mn-ea"/>
              </a:rPr>
              <a:t>tradition</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of all. Christmas candies are distributed </a:t>
            </a:r>
            <a:r>
              <a:rPr lang="en-US" sz="2800" u="sng">
                <a:solidFill>
                  <a:srgbClr val="222222"/>
                </a:solidFill>
                <a:latin typeface="Times New Roman" panose="02020603050405020304" charset="0"/>
                <a:ea typeface="宋体" panose="02010600030101010101" pitchFamily="2" charset="-122"/>
                <a:cs typeface="Times New Roman" panose="02020603050405020304" charset="0"/>
                <a:sym typeface="+mn-ea"/>
              </a:rPr>
              <a:t>       ___2___</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neighbors during the Yuletide season. On the day of Christmas, all misunderstandings and grudges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3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(forget) and the community comes together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4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(celebrate) the birth of Christ.</a:t>
            </a:r>
            <a:endParaRPr lang="zh-CN" altLang="en-US" sz="2800">
              <a:latin typeface="Times New Roman" panose="02020603050405020304" charset="0"/>
              <a:cs typeface="Times New Roman" panose="02020603050405020304" charset="0"/>
            </a:endParaRPr>
          </a:p>
        </p:txBody>
      </p:sp>
      <p:pic>
        <p:nvPicPr>
          <p:cNvPr id="5" name="图片 4" descr="袜子糖果"/>
          <p:cNvPicPr>
            <a:picLocks noChangeAspect="1"/>
          </p:cNvPicPr>
          <p:nvPr/>
        </p:nvPicPr>
        <p:blipFill>
          <a:blip r:embed="rId3"/>
          <a:stretch>
            <a:fillRect/>
          </a:stretch>
        </p:blipFill>
        <p:spPr>
          <a:xfrm>
            <a:off x="9541510" y="3683635"/>
            <a:ext cx="2149475" cy="2950210"/>
          </a:xfrm>
          <a:prstGeom prst="rect">
            <a:avLst/>
          </a:prstGeom>
        </p:spPr>
      </p:pic>
      <p:pic>
        <p:nvPicPr>
          <p:cNvPr id="6" name="图片 5" descr="棒棒糖"/>
          <p:cNvPicPr>
            <a:picLocks noChangeAspect="1"/>
          </p:cNvPicPr>
          <p:nvPr/>
        </p:nvPicPr>
        <p:blipFill>
          <a:blip r:embed="rId4"/>
          <a:stretch>
            <a:fillRect/>
          </a:stretch>
        </p:blipFill>
        <p:spPr>
          <a:xfrm>
            <a:off x="659130" y="1320165"/>
            <a:ext cx="2675255" cy="5313680"/>
          </a:xfrm>
          <a:prstGeom prst="rect">
            <a:avLst/>
          </a:prstGeom>
        </p:spPr>
      </p:pic>
      <p:pic>
        <p:nvPicPr>
          <p:cNvPr id="14" name="图片 13" descr="3个可爱的棒棒小孩"/>
          <p:cNvPicPr>
            <a:picLocks noChangeAspect="1"/>
          </p:cNvPicPr>
          <p:nvPr/>
        </p:nvPicPr>
        <p:blipFill>
          <a:blip r:embed="rId5"/>
          <a:stretch>
            <a:fillRect/>
          </a:stretch>
        </p:blipFill>
        <p:spPr>
          <a:xfrm>
            <a:off x="3648710" y="4312920"/>
            <a:ext cx="5398135" cy="2320925"/>
          </a:xfrm>
          <a:prstGeom prst="rect">
            <a:avLst/>
          </a:prstGeom>
        </p:spPr>
      </p:pic>
      <p:sp>
        <p:nvSpPr>
          <p:cNvPr id="16" name="文本框 15"/>
          <p:cNvSpPr txBox="1"/>
          <p:nvPr/>
        </p:nvSpPr>
        <p:spPr>
          <a:xfrm>
            <a:off x="9453880" y="1117600"/>
            <a:ext cx="202628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traditions</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3886200" y="1942465"/>
            <a:ext cx="13944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5114925" y="2727960"/>
            <a:ext cx="223202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are forgotten</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6209030" y="3249930"/>
            <a:ext cx="258445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celebrate</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0"/>
            <a:ext cx="11927205" cy="6628765"/>
          </a:xfrm>
          <a:prstGeom prst="rect">
            <a:avLst/>
          </a:prstGeom>
        </p:spPr>
      </p:pic>
      <p:sp>
        <p:nvSpPr>
          <p:cNvPr id="3" name="文本框 2"/>
          <p:cNvSpPr txBox="1"/>
          <p:nvPr/>
        </p:nvSpPr>
        <p:spPr>
          <a:xfrm>
            <a:off x="532130" y="301625"/>
            <a:ext cx="6809740" cy="521970"/>
          </a:xfrm>
          <a:prstGeom prst="rect">
            <a:avLst/>
          </a:prstGeom>
          <a:noFill/>
          <a:ln>
            <a:solidFill>
              <a:srgbClr val="C8373B"/>
            </a:solidFill>
            <a:prstDash val="dashDot"/>
          </a:ln>
        </p:spPr>
        <p:txBody>
          <a:bodyPr wrap="square" rtlCol="0">
            <a:spAutoFit/>
          </a:bodyPr>
          <a:lstStyle/>
          <a:p>
            <a:pPr>
              <a:buClrTx/>
              <a:buSzTx/>
              <a:buFontTx/>
            </a:pPr>
            <a:r>
              <a:rPr lang="zh-CN" altLang="en-US">
                <a:solidFill>
                  <a:schemeClr val="accent2"/>
                </a:solidFill>
                <a:sym typeface="+mn-ea"/>
              </a:rPr>
              <a:t>　</a:t>
            </a:r>
            <a:r>
              <a:rPr lang="zh-CN" altLang="en-US" sz="2800">
                <a:solidFill>
                  <a:schemeClr val="accent2"/>
                </a:solidFill>
                <a:sym typeface="+mn-ea"/>
              </a:rPr>
              <a:t>　</a:t>
            </a:r>
            <a:r>
              <a:rPr lang="en-US" altLang="zh-CN" sz="2800" b="1">
                <a:solidFill>
                  <a:srgbClr val="FF0000"/>
                </a:solidFill>
                <a:latin typeface="Times New Roman" panose="02020603050405020304" charset="0"/>
                <a:cs typeface="Times New Roman" panose="02020603050405020304" charset="0"/>
                <a:sym typeface="+mn-ea"/>
              </a:rPr>
              <a:t>7</a:t>
            </a:r>
            <a:r>
              <a:rPr lang="zh-CN" altLang="en-US" sz="2800" b="1">
                <a:solidFill>
                  <a:srgbClr val="FF0000"/>
                </a:solidFill>
                <a:latin typeface="Times New Roman" panose="02020603050405020304" charset="0"/>
                <a:cs typeface="Times New Roman" panose="02020603050405020304" charset="0"/>
                <a:sym typeface="+mn-ea"/>
              </a:rPr>
              <a:t>.</a:t>
            </a:r>
            <a:r>
              <a:rPr lang="en-US" altLang="zh-CN" sz="2800" b="1">
                <a:solidFill>
                  <a:srgbClr val="FF0000"/>
                </a:solidFill>
                <a:latin typeface="Times New Roman" panose="02020603050405020304" charset="0"/>
                <a:cs typeface="Times New Roman" panose="02020603050405020304" charset="0"/>
                <a:sym typeface="+mn-ea"/>
              </a:rPr>
              <a:t> </a:t>
            </a:r>
            <a:r>
              <a:rPr sz="2800" b="1">
                <a:solidFill>
                  <a:srgbClr val="FF0000"/>
                </a:solidFill>
                <a:latin typeface="Times New Roman" panose="02020603050405020304" charset="0"/>
                <a:cs typeface="Times New Roman" panose="02020603050405020304" charset="0"/>
                <a:sym typeface="+mn-ea"/>
              </a:rPr>
              <a:t>Making of Cribs</a:t>
            </a:r>
            <a:r>
              <a:rPr lang="en-US" sz="2800" b="1">
                <a:solidFill>
                  <a:srgbClr val="FF0000"/>
                </a:solidFill>
                <a:latin typeface="Times New Roman" panose="02020603050405020304" charset="0"/>
                <a:cs typeface="Times New Roman" panose="02020603050405020304" charset="0"/>
                <a:sym typeface="+mn-ea"/>
              </a:rPr>
              <a:t>  </a:t>
            </a:r>
            <a:r>
              <a:rPr lang="en-US" sz="2800" b="1">
                <a:solidFill>
                  <a:srgbClr val="FF0000"/>
                </a:solidFill>
                <a:sym typeface="+mn-ea"/>
              </a:rPr>
              <a:t>   </a:t>
            </a:r>
            <a:r>
              <a:rPr sz="2800" b="1">
                <a:solidFill>
                  <a:srgbClr val="FF0000"/>
                </a:solidFill>
                <a:latin typeface="宋体" panose="02010600030101010101" pitchFamily="2" charset="-122"/>
                <a:ea typeface="宋体" panose="02010600030101010101" pitchFamily="2" charset="-122"/>
                <a:sym typeface="+mn-ea"/>
              </a:rPr>
              <a:t>制作圣诞马槽</a:t>
            </a:r>
            <a:endParaRPr sz="2800" b="1">
              <a:solidFill>
                <a:srgbClr val="FF0000"/>
              </a:solidFill>
              <a:latin typeface="宋体" panose="02010600030101010101" pitchFamily="2" charset="-122"/>
              <a:ea typeface="宋体" panose="02010600030101010101" pitchFamily="2" charset="-122"/>
              <a:sym typeface="+mn-ea"/>
            </a:endParaRPr>
          </a:p>
        </p:txBody>
      </p:sp>
      <p:sp>
        <p:nvSpPr>
          <p:cNvPr id="4" name="文本框 3"/>
          <p:cNvSpPr txBox="1"/>
          <p:nvPr/>
        </p:nvSpPr>
        <p:spPr>
          <a:xfrm>
            <a:off x="574675" y="1163955"/>
            <a:ext cx="7114540" cy="3538220"/>
          </a:xfrm>
          <a:prstGeom prst="rect">
            <a:avLst/>
          </a:prstGeom>
          <a:noFill/>
          <a:ln w="9525">
            <a:noFill/>
          </a:ln>
        </p:spPr>
        <p:txBody>
          <a:bodyPr wrap="square">
            <a:spAutoFit/>
          </a:bodyPr>
          <a:lstStyle/>
          <a:p>
            <a:pPr indent="0"/>
            <a:r>
              <a:rPr lang="en-US" sz="2800" b="0">
                <a:solidFill>
                  <a:srgbClr val="222222"/>
                </a:solidFill>
                <a:latin typeface="Times New Roman" panose="02020603050405020304" charset="0"/>
                <a:ea typeface="宋体" panose="02010600030101010101" pitchFamily="2" charset="-122"/>
                <a:cs typeface="Times New Roman" panose="02020603050405020304" charset="0"/>
              </a:rPr>
              <a:t>       This is yet another age-old tradition of Christmas. A crib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1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(refer) to the Nativity Scene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2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is prepared using small statues. The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3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(one) crib ever was made outside a church of St. Francis of Assisi for children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4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(show) them how the Nativity scene was like. Since then, this tradition </a:t>
            </a:r>
            <a:r>
              <a:rPr lang="en-US" sz="2800" b="0" u="sng">
                <a:solidFill>
                  <a:srgbClr val="222222"/>
                </a:solidFill>
                <a:latin typeface="Times New Roman" panose="02020603050405020304" charset="0"/>
                <a:ea typeface="宋体" panose="02010600030101010101" pitchFamily="2" charset="-122"/>
                <a:cs typeface="Times New Roman" panose="02020603050405020304" charset="0"/>
              </a:rPr>
              <a:t>        5       </a:t>
            </a:r>
            <a:r>
              <a:rPr lang="en-US" sz="2800" b="0">
                <a:solidFill>
                  <a:srgbClr val="222222"/>
                </a:solidFill>
                <a:latin typeface="Times New Roman" panose="02020603050405020304" charset="0"/>
                <a:ea typeface="宋体" panose="02010600030101010101" pitchFamily="2" charset="-122"/>
                <a:cs typeface="Times New Roman" panose="02020603050405020304" charset="0"/>
              </a:rPr>
              <a:t> (become)  very popular.</a:t>
            </a:r>
            <a:endParaRPr lang="zh-CN" altLang="en-US" sz="2800">
              <a:latin typeface="Times New Roman" panose="02020603050405020304" charset="0"/>
              <a:cs typeface="Times New Roman" panose="02020603050405020304" charset="0"/>
            </a:endParaRPr>
          </a:p>
        </p:txBody>
      </p:sp>
      <p:pic>
        <p:nvPicPr>
          <p:cNvPr id="6" name="图片 5" descr="圣诞马槽2"/>
          <p:cNvPicPr>
            <a:picLocks noChangeAspect="1"/>
          </p:cNvPicPr>
          <p:nvPr/>
        </p:nvPicPr>
        <p:blipFill>
          <a:blip r:embed="rId3"/>
          <a:stretch>
            <a:fillRect/>
          </a:stretch>
        </p:blipFill>
        <p:spPr>
          <a:xfrm>
            <a:off x="7689215" y="3464560"/>
            <a:ext cx="4152900" cy="3393440"/>
          </a:xfrm>
          <a:prstGeom prst="rect">
            <a:avLst/>
          </a:prstGeom>
        </p:spPr>
      </p:pic>
      <p:pic>
        <p:nvPicPr>
          <p:cNvPr id="8" name="图片 7" descr="圣诞马槽"/>
          <p:cNvPicPr>
            <a:picLocks noChangeAspect="1"/>
          </p:cNvPicPr>
          <p:nvPr/>
        </p:nvPicPr>
        <p:blipFill>
          <a:blip r:embed="rId4"/>
          <a:stretch>
            <a:fillRect/>
          </a:stretch>
        </p:blipFill>
        <p:spPr>
          <a:xfrm>
            <a:off x="574675" y="4787265"/>
            <a:ext cx="4568825" cy="1585595"/>
          </a:xfrm>
          <a:prstGeom prst="rect">
            <a:avLst/>
          </a:prstGeom>
        </p:spPr>
      </p:pic>
      <p:pic>
        <p:nvPicPr>
          <p:cNvPr id="9" name="图片 8" descr="圣诞马槽1"/>
          <p:cNvPicPr>
            <a:picLocks noChangeAspect="1"/>
          </p:cNvPicPr>
          <p:nvPr/>
        </p:nvPicPr>
        <p:blipFill>
          <a:blip r:embed="rId5"/>
          <a:stretch>
            <a:fillRect/>
          </a:stretch>
        </p:blipFill>
        <p:spPr>
          <a:xfrm>
            <a:off x="7155815" y="608330"/>
            <a:ext cx="4500245" cy="2623820"/>
          </a:xfrm>
          <a:prstGeom prst="rect">
            <a:avLst/>
          </a:prstGeom>
        </p:spPr>
      </p:pic>
      <p:sp>
        <p:nvSpPr>
          <p:cNvPr id="17" name="文本框 16"/>
          <p:cNvSpPr txBox="1"/>
          <p:nvPr/>
        </p:nvSpPr>
        <p:spPr>
          <a:xfrm>
            <a:off x="3239770" y="1550035"/>
            <a:ext cx="13944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refers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2615565" y="1951355"/>
            <a:ext cx="206184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that/which</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3282950" y="2473325"/>
            <a:ext cx="13944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first</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2368550" y="3242310"/>
            <a:ext cx="139446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show</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1972945" y="4064000"/>
            <a:ext cx="25234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has become </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bldLvl="0" animBg="1"/>
      <p:bldP spid="10" grpId="1" animBg="1"/>
      <p:bldP spid="11" grpId="0" bldLvl="0" animBg="1"/>
      <p:bldP spid="11" grpId="1" animBg="1"/>
      <p:bldP spid="12" grpId="0" bldLvl="0" animBg="1"/>
      <p:bldP spid="12" grpId="1" animBg="1"/>
      <p:bldP spid="13" grpId="0" bldLvl="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9540"/>
            <a:ext cx="11927205" cy="6628765"/>
          </a:xfrm>
          <a:prstGeom prst="rect">
            <a:avLst/>
          </a:prstGeom>
        </p:spPr>
      </p:pic>
      <p:pic>
        <p:nvPicPr>
          <p:cNvPr id="8" name="图片 7" descr="叮当"/>
          <p:cNvPicPr>
            <a:picLocks noChangeAspect="1"/>
          </p:cNvPicPr>
          <p:nvPr/>
        </p:nvPicPr>
        <p:blipFill>
          <a:blip r:embed="rId3"/>
          <a:stretch>
            <a:fillRect/>
          </a:stretch>
        </p:blipFill>
        <p:spPr>
          <a:xfrm>
            <a:off x="10803890" y="129540"/>
            <a:ext cx="1256030" cy="1304290"/>
          </a:xfrm>
          <a:prstGeom prst="rect">
            <a:avLst/>
          </a:prstGeom>
        </p:spPr>
      </p:pic>
      <p:sp>
        <p:nvSpPr>
          <p:cNvPr id="100" name="文本框 99"/>
          <p:cNvSpPr txBox="1"/>
          <p:nvPr/>
        </p:nvSpPr>
        <p:spPr>
          <a:xfrm>
            <a:off x="1491615" y="152400"/>
            <a:ext cx="9195435" cy="1076325"/>
          </a:xfrm>
          <a:prstGeom prst="rect">
            <a:avLst/>
          </a:prstGeom>
          <a:noFill/>
          <a:ln w="9525">
            <a:noFill/>
          </a:ln>
        </p:spPr>
        <p:txBody>
          <a:bodyPr wrap="square">
            <a:spAutoFit/>
          </a:bodyPr>
          <a:lstStyle/>
          <a:p>
            <a:pPr indent="0" algn="ctr"/>
            <a:r>
              <a:rPr lang="zh-CN" sz="3200" b="1">
                <a:solidFill>
                  <a:srgbClr val="FF0000"/>
                </a:solidFill>
                <a:latin typeface="Times New Roman" panose="02020603050405020304" charset="0"/>
                <a:ea typeface="宋体" panose="02010600030101010101" pitchFamily="2" charset="-122"/>
              </a:rPr>
              <a:t>What do people eat for Christmas dinner in different countries?</a:t>
            </a:r>
            <a:endParaRPr lang="zh-CN" altLang="en-US" sz="3200"/>
          </a:p>
        </p:txBody>
      </p:sp>
      <p:sp>
        <p:nvSpPr>
          <p:cNvPr id="3" name="文本框 2"/>
          <p:cNvSpPr txBox="1"/>
          <p:nvPr/>
        </p:nvSpPr>
        <p:spPr>
          <a:xfrm>
            <a:off x="586740" y="1228725"/>
            <a:ext cx="11004550" cy="5262245"/>
          </a:xfrm>
          <a:prstGeom prst="rect">
            <a:avLst/>
          </a:prstGeom>
          <a:noFill/>
          <a:ln w="9525">
            <a:noFill/>
          </a:ln>
        </p:spPr>
        <p:txBody>
          <a:bodyPr wrap="square">
            <a:spAutoFit/>
          </a:bodyPr>
          <a:lstStyle/>
          <a:p>
            <a:pPr indent="0"/>
            <a:r>
              <a:rPr lang="en-US" sz="2800" b="0">
                <a:latin typeface="Times New Roman" panose="02020603050405020304" charset="0"/>
                <a:ea typeface="宋体" panose="02010600030101010101" pitchFamily="2" charset="-122"/>
              </a:rPr>
              <a:t>        Christmas is to Westerners what the Spring Festival is to the Chinese. A special Christmas family meal is </a:t>
            </a:r>
            <a:r>
              <a:rPr lang="en-US" sz="2800" b="0" u="sng">
                <a:latin typeface="Times New Roman" panose="02020603050405020304" charset="0"/>
                <a:ea typeface="宋体" panose="02010600030101010101" pitchFamily="2" charset="-122"/>
              </a:rPr>
              <a:t>     1    </a:t>
            </a:r>
            <a:r>
              <a:rPr lang="en-US" sz="2800" b="0">
                <a:latin typeface="Times New Roman" panose="02020603050405020304" charset="0"/>
                <a:ea typeface="宋体" panose="02010600030101010101" pitchFamily="2" charset="-122"/>
              </a:rPr>
              <a:t>  important part of the celebration for many, but </a:t>
            </a:r>
            <a:r>
              <a:rPr lang="en-US" sz="2800" b="0" u="sng">
                <a:latin typeface="Times New Roman" panose="02020603050405020304" charset="0"/>
                <a:ea typeface="宋体" panose="02010600030101010101" pitchFamily="2" charset="-122"/>
              </a:rPr>
              <a:t>     2     </a:t>
            </a:r>
            <a:r>
              <a:rPr lang="en-US" sz="2800" b="0">
                <a:latin typeface="Times New Roman" panose="02020603050405020304" charset="0"/>
                <a:ea typeface="宋体" panose="02010600030101010101" pitchFamily="2" charset="-122"/>
              </a:rPr>
              <a:t> is actually served can vary </a:t>
            </a:r>
            <a:r>
              <a:rPr lang="en-US" sz="2800" b="0" u="sng">
                <a:latin typeface="Times New Roman" panose="02020603050405020304" charset="0"/>
                <a:ea typeface="宋体" panose="02010600030101010101" pitchFamily="2" charset="-122"/>
              </a:rPr>
              <a:t>     3     </a:t>
            </a:r>
            <a:r>
              <a:rPr lang="en-US" sz="2800" b="0">
                <a:latin typeface="Times New Roman" panose="02020603050405020304" charset="0"/>
                <a:ea typeface="宋体" panose="02010600030101010101" pitchFamily="2" charset="-122"/>
              </a:rPr>
              <a:t> (great) from country to country. In England and many other countries </a:t>
            </a:r>
            <a:r>
              <a:rPr lang="en-US" sz="2800" b="0" u="sng">
                <a:latin typeface="Times New Roman" panose="02020603050405020304" charset="0"/>
                <a:ea typeface="宋体" panose="02010600030101010101" pitchFamily="2" charset="-122"/>
              </a:rPr>
              <a:t>     4     </a:t>
            </a:r>
            <a:r>
              <a:rPr lang="en-US" sz="2800" b="0">
                <a:latin typeface="Times New Roman" panose="02020603050405020304" charset="0"/>
                <a:ea typeface="宋体" panose="02010600030101010101" pitchFamily="2" charset="-122"/>
              </a:rPr>
              <a:t> (influence) by its traditions, a standard Christmas meal would include turkey, ___5___ (potato), vegetables, sausages and gravy, followed by Christmas pudding or mince pies. In Poland and other parts of eastern Europe and Scandinavia, fish often </a:t>
            </a:r>
            <a:r>
              <a:rPr lang="en-US" sz="2800" b="0" u="sng">
                <a:latin typeface="Times New Roman" panose="02020603050405020304" charset="0"/>
                <a:ea typeface="宋体" panose="02010600030101010101" pitchFamily="2" charset="-122"/>
              </a:rPr>
              <a:t>      6     </a:t>
            </a:r>
            <a:r>
              <a:rPr lang="en-US" sz="2800" b="0">
                <a:latin typeface="Times New Roman" panose="02020603050405020304" charset="0"/>
                <a:ea typeface="宋体" panose="02010600030101010101" pitchFamily="2" charset="-122"/>
              </a:rPr>
              <a:t> (provide) the traditional main course, but richer meat, such as lamb, </a:t>
            </a:r>
            <a:r>
              <a:rPr lang="en-US" sz="2800" b="0" u="sng">
                <a:latin typeface="Times New Roman" panose="02020603050405020304" charset="0"/>
                <a:ea typeface="宋体" panose="02010600030101010101" pitchFamily="2" charset="-122"/>
              </a:rPr>
              <a:t>     7     </a:t>
            </a:r>
            <a:r>
              <a:rPr lang="en-US" sz="2800" b="0">
                <a:latin typeface="Times New Roman" panose="02020603050405020304" charset="0"/>
                <a:ea typeface="宋体" panose="02010600030101010101" pitchFamily="2" charset="-122"/>
              </a:rPr>
              <a:t>  (serve) </a:t>
            </a:r>
            <a:r>
              <a:rPr lang="en-US" sz="2800">
                <a:latin typeface="Times New Roman" panose="02020603050405020304" charset="0"/>
                <a:ea typeface="宋体" panose="02010600030101010101" pitchFamily="2" charset="-122"/>
                <a:sym typeface="+mn-ea"/>
              </a:rPr>
              <a:t>increasingly</a:t>
            </a:r>
            <a:r>
              <a:rPr lang="en-US" sz="2800" b="0">
                <a:latin typeface="Times New Roman" panose="02020603050405020304" charset="0"/>
                <a:ea typeface="宋体" panose="02010600030101010101" pitchFamily="2" charset="-122"/>
              </a:rPr>
              <a:t>. Ham is the main meat in the Philippines, </a:t>
            </a:r>
            <a:r>
              <a:rPr lang="en-US" sz="2800" b="0" u="sng">
                <a:latin typeface="Times New Roman" panose="02020603050405020304" charset="0"/>
                <a:ea typeface="宋体" panose="02010600030101010101" pitchFamily="2" charset="-122"/>
              </a:rPr>
              <a:t>      8      </a:t>
            </a:r>
            <a:r>
              <a:rPr lang="en-US" sz="2800" b="0">
                <a:latin typeface="Times New Roman" panose="02020603050405020304" charset="0"/>
                <a:ea typeface="宋体" panose="02010600030101010101" pitchFamily="2" charset="-122"/>
              </a:rPr>
              <a:t>in Germany, France and Austria, goose and pork are favored,  </a:t>
            </a:r>
            <a:r>
              <a:rPr lang="en-US" sz="2800" b="0" u="sng">
                <a:latin typeface="Times New Roman" panose="02020603050405020304" charset="0"/>
                <a:ea typeface="宋体" panose="02010600030101010101" pitchFamily="2" charset="-122"/>
              </a:rPr>
              <a:t>       9    </a:t>
            </a:r>
            <a:r>
              <a:rPr lang="en-US" sz="2800" b="0">
                <a:latin typeface="Times New Roman" panose="02020603050405020304" charset="0"/>
                <a:ea typeface="宋体" panose="02010600030101010101" pitchFamily="2" charset="-122"/>
              </a:rPr>
              <a:t> (make) them sell well. Beef, ham and chicken in __10__ (vary) recipes are popular throughout the world.</a:t>
            </a:r>
            <a:endParaRPr lang="zh-CN" altLang="en-US" sz="2800"/>
          </a:p>
        </p:txBody>
      </p:sp>
      <p:sp>
        <p:nvSpPr>
          <p:cNvPr id="4" name="文本框 3"/>
          <p:cNvSpPr txBox="1"/>
          <p:nvPr/>
        </p:nvSpPr>
        <p:spPr>
          <a:xfrm>
            <a:off x="5772785" y="1619885"/>
            <a:ext cx="93281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an</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2681605" y="2035175"/>
            <a:ext cx="93281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what</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7608570" y="2035175"/>
            <a:ext cx="1329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greatly</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8566785" y="2461895"/>
            <a:ext cx="212026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influenced</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9899015" y="2908935"/>
            <a:ext cx="160972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potatoes</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2182495" y="4133215"/>
            <a:ext cx="153098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provides</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2614295" y="4655185"/>
            <a:ext cx="174307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is served</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2438400" y="5064760"/>
            <a:ext cx="117602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while</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1949450" y="5453380"/>
            <a:ext cx="129921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making</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10222865" y="5453380"/>
            <a:ext cx="128587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various</a:t>
            </a:r>
            <a:endParaRPr lang="en-US" altLang="zh-CN" sz="2800">
              <a:latin typeface="Times New Roman" panose="02020603050405020304" charset="0"/>
              <a:cs typeface="Times New Roman" panose="02020603050405020304" charset="0"/>
            </a:endParaRPr>
          </a:p>
        </p:txBody>
      </p:sp>
      <p:pic>
        <p:nvPicPr>
          <p:cNvPr id="16" name="图片 15" descr="337b4c181a454ab886dfe13db941b3d0"/>
          <p:cNvPicPr>
            <a:picLocks noChangeAspect="1"/>
          </p:cNvPicPr>
          <p:nvPr/>
        </p:nvPicPr>
        <p:blipFill>
          <a:blip r:embed="rId4"/>
          <a:stretch>
            <a:fillRect/>
          </a:stretch>
        </p:blipFill>
        <p:spPr>
          <a:xfrm>
            <a:off x="133350" y="129540"/>
            <a:ext cx="11926570" cy="6629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linds(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ldLvl="0" animBg="1"/>
      <p:bldP spid="5" grpId="1" animBg="1"/>
      <p:bldP spid="6" grpId="0" bldLvl="0" animBg="1"/>
      <p:bldP spid="6"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3" name="图片 2" descr="麋鹿"/>
          <p:cNvPicPr>
            <a:picLocks noChangeAspect="1"/>
          </p:cNvPicPr>
          <p:nvPr/>
        </p:nvPicPr>
        <p:blipFill>
          <a:blip r:embed="rId3"/>
          <a:stretch>
            <a:fillRect/>
          </a:stretch>
        </p:blipFill>
        <p:spPr>
          <a:xfrm>
            <a:off x="9584690" y="4779645"/>
            <a:ext cx="2236470" cy="1960245"/>
          </a:xfrm>
          <a:prstGeom prst="rect">
            <a:avLst/>
          </a:prstGeom>
        </p:spPr>
      </p:pic>
      <p:sp>
        <p:nvSpPr>
          <p:cNvPr id="4" name="文本框 3"/>
          <p:cNvSpPr txBox="1"/>
          <p:nvPr/>
        </p:nvSpPr>
        <p:spPr>
          <a:xfrm>
            <a:off x="350520" y="856615"/>
            <a:ext cx="11366500" cy="5692775"/>
          </a:xfrm>
          <a:prstGeom prst="rect">
            <a:avLst/>
          </a:prstGeom>
          <a:noFill/>
        </p:spPr>
        <p:txBody>
          <a:bodyPr wrap="square" rtlCol="0">
            <a:spAutoFit/>
          </a:bodyPr>
          <a:lstStyle/>
          <a:p>
            <a:pPr marL="0" indent="0">
              <a:buNone/>
            </a:pPr>
            <a:r>
              <a:rPr lang="en-US" altLang="zh-CN" sz="2400" dirty="0">
                <a:latin typeface="Constantia" panose="02030602050306030303" pitchFamily="18" charset="0"/>
                <a:cs typeface="Calibri" panose="020F0502020204030204" charset="0"/>
                <a:sym typeface="+mn-ea"/>
              </a:rPr>
              <a:t>     </a:t>
            </a:r>
            <a:r>
              <a:rPr lang="en-US" altLang="zh-CN" sz="2800" dirty="0">
                <a:latin typeface="Times New Roman" panose="02020603050405020304" charset="0"/>
                <a:cs typeface="Times New Roman" panose="02020603050405020304" charset="0"/>
                <a:sym typeface="+mn-ea"/>
              </a:rPr>
              <a:t>When it comes to Christmas dinner, in Britain as in other parts of the world, there are strict traditions. </a:t>
            </a:r>
            <a:r>
              <a:rPr lang="en-US" altLang="zh-CN" sz="2800" u="sng" dirty="0">
                <a:latin typeface="Times New Roman" panose="02020603050405020304" charset="0"/>
                <a:cs typeface="Times New Roman" panose="02020603050405020304" charset="0"/>
                <a:sym typeface="+mn-ea"/>
              </a:rPr>
              <a:t>     1    </a:t>
            </a:r>
            <a:r>
              <a:rPr lang="en-US" altLang="zh-CN" sz="2800" dirty="0">
                <a:latin typeface="Times New Roman" panose="02020603050405020304" charset="0"/>
                <a:cs typeface="Times New Roman" panose="02020603050405020304" charset="0"/>
                <a:sym typeface="+mn-ea"/>
              </a:rPr>
              <a:t> The first and most important thing to note is that the British Christmas dinner is not dinner at all. __2__</a:t>
            </a:r>
            <a:endParaRPr lang="en-US" altLang="zh-CN" sz="2800" dirty="0">
              <a:latin typeface="Times New Roman" panose="02020603050405020304" charset="0"/>
              <a:cs typeface="Times New Roman" panose="02020603050405020304" charset="0"/>
              <a:sym typeface="+mn-ea"/>
            </a:endParaRPr>
          </a:p>
          <a:p>
            <a:pPr marL="0" indent="0">
              <a:buNone/>
            </a:pPr>
            <a:r>
              <a:rPr lang="en-US" altLang="zh-CN" sz="2800" dirty="0">
                <a:latin typeface="Times New Roman" panose="02020603050405020304" charset="0"/>
                <a:cs typeface="Times New Roman" panose="02020603050405020304" charset="0"/>
                <a:sym typeface="+mn-ea"/>
              </a:rPr>
              <a:t>     It used to be traditional to eat goose or duck for Christmas. </a:t>
            </a:r>
            <a:r>
              <a:rPr lang="en-US" altLang="zh-CN" sz="2800" u="sng" dirty="0">
                <a:latin typeface="Times New Roman" panose="02020603050405020304" charset="0"/>
                <a:cs typeface="Times New Roman" panose="02020603050405020304" charset="0"/>
                <a:sym typeface="+mn-ea"/>
              </a:rPr>
              <a:t>    3    </a:t>
            </a:r>
            <a:r>
              <a:rPr lang="en-US" altLang="zh-CN" sz="2800" dirty="0">
                <a:latin typeface="Times New Roman" panose="02020603050405020304" charset="0"/>
                <a:cs typeface="Times New Roman" panose="02020603050405020304" charset="0"/>
                <a:sym typeface="+mn-ea"/>
              </a:rPr>
              <a:t> Around lunchtime on Christmas Day, most British families will sit down and tuck into roast turkey, roast potatoes and a bunch of vegetables, most commonly carrots, parsnips, turnip. Then there are the pigs in blankets (mini-sausages wrapped in bacon). </a:t>
            </a:r>
            <a:endParaRPr lang="zh-CN" altLang="zh-CN" sz="2800" dirty="0">
              <a:latin typeface="Times New Roman" panose="02020603050405020304" charset="0"/>
              <a:cs typeface="Times New Roman" panose="02020603050405020304" charset="0"/>
            </a:endParaRPr>
          </a:p>
          <a:p>
            <a:pPr marL="0" indent="0">
              <a:buNone/>
            </a:pPr>
            <a:r>
              <a:rPr lang="en-US" altLang="zh-CN" sz="2800" dirty="0">
                <a:latin typeface="Times New Roman" panose="02020603050405020304" charset="0"/>
                <a:cs typeface="Times New Roman" panose="02020603050405020304" charset="0"/>
                <a:sym typeface="+mn-ea"/>
              </a:rPr>
              <a:t>     But it’s not over yet. </a:t>
            </a:r>
            <a:r>
              <a:rPr lang="en-US" altLang="zh-CN" sz="2800" u="sng" dirty="0">
                <a:latin typeface="Times New Roman" panose="02020603050405020304" charset="0"/>
                <a:cs typeface="Times New Roman" panose="02020603050405020304" charset="0"/>
                <a:sym typeface="+mn-ea"/>
              </a:rPr>
              <a:t>     4     </a:t>
            </a:r>
            <a:r>
              <a:rPr lang="en-US" altLang="zh-CN" sz="2800" dirty="0">
                <a:latin typeface="Times New Roman" panose="02020603050405020304" charset="0"/>
                <a:cs typeface="Times New Roman" panose="02020603050405020304" charset="0"/>
                <a:sym typeface="+mn-ea"/>
              </a:rPr>
              <a:t> Some people opt instead for fresh cream, but you can’t really escape the booze, as that is the thing that was </a:t>
            </a:r>
            <a:endParaRPr lang="en-US" altLang="zh-CN" sz="2800" dirty="0">
              <a:latin typeface="Times New Roman" panose="02020603050405020304" charset="0"/>
              <a:cs typeface="Times New Roman" panose="02020603050405020304" charset="0"/>
              <a:sym typeface="+mn-ea"/>
            </a:endParaRPr>
          </a:p>
          <a:p>
            <a:pPr marL="0" indent="0">
              <a:buNone/>
            </a:pPr>
            <a:r>
              <a:rPr lang="en-US" altLang="zh-CN" sz="2800" dirty="0">
                <a:latin typeface="Times New Roman" panose="02020603050405020304" charset="0"/>
                <a:cs typeface="Times New Roman" panose="02020603050405020304" charset="0"/>
                <a:sym typeface="+mn-ea"/>
              </a:rPr>
              <a:t>on fire in the first place. </a:t>
            </a:r>
            <a:endParaRPr lang="zh-CN" altLang="zh-CN" sz="2800" dirty="0">
              <a:latin typeface="Times New Roman" panose="02020603050405020304" charset="0"/>
              <a:cs typeface="Times New Roman" panose="02020603050405020304" charset="0"/>
            </a:endParaRPr>
          </a:p>
          <a:p>
            <a:pPr marL="0" indent="0">
              <a:buNone/>
            </a:pPr>
            <a:r>
              <a:rPr lang="en-US" altLang="zh-CN" sz="2800" dirty="0">
                <a:latin typeface="Times New Roman" panose="02020603050405020304" charset="0"/>
                <a:cs typeface="Times New Roman" panose="02020603050405020304" charset="0"/>
                <a:sym typeface="+mn-ea"/>
              </a:rPr>
              <a:t>     </a:t>
            </a:r>
            <a:r>
              <a:rPr lang="en-US" altLang="zh-CN" sz="2800" u="sng" dirty="0">
                <a:latin typeface="Times New Roman" panose="02020603050405020304" charset="0"/>
                <a:cs typeface="Times New Roman" panose="02020603050405020304" charset="0"/>
                <a:sym typeface="+mn-ea"/>
              </a:rPr>
              <a:t>      5    </a:t>
            </a:r>
            <a:r>
              <a:rPr lang="en-US" altLang="zh-CN" sz="2800" dirty="0">
                <a:latin typeface="Times New Roman" panose="02020603050405020304" charset="0"/>
                <a:cs typeface="Times New Roman" panose="02020603050405020304" charset="0"/>
                <a:sym typeface="+mn-ea"/>
              </a:rPr>
              <a:t> After then, people emerge a few hours later to </a:t>
            </a:r>
            <a:endParaRPr lang="en-US" altLang="zh-CN" sz="2800" dirty="0">
              <a:latin typeface="Times New Roman" panose="02020603050405020304" charset="0"/>
              <a:cs typeface="Times New Roman" panose="02020603050405020304" charset="0"/>
              <a:sym typeface="+mn-ea"/>
            </a:endParaRPr>
          </a:p>
          <a:p>
            <a:pPr marL="0" indent="0">
              <a:buNone/>
            </a:pPr>
            <a:r>
              <a:rPr lang="en-US" altLang="zh-CN" sz="2800" dirty="0">
                <a:latin typeface="Times New Roman" panose="02020603050405020304" charset="0"/>
                <a:cs typeface="Times New Roman" panose="02020603050405020304" charset="0"/>
                <a:sym typeface="+mn-ea"/>
              </a:rPr>
              <a:t>start on the leftovers. </a:t>
            </a:r>
            <a:endParaRPr lang="zh-CN" altLang="en-US" sz="2800">
              <a:latin typeface="Times New Roman" panose="02020603050405020304" charset="0"/>
              <a:cs typeface="Times New Roman" panose="02020603050405020304" charset="0"/>
            </a:endParaRPr>
          </a:p>
        </p:txBody>
      </p:sp>
      <p:sp>
        <p:nvSpPr>
          <p:cNvPr id="5" name="文本框 4"/>
          <p:cNvSpPr txBox="1"/>
          <p:nvPr/>
        </p:nvSpPr>
        <p:spPr>
          <a:xfrm>
            <a:off x="4004310" y="213360"/>
            <a:ext cx="3985895" cy="521970"/>
          </a:xfrm>
          <a:prstGeom prst="rect">
            <a:avLst/>
          </a:prstGeom>
          <a:noFill/>
        </p:spPr>
        <p:txBody>
          <a:bodyPr wrap="square" rtlCol="0">
            <a:spAutoFit/>
          </a:bodyPr>
          <a:lstStyle/>
          <a:p>
            <a:pPr algn="ctr"/>
            <a:r>
              <a:rPr lang="zh-CN" altLang="en-US" sz="2800" b="1">
                <a:solidFill>
                  <a:srgbClr val="FF0000"/>
                </a:solidFill>
                <a:latin typeface="宋体" panose="02010600030101010101" pitchFamily="2" charset="-122"/>
                <a:ea typeface="宋体" panose="02010600030101010101" pitchFamily="2" charset="-122"/>
              </a:rPr>
              <a:t>高考题型开发：七选五</a:t>
            </a:r>
            <a:endParaRPr lang="zh-CN" altLang="en-US" sz="2800" b="1">
              <a:solidFill>
                <a:srgbClr val="FF0000"/>
              </a:solidFill>
              <a:latin typeface="宋体" panose="02010600030101010101" pitchFamily="2" charset="-122"/>
              <a:ea typeface="宋体" panose="02010600030101010101" pitchFamily="2" charset="-122"/>
            </a:endParaRPr>
          </a:p>
        </p:txBody>
      </p:sp>
      <p:pic>
        <p:nvPicPr>
          <p:cNvPr id="13" name="图片 12" descr="袜子2"/>
          <p:cNvPicPr>
            <a:picLocks noChangeAspect="1"/>
          </p:cNvPicPr>
          <p:nvPr/>
        </p:nvPicPr>
        <p:blipFill>
          <a:blip r:embed="rId4"/>
          <a:stretch>
            <a:fillRect/>
          </a:stretch>
        </p:blipFill>
        <p:spPr>
          <a:xfrm>
            <a:off x="495935" y="127000"/>
            <a:ext cx="3088005" cy="608965"/>
          </a:xfrm>
          <a:prstGeom prst="rect">
            <a:avLst/>
          </a:prstGeom>
        </p:spPr>
      </p:pic>
      <p:pic>
        <p:nvPicPr>
          <p:cNvPr id="14" name="图片 13" descr="袜子2"/>
          <p:cNvPicPr>
            <a:picLocks noChangeAspect="1"/>
          </p:cNvPicPr>
          <p:nvPr/>
        </p:nvPicPr>
        <p:blipFill>
          <a:blip r:embed="rId4"/>
          <a:stretch>
            <a:fillRect/>
          </a:stretch>
        </p:blipFill>
        <p:spPr>
          <a:xfrm flipH="1">
            <a:off x="8410575" y="127000"/>
            <a:ext cx="3088005" cy="608965"/>
          </a:xfrm>
          <a:prstGeom prst="rect">
            <a:avLst/>
          </a:prstGeom>
        </p:spPr>
      </p:pic>
      <p:sp>
        <p:nvSpPr>
          <p:cNvPr id="11" name="文本框 10"/>
          <p:cNvSpPr txBox="1"/>
          <p:nvPr/>
        </p:nvSpPr>
        <p:spPr>
          <a:xfrm>
            <a:off x="4171950" y="1285875"/>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D </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7844155" y="166751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G </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9326245" y="202057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B </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4004310" y="414528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E </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1019810" y="5499100"/>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 </a:t>
            </a:r>
            <a:endParaRPr lang="en-US" altLang="zh-CN" sz="28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5" grpId="0" bldLvl="0" animBg="1"/>
      <p:bldP spid="15" grpId="1" animBg="1"/>
      <p:bldP spid="16" grpId="0" bldLvl="0" animBg="1"/>
      <p:bldP spid="16" grpId="1" animBg="1"/>
      <p:bldP spid="17" grpId="0" bldLvl="0" animBg="1"/>
      <p:bldP spid="17" grpId="1" animBg="1"/>
      <p:bldP spid="18" grpId="0" bldLvl="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8" name="图片 7" descr="叮当"/>
          <p:cNvPicPr>
            <a:picLocks noChangeAspect="1"/>
          </p:cNvPicPr>
          <p:nvPr/>
        </p:nvPicPr>
        <p:blipFill>
          <a:blip r:embed="rId3"/>
          <a:stretch>
            <a:fillRect/>
          </a:stretch>
        </p:blipFill>
        <p:spPr>
          <a:xfrm>
            <a:off x="10908030" y="0"/>
            <a:ext cx="1186180" cy="2475230"/>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479" y1="33760" x2="28479" y2="33760"/>
                        <a14:foregroundMark x1="31068" y1="33043" x2="31068" y2="33043"/>
                        <a14:foregroundMark x1="32201" y1="32428" x2="32201" y2="32428"/>
                        <a14:foregroundMark x1="40777" y1="26691" x2="40777" y2="26691"/>
                        <a14:foregroundMark x1="41748" y1="23617" x2="41748" y2="23617"/>
                        <a14:foregroundMark x1="37783" y1="19057" x2="37783" y2="19057"/>
                        <a14:foregroundMark x1="36812" y1="14498" x2="36812" y2="14498"/>
                        <a14:foregroundMark x1="32443" y1="12141" x2="32443" y2="12141"/>
                        <a14:foregroundMark x1="58010" y1="11834" x2="58010" y2="11834"/>
                        <a14:foregroundMark x1="60761" y1="16547" x2="60761" y2="16547"/>
                        <a14:foregroundMark x1="55906" y1="17418" x2="55906" y2="17418"/>
                        <a14:foregroundMark x1="25243" y1="17418" x2="25243" y2="17418"/>
                        <a14:foregroundMark x1="14806" y1="29201" x2="14806" y2="29201"/>
                        <a14:foregroundMark x1="22006" y1="29816" x2="22006" y2="29816"/>
                        <a14:foregroundMark x1="46602" y1="32121" x2="46602" y2="32121"/>
                        <a14:foregroundMark x1="44741" y1="22131" x2="44741" y2="22131"/>
                        <a14:foregroundMark x1="50081" y1="21260" x2="50081" y2="21260"/>
                        <a14:foregroundMark x1="25890" y1="30072" x2="25890" y2="30072"/>
                        <a14:foregroundMark x1="28964" y1="27613" x2="28964" y2="27613"/>
                        <a14:foregroundMark x1="30583" y1="20389" x2="30583" y2="20389"/>
                        <a14:foregroundMark x1="22006" y1="11834" x2="22006" y2="11834"/>
                        <a14:foregroundMark x1="21521" y1="9529" x2="21521" y2="9529"/>
                        <a14:foregroundMark x1="17071" y1="10092" x2="17071" y2="10092"/>
                        <a14:foregroundMark x1="18932" y1="11117" x2="18932" y2="11117"/>
                        <a14:foregroundMark x1="39887" y1="21414" x2="39887" y2="21414"/>
                        <a14:foregroundMark x1="36165" y1="16547" x2="36165" y2="16547"/>
                        <a14:foregroundMark x1="36408" y1="15523" x2="36408" y2="15523"/>
                        <a14:foregroundMark x1="36570" y1="12910" x2="36570" y2="12910"/>
                        <a14:foregroundMark x1="36408" y1="11578" x2="36408" y2="11578"/>
                        <a14:foregroundMark x1="57282" y1="33607" x2="57282" y2="33607"/>
                        <a14:foregroundMark x1="59790" y1="37295" x2="59790" y2="37295"/>
                        <a14:foregroundMark x1="54450" y1="30533" x2="54450" y2="30533"/>
                        <a14:foregroundMark x1="52670" y1="33607" x2="52670" y2="33607"/>
                        <a14:foregroundMark x1="54450" y1="33914" x2="54450" y2="33914"/>
                        <a14:foregroundMark x1="50809" y1="33453" x2="50809" y2="33453"/>
                        <a14:foregroundMark x1="56553" y1="34785" x2="56553" y2="34785"/>
                        <a14:foregroundMark x1="57767" y1="36117" x2="57767" y2="36117"/>
                        <a14:foregroundMark x1="57282" y1="35502" x2="57282" y2="35502"/>
                        <a14:foregroundMark x1="61003" y1="37756" x2="61003" y2="37756"/>
                        <a14:foregroundMark x1="58414" y1="36680" x2="58414" y2="36680"/>
                        <a14:foregroundMark x1="31472" y1="27459" x2="31472" y2="27459"/>
                        <a14:foregroundMark x1="33819" y1="27459" x2="33819" y2="27459"/>
                        <a14:foregroundMark x1="33091" y1="26998" x2="33091" y2="26998"/>
                        <a14:foregroundMark x1="31715" y1="28023" x2="31715" y2="28023"/>
                        <a14:foregroundMark x1="19660" y1="27715" x2="19660" y2="27715"/>
                        <a14:foregroundMark x1="18528" y1="26281" x2="18528" y2="26281"/>
                        <a14:foregroundMark x1="11974" y1="24641" x2="11974" y2="24641"/>
                        <a14:foregroundMark x1="11327" y1="23156" x2="11327" y2="23156"/>
                        <a14:foregroundMark x1="15453" y1="24334" x2="15453" y2="24334"/>
                        <a14:foregroundMark x1="31068" y1="18904" x2="31068" y2="18904"/>
                        <a14:foregroundMark x1="28964" y1="22131" x2="28964" y2="22131"/>
                        <a14:foregroundMark x1="33576" y1="19211" x2="33576" y2="19211"/>
                        <a14:foregroundMark x1="27994" y1="15113" x2="27994" y2="15113"/>
                        <a14:foregroundMark x1="28964" y1="12910" x2="28964" y2="12910"/>
                        <a14:foregroundMark x1="22249" y1="13781" x2="22249" y2="13781"/>
                        <a14:foregroundMark x1="16181" y1="9068" x2="16181" y2="9068"/>
                        <a14:foregroundMark x1="31715" y1="10963" x2="31715" y2="10963"/>
                        <a14:foregroundMark x1="31068" y1="10246" x2="31068" y2="10246"/>
                        <a14:foregroundMark x1="34061" y1="13627" x2="34061" y2="13627"/>
                        <a14:foregroundMark x1="34790" y1="14344" x2="34790" y2="14344"/>
                        <a14:foregroundMark x1="33091" y1="12910" x2="33091" y2="12910"/>
                        <a14:foregroundMark x1="45227" y1="21260" x2="45227" y2="21260"/>
                        <a14:foregroundMark x1="46359" y1="20697" x2="46359" y2="20697"/>
                        <a14:foregroundMark x1="62136" y1="15830" x2="62136" y2="15830"/>
                        <a14:foregroundMark x1="63511" y1="15676" x2="63511" y2="15676"/>
                        <a14:foregroundMark x1="57524" y1="17316" x2="57524" y2="17316"/>
                        <a14:foregroundMark x1="58657" y1="17008" x2="58657" y2="17008"/>
                        <a14:foregroundMark x1="61246" y1="13934" x2="61246" y2="13934"/>
                        <a14:foregroundMark x1="61246" y1="12602" x2="61246" y2="12602"/>
                        <a14:foregroundMark x1="58414" y1="12910" x2="58414" y2="12910"/>
                        <a14:foregroundMark x1="58172" y1="10656" x2="58172" y2="10656"/>
                        <a14:foregroundMark x1="58010" y1="10246" x2="58010" y2="10246"/>
                        <a14:backgroundMark x1="59385" y1="15215" x2="59385" y2="15215"/>
                        <a14:backgroundMark x1="61003" y1="14959" x2="61003" y2="14959"/>
                      </a14:backgroundRemoval>
                    </a14:imgEffect>
                  </a14:imgLayer>
                </a14:imgProps>
              </a:ext>
              <a:ext uri="{28A0092B-C50C-407E-A947-70E740481C1C}">
                <a14:useLocalDpi xmlns:a14="http://schemas.microsoft.com/office/drawing/2010/main" val="0"/>
              </a:ext>
            </a:extLst>
          </a:blip>
          <a:stretch>
            <a:fillRect/>
          </a:stretch>
        </p:blipFill>
        <p:spPr>
          <a:xfrm>
            <a:off x="403860" y="4054475"/>
            <a:ext cx="2372360" cy="2701290"/>
          </a:xfrm>
          <a:prstGeom prst="rect">
            <a:avLst/>
          </a:prstGeom>
        </p:spPr>
      </p:pic>
      <p:sp>
        <p:nvSpPr>
          <p:cNvPr id="3" name="文本框 2"/>
          <p:cNvSpPr txBox="1"/>
          <p:nvPr/>
        </p:nvSpPr>
        <p:spPr>
          <a:xfrm>
            <a:off x="696595" y="627380"/>
            <a:ext cx="10321290" cy="3538220"/>
          </a:xfrm>
          <a:prstGeom prst="rect">
            <a:avLst/>
          </a:prstGeom>
          <a:noFill/>
        </p:spPr>
        <p:txBody>
          <a:bodyPr wrap="square" rtlCol="0">
            <a:spAutoFit/>
          </a:bodyPr>
          <a:lstStyle/>
          <a:p>
            <a:pPr algn="l">
              <a:buClrTx/>
              <a:buSzTx/>
              <a:buNone/>
            </a:pPr>
            <a:r>
              <a:rPr lang="en-US" altLang="zh-CN" sz="2800" dirty="0">
                <a:latin typeface="Times New Roman" panose="02020603050405020304" charset="0"/>
                <a:cs typeface="Times New Roman" panose="02020603050405020304" charset="0"/>
                <a:sym typeface="+mn-ea"/>
              </a:rPr>
              <a:t>A. Eventually, it’s time to collapse in front of the TV. </a:t>
            </a:r>
            <a:endParaRPr lang="en-US" altLang="zh-CN" sz="2800" dirty="0">
              <a:latin typeface="Times New Roman" panose="02020603050405020304" charset="0"/>
              <a:cs typeface="Times New Roman" panose="02020603050405020304" charset="0"/>
              <a:sym typeface="+mn-ea"/>
            </a:endParaRPr>
          </a:p>
          <a:p>
            <a:pPr algn="l">
              <a:buClrTx/>
              <a:buSzTx/>
              <a:buNone/>
            </a:pPr>
            <a:r>
              <a:rPr lang="en-US" altLang="zh-CN" sz="2800" dirty="0">
                <a:latin typeface="Times New Roman" panose="02020603050405020304" charset="0"/>
                <a:cs typeface="Times New Roman" panose="02020603050405020304" charset="0"/>
                <a:sym typeface="+mn-ea"/>
              </a:rPr>
              <a:t>B. Some people still do, but in the main it’s turkey, roasted and </a:t>
            </a:r>
            <a:endParaRPr lang="en-US" altLang="zh-CN" sz="2800" dirty="0">
              <a:latin typeface="Times New Roman" panose="02020603050405020304" charset="0"/>
              <a:cs typeface="Times New Roman" panose="02020603050405020304" charset="0"/>
              <a:sym typeface="+mn-ea"/>
            </a:endParaRPr>
          </a:p>
          <a:p>
            <a:pPr algn="l">
              <a:buClrTx/>
              <a:buSzTx/>
              <a:buNone/>
            </a:pPr>
            <a:r>
              <a:rPr lang="en-US" altLang="zh-CN" sz="2800" dirty="0">
                <a:latin typeface="Times New Roman" panose="02020603050405020304" charset="0"/>
                <a:cs typeface="Times New Roman" panose="02020603050405020304" charset="0"/>
                <a:sym typeface="+mn-ea"/>
              </a:rPr>
              <a:t>     served with stuffing.</a:t>
            </a:r>
            <a:endParaRPr lang="en-US" altLang="zh-CN" sz="2800" dirty="0">
              <a:latin typeface="Times New Roman" panose="02020603050405020304" charset="0"/>
              <a:cs typeface="Times New Roman" panose="02020603050405020304" charset="0"/>
              <a:sym typeface="+mn-ea"/>
            </a:endParaRPr>
          </a:p>
          <a:p>
            <a:pPr algn="l">
              <a:buClrTx/>
              <a:buSzTx/>
              <a:buNone/>
            </a:pPr>
            <a:r>
              <a:rPr lang="en-US" altLang="zh-CN" sz="2800" dirty="0">
                <a:latin typeface="Times New Roman" panose="02020603050405020304" charset="0"/>
                <a:cs typeface="Times New Roman" panose="02020603050405020304" charset="0"/>
                <a:sym typeface="+mn-ea"/>
              </a:rPr>
              <a:t>C. But that’s all they should observe.</a:t>
            </a:r>
            <a:endParaRPr lang="en-US" altLang="zh-CN" sz="2800" dirty="0">
              <a:latin typeface="Times New Roman" panose="02020603050405020304" charset="0"/>
              <a:cs typeface="Times New Roman" panose="02020603050405020304" charset="0"/>
              <a:sym typeface="+mn-ea"/>
            </a:endParaRPr>
          </a:p>
          <a:p>
            <a:pPr algn="l">
              <a:buClrTx/>
              <a:buSzTx/>
              <a:buNone/>
            </a:pPr>
            <a:r>
              <a:rPr lang="en-US" altLang="zh-CN" sz="2800" dirty="0">
                <a:latin typeface="Times New Roman" panose="02020603050405020304" charset="0"/>
                <a:cs typeface="Times New Roman" panose="02020603050405020304" charset="0"/>
                <a:sym typeface="+mn-ea"/>
              </a:rPr>
              <a:t>D. And most families adhere to them</a:t>
            </a:r>
            <a:endParaRPr lang="en-US" altLang="zh-CN" sz="2800" dirty="0">
              <a:latin typeface="Times New Roman" panose="02020603050405020304" charset="0"/>
              <a:cs typeface="Times New Roman" panose="02020603050405020304" charset="0"/>
              <a:sym typeface="+mn-ea"/>
            </a:endParaRPr>
          </a:p>
          <a:p>
            <a:pPr algn="l">
              <a:buClrTx/>
              <a:buSzTx/>
              <a:buNone/>
            </a:pPr>
            <a:r>
              <a:rPr lang="en-US" altLang="zh-CN" sz="2800" dirty="0">
                <a:latin typeface="Times New Roman" panose="02020603050405020304" charset="0"/>
                <a:cs typeface="Times New Roman" panose="02020603050405020304" charset="0"/>
              </a:rPr>
              <a:t>E. </a:t>
            </a:r>
            <a:r>
              <a:rPr lang="en-US" altLang="zh-CN" sz="2800" dirty="0">
                <a:latin typeface="Times New Roman" panose="02020603050405020304" charset="0"/>
                <a:cs typeface="Times New Roman" panose="02020603050405020304" charset="0"/>
                <a:sym typeface="+mn-ea"/>
              </a:rPr>
              <a:t>Next, comes Christmas pudding, traditionally served on fire. </a:t>
            </a:r>
            <a:endParaRPr lang="en-US" altLang="zh-CN" sz="2800" dirty="0">
              <a:latin typeface="Times New Roman" panose="02020603050405020304" charset="0"/>
              <a:cs typeface="Times New Roman" panose="02020603050405020304" charset="0"/>
            </a:endParaRPr>
          </a:p>
          <a:p>
            <a:pPr algn="l">
              <a:buClrTx/>
              <a:buSzTx/>
              <a:buNone/>
            </a:pPr>
            <a:r>
              <a:rPr lang="en-US" altLang="zh-CN" sz="2800" dirty="0">
                <a:latin typeface="Times New Roman" panose="02020603050405020304" charset="0"/>
                <a:cs typeface="Times New Roman" panose="02020603050405020304" charset="0"/>
              </a:rPr>
              <a:t>F. As you must eat them up.</a:t>
            </a:r>
            <a:endParaRPr lang="en-US" altLang="zh-CN" sz="2800" dirty="0">
              <a:latin typeface="Times New Roman" panose="02020603050405020304" charset="0"/>
              <a:cs typeface="Times New Roman" panose="02020603050405020304" charset="0"/>
            </a:endParaRPr>
          </a:p>
          <a:p>
            <a:pPr algn="l">
              <a:buClrTx/>
              <a:buSzTx/>
              <a:buNone/>
            </a:pPr>
            <a:r>
              <a:rPr lang="en-US" altLang="zh-CN" sz="2800" dirty="0">
                <a:latin typeface="Times New Roman" panose="02020603050405020304" charset="0"/>
                <a:cs typeface="Times New Roman" panose="02020603050405020304" charset="0"/>
              </a:rPr>
              <a:t>G. </a:t>
            </a:r>
            <a:r>
              <a:rPr lang="en-US" altLang="zh-CN" sz="2800" dirty="0">
                <a:latin typeface="Times New Roman" panose="02020603050405020304" charset="0"/>
                <a:cs typeface="Times New Roman" panose="02020603050405020304" charset="0"/>
                <a:sym typeface="+mn-ea"/>
              </a:rPr>
              <a:t>It’s actually lunch.</a:t>
            </a:r>
            <a:endParaRPr lang="en-US" altLang="zh-CN" sz="2800" dirty="0">
              <a:latin typeface="Times New Roman" panose="02020603050405020304" charset="0"/>
              <a:cs typeface="Times New Roman" panose="02020603050405020304" charset="0"/>
            </a:endParaRPr>
          </a:p>
        </p:txBody>
      </p:sp>
      <p:pic>
        <p:nvPicPr>
          <p:cNvPr id="4" name="图片 3" descr="袜子4"/>
          <p:cNvPicPr>
            <a:picLocks noChangeAspect="1"/>
          </p:cNvPicPr>
          <p:nvPr/>
        </p:nvPicPr>
        <p:blipFill>
          <a:blip r:embed="rId6"/>
          <a:stretch>
            <a:fillRect/>
          </a:stretch>
        </p:blipFill>
        <p:spPr>
          <a:xfrm>
            <a:off x="8696960" y="3892550"/>
            <a:ext cx="3132455" cy="2682875"/>
          </a:xfrm>
          <a:prstGeom prst="rect">
            <a:avLst/>
          </a:prstGeom>
        </p:spPr>
      </p:pic>
      <p:pic>
        <p:nvPicPr>
          <p:cNvPr id="5" name="图片 4" descr="礼物观"/>
          <p:cNvPicPr>
            <a:picLocks noChangeAspect="1"/>
          </p:cNvPicPr>
          <p:nvPr/>
        </p:nvPicPr>
        <p:blipFill>
          <a:blip r:embed="rId7"/>
          <a:stretch>
            <a:fillRect/>
          </a:stretch>
        </p:blipFill>
        <p:spPr>
          <a:xfrm>
            <a:off x="3836670" y="4312920"/>
            <a:ext cx="4017645" cy="22625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27000"/>
            <a:ext cx="11927205" cy="6628765"/>
          </a:xfrm>
          <a:prstGeom prst="rect">
            <a:avLst/>
          </a:prstGeom>
        </p:spPr>
      </p:pic>
      <p:sp>
        <p:nvSpPr>
          <p:cNvPr id="4" name="标题 3"/>
          <p:cNvSpPr>
            <a:spLocks noGrp="1"/>
          </p:cNvSpPr>
          <p:nvPr/>
        </p:nvSpPr>
        <p:spPr>
          <a:xfrm>
            <a:off x="4551680" y="1943735"/>
            <a:ext cx="3031490" cy="705485"/>
          </a:xfrm>
          <a:prstGeom prst="rect">
            <a:avLst/>
          </a:prstGeom>
        </p:spPr>
        <p:txBody>
          <a:bodyPr>
            <a:noAutofit/>
          </a:bodyPr>
          <a:lstStyle>
            <a:lvl1pPr algn="ctr" defTabSz="914400" rtl="0" eaLnBrk="1" latinLnBrk="0" hangingPunct="1">
              <a:lnSpc>
                <a:spcPct val="90000"/>
              </a:lnSpc>
              <a:spcBef>
                <a:spcPct val="0"/>
              </a:spcBef>
              <a:buNone/>
              <a:defRPr sz="3200" b="1" kern="1200" spc="600">
                <a:solidFill>
                  <a:schemeClr val="tx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cs typeface="+mj-cs"/>
              </a:defRPr>
            </a:lvl1pPr>
          </a:lstStyle>
          <a:p>
            <a:r>
              <a:rPr lang="en-US" altLang="zh-CN" sz="4800" spc="0">
                <a:latin typeface="Times New Roman" panose="02020603050405020304" charset="0"/>
                <a:ea typeface="+mn-ea"/>
                <a:cs typeface="Times New Roman" panose="02020603050405020304" charset="0"/>
                <a:sym typeface="+mn-lt"/>
              </a:rPr>
              <a:t>contents</a:t>
            </a:r>
            <a:endParaRPr lang="en-US" altLang="zh-CN" sz="4800" spc="0">
              <a:latin typeface="Times New Roman" panose="02020603050405020304" charset="0"/>
              <a:ea typeface="+mn-ea"/>
              <a:cs typeface="Times New Roman" panose="02020603050405020304" charset="0"/>
              <a:sym typeface="+mn-lt"/>
            </a:endParaRPr>
          </a:p>
        </p:txBody>
      </p:sp>
      <p:grpSp>
        <p:nvGrpSpPr>
          <p:cNvPr id="41" name="组合 40"/>
          <p:cNvGrpSpPr/>
          <p:nvPr/>
        </p:nvGrpSpPr>
        <p:grpSpPr>
          <a:xfrm>
            <a:off x="2673350" y="2371725"/>
            <a:ext cx="5938520" cy="3821430"/>
            <a:chOff x="-59531" y="2381781"/>
            <a:chExt cx="5164376" cy="3821349"/>
          </a:xfrm>
        </p:grpSpPr>
        <p:sp>
          <p:nvSpPr>
            <p:cNvPr id="43" name="空心弧 42"/>
            <p:cNvSpPr>
              <a:spLocks noChangeAspect="1"/>
            </p:cNvSpPr>
            <p:nvPr/>
          </p:nvSpPr>
          <p:spPr>
            <a:xfrm rot="5400000">
              <a:off x="1283495" y="2381780"/>
              <a:ext cx="3821349" cy="3821351"/>
            </a:xfrm>
            <a:prstGeom prst="blockArc">
              <a:avLst>
                <a:gd name="adj1" fmla="val 15312021"/>
                <a:gd name="adj2" fmla="val 16870308"/>
                <a:gd name="adj3" fmla="val 17635"/>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srgbClr val="0070C0"/>
                </a:solidFill>
                <a:cs typeface="+mn-ea"/>
                <a:sym typeface="+mn-lt"/>
              </a:endParaRPr>
            </a:p>
          </p:txBody>
        </p:sp>
        <p:sp>
          <p:nvSpPr>
            <p:cNvPr id="44" name="文本框 9"/>
            <p:cNvSpPr txBox="1"/>
            <p:nvPr/>
          </p:nvSpPr>
          <p:spPr>
            <a:xfrm>
              <a:off x="4314673" y="3969945"/>
              <a:ext cx="746760" cy="645146"/>
            </a:xfrm>
            <a:prstGeom prst="rect">
              <a:avLst/>
            </a:prstGeom>
            <a:noFill/>
            <a:effectLst/>
          </p:spPr>
          <p:txBody>
            <a:bodyPr wrap="square" lIns="91440" tIns="45720" rIns="91440" bIns="45720"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3600" b="1" dirty="0">
                  <a:latin typeface="+mn-lt"/>
                  <a:ea typeface="+mn-ea"/>
                  <a:cs typeface="+mn-ea"/>
                  <a:sym typeface="+mn-lt"/>
                </a:rPr>
                <a:t>04</a:t>
              </a:r>
              <a:endParaRPr lang="zh-CN" altLang="en-US" sz="3600" b="1" dirty="0">
                <a:latin typeface="+mn-lt"/>
                <a:ea typeface="+mn-ea"/>
                <a:cs typeface="+mn-ea"/>
                <a:sym typeface="+mn-lt"/>
              </a:endParaRPr>
            </a:p>
          </p:txBody>
        </p:sp>
        <p:sp>
          <p:nvSpPr>
            <p:cNvPr id="47" name="矩形 46"/>
            <p:cNvSpPr/>
            <p:nvPr/>
          </p:nvSpPr>
          <p:spPr>
            <a:xfrm>
              <a:off x="-59531" y="3224426"/>
              <a:ext cx="4374515" cy="1753198"/>
            </a:xfrm>
            <a:prstGeom prst="rect">
              <a:avLst/>
            </a:prstGeom>
          </p:spPr>
          <p:txBody>
            <a:bodyPr wrap="square">
              <a:spAutoFit/>
            </a:bodyPr>
            <a:lstStyle/>
            <a:p>
              <a:pPr algn="ctr"/>
              <a:r>
                <a:rPr lang="en-US" altLang="zh-CN" sz="3600" b="1">
                  <a:latin typeface="Times New Roman" panose="02020603050405020304" charset="0"/>
                  <a:cs typeface="Times New Roman" panose="02020603050405020304" charset="0"/>
                  <a:sym typeface="+mn-lt"/>
                </a:rPr>
                <a:t>The vocabulary and benediction concerning Christmas</a:t>
              </a:r>
              <a:endParaRPr lang="en-US" altLang="zh-CN" sz="3600" b="1">
                <a:latin typeface="Times New Roman" panose="02020603050405020304" charset="0"/>
                <a:cs typeface="Times New Roman" panose="02020603050405020304" charset="0"/>
                <a:sym typeface="+mn-lt"/>
              </a:endParaRPr>
            </a:p>
          </p:txBody>
        </p:sp>
      </p:grpSp>
      <p:pic>
        <p:nvPicPr>
          <p:cNvPr id="3" name="图片 2" descr="小鹿"/>
          <p:cNvPicPr>
            <a:picLocks noChangeAspect="1"/>
          </p:cNvPicPr>
          <p:nvPr>
            <p:custDataLst>
              <p:tags r:id="rId3"/>
            </p:custDataLst>
          </p:nvPr>
        </p:nvPicPr>
        <p:blipFill>
          <a:blip r:embed="rId4"/>
          <a:stretch>
            <a:fillRect/>
          </a:stretch>
        </p:blipFill>
        <p:spPr>
          <a:xfrm>
            <a:off x="271145" y="346075"/>
            <a:ext cx="3434080" cy="2639060"/>
          </a:xfrm>
          <a:prstGeom prst="rect">
            <a:avLst/>
          </a:prstGeom>
        </p:spPr>
      </p:pic>
      <p:pic>
        <p:nvPicPr>
          <p:cNvPr id="6" name="图片 5" descr="t01124607b671392e21"/>
          <p:cNvPicPr>
            <a:picLocks noChangeAspect="1"/>
          </p:cNvPicPr>
          <p:nvPr/>
        </p:nvPicPr>
        <p:blipFill>
          <a:blip r:embed="rId5"/>
          <a:srcRect r="2500" b="8470"/>
          <a:stretch>
            <a:fillRect/>
          </a:stretch>
        </p:blipFill>
        <p:spPr>
          <a:xfrm>
            <a:off x="9239250" y="127000"/>
            <a:ext cx="2650490" cy="2008505"/>
          </a:xfrm>
          <a:prstGeom prst="rect">
            <a:avLst/>
          </a:prstGeom>
        </p:spPr>
      </p:pic>
      <p:pic>
        <p:nvPicPr>
          <p:cNvPr id="5" name="图片 4" descr="圣诞袜"/>
          <p:cNvPicPr>
            <a:picLocks noChangeAspect="1"/>
          </p:cNvPicPr>
          <p:nvPr/>
        </p:nvPicPr>
        <p:blipFill>
          <a:blip r:embed="rId6"/>
          <a:stretch>
            <a:fillRect/>
          </a:stretch>
        </p:blipFill>
        <p:spPr>
          <a:xfrm>
            <a:off x="271145" y="3538220"/>
            <a:ext cx="2079625" cy="3053080"/>
          </a:xfrm>
          <a:prstGeom prst="rect">
            <a:avLst/>
          </a:prstGeom>
        </p:spPr>
      </p:pic>
      <p:grpSp>
        <p:nvGrpSpPr>
          <p:cNvPr id="38" name="组合 37"/>
          <p:cNvGrpSpPr/>
          <p:nvPr/>
        </p:nvGrpSpPr>
        <p:grpSpPr>
          <a:xfrm rot="3498865">
            <a:off x="4790479" y="2215756"/>
            <a:ext cx="3821351" cy="3821349"/>
            <a:chOff x="620934" y="1850086"/>
            <a:chExt cx="3821350" cy="3821349"/>
          </a:xfrm>
          <a:noFill/>
        </p:grpSpPr>
        <p:sp>
          <p:nvSpPr>
            <p:cNvPr id="39" name="空心弧 38"/>
            <p:cNvSpPr>
              <a:spLocks noChangeAspect="1"/>
            </p:cNvSpPr>
            <p:nvPr/>
          </p:nvSpPr>
          <p:spPr>
            <a:xfrm rot="5400000">
              <a:off x="620934" y="1850086"/>
              <a:ext cx="3821349" cy="3821350"/>
            </a:xfrm>
            <a:prstGeom prst="blockArc">
              <a:avLst>
                <a:gd name="adj1" fmla="val 10800000"/>
                <a:gd name="adj2" fmla="val 21552897"/>
                <a:gd name="adj3" fmla="val 18390"/>
              </a:avLst>
            </a:prstGeom>
            <a:grpFill/>
            <a:ln>
              <a:solidFill>
                <a:schemeClr val="accent1"/>
              </a:solidFill>
            </a:ln>
            <a:effectLst>
              <a:outerShdw blurRad="2159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sp>
          <p:nvSpPr>
            <p:cNvPr id="40" name="空心弧 39"/>
            <p:cNvSpPr>
              <a:spLocks noChangeAspect="1"/>
            </p:cNvSpPr>
            <p:nvPr/>
          </p:nvSpPr>
          <p:spPr>
            <a:xfrm rot="5400000">
              <a:off x="969840" y="2198993"/>
              <a:ext cx="3123537" cy="3123539"/>
            </a:xfrm>
            <a:prstGeom prst="blockArc">
              <a:avLst>
                <a:gd name="adj1" fmla="val 10781050"/>
                <a:gd name="adj2" fmla="val 21534958"/>
                <a:gd name="adj3" fmla="val 1589"/>
              </a:avLst>
            </a:prstGeom>
            <a:grpFill/>
            <a:ln>
              <a:solidFill>
                <a:schemeClr val="accent1"/>
              </a:solidFill>
            </a:ln>
            <a:effectLst>
              <a:outerShdw blurRad="279400" dir="48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pic>
        <p:nvPicPr>
          <p:cNvPr id="8" name="图片 7" descr="圣诞老人2"/>
          <p:cNvPicPr>
            <a:picLocks noChangeAspect="1"/>
          </p:cNvPicPr>
          <p:nvPr/>
        </p:nvPicPr>
        <p:blipFill>
          <a:blip r:embed="rId7"/>
          <a:stretch>
            <a:fillRect/>
          </a:stretch>
        </p:blipFill>
        <p:spPr>
          <a:xfrm>
            <a:off x="8998585" y="2924175"/>
            <a:ext cx="3028315" cy="3667125"/>
          </a:xfrm>
          <a:prstGeom prst="rect">
            <a:avLst/>
          </a:prstGeom>
        </p:spPr>
      </p:pic>
      <p:pic>
        <p:nvPicPr>
          <p:cNvPr id="16" name="图片 15" descr="铃铛"/>
          <p:cNvPicPr>
            <a:picLocks noChangeAspect="1"/>
          </p:cNvPicPr>
          <p:nvPr/>
        </p:nvPicPr>
        <p:blipFill>
          <a:blip r:embed="rId8"/>
          <a:stretch>
            <a:fillRect/>
          </a:stretch>
        </p:blipFill>
        <p:spPr>
          <a:xfrm>
            <a:off x="3788410" y="198755"/>
            <a:ext cx="4615180" cy="1220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amond(in)">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29540"/>
            <a:ext cx="11927205" cy="6628765"/>
          </a:xfrm>
          <a:prstGeom prst="rect">
            <a:avLst/>
          </a:prstGeom>
        </p:spPr>
      </p:pic>
      <p:sp>
        <p:nvSpPr>
          <p:cNvPr id="3" name="文本框 2"/>
          <p:cNvSpPr txBox="1"/>
          <p:nvPr/>
        </p:nvSpPr>
        <p:spPr>
          <a:xfrm>
            <a:off x="737235" y="1010285"/>
            <a:ext cx="5471795"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1. The story of Christmas trees</a:t>
            </a:r>
            <a:endParaRPr lang="en-US" altLang="zh-CN" sz="2800" b="1">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737235" y="1489075"/>
            <a:ext cx="7649210" cy="4831080"/>
          </a:xfrm>
          <a:prstGeom prst="rect">
            <a:avLst/>
          </a:prstGeom>
          <a:noFill/>
        </p:spPr>
        <p:txBody>
          <a:bodyPr wrap="square" rtlCol="0">
            <a:spAutoFit/>
          </a:bodyPr>
          <a:lstStyle/>
          <a:p>
            <a:pPr>
              <a:spcBef>
                <a:spcPct val="50000"/>
              </a:spcBef>
            </a:pPr>
            <a:r>
              <a:rPr lang="en-US" altLang="zh-CN" sz="2800">
                <a:solidFill>
                  <a:srgbClr val="003300"/>
                </a:solidFill>
                <a:latin typeface="Times New Roman" panose="02020603050405020304" charset="0"/>
                <a:ea typeface="宋体" panose="02010600030101010101" pitchFamily="2" charset="-122"/>
                <a:cs typeface="Times New Roman" panose="02020603050405020304" charset="0"/>
                <a:sym typeface="+mn-ea"/>
              </a:rPr>
              <a:t>       With the candle and adornment to decorate the fir or loosen up the evergreens, people consider it as part of the Christmas </a:t>
            </a:r>
            <a:r>
              <a:rPr lang="en-US" altLang="zh-CN" sz="2800" u="sng">
                <a:solidFill>
                  <a:srgbClr val="003300"/>
                </a:solidFill>
                <a:latin typeface="Times New Roman" panose="02020603050405020304" charset="0"/>
                <a:ea typeface="宋体" panose="02010600030101010101" pitchFamily="2" charset="-122"/>
                <a:cs typeface="Times New Roman" panose="02020603050405020304" charset="0"/>
                <a:sym typeface="+mn-ea"/>
              </a:rPr>
              <a:t>      1      </a:t>
            </a:r>
            <a:r>
              <a:rPr lang="en-US" altLang="zh-CN" sz="2800">
                <a:solidFill>
                  <a:srgbClr val="003300"/>
                </a:solidFill>
                <a:latin typeface="Times New Roman" panose="02020603050405020304" charset="0"/>
                <a:ea typeface="宋体" panose="02010600030101010101" pitchFamily="2" charset="-122"/>
                <a:cs typeface="Times New Roman" panose="02020603050405020304" charset="0"/>
                <a:sym typeface="+mn-ea"/>
              </a:rPr>
              <a:t>   (celebrate). Modern Christmas tree </a:t>
            </a:r>
            <a:r>
              <a:rPr lang="en-US" altLang="zh-CN" sz="2800" u="sng">
                <a:solidFill>
                  <a:srgbClr val="003300"/>
                </a:solidFill>
                <a:latin typeface="Times New Roman" panose="02020603050405020304" charset="0"/>
                <a:ea typeface="宋体" panose="02010600030101010101" pitchFamily="2" charset="-122"/>
                <a:cs typeface="Times New Roman" panose="02020603050405020304" charset="0"/>
                <a:sym typeface="+mn-ea"/>
              </a:rPr>
              <a:t>        2       </a:t>
            </a:r>
            <a:r>
              <a:rPr lang="en-US" altLang="zh-CN" sz="2800">
                <a:solidFill>
                  <a:srgbClr val="003300"/>
                </a:solidFill>
                <a:latin typeface="Times New Roman" panose="02020603050405020304" charset="0"/>
                <a:ea typeface="宋体" panose="02010600030101010101" pitchFamily="2" charset="-122"/>
                <a:cs typeface="Times New Roman" panose="02020603050405020304" charset="0"/>
                <a:sym typeface="+mn-ea"/>
              </a:rPr>
              <a:t>  (originate) from Germany. Modern switch </a:t>
            </a:r>
            <a:r>
              <a:rPr lang="en-US" altLang="zh-CN" sz="2800" u="sng">
                <a:solidFill>
                  <a:srgbClr val="003300"/>
                </a:solidFill>
                <a:latin typeface="Times New Roman" panose="02020603050405020304" charset="0"/>
                <a:ea typeface="宋体" panose="02010600030101010101" pitchFamily="2" charset="-122"/>
                <a:cs typeface="Times New Roman" panose="02020603050405020304" charset="0"/>
                <a:sym typeface="+mn-ea"/>
              </a:rPr>
              <a:t>      3      </a:t>
            </a:r>
            <a:r>
              <a:rPr lang="en-US" altLang="zh-CN" sz="2800">
                <a:solidFill>
                  <a:srgbClr val="003300"/>
                </a:solidFill>
                <a:latin typeface="Times New Roman" panose="02020603050405020304" charset="0"/>
                <a:ea typeface="宋体" panose="02010600030101010101" pitchFamily="2" charset="-122"/>
                <a:cs typeface="Times New Roman" panose="02020603050405020304" charset="0"/>
                <a:sym typeface="+mn-ea"/>
              </a:rPr>
              <a:t>  various cookies instead of holy bread, but also often add symbolic Christ candles. In addition, Christmas tower, __4__  is a wooden triangle structure, will be set up indoors.  There are many small frame lattice </a:t>
            </a:r>
            <a:r>
              <a:rPr lang="en-US" altLang="zh-CN" sz="2800" u="sng">
                <a:solidFill>
                  <a:srgbClr val="003300"/>
                </a:solidFill>
                <a:latin typeface="Times New Roman" panose="02020603050405020304" charset="0"/>
                <a:ea typeface="宋体" panose="02010600030101010101" pitchFamily="2" charset="-122"/>
                <a:cs typeface="Times New Roman" panose="02020603050405020304" charset="0"/>
                <a:sym typeface="+mn-ea"/>
              </a:rPr>
              <a:t>      5       </a:t>
            </a:r>
            <a:r>
              <a:rPr lang="en-US" altLang="zh-CN" sz="2800">
                <a:solidFill>
                  <a:srgbClr val="003300"/>
                </a:solidFill>
                <a:latin typeface="Times New Roman" panose="02020603050405020304" charset="0"/>
                <a:ea typeface="宋体" panose="02010600030101010101" pitchFamily="2" charset="-122"/>
                <a:cs typeface="Times New Roman" panose="02020603050405020304" charset="0"/>
                <a:sym typeface="+mn-ea"/>
              </a:rPr>
              <a:t> (place) the statue of Christ, minus evergreen tree decorated with branches, candles and a star. </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pic>
        <p:nvPicPr>
          <p:cNvPr id="6" name="图片 5" descr="圣诞树1"/>
          <p:cNvPicPr>
            <a:picLocks noChangeAspect="1"/>
          </p:cNvPicPr>
          <p:nvPr/>
        </p:nvPicPr>
        <p:blipFill>
          <a:blip r:embed="rId3"/>
          <a:stretch>
            <a:fillRect/>
          </a:stretch>
        </p:blipFill>
        <p:spPr>
          <a:xfrm>
            <a:off x="8808085" y="1010285"/>
            <a:ext cx="2969895" cy="5299710"/>
          </a:xfrm>
          <a:prstGeom prst="rect">
            <a:avLst/>
          </a:prstGeom>
        </p:spPr>
      </p:pic>
      <p:sp>
        <p:nvSpPr>
          <p:cNvPr id="9" name="文本框 8"/>
          <p:cNvSpPr txBox="1"/>
          <p:nvPr/>
        </p:nvSpPr>
        <p:spPr>
          <a:xfrm>
            <a:off x="2959735" y="2743835"/>
            <a:ext cx="189611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originated</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4833620" y="3183255"/>
            <a:ext cx="82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7089140" y="4014470"/>
            <a:ext cx="148272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5880735" y="4792980"/>
            <a:ext cx="12084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placed</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7007225" y="264160"/>
            <a:ext cx="4934585" cy="583565"/>
          </a:xfrm>
          <a:prstGeom prst="rect">
            <a:avLst/>
          </a:prstGeom>
          <a:noFill/>
        </p:spPr>
        <p:txBody>
          <a:bodyPr wrap="square" rtlCol="0">
            <a:spAutoFit/>
            <a:scene3d>
              <a:camera prst="orthographicFront"/>
              <a:lightRig rig="threePt" dir="t"/>
            </a:scene3d>
          </a:bodyPr>
          <a:lstStyle/>
          <a:p>
            <a:pPr algn="ctr"/>
            <a:r>
              <a:rPr lang="en-US" altLang="zh-CN" sz="32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rPr>
              <a:t>To complete the sentences</a:t>
            </a:r>
            <a:endParaRPr lang="en-US" altLang="zh-CN" sz="32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endParaRPr>
          </a:p>
        </p:txBody>
      </p:sp>
      <p:sp>
        <p:nvSpPr>
          <p:cNvPr id="5" name="文本框 4"/>
          <p:cNvSpPr txBox="1"/>
          <p:nvPr/>
        </p:nvSpPr>
        <p:spPr>
          <a:xfrm>
            <a:off x="423545" y="325755"/>
            <a:ext cx="6583680" cy="521970"/>
          </a:xfrm>
          <a:prstGeom prst="rect">
            <a:avLst/>
          </a:prstGeom>
          <a:noFill/>
          <a:ln w="38100">
            <a:solidFill>
              <a:srgbClr val="0070C0"/>
            </a:solidFill>
            <a:prstDash val="dashDot"/>
          </a:ln>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rPr>
              <a:t>Some expressions related to Christmas</a:t>
            </a:r>
            <a:endParaRPr lang="en-US" altLang="zh-CN" sz="2800" b="1">
              <a:solidFill>
                <a:srgbClr val="FF0000"/>
              </a:solidFill>
              <a:latin typeface="Times New Roman" panose="02020603050405020304" charset="0"/>
              <a:cs typeface="Times New Roman" panose="02020603050405020304" charset="0"/>
            </a:endParaRPr>
          </a:p>
        </p:txBody>
      </p:sp>
      <p:sp>
        <p:nvSpPr>
          <p:cNvPr id="14" name="文本框 13"/>
          <p:cNvSpPr txBox="1"/>
          <p:nvPr/>
        </p:nvSpPr>
        <p:spPr>
          <a:xfrm>
            <a:off x="3820795" y="2221865"/>
            <a:ext cx="183451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celebration</a:t>
            </a:r>
            <a:endParaRPr lang="en-US" altLang="zh-CN" sz="2800">
              <a:latin typeface="Times New Roman" panose="02020603050405020304" charset="0"/>
              <a:cs typeface="Times New Roman" panose="02020603050405020304" charset="0"/>
            </a:endParaRPr>
          </a:p>
        </p:txBody>
      </p:sp>
      <p:pic>
        <p:nvPicPr>
          <p:cNvPr id="8" name="图片 7"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9" grpId="0" bldLvl="0" animBg="1"/>
      <p:bldP spid="9" grpId="1" animBg="1"/>
      <p:bldP spid="10" grpId="0" bldLvl="0" animBg="1"/>
      <p:bldP spid="10" grpId="1" animBg="1"/>
      <p:bldP spid="11" grpId="0" bldLvl="0" animBg="1"/>
      <p:bldP spid="11" grpId="1" animBg="1"/>
      <p:bldP spid="12" grpId="0" bldLvl="0" animBg="1"/>
      <p:bldP spid="12" grpId="1" animBg="1"/>
      <p:bldP spid="14" grpId="0" bldLvl="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4" name="媒体1">
            <a:hlinkClick r:id="" action="ppaction://media"/>
          </p:cNvPr>
          <p:cNvPicPr>
            <a:picLocks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14605" y="0"/>
            <a:ext cx="12167870" cy="68446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14935"/>
            <a:ext cx="11927205" cy="6628765"/>
          </a:xfrm>
          <a:prstGeom prst="rect">
            <a:avLst/>
          </a:prstGeom>
        </p:spPr>
      </p:pic>
      <p:sp>
        <p:nvSpPr>
          <p:cNvPr id="3" name="文本框 2"/>
          <p:cNvSpPr txBox="1"/>
          <p:nvPr/>
        </p:nvSpPr>
        <p:spPr>
          <a:xfrm>
            <a:off x="1593215" y="315595"/>
            <a:ext cx="517017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2. The story of Christmas cards </a:t>
            </a:r>
            <a:endParaRPr lang="en-US" altLang="zh-CN" sz="2800" b="1">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487045" y="1066800"/>
            <a:ext cx="8097520" cy="538480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The custom of sending Christmas cards started in Britain in 1840 </a:t>
            </a:r>
            <a:r>
              <a:rPr lang="en-US" altLang="zh-CN" sz="2800" u="sng">
                <a:latin typeface="Times New Roman" panose="02020603050405020304" charset="0"/>
                <a:cs typeface="Times New Roman" panose="02020603050405020304" charset="0"/>
              </a:rPr>
              <a:t>      1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the first 'Penny Post' public postal deliveries began. (</a:t>
            </a:r>
            <a:r>
              <a:rPr lang="en-US" altLang="zh-CN" sz="2800" u="sng">
                <a:latin typeface="Times New Roman" panose="02020603050405020304" charset="0"/>
                <a:cs typeface="Times New Roman" panose="02020603050405020304" charset="0"/>
              </a:rPr>
              <a:t>      2      </a:t>
            </a:r>
            <a:r>
              <a:rPr lang="en-US" altLang="zh-CN" sz="2800">
                <a:latin typeface="Times New Roman" panose="02020603050405020304" charset="0"/>
                <a:cs typeface="Times New Roman" panose="02020603050405020304" charset="0"/>
              </a:rPr>
              <a:t> (h</a:t>
            </a:r>
            <a:r>
              <a:rPr lang="zh-CN" altLang="en-US" sz="2800">
                <a:latin typeface="Times New Roman" panose="02020603050405020304" charset="0"/>
                <a:cs typeface="Times New Roman" panose="02020603050405020304" charset="0"/>
              </a:rPr>
              <a:t>elp</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by the new railway system, the public</a:t>
            </a:r>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3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post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service was the 19th century's communication revolution, just as email is for us today.) As printing methods improved, Christmas cards </a:t>
            </a:r>
            <a:r>
              <a:rPr lang="en-US" altLang="zh-CN" sz="2800" u="sng">
                <a:latin typeface="Times New Roman" panose="02020603050405020304" charset="0"/>
                <a:cs typeface="Times New Roman" panose="02020603050405020304" charset="0"/>
              </a:rPr>
              <a:t>       4      </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produce</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 in large numbers from about 1860. They became even</a:t>
            </a:r>
            <a:r>
              <a:rPr lang="en-US" altLang="zh-CN" sz="2800">
                <a:latin typeface="Times New Roman" panose="02020603050405020304" charset="0"/>
                <a:cs typeface="Times New Roman" panose="02020603050405020304" charset="0"/>
              </a:rPr>
              <a:t> </a:t>
            </a:r>
            <a:r>
              <a:rPr lang="zh-CN" altLang="en-US" sz="2800" u="sng">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5      </a:t>
            </a:r>
            <a:r>
              <a:rPr lang="zh-CN" altLang="en-US" sz="2800">
                <a:latin typeface="Times New Roman" panose="02020603050405020304" charset="0"/>
                <a:cs typeface="Times New Roman" panose="02020603050405020304" charset="0"/>
              </a:rPr>
              <a:t> popular in Britain when a card could be posted in an unsealed envelope for one half-penny-half the price of an ordinary letter.</a:t>
            </a:r>
            <a:endParaRPr lang="zh-CN" altLang="en-US" sz="2800">
              <a:latin typeface="Times New Roman" panose="02020603050405020304" charset="0"/>
              <a:cs typeface="Times New Roman" panose="02020603050405020304" charset="0"/>
            </a:endParaRPr>
          </a:p>
          <a:p>
            <a:endParaRPr lang="zh-CN" altLang="en-US"/>
          </a:p>
          <a:p>
            <a:r>
              <a:rPr lang="zh-CN" altLang="en-US"/>
              <a:t>　　</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pic>
        <p:nvPicPr>
          <p:cNvPr id="5" name="图片 4" descr="贺卡"/>
          <p:cNvPicPr>
            <a:picLocks noChangeAspect="1"/>
          </p:cNvPicPr>
          <p:nvPr/>
        </p:nvPicPr>
        <p:blipFill>
          <a:blip r:embed="rId3"/>
          <a:stretch>
            <a:fillRect/>
          </a:stretch>
        </p:blipFill>
        <p:spPr>
          <a:xfrm>
            <a:off x="9089390" y="3336925"/>
            <a:ext cx="2667635" cy="3272790"/>
          </a:xfrm>
          <a:prstGeom prst="rect">
            <a:avLst/>
          </a:prstGeom>
        </p:spPr>
      </p:pic>
      <p:pic>
        <p:nvPicPr>
          <p:cNvPr id="8" name="图片 7" descr="圣诞贺卡"/>
          <p:cNvPicPr>
            <a:picLocks noChangeAspect="1"/>
          </p:cNvPicPr>
          <p:nvPr/>
        </p:nvPicPr>
        <p:blipFill>
          <a:blip r:embed="rId4"/>
          <a:stretch>
            <a:fillRect/>
          </a:stretch>
        </p:blipFill>
        <p:spPr>
          <a:xfrm rot="1860000">
            <a:off x="9208770" y="340995"/>
            <a:ext cx="2349500" cy="2574290"/>
          </a:xfrm>
          <a:prstGeom prst="rect">
            <a:avLst/>
          </a:prstGeom>
        </p:spPr>
      </p:pic>
      <p:sp>
        <p:nvSpPr>
          <p:cNvPr id="10" name="文本框 9"/>
          <p:cNvSpPr txBox="1"/>
          <p:nvPr/>
        </p:nvSpPr>
        <p:spPr>
          <a:xfrm>
            <a:off x="2867025" y="1487805"/>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when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4117975" y="1864360"/>
            <a:ext cx="151955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Helped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467225" y="227711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postal </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2606675" y="3573145"/>
            <a:ext cx="303085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were produced </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5854700" y="395097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more </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bldLvl="0" animBg="1"/>
      <p:bldP spid="10" grpId="1" animBg="1"/>
      <p:bldP spid="9" grpId="0" bldLvl="0" animBg="1"/>
      <p:bldP spid="9" grpId="1" animBg="1"/>
      <p:bldP spid="11" grpId="0" bldLvl="0" animBg="1"/>
      <p:bldP spid="11" grpId="1" animBg="1"/>
      <p:bldP spid="12" grpId="0" bldLvl="0" animBg="1"/>
      <p:bldP spid="12" grpId="1" animBg="1"/>
      <p:bldP spid="13" grpId="0" bldLvl="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300"/>
            <a:ext cx="11927205" cy="6628765"/>
          </a:xfrm>
          <a:prstGeom prst="rect">
            <a:avLst/>
          </a:prstGeom>
        </p:spPr>
      </p:pic>
      <p:sp>
        <p:nvSpPr>
          <p:cNvPr id="3" name="文本框 2"/>
          <p:cNvSpPr txBox="1"/>
          <p:nvPr/>
        </p:nvSpPr>
        <p:spPr>
          <a:xfrm>
            <a:off x="473710" y="823595"/>
            <a:ext cx="7429500" cy="3107690"/>
          </a:xfrm>
          <a:prstGeom prst="rect">
            <a:avLst/>
          </a:prstGeom>
          <a:noFill/>
        </p:spPr>
        <p:txBody>
          <a:bodyPr wrap="square" rtlCol="0">
            <a:spAutoFit/>
          </a:bodyPr>
          <a:lstStyle/>
          <a:p>
            <a:pPr algn="l">
              <a:buClrTx/>
              <a:buSzTx/>
              <a:buNone/>
            </a:pPr>
            <a:r>
              <a:rPr lang="en-US" altLang="zh-CN" sz="2800">
                <a:latin typeface="Times New Roman" panose="02020603050405020304" charset="0"/>
                <a:cs typeface="Times New Roman" panose="02020603050405020304" charset="0"/>
                <a:sym typeface="+mn-ea"/>
              </a:rPr>
              <a:t>     Christmas hat is red. It is alleged that people ___1___ go to bed with it in the evening can keep warm in addition to </a:t>
            </a:r>
            <a:r>
              <a:rPr lang="en-US" altLang="zh-CN" sz="2800" u="sng">
                <a:latin typeface="Times New Roman" panose="02020603050405020304" charset="0"/>
                <a:cs typeface="Times New Roman" panose="02020603050405020304" charset="0"/>
                <a:sym typeface="+mn-ea"/>
              </a:rPr>
              <a:t>      2      </a:t>
            </a:r>
            <a:r>
              <a:rPr lang="en-US" altLang="zh-CN" sz="2800">
                <a:latin typeface="Times New Roman" panose="02020603050405020304" charset="0"/>
                <a:cs typeface="Times New Roman" panose="02020603050405020304" charset="0"/>
                <a:sym typeface="+mn-ea"/>
              </a:rPr>
              <a:t> (sleep) well, the next day and you will also find there are much more too beloved gifts in that hat . It stars the __3__ (lead) role. Wherever you go, you can see </a:t>
            </a:r>
            <a:endParaRPr lang="en-US" altLang="zh-CN" sz="2800">
              <a:latin typeface="Times New Roman" panose="02020603050405020304" charset="0"/>
              <a:cs typeface="Times New Roman" panose="02020603050405020304" charset="0"/>
              <a:sym typeface="+mn-ea"/>
            </a:endParaRPr>
          </a:p>
          <a:p>
            <a:pPr algn="l">
              <a:buClrTx/>
              <a:buSzTx/>
              <a:buNone/>
            </a:pPr>
            <a:r>
              <a:rPr lang="en-US" altLang="zh-CN" sz="2800" u="sng">
                <a:latin typeface="Times New Roman" panose="02020603050405020304" charset="0"/>
                <a:cs typeface="Times New Roman" panose="02020603050405020304" charset="0"/>
                <a:sym typeface="+mn-ea"/>
              </a:rPr>
              <a:t>      4     </a:t>
            </a:r>
            <a:r>
              <a:rPr lang="en-US" altLang="zh-CN" sz="2800">
                <a:latin typeface="Times New Roman" panose="02020603050405020304" charset="0"/>
                <a:cs typeface="Times New Roman" panose="02020603050405020304" charset="0"/>
                <a:sym typeface="+mn-ea"/>
              </a:rPr>
              <a:t> (variety) of  Christmas hats. </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1283970" y="301625"/>
            <a:ext cx="2874010" cy="521970"/>
          </a:xfrm>
          <a:prstGeom prst="rect">
            <a:avLst/>
          </a:prstGeom>
          <a:noFill/>
        </p:spPr>
        <p:txBody>
          <a:bodyPr wrap="square" rtlCol="0">
            <a:spAutoFit/>
          </a:bodyPr>
          <a:lstStyle/>
          <a:p>
            <a:pPr lvl="0" algn="l">
              <a:buClrTx/>
              <a:buSzTx/>
              <a:buFontTx/>
            </a:pPr>
            <a:r>
              <a:rPr lang="en-US" altLang="zh-CN" sz="2800" b="1">
                <a:solidFill>
                  <a:srgbClr val="FF0000"/>
                </a:solidFill>
                <a:latin typeface="Times New Roman" panose="02020603050405020304" charset="0"/>
                <a:cs typeface="Times New Roman" panose="02020603050405020304" charset="0"/>
                <a:sym typeface="+mn-ea"/>
              </a:rPr>
              <a:t>3. Christmas hat</a:t>
            </a:r>
            <a:endParaRPr lang="en-US" altLang="zh-CN" sz="2800" b="1">
              <a:solidFill>
                <a:srgbClr val="FF0000"/>
              </a:solidFill>
              <a:latin typeface="Times New Roman" panose="02020603050405020304" charset="0"/>
              <a:cs typeface="Times New Roman" panose="02020603050405020304" charset="0"/>
              <a:sym typeface="+mn-ea"/>
            </a:endParaRPr>
          </a:p>
        </p:txBody>
      </p:sp>
      <p:pic>
        <p:nvPicPr>
          <p:cNvPr id="5" name="图片 4" descr="圣诞小孩"/>
          <p:cNvPicPr>
            <a:picLocks noChangeAspect="1"/>
          </p:cNvPicPr>
          <p:nvPr/>
        </p:nvPicPr>
        <p:blipFill>
          <a:blip r:embed="rId3"/>
          <a:srcRect b="8290"/>
          <a:stretch>
            <a:fillRect/>
          </a:stretch>
        </p:blipFill>
        <p:spPr>
          <a:xfrm>
            <a:off x="8565515" y="2931795"/>
            <a:ext cx="3486150" cy="3729990"/>
          </a:xfrm>
          <a:prstGeom prst="rect">
            <a:avLst/>
          </a:prstGeom>
        </p:spPr>
      </p:pic>
      <p:pic>
        <p:nvPicPr>
          <p:cNvPr id="6" name="图片 5" descr="圣诞帽"/>
          <p:cNvPicPr>
            <a:picLocks noChangeAspect="1"/>
          </p:cNvPicPr>
          <p:nvPr/>
        </p:nvPicPr>
        <p:blipFill>
          <a:blip r:embed="rId4"/>
          <a:stretch>
            <a:fillRect/>
          </a:stretch>
        </p:blipFill>
        <p:spPr>
          <a:xfrm rot="1020000" flipH="1">
            <a:off x="9093835" y="351790"/>
            <a:ext cx="2714625" cy="2066925"/>
          </a:xfrm>
          <a:prstGeom prst="rect">
            <a:avLst/>
          </a:prstGeom>
        </p:spPr>
      </p:pic>
      <p:pic>
        <p:nvPicPr>
          <p:cNvPr id="8" name="图片 7" descr="礼物2"/>
          <p:cNvPicPr>
            <a:picLocks noChangeAspect="1"/>
          </p:cNvPicPr>
          <p:nvPr/>
        </p:nvPicPr>
        <p:blipFill>
          <a:blip r:embed="rId5"/>
          <a:stretch>
            <a:fillRect/>
          </a:stretch>
        </p:blipFill>
        <p:spPr>
          <a:xfrm>
            <a:off x="846455" y="4011930"/>
            <a:ext cx="6683375" cy="2639060"/>
          </a:xfrm>
          <a:prstGeom prst="rect">
            <a:avLst/>
          </a:prstGeom>
        </p:spPr>
      </p:pic>
      <p:sp>
        <p:nvSpPr>
          <p:cNvPr id="9" name="文本框 8"/>
          <p:cNvSpPr txBox="1"/>
          <p:nvPr/>
        </p:nvSpPr>
        <p:spPr>
          <a:xfrm>
            <a:off x="614045" y="1221105"/>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who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3315335" y="1609725"/>
            <a:ext cx="174625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sleeping </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6271895" y="2568575"/>
            <a:ext cx="14370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leading </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336550" y="3409315"/>
            <a:ext cx="172529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varieties </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bldLvl="0" animBg="1"/>
      <p:bldP spid="9" grpId="1" animBg="1"/>
      <p:bldP spid="11" grpId="0" bldLvl="0" animBg="1"/>
      <p:bldP spid="11" grpId="1" animBg="1"/>
      <p:bldP spid="13" grpId="0" bldLvl="0" animBg="1"/>
      <p:bldP spid="13" grpId="1" animBg="1"/>
      <p:bldP spid="14" grpId="0" bldLvl="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300"/>
            <a:ext cx="11927205" cy="6628765"/>
          </a:xfrm>
          <a:prstGeom prst="rect">
            <a:avLst/>
          </a:prstGeom>
        </p:spPr>
      </p:pic>
      <p:sp>
        <p:nvSpPr>
          <p:cNvPr id="3" name="文本框 2"/>
          <p:cNvSpPr txBox="1"/>
          <p:nvPr/>
        </p:nvSpPr>
        <p:spPr>
          <a:xfrm>
            <a:off x="500380" y="1112520"/>
            <a:ext cx="7136765" cy="2676525"/>
          </a:xfrm>
          <a:prstGeom prst="rect">
            <a:avLst/>
          </a:prstGeom>
          <a:noFill/>
        </p:spPr>
        <p:txBody>
          <a:bodyPr wrap="square" rtlCol="0">
            <a:spAutoFit/>
          </a:bodyPr>
          <a:lstStyle/>
          <a:p>
            <a:pPr>
              <a:spcBef>
                <a:spcPct val="50000"/>
              </a:spcBef>
            </a:pPr>
            <a:r>
              <a:rPr lang="en-US" altLang="zh-CN" sz="2800">
                <a:latin typeface="Times New Roman" panose="02020603050405020304" charset="0"/>
                <a:cs typeface="Times New Roman" panose="02020603050405020304" charset="0"/>
                <a:sym typeface="+mn-ea"/>
              </a:rPr>
              <a:t>     Originally, it was a pair of large red socks ___1__ various sizes. </a:t>
            </a:r>
            <a:r>
              <a:rPr lang="en-US" altLang="zh-CN" sz="2800">
                <a:latin typeface="Times New Roman" panose="02020603050405020304" charset="0"/>
                <a:ea typeface="宋体" panose="02010600030101010101" pitchFamily="2" charset="-122"/>
                <a:cs typeface="Times New Roman" panose="02020603050405020304" charset="0"/>
                <a:sym typeface="+mn-ea"/>
              </a:rPr>
              <a:t>Because Christmas stockings are used </a:t>
            </a:r>
            <a:r>
              <a:rPr lang="en-US" altLang="zh-CN" sz="2800" u="sng">
                <a:latin typeface="Times New Roman" panose="02020603050405020304" charset="0"/>
                <a:ea typeface="宋体" panose="02010600030101010101" pitchFamily="2" charset="-122"/>
                <a:cs typeface="Times New Roman" panose="02020603050405020304" charset="0"/>
                <a:sym typeface="+mn-ea"/>
              </a:rPr>
              <a:t>      2      </a:t>
            </a:r>
            <a:r>
              <a:rPr lang="en-US" altLang="zh-CN" sz="2800">
                <a:latin typeface="Times New Roman" panose="02020603050405020304" charset="0"/>
                <a:ea typeface="宋体" panose="02010600030101010101" pitchFamily="2" charset="-122"/>
                <a:cs typeface="Times New Roman" panose="02020603050405020304" charset="0"/>
                <a:sym typeface="+mn-ea"/>
              </a:rPr>
              <a:t>  (load) presents, they are children’s favorite things. At night, they will hang their socks by the bed, </a:t>
            </a:r>
            <a:r>
              <a:rPr lang="en-US" altLang="zh-CN" sz="2800" u="sng">
                <a:latin typeface="Times New Roman" panose="02020603050405020304" charset="0"/>
                <a:ea typeface="宋体" panose="02010600030101010101" pitchFamily="2" charset="-122"/>
                <a:cs typeface="Times New Roman" panose="02020603050405020304" charset="0"/>
                <a:sym typeface="+mn-ea"/>
              </a:rPr>
              <a:t>     3      </a:t>
            </a:r>
            <a:r>
              <a:rPr lang="en-US" altLang="zh-CN" sz="2800">
                <a:latin typeface="Times New Roman" panose="02020603050405020304" charset="0"/>
                <a:ea typeface="宋体" panose="02010600030101010101" pitchFamily="2" charset="-122"/>
                <a:cs typeface="Times New Roman" panose="02020603050405020304" charset="0"/>
                <a:sym typeface="+mn-ea"/>
              </a:rPr>
              <a:t> (wait) for the next morning’s gifts. </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1283970" y="301625"/>
            <a:ext cx="4505325" cy="521970"/>
          </a:xfrm>
          <a:prstGeom prst="rect">
            <a:avLst/>
          </a:prstGeom>
          <a:noFill/>
        </p:spPr>
        <p:txBody>
          <a:bodyPr wrap="square" rtlCol="0">
            <a:spAutoFit/>
          </a:bodyPr>
          <a:lstStyle/>
          <a:p>
            <a:pPr lvl="0" algn="l">
              <a:buClrTx/>
              <a:buSzTx/>
              <a:buFontTx/>
            </a:pPr>
            <a:r>
              <a:rPr lang="en-US" altLang="zh-CN" sz="2800" b="1">
                <a:solidFill>
                  <a:srgbClr val="FF0000"/>
                </a:solidFill>
                <a:latin typeface="Times New Roman" panose="02020603050405020304" charset="0"/>
                <a:cs typeface="Times New Roman" panose="02020603050405020304" charset="0"/>
                <a:sym typeface="+mn-ea"/>
              </a:rPr>
              <a:t>4. Christmas stockings</a:t>
            </a:r>
            <a:endParaRPr lang="en-US" altLang="zh-CN" sz="2800" b="1">
              <a:solidFill>
                <a:srgbClr val="FF0000"/>
              </a:solidFill>
              <a:latin typeface="Times New Roman" panose="02020603050405020304" charset="0"/>
              <a:cs typeface="Times New Roman" panose="02020603050405020304" charset="0"/>
              <a:sym typeface="+mn-ea"/>
            </a:endParaRPr>
          </a:p>
        </p:txBody>
      </p:sp>
      <p:pic>
        <p:nvPicPr>
          <p:cNvPr id="9" name="图片 8" descr="袜子4"/>
          <p:cNvPicPr>
            <a:picLocks noChangeAspect="1"/>
          </p:cNvPicPr>
          <p:nvPr/>
        </p:nvPicPr>
        <p:blipFill>
          <a:blip r:embed="rId3"/>
          <a:stretch>
            <a:fillRect/>
          </a:stretch>
        </p:blipFill>
        <p:spPr>
          <a:xfrm>
            <a:off x="8968105" y="2542540"/>
            <a:ext cx="2952115" cy="4025265"/>
          </a:xfrm>
          <a:prstGeom prst="rect">
            <a:avLst/>
          </a:prstGeom>
        </p:spPr>
      </p:pic>
      <p:pic>
        <p:nvPicPr>
          <p:cNvPr id="10" name="图片 9" descr="袜子2"/>
          <p:cNvPicPr>
            <a:picLocks noChangeAspect="1"/>
          </p:cNvPicPr>
          <p:nvPr/>
        </p:nvPicPr>
        <p:blipFill>
          <a:blip r:embed="rId4"/>
          <a:stretch>
            <a:fillRect/>
          </a:stretch>
        </p:blipFill>
        <p:spPr>
          <a:xfrm>
            <a:off x="833120" y="3887470"/>
            <a:ext cx="7202805" cy="2600960"/>
          </a:xfrm>
          <a:prstGeom prst="rect">
            <a:avLst/>
          </a:prstGeom>
        </p:spPr>
      </p:pic>
      <p:pic>
        <p:nvPicPr>
          <p:cNvPr id="11" name="图片 10" descr="圣诞鞋"/>
          <p:cNvPicPr>
            <a:picLocks noChangeAspect="1"/>
          </p:cNvPicPr>
          <p:nvPr/>
        </p:nvPicPr>
        <p:blipFill>
          <a:blip r:embed="rId5"/>
          <a:stretch>
            <a:fillRect/>
          </a:stretch>
        </p:blipFill>
        <p:spPr>
          <a:xfrm>
            <a:off x="9662795" y="300990"/>
            <a:ext cx="1664970" cy="2122805"/>
          </a:xfrm>
          <a:prstGeom prst="rect">
            <a:avLst/>
          </a:prstGeom>
        </p:spPr>
      </p:pic>
      <p:sp>
        <p:nvSpPr>
          <p:cNvPr id="12" name="文本框 11"/>
          <p:cNvSpPr txBox="1"/>
          <p:nvPr/>
        </p:nvSpPr>
        <p:spPr>
          <a:xfrm>
            <a:off x="462915" y="151003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with </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3322955" y="1901825"/>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load </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5191125" y="2847340"/>
            <a:ext cx="130810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waiting </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2" grpId="0" bldLvl="0" animBg="1"/>
      <p:bldP spid="12" grpId="1" animBg="1"/>
      <p:bldP spid="13" grpId="0" bldLvl="0" animBg="1"/>
      <p:bldP spid="13" grpId="1" animBg="1"/>
      <p:bldP spid="14" grpId="0" bldLvl="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29210"/>
            <a:ext cx="11927205" cy="6628765"/>
          </a:xfrm>
          <a:prstGeom prst="rect">
            <a:avLst/>
          </a:prstGeom>
        </p:spPr>
      </p:pic>
      <p:sp>
        <p:nvSpPr>
          <p:cNvPr id="3" name="文本框 2"/>
          <p:cNvSpPr txBox="1"/>
          <p:nvPr/>
        </p:nvSpPr>
        <p:spPr>
          <a:xfrm>
            <a:off x="1694180" y="264160"/>
            <a:ext cx="3124200" cy="521970"/>
          </a:xfrm>
          <a:prstGeom prst="rect">
            <a:avLst/>
          </a:prstGeom>
          <a:noFill/>
        </p:spPr>
        <p:txBody>
          <a:bodyPr wrap="square" rtlCol="0">
            <a:spAutoFit/>
          </a:bodyPr>
          <a:lstStyle/>
          <a:p>
            <a:pPr lvl="0" algn="l">
              <a:buClrTx/>
              <a:buSzTx/>
              <a:buFontTx/>
            </a:pPr>
            <a:r>
              <a:rPr lang="en-US" altLang="zh-CN" sz="2800" b="1">
                <a:solidFill>
                  <a:srgbClr val="FF0000"/>
                </a:solidFill>
                <a:latin typeface="Times New Roman" panose="02020603050405020304" charset="0"/>
                <a:cs typeface="Times New Roman" panose="02020603050405020304" charset="0"/>
                <a:sym typeface="+mn-ea"/>
              </a:rPr>
              <a:t>5. Stars and Lights</a:t>
            </a:r>
            <a:endParaRPr lang="en-US" altLang="zh-CN" sz="2800" b="1">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09905" y="1000760"/>
            <a:ext cx="8208645" cy="4223385"/>
          </a:xfrm>
          <a:prstGeom prst="rect">
            <a:avLst/>
          </a:prstGeom>
          <a:noFill/>
        </p:spPr>
        <p:txBody>
          <a:bodyPr wrap="square" rtlCol="0">
            <a:spAutoFit/>
          </a:bodyPr>
          <a:lstStyle/>
          <a:p>
            <a:pPr eaLnBrk="1" hangingPunct="1">
              <a:lnSpc>
                <a:spcPct val="80000"/>
              </a:lnSpc>
            </a:pPr>
            <a:r>
              <a:rPr lang="en-US" altLang="zh-CN" sz="2400" dirty="0">
                <a:latin typeface="Times New Roman" panose="02020603050405020304" charset="0"/>
                <a:cs typeface="Times New Roman" panose="02020603050405020304" charset="0"/>
                <a:sym typeface="+mn-ea"/>
              </a:rPr>
              <a:t>      </a:t>
            </a:r>
            <a:r>
              <a:rPr lang="en-US" altLang="zh-CN" sz="2800" dirty="0">
                <a:latin typeface="Times New Roman" panose="02020603050405020304" charset="0"/>
                <a:cs typeface="Times New Roman" panose="02020603050405020304" charset="0"/>
                <a:sym typeface="+mn-ea"/>
              </a:rPr>
              <a:t>Lights are common decorations inside and </a:t>
            </a:r>
            <a:r>
              <a:rPr lang="en-US" altLang="zh-CN" sz="2800" u="sng" dirty="0">
                <a:latin typeface="Times New Roman" panose="02020603050405020304" charset="0"/>
                <a:cs typeface="Times New Roman" panose="02020603050405020304" charset="0"/>
                <a:sym typeface="+mn-ea"/>
              </a:rPr>
              <a:t>    1    </a:t>
            </a:r>
            <a:r>
              <a:rPr lang="en-US" altLang="zh-CN" sz="2800" dirty="0">
                <a:latin typeface="Times New Roman" panose="02020603050405020304" charset="0"/>
                <a:cs typeface="Times New Roman" panose="02020603050405020304" charset="0"/>
                <a:sym typeface="+mn-ea"/>
              </a:rPr>
              <a:t>the house at Christmas.  Stars are also common decorations at Christmas time as a way </a:t>
            </a:r>
            <a:r>
              <a:rPr lang="en-US" altLang="zh-CN" sz="2800" u="sng" dirty="0">
                <a:latin typeface="Times New Roman" panose="02020603050405020304" charset="0"/>
                <a:cs typeface="Times New Roman" panose="02020603050405020304" charset="0"/>
                <a:sym typeface="+mn-ea"/>
              </a:rPr>
              <a:t>       2       </a:t>
            </a:r>
            <a:r>
              <a:rPr lang="en-US" altLang="zh-CN" sz="2800" dirty="0">
                <a:latin typeface="Times New Roman" panose="02020603050405020304" charset="0"/>
                <a:cs typeface="Times New Roman" panose="02020603050405020304" charset="0"/>
                <a:sym typeface="+mn-ea"/>
              </a:rPr>
              <a:t> (remember) the bright star that led the wise men (Magi) </a:t>
            </a:r>
            <a:r>
              <a:rPr lang="en-US" altLang="zh-CN" sz="2800" u="sng" dirty="0">
                <a:latin typeface="Times New Roman" panose="02020603050405020304" charset="0"/>
                <a:cs typeface="Times New Roman" panose="02020603050405020304" charset="0"/>
                <a:sym typeface="+mn-ea"/>
              </a:rPr>
              <a:t>      3      </a:t>
            </a:r>
            <a:r>
              <a:rPr lang="en-US" altLang="zh-CN" sz="2800" dirty="0">
                <a:latin typeface="Times New Roman" panose="02020603050405020304" charset="0"/>
                <a:cs typeface="Times New Roman" panose="02020603050405020304" charset="0"/>
                <a:sym typeface="+mn-ea"/>
              </a:rPr>
              <a:t> the baby Jesus.  The lights are often of different colors and  ___4___(turn) on at night.  </a:t>
            </a:r>
            <a:endParaRPr lang="en-US" altLang="zh-CN" sz="2800" dirty="0">
              <a:latin typeface="Times New Roman" panose="02020603050405020304" charset="0"/>
              <a:cs typeface="Times New Roman" panose="02020603050405020304" charset="0"/>
            </a:endParaRPr>
          </a:p>
          <a:p>
            <a:pPr eaLnBrk="1" hangingPunct="1">
              <a:lnSpc>
                <a:spcPct val="80000"/>
              </a:lnSpc>
            </a:pPr>
            <a:r>
              <a:rPr lang="en-US" altLang="zh-CN" sz="2800" dirty="0">
                <a:latin typeface="Times New Roman" panose="02020603050405020304" charset="0"/>
                <a:cs typeface="Times New Roman" panose="02020603050405020304" charset="0"/>
                <a:sym typeface="+mn-ea"/>
              </a:rPr>
              <a:t>     In some cities there are contests </a:t>
            </a:r>
            <a:r>
              <a:rPr lang="en-US" altLang="zh-CN" sz="2800" u="sng" dirty="0">
                <a:latin typeface="Times New Roman" panose="02020603050405020304" charset="0"/>
                <a:cs typeface="Times New Roman" panose="02020603050405020304" charset="0"/>
                <a:sym typeface="+mn-ea"/>
              </a:rPr>
              <a:t>      5     </a:t>
            </a:r>
            <a:r>
              <a:rPr lang="en-US" altLang="zh-CN" sz="2800" dirty="0">
                <a:latin typeface="Times New Roman" panose="02020603050405020304" charset="0"/>
                <a:cs typeface="Times New Roman" panose="02020603050405020304" charset="0"/>
                <a:sym typeface="+mn-ea"/>
              </a:rPr>
              <a:t> (see) who can put up </a:t>
            </a:r>
            <a:r>
              <a:rPr lang="en-US" altLang="zh-CN" sz="2800" u="sng" dirty="0">
                <a:latin typeface="Times New Roman" panose="02020603050405020304" charset="0"/>
                <a:cs typeface="Times New Roman" panose="02020603050405020304" charset="0"/>
                <a:sym typeface="+mn-ea"/>
              </a:rPr>
              <a:t>      6     </a:t>
            </a:r>
            <a:r>
              <a:rPr lang="en-US" altLang="zh-CN" sz="2800" dirty="0">
                <a:latin typeface="Times New Roman" panose="02020603050405020304" charset="0"/>
                <a:cs typeface="Times New Roman" panose="02020603050405020304" charset="0"/>
                <a:sym typeface="+mn-ea"/>
              </a:rPr>
              <a:t>  most beautiful display of lights around their house.  People often drive around the city during the Christmas season to look at the lights and to sing Christmas </a:t>
            </a:r>
            <a:r>
              <a:rPr lang="en-US" altLang="zh-CN" sz="2800" u="sng" dirty="0">
                <a:latin typeface="Times New Roman" panose="02020603050405020304" charset="0"/>
                <a:cs typeface="Times New Roman" panose="02020603050405020304" charset="0"/>
                <a:sym typeface="+mn-ea"/>
              </a:rPr>
              <a:t>      7      </a:t>
            </a:r>
            <a:r>
              <a:rPr lang="en-US" altLang="zh-CN" sz="2800" dirty="0">
                <a:latin typeface="Times New Roman" panose="02020603050405020304" charset="0"/>
                <a:cs typeface="Times New Roman" panose="02020603050405020304" charset="0"/>
                <a:sym typeface="+mn-ea"/>
              </a:rPr>
              <a:t> (carol).</a:t>
            </a:r>
            <a:endParaRPr lang="en-US" altLang="zh-CN" sz="2800" dirty="0">
              <a:latin typeface="Times New Roman" panose="02020603050405020304" charset="0"/>
              <a:cs typeface="Times New Roman" panose="02020603050405020304" charset="0"/>
            </a:endParaRPr>
          </a:p>
          <a:p>
            <a:pPr eaLnBrk="1" hangingPunct="1">
              <a:lnSpc>
                <a:spcPct val="80000"/>
              </a:lnSpc>
              <a:buNone/>
            </a:pPr>
            <a:endParaRPr lang="zh-CN" altLang="en-US" sz="2800">
              <a:latin typeface="Times New Roman" panose="02020603050405020304" charset="0"/>
              <a:cs typeface="Times New Roman" panose="02020603050405020304" charset="0"/>
            </a:endParaRPr>
          </a:p>
        </p:txBody>
      </p:sp>
      <p:pic>
        <p:nvPicPr>
          <p:cNvPr id="5" name="图片 4" descr="圣诞星星"/>
          <p:cNvPicPr>
            <a:picLocks noChangeAspect="1"/>
          </p:cNvPicPr>
          <p:nvPr/>
        </p:nvPicPr>
        <p:blipFill>
          <a:blip r:embed="rId3"/>
          <a:srcRect l="17362" t="37104" r="18222"/>
          <a:stretch>
            <a:fillRect/>
          </a:stretch>
        </p:blipFill>
        <p:spPr>
          <a:xfrm>
            <a:off x="9581515" y="2983230"/>
            <a:ext cx="2471420" cy="3759835"/>
          </a:xfrm>
          <a:prstGeom prst="rect">
            <a:avLst/>
          </a:prstGeom>
        </p:spPr>
      </p:pic>
      <p:pic>
        <p:nvPicPr>
          <p:cNvPr id="6" name="图片 5" descr="圣诞星1"/>
          <p:cNvPicPr>
            <a:picLocks noChangeAspect="1"/>
          </p:cNvPicPr>
          <p:nvPr/>
        </p:nvPicPr>
        <p:blipFill>
          <a:blip r:embed="rId4"/>
          <a:stretch>
            <a:fillRect/>
          </a:stretch>
        </p:blipFill>
        <p:spPr>
          <a:xfrm>
            <a:off x="8947785" y="406400"/>
            <a:ext cx="2762250" cy="2137410"/>
          </a:xfrm>
          <a:prstGeom prst="rect">
            <a:avLst/>
          </a:prstGeom>
        </p:spPr>
      </p:pic>
      <p:pic>
        <p:nvPicPr>
          <p:cNvPr id="8" name="图片 7" descr="圣诞光"/>
          <p:cNvPicPr>
            <a:picLocks noChangeAspect="1"/>
          </p:cNvPicPr>
          <p:nvPr/>
        </p:nvPicPr>
        <p:blipFill>
          <a:blip r:embed="rId5"/>
          <a:stretch>
            <a:fillRect/>
          </a:stretch>
        </p:blipFill>
        <p:spPr>
          <a:xfrm>
            <a:off x="8529955" y="3126105"/>
            <a:ext cx="2583180" cy="3473450"/>
          </a:xfrm>
          <a:prstGeom prst="rect">
            <a:avLst/>
          </a:prstGeom>
        </p:spPr>
      </p:pic>
      <p:pic>
        <p:nvPicPr>
          <p:cNvPr id="9" name="图片 8" descr="圣诞星"/>
          <p:cNvPicPr>
            <a:picLocks noChangeAspect="1"/>
          </p:cNvPicPr>
          <p:nvPr/>
        </p:nvPicPr>
        <p:blipFill>
          <a:blip r:embed="rId6"/>
          <a:stretch>
            <a:fillRect/>
          </a:stretch>
        </p:blipFill>
        <p:spPr>
          <a:xfrm>
            <a:off x="1694180" y="4971415"/>
            <a:ext cx="2181225" cy="1403985"/>
          </a:xfrm>
          <a:prstGeom prst="rect">
            <a:avLst/>
          </a:prstGeom>
        </p:spPr>
      </p:pic>
      <p:pic>
        <p:nvPicPr>
          <p:cNvPr id="10" name="图片 9" descr="圣诞星1"/>
          <p:cNvPicPr>
            <a:picLocks noChangeAspect="1"/>
          </p:cNvPicPr>
          <p:nvPr/>
        </p:nvPicPr>
        <p:blipFill>
          <a:blip r:embed="rId4"/>
          <a:stretch>
            <a:fillRect/>
          </a:stretch>
        </p:blipFill>
        <p:spPr>
          <a:xfrm rot="2100000">
            <a:off x="5220970" y="4913630"/>
            <a:ext cx="1962785" cy="1518920"/>
          </a:xfrm>
          <a:prstGeom prst="rect">
            <a:avLst/>
          </a:prstGeom>
        </p:spPr>
      </p:pic>
      <p:sp>
        <p:nvSpPr>
          <p:cNvPr id="11" name="文本框 10"/>
          <p:cNvSpPr txBox="1"/>
          <p:nvPr/>
        </p:nvSpPr>
        <p:spPr>
          <a:xfrm>
            <a:off x="6849110" y="922655"/>
            <a:ext cx="168084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outside </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4454525" y="1620520"/>
            <a:ext cx="209169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remember </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6362700" y="188722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509905" y="2604135"/>
            <a:ext cx="181292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are turned </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5617210" y="2851785"/>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see </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2121535" y="329057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the </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2844800" y="426212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carols </a:t>
            </a:r>
            <a:endParaRPr lang="en-US" altLang="zh-CN" sz="2800">
              <a:latin typeface="Times New Roman" panose="02020603050405020304" charset="0"/>
              <a:cs typeface="Times New Roman" panose="02020603050405020304" charset="0"/>
            </a:endParaRPr>
          </a:p>
        </p:txBody>
      </p:sp>
      <p:pic>
        <p:nvPicPr>
          <p:cNvPr id="18" name="图片 17"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par>
                                <p:cTn id="20" presetID="5"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sp>
        <p:nvSpPr>
          <p:cNvPr id="3" name="文本框 2"/>
          <p:cNvSpPr txBox="1"/>
          <p:nvPr/>
        </p:nvSpPr>
        <p:spPr>
          <a:xfrm>
            <a:off x="709295" y="1114425"/>
            <a:ext cx="6631305" cy="5262245"/>
          </a:xfrm>
          <a:prstGeom prst="rect">
            <a:avLst/>
          </a:prstGeom>
          <a:noFill/>
        </p:spPr>
        <p:txBody>
          <a:bodyPr wrap="square" rtlCol="0">
            <a:spAutoFit/>
          </a:bodyPr>
          <a:lstStyle/>
          <a:p>
            <a:pPr fontAlgn="auto">
              <a:lnSpc>
                <a:spcPct val="100000"/>
              </a:lnSpc>
            </a:pPr>
            <a:r>
              <a:rPr lang="en-US" altLang="zh-CN" sz="2800" dirty="0">
                <a:latin typeface="Times New Roman" panose="02020603050405020304" charset="0"/>
                <a:cs typeface="Times New Roman" panose="02020603050405020304" charset="0"/>
                <a:sym typeface="+mn-ea"/>
              </a:rPr>
              <a:t>       Christmas carols are special songs ___1___ tell about the events of Jesus’ birth.  The first Christmas songs</a:t>
            </a:r>
            <a:r>
              <a:rPr lang="en-US" altLang="zh-CN" sz="2800" u="sng" dirty="0">
                <a:latin typeface="Times New Roman" panose="02020603050405020304" charset="0"/>
                <a:cs typeface="Times New Roman" panose="02020603050405020304" charset="0"/>
                <a:sym typeface="+mn-ea"/>
              </a:rPr>
              <a:t>      2        </a:t>
            </a:r>
            <a:r>
              <a:rPr lang="en-US" altLang="zh-CN" sz="2800" dirty="0">
                <a:latin typeface="Times New Roman" panose="02020603050405020304" charset="0"/>
                <a:cs typeface="Times New Roman" panose="02020603050405020304" charset="0"/>
                <a:sym typeface="+mn-ea"/>
              </a:rPr>
              <a:t>(write) in 400 AD. Carols, however, didn’t become really popular </a:t>
            </a:r>
            <a:r>
              <a:rPr lang="en-US" altLang="zh-CN" sz="2800" u="sng" dirty="0">
                <a:latin typeface="Times New Roman" panose="02020603050405020304" charset="0"/>
                <a:cs typeface="Times New Roman" panose="02020603050405020304" charset="0"/>
                <a:sym typeface="+mn-ea"/>
              </a:rPr>
              <a:t>       3      </a:t>
            </a:r>
            <a:r>
              <a:rPr lang="en-US" altLang="zh-CN" sz="2800" dirty="0">
                <a:latin typeface="Times New Roman" panose="02020603050405020304" charset="0"/>
                <a:cs typeface="Times New Roman" panose="02020603050405020304" charset="0"/>
                <a:sym typeface="+mn-ea"/>
              </a:rPr>
              <a:t> the 1800s. </a:t>
            </a:r>
            <a:endParaRPr lang="en-US" altLang="zh-CN" sz="2800" dirty="0">
              <a:latin typeface="Times New Roman" panose="02020603050405020304" charset="0"/>
              <a:cs typeface="Times New Roman" panose="02020603050405020304" charset="0"/>
            </a:endParaRPr>
          </a:p>
          <a:p>
            <a:pPr fontAlgn="auto">
              <a:lnSpc>
                <a:spcPct val="100000"/>
              </a:lnSpc>
            </a:pPr>
            <a:r>
              <a:rPr lang="en-US" altLang="zh-CN" sz="2800" dirty="0">
                <a:latin typeface="Times New Roman" panose="02020603050405020304" charset="0"/>
                <a:cs typeface="Times New Roman" panose="02020603050405020304" charset="0"/>
                <a:sym typeface="+mn-ea"/>
              </a:rPr>
              <a:t>      It is still common for groups of people, often from a neighborhood (街道), school or church to spend an evening </a:t>
            </a:r>
            <a:r>
              <a:rPr lang="en-US" altLang="zh-CN" sz="2800" u="sng" dirty="0">
                <a:latin typeface="Times New Roman" panose="02020603050405020304" charset="0"/>
                <a:cs typeface="Times New Roman" panose="02020603050405020304" charset="0"/>
                <a:sym typeface="+mn-ea"/>
              </a:rPr>
              <a:t>     4      </a:t>
            </a:r>
            <a:r>
              <a:rPr lang="en-US" altLang="zh-CN" sz="2800" dirty="0">
                <a:latin typeface="Times New Roman" panose="02020603050405020304" charset="0"/>
                <a:cs typeface="Times New Roman" panose="02020603050405020304" charset="0"/>
                <a:sym typeface="+mn-ea"/>
              </a:rPr>
              <a:t>   (walk) through a neighborhood singing Christmas carols.  This is a fun way </a:t>
            </a:r>
            <a:r>
              <a:rPr lang="en-US" altLang="zh-CN" sz="2800" u="sng" dirty="0">
                <a:latin typeface="Times New Roman" panose="02020603050405020304" charset="0"/>
                <a:cs typeface="Times New Roman" panose="02020603050405020304" charset="0"/>
                <a:sym typeface="+mn-ea"/>
              </a:rPr>
              <a:t>     5      </a:t>
            </a:r>
            <a:r>
              <a:rPr lang="en-US" altLang="zh-CN" sz="2800" dirty="0">
                <a:latin typeface="Times New Roman" panose="02020603050405020304" charset="0"/>
                <a:cs typeface="Times New Roman" panose="02020603050405020304" charset="0"/>
                <a:sym typeface="+mn-ea"/>
              </a:rPr>
              <a:t> (enjoy) the company of others and to share the joy of the season.</a:t>
            </a:r>
            <a:endParaRPr lang="en-US" altLang="zh-CN" sz="2800" dirty="0">
              <a:latin typeface="Times New Roman" panose="02020603050405020304" charset="0"/>
              <a:cs typeface="Times New Roman" panose="02020603050405020304" charset="0"/>
            </a:endParaRPr>
          </a:p>
        </p:txBody>
      </p:sp>
      <p:sp>
        <p:nvSpPr>
          <p:cNvPr id="4" name="文本框 3"/>
          <p:cNvSpPr txBox="1"/>
          <p:nvPr/>
        </p:nvSpPr>
        <p:spPr>
          <a:xfrm>
            <a:off x="1283970" y="413385"/>
            <a:ext cx="3966210" cy="521970"/>
          </a:xfrm>
          <a:prstGeom prst="rect">
            <a:avLst/>
          </a:prstGeom>
          <a:noFill/>
        </p:spPr>
        <p:txBody>
          <a:bodyPr wrap="square" rtlCol="0">
            <a:spAutoFit/>
          </a:bodyPr>
          <a:lstStyle/>
          <a:p>
            <a:pPr algn="l" eaLnBrk="1" hangingPunct="1">
              <a:buClrTx/>
              <a:buSzTx/>
              <a:buFontTx/>
            </a:pPr>
            <a:r>
              <a:rPr lang="en-US" altLang="zh-CN" sz="2800" b="1">
                <a:solidFill>
                  <a:srgbClr val="FF0000"/>
                </a:solidFill>
                <a:latin typeface="Times New Roman" panose="02020603050405020304" charset="0"/>
                <a:cs typeface="Times New Roman" panose="02020603050405020304" charset="0"/>
                <a:sym typeface="+mn-ea"/>
              </a:rPr>
              <a:t>6. Christmas carols</a:t>
            </a:r>
            <a:endParaRPr lang="zh-CN" altLang="en-US" sz="2800"/>
          </a:p>
        </p:txBody>
      </p:sp>
      <p:pic>
        <p:nvPicPr>
          <p:cNvPr id="6" name="图片 5" descr="bfea7e7d3de74b5993a35173ffb58408_th"/>
          <p:cNvPicPr>
            <a:picLocks noChangeAspect="1"/>
          </p:cNvPicPr>
          <p:nvPr/>
        </p:nvPicPr>
        <p:blipFill>
          <a:blip r:embed="rId3"/>
          <a:stretch>
            <a:fillRect/>
          </a:stretch>
        </p:blipFill>
        <p:spPr>
          <a:xfrm rot="19800000">
            <a:off x="8682990" y="650875"/>
            <a:ext cx="2809875" cy="2663190"/>
          </a:xfrm>
          <a:prstGeom prst="rect">
            <a:avLst/>
          </a:prstGeom>
        </p:spPr>
      </p:pic>
      <p:pic>
        <p:nvPicPr>
          <p:cNvPr id="8" name="图片 7" descr="9dbb448cb12ce8b88a1495d701dc305068324"/>
          <p:cNvPicPr>
            <a:picLocks noChangeAspect="1"/>
          </p:cNvPicPr>
          <p:nvPr/>
        </p:nvPicPr>
        <p:blipFill>
          <a:blip r:embed="rId4"/>
          <a:stretch>
            <a:fillRect/>
          </a:stretch>
        </p:blipFill>
        <p:spPr>
          <a:xfrm rot="900000">
            <a:off x="7722870" y="3142615"/>
            <a:ext cx="2761615" cy="3312160"/>
          </a:xfrm>
          <a:prstGeom prst="rect">
            <a:avLst/>
          </a:prstGeom>
        </p:spPr>
      </p:pic>
      <p:sp>
        <p:nvSpPr>
          <p:cNvPr id="10" name="文本框 9"/>
          <p:cNvSpPr txBox="1"/>
          <p:nvPr/>
        </p:nvSpPr>
        <p:spPr>
          <a:xfrm>
            <a:off x="836295" y="1454785"/>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 </a:t>
            </a:r>
            <a:endParaRPr lang="en-US" altLang="zh-CN" sz="2800">
              <a:latin typeface="Times New Roman" panose="02020603050405020304" charset="0"/>
              <a:cs typeface="Times New Roman" panose="02020603050405020304" charset="0"/>
            </a:endParaRPr>
          </a:p>
        </p:txBody>
      </p:sp>
      <p:sp>
        <p:nvSpPr>
          <p:cNvPr id="5" name="文本框 4"/>
          <p:cNvSpPr txBox="1"/>
          <p:nvPr/>
        </p:nvSpPr>
        <p:spPr>
          <a:xfrm>
            <a:off x="4443095" y="1864995"/>
            <a:ext cx="200215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were written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2901950" y="2768600"/>
            <a:ext cx="117030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until </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4748530" y="4033520"/>
            <a:ext cx="1391285"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walking </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4337685" y="4944745"/>
            <a:ext cx="1802130" cy="521970"/>
          </a:xfrm>
          <a:prstGeom prst="rect">
            <a:avLst/>
          </a:prstGeom>
          <a:gradFill>
            <a:gsLst>
              <a:gs pos="3896">
                <a:srgbClr val="F2E6CD"/>
              </a:gs>
              <a:gs pos="97000">
                <a:srgbClr val="E3B84B"/>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to enjoy </a:t>
            </a:r>
            <a:endParaRPr lang="en-US" altLang="zh-CN"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bldLvl="0" animBg="1"/>
      <p:bldP spid="10" grpId="1" animBg="1"/>
      <p:bldP spid="5" grpId="0" bldLvl="0" animBg="1"/>
      <p:bldP spid="5" grpId="1" animBg="1"/>
      <p:bldP spid="9" grpId="0" bldLvl="0" animBg="1"/>
      <p:bldP spid="9" grpId="1" animBg="1"/>
      <p:bldP spid="11" grpId="0" bldLvl="0" animBg="1"/>
      <p:bldP spid="11" grpId="1" animBg="1"/>
      <p:bldP spid="12" grpId="0" bldLvl="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229235"/>
            <a:ext cx="11927205" cy="6628765"/>
          </a:xfrm>
          <a:prstGeom prst="rect">
            <a:avLst/>
          </a:prstGeom>
        </p:spPr>
      </p:pic>
      <p:pic>
        <p:nvPicPr>
          <p:cNvPr id="8" name="图片 7" descr="叮当"/>
          <p:cNvPicPr>
            <a:picLocks noChangeAspect="1"/>
          </p:cNvPicPr>
          <p:nvPr/>
        </p:nvPicPr>
        <p:blipFill>
          <a:blip r:embed="rId3"/>
          <a:stretch>
            <a:fillRect/>
          </a:stretch>
        </p:blipFill>
        <p:spPr>
          <a:xfrm>
            <a:off x="11302365" y="0"/>
            <a:ext cx="791845" cy="2576830"/>
          </a:xfrm>
          <a:prstGeom prst="rect">
            <a:avLst/>
          </a:prstGeom>
        </p:spPr>
      </p:pic>
      <p:sp>
        <p:nvSpPr>
          <p:cNvPr id="3" name="文本框 2"/>
          <p:cNvSpPr txBox="1"/>
          <p:nvPr/>
        </p:nvSpPr>
        <p:spPr>
          <a:xfrm>
            <a:off x="597535" y="1089660"/>
            <a:ext cx="9432290" cy="1568450"/>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Christmas is the most human and kindly of season, as the month of June with sunshine and the balmy breath of roses.</a:t>
            </a:r>
            <a:endParaRPr lang="zh-CN" altLang="en-US" sz="2400">
              <a:latin typeface="Times New Roman" panose="02020603050405020304" charset="0"/>
              <a:cs typeface="Times New Roman" panose="02020603050405020304" charset="0"/>
            </a:endParaRPr>
          </a:p>
          <a:p>
            <a:r>
              <a:rPr lang="zh-CN" altLang="en-US" sz="2400">
                <a:latin typeface="宋体" panose="02010600030101010101" pitchFamily="2" charset="-122"/>
                <a:ea typeface="宋体" panose="02010600030101010101" pitchFamily="2" charset="-122"/>
                <a:cs typeface="Times New Roman" panose="02020603050405020304" charset="0"/>
              </a:rPr>
              <a:t>圣诞最有人情味，充满仁爱的时节，它如同阳光明媚、玫瑰吐露芬芳的六月</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sp>
        <p:nvSpPr>
          <p:cNvPr id="4" name="文本框 3"/>
          <p:cNvSpPr txBox="1"/>
          <p:nvPr/>
        </p:nvSpPr>
        <p:spPr>
          <a:xfrm>
            <a:off x="2720975" y="409575"/>
            <a:ext cx="6831330" cy="583565"/>
          </a:xfrm>
          <a:prstGeom prst="rect">
            <a:avLst/>
          </a:prstGeom>
          <a:noFill/>
        </p:spPr>
        <p:txBody>
          <a:bodyPr wrap="square" rtlCol="0">
            <a:spAutoFit/>
          </a:bodyPr>
          <a:lstStyle/>
          <a:p>
            <a:pPr algn="ctr"/>
            <a:r>
              <a:rPr lang="zh-CN" altLang="en-US" sz="3200">
                <a:solidFill>
                  <a:srgbClr val="FF0000"/>
                </a:solidFill>
                <a:latin typeface="Times New Roman" panose="02020603050405020304" charset="0"/>
                <a:cs typeface="Times New Roman" panose="02020603050405020304" charset="0"/>
              </a:rPr>
              <a:t>Christmas greetings</a:t>
            </a:r>
            <a:r>
              <a:rPr lang="en-US" altLang="zh-CN" sz="3200">
                <a:solidFill>
                  <a:srgbClr val="FF0000"/>
                </a:solidFill>
                <a:latin typeface="Times New Roman" panose="02020603050405020304" charset="0"/>
                <a:cs typeface="Times New Roman" panose="02020603050405020304" charset="0"/>
              </a:rPr>
              <a:t>: general use </a:t>
            </a:r>
            <a:endParaRPr lang="en-US" altLang="zh-CN" sz="32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384810" y="2754630"/>
            <a:ext cx="11248390" cy="1198880"/>
          </a:xfrm>
          <a:prstGeom prst="rect">
            <a:avLst/>
          </a:prstGeom>
          <a:noFill/>
        </p:spPr>
        <p:txBody>
          <a:bodyPr wrap="square" rtlCol="0">
            <a:spAutoFit/>
          </a:bodyPr>
          <a:lstStyle/>
          <a:p>
            <a:pPr lvl="0" algn="l">
              <a:buClrTx/>
              <a:buSzTx/>
              <a:buFontTx/>
            </a:pPr>
            <a:r>
              <a:rPr lang="zh-CN" altLang="en-US" sz="2400">
                <a:latin typeface="Times New Roman" panose="02020603050405020304" charset="0"/>
                <a:cs typeface="Times New Roman" panose="02020603050405020304" charset="0"/>
                <a:sym typeface="+mn-ea"/>
              </a:rPr>
              <a:t>Much joy to you in the up coming year.May the warmest wishes, happy thoughts and friendly greetings come at Christmas and stay with you all the year through.</a:t>
            </a:r>
            <a:endParaRPr lang="zh-CN" altLang="en-US" sz="2400">
              <a:latin typeface="Times New Roman" panose="02020603050405020304" charset="0"/>
              <a:cs typeface="Times New Roman" panose="02020603050405020304" charset="0"/>
              <a:sym typeface="+mn-ea"/>
            </a:endParaRPr>
          </a:p>
          <a:p>
            <a:pPr lvl="0" algn="l">
              <a:buClrTx/>
              <a:buSzTx/>
              <a:buFontTx/>
            </a:pPr>
            <a:r>
              <a:rPr lang="zh-CN" altLang="en-US" sz="2400">
                <a:latin typeface="宋体" panose="02010600030101010101" pitchFamily="2" charset="-122"/>
                <a:ea typeface="宋体" panose="02010600030101010101" pitchFamily="2" charset="-122"/>
                <a:cs typeface="Times New Roman" panose="02020603050405020304" charset="0"/>
                <a:sym typeface="+mn-ea"/>
              </a:rPr>
              <a:t>让温馨的祝愿、幸福的思念和友好的祝福，在圣诞佳节来到你身边，伴你左右。</a:t>
            </a:r>
            <a:endParaRPr lang="zh-CN" altLang="en-US" sz="2400">
              <a:latin typeface="宋体" panose="02010600030101010101" pitchFamily="2" charset="-122"/>
              <a:ea typeface="宋体" panose="02010600030101010101" pitchFamily="2" charset="-122"/>
              <a:cs typeface="Times New Roman" panose="02020603050405020304" charset="0"/>
              <a:sym typeface="+mn-ea"/>
            </a:endParaRPr>
          </a:p>
        </p:txBody>
      </p:sp>
      <p:sp>
        <p:nvSpPr>
          <p:cNvPr id="6" name="文本框 5"/>
          <p:cNvSpPr txBox="1"/>
          <p:nvPr/>
        </p:nvSpPr>
        <p:spPr>
          <a:xfrm>
            <a:off x="597535" y="4262755"/>
            <a:ext cx="6757670" cy="2306955"/>
          </a:xfrm>
          <a:prstGeom prst="rect">
            <a:avLst/>
          </a:prstGeom>
          <a:noFill/>
        </p:spPr>
        <p:txBody>
          <a:bodyPr wrap="square" rtlCol="0">
            <a:spAutoFit/>
          </a:bodyPr>
          <a:lstStyle/>
          <a:p>
            <a:r>
              <a:rPr lang="zh-CN" altLang="en-US" sz="2400">
                <a:latin typeface="Times New Roman" panose="02020603050405020304" charset="0"/>
                <a:cs typeface="Times New Roman" panose="02020603050405020304" charset="0"/>
              </a:rPr>
              <a:t>At Christmas and always, may peace and love fill your heart, beauty fill your world,and contentment and joy fill your days.</a:t>
            </a:r>
            <a:endParaRPr lang="zh-CN" altLang="en-US" sz="2400">
              <a:latin typeface="Times New Roman" panose="02020603050405020304" charset="0"/>
              <a:cs typeface="Times New Roman" panose="02020603050405020304" charset="0"/>
            </a:endParaRPr>
          </a:p>
          <a:p>
            <a:r>
              <a:rPr lang="zh-CN" altLang="en-US" sz="2400">
                <a:latin typeface="宋体" panose="02010600030101010101" pitchFamily="2" charset="-122"/>
                <a:ea typeface="宋体" panose="02010600030101010101" pitchFamily="2" charset="-122"/>
                <a:cs typeface="Times New Roman" panose="02020603050405020304" charset="0"/>
              </a:rPr>
              <a:t>圣诞的祝福，平日的希冀，愿你心境祥和、充满爱意，愿你的世界全是美满，愿你一切称心如意，快乐无比。</a:t>
            </a:r>
            <a:endParaRPr lang="zh-CN" altLang="en-US" sz="2400">
              <a:latin typeface="宋体" panose="02010600030101010101" pitchFamily="2" charset="-122"/>
              <a:ea typeface="宋体" panose="02010600030101010101" pitchFamily="2" charset="-122"/>
              <a:cs typeface="Times New Roman" panose="02020603050405020304" charset="0"/>
            </a:endParaRPr>
          </a:p>
        </p:txBody>
      </p:sp>
      <p:pic>
        <p:nvPicPr>
          <p:cNvPr id="10" name="图片 9" descr="叮当"/>
          <p:cNvPicPr>
            <a:picLocks noChangeAspect="1"/>
          </p:cNvPicPr>
          <p:nvPr/>
        </p:nvPicPr>
        <p:blipFill>
          <a:blip r:embed="rId3"/>
          <a:stretch>
            <a:fillRect/>
          </a:stretch>
        </p:blipFill>
        <p:spPr>
          <a:xfrm>
            <a:off x="10029825" y="0"/>
            <a:ext cx="1603375" cy="2576830"/>
          </a:xfrm>
          <a:prstGeom prst="rect">
            <a:avLst/>
          </a:prstGeom>
        </p:spPr>
      </p:pic>
      <p:pic>
        <p:nvPicPr>
          <p:cNvPr id="16" name="图片 15" descr="袜子糖果"/>
          <p:cNvPicPr>
            <a:picLocks noChangeAspect="1"/>
          </p:cNvPicPr>
          <p:nvPr/>
        </p:nvPicPr>
        <p:blipFill>
          <a:blip r:embed="rId4"/>
          <a:stretch>
            <a:fillRect/>
          </a:stretch>
        </p:blipFill>
        <p:spPr>
          <a:xfrm rot="1980000">
            <a:off x="9719310" y="4354830"/>
            <a:ext cx="2224405" cy="2537460"/>
          </a:xfrm>
          <a:prstGeom prst="rect">
            <a:avLst/>
          </a:prstGeom>
        </p:spPr>
      </p:pic>
      <p:pic>
        <p:nvPicPr>
          <p:cNvPr id="11" name="图片 10" descr="袜子4"/>
          <p:cNvPicPr>
            <a:picLocks noChangeAspect="1"/>
          </p:cNvPicPr>
          <p:nvPr/>
        </p:nvPicPr>
        <p:blipFill>
          <a:blip r:embed="rId5"/>
          <a:stretch>
            <a:fillRect/>
          </a:stretch>
        </p:blipFill>
        <p:spPr>
          <a:xfrm rot="20040000">
            <a:off x="8460740" y="4161790"/>
            <a:ext cx="1943100" cy="2509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500" fill="hold"/>
                                        <p:tgtEl>
                                          <p:spTgt spid="5"/>
                                        </p:tgtEl>
                                        <p:attrNameLst>
                                          <p:attrName>ppt_x</p:attrName>
                                        </p:attrNameLst>
                                      </p:cBhvr>
                                      <p:tavLst>
                                        <p:tav tm="0">
                                          <p:val>
                                            <p:strVal val="#ppt_x-.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229235"/>
            <a:ext cx="11927205" cy="6628765"/>
          </a:xfrm>
          <a:prstGeom prst="rect">
            <a:avLst/>
          </a:prstGeom>
        </p:spPr>
      </p:pic>
      <p:pic>
        <p:nvPicPr>
          <p:cNvPr id="8" name="图片 7" descr="叮当"/>
          <p:cNvPicPr>
            <a:picLocks noChangeAspect="1"/>
          </p:cNvPicPr>
          <p:nvPr/>
        </p:nvPicPr>
        <p:blipFill>
          <a:blip r:embed="rId3"/>
          <a:stretch>
            <a:fillRect/>
          </a:stretch>
        </p:blipFill>
        <p:spPr>
          <a:xfrm>
            <a:off x="11302365" y="0"/>
            <a:ext cx="791845" cy="257683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r="29538" b="10214"/>
          <a:stretch>
            <a:fillRect/>
          </a:stretch>
        </p:blipFill>
        <p:spPr>
          <a:xfrm>
            <a:off x="9698355" y="5190490"/>
            <a:ext cx="1685290" cy="1485265"/>
          </a:xfrm>
          <a:prstGeom prst="rect">
            <a:avLst/>
          </a:prstGeom>
        </p:spPr>
      </p:pic>
      <p:sp>
        <p:nvSpPr>
          <p:cNvPr id="3" name="文本框 2"/>
          <p:cNvSpPr txBox="1"/>
          <p:nvPr/>
        </p:nvSpPr>
        <p:spPr>
          <a:xfrm>
            <a:off x="715645" y="4545965"/>
            <a:ext cx="8050530" cy="1938020"/>
          </a:xfrm>
          <a:prstGeom prst="rect">
            <a:avLst/>
          </a:prstGeom>
          <a:noFill/>
        </p:spPr>
        <p:txBody>
          <a:bodyPr wrap="square" rtlCol="0">
            <a:spAutoFit/>
          </a:bodyPr>
          <a:lstStyle/>
          <a:p>
            <a:r>
              <a:rPr lang="zh-CN" altLang="en-US" sz="2400">
                <a:latin typeface="Times New Roman" panose="02020603050405020304" charset="0"/>
                <a:ea typeface="宋体" panose="02010600030101010101" pitchFamily="2" charset="-122"/>
                <a:cs typeface="Times New Roman" panose="02020603050405020304" charset="0"/>
              </a:rPr>
              <a:t>A Christmas greeting and good wishes to you who is thought about all the year through. Have a beautiful Christmas and a happy new year.</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宋体" panose="02010600030101010101" pitchFamily="2" charset="-122"/>
                <a:ea typeface="宋体" panose="02010600030101010101" pitchFamily="2" charset="-122"/>
              </a:rPr>
              <a:t>始终思念你，捎来圣诞佳节最美好的祝福，祝圣诞快乐，新年如意。</a:t>
            </a:r>
            <a:endParaRPr lang="zh-CN" altLang="en-US" sz="2400">
              <a:latin typeface="宋体" panose="02010600030101010101" pitchFamily="2" charset="-122"/>
              <a:ea typeface="宋体" panose="02010600030101010101" pitchFamily="2" charset="-122"/>
            </a:endParaRPr>
          </a:p>
        </p:txBody>
      </p:sp>
      <p:sp>
        <p:nvSpPr>
          <p:cNvPr id="4" name="文本框 3"/>
          <p:cNvSpPr txBox="1"/>
          <p:nvPr/>
        </p:nvSpPr>
        <p:spPr>
          <a:xfrm>
            <a:off x="1060450" y="401955"/>
            <a:ext cx="7705725" cy="583565"/>
          </a:xfrm>
          <a:prstGeom prst="rect">
            <a:avLst/>
          </a:prstGeom>
          <a:noFill/>
        </p:spPr>
        <p:txBody>
          <a:bodyPr wrap="square" rtlCol="0">
            <a:spAutoFit/>
          </a:bodyPr>
          <a:lstStyle/>
          <a:p>
            <a:pPr algn="ctr"/>
            <a:r>
              <a:rPr lang="zh-CN" altLang="en-US" sz="3200">
                <a:solidFill>
                  <a:srgbClr val="FF0000"/>
                </a:solidFill>
                <a:latin typeface="Times New Roman" panose="02020603050405020304" charset="0"/>
                <a:cs typeface="Times New Roman" panose="02020603050405020304" charset="0"/>
              </a:rPr>
              <a:t>Christmas greetings</a:t>
            </a:r>
            <a:r>
              <a:rPr lang="en-US" altLang="zh-CN" sz="3200">
                <a:solidFill>
                  <a:srgbClr val="FF0000"/>
                </a:solidFill>
                <a:latin typeface="Times New Roman" panose="02020603050405020304" charset="0"/>
                <a:cs typeface="Times New Roman" panose="02020603050405020304" charset="0"/>
              </a:rPr>
              <a:t>:    Friendship</a:t>
            </a:r>
            <a:endParaRPr lang="en-US" altLang="zh-CN" sz="32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588010" y="2652395"/>
            <a:ext cx="8302625" cy="1568450"/>
          </a:xfrm>
          <a:prstGeom prst="rect">
            <a:avLst/>
          </a:prstGeom>
          <a:noFill/>
        </p:spPr>
        <p:txBody>
          <a:bodyPr wrap="square" rtlCol="0">
            <a:spAutoFit/>
          </a:bodyPr>
          <a:lstStyle/>
          <a:p>
            <a:pPr lvl="0"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There are so many gifts I want to give to you this Christmas. Peace, love, joy, happiness are all presents I am sending your way.</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latin typeface="宋体" panose="02010600030101010101" pitchFamily="2" charset="-122"/>
                <a:ea typeface="宋体" panose="02010600030101010101" pitchFamily="2" charset="-122"/>
                <a:cs typeface="Times New Roman" panose="02020603050405020304" charset="0"/>
                <a:sym typeface="+mn-ea"/>
              </a:rPr>
              <a:t>这个圣诞，我有好多礼物要送你。平安、爱、快乐、幸福全都打包送给你。</a:t>
            </a:r>
            <a:endParaRPr lang="en-US" altLang="zh-CN" sz="2400">
              <a:latin typeface="宋体" panose="02010600030101010101" pitchFamily="2" charset="-122"/>
              <a:ea typeface="宋体" panose="02010600030101010101" pitchFamily="2" charset="-122"/>
              <a:cs typeface="Times New Roman" panose="02020603050405020304" charset="0"/>
              <a:sym typeface="+mn-ea"/>
            </a:endParaRPr>
          </a:p>
        </p:txBody>
      </p:sp>
      <p:sp>
        <p:nvSpPr>
          <p:cNvPr id="6" name="文本框 5"/>
          <p:cNvSpPr txBox="1"/>
          <p:nvPr/>
        </p:nvSpPr>
        <p:spPr>
          <a:xfrm>
            <a:off x="466725" y="1372870"/>
            <a:ext cx="9817735" cy="829945"/>
          </a:xfrm>
          <a:prstGeom prst="rect">
            <a:avLst/>
          </a:prstGeom>
          <a:noFill/>
        </p:spPr>
        <p:txBody>
          <a:bodyPr wrap="square" rtlCol="0">
            <a:spAutoFit/>
          </a:bodyPr>
          <a:lstStyle/>
          <a:p>
            <a:r>
              <a:rPr lang="en-US" altLang="zh-CN" sz="2400">
                <a:latin typeface="Times New Roman" panose="02020603050405020304" charset="0"/>
                <a:ea typeface="宋体" panose="02010600030101010101" pitchFamily="2" charset="-122"/>
                <a:cs typeface="Times New Roman" panose="02020603050405020304" charset="0"/>
              </a:rPr>
              <a:t>May you find all the reasons to smile in this special season. Merry Christmas.</a:t>
            </a:r>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宋体" panose="02010600030101010101" pitchFamily="2" charset="-122"/>
                <a:ea typeface="宋体" panose="02010600030101010101" pitchFamily="2" charset="-122"/>
              </a:rPr>
              <a:t>在这特殊的日子里，愿你事事顺心，永远绽放笑容，圣诞快乐。</a:t>
            </a:r>
            <a:endParaRPr lang="en-US" altLang="zh-CN" sz="2400">
              <a:latin typeface="宋体" panose="02010600030101010101" pitchFamily="2" charset="-122"/>
              <a:ea typeface="宋体" panose="02010600030101010101" pitchFamily="2" charset="-122"/>
            </a:endParaRPr>
          </a:p>
        </p:txBody>
      </p:sp>
      <p:pic>
        <p:nvPicPr>
          <p:cNvPr id="9" name="图片 8" descr="红爱心"/>
          <p:cNvPicPr>
            <a:picLocks noChangeAspect="1"/>
          </p:cNvPicPr>
          <p:nvPr/>
        </p:nvPicPr>
        <p:blipFill>
          <a:blip r:embed="rId5"/>
          <a:stretch>
            <a:fillRect/>
          </a:stretch>
        </p:blipFill>
        <p:spPr>
          <a:xfrm>
            <a:off x="8989695" y="4473575"/>
            <a:ext cx="2232025" cy="1720850"/>
          </a:xfrm>
          <a:prstGeom prst="rect">
            <a:avLst/>
          </a:prstGeom>
        </p:spPr>
      </p:pic>
      <p:pic>
        <p:nvPicPr>
          <p:cNvPr id="10" name="图片 9" descr="叮当"/>
          <p:cNvPicPr>
            <a:picLocks noChangeAspect="1"/>
          </p:cNvPicPr>
          <p:nvPr/>
        </p:nvPicPr>
        <p:blipFill>
          <a:blip r:embed="rId3"/>
          <a:stretch>
            <a:fillRect/>
          </a:stretch>
        </p:blipFill>
        <p:spPr>
          <a:xfrm>
            <a:off x="10416540" y="0"/>
            <a:ext cx="1216660" cy="2123440"/>
          </a:xfrm>
          <a:prstGeom prst="rect">
            <a:avLst/>
          </a:prstGeom>
        </p:spPr>
      </p:pic>
      <p:pic>
        <p:nvPicPr>
          <p:cNvPr id="11" name="图片 10" descr="小蛋糕"/>
          <p:cNvPicPr>
            <a:picLocks noChangeAspect="1"/>
          </p:cNvPicPr>
          <p:nvPr/>
        </p:nvPicPr>
        <p:blipFill>
          <a:blip r:embed="rId6"/>
          <a:stretch>
            <a:fillRect/>
          </a:stretch>
        </p:blipFill>
        <p:spPr>
          <a:xfrm rot="20760000">
            <a:off x="9719310" y="1905635"/>
            <a:ext cx="1661795" cy="2288540"/>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500" fill="hold"/>
                                        <p:tgtEl>
                                          <p:spTgt spid="5"/>
                                        </p:tgtEl>
                                        <p:attrNameLst>
                                          <p:attrName>ppt_x</p:attrName>
                                        </p:attrNameLst>
                                      </p:cBhvr>
                                      <p:tavLst>
                                        <p:tav tm="0">
                                          <p:val>
                                            <p:strVal val="#ppt_x-.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229235"/>
            <a:ext cx="11927205" cy="6628765"/>
          </a:xfrm>
          <a:prstGeom prst="rect">
            <a:avLst/>
          </a:prstGeom>
        </p:spPr>
      </p:pic>
      <p:pic>
        <p:nvPicPr>
          <p:cNvPr id="8" name="图片 7" descr="叮当"/>
          <p:cNvPicPr>
            <a:picLocks noChangeAspect="1"/>
          </p:cNvPicPr>
          <p:nvPr/>
        </p:nvPicPr>
        <p:blipFill>
          <a:blip r:embed="rId3"/>
          <a:stretch>
            <a:fillRect/>
          </a:stretch>
        </p:blipFill>
        <p:spPr>
          <a:xfrm>
            <a:off x="11302365" y="0"/>
            <a:ext cx="791845" cy="257683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r="29538" b="10214"/>
          <a:stretch>
            <a:fillRect/>
          </a:stretch>
        </p:blipFill>
        <p:spPr>
          <a:xfrm>
            <a:off x="8720455" y="5297805"/>
            <a:ext cx="1685290" cy="1485265"/>
          </a:xfrm>
          <a:prstGeom prst="rect">
            <a:avLst/>
          </a:prstGeom>
        </p:spPr>
      </p:pic>
      <p:sp>
        <p:nvSpPr>
          <p:cNvPr id="3" name="文本框 2"/>
          <p:cNvSpPr txBox="1"/>
          <p:nvPr/>
        </p:nvSpPr>
        <p:spPr>
          <a:xfrm>
            <a:off x="715645" y="4558030"/>
            <a:ext cx="8050530" cy="1568450"/>
          </a:xfrm>
          <a:prstGeom prst="rect">
            <a:avLst/>
          </a:prstGeom>
          <a:noFill/>
        </p:spPr>
        <p:txBody>
          <a:bodyPr wrap="square" rtlCol="0">
            <a:spAutoFit/>
          </a:bodyPr>
          <a:lstStyle/>
          <a:p>
            <a:r>
              <a:rPr lang="zh-CN" altLang="en-US" sz="2400">
                <a:latin typeface="Times New Roman" panose="02020603050405020304" charset="0"/>
                <a:ea typeface="宋体" panose="02010600030101010101" pitchFamily="2" charset="-122"/>
                <a:cs typeface="Times New Roman" panose="02020603050405020304" charset="0"/>
              </a:rPr>
              <a:t> I always felt I had the best parents in the world because you have done so much for me. All my love on Christmas.</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我一直认为我的爸爸妈妈是全世界最好的，因为你们为我付出了那么多。圣诞节请接受我全心全意的爱。</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060450" y="401955"/>
            <a:ext cx="7705725" cy="583565"/>
          </a:xfrm>
          <a:prstGeom prst="rect">
            <a:avLst/>
          </a:prstGeom>
          <a:noFill/>
        </p:spPr>
        <p:txBody>
          <a:bodyPr wrap="square" rtlCol="0">
            <a:spAutoFit/>
          </a:bodyPr>
          <a:lstStyle/>
          <a:p>
            <a:pPr algn="ctr"/>
            <a:r>
              <a:rPr lang="zh-CN" altLang="en-US" sz="3200">
                <a:solidFill>
                  <a:srgbClr val="FF0000"/>
                </a:solidFill>
                <a:latin typeface="Times New Roman" panose="02020603050405020304" charset="0"/>
                <a:cs typeface="Times New Roman" panose="02020603050405020304" charset="0"/>
              </a:rPr>
              <a:t>Christmas greetings</a:t>
            </a:r>
            <a:r>
              <a:rPr lang="en-US" altLang="zh-CN" sz="3200">
                <a:solidFill>
                  <a:srgbClr val="FF0000"/>
                </a:solidFill>
                <a:latin typeface="Times New Roman" panose="02020603050405020304" charset="0"/>
                <a:cs typeface="Times New Roman" panose="02020603050405020304" charset="0"/>
              </a:rPr>
              <a:t>:    family </a:t>
            </a:r>
            <a:endParaRPr lang="en-US" altLang="zh-CN" sz="32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588010" y="2860675"/>
            <a:ext cx="9239250" cy="1568450"/>
          </a:xfrm>
          <a:prstGeom prst="rect">
            <a:avLst/>
          </a:prstGeom>
          <a:noFill/>
        </p:spPr>
        <p:txBody>
          <a:bodyPr wrap="square" rtlCol="0">
            <a:spAutoFit/>
          </a:bodyPr>
          <a:lstStyle/>
          <a:p>
            <a:pPr lvl="0"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Growing up in a house filled with love has been a splendid experience. Mom and Dad, may you feel my love for you this Christmas.</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在这个充满爱的家庭里成长是一个太美妙的经历。爸爸妈妈，圣诞快乐，希望你们能感受到我对你们的爱。</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588010" y="1247775"/>
            <a:ext cx="9817735" cy="1568450"/>
          </a:xfrm>
          <a:prstGeom prst="rect">
            <a:avLst/>
          </a:prstGeom>
          <a:noFill/>
        </p:spPr>
        <p:txBody>
          <a:bodyPr wrap="square" rtlCol="0">
            <a:spAutoFit/>
          </a:bodyPr>
          <a:lstStyle/>
          <a:p>
            <a:r>
              <a:rPr lang="en-US" altLang="zh-CN" sz="2400">
                <a:latin typeface="Times New Roman" panose="02020603050405020304" charset="0"/>
                <a:ea typeface="宋体" panose="02010600030101010101" pitchFamily="2" charset="-122"/>
                <a:cs typeface="Times New Roman" panose="02020603050405020304" charset="0"/>
              </a:rPr>
              <a:t>Because you are such loving parents, I know how fortunate I am to have you in my life. Thanks for everything. Merry Christmas.</a:t>
            </a:r>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因为你们是这样温暖有爱的父母，我知道我有多么幸运，能在生命中拥有你们。谢谢你们给我的一切。圣诞快乐。</a:t>
            </a:r>
            <a:endParaRPr lang="en-US" altLang="zh-CN" sz="2400">
              <a:latin typeface="Times New Roman" panose="02020603050405020304" charset="0"/>
              <a:ea typeface="宋体" panose="02010600030101010101" pitchFamily="2" charset="-122"/>
              <a:cs typeface="Times New Roman" panose="02020603050405020304" charset="0"/>
            </a:endParaRPr>
          </a:p>
        </p:txBody>
      </p:sp>
      <p:pic>
        <p:nvPicPr>
          <p:cNvPr id="10" name="图片 9" descr="叮当"/>
          <p:cNvPicPr>
            <a:picLocks noChangeAspect="1"/>
          </p:cNvPicPr>
          <p:nvPr/>
        </p:nvPicPr>
        <p:blipFill>
          <a:blip r:embed="rId3"/>
          <a:stretch>
            <a:fillRect/>
          </a:stretch>
        </p:blipFill>
        <p:spPr>
          <a:xfrm>
            <a:off x="10416540" y="0"/>
            <a:ext cx="1216660" cy="2123440"/>
          </a:xfrm>
          <a:prstGeom prst="rect">
            <a:avLst/>
          </a:prstGeom>
        </p:spPr>
      </p:pic>
      <p:pic>
        <p:nvPicPr>
          <p:cNvPr id="12" name="图片 11" descr="蓝色圣诞树"/>
          <p:cNvPicPr>
            <a:picLocks noChangeAspect="1"/>
          </p:cNvPicPr>
          <p:nvPr/>
        </p:nvPicPr>
        <p:blipFill>
          <a:blip r:embed="rId5"/>
          <a:stretch>
            <a:fillRect/>
          </a:stretch>
        </p:blipFill>
        <p:spPr>
          <a:xfrm>
            <a:off x="9623425" y="2576195"/>
            <a:ext cx="2209165" cy="4281805"/>
          </a:xfrm>
          <a:prstGeom prst="rect">
            <a:avLst/>
          </a:prstGeom>
        </p:spPr>
      </p:pic>
      <p:pic>
        <p:nvPicPr>
          <p:cNvPr id="9" name="图片 8"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500" fill="hold"/>
                                        <p:tgtEl>
                                          <p:spTgt spid="5"/>
                                        </p:tgtEl>
                                        <p:attrNameLst>
                                          <p:attrName>ppt_x</p:attrName>
                                        </p:attrNameLst>
                                      </p:cBhvr>
                                      <p:tavLst>
                                        <p:tav tm="0">
                                          <p:val>
                                            <p:strVal val="#ppt_x-.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229235"/>
            <a:ext cx="11927205" cy="6628765"/>
          </a:xfrm>
          <a:prstGeom prst="rect">
            <a:avLst/>
          </a:prstGeom>
        </p:spPr>
      </p:pic>
      <p:pic>
        <p:nvPicPr>
          <p:cNvPr id="8" name="图片 7" descr="叮当"/>
          <p:cNvPicPr>
            <a:picLocks noChangeAspect="1"/>
          </p:cNvPicPr>
          <p:nvPr/>
        </p:nvPicPr>
        <p:blipFill>
          <a:blip r:embed="rId3"/>
          <a:stretch>
            <a:fillRect/>
          </a:stretch>
        </p:blipFill>
        <p:spPr>
          <a:xfrm>
            <a:off x="11302365" y="0"/>
            <a:ext cx="791845" cy="257683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rcRect r="29538" b="10214"/>
          <a:stretch>
            <a:fillRect/>
          </a:stretch>
        </p:blipFill>
        <p:spPr>
          <a:xfrm>
            <a:off x="10929620" y="5601970"/>
            <a:ext cx="948055" cy="1061085"/>
          </a:xfrm>
          <a:prstGeom prst="rect">
            <a:avLst/>
          </a:prstGeom>
        </p:spPr>
      </p:pic>
      <p:sp>
        <p:nvSpPr>
          <p:cNvPr id="3" name="文本框 2"/>
          <p:cNvSpPr txBox="1"/>
          <p:nvPr/>
        </p:nvSpPr>
        <p:spPr>
          <a:xfrm>
            <a:off x="715645" y="4411345"/>
            <a:ext cx="8050530" cy="1938020"/>
          </a:xfrm>
          <a:prstGeom prst="rect">
            <a:avLst/>
          </a:prstGeom>
          <a:noFill/>
        </p:spPr>
        <p:txBody>
          <a:bodyPr wrap="square" rtlCol="0">
            <a:spAutoFit/>
          </a:bodyPr>
          <a:lstStyle/>
          <a:p>
            <a:r>
              <a:rPr lang="zh-CN" altLang="en-US" sz="2400">
                <a:latin typeface="Times New Roman" panose="02020603050405020304" charset="0"/>
                <a:ea typeface="宋体" panose="02010600030101010101" pitchFamily="2" charset="-122"/>
                <a:cs typeface="Times New Roman" panose="02020603050405020304" charset="0"/>
              </a:rPr>
              <a:t> You are as beautiful as an angel, as sweet as a Christmas cookie, and as loving as the whole season. Thank you for making my Christmas wonderful.</a:t>
            </a:r>
            <a:endParaRPr lang="zh-CN" altLang="en-US" sz="2400">
              <a:latin typeface="Times New Roman" panose="02020603050405020304" charset="0"/>
              <a:ea typeface="宋体" panose="02010600030101010101" pitchFamily="2" charset="-122"/>
              <a:cs typeface="Times New Roman" panose="02020603050405020304" charset="0"/>
            </a:endParaRPr>
          </a:p>
          <a:p>
            <a:r>
              <a:rPr lang="zh-CN" altLang="en-US" sz="2400">
                <a:latin typeface="Times New Roman" panose="02020603050405020304" charset="0"/>
                <a:ea typeface="宋体" panose="02010600030101010101" pitchFamily="2" charset="-122"/>
                <a:cs typeface="Times New Roman" panose="02020603050405020304" charset="0"/>
              </a:rPr>
              <a:t>你美貌如天使，甜蜜如圣诞饼干，爱意满满如这美好的时节。谢谢有你在，让我的圣诞充满惊喜。</a:t>
            </a:r>
            <a:endParaRPr lang="zh-CN" altLang="en-US" sz="2400">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1060450" y="401955"/>
            <a:ext cx="7705725" cy="583565"/>
          </a:xfrm>
          <a:prstGeom prst="rect">
            <a:avLst/>
          </a:prstGeom>
          <a:noFill/>
        </p:spPr>
        <p:txBody>
          <a:bodyPr wrap="square" rtlCol="0">
            <a:spAutoFit/>
          </a:bodyPr>
          <a:lstStyle/>
          <a:p>
            <a:pPr algn="ctr"/>
            <a:r>
              <a:rPr lang="zh-CN" altLang="en-US" sz="3200">
                <a:solidFill>
                  <a:srgbClr val="FF0000"/>
                </a:solidFill>
                <a:latin typeface="Times New Roman" panose="02020603050405020304" charset="0"/>
                <a:cs typeface="Times New Roman" panose="02020603050405020304" charset="0"/>
              </a:rPr>
              <a:t>Christmas greetings</a:t>
            </a:r>
            <a:r>
              <a:rPr lang="en-US" altLang="zh-CN" sz="3200">
                <a:solidFill>
                  <a:srgbClr val="FF0000"/>
                </a:solidFill>
                <a:latin typeface="Times New Roman" panose="02020603050405020304" charset="0"/>
                <a:cs typeface="Times New Roman" panose="02020603050405020304" charset="0"/>
              </a:rPr>
              <a:t>:    sweet love </a:t>
            </a:r>
            <a:endParaRPr lang="en-US" altLang="zh-CN" sz="32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588010" y="2644775"/>
            <a:ext cx="9239250" cy="1568450"/>
          </a:xfrm>
          <a:prstGeom prst="rect">
            <a:avLst/>
          </a:prstGeom>
          <a:noFill/>
        </p:spPr>
        <p:txBody>
          <a:bodyPr wrap="square" rtlCol="0">
            <a:spAutoFit/>
          </a:bodyPr>
          <a:lstStyle/>
          <a:p>
            <a:pPr lvl="0"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 My wishes for you today are simple: warmth, comfort, joy, and me in your holiday stocking waiting for you to open it.</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a:p>
            <a:pPr lvl="0" algn="l">
              <a:buClrTx/>
              <a:buSzTx/>
              <a:buFontTx/>
            </a:pPr>
            <a:r>
              <a:rPr lang="en-US" altLang="zh-CN" sz="2400">
                <a:latin typeface="Times New Roman" panose="02020603050405020304" charset="0"/>
                <a:ea typeface="宋体" panose="02010600030101010101" pitchFamily="2" charset="-122"/>
                <a:cs typeface="Times New Roman" panose="02020603050405020304" charset="0"/>
                <a:sym typeface="+mn-ea"/>
              </a:rPr>
              <a:t>今天，我对你的祝愿很简单：希望你拥有温暖、舒适、快乐，还有我，装在你的圣诞袜里，等着你来打开呢！</a:t>
            </a:r>
            <a:endParaRPr lang="en-US" altLang="zh-CN" sz="2400">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588010" y="1247775"/>
            <a:ext cx="9817735" cy="1198880"/>
          </a:xfrm>
          <a:prstGeom prst="rect">
            <a:avLst/>
          </a:prstGeom>
          <a:noFill/>
        </p:spPr>
        <p:txBody>
          <a:bodyPr wrap="square" rtlCol="0">
            <a:spAutoFit/>
          </a:bodyPr>
          <a:lstStyle/>
          <a:p>
            <a:r>
              <a:rPr lang="en-US" altLang="zh-CN" sz="2400">
                <a:latin typeface="Times New Roman" panose="02020603050405020304" charset="0"/>
                <a:ea typeface="宋体" panose="02010600030101010101" pitchFamily="2" charset="-122"/>
                <a:cs typeface="Times New Roman" panose="02020603050405020304" charset="0"/>
              </a:rPr>
              <a:t>Yesterday I baked a hundred cookies and decorated them with red and green sprinkles. All I need now is you.</a:t>
            </a:r>
            <a:endParaRPr lang="en-US" altLang="zh-CN" sz="2400">
              <a:latin typeface="Times New Roman" panose="02020603050405020304" charset="0"/>
              <a:ea typeface="宋体" panose="02010600030101010101" pitchFamily="2" charset="-122"/>
              <a:cs typeface="Times New Roman" panose="02020603050405020304" charset="0"/>
            </a:endParaRPr>
          </a:p>
          <a:p>
            <a:r>
              <a:rPr lang="en-US" altLang="zh-CN" sz="2400">
                <a:latin typeface="Times New Roman" panose="02020603050405020304" charset="0"/>
                <a:ea typeface="宋体" panose="02010600030101010101" pitchFamily="2" charset="-122"/>
                <a:cs typeface="Times New Roman" panose="02020603050405020304" charset="0"/>
              </a:rPr>
              <a:t>昨天我烘焙了100块小饼干，撒上了红红绿绿的糖末。现在，就差你了.。</a:t>
            </a:r>
            <a:endParaRPr lang="en-US" altLang="zh-CN" sz="2400">
              <a:latin typeface="Times New Roman" panose="02020603050405020304" charset="0"/>
              <a:ea typeface="宋体" panose="02010600030101010101" pitchFamily="2" charset="-122"/>
              <a:cs typeface="Times New Roman" panose="02020603050405020304" charset="0"/>
            </a:endParaRPr>
          </a:p>
        </p:txBody>
      </p:sp>
      <p:pic>
        <p:nvPicPr>
          <p:cNvPr id="14" name="图片 13" descr="2爱心"/>
          <p:cNvPicPr>
            <a:picLocks noChangeAspect="1"/>
          </p:cNvPicPr>
          <p:nvPr/>
        </p:nvPicPr>
        <p:blipFill>
          <a:blip r:embed="rId5"/>
          <a:stretch>
            <a:fillRect/>
          </a:stretch>
        </p:blipFill>
        <p:spPr>
          <a:xfrm>
            <a:off x="8702675" y="3635375"/>
            <a:ext cx="3391535" cy="3122930"/>
          </a:xfrm>
          <a:prstGeom prst="rect">
            <a:avLst/>
          </a:prstGeom>
        </p:spPr>
      </p:pic>
      <p:pic>
        <p:nvPicPr>
          <p:cNvPr id="16" name="图片 15" descr="糖果"/>
          <p:cNvPicPr>
            <a:picLocks noChangeAspect="1"/>
          </p:cNvPicPr>
          <p:nvPr/>
        </p:nvPicPr>
        <p:blipFill>
          <a:blip r:embed="rId6"/>
          <a:stretch>
            <a:fillRect/>
          </a:stretch>
        </p:blipFill>
        <p:spPr>
          <a:xfrm>
            <a:off x="10052685" y="229870"/>
            <a:ext cx="2000250" cy="2958465"/>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500" fill="hold"/>
                                        <p:tgtEl>
                                          <p:spTgt spid="5"/>
                                        </p:tgtEl>
                                        <p:attrNameLst>
                                          <p:attrName>ppt_x</p:attrName>
                                        </p:attrNameLst>
                                      </p:cBhvr>
                                      <p:tavLst>
                                        <p:tav tm="0">
                                          <p:val>
                                            <p:strVal val="#ppt_x-.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7000"/>
            <a:ext cx="11927205" cy="6628765"/>
          </a:xfrm>
          <a:prstGeom prst="rect">
            <a:avLst/>
          </a:prstGeom>
        </p:spPr>
      </p:pic>
      <p:sp>
        <p:nvSpPr>
          <p:cNvPr id="4" name="标题 3"/>
          <p:cNvSpPr>
            <a:spLocks noGrp="1"/>
          </p:cNvSpPr>
          <p:nvPr/>
        </p:nvSpPr>
        <p:spPr>
          <a:xfrm>
            <a:off x="4551680" y="1943735"/>
            <a:ext cx="3031490" cy="705485"/>
          </a:xfrm>
          <a:prstGeom prst="rect">
            <a:avLst/>
          </a:prstGeom>
        </p:spPr>
        <p:txBody>
          <a:bodyPr>
            <a:noAutofit/>
          </a:bodyPr>
          <a:lstStyle>
            <a:lvl1pPr algn="ctr" defTabSz="914400" rtl="0" eaLnBrk="1" latinLnBrk="0" hangingPunct="1">
              <a:lnSpc>
                <a:spcPct val="90000"/>
              </a:lnSpc>
              <a:spcBef>
                <a:spcPct val="0"/>
              </a:spcBef>
              <a:buNone/>
              <a:defRPr sz="3200" b="1" kern="1200" spc="600">
                <a:solidFill>
                  <a:schemeClr val="tx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cs typeface="+mj-cs"/>
              </a:defRPr>
            </a:lvl1pPr>
          </a:lstStyle>
          <a:p>
            <a:r>
              <a:rPr lang="en-US" altLang="zh-CN" sz="4800" spc="0">
                <a:latin typeface="Times New Roman" panose="02020603050405020304" charset="0"/>
                <a:ea typeface="+mn-ea"/>
                <a:cs typeface="Times New Roman" panose="02020603050405020304" charset="0"/>
                <a:sym typeface="+mn-lt"/>
              </a:rPr>
              <a:t>contents</a:t>
            </a:r>
            <a:endParaRPr lang="en-US" altLang="zh-CN" sz="4800" spc="0">
              <a:latin typeface="Times New Roman" panose="02020603050405020304" charset="0"/>
              <a:ea typeface="+mn-ea"/>
              <a:cs typeface="Times New Roman" panose="02020603050405020304" charset="0"/>
              <a:sym typeface="+mn-lt"/>
            </a:endParaRPr>
          </a:p>
        </p:txBody>
      </p:sp>
      <p:grpSp>
        <p:nvGrpSpPr>
          <p:cNvPr id="41" name="组合 40"/>
          <p:cNvGrpSpPr/>
          <p:nvPr/>
        </p:nvGrpSpPr>
        <p:grpSpPr>
          <a:xfrm>
            <a:off x="3041940" y="2371622"/>
            <a:ext cx="5570141" cy="3821349"/>
            <a:chOff x="-465296" y="2381781"/>
            <a:chExt cx="5570141" cy="3821349"/>
          </a:xfrm>
        </p:grpSpPr>
        <p:sp>
          <p:nvSpPr>
            <p:cNvPr id="43" name="空心弧 42"/>
            <p:cNvSpPr>
              <a:spLocks noChangeAspect="1"/>
            </p:cNvSpPr>
            <p:nvPr/>
          </p:nvSpPr>
          <p:spPr>
            <a:xfrm rot="5400000">
              <a:off x="1283495" y="2381780"/>
              <a:ext cx="3821349" cy="3821351"/>
            </a:xfrm>
            <a:prstGeom prst="blockArc">
              <a:avLst>
                <a:gd name="adj1" fmla="val 15312021"/>
                <a:gd name="adj2" fmla="val 16870308"/>
                <a:gd name="adj3" fmla="val 17635"/>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srgbClr val="0070C0"/>
                </a:solidFill>
                <a:cs typeface="+mn-ea"/>
                <a:sym typeface="+mn-lt"/>
              </a:endParaRPr>
            </a:p>
          </p:txBody>
        </p:sp>
        <p:sp>
          <p:nvSpPr>
            <p:cNvPr id="44" name="文本框 9"/>
            <p:cNvSpPr txBox="1"/>
            <p:nvPr/>
          </p:nvSpPr>
          <p:spPr>
            <a:xfrm>
              <a:off x="4314673" y="3969945"/>
              <a:ext cx="746760" cy="645160"/>
            </a:xfrm>
            <a:prstGeom prst="rect">
              <a:avLst/>
            </a:prstGeom>
            <a:noFill/>
            <a:effectLst/>
          </p:spPr>
          <p:txBody>
            <a:bodyPr wrap="none" lIns="91440" tIns="45720" rIns="91440" bIns="45720"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3600" b="1" dirty="0">
                  <a:latin typeface="+mn-lt"/>
                  <a:ea typeface="+mn-ea"/>
                  <a:cs typeface="+mn-ea"/>
                  <a:sym typeface="+mn-lt"/>
                </a:rPr>
                <a:t>05</a:t>
              </a:r>
              <a:endParaRPr lang="zh-CN" altLang="en-US" sz="3600" b="1" dirty="0">
                <a:latin typeface="+mn-lt"/>
                <a:ea typeface="+mn-ea"/>
                <a:cs typeface="+mn-ea"/>
                <a:sym typeface="+mn-lt"/>
              </a:endParaRPr>
            </a:p>
          </p:txBody>
        </p:sp>
        <p:sp>
          <p:nvSpPr>
            <p:cNvPr id="47" name="矩形 46"/>
            <p:cNvSpPr/>
            <p:nvPr/>
          </p:nvSpPr>
          <p:spPr>
            <a:xfrm>
              <a:off x="-465296" y="3016146"/>
              <a:ext cx="4629785" cy="1753235"/>
            </a:xfrm>
            <a:prstGeom prst="rect">
              <a:avLst/>
            </a:prstGeom>
          </p:spPr>
          <p:txBody>
            <a:bodyPr wrap="square">
              <a:spAutoFit/>
            </a:bodyPr>
            <a:lstStyle/>
            <a:p>
              <a:pPr algn="ctr"/>
              <a:r>
                <a:rPr lang="en-US" altLang="zh-CN" sz="3600" b="1">
                  <a:latin typeface="Times New Roman" panose="02020603050405020304" charset="0"/>
                  <a:cs typeface="Times New Roman" panose="02020603050405020304" charset="0"/>
                  <a:sym typeface="+mn-lt"/>
                </a:rPr>
                <a:t>The application concerning Christmas in the exams</a:t>
              </a:r>
              <a:endParaRPr lang="en-US" altLang="zh-CN" sz="3600" b="1">
                <a:latin typeface="Times New Roman" panose="02020603050405020304" charset="0"/>
                <a:cs typeface="Times New Roman" panose="02020603050405020304" charset="0"/>
                <a:sym typeface="+mn-lt"/>
              </a:endParaRPr>
            </a:p>
          </p:txBody>
        </p:sp>
      </p:grpSp>
      <p:pic>
        <p:nvPicPr>
          <p:cNvPr id="3" name="图片 2" descr="小鹿"/>
          <p:cNvPicPr>
            <a:picLocks noChangeAspect="1"/>
          </p:cNvPicPr>
          <p:nvPr>
            <p:custDataLst>
              <p:tags r:id="rId3"/>
            </p:custDataLst>
          </p:nvPr>
        </p:nvPicPr>
        <p:blipFill>
          <a:blip r:embed="rId4"/>
          <a:stretch>
            <a:fillRect/>
          </a:stretch>
        </p:blipFill>
        <p:spPr>
          <a:xfrm>
            <a:off x="271145" y="346075"/>
            <a:ext cx="3721735" cy="2860040"/>
          </a:xfrm>
          <a:prstGeom prst="rect">
            <a:avLst/>
          </a:prstGeom>
        </p:spPr>
      </p:pic>
      <p:pic>
        <p:nvPicPr>
          <p:cNvPr id="6" name="图片 5" descr="t01124607b671392e21"/>
          <p:cNvPicPr>
            <a:picLocks noChangeAspect="1"/>
          </p:cNvPicPr>
          <p:nvPr/>
        </p:nvPicPr>
        <p:blipFill>
          <a:blip r:embed="rId5"/>
          <a:srcRect r="2500" b="8470"/>
          <a:stretch>
            <a:fillRect/>
          </a:stretch>
        </p:blipFill>
        <p:spPr>
          <a:xfrm>
            <a:off x="9187815" y="127000"/>
            <a:ext cx="2650490" cy="2008505"/>
          </a:xfrm>
          <a:prstGeom prst="rect">
            <a:avLst/>
          </a:prstGeom>
        </p:spPr>
      </p:pic>
      <p:pic>
        <p:nvPicPr>
          <p:cNvPr id="5" name="图片 4" descr="圣诞袜"/>
          <p:cNvPicPr>
            <a:picLocks noChangeAspect="1"/>
          </p:cNvPicPr>
          <p:nvPr/>
        </p:nvPicPr>
        <p:blipFill>
          <a:blip r:embed="rId6"/>
          <a:stretch>
            <a:fillRect/>
          </a:stretch>
        </p:blipFill>
        <p:spPr>
          <a:xfrm>
            <a:off x="299720" y="3538220"/>
            <a:ext cx="2741930" cy="3053080"/>
          </a:xfrm>
          <a:prstGeom prst="rect">
            <a:avLst/>
          </a:prstGeom>
        </p:spPr>
      </p:pic>
      <p:grpSp>
        <p:nvGrpSpPr>
          <p:cNvPr id="38" name="组合 37"/>
          <p:cNvGrpSpPr/>
          <p:nvPr/>
        </p:nvGrpSpPr>
        <p:grpSpPr>
          <a:xfrm rot="3498865">
            <a:off x="4790479" y="2215756"/>
            <a:ext cx="3821351" cy="3821349"/>
            <a:chOff x="620934" y="1850086"/>
            <a:chExt cx="3821350" cy="3821349"/>
          </a:xfrm>
          <a:noFill/>
        </p:grpSpPr>
        <p:sp>
          <p:nvSpPr>
            <p:cNvPr id="39" name="空心弧 38"/>
            <p:cNvSpPr>
              <a:spLocks noChangeAspect="1"/>
            </p:cNvSpPr>
            <p:nvPr/>
          </p:nvSpPr>
          <p:spPr>
            <a:xfrm rot="5400000">
              <a:off x="620934" y="1850086"/>
              <a:ext cx="3821349" cy="3821350"/>
            </a:xfrm>
            <a:prstGeom prst="blockArc">
              <a:avLst>
                <a:gd name="adj1" fmla="val 10800000"/>
                <a:gd name="adj2" fmla="val 21552897"/>
                <a:gd name="adj3" fmla="val 18390"/>
              </a:avLst>
            </a:prstGeom>
            <a:grpFill/>
            <a:ln>
              <a:solidFill>
                <a:schemeClr val="accent1"/>
              </a:solidFill>
            </a:ln>
            <a:effectLst>
              <a:outerShdw blurRad="2159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sp>
          <p:nvSpPr>
            <p:cNvPr id="40" name="空心弧 39"/>
            <p:cNvSpPr>
              <a:spLocks noChangeAspect="1"/>
            </p:cNvSpPr>
            <p:nvPr/>
          </p:nvSpPr>
          <p:spPr>
            <a:xfrm rot="5400000">
              <a:off x="969840" y="2198993"/>
              <a:ext cx="3123537" cy="3123539"/>
            </a:xfrm>
            <a:prstGeom prst="blockArc">
              <a:avLst>
                <a:gd name="adj1" fmla="val 10781050"/>
                <a:gd name="adj2" fmla="val 21534958"/>
                <a:gd name="adj3" fmla="val 1589"/>
              </a:avLst>
            </a:prstGeom>
            <a:grpFill/>
            <a:ln>
              <a:solidFill>
                <a:schemeClr val="accent1"/>
              </a:solidFill>
            </a:ln>
            <a:effectLst>
              <a:outerShdw blurRad="279400" dir="48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pic>
        <p:nvPicPr>
          <p:cNvPr id="8" name="图片 7" descr="圣诞老人2"/>
          <p:cNvPicPr>
            <a:picLocks noChangeAspect="1"/>
          </p:cNvPicPr>
          <p:nvPr/>
        </p:nvPicPr>
        <p:blipFill>
          <a:blip r:embed="rId7"/>
          <a:stretch>
            <a:fillRect/>
          </a:stretch>
        </p:blipFill>
        <p:spPr>
          <a:xfrm>
            <a:off x="8998585" y="2924175"/>
            <a:ext cx="3028315" cy="3667125"/>
          </a:xfrm>
          <a:prstGeom prst="rect">
            <a:avLst/>
          </a:prstGeom>
        </p:spPr>
      </p:pic>
      <p:pic>
        <p:nvPicPr>
          <p:cNvPr id="16" name="图片 15" descr="铃铛"/>
          <p:cNvPicPr>
            <a:picLocks noChangeAspect="1"/>
          </p:cNvPicPr>
          <p:nvPr/>
        </p:nvPicPr>
        <p:blipFill>
          <a:blip r:embed="rId8"/>
          <a:stretch>
            <a:fillRect/>
          </a:stretch>
        </p:blipFill>
        <p:spPr>
          <a:xfrm>
            <a:off x="3788410" y="198755"/>
            <a:ext cx="4615180" cy="1220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amond(in)">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5730" y="129540"/>
            <a:ext cx="11927205" cy="6628765"/>
          </a:xfrm>
          <a:prstGeom prst="rect">
            <a:avLst/>
          </a:prstGeom>
        </p:spPr>
      </p:pic>
      <p:sp>
        <p:nvSpPr>
          <p:cNvPr id="72" name="文本框 95"/>
          <p:cNvSpPr txBox="1"/>
          <p:nvPr/>
        </p:nvSpPr>
        <p:spPr>
          <a:xfrm>
            <a:off x="548005" y="2816225"/>
            <a:ext cx="2825115" cy="645160"/>
          </a:xfrm>
          <a:prstGeom prst="rect">
            <a:avLst/>
          </a:prstGeom>
          <a:noFill/>
        </p:spPr>
        <p:txBody>
          <a:bodyPr wrap="square" rtlCol="0">
            <a:spAutoFit/>
          </a:bodyPr>
          <a:lstStyle>
            <a:defPPr>
              <a:defRPr lang="zh-CN"/>
            </a:defPPr>
            <a:lvl1pPr algn="ctr">
              <a:defRPr sz="4000" spc="600">
                <a:blipFill>
                  <a:blip r:embed="rId3"/>
                  <a:stretch>
                    <a:fillRect/>
                  </a:stretch>
                </a:blipFill>
                <a:latin typeface="站酷快乐体2016修订版" panose="02010600030101010101" pitchFamily="2" charset="-122"/>
                <a:ea typeface="站酷快乐体2016修订版" panose="02010600030101010101" pitchFamily="2" charset="-122"/>
              </a:defRPr>
            </a:lvl1pPr>
          </a:lstStyle>
          <a:p>
            <a:pPr lvl="0" algn="ctr">
              <a:buClrTx/>
              <a:buSzTx/>
              <a:buFontTx/>
            </a:pPr>
            <a:r>
              <a:rPr lang="en-US" altLang="zh-CN" sz="3600" b="1" spc="0">
                <a:solidFill>
                  <a:srgbClr val="FF0000"/>
                </a:solidFill>
                <a:latin typeface="Times New Roman" panose="02020603050405020304" charset="0"/>
                <a:ea typeface="+mn-ea"/>
                <a:cs typeface="Times New Roman" panose="02020603050405020304" charset="0"/>
                <a:sym typeface="+mn-lt"/>
              </a:rPr>
              <a:t>CONTENTS</a:t>
            </a:r>
            <a:endParaRPr lang="en-US" altLang="zh-CN" sz="3600" b="1" spc="0">
              <a:solidFill>
                <a:srgbClr val="FF0000"/>
              </a:solidFill>
              <a:latin typeface="Times New Roman" panose="02020603050405020304" charset="0"/>
              <a:ea typeface="+mn-ea"/>
              <a:cs typeface="Times New Roman" panose="02020603050405020304" charset="0"/>
              <a:sym typeface="+mn-lt"/>
            </a:endParaRPr>
          </a:p>
        </p:txBody>
      </p:sp>
      <p:sp>
        <p:nvSpPr>
          <p:cNvPr id="16" name="MH_Number_1"/>
          <p:cNvSpPr/>
          <p:nvPr>
            <p:custDataLst>
              <p:tags r:id="rId4"/>
            </p:custDataLst>
          </p:nvPr>
        </p:nvSpPr>
        <p:spPr>
          <a:xfrm>
            <a:off x="3815890" y="754548"/>
            <a:ext cx="478118" cy="478118"/>
          </a:xfrm>
          <a:prstGeom prst="snip1Rect">
            <a:avLst/>
          </a:prstGeom>
          <a:solidFill>
            <a:schemeClr val="accent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10" b="1" i="0" u="none" strike="noStrike" kern="1200" cap="none" spc="0" normalizeH="0" baseline="0" noProof="0" dirty="0">
                <a:ln>
                  <a:noFill/>
                </a:ln>
                <a:solidFill>
                  <a:schemeClr val="bg1"/>
                </a:solidFill>
                <a:effectLst/>
                <a:uLnTx/>
                <a:uFillTx/>
                <a:cs typeface="+mn-ea"/>
                <a:sym typeface="+mn-lt"/>
              </a:rPr>
              <a:t>1</a:t>
            </a:r>
            <a:endParaRPr kumimoji="0" lang="zh-CN" altLang="en-US" sz="2110" b="1" i="0" u="none" strike="noStrike" kern="1200" cap="none" spc="0" normalizeH="0" baseline="0" noProof="0" dirty="0">
              <a:ln>
                <a:noFill/>
              </a:ln>
              <a:solidFill>
                <a:schemeClr val="bg1"/>
              </a:solidFill>
              <a:effectLst/>
              <a:uLnTx/>
              <a:uFillTx/>
              <a:cs typeface="+mn-ea"/>
              <a:sym typeface="+mn-lt"/>
            </a:endParaRPr>
          </a:p>
        </p:txBody>
      </p:sp>
      <p:sp>
        <p:nvSpPr>
          <p:cNvPr id="18" name="MH_Number_2"/>
          <p:cNvSpPr/>
          <p:nvPr>
            <p:custDataLst>
              <p:tags r:id="rId5"/>
            </p:custDataLst>
          </p:nvPr>
        </p:nvSpPr>
        <p:spPr>
          <a:xfrm>
            <a:off x="3815890" y="1759755"/>
            <a:ext cx="478118" cy="478118"/>
          </a:xfrm>
          <a:prstGeom prst="snip1Rect">
            <a:avLst/>
          </a:prstGeom>
          <a:solidFill>
            <a:schemeClr val="accent2"/>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10" b="1" i="0" u="none" strike="noStrike" kern="1200" cap="none" spc="0" normalizeH="0" baseline="0" noProof="0">
                <a:ln>
                  <a:noFill/>
                </a:ln>
                <a:solidFill>
                  <a:schemeClr val="bg1"/>
                </a:solidFill>
                <a:effectLst/>
                <a:uLnTx/>
                <a:uFillTx/>
                <a:cs typeface="+mn-ea"/>
                <a:sym typeface="+mn-lt"/>
              </a:rPr>
              <a:t>2</a:t>
            </a:r>
            <a:endParaRPr kumimoji="0" lang="zh-CN" altLang="en-US" sz="2110" b="1" i="0" u="none" strike="noStrike" kern="1200" cap="none" spc="0" normalizeH="0" baseline="0" noProof="0">
              <a:ln>
                <a:noFill/>
              </a:ln>
              <a:solidFill>
                <a:schemeClr val="bg1"/>
              </a:solidFill>
              <a:effectLst/>
              <a:uLnTx/>
              <a:uFillTx/>
              <a:cs typeface="+mn-ea"/>
              <a:sym typeface="+mn-lt"/>
            </a:endParaRPr>
          </a:p>
        </p:txBody>
      </p:sp>
      <p:sp>
        <p:nvSpPr>
          <p:cNvPr id="22" name="MH_Entry_2"/>
          <p:cNvSpPr/>
          <p:nvPr>
            <p:custDataLst>
              <p:tags r:id="rId6"/>
            </p:custDataLst>
          </p:nvPr>
        </p:nvSpPr>
        <p:spPr>
          <a:xfrm>
            <a:off x="4736465" y="1468755"/>
            <a:ext cx="4549775" cy="10763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p:spPr>
        <p:txBody>
          <a:bodyPr wrap="square" rtlCol="0">
            <a:spAutoFit/>
          </a:bodyPr>
          <a:lstStyle/>
          <a:p>
            <a:pPr lvl="0" algn="ctr">
              <a:buClrTx/>
              <a:buSzTx/>
              <a:buFontTx/>
            </a:pPr>
            <a:r>
              <a:rPr lang="en-US" altLang="zh-CN" sz="3200" b="1">
                <a:latin typeface="Times New Roman" panose="02020603050405020304" charset="0"/>
                <a:cs typeface="Times New Roman" panose="02020603050405020304" charset="0"/>
                <a:sym typeface="+mn-lt"/>
              </a:rPr>
              <a:t>The story concerning Christmas</a:t>
            </a:r>
            <a:endParaRPr lang="en-US" altLang="zh-CN" sz="3200" b="1">
              <a:latin typeface="Times New Roman" panose="02020603050405020304" charset="0"/>
              <a:cs typeface="Times New Roman" panose="02020603050405020304" charset="0"/>
              <a:sym typeface="+mn-lt"/>
            </a:endParaRPr>
          </a:p>
        </p:txBody>
      </p:sp>
      <p:sp>
        <p:nvSpPr>
          <p:cNvPr id="23" name="MH_Number_3"/>
          <p:cNvSpPr/>
          <p:nvPr>
            <p:custDataLst>
              <p:tags r:id="rId7"/>
            </p:custDataLst>
          </p:nvPr>
        </p:nvSpPr>
        <p:spPr>
          <a:xfrm>
            <a:off x="3815890" y="2828462"/>
            <a:ext cx="478118" cy="478118"/>
          </a:xfrm>
          <a:prstGeom prst="snip1Rect">
            <a:avLst/>
          </a:prstGeom>
          <a:solidFill>
            <a:schemeClr val="accent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10" b="1" i="0" u="none" strike="noStrike" kern="1200" cap="none" spc="0" normalizeH="0" baseline="0" noProof="0">
                <a:ln>
                  <a:noFill/>
                </a:ln>
                <a:solidFill>
                  <a:schemeClr val="bg1"/>
                </a:solidFill>
                <a:effectLst/>
                <a:uLnTx/>
                <a:uFillTx/>
                <a:cs typeface="+mn-ea"/>
                <a:sym typeface="+mn-lt"/>
              </a:rPr>
              <a:t>3</a:t>
            </a:r>
            <a:endParaRPr kumimoji="0" lang="zh-CN" altLang="en-US" sz="2110" b="1" i="0" u="none" strike="noStrike" kern="1200" cap="none" spc="0" normalizeH="0" baseline="0" noProof="0">
              <a:ln>
                <a:noFill/>
              </a:ln>
              <a:solidFill>
                <a:schemeClr val="bg1"/>
              </a:solidFill>
              <a:effectLst/>
              <a:uLnTx/>
              <a:uFillTx/>
              <a:cs typeface="+mn-ea"/>
              <a:sym typeface="+mn-lt"/>
            </a:endParaRPr>
          </a:p>
        </p:txBody>
      </p:sp>
      <p:sp>
        <p:nvSpPr>
          <p:cNvPr id="24" name="MH_Entry_3"/>
          <p:cNvSpPr/>
          <p:nvPr>
            <p:custDataLst>
              <p:tags r:id="rId8"/>
            </p:custDataLst>
          </p:nvPr>
        </p:nvSpPr>
        <p:spPr>
          <a:xfrm>
            <a:off x="4672330" y="2741295"/>
            <a:ext cx="4805045" cy="58356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p:spPr>
        <p:txBody>
          <a:bodyPr wrap="square" rtlCol="0">
            <a:spAutoFit/>
          </a:bodyPr>
          <a:lstStyle/>
          <a:p>
            <a:pPr lvl="0" algn="ctr">
              <a:buClrTx/>
              <a:buSzTx/>
              <a:buFontTx/>
            </a:pPr>
            <a:r>
              <a:rPr lang="en-US" altLang="zh-CN" sz="3200" b="1">
                <a:latin typeface="Times New Roman" panose="02020603050405020304" charset="0"/>
                <a:cs typeface="Times New Roman" panose="02020603050405020304" charset="0"/>
                <a:sym typeface="+mn-lt"/>
              </a:rPr>
              <a:t>The customs of Christmas</a:t>
            </a:r>
            <a:endParaRPr lang="zh-CN" altLang="en-US" sz="3200" b="1" spc="600" dirty="0">
              <a:solidFill>
                <a:schemeClr val="tx1">
                  <a:lumMod val="75000"/>
                </a:schemeClr>
              </a:solidFill>
              <a:latin typeface="Times New Roman" panose="02020603050405020304" charset="0"/>
              <a:ea typeface="站酷快乐体2016修订版" panose="02010600030101010101" pitchFamily="2" charset="-122"/>
              <a:cs typeface="Times New Roman" panose="02020603050405020304" charset="0"/>
              <a:sym typeface="+mn-lt"/>
            </a:endParaRPr>
          </a:p>
        </p:txBody>
      </p:sp>
      <p:sp>
        <p:nvSpPr>
          <p:cNvPr id="25" name="MH_Number_4"/>
          <p:cNvSpPr/>
          <p:nvPr>
            <p:custDataLst>
              <p:tags r:id="rId9"/>
            </p:custDataLst>
          </p:nvPr>
        </p:nvSpPr>
        <p:spPr>
          <a:xfrm>
            <a:off x="3815890" y="3805094"/>
            <a:ext cx="478118" cy="478118"/>
          </a:xfrm>
          <a:prstGeom prst="snip1Rect">
            <a:avLst/>
          </a:prstGeom>
          <a:solidFill>
            <a:schemeClr val="accent2"/>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110" b="1" i="0" u="none" strike="noStrike" kern="1200" cap="none" spc="0" normalizeH="0" baseline="0" noProof="0">
                <a:ln>
                  <a:noFill/>
                </a:ln>
                <a:solidFill>
                  <a:schemeClr val="bg1"/>
                </a:solidFill>
                <a:effectLst/>
                <a:uLnTx/>
                <a:uFillTx/>
                <a:cs typeface="+mn-ea"/>
                <a:sym typeface="+mn-lt"/>
              </a:rPr>
              <a:t>4</a:t>
            </a:r>
            <a:endParaRPr kumimoji="0" lang="zh-CN" altLang="en-US" sz="2110" b="1" i="0" u="none" strike="noStrike" kern="1200" cap="none" spc="0" normalizeH="0" baseline="0" noProof="0">
              <a:ln>
                <a:noFill/>
              </a:ln>
              <a:solidFill>
                <a:schemeClr val="bg1"/>
              </a:solidFill>
              <a:effectLst/>
              <a:uLnTx/>
              <a:uFillTx/>
              <a:cs typeface="+mn-ea"/>
              <a:sym typeface="+mn-lt"/>
            </a:endParaRPr>
          </a:p>
        </p:txBody>
      </p:sp>
      <p:sp>
        <p:nvSpPr>
          <p:cNvPr id="26" name="MH_Entry_4"/>
          <p:cNvSpPr/>
          <p:nvPr>
            <p:custDataLst>
              <p:tags r:id="rId10"/>
            </p:custDataLst>
          </p:nvPr>
        </p:nvSpPr>
        <p:spPr>
          <a:xfrm>
            <a:off x="4736465" y="3547110"/>
            <a:ext cx="6358890" cy="10763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p:spPr>
        <p:txBody>
          <a:bodyPr wrap="square" rtlCol="0">
            <a:spAutoFit/>
          </a:bodyPr>
          <a:lstStyle/>
          <a:p>
            <a:pPr lvl="0" algn="ctr">
              <a:buClrTx/>
              <a:buSzTx/>
              <a:buFontTx/>
            </a:pPr>
            <a:r>
              <a:rPr lang="en-US" altLang="zh-CN" sz="3200" b="1">
                <a:latin typeface="Times New Roman" panose="02020603050405020304" charset="0"/>
                <a:cs typeface="Times New Roman" panose="02020603050405020304" charset="0"/>
                <a:sym typeface="+mn-lt"/>
              </a:rPr>
              <a:t>The vocabulary and benediction concerning Christmas</a:t>
            </a:r>
            <a:endParaRPr lang="en-US" altLang="zh-CN" sz="3200" b="1">
              <a:latin typeface="Times New Roman" panose="02020603050405020304" charset="0"/>
              <a:cs typeface="Times New Roman" panose="02020603050405020304" charset="0"/>
              <a:sym typeface="+mn-lt"/>
            </a:endParaRPr>
          </a:p>
        </p:txBody>
      </p:sp>
      <p:sp>
        <p:nvSpPr>
          <p:cNvPr id="3" name="MH_Number_3"/>
          <p:cNvSpPr/>
          <p:nvPr>
            <p:custDataLst>
              <p:tags r:id="rId11"/>
            </p:custDataLst>
          </p:nvPr>
        </p:nvSpPr>
        <p:spPr>
          <a:xfrm>
            <a:off x="3815890" y="4902372"/>
            <a:ext cx="478118" cy="478118"/>
          </a:xfrm>
          <a:prstGeom prst="snip1Rect">
            <a:avLst/>
          </a:prstGeom>
          <a:solidFill>
            <a:schemeClr val="accent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ts val="0"/>
              </a:spcBef>
              <a:spcAft>
                <a:spcPts val="0"/>
              </a:spcAft>
              <a:buClrTx/>
              <a:buSzTx/>
              <a:buFontTx/>
              <a:defRPr/>
            </a:pPr>
            <a:r>
              <a:rPr lang="en-US" altLang="zh-CN" sz="2110" b="1" noProof="0">
                <a:ln>
                  <a:noFill/>
                </a:ln>
                <a:solidFill>
                  <a:schemeClr val="bg1"/>
                </a:solidFill>
                <a:effectLst/>
                <a:uLnTx/>
                <a:uFillTx/>
                <a:cs typeface="+mn-ea"/>
                <a:sym typeface="+mn-lt"/>
              </a:rPr>
              <a:t>5</a:t>
            </a:r>
            <a:endParaRPr lang="en-US" altLang="zh-CN" sz="2110" b="1" noProof="0">
              <a:ln>
                <a:noFill/>
              </a:ln>
              <a:solidFill>
                <a:schemeClr val="bg1"/>
              </a:solidFill>
              <a:effectLst/>
              <a:uLnTx/>
              <a:uFillTx/>
              <a:cs typeface="+mn-ea"/>
              <a:sym typeface="+mn-lt"/>
            </a:endParaRPr>
          </a:p>
        </p:txBody>
      </p:sp>
      <p:sp>
        <p:nvSpPr>
          <p:cNvPr id="4" name="MH_Entry_4"/>
          <p:cNvSpPr/>
          <p:nvPr>
            <p:custDataLst>
              <p:tags r:id="rId12"/>
            </p:custDataLst>
          </p:nvPr>
        </p:nvSpPr>
        <p:spPr>
          <a:xfrm>
            <a:off x="4736465" y="4783455"/>
            <a:ext cx="5173980" cy="107632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p:spPr>
        <p:txBody>
          <a:bodyPr wrap="square" rtlCol="0">
            <a:spAutoFit/>
          </a:bodyPr>
          <a:lstStyle/>
          <a:p>
            <a:pPr algn="ctr"/>
            <a:r>
              <a:rPr lang="en-US" altLang="zh-CN" sz="3200" b="1">
                <a:latin typeface="Times New Roman" panose="02020603050405020304" charset="0"/>
                <a:cs typeface="Times New Roman" panose="02020603050405020304" charset="0"/>
                <a:sym typeface="+mn-lt"/>
              </a:rPr>
              <a:t>The application concerning Christmas in the exams</a:t>
            </a:r>
            <a:endParaRPr lang="en-US" altLang="zh-CN" sz="3200" b="1">
              <a:latin typeface="Times New Roman" panose="02020603050405020304" charset="0"/>
              <a:cs typeface="Times New Roman" panose="02020603050405020304" charset="0"/>
              <a:sym typeface="+mn-lt"/>
            </a:endParaRPr>
          </a:p>
        </p:txBody>
      </p:sp>
      <p:sp>
        <p:nvSpPr>
          <p:cNvPr id="5" name="文本框 4"/>
          <p:cNvSpPr txBox="1"/>
          <p:nvPr/>
        </p:nvSpPr>
        <p:spPr>
          <a:xfrm>
            <a:off x="4736465" y="639445"/>
            <a:ext cx="4984115" cy="583565"/>
          </a:xfrm>
          <a:prstGeom prst="rect">
            <a:avLst/>
          </a:prstGeom>
          <a:noFill/>
        </p:spPr>
        <p:txBody>
          <a:bodyPr wrap="square" rtlCol="0">
            <a:spAutoFit/>
          </a:bodyPr>
          <a:lstStyle/>
          <a:p>
            <a:r>
              <a:rPr lang="en-US" altLang="zh-CN" sz="3200" b="1">
                <a:latin typeface="Times New Roman" panose="02020603050405020304" charset="0"/>
                <a:cs typeface="Times New Roman" panose="02020603050405020304" charset="0"/>
              </a:rPr>
              <a:t>The origin of Christmas</a:t>
            </a:r>
            <a:endParaRPr lang="en-US" altLang="zh-CN" sz="3200" b="1">
              <a:latin typeface="Times New Roman" panose="02020603050405020304" charset="0"/>
              <a:cs typeface="Times New Roman" panose="02020603050405020304" charset="0"/>
            </a:endParaRPr>
          </a:p>
        </p:txBody>
      </p:sp>
      <p:pic>
        <p:nvPicPr>
          <p:cNvPr id="6" name="图片 5" descr="五角星"/>
          <p:cNvPicPr>
            <a:picLocks noChangeAspect="1"/>
          </p:cNvPicPr>
          <p:nvPr/>
        </p:nvPicPr>
        <p:blipFill>
          <a:blip r:embed="rId13"/>
          <a:stretch>
            <a:fillRect/>
          </a:stretch>
        </p:blipFill>
        <p:spPr>
          <a:xfrm>
            <a:off x="9813925" y="129540"/>
            <a:ext cx="2124075" cy="2026920"/>
          </a:xfrm>
          <a:prstGeom prst="rect">
            <a:avLst/>
          </a:prstGeom>
        </p:spPr>
      </p:pic>
      <p:pic>
        <p:nvPicPr>
          <p:cNvPr id="8" name="图片 7" descr="圣诞鞋"/>
          <p:cNvPicPr>
            <a:picLocks noChangeAspect="1"/>
          </p:cNvPicPr>
          <p:nvPr/>
        </p:nvPicPr>
        <p:blipFill>
          <a:blip r:embed="rId14"/>
          <a:stretch>
            <a:fillRect/>
          </a:stretch>
        </p:blipFill>
        <p:spPr>
          <a:xfrm>
            <a:off x="469900" y="3693795"/>
            <a:ext cx="2077720" cy="287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1000" fill="hold"/>
                                        <p:tgtEl>
                                          <p:spTgt spid="72"/>
                                        </p:tgtEl>
                                        <p:attrNameLst>
                                          <p:attrName>ppt_w</p:attrName>
                                        </p:attrNameLst>
                                      </p:cBhvr>
                                      <p:tavLst>
                                        <p:tav tm="0">
                                          <p:val>
                                            <p:strVal val="#ppt_w+.3"/>
                                          </p:val>
                                        </p:tav>
                                        <p:tav tm="100000">
                                          <p:val>
                                            <p:strVal val="#ppt_w"/>
                                          </p:val>
                                        </p:tav>
                                      </p:tavLst>
                                    </p:anim>
                                    <p:anim calcmode="lin" valueType="num">
                                      <p:cBhvr>
                                        <p:cTn id="8" dur="1000" fill="hold"/>
                                        <p:tgtEl>
                                          <p:spTgt spid="72"/>
                                        </p:tgtEl>
                                        <p:attrNameLst>
                                          <p:attrName>ppt_h</p:attrName>
                                        </p:attrNameLst>
                                      </p:cBhvr>
                                      <p:tavLst>
                                        <p:tav tm="0">
                                          <p:val>
                                            <p:strVal val="#ppt_h"/>
                                          </p:val>
                                        </p:tav>
                                        <p:tav tm="100000">
                                          <p:val>
                                            <p:strVal val="#ppt_h"/>
                                          </p:val>
                                        </p:tav>
                                      </p:tavLst>
                                    </p:anim>
                                    <p:animEffect transition="in" filter="fade">
                                      <p:cBhvr>
                                        <p:cTn id="9" dur="10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500"/>
                                        <p:tgtEl>
                                          <p:spTgt spid="1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linds(horizontal)">
                                      <p:cBhvr>
                                        <p:cTn id="23" dur="500"/>
                                        <p:tgtEl>
                                          <p:spTgt spid="2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linds(horizont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6" grpId="0" bldLvl="0" animBg="1"/>
      <p:bldP spid="16" grpId="1" animBg="1"/>
      <p:bldP spid="18" grpId="0" bldLvl="0" animBg="1"/>
      <p:bldP spid="18" grpId="1" animBg="1"/>
      <p:bldP spid="22" grpId="0"/>
      <p:bldP spid="22" grpId="1"/>
      <p:bldP spid="23" grpId="0" bldLvl="0" animBg="1"/>
      <p:bldP spid="23" grpId="1" animBg="1"/>
      <p:bldP spid="24" grpId="0"/>
      <p:bldP spid="24" grpId="1"/>
      <p:bldP spid="25" grpId="0" bldLvl="0" animBg="1"/>
      <p:bldP spid="25" grpId="1" animBg="1"/>
      <p:bldP spid="26" grpId="0"/>
      <p:bldP spid="26" grpId="1"/>
      <p:bldP spid="3" grpId="0" bldLvl="0" animBg="1"/>
      <p:bldP spid="3" grpId="1" animBg="1"/>
      <p:bldP spid="4" grpId="0"/>
      <p:bldP spid="4" grpId="1"/>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935"/>
            <a:ext cx="11927205" cy="6628765"/>
          </a:xfrm>
          <a:prstGeom prst="rect">
            <a:avLst/>
          </a:prstGeom>
        </p:spPr>
      </p:pic>
      <p:pic>
        <p:nvPicPr>
          <p:cNvPr id="8" name="图片 7" descr="叮当"/>
          <p:cNvPicPr>
            <a:picLocks noChangeAspect="1"/>
          </p:cNvPicPr>
          <p:nvPr/>
        </p:nvPicPr>
        <p:blipFill>
          <a:blip r:embed="rId3"/>
          <a:stretch>
            <a:fillRect/>
          </a:stretch>
        </p:blipFill>
        <p:spPr>
          <a:xfrm>
            <a:off x="11289030" y="0"/>
            <a:ext cx="805180" cy="1307465"/>
          </a:xfrm>
          <a:prstGeom prst="rect">
            <a:avLst/>
          </a:prstGeom>
        </p:spPr>
      </p:pic>
      <p:sp>
        <p:nvSpPr>
          <p:cNvPr id="100" name="文本框 99"/>
          <p:cNvSpPr txBox="1"/>
          <p:nvPr/>
        </p:nvSpPr>
        <p:spPr>
          <a:xfrm>
            <a:off x="398145" y="334010"/>
            <a:ext cx="11383010" cy="5723890"/>
          </a:xfrm>
          <a:prstGeom prst="rect">
            <a:avLst/>
          </a:prstGeom>
          <a:noFill/>
          <a:ln w="9525">
            <a:noFill/>
          </a:ln>
        </p:spPr>
        <p:txBody>
          <a:bodyPr wrap="square">
            <a:spAutoFit/>
          </a:bodyPr>
          <a:lstStyle/>
          <a:p>
            <a:pPr indent="0"/>
            <a:r>
              <a:rPr lang="zh-CN" sz="2400" b="1">
                <a:ea typeface="等线" panose="02010600030101010101" charset="-122"/>
              </a:rPr>
              <a:t>读后续写</a:t>
            </a:r>
            <a:r>
              <a:rPr lang="en-US" altLang="zh-CN" sz="2400" b="1">
                <a:ea typeface="等线" panose="02010600030101010101" charset="-122"/>
              </a:rPr>
              <a:t>(1)</a:t>
            </a:r>
            <a:r>
              <a:rPr lang="en-US" sz="2400" b="1">
                <a:latin typeface="Times New Roman" panose="02020603050405020304" charset="0"/>
                <a:ea typeface="等线" panose="02010600030101010101" charset="-122"/>
              </a:rPr>
              <a:t> (</a:t>
            </a:r>
            <a:r>
              <a:rPr lang="zh-CN" sz="2400" b="1">
                <a:ea typeface="等线" panose="02010600030101010101" charset="-122"/>
              </a:rPr>
              <a:t>满分</a:t>
            </a:r>
            <a:r>
              <a:rPr lang="en-US" sz="2400" b="1">
                <a:latin typeface="Times New Roman" panose="02020603050405020304" charset="0"/>
                <a:ea typeface="等线" panose="02010600030101010101" charset="-122"/>
              </a:rPr>
              <a:t>25</a:t>
            </a:r>
            <a:r>
              <a:rPr lang="zh-CN" sz="2400" b="1">
                <a:ea typeface="等线" panose="02010600030101010101" charset="-122"/>
              </a:rPr>
              <a:t>分</a:t>
            </a:r>
            <a:r>
              <a:rPr lang="en-US" sz="2400" b="1">
                <a:latin typeface="Times New Roman" panose="02020603050405020304" charset="0"/>
                <a:ea typeface="等线" panose="02010600030101010101" charset="-122"/>
              </a:rPr>
              <a:t>)</a:t>
            </a:r>
            <a:endParaRPr lang="zh-CN" sz="2400" b="1">
              <a:ea typeface="等线" panose="02010600030101010101" charset="-122"/>
            </a:endParaRPr>
          </a:p>
          <a:p>
            <a:pPr indent="0"/>
            <a:r>
              <a:rPr lang="zh-CN" b="0">
                <a:ea typeface="等线" panose="02010600030101010101" charset="-122"/>
              </a:rPr>
              <a:t>阅读下面短文，根据所给情节进行续写，使之构成一个完整的故事。</a:t>
            </a:r>
            <a:endParaRPr lang="en-US" b="0">
              <a:latin typeface="Times New Roman" panose="02020603050405020304" charset="0"/>
              <a:ea typeface="等线" panose="02010600030101010101" charset="-122"/>
            </a:endParaRPr>
          </a:p>
          <a:p>
            <a:pPr indent="0"/>
            <a:r>
              <a:rPr lang="en-US" b="0">
                <a:latin typeface="Times New Roman" panose="02020603050405020304" charset="0"/>
                <a:ea typeface="等线" panose="02010600030101010101" charset="-122"/>
              </a:rPr>
              <a:t>      The spot of red was what first caught Randy Heiss’s attention on December 16, 2018. He was hiking the remote land behind his farm in a small town near the U.S.-Mexico </a:t>
            </a:r>
            <a:r>
              <a:rPr lang="en-US" b="0" u="sng">
                <a:latin typeface="Times New Roman" panose="02020603050405020304" charset="0"/>
                <a:ea typeface="等线" panose="02010600030101010101" charset="-122"/>
              </a:rPr>
              <a:t>border</a:t>
            </a:r>
            <a:r>
              <a:rPr lang="en-US" b="0">
                <a:latin typeface="Times New Roman" panose="02020603050405020304" charset="0"/>
                <a:ea typeface="等线" panose="02010600030101010101" charset="-122"/>
              </a:rPr>
              <a:t>, and there lying on the grass was a </a:t>
            </a:r>
            <a:r>
              <a:rPr lang="en-US" b="0" u="sng">
                <a:latin typeface="Times New Roman" panose="02020603050405020304" charset="0"/>
                <a:ea typeface="等线" panose="02010600030101010101" charset="-122"/>
              </a:rPr>
              <a:t>balloon</a:t>
            </a:r>
            <a:r>
              <a:rPr lang="en-US" b="0">
                <a:latin typeface="Times New Roman" panose="02020603050405020304" charset="0"/>
                <a:ea typeface="等线" panose="02010600030101010101" charset="-122"/>
              </a:rPr>
              <a:t>. He walked toward it with his dog, thinking he should pick it up and throw it away.</a:t>
            </a:r>
            <a:endParaRPr lang="en-US" b="0">
              <a:latin typeface="Times New Roman" panose="02020603050405020304" charset="0"/>
              <a:ea typeface="等线" panose="02010600030101010101" charset="-122"/>
            </a:endParaRPr>
          </a:p>
          <a:p>
            <a:pPr indent="0"/>
            <a:r>
              <a:rPr lang="en-US" b="0">
                <a:latin typeface="Times New Roman" panose="02020603050405020304" charset="0"/>
                <a:ea typeface="等线" panose="02010600030101010101" charset="-122"/>
              </a:rPr>
              <a:t>      That’s when he noticed the balloon’s string was attached to a piece of paper. “</a:t>
            </a:r>
            <a:r>
              <a:rPr lang="en-US" b="0" u="sng">
                <a:latin typeface="Times New Roman" panose="02020603050405020304" charset="0"/>
                <a:ea typeface="等线" panose="02010600030101010101" charset="-122"/>
              </a:rPr>
              <a:t>Dayami</a:t>
            </a:r>
            <a:r>
              <a:rPr lang="en-US" b="0">
                <a:latin typeface="Times New Roman" panose="02020603050405020304" charset="0"/>
                <a:ea typeface="等线" panose="02010600030101010101" charset="-122"/>
              </a:rPr>
              <a:t>,” it read on one side, in a child’s writing. A hand-drawn bow accompanied the word. </a:t>
            </a:r>
            <a:r>
              <a:rPr lang="en-US" b="0" u="sng">
                <a:latin typeface="Times New Roman" panose="02020603050405020304" charset="0"/>
                <a:ea typeface="等线" panose="02010600030101010101" charset="-122"/>
              </a:rPr>
              <a:t>Heiss</a:t>
            </a:r>
            <a:r>
              <a:rPr lang="en-US" b="0">
                <a:latin typeface="Times New Roman" panose="02020603050405020304" charset="0"/>
                <a:ea typeface="等线" panose="02010600030101010101" charset="-122"/>
              </a:rPr>
              <a:t> flipped the paper over. On the back he saw a numbered list, all in </a:t>
            </a:r>
            <a:r>
              <a:rPr lang="en-US" b="0" u="sng">
                <a:latin typeface="Times New Roman" panose="02020603050405020304" charset="0"/>
                <a:ea typeface="等线" panose="02010600030101010101" charset="-122"/>
              </a:rPr>
              <a:t>Spanish</a:t>
            </a:r>
            <a:r>
              <a:rPr lang="en-US" b="0">
                <a:latin typeface="Times New Roman" panose="02020603050405020304" charset="0"/>
                <a:ea typeface="等线" panose="02010600030101010101" charset="-122"/>
              </a:rPr>
              <a:t>. His Spanish wasn’t very good, but he could see it was a Christmas </a:t>
            </a:r>
            <a:r>
              <a:rPr lang="en-US" b="0" u="sng">
                <a:latin typeface="Times New Roman" panose="02020603050405020304" charset="0"/>
                <a:ea typeface="等线" panose="02010600030101010101" charset="-122"/>
              </a:rPr>
              <a:t>list</a:t>
            </a:r>
            <a:r>
              <a:rPr lang="en-US" b="0">
                <a:latin typeface="Times New Roman" panose="02020603050405020304" charset="0"/>
                <a:ea typeface="等线" panose="02010600030101010101" charset="-122"/>
              </a:rPr>
              <a:t>!</a:t>
            </a:r>
            <a:endParaRPr lang="en-US" b="0">
              <a:latin typeface="Times New Roman" panose="02020603050405020304" charset="0"/>
              <a:ea typeface="等线" panose="02010600030101010101" charset="-122"/>
            </a:endParaRPr>
          </a:p>
          <a:p>
            <a:pPr indent="0"/>
            <a:r>
              <a:rPr lang="en-US" b="0">
                <a:latin typeface="Times New Roman" panose="02020603050405020304" charset="0"/>
                <a:ea typeface="等线" panose="02010600030101010101" charset="-122"/>
              </a:rPr>
              <a:t>       Heiss was</a:t>
            </a:r>
            <a:r>
              <a:rPr lang="en-US" b="0" u="sng">
                <a:latin typeface="Times New Roman" panose="02020603050405020304" charset="0"/>
                <a:ea typeface="等线" panose="02010600030101010101" charset="-122"/>
              </a:rPr>
              <a:t> charmed</a:t>
            </a:r>
            <a:r>
              <a:rPr lang="en-US" b="0">
                <a:latin typeface="Times New Roman" panose="02020603050405020304" charset="0"/>
                <a:ea typeface="等线" panose="02010600030101010101" charset="-122"/>
              </a:rPr>
              <a:t>. He suspected that a child had tried to send </a:t>
            </a:r>
            <a:r>
              <a:rPr lang="en-US" b="0" u="sng">
                <a:latin typeface="Times New Roman" panose="02020603050405020304" charset="0"/>
                <a:ea typeface="等线" panose="02010600030101010101" charset="-122"/>
              </a:rPr>
              <a:t>Santa Claus</a:t>
            </a:r>
            <a:r>
              <a:rPr lang="en-US" b="0">
                <a:latin typeface="Times New Roman" panose="02020603050405020304" charset="0"/>
                <a:ea typeface="等线" panose="02010600030101010101" charset="-122"/>
              </a:rPr>
              <a:t> a Christmas wish list by balloon, something he used to do himself when he was a kid. Nobody had ever </a:t>
            </a:r>
            <a:r>
              <a:rPr lang="en-US" b="0" u="sng">
                <a:latin typeface="Times New Roman" panose="02020603050405020304" charset="0"/>
                <a:ea typeface="等线" panose="02010600030101010101" charset="-122"/>
              </a:rPr>
              <a:t>returned </a:t>
            </a:r>
            <a:r>
              <a:rPr lang="en-US" b="0">
                <a:latin typeface="Times New Roman" panose="02020603050405020304" charset="0"/>
                <a:ea typeface="等线" panose="02010600030101010101" charset="-122"/>
              </a:rPr>
              <a:t>the letters Heiss had sent, but he wondered whether he could find the girl who had sent this one.</a:t>
            </a:r>
            <a:endParaRPr lang="en-US" b="0">
              <a:latin typeface="Times New Roman" panose="02020603050405020304" charset="0"/>
              <a:ea typeface="等线" panose="02010600030101010101" charset="-122"/>
            </a:endParaRPr>
          </a:p>
          <a:p>
            <a:pPr indent="0"/>
            <a:r>
              <a:rPr lang="en-US" b="0">
                <a:latin typeface="Times New Roman" panose="02020603050405020304" charset="0"/>
                <a:ea typeface="等线" panose="02010600030101010101" charset="-122"/>
              </a:rPr>
              <a:t>       It would be difficult, but Heiss had a few clues. About 20 miles to the southwest, just across the border, was the city of Nogales, Mexico, with a population of about a quarter million. Based on the wind direction, he was almost sure that was where it came from. Heiss brought the note home to his wife, who is fluent in Spanish and helped him translate the list. They determined that Dayami, probably a girl, had asked for a doll, a dollhouse, </a:t>
            </a:r>
            <a:r>
              <a:rPr lang="en-US" b="0" u="sng">
                <a:latin typeface="Times New Roman" panose="02020603050405020304" charset="0"/>
                <a:ea typeface="等线" panose="02010600030101010101" charset="-122"/>
              </a:rPr>
              <a:t>doll </a:t>
            </a:r>
            <a:r>
              <a:rPr lang="en-US" b="0">
                <a:latin typeface="Times New Roman" panose="02020603050405020304" charset="0"/>
                <a:ea typeface="等线" panose="02010600030101010101" charset="-122"/>
              </a:rPr>
              <a:t>clothes and art supplies.</a:t>
            </a:r>
            <a:endParaRPr lang="en-US" b="0">
              <a:latin typeface="Times New Roman" panose="02020603050405020304" charset="0"/>
              <a:ea typeface="等线" panose="02010600030101010101" charset="-122"/>
            </a:endParaRPr>
          </a:p>
          <a:p>
            <a:pPr indent="0"/>
            <a:r>
              <a:rPr lang="en-US" b="0">
                <a:latin typeface="Times New Roman" panose="02020603050405020304" charset="0"/>
                <a:ea typeface="等线" panose="02010600030101010101" charset="-122"/>
              </a:rPr>
              <a:t>       Heiss then posted his search about finding Dayami on Facebook, attaching photos, hoping some of his friends in Nogales might know the girl’s family. A few days passed with no results; Heiss worried that time was running out before Christmas. On December 19, 2018, he decided to send a private Facebook message to Radio Xeny, an AM radio station based in Nogales. To his surprise, someone from the station called him back right away and promised him to post his search on the station’s Facebook page immediately.</a:t>
            </a:r>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67005" y="114300"/>
            <a:ext cx="11927205" cy="6628765"/>
          </a:xfrm>
          <a:prstGeom prst="rect">
            <a:avLst/>
          </a:prstGeom>
        </p:spPr>
      </p:pic>
      <p:pic>
        <p:nvPicPr>
          <p:cNvPr id="8" name="图片 7" descr="叮当"/>
          <p:cNvPicPr>
            <a:picLocks noChangeAspect="1"/>
          </p:cNvPicPr>
          <p:nvPr/>
        </p:nvPicPr>
        <p:blipFill>
          <a:blip r:embed="rId3"/>
          <a:stretch>
            <a:fillRect/>
          </a:stretch>
        </p:blipFill>
        <p:spPr>
          <a:xfrm>
            <a:off x="10166985" y="0"/>
            <a:ext cx="1927225" cy="2670810"/>
          </a:xfrm>
          <a:prstGeom prst="rect">
            <a:avLst/>
          </a:prstGeom>
        </p:spPr>
      </p:pic>
      <p:sp>
        <p:nvSpPr>
          <p:cNvPr id="3" name="文本框 2"/>
          <p:cNvSpPr txBox="1"/>
          <p:nvPr/>
        </p:nvSpPr>
        <p:spPr>
          <a:xfrm>
            <a:off x="440690" y="421640"/>
            <a:ext cx="11379835" cy="433832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注意：</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1.所续写短文的词数应为150左右；</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2.应使用5个以上短文中标有下划线的关键词语；</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3.续写部分分为两段，每段的开头语已为你写好；</a:t>
            </a:r>
            <a:endParaRPr lang="zh-CN" altLang="en-US" sz="2400">
              <a:latin typeface="宋体" panose="02010600030101010101" pitchFamily="2" charset="-122"/>
              <a:ea typeface="宋体" panose="02010600030101010101" pitchFamily="2" charset="-122"/>
              <a:cs typeface="宋体" panose="02010600030101010101" pitchFamily="2" charset="-122"/>
            </a:endParaRPr>
          </a:p>
          <a:p>
            <a:r>
              <a:rPr lang="zh-CN" altLang="en-US" sz="2400">
                <a:latin typeface="宋体" panose="02010600030101010101" pitchFamily="2" charset="-122"/>
                <a:ea typeface="宋体" panose="02010600030101010101" pitchFamily="2" charset="-122"/>
                <a:cs typeface="宋体" panose="02010600030101010101" pitchFamily="2" charset="-122"/>
              </a:rPr>
              <a:t>4.续写完成后，请用下划线标出你所使用的关键词语。</a:t>
            </a:r>
            <a:endParaRPr lang="zh-CN" altLang="en-US" sz="2400">
              <a:latin typeface="宋体" panose="02010600030101010101" pitchFamily="2" charset="-122"/>
              <a:ea typeface="宋体" panose="02010600030101010101" pitchFamily="2" charset="-122"/>
              <a:cs typeface="宋体" panose="02010600030101010101" pitchFamily="2" charset="-122"/>
            </a:endParaRPr>
          </a:p>
          <a:p>
            <a:endParaRPr lang="zh-CN" altLang="en-US"/>
          </a:p>
          <a:p>
            <a:r>
              <a:rPr lang="zh-CN" altLang="en-US" sz="2400">
                <a:latin typeface="Times New Roman" panose="02020603050405020304" charset="0"/>
                <a:cs typeface="Times New Roman" panose="02020603050405020304" charset="0"/>
              </a:rPr>
              <a:t>Paragraph1:</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next morning, Heiss awoke to a message from Radio Xeny.</a:t>
            </a:r>
            <a:r>
              <a:rPr lang="en-US" altLang="zh-CN" sz="2400">
                <a:latin typeface="Times New Roman" panose="02020603050405020304" charset="0"/>
                <a:cs typeface="Times New Roman" panose="02020603050405020304" charset="0"/>
              </a:rPr>
              <a:t>___________________</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Paragraph2:</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Dayami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eyes were wide open with wonder. </a:t>
            </a:r>
            <a:r>
              <a:rPr lang="en-US" altLang="zh-CN" sz="2400">
                <a:latin typeface="Times New Roman" panose="02020603050405020304" charset="0"/>
                <a:cs typeface="Times New Roman" panose="02020603050405020304" charset="0"/>
              </a:rPr>
              <a:t>____________________________________</a:t>
            </a:r>
            <a:r>
              <a:rPr lang="zh-CN" altLang="en-US" sz="2400">
                <a:latin typeface="Times New Roman" panose="02020603050405020304" charset="0"/>
                <a:cs typeface="Times New Roman" panose="02020603050405020304" charset="0"/>
              </a:rPr>
              <a:t>            </a:t>
            </a:r>
            <a:r>
              <a:rPr lang="zh-CN" altLang="en-US"/>
              <a:t>                             </a:t>
            </a:r>
            <a:endParaRPr lang="zh-CN" altLang="en-US"/>
          </a:p>
          <a:p>
            <a:r>
              <a:rPr lang="zh-CN" altLang="en-US"/>
              <a:t>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300"/>
            <a:ext cx="11927205" cy="6628765"/>
          </a:xfrm>
          <a:prstGeom prst="rect">
            <a:avLst/>
          </a:prstGeom>
        </p:spPr>
      </p:pic>
      <p:pic>
        <p:nvPicPr>
          <p:cNvPr id="8" name="图片 7" descr="叮当"/>
          <p:cNvPicPr>
            <a:picLocks noChangeAspect="1"/>
          </p:cNvPicPr>
          <p:nvPr/>
        </p:nvPicPr>
        <p:blipFill>
          <a:blip r:embed="rId3"/>
          <a:stretch>
            <a:fillRect/>
          </a:stretch>
        </p:blipFill>
        <p:spPr>
          <a:xfrm>
            <a:off x="11115040" y="0"/>
            <a:ext cx="979170" cy="1515110"/>
          </a:xfrm>
          <a:prstGeom prst="rect">
            <a:avLst/>
          </a:prstGeom>
        </p:spPr>
      </p:pic>
      <p:sp>
        <p:nvSpPr>
          <p:cNvPr id="3" name="文本框 2"/>
          <p:cNvSpPr txBox="1"/>
          <p:nvPr/>
        </p:nvSpPr>
        <p:spPr>
          <a:xfrm>
            <a:off x="485775" y="392430"/>
            <a:ext cx="10928350" cy="6062345"/>
          </a:xfrm>
          <a:prstGeom prst="rect">
            <a:avLst/>
          </a:prstGeom>
          <a:noFill/>
        </p:spPr>
        <p:txBody>
          <a:bodyPr wrap="square" rtlCol="0">
            <a:spAutoFit/>
          </a:bodyPr>
          <a:lstStyle/>
          <a:p>
            <a:pPr algn="ctr"/>
            <a:r>
              <a:rPr lang="en-US" altLang="zh-CN" sz="2800" b="1">
                <a:latin typeface="Times New Roman" panose="02020603050405020304" charset="0"/>
                <a:cs typeface="Times New Roman" panose="02020603050405020304" charset="0"/>
              </a:rPr>
              <a:t>A possible answer</a:t>
            </a:r>
            <a:endParaRPr lang="zh-CN" altLang="en-US" sz="2800" b="1">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Para1: </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next morning, </a:t>
            </a:r>
            <a:r>
              <a:rPr lang="zh-CN" altLang="en-US" sz="2400" u="sng">
                <a:latin typeface="Times New Roman" panose="02020603050405020304" charset="0"/>
                <a:cs typeface="Times New Roman" panose="02020603050405020304" charset="0"/>
              </a:rPr>
              <a:t>Heiss </a:t>
            </a:r>
            <a:r>
              <a:rPr lang="zh-CN" altLang="en-US" sz="2400">
                <a:latin typeface="Times New Roman" panose="02020603050405020304" charset="0"/>
                <a:cs typeface="Times New Roman" panose="02020603050405020304" charset="0"/>
              </a:rPr>
              <a:t>awoke to a message from Radio Xeny. They had located </a:t>
            </a:r>
            <a:r>
              <a:rPr lang="zh-CN" altLang="en-US" sz="2400" u="sng">
                <a:latin typeface="Times New Roman" panose="02020603050405020304" charset="0"/>
                <a:cs typeface="Times New Roman" panose="02020603050405020304" charset="0"/>
              </a:rPr>
              <a:t>Dayami</a:t>
            </a:r>
            <a:r>
              <a:rPr lang="zh-CN" altLang="en-US" sz="2400">
                <a:latin typeface="Times New Roman" panose="02020603050405020304" charset="0"/>
                <a:cs typeface="Times New Roman" panose="02020603050405020304" charset="0"/>
              </a:rPr>
              <a:t>, an eight-year-old girl, and her family, who indeed lived in Nogales. Hearing the great news, Heiss changed his entire day and went to the shopping mall with his wife. They bought just about everything on Dayami’s </a:t>
            </a:r>
            <a:r>
              <a:rPr lang="zh-CN" altLang="en-US" sz="2400" u="sng">
                <a:latin typeface="Times New Roman" panose="02020603050405020304" charset="0"/>
                <a:cs typeface="Times New Roman" panose="02020603050405020304" charset="0"/>
              </a:rPr>
              <a:t>list</a:t>
            </a:r>
            <a:r>
              <a:rPr lang="zh-CN" altLang="en-US" sz="2400">
                <a:latin typeface="Times New Roman" panose="02020603050405020304" charset="0"/>
                <a:cs typeface="Times New Roman" panose="02020603050405020304" charset="0"/>
              </a:rPr>
              <a:t> except for the dollhouse; it was sold out. Then the Heisses drove for 45 minutes, crossing the border into Nogales. They arrived at the Radio Xeny offices with presents by the armload and finally met the very excited little girl and her parents.</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Para2:</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Dayami's eyes were wide open with wonder. She had been writing a letter to Santa Claus and sending it by balloon for years, but this was the first time anyone had found the note. Not wanting to spoil </a:t>
            </a:r>
            <a:r>
              <a:rPr lang="zh-CN" altLang="en-US" sz="2400" u="sng">
                <a:latin typeface="Times New Roman" panose="02020603050405020304" charset="0"/>
                <a:cs typeface="Times New Roman" panose="02020603050405020304" charset="0"/>
              </a:rPr>
              <a:t>Santa Claus</a:t>
            </a:r>
            <a:r>
              <a:rPr lang="zh-CN" altLang="en-US" sz="2400">
                <a:latin typeface="Times New Roman" panose="02020603050405020304" charset="0"/>
                <a:cs typeface="Times New Roman" panose="02020603050405020304" charset="0"/>
              </a:rPr>
              <a:t> for the girl, Heiss and his wife told her they were Santa’s helpers. With the sweetest smile of that Christmas season, the girl held the </a:t>
            </a:r>
            <a:r>
              <a:rPr lang="zh-CN" altLang="en-US" sz="2400" u="sng">
                <a:latin typeface="Times New Roman" panose="02020603050405020304" charset="0"/>
                <a:cs typeface="Times New Roman" panose="02020603050405020304" charset="0"/>
              </a:rPr>
              <a:t>doll</a:t>
            </a:r>
            <a:r>
              <a:rPr lang="zh-CN" altLang="en-US" sz="2400">
                <a:latin typeface="Times New Roman" panose="02020603050405020304" charset="0"/>
                <a:cs typeface="Times New Roman" panose="02020603050405020304" charset="0"/>
              </a:rPr>
              <a:t> in her arms. What a miracle it was that Heiss spotted the balloon, let alone that he was able to locate Dayami and her family. For a day, that </a:t>
            </a:r>
            <a:r>
              <a:rPr lang="zh-CN" altLang="en-US" sz="2400" u="sng">
                <a:latin typeface="Times New Roman" panose="02020603050405020304" charset="0"/>
                <a:cs typeface="Times New Roman" panose="02020603050405020304" charset="0"/>
              </a:rPr>
              <a:t>border</a:t>
            </a:r>
            <a:r>
              <a:rPr lang="zh-CN" altLang="en-US" sz="2400">
                <a:latin typeface="Times New Roman" panose="02020603050405020304" charset="0"/>
                <a:cs typeface="Times New Roman" panose="02020603050405020304" charset="0"/>
              </a:rPr>
              <a:t> fence melted away.</a:t>
            </a:r>
            <a:endParaRPr lang="zh-CN" altLang="en-US" sz="24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8" name="图片 7" descr="叮当"/>
          <p:cNvPicPr>
            <a:picLocks noChangeAspect="1"/>
          </p:cNvPicPr>
          <p:nvPr/>
        </p:nvPicPr>
        <p:blipFill>
          <a:blip r:embed="rId3"/>
          <a:stretch>
            <a:fillRect/>
          </a:stretch>
        </p:blipFill>
        <p:spPr>
          <a:xfrm>
            <a:off x="11115040" y="0"/>
            <a:ext cx="979170" cy="1515110"/>
          </a:xfrm>
          <a:prstGeom prst="rect">
            <a:avLst/>
          </a:prstGeom>
        </p:spPr>
      </p:pic>
      <p:sp>
        <p:nvSpPr>
          <p:cNvPr id="100" name="文本框 99"/>
          <p:cNvSpPr txBox="1"/>
          <p:nvPr/>
        </p:nvSpPr>
        <p:spPr>
          <a:xfrm>
            <a:off x="434340" y="259080"/>
            <a:ext cx="10954385" cy="6431280"/>
          </a:xfrm>
          <a:prstGeom prst="rect">
            <a:avLst/>
          </a:prstGeom>
          <a:noFill/>
          <a:ln w="9525">
            <a:noFill/>
          </a:ln>
        </p:spPr>
        <p:txBody>
          <a:bodyPr wrap="square">
            <a:spAutoFit/>
          </a:bodyPr>
          <a:lstStyle/>
          <a:p>
            <a:pPr marL="533400" indent="-533400"/>
            <a:r>
              <a:rPr lang="zh-CN" sz="2400" b="1">
                <a:ea typeface="等线" panose="02010600030101010101" charset="-122"/>
                <a:sym typeface="+mn-ea"/>
              </a:rPr>
              <a:t>读后续写</a:t>
            </a:r>
            <a:r>
              <a:rPr lang="en-US" altLang="zh-CN" sz="2400" b="1">
                <a:ea typeface="等线" panose="02010600030101010101" charset="-122"/>
                <a:sym typeface="+mn-ea"/>
              </a:rPr>
              <a:t>(2)</a:t>
            </a:r>
            <a:r>
              <a:rPr lang="en-US" sz="2400" b="1">
                <a:latin typeface="Times New Roman" panose="02020603050405020304" charset="0"/>
                <a:ea typeface="等线" panose="02010600030101010101" charset="-122"/>
                <a:sym typeface="+mn-ea"/>
              </a:rPr>
              <a:t> (</a:t>
            </a:r>
            <a:r>
              <a:rPr lang="zh-CN" sz="2400" b="1">
                <a:ea typeface="等线" panose="02010600030101010101" charset="-122"/>
                <a:sym typeface="+mn-ea"/>
              </a:rPr>
              <a:t>满分</a:t>
            </a:r>
            <a:r>
              <a:rPr lang="en-US" sz="2400" b="1">
                <a:latin typeface="Times New Roman" panose="02020603050405020304" charset="0"/>
                <a:ea typeface="等线" panose="02010600030101010101" charset="-122"/>
                <a:sym typeface="+mn-ea"/>
              </a:rPr>
              <a:t>25</a:t>
            </a:r>
            <a:r>
              <a:rPr lang="zh-CN" sz="2400" b="1">
                <a:ea typeface="等线" panose="02010600030101010101" charset="-122"/>
                <a:sym typeface="+mn-ea"/>
              </a:rPr>
              <a:t>分</a:t>
            </a:r>
            <a:r>
              <a:rPr lang="en-US" sz="2400" b="1">
                <a:latin typeface="Times New Roman" panose="02020603050405020304" charset="0"/>
                <a:ea typeface="等线" panose="02010600030101010101" charset="-122"/>
                <a:sym typeface="+mn-ea"/>
              </a:rPr>
              <a:t>)</a:t>
            </a:r>
            <a:endParaRPr lang="zh-CN" sz="2400" b="1">
              <a:ea typeface="等线" panose="02010600030101010101" charset="-122"/>
              <a:sym typeface="+mn-ea"/>
            </a:endParaRPr>
          </a:p>
          <a:p>
            <a:pPr marL="533400" indent="-533400" algn="l"/>
            <a:r>
              <a:rPr lang="zh-CN" sz="2000" b="0">
                <a:solidFill>
                  <a:srgbClr val="000000"/>
                </a:solidFill>
                <a:ea typeface="宋体" panose="02010600030101010101" pitchFamily="2" charset="-122"/>
              </a:rPr>
              <a:t>阅读下面短文，根据所给情节进行续写，使之构成一个完整的故事。</a:t>
            </a:r>
            <a:endParaRPr lang="zh-CN" sz="2000" b="0">
              <a:solidFill>
                <a:srgbClr val="000000"/>
              </a:solidFill>
              <a:ea typeface="宋体" panose="02010600030101010101" pitchFamily="2" charset="-122"/>
            </a:endParaRPr>
          </a:p>
          <a:p>
            <a:pPr marL="533400" indent="-533400" algn="l"/>
            <a:r>
              <a:rPr lang="en-US" sz="1200" b="0">
                <a:latin typeface="Times New Roman" panose="02020603050405020304" charset="0"/>
                <a:ea typeface="等线" panose="02010600030101010101" charset="-122"/>
              </a:rPr>
              <a:t>    </a:t>
            </a:r>
            <a:r>
              <a:rPr lang="en-US" sz="1600" b="0">
                <a:latin typeface="Times New Roman" panose="02020603050405020304" charset="0"/>
                <a:ea typeface="等线" panose="02010600030101010101" charset="-122"/>
              </a:rPr>
              <a:t>    A light drizzle was falling as my sister Jill and I ran out of the church, eager to get home and play with the </a:t>
            </a:r>
            <a:r>
              <a:rPr lang="en-US" sz="1600" b="0" u="sng">
                <a:latin typeface="Times New Roman" panose="02020603050405020304" charset="0"/>
                <a:ea typeface="等线" panose="02010600030101010101" charset="-122"/>
              </a:rPr>
              <a:t>presents</a:t>
            </a:r>
            <a:r>
              <a:rPr lang="en-US" sz="1600" b="0">
                <a:latin typeface="Times New Roman" panose="02020603050405020304" charset="0"/>
                <a:ea typeface="等线" panose="02010600030101010101" charset="-122"/>
              </a:rPr>
              <a:t> that </a:t>
            </a:r>
            <a:r>
              <a:rPr lang="en-US" sz="1600" b="0" u="sng">
                <a:latin typeface="Times New Roman" panose="02020603050405020304" charset="0"/>
                <a:ea typeface="等线" panose="02010600030101010101" charset="-122"/>
              </a:rPr>
              <a:t>Santa </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had left for us and our baby sister, Sharon. Across the street was a gas station where the Greyhound bus stopped. It was closed for</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Christmas, but I</a:t>
            </a:r>
            <a:r>
              <a:rPr lang="en-US" sz="1600" b="0" u="sng">
                <a:latin typeface="Times New Roman" panose="02020603050405020304" charset="0"/>
                <a:ea typeface="等线" panose="02010600030101010101" charset="-122"/>
              </a:rPr>
              <a:t> noticed</a:t>
            </a:r>
            <a:r>
              <a:rPr lang="en-US" sz="1600" b="0">
                <a:latin typeface="Times New Roman" panose="02020603050405020304" charset="0"/>
                <a:ea typeface="等线" panose="02010600030101010101" charset="-122"/>
              </a:rPr>
              <a:t> a family standing outside, huddled under the narrow overhang </a:t>
            </a:r>
            <a:r>
              <a:rPr lang="en-US" sz="1600">
                <a:latin typeface="Times New Roman" panose="02020603050405020304" charset="0"/>
                <a:ea typeface="等线" panose="02010600030101010101" charset="-122"/>
                <a:sym typeface="+mn-ea"/>
              </a:rPr>
              <a:t>to keep dry.</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Once we got home, there was barely time to enjoy our presents. We had to go off to our grandparents' </a:t>
            </a:r>
            <a:r>
              <a:rPr lang="en-US" sz="1600" b="0" u="sng">
                <a:latin typeface="Times New Roman" panose="02020603050405020304" charset="0"/>
                <a:ea typeface="等线" panose="02010600030101010101" charset="-122"/>
              </a:rPr>
              <a:t>house </a:t>
            </a:r>
            <a:r>
              <a:rPr lang="en-US" sz="1600" b="0">
                <a:latin typeface="Times New Roman" panose="02020603050405020304" charset="0"/>
                <a:ea typeface="等线" panose="02010600030101010101" charset="-122"/>
              </a:rPr>
              <a:t>for our annual</a:t>
            </a:r>
            <a:endParaRPr lang="en-US" sz="1600" b="0">
              <a:latin typeface="Times New Roman" panose="02020603050405020304" charset="0"/>
              <a:ea typeface="等线" panose="02010600030101010101" charset="-122"/>
            </a:endParaRPr>
          </a:p>
          <a:p>
            <a:pPr marL="533400" indent="-533400" algn="l"/>
            <a:r>
              <a:rPr lang="en-US" sz="1600" b="0" u="sng">
                <a:latin typeface="Times New Roman" panose="02020603050405020304" charset="0"/>
                <a:ea typeface="等线" panose="02010600030101010101" charset="-122"/>
              </a:rPr>
              <a:t>Christmas </a:t>
            </a:r>
            <a:r>
              <a:rPr lang="en-US" sz="1600" b="0">
                <a:latin typeface="Times New Roman" panose="02020603050405020304" charset="0"/>
                <a:ea typeface="等线" panose="02010600030101010101" charset="-122"/>
              </a:rPr>
              <a:t>dinner. As we drove down the highway through town, I noticed that the family was still there, standing outside the closed</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gas station.</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My </a:t>
            </a:r>
            <a:r>
              <a:rPr lang="en-US" sz="1600" b="0" u="sng">
                <a:latin typeface="Times New Roman" panose="02020603050405020304" charset="0"/>
                <a:ea typeface="等线" panose="02010600030101010101" charset="-122"/>
              </a:rPr>
              <a:t>father</a:t>
            </a:r>
            <a:r>
              <a:rPr lang="en-US" sz="1600" b="0">
                <a:latin typeface="Times New Roman" panose="02020603050405020304" charset="0"/>
                <a:ea typeface="等线" panose="02010600030101010101" charset="-122"/>
              </a:rPr>
              <a:t> was driving very slowly down the highway. The closer we got to the turn off for my grandparents' house, the slower</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the car went. Suddenly, my father U-turned in the middle of the road and said, “I can't stand it!”</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“What?” asked my mother.</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“It's those people back there at the Pan Am, standing in the rain. They've got </a:t>
            </a:r>
            <a:r>
              <a:rPr lang="en-US" sz="1600" b="0" u="sng">
                <a:latin typeface="Times New Roman" panose="02020603050405020304" charset="0"/>
                <a:ea typeface="等线" panose="02010600030101010101" charset="-122"/>
              </a:rPr>
              <a:t>children</a:t>
            </a:r>
            <a:r>
              <a:rPr lang="en-US" sz="1600" b="0">
                <a:latin typeface="Times New Roman" panose="02020603050405020304" charset="0"/>
                <a:ea typeface="等线" panose="02010600030101010101" charset="-122"/>
              </a:rPr>
              <a:t>. It's Christmas. I can't stand it.” </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When my father pulled into the service station, I </a:t>
            </a:r>
            <a:r>
              <a:rPr lang="en-US" sz="1600" b="0" u="sng">
                <a:latin typeface="Times New Roman" panose="02020603050405020304" charset="0"/>
                <a:ea typeface="等线" panose="02010600030101010101" charset="-122"/>
              </a:rPr>
              <a:t>saw</a:t>
            </a:r>
            <a:r>
              <a:rPr lang="en-US" sz="1600" b="0">
                <a:latin typeface="Times New Roman" panose="02020603050405020304" charset="0"/>
                <a:ea typeface="等线" panose="02010600030101010101" charset="-122"/>
              </a:rPr>
              <a:t> that there were five of them: the parents and three children - two girls and a</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small boy. </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My father rolled down his window. “Merry Christmas,” he said.</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“Howdy,” the man replied. </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“You waiting on the bus?” my father asked.</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The man said yes . They wanted to Birmingham.</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“Well, that bus isn't going to come along for several hours, and you're getting wet standing here. Winborn's just a couple miles up</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the road. They've got a shed with a cover there, and some benches,” my father said. “Why don't you all get in the car and I'll </a:t>
            </a:r>
            <a:r>
              <a:rPr lang="en-US" sz="1600" b="0" u="sng">
                <a:latin typeface="Times New Roman" panose="02020603050405020304" charset="0"/>
                <a:ea typeface="等线" panose="02010600030101010101" charset="-122"/>
              </a:rPr>
              <a:t>run</a:t>
            </a:r>
            <a:endParaRPr lang="en-US" sz="1600" b="0" u="sng">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you up there.”</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The man thought about it for a moment, and then they climbed into the car. They had no luggage, only the clothes they were </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wearing.</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     Once they settled in, my father looked back over his shoulder and asked the children if Santa had</a:t>
            </a:r>
            <a:r>
              <a:rPr lang="en-US" sz="1600" b="0" u="sng">
                <a:latin typeface="Times New Roman" panose="02020603050405020304" charset="0"/>
                <a:ea typeface="等线" panose="02010600030101010101" charset="-122"/>
              </a:rPr>
              <a:t> found</a:t>
            </a:r>
            <a:r>
              <a:rPr lang="en-US" sz="1600" b="0">
                <a:latin typeface="Times New Roman" panose="02020603050405020304" charset="0"/>
                <a:ea typeface="等线" panose="02010600030101010101" charset="-122"/>
              </a:rPr>
              <a:t> them yet. Three glum </a:t>
            </a:r>
            <a:endParaRPr lang="en-US" sz="1600" b="0">
              <a:latin typeface="Times New Roman" panose="02020603050405020304" charset="0"/>
              <a:ea typeface="等线" panose="02010600030101010101" charset="-122"/>
            </a:endParaRPr>
          </a:p>
          <a:p>
            <a:pPr marL="533400" indent="-533400" algn="l"/>
            <a:r>
              <a:rPr lang="en-US" sz="1600" b="0">
                <a:latin typeface="Times New Roman" panose="02020603050405020304" charset="0"/>
                <a:ea typeface="等线" panose="02010600030101010101" charset="-122"/>
              </a:rPr>
              <a:t>faces mutely gave him his answer.</a:t>
            </a:r>
            <a:r>
              <a:rPr lang="en-US" sz="1050" b="0" u="sng">
                <a:latin typeface="Times New Roman" panose="02020603050405020304" charset="0"/>
                <a:ea typeface="等线" panose="02010600030101010101" charset="-122"/>
              </a:rPr>
              <a:t>                                                  </a:t>
            </a:r>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8" name="图片 7" descr="叮当"/>
          <p:cNvPicPr>
            <a:picLocks noChangeAspect="1"/>
          </p:cNvPicPr>
          <p:nvPr/>
        </p:nvPicPr>
        <p:blipFill>
          <a:blip r:embed="rId3"/>
          <a:stretch>
            <a:fillRect/>
          </a:stretch>
        </p:blipFill>
        <p:spPr>
          <a:xfrm>
            <a:off x="11115040" y="0"/>
            <a:ext cx="979170" cy="1515110"/>
          </a:xfrm>
          <a:prstGeom prst="rect">
            <a:avLst/>
          </a:prstGeom>
        </p:spPr>
      </p:pic>
      <p:sp>
        <p:nvSpPr>
          <p:cNvPr id="3" name="文本框 2"/>
          <p:cNvSpPr txBox="1"/>
          <p:nvPr/>
        </p:nvSpPr>
        <p:spPr>
          <a:xfrm>
            <a:off x="566420" y="457200"/>
            <a:ext cx="10210165" cy="4154170"/>
          </a:xfrm>
          <a:prstGeom prst="rect">
            <a:avLst/>
          </a:prstGeom>
          <a:noFill/>
        </p:spPr>
        <p:txBody>
          <a:bodyPr wrap="square" rtlCol="0">
            <a:spAutoFit/>
          </a:bodyPr>
          <a:lstStyle/>
          <a:p>
            <a:pPr marL="533400" indent="-533400"/>
            <a:r>
              <a:rPr lang="zh-CN" sz="2400">
                <a:latin typeface="宋体" panose="02010600030101010101" pitchFamily="2" charset="-122"/>
                <a:ea typeface="宋体" panose="02010600030101010101" pitchFamily="2" charset="-122"/>
                <a:cs typeface="宋体" panose="02010600030101010101" pitchFamily="2" charset="-122"/>
                <a:sym typeface="+mn-ea"/>
              </a:rPr>
              <a:t>注意：</a:t>
            </a:r>
            <a:endParaRPr lang="en-US" sz="2400">
              <a:latin typeface="宋体" panose="02010600030101010101" pitchFamily="2" charset="-122"/>
              <a:ea typeface="宋体" panose="02010600030101010101" pitchFamily="2" charset="-122"/>
              <a:cs typeface="宋体" panose="02010600030101010101" pitchFamily="2" charset="-122"/>
              <a:sym typeface="+mn-ea"/>
            </a:endParaRPr>
          </a:p>
          <a:p>
            <a:pPr marL="533400" indent="-533400"/>
            <a:r>
              <a:rPr lang="en-US" sz="2400">
                <a:latin typeface="宋体" panose="02010600030101010101" pitchFamily="2" charset="-122"/>
                <a:ea typeface="宋体" panose="02010600030101010101" pitchFamily="2" charset="-122"/>
                <a:cs typeface="宋体" panose="02010600030101010101" pitchFamily="2" charset="-122"/>
                <a:sym typeface="+mn-ea"/>
              </a:rPr>
              <a:t>1. </a:t>
            </a:r>
            <a:r>
              <a:rPr lang="zh-CN" sz="2400">
                <a:latin typeface="宋体" panose="02010600030101010101" pitchFamily="2" charset="-122"/>
                <a:ea typeface="宋体" panose="02010600030101010101" pitchFamily="2" charset="-122"/>
                <a:cs typeface="宋体" panose="02010600030101010101" pitchFamily="2" charset="-122"/>
                <a:sym typeface="+mn-ea"/>
              </a:rPr>
              <a:t>所续写短文的词数应为150左右</a:t>
            </a:r>
            <a:r>
              <a:rPr lang="en-US" sz="2400">
                <a:latin typeface="宋体" panose="02010600030101010101" pitchFamily="2" charset="-122"/>
                <a:ea typeface="宋体" panose="02010600030101010101" pitchFamily="2" charset="-122"/>
                <a:cs typeface="宋体" panose="02010600030101010101" pitchFamily="2" charset="-122"/>
                <a:sym typeface="+mn-ea"/>
              </a:rPr>
              <a:t>;</a:t>
            </a:r>
            <a:endParaRPr lang="en-US" sz="2400">
              <a:latin typeface="宋体" panose="02010600030101010101" pitchFamily="2" charset="-122"/>
              <a:ea typeface="宋体" panose="02010600030101010101" pitchFamily="2" charset="-122"/>
              <a:cs typeface="宋体" panose="02010600030101010101" pitchFamily="2" charset="-122"/>
              <a:sym typeface="+mn-ea"/>
            </a:endParaRPr>
          </a:p>
          <a:p>
            <a:pPr marL="533400" indent="-533400"/>
            <a:r>
              <a:rPr lang="en-US" sz="2400">
                <a:latin typeface="宋体" panose="02010600030101010101" pitchFamily="2" charset="-122"/>
                <a:ea typeface="宋体" panose="02010600030101010101" pitchFamily="2" charset="-122"/>
                <a:cs typeface="宋体" panose="02010600030101010101" pitchFamily="2" charset="-122"/>
                <a:sym typeface="+mn-ea"/>
              </a:rPr>
              <a:t>2. </a:t>
            </a:r>
            <a:r>
              <a:rPr lang="zh-CN" sz="2400">
                <a:latin typeface="宋体" panose="02010600030101010101" pitchFamily="2" charset="-122"/>
                <a:ea typeface="宋体" panose="02010600030101010101" pitchFamily="2" charset="-122"/>
                <a:cs typeface="宋体" panose="02010600030101010101" pitchFamily="2" charset="-122"/>
                <a:sym typeface="+mn-ea"/>
              </a:rPr>
              <a:t>至少使用5个短文中标有下划线的关键词语</a:t>
            </a:r>
            <a:r>
              <a:rPr lang="en-US" sz="2400">
                <a:latin typeface="宋体" panose="02010600030101010101" pitchFamily="2" charset="-122"/>
                <a:ea typeface="宋体" panose="02010600030101010101" pitchFamily="2" charset="-122"/>
                <a:cs typeface="宋体" panose="02010600030101010101" pitchFamily="2" charset="-122"/>
                <a:sym typeface="+mn-ea"/>
              </a:rPr>
              <a:t>; </a:t>
            </a:r>
            <a:endParaRPr lang="zh-CN" sz="2400">
              <a:latin typeface="宋体" panose="02010600030101010101" pitchFamily="2" charset="-122"/>
              <a:ea typeface="宋体" panose="02010600030101010101" pitchFamily="2" charset="-122"/>
              <a:cs typeface="宋体" panose="02010600030101010101" pitchFamily="2" charset="-122"/>
              <a:sym typeface="+mn-ea"/>
            </a:endParaRPr>
          </a:p>
          <a:p>
            <a:pPr marL="533400" indent="-533400"/>
            <a:r>
              <a:rPr lang="zh-CN" sz="2400">
                <a:latin typeface="宋体" panose="02010600030101010101" pitchFamily="2" charset="-122"/>
                <a:ea typeface="宋体" panose="02010600030101010101" pitchFamily="2" charset="-122"/>
                <a:cs typeface="宋体" panose="02010600030101010101" pitchFamily="2" charset="-122"/>
                <a:sym typeface="+mn-ea"/>
              </a:rPr>
              <a:t>3. 续写部分分为两段，每段的开头语已为你写好</a:t>
            </a:r>
            <a:r>
              <a:rPr lang="en-US" sz="2400">
                <a:latin typeface="宋体" panose="02010600030101010101" pitchFamily="2" charset="-122"/>
                <a:ea typeface="宋体" panose="02010600030101010101" pitchFamily="2" charset="-122"/>
                <a:cs typeface="宋体" panose="02010600030101010101" pitchFamily="2" charset="-122"/>
                <a:sym typeface="+mn-ea"/>
              </a:rPr>
              <a:t>; </a:t>
            </a:r>
            <a:endParaRPr lang="zh-CN" sz="2400">
              <a:latin typeface="宋体" panose="02010600030101010101" pitchFamily="2" charset="-122"/>
              <a:ea typeface="宋体" panose="02010600030101010101" pitchFamily="2" charset="-122"/>
              <a:cs typeface="宋体" panose="02010600030101010101" pitchFamily="2" charset="-122"/>
              <a:sym typeface="+mn-ea"/>
            </a:endParaRPr>
          </a:p>
          <a:p>
            <a:pPr marL="533400" indent="-533400"/>
            <a:r>
              <a:rPr lang="zh-CN" sz="2400">
                <a:latin typeface="宋体" panose="02010600030101010101" pitchFamily="2" charset="-122"/>
                <a:ea typeface="宋体" panose="02010600030101010101" pitchFamily="2" charset="-122"/>
                <a:cs typeface="宋体" panose="02010600030101010101" pitchFamily="2" charset="-122"/>
                <a:sym typeface="+mn-ea"/>
              </a:rPr>
              <a:t>4. 续写完成后，请用下划线标出你所使用的关键词语。</a:t>
            </a:r>
            <a:endParaRPr lang="en-US" sz="2400">
              <a:latin typeface="宋体" panose="02010600030101010101" pitchFamily="2" charset="-122"/>
              <a:ea typeface="宋体" panose="02010600030101010101" pitchFamily="2" charset="-122"/>
              <a:cs typeface="宋体" panose="02010600030101010101" pitchFamily="2" charset="-122"/>
              <a:sym typeface="+mn-ea"/>
            </a:endParaRPr>
          </a:p>
          <a:p>
            <a:pPr marL="533400" indent="-533400"/>
            <a:r>
              <a:rPr lang="en-US" sz="2400">
                <a:latin typeface="Times New Roman" panose="02020603050405020304" charset="0"/>
                <a:ea typeface="等线" panose="02010600030101010101" charset="-122"/>
                <a:cs typeface="Times New Roman" panose="02020603050405020304" charset="0"/>
                <a:sym typeface="+mn-ea"/>
              </a:rPr>
              <a:t>Paragraph 1</a:t>
            </a:r>
            <a:endParaRPr lang="en-US" sz="2400">
              <a:latin typeface="Times New Roman" panose="02020603050405020304" charset="0"/>
              <a:ea typeface="等线" panose="02010600030101010101" charset="-122"/>
              <a:cs typeface="Times New Roman" panose="02020603050405020304" charset="0"/>
              <a:sym typeface="+mn-ea"/>
            </a:endParaRPr>
          </a:p>
          <a:p>
            <a:pPr marL="533400" indent="-533400"/>
            <a:r>
              <a:rPr lang="en-US" sz="2400">
                <a:latin typeface="Times New Roman" panose="02020603050405020304" charset="0"/>
                <a:ea typeface="等线" panose="02010600030101010101" charset="-122"/>
                <a:cs typeface="Times New Roman" panose="02020603050405020304" charset="0"/>
                <a:sym typeface="+mn-ea"/>
              </a:rPr>
              <a:t>My father said, ___</a:t>
            </a:r>
            <a:r>
              <a:rPr lang="en-US" sz="2400">
                <a:latin typeface="Times New Roman" panose="02020603050405020304" charset="0"/>
                <a:ea typeface="等线" panose="02010600030101010101" charset="-122"/>
                <a:sym typeface="+mn-ea"/>
              </a:rPr>
              <a:t>___________________________________________   </a:t>
            </a:r>
            <a:r>
              <a:rPr lang="en-US" sz="2400" u="sng">
                <a:latin typeface="Times New Roman" panose="02020603050405020304" charset="0"/>
                <a:ea typeface="等线" panose="02010600030101010101" charset="-122"/>
                <a:sym typeface="+mn-ea"/>
              </a:rPr>
              <a:t>                                                                                              </a:t>
            </a:r>
            <a:endParaRPr lang="en-US" sz="2400" u="sng">
              <a:latin typeface="Times New Roman" panose="02020603050405020304" charset="0"/>
              <a:cs typeface="Times New Roman" panose="02020603050405020304" charset="0"/>
              <a:sym typeface="+mn-ea"/>
            </a:endParaRPr>
          </a:p>
          <a:p>
            <a:pPr marL="533400" indent="-533400"/>
            <a:r>
              <a:rPr lang="en-US" sz="2400" u="sng">
                <a:latin typeface="Times New Roman" panose="02020603050405020304" charset="0"/>
                <a:cs typeface="Times New Roman" panose="02020603050405020304" charset="0"/>
                <a:sym typeface="+mn-ea"/>
              </a:rPr>
              <a:t> </a:t>
            </a:r>
            <a:r>
              <a:rPr lang="en-US" sz="2400" u="sng">
                <a:latin typeface="Times New Roman" panose="02020603050405020304" charset="0"/>
                <a:ea typeface="等线" panose="02010600030101010101" charset="-122"/>
                <a:sym typeface="+mn-ea"/>
              </a:rPr>
              <a:t>                                                                                       </a:t>
            </a:r>
            <a:endParaRPr lang="en-US" sz="2400" b="0" u="sng">
              <a:latin typeface="Times New Roman" panose="02020603050405020304" charset="0"/>
              <a:ea typeface="等线" panose="02010600030101010101" charset="-122"/>
            </a:endParaRPr>
          </a:p>
          <a:p>
            <a:pPr marL="533400" indent="-533400"/>
            <a:r>
              <a:rPr lang="en-US" sz="2400">
                <a:latin typeface="Times New Roman" panose="02020603050405020304" charset="0"/>
                <a:ea typeface="等线" panose="02010600030101010101" charset="-122"/>
                <a:sym typeface="+mn-ea"/>
              </a:rPr>
              <a:t>Paragraph 2</a:t>
            </a:r>
            <a:endParaRPr lang="en-US" sz="2400">
              <a:latin typeface="Times New Roman" panose="02020603050405020304" charset="0"/>
              <a:ea typeface="等线" panose="02010600030101010101" charset="-122"/>
              <a:sym typeface="+mn-ea"/>
            </a:endParaRPr>
          </a:p>
          <a:p>
            <a:pPr marL="533400" indent="-533400"/>
            <a:r>
              <a:rPr lang="en-US" sz="2400">
                <a:latin typeface="Times New Roman" panose="02020603050405020304" charset="0"/>
                <a:ea typeface="等线" panose="02010600030101010101" charset="-122"/>
                <a:sym typeface="+mn-ea"/>
              </a:rPr>
              <a:t>When we got out of the car at our house, __________________________</a:t>
            </a:r>
            <a:r>
              <a:rPr lang="en-US" sz="2400" u="sng">
                <a:latin typeface="Times New Roman" panose="02020603050405020304" charset="0"/>
                <a:ea typeface="等线" panose="02010600030101010101" charset="-122"/>
                <a:sym typeface="+mn-ea"/>
              </a:rPr>
              <a:t>                        </a:t>
            </a:r>
            <a:endParaRPr lang="en-US" sz="2400" u="sng">
              <a:latin typeface="Times New Roman" panose="02020603050405020304" charset="0"/>
              <a:cs typeface="Times New Roman" panose="02020603050405020304" charset="0"/>
              <a:sym typeface="+mn-ea"/>
            </a:endParaRPr>
          </a:p>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8" name="图片 7" descr="叮当"/>
          <p:cNvPicPr>
            <a:picLocks noChangeAspect="1"/>
          </p:cNvPicPr>
          <p:nvPr/>
        </p:nvPicPr>
        <p:blipFill>
          <a:blip r:embed="rId3"/>
          <a:stretch>
            <a:fillRect/>
          </a:stretch>
        </p:blipFill>
        <p:spPr>
          <a:xfrm>
            <a:off x="11115040" y="0"/>
            <a:ext cx="979170" cy="1515110"/>
          </a:xfrm>
          <a:prstGeom prst="rect">
            <a:avLst/>
          </a:prstGeom>
        </p:spPr>
      </p:pic>
      <p:sp>
        <p:nvSpPr>
          <p:cNvPr id="3" name="文本框 2"/>
          <p:cNvSpPr txBox="1"/>
          <p:nvPr/>
        </p:nvSpPr>
        <p:spPr>
          <a:xfrm>
            <a:off x="525780" y="397510"/>
            <a:ext cx="11123930" cy="6062345"/>
          </a:xfrm>
          <a:prstGeom prst="rect">
            <a:avLst/>
          </a:prstGeom>
          <a:noFill/>
        </p:spPr>
        <p:txBody>
          <a:bodyPr wrap="square" rtlCol="0">
            <a:spAutoFit/>
          </a:bodyPr>
          <a:lstStyle/>
          <a:p>
            <a:pPr algn="ctr"/>
            <a:r>
              <a:rPr lang="en-US" altLang="zh-CN" sz="2800" b="1"/>
              <a:t>A possible answer</a:t>
            </a:r>
            <a:endParaRPr lang="zh-CN" altLang="en-US" sz="2800" b="1"/>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My father said, winking at my mother, “Dear, do you remember? we came across </a:t>
            </a:r>
            <a:r>
              <a:rPr lang="zh-CN" altLang="en-US" sz="2400" u="sng">
                <a:latin typeface="Times New Roman" panose="02020603050405020304" charset="0"/>
                <a:cs typeface="Times New Roman" panose="02020603050405020304" charset="0"/>
              </a:rPr>
              <a:t>Santa </a:t>
            </a:r>
            <a:r>
              <a:rPr lang="zh-CN" altLang="en-US" sz="2400">
                <a:latin typeface="Times New Roman" panose="02020603050405020304" charset="0"/>
                <a:cs typeface="Times New Roman" panose="02020603050405020304" charset="0"/>
              </a:rPr>
              <a:t>when working out in the park this morning. He told us he was especially wrapped in business and that he had difficulty in finding all of the children. Therefore, he asked us to do him a favor to send the </a:t>
            </a:r>
            <a:r>
              <a:rPr lang="en-US" altLang="zh-CN" sz="2400" u="sng">
                <a:latin typeface="Times New Roman" panose="02020603050405020304" charset="0"/>
                <a:cs typeface="Times New Roman" panose="02020603050405020304" charset="0"/>
              </a:rPr>
              <a:t>presents</a:t>
            </a:r>
            <a:r>
              <a:rPr lang="zh-CN" altLang="en-US" sz="2400">
                <a:latin typeface="Times New Roman" panose="02020603050405020304" charset="0"/>
                <a:cs typeface="Times New Roman" panose="02020603050405020304" charset="0"/>
              </a:rPr>
              <a:t> to each child.” To meet my </a:t>
            </a:r>
            <a:r>
              <a:rPr lang="zh-CN" altLang="en-US" sz="2400" u="sng">
                <a:latin typeface="Times New Roman" panose="02020603050405020304" charset="0"/>
                <a:cs typeface="Times New Roman" panose="02020603050405020304" charset="0"/>
              </a:rPr>
              <a:t>father</a:t>
            </a:r>
            <a:r>
              <a:rPr lang="zh-CN" altLang="en-US" sz="2400">
                <a:latin typeface="Times New Roman" panose="02020603050405020304" charset="0"/>
                <a:cs typeface="Times New Roman" panose="02020603050405020304" charset="0"/>
              </a:rPr>
              <a:t> halfway, my mother added with a hint of citrus, “You bet! There are so many presents left at my home. We have no choice but to go home to fetch them, sending them to each child. ” Upon hearing the news, being over the moon, the three </a:t>
            </a:r>
            <a:r>
              <a:rPr lang="zh-CN" altLang="en-US" sz="2400" u="sng">
                <a:latin typeface="Times New Roman" panose="02020603050405020304" charset="0"/>
                <a:cs typeface="Times New Roman" panose="02020603050405020304" charset="0"/>
              </a:rPr>
              <a:t>children </a:t>
            </a:r>
            <a:r>
              <a:rPr lang="zh-CN" altLang="en-US" sz="2400">
                <a:latin typeface="Times New Roman" panose="02020603050405020304" charset="0"/>
                <a:cs typeface="Times New Roman" panose="02020603050405020304" charset="0"/>
              </a:rPr>
              <a:t>grinned from ear to ear, clapping their hands and singing in the back seat, with the laughter lingering in the car.</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When we got out of the car at our house, the three children </a:t>
            </a:r>
            <a:r>
              <a:rPr lang="zh-CN" altLang="en-US" sz="2400" u="sng">
                <a:latin typeface="Times New Roman" panose="02020603050405020304" charset="0"/>
                <a:cs typeface="Times New Roman" panose="02020603050405020304" charset="0"/>
              </a:rPr>
              <a:t>ran </a:t>
            </a:r>
            <a:r>
              <a:rPr lang="zh-CN" altLang="en-US" sz="2400">
                <a:latin typeface="Times New Roman" panose="02020603050405020304" charset="0"/>
                <a:cs typeface="Times New Roman" panose="02020603050405020304" charset="0"/>
              </a:rPr>
              <a:t>into the </a:t>
            </a:r>
            <a:r>
              <a:rPr lang="zh-CN" altLang="en-US" sz="2400" u="sng">
                <a:latin typeface="Times New Roman" panose="02020603050405020304" charset="0"/>
                <a:cs typeface="Times New Roman" panose="02020603050405020304" charset="0"/>
              </a:rPr>
              <a:t>house</a:t>
            </a:r>
            <a:r>
              <a:rPr lang="zh-CN" altLang="en-US" sz="2400">
                <a:latin typeface="Times New Roman" panose="02020603050405020304" charset="0"/>
                <a:cs typeface="Times New Roman" panose="02020603050405020304" charset="0"/>
              </a:rPr>
              <a:t> like an arrow off a string and straight to the toys that were spread out under the </a:t>
            </a:r>
            <a:r>
              <a:rPr lang="zh-CN" altLang="en-US" sz="2400" u="sng">
                <a:latin typeface="Times New Roman" panose="02020603050405020304" charset="0"/>
                <a:cs typeface="Times New Roman" panose="02020603050405020304" charset="0"/>
              </a:rPr>
              <a:t>Christmas</a:t>
            </a:r>
            <a:r>
              <a:rPr lang="zh-CN" altLang="en-US" sz="2400">
                <a:latin typeface="Times New Roman" panose="02020603050405020304" charset="0"/>
                <a:cs typeface="Times New Roman" panose="02020603050405020304" charset="0"/>
              </a:rPr>
              <a:t> tree. Picking out their favorite toys that should have belonged to us, they bounced and giggled with delight, hugging them to their bosom. Their happiness infecting us, we joined them, including the adult parents. Dancing and singing around the Christmas tree, we observed the special Christmas, the laughter reverberating on the Christmas morning. It dawned on me that bringing happiness to others is the real happiness. </a:t>
            </a:r>
            <a:endParaRPr lang="zh-CN" altLang="en-US" sz="2400">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14935"/>
            <a:ext cx="11927205" cy="6628765"/>
          </a:xfrm>
          <a:prstGeom prst="rect">
            <a:avLst/>
          </a:prstGeom>
        </p:spPr>
      </p:pic>
      <p:pic>
        <p:nvPicPr>
          <p:cNvPr id="3" name="图片 2" descr="圣诞星好"/>
          <p:cNvPicPr>
            <a:picLocks noChangeAspect="1"/>
          </p:cNvPicPr>
          <p:nvPr/>
        </p:nvPicPr>
        <p:blipFill>
          <a:blip r:embed="rId3"/>
          <a:stretch>
            <a:fillRect/>
          </a:stretch>
        </p:blipFill>
        <p:spPr>
          <a:xfrm>
            <a:off x="0" y="283845"/>
            <a:ext cx="3399155" cy="2041525"/>
          </a:xfrm>
          <a:prstGeom prst="rect">
            <a:avLst/>
          </a:prstGeom>
        </p:spPr>
      </p:pic>
      <p:pic>
        <p:nvPicPr>
          <p:cNvPr id="4" name="图片 3" descr="麋鹿和老人"/>
          <p:cNvPicPr>
            <a:picLocks noChangeAspect="1"/>
          </p:cNvPicPr>
          <p:nvPr/>
        </p:nvPicPr>
        <p:blipFill>
          <a:blip r:embed="rId4"/>
          <a:stretch>
            <a:fillRect/>
          </a:stretch>
        </p:blipFill>
        <p:spPr>
          <a:xfrm>
            <a:off x="7392670" y="3922395"/>
            <a:ext cx="4566920" cy="2696210"/>
          </a:xfrm>
          <a:prstGeom prst="rect">
            <a:avLst/>
          </a:prstGeom>
        </p:spPr>
      </p:pic>
      <p:pic>
        <p:nvPicPr>
          <p:cNvPr id="6" name="图片 5" descr="圣诞快乐"/>
          <p:cNvPicPr>
            <a:picLocks noChangeAspect="1"/>
          </p:cNvPicPr>
          <p:nvPr/>
        </p:nvPicPr>
        <p:blipFill>
          <a:blip r:embed="rId5"/>
          <a:stretch>
            <a:fillRect/>
          </a:stretch>
        </p:blipFill>
        <p:spPr>
          <a:xfrm>
            <a:off x="4163695" y="890905"/>
            <a:ext cx="6263640" cy="2581275"/>
          </a:xfrm>
          <a:prstGeom prst="rect">
            <a:avLst/>
          </a:prstGeom>
        </p:spPr>
      </p:pic>
      <p:pic>
        <p:nvPicPr>
          <p:cNvPr id="9" name="图片 8" descr="圣诞老人3"/>
          <p:cNvPicPr>
            <a:picLocks noChangeAspect="1"/>
          </p:cNvPicPr>
          <p:nvPr/>
        </p:nvPicPr>
        <p:blipFill>
          <a:blip r:embed="rId6"/>
          <a:stretch>
            <a:fillRect/>
          </a:stretch>
        </p:blipFill>
        <p:spPr>
          <a:xfrm>
            <a:off x="546735" y="3231515"/>
            <a:ext cx="3102610" cy="33870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7000"/>
            <a:ext cx="11927205" cy="6628765"/>
          </a:xfrm>
          <a:prstGeom prst="rect">
            <a:avLst/>
          </a:prstGeom>
        </p:spPr>
      </p:pic>
      <p:sp>
        <p:nvSpPr>
          <p:cNvPr id="4" name="标题 3"/>
          <p:cNvSpPr>
            <a:spLocks noGrp="1"/>
          </p:cNvSpPr>
          <p:nvPr/>
        </p:nvSpPr>
        <p:spPr>
          <a:xfrm>
            <a:off x="4551680" y="1943735"/>
            <a:ext cx="3031490" cy="705485"/>
          </a:xfrm>
          <a:prstGeom prst="rect">
            <a:avLst/>
          </a:prstGeom>
        </p:spPr>
        <p:txBody>
          <a:bodyPr>
            <a:noAutofit/>
          </a:bodyPr>
          <a:lstStyle>
            <a:lvl1pPr algn="ctr" defTabSz="914400" rtl="0" eaLnBrk="1" latinLnBrk="0" hangingPunct="1">
              <a:lnSpc>
                <a:spcPct val="90000"/>
              </a:lnSpc>
              <a:spcBef>
                <a:spcPct val="0"/>
              </a:spcBef>
              <a:buNone/>
              <a:defRPr sz="3200" b="1" kern="1200" spc="600">
                <a:solidFill>
                  <a:schemeClr val="tx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cs typeface="+mj-cs"/>
              </a:defRPr>
            </a:lvl1pPr>
          </a:lstStyle>
          <a:p>
            <a:r>
              <a:rPr lang="en-US" altLang="zh-CN" sz="4800" spc="0">
                <a:latin typeface="Times New Roman" panose="02020603050405020304" charset="0"/>
                <a:ea typeface="+mn-ea"/>
                <a:cs typeface="Times New Roman" panose="02020603050405020304" charset="0"/>
                <a:sym typeface="+mn-lt"/>
              </a:rPr>
              <a:t>contents</a:t>
            </a:r>
            <a:endParaRPr lang="en-US" altLang="zh-CN" sz="4800" spc="0">
              <a:latin typeface="Times New Roman" panose="02020603050405020304" charset="0"/>
              <a:ea typeface="+mn-ea"/>
              <a:cs typeface="Times New Roman" panose="02020603050405020304" charset="0"/>
              <a:sym typeface="+mn-lt"/>
            </a:endParaRPr>
          </a:p>
        </p:txBody>
      </p:sp>
      <p:grpSp>
        <p:nvGrpSpPr>
          <p:cNvPr id="41" name="组合 40"/>
          <p:cNvGrpSpPr/>
          <p:nvPr/>
        </p:nvGrpSpPr>
        <p:grpSpPr>
          <a:xfrm>
            <a:off x="4071910" y="2371622"/>
            <a:ext cx="4540171" cy="3821349"/>
            <a:chOff x="564674" y="2381781"/>
            <a:chExt cx="4540171" cy="3821349"/>
          </a:xfrm>
        </p:grpSpPr>
        <p:sp>
          <p:nvSpPr>
            <p:cNvPr id="43" name="空心弧 42"/>
            <p:cNvSpPr>
              <a:spLocks noChangeAspect="1"/>
            </p:cNvSpPr>
            <p:nvPr/>
          </p:nvSpPr>
          <p:spPr>
            <a:xfrm rot="5400000">
              <a:off x="1283495" y="2381780"/>
              <a:ext cx="3821349" cy="3821351"/>
            </a:xfrm>
            <a:prstGeom prst="blockArc">
              <a:avLst>
                <a:gd name="adj1" fmla="val 15312021"/>
                <a:gd name="adj2" fmla="val 16870308"/>
                <a:gd name="adj3" fmla="val 17635"/>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solidFill>
                  <a:srgbClr val="0070C0"/>
                </a:solidFill>
                <a:cs typeface="+mn-ea"/>
                <a:sym typeface="+mn-lt"/>
              </a:endParaRPr>
            </a:p>
          </p:txBody>
        </p:sp>
        <p:sp>
          <p:nvSpPr>
            <p:cNvPr id="44" name="文本框 9"/>
            <p:cNvSpPr txBox="1"/>
            <p:nvPr/>
          </p:nvSpPr>
          <p:spPr>
            <a:xfrm>
              <a:off x="4314673" y="3969945"/>
              <a:ext cx="690880" cy="645160"/>
            </a:xfrm>
            <a:prstGeom prst="rect">
              <a:avLst/>
            </a:prstGeom>
            <a:noFill/>
            <a:effectLst/>
          </p:spPr>
          <p:txBody>
            <a:bodyPr wrap="none" lIns="91440" tIns="45720" rIns="91440" bIns="45720" rtlCol="0">
              <a:sp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r>
                <a:rPr lang="en-US" altLang="zh-CN" sz="3600" b="1" dirty="0">
                  <a:latin typeface="+mn-lt"/>
                  <a:ea typeface="+mn-ea"/>
                  <a:cs typeface="+mn-ea"/>
                  <a:sym typeface="+mn-lt"/>
                </a:rPr>
                <a:t>01</a:t>
              </a:r>
              <a:endParaRPr lang="zh-CN" altLang="en-US" sz="3600" b="1" dirty="0">
                <a:latin typeface="+mn-lt"/>
                <a:ea typeface="+mn-ea"/>
                <a:cs typeface="+mn-ea"/>
                <a:sym typeface="+mn-lt"/>
              </a:endParaRPr>
            </a:p>
          </p:txBody>
        </p:sp>
        <p:sp>
          <p:nvSpPr>
            <p:cNvPr id="47" name="矩形 46"/>
            <p:cNvSpPr/>
            <p:nvPr/>
          </p:nvSpPr>
          <p:spPr>
            <a:xfrm>
              <a:off x="564674" y="3224426"/>
              <a:ext cx="3750310" cy="1198880"/>
            </a:xfrm>
            <a:prstGeom prst="rect">
              <a:avLst/>
            </a:prstGeom>
          </p:spPr>
          <p:txBody>
            <a:bodyPr wrap="square">
              <a:spAutoFit/>
            </a:bodyPr>
            <a:lstStyle/>
            <a:p>
              <a:pPr algn="ctr"/>
              <a:r>
                <a:rPr lang="en-US" altLang="zh-CN" sz="3600" b="1">
                  <a:latin typeface="Times New Roman" panose="02020603050405020304" charset="0"/>
                  <a:cs typeface="Times New Roman" panose="02020603050405020304" charset="0"/>
                  <a:sym typeface="+mn-lt"/>
                </a:rPr>
                <a:t>The origin of Christmas</a:t>
              </a:r>
              <a:endParaRPr lang="en-US" altLang="zh-CN" sz="3600" b="1">
                <a:latin typeface="Times New Roman" panose="02020603050405020304" charset="0"/>
                <a:cs typeface="Times New Roman" panose="02020603050405020304" charset="0"/>
                <a:sym typeface="+mn-lt"/>
              </a:endParaRPr>
            </a:p>
          </p:txBody>
        </p:sp>
      </p:grpSp>
      <p:pic>
        <p:nvPicPr>
          <p:cNvPr id="3" name="图片 2" descr="小鹿"/>
          <p:cNvPicPr>
            <a:picLocks noChangeAspect="1"/>
          </p:cNvPicPr>
          <p:nvPr>
            <p:custDataLst>
              <p:tags r:id="rId3"/>
            </p:custDataLst>
          </p:nvPr>
        </p:nvPicPr>
        <p:blipFill>
          <a:blip r:embed="rId4"/>
          <a:stretch>
            <a:fillRect/>
          </a:stretch>
        </p:blipFill>
        <p:spPr>
          <a:xfrm>
            <a:off x="271145" y="346075"/>
            <a:ext cx="3721735" cy="2860040"/>
          </a:xfrm>
          <a:prstGeom prst="rect">
            <a:avLst/>
          </a:prstGeom>
        </p:spPr>
      </p:pic>
      <p:pic>
        <p:nvPicPr>
          <p:cNvPr id="6" name="图片 5" descr="t01124607b671392e21"/>
          <p:cNvPicPr>
            <a:picLocks noChangeAspect="1"/>
          </p:cNvPicPr>
          <p:nvPr/>
        </p:nvPicPr>
        <p:blipFill>
          <a:blip r:embed="rId5"/>
          <a:srcRect r="2500" b="8470"/>
          <a:stretch>
            <a:fillRect/>
          </a:stretch>
        </p:blipFill>
        <p:spPr>
          <a:xfrm>
            <a:off x="9239250" y="127000"/>
            <a:ext cx="2650490" cy="2008505"/>
          </a:xfrm>
          <a:prstGeom prst="rect">
            <a:avLst/>
          </a:prstGeom>
        </p:spPr>
      </p:pic>
      <p:pic>
        <p:nvPicPr>
          <p:cNvPr id="5" name="图片 4" descr="圣诞袜"/>
          <p:cNvPicPr>
            <a:picLocks noChangeAspect="1"/>
          </p:cNvPicPr>
          <p:nvPr/>
        </p:nvPicPr>
        <p:blipFill>
          <a:blip r:embed="rId6"/>
          <a:stretch>
            <a:fillRect/>
          </a:stretch>
        </p:blipFill>
        <p:spPr>
          <a:xfrm>
            <a:off x="505460" y="3538220"/>
            <a:ext cx="2741930" cy="3053080"/>
          </a:xfrm>
          <a:prstGeom prst="rect">
            <a:avLst/>
          </a:prstGeom>
        </p:spPr>
      </p:pic>
      <p:grpSp>
        <p:nvGrpSpPr>
          <p:cNvPr id="38" name="组合 37"/>
          <p:cNvGrpSpPr/>
          <p:nvPr/>
        </p:nvGrpSpPr>
        <p:grpSpPr>
          <a:xfrm rot="3498865">
            <a:off x="4790479" y="2215756"/>
            <a:ext cx="3821351" cy="3821349"/>
            <a:chOff x="620934" y="1850086"/>
            <a:chExt cx="3821350" cy="3821349"/>
          </a:xfrm>
          <a:noFill/>
        </p:grpSpPr>
        <p:sp>
          <p:nvSpPr>
            <p:cNvPr id="39" name="空心弧 38"/>
            <p:cNvSpPr>
              <a:spLocks noChangeAspect="1"/>
            </p:cNvSpPr>
            <p:nvPr/>
          </p:nvSpPr>
          <p:spPr>
            <a:xfrm rot="5400000">
              <a:off x="620934" y="1850086"/>
              <a:ext cx="3821349" cy="3821350"/>
            </a:xfrm>
            <a:prstGeom prst="blockArc">
              <a:avLst>
                <a:gd name="adj1" fmla="val 10800000"/>
                <a:gd name="adj2" fmla="val 21552897"/>
                <a:gd name="adj3" fmla="val 18390"/>
              </a:avLst>
            </a:prstGeom>
            <a:grpFill/>
            <a:ln>
              <a:solidFill>
                <a:schemeClr val="accent1"/>
              </a:solidFill>
            </a:ln>
            <a:effectLst>
              <a:outerShdw blurRad="2159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sp>
          <p:nvSpPr>
            <p:cNvPr id="40" name="空心弧 39"/>
            <p:cNvSpPr>
              <a:spLocks noChangeAspect="1"/>
            </p:cNvSpPr>
            <p:nvPr/>
          </p:nvSpPr>
          <p:spPr>
            <a:xfrm rot="5400000">
              <a:off x="969840" y="2198993"/>
              <a:ext cx="3123537" cy="3123539"/>
            </a:xfrm>
            <a:prstGeom prst="blockArc">
              <a:avLst>
                <a:gd name="adj1" fmla="val 10781050"/>
                <a:gd name="adj2" fmla="val 21534958"/>
                <a:gd name="adj3" fmla="val 1589"/>
              </a:avLst>
            </a:prstGeom>
            <a:grpFill/>
            <a:ln>
              <a:solidFill>
                <a:schemeClr val="accent1"/>
              </a:solidFill>
            </a:ln>
            <a:effectLst>
              <a:outerShdw blurRad="279400" dir="4800000" algn="tl"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cs typeface="+mn-ea"/>
                <a:sym typeface="+mn-lt"/>
              </a:endParaRPr>
            </a:p>
          </p:txBody>
        </p:sp>
      </p:grpSp>
      <p:pic>
        <p:nvPicPr>
          <p:cNvPr id="8" name="图片 7" descr="圣诞老人2"/>
          <p:cNvPicPr>
            <a:picLocks noChangeAspect="1"/>
          </p:cNvPicPr>
          <p:nvPr/>
        </p:nvPicPr>
        <p:blipFill>
          <a:blip r:embed="rId7"/>
          <a:stretch>
            <a:fillRect/>
          </a:stretch>
        </p:blipFill>
        <p:spPr>
          <a:xfrm>
            <a:off x="8998585" y="2924175"/>
            <a:ext cx="3028315" cy="3667125"/>
          </a:xfrm>
          <a:prstGeom prst="rect">
            <a:avLst/>
          </a:prstGeom>
        </p:spPr>
      </p:pic>
      <p:pic>
        <p:nvPicPr>
          <p:cNvPr id="16" name="图片 15" descr="铃铛"/>
          <p:cNvPicPr>
            <a:picLocks noChangeAspect="1"/>
          </p:cNvPicPr>
          <p:nvPr/>
        </p:nvPicPr>
        <p:blipFill>
          <a:blip r:embed="rId8"/>
          <a:stretch>
            <a:fillRect/>
          </a:stretch>
        </p:blipFill>
        <p:spPr>
          <a:xfrm>
            <a:off x="3788410" y="198755"/>
            <a:ext cx="4615180" cy="1220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amond(in)">
                                      <p:cBhvr>
                                        <p:cTn id="7" dur="2000"/>
                                        <p:tgtEl>
                                          <p:spTgt spid="4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up)">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pic>
        <p:nvPicPr>
          <p:cNvPr id="4" name="媒体2">
            <a:hlinkClick r:id="" action="ppaction://media"/>
          </p:cNvPr>
          <p:cNvPicPr>
            <a:picLocks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14605" y="0"/>
            <a:ext cx="12209145" cy="6912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9540"/>
            <a:ext cx="11927205" cy="6628765"/>
          </a:xfrm>
          <a:prstGeom prst="rect">
            <a:avLst/>
          </a:prstGeom>
        </p:spPr>
      </p:pic>
      <p:sp>
        <p:nvSpPr>
          <p:cNvPr id="3" name="文本框 2"/>
          <p:cNvSpPr txBox="1"/>
          <p:nvPr/>
        </p:nvSpPr>
        <p:spPr>
          <a:xfrm>
            <a:off x="402590" y="203835"/>
            <a:ext cx="11373485" cy="6554470"/>
          </a:xfrm>
          <a:prstGeom prst="rect">
            <a:avLst/>
          </a:prstGeom>
          <a:noFill/>
        </p:spPr>
        <p:txBody>
          <a:bodyPr wrap="square" rtlCol="0">
            <a:spAutoFit/>
          </a:bodyPr>
          <a:lstStyle/>
          <a:p>
            <a:pPr>
              <a:spcBef>
                <a:spcPct val="50000"/>
              </a:spcBef>
            </a:pPr>
            <a:r>
              <a:rPr lang="en-US" altLang="en-GB" sz="2800">
                <a:latin typeface="Times New Roman" panose="02020603050405020304" charset="0"/>
                <a:ea typeface="宋体" panose="02010600030101010101" pitchFamily="2" charset="-122"/>
                <a:cs typeface="Times New Roman" panose="02020603050405020304" charset="0"/>
                <a:sym typeface="+mn-ea"/>
              </a:rPr>
              <a:t>      </a:t>
            </a:r>
            <a:r>
              <a:rPr lang="en-GB" altLang="zh-CN" sz="2800">
                <a:latin typeface="Times New Roman" panose="02020603050405020304" charset="0"/>
                <a:ea typeface="宋体" panose="02010600030101010101" pitchFamily="2" charset="-122"/>
                <a:cs typeface="Times New Roman" panose="02020603050405020304" charset="0"/>
                <a:sym typeface="+mn-ea"/>
              </a:rPr>
              <a:t>A long time ago, in a town called Nazareth, lived a young woman called Mary.</a:t>
            </a:r>
            <a:r>
              <a:rPr lang="en-GB" altLang="zh-CN">
                <a:ea typeface="宋体" panose="02010600030101010101" pitchFamily="2" charset="-122"/>
                <a:sym typeface="+mn-ea"/>
              </a:rPr>
              <a:t> </a:t>
            </a:r>
            <a:r>
              <a:rPr lang="en-GB" altLang="zh-CN" sz="2800">
                <a:latin typeface="Times New Roman" panose="02020603050405020304" charset="0"/>
                <a:ea typeface="宋体" panose="02010600030101010101" pitchFamily="2" charset="-122"/>
                <a:cs typeface="Times New Roman" panose="02020603050405020304" charset="0"/>
                <a:sym typeface="+mn-ea"/>
              </a:rPr>
              <a:t>One day she was visited by an angel named Gabriel. Gabriel told Mary that she was going to have a baby. The baby would be God’s son. Gabriel said that God wanted her to call the baby Jesus.</a:t>
            </a:r>
            <a:r>
              <a:rPr lang="en-US" altLang="en-GB" sz="2800">
                <a:latin typeface="Times New Roman" panose="02020603050405020304" charset="0"/>
                <a:ea typeface="宋体" panose="02010600030101010101" pitchFamily="2" charset="-122"/>
                <a:cs typeface="Times New Roman" panose="02020603050405020304" charset="0"/>
                <a:sym typeface="+mn-ea"/>
              </a:rPr>
              <a:t> </a:t>
            </a:r>
            <a:r>
              <a:rPr lang="en-GB" altLang="zh-CN" sz="2800">
                <a:latin typeface="Times New Roman" panose="02020603050405020304" charset="0"/>
                <a:ea typeface="宋体" panose="02010600030101010101" pitchFamily="2" charset="-122"/>
                <a:cs typeface="Times New Roman" panose="02020603050405020304" charset="0"/>
                <a:sym typeface="+mn-ea"/>
              </a:rPr>
              <a:t>Mary </a:t>
            </a:r>
            <a:r>
              <a:rPr lang="en-GB" altLang="zh-CN" sz="2800" u="sng">
                <a:latin typeface="Times New Roman" panose="02020603050405020304" charset="0"/>
                <a:ea typeface="宋体" panose="02010600030101010101" pitchFamily="2" charset="-122"/>
                <a:cs typeface="Times New Roman" panose="02020603050405020304" charset="0"/>
                <a:sym typeface="+mn-ea"/>
              </a:rPr>
              <a:t>was engaged to</a:t>
            </a:r>
            <a:r>
              <a:rPr lang="en-GB" altLang="zh-CN" sz="2800">
                <a:latin typeface="Times New Roman" panose="02020603050405020304" charset="0"/>
                <a:ea typeface="宋体" panose="02010600030101010101" pitchFamily="2" charset="-122"/>
                <a:cs typeface="Times New Roman" panose="02020603050405020304" charset="0"/>
                <a:sym typeface="+mn-ea"/>
              </a:rPr>
              <a:t> a carpenter called Joseph. Mary told Joseph what Gabriel had told her. Joseph and Mary got married and prepared for the arrival of the special baby. When it was time for the baby to arrive</a:t>
            </a:r>
            <a:r>
              <a:rPr lang="en-US" altLang="en-GB" sz="2800">
                <a:latin typeface="Times New Roman" panose="02020603050405020304" charset="0"/>
                <a:ea typeface="宋体" panose="02010600030101010101" pitchFamily="2" charset="-122"/>
                <a:cs typeface="Times New Roman" panose="02020603050405020304" charset="0"/>
                <a:sym typeface="+mn-ea"/>
              </a:rPr>
              <a:t>,</a:t>
            </a:r>
            <a:r>
              <a:rPr lang="en-GB" altLang="zh-CN" sz="2800">
                <a:latin typeface="Times New Roman" panose="02020603050405020304" charset="0"/>
                <a:ea typeface="宋体" panose="02010600030101010101" pitchFamily="2" charset="-122"/>
                <a:cs typeface="Times New Roman" panose="02020603050405020304" charset="0"/>
                <a:sym typeface="+mn-ea"/>
              </a:rPr>
              <a:t> Mary and Joseph travelled to Bethlehem. It was a long journey</a:t>
            </a:r>
            <a:r>
              <a:rPr lang="en-US" altLang="en-GB" sz="2800">
                <a:latin typeface="Times New Roman" panose="02020603050405020304" charset="0"/>
                <a:ea typeface="宋体" panose="02010600030101010101" pitchFamily="2" charset="-122"/>
                <a:cs typeface="Times New Roman" panose="02020603050405020304" charset="0"/>
                <a:sym typeface="+mn-ea"/>
              </a:rPr>
              <a:t>,</a:t>
            </a:r>
            <a:r>
              <a:rPr lang="en-GB" altLang="zh-CN" sz="2800">
                <a:latin typeface="Times New Roman" panose="02020603050405020304" charset="0"/>
                <a:ea typeface="宋体" panose="02010600030101010101" pitchFamily="2" charset="-122"/>
                <a:cs typeface="Times New Roman" panose="02020603050405020304" charset="0"/>
                <a:sym typeface="+mn-ea"/>
              </a:rPr>
              <a:t> so Mary rode on a donkey. Joseph was from Bethlehem and they needed to go there to pay taxes. Bethlehem was very busy and Joseph and Mary could not find a place to stay.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Eventually an innkeeper found them a place to rest in his stable. It was in this stable that the Baby Jesus was born. </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At the same time some shepherds were sitting on a hillside </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watching their sheep. An angel appeared in the sky. She told</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 them not to be afraid.</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latin typeface="Times New Roman" panose="02020603050405020304" charset="0"/>
                <a:ea typeface="宋体" panose="02010600030101010101" pitchFamily="2" charset="-122"/>
                <a:cs typeface="Times New Roman" panose="02020603050405020304" charset="0"/>
                <a:sym typeface="+mn-ea"/>
              </a:rPr>
              <a:t>The angel told them that the </a:t>
            </a:r>
            <a:r>
              <a:rPr lang="en-US" altLang="en-GB" sz="2800">
                <a:latin typeface="Times New Roman" panose="02020603050405020304" charset="0"/>
                <a:ea typeface="宋体" panose="02010600030101010101" pitchFamily="2" charset="-122"/>
                <a:cs typeface="Times New Roman" panose="02020603050405020304" charset="0"/>
                <a:sym typeface="+mn-ea"/>
              </a:rPr>
              <a:t>s</a:t>
            </a:r>
            <a:r>
              <a:rPr lang="en-GB" altLang="zh-CN" sz="2800">
                <a:latin typeface="Times New Roman" panose="02020603050405020304" charset="0"/>
                <a:ea typeface="宋体" panose="02010600030101010101" pitchFamily="2" charset="-122"/>
                <a:cs typeface="Times New Roman" panose="02020603050405020304" charset="0"/>
                <a:sym typeface="+mn-ea"/>
              </a:rPr>
              <a:t>on of </a:t>
            </a:r>
            <a:r>
              <a:rPr lang="en-US" altLang="en-GB" sz="2800">
                <a:latin typeface="Times New Roman" panose="02020603050405020304" charset="0"/>
                <a:ea typeface="宋体" panose="02010600030101010101" pitchFamily="2" charset="-122"/>
                <a:cs typeface="Times New Roman" panose="02020603050405020304" charset="0"/>
                <a:sym typeface="+mn-ea"/>
              </a:rPr>
              <a:t>                           </a:t>
            </a:r>
            <a:r>
              <a:rPr lang="en-GB" altLang="zh-CN" sz="2800">
                <a:latin typeface="Times New Roman" panose="02020603050405020304" charset="0"/>
                <a:ea typeface="宋体" panose="02010600030101010101" pitchFamily="2" charset="-122"/>
                <a:cs typeface="Times New Roman" panose="02020603050405020304" charset="0"/>
                <a:sym typeface="+mn-ea"/>
              </a:rPr>
              <a:t>God had been born in Bethlehem. </a:t>
            </a:r>
            <a:endParaRPr lang="zh-CN" altLang="en-US"/>
          </a:p>
        </p:txBody>
      </p:sp>
      <p:pic>
        <p:nvPicPr>
          <p:cNvPr id="7181" name="Picture 13" descr="32947254"/>
          <p:cNvPicPr>
            <a:picLocks noChangeAspect="1" noChangeArrowheads="1" noCrop="1"/>
          </p:cNvPicPr>
          <p:nvPr/>
        </p:nvPicPr>
        <p:blipFill>
          <a:blip r:embed="rId3"/>
          <a:srcRect/>
          <a:stretch>
            <a:fillRect/>
          </a:stretch>
        </p:blipFill>
        <p:spPr bwMode="auto">
          <a:xfrm>
            <a:off x="9349105" y="4807585"/>
            <a:ext cx="24968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81"/>
                                        </p:tgtEl>
                                        <p:attrNameLst>
                                          <p:attrName>style.visibility</p:attrName>
                                        </p:attrNameLst>
                                      </p:cBhvr>
                                      <p:to>
                                        <p:strVal val="visible"/>
                                      </p:to>
                                    </p:set>
                                    <p:animEffect transition="in" filter="fade">
                                      <p:cBhvr>
                                        <p:cTn id="7" dur="2000"/>
                                        <p:tgtEl>
                                          <p:spTgt spid="7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32715" y="129540"/>
            <a:ext cx="11927205" cy="6628765"/>
          </a:xfrm>
          <a:prstGeom prst="rect">
            <a:avLst/>
          </a:prstGeom>
        </p:spPr>
      </p:pic>
      <p:sp>
        <p:nvSpPr>
          <p:cNvPr id="3" name="文本框 2"/>
          <p:cNvSpPr txBox="1"/>
          <p:nvPr/>
        </p:nvSpPr>
        <p:spPr>
          <a:xfrm>
            <a:off x="409575" y="285750"/>
            <a:ext cx="11373485" cy="6123940"/>
          </a:xfrm>
          <a:prstGeom prst="rect">
            <a:avLst/>
          </a:prstGeom>
          <a:noFill/>
        </p:spPr>
        <p:txBody>
          <a:bodyPr wrap="square" rtlCol="0">
            <a:spAutoFit/>
          </a:bodyPr>
          <a:lstStyle/>
          <a:p>
            <a:pPr>
              <a:spcBef>
                <a:spcPct val="50000"/>
              </a:spcBef>
            </a:pPr>
            <a:r>
              <a:rPr lang="en-US" altLang="en-GB" sz="2800">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The shepherds walked to Bethlehem to see this special baby. Far away in the East three wise men saw a very bright star. They knew it meant that a new King had been born and followed the star to find him. The star led them all the way to Bethlehem. The wise men thought the baby would be in King Herod’s palace, so they went there first. Herod was curious about this new king and asked the wise men to let them know where he was. The wise men presented Baby Jesus with gifts of gold, frankincence and myrrh. That night, in their dreams, an angel warned them not to tell King Herod where Jesus was. When they awoke, they left for home and never returned to Herod’s Palace. Soon afterwards, Joseph also had a dream. An angel told him to take Mary and the baby away to Egypt as Herod wanted to kill Baby Jesus. In his search for the </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Baby Jesus, Herod ordered that all baby boys in Bethlehem </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be killed. But Joseph had made sure his new family were safe. </a:t>
            </a:r>
            <a:r>
              <a:rPr lang="en-US" altLang="en-GB" sz="28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lang="en-GB" altLang="zh-CN" sz="2800">
                <a:solidFill>
                  <a:schemeClr val="tx1"/>
                </a:solidFill>
                <a:latin typeface="Times New Roman" panose="02020603050405020304" charset="0"/>
                <a:ea typeface="宋体" panose="02010600030101010101" pitchFamily="2" charset="-122"/>
                <a:cs typeface="Times New Roman" panose="02020603050405020304" charset="0"/>
                <a:sym typeface="+mn-ea"/>
              </a:rPr>
              <a:t>He had already left Bethlehem and travelled to Egypt.</a:t>
            </a:r>
            <a:endParaRPr lang="zh-CN" altLang="en-US"/>
          </a:p>
        </p:txBody>
      </p:sp>
      <p:pic>
        <p:nvPicPr>
          <p:cNvPr id="21510" name="Picture 6" descr="32925661"/>
          <p:cNvPicPr>
            <a:picLocks noChangeAspect="1" noChangeArrowheads="1" noCrop="1"/>
          </p:cNvPicPr>
          <p:nvPr/>
        </p:nvPicPr>
        <p:blipFill>
          <a:blip r:embed="rId3"/>
          <a:srcRect/>
          <a:stretch>
            <a:fillRect/>
          </a:stretch>
        </p:blipFill>
        <p:spPr bwMode="auto">
          <a:xfrm>
            <a:off x="9372600" y="5020310"/>
            <a:ext cx="2559050" cy="173799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资源 31"/>
          <p:cNvPicPr>
            <a:picLocks noChangeAspect="1"/>
          </p:cNvPicPr>
          <p:nvPr/>
        </p:nvPicPr>
        <p:blipFill>
          <a:blip r:embed="rId1"/>
          <a:stretch>
            <a:fillRect/>
          </a:stretch>
        </p:blipFill>
        <p:spPr>
          <a:xfrm>
            <a:off x="-14605" y="0"/>
            <a:ext cx="12208510" cy="6887845"/>
          </a:xfrm>
          <a:prstGeom prst="rect">
            <a:avLst/>
          </a:prstGeom>
        </p:spPr>
      </p:pic>
      <p:pic>
        <p:nvPicPr>
          <p:cNvPr id="2" name="图片 1"/>
          <p:cNvPicPr>
            <a:picLocks noChangeAspect="1"/>
          </p:cNvPicPr>
          <p:nvPr/>
        </p:nvPicPr>
        <p:blipFill rotWithShape="1">
          <a:blip r:embed="rId2"/>
          <a:srcRect l="5728" r="52994" b="10065"/>
          <a:stretch>
            <a:fillRect/>
          </a:stretch>
        </p:blipFill>
        <p:spPr>
          <a:xfrm>
            <a:off x="124460" y="127000"/>
            <a:ext cx="11927205" cy="6628765"/>
          </a:xfrm>
          <a:prstGeom prst="rect">
            <a:avLst/>
          </a:prstGeom>
        </p:spPr>
      </p:pic>
      <p:sp>
        <p:nvSpPr>
          <p:cNvPr id="3" name="文本框 2"/>
          <p:cNvSpPr txBox="1"/>
          <p:nvPr/>
        </p:nvSpPr>
        <p:spPr>
          <a:xfrm>
            <a:off x="359410" y="219710"/>
            <a:ext cx="11447145" cy="741616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Choose the best answer.</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1. What do the underlined words “be managed to” in the passage mean?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a:t>
            </a:r>
            <a:r>
              <a:rPr lang="en-US" altLang="en-GB" sz="2800">
                <a:latin typeface="Times New Roman" panose="02020603050405020304" charset="0"/>
                <a:ea typeface="宋体" panose="02010600030101010101" pitchFamily="2" charset="-122"/>
                <a:cs typeface="Times New Roman" panose="02020603050405020304" charset="0"/>
                <a:sym typeface="+mn-ea"/>
              </a:rPr>
              <a:t> Marry</a:t>
            </a:r>
            <a:r>
              <a:rPr lang="en-US" altLang="zh-CN" sz="2800">
                <a:latin typeface="Times New Roman" panose="02020603050405020304" charset="0"/>
                <a:cs typeface="Times New Roman" panose="02020603050405020304" charset="0"/>
              </a:rPr>
              <a:t> sb.                                                   B. Marry…to</a:t>
            </a:r>
            <a:r>
              <a:rPr lang="en-US" altLang="zh-CN" sz="2800">
                <a:latin typeface="Times New Roman" panose="02020603050405020304" charset="0"/>
                <a:cs typeface="Times New Roman" panose="02020603050405020304" charset="0"/>
                <a:sym typeface="+mn-ea"/>
              </a:rPr>
              <a:t> sb.     </a:t>
            </a:r>
            <a:endParaRPr lang="en-US" altLang="zh-CN" sz="2800">
              <a:latin typeface="Times New Roman" panose="02020603050405020304" charset="0"/>
              <a:cs typeface="Times New Roman" panose="02020603050405020304" charset="0"/>
              <a:sym typeface="+mn-ea"/>
            </a:endParaRPr>
          </a:p>
          <a:p>
            <a:r>
              <a:rPr lang="en-US" altLang="en-GB" sz="2800">
                <a:latin typeface="Times New Roman" panose="02020603050405020304" charset="0"/>
                <a:ea typeface="宋体" panose="02010600030101010101" pitchFamily="2" charset="-122"/>
                <a:cs typeface="Times New Roman" panose="02020603050405020304" charset="0"/>
                <a:sym typeface="+mn-ea"/>
              </a:rPr>
              <a:t>    </a:t>
            </a:r>
            <a:r>
              <a:rPr lang="en-US" altLang="zh-CN" sz="2800">
                <a:latin typeface="Times New Roman" panose="02020603050405020304" charset="0"/>
                <a:cs typeface="Times New Roman" panose="02020603050405020304" charset="0"/>
              </a:rPr>
              <a:t>C. Get married to  sb.                                     D. Be affianced to sb.</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2. Whose child was Jesus?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He was Mary and Joseph’s child.           </a:t>
            </a:r>
            <a:r>
              <a:rPr lang="en-US" altLang="zh-CN" sz="2800">
                <a:latin typeface="Times New Roman" panose="02020603050405020304" charset="0"/>
                <a:cs typeface="Times New Roman" panose="02020603050405020304" charset="0"/>
                <a:sym typeface="+mn-ea"/>
              </a:rPr>
              <a:t>B. He was the God’s child.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He was  the angel’s child.                       D. He was the King’s child.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3. Where was Jesue born?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 In the palace                                          B. In an innkeeper’ house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 In a barn                                                </a:t>
            </a:r>
            <a:r>
              <a:rPr lang="en-US" altLang="zh-CN" sz="2800">
                <a:latin typeface="Times New Roman" panose="02020603050405020304" charset="0"/>
                <a:cs typeface="Times New Roman" panose="02020603050405020304" charset="0"/>
                <a:sym typeface="+mn-ea"/>
              </a:rPr>
              <a:t>D. On a hillside</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4. Why did the King kill all the baby boys in Bethlehem?</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A. Because he wanted to kill the three wise men.</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B. Because he wanted to kill the Jesue.</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C. Because he wanted to get even with the angel.</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D. Because he wanted to make other baby girls afraid.</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p:txBody>
      </p:sp>
      <p:pic>
        <p:nvPicPr>
          <p:cNvPr id="12" name="图片 11" descr="圣诞老人"/>
          <p:cNvPicPr>
            <a:picLocks noChangeAspect="1"/>
          </p:cNvPicPr>
          <p:nvPr/>
        </p:nvPicPr>
        <p:blipFill>
          <a:blip r:embed="rId3"/>
          <a:stretch>
            <a:fillRect/>
          </a:stretch>
        </p:blipFill>
        <p:spPr>
          <a:xfrm>
            <a:off x="6745605" y="1499870"/>
            <a:ext cx="897255" cy="626745"/>
          </a:xfrm>
          <a:prstGeom prst="rect">
            <a:avLst/>
          </a:prstGeom>
        </p:spPr>
      </p:pic>
      <p:pic>
        <p:nvPicPr>
          <p:cNvPr id="13" name="图片 12" descr="圣诞老人"/>
          <p:cNvPicPr>
            <a:picLocks noChangeAspect="1"/>
          </p:cNvPicPr>
          <p:nvPr/>
        </p:nvPicPr>
        <p:blipFill>
          <a:blip r:embed="rId3"/>
          <a:stretch>
            <a:fillRect/>
          </a:stretch>
        </p:blipFill>
        <p:spPr>
          <a:xfrm>
            <a:off x="6210300" y="2247900"/>
            <a:ext cx="897255" cy="626745"/>
          </a:xfrm>
          <a:prstGeom prst="rect">
            <a:avLst/>
          </a:prstGeom>
        </p:spPr>
      </p:pic>
      <p:pic>
        <p:nvPicPr>
          <p:cNvPr id="14" name="图片 13" descr="圣诞老人"/>
          <p:cNvPicPr>
            <a:picLocks noChangeAspect="1"/>
          </p:cNvPicPr>
          <p:nvPr/>
        </p:nvPicPr>
        <p:blipFill>
          <a:blip r:embed="rId3"/>
          <a:stretch>
            <a:fillRect/>
          </a:stretch>
        </p:blipFill>
        <p:spPr>
          <a:xfrm>
            <a:off x="359410" y="3979545"/>
            <a:ext cx="897255" cy="626745"/>
          </a:xfrm>
          <a:prstGeom prst="rect">
            <a:avLst/>
          </a:prstGeom>
        </p:spPr>
      </p:pic>
      <p:pic>
        <p:nvPicPr>
          <p:cNvPr id="15" name="图片 14" descr="圣诞老人"/>
          <p:cNvPicPr>
            <a:picLocks noChangeAspect="1"/>
          </p:cNvPicPr>
          <p:nvPr/>
        </p:nvPicPr>
        <p:blipFill>
          <a:blip r:embed="rId3"/>
          <a:stretch>
            <a:fillRect/>
          </a:stretch>
        </p:blipFill>
        <p:spPr>
          <a:xfrm>
            <a:off x="359410" y="5251450"/>
            <a:ext cx="897255" cy="6267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MH" val="20160830110146"/>
  <p:tag name="MH_LIBRARY" val="CONTENTS"/>
  <p:tag name="MH_TYPE" val="NUMBER"/>
  <p:tag name="ID" val="553512"/>
  <p:tag name="MH_ORDER" val="1"/>
</p:tagLst>
</file>

<file path=ppt/tags/tag10.xml><?xml version="1.0" encoding="utf-8"?>
<p:tagLst xmlns:p="http://schemas.openxmlformats.org/presentationml/2006/main">
  <p:tag name="KSO_WM_UNIT_PLACING_PICTURE_USER_VIEWPORT" val="{&quot;height&quot;:9630,&quot;width&quot;:9855}"/>
</p:tagLst>
</file>

<file path=ppt/tags/tag11.xml><?xml version="1.0" encoding="utf-8"?>
<p:tagLst xmlns:p="http://schemas.openxmlformats.org/presentationml/2006/main">
  <p:tag name="KSO_WM_UNIT_PLACING_PICTURE_USER_VIEWPORT" val="{&quot;height&quot;:9630,&quot;width&quot;:9855}"/>
</p:tagLst>
</file>

<file path=ppt/tags/tag12.xml><?xml version="1.0" encoding="utf-8"?>
<p:tagLst xmlns:p="http://schemas.openxmlformats.org/presentationml/2006/main">
  <p:tag name="KSO_WM_UNIT_PLACING_PICTURE_USER_VIEWPORT" val="{&quot;height&quot;:9630,&quot;width&quot;:9855}"/>
</p:tagLst>
</file>

<file path=ppt/tags/tag13.xml><?xml version="1.0" encoding="utf-8"?>
<p:tagLst xmlns:p="http://schemas.openxmlformats.org/presentationml/2006/main">
  <p:tag name="KSO_WM_UNIT_PLACING_PICTURE_USER_VIEWPORT" val="{&quot;height&quot;:9630,&quot;width&quot;:9855}"/>
</p:tagLst>
</file>

<file path=ppt/tags/tag14.xml><?xml version="1.0" encoding="utf-8"?>
<p:tagLst xmlns:p="http://schemas.openxmlformats.org/presentationml/2006/main">
  <p:tag name="KSO_WM_UNIT_PLACING_PICTURE_USER_VIEWPORT" val="{&quot;height&quot;:9630,&quot;width&quot;:9855}"/>
</p:tagLst>
</file>

<file path=ppt/tags/tag2.xml><?xml version="1.0" encoding="utf-8"?>
<p:tagLst xmlns:p="http://schemas.openxmlformats.org/presentationml/2006/main">
  <p:tag name="MH" val="20160830110146"/>
  <p:tag name="MH_LIBRARY" val="CONTENTS"/>
  <p:tag name="MH_TYPE" val="NUMBER"/>
  <p:tag name="ID" val="553512"/>
  <p:tag name="MH_ORDER" val="2"/>
</p:tagLst>
</file>

<file path=ppt/tags/tag3.xml><?xml version="1.0" encoding="utf-8"?>
<p:tagLst xmlns:p="http://schemas.openxmlformats.org/presentationml/2006/main">
  <p:tag name="MH" val="20160830110146"/>
  <p:tag name="MH_LIBRARY" val="CONTENTS"/>
  <p:tag name="MH_TYPE" val="ENTRY"/>
  <p:tag name="ID" val="553512"/>
  <p:tag name="MH_ORDER" val="2"/>
</p:tagLst>
</file>

<file path=ppt/tags/tag4.xml><?xml version="1.0" encoding="utf-8"?>
<p:tagLst xmlns:p="http://schemas.openxmlformats.org/presentationml/2006/main">
  <p:tag name="MH" val="20160830110146"/>
  <p:tag name="MH_LIBRARY" val="CONTENTS"/>
  <p:tag name="MH_TYPE" val="NUMBER"/>
  <p:tag name="ID" val="553512"/>
  <p:tag name="MH_ORDER" val="3"/>
</p:tagLst>
</file>

<file path=ppt/tags/tag5.xml><?xml version="1.0" encoding="utf-8"?>
<p:tagLst xmlns:p="http://schemas.openxmlformats.org/presentationml/2006/main">
  <p:tag name="MH" val="20160830110146"/>
  <p:tag name="MH_LIBRARY" val="CONTENTS"/>
  <p:tag name="MH_TYPE" val="ENTRY"/>
  <p:tag name="ID" val="553512"/>
  <p:tag name="MH_ORDER" val="3"/>
</p:tagLst>
</file>

<file path=ppt/tags/tag6.xml><?xml version="1.0" encoding="utf-8"?>
<p:tagLst xmlns:p="http://schemas.openxmlformats.org/presentationml/2006/main">
  <p:tag name="MH" val="20160830110146"/>
  <p:tag name="MH_LIBRARY" val="CONTENTS"/>
  <p:tag name="MH_TYPE" val="NUMBER"/>
  <p:tag name="ID" val="553512"/>
  <p:tag name="MH_ORDER" val="4"/>
</p:tagLst>
</file>

<file path=ppt/tags/tag7.xml><?xml version="1.0" encoding="utf-8"?>
<p:tagLst xmlns:p="http://schemas.openxmlformats.org/presentationml/2006/main">
  <p:tag name="MH" val="20160830110146"/>
  <p:tag name="MH_LIBRARY" val="CONTENTS"/>
  <p:tag name="MH_TYPE" val="ENTRY"/>
  <p:tag name="ID" val="553512"/>
  <p:tag name="MH_ORDER" val="4"/>
</p:tagLst>
</file>

<file path=ppt/tags/tag8.xml><?xml version="1.0" encoding="utf-8"?>
<p:tagLst xmlns:p="http://schemas.openxmlformats.org/presentationml/2006/main">
  <p:tag name="MH" val="20160830110146"/>
  <p:tag name="MH_LIBRARY" val="CONTENTS"/>
  <p:tag name="MH_TYPE" val="NUMBER"/>
  <p:tag name="ID" val="553512"/>
  <p:tag name="MH_ORDER" val="3"/>
</p:tagLst>
</file>

<file path=ppt/tags/tag9.xml><?xml version="1.0" encoding="utf-8"?>
<p:tagLst xmlns:p="http://schemas.openxmlformats.org/presentationml/2006/main">
  <p:tag name="MH" val="20160830110146"/>
  <p:tag name="MH_LIBRARY" val="CONTENTS"/>
  <p:tag name="MH_TYPE" val="ENTRY"/>
  <p:tag name="ID" val="553512"/>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28361</Words>
  <Application>WPS 演示</Application>
  <PresentationFormat>宽屏</PresentationFormat>
  <Paragraphs>575</Paragraphs>
  <Slides>46</Slides>
  <Notes>45</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46</vt:i4>
      </vt:variant>
    </vt:vector>
  </HeadingPairs>
  <TitlesOfParts>
    <vt:vector size="64" baseType="lpstr">
      <vt:lpstr>Arial</vt:lpstr>
      <vt:lpstr>宋体</vt:lpstr>
      <vt:lpstr>Wingdings</vt:lpstr>
      <vt:lpstr>Times New Roman</vt:lpstr>
      <vt:lpstr>黑体</vt:lpstr>
      <vt:lpstr>站酷快乐体2016修订版</vt:lpstr>
      <vt:lpstr>幼圆</vt:lpstr>
      <vt:lpstr>迷你简粗倩</vt:lpstr>
      <vt:lpstr>微软雅黑</vt:lpstr>
      <vt:lpstr>Arial Unicode MS</vt:lpstr>
      <vt:lpstr>等线</vt:lpstr>
      <vt:lpstr>Helvetica</vt:lpstr>
      <vt:lpstr>Constantia</vt:lpstr>
      <vt:lpstr>Calibri</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陈顺坤</dc:creator>
  <cp:category>www.99PPT.com</cp:category>
  <cp:lastModifiedBy>24147</cp:lastModifiedBy>
  <cp:revision>116</cp:revision>
  <dcterms:created xsi:type="dcterms:W3CDTF">2017-10-30T12:15:00Z</dcterms:created>
  <dcterms:modified xsi:type="dcterms:W3CDTF">2021-12-23T11:08:52Z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4B4E70C12EC94170A5B0C9FCB5A8BE3D</vt:lpwstr>
  </property>
  <property fmtid="{D5CDD505-2E9C-101B-9397-08002B2CF9AE}" pid="3" name="KSOProductBuildVer">
    <vt:lpwstr>2052-11.8.2.8411</vt:lpwstr>
  </property>
</Properties>
</file>