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435" r:id="rId3"/>
    <p:sldId id="256" r:id="rId4"/>
    <p:sldId id="260" r:id="rId5"/>
    <p:sldId id="300" r:id="rId6"/>
    <p:sldId id="408" r:id="rId7"/>
    <p:sldId id="409" r:id="rId8"/>
    <p:sldId id="410" r:id="rId9"/>
    <p:sldId id="417" r:id="rId10"/>
    <p:sldId id="419" r:id="rId11"/>
    <p:sldId id="425" r:id="rId12"/>
    <p:sldId id="416" r:id="rId13"/>
    <p:sldId id="422" r:id="rId14"/>
    <p:sldId id="427" r:id="rId15"/>
    <p:sldId id="426" r:id="rId16"/>
    <p:sldId id="414" r:id="rId17"/>
    <p:sldId id="415" r:id="rId19"/>
    <p:sldId id="262" r:id="rId20"/>
    <p:sldId id="263" r:id="rId21"/>
    <p:sldId id="264"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26" autoAdjust="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4030B-E508-43EB-8306-FA91927D25C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73660-D433-4D35-B503-000E87A2F31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8AC3C0F-0CBA-478F-8048-A50A3C46DD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4C1DF3-0B50-43AA-B2E2-CAA835492F2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AC3C0F-0CBA-478F-8048-A50A3C46DD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4C1DF3-0B50-43AA-B2E2-CAA835492F2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AC3C0F-0CBA-478F-8048-A50A3C46DD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4C1DF3-0B50-43AA-B2E2-CAA835492F2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AC3C0F-0CBA-478F-8048-A50A3C46DD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4C1DF3-0B50-43AA-B2E2-CAA835492F2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8AC3C0F-0CBA-478F-8048-A50A3C46DD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4C1DF3-0B50-43AA-B2E2-CAA835492F2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8AC3C0F-0CBA-478F-8048-A50A3C46DD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4C1DF3-0B50-43AA-B2E2-CAA835492F2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8AC3C0F-0CBA-478F-8048-A50A3C46DD0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4C1DF3-0B50-43AA-B2E2-CAA835492F2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8AC3C0F-0CBA-478F-8048-A50A3C46DD0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4C1DF3-0B50-43AA-B2E2-CAA835492F2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AC3C0F-0CBA-478F-8048-A50A3C46DD0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4C1DF3-0B50-43AA-B2E2-CAA835492F2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8AC3C0F-0CBA-478F-8048-A50A3C46DD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4C1DF3-0B50-43AA-B2E2-CAA835492F2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8AC3C0F-0CBA-478F-8048-A50A3C46DD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4C1DF3-0B50-43AA-B2E2-CAA835492F2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C3C0F-0CBA-478F-8048-A50A3C46DD0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C1DF3-0B50-43AA-B2E2-CAA835492F24}"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xml"/><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image" Target="../media/image7.pn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tags" Target="../tags/tag11.xml"/><Relationship Id="rId2" Type="http://schemas.openxmlformats.org/officeDocument/2006/relationships/image" Target="../media/image12.jpeg"/><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6.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xml"/><Relationship Id="rId2" Type="http://schemas.openxmlformats.org/officeDocument/2006/relationships/image" Target="../media/image7.pn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xml"/><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0" y="-4451"/>
            <a:ext cx="12192000" cy="700405"/>
          </a:xfrm>
          <a:prstGeom prst="rect">
            <a:avLst/>
          </a:prstGeom>
          <a:solidFill>
            <a:srgbClr val="FFFF00"/>
          </a:solidFill>
        </p:spPr>
        <p:txBody>
          <a:bodyPr wrap="square" rtlCol="0">
            <a:spAutoFit/>
          </a:bodyPr>
          <a:lstStyle/>
          <a:p>
            <a:pPr>
              <a:lnSpc>
                <a:spcPct val="110000"/>
              </a:lnSpc>
            </a:pPr>
            <a:r>
              <a:rPr lang="en-US" altLang="zh-CN" sz="3600" b="1" dirty="0">
                <a:solidFill>
                  <a:srgbClr val="1414EA"/>
                </a:solidFill>
              </a:rPr>
              <a:t>Step3 : Accumulate the language </a:t>
            </a:r>
            <a:endParaRPr lang="en-US" altLang="zh-CN" sz="3600" b="1" dirty="0">
              <a:solidFill>
                <a:srgbClr val="1414EA"/>
              </a:solidFill>
            </a:endParaRPr>
          </a:p>
        </p:txBody>
      </p:sp>
      <p:sp>
        <p:nvSpPr>
          <p:cNvPr id="100" name="文本框 99"/>
          <p:cNvSpPr txBox="1"/>
          <p:nvPr/>
        </p:nvSpPr>
        <p:spPr>
          <a:xfrm>
            <a:off x="269343" y="993042"/>
            <a:ext cx="11105839" cy="461665"/>
          </a:xfrm>
          <a:prstGeom prst="rect">
            <a:avLst/>
          </a:prstGeom>
          <a:noFill/>
          <a:ln>
            <a:noFill/>
          </a:ln>
        </p:spPr>
        <p:txBody>
          <a:bodyPr wrap="square" rtlCol="0">
            <a:spAutoFit/>
          </a:bodyPr>
          <a:lstStyle/>
          <a:p>
            <a:pPr lvl="0" indent="711200">
              <a:buClrTx/>
              <a:buSzTx/>
              <a:buFontTx/>
            </a:pPr>
            <a:r>
              <a:rPr lang="zh-CN" altLang="en-US" sz="2400" dirty="0">
                <a:highlight>
                  <a:srgbClr val="00FF00"/>
                </a:highlight>
                <a:latin typeface="Times New Roman" panose="02020603050405020304" charset="0"/>
                <a:cs typeface="Times New Roman" panose="02020603050405020304" charset="0"/>
                <a:sym typeface="+mn-ea"/>
              </a:rPr>
              <a:t>学习新运动或者新技能时候的紧张 </a:t>
            </a:r>
            <a:r>
              <a:rPr lang="en-US" altLang="zh-CN" sz="2400" dirty="0">
                <a:highlight>
                  <a:srgbClr val="00FF00"/>
                </a:highlight>
                <a:latin typeface="Times New Roman" panose="02020603050405020304" charset="0"/>
                <a:cs typeface="Times New Roman" panose="02020603050405020304" charset="0"/>
                <a:sym typeface="+mn-ea"/>
              </a:rPr>
              <a:t>(nervousness </a:t>
            </a:r>
            <a:r>
              <a:rPr lang="zh-CN" altLang="en-US" sz="2400" dirty="0">
                <a:solidFill>
                  <a:srgbClr val="FF0000"/>
                </a:solidFill>
                <a:highlight>
                  <a:srgbClr val="00FF00"/>
                </a:highlight>
                <a:latin typeface="Times New Roman" panose="02020603050405020304" charset="0"/>
                <a:cs typeface="Times New Roman" panose="02020603050405020304" charset="0"/>
                <a:sym typeface="+mn-ea"/>
              </a:rPr>
              <a:t>从头到脚</a:t>
            </a:r>
            <a:r>
              <a:rPr lang="en-US" altLang="zh-CN" sz="2400" dirty="0">
                <a:solidFill>
                  <a:srgbClr val="FF0000"/>
                </a:solidFill>
                <a:highlight>
                  <a:srgbClr val="00FF00"/>
                </a:highlight>
                <a:latin typeface="Times New Roman" panose="02020603050405020304" charset="0"/>
                <a:cs typeface="Times New Roman" panose="02020603050405020304" charset="0"/>
                <a:sym typeface="+mn-ea"/>
              </a:rPr>
              <a:t>)</a:t>
            </a:r>
            <a:endParaRPr lang="zh-CN" altLang="en-US" sz="2400" dirty="0">
              <a:solidFill>
                <a:srgbClr val="FF0000"/>
              </a:solidFill>
              <a:highlight>
                <a:srgbClr val="00FF00"/>
              </a:highlight>
              <a:latin typeface="Times New Roman" panose="02020603050405020304" charset="0"/>
              <a:cs typeface="Times New Roman" panose="02020603050405020304" charset="0"/>
              <a:sym typeface="+mn-ea"/>
            </a:endParaRPr>
          </a:p>
        </p:txBody>
      </p:sp>
      <p:pic>
        <p:nvPicPr>
          <p:cNvPr id="101" name="图片 100"/>
          <p:cNvPicPr/>
          <p:nvPr/>
        </p:nvPicPr>
        <p:blipFill>
          <a:blip r:embed="rId1"/>
          <a:stretch>
            <a:fillRect/>
          </a:stretch>
        </p:blipFill>
        <p:spPr>
          <a:xfrm>
            <a:off x="944245" y="3533458"/>
            <a:ext cx="38100" cy="38100"/>
          </a:xfrm>
          <a:prstGeom prst="rect">
            <a:avLst/>
          </a:prstGeom>
          <a:noFill/>
          <a:ln w="9525">
            <a:noFill/>
          </a:ln>
        </p:spPr>
      </p:pic>
      <p:sp>
        <p:nvSpPr>
          <p:cNvPr id="102" name="文本框 101"/>
          <p:cNvSpPr txBox="1"/>
          <p:nvPr/>
        </p:nvSpPr>
        <p:spPr>
          <a:xfrm>
            <a:off x="944245" y="3571558"/>
            <a:ext cx="5080000" cy="121920"/>
          </a:xfrm>
          <a:prstGeom prst="rect">
            <a:avLst/>
          </a:prstGeom>
          <a:noFill/>
          <a:ln w="9525">
            <a:noFill/>
          </a:ln>
        </p:spPr>
        <p:txBody>
          <a:bodyPr>
            <a:spAutoFit/>
          </a:bodyPr>
          <a:lstStyle/>
          <a:p>
            <a:pPr indent="0"/>
            <a:endParaRPr lang="en-US" sz="100" b="0">
              <a:solidFill>
                <a:srgbClr val="FF0000"/>
              </a:solidFill>
              <a:latin typeface="Arial" panose="020B0604020202020204" pitchFamily="34" charset="0"/>
              <a:ea typeface="宋体" panose="02010600030101010101" pitchFamily="2" charset="-122"/>
              <a:cs typeface="Times New Roman" panose="02020603050405020304" charset="0"/>
            </a:endParaRPr>
          </a:p>
          <a:p>
            <a:pPr indent="0"/>
            <a:r>
              <a:rPr lang="en-US" sz="100" b="0">
                <a:solidFill>
                  <a:srgbClr val="FF0000"/>
                </a:solidFill>
                <a:latin typeface="Arial" panose="020B0604020202020204" pitchFamily="34" charset="0"/>
                <a:ea typeface="宋体" panose="02010600030101010101" pitchFamily="2" charset="-122"/>
                <a:cs typeface="Times New Roman" panose="02020603050405020304" charset="0"/>
              </a:rPr>
              <a:t> </a:t>
            </a:r>
            <a:endParaRPr lang="zh-CN" altLang="en-US"/>
          </a:p>
        </p:txBody>
      </p:sp>
      <p:sp>
        <p:nvSpPr>
          <p:cNvPr id="5" name="文本框 4"/>
          <p:cNvSpPr txBox="1"/>
          <p:nvPr/>
        </p:nvSpPr>
        <p:spPr>
          <a:xfrm>
            <a:off x="316865" y="2456180"/>
            <a:ext cx="11636375" cy="3538220"/>
          </a:xfrm>
          <a:prstGeom prst="rect">
            <a:avLst/>
          </a:prstGeom>
          <a:solidFill>
            <a:schemeClr val="accent4">
              <a:lumMod val="20000"/>
              <a:lumOff val="80000"/>
            </a:schemeClr>
          </a:solidFill>
          <a:ln>
            <a:solidFill>
              <a:srgbClr val="00B0F0"/>
            </a:solidFill>
          </a:ln>
        </p:spPr>
        <p:txBody>
          <a:bodyPr wrap="square" rtlCol="0">
            <a:spAutoFit/>
          </a:bodyPr>
          <a:lstStyle/>
          <a:p>
            <a:pPr marL="342900" indent="-342900">
              <a:buBlip>
                <a:blip r:embed="rId2"/>
              </a:buBlip>
            </a:pPr>
            <a:r>
              <a:rPr lang="en-US" altLang="zh-CN" sz="2800" b="1" dirty="0"/>
              <a:t>Her legs trembled/ shivered. </a:t>
            </a:r>
            <a:endParaRPr lang="en-US" altLang="zh-CN" sz="2800" b="1" dirty="0"/>
          </a:p>
          <a:p>
            <a:pPr marL="342900" indent="-342900">
              <a:buBlip>
                <a:blip r:embed="rId2"/>
              </a:buBlip>
            </a:pPr>
            <a:r>
              <a:rPr lang="zh-CN" altLang="en-US" sz="2800" b="1" dirty="0"/>
              <a:t>Ｉ</a:t>
            </a:r>
            <a:r>
              <a:rPr lang="en-US" altLang="zh-CN" sz="2800" b="1" dirty="0"/>
              <a:t>can’t help wriggling(</a:t>
            </a:r>
            <a:r>
              <a:rPr lang="zh-CN" altLang="en-US" sz="2800" b="1" dirty="0"/>
              <a:t>扭动</a:t>
            </a:r>
            <a:r>
              <a:rPr lang="en-US" altLang="zh-CN" sz="2800" b="1" dirty="0"/>
              <a:t>)my</a:t>
            </a:r>
            <a:r>
              <a:rPr lang="zh-CN" altLang="en-US" sz="2800" b="1" dirty="0"/>
              <a:t> </a:t>
            </a:r>
            <a:r>
              <a:rPr lang="en-US" altLang="zh-CN" sz="2800" b="1" dirty="0"/>
              <a:t>toes</a:t>
            </a:r>
            <a:r>
              <a:rPr lang="zh-CN" altLang="en-US" sz="2800" b="1" dirty="0"/>
              <a:t> </a:t>
            </a:r>
            <a:r>
              <a:rPr lang="en-US" altLang="zh-CN" sz="2800" b="1" dirty="0"/>
              <a:t>nervously.</a:t>
            </a:r>
            <a:endParaRPr lang="en-US" altLang="zh-CN" sz="2800" b="1" dirty="0"/>
          </a:p>
          <a:p>
            <a:pPr marL="342900" indent="-342900">
              <a:buBlip>
                <a:blip r:embed="rId2"/>
              </a:buBlip>
            </a:pPr>
            <a:r>
              <a:rPr lang="en-US" altLang="zh-CN" sz="2800" b="1" dirty="0"/>
              <a:t>I stood rooted to the spot, motionlessly. </a:t>
            </a:r>
            <a:endParaRPr lang="en-US" altLang="zh-CN" sz="2800" b="1" dirty="0"/>
          </a:p>
          <a:p>
            <a:pPr marL="342900" indent="-342900">
              <a:buBlip>
                <a:blip r:embed="rId2"/>
              </a:buBlip>
            </a:pPr>
            <a:r>
              <a:rPr lang="en-US" altLang="zh-CN" sz="2800" b="1" dirty="0"/>
              <a:t>I stood glued to the ground and couldn’t move an inch.</a:t>
            </a:r>
            <a:endParaRPr lang="en-US" altLang="zh-CN" sz="2800" b="1" dirty="0"/>
          </a:p>
          <a:p>
            <a:pPr marL="342900" indent="-342900">
              <a:buBlip>
                <a:blip r:embed="rId2"/>
              </a:buBlip>
            </a:pPr>
            <a:r>
              <a:rPr lang="en-US" altLang="zh-CN" sz="2800" b="1" dirty="0"/>
              <a:t>I was seized by a flood of fear.</a:t>
            </a:r>
            <a:endParaRPr lang="en-US" altLang="zh-CN" sz="2800" b="1" dirty="0"/>
          </a:p>
          <a:p>
            <a:pPr marL="342900" indent="-342900">
              <a:buBlip>
                <a:blip r:embed="rId2"/>
              </a:buBlip>
            </a:pPr>
            <a:r>
              <a:rPr lang="en-US" altLang="zh-CN" sz="2800" b="1" dirty="0"/>
              <a:t>I was quivering</a:t>
            </a:r>
            <a:r>
              <a:rPr lang="zh-CN" altLang="en-US" sz="2800" b="1" dirty="0"/>
              <a:t>（颤抖</a:t>
            </a:r>
            <a:r>
              <a:rPr lang="en-US" altLang="zh-CN" sz="2800" b="1" dirty="0"/>
              <a:t>)from</a:t>
            </a:r>
            <a:r>
              <a:rPr lang="zh-CN" altLang="en-US" sz="2800" b="1" dirty="0"/>
              <a:t> </a:t>
            </a:r>
            <a:r>
              <a:rPr lang="en-US" altLang="zh-CN" sz="2800" b="1" dirty="0"/>
              <a:t>my</a:t>
            </a:r>
            <a:r>
              <a:rPr lang="zh-CN" altLang="en-US" sz="2800" b="1" dirty="0"/>
              <a:t> </a:t>
            </a:r>
            <a:r>
              <a:rPr lang="en-US" altLang="zh-CN" sz="2800" b="1" dirty="0"/>
              <a:t>head</a:t>
            </a:r>
            <a:r>
              <a:rPr lang="zh-CN" altLang="en-US" sz="2800" b="1" dirty="0"/>
              <a:t> </a:t>
            </a:r>
            <a:r>
              <a:rPr lang="en-US" altLang="zh-CN" sz="2800" b="1" dirty="0"/>
              <a:t>to</a:t>
            </a:r>
            <a:r>
              <a:rPr lang="zh-CN" altLang="en-US" sz="2800" b="1" dirty="0"/>
              <a:t> </a:t>
            </a:r>
            <a:r>
              <a:rPr lang="en-US" altLang="zh-CN" sz="2800" b="1" dirty="0"/>
              <a:t>toe.</a:t>
            </a:r>
            <a:r>
              <a:rPr lang="zh-CN" altLang="en-US" sz="2800" b="1" dirty="0"/>
              <a:t> </a:t>
            </a:r>
            <a:endParaRPr lang="en-US" altLang="zh-CN" sz="2800" b="1" dirty="0"/>
          </a:p>
          <a:p>
            <a:pPr marL="342900" indent="-342900">
              <a:buBlip>
                <a:blip r:embed="rId2"/>
              </a:buBlip>
            </a:pPr>
            <a:r>
              <a:rPr lang="en-US" altLang="zh-CN" sz="2800" b="1" dirty="0"/>
              <a:t>My mind went blank and every part of me was plunged(</a:t>
            </a:r>
            <a:r>
              <a:rPr lang="zh-CN" altLang="en-US" sz="2800" b="1" dirty="0"/>
              <a:t>陷入</a:t>
            </a:r>
            <a:r>
              <a:rPr lang="en-US" altLang="zh-CN" sz="2800" b="1" dirty="0"/>
              <a:t>) into fear. </a:t>
            </a:r>
            <a:endParaRPr lang="en-US" altLang="zh-CN" sz="2800" b="1" dirty="0"/>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8343" t="18515" r="11882" b="8341"/>
          <a:stretch>
            <a:fillRect/>
          </a:stretch>
        </p:blipFill>
        <p:spPr>
          <a:xfrm>
            <a:off x="8989595" y="627063"/>
            <a:ext cx="2896471" cy="30664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32638" y="1030303"/>
            <a:ext cx="7306340" cy="461665"/>
          </a:xfrm>
          <a:prstGeom prst="rect">
            <a:avLst/>
          </a:prstGeom>
          <a:noFill/>
          <a:ln>
            <a:noFill/>
          </a:ln>
        </p:spPr>
        <p:txBody>
          <a:bodyPr wrap="square" rtlCol="0">
            <a:spAutoFit/>
          </a:bodyPr>
          <a:lstStyle/>
          <a:p>
            <a:pPr lvl="0" indent="711200">
              <a:buClrTx/>
              <a:buSzTx/>
              <a:buFontTx/>
            </a:pPr>
            <a:r>
              <a:rPr lang="zh-CN" altLang="en-US" sz="2400" dirty="0">
                <a:highlight>
                  <a:srgbClr val="00FF00"/>
                </a:highlight>
                <a:latin typeface="Times New Roman" panose="02020603050405020304" charset="0"/>
                <a:cs typeface="Times New Roman" panose="02020603050405020304" charset="0"/>
                <a:sym typeface="+mn-ea"/>
              </a:rPr>
              <a:t>鼓励新学者动作和语言描写</a:t>
            </a:r>
            <a:endParaRPr lang="zh-CN" altLang="en-US" sz="2400" dirty="0">
              <a:highlight>
                <a:srgbClr val="00FF00"/>
              </a:highlight>
              <a:latin typeface="Times New Roman" panose="02020603050405020304" charset="0"/>
              <a:cs typeface="Times New Roman" panose="02020603050405020304" charset="0"/>
              <a:sym typeface="+mn-ea"/>
            </a:endParaRPr>
          </a:p>
        </p:txBody>
      </p:sp>
      <p:sp>
        <p:nvSpPr>
          <p:cNvPr id="5" name="文本框 4"/>
          <p:cNvSpPr txBox="1"/>
          <p:nvPr/>
        </p:nvSpPr>
        <p:spPr>
          <a:xfrm>
            <a:off x="116840" y="104140"/>
            <a:ext cx="11871960" cy="700405"/>
          </a:xfrm>
          <a:prstGeom prst="rect">
            <a:avLst/>
          </a:prstGeom>
          <a:solidFill>
            <a:srgbClr val="FFFF00"/>
          </a:solidFill>
        </p:spPr>
        <p:txBody>
          <a:bodyPr wrap="square" rtlCol="0">
            <a:spAutoFit/>
          </a:bodyPr>
          <a:lstStyle/>
          <a:p>
            <a:pPr>
              <a:lnSpc>
                <a:spcPct val="110000"/>
              </a:lnSpc>
            </a:pPr>
            <a:r>
              <a:rPr lang="en-US" altLang="zh-CN" sz="3600" b="1" dirty="0">
                <a:solidFill>
                  <a:srgbClr val="1414EA"/>
                </a:solidFill>
              </a:rPr>
              <a:t>Step3 : Accumulate the language </a:t>
            </a:r>
            <a:endParaRPr lang="en-US" altLang="zh-CN" sz="3600" b="1" dirty="0">
              <a:solidFill>
                <a:srgbClr val="1414EA"/>
              </a:solidFill>
            </a:endParaRPr>
          </a:p>
        </p:txBody>
      </p:sp>
      <p:sp>
        <p:nvSpPr>
          <p:cNvPr id="6" name="文本框 5"/>
          <p:cNvSpPr txBox="1"/>
          <p:nvPr/>
        </p:nvSpPr>
        <p:spPr>
          <a:xfrm>
            <a:off x="116958" y="1657712"/>
            <a:ext cx="11621387" cy="4399915"/>
          </a:xfrm>
          <a:prstGeom prst="rect">
            <a:avLst/>
          </a:prstGeom>
          <a:noFill/>
        </p:spPr>
        <p:txBody>
          <a:bodyPr wrap="square" rtlCol="0">
            <a:spAutoFit/>
          </a:bodyPr>
          <a:lstStyle/>
          <a:p>
            <a:pPr marL="457200" indent="-457200">
              <a:buFont typeface="Arial" panose="020B0604020202020204" pitchFamily="34" charset="0"/>
              <a:buChar char="•"/>
            </a:pPr>
            <a:r>
              <a:rPr lang="en-US" altLang="zh-CN" sz="2800" b="1" dirty="0"/>
              <a:t>She </a:t>
            </a:r>
            <a:r>
              <a:rPr lang="en-US" altLang="zh-CN" sz="2800" b="1" dirty="0">
                <a:highlight>
                  <a:srgbClr val="00FFFF"/>
                </a:highlight>
              </a:rPr>
              <a:t>cast me an encouraging smile/grin</a:t>
            </a:r>
            <a:r>
              <a:rPr lang="zh-CN" altLang="en-US" sz="2800" b="1" dirty="0"/>
              <a:t>（咧嘴笑）</a:t>
            </a:r>
            <a:endParaRPr lang="en-US" altLang="zh-CN" sz="2800" b="1" dirty="0"/>
          </a:p>
          <a:p>
            <a:r>
              <a:rPr lang="en-US" altLang="zh-CN" sz="2800" b="1" dirty="0"/>
              <a:t>      and comforted me .</a:t>
            </a:r>
            <a:endParaRPr lang="en-US" altLang="zh-CN" sz="2800" b="1" dirty="0"/>
          </a:p>
          <a:p>
            <a:pPr marL="457200" indent="-457200">
              <a:buFont typeface="Arial" panose="020B0604020202020204" pitchFamily="34" charset="0"/>
              <a:buChar char="•"/>
            </a:pPr>
            <a:r>
              <a:rPr lang="en-US" altLang="zh-CN" sz="2800" b="1" dirty="0"/>
              <a:t>She </a:t>
            </a:r>
            <a:r>
              <a:rPr lang="en-US" altLang="zh-CN" sz="2800" b="1" dirty="0">
                <a:highlight>
                  <a:srgbClr val="00FFFF"/>
                </a:highlight>
              </a:rPr>
              <a:t>patted me smoothly on the shoulder/back</a:t>
            </a:r>
            <a:r>
              <a:rPr lang="zh-CN" altLang="en-US" sz="2800" b="1" dirty="0"/>
              <a:t>，</a:t>
            </a:r>
            <a:endParaRPr lang="en-US" altLang="zh-CN" sz="2800" b="1" dirty="0"/>
          </a:p>
          <a:p>
            <a:r>
              <a:rPr lang="en-US" altLang="zh-CN" sz="2800" b="1" dirty="0"/>
              <a:t>     saying, “...”</a:t>
            </a:r>
            <a:endParaRPr lang="en-US" altLang="zh-CN" sz="2800" b="1" dirty="0"/>
          </a:p>
          <a:p>
            <a:pPr marL="457200" indent="-457200">
              <a:buFont typeface="Arial" panose="020B0604020202020204" pitchFamily="34" charset="0"/>
              <a:buChar char="•"/>
            </a:pPr>
            <a:r>
              <a:rPr lang="en-US" altLang="zh-CN" sz="2800" b="1" dirty="0"/>
              <a:t>She </a:t>
            </a:r>
            <a:r>
              <a:rPr lang="en-US" altLang="zh-CN" sz="2800" b="1" dirty="0">
                <a:highlight>
                  <a:srgbClr val="00FFFF"/>
                </a:highlight>
              </a:rPr>
              <a:t>gave me a pat on my shoulder/back</a:t>
            </a:r>
            <a:r>
              <a:rPr lang="en-US" altLang="zh-CN" sz="2800" b="1" dirty="0"/>
              <a:t>.</a:t>
            </a:r>
            <a:endParaRPr lang="en-US" altLang="zh-CN" sz="2800" b="1" dirty="0"/>
          </a:p>
          <a:p>
            <a:pPr marL="457200" indent="-457200">
              <a:buFont typeface="Arial" panose="020B0604020202020204" pitchFamily="34" charset="0"/>
              <a:buChar char="•"/>
            </a:pPr>
            <a:r>
              <a:rPr lang="en-US" altLang="zh-CN" sz="2800" b="1" dirty="0"/>
              <a:t>She </a:t>
            </a:r>
            <a:r>
              <a:rPr lang="en-US" altLang="zh-CN" sz="2800" b="1" dirty="0">
                <a:highlight>
                  <a:srgbClr val="00FFFF"/>
                </a:highlight>
              </a:rPr>
              <a:t>stroked (</a:t>
            </a:r>
            <a:r>
              <a:rPr lang="zh-CN" altLang="en-US" sz="2800" b="1" dirty="0">
                <a:highlight>
                  <a:srgbClr val="00FFFF"/>
                </a:highlight>
              </a:rPr>
              <a:t>抚摸</a:t>
            </a:r>
            <a:r>
              <a:rPr lang="en-US" altLang="zh-CN" sz="2800" b="1" dirty="0">
                <a:highlight>
                  <a:srgbClr val="00FFFF"/>
                </a:highlight>
              </a:rPr>
              <a:t>)my head </a:t>
            </a:r>
            <a:r>
              <a:rPr lang="en-US" altLang="zh-CN" sz="2800" b="1" dirty="0"/>
              <a:t>and said, </a:t>
            </a:r>
            <a:r>
              <a:rPr lang="zh-CN" altLang="en-US" sz="2800" b="1" dirty="0"/>
              <a:t>“</a:t>
            </a:r>
            <a:r>
              <a:rPr lang="en-US" altLang="zh-CN" sz="2800" b="1" dirty="0"/>
              <a:t>Be brave! Give it a try.”</a:t>
            </a:r>
            <a:endParaRPr lang="en-US" altLang="zh-CN" sz="2800" b="1" dirty="0"/>
          </a:p>
          <a:p>
            <a:pPr marL="457200" indent="-457200">
              <a:buFont typeface="Arial" panose="020B0604020202020204" pitchFamily="34" charset="0"/>
              <a:buChar char="•"/>
            </a:pPr>
            <a:r>
              <a:rPr lang="en-US" altLang="zh-CN" sz="2800" b="1" dirty="0"/>
              <a:t>She </a:t>
            </a:r>
            <a:r>
              <a:rPr lang="en-US" altLang="zh-CN" sz="2800" b="1" dirty="0">
                <a:highlight>
                  <a:srgbClr val="00FFFF"/>
                </a:highlight>
              </a:rPr>
              <a:t>wrapped/folded/held me into her arms </a:t>
            </a:r>
            <a:r>
              <a:rPr lang="en-US" altLang="zh-CN" sz="2800" b="1" dirty="0"/>
              <a:t>and </a:t>
            </a:r>
            <a:r>
              <a:rPr lang="en-US" altLang="zh-CN" sz="2800" b="1" dirty="0">
                <a:highlight>
                  <a:srgbClr val="00FFFF"/>
                </a:highlight>
              </a:rPr>
              <a:t>whispered</a:t>
            </a:r>
            <a:r>
              <a:rPr lang="en-US" altLang="zh-CN" sz="2800" b="1" dirty="0"/>
              <a:t>, “my girl, we will make it” </a:t>
            </a:r>
            <a:endParaRPr lang="en-US" altLang="zh-CN" sz="2800" b="1" dirty="0"/>
          </a:p>
          <a:p>
            <a:pPr marL="457200" indent="-457200">
              <a:buFont typeface="Arial" panose="020B0604020202020204" pitchFamily="34" charset="0"/>
              <a:buChar char="•"/>
            </a:pPr>
            <a:r>
              <a:rPr lang="en-US" altLang="zh-CN" sz="2800" b="1" dirty="0"/>
              <a:t>She </a:t>
            </a:r>
            <a:r>
              <a:rPr lang="en-US" altLang="zh-CN" sz="2800" b="1" dirty="0">
                <a:highlight>
                  <a:srgbClr val="00FFFF"/>
                </a:highlight>
              </a:rPr>
              <a:t>wrapped/folded her arms a little tighter around me </a:t>
            </a:r>
            <a:r>
              <a:rPr lang="en-US" altLang="zh-CN" sz="2800" b="1" dirty="0"/>
              <a:t>and </a:t>
            </a:r>
            <a:r>
              <a:rPr lang="en-US" altLang="zh-CN" sz="2800" b="1" dirty="0">
                <a:highlight>
                  <a:srgbClr val="00FFFF"/>
                </a:highlight>
              </a:rPr>
              <a:t>soothed</a:t>
            </a:r>
            <a:r>
              <a:rPr lang="en-US" altLang="zh-CN" sz="2800" b="1" dirty="0"/>
              <a:t>(</a:t>
            </a:r>
            <a:r>
              <a:rPr lang="zh-CN" altLang="en-US" sz="2800" b="1" dirty="0"/>
              <a:t>安慰</a:t>
            </a:r>
            <a:r>
              <a:rPr lang="en-US" altLang="zh-CN" sz="2800" b="1" dirty="0"/>
              <a:t>) me</a:t>
            </a:r>
            <a:r>
              <a:rPr lang="zh-CN" altLang="en-US" sz="2800" b="1" dirty="0"/>
              <a:t>，“</a:t>
            </a:r>
            <a:r>
              <a:rPr lang="en-US" altLang="zh-CN" sz="2800" b="1" dirty="0"/>
              <a:t>It’s ok</a:t>
            </a:r>
            <a:r>
              <a:rPr lang="zh-CN" altLang="en-US" sz="2800" b="1" dirty="0"/>
              <a:t>”</a:t>
            </a:r>
            <a:endParaRPr lang="zh-CN" altLang="en-US" sz="2800" b="1" dirty="0"/>
          </a:p>
        </p:txBody>
      </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l="17712" t="1666" r="21863" b="1"/>
          <a:stretch>
            <a:fillRect/>
          </a:stretch>
        </p:blipFill>
        <p:spPr>
          <a:xfrm>
            <a:off x="8995144" y="78491"/>
            <a:ext cx="3079898" cy="3634606"/>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16904" t="16525" r="18622" b="13913"/>
          <a:stretch>
            <a:fillRect/>
          </a:stretch>
        </p:blipFill>
        <p:spPr>
          <a:xfrm>
            <a:off x="9248554" y="1983160"/>
            <a:ext cx="2943446" cy="4770617"/>
          </a:xfrm>
          <a:prstGeom prst="rect">
            <a:avLst/>
          </a:prstGeom>
          <a:ln>
            <a:noFill/>
          </a:ln>
          <a:effectLst>
            <a:softEdge rad="112500"/>
          </a:effectLst>
        </p:spPr>
      </p:pic>
      <p:sp>
        <p:nvSpPr>
          <p:cNvPr id="35" name="文本框 34"/>
          <p:cNvSpPr txBox="1"/>
          <p:nvPr/>
        </p:nvSpPr>
        <p:spPr>
          <a:xfrm>
            <a:off x="116958" y="104223"/>
            <a:ext cx="12192000" cy="700405"/>
          </a:xfrm>
          <a:prstGeom prst="rect">
            <a:avLst/>
          </a:prstGeom>
          <a:solidFill>
            <a:srgbClr val="FFFF00"/>
          </a:solidFill>
        </p:spPr>
        <p:txBody>
          <a:bodyPr wrap="square" rtlCol="0">
            <a:spAutoFit/>
          </a:bodyPr>
          <a:lstStyle/>
          <a:p>
            <a:pPr>
              <a:lnSpc>
                <a:spcPct val="110000"/>
              </a:lnSpc>
            </a:pPr>
            <a:r>
              <a:rPr lang="en-US" altLang="zh-CN" sz="3600" b="1" dirty="0">
                <a:solidFill>
                  <a:srgbClr val="1414EA"/>
                </a:solidFill>
              </a:rPr>
              <a:t>Step3 : Accumulate the language </a:t>
            </a:r>
            <a:endParaRPr lang="en-US" altLang="zh-CN" sz="3600" b="1" dirty="0">
              <a:solidFill>
                <a:srgbClr val="1414EA"/>
              </a:solidFill>
            </a:endParaRPr>
          </a:p>
        </p:txBody>
      </p:sp>
      <p:sp>
        <p:nvSpPr>
          <p:cNvPr id="100" name="文本框 99"/>
          <p:cNvSpPr txBox="1"/>
          <p:nvPr/>
        </p:nvSpPr>
        <p:spPr>
          <a:xfrm>
            <a:off x="675212" y="1119719"/>
            <a:ext cx="7872522" cy="461665"/>
          </a:xfrm>
          <a:prstGeom prst="rect">
            <a:avLst/>
          </a:prstGeom>
          <a:noFill/>
          <a:ln>
            <a:noFill/>
          </a:ln>
        </p:spPr>
        <p:txBody>
          <a:bodyPr wrap="square" rtlCol="0">
            <a:spAutoFit/>
          </a:bodyPr>
          <a:lstStyle/>
          <a:p>
            <a:pPr lvl="0" indent="711200">
              <a:buClrTx/>
              <a:buSzTx/>
              <a:buFontTx/>
            </a:pPr>
            <a:r>
              <a:rPr lang="zh-CN" altLang="en-US" sz="2400" dirty="0">
                <a:highlight>
                  <a:srgbClr val="00FF00"/>
                </a:highlight>
                <a:latin typeface="Times New Roman" panose="02020603050405020304" charset="0"/>
                <a:cs typeface="Times New Roman" panose="02020603050405020304" charset="0"/>
                <a:sym typeface="+mn-ea"/>
              </a:rPr>
              <a:t>学习新运动或者新技能时候的想起别人鼓励的语言</a:t>
            </a:r>
            <a:endParaRPr lang="zh-CN" altLang="en-US" sz="2400" dirty="0">
              <a:highlight>
                <a:srgbClr val="00FF00"/>
              </a:highlight>
              <a:latin typeface="Times New Roman" panose="02020603050405020304" charset="0"/>
              <a:cs typeface="Times New Roman" panose="02020603050405020304" charset="0"/>
              <a:sym typeface="+mn-ea"/>
            </a:endParaRPr>
          </a:p>
        </p:txBody>
      </p:sp>
      <p:pic>
        <p:nvPicPr>
          <p:cNvPr id="101" name="图片 100"/>
          <p:cNvPicPr/>
          <p:nvPr/>
        </p:nvPicPr>
        <p:blipFill>
          <a:blip r:embed="rId2"/>
          <a:stretch>
            <a:fillRect/>
          </a:stretch>
        </p:blipFill>
        <p:spPr>
          <a:xfrm>
            <a:off x="944245" y="3533458"/>
            <a:ext cx="38100" cy="38100"/>
          </a:xfrm>
          <a:prstGeom prst="rect">
            <a:avLst/>
          </a:prstGeom>
          <a:noFill/>
          <a:ln w="9525">
            <a:noFill/>
          </a:ln>
        </p:spPr>
      </p:pic>
      <p:sp>
        <p:nvSpPr>
          <p:cNvPr id="102" name="文本框 101"/>
          <p:cNvSpPr txBox="1"/>
          <p:nvPr/>
        </p:nvSpPr>
        <p:spPr>
          <a:xfrm>
            <a:off x="944245" y="3571558"/>
            <a:ext cx="5080000" cy="121920"/>
          </a:xfrm>
          <a:prstGeom prst="rect">
            <a:avLst/>
          </a:prstGeom>
          <a:noFill/>
          <a:ln w="9525">
            <a:noFill/>
          </a:ln>
        </p:spPr>
        <p:txBody>
          <a:bodyPr>
            <a:spAutoFit/>
          </a:bodyPr>
          <a:lstStyle/>
          <a:p>
            <a:pPr indent="0"/>
            <a:endParaRPr lang="en-US" sz="100" b="0">
              <a:solidFill>
                <a:srgbClr val="FF0000"/>
              </a:solidFill>
              <a:latin typeface="Arial" panose="020B0604020202020204" pitchFamily="34" charset="0"/>
              <a:ea typeface="宋体" panose="02010600030101010101" pitchFamily="2" charset="-122"/>
              <a:cs typeface="Times New Roman" panose="02020603050405020304" charset="0"/>
            </a:endParaRPr>
          </a:p>
          <a:p>
            <a:pPr indent="0"/>
            <a:r>
              <a:rPr lang="en-US" sz="100" b="0">
                <a:solidFill>
                  <a:srgbClr val="FF0000"/>
                </a:solidFill>
                <a:latin typeface="Arial" panose="020B0604020202020204" pitchFamily="34" charset="0"/>
                <a:ea typeface="宋体" panose="02010600030101010101" pitchFamily="2" charset="-122"/>
                <a:cs typeface="Times New Roman" panose="02020603050405020304" charset="0"/>
              </a:rPr>
              <a:t> </a:t>
            </a:r>
            <a:endParaRPr lang="zh-CN" altLang="en-US"/>
          </a:p>
        </p:txBody>
      </p:sp>
      <p:sp>
        <p:nvSpPr>
          <p:cNvPr id="5" name="文本框 4"/>
          <p:cNvSpPr txBox="1"/>
          <p:nvPr/>
        </p:nvSpPr>
        <p:spPr>
          <a:xfrm>
            <a:off x="307022" y="1581288"/>
            <a:ext cx="11577956" cy="1814830"/>
          </a:xfrm>
          <a:prstGeom prst="rect">
            <a:avLst/>
          </a:prstGeom>
          <a:noFill/>
        </p:spPr>
        <p:txBody>
          <a:bodyPr wrap="square" rtlCol="0">
            <a:spAutoFit/>
          </a:bodyPr>
          <a:lstStyle/>
          <a:p>
            <a:pPr marL="457200" indent="-457200">
              <a:buFont typeface="Arial" panose="020B0604020202020204" pitchFamily="34" charset="0"/>
              <a:buChar char="•"/>
            </a:pPr>
            <a:r>
              <a:rPr lang="en-US" altLang="zh-CN" sz="2800" b="1" dirty="0"/>
              <a:t>Aunt’s words </a:t>
            </a:r>
            <a:r>
              <a:rPr lang="en-US" altLang="zh-CN" sz="2800" b="1" dirty="0">
                <a:highlight>
                  <a:srgbClr val="00FFFF"/>
                </a:highlight>
              </a:rPr>
              <a:t>flashed into/echoed in  </a:t>
            </a:r>
            <a:r>
              <a:rPr lang="en-US" altLang="zh-CN" sz="2800" b="1" dirty="0"/>
              <a:t>my mind.</a:t>
            </a:r>
            <a:endParaRPr lang="en-US" altLang="zh-CN" sz="2800" b="1" dirty="0"/>
          </a:p>
          <a:p>
            <a:r>
              <a:rPr lang="en-US" altLang="zh-CN" sz="2800" b="1" dirty="0"/>
              <a:t>     </a:t>
            </a:r>
            <a:r>
              <a:rPr lang="zh-CN" altLang="en-US" sz="2800" b="1" dirty="0"/>
              <a:t>阿姨的话闪过我的脑海</a:t>
            </a:r>
            <a:r>
              <a:rPr lang="en-US" altLang="zh-CN" sz="2800" b="1" dirty="0"/>
              <a:t>/</a:t>
            </a:r>
            <a:r>
              <a:rPr lang="zh-CN" altLang="en-US" sz="2800" b="1" dirty="0">
                <a:sym typeface="+mn-ea"/>
              </a:rPr>
              <a:t>在我脑海回响。</a:t>
            </a:r>
            <a:endParaRPr lang="en-US" altLang="zh-CN" sz="2800" b="1" dirty="0"/>
          </a:p>
          <a:p>
            <a:pPr marL="457200" indent="-457200">
              <a:buFont typeface="Arial" panose="020B0604020202020204" pitchFamily="34" charset="0"/>
              <a:buChar char="•"/>
            </a:pPr>
            <a:r>
              <a:rPr lang="en-US" altLang="zh-CN" sz="2800" b="1" dirty="0">
                <a:highlight>
                  <a:srgbClr val="00FFFF"/>
                </a:highlight>
              </a:rPr>
              <a:t>My inner voice </a:t>
            </a:r>
            <a:r>
              <a:rPr lang="en-US" altLang="zh-CN" sz="2800" b="1" dirty="0"/>
              <a:t>told me to keep moving .</a:t>
            </a:r>
            <a:endParaRPr lang="en-US" altLang="zh-CN" sz="2800" b="1" dirty="0"/>
          </a:p>
          <a:p>
            <a:r>
              <a:rPr lang="en-US" altLang="zh-CN" sz="2800" b="1" dirty="0"/>
              <a:t>     </a:t>
            </a:r>
            <a:r>
              <a:rPr lang="zh-CN" altLang="en-US" sz="2800" b="1" dirty="0"/>
              <a:t>我的内心告诉我要继续！</a:t>
            </a:r>
            <a:endParaRPr lang="en-US" altLang="zh-CN" sz="2800" b="1" dirty="0"/>
          </a:p>
        </p:txBody>
      </p:sp>
      <p:sp>
        <p:nvSpPr>
          <p:cNvPr id="7" name="文本框 6"/>
          <p:cNvSpPr txBox="1"/>
          <p:nvPr/>
        </p:nvSpPr>
        <p:spPr>
          <a:xfrm>
            <a:off x="116840" y="3628049"/>
            <a:ext cx="9484242" cy="3046095"/>
          </a:xfrm>
          <a:prstGeom prst="rect">
            <a:avLst/>
          </a:prstGeom>
          <a:noFill/>
          <a:ln>
            <a:noFill/>
          </a:ln>
        </p:spPr>
        <p:txBody>
          <a:bodyPr wrap="square" rtlCol="0">
            <a:spAutoFit/>
          </a:bodyPr>
          <a:lstStyle/>
          <a:p>
            <a:pPr lvl="0" indent="711200">
              <a:buClrTx/>
              <a:buSzTx/>
              <a:buFontTx/>
            </a:pPr>
            <a:r>
              <a:rPr lang="en-US" altLang="zh-CN" sz="2400" b="1" dirty="0">
                <a:highlight>
                  <a:srgbClr val="00FF00"/>
                </a:highlight>
                <a:latin typeface="Times New Roman" panose="02020603050405020304" charset="0"/>
                <a:cs typeface="Times New Roman" panose="02020603050405020304" charset="0"/>
                <a:sym typeface="+mn-ea"/>
              </a:rPr>
              <a:t>            </a:t>
            </a:r>
            <a:r>
              <a:rPr lang="zh-CN" altLang="en-US" sz="2400" b="1" dirty="0">
                <a:highlight>
                  <a:srgbClr val="00FF00"/>
                </a:highlight>
                <a:latin typeface="Times New Roman" panose="02020603050405020304" charset="0"/>
                <a:cs typeface="Times New Roman" panose="02020603050405020304" charset="0"/>
                <a:sym typeface="+mn-ea"/>
              </a:rPr>
              <a:t>学会后的高兴</a:t>
            </a:r>
            <a:r>
              <a:rPr lang="en-US" altLang="zh-CN" sz="2400" b="1" dirty="0">
                <a:highlight>
                  <a:srgbClr val="00FF00"/>
                </a:highlight>
                <a:latin typeface="Times New Roman" panose="02020603050405020304" charset="0"/>
                <a:cs typeface="Times New Roman" panose="02020603050405020304" charset="0"/>
                <a:sym typeface="+mn-ea"/>
              </a:rPr>
              <a:t>&amp;</a:t>
            </a:r>
            <a:r>
              <a:rPr lang="zh-CN" altLang="en-US" sz="2400" b="1" dirty="0">
                <a:highlight>
                  <a:srgbClr val="00FF00"/>
                </a:highlight>
                <a:latin typeface="Times New Roman" panose="02020603050405020304" charset="0"/>
                <a:cs typeface="Times New Roman" panose="02020603050405020304" charset="0"/>
                <a:sym typeface="+mn-ea"/>
              </a:rPr>
              <a:t>满足感</a:t>
            </a:r>
            <a:endParaRPr lang="zh-CN" altLang="en-US" sz="2400" b="1" dirty="0">
              <a:highlight>
                <a:srgbClr val="00FF00"/>
              </a:highlight>
              <a:latin typeface="Times New Roman" panose="02020603050405020304" charset="0"/>
              <a:cs typeface="Times New Roman" panose="02020603050405020304" charset="0"/>
              <a:sym typeface="+mn-ea"/>
            </a:endParaRPr>
          </a:p>
          <a:p>
            <a:pPr marL="457200" lvl="0" indent="-457200">
              <a:buClrTx/>
              <a:buSzTx/>
              <a:buFont typeface="Arial" panose="020B0604020202020204" pitchFamily="34" charset="0"/>
              <a:buChar char="•"/>
            </a:pPr>
            <a:r>
              <a:rPr lang="en-US" altLang="zh-CN" sz="2800" b="1" dirty="0">
                <a:sym typeface="+mn-ea"/>
              </a:rPr>
              <a:t>I </a:t>
            </a:r>
            <a:r>
              <a:rPr lang="en-US" altLang="zh-CN" sz="2800" b="1" dirty="0">
                <a:highlight>
                  <a:srgbClr val="00FFFF"/>
                </a:highlight>
                <a:sym typeface="+mn-ea"/>
              </a:rPr>
              <a:t>was enveloped with  </a:t>
            </a:r>
            <a:r>
              <a:rPr lang="en-US" altLang="zh-CN" sz="2800" b="1" dirty="0">
                <a:sym typeface="+mn-ea"/>
              </a:rPr>
              <a:t>overwhelming delight.</a:t>
            </a:r>
            <a:endParaRPr lang="en-US" altLang="zh-CN" sz="2800" b="1" dirty="0">
              <a:sym typeface="+mn-ea"/>
            </a:endParaRPr>
          </a:p>
          <a:p>
            <a:pPr marL="457200" lvl="0" indent="-457200">
              <a:buClrTx/>
              <a:buSzTx/>
              <a:buFont typeface="Arial" panose="020B0604020202020204" pitchFamily="34" charset="0"/>
              <a:buChar char="•"/>
            </a:pPr>
            <a:r>
              <a:rPr lang="en-US" altLang="zh-CN" sz="2800" b="1" dirty="0">
                <a:sym typeface="+mn-ea"/>
              </a:rPr>
              <a:t>A sense of fulfillment </a:t>
            </a:r>
            <a:r>
              <a:rPr lang="en-US" altLang="zh-CN" sz="2800" b="1" dirty="0">
                <a:highlight>
                  <a:srgbClr val="00FFFF"/>
                </a:highlight>
                <a:sym typeface="+mn-ea"/>
              </a:rPr>
              <a:t>welled up</a:t>
            </a:r>
            <a:r>
              <a:rPr lang="en-US" altLang="zh-CN" sz="2800" b="1" dirty="0">
                <a:sym typeface="+mn-ea"/>
              </a:rPr>
              <a:t> from the bottom of my heart. </a:t>
            </a:r>
            <a:endParaRPr lang="en-US" altLang="zh-CN" sz="2800" b="1" dirty="0">
              <a:sym typeface="+mn-ea"/>
            </a:endParaRPr>
          </a:p>
          <a:p>
            <a:pPr marL="457200" lvl="0" indent="-457200">
              <a:buClrTx/>
              <a:buSzTx/>
              <a:buFont typeface="Arial" panose="020B0604020202020204" pitchFamily="34" charset="0"/>
              <a:buChar char="•"/>
            </a:pPr>
            <a:r>
              <a:rPr lang="en-US" altLang="zh-CN" sz="2800" b="1" dirty="0">
                <a:sym typeface="+mn-ea"/>
              </a:rPr>
              <a:t>I </a:t>
            </a:r>
            <a:r>
              <a:rPr lang="en-US" altLang="zh-CN" sz="2800" b="1" dirty="0">
                <a:highlight>
                  <a:srgbClr val="00FFFF"/>
                </a:highlight>
                <a:sym typeface="+mn-ea"/>
              </a:rPr>
              <a:t>was beaming </a:t>
            </a:r>
            <a:r>
              <a:rPr lang="en-US" altLang="zh-CN" sz="2800" b="1" dirty="0">
                <a:sym typeface="+mn-ea"/>
              </a:rPr>
              <a:t>( </a:t>
            </a:r>
            <a:r>
              <a:rPr lang="zh-CN" altLang="en-US" sz="2800" b="1" dirty="0">
                <a:sym typeface="+mn-ea"/>
              </a:rPr>
              <a:t>喜气洋洋</a:t>
            </a:r>
            <a:r>
              <a:rPr lang="en-US" altLang="zh-CN" sz="2800" b="1" dirty="0">
                <a:sym typeface="+mn-ea"/>
              </a:rPr>
              <a:t>)wholeheartedly this time. </a:t>
            </a:r>
            <a:endParaRPr lang="en-US" altLang="zh-CN" sz="2800" b="1" dirty="0">
              <a:sym typeface="+mn-ea"/>
            </a:endParaRPr>
          </a:p>
          <a:p>
            <a:pPr marL="457200" lvl="0" indent="-457200">
              <a:buClrTx/>
              <a:buSzTx/>
              <a:buFont typeface="Arial" panose="020B0604020202020204" pitchFamily="34" charset="0"/>
              <a:buChar char="•"/>
            </a:pPr>
            <a:r>
              <a:rPr lang="en-US" altLang="zh-CN" sz="2800" b="1" dirty="0">
                <a:sym typeface="+mn-ea"/>
              </a:rPr>
              <a:t>This time, I </a:t>
            </a:r>
            <a:r>
              <a:rPr lang="en-US" altLang="zh-CN" sz="2800" b="1" dirty="0">
                <a:highlight>
                  <a:srgbClr val="00FFFF"/>
                </a:highlight>
                <a:sym typeface="+mn-ea"/>
              </a:rPr>
              <a:t>had tasted the charm /fun/ joy </a:t>
            </a:r>
            <a:r>
              <a:rPr lang="en-US" altLang="zh-CN" sz="2800" b="1" dirty="0">
                <a:sym typeface="+mn-ea"/>
              </a:rPr>
              <a:t>of learning new things. </a:t>
            </a:r>
            <a:endParaRPr lang="zh-CN" altLang="en-US" sz="2800" b="1" dirty="0">
              <a:sym typeface="+mn-ea"/>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1">
            <a:extLst>
              <a:ext uri="{28A0092B-C50C-407E-A947-70E740481C1C}">
                <a14:useLocalDpi xmlns:a14="http://schemas.microsoft.com/office/drawing/2010/main" val="0"/>
              </a:ext>
            </a:extLst>
          </a:blip>
          <a:srcRect l="5620" r="2347"/>
          <a:stretch>
            <a:fillRect/>
          </a:stretch>
        </p:blipFill>
        <p:spPr>
          <a:xfrm>
            <a:off x="116205" y="476250"/>
            <a:ext cx="8156575" cy="6072505"/>
          </a:xfrm>
        </p:spPr>
      </p:pic>
      <p:sp>
        <p:nvSpPr>
          <p:cNvPr id="6" name="文本框 5"/>
          <p:cNvSpPr txBox="1"/>
          <p:nvPr/>
        </p:nvSpPr>
        <p:spPr>
          <a:xfrm>
            <a:off x="3144520" y="476250"/>
            <a:ext cx="5582093" cy="461665"/>
          </a:xfrm>
          <a:prstGeom prst="rect">
            <a:avLst/>
          </a:prstGeom>
          <a:noFill/>
        </p:spPr>
        <p:txBody>
          <a:bodyPr wrap="square" rtlCol="0">
            <a:spAutoFit/>
          </a:bodyPr>
          <a:lstStyle/>
          <a:p>
            <a:r>
              <a:rPr lang="en-US" altLang="zh-CN" sz="2400" dirty="0">
                <a:highlight>
                  <a:srgbClr val="FFFF00"/>
                </a:highlight>
              </a:rPr>
              <a:t>With a mixture of thrill and nervousness</a:t>
            </a:r>
            <a:endParaRPr lang="zh-CN" altLang="en-US" sz="2400" dirty="0">
              <a:highlight>
                <a:srgbClr val="FFFF00"/>
              </a:highlight>
            </a:endParaRPr>
          </a:p>
        </p:txBody>
      </p:sp>
      <p:sp>
        <p:nvSpPr>
          <p:cNvPr id="7" name="文本框 6"/>
          <p:cNvSpPr txBox="1"/>
          <p:nvPr/>
        </p:nvSpPr>
        <p:spPr>
          <a:xfrm>
            <a:off x="1630135" y="1324465"/>
            <a:ext cx="2309038" cy="461665"/>
          </a:xfrm>
          <a:prstGeom prst="rect">
            <a:avLst/>
          </a:prstGeom>
          <a:noFill/>
        </p:spPr>
        <p:txBody>
          <a:bodyPr wrap="square" rtlCol="0">
            <a:spAutoFit/>
          </a:bodyPr>
          <a:lstStyle/>
          <a:p>
            <a:r>
              <a:rPr lang="en-US" altLang="zh-CN" sz="2400" dirty="0">
                <a:highlight>
                  <a:srgbClr val="FFFF00"/>
                </a:highlight>
              </a:rPr>
              <a:t>She saw</a:t>
            </a:r>
            <a:endParaRPr lang="zh-CN" altLang="en-US" sz="2400" dirty="0">
              <a:highlight>
                <a:srgbClr val="FFFF00"/>
              </a:highlight>
            </a:endParaRPr>
          </a:p>
        </p:txBody>
      </p:sp>
      <p:sp>
        <p:nvSpPr>
          <p:cNvPr id="8" name="文本框 7"/>
          <p:cNvSpPr txBox="1"/>
          <p:nvPr/>
        </p:nvSpPr>
        <p:spPr>
          <a:xfrm>
            <a:off x="7005193" y="1324827"/>
            <a:ext cx="882500" cy="461665"/>
          </a:xfrm>
          <a:prstGeom prst="rect">
            <a:avLst/>
          </a:prstGeom>
          <a:solidFill>
            <a:srgbClr val="FFFF00"/>
          </a:solidFill>
        </p:spPr>
        <p:txBody>
          <a:bodyPr wrap="square" rtlCol="0">
            <a:spAutoFit/>
          </a:bodyPr>
          <a:lstStyle/>
          <a:p>
            <a:r>
              <a:rPr lang="en-US" altLang="zh-CN" sz="2400" dirty="0">
                <a:highlight>
                  <a:srgbClr val="FFFF00"/>
                </a:highlight>
              </a:rPr>
              <a:t>  </a:t>
            </a:r>
            <a:endParaRPr lang="zh-CN" altLang="en-US" sz="2400" dirty="0">
              <a:highlight>
                <a:srgbClr val="FFFF00"/>
              </a:highlight>
            </a:endParaRPr>
          </a:p>
        </p:txBody>
      </p:sp>
      <p:sp>
        <p:nvSpPr>
          <p:cNvPr id="9" name="文本框 8"/>
          <p:cNvSpPr txBox="1"/>
          <p:nvPr/>
        </p:nvSpPr>
        <p:spPr>
          <a:xfrm>
            <a:off x="6762750" y="3296920"/>
            <a:ext cx="1510030" cy="460375"/>
          </a:xfrm>
          <a:prstGeom prst="rect">
            <a:avLst/>
          </a:prstGeom>
          <a:noFill/>
        </p:spPr>
        <p:txBody>
          <a:bodyPr wrap="square" rtlCol="0">
            <a:spAutoFit/>
          </a:bodyPr>
          <a:lstStyle/>
          <a:p>
            <a:r>
              <a:rPr lang="en-US" altLang="zh-CN" sz="2400" dirty="0">
                <a:highlight>
                  <a:srgbClr val="FFFF00"/>
                </a:highlight>
              </a:rPr>
              <a:t>was</a:t>
            </a:r>
            <a:endParaRPr lang="zh-CN" altLang="en-US" sz="2400" dirty="0">
              <a:highlight>
                <a:srgbClr val="FFFF00"/>
              </a:highlight>
            </a:endParaRPr>
          </a:p>
        </p:txBody>
      </p:sp>
      <p:sp>
        <p:nvSpPr>
          <p:cNvPr id="10" name="文本框 9"/>
          <p:cNvSpPr txBox="1"/>
          <p:nvPr/>
        </p:nvSpPr>
        <p:spPr>
          <a:xfrm>
            <a:off x="3482769" y="3734423"/>
            <a:ext cx="2571305" cy="521970"/>
          </a:xfrm>
          <a:prstGeom prst="rect">
            <a:avLst/>
          </a:prstGeom>
          <a:noFill/>
        </p:spPr>
        <p:txBody>
          <a:bodyPr wrap="square" rtlCol="0">
            <a:spAutoFit/>
          </a:bodyPr>
          <a:lstStyle/>
          <a:p>
            <a:r>
              <a:rPr lang="en-US" altLang="zh-CN" sz="2800" dirty="0">
                <a:highlight>
                  <a:srgbClr val="FFFF00"/>
                </a:highlight>
              </a:rPr>
              <a:t>whispered</a:t>
            </a:r>
            <a:endParaRPr lang="en-US" altLang="zh-CN" sz="2800" dirty="0">
              <a:highlight>
                <a:srgbClr val="FFFF00"/>
              </a:highlight>
            </a:endParaRPr>
          </a:p>
        </p:txBody>
      </p:sp>
      <p:sp>
        <p:nvSpPr>
          <p:cNvPr id="43011" name="矩形 16"/>
          <p:cNvSpPr/>
          <p:nvPr/>
        </p:nvSpPr>
        <p:spPr>
          <a:xfrm>
            <a:off x="1741170" y="82550"/>
            <a:ext cx="744855" cy="325120"/>
          </a:xfrm>
          <a:prstGeom prst="rect">
            <a:avLst/>
          </a:prstGeom>
          <a:solidFill>
            <a:srgbClr val="2BA854"/>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2" name="矩形 17"/>
          <p:cNvSpPr/>
          <p:nvPr/>
        </p:nvSpPr>
        <p:spPr>
          <a:xfrm>
            <a:off x="2553970" y="82550"/>
            <a:ext cx="744855" cy="325120"/>
          </a:xfrm>
          <a:prstGeom prst="rect">
            <a:avLst/>
          </a:prstGeom>
          <a:solidFill>
            <a:srgbClr val="513087"/>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3" name="矩形 18"/>
          <p:cNvSpPr/>
          <p:nvPr/>
        </p:nvSpPr>
        <p:spPr>
          <a:xfrm>
            <a:off x="929005" y="81915"/>
            <a:ext cx="744220" cy="325755"/>
          </a:xfrm>
          <a:prstGeom prst="rect">
            <a:avLst/>
          </a:prstGeom>
          <a:solidFill>
            <a:srgbClr val="DE4477"/>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4" name="矩形 19"/>
          <p:cNvSpPr/>
          <p:nvPr/>
        </p:nvSpPr>
        <p:spPr>
          <a:xfrm>
            <a:off x="116205" y="81915"/>
            <a:ext cx="744855" cy="325755"/>
          </a:xfrm>
          <a:prstGeom prst="rect">
            <a:avLst/>
          </a:prstGeom>
          <a:solidFill>
            <a:srgbClr val="F4BB43"/>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1272" name="AutoShape 36"/>
          <p:cNvSpPr/>
          <p:nvPr>
            <p:custDataLst>
              <p:tags r:id="rId2"/>
            </p:custDataLst>
          </p:nvPr>
        </p:nvSpPr>
        <p:spPr>
          <a:xfrm>
            <a:off x="8552815" y="476250"/>
            <a:ext cx="3496310" cy="610171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sp>
        <p:nvSpPr>
          <p:cNvPr id="2" name="文本框 1"/>
          <p:cNvSpPr txBox="1"/>
          <p:nvPr/>
        </p:nvSpPr>
        <p:spPr>
          <a:xfrm>
            <a:off x="8625205" y="774065"/>
            <a:ext cx="3321685" cy="3169285"/>
          </a:xfrm>
          <a:prstGeom prst="rect">
            <a:avLst/>
          </a:prstGeom>
          <a:noFill/>
        </p:spPr>
        <p:txBody>
          <a:bodyPr wrap="square" rtlCol="0">
            <a:spAutoFit/>
          </a:bodyPr>
          <a:p>
            <a:r>
              <a:rPr lang="zh-CN" altLang="en-US" sz="2000">
                <a:sym typeface="+mn-ea"/>
              </a:rPr>
              <a:t>学生习作点评</a:t>
            </a:r>
            <a:r>
              <a:rPr lang="zh-CN" altLang="en-US" sz="2000"/>
              <a:t>：</a:t>
            </a:r>
            <a:endParaRPr lang="zh-CN" altLang="en-US" sz="2000"/>
          </a:p>
          <a:p>
            <a:r>
              <a:rPr lang="zh-CN" altLang="en-US" sz="2000"/>
              <a:t>本文充分利用短文中的关键词语构建了与上文合情合理的情节结构。文中描述了其他</a:t>
            </a:r>
            <a:r>
              <a:rPr lang="en-US" altLang="zh-CN" sz="2000"/>
              <a:t>skaters</a:t>
            </a:r>
            <a:r>
              <a:rPr lang="zh-CN" altLang="en-US" sz="2000"/>
              <a:t>的表现用以作为对比，也用了恰到好处的</a:t>
            </a:r>
            <a:r>
              <a:rPr lang="zh-CN" altLang="en-US" sz="2000">
                <a:solidFill>
                  <a:srgbClr val="FF0000"/>
                </a:solidFill>
              </a:rPr>
              <a:t>心理描写</a:t>
            </a:r>
            <a:r>
              <a:rPr lang="zh-CN" altLang="en-US" sz="2000"/>
              <a:t>将故事情节进行推动。结尾深化了文章</a:t>
            </a:r>
            <a:r>
              <a:rPr lang="zh-CN" altLang="en-US" sz="2000">
                <a:solidFill>
                  <a:srgbClr val="FF0000"/>
                </a:solidFill>
              </a:rPr>
              <a:t>主旨</a:t>
            </a:r>
            <a:r>
              <a:rPr lang="zh-CN" altLang="en-US" sz="2000">
                <a:solidFill>
                  <a:schemeClr val="tx1"/>
                </a:solidFill>
              </a:rPr>
              <a:t>，</a:t>
            </a:r>
            <a:r>
              <a:rPr lang="zh-CN" altLang="en-US" sz="2000">
                <a:sym typeface="+mn-ea"/>
              </a:rPr>
              <a:t>点明了中心，起到了正能量的导向作用。</a:t>
            </a:r>
            <a:endParaRPr lang="zh-CN" altLang="en-US" sz="2000"/>
          </a:p>
        </p:txBody>
      </p:sp>
      <p:sp>
        <p:nvSpPr>
          <p:cNvPr id="3" name="文本框 2"/>
          <p:cNvSpPr txBox="1"/>
          <p:nvPr/>
        </p:nvSpPr>
        <p:spPr>
          <a:xfrm>
            <a:off x="8625840" y="4060190"/>
            <a:ext cx="3394075" cy="2245360"/>
          </a:xfrm>
          <a:prstGeom prst="rect">
            <a:avLst/>
          </a:prstGeom>
          <a:noFill/>
        </p:spPr>
        <p:txBody>
          <a:bodyPr wrap="square" rtlCol="0">
            <a:spAutoFit/>
          </a:bodyPr>
          <a:p>
            <a:r>
              <a:rPr lang="zh-CN" altLang="en-US" sz="2000"/>
              <a:t>文中语言灵活丰富，如</a:t>
            </a:r>
            <a:r>
              <a:rPr lang="en-US" altLang="zh-CN" sz="2000"/>
              <a:t>manage to do; creep upon; tears blurred her vision</a:t>
            </a:r>
            <a:r>
              <a:rPr lang="zh-CN" altLang="en-US" sz="2000"/>
              <a:t>等表达、</a:t>
            </a:r>
            <a:r>
              <a:rPr lang="zh-CN" altLang="en-US" sz="2000">
                <a:solidFill>
                  <a:srgbClr val="FF0000"/>
                </a:solidFill>
              </a:rPr>
              <a:t>副词</a:t>
            </a:r>
            <a:r>
              <a:rPr lang="zh-CN" altLang="en-US" sz="2000"/>
              <a:t>的灵活运用和</a:t>
            </a:r>
            <a:r>
              <a:rPr lang="en-US" altLang="zh-CN" sz="2000"/>
              <a:t>lifting her head; looking into her uncle’s encouraging eyes</a:t>
            </a:r>
            <a:r>
              <a:rPr lang="zh-CN" altLang="en-US" sz="2000"/>
              <a:t>等</a:t>
            </a:r>
            <a:r>
              <a:rPr lang="en-US" altLang="zh-CN" sz="2000">
                <a:solidFill>
                  <a:srgbClr val="FF0000"/>
                </a:solidFill>
              </a:rPr>
              <a:t>-ing</a:t>
            </a:r>
            <a:r>
              <a:rPr lang="zh-CN" altLang="en-US" sz="2000">
                <a:solidFill>
                  <a:srgbClr val="FF0000"/>
                </a:solidFill>
              </a:rPr>
              <a:t>形式作状语</a:t>
            </a:r>
            <a:r>
              <a:rPr lang="zh-CN" altLang="en-US" sz="2000">
                <a:solidFill>
                  <a:schemeClr val="tx1"/>
                </a:solidFill>
              </a:rPr>
              <a:t>。</a:t>
            </a:r>
            <a:endParaRPr lang="zh-CN" altLang="en-US"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ldLvl="0" animBg="1"/>
      <p:bldP spid="9" grpId="0"/>
      <p:bldP spid="9" grpId="1"/>
      <p:bldP spid="2" grpId="0"/>
      <p:bldP spid="2" grpId="1"/>
      <p:bldP spid="3" grpId="0"/>
      <p:bldP spid="3" grpId="1"/>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custDataLst>
              <p:tags r:id="rId1"/>
            </p:custDataLst>
          </p:nvPr>
        </p:nvPicPr>
        <p:blipFill>
          <a:blip r:embed="rId2">
            <a:extLst>
              <a:ext uri="{28A0092B-C50C-407E-A947-70E740481C1C}">
                <a14:useLocalDpi xmlns:a14="http://schemas.microsoft.com/office/drawing/2010/main" val="0"/>
              </a:ext>
            </a:extLst>
          </a:blip>
          <a:srcRect l="4856" t="1190" r="3344"/>
          <a:stretch>
            <a:fillRect/>
          </a:stretch>
        </p:blipFill>
        <p:spPr>
          <a:xfrm>
            <a:off x="189230" y="597535"/>
            <a:ext cx="8281035" cy="5927725"/>
          </a:xfrm>
        </p:spPr>
      </p:pic>
      <p:sp>
        <p:nvSpPr>
          <p:cNvPr id="43011" name="矩形 16"/>
          <p:cNvSpPr/>
          <p:nvPr/>
        </p:nvSpPr>
        <p:spPr>
          <a:xfrm>
            <a:off x="1950720" y="122555"/>
            <a:ext cx="744855" cy="325120"/>
          </a:xfrm>
          <a:prstGeom prst="rect">
            <a:avLst/>
          </a:prstGeom>
          <a:solidFill>
            <a:srgbClr val="2BA854"/>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2" name="矩形 17"/>
          <p:cNvSpPr/>
          <p:nvPr/>
        </p:nvSpPr>
        <p:spPr>
          <a:xfrm>
            <a:off x="2763520" y="122555"/>
            <a:ext cx="744855" cy="325120"/>
          </a:xfrm>
          <a:prstGeom prst="rect">
            <a:avLst/>
          </a:prstGeom>
          <a:solidFill>
            <a:srgbClr val="513087"/>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3" name="矩形 18"/>
          <p:cNvSpPr/>
          <p:nvPr/>
        </p:nvSpPr>
        <p:spPr>
          <a:xfrm>
            <a:off x="1138555" y="121920"/>
            <a:ext cx="744220" cy="325755"/>
          </a:xfrm>
          <a:prstGeom prst="rect">
            <a:avLst/>
          </a:prstGeom>
          <a:solidFill>
            <a:srgbClr val="DE4477"/>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4" name="矩形 19"/>
          <p:cNvSpPr/>
          <p:nvPr/>
        </p:nvSpPr>
        <p:spPr>
          <a:xfrm>
            <a:off x="325755" y="121920"/>
            <a:ext cx="744855" cy="325755"/>
          </a:xfrm>
          <a:prstGeom prst="rect">
            <a:avLst/>
          </a:prstGeom>
          <a:solidFill>
            <a:srgbClr val="F4BB43"/>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pic>
        <p:nvPicPr>
          <p:cNvPr id="4" name="图片 3"/>
          <p:cNvPicPr>
            <a:picLocks noChangeAspect="1"/>
          </p:cNvPicPr>
          <p:nvPr>
            <p:custDataLst>
              <p:tags r:id="rId3"/>
            </p:custDataLst>
          </p:nvPr>
        </p:nvPicPr>
        <p:blipFill>
          <a:blip r:embed="rId4"/>
          <a:stretch>
            <a:fillRect/>
          </a:stretch>
        </p:blipFill>
        <p:spPr>
          <a:xfrm>
            <a:off x="8604250" y="597535"/>
            <a:ext cx="3587750" cy="6191250"/>
          </a:xfrm>
          <a:prstGeom prst="rect">
            <a:avLst/>
          </a:prstGeom>
        </p:spPr>
      </p:pic>
      <p:sp>
        <p:nvSpPr>
          <p:cNvPr id="2" name="文本框 1"/>
          <p:cNvSpPr txBox="1"/>
          <p:nvPr/>
        </p:nvSpPr>
        <p:spPr>
          <a:xfrm>
            <a:off x="8685530" y="1071880"/>
            <a:ext cx="3446145" cy="2861310"/>
          </a:xfrm>
          <a:prstGeom prst="rect">
            <a:avLst/>
          </a:prstGeom>
          <a:noFill/>
        </p:spPr>
        <p:txBody>
          <a:bodyPr wrap="square" rtlCol="0" anchor="t">
            <a:spAutoFit/>
          </a:bodyPr>
          <a:p>
            <a:r>
              <a:rPr lang="zh-CN" altLang="en-US">
                <a:sym typeface="+mn-ea"/>
              </a:rPr>
              <a:t>学生习作点评：</a:t>
            </a:r>
            <a:endParaRPr lang="zh-CN" altLang="en-US">
              <a:sym typeface="+mn-ea"/>
            </a:endParaRPr>
          </a:p>
          <a:p>
            <a:r>
              <a:rPr lang="zh-CN" altLang="en-US">
                <a:sym typeface="+mn-ea"/>
              </a:rPr>
              <a:t>本文情节与原文融洽度较高，作者充分利用了所给出的两段的段首句，合理地发挥了想象，构思巧妙，行文自然。原文中较多笔墨描写了</a:t>
            </a:r>
            <a:r>
              <a:rPr lang="en-US" altLang="zh-CN">
                <a:sym typeface="+mn-ea"/>
              </a:rPr>
              <a:t>aunt</a:t>
            </a:r>
            <a:r>
              <a:rPr lang="zh-CN" altLang="en-US">
                <a:sym typeface="+mn-ea"/>
              </a:rPr>
              <a:t>对</a:t>
            </a:r>
            <a:r>
              <a:rPr lang="en-US" altLang="zh-CN">
                <a:sym typeface="+mn-ea"/>
              </a:rPr>
              <a:t>Cali</a:t>
            </a:r>
            <a:r>
              <a:rPr lang="zh-CN" altLang="en-US">
                <a:sym typeface="+mn-ea"/>
              </a:rPr>
              <a:t>的鼓励和帮助，本文中接着描写了</a:t>
            </a:r>
            <a:r>
              <a:rPr lang="en-US" altLang="zh-CN">
                <a:sym typeface="+mn-ea"/>
              </a:rPr>
              <a:t>uncle</a:t>
            </a:r>
            <a:r>
              <a:rPr lang="zh-CN" altLang="en-US">
                <a:sym typeface="+mn-ea"/>
              </a:rPr>
              <a:t>的作用，使故事情节更加饱满。结局圆满，富有正能量；字迹清晰端庄。</a:t>
            </a:r>
            <a:endParaRPr lang="zh-CN" altLang="en-US">
              <a:sym typeface="+mn-ea"/>
            </a:endParaRPr>
          </a:p>
        </p:txBody>
      </p:sp>
      <p:sp>
        <p:nvSpPr>
          <p:cNvPr id="6" name="文本框 5"/>
          <p:cNvSpPr txBox="1"/>
          <p:nvPr/>
        </p:nvSpPr>
        <p:spPr>
          <a:xfrm>
            <a:off x="8763000" y="4060190"/>
            <a:ext cx="3394075" cy="1938020"/>
          </a:xfrm>
          <a:prstGeom prst="rect">
            <a:avLst/>
          </a:prstGeom>
          <a:noFill/>
        </p:spPr>
        <p:txBody>
          <a:bodyPr wrap="square" rtlCol="0">
            <a:spAutoFit/>
          </a:bodyPr>
          <a:p>
            <a:r>
              <a:rPr lang="zh-CN" altLang="en-US" sz="2000"/>
              <a:t>文中语法错误较少，语言灵活丰富，有如</a:t>
            </a:r>
            <a:r>
              <a:rPr lang="en-US" altLang="zh-CN" sz="2000"/>
              <a:t>the moment</a:t>
            </a:r>
            <a:r>
              <a:rPr lang="zh-CN" altLang="en-US" sz="2000"/>
              <a:t>作连词</a:t>
            </a:r>
            <a:r>
              <a:rPr lang="en-US" altLang="zh-CN" sz="2000"/>
              <a:t>; dash toward; was soon seized with excitement</a:t>
            </a:r>
            <a:r>
              <a:rPr lang="zh-CN" altLang="en-US" sz="2000"/>
              <a:t>等表达、</a:t>
            </a:r>
            <a:r>
              <a:rPr lang="zh-CN" altLang="en-US" sz="2000">
                <a:solidFill>
                  <a:srgbClr val="FF0000"/>
                </a:solidFill>
              </a:rPr>
              <a:t>副词</a:t>
            </a:r>
            <a:r>
              <a:rPr lang="zh-CN" altLang="en-US" sz="2000"/>
              <a:t>的灵活运用和</a:t>
            </a:r>
            <a:r>
              <a:rPr lang="en-US" altLang="zh-CN" sz="2000">
                <a:solidFill>
                  <a:srgbClr val="FF0000"/>
                </a:solidFill>
              </a:rPr>
              <a:t>-ing</a:t>
            </a:r>
            <a:r>
              <a:rPr lang="zh-CN" altLang="en-US" sz="2000">
                <a:solidFill>
                  <a:srgbClr val="FF0000"/>
                </a:solidFill>
              </a:rPr>
              <a:t>形式作状语</a:t>
            </a:r>
            <a:r>
              <a:rPr lang="zh-CN" altLang="en-US" sz="2000"/>
              <a:t>的高级表达。</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790575"/>
            <a:ext cx="12001500" cy="5734685"/>
          </a:xfrm>
        </p:spPr>
        <p:txBody>
          <a:bodyPr>
            <a:noAutofit/>
          </a:bodyPr>
          <a:lstStyle/>
          <a:p>
            <a:pPr marL="0" indent="0">
              <a:buNone/>
            </a:pPr>
            <a:r>
              <a:rPr lang="en-US" altLang="zh-CN" sz="2400" b="1" dirty="0"/>
              <a:t>Paragraph 1:</a:t>
            </a:r>
            <a:endParaRPr lang="zh-CN" altLang="zh-CN" sz="2400" dirty="0"/>
          </a:p>
          <a:p>
            <a:r>
              <a:rPr lang="en-US" altLang="zh-CN" sz="2400" b="1" i="1" dirty="0">
                <a:latin typeface="华文宋体" panose="02010600040101010101" charset="-122"/>
                <a:ea typeface="华文宋体" panose="02010600040101010101" charset="-122"/>
              </a:rPr>
              <a:t>“Time to hit the ice,” her uncle said.</a:t>
            </a:r>
            <a:r>
              <a:rPr lang="en-US" altLang="zh-CN" sz="2400" dirty="0">
                <a:latin typeface="华文宋体" panose="02010600040101010101" charset="-122"/>
                <a:ea typeface="华文宋体" panose="02010600040101010101" charset="-122"/>
              </a:rPr>
              <a:t> </a:t>
            </a:r>
            <a:r>
              <a:rPr lang="en-US" altLang="zh-CN" sz="2400" b="1" dirty="0">
                <a:solidFill>
                  <a:srgbClr val="FF0000"/>
                </a:solidFill>
              </a:rPr>
              <a:t>Legs trembling and palms sweating(</a:t>
            </a:r>
            <a:r>
              <a:rPr lang="zh-CN" altLang="en-US" sz="2400" b="1" dirty="0">
                <a:solidFill>
                  <a:srgbClr val="FF0000"/>
                </a:solidFill>
              </a:rPr>
              <a:t>独立主格</a:t>
            </a:r>
            <a:r>
              <a:rPr lang="en-US" altLang="zh-CN" sz="2400" b="1" dirty="0">
                <a:solidFill>
                  <a:srgbClr val="FF0000"/>
                </a:solidFill>
              </a:rPr>
              <a:t>)</a:t>
            </a:r>
            <a:r>
              <a:rPr lang="en-US" altLang="zh-CN" sz="2400" b="1" dirty="0"/>
              <a:t>, Cali</a:t>
            </a:r>
            <a:r>
              <a:rPr lang="zh-CN" altLang="en-US" sz="2400" b="1" dirty="0"/>
              <a:t> </a:t>
            </a:r>
            <a:r>
              <a:rPr lang="en-US" altLang="zh-CN" sz="2400" b="1" dirty="0"/>
              <a:t>put one of her feet  </a:t>
            </a:r>
            <a:r>
              <a:rPr lang="en-US" altLang="zh-CN" sz="2400" b="1" dirty="0">
                <a:solidFill>
                  <a:srgbClr val="FF0000"/>
                </a:solidFill>
                <a:highlight>
                  <a:srgbClr val="FFFF00"/>
                </a:highlight>
              </a:rPr>
              <a:t>cautiously</a:t>
            </a:r>
            <a:r>
              <a:rPr lang="en-US" altLang="zh-CN" sz="2400" b="1" dirty="0">
                <a:solidFill>
                  <a:srgbClr val="00B0F0"/>
                </a:solidFill>
                <a:highlight>
                  <a:srgbClr val="FFFF00"/>
                </a:highlight>
              </a:rPr>
              <a:t> </a:t>
            </a:r>
            <a:r>
              <a:rPr lang="en-US" altLang="zh-CN" sz="2400" b="1" dirty="0"/>
              <a:t>on the smooth surface of the rink.  “Don’t</a:t>
            </a:r>
            <a:r>
              <a:rPr lang="zh-CN" altLang="en-US" sz="2400" b="1" dirty="0"/>
              <a:t> </a:t>
            </a:r>
            <a:r>
              <a:rPr lang="en-US" altLang="zh-CN" sz="2400" b="1" dirty="0"/>
              <a:t>worry</a:t>
            </a:r>
            <a:r>
              <a:rPr lang="zh-CN" altLang="en-US" sz="2400" b="1" dirty="0"/>
              <a:t> </a:t>
            </a:r>
            <a:r>
              <a:rPr lang="en-US" altLang="zh-CN" sz="2400" b="1" dirty="0"/>
              <a:t>!</a:t>
            </a:r>
            <a:r>
              <a:rPr lang="zh-CN" altLang="en-US" sz="2400" b="1" dirty="0"/>
              <a:t> </a:t>
            </a:r>
            <a:r>
              <a:rPr lang="en-US" altLang="zh-CN" sz="2400" b="1" dirty="0"/>
              <a:t>We will hold your hands and you stand between us.” Cali gradually </a:t>
            </a:r>
            <a:r>
              <a:rPr lang="en-US" altLang="zh-CN" sz="2400" b="1" dirty="0">
                <a:solidFill>
                  <a:srgbClr val="FF0000"/>
                </a:solidFill>
                <a:highlight>
                  <a:srgbClr val="FFFF00"/>
                </a:highlight>
              </a:rPr>
              <a:t>grabbed their hands </a:t>
            </a:r>
            <a:r>
              <a:rPr lang="en-US" altLang="zh-CN" sz="2400" b="1" dirty="0"/>
              <a:t>and made her first step onto the smooth ice. She </a:t>
            </a:r>
            <a:r>
              <a:rPr lang="en-US" altLang="zh-CN" sz="2400" b="1" dirty="0">
                <a:solidFill>
                  <a:srgbClr val="FF0000"/>
                </a:solidFill>
                <a:highlight>
                  <a:srgbClr val="FFFF00"/>
                </a:highlight>
              </a:rPr>
              <a:t>grinned(</a:t>
            </a:r>
            <a:r>
              <a:rPr lang="zh-CN" altLang="en-US" sz="2400" b="1" dirty="0">
                <a:solidFill>
                  <a:srgbClr val="FF0000"/>
                </a:solidFill>
                <a:highlight>
                  <a:srgbClr val="FFFF00"/>
                </a:highlight>
              </a:rPr>
              <a:t>咧嘴笑着</a:t>
            </a:r>
            <a:r>
              <a:rPr lang="en-US" altLang="zh-CN" sz="2400" b="1" dirty="0">
                <a:solidFill>
                  <a:srgbClr val="FF0000"/>
                </a:solidFill>
                <a:highlight>
                  <a:srgbClr val="FFFF00"/>
                </a:highlight>
              </a:rPr>
              <a:t>) </a:t>
            </a:r>
            <a:r>
              <a:rPr lang="en-US" altLang="zh-CN" sz="2400" b="1" dirty="0"/>
              <a:t>and tried taking a few steps. “Good, Cali. Now try to glide</a:t>
            </a:r>
            <a:r>
              <a:rPr lang="zh-CN" altLang="en-US" sz="2400" b="1" dirty="0"/>
              <a:t>（滑）</a:t>
            </a:r>
            <a:r>
              <a:rPr lang="en-US" altLang="zh-CN" sz="2400" b="1" dirty="0"/>
              <a:t>for a bit longer.” suggested her aunt. Then her uncle skated in front of her while her aunt guided her from behind. “Skate to your uncle now,” she said, pushing her on the back a little to get more speed. ③ Cali glided </a:t>
            </a:r>
            <a:r>
              <a:rPr lang="en-US" altLang="zh-CN" sz="2400" b="1" dirty="0">
                <a:solidFill>
                  <a:srgbClr val="FF0000"/>
                </a:solidFill>
                <a:highlight>
                  <a:srgbClr val="FFFF00"/>
                </a:highlight>
              </a:rPr>
              <a:t>unsteadily</a:t>
            </a:r>
            <a:r>
              <a:rPr lang="en-US" altLang="zh-CN" sz="2400" b="1" dirty="0"/>
              <a:t> towards her uncle, </a:t>
            </a:r>
            <a:r>
              <a:rPr lang="en-US" altLang="zh-CN" sz="2400" b="1" u="sng" dirty="0">
                <a:solidFill>
                  <a:srgbClr val="FF0000"/>
                </a:solidFill>
              </a:rPr>
              <a:t>taking small steps and fighting for balance</a:t>
            </a:r>
            <a:r>
              <a:rPr lang="zh-CN" altLang="en-US" sz="2400" b="1" u="sng" dirty="0">
                <a:solidFill>
                  <a:srgbClr val="FF0000"/>
                </a:solidFill>
              </a:rPr>
              <a:t>（分词做伴随）</a:t>
            </a:r>
            <a:r>
              <a:rPr lang="en-US" altLang="zh-CN" sz="2400" b="1" dirty="0"/>
              <a:t>.  At that moment , a skater was zooming past her .  She started to get nervous again and lost her balance.  (</a:t>
            </a:r>
            <a:r>
              <a:rPr lang="zh-CN" altLang="en-US" sz="2400" b="1" dirty="0"/>
              <a:t>就在那时，一个溜冰者从她身边疾驰而过</a:t>
            </a:r>
            <a:r>
              <a:rPr lang="en-US" altLang="zh-CN" sz="2400" b="1" dirty="0"/>
              <a:t>,</a:t>
            </a:r>
            <a:r>
              <a:rPr lang="zh-CN" altLang="en-US" sz="2400" b="1" dirty="0"/>
              <a:t>她又开始紧张，失去了平衡。</a:t>
            </a:r>
            <a:r>
              <a:rPr lang="en-US" altLang="zh-CN" sz="2400" b="1" dirty="0"/>
              <a:t>)</a:t>
            </a:r>
            <a:endParaRPr lang="en-US" altLang="zh-CN" sz="2400" b="1" dirty="0"/>
          </a:p>
          <a:p>
            <a:endParaRPr lang="en-US" altLang="zh-CN" sz="2400" dirty="0"/>
          </a:p>
        </p:txBody>
      </p:sp>
      <p:sp>
        <p:nvSpPr>
          <p:cNvPr id="4" name="标题 4"/>
          <p:cNvSpPr>
            <a:spLocks noGrp="1"/>
          </p:cNvSpPr>
          <p:nvPr>
            <p:ph type="title"/>
          </p:nvPr>
        </p:nvSpPr>
        <p:spPr>
          <a:xfrm>
            <a:off x="258445" y="120015"/>
            <a:ext cx="7647305" cy="589280"/>
          </a:xfrm>
          <a:prstGeom prst="rect">
            <a:avLst/>
          </a:prstGeom>
          <a:solidFill>
            <a:srgbClr val="FFFF00"/>
          </a:solidFill>
        </p:spPr>
        <p:txBody>
          <a:bodyPr wrap="square">
            <a:spAutoFit/>
          </a:bodyPr>
          <a:lstStyle/>
          <a:p>
            <a:pPr>
              <a:lnSpc>
                <a:spcPct val="90000"/>
              </a:lnSpc>
              <a:defRPr/>
            </a:pPr>
            <a:r>
              <a:rPr lang="en-US" altLang="zh-CN" sz="3600" b="1" dirty="0">
                <a:latin typeface="Times New Roman" panose="02020603050405020304" charset="0"/>
                <a:cs typeface="+mj-cs"/>
                <a:sym typeface="+mn-ea"/>
              </a:rPr>
              <a:t>One  possible version</a:t>
            </a:r>
            <a:endParaRPr lang="en-US" altLang="zh-CN" sz="3600" b="1" dirty="0">
              <a:latin typeface="Times New Roman" panose="02020603050405020304" charset="0"/>
              <a:cs typeface="+mj-cs"/>
            </a:endParaRPr>
          </a:p>
        </p:txBody>
      </p:sp>
      <p:sp>
        <p:nvSpPr>
          <p:cNvPr id="43011" name="矩形 16"/>
          <p:cNvSpPr/>
          <p:nvPr/>
        </p:nvSpPr>
        <p:spPr>
          <a:xfrm>
            <a:off x="6348095" y="252095"/>
            <a:ext cx="744855" cy="325120"/>
          </a:xfrm>
          <a:prstGeom prst="rect">
            <a:avLst/>
          </a:prstGeom>
          <a:solidFill>
            <a:srgbClr val="2BA854"/>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2" name="矩形 17"/>
          <p:cNvSpPr/>
          <p:nvPr/>
        </p:nvSpPr>
        <p:spPr>
          <a:xfrm>
            <a:off x="7160895" y="252095"/>
            <a:ext cx="744855" cy="325120"/>
          </a:xfrm>
          <a:prstGeom prst="rect">
            <a:avLst/>
          </a:prstGeom>
          <a:solidFill>
            <a:srgbClr val="513087"/>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3" name="矩形 18"/>
          <p:cNvSpPr/>
          <p:nvPr/>
        </p:nvSpPr>
        <p:spPr>
          <a:xfrm>
            <a:off x="5535930" y="251460"/>
            <a:ext cx="744220" cy="325755"/>
          </a:xfrm>
          <a:prstGeom prst="rect">
            <a:avLst/>
          </a:prstGeom>
          <a:solidFill>
            <a:srgbClr val="DE4477"/>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4" name="矩形 19"/>
          <p:cNvSpPr/>
          <p:nvPr/>
        </p:nvSpPr>
        <p:spPr>
          <a:xfrm>
            <a:off x="4723130" y="251460"/>
            <a:ext cx="744855" cy="325755"/>
          </a:xfrm>
          <a:prstGeom prst="rect">
            <a:avLst/>
          </a:prstGeom>
          <a:solidFill>
            <a:srgbClr val="F4BB43"/>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 name="文本框 1"/>
          <p:cNvSpPr txBox="1"/>
          <p:nvPr/>
        </p:nvSpPr>
        <p:spPr>
          <a:xfrm>
            <a:off x="87630" y="5180330"/>
            <a:ext cx="12016105" cy="1568450"/>
          </a:xfrm>
          <a:prstGeom prst="rect">
            <a:avLst/>
          </a:prstGeom>
          <a:noFill/>
        </p:spPr>
        <p:txBody>
          <a:bodyPr wrap="square" rtlCol="0" anchor="t">
            <a:spAutoFit/>
          </a:bodyPr>
          <a:p>
            <a:r>
              <a:rPr lang="zh-CN" altLang="en-US" sz="2400">
                <a:sym typeface="+mn-ea"/>
              </a:rPr>
              <a:t>高分范文欣赏：</a:t>
            </a:r>
            <a:endParaRPr lang="zh-CN" altLang="en-US" sz="2400">
              <a:sym typeface="+mn-ea"/>
            </a:endParaRPr>
          </a:p>
          <a:p>
            <a:r>
              <a:rPr lang="zh-CN" altLang="en-US" sz="2400">
                <a:sym typeface="+mn-ea"/>
              </a:rPr>
              <a:t>该范文语言结构严谨，情节跌宕起伏，续写第一段对练习滑冰的</a:t>
            </a:r>
            <a:r>
              <a:rPr lang="zh-CN" altLang="en-US" sz="2400">
                <a:solidFill>
                  <a:srgbClr val="FF0000"/>
                </a:solidFill>
                <a:sym typeface="+mn-ea"/>
              </a:rPr>
              <a:t>动作描写</a:t>
            </a:r>
            <a:r>
              <a:rPr lang="zh-CN" altLang="en-US" sz="2400">
                <a:sym typeface="+mn-ea"/>
              </a:rPr>
              <a:t>较多，生动地描写了</a:t>
            </a:r>
            <a:r>
              <a:rPr lang="en-US" altLang="zh-CN" sz="2400">
                <a:sym typeface="+mn-ea"/>
              </a:rPr>
              <a:t>uncle</a:t>
            </a:r>
            <a:r>
              <a:rPr lang="zh-CN" altLang="en-US" sz="2400">
                <a:sym typeface="+mn-ea"/>
              </a:rPr>
              <a:t>对</a:t>
            </a:r>
            <a:r>
              <a:rPr lang="en-US" altLang="zh-CN" sz="2400">
                <a:sym typeface="+mn-ea"/>
              </a:rPr>
              <a:t>Cali</a:t>
            </a:r>
            <a:r>
              <a:rPr lang="zh-CN" altLang="en-US" sz="2400">
                <a:sym typeface="+mn-ea"/>
              </a:rPr>
              <a:t>学习滑冰过程中起到的重要作用。该段语言结构多样，采用了</a:t>
            </a:r>
            <a:r>
              <a:rPr lang="zh-CN" altLang="en-US" sz="2400">
                <a:solidFill>
                  <a:srgbClr val="FF0000"/>
                </a:solidFill>
                <a:sym typeface="+mn-ea"/>
              </a:rPr>
              <a:t>独立主格结构</a:t>
            </a:r>
            <a:r>
              <a:rPr lang="zh-CN" altLang="en-US" sz="2400">
                <a:sym typeface="+mn-ea"/>
              </a:rPr>
              <a:t>、</a:t>
            </a:r>
            <a:r>
              <a:rPr lang="zh-CN" altLang="en-US" sz="2400">
                <a:solidFill>
                  <a:srgbClr val="FF0000"/>
                </a:solidFill>
                <a:sym typeface="+mn-ea"/>
              </a:rPr>
              <a:t>分词作伴随结构</a:t>
            </a:r>
            <a:r>
              <a:rPr lang="zh-CN" altLang="en-US" sz="2400">
                <a:sym typeface="+mn-ea"/>
              </a:rPr>
              <a:t>，也同样灵活地运用了</a:t>
            </a:r>
            <a:r>
              <a:rPr lang="zh-CN" altLang="en-US" sz="2400">
                <a:solidFill>
                  <a:srgbClr val="FF0000"/>
                </a:solidFill>
                <a:sym typeface="+mn-ea"/>
              </a:rPr>
              <a:t>副词</a:t>
            </a:r>
            <a:r>
              <a:rPr lang="zh-CN" altLang="en-US" sz="2400">
                <a:sym typeface="+mn-ea"/>
              </a:rPr>
              <a:t>对动作描写进行修饰。</a:t>
            </a:r>
            <a:endParaRPr lang="zh-CN" alt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840" y="684530"/>
            <a:ext cx="11868785" cy="5916930"/>
          </a:xfrm>
        </p:spPr>
        <p:txBody>
          <a:bodyPr>
            <a:noAutofit/>
          </a:bodyPr>
          <a:lstStyle/>
          <a:p>
            <a:pPr marL="0" indent="0">
              <a:buNone/>
            </a:pPr>
            <a:r>
              <a:rPr lang="en-US" altLang="zh-CN" sz="2400" b="1" dirty="0"/>
              <a:t>Paragraph 2:</a:t>
            </a:r>
            <a:endParaRPr lang="zh-CN" altLang="zh-CN" sz="2400" dirty="0"/>
          </a:p>
          <a:p>
            <a:pPr>
              <a:lnSpc>
                <a:spcPct val="100000"/>
              </a:lnSpc>
            </a:pPr>
            <a:r>
              <a:rPr lang="en-US" altLang="zh-CN" sz="2400" b="1" i="1" dirty="0">
                <a:latin typeface="华文宋体" panose="02010600040101010101" charset="-122"/>
                <a:ea typeface="华文宋体" panose="02010600040101010101" charset="-122"/>
              </a:rPr>
              <a:t>Oof! She fell down, hard. </a:t>
            </a:r>
            <a:r>
              <a:rPr lang="en-US" altLang="zh-CN" sz="2400" b="1" i="1" dirty="0">
                <a:solidFill>
                  <a:srgbClr val="FF0000"/>
                </a:solidFill>
                <a:latin typeface="Calibri" panose="020F0502020204030204" charset="0"/>
                <a:ea typeface="华文宋体" panose="02010600040101010101" charset="-122"/>
              </a:rPr>
              <a:t>④ </a:t>
            </a:r>
            <a:r>
              <a:rPr lang="en-US" altLang="zh-CN" sz="2400" b="1" dirty="0"/>
              <a:t>It hurt so much . She closed her eyes and tried not to cry but tears rolled down her cheeks </a:t>
            </a:r>
            <a:r>
              <a:rPr lang="en-US" altLang="zh-CN" sz="2400" b="1" dirty="0">
                <a:highlight>
                  <a:srgbClr val="FFFF00"/>
                </a:highlight>
              </a:rPr>
              <a:t>uncontrollably. </a:t>
            </a:r>
            <a:r>
              <a:rPr lang="en-US" altLang="zh-CN" sz="2400" b="1" dirty="0">
                <a:solidFill>
                  <a:srgbClr val="FF0000"/>
                </a:solidFill>
              </a:rPr>
              <a:t>Aunt’s words echoing in her mind(</a:t>
            </a:r>
            <a:r>
              <a:rPr lang="zh-CN" altLang="en-US" sz="2400" b="1" dirty="0">
                <a:solidFill>
                  <a:srgbClr val="FF0000"/>
                </a:solidFill>
              </a:rPr>
              <a:t>独立主格结构</a:t>
            </a:r>
            <a:r>
              <a:rPr lang="en-US" altLang="zh-CN" sz="2400" b="1" dirty="0">
                <a:solidFill>
                  <a:srgbClr val="FF0000"/>
                </a:solidFill>
              </a:rPr>
              <a:t>)</a:t>
            </a:r>
            <a:r>
              <a:rPr lang="en-US" altLang="zh-CN" sz="2400" b="1" dirty="0">
                <a:highlight>
                  <a:srgbClr val="FFFF00"/>
                </a:highlight>
              </a:rPr>
              <a:t>,  </a:t>
            </a:r>
            <a:r>
              <a:rPr lang="zh-CN" altLang="en-US" sz="2400" b="1" dirty="0">
                <a:sym typeface="+mn-ea"/>
              </a:rPr>
              <a:t>Cali </a:t>
            </a:r>
            <a:r>
              <a:rPr lang="en-US" altLang="zh-CN" sz="2400" b="1" dirty="0">
                <a:sym typeface="+mn-ea"/>
              </a:rPr>
              <a:t>struggled to her feet and </a:t>
            </a:r>
            <a:r>
              <a:rPr lang="zh-CN" altLang="en-US" sz="2400" b="1" dirty="0">
                <a:sym typeface="+mn-ea"/>
              </a:rPr>
              <a:t> took a deep breath</a:t>
            </a:r>
            <a:r>
              <a:rPr lang="en-US" altLang="zh-CN" sz="2400" b="1" dirty="0">
                <a:sym typeface="+mn-ea"/>
              </a:rPr>
              <a:t>,determined to give it another try </a:t>
            </a:r>
            <a:r>
              <a:rPr lang="en-US" altLang="zh-CN" sz="2400" b="1" dirty="0"/>
              <a:t>“Be brave. Keep going. Small steps. Yes!”  Minutes ticking away </a:t>
            </a:r>
            <a:r>
              <a:rPr lang="zh-CN" altLang="en-US" sz="2400" b="1" dirty="0"/>
              <a:t>（时间滴滴答答地流逝），</a:t>
            </a:r>
            <a:r>
              <a:rPr lang="en-US" altLang="zh-CN" sz="2400" b="1" dirty="0"/>
              <a:t>she could skate almost all the way around the rink by herself! Her aunt caught up to her and took her hand.“Look at you! You are working so hard and doing so well. We’re proud of you.” </a:t>
            </a:r>
            <a:r>
              <a:rPr lang="en-US" altLang="zh-CN" sz="2400" b="1" dirty="0">
                <a:solidFill>
                  <a:srgbClr val="FF0000"/>
                </a:solidFill>
              </a:rPr>
              <a:t>With a sense of fulfillment welling up form her bottom </a:t>
            </a:r>
            <a:r>
              <a:rPr lang="zh-CN" altLang="en-US" sz="2400" b="1" dirty="0">
                <a:solidFill>
                  <a:srgbClr val="FF0000"/>
                </a:solidFill>
              </a:rPr>
              <a:t>（</a:t>
            </a:r>
            <a:r>
              <a:rPr lang="en-US" altLang="zh-CN" sz="2400" b="1" dirty="0">
                <a:solidFill>
                  <a:srgbClr val="FF0000"/>
                </a:solidFill>
              </a:rPr>
              <a:t>with </a:t>
            </a:r>
            <a:r>
              <a:rPr lang="zh-CN" altLang="en-US" sz="2400" b="1" dirty="0">
                <a:solidFill>
                  <a:srgbClr val="FF0000"/>
                </a:solidFill>
              </a:rPr>
              <a:t>结构）</a:t>
            </a:r>
            <a:r>
              <a:rPr lang="en-US" altLang="zh-CN" sz="2400" b="1" dirty="0"/>
              <a:t>, Cali had tasted the charm of learning new things for the first time. </a:t>
            </a:r>
            <a:endParaRPr lang="en-US" altLang="zh-CN" sz="2400" b="1" dirty="0"/>
          </a:p>
        </p:txBody>
      </p:sp>
      <p:sp>
        <p:nvSpPr>
          <p:cNvPr id="4" name="标题 4"/>
          <p:cNvSpPr>
            <a:spLocks noGrp="1"/>
          </p:cNvSpPr>
          <p:nvPr>
            <p:ph type="title"/>
          </p:nvPr>
        </p:nvSpPr>
        <p:spPr>
          <a:xfrm>
            <a:off x="258445" y="120015"/>
            <a:ext cx="7701280" cy="589280"/>
          </a:xfrm>
          <a:prstGeom prst="rect">
            <a:avLst/>
          </a:prstGeom>
          <a:solidFill>
            <a:srgbClr val="FFFF00"/>
          </a:solidFill>
        </p:spPr>
        <p:txBody>
          <a:bodyPr wrap="square">
            <a:spAutoFit/>
          </a:bodyPr>
          <a:lstStyle/>
          <a:p>
            <a:pPr>
              <a:lnSpc>
                <a:spcPct val="90000"/>
              </a:lnSpc>
              <a:defRPr/>
            </a:pPr>
            <a:r>
              <a:rPr lang="en-US" altLang="zh-CN" sz="3600" b="1" dirty="0">
                <a:latin typeface="Times New Roman" panose="02020603050405020304" charset="0"/>
                <a:cs typeface="+mj-cs"/>
                <a:sym typeface="+mn-ea"/>
              </a:rPr>
              <a:t>One  possible version</a:t>
            </a:r>
            <a:endParaRPr lang="en-US" altLang="zh-CN" sz="3600" b="1" dirty="0">
              <a:latin typeface="Times New Roman" panose="02020603050405020304" charset="0"/>
              <a:cs typeface="+mj-cs"/>
            </a:endParaRPr>
          </a:p>
        </p:txBody>
      </p:sp>
      <p:sp>
        <p:nvSpPr>
          <p:cNvPr id="43011" name="矩形 16"/>
          <p:cNvSpPr/>
          <p:nvPr/>
        </p:nvSpPr>
        <p:spPr>
          <a:xfrm>
            <a:off x="6276340" y="252095"/>
            <a:ext cx="744855" cy="325120"/>
          </a:xfrm>
          <a:prstGeom prst="rect">
            <a:avLst/>
          </a:prstGeom>
          <a:solidFill>
            <a:srgbClr val="2BA854"/>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2" name="矩形 17"/>
          <p:cNvSpPr/>
          <p:nvPr/>
        </p:nvSpPr>
        <p:spPr>
          <a:xfrm>
            <a:off x="7089140" y="252095"/>
            <a:ext cx="744855" cy="325120"/>
          </a:xfrm>
          <a:prstGeom prst="rect">
            <a:avLst/>
          </a:prstGeom>
          <a:solidFill>
            <a:srgbClr val="513087"/>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3" name="矩形 18"/>
          <p:cNvSpPr/>
          <p:nvPr/>
        </p:nvSpPr>
        <p:spPr>
          <a:xfrm>
            <a:off x="5464175" y="251460"/>
            <a:ext cx="744220" cy="325755"/>
          </a:xfrm>
          <a:prstGeom prst="rect">
            <a:avLst/>
          </a:prstGeom>
          <a:solidFill>
            <a:srgbClr val="DE4477"/>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4" name="矩形 19"/>
          <p:cNvSpPr/>
          <p:nvPr/>
        </p:nvSpPr>
        <p:spPr>
          <a:xfrm>
            <a:off x="4651375" y="251460"/>
            <a:ext cx="744855" cy="325755"/>
          </a:xfrm>
          <a:prstGeom prst="rect">
            <a:avLst/>
          </a:prstGeom>
          <a:solidFill>
            <a:srgbClr val="F4BB43"/>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 name="文本框 1"/>
          <p:cNvSpPr txBox="1"/>
          <p:nvPr/>
        </p:nvSpPr>
        <p:spPr>
          <a:xfrm>
            <a:off x="87630" y="5180330"/>
            <a:ext cx="12016105" cy="1568450"/>
          </a:xfrm>
          <a:prstGeom prst="rect">
            <a:avLst/>
          </a:prstGeom>
          <a:noFill/>
        </p:spPr>
        <p:txBody>
          <a:bodyPr wrap="square" rtlCol="0" anchor="t">
            <a:spAutoFit/>
          </a:bodyPr>
          <a:p>
            <a:r>
              <a:rPr lang="zh-CN" altLang="en-US" sz="2400">
                <a:sym typeface="+mn-ea"/>
              </a:rPr>
              <a:t>高分范文欣赏：</a:t>
            </a:r>
            <a:endParaRPr lang="zh-CN" altLang="en-US" sz="2400">
              <a:sym typeface="+mn-ea"/>
            </a:endParaRPr>
          </a:p>
          <a:p>
            <a:r>
              <a:rPr lang="zh-CN" altLang="en-US" sz="2400">
                <a:sym typeface="+mn-ea"/>
              </a:rPr>
              <a:t>该范文续写第二段同样是</a:t>
            </a:r>
            <a:r>
              <a:rPr lang="zh-CN" altLang="en-US" sz="2400">
                <a:solidFill>
                  <a:srgbClr val="FF0000"/>
                </a:solidFill>
                <a:sym typeface="+mn-ea"/>
              </a:rPr>
              <a:t>动作描写</a:t>
            </a:r>
            <a:r>
              <a:rPr lang="zh-CN" altLang="en-US" sz="2400">
                <a:sym typeface="+mn-ea"/>
              </a:rPr>
              <a:t>居多，采用了</a:t>
            </a:r>
            <a:r>
              <a:rPr lang="zh-CN" altLang="en-US" sz="2400">
                <a:solidFill>
                  <a:srgbClr val="FF0000"/>
                </a:solidFill>
                <a:sym typeface="+mn-ea"/>
              </a:rPr>
              <a:t>独立主格结构</a:t>
            </a:r>
            <a:r>
              <a:rPr lang="zh-CN" altLang="en-US" sz="2400">
                <a:sym typeface="+mn-ea"/>
              </a:rPr>
              <a:t>，还恰当运用了</a:t>
            </a:r>
            <a:r>
              <a:rPr lang="en-US" altLang="zh-CN" sz="2400">
                <a:sym typeface="+mn-ea"/>
              </a:rPr>
              <a:t>with</a:t>
            </a:r>
            <a:r>
              <a:rPr lang="zh-CN" altLang="en-US" sz="2400">
                <a:sym typeface="+mn-ea"/>
              </a:rPr>
              <a:t>结构，使行文流畅自然。结尾与原文中</a:t>
            </a:r>
            <a:r>
              <a:rPr lang="en-US" altLang="zh-CN" sz="2400">
                <a:sym typeface="+mn-ea"/>
              </a:rPr>
              <a:t>“Sometimes she had a hard time learning new things”</a:t>
            </a:r>
            <a:r>
              <a:rPr lang="zh-CN" altLang="en-US" sz="2400">
                <a:sym typeface="+mn-ea"/>
              </a:rPr>
              <a:t>相呼应，对文章主旨进行了升华，起到了积极的人生启示作用。</a:t>
            </a:r>
            <a:endParaRPr lang="zh-CN" alt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06045"/>
            <a:ext cx="2216150" cy="798195"/>
          </a:xfrm>
        </p:spPr>
        <p:txBody>
          <a:bodyPr>
            <a:normAutofit/>
          </a:bodyPr>
          <a:lstStyle/>
          <a:p>
            <a:r>
              <a:rPr lang="zh-CN" altLang="en-US" sz="2800" dirty="0"/>
              <a:t>参考范文</a:t>
            </a:r>
            <a:endParaRPr lang="zh-CN" altLang="en-US" sz="2800" dirty="0"/>
          </a:p>
        </p:txBody>
      </p:sp>
      <p:sp>
        <p:nvSpPr>
          <p:cNvPr id="3" name="内容占位符 2"/>
          <p:cNvSpPr>
            <a:spLocks noGrp="1"/>
          </p:cNvSpPr>
          <p:nvPr>
            <p:ph idx="1"/>
          </p:nvPr>
        </p:nvSpPr>
        <p:spPr>
          <a:xfrm>
            <a:off x="155575" y="955675"/>
            <a:ext cx="8853170" cy="5902960"/>
          </a:xfrm>
          <a:solidFill>
            <a:schemeClr val="accent5">
              <a:lumMod val="40000"/>
              <a:lumOff val="60000"/>
            </a:schemeClr>
          </a:solidFill>
          <a:ln>
            <a:solidFill>
              <a:srgbClr val="FFC000"/>
            </a:solidFill>
          </a:ln>
        </p:spPr>
        <p:txBody>
          <a:bodyPr>
            <a:noAutofit/>
          </a:bodyPr>
          <a:lstStyle/>
          <a:p>
            <a:pPr marL="0" indent="0" fontAlgn="auto">
              <a:lnSpc>
                <a:spcPct val="100000"/>
              </a:lnSpc>
              <a:buNone/>
            </a:pPr>
            <a:r>
              <a:rPr lang="en-US" altLang="zh-CN" sz="2700" dirty="0">
                <a:latin typeface="Times New Roman" panose="02020603050405020304" charset="0"/>
                <a:cs typeface="Times New Roman" panose="02020603050405020304" charset="0"/>
              </a:rPr>
              <a:t>    </a:t>
            </a:r>
            <a:r>
              <a:rPr lang="en-US" altLang="zh-CN" sz="2700" i="1" dirty="0">
                <a:latin typeface="Times New Roman" panose="02020603050405020304" charset="0"/>
                <a:cs typeface="Times New Roman" panose="02020603050405020304" charset="0"/>
              </a:rPr>
              <a:t> </a:t>
            </a:r>
            <a:r>
              <a:rPr lang="zh-CN" altLang="en-US" sz="2700" i="1" u="sng" dirty="0">
                <a:latin typeface="Times New Roman" panose="02020603050405020304" charset="0"/>
                <a:cs typeface="Times New Roman" panose="02020603050405020304" charset="0"/>
              </a:rPr>
              <a:t>“Time to hit the ice,”</a:t>
            </a:r>
            <a:r>
              <a:rPr lang="zh-CN" altLang="en-US" sz="2700" i="1" dirty="0">
                <a:latin typeface="Times New Roman" panose="02020603050405020304" charset="0"/>
                <a:cs typeface="Times New Roman" panose="02020603050405020304" charset="0"/>
              </a:rPr>
              <a:t> her uncle said.</a:t>
            </a:r>
            <a:r>
              <a:rPr lang="zh-CN" altLang="en-US" sz="2700" dirty="0">
                <a:latin typeface="Times New Roman" panose="02020603050405020304" charset="0"/>
                <a:cs typeface="Times New Roman" panose="02020603050405020304" charset="0"/>
              </a:rPr>
              <a:t> As he helped her walk to the edge of the rink, he said, “We will</a:t>
            </a:r>
            <a:r>
              <a:rPr lang="en-US" altLang="zh-CN" sz="2700" dirty="0">
                <a:latin typeface="Times New Roman" panose="02020603050405020304" charset="0"/>
                <a:cs typeface="Times New Roman" panose="02020603050405020304" charset="0"/>
              </a:rPr>
              <a:t> </a:t>
            </a:r>
            <a:r>
              <a:rPr lang="zh-CN" altLang="en-US" sz="2700" dirty="0">
                <a:latin typeface="Times New Roman" panose="02020603050405020304" charset="0"/>
                <a:cs typeface="Times New Roman" panose="02020603050405020304" charset="0"/>
              </a:rPr>
              <a:t>hold your hands and you stand between us.” Cali took their hands in hers and made her first step onto th</a:t>
            </a:r>
            <a:r>
              <a:rPr lang="en-US" altLang="zh-CN" sz="2700" dirty="0">
                <a:latin typeface="Times New Roman" panose="02020603050405020304" charset="0"/>
                <a:cs typeface="Times New Roman" panose="02020603050405020304" charset="0"/>
              </a:rPr>
              <a:t>e </a:t>
            </a:r>
            <a:r>
              <a:rPr lang="zh-CN" altLang="en-US" sz="2700" dirty="0">
                <a:latin typeface="Times New Roman" panose="02020603050405020304" charset="0"/>
                <a:cs typeface="Times New Roman" panose="02020603050405020304" charset="0"/>
              </a:rPr>
              <a:t>smooth ice. She </a:t>
            </a:r>
            <a:r>
              <a:rPr lang="zh-CN" altLang="en-US" sz="2700" dirty="0">
                <a:solidFill>
                  <a:srgbClr val="FF0000"/>
                </a:solidFill>
                <a:latin typeface="Times New Roman" panose="02020603050405020304" charset="0"/>
                <a:cs typeface="Times New Roman" panose="02020603050405020304" charset="0"/>
              </a:rPr>
              <a:t>grin</a:t>
            </a:r>
            <a:r>
              <a:rPr lang="zh-CN" altLang="en-US" sz="2700" dirty="0">
                <a:latin typeface="Times New Roman" panose="02020603050405020304" charset="0"/>
                <a:cs typeface="Times New Roman" panose="02020603050405020304" charset="0"/>
              </a:rPr>
              <a:t>ned and tried taking a few steps. “Good, Cali. Now try to </a:t>
            </a:r>
            <a:r>
              <a:rPr lang="zh-CN" altLang="en-US" sz="2700" dirty="0">
                <a:solidFill>
                  <a:srgbClr val="FF0000"/>
                </a:solidFill>
                <a:latin typeface="Times New Roman" panose="02020603050405020304" charset="0"/>
                <a:cs typeface="Times New Roman" panose="02020603050405020304" charset="0"/>
              </a:rPr>
              <a:t>glide</a:t>
            </a:r>
            <a:r>
              <a:rPr lang="zh-CN" altLang="en-US" sz="2700" dirty="0">
                <a:latin typeface="Times New Roman" panose="02020603050405020304" charset="0"/>
                <a:cs typeface="Times New Roman" panose="02020603050405020304" charset="0"/>
              </a:rPr>
              <a:t> on one foot for just a</a:t>
            </a:r>
            <a:r>
              <a:rPr lang="en-US" altLang="zh-CN" sz="2700" dirty="0">
                <a:latin typeface="Times New Roman" panose="02020603050405020304" charset="0"/>
                <a:cs typeface="Times New Roman" panose="02020603050405020304" charset="0"/>
              </a:rPr>
              <a:t> </a:t>
            </a:r>
            <a:r>
              <a:rPr lang="zh-CN" altLang="en-US" sz="2700" dirty="0">
                <a:latin typeface="Times New Roman" panose="02020603050405020304" charset="0"/>
                <a:cs typeface="Times New Roman" panose="02020603050405020304" charset="0"/>
              </a:rPr>
              <a:t>second longer on each foot as you</a:t>
            </a:r>
            <a:r>
              <a:rPr lang="en-US" altLang="zh-CN" sz="2700" dirty="0">
                <a:latin typeface="Times New Roman" panose="02020603050405020304" charset="0"/>
                <a:cs typeface="Times New Roman" panose="02020603050405020304" charset="0"/>
              </a:rPr>
              <a:t> </a:t>
            </a:r>
            <a:r>
              <a:rPr lang="zh-CN" altLang="en-US" sz="2700" dirty="0">
                <a:latin typeface="Times New Roman" panose="02020603050405020304" charset="0"/>
                <a:cs typeface="Times New Roman" panose="02020603050405020304" charset="0"/>
              </a:rPr>
              <a:t>walk,” suggested her aunt. Then her uncle skated in front of her while</a:t>
            </a:r>
            <a:r>
              <a:rPr lang="en-US" altLang="zh-CN" sz="2700" dirty="0">
                <a:latin typeface="Times New Roman" panose="02020603050405020304" charset="0"/>
                <a:cs typeface="Times New Roman" panose="02020603050405020304" charset="0"/>
              </a:rPr>
              <a:t> </a:t>
            </a:r>
            <a:r>
              <a:rPr lang="zh-CN" altLang="en-US" sz="2700" dirty="0">
                <a:latin typeface="Times New Roman" panose="02020603050405020304" charset="0"/>
                <a:cs typeface="Times New Roman" panose="02020603050405020304" charset="0"/>
              </a:rPr>
              <a:t>her aunt guided her from behind. “Skate to your uncle now,” she said, pushing her on the back a little to get</a:t>
            </a:r>
            <a:r>
              <a:rPr lang="en-US" altLang="zh-CN" sz="2700" dirty="0">
                <a:latin typeface="Times New Roman" panose="02020603050405020304" charset="0"/>
                <a:cs typeface="Times New Roman" panose="02020603050405020304" charset="0"/>
              </a:rPr>
              <a:t> </a:t>
            </a:r>
            <a:r>
              <a:rPr lang="zh-CN" altLang="en-US" sz="2700" dirty="0">
                <a:latin typeface="Times New Roman" panose="02020603050405020304" charset="0"/>
                <a:cs typeface="Times New Roman" panose="02020603050405020304" charset="0"/>
              </a:rPr>
              <a:t>more speed. Cali glided unsteadily towards her uncle, taking small steps and fighting for balance. When sh</a:t>
            </a:r>
            <a:r>
              <a:rPr lang="en-US" altLang="zh-CN" sz="2700" dirty="0">
                <a:latin typeface="Times New Roman" panose="02020603050405020304" charset="0"/>
                <a:cs typeface="Times New Roman" panose="02020603050405020304" charset="0"/>
              </a:rPr>
              <a:t>e </a:t>
            </a:r>
            <a:r>
              <a:rPr lang="zh-CN" altLang="en-US" sz="2700" dirty="0">
                <a:latin typeface="Times New Roman" panose="02020603050405020304" charset="0"/>
                <a:cs typeface="Times New Roman" panose="02020603050405020304" charset="0"/>
              </a:rPr>
              <a:t>reached her uncle, he encouraged her to try it on her own. Cali wasn’t too sure about that. It seemed like</a:t>
            </a:r>
            <a:r>
              <a:rPr lang="en-US" altLang="zh-CN" sz="2700" dirty="0">
                <a:latin typeface="Times New Roman" panose="02020603050405020304" charset="0"/>
                <a:cs typeface="Times New Roman" panose="02020603050405020304" charset="0"/>
              </a:rPr>
              <a:t> </a:t>
            </a:r>
            <a:r>
              <a:rPr lang="zh-CN" altLang="en-US" sz="2700" dirty="0">
                <a:latin typeface="Times New Roman" panose="02020603050405020304" charset="0"/>
                <a:cs typeface="Times New Roman" panose="02020603050405020304" charset="0"/>
              </a:rPr>
              <a:t>everyone else was </a:t>
            </a:r>
            <a:r>
              <a:rPr lang="zh-CN" altLang="en-US" sz="2700" dirty="0">
                <a:solidFill>
                  <a:srgbClr val="FF0000"/>
                </a:solidFill>
                <a:latin typeface="Times New Roman" panose="02020603050405020304" charset="0"/>
                <a:cs typeface="Times New Roman" panose="02020603050405020304" charset="0"/>
              </a:rPr>
              <a:t>zoom</a:t>
            </a:r>
            <a:r>
              <a:rPr lang="zh-CN" altLang="en-US" sz="2700" dirty="0">
                <a:solidFill>
                  <a:schemeClr val="tx1"/>
                </a:solidFill>
                <a:latin typeface="Times New Roman" panose="02020603050405020304" charset="0"/>
                <a:cs typeface="Times New Roman" panose="02020603050405020304" charset="0"/>
              </a:rPr>
              <a:t>ing</a:t>
            </a:r>
            <a:r>
              <a:rPr lang="zh-CN" altLang="en-US" sz="2700" dirty="0">
                <a:latin typeface="Times New Roman" panose="02020603050405020304" charset="0"/>
                <a:cs typeface="Times New Roman" panose="02020603050405020304" charset="0"/>
              </a:rPr>
              <a:t> past her. She started to get nervous. She lost her balance.</a:t>
            </a:r>
            <a:endParaRPr lang="zh-CN" altLang="en-US" sz="2700" dirty="0">
              <a:latin typeface="Times New Roman" panose="02020603050405020304" charset="0"/>
              <a:cs typeface="Times New Roman" panose="02020603050405020304" charset="0"/>
            </a:endParaRPr>
          </a:p>
        </p:txBody>
      </p:sp>
      <p:sp>
        <p:nvSpPr>
          <p:cNvPr id="4" name="标题 4"/>
          <p:cNvSpPr txBox="1"/>
          <p:nvPr/>
        </p:nvSpPr>
        <p:spPr>
          <a:xfrm>
            <a:off x="258445" y="120015"/>
            <a:ext cx="7558405" cy="589280"/>
          </a:xfrm>
          <a:prstGeom prst="rect">
            <a:avLst/>
          </a:prstGeom>
          <a:solidFill>
            <a:srgbClr val="FFFF00"/>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zh-CN" sz="3600" b="1">
                <a:latin typeface="Times New Roman" panose="02020603050405020304" charset="0"/>
                <a:sym typeface="+mn-ea"/>
              </a:rPr>
              <a:t>One  possible version</a:t>
            </a:r>
            <a:endParaRPr lang="en-US" altLang="zh-CN" sz="3600" b="1" dirty="0">
              <a:latin typeface="Times New Roman" panose="02020603050405020304" charset="0"/>
            </a:endParaRPr>
          </a:p>
        </p:txBody>
      </p:sp>
      <p:sp>
        <p:nvSpPr>
          <p:cNvPr id="43011" name="矩形 16"/>
          <p:cNvSpPr/>
          <p:nvPr/>
        </p:nvSpPr>
        <p:spPr>
          <a:xfrm>
            <a:off x="6181090" y="252095"/>
            <a:ext cx="744855" cy="325120"/>
          </a:xfrm>
          <a:prstGeom prst="rect">
            <a:avLst/>
          </a:prstGeom>
          <a:solidFill>
            <a:srgbClr val="2BA854"/>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2" name="矩形 17"/>
          <p:cNvSpPr/>
          <p:nvPr/>
        </p:nvSpPr>
        <p:spPr>
          <a:xfrm>
            <a:off x="6993890" y="252095"/>
            <a:ext cx="744855" cy="325120"/>
          </a:xfrm>
          <a:prstGeom prst="rect">
            <a:avLst/>
          </a:prstGeom>
          <a:solidFill>
            <a:srgbClr val="513087"/>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3" name="矩形 18"/>
          <p:cNvSpPr/>
          <p:nvPr/>
        </p:nvSpPr>
        <p:spPr>
          <a:xfrm>
            <a:off x="5368925" y="251460"/>
            <a:ext cx="744220" cy="325755"/>
          </a:xfrm>
          <a:prstGeom prst="rect">
            <a:avLst/>
          </a:prstGeom>
          <a:solidFill>
            <a:srgbClr val="DE4477"/>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4" name="矩形 19"/>
          <p:cNvSpPr/>
          <p:nvPr/>
        </p:nvSpPr>
        <p:spPr>
          <a:xfrm>
            <a:off x="4556125" y="251460"/>
            <a:ext cx="744855" cy="325755"/>
          </a:xfrm>
          <a:prstGeom prst="rect">
            <a:avLst/>
          </a:prstGeom>
          <a:solidFill>
            <a:srgbClr val="F4BB43"/>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8343" t="18515" r="11882" b="8341"/>
          <a:stretch>
            <a:fillRect/>
          </a:stretch>
        </p:blipFill>
        <p:spPr>
          <a:xfrm>
            <a:off x="9374405" y="3910648"/>
            <a:ext cx="2896471" cy="30664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文本框 4"/>
          <p:cNvSpPr txBox="1"/>
          <p:nvPr/>
        </p:nvSpPr>
        <p:spPr>
          <a:xfrm>
            <a:off x="9185910" y="709295"/>
            <a:ext cx="2896235" cy="3415030"/>
          </a:xfrm>
          <a:prstGeom prst="rect">
            <a:avLst/>
          </a:prstGeom>
          <a:noFill/>
        </p:spPr>
        <p:txBody>
          <a:bodyPr wrap="square" rtlCol="0" anchor="t">
            <a:spAutoFit/>
          </a:bodyPr>
          <a:p>
            <a:r>
              <a:rPr lang="zh-CN" altLang="en-US" sz="2400">
                <a:sym typeface="+mn-ea"/>
              </a:rPr>
              <a:t>高分范文欣赏：</a:t>
            </a:r>
            <a:endParaRPr lang="zh-CN" altLang="en-US" sz="2400">
              <a:sym typeface="+mn-ea"/>
            </a:endParaRPr>
          </a:p>
          <a:p>
            <a:r>
              <a:rPr lang="zh-CN" altLang="en-US" sz="2400">
                <a:sym typeface="+mn-ea"/>
              </a:rPr>
              <a:t>该范文运用了大量动作描写，一个认真练习滑冰的女孩跃然纸上；同样也通过对</a:t>
            </a:r>
            <a:r>
              <a:rPr lang="en-US" altLang="zh-CN" sz="2400">
                <a:sym typeface="+mn-ea"/>
              </a:rPr>
              <a:t>aunt</a:t>
            </a:r>
            <a:r>
              <a:rPr lang="zh-CN" altLang="en-US" sz="2400">
                <a:sym typeface="+mn-ea"/>
              </a:rPr>
              <a:t>的语言描写推进了故事的发展</a:t>
            </a:r>
            <a:r>
              <a:rPr lang="en-US" altLang="zh-CN" sz="2400">
                <a:sym typeface="+mn-ea"/>
              </a:rPr>
              <a:t>-Cali</a:t>
            </a:r>
            <a:r>
              <a:rPr lang="zh-CN" altLang="en-US" sz="2400">
                <a:sym typeface="+mn-ea"/>
              </a:rPr>
              <a:t>在滑冰中一点点取得了进步。</a:t>
            </a:r>
            <a:endParaRPr lang="zh-CN" alt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8445" y="1243330"/>
            <a:ext cx="8498840" cy="4925695"/>
          </a:xfrm>
          <a:solidFill>
            <a:schemeClr val="accent5">
              <a:lumMod val="40000"/>
              <a:lumOff val="60000"/>
            </a:schemeClr>
          </a:solidFill>
        </p:spPr>
        <p:txBody>
          <a:bodyPr vert="horz" lIns="91440" tIns="45720" rIns="91440" bIns="45720" rtlCol="0">
            <a:normAutofit/>
          </a:bodyPr>
          <a:lstStyle/>
          <a:p>
            <a:pPr marL="0" lvl="0" algn="l" fontAlgn="auto">
              <a:lnSpc>
                <a:spcPct val="100000"/>
              </a:lnSpc>
              <a:buClrTx/>
              <a:buSzTx/>
              <a:buNone/>
            </a:pPr>
            <a:r>
              <a:rPr lang="en-US" altLang="zh-CN" i="1" dirty="0">
                <a:latin typeface="Times New Roman" panose="02020603050405020304" charset="0"/>
                <a:cs typeface="Times New Roman" panose="02020603050405020304" charset="0"/>
                <a:sym typeface="+mn-ea"/>
              </a:rPr>
              <a:t>    </a:t>
            </a:r>
            <a:r>
              <a:rPr lang="zh-CN" altLang="en-US" i="1" u="sng" dirty="0">
                <a:latin typeface="Times New Roman" panose="02020603050405020304" charset="0"/>
                <a:cs typeface="Times New Roman" panose="02020603050405020304" charset="0"/>
                <a:sym typeface="+mn-ea"/>
              </a:rPr>
              <a:t>Oof! She fell down, hard.</a:t>
            </a:r>
            <a:r>
              <a:rPr lang="zh-CN" altLang="en-US" i="1" dirty="0">
                <a:latin typeface="Times New Roman" panose="02020603050405020304" charset="0"/>
                <a:cs typeface="Times New Roman" panose="02020603050405020304" charset="0"/>
                <a:sym typeface="+mn-ea"/>
              </a:rPr>
              <a:t> </a:t>
            </a:r>
            <a:r>
              <a:rPr lang="zh-CN" altLang="en-US" dirty="0">
                <a:latin typeface="Times New Roman" panose="02020603050405020304" charset="0"/>
                <a:cs typeface="Times New Roman" panose="02020603050405020304" charset="0"/>
                <a:sym typeface="+mn-ea"/>
              </a:rPr>
              <a:t>It hurt. She closed her eyes and tried not to cry. In a moment, her uncle was</a:t>
            </a:r>
            <a:r>
              <a:rPr lang="en-US" altLang="zh-CN" dirty="0">
                <a:latin typeface="Times New Roman" panose="02020603050405020304" charset="0"/>
                <a:cs typeface="Times New Roman" panose="02020603050405020304" charset="0"/>
                <a:sym typeface="+mn-ea"/>
              </a:rPr>
              <a:t> </a:t>
            </a:r>
            <a:r>
              <a:rPr lang="zh-CN" altLang="en-US" dirty="0">
                <a:latin typeface="Times New Roman" panose="02020603050405020304" charset="0"/>
                <a:cs typeface="Times New Roman" panose="02020603050405020304" charset="0"/>
                <a:sym typeface="+mn-ea"/>
              </a:rPr>
              <a:t>helping her back on feet. He smiled into her eyes. “Everyone falls down the first few times. You just have</a:t>
            </a:r>
            <a:r>
              <a:rPr lang="en-US" altLang="zh-CN" dirty="0">
                <a:latin typeface="Times New Roman" panose="02020603050405020304" charset="0"/>
                <a:cs typeface="Times New Roman" panose="02020603050405020304" charset="0"/>
                <a:sym typeface="+mn-ea"/>
              </a:rPr>
              <a:t> </a:t>
            </a:r>
            <a:r>
              <a:rPr lang="zh-CN" altLang="en-US" dirty="0">
                <a:latin typeface="Times New Roman" panose="02020603050405020304" charset="0"/>
                <a:cs typeface="Times New Roman" panose="02020603050405020304" charset="0"/>
                <a:sym typeface="+mn-ea"/>
              </a:rPr>
              <a:t>to get back up again.” Cali took a deep breath. “Okay, I can do this.” She skated away from her uncle</a:t>
            </a:r>
            <a:r>
              <a:rPr lang="en-US" altLang="zh-CN" dirty="0">
                <a:latin typeface="Times New Roman" panose="02020603050405020304" charset="0"/>
                <a:cs typeface="Times New Roman" panose="02020603050405020304" charset="0"/>
                <a:sym typeface="+mn-ea"/>
              </a:rPr>
              <a:t> </a:t>
            </a:r>
            <a:r>
              <a:rPr lang="zh-CN" altLang="en-US" dirty="0">
                <a:latin typeface="Times New Roman" panose="02020603050405020304" charset="0"/>
                <a:cs typeface="Times New Roman" panose="02020603050405020304" charset="0"/>
                <a:sym typeface="+mn-ea"/>
              </a:rPr>
              <a:t>toward the crowd. As she wobbled, she talked to herself. “Be brave. Keep going. Small steps. Yes!” She</a:t>
            </a:r>
            <a:r>
              <a:rPr lang="en-US" altLang="zh-CN" dirty="0">
                <a:latin typeface="Times New Roman" panose="02020603050405020304" charset="0"/>
                <a:cs typeface="Times New Roman" panose="02020603050405020304" charset="0"/>
                <a:sym typeface="+mn-ea"/>
              </a:rPr>
              <a:t> </a:t>
            </a:r>
            <a:r>
              <a:rPr lang="zh-CN" altLang="en-US" dirty="0">
                <a:latin typeface="Times New Roman" panose="02020603050405020304" charset="0"/>
                <a:cs typeface="Times New Roman" panose="02020603050405020304" charset="0"/>
                <a:sym typeface="+mn-ea"/>
              </a:rPr>
              <a:t>had skated almost all the way around the rink by herself! Her aunt caught up to her and took her hand.“Look at you! You are working so hard and doing so well. We’re proud of you,” said Aunt Lisa.</a:t>
            </a:r>
            <a:endParaRPr lang="zh-CN" altLang="en-US" dirty="0">
              <a:latin typeface="Times New Roman" panose="02020603050405020304" charset="0"/>
              <a:cs typeface="Times New Roman" panose="02020603050405020304" charset="0"/>
              <a:sym typeface="+mn-ea"/>
            </a:endParaRPr>
          </a:p>
        </p:txBody>
      </p:sp>
      <p:sp>
        <p:nvSpPr>
          <p:cNvPr id="5" name="标题 4"/>
          <p:cNvSpPr>
            <a:spLocks noGrp="1"/>
          </p:cNvSpPr>
          <p:nvPr>
            <p:ph type="title"/>
          </p:nvPr>
        </p:nvSpPr>
        <p:spPr>
          <a:xfrm>
            <a:off x="838200" y="106045"/>
            <a:ext cx="2216150" cy="798195"/>
          </a:xfrm>
        </p:spPr>
        <p:txBody>
          <a:bodyPr>
            <a:normAutofit/>
          </a:bodyPr>
          <a:lstStyle/>
          <a:p>
            <a:r>
              <a:rPr lang="zh-CN" altLang="en-US" sz="2800" dirty="0"/>
              <a:t>参考范文</a:t>
            </a:r>
            <a:endParaRPr lang="zh-CN" altLang="en-US" sz="2800" dirty="0"/>
          </a:p>
        </p:txBody>
      </p:sp>
      <p:sp>
        <p:nvSpPr>
          <p:cNvPr id="4" name="标题 4"/>
          <p:cNvSpPr txBox="1"/>
          <p:nvPr/>
        </p:nvSpPr>
        <p:spPr>
          <a:xfrm>
            <a:off x="258445" y="120015"/>
            <a:ext cx="7876540" cy="589280"/>
          </a:xfrm>
          <a:prstGeom prst="rect">
            <a:avLst/>
          </a:prstGeom>
          <a:solidFill>
            <a:srgbClr val="FFFF00"/>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zh-CN" sz="3600" b="1">
                <a:latin typeface="Times New Roman" panose="02020603050405020304" charset="0"/>
                <a:sym typeface="+mn-ea"/>
              </a:rPr>
              <a:t>One  possible version</a:t>
            </a:r>
            <a:endParaRPr lang="en-US" altLang="zh-CN" sz="3600" b="1" dirty="0">
              <a:latin typeface="Times New Roman" panose="02020603050405020304" charset="0"/>
            </a:endParaRPr>
          </a:p>
        </p:txBody>
      </p:sp>
      <p:sp>
        <p:nvSpPr>
          <p:cNvPr id="43011" name="矩形 16"/>
          <p:cNvSpPr/>
          <p:nvPr/>
        </p:nvSpPr>
        <p:spPr>
          <a:xfrm>
            <a:off x="6340475" y="252730"/>
            <a:ext cx="744855" cy="325120"/>
          </a:xfrm>
          <a:prstGeom prst="rect">
            <a:avLst/>
          </a:prstGeom>
          <a:solidFill>
            <a:srgbClr val="2BA854"/>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2" name="矩形 17"/>
          <p:cNvSpPr/>
          <p:nvPr/>
        </p:nvSpPr>
        <p:spPr>
          <a:xfrm>
            <a:off x="7153275" y="252730"/>
            <a:ext cx="744855" cy="325120"/>
          </a:xfrm>
          <a:prstGeom prst="rect">
            <a:avLst/>
          </a:prstGeom>
          <a:solidFill>
            <a:srgbClr val="513087"/>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3" name="矩形 18"/>
          <p:cNvSpPr/>
          <p:nvPr/>
        </p:nvSpPr>
        <p:spPr>
          <a:xfrm>
            <a:off x="5528310" y="252095"/>
            <a:ext cx="744220" cy="325755"/>
          </a:xfrm>
          <a:prstGeom prst="rect">
            <a:avLst/>
          </a:prstGeom>
          <a:solidFill>
            <a:srgbClr val="DE4477"/>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4" name="矩形 19"/>
          <p:cNvSpPr/>
          <p:nvPr/>
        </p:nvSpPr>
        <p:spPr>
          <a:xfrm>
            <a:off x="4715510" y="252095"/>
            <a:ext cx="744855" cy="325755"/>
          </a:xfrm>
          <a:prstGeom prst="rect">
            <a:avLst/>
          </a:prstGeom>
          <a:solidFill>
            <a:srgbClr val="F4BB43"/>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8343" t="18515" r="11882" b="8341"/>
          <a:stretch>
            <a:fillRect/>
          </a:stretch>
        </p:blipFill>
        <p:spPr>
          <a:xfrm>
            <a:off x="9143900" y="3791268"/>
            <a:ext cx="2896471" cy="30664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文本框 5"/>
          <p:cNvSpPr txBox="1"/>
          <p:nvPr/>
        </p:nvSpPr>
        <p:spPr>
          <a:xfrm>
            <a:off x="9295765" y="955675"/>
            <a:ext cx="2896235" cy="2676525"/>
          </a:xfrm>
          <a:prstGeom prst="rect">
            <a:avLst/>
          </a:prstGeom>
          <a:noFill/>
        </p:spPr>
        <p:txBody>
          <a:bodyPr wrap="square" rtlCol="0" anchor="t">
            <a:spAutoFit/>
          </a:bodyPr>
          <a:p>
            <a:r>
              <a:rPr lang="zh-CN" altLang="en-US" sz="2400">
                <a:sym typeface="+mn-ea"/>
              </a:rPr>
              <a:t>高分范文欣赏：</a:t>
            </a:r>
            <a:endParaRPr lang="zh-CN" altLang="en-US" sz="2400">
              <a:sym typeface="+mn-ea"/>
            </a:endParaRPr>
          </a:p>
          <a:p>
            <a:r>
              <a:rPr lang="zh-CN" altLang="en-US" sz="2400">
                <a:sym typeface="+mn-ea"/>
              </a:rPr>
              <a:t>该段语言流畅，最后通过对</a:t>
            </a:r>
            <a:r>
              <a:rPr lang="en-US" altLang="zh-CN" sz="2400">
                <a:sym typeface="+mn-ea"/>
              </a:rPr>
              <a:t>aunt</a:t>
            </a:r>
            <a:r>
              <a:rPr lang="zh-CN" altLang="en-US" sz="2400">
                <a:sym typeface="+mn-ea"/>
              </a:rPr>
              <a:t>的语言描写点明文章主旨，层层递进，表现</a:t>
            </a:r>
            <a:r>
              <a:rPr lang="en-US" altLang="zh-CN" sz="2400">
                <a:sym typeface="+mn-ea"/>
              </a:rPr>
              <a:t>Cali</a:t>
            </a:r>
            <a:r>
              <a:rPr lang="zh-CN" altLang="en-US" sz="2400">
                <a:sym typeface="+mn-ea"/>
              </a:rPr>
              <a:t>实现了对自我的挑战。</a:t>
            </a:r>
            <a:endParaRPr lang="zh-CN" alt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图片 31"/>
          <p:cNvPicPr>
            <a:picLocks noChangeAspect="1"/>
          </p:cNvPicPr>
          <p:nvPr/>
        </p:nvPicPr>
        <p:blipFill>
          <a:blip r:embed="rId1"/>
          <a:stretch>
            <a:fillRect/>
          </a:stretch>
        </p:blipFill>
        <p:spPr>
          <a:xfrm>
            <a:off x="-635" y="0"/>
            <a:ext cx="12192635" cy="6858000"/>
          </a:xfrm>
          <a:prstGeom prst="rect">
            <a:avLst/>
          </a:prstGeom>
          <a:noFill/>
          <a:ln w="9525">
            <a:noFill/>
          </a:ln>
        </p:spPr>
      </p:pic>
      <p:sp>
        <p:nvSpPr>
          <p:cNvPr id="43011" name="矩形 16"/>
          <p:cNvSpPr/>
          <p:nvPr/>
        </p:nvSpPr>
        <p:spPr>
          <a:xfrm>
            <a:off x="3594100" y="2701925"/>
            <a:ext cx="744538" cy="744538"/>
          </a:xfrm>
          <a:prstGeom prst="rect">
            <a:avLst/>
          </a:prstGeom>
          <a:solidFill>
            <a:srgbClr val="2BA854"/>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2" name="矩形 17"/>
          <p:cNvSpPr/>
          <p:nvPr/>
        </p:nvSpPr>
        <p:spPr>
          <a:xfrm>
            <a:off x="4406900" y="2701925"/>
            <a:ext cx="744538" cy="744538"/>
          </a:xfrm>
          <a:prstGeom prst="rect">
            <a:avLst/>
          </a:prstGeom>
          <a:solidFill>
            <a:srgbClr val="513087"/>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3" name="矩形 18"/>
          <p:cNvSpPr/>
          <p:nvPr/>
        </p:nvSpPr>
        <p:spPr>
          <a:xfrm>
            <a:off x="3573463" y="3529013"/>
            <a:ext cx="744537" cy="744537"/>
          </a:xfrm>
          <a:prstGeom prst="rect">
            <a:avLst/>
          </a:prstGeom>
          <a:solidFill>
            <a:srgbClr val="DE4477"/>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4" name="矩形 19"/>
          <p:cNvSpPr/>
          <p:nvPr/>
        </p:nvSpPr>
        <p:spPr>
          <a:xfrm>
            <a:off x="4406900" y="3529013"/>
            <a:ext cx="744538" cy="744537"/>
          </a:xfrm>
          <a:prstGeom prst="rect">
            <a:avLst/>
          </a:prstGeom>
          <a:solidFill>
            <a:srgbClr val="F4BB43"/>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3017" name="文本框 22"/>
          <p:cNvSpPr txBox="1"/>
          <p:nvPr/>
        </p:nvSpPr>
        <p:spPr>
          <a:xfrm>
            <a:off x="6033565" y="2725738"/>
            <a:ext cx="3623108" cy="75713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indent="0" algn="ctr">
              <a:buNone/>
            </a:pPr>
            <a:r>
              <a:rPr lang="en-US" altLang="zh-CN" sz="4800" b="1" cap="none" spc="0" dirty="0">
                <a:ln w="22225">
                  <a:solidFill>
                    <a:schemeClr val="accent2"/>
                  </a:solidFill>
                  <a:prstDash val="solid"/>
                </a:ln>
                <a:solidFill>
                  <a:schemeClr val="accent2">
                    <a:lumMod val="40000"/>
                    <a:lumOff val="60000"/>
                  </a:schemeClr>
                </a:solidFill>
                <a:effectLst/>
              </a:rPr>
              <a:t> Thank you! </a:t>
            </a:r>
            <a:endParaRPr lang="zh-CN" altLang="en-US" sz="48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p:cNvPicPr>
            <a:picLocks noChangeAspect="1"/>
          </p:cNvPicPr>
          <p:nvPr/>
        </p:nvPicPr>
        <p:blipFill>
          <a:blip r:embed="rId1"/>
          <a:srcRect t="28931"/>
          <a:stretch>
            <a:fillRect/>
          </a:stretch>
        </p:blipFill>
        <p:spPr>
          <a:xfrm>
            <a:off x="0" y="0"/>
            <a:ext cx="12192000" cy="1600835"/>
          </a:xfrm>
          <a:prstGeom prst="rect">
            <a:avLst/>
          </a:prstGeom>
          <a:noFill/>
          <a:ln w="9525">
            <a:noFill/>
          </a:ln>
        </p:spPr>
      </p:pic>
      <p:sp>
        <p:nvSpPr>
          <p:cNvPr id="14340" name="文本框 5"/>
          <p:cNvSpPr txBox="1"/>
          <p:nvPr/>
        </p:nvSpPr>
        <p:spPr>
          <a:xfrm>
            <a:off x="1288415" y="1804035"/>
            <a:ext cx="10316845" cy="335343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b="1" dirty="0">
                <a:solidFill>
                  <a:srgbClr val="C00000"/>
                </a:solidFill>
                <a:latin typeface="微软雅黑" panose="020B0503020204020204" pitchFamily="34" charset="-122"/>
                <a:ea typeface="微软雅黑" panose="020B0503020204020204" pitchFamily="34" charset="-122"/>
              </a:rPr>
              <a:t>基于冲突和解决（conflict---solution）模式的读后续写讲评</a:t>
            </a:r>
            <a:endParaRPr lang="zh-CN" altLang="en-US" b="1" dirty="0">
              <a:solidFill>
                <a:srgbClr val="C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endParaRPr lang="zh-CN" altLang="en-US" b="1" dirty="0">
              <a:solidFill>
                <a:srgbClr val="C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endParaRPr lang="zh-CN" altLang="en-US" sz="2400" b="1" dirty="0">
              <a:solidFill>
                <a:srgbClr val="262626"/>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4400" b="1" dirty="0">
                <a:solidFill>
                  <a:srgbClr val="262626"/>
                </a:solidFill>
                <a:latin typeface="微软雅黑" panose="020B0503020204020204" pitchFamily="34" charset="-122"/>
                <a:ea typeface="微软雅黑" panose="020B0503020204020204" pitchFamily="34" charset="-122"/>
              </a:rPr>
              <a:t>                 </a:t>
            </a:r>
            <a:r>
              <a:rPr lang="zh-CN" altLang="en-US" sz="4400" b="1" dirty="0">
                <a:solidFill>
                  <a:srgbClr val="262626"/>
                </a:solidFill>
                <a:latin typeface="微软雅黑" panose="020B0503020204020204" pitchFamily="34" charset="-122"/>
                <a:ea typeface="微软雅黑" panose="020B0503020204020204" pitchFamily="34" charset="-122"/>
              </a:rPr>
              <a:t>Cali学会了滑冰</a:t>
            </a:r>
            <a:endParaRPr lang="zh-CN" altLang="en-US" sz="4400" b="1" dirty="0">
              <a:solidFill>
                <a:srgbClr val="262626"/>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endParaRPr lang="zh-CN" altLang="en-US" sz="4400" b="1" dirty="0">
              <a:solidFill>
                <a:srgbClr val="262626"/>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4400" b="1" dirty="0">
                <a:solidFill>
                  <a:srgbClr val="262626"/>
                </a:solidFill>
                <a:latin typeface="微软雅黑" panose="020B0503020204020204" pitchFamily="34" charset="-122"/>
                <a:ea typeface="微软雅黑" panose="020B0503020204020204" pitchFamily="34" charset="-122"/>
                <a:sym typeface="+mn-ea"/>
              </a:rPr>
              <a:t>                   ——</a:t>
            </a:r>
            <a:r>
              <a:rPr lang="zh-CN" altLang="en-US" sz="2800" b="1" dirty="0">
                <a:solidFill>
                  <a:srgbClr val="262626"/>
                </a:solidFill>
                <a:latin typeface="微软雅黑" panose="020B0503020204020204" pitchFamily="34" charset="-122"/>
                <a:ea typeface="微软雅黑" panose="020B0503020204020204" pitchFamily="34" charset="-122"/>
                <a:sym typeface="+mn-ea"/>
              </a:rPr>
              <a:t>2021年9月</a:t>
            </a:r>
            <a:r>
              <a:rPr lang="en-US" altLang="zh-CN" b="1" dirty="0">
                <a:solidFill>
                  <a:srgbClr val="262626"/>
                </a:solidFill>
                <a:latin typeface="微软雅黑" panose="020B0503020204020204" pitchFamily="34" charset="-122"/>
                <a:ea typeface="微软雅黑" panose="020B0503020204020204" pitchFamily="34" charset="-122"/>
                <a:sym typeface="+mn-ea"/>
              </a:rPr>
              <a:t>“</a:t>
            </a:r>
            <a:r>
              <a:rPr lang="zh-CN" altLang="en-US" b="1" dirty="0">
                <a:solidFill>
                  <a:srgbClr val="262626"/>
                </a:solidFill>
                <a:latin typeface="微软雅黑" panose="020B0503020204020204" pitchFamily="34" charset="-122"/>
                <a:ea typeface="微软雅黑" panose="020B0503020204020204" pitchFamily="34" charset="-122"/>
                <a:sym typeface="+mn-ea"/>
              </a:rPr>
              <a:t>七彩阳光</a:t>
            </a:r>
            <a:r>
              <a:rPr lang="en-US" altLang="zh-CN" b="1" dirty="0">
                <a:solidFill>
                  <a:srgbClr val="262626"/>
                </a:solidFill>
                <a:latin typeface="微软雅黑" panose="020B0503020204020204" pitchFamily="34" charset="-122"/>
                <a:ea typeface="微软雅黑" panose="020B0503020204020204" pitchFamily="34" charset="-122"/>
                <a:sym typeface="+mn-ea"/>
              </a:rPr>
              <a:t>”</a:t>
            </a:r>
            <a:r>
              <a:rPr lang="zh-CN" altLang="en-US" b="1" dirty="0">
                <a:solidFill>
                  <a:srgbClr val="262626"/>
                </a:solidFill>
                <a:latin typeface="微软雅黑" panose="020B0503020204020204" pitchFamily="34" charset="-122"/>
                <a:ea typeface="微软雅黑" panose="020B0503020204020204" pitchFamily="34" charset="-122"/>
                <a:sym typeface="+mn-ea"/>
              </a:rPr>
              <a:t>返校考</a:t>
            </a:r>
            <a:endParaRPr lang="zh-CN" altLang="en-US" b="1" dirty="0">
              <a:solidFill>
                <a:srgbClr val="262626"/>
              </a:solidFill>
              <a:latin typeface="微软雅黑" panose="020B0503020204020204" pitchFamily="34" charset="-122"/>
              <a:ea typeface="微软雅黑" panose="020B0503020204020204" pitchFamily="34" charset="-122"/>
            </a:endParaRPr>
          </a:p>
        </p:txBody>
      </p:sp>
      <p:pic>
        <p:nvPicPr>
          <p:cNvPr id="2" name="图片 3"/>
          <p:cNvPicPr>
            <a:picLocks noChangeAspect="1"/>
          </p:cNvPicPr>
          <p:nvPr/>
        </p:nvPicPr>
        <p:blipFill>
          <a:blip r:embed="rId1"/>
          <a:srcRect l="780" t="6554" r="-780" b="22377"/>
          <a:stretch>
            <a:fillRect/>
          </a:stretch>
        </p:blipFill>
        <p:spPr>
          <a:xfrm rot="10800000">
            <a:off x="9294495" y="4662805"/>
            <a:ext cx="4579620" cy="3295015"/>
          </a:xfrm>
          <a:prstGeom prst="irregularSeal1">
            <a:avLst/>
          </a:prstGeom>
          <a:noFill/>
          <a:ln w="9525">
            <a:noFill/>
          </a:ln>
        </p:spPr>
      </p:pic>
      <p:pic>
        <p:nvPicPr>
          <p:cNvPr id="3" name="图片 2"/>
          <p:cNvPicPr>
            <a:picLocks noChangeAspect="1"/>
          </p:cNvPicPr>
          <p:nvPr/>
        </p:nvPicPr>
        <p:blipFill>
          <a:blip r:embed="rId2"/>
          <a:srcRect l="8725" t="9774" r="8881" b="9158"/>
          <a:stretch>
            <a:fillRect/>
          </a:stretch>
        </p:blipFill>
        <p:spPr>
          <a:xfrm>
            <a:off x="190500" y="2359025"/>
            <a:ext cx="3971290" cy="4412615"/>
          </a:xfrm>
          <a:prstGeom prst="rect">
            <a:avLst/>
          </a:prstGeom>
          <a:effectLst>
            <a:softEdge rad="114300"/>
          </a:effectLst>
        </p:spPr>
      </p:pic>
      <p:sp>
        <p:nvSpPr>
          <p:cNvPr id="4" name="文本框 3"/>
          <p:cNvSpPr txBox="1"/>
          <p:nvPr/>
        </p:nvSpPr>
        <p:spPr>
          <a:xfrm>
            <a:off x="5687060" y="6080125"/>
            <a:ext cx="5232400" cy="460375"/>
          </a:xfrm>
          <a:prstGeom prst="rect">
            <a:avLst/>
          </a:prstGeom>
          <a:noFill/>
        </p:spPr>
        <p:txBody>
          <a:bodyPr wrap="square" rtlCol="0" anchor="t">
            <a:spAutoFit/>
          </a:bodyPr>
          <a:p>
            <a:r>
              <a:rPr lang="zh-CN" altLang="en-US" sz="2400" b="1"/>
              <a:t>临安区昌化中学  李冬琴；纪莹</a:t>
            </a:r>
            <a:endParaRPr lang="zh-CN" altLang="en-US" sz="24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7000" y="239395"/>
            <a:ext cx="11938000" cy="6379845"/>
          </a:xfrm>
        </p:spPr>
        <p:txBody>
          <a:bodyPr>
            <a:noAutofit/>
          </a:bodyPr>
          <a:lstStyle/>
          <a:p>
            <a:pPr marL="0" indent="0" fontAlgn="auto">
              <a:lnSpc>
                <a:spcPts val="2000"/>
              </a:lnSpc>
              <a:buNone/>
            </a:pPr>
            <a:r>
              <a:rPr lang="en-US" altLang="zh-CN" sz="2000" b="1" dirty="0">
                <a:latin typeface="Times New Roman" panose="02020603050405020304" charset="0"/>
                <a:cs typeface="Times New Roman" panose="02020603050405020304" charset="0"/>
              </a:rPr>
              <a:t>   </a:t>
            </a:r>
            <a:r>
              <a:rPr lang="zh-CN" altLang="en-US" sz="2000" b="1" dirty="0">
                <a:latin typeface="Times New Roman" panose="02020603050405020304" charset="0"/>
                <a:cs typeface="Times New Roman" panose="02020603050405020304" charset="0"/>
              </a:rPr>
              <a:t>Wrapping paper flew everywhere as Cali opened her gift. The box had a picture of a pretty girl. She</a:t>
            </a:r>
            <a:r>
              <a:rPr lang="en-US" altLang="zh-CN" sz="2000" b="1" dirty="0">
                <a:latin typeface="Times New Roman" panose="02020603050405020304" charset="0"/>
                <a:cs typeface="Times New Roman" panose="02020603050405020304" charset="0"/>
              </a:rPr>
              <a:t> </a:t>
            </a:r>
            <a:r>
              <a:rPr lang="zh-CN" altLang="en-US" sz="2000" b="1" dirty="0">
                <a:latin typeface="Times New Roman" panose="02020603050405020304" charset="0"/>
                <a:cs typeface="Times New Roman" panose="02020603050405020304" charset="0"/>
              </a:rPr>
              <a:t>was wearing white ice skates and turning around a frozen pond.</a:t>
            </a:r>
            <a:endParaRPr lang="zh-CN" altLang="en-US" sz="2000" b="1" dirty="0">
              <a:latin typeface="Times New Roman" panose="02020603050405020304" charset="0"/>
              <a:cs typeface="Times New Roman" panose="02020603050405020304" charset="0"/>
            </a:endParaRPr>
          </a:p>
          <a:p>
            <a:pPr marL="0" indent="0" fontAlgn="auto">
              <a:lnSpc>
                <a:spcPts val="2000"/>
              </a:lnSpc>
              <a:buNone/>
            </a:pPr>
            <a:r>
              <a:rPr lang="en-US" altLang="zh-CN" sz="2000" b="1" dirty="0">
                <a:latin typeface="Times New Roman" panose="02020603050405020304" charset="0"/>
                <a:cs typeface="Times New Roman" panose="02020603050405020304" charset="0"/>
              </a:rPr>
              <a:t>   </a:t>
            </a:r>
            <a:r>
              <a:rPr lang="zh-CN" altLang="en-US" sz="2000" b="1" u="sng" dirty="0">
                <a:latin typeface="Times New Roman" panose="02020603050405020304" charset="0"/>
                <a:cs typeface="Times New Roman" panose="02020603050405020304" charset="0"/>
              </a:rPr>
              <a:t>Cali</a:t>
            </a:r>
            <a:r>
              <a:rPr lang="zh-CN" altLang="en-US" sz="2000" b="1" dirty="0">
                <a:latin typeface="Times New Roman" panose="02020603050405020304" charset="0"/>
                <a:cs typeface="Times New Roman" panose="02020603050405020304" charset="0"/>
              </a:rPr>
              <a:t> looked up at her aunt and uncle with her big brown eyes. “Figure skates? Wow! How nice of you!</a:t>
            </a:r>
            <a:r>
              <a:rPr lang="en-US" altLang="zh-CN" sz="2000" b="1" dirty="0">
                <a:latin typeface="Times New Roman" panose="02020603050405020304" charset="0"/>
                <a:cs typeface="Times New Roman" panose="02020603050405020304" charset="0"/>
              </a:rPr>
              <a:t> </a:t>
            </a:r>
            <a:r>
              <a:rPr lang="zh-CN" altLang="en-US" sz="2000" b="1" dirty="0">
                <a:latin typeface="Times New Roman" panose="02020603050405020304" charset="0"/>
                <a:cs typeface="Times New Roman" panose="02020603050405020304" charset="0"/>
              </a:rPr>
              <a:t>But,” the little girl hesitated, “… but I don</a:t>
            </a:r>
            <a:r>
              <a:rPr lang="en-US" altLang="zh-CN" sz="2000" b="1" dirty="0">
                <a:latin typeface="Times New Roman" panose="02020603050405020304" charset="0"/>
                <a:cs typeface="Times New Roman" panose="02020603050405020304" charset="0"/>
              </a:rPr>
              <a:t>’</a:t>
            </a:r>
            <a:r>
              <a:rPr lang="zh-CN" altLang="en-US" sz="2000" b="1" dirty="0">
                <a:latin typeface="Times New Roman" panose="02020603050405020304" charset="0"/>
                <a:cs typeface="Times New Roman" panose="02020603050405020304" charset="0"/>
              </a:rPr>
              <a:t>t know how to </a:t>
            </a:r>
            <a:r>
              <a:rPr lang="zh-CN" altLang="en-US" sz="2000" b="1" u="sng" dirty="0">
                <a:latin typeface="Times New Roman" panose="02020603050405020304" charset="0"/>
                <a:cs typeface="Times New Roman" panose="02020603050405020304" charset="0"/>
              </a:rPr>
              <a:t>skate</a:t>
            </a:r>
            <a:r>
              <a:rPr lang="zh-CN" altLang="en-US" sz="2000" b="1" dirty="0">
                <a:latin typeface="Times New Roman" panose="02020603050405020304" charset="0"/>
                <a:cs typeface="Times New Roman" panose="02020603050405020304" charset="0"/>
              </a:rPr>
              <a:t>.” She looked embarrassed.</a:t>
            </a:r>
            <a:endParaRPr lang="zh-CN" altLang="en-US" sz="2000" b="1" dirty="0">
              <a:latin typeface="Times New Roman" panose="02020603050405020304" charset="0"/>
              <a:cs typeface="Times New Roman" panose="02020603050405020304" charset="0"/>
            </a:endParaRPr>
          </a:p>
          <a:p>
            <a:pPr marL="0" indent="0" fontAlgn="auto">
              <a:lnSpc>
                <a:spcPts val="2000"/>
              </a:lnSpc>
              <a:buNone/>
            </a:pPr>
            <a:r>
              <a:rPr lang="en-US" altLang="zh-CN" sz="2000" b="1" dirty="0">
                <a:latin typeface="Times New Roman" panose="02020603050405020304" charset="0"/>
                <a:cs typeface="Times New Roman" panose="02020603050405020304" charset="0"/>
              </a:rPr>
              <a:t>   </a:t>
            </a:r>
            <a:r>
              <a:rPr lang="zh-CN" altLang="en-US" sz="2000" b="1" dirty="0">
                <a:latin typeface="Times New Roman" panose="02020603050405020304" charset="0"/>
                <a:cs typeface="Times New Roman" panose="02020603050405020304" charset="0"/>
              </a:rPr>
              <a:t>“Don</a:t>
            </a:r>
            <a:r>
              <a:rPr lang="en-US" altLang="zh-CN" sz="2000" b="1" dirty="0">
                <a:latin typeface="Times New Roman" panose="02020603050405020304" charset="0"/>
                <a:cs typeface="Times New Roman" panose="02020603050405020304" charset="0"/>
              </a:rPr>
              <a:t>’</a:t>
            </a:r>
            <a:r>
              <a:rPr lang="zh-CN" altLang="en-US" sz="2000" b="1" dirty="0">
                <a:latin typeface="Times New Roman" panose="02020603050405020304" charset="0"/>
                <a:cs typeface="Times New Roman" panose="02020603050405020304" charset="0"/>
              </a:rPr>
              <a:t>t worry,” said Aunt Lisa. “That</a:t>
            </a:r>
            <a:r>
              <a:rPr lang="en-US" altLang="zh-CN" sz="2000" b="1" dirty="0">
                <a:latin typeface="Times New Roman" panose="02020603050405020304" charset="0"/>
                <a:cs typeface="Times New Roman" panose="02020603050405020304" charset="0"/>
              </a:rPr>
              <a:t>’</a:t>
            </a:r>
            <a:r>
              <a:rPr lang="zh-CN" altLang="en-US" sz="2000" b="1" dirty="0">
                <a:latin typeface="Times New Roman" panose="02020603050405020304" charset="0"/>
                <a:cs typeface="Times New Roman" panose="02020603050405020304" charset="0"/>
              </a:rPr>
              <a:t>s the fun part — learning how to do it!”</a:t>
            </a:r>
            <a:endParaRPr lang="zh-CN" altLang="en-US" sz="2000" b="1" dirty="0">
              <a:latin typeface="Times New Roman" panose="02020603050405020304" charset="0"/>
              <a:cs typeface="Times New Roman" panose="02020603050405020304" charset="0"/>
            </a:endParaRPr>
          </a:p>
          <a:p>
            <a:pPr marL="0" indent="0" fontAlgn="auto">
              <a:lnSpc>
                <a:spcPts val="2000"/>
              </a:lnSpc>
              <a:buNone/>
            </a:pPr>
            <a:r>
              <a:rPr lang="en-US" altLang="zh-CN" sz="2000" b="1" dirty="0">
                <a:latin typeface="Times New Roman" panose="02020603050405020304" charset="0"/>
                <a:cs typeface="Times New Roman" panose="02020603050405020304" charset="0"/>
              </a:rPr>
              <a:t>   </a:t>
            </a:r>
            <a:r>
              <a:rPr lang="zh-CN" altLang="en-US" sz="2000" b="1" dirty="0">
                <a:latin typeface="Times New Roman" panose="02020603050405020304" charset="0"/>
                <a:cs typeface="Times New Roman" panose="02020603050405020304" charset="0"/>
              </a:rPr>
              <a:t>“That</a:t>
            </a:r>
            <a:r>
              <a:rPr lang="en-US" altLang="zh-CN" sz="2000" b="1" dirty="0">
                <a:latin typeface="Times New Roman" panose="02020603050405020304" charset="0"/>
                <a:cs typeface="Times New Roman" panose="02020603050405020304" charset="0"/>
              </a:rPr>
              <a:t>’</a:t>
            </a:r>
            <a:r>
              <a:rPr lang="zh-CN" altLang="en-US" sz="2000" b="1" dirty="0">
                <a:latin typeface="Times New Roman" panose="02020603050405020304" charset="0"/>
                <a:cs typeface="Times New Roman" panose="02020603050405020304" charset="0"/>
              </a:rPr>
              <a:t>s right,” said Uncle George. “We will take you to the ice </a:t>
            </a:r>
            <a:r>
              <a:rPr lang="zh-CN" altLang="en-US" sz="2000" b="1" u="sng" dirty="0">
                <a:latin typeface="Times New Roman" panose="02020603050405020304" charset="0"/>
                <a:cs typeface="Times New Roman" panose="02020603050405020304" charset="0"/>
              </a:rPr>
              <a:t>rink</a:t>
            </a:r>
            <a:r>
              <a:rPr lang="zh-CN" altLang="en-US" sz="2000" b="1" dirty="0">
                <a:latin typeface="Times New Roman" panose="02020603050405020304" charset="0"/>
                <a:cs typeface="Times New Roman" panose="02020603050405020304" charset="0"/>
              </a:rPr>
              <a:t> (冰场) and all go skating</a:t>
            </a:r>
            <a:r>
              <a:rPr lang="en-US" altLang="zh-CN" sz="2000" b="1" dirty="0">
                <a:latin typeface="Times New Roman" panose="02020603050405020304" charset="0"/>
                <a:cs typeface="Times New Roman" panose="02020603050405020304" charset="0"/>
              </a:rPr>
              <a:t> </a:t>
            </a:r>
            <a:r>
              <a:rPr lang="zh-CN" altLang="en-US" sz="2000" b="1" dirty="0">
                <a:latin typeface="Times New Roman" panose="02020603050405020304" charset="0"/>
                <a:cs typeface="Times New Roman" panose="02020603050405020304" charset="0"/>
              </a:rPr>
              <a:t>together.</a:t>
            </a:r>
            <a:endParaRPr lang="zh-CN" altLang="en-US" sz="2000" b="1" dirty="0">
              <a:latin typeface="Times New Roman" panose="02020603050405020304" charset="0"/>
              <a:cs typeface="Times New Roman" panose="02020603050405020304" charset="0"/>
            </a:endParaRPr>
          </a:p>
          <a:p>
            <a:pPr marL="0" indent="0" fontAlgn="auto">
              <a:lnSpc>
                <a:spcPts val="2000"/>
              </a:lnSpc>
              <a:buNone/>
            </a:pPr>
            <a:r>
              <a:rPr lang="en-US" altLang="zh-CN" sz="2000" b="1" dirty="0">
                <a:latin typeface="Times New Roman" panose="02020603050405020304" charset="0"/>
                <a:cs typeface="Times New Roman" panose="02020603050405020304" charset="0"/>
                <a:sym typeface="+mn-ea"/>
              </a:rPr>
              <a:t>   </a:t>
            </a:r>
            <a:r>
              <a:rPr lang="zh-CN" altLang="en-US" sz="2000" b="1" dirty="0">
                <a:latin typeface="Times New Roman" panose="02020603050405020304" charset="0"/>
                <a:cs typeface="Times New Roman" panose="02020603050405020304" charset="0"/>
                <a:sym typeface="+mn-ea"/>
              </a:rPr>
              <a:t>“I don</a:t>
            </a:r>
            <a:r>
              <a:rPr lang="en-US" altLang="zh-CN" sz="2000" b="1" dirty="0">
                <a:latin typeface="Times New Roman" panose="02020603050405020304" charset="0"/>
                <a:cs typeface="Times New Roman" panose="02020603050405020304" charset="0"/>
                <a:sym typeface="+mn-ea"/>
              </a:rPr>
              <a:t>’</a:t>
            </a:r>
            <a:r>
              <a:rPr lang="zh-CN" altLang="en-US" sz="2000" b="1" dirty="0">
                <a:latin typeface="Times New Roman" panose="02020603050405020304" charset="0"/>
                <a:cs typeface="Times New Roman" panose="02020603050405020304" charset="0"/>
                <a:sym typeface="+mn-ea"/>
              </a:rPr>
              <a:t>t know…” said Cali. She wasn</a:t>
            </a:r>
            <a:r>
              <a:rPr lang="en-US" altLang="zh-CN" sz="2000" b="1" dirty="0">
                <a:latin typeface="Times New Roman" panose="02020603050405020304" charset="0"/>
                <a:cs typeface="Times New Roman" panose="02020603050405020304" charset="0"/>
                <a:sym typeface="+mn-ea"/>
              </a:rPr>
              <a:t>’</a:t>
            </a:r>
            <a:r>
              <a:rPr lang="zh-CN" altLang="en-US" sz="2000" b="1" dirty="0">
                <a:latin typeface="Times New Roman" panose="02020603050405020304" charset="0"/>
                <a:cs typeface="Times New Roman" panose="02020603050405020304" charset="0"/>
                <a:sym typeface="+mn-ea"/>
              </a:rPr>
              <a:t>t too sure she was going to be able to do it. Sometimes she had</a:t>
            </a:r>
            <a:r>
              <a:rPr lang="en-US" altLang="zh-CN" sz="2000" b="1" dirty="0">
                <a:latin typeface="Times New Roman" panose="02020603050405020304" charset="0"/>
                <a:cs typeface="Times New Roman" panose="02020603050405020304" charset="0"/>
                <a:sym typeface="+mn-ea"/>
              </a:rPr>
              <a:t> </a:t>
            </a:r>
            <a:r>
              <a:rPr lang="zh-CN" altLang="en-US" sz="2000" b="1" dirty="0">
                <a:latin typeface="Times New Roman" panose="02020603050405020304" charset="0"/>
                <a:cs typeface="Times New Roman" panose="02020603050405020304" charset="0"/>
                <a:sym typeface="+mn-ea"/>
              </a:rPr>
              <a:t>a hard time </a:t>
            </a:r>
            <a:r>
              <a:rPr lang="zh-CN" altLang="en-US" sz="2000" b="1" u="sng" dirty="0">
                <a:latin typeface="Times New Roman" panose="02020603050405020304" charset="0"/>
                <a:cs typeface="Times New Roman" panose="02020603050405020304" charset="0"/>
                <a:sym typeface="+mn-ea"/>
              </a:rPr>
              <a:t>learning</a:t>
            </a:r>
            <a:r>
              <a:rPr lang="zh-CN" altLang="en-US" sz="2000" b="1" dirty="0">
                <a:latin typeface="Times New Roman" panose="02020603050405020304" charset="0"/>
                <a:cs typeface="Times New Roman" panose="02020603050405020304" charset="0"/>
                <a:sym typeface="+mn-ea"/>
              </a:rPr>
              <a:t> new things. She looked again at the happy girl on the box. It did look like </a:t>
            </a:r>
            <a:r>
              <a:rPr lang="zh-CN" altLang="en-US" sz="2000" b="1" u="sng" dirty="0">
                <a:latin typeface="Times New Roman" panose="02020603050405020304" charset="0"/>
                <a:cs typeface="Times New Roman" panose="02020603050405020304" charset="0"/>
                <a:sym typeface="+mn-ea"/>
              </a:rPr>
              <a:t>fun</a:t>
            </a:r>
            <a:r>
              <a:rPr lang="zh-CN" altLang="en-US" sz="2000" b="1" dirty="0">
                <a:latin typeface="Times New Roman" panose="02020603050405020304" charset="0"/>
                <a:cs typeface="Times New Roman" panose="02020603050405020304" charset="0"/>
                <a:sym typeface="+mn-ea"/>
              </a:rPr>
              <a:t>. Cali</a:t>
            </a:r>
            <a:r>
              <a:rPr lang="en-US" altLang="zh-CN" sz="2000" b="1" dirty="0">
                <a:latin typeface="Times New Roman" panose="02020603050405020304" charset="0"/>
                <a:cs typeface="Times New Roman" panose="02020603050405020304" charset="0"/>
                <a:sym typeface="+mn-ea"/>
              </a:rPr>
              <a:t> </a:t>
            </a:r>
            <a:r>
              <a:rPr lang="zh-CN" altLang="en-US" sz="2000" b="1" dirty="0">
                <a:latin typeface="Times New Roman" panose="02020603050405020304" charset="0"/>
                <a:cs typeface="Times New Roman" panose="02020603050405020304" charset="0"/>
                <a:sym typeface="+mn-ea"/>
              </a:rPr>
              <a:t>imagined herself moving and turning on the ice like a real figure skater. “Okay,” she agreed. “Let</a:t>
            </a:r>
            <a:r>
              <a:rPr lang="en-US" altLang="zh-CN" sz="2000" b="1" dirty="0">
                <a:latin typeface="Times New Roman" panose="02020603050405020304" charset="0"/>
                <a:cs typeface="Times New Roman" panose="02020603050405020304" charset="0"/>
                <a:sym typeface="+mn-ea"/>
              </a:rPr>
              <a:t>’</a:t>
            </a:r>
            <a:r>
              <a:rPr lang="zh-CN" altLang="en-US" sz="2000" b="1" dirty="0">
                <a:latin typeface="Times New Roman" panose="02020603050405020304" charset="0"/>
                <a:cs typeface="Times New Roman" panose="02020603050405020304" charset="0"/>
                <a:sym typeface="+mn-ea"/>
              </a:rPr>
              <a:t>s do it!”</a:t>
            </a:r>
            <a:endParaRPr lang="zh-CN" altLang="en-US" sz="2000" b="1" dirty="0">
              <a:latin typeface="Times New Roman" panose="02020603050405020304" charset="0"/>
              <a:cs typeface="Times New Roman" panose="02020603050405020304" charset="0"/>
              <a:sym typeface="+mn-ea"/>
            </a:endParaRPr>
          </a:p>
          <a:p>
            <a:pPr marL="0" indent="0" algn="l" fontAlgn="auto">
              <a:lnSpc>
                <a:spcPts val="2000"/>
              </a:lnSpc>
              <a:buNone/>
            </a:pPr>
            <a:r>
              <a:rPr lang="en-US" altLang="zh-CN" sz="2000" b="1" dirty="0">
                <a:latin typeface="Times New Roman" panose="02020603050405020304" charset="0"/>
                <a:cs typeface="Times New Roman" panose="02020603050405020304" charset="0"/>
                <a:sym typeface="+mn-ea"/>
              </a:rPr>
              <a:t>   </a:t>
            </a:r>
            <a:r>
              <a:rPr lang="zh-CN" altLang="en-US" sz="2000" b="1" dirty="0">
                <a:latin typeface="Times New Roman" panose="02020603050405020304" charset="0"/>
                <a:cs typeface="Times New Roman" panose="02020603050405020304" charset="0"/>
                <a:sym typeface="+mn-ea"/>
              </a:rPr>
              <a:t>The next day Cali went to the skating rink with her aunt and </a:t>
            </a:r>
            <a:r>
              <a:rPr lang="zh-CN" altLang="en-US" sz="2000" b="1" u="sng" dirty="0">
                <a:latin typeface="Times New Roman" panose="02020603050405020304" charset="0"/>
                <a:cs typeface="Times New Roman" panose="02020603050405020304" charset="0"/>
                <a:sym typeface="+mn-ea"/>
              </a:rPr>
              <a:t>uncle</a:t>
            </a:r>
            <a:r>
              <a:rPr lang="zh-CN" altLang="en-US" sz="2000" b="1" dirty="0">
                <a:latin typeface="Times New Roman" panose="02020603050405020304" charset="0"/>
                <a:cs typeface="Times New Roman" panose="02020603050405020304" charset="0"/>
                <a:sym typeface="+mn-ea"/>
              </a:rPr>
              <a:t>. Her eyes twinkled and her face lit up with excitement as she looked at the other </a:t>
            </a:r>
            <a:r>
              <a:rPr lang="zh-CN" altLang="en-US" sz="2000" b="1" u="sng" dirty="0">
                <a:latin typeface="Times New Roman" panose="02020603050405020304" charset="0"/>
                <a:cs typeface="Times New Roman" panose="02020603050405020304" charset="0"/>
                <a:sym typeface="+mn-ea"/>
              </a:rPr>
              <a:t>skaters</a:t>
            </a:r>
            <a:r>
              <a:rPr lang="zh-CN" altLang="en-US" sz="2000" b="1" dirty="0">
                <a:latin typeface="Times New Roman" panose="02020603050405020304" charset="0"/>
                <a:cs typeface="Times New Roman" panose="02020603050405020304" charset="0"/>
                <a:sym typeface="+mn-ea"/>
              </a:rPr>
              <a:t> around her. She sat down on the bench and slipped her feet into the skates.</a:t>
            </a:r>
            <a:r>
              <a:rPr lang="en-US" altLang="zh-CN" sz="2000" b="1" dirty="0">
                <a:latin typeface="Times New Roman" panose="02020603050405020304" charset="0"/>
                <a:cs typeface="Times New Roman" panose="02020603050405020304" charset="0"/>
                <a:sym typeface="+mn-ea"/>
              </a:rPr>
              <a:t> </a:t>
            </a:r>
            <a:r>
              <a:rPr lang="zh-CN" altLang="en-US" sz="2000" b="1" dirty="0">
                <a:latin typeface="Times New Roman" panose="02020603050405020304" charset="0"/>
                <a:cs typeface="Times New Roman" panose="02020603050405020304" charset="0"/>
                <a:sym typeface="+mn-ea"/>
              </a:rPr>
              <a:t>Holding the strings in her fingers, she could not figure out how to tie them up. “I don</a:t>
            </a:r>
            <a:r>
              <a:rPr lang="en-US" altLang="zh-CN" sz="2000" b="1" dirty="0">
                <a:latin typeface="Times New Roman" panose="02020603050405020304" charset="0"/>
                <a:cs typeface="Times New Roman" panose="02020603050405020304" charset="0"/>
                <a:sym typeface="+mn-ea"/>
              </a:rPr>
              <a:t>’</a:t>
            </a:r>
            <a:r>
              <a:rPr lang="zh-CN" altLang="en-US" sz="2000" b="1" dirty="0">
                <a:latin typeface="Times New Roman" panose="02020603050405020304" charset="0"/>
                <a:cs typeface="Times New Roman" panose="02020603050405020304" charset="0"/>
                <a:sym typeface="+mn-ea"/>
              </a:rPr>
              <a:t>t know how to do it,” she said. She felt sad that this was another thing she couldn</a:t>
            </a:r>
            <a:r>
              <a:rPr lang="en-US" altLang="zh-CN" sz="2000" b="1" dirty="0">
                <a:latin typeface="Times New Roman" panose="02020603050405020304" charset="0"/>
                <a:cs typeface="Times New Roman" panose="02020603050405020304" charset="0"/>
                <a:sym typeface="+mn-ea"/>
              </a:rPr>
              <a:t>’</a:t>
            </a:r>
            <a:r>
              <a:rPr lang="zh-CN" altLang="en-US" sz="2000" b="1" dirty="0">
                <a:latin typeface="Times New Roman" panose="02020603050405020304" charset="0"/>
                <a:cs typeface="Times New Roman" panose="02020603050405020304" charset="0"/>
                <a:sym typeface="+mn-ea"/>
              </a:rPr>
              <a:t>t do. </a:t>
            </a:r>
            <a:endParaRPr lang="en-US" altLang="zh-CN" sz="2000" b="1" dirty="0">
              <a:latin typeface="Times New Roman" panose="02020603050405020304" charset="0"/>
              <a:cs typeface="Times New Roman" panose="02020603050405020304" charset="0"/>
              <a:sym typeface="+mn-ea"/>
            </a:endParaRPr>
          </a:p>
          <a:p>
            <a:pPr marL="0" indent="0" algn="l" fontAlgn="auto">
              <a:lnSpc>
                <a:spcPts val="2000"/>
              </a:lnSpc>
              <a:buNone/>
            </a:pPr>
            <a:r>
              <a:rPr lang="en-US" altLang="zh-CN" sz="2000" b="1" dirty="0">
                <a:latin typeface="Times New Roman" panose="02020603050405020304" charset="0"/>
                <a:cs typeface="Times New Roman" panose="02020603050405020304" charset="0"/>
                <a:sym typeface="+mn-ea"/>
              </a:rPr>
              <a:t>   </a:t>
            </a:r>
            <a:r>
              <a:rPr lang="zh-CN" altLang="en-US" sz="2000" b="1" dirty="0">
                <a:latin typeface="Times New Roman" panose="02020603050405020304" charset="0"/>
                <a:cs typeface="Times New Roman" panose="02020603050405020304" charset="0"/>
                <a:sym typeface="+mn-ea"/>
              </a:rPr>
              <a:t>“Let me show you.” Her aunt bent down on one knee, explaining how to put the strings around the small hooks (钩子). Then she tied them into a tight bow. “Now, you do the other skate yourself. I</a:t>
            </a:r>
            <a:r>
              <a:rPr lang="en-US" altLang="zh-CN" sz="2000" b="1" dirty="0">
                <a:latin typeface="Times New Roman" panose="02020603050405020304" charset="0"/>
                <a:cs typeface="Times New Roman" panose="02020603050405020304" charset="0"/>
                <a:sym typeface="+mn-ea"/>
              </a:rPr>
              <a:t>’</a:t>
            </a:r>
            <a:r>
              <a:rPr lang="zh-CN" altLang="en-US" sz="2000" b="1" dirty="0">
                <a:latin typeface="Times New Roman" panose="02020603050405020304" charset="0"/>
                <a:cs typeface="Times New Roman" panose="02020603050405020304" charset="0"/>
                <a:sym typeface="+mn-ea"/>
              </a:rPr>
              <a:t>ll help you if you need it.” Cali </a:t>
            </a:r>
            <a:r>
              <a:rPr lang="zh-CN" altLang="en-US" sz="2000" b="1" u="sng" dirty="0">
                <a:latin typeface="Times New Roman" panose="02020603050405020304" charset="0"/>
                <a:cs typeface="Times New Roman" panose="02020603050405020304" charset="0"/>
                <a:sym typeface="+mn-ea"/>
              </a:rPr>
              <a:t>bent</a:t>
            </a:r>
            <a:r>
              <a:rPr lang="zh-CN" altLang="en-US" sz="2000" b="1" dirty="0">
                <a:latin typeface="Times New Roman" panose="02020603050405020304" charset="0"/>
                <a:cs typeface="Times New Roman" panose="02020603050405020304" charset="0"/>
                <a:sym typeface="+mn-ea"/>
              </a:rPr>
              <a:t> over the skate and did what her aunt had showed her. Her tongue stuck out of the side of her mouth as she paid </a:t>
            </a:r>
            <a:r>
              <a:rPr lang="zh-CN" altLang="en-US" sz="2000" b="1" u="sng" dirty="0">
                <a:latin typeface="Times New Roman" panose="02020603050405020304" charset="0"/>
                <a:cs typeface="Times New Roman" panose="02020603050405020304" charset="0"/>
                <a:sym typeface="+mn-ea"/>
              </a:rPr>
              <a:t>attention</a:t>
            </a:r>
            <a:r>
              <a:rPr lang="zh-CN" altLang="en-US" sz="2000" b="1" dirty="0">
                <a:latin typeface="Times New Roman" panose="02020603050405020304" charset="0"/>
                <a:cs typeface="Times New Roman" panose="02020603050405020304" charset="0"/>
                <a:sym typeface="+mn-ea"/>
              </a:rPr>
              <a:t>. After a few tries, she worked out how to cross the strings around the hooks. Her aunt helped make sure the strings were nice and tight. “You did it!” </a:t>
            </a:r>
            <a:r>
              <a:rPr lang="zh-CN" altLang="en-US" sz="2000" b="1" u="sng" dirty="0">
                <a:latin typeface="Times New Roman" panose="02020603050405020304" charset="0"/>
                <a:cs typeface="Times New Roman" panose="02020603050405020304" charset="0"/>
                <a:sym typeface="+mn-ea"/>
              </a:rPr>
              <a:t>smiled</a:t>
            </a:r>
            <a:r>
              <a:rPr lang="zh-CN" altLang="en-US" sz="2000" b="1" dirty="0">
                <a:latin typeface="Times New Roman" panose="02020603050405020304" charset="0"/>
                <a:cs typeface="Times New Roman" panose="02020603050405020304" charset="0"/>
                <a:sym typeface="+mn-ea"/>
              </a:rPr>
              <a:t> her aunt, patting Cali on the back.</a:t>
            </a:r>
            <a:endParaRPr lang="zh-CN" altLang="en-US" sz="2000" b="1" dirty="0">
              <a:latin typeface="Times New Roman" panose="02020603050405020304" charset="0"/>
              <a:cs typeface="Times New Roman" panose="02020603050405020304" charset="0"/>
              <a:sym typeface="+mn-ea"/>
            </a:endParaRPr>
          </a:p>
          <a:p>
            <a:pPr marL="0" indent="0" algn="l" fontAlgn="auto">
              <a:lnSpc>
                <a:spcPts val="2000"/>
              </a:lnSpc>
              <a:buNone/>
            </a:pPr>
            <a:r>
              <a:rPr lang="zh-CN" altLang="en-US" sz="2000" b="1" dirty="0">
                <a:solidFill>
                  <a:srgbClr val="002060"/>
                </a:solidFill>
                <a:latin typeface="Times New Roman" panose="02020603050405020304" charset="0"/>
                <a:cs typeface="Times New Roman" panose="02020603050405020304" charset="0"/>
                <a:sym typeface="+mn-ea"/>
              </a:rPr>
              <a:t>Paragraph 1:</a:t>
            </a:r>
            <a:r>
              <a:rPr lang="en-US" altLang="zh-CN" sz="2000" b="1" dirty="0">
                <a:solidFill>
                  <a:srgbClr val="002060"/>
                </a:solidFill>
                <a:latin typeface="Times New Roman" panose="02020603050405020304" charset="0"/>
                <a:cs typeface="Times New Roman" panose="02020603050405020304" charset="0"/>
                <a:sym typeface="+mn-ea"/>
              </a:rPr>
              <a:t> </a:t>
            </a:r>
            <a:r>
              <a:rPr lang="zh-CN" altLang="en-US" sz="2000" b="1" i="1" dirty="0">
                <a:solidFill>
                  <a:srgbClr val="002060"/>
                </a:solidFill>
                <a:latin typeface="Times New Roman" panose="02020603050405020304" charset="0"/>
                <a:cs typeface="Times New Roman" panose="02020603050405020304" charset="0"/>
                <a:sym typeface="+mn-ea"/>
              </a:rPr>
              <a:t>“Time to hit the ice,” her uncle said. </a:t>
            </a:r>
            <a:r>
              <a:rPr lang="en-US" altLang="zh-CN" sz="2000" b="1" i="1" u="sng" dirty="0">
                <a:solidFill>
                  <a:srgbClr val="002060"/>
                </a:solidFill>
                <a:latin typeface="Times New Roman" panose="02020603050405020304" charset="0"/>
                <a:cs typeface="Times New Roman" panose="02020603050405020304" charset="0"/>
                <a:sym typeface="+mn-ea"/>
              </a:rPr>
              <a:t>                                                                                               </a:t>
            </a:r>
            <a:r>
              <a:rPr lang="zh-CN" altLang="en-US" sz="2000" b="1" i="1" dirty="0">
                <a:noFill/>
                <a:latin typeface="Times New Roman" panose="02020603050405020304" charset="0"/>
                <a:cs typeface="Times New Roman" panose="02020603050405020304" charset="0"/>
                <a:sym typeface="+mn-ea"/>
              </a:rPr>
              <a:t>。</a:t>
            </a:r>
            <a:endParaRPr lang="zh-CN" altLang="en-US" sz="2000" b="1" i="1" dirty="0">
              <a:solidFill>
                <a:srgbClr val="002060"/>
              </a:solidFill>
              <a:latin typeface="Times New Roman" panose="02020603050405020304" charset="0"/>
              <a:cs typeface="Times New Roman" panose="02020603050405020304" charset="0"/>
              <a:sym typeface="+mn-ea"/>
            </a:endParaRPr>
          </a:p>
          <a:p>
            <a:pPr marL="0" indent="0" algn="l" fontAlgn="auto">
              <a:lnSpc>
                <a:spcPts val="2000"/>
              </a:lnSpc>
              <a:buNone/>
            </a:pPr>
            <a:r>
              <a:rPr lang="zh-CN" altLang="en-US" sz="2000" b="1" dirty="0">
                <a:solidFill>
                  <a:srgbClr val="002060"/>
                </a:solidFill>
                <a:latin typeface="Times New Roman" panose="02020603050405020304" charset="0"/>
                <a:cs typeface="Times New Roman" panose="02020603050405020304" charset="0"/>
                <a:sym typeface="+mn-ea"/>
              </a:rPr>
              <a:t>Paragraph </a:t>
            </a:r>
            <a:r>
              <a:rPr lang="en-US" altLang="zh-CN" sz="2000" b="1" dirty="0">
                <a:solidFill>
                  <a:srgbClr val="002060"/>
                </a:solidFill>
                <a:latin typeface="Times New Roman" panose="02020603050405020304" charset="0"/>
                <a:cs typeface="Times New Roman" panose="02020603050405020304" charset="0"/>
                <a:sym typeface="+mn-ea"/>
              </a:rPr>
              <a:t>2</a:t>
            </a:r>
            <a:r>
              <a:rPr lang="zh-CN" altLang="en-US" sz="2000" b="1" dirty="0">
                <a:solidFill>
                  <a:srgbClr val="002060"/>
                </a:solidFill>
                <a:latin typeface="Times New Roman" panose="02020603050405020304" charset="0"/>
                <a:cs typeface="Times New Roman" panose="02020603050405020304" charset="0"/>
                <a:sym typeface="+mn-ea"/>
              </a:rPr>
              <a:t>:</a:t>
            </a:r>
            <a:r>
              <a:rPr lang="en-US" altLang="zh-CN" sz="2000" b="1" dirty="0">
                <a:solidFill>
                  <a:srgbClr val="002060"/>
                </a:solidFill>
                <a:latin typeface="Times New Roman" panose="02020603050405020304" charset="0"/>
                <a:cs typeface="Times New Roman" panose="02020603050405020304" charset="0"/>
                <a:sym typeface="+mn-ea"/>
              </a:rPr>
              <a:t> </a:t>
            </a:r>
            <a:r>
              <a:rPr lang="zh-CN" altLang="en-US" sz="2000" b="1" i="1" dirty="0">
                <a:solidFill>
                  <a:srgbClr val="002060"/>
                </a:solidFill>
                <a:latin typeface="Times New Roman" panose="02020603050405020304" charset="0"/>
                <a:cs typeface="Times New Roman" panose="02020603050405020304" charset="0"/>
                <a:sym typeface="+mn-ea"/>
              </a:rPr>
              <a:t>Oof! She fell down, hard. </a:t>
            </a:r>
            <a:r>
              <a:rPr lang="en-US" altLang="zh-CN" sz="2000" b="1" i="1" u="sng" dirty="0">
                <a:solidFill>
                  <a:srgbClr val="002060"/>
                </a:solidFill>
                <a:latin typeface="Times New Roman" panose="02020603050405020304" charset="0"/>
                <a:cs typeface="Times New Roman" panose="02020603050405020304" charset="0"/>
                <a:sym typeface="+mn-ea"/>
              </a:rPr>
              <a:t>                                                                                                                 </a:t>
            </a:r>
            <a:r>
              <a:rPr lang="zh-CN" altLang="en-US" sz="2000" b="1" i="1" dirty="0">
                <a:noFill/>
                <a:latin typeface="Times New Roman" panose="02020603050405020304" charset="0"/>
                <a:cs typeface="Times New Roman" panose="02020603050405020304" charset="0"/>
                <a:sym typeface="+mn-ea"/>
              </a:rPr>
              <a:t>。</a:t>
            </a:r>
            <a:endParaRPr lang="zh-CN" altLang="en-US" sz="2000" b="1" i="1" dirty="0">
              <a:latin typeface="Times New Roman" panose="02020603050405020304" charset="0"/>
              <a:cs typeface="Times New Roman" panose="02020603050405020304" charset="0"/>
              <a:sym typeface="+mn-ea"/>
            </a:endParaRPr>
          </a:p>
          <a:p>
            <a:pPr marL="0" indent="508000" fontAlgn="auto">
              <a:lnSpc>
                <a:spcPts val="2200"/>
              </a:lnSpc>
              <a:buNone/>
              <a:extLst>
                <a:ext uri="{35155182-B16C-46BC-9424-99874614C6A1}">
                  <wpsdc:indentchars xmlns:wpsdc="http://www.wps.cn/officeDocument/2017/drawingmlCustomData" val="200" checksum="282533468"/>
                </a:ext>
              </a:extLst>
            </a:pPr>
            <a:endParaRPr lang="zh-CN" altLang="en-US" sz="2000" b="1" i="1" dirty="0">
              <a:latin typeface="Times New Roman" panose="02020603050405020304" charset="0"/>
              <a:cs typeface="Times New Roman" panose="02020603050405020304" charset="0"/>
            </a:endParaRPr>
          </a:p>
        </p:txBody>
      </p:sp>
      <p:pic>
        <p:nvPicPr>
          <p:cNvPr id="14338" name="图片 3"/>
          <p:cNvPicPr>
            <a:picLocks noChangeAspect="1"/>
          </p:cNvPicPr>
          <p:nvPr/>
        </p:nvPicPr>
        <p:blipFill>
          <a:blip r:embed="rId1"/>
          <a:srcRect t="28931"/>
          <a:stretch>
            <a:fillRect/>
          </a:stretch>
        </p:blipFill>
        <p:spPr>
          <a:xfrm>
            <a:off x="0" y="0"/>
            <a:ext cx="12192000" cy="31242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1">
            <a:extLst>
              <a:ext uri="{28A0092B-C50C-407E-A947-70E740481C1C}">
                <a14:useLocalDpi xmlns:a14="http://schemas.microsoft.com/office/drawing/2010/main" val="0"/>
              </a:ext>
            </a:extLst>
          </a:blip>
          <a:srcRect l="8343" t="18515" r="11882" b="8341"/>
          <a:stretch>
            <a:fillRect/>
          </a:stretch>
        </p:blipFill>
        <p:spPr>
          <a:xfrm>
            <a:off x="10010140" y="4486910"/>
            <a:ext cx="2090420" cy="236474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grpSp>
        <p:nvGrpSpPr>
          <p:cNvPr id="4" name="组合 16"/>
          <p:cNvGrpSpPr/>
          <p:nvPr/>
        </p:nvGrpSpPr>
        <p:grpSpPr>
          <a:xfrm>
            <a:off x="-549852" y="504825"/>
            <a:ext cx="13668317" cy="6353175"/>
            <a:chOff x="995" y="961"/>
            <a:chExt cx="17180" cy="9137"/>
          </a:xfrm>
        </p:grpSpPr>
        <p:pic>
          <p:nvPicPr>
            <p:cNvPr id="5" name="图片 4" descr="图片1_副本"/>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2229" y="961"/>
              <a:ext cx="12542" cy="9137"/>
            </a:xfrm>
            <a:prstGeom prst="rect">
              <a:avLst/>
            </a:prstGeom>
          </p:spPr>
        </p:pic>
        <p:sp>
          <p:nvSpPr>
            <p:cNvPr id="6" name="文本框 5"/>
            <p:cNvSpPr txBox="1"/>
            <p:nvPr/>
          </p:nvSpPr>
          <p:spPr>
            <a:xfrm>
              <a:off x="995" y="8972"/>
              <a:ext cx="6386" cy="662"/>
            </a:xfrm>
            <a:prstGeom prst="rect">
              <a:avLst/>
            </a:prstGeom>
            <a:noFill/>
          </p:spPr>
          <p:txBody>
            <a:bodyPr wrap="square" rtlCol="0">
              <a:spAutoFit/>
            </a:bodyPr>
            <a:lstStyle/>
            <a:p>
              <a:r>
                <a:rPr lang="en-US" altLang="zh-CN" sz="2400" b="1" dirty="0">
                  <a:latin typeface="Times" charset="0"/>
                  <a:ea typeface="Times" charset="0"/>
                  <a:cs typeface="Times" charset="0"/>
                </a:rPr>
                <a:t>        </a:t>
              </a:r>
              <a:r>
                <a:rPr lang="en-US" altLang="zh-CN" sz="2400" b="1" u="sng" dirty="0">
                  <a:latin typeface="Times" charset="0"/>
                  <a:ea typeface="Times" charset="0"/>
                  <a:cs typeface="Times" charset="0"/>
                </a:rPr>
                <a:t> beginning/setting</a:t>
              </a:r>
              <a:endParaRPr lang="en-US" altLang="zh-CN" sz="2400" b="1" i="1" dirty="0">
                <a:latin typeface="Times" charset="0"/>
                <a:ea typeface="Times" charset="0"/>
                <a:cs typeface="Times" charset="0"/>
              </a:endParaRPr>
            </a:p>
          </p:txBody>
        </p:sp>
        <p:sp>
          <p:nvSpPr>
            <p:cNvPr id="8" name="文本框 7"/>
            <p:cNvSpPr txBox="1"/>
            <p:nvPr/>
          </p:nvSpPr>
          <p:spPr>
            <a:xfrm>
              <a:off x="3550" y="4617"/>
              <a:ext cx="3623" cy="662"/>
            </a:xfrm>
            <a:prstGeom prst="rect">
              <a:avLst/>
            </a:prstGeom>
            <a:noFill/>
          </p:spPr>
          <p:txBody>
            <a:bodyPr wrap="square" rtlCol="0">
              <a:spAutoFit/>
            </a:bodyPr>
            <a:lstStyle/>
            <a:p>
              <a:r>
                <a:rPr lang="en-US" altLang="zh-CN" sz="2400" b="1" u="sng" dirty="0">
                  <a:latin typeface="Times" charset="0"/>
                  <a:ea typeface="Times" charset="0"/>
                  <a:cs typeface="Times" charset="0"/>
                </a:rPr>
                <a:t>Rising action</a:t>
              </a:r>
              <a:endParaRPr lang="en-US" altLang="zh-CN" sz="2400" b="1" u="sng" dirty="0">
                <a:latin typeface="Times" charset="0"/>
                <a:ea typeface="Times" charset="0"/>
                <a:cs typeface="Times" charset="0"/>
              </a:endParaRPr>
            </a:p>
          </p:txBody>
        </p:sp>
        <p:sp>
          <p:nvSpPr>
            <p:cNvPr id="12" name="文本框 11"/>
            <p:cNvSpPr txBox="1"/>
            <p:nvPr/>
          </p:nvSpPr>
          <p:spPr>
            <a:xfrm>
              <a:off x="13754" y="5698"/>
              <a:ext cx="4421" cy="662"/>
            </a:xfrm>
            <a:prstGeom prst="rect">
              <a:avLst/>
            </a:prstGeom>
            <a:noFill/>
          </p:spPr>
          <p:txBody>
            <a:bodyPr wrap="square" rtlCol="0">
              <a:spAutoFit/>
            </a:bodyPr>
            <a:lstStyle/>
            <a:p>
              <a:r>
                <a:rPr lang="en-US" altLang="zh-CN" sz="2400" b="1" u="sng" dirty="0">
                  <a:latin typeface="Times" charset="0"/>
                  <a:ea typeface="Times" charset="0"/>
                  <a:cs typeface="Times" charset="0"/>
                </a:rPr>
                <a:t>Ending</a:t>
              </a:r>
              <a:endParaRPr lang="en-US" altLang="zh-CN" sz="2400" b="1" u="sng" dirty="0">
                <a:latin typeface="Times" charset="0"/>
                <a:ea typeface="Times" charset="0"/>
                <a:cs typeface="Times" charset="0"/>
              </a:endParaRPr>
            </a:p>
          </p:txBody>
        </p:sp>
      </p:grpSp>
      <p:sp>
        <p:nvSpPr>
          <p:cNvPr id="35" name="文本框 34"/>
          <p:cNvSpPr txBox="1"/>
          <p:nvPr/>
        </p:nvSpPr>
        <p:spPr>
          <a:xfrm>
            <a:off x="0" y="6350"/>
            <a:ext cx="12192000" cy="700405"/>
          </a:xfrm>
          <a:prstGeom prst="rect">
            <a:avLst/>
          </a:prstGeom>
          <a:solidFill>
            <a:srgbClr val="FFFF00"/>
          </a:solidFill>
        </p:spPr>
        <p:txBody>
          <a:bodyPr wrap="square" rtlCol="0">
            <a:spAutoFit/>
          </a:bodyPr>
          <a:lstStyle/>
          <a:p>
            <a:pPr>
              <a:lnSpc>
                <a:spcPct val="110000"/>
              </a:lnSpc>
            </a:pPr>
            <a:r>
              <a:rPr lang="en-US" altLang="zh-CN" sz="3600" b="1" dirty="0">
                <a:solidFill>
                  <a:srgbClr val="1414EA"/>
                </a:solidFill>
              </a:rPr>
              <a:t>Step1. Read for the plot &amp; emotional change</a:t>
            </a:r>
            <a:endParaRPr lang="en-US" altLang="zh-CN" sz="3600" b="1" dirty="0">
              <a:solidFill>
                <a:srgbClr val="1414EA"/>
              </a:solidFill>
            </a:endParaRPr>
          </a:p>
        </p:txBody>
      </p:sp>
      <p:sp>
        <p:nvSpPr>
          <p:cNvPr id="19" name="文本框 18"/>
          <p:cNvSpPr txBox="1"/>
          <p:nvPr/>
        </p:nvSpPr>
        <p:spPr>
          <a:xfrm>
            <a:off x="2703830" y="6061713"/>
            <a:ext cx="6706870" cy="757130"/>
          </a:xfrm>
          <a:prstGeom prst="rect">
            <a:avLst/>
          </a:prstGeom>
          <a:solidFill>
            <a:srgbClr val="FFC000"/>
          </a:solidFill>
          <a:ln>
            <a:noFill/>
          </a:ln>
        </p:spPr>
        <p:txBody>
          <a:bodyPr wrap="square" rtlCol="0">
            <a:spAutoFit/>
          </a:bodyPr>
          <a:lstStyle/>
          <a:p>
            <a:pPr>
              <a:lnSpc>
                <a:spcPct val="90000"/>
              </a:lnSpc>
            </a:pPr>
            <a:r>
              <a:rPr kumimoji="1" lang="en-US" altLang="zh-CN" sz="2400" b="1" dirty="0">
                <a:solidFill>
                  <a:schemeClr val="tx1"/>
                </a:solidFill>
                <a:latin typeface="Times New Roman" panose="02020603050405020304" charset="0"/>
                <a:cs typeface="Times New Roman" panose="02020603050405020304" charset="0"/>
                <a:sym typeface="+mn-ea"/>
              </a:rPr>
              <a:t>Cali opened the gift from her aunt and uncle and found it a pair of figure skate.</a:t>
            </a:r>
            <a:endParaRPr kumimoji="1" lang="en-US" altLang="zh-CN" sz="2400" b="1" dirty="0">
              <a:solidFill>
                <a:schemeClr val="tx1"/>
              </a:solidFill>
              <a:latin typeface="Times New Roman" panose="02020603050405020304" charset="0"/>
              <a:cs typeface="Times New Roman" panose="02020603050405020304" charset="0"/>
              <a:sym typeface="+mn-ea"/>
            </a:endParaRPr>
          </a:p>
        </p:txBody>
      </p:sp>
      <p:sp>
        <p:nvSpPr>
          <p:cNvPr id="20" name="文本框 19"/>
          <p:cNvSpPr txBox="1"/>
          <p:nvPr/>
        </p:nvSpPr>
        <p:spPr>
          <a:xfrm>
            <a:off x="685800" y="3843655"/>
            <a:ext cx="2660015" cy="755650"/>
          </a:xfrm>
          <a:prstGeom prst="rect">
            <a:avLst/>
          </a:prstGeom>
          <a:solidFill>
            <a:srgbClr val="0070C0"/>
          </a:solidFill>
        </p:spPr>
        <p:txBody>
          <a:bodyPr wrap="square" rtlCol="0">
            <a:spAutoFit/>
          </a:bodyPr>
          <a:lstStyle/>
          <a:p>
            <a:pPr>
              <a:lnSpc>
                <a:spcPct val="90000"/>
              </a:lnSpc>
            </a:pPr>
            <a:r>
              <a:rPr kumimoji="1" lang="en-US" altLang="zh-CN" sz="2400" b="1" dirty="0">
                <a:solidFill>
                  <a:schemeClr val="bg1"/>
                </a:solidFill>
                <a:latin typeface="Times New Roman" panose="02020603050405020304" charset="0"/>
                <a:cs typeface="Times New Roman" panose="02020603050405020304" charset="0"/>
              </a:rPr>
              <a:t>She didn’t know how to skate.</a:t>
            </a:r>
            <a:endParaRPr kumimoji="1" lang="en-US" altLang="zh-CN" sz="2400" b="1" dirty="0">
              <a:solidFill>
                <a:schemeClr val="bg1"/>
              </a:solidFill>
              <a:latin typeface="Times New Roman" panose="02020603050405020304" charset="0"/>
              <a:cs typeface="Times New Roman" panose="02020603050405020304" charset="0"/>
            </a:endParaRPr>
          </a:p>
        </p:txBody>
      </p:sp>
      <p:sp>
        <p:nvSpPr>
          <p:cNvPr id="23" name="矩形 22"/>
          <p:cNvSpPr/>
          <p:nvPr/>
        </p:nvSpPr>
        <p:spPr>
          <a:xfrm>
            <a:off x="6441312" y="2855260"/>
            <a:ext cx="492444" cy="922020"/>
          </a:xfrm>
          <a:prstGeom prst="rect">
            <a:avLst/>
          </a:prstGeom>
          <a:solidFill>
            <a:schemeClr val="accent1"/>
          </a:solidFill>
          <a:ln>
            <a:solidFill>
              <a:schemeClr val="accent1"/>
            </a:solidFill>
          </a:ln>
        </p:spPr>
        <p:txBody>
          <a:bodyPr wrap="square" lIns="91440" tIns="45720" rIns="91440" bIns="45720">
            <a:spAutoFit/>
          </a:bodyPr>
          <a:lstStyle/>
          <a:p>
            <a:pPr algn="ctr"/>
            <a:r>
              <a:rPr lang="en-US" altLang="zh-CN" sz="5400" b="0" cap="none" spc="0">
                <a:ln w="0"/>
                <a:solidFill>
                  <a:schemeClr val="tx1"/>
                </a:solidFill>
                <a:effectLst>
                  <a:outerShdw blurRad="38100" dist="19050" dir="2700000" algn="tl" rotWithShape="0">
                    <a:schemeClr val="dk1">
                      <a:alpha val="40000"/>
                    </a:schemeClr>
                  </a:outerShdw>
                </a:effectLst>
                <a:latin typeface="Times New Roman" panose="02020603050405020304" charset="0"/>
                <a:ea typeface="Times New Roman" panose="02020603050405020304" charset="0"/>
                <a:cs typeface="Times New Roman" panose="02020603050405020304" charset="0"/>
              </a:rPr>
              <a:t>?</a:t>
            </a:r>
            <a:endParaRPr lang="zh-CN" alt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charset="0"/>
              <a:ea typeface="Times New Roman" panose="02020603050405020304" charset="0"/>
              <a:cs typeface="Times New Roman" panose="02020603050405020304" charset="0"/>
            </a:endParaRPr>
          </a:p>
        </p:txBody>
      </p:sp>
      <p:sp>
        <p:nvSpPr>
          <p:cNvPr id="24" name="矩形 23"/>
          <p:cNvSpPr/>
          <p:nvPr/>
        </p:nvSpPr>
        <p:spPr>
          <a:xfrm>
            <a:off x="8854593" y="3903657"/>
            <a:ext cx="492444" cy="923330"/>
          </a:xfrm>
          <a:prstGeom prst="rect">
            <a:avLst/>
          </a:prstGeom>
          <a:solidFill>
            <a:srgbClr val="0070C0"/>
          </a:solidFill>
        </p:spPr>
        <p:txBody>
          <a:bodyPr wrap="none" lIns="91440" tIns="45720" rIns="91440" bIns="45720">
            <a:spAutoFit/>
          </a:bodyPr>
          <a:lstStyle/>
          <a:p>
            <a:pPr algn="ctr"/>
            <a:r>
              <a:rPr lang="en-US" altLang="zh-CN" sz="5400" b="0" cap="none" spc="0">
                <a:ln w="0"/>
                <a:solidFill>
                  <a:schemeClr val="bg1"/>
                </a:solidFill>
                <a:effectLst>
                  <a:outerShdw blurRad="38100" dist="19050" dir="2700000" algn="tl" rotWithShape="0">
                    <a:schemeClr val="dk1">
                      <a:alpha val="40000"/>
                    </a:schemeClr>
                  </a:outerShdw>
                </a:effectLst>
                <a:latin typeface="Times New Roman" panose="02020603050405020304" charset="0"/>
                <a:ea typeface="Times New Roman" panose="02020603050405020304" charset="0"/>
                <a:cs typeface="Times New Roman" panose="02020603050405020304" charset="0"/>
              </a:rPr>
              <a:t>?</a:t>
            </a:r>
            <a:endParaRPr lang="zh-CN" altLang="en-US" sz="5400" b="0" cap="none" spc="0" dirty="0">
              <a:ln w="0"/>
              <a:solidFill>
                <a:schemeClr val="bg1"/>
              </a:solidFill>
              <a:effectLst>
                <a:outerShdw blurRad="38100" dist="19050" dir="2700000" algn="tl" rotWithShape="0">
                  <a:schemeClr val="dk1">
                    <a:alpha val="40000"/>
                  </a:schemeClr>
                </a:outerShdw>
              </a:effectLst>
              <a:latin typeface="Times New Roman" panose="02020603050405020304" charset="0"/>
              <a:ea typeface="Times New Roman" panose="02020603050405020304" charset="0"/>
              <a:cs typeface="Times New Roman" panose="02020603050405020304" charset="0"/>
            </a:endParaRPr>
          </a:p>
        </p:txBody>
      </p:sp>
      <p:sp>
        <p:nvSpPr>
          <p:cNvPr id="15" name="矩形 14"/>
          <p:cNvSpPr/>
          <p:nvPr/>
        </p:nvSpPr>
        <p:spPr>
          <a:xfrm>
            <a:off x="3441065" y="4006850"/>
            <a:ext cx="2616200" cy="830997"/>
          </a:xfrm>
          <a:prstGeom prst="rect">
            <a:avLst/>
          </a:prstGeom>
          <a:solidFill>
            <a:srgbClr val="00B050"/>
          </a:solidFill>
          <a:ln w="38100" cap="flat" cmpd="sng">
            <a:solidFill>
              <a:srgbClr val="FF0000"/>
            </a:solidFill>
            <a:prstDash val="solid"/>
            <a:miter/>
            <a:headEnd type="none" w="med" len="med"/>
            <a:tailEnd type="none" w="med" len="med"/>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pitchFamily="34" charset="-122"/>
                <a:ea typeface="微软雅黑" panose="020B0503020204020204" pitchFamily="34" charset="-122"/>
              </a:rPr>
              <a:t>hesitant &amp; embarrassed</a:t>
            </a:r>
            <a:endPar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pitchFamily="34" charset="-122"/>
              <a:ea typeface="微软雅黑" panose="020B0503020204020204" pitchFamily="34" charset="-122"/>
            </a:endParaRPr>
          </a:p>
        </p:txBody>
      </p:sp>
      <p:sp>
        <p:nvSpPr>
          <p:cNvPr id="16" name="矩形 15"/>
          <p:cNvSpPr/>
          <p:nvPr/>
        </p:nvSpPr>
        <p:spPr>
          <a:xfrm>
            <a:off x="1581785" y="5626100"/>
            <a:ext cx="1163320" cy="460375"/>
          </a:xfrm>
          <a:prstGeom prst="rect">
            <a:avLst/>
          </a:prstGeom>
          <a:solidFill>
            <a:srgbClr val="00B050"/>
          </a:solidFill>
          <a:ln w="38100" cap="flat" cmpd="sng">
            <a:solidFill>
              <a:srgbClr val="FF0000"/>
            </a:solidFill>
            <a:prstDash val="solid"/>
            <a:miter/>
            <a:headEnd type="none" w="med" len="med"/>
            <a:tailEnd type="none" w="med" len="med"/>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pitchFamily="34" charset="-122"/>
                <a:ea typeface="微软雅黑" panose="020B0503020204020204" pitchFamily="34" charset="-122"/>
              </a:rPr>
              <a:t>happy</a:t>
            </a:r>
            <a:endPar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pitchFamily="34" charset="-122"/>
              <a:ea typeface="微软雅黑" panose="020B0503020204020204" pitchFamily="34" charset="-122"/>
            </a:endParaRPr>
          </a:p>
        </p:txBody>
      </p:sp>
      <p:sp>
        <p:nvSpPr>
          <p:cNvPr id="25" name="矩形 24"/>
          <p:cNvSpPr/>
          <p:nvPr/>
        </p:nvSpPr>
        <p:spPr>
          <a:xfrm>
            <a:off x="4257675" y="2528570"/>
            <a:ext cx="1799590" cy="460375"/>
          </a:xfrm>
          <a:prstGeom prst="rect">
            <a:avLst/>
          </a:prstGeom>
          <a:solidFill>
            <a:srgbClr val="00B050"/>
          </a:solidFill>
          <a:ln w="38100" cap="flat" cmpd="sng">
            <a:solidFill>
              <a:srgbClr val="FF0000"/>
            </a:solidFill>
            <a:prstDash val="solid"/>
            <a:miter/>
            <a:headEnd type="none" w="med" len="med"/>
            <a:tailEnd type="none" w="med" len="med"/>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pitchFamily="34" charset="-122"/>
                <a:ea typeface="微软雅黑" panose="020B0503020204020204" pitchFamily="34" charset="-122"/>
              </a:rPr>
              <a:t>interested</a:t>
            </a:r>
            <a:endPar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pitchFamily="34" charset="-122"/>
              <a:ea typeface="微软雅黑" panose="020B0503020204020204" pitchFamily="34" charset="-122"/>
            </a:endParaRPr>
          </a:p>
        </p:txBody>
      </p:sp>
      <p:sp>
        <p:nvSpPr>
          <p:cNvPr id="26" name="矩形 25"/>
          <p:cNvSpPr/>
          <p:nvPr/>
        </p:nvSpPr>
        <p:spPr>
          <a:xfrm>
            <a:off x="7066915" y="2986405"/>
            <a:ext cx="3191510" cy="460375"/>
          </a:xfrm>
          <a:prstGeom prst="rect">
            <a:avLst/>
          </a:prstGeom>
          <a:solidFill>
            <a:schemeClr val="tx2">
              <a:lumMod val="60000"/>
              <a:lumOff val="40000"/>
            </a:schemeClr>
          </a:solidFill>
          <a:ln w="38100" cap="flat" cmpd="sng">
            <a:noFill/>
            <a:prstDash val="solid"/>
            <a:miter/>
            <a:headEnd type="none" w="med" len="med"/>
            <a:tailEnd type="none" w="med" len="med"/>
          </a:ln>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pitchFamily="34" charset="-122"/>
                <a:ea typeface="微软雅黑" panose="020B0503020204020204" pitchFamily="34" charset="-122"/>
              </a:rPr>
              <a:t>Time to hit the ice.</a:t>
            </a:r>
            <a:endPar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344295" y="2319020"/>
            <a:ext cx="2894330" cy="755650"/>
          </a:xfrm>
          <a:prstGeom prst="rect">
            <a:avLst/>
          </a:prstGeom>
          <a:solidFill>
            <a:srgbClr val="00B0F0"/>
          </a:solidFill>
        </p:spPr>
        <p:txBody>
          <a:bodyPr wrap="square" rtlCol="0">
            <a:spAutoFit/>
          </a:bodyPr>
          <a:lstStyle/>
          <a:p>
            <a:pPr>
              <a:lnSpc>
                <a:spcPct val="90000"/>
              </a:lnSpc>
            </a:pPr>
            <a:r>
              <a:rPr kumimoji="1" lang="en-US" altLang="zh-CN" sz="2400" b="1" dirty="0">
                <a:solidFill>
                  <a:schemeClr val="tx1"/>
                </a:solidFill>
                <a:latin typeface="Times New Roman" panose="02020603050405020304" charset="0"/>
                <a:cs typeface="Times New Roman" panose="02020603050405020304" charset="0"/>
              </a:rPr>
              <a:t>She imagined that skating might be fun.</a:t>
            </a:r>
            <a:endParaRPr kumimoji="1" lang="en-US" altLang="zh-CN" sz="2400" b="1" dirty="0">
              <a:solidFill>
                <a:schemeClr val="tx1"/>
              </a:solidFill>
              <a:latin typeface="Times New Roman" panose="02020603050405020304" charset="0"/>
              <a:cs typeface="Times New Roman" panose="02020603050405020304" charset="0"/>
            </a:endParaRPr>
          </a:p>
        </p:txBody>
      </p:sp>
      <p:sp>
        <p:nvSpPr>
          <p:cNvPr id="13" name="矩形 12"/>
          <p:cNvSpPr/>
          <p:nvPr/>
        </p:nvSpPr>
        <p:spPr>
          <a:xfrm>
            <a:off x="4872355" y="1155065"/>
            <a:ext cx="1315720" cy="460375"/>
          </a:xfrm>
          <a:prstGeom prst="rect">
            <a:avLst/>
          </a:prstGeom>
          <a:solidFill>
            <a:srgbClr val="00B050"/>
          </a:solidFill>
          <a:ln w="38100" cap="flat" cmpd="sng">
            <a:solidFill>
              <a:srgbClr val="FF0000"/>
            </a:solidFill>
            <a:prstDash val="solid"/>
            <a:miter/>
            <a:headEnd type="none" w="med" len="med"/>
            <a:tailEnd type="none" w="med" len="med"/>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pitchFamily="34" charset="-122"/>
                <a:ea typeface="微软雅黑" panose="020B0503020204020204" pitchFamily="34" charset="-122"/>
              </a:rPr>
              <a:t>excited</a:t>
            </a:r>
            <a:endPar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pitchFamily="34" charset="-122"/>
              <a:ea typeface="微软雅黑" panose="020B0503020204020204" pitchFamily="34" charset="-122"/>
            </a:endParaRPr>
          </a:p>
        </p:txBody>
      </p:sp>
      <p:sp>
        <p:nvSpPr>
          <p:cNvPr id="14" name="文本框 13"/>
          <p:cNvSpPr txBox="1"/>
          <p:nvPr/>
        </p:nvSpPr>
        <p:spPr>
          <a:xfrm>
            <a:off x="913130" y="1001395"/>
            <a:ext cx="3846195" cy="755650"/>
          </a:xfrm>
          <a:prstGeom prst="rect">
            <a:avLst/>
          </a:prstGeom>
          <a:solidFill>
            <a:srgbClr val="7030A0"/>
          </a:solidFill>
        </p:spPr>
        <p:txBody>
          <a:bodyPr wrap="square" rtlCol="0">
            <a:spAutoFit/>
          </a:bodyPr>
          <a:lstStyle/>
          <a:p>
            <a:pPr>
              <a:lnSpc>
                <a:spcPct val="90000"/>
              </a:lnSpc>
            </a:pPr>
            <a:r>
              <a:rPr kumimoji="1" lang="en-US" altLang="zh-CN" sz="2400" b="1" dirty="0">
                <a:solidFill>
                  <a:schemeClr val="bg1"/>
                </a:solidFill>
                <a:latin typeface="Times New Roman" panose="02020603050405020304" charset="0"/>
                <a:cs typeface="Times New Roman" panose="02020603050405020304" charset="0"/>
              </a:rPr>
              <a:t>She looked at other skaters around her in the rink.</a:t>
            </a:r>
            <a:endParaRPr kumimoji="1" lang="en-US" altLang="zh-CN" sz="2400" b="1" dirty="0">
              <a:solidFill>
                <a:schemeClr val="bg1"/>
              </a:solidFill>
              <a:latin typeface="Times New Roman" panose="02020603050405020304" charset="0"/>
              <a:cs typeface="Times New Roman" panose="02020603050405020304" charset="0"/>
            </a:endParaRPr>
          </a:p>
        </p:txBody>
      </p:sp>
      <p:sp>
        <p:nvSpPr>
          <p:cNvPr id="28" name="矩形 27"/>
          <p:cNvSpPr/>
          <p:nvPr/>
        </p:nvSpPr>
        <p:spPr>
          <a:xfrm>
            <a:off x="5828665" y="2184400"/>
            <a:ext cx="3300730" cy="461665"/>
          </a:xfrm>
          <a:prstGeom prst="rect">
            <a:avLst/>
          </a:prstGeom>
          <a:solidFill>
            <a:srgbClr val="00B050"/>
          </a:solidFill>
          <a:ln w="38100" cap="flat" cmpd="sng">
            <a:solidFill>
              <a:srgbClr val="FF0000"/>
            </a:solidFill>
            <a:prstDash val="solid"/>
            <a:miter/>
            <a:headEnd type="none" w="med" len="med"/>
            <a:tailEnd type="none" w="med" len="med"/>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pitchFamily="34" charset="-122"/>
                <a:ea typeface="微软雅黑" panose="020B0503020204020204" pitchFamily="34" charset="-122"/>
              </a:rPr>
              <a:t>sad&amp;unconfident</a:t>
            </a:r>
            <a:endPar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pitchFamily="34" charset="-122"/>
              <a:ea typeface="微软雅黑" panose="020B0503020204020204" pitchFamily="34" charset="-122"/>
            </a:endParaRPr>
          </a:p>
        </p:txBody>
      </p:sp>
      <p:sp>
        <p:nvSpPr>
          <p:cNvPr id="29" name="文本框 28"/>
          <p:cNvSpPr txBox="1"/>
          <p:nvPr/>
        </p:nvSpPr>
        <p:spPr>
          <a:xfrm>
            <a:off x="7696672" y="1327291"/>
            <a:ext cx="3300730" cy="755650"/>
          </a:xfrm>
          <a:prstGeom prst="rect">
            <a:avLst/>
          </a:prstGeom>
          <a:solidFill>
            <a:schemeClr val="accent2">
              <a:lumMod val="75000"/>
            </a:schemeClr>
          </a:solidFill>
        </p:spPr>
        <p:txBody>
          <a:bodyPr wrap="square" rtlCol="0">
            <a:spAutoFit/>
          </a:bodyPr>
          <a:lstStyle/>
          <a:p>
            <a:pPr>
              <a:lnSpc>
                <a:spcPct val="90000"/>
              </a:lnSpc>
            </a:pPr>
            <a:r>
              <a:rPr kumimoji="1" lang="en-US" altLang="zh-CN" sz="2400" b="1" dirty="0">
                <a:solidFill>
                  <a:schemeClr val="bg1"/>
                </a:solidFill>
                <a:latin typeface="Times New Roman" panose="02020603050405020304" charset="0"/>
                <a:cs typeface="Times New Roman" panose="02020603050405020304" charset="0"/>
              </a:rPr>
              <a:t>She found some things that she couldn’t do.</a:t>
            </a:r>
            <a:endParaRPr kumimoji="1" lang="en-US" altLang="zh-CN" sz="2400" b="1" dirty="0">
              <a:solidFill>
                <a:schemeClr val="bg1"/>
              </a:solidFill>
              <a:latin typeface="Times New Roman" panose="02020603050405020304" charset="0"/>
              <a:cs typeface="Times New Roman" panose="02020603050405020304" charset="0"/>
            </a:endParaRPr>
          </a:p>
        </p:txBody>
      </p:sp>
      <p:sp>
        <p:nvSpPr>
          <p:cNvPr id="30" name="矩形 29"/>
          <p:cNvSpPr/>
          <p:nvPr/>
        </p:nvSpPr>
        <p:spPr>
          <a:xfrm>
            <a:off x="6441440" y="4084955"/>
            <a:ext cx="2317750" cy="460375"/>
          </a:xfrm>
          <a:prstGeom prst="rect">
            <a:avLst/>
          </a:prstGeom>
          <a:solidFill>
            <a:srgbClr val="92D050"/>
          </a:solidFill>
          <a:ln w="38100" cap="flat" cmpd="sng">
            <a:noFill/>
            <a:prstDash val="solid"/>
            <a:miter/>
            <a:headEnd type="none" w="med" len="med"/>
            <a:tailEnd type="none" w="med" len="med"/>
          </a:ln>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pitchFamily="34" charset="-122"/>
                <a:ea typeface="微软雅黑" panose="020B0503020204020204" pitchFamily="34" charset="-122"/>
              </a:rPr>
              <a:t>She fell down.</a:t>
            </a:r>
            <a:endParaRPr kumimoji="0" lang="en-US" altLang="zh-CN" sz="2400" b="1" i="0" u="none" strike="noStrike" kern="0" cap="none" spc="0" normalizeH="0" baseline="0" noProof="1">
              <a:ln>
                <a:noFill/>
              </a:ln>
              <a:solidFill>
                <a:prstClr val="white"/>
              </a:solidFill>
              <a:effectLst>
                <a:outerShdw blurRad="38100" dist="38100" dir="2700000">
                  <a:srgbClr val="000000"/>
                </a:outerShdw>
              </a:effectLst>
              <a:uLnTx/>
              <a:uFillTx/>
              <a:latin typeface="微软雅黑" panose="020B0503020204020204" pitchFamily="34" charset="-122"/>
              <a:ea typeface="微软雅黑" panose="020B0503020204020204" pitchFamily="34" charset="-122"/>
            </a:endParaRPr>
          </a:p>
        </p:txBody>
      </p:sp>
      <p:sp>
        <p:nvSpPr>
          <p:cNvPr id="31" name="文本框 30"/>
          <p:cNvSpPr txBox="1"/>
          <p:nvPr/>
        </p:nvSpPr>
        <p:spPr>
          <a:xfrm>
            <a:off x="300990" y="4486910"/>
            <a:ext cx="3004185" cy="460375"/>
          </a:xfrm>
          <a:prstGeom prst="rect">
            <a:avLst/>
          </a:prstGeom>
          <a:noFill/>
        </p:spPr>
        <p:txBody>
          <a:bodyPr wrap="square" rtlCol="0">
            <a:spAutoFit/>
          </a:bodyPr>
          <a:lstStyle/>
          <a:p>
            <a:r>
              <a:rPr lang="en-US" altLang="zh-CN" sz="2400" b="1" dirty="0">
                <a:latin typeface="Times" charset="0"/>
                <a:ea typeface="Times" charset="0"/>
                <a:cs typeface="Times" charset="0"/>
              </a:rPr>
              <a:t>        </a:t>
            </a:r>
            <a:r>
              <a:rPr lang="en-US" altLang="zh-CN" sz="2400" b="1" u="sng" dirty="0">
                <a:latin typeface="Times" charset="0"/>
                <a:ea typeface="Times" charset="0"/>
                <a:cs typeface="Times" charset="0"/>
              </a:rPr>
              <a:t> development</a:t>
            </a:r>
            <a:endParaRPr lang="en-US" altLang="zh-CN" sz="2400" b="1" i="1" dirty="0">
              <a:latin typeface="Times" charset="0"/>
              <a:ea typeface="Times" charset="0"/>
              <a:cs typeface="Times"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3" grpId="0" animBg="1"/>
      <p:bldP spid="23" grpId="1" animBg="1"/>
      <p:bldP spid="24" grpId="0" animBg="1"/>
      <p:bldP spid="24" grpId="1" animBg="1"/>
      <p:bldP spid="15" grpId="0" animBg="1"/>
      <p:bldP spid="15" grpId="1" animBg="1"/>
      <p:bldP spid="16" grpId="0" animBg="1"/>
      <p:bldP spid="16" grpId="1" animBg="1"/>
      <p:bldP spid="25" grpId="0" animBg="1"/>
      <p:bldP spid="25" grpId="1" animBg="1"/>
      <p:bldP spid="26" grpId="0" animBg="1"/>
      <p:bldP spid="26" grpId="1" animBg="1"/>
      <p:bldP spid="2" grpId="0" animBg="1"/>
      <p:bldP spid="2" grpId="1" animBg="1"/>
      <p:bldP spid="13" grpId="0" animBg="1"/>
      <p:bldP spid="13" grpId="1" animBg="1"/>
      <p:bldP spid="14" grpId="0" animBg="1"/>
      <p:bldP spid="14" grpId="1" animBg="1"/>
      <p:bldP spid="28" grpId="0" animBg="1"/>
      <p:bldP spid="28" grpId="1" animBg="1"/>
      <p:bldP spid="29" grpId="0" animBg="1"/>
      <p:bldP spid="29" grpId="1" animBg="1"/>
      <p:bldP spid="30" grpId="0" animBg="1"/>
      <p:bldP spid="30" grpId="1" animBg="1"/>
      <p:bldP spid="31" grpId="0"/>
      <p:bldP spid="3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0" y="6350"/>
            <a:ext cx="12192000" cy="671274"/>
          </a:xfrm>
          <a:prstGeom prst="rect">
            <a:avLst/>
          </a:prstGeom>
          <a:solidFill>
            <a:srgbClr val="FFFF00"/>
          </a:solidFill>
        </p:spPr>
        <p:txBody>
          <a:bodyPr wrap="square" rtlCol="0">
            <a:spAutoFit/>
          </a:bodyPr>
          <a:lstStyle/>
          <a:p>
            <a:pPr>
              <a:lnSpc>
                <a:spcPct val="110000"/>
              </a:lnSpc>
            </a:pPr>
            <a:r>
              <a:rPr lang="en-US" altLang="zh-CN" sz="3600" b="1" dirty="0">
                <a:solidFill>
                  <a:srgbClr val="1414EA"/>
                </a:solidFill>
              </a:rPr>
              <a:t>Step2.Read for the Conflict</a:t>
            </a:r>
            <a:endParaRPr lang="en-US" altLang="zh-CN" sz="3600" b="1" dirty="0">
              <a:solidFill>
                <a:srgbClr val="1414EA"/>
              </a:solidFill>
            </a:endParaRPr>
          </a:p>
        </p:txBody>
      </p:sp>
      <p:sp>
        <p:nvSpPr>
          <p:cNvPr id="5" name="文本框 4"/>
          <p:cNvSpPr txBox="1"/>
          <p:nvPr/>
        </p:nvSpPr>
        <p:spPr>
          <a:xfrm>
            <a:off x="207645" y="848995"/>
            <a:ext cx="7018655" cy="1383264"/>
          </a:xfrm>
          <a:prstGeom prst="rect">
            <a:avLst/>
          </a:prstGeom>
          <a:noFill/>
          <a:ln w="41275">
            <a:solidFill>
              <a:srgbClr val="FFC000"/>
            </a:solidFill>
            <a:prstDash val="sysDash"/>
          </a:ln>
        </p:spPr>
        <p:txBody>
          <a:bodyPr wrap="square" rtlCol="0">
            <a:spAutoFit/>
          </a:bodyPr>
          <a:lstStyle/>
          <a:p>
            <a:pPr marL="457200" indent="-457200">
              <a:lnSpc>
                <a:spcPct val="120000"/>
              </a:lnSpc>
              <a:buFont typeface="Arial" panose="020B0604020202020204" pitchFamily="34" charset="0"/>
              <a:buChar char="•"/>
            </a:pPr>
            <a:r>
              <a:rPr lang="en-US" altLang="zh-CN" sz="2400" dirty="0">
                <a:latin typeface="Times New Roman" panose="02020603050405020304" charset="0"/>
                <a:cs typeface="Times New Roman" panose="02020603050405020304" charset="0"/>
                <a:sym typeface="+mn-ea"/>
              </a:rPr>
              <a:t>... </a:t>
            </a:r>
            <a:r>
              <a:rPr lang="zh-CN" altLang="en-US" sz="2400" dirty="0">
                <a:highlight>
                  <a:srgbClr val="00FF00"/>
                </a:highlight>
                <a:latin typeface="Times New Roman" panose="02020603050405020304" charset="0"/>
                <a:cs typeface="Times New Roman" panose="02020603050405020304" charset="0"/>
                <a:sym typeface="+mn-ea"/>
              </a:rPr>
              <a:t>the little girl hesitated, </a:t>
            </a:r>
            <a:r>
              <a:rPr lang="zh-CN" altLang="en-US" sz="2400" dirty="0">
                <a:latin typeface="Times New Roman" panose="02020603050405020304" charset="0"/>
                <a:cs typeface="Times New Roman" panose="02020603050405020304" charset="0"/>
                <a:sym typeface="+mn-ea"/>
              </a:rPr>
              <a:t>“… but I don</a:t>
            </a:r>
            <a:r>
              <a:rPr lang="en-US" altLang="zh-CN" sz="2400" dirty="0">
                <a:latin typeface="Times New Roman" panose="02020603050405020304" charset="0"/>
                <a:cs typeface="Times New Roman" panose="02020603050405020304" charset="0"/>
                <a:sym typeface="+mn-ea"/>
              </a:rPr>
              <a:t>’</a:t>
            </a:r>
            <a:r>
              <a:rPr lang="zh-CN" altLang="en-US" sz="2400" dirty="0">
                <a:latin typeface="Times New Roman" panose="02020603050405020304" charset="0"/>
                <a:cs typeface="Times New Roman" panose="02020603050405020304" charset="0"/>
                <a:sym typeface="+mn-ea"/>
              </a:rPr>
              <a:t>t know how to </a:t>
            </a:r>
            <a:r>
              <a:rPr lang="zh-CN" altLang="en-US" sz="2400" u="sng" dirty="0">
                <a:latin typeface="Times New Roman" panose="02020603050405020304" charset="0"/>
                <a:cs typeface="Times New Roman" panose="02020603050405020304" charset="0"/>
                <a:sym typeface="+mn-ea"/>
              </a:rPr>
              <a:t>skate</a:t>
            </a:r>
            <a:r>
              <a:rPr lang="zh-CN" altLang="en-US" sz="2400" dirty="0">
                <a:latin typeface="Times New Roman" panose="02020603050405020304" charset="0"/>
                <a:cs typeface="Times New Roman" panose="02020603050405020304" charset="0"/>
                <a:sym typeface="+mn-ea"/>
              </a:rPr>
              <a:t>.” </a:t>
            </a:r>
            <a:r>
              <a:rPr lang="zh-CN" altLang="en-US" sz="2400" dirty="0">
                <a:highlight>
                  <a:srgbClr val="00FF00"/>
                </a:highlight>
                <a:latin typeface="Times New Roman" panose="02020603050405020304" charset="0"/>
                <a:cs typeface="Times New Roman" panose="02020603050405020304" charset="0"/>
                <a:sym typeface="+mn-ea"/>
              </a:rPr>
              <a:t>She looked embarrassed.</a:t>
            </a:r>
            <a:endParaRPr lang="en-US" altLang="zh-CN" sz="2400" dirty="0">
              <a:highlight>
                <a:srgbClr val="00FF00"/>
              </a:highlight>
              <a:latin typeface="Times New Roman" panose="02020603050405020304" charset="0"/>
              <a:cs typeface="Times New Roman" panose="02020603050405020304" charset="0"/>
              <a:sym typeface="+mn-ea"/>
            </a:endParaRPr>
          </a:p>
          <a:p>
            <a:pPr marL="457200" indent="-457200">
              <a:lnSpc>
                <a:spcPct val="120000"/>
              </a:lnSpc>
              <a:buFont typeface="Arial" panose="020B0604020202020204" pitchFamily="34" charset="0"/>
              <a:buChar char="•"/>
            </a:pPr>
            <a:endParaRPr lang="zh-CN" altLang="en-US" sz="2400" dirty="0">
              <a:solidFill>
                <a:srgbClr val="C00000"/>
              </a:solidFill>
              <a:highlight>
                <a:srgbClr val="00FF00"/>
              </a:highlight>
              <a:latin typeface="Times New Roman" panose="02020603050405020304" charset="0"/>
              <a:cs typeface="Times New Roman" panose="02020603050405020304" charset="0"/>
            </a:endParaRPr>
          </a:p>
        </p:txBody>
      </p:sp>
      <p:sp>
        <p:nvSpPr>
          <p:cNvPr id="6" name="文本框 5"/>
          <p:cNvSpPr txBox="1"/>
          <p:nvPr/>
        </p:nvSpPr>
        <p:spPr>
          <a:xfrm>
            <a:off x="7930515" y="2777332"/>
            <a:ext cx="4053841" cy="2308324"/>
          </a:xfrm>
          <a:prstGeom prst="rect">
            <a:avLst/>
          </a:prstGeom>
          <a:noFill/>
        </p:spPr>
        <p:txBody>
          <a:bodyPr wrap="square" rtlCol="0">
            <a:spAutoFit/>
          </a:bodyPr>
          <a:lstStyle/>
          <a:p>
            <a:r>
              <a:rPr lang="en-US" altLang="zh-CN" sz="3200" b="1" u="sng" dirty="0">
                <a:solidFill>
                  <a:srgbClr val="1414EA"/>
                </a:solidFill>
                <a:latin typeface="Times New Roman" panose="02020603050405020304" charset="0"/>
                <a:cs typeface="Times New Roman" panose="02020603050405020304" charset="0"/>
              </a:rPr>
              <a:t>Solution 1:</a:t>
            </a:r>
            <a:r>
              <a:rPr lang="en-US" altLang="zh-CN" sz="3200" dirty="0">
                <a:solidFill>
                  <a:srgbClr val="1414EA"/>
                </a:solidFill>
                <a:latin typeface="Times New Roman" panose="02020603050405020304" charset="0"/>
                <a:cs typeface="Times New Roman" panose="02020603050405020304" charset="0"/>
              </a:rPr>
              <a:t> </a:t>
            </a:r>
            <a:endParaRPr lang="en-US" altLang="zh-CN" sz="3200" dirty="0">
              <a:solidFill>
                <a:srgbClr val="1414EA"/>
              </a:solidFill>
              <a:latin typeface="Times New Roman" panose="02020603050405020304" charset="0"/>
              <a:cs typeface="Times New Roman" panose="02020603050405020304" charset="0"/>
            </a:endParaRPr>
          </a:p>
          <a:p>
            <a:r>
              <a:rPr lang="en-US" altLang="zh-CN" sz="2800" dirty="0">
                <a:solidFill>
                  <a:srgbClr val="1414EA"/>
                </a:solidFill>
                <a:latin typeface="Times New Roman" panose="02020603050405020304" charset="0"/>
                <a:cs typeface="Times New Roman" panose="02020603050405020304" charset="0"/>
              </a:rPr>
              <a:t>Cali’s uncle and aunt took her to the rink for learning how to skate</a:t>
            </a:r>
            <a:r>
              <a:rPr lang="en-US" altLang="zh-CN" sz="2800" dirty="0">
                <a:solidFill>
                  <a:srgbClr val="FF0000"/>
                </a:solidFill>
                <a:latin typeface="Times New Roman" panose="02020603050405020304" charset="0"/>
                <a:cs typeface="Times New Roman" panose="02020603050405020304" charset="0"/>
              </a:rPr>
              <a:t>.</a:t>
            </a:r>
            <a:endParaRPr lang="en-US" altLang="zh-CN" sz="2800" dirty="0">
              <a:solidFill>
                <a:srgbClr val="FF0000"/>
              </a:solidFill>
              <a:latin typeface="Times New Roman" panose="02020603050405020304" charset="0"/>
              <a:cs typeface="Times New Roman" panose="02020603050405020304" charset="0"/>
            </a:endParaRPr>
          </a:p>
          <a:p>
            <a:endParaRPr lang="en-US" altLang="zh-CN" sz="2800" dirty="0">
              <a:solidFill>
                <a:srgbClr val="FF0000"/>
              </a:solidFill>
              <a:highlight>
                <a:srgbClr val="00FF00"/>
              </a:highlight>
              <a:latin typeface="Times New Roman" panose="02020603050405020304" charset="0"/>
              <a:cs typeface="Times New Roman" panose="02020603050405020304" charset="0"/>
            </a:endParaRPr>
          </a:p>
        </p:txBody>
      </p:sp>
      <p:sp>
        <p:nvSpPr>
          <p:cNvPr id="8" name="文本框 7"/>
          <p:cNvSpPr txBox="1"/>
          <p:nvPr/>
        </p:nvSpPr>
        <p:spPr>
          <a:xfrm>
            <a:off x="7930515" y="848995"/>
            <a:ext cx="4053840" cy="1384995"/>
          </a:xfrm>
          <a:prstGeom prst="rect">
            <a:avLst/>
          </a:prstGeom>
          <a:solidFill>
            <a:schemeClr val="accent4">
              <a:lumMod val="20000"/>
              <a:lumOff val="80000"/>
            </a:schemeClr>
          </a:solidFill>
          <a:ln>
            <a:solidFill>
              <a:schemeClr val="accent4"/>
            </a:solidFill>
          </a:ln>
        </p:spPr>
        <p:txBody>
          <a:bodyPr wrap="square" rtlCol="0" anchor="t">
            <a:spAutoFit/>
          </a:bodyPr>
          <a:lstStyle/>
          <a:p>
            <a:r>
              <a:rPr lang="en-US" altLang="zh-CN" sz="2800" b="1" u="sng" dirty="0">
                <a:solidFill>
                  <a:srgbClr val="1414EA"/>
                </a:solidFill>
                <a:latin typeface="Times New Roman" panose="02020603050405020304" charset="0"/>
                <a:cs typeface="Times New Roman" panose="02020603050405020304" charset="0"/>
                <a:sym typeface="+mn-ea"/>
              </a:rPr>
              <a:t>Conflict 1:</a:t>
            </a:r>
            <a:r>
              <a:rPr lang="en-US" altLang="zh-CN" sz="2800" dirty="0">
                <a:solidFill>
                  <a:srgbClr val="1414EA"/>
                </a:solidFill>
                <a:latin typeface="Times New Roman" panose="02020603050405020304" charset="0"/>
                <a:cs typeface="Times New Roman" panose="02020603050405020304" charset="0"/>
                <a:sym typeface="+mn-ea"/>
              </a:rPr>
              <a:t> </a:t>
            </a:r>
            <a:endParaRPr lang="en-US" altLang="zh-CN" sz="2800" dirty="0">
              <a:solidFill>
                <a:srgbClr val="1414EA"/>
              </a:solidFill>
              <a:latin typeface="Times New Roman" panose="02020603050405020304" charset="0"/>
              <a:cs typeface="Times New Roman" panose="02020603050405020304" charset="0"/>
              <a:sym typeface="+mn-ea"/>
            </a:endParaRPr>
          </a:p>
          <a:p>
            <a:r>
              <a:rPr lang="en-US" altLang="zh-CN" sz="2800" dirty="0">
                <a:solidFill>
                  <a:srgbClr val="1414EA"/>
                </a:solidFill>
                <a:latin typeface="Times New Roman" panose="02020603050405020304" charset="0"/>
                <a:cs typeface="Times New Roman" panose="02020603050405020304" charset="0"/>
                <a:sym typeface="+mn-ea"/>
              </a:rPr>
              <a:t>The girl didn’t know how to skate.</a:t>
            </a:r>
            <a:endParaRPr lang="en-US" altLang="zh-CN" sz="2800" dirty="0">
              <a:solidFill>
                <a:srgbClr val="1414EA"/>
              </a:solidFill>
              <a:latin typeface="Times New Roman" panose="02020603050405020304" charset="0"/>
              <a:cs typeface="Times New Roman" panose="02020603050405020304" charset="0"/>
              <a:sym typeface="+mn-ea"/>
            </a:endParaRPr>
          </a:p>
        </p:txBody>
      </p:sp>
      <p:sp>
        <p:nvSpPr>
          <p:cNvPr id="12" name="文本框 11"/>
          <p:cNvSpPr txBox="1"/>
          <p:nvPr/>
        </p:nvSpPr>
        <p:spPr>
          <a:xfrm>
            <a:off x="6673850" y="128349"/>
            <a:ext cx="5518150" cy="521970"/>
          </a:xfrm>
          <a:prstGeom prst="rect">
            <a:avLst/>
          </a:prstGeom>
          <a:noFill/>
        </p:spPr>
        <p:txBody>
          <a:bodyPr wrap="square" rtlCol="0">
            <a:spAutoFit/>
          </a:bodyPr>
          <a:lstStyle/>
          <a:p>
            <a:r>
              <a:rPr lang="en-US" altLang="zh-CN" sz="2800" b="1" u="sng" dirty="0">
                <a:solidFill>
                  <a:srgbClr val="C00000"/>
                </a:solidFill>
              </a:rPr>
              <a:t>Principle:</a:t>
            </a:r>
            <a:r>
              <a:rPr lang="en-US" altLang="zh-CN" sz="2800" b="1" dirty="0">
                <a:solidFill>
                  <a:srgbClr val="C00000"/>
                </a:solidFill>
              </a:rPr>
              <a:t> Conflict-Solution</a:t>
            </a:r>
            <a:endParaRPr lang="en-US" altLang="zh-CN" sz="2800" b="1" dirty="0">
              <a:solidFill>
                <a:srgbClr val="C00000"/>
              </a:solidFill>
            </a:endParaRPr>
          </a:p>
        </p:txBody>
      </p:sp>
      <p:sp>
        <p:nvSpPr>
          <p:cNvPr id="2" name="文本框 1"/>
          <p:cNvSpPr txBox="1"/>
          <p:nvPr/>
        </p:nvSpPr>
        <p:spPr>
          <a:xfrm>
            <a:off x="207645" y="2641753"/>
            <a:ext cx="7018655" cy="1834348"/>
          </a:xfrm>
          <a:prstGeom prst="rect">
            <a:avLst/>
          </a:prstGeom>
          <a:noFill/>
          <a:ln w="63500">
            <a:solidFill>
              <a:srgbClr val="FFC000"/>
            </a:solidFill>
            <a:prstDash val="sysDash"/>
          </a:ln>
        </p:spPr>
        <p:txBody>
          <a:bodyPr wrap="square" rtlCol="0">
            <a:spAutoFit/>
          </a:bodyPr>
          <a:lstStyle/>
          <a:p>
            <a:pPr marL="0" indent="711200" fontAlgn="auto">
              <a:lnSpc>
                <a:spcPct val="120000"/>
              </a:lnSpc>
              <a:buNone/>
            </a:pPr>
            <a:r>
              <a:rPr lang="zh-CN" altLang="en-US" sz="2400" dirty="0">
                <a:latin typeface="Times New Roman" panose="02020603050405020304" charset="0"/>
                <a:cs typeface="Times New Roman" panose="02020603050405020304" charset="0"/>
                <a:sym typeface="+mn-ea"/>
              </a:rPr>
              <a:t>“Don</a:t>
            </a:r>
            <a:r>
              <a:rPr lang="en-US" altLang="zh-CN" sz="2400" dirty="0">
                <a:latin typeface="Times New Roman" panose="02020603050405020304" charset="0"/>
                <a:cs typeface="Times New Roman" panose="02020603050405020304" charset="0"/>
                <a:sym typeface="+mn-ea"/>
              </a:rPr>
              <a:t>’</a:t>
            </a:r>
            <a:r>
              <a:rPr lang="zh-CN" altLang="en-US" sz="2400" dirty="0">
                <a:latin typeface="Times New Roman" panose="02020603050405020304" charset="0"/>
                <a:cs typeface="Times New Roman" panose="02020603050405020304" charset="0"/>
                <a:sym typeface="+mn-ea"/>
              </a:rPr>
              <a:t>t worry,” said Aunt Lisa. “That</a:t>
            </a:r>
            <a:r>
              <a:rPr lang="en-US" altLang="zh-CN" sz="2400" dirty="0">
                <a:latin typeface="Times New Roman" panose="02020603050405020304" charset="0"/>
                <a:cs typeface="Times New Roman" panose="02020603050405020304" charset="0"/>
                <a:sym typeface="+mn-ea"/>
              </a:rPr>
              <a:t>’</a:t>
            </a:r>
            <a:r>
              <a:rPr lang="zh-CN" altLang="en-US" sz="2400" dirty="0">
                <a:latin typeface="Times New Roman" panose="02020603050405020304" charset="0"/>
                <a:cs typeface="Times New Roman" panose="02020603050405020304" charset="0"/>
                <a:sym typeface="+mn-ea"/>
              </a:rPr>
              <a:t>s the fun part — learning how to do it!”</a:t>
            </a:r>
            <a:endParaRPr lang="zh-CN" altLang="en-US" sz="2400" dirty="0">
              <a:latin typeface="Times New Roman" panose="02020603050405020304" charset="0"/>
              <a:cs typeface="Times New Roman" panose="02020603050405020304" charset="0"/>
            </a:endParaRPr>
          </a:p>
          <a:p>
            <a:pPr marL="0" indent="711200" fontAlgn="auto">
              <a:lnSpc>
                <a:spcPct val="120000"/>
              </a:lnSpc>
              <a:buNone/>
            </a:pPr>
            <a:r>
              <a:rPr lang="zh-CN" altLang="en-US" sz="2400" dirty="0">
                <a:latin typeface="Times New Roman" panose="02020603050405020304" charset="0"/>
                <a:cs typeface="Times New Roman" panose="02020603050405020304" charset="0"/>
                <a:sym typeface="+mn-ea"/>
              </a:rPr>
              <a:t>“That</a:t>
            </a:r>
            <a:r>
              <a:rPr lang="en-US" altLang="zh-CN" sz="2400" dirty="0">
                <a:latin typeface="Times New Roman" panose="02020603050405020304" charset="0"/>
                <a:cs typeface="Times New Roman" panose="02020603050405020304" charset="0"/>
                <a:sym typeface="+mn-ea"/>
              </a:rPr>
              <a:t>’</a:t>
            </a:r>
            <a:r>
              <a:rPr lang="zh-CN" altLang="en-US" sz="2400" dirty="0">
                <a:latin typeface="Times New Roman" panose="02020603050405020304" charset="0"/>
                <a:cs typeface="Times New Roman" panose="02020603050405020304" charset="0"/>
                <a:sym typeface="+mn-ea"/>
              </a:rPr>
              <a:t>s right,” said Uncle George. “We will take you to the ice </a:t>
            </a:r>
            <a:r>
              <a:rPr lang="zh-CN" altLang="en-US" sz="2400" u="sng" dirty="0">
                <a:latin typeface="Times New Roman" panose="02020603050405020304" charset="0"/>
                <a:cs typeface="Times New Roman" panose="02020603050405020304" charset="0"/>
                <a:sym typeface="+mn-ea"/>
              </a:rPr>
              <a:t>rink</a:t>
            </a:r>
            <a:r>
              <a:rPr lang="zh-CN" altLang="en-US" sz="2400" dirty="0">
                <a:latin typeface="Times New Roman" panose="02020603050405020304" charset="0"/>
                <a:cs typeface="Times New Roman" panose="02020603050405020304" charset="0"/>
                <a:sym typeface="+mn-ea"/>
              </a:rPr>
              <a:t> (冰场) and all go skating</a:t>
            </a:r>
            <a:r>
              <a:rPr lang="en-US" altLang="zh-CN" sz="2400" dirty="0">
                <a:latin typeface="Times New Roman" panose="02020603050405020304" charset="0"/>
                <a:cs typeface="Times New Roman" panose="02020603050405020304" charset="0"/>
                <a:sym typeface="+mn-ea"/>
              </a:rPr>
              <a:t> </a:t>
            </a:r>
            <a:r>
              <a:rPr lang="zh-CN" altLang="en-US" sz="2400" dirty="0">
                <a:latin typeface="Times New Roman" panose="02020603050405020304" charset="0"/>
                <a:cs typeface="Times New Roman" panose="02020603050405020304" charset="0"/>
                <a:sym typeface="+mn-ea"/>
              </a:rPr>
              <a:t>together.”</a:t>
            </a:r>
            <a:endParaRPr lang="zh-CN" altLang="en-US" sz="2400" dirty="0">
              <a:solidFill>
                <a:srgbClr val="C00000"/>
              </a:solidFill>
              <a:latin typeface="Times New Roman" panose="02020603050405020304" charset="0"/>
              <a:cs typeface="Times New Roman" panose="02020603050405020304" charset="0"/>
            </a:endParaRPr>
          </a:p>
        </p:txBody>
      </p:sp>
      <p:sp>
        <p:nvSpPr>
          <p:cNvPr id="3" name="箭头: 右 2"/>
          <p:cNvSpPr/>
          <p:nvPr/>
        </p:nvSpPr>
        <p:spPr>
          <a:xfrm>
            <a:off x="7226300" y="1452880"/>
            <a:ext cx="708660" cy="5219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箭头: 右 12"/>
          <p:cNvSpPr/>
          <p:nvPr/>
        </p:nvSpPr>
        <p:spPr>
          <a:xfrm>
            <a:off x="7178040" y="3297942"/>
            <a:ext cx="708660" cy="5219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309880" y="5362674"/>
            <a:ext cx="6187440" cy="830997"/>
          </a:xfrm>
          <a:prstGeom prst="rect">
            <a:avLst/>
          </a:prstGeom>
          <a:noFill/>
          <a:ln w="63500">
            <a:solidFill>
              <a:schemeClr val="accent4"/>
            </a:solidFill>
            <a:prstDash val="sysDash"/>
          </a:ln>
        </p:spPr>
        <p:txBody>
          <a:bodyPr wrap="square">
            <a:spAutoFit/>
          </a:bodyPr>
          <a:lstStyle/>
          <a:p>
            <a:r>
              <a:rPr lang="zh-CN" altLang="en-US" sz="2400" dirty="0">
                <a:latin typeface="Times New Roman" panose="02020603050405020304" charset="0"/>
                <a:cs typeface="Times New Roman" panose="02020603050405020304" charset="0"/>
                <a:sym typeface="+mn-ea"/>
              </a:rPr>
              <a:t>Paragraph 1: “Time to hit the ice,” her uncle said. </a:t>
            </a:r>
            <a:r>
              <a:rPr lang="en-US" altLang="zh-CN" sz="2400" dirty="0">
                <a:latin typeface="Times New Roman" panose="02020603050405020304" charset="0"/>
                <a:cs typeface="Times New Roman" panose="02020603050405020304" charset="0"/>
                <a:sym typeface="+mn-ea"/>
              </a:rPr>
              <a:t>_______________________________________</a:t>
            </a:r>
            <a:endParaRPr lang="zh-CN" altLang="en-US" sz="2400" dirty="0"/>
          </a:p>
        </p:txBody>
      </p:sp>
      <p:sp>
        <p:nvSpPr>
          <p:cNvPr id="15" name="文本框 14"/>
          <p:cNvSpPr txBox="1"/>
          <p:nvPr/>
        </p:nvSpPr>
        <p:spPr>
          <a:xfrm>
            <a:off x="7580630" y="5316507"/>
            <a:ext cx="4627142" cy="1446550"/>
          </a:xfrm>
          <a:prstGeom prst="rect">
            <a:avLst/>
          </a:prstGeom>
          <a:noFill/>
        </p:spPr>
        <p:txBody>
          <a:bodyPr wrap="square">
            <a:spAutoFit/>
          </a:bodyPr>
          <a:lstStyle/>
          <a:p>
            <a:r>
              <a:rPr lang="en-US" altLang="zh-CN" sz="2800" dirty="0">
                <a:solidFill>
                  <a:srgbClr val="1414EA"/>
                </a:solidFill>
                <a:latin typeface="Times New Roman" panose="02020603050405020304" charset="0"/>
                <a:cs typeface="Times New Roman" panose="02020603050405020304" charset="0"/>
              </a:rPr>
              <a:t>   Cali learn how to skate with </a:t>
            </a:r>
            <a:r>
              <a:rPr lang="en-US" altLang="zh-CN" sz="3200" dirty="0">
                <a:solidFill>
                  <a:srgbClr val="FF0000"/>
                </a:solidFill>
                <a:latin typeface="Times New Roman" panose="02020603050405020304" charset="0"/>
                <a:cs typeface="Times New Roman" panose="02020603050405020304" charset="0"/>
              </a:rPr>
              <a:t>the help/encouragement </a:t>
            </a:r>
            <a:r>
              <a:rPr lang="en-US" altLang="zh-CN" sz="2800" dirty="0">
                <a:solidFill>
                  <a:srgbClr val="1414EA"/>
                </a:solidFill>
                <a:latin typeface="Times New Roman" panose="02020603050405020304" charset="0"/>
                <a:cs typeface="Times New Roman" panose="02020603050405020304" charset="0"/>
              </a:rPr>
              <a:t>of his uncle and aunt)</a:t>
            </a:r>
            <a:endParaRPr lang="en-US" altLang="zh-CN" sz="2800" dirty="0">
              <a:solidFill>
                <a:srgbClr val="1414EA"/>
              </a:solidFill>
              <a:latin typeface="Times New Roman" panose="02020603050405020304" charset="0"/>
              <a:cs typeface="Times New Roman" panose="02020603050405020304" charset="0"/>
            </a:endParaRPr>
          </a:p>
        </p:txBody>
      </p:sp>
      <p:sp>
        <p:nvSpPr>
          <p:cNvPr id="16" name="箭头: 右 15"/>
          <p:cNvSpPr/>
          <p:nvPr/>
        </p:nvSpPr>
        <p:spPr>
          <a:xfrm>
            <a:off x="6731694" y="5541784"/>
            <a:ext cx="708660" cy="5219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箭头: 下 9"/>
          <p:cNvSpPr/>
          <p:nvPr/>
        </p:nvSpPr>
        <p:spPr>
          <a:xfrm>
            <a:off x="2615609" y="4593444"/>
            <a:ext cx="318977" cy="7230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P spid="8" grpId="0" animBg="1"/>
      <p:bldP spid="8" grpId="1" animBg="1"/>
      <p:bldP spid="12" grpId="0"/>
      <p:bldP spid="2" grpId="0" animBg="1"/>
      <p:bldP spid="2" grpId="1" animBg="1"/>
      <p:bldP spid="3" grpId="0" animBg="1"/>
      <p:bldP spid="13" grpId="0" animBg="1"/>
      <p:bldP spid="14" grpId="0" animBg="1"/>
      <p:bldP spid="15" grpId="0"/>
      <p:bldP spid="1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0" y="6350"/>
            <a:ext cx="12192000" cy="671274"/>
          </a:xfrm>
          <a:prstGeom prst="rect">
            <a:avLst/>
          </a:prstGeom>
          <a:solidFill>
            <a:srgbClr val="FFFF00"/>
          </a:solidFill>
        </p:spPr>
        <p:txBody>
          <a:bodyPr wrap="square" rtlCol="0">
            <a:spAutoFit/>
          </a:bodyPr>
          <a:lstStyle/>
          <a:p>
            <a:pPr>
              <a:lnSpc>
                <a:spcPct val="110000"/>
              </a:lnSpc>
            </a:pPr>
            <a:r>
              <a:rPr lang="en-US" altLang="zh-CN" sz="3600" b="1" dirty="0">
                <a:solidFill>
                  <a:srgbClr val="1414EA"/>
                </a:solidFill>
              </a:rPr>
              <a:t> Step2: Read for the Conflict</a:t>
            </a:r>
            <a:endParaRPr lang="en-US" altLang="zh-CN" sz="3600" b="1" dirty="0">
              <a:solidFill>
                <a:srgbClr val="1414EA"/>
              </a:solidFill>
            </a:endParaRPr>
          </a:p>
        </p:txBody>
      </p:sp>
      <p:sp>
        <p:nvSpPr>
          <p:cNvPr id="5" name="文本框 4"/>
          <p:cNvSpPr txBox="1"/>
          <p:nvPr/>
        </p:nvSpPr>
        <p:spPr>
          <a:xfrm>
            <a:off x="78237" y="1347708"/>
            <a:ext cx="11542395" cy="954107"/>
          </a:xfrm>
          <a:prstGeom prst="rect">
            <a:avLst/>
          </a:prstGeom>
          <a:noFill/>
          <a:ln>
            <a:solidFill>
              <a:schemeClr val="tx1"/>
            </a:solidFill>
          </a:ln>
        </p:spPr>
        <p:txBody>
          <a:bodyPr wrap="square" rtlCol="0">
            <a:spAutoFit/>
          </a:bodyPr>
          <a:lstStyle/>
          <a:p>
            <a:pPr marL="0" lvl="0" indent="711200" algn="l" fontAlgn="auto">
              <a:buClrTx/>
              <a:buSzTx/>
              <a:buNone/>
            </a:pPr>
            <a:r>
              <a:rPr lang="en-US" altLang="zh-CN" sz="2400" dirty="0">
                <a:latin typeface="Times New Roman" panose="02020603050405020304" charset="0"/>
                <a:cs typeface="Times New Roman" panose="02020603050405020304" charset="0"/>
                <a:sym typeface="+mn-ea"/>
              </a:rPr>
              <a:t>... </a:t>
            </a:r>
            <a:r>
              <a:rPr lang="zh-CN" altLang="en-US" sz="2400" dirty="0">
                <a:latin typeface="Times New Roman" panose="02020603050405020304" charset="0"/>
                <a:cs typeface="Times New Roman" panose="02020603050405020304" charset="0"/>
                <a:sym typeface="+mn-ea"/>
              </a:rPr>
              <a:t>Holding the </a:t>
            </a:r>
            <a:r>
              <a:rPr lang="zh-CN" altLang="en-US" sz="2400" dirty="0">
                <a:solidFill>
                  <a:srgbClr val="FF0000"/>
                </a:solidFill>
                <a:latin typeface="Times New Roman" panose="02020603050405020304" charset="0"/>
                <a:cs typeface="Times New Roman" panose="02020603050405020304" charset="0"/>
                <a:sym typeface="+mn-ea"/>
              </a:rPr>
              <a:t>string</a:t>
            </a:r>
            <a:r>
              <a:rPr lang="zh-CN" altLang="en-US" sz="2400" dirty="0">
                <a:latin typeface="Times New Roman" panose="02020603050405020304" charset="0"/>
                <a:cs typeface="Times New Roman" panose="02020603050405020304" charset="0"/>
                <a:sym typeface="+mn-ea"/>
              </a:rPr>
              <a:t>s in her fingers, she could not figure out how to tie them up. “I don</a:t>
            </a:r>
            <a:r>
              <a:rPr lang="en-US" altLang="zh-CN" sz="2400" dirty="0">
                <a:latin typeface="Times New Roman" panose="02020603050405020304" charset="0"/>
                <a:cs typeface="Times New Roman" panose="02020603050405020304" charset="0"/>
                <a:sym typeface="+mn-ea"/>
              </a:rPr>
              <a:t>’</a:t>
            </a:r>
            <a:r>
              <a:rPr lang="zh-CN" altLang="en-US" sz="2400" dirty="0">
                <a:latin typeface="Times New Roman" panose="02020603050405020304" charset="0"/>
                <a:cs typeface="Times New Roman" panose="02020603050405020304" charset="0"/>
                <a:sym typeface="+mn-ea"/>
              </a:rPr>
              <a:t>t know how to do it,” she said. She felt sad that this was another thing she couldn</a:t>
            </a:r>
            <a:r>
              <a:rPr lang="en-US" altLang="zh-CN" sz="2400" dirty="0">
                <a:latin typeface="Times New Roman" panose="02020603050405020304" charset="0"/>
                <a:cs typeface="Times New Roman" panose="02020603050405020304" charset="0"/>
                <a:sym typeface="+mn-ea"/>
              </a:rPr>
              <a:t>’</a:t>
            </a:r>
            <a:r>
              <a:rPr lang="zh-CN" altLang="en-US" sz="2400" dirty="0">
                <a:latin typeface="Times New Roman" panose="02020603050405020304" charset="0"/>
                <a:cs typeface="Times New Roman" panose="02020603050405020304" charset="0"/>
                <a:sym typeface="+mn-ea"/>
              </a:rPr>
              <a:t>t do</a:t>
            </a:r>
            <a:r>
              <a:rPr lang="zh-CN" altLang="en-US" sz="3200" dirty="0">
                <a:latin typeface="Times New Roman" panose="02020603050405020304" charset="0"/>
                <a:cs typeface="Times New Roman" panose="02020603050405020304" charset="0"/>
                <a:sym typeface="+mn-ea"/>
              </a:rPr>
              <a:t>.</a:t>
            </a:r>
            <a:endParaRPr lang="zh-CN" altLang="en-US" sz="3200" dirty="0">
              <a:solidFill>
                <a:srgbClr val="C00000"/>
              </a:solidFill>
              <a:latin typeface="Times New Roman" panose="02020603050405020304" charset="0"/>
              <a:cs typeface="Times New Roman" panose="02020603050405020304" charset="0"/>
            </a:endParaRPr>
          </a:p>
        </p:txBody>
      </p:sp>
      <p:sp>
        <p:nvSpPr>
          <p:cNvPr id="6" name="文本框 5"/>
          <p:cNvSpPr txBox="1"/>
          <p:nvPr/>
        </p:nvSpPr>
        <p:spPr>
          <a:xfrm>
            <a:off x="78237" y="2417081"/>
            <a:ext cx="8979748" cy="523220"/>
          </a:xfrm>
          <a:prstGeom prst="rect">
            <a:avLst/>
          </a:prstGeom>
          <a:noFill/>
        </p:spPr>
        <p:txBody>
          <a:bodyPr wrap="square" rtlCol="0">
            <a:spAutoFit/>
          </a:bodyPr>
          <a:lstStyle/>
          <a:p>
            <a:r>
              <a:rPr lang="en-US" altLang="zh-CN" sz="2800" b="1" u="sng" dirty="0">
                <a:solidFill>
                  <a:srgbClr val="1414EA"/>
                </a:solidFill>
                <a:latin typeface="Times New Roman" panose="02020603050405020304" charset="0"/>
                <a:cs typeface="Times New Roman" panose="02020603050405020304" charset="0"/>
              </a:rPr>
              <a:t>Solution 2:</a:t>
            </a:r>
            <a:r>
              <a:rPr lang="en-US" altLang="zh-CN" sz="2800" dirty="0">
                <a:solidFill>
                  <a:srgbClr val="1414EA"/>
                </a:solidFill>
                <a:latin typeface="Times New Roman" panose="02020603050405020304" charset="0"/>
                <a:cs typeface="Times New Roman" panose="02020603050405020304" charset="0"/>
              </a:rPr>
              <a:t> Cali’s aunt taught her to tie the strings up.</a:t>
            </a:r>
            <a:endParaRPr lang="en-US" altLang="zh-CN" sz="2800" dirty="0">
              <a:solidFill>
                <a:srgbClr val="1414EA"/>
              </a:solidFill>
              <a:latin typeface="Times New Roman" panose="02020603050405020304" charset="0"/>
              <a:cs typeface="Times New Roman" panose="02020603050405020304" charset="0"/>
            </a:endParaRPr>
          </a:p>
        </p:txBody>
      </p:sp>
      <p:sp>
        <p:nvSpPr>
          <p:cNvPr id="8" name="文本框 7"/>
          <p:cNvSpPr txBox="1"/>
          <p:nvPr/>
        </p:nvSpPr>
        <p:spPr>
          <a:xfrm>
            <a:off x="78237" y="673768"/>
            <a:ext cx="9607343" cy="523220"/>
          </a:xfrm>
          <a:prstGeom prst="rect">
            <a:avLst/>
          </a:prstGeom>
          <a:solidFill>
            <a:schemeClr val="bg1"/>
          </a:solidFill>
          <a:ln>
            <a:solidFill>
              <a:schemeClr val="bg1"/>
            </a:solidFill>
          </a:ln>
        </p:spPr>
        <p:txBody>
          <a:bodyPr wrap="square" rtlCol="0" anchor="t">
            <a:spAutoFit/>
          </a:bodyPr>
          <a:lstStyle/>
          <a:p>
            <a:r>
              <a:rPr lang="en-US" altLang="zh-CN" sz="2800" b="1" u="sng" dirty="0">
                <a:solidFill>
                  <a:srgbClr val="1414EA"/>
                </a:solidFill>
                <a:latin typeface="Times New Roman" panose="02020603050405020304" charset="0"/>
                <a:cs typeface="Times New Roman" panose="02020603050405020304" charset="0"/>
                <a:sym typeface="+mn-ea"/>
              </a:rPr>
              <a:t>Conflict 2:</a:t>
            </a:r>
            <a:r>
              <a:rPr lang="en-US" altLang="zh-CN" sz="2800" dirty="0">
                <a:solidFill>
                  <a:srgbClr val="1414EA"/>
                </a:solidFill>
                <a:latin typeface="Times New Roman" panose="02020603050405020304" charset="0"/>
                <a:cs typeface="Times New Roman" panose="02020603050405020304" charset="0"/>
                <a:sym typeface="+mn-ea"/>
              </a:rPr>
              <a:t> </a:t>
            </a:r>
            <a:r>
              <a:rPr lang="en-US" altLang="zh-CN" sz="2400" dirty="0">
                <a:solidFill>
                  <a:srgbClr val="1414EA"/>
                </a:solidFill>
                <a:latin typeface="Times New Roman" panose="02020603050405020304" charset="0"/>
                <a:cs typeface="Times New Roman" panose="02020603050405020304" charset="0"/>
                <a:sym typeface="+mn-ea"/>
              </a:rPr>
              <a:t>The girl didn’t know how to tie the strings up, feeling sad. </a:t>
            </a:r>
            <a:endParaRPr lang="en-US" altLang="zh-CN" sz="2400" dirty="0">
              <a:solidFill>
                <a:srgbClr val="1414EA"/>
              </a:solidFill>
              <a:latin typeface="Times New Roman" panose="02020603050405020304" charset="0"/>
              <a:cs typeface="Times New Roman" panose="02020603050405020304" charset="0"/>
              <a:sym typeface="+mn-ea"/>
            </a:endParaRPr>
          </a:p>
        </p:txBody>
      </p:sp>
      <p:sp>
        <p:nvSpPr>
          <p:cNvPr id="12" name="文本框 11"/>
          <p:cNvSpPr txBox="1"/>
          <p:nvPr/>
        </p:nvSpPr>
        <p:spPr>
          <a:xfrm>
            <a:off x="6673850" y="121285"/>
            <a:ext cx="5518150" cy="521970"/>
          </a:xfrm>
          <a:prstGeom prst="rect">
            <a:avLst/>
          </a:prstGeom>
          <a:noFill/>
        </p:spPr>
        <p:txBody>
          <a:bodyPr wrap="square" rtlCol="0">
            <a:spAutoFit/>
          </a:bodyPr>
          <a:lstStyle/>
          <a:p>
            <a:r>
              <a:rPr lang="en-US" altLang="zh-CN" sz="2800" b="1" u="sng">
                <a:solidFill>
                  <a:srgbClr val="C00000"/>
                </a:solidFill>
              </a:rPr>
              <a:t>Principle:</a:t>
            </a:r>
            <a:r>
              <a:rPr lang="en-US" altLang="zh-CN" sz="2800" b="1">
                <a:solidFill>
                  <a:srgbClr val="C00000"/>
                </a:solidFill>
              </a:rPr>
              <a:t> Conflict-Solution</a:t>
            </a:r>
            <a:endParaRPr lang="en-US" altLang="zh-CN" sz="2800" b="1">
              <a:solidFill>
                <a:srgbClr val="C00000"/>
              </a:solidFill>
            </a:endParaRPr>
          </a:p>
        </p:txBody>
      </p:sp>
      <p:sp>
        <p:nvSpPr>
          <p:cNvPr id="2" name="文本框 1"/>
          <p:cNvSpPr txBox="1"/>
          <p:nvPr/>
        </p:nvSpPr>
        <p:spPr>
          <a:xfrm>
            <a:off x="78237" y="3005961"/>
            <a:ext cx="11737843" cy="2308324"/>
          </a:xfrm>
          <a:prstGeom prst="rect">
            <a:avLst/>
          </a:prstGeom>
          <a:noFill/>
          <a:ln>
            <a:solidFill>
              <a:schemeClr val="tx1"/>
            </a:solidFill>
          </a:ln>
        </p:spPr>
        <p:txBody>
          <a:bodyPr wrap="square" rtlCol="0">
            <a:spAutoFit/>
          </a:bodyPr>
          <a:lstStyle/>
          <a:p>
            <a:pPr indent="711200"/>
            <a:r>
              <a:rPr lang="zh-CN" altLang="en-US" sz="2400" dirty="0">
                <a:latin typeface="Times New Roman" panose="02020603050405020304" charset="0"/>
                <a:cs typeface="Times New Roman" panose="02020603050405020304" charset="0"/>
                <a:sym typeface="+mn-ea"/>
              </a:rPr>
              <a:t>“Let me show you.” Her aunt </a:t>
            </a:r>
            <a:r>
              <a:rPr lang="en-US" altLang="zh-CN" sz="2400" dirty="0">
                <a:latin typeface="Times New Roman" panose="02020603050405020304" charset="0"/>
                <a:cs typeface="Times New Roman" panose="02020603050405020304" charset="0"/>
                <a:sym typeface="+mn-ea"/>
              </a:rPr>
              <a:t> </a:t>
            </a:r>
            <a:r>
              <a:rPr lang="zh-CN" altLang="en-US" sz="2400" dirty="0">
                <a:solidFill>
                  <a:srgbClr val="FF0000"/>
                </a:solidFill>
                <a:latin typeface="Times New Roman" panose="02020603050405020304" charset="0"/>
                <a:cs typeface="Times New Roman" panose="02020603050405020304" charset="0"/>
                <a:sym typeface="+mn-ea"/>
              </a:rPr>
              <a:t>bent down on one knee,</a:t>
            </a:r>
            <a:r>
              <a:rPr lang="zh-CN" altLang="en-US" sz="2400" dirty="0">
                <a:latin typeface="Times New Roman" panose="02020603050405020304" charset="0"/>
                <a:cs typeface="Times New Roman" panose="02020603050405020304" charset="0"/>
                <a:sym typeface="+mn-ea"/>
              </a:rPr>
              <a:t> explaining how to put the strings around the small hooks (钩子). Then </a:t>
            </a:r>
            <a:r>
              <a:rPr lang="zh-CN" altLang="en-US" sz="2400" dirty="0">
                <a:solidFill>
                  <a:srgbClr val="FF0000"/>
                </a:solidFill>
                <a:latin typeface="Times New Roman" panose="02020603050405020304" charset="0"/>
                <a:cs typeface="Times New Roman" panose="02020603050405020304" charset="0"/>
                <a:sym typeface="+mn-ea"/>
              </a:rPr>
              <a:t>she tied them into a tight bow</a:t>
            </a:r>
            <a:r>
              <a:rPr lang="zh-CN" altLang="en-US" sz="2400" dirty="0">
                <a:latin typeface="Times New Roman" panose="02020603050405020304" charset="0"/>
                <a:cs typeface="Times New Roman" panose="02020603050405020304" charset="0"/>
                <a:sym typeface="+mn-ea"/>
              </a:rPr>
              <a:t>. “Now, you do the other skate yourself. I</a:t>
            </a:r>
            <a:r>
              <a:rPr lang="en-US" altLang="zh-CN" sz="2400" dirty="0">
                <a:latin typeface="Times New Roman" panose="02020603050405020304" charset="0"/>
                <a:cs typeface="Times New Roman" panose="02020603050405020304" charset="0"/>
                <a:sym typeface="+mn-ea"/>
              </a:rPr>
              <a:t>’</a:t>
            </a:r>
            <a:r>
              <a:rPr lang="zh-CN" altLang="en-US" sz="2400" dirty="0">
                <a:latin typeface="Times New Roman" panose="02020603050405020304" charset="0"/>
                <a:cs typeface="Times New Roman" panose="02020603050405020304" charset="0"/>
                <a:sym typeface="+mn-ea"/>
              </a:rPr>
              <a:t>ll help you if you need it.” Cali </a:t>
            </a:r>
            <a:r>
              <a:rPr lang="zh-CN" altLang="en-US" sz="2400" u="sng" dirty="0">
                <a:latin typeface="Times New Roman" panose="02020603050405020304" charset="0"/>
                <a:cs typeface="Times New Roman" panose="02020603050405020304" charset="0"/>
                <a:sym typeface="+mn-ea"/>
              </a:rPr>
              <a:t>bent</a:t>
            </a:r>
            <a:r>
              <a:rPr lang="zh-CN" altLang="en-US" sz="2400" dirty="0">
                <a:latin typeface="Times New Roman" panose="02020603050405020304" charset="0"/>
                <a:cs typeface="Times New Roman" panose="02020603050405020304" charset="0"/>
                <a:sym typeface="+mn-ea"/>
              </a:rPr>
              <a:t> over the skate and did what her aunt had showed her. </a:t>
            </a:r>
            <a:r>
              <a:rPr lang="zh-CN" altLang="en-US" sz="2400" dirty="0">
                <a:solidFill>
                  <a:srgbClr val="FF0000"/>
                </a:solidFill>
                <a:latin typeface="Times New Roman" panose="02020603050405020304" charset="0"/>
                <a:cs typeface="Times New Roman" panose="02020603050405020304" charset="0"/>
                <a:sym typeface="+mn-ea"/>
              </a:rPr>
              <a:t>Her tongue stuck out of the side of her mouth </a:t>
            </a:r>
            <a:r>
              <a:rPr lang="zh-CN" altLang="en-US" sz="2400" dirty="0">
                <a:latin typeface="Times New Roman" panose="02020603050405020304" charset="0"/>
                <a:cs typeface="Times New Roman" panose="02020603050405020304" charset="0"/>
                <a:sym typeface="+mn-ea"/>
              </a:rPr>
              <a:t>as she paid </a:t>
            </a:r>
            <a:r>
              <a:rPr lang="zh-CN" altLang="en-US" sz="2400" u="sng" dirty="0">
                <a:latin typeface="Times New Roman" panose="02020603050405020304" charset="0"/>
                <a:cs typeface="Times New Roman" panose="02020603050405020304" charset="0"/>
                <a:sym typeface="+mn-ea"/>
              </a:rPr>
              <a:t>attention</a:t>
            </a:r>
            <a:r>
              <a:rPr lang="zh-CN" altLang="en-US" sz="2400" dirty="0">
                <a:latin typeface="Times New Roman" panose="02020603050405020304" charset="0"/>
                <a:cs typeface="Times New Roman" panose="02020603050405020304" charset="0"/>
                <a:sym typeface="+mn-ea"/>
              </a:rPr>
              <a:t>. After a few tries, she worked out how to cross the strings around the hooks. Her aunt helped make sure the strings were nice and tight. “You did it!” </a:t>
            </a:r>
            <a:r>
              <a:rPr lang="zh-CN" altLang="en-US" sz="2400" u="sng" dirty="0">
                <a:latin typeface="Times New Roman" panose="02020603050405020304" charset="0"/>
                <a:cs typeface="Times New Roman" panose="02020603050405020304" charset="0"/>
                <a:sym typeface="+mn-ea"/>
              </a:rPr>
              <a:t>smiled</a:t>
            </a:r>
            <a:r>
              <a:rPr lang="zh-CN" altLang="en-US" sz="2400" dirty="0">
                <a:latin typeface="Times New Roman" panose="02020603050405020304" charset="0"/>
                <a:cs typeface="Times New Roman" panose="02020603050405020304" charset="0"/>
                <a:sym typeface="+mn-ea"/>
              </a:rPr>
              <a:t> her aunt, </a:t>
            </a:r>
            <a:r>
              <a:rPr lang="zh-CN" altLang="en-US" sz="2400" dirty="0">
                <a:solidFill>
                  <a:srgbClr val="FF0000"/>
                </a:solidFill>
                <a:latin typeface="Times New Roman" panose="02020603050405020304" charset="0"/>
                <a:cs typeface="Times New Roman" panose="02020603050405020304" charset="0"/>
                <a:sym typeface="+mn-ea"/>
              </a:rPr>
              <a:t>patting Cali on the back</a:t>
            </a:r>
            <a:r>
              <a:rPr lang="zh-CN" altLang="en-US" sz="2400" dirty="0">
                <a:latin typeface="Times New Roman" panose="02020603050405020304" charset="0"/>
                <a:cs typeface="Times New Roman" panose="02020603050405020304" charset="0"/>
                <a:sym typeface="+mn-ea"/>
              </a:rPr>
              <a:t>.</a:t>
            </a:r>
            <a:endParaRPr lang="zh-CN" altLang="en-US" sz="2400" dirty="0">
              <a:latin typeface="Times New Roman" panose="02020603050405020304" charset="0"/>
              <a:cs typeface="Times New Roman" panose="02020603050405020304" charset="0"/>
              <a:sym typeface="+mn-ea"/>
            </a:endParaRPr>
          </a:p>
        </p:txBody>
      </p:sp>
      <p:sp>
        <p:nvSpPr>
          <p:cNvPr id="4" name="文本框 3"/>
          <p:cNvSpPr txBox="1"/>
          <p:nvPr/>
        </p:nvSpPr>
        <p:spPr>
          <a:xfrm>
            <a:off x="8361680" y="5140960"/>
            <a:ext cx="3454400" cy="369332"/>
          </a:xfrm>
          <a:prstGeom prst="rect">
            <a:avLst/>
          </a:prstGeom>
          <a:noFill/>
        </p:spPr>
        <p:txBody>
          <a:bodyPr wrap="square" rtlCol="0">
            <a:spAutoFit/>
          </a:bodyPr>
          <a:lstStyle/>
          <a:p>
            <a:r>
              <a:rPr lang="en-US" altLang="zh-CN" dirty="0"/>
              <a:t>. </a:t>
            </a:r>
            <a:endParaRPr lang="zh-CN" altLang="en-US" dirty="0"/>
          </a:p>
        </p:txBody>
      </p:sp>
      <p:sp>
        <p:nvSpPr>
          <p:cNvPr id="9" name="文本框 8"/>
          <p:cNvSpPr txBox="1"/>
          <p:nvPr/>
        </p:nvSpPr>
        <p:spPr>
          <a:xfrm>
            <a:off x="0" y="5379945"/>
            <a:ext cx="12192000" cy="1569660"/>
          </a:xfrm>
          <a:prstGeom prst="rect">
            <a:avLst/>
          </a:prstGeom>
          <a:noFill/>
          <a:ln>
            <a:solidFill>
              <a:srgbClr val="FF0000"/>
            </a:solidFill>
          </a:ln>
        </p:spPr>
        <p:txBody>
          <a:bodyPr wrap="square" rtlCol="0">
            <a:spAutoFit/>
          </a:bodyPr>
          <a:lstStyle/>
          <a:p>
            <a:r>
              <a:rPr lang="en-US" altLang="zh-CN" sz="2400" dirty="0">
                <a:highlight>
                  <a:srgbClr val="00FF00"/>
                </a:highlight>
                <a:latin typeface="Arial" panose="020B0604020202020204" pitchFamily="34" charset="0"/>
                <a:cs typeface="Arial" panose="020B0604020202020204" pitchFamily="34" charset="0"/>
              </a:rPr>
              <a:t>Language learning:</a:t>
            </a:r>
            <a:endParaRPr lang="en-US" altLang="zh-CN" sz="2400" dirty="0">
              <a:highlight>
                <a:srgbClr val="00FF00"/>
              </a:highlight>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bent down on one knee   </a:t>
            </a:r>
            <a:r>
              <a:rPr lang="zh-CN" altLang="en-US" sz="2400" dirty="0">
                <a:latin typeface="Arial" panose="020B0604020202020204" pitchFamily="34" charset="0"/>
                <a:cs typeface="Arial" panose="020B0604020202020204" pitchFamily="34" charset="0"/>
              </a:rPr>
              <a:t>单膝跪地</a:t>
            </a:r>
            <a:r>
              <a:rPr lang="en-US" altLang="zh-CN" sz="2400" dirty="0">
                <a:latin typeface="Arial" panose="020B0604020202020204" pitchFamily="34" charset="0"/>
                <a:cs typeface="Arial" panose="020B0604020202020204" pitchFamily="34" charset="0"/>
              </a:rPr>
              <a:t>         tie strings into a tight bow       </a:t>
            </a:r>
            <a:r>
              <a:rPr lang="zh-CN" altLang="en-US" sz="2400" dirty="0">
                <a:latin typeface="Arial" panose="020B0604020202020204" pitchFamily="34" charset="0"/>
                <a:cs typeface="Arial" panose="020B0604020202020204" pitchFamily="34" charset="0"/>
              </a:rPr>
              <a:t>把鞋带系成蝴蝶结</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Her</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tongue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stuck</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out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of</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the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side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of</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her</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mouth.      </a:t>
            </a:r>
            <a:r>
              <a:rPr lang="zh-CN" altLang="en-US" sz="2400" dirty="0">
                <a:latin typeface="Arial" panose="020B0604020202020204" pitchFamily="34" charset="0"/>
                <a:cs typeface="Arial" panose="020B0604020202020204" pitchFamily="34" charset="0"/>
              </a:rPr>
              <a:t>舌头从嘴里伸了出来</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pat sb on the back </a:t>
            </a:r>
            <a:r>
              <a:rPr lang="zh-CN" altLang="en-US" sz="2400" dirty="0">
                <a:latin typeface="Arial" panose="020B0604020202020204" pitchFamily="34" charset="0"/>
                <a:cs typeface="Arial" panose="020B0604020202020204" pitchFamily="34" charset="0"/>
              </a:rPr>
              <a:t>拍某人后背</a:t>
            </a:r>
            <a:endParaRPr lang="en-US" altLang="zh-CN" sz="2400"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animBg="1"/>
      <p:bldP spid="6" grpId="1"/>
      <p:bldP spid="6" grpId="2"/>
      <p:bldP spid="8" grpId="1" animBg="1"/>
      <p:bldP spid="8" grpId="2" animBg="1"/>
      <p:bldP spid="2" grpId="1" animBg="1"/>
      <p:bldP spid="2" grpId="2"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0" y="6350"/>
            <a:ext cx="12192000" cy="672685"/>
          </a:xfrm>
          <a:prstGeom prst="rect">
            <a:avLst/>
          </a:prstGeom>
          <a:solidFill>
            <a:srgbClr val="FFFF00"/>
          </a:solidFill>
        </p:spPr>
        <p:txBody>
          <a:bodyPr wrap="square" rtlCol="0">
            <a:spAutoFit/>
          </a:bodyPr>
          <a:lstStyle/>
          <a:p>
            <a:pPr>
              <a:lnSpc>
                <a:spcPct val="110000"/>
              </a:lnSpc>
            </a:pPr>
            <a:r>
              <a:rPr lang="en-US" altLang="zh-CN" sz="3600" b="1" dirty="0">
                <a:solidFill>
                  <a:srgbClr val="1414EA"/>
                </a:solidFill>
              </a:rPr>
              <a:t>Step2 : Read for the Conflict</a:t>
            </a:r>
            <a:endParaRPr lang="en-US" altLang="zh-CN" sz="3600" b="1" dirty="0">
              <a:solidFill>
                <a:srgbClr val="1414EA"/>
              </a:solidFill>
            </a:endParaRPr>
          </a:p>
        </p:txBody>
      </p:sp>
      <p:sp>
        <p:nvSpPr>
          <p:cNvPr id="12" name="文本框 11"/>
          <p:cNvSpPr txBox="1"/>
          <p:nvPr/>
        </p:nvSpPr>
        <p:spPr>
          <a:xfrm>
            <a:off x="6527800" y="81915"/>
            <a:ext cx="5518150" cy="521970"/>
          </a:xfrm>
          <a:prstGeom prst="rect">
            <a:avLst/>
          </a:prstGeom>
          <a:noFill/>
        </p:spPr>
        <p:txBody>
          <a:bodyPr wrap="square" rtlCol="0">
            <a:spAutoFit/>
          </a:bodyPr>
          <a:lstStyle/>
          <a:p>
            <a:r>
              <a:rPr lang="en-US" altLang="zh-CN" sz="2800" b="1" u="sng">
                <a:solidFill>
                  <a:srgbClr val="C00000"/>
                </a:solidFill>
              </a:rPr>
              <a:t>Principle:</a:t>
            </a:r>
            <a:r>
              <a:rPr lang="en-US" altLang="zh-CN" sz="2800" b="1">
                <a:solidFill>
                  <a:srgbClr val="C00000"/>
                </a:solidFill>
              </a:rPr>
              <a:t> Conflict-Solution</a:t>
            </a:r>
            <a:endParaRPr lang="en-US" altLang="zh-CN" sz="2800" b="1">
              <a:solidFill>
                <a:srgbClr val="C00000"/>
              </a:solidFill>
            </a:endParaRPr>
          </a:p>
        </p:txBody>
      </p:sp>
      <p:sp>
        <p:nvSpPr>
          <p:cNvPr id="100" name="文本框 99"/>
          <p:cNvSpPr txBox="1"/>
          <p:nvPr/>
        </p:nvSpPr>
        <p:spPr>
          <a:xfrm>
            <a:off x="218767" y="885996"/>
            <a:ext cx="6633032" cy="830997"/>
          </a:xfrm>
          <a:prstGeom prst="rect">
            <a:avLst/>
          </a:prstGeom>
          <a:noFill/>
          <a:ln>
            <a:solidFill>
              <a:schemeClr val="tx1"/>
            </a:solidFill>
          </a:ln>
        </p:spPr>
        <p:txBody>
          <a:bodyPr wrap="square" rtlCol="0">
            <a:spAutoFit/>
          </a:bodyPr>
          <a:lstStyle/>
          <a:p>
            <a:pPr lvl="0" indent="711200" algn="l">
              <a:buClrTx/>
              <a:buSzTx/>
              <a:buFontTx/>
            </a:pPr>
            <a:r>
              <a:rPr lang="zh-CN" altLang="en-US" sz="2400" dirty="0">
                <a:latin typeface="Times New Roman" panose="02020603050405020304" charset="0"/>
                <a:cs typeface="Times New Roman" panose="02020603050405020304" charset="0"/>
                <a:sym typeface="+mn-ea"/>
              </a:rPr>
              <a:t>Paragraph 1: “Time to hit the ice,” her uncle said. ___________________________________</a:t>
            </a:r>
            <a:endParaRPr lang="zh-CN" altLang="en-US" sz="2400" dirty="0">
              <a:latin typeface="Times New Roman" panose="02020603050405020304" charset="0"/>
              <a:cs typeface="Times New Roman" panose="02020603050405020304" charset="0"/>
              <a:sym typeface="+mn-ea"/>
            </a:endParaRPr>
          </a:p>
        </p:txBody>
      </p:sp>
      <p:pic>
        <p:nvPicPr>
          <p:cNvPr id="101" name="图片 100"/>
          <p:cNvPicPr/>
          <p:nvPr/>
        </p:nvPicPr>
        <p:blipFill>
          <a:blip r:embed="rId1"/>
          <a:stretch>
            <a:fillRect/>
          </a:stretch>
        </p:blipFill>
        <p:spPr>
          <a:xfrm>
            <a:off x="944245" y="3533458"/>
            <a:ext cx="38100" cy="38100"/>
          </a:xfrm>
          <a:prstGeom prst="rect">
            <a:avLst/>
          </a:prstGeom>
          <a:noFill/>
          <a:ln w="9525">
            <a:noFill/>
          </a:ln>
        </p:spPr>
      </p:pic>
      <p:sp>
        <p:nvSpPr>
          <p:cNvPr id="102" name="文本框 101"/>
          <p:cNvSpPr txBox="1"/>
          <p:nvPr/>
        </p:nvSpPr>
        <p:spPr>
          <a:xfrm>
            <a:off x="944245" y="3571558"/>
            <a:ext cx="5080000" cy="121920"/>
          </a:xfrm>
          <a:prstGeom prst="rect">
            <a:avLst/>
          </a:prstGeom>
          <a:noFill/>
          <a:ln w="9525">
            <a:noFill/>
          </a:ln>
        </p:spPr>
        <p:txBody>
          <a:bodyPr>
            <a:spAutoFit/>
          </a:bodyPr>
          <a:lstStyle/>
          <a:p>
            <a:pPr indent="0"/>
            <a:endParaRPr lang="en-US" sz="100" b="0">
              <a:solidFill>
                <a:srgbClr val="FF0000"/>
              </a:solidFill>
              <a:latin typeface="Arial" panose="020B0604020202020204" pitchFamily="34" charset="0"/>
              <a:ea typeface="宋体" panose="02010600030101010101" pitchFamily="2" charset="-122"/>
              <a:cs typeface="Times New Roman" panose="02020603050405020304" charset="0"/>
            </a:endParaRPr>
          </a:p>
          <a:p>
            <a:pPr indent="0"/>
            <a:r>
              <a:rPr lang="en-US" sz="100" b="0">
                <a:solidFill>
                  <a:srgbClr val="FF0000"/>
                </a:solidFill>
                <a:latin typeface="Arial" panose="020B0604020202020204" pitchFamily="34" charset="0"/>
                <a:ea typeface="宋体" panose="02010600030101010101" pitchFamily="2" charset="-122"/>
                <a:cs typeface="Times New Roman" panose="02020603050405020304" charset="0"/>
              </a:rPr>
              <a:t> </a:t>
            </a:r>
            <a:endParaRPr lang="zh-CN" altLang="en-US"/>
          </a:p>
        </p:txBody>
      </p:sp>
      <p:sp>
        <p:nvSpPr>
          <p:cNvPr id="13" name="文本框 12"/>
          <p:cNvSpPr txBox="1"/>
          <p:nvPr/>
        </p:nvSpPr>
        <p:spPr>
          <a:xfrm>
            <a:off x="8289290" y="678815"/>
            <a:ext cx="3902710" cy="1876425"/>
          </a:xfrm>
          <a:prstGeom prst="rect">
            <a:avLst/>
          </a:prstGeom>
          <a:noFill/>
        </p:spPr>
        <p:txBody>
          <a:bodyPr wrap="square" rtlCol="0">
            <a:spAutoFit/>
          </a:bodyPr>
          <a:lstStyle/>
          <a:p>
            <a:r>
              <a:rPr lang="en-US" altLang="zh-CN" sz="3200" b="1" u="sng" dirty="0">
                <a:solidFill>
                  <a:srgbClr val="1414EA"/>
                </a:solidFill>
                <a:latin typeface="Times New Roman" panose="02020603050405020304" charset="0"/>
                <a:cs typeface="Times New Roman" panose="02020603050405020304" charset="0"/>
              </a:rPr>
              <a:t>Solution 1:</a:t>
            </a:r>
            <a:r>
              <a:rPr lang="en-US" altLang="zh-CN" sz="3200" dirty="0">
                <a:solidFill>
                  <a:srgbClr val="1414EA"/>
                </a:solidFill>
                <a:latin typeface="Times New Roman" panose="02020603050405020304" charset="0"/>
                <a:cs typeface="Times New Roman" panose="02020603050405020304" charset="0"/>
              </a:rPr>
              <a:t> </a:t>
            </a:r>
            <a:endParaRPr lang="en-US" altLang="zh-CN" sz="3200" dirty="0">
              <a:solidFill>
                <a:srgbClr val="1414EA"/>
              </a:solidFill>
              <a:latin typeface="Times New Roman" panose="02020603050405020304" charset="0"/>
              <a:cs typeface="Times New Roman" panose="02020603050405020304" charset="0"/>
            </a:endParaRPr>
          </a:p>
          <a:p>
            <a:r>
              <a:rPr lang="en-US" altLang="zh-CN" sz="2800" dirty="0">
                <a:solidFill>
                  <a:srgbClr val="FF0000"/>
                </a:solidFill>
                <a:highlight>
                  <a:srgbClr val="00FF00"/>
                </a:highlight>
                <a:latin typeface="Times New Roman" panose="02020603050405020304" charset="0"/>
                <a:cs typeface="Times New Roman" panose="02020603050405020304" charset="0"/>
              </a:rPr>
              <a:t>Cali learn how to skate with the help /encourage of his uncle and aunt)</a:t>
            </a:r>
            <a:endParaRPr lang="en-US" altLang="zh-CN" sz="2800" dirty="0">
              <a:solidFill>
                <a:srgbClr val="FF0000"/>
              </a:solidFill>
              <a:highlight>
                <a:srgbClr val="00FF00"/>
              </a:highlight>
              <a:latin typeface="Times New Roman" panose="02020603050405020304" charset="0"/>
              <a:cs typeface="Times New Roman" panose="02020603050405020304" charset="0"/>
            </a:endParaRPr>
          </a:p>
        </p:txBody>
      </p:sp>
      <p:sp>
        <p:nvSpPr>
          <p:cNvPr id="15" name="文本框 14"/>
          <p:cNvSpPr txBox="1"/>
          <p:nvPr/>
        </p:nvSpPr>
        <p:spPr>
          <a:xfrm>
            <a:off x="218767" y="4094562"/>
            <a:ext cx="7197718" cy="496867"/>
          </a:xfrm>
          <a:prstGeom prst="rect">
            <a:avLst/>
          </a:prstGeom>
          <a:noFill/>
          <a:ln>
            <a:solidFill>
              <a:schemeClr val="tx1"/>
            </a:solidFill>
          </a:ln>
        </p:spPr>
        <p:txBody>
          <a:bodyPr wrap="square">
            <a:spAutoFit/>
          </a:bodyPr>
          <a:lstStyle/>
          <a:p>
            <a:pPr lvl="0" indent="711200">
              <a:lnSpc>
                <a:spcPct val="120000"/>
              </a:lnSpc>
              <a:buClrTx/>
              <a:buSzTx/>
              <a:buFontTx/>
            </a:pPr>
            <a:r>
              <a:rPr lang="zh-CN" altLang="en-US" sz="2400" dirty="0">
                <a:latin typeface="Times New Roman" panose="02020603050405020304" charset="0"/>
                <a:cs typeface="Times New Roman" panose="02020603050405020304" charset="0"/>
                <a:sym typeface="+mn-ea"/>
              </a:rPr>
              <a:t>Paragraph 2: Oof! She </a:t>
            </a:r>
            <a:r>
              <a:rPr lang="zh-CN" altLang="en-US" sz="2400" dirty="0">
                <a:highlight>
                  <a:srgbClr val="00FF00"/>
                </a:highlight>
                <a:latin typeface="Times New Roman" panose="02020603050405020304" charset="0"/>
                <a:cs typeface="Times New Roman" panose="02020603050405020304" charset="0"/>
                <a:sym typeface="+mn-ea"/>
              </a:rPr>
              <a:t>fell down</a:t>
            </a:r>
            <a:r>
              <a:rPr lang="zh-CN" altLang="en-US" sz="2400" dirty="0">
                <a:latin typeface="Times New Roman" panose="02020603050405020304" charset="0"/>
                <a:cs typeface="Times New Roman" panose="02020603050405020304" charset="0"/>
                <a:sym typeface="+mn-ea"/>
              </a:rPr>
              <a:t>, hard.</a:t>
            </a:r>
            <a:r>
              <a:rPr lang="en-US" altLang="zh-CN" sz="2400" dirty="0">
                <a:latin typeface="Times New Roman" panose="02020603050405020304" charset="0"/>
                <a:cs typeface="Times New Roman" panose="02020603050405020304" charset="0"/>
                <a:sym typeface="+mn-ea"/>
              </a:rPr>
              <a:t>_</a:t>
            </a:r>
            <a:r>
              <a:rPr lang="zh-CN" altLang="en-US" sz="2400" dirty="0">
                <a:latin typeface="Times New Roman" panose="02020603050405020304" charset="0"/>
                <a:cs typeface="Times New Roman" panose="02020603050405020304" charset="0"/>
                <a:sym typeface="+mn-ea"/>
              </a:rPr>
              <a:t>______</a:t>
            </a:r>
            <a:endParaRPr lang="zh-CN" altLang="en-US" sz="2400" dirty="0">
              <a:latin typeface="Times New Roman" panose="02020603050405020304" charset="0"/>
              <a:cs typeface="Times New Roman" panose="02020603050405020304" charset="0"/>
              <a:sym typeface="+mn-ea"/>
            </a:endParaRPr>
          </a:p>
        </p:txBody>
      </p:sp>
      <p:sp>
        <p:nvSpPr>
          <p:cNvPr id="16" name="文本框 15"/>
          <p:cNvSpPr txBox="1"/>
          <p:nvPr/>
        </p:nvSpPr>
        <p:spPr>
          <a:xfrm>
            <a:off x="8160385" y="3651250"/>
            <a:ext cx="4031615" cy="1383665"/>
          </a:xfrm>
          <a:prstGeom prst="rect">
            <a:avLst/>
          </a:prstGeom>
          <a:noFill/>
          <a:ln>
            <a:noFill/>
          </a:ln>
        </p:spPr>
        <p:txBody>
          <a:bodyPr wrap="square" rtlCol="0" anchor="t">
            <a:spAutoFit/>
          </a:bodyPr>
          <a:lstStyle/>
          <a:p>
            <a:r>
              <a:rPr lang="en-US" altLang="zh-CN" sz="2800" b="1" u="sng" dirty="0">
                <a:solidFill>
                  <a:srgbClr val="1414EA"/>
                </a:solidFill>
                <a:latin typeface="Times New Roman" panose="02020603050405020304" charset="0"/>
                <a:cs typeface="Times New Roman" panose="02020603050405020304" charset="0"/>
                <a:sym typeface="+mn-ea"/>
              </a:rPr>
              <a:t>Conflict 3:</a:t>
            </a:r>
            <a:r>
              <a:rPr lang="en-US" altLang="zh-CN" sz="2800" dirty="0">
                <a:solidFill>
                  <a:srgbClr val="1414EA"/>
                </a:solidFill>
                <a:latin typeface="Times New Roman" panose="02020603050405020304" charset="0"/>
                <a:cs typeface="Times New Roman" panose="02020603050405020304" charset="0"/>
                <a:sym typeface="+mn-ea"/>
              </a:rPr>
              <a:t> </a:t>
            </a:r>
            <a:endParaRPr lang="en-US" altLang="zh-CN" sz="2800" dirty="0">
              <a:solidFill>
                <a:srgbClr val="1414EA"/>
              </a:solidFill>
              <a:latin typeface="Times New Roman" panose="02020603050405020304" charset="0"/>
              <a:cs typeface="Times New Roman" panose="02020603050405020304" charset="0"/>
              <a:sym typeface="+mn-ea"/>
            </a:endParaRPr>
          </a:p>
          <a:p>
            <a:r>
              <a:rPr lang="en-US" altLang="zh-CN" sz="2800" dirty="0">
                <a:solidFill>
                  <a:srgbClr val="FF0000"/>
                </a:solidFill>
                <a:highlight>
                  <a:srgbClr val="00FF00"/>
                </a:highlight>
                <a:latin typeface="Times New Roman" panose="02020603050405020304" charset="0"/>
                <a:cs typeface="Times New Roman" panose="02020603050405020304" charset="0"/>
                <a:sym typeface="+mn-ea"/>
              </a:rPr>
              <a:t>The girl fell down when skating</a:t>
            </a:r>
            <a:r>
              <a:rPr lang="en-US" altLang="zh-CN" sz="2800" dirty="0">
                <a:solidFill>
                  <a:srgbClr val="FF0000"/>
                </a:solidFill>
                <a:highlight>
                  <a:srgbClr val="FFFF00"/>
                </a:highlight>
                <a:latin typeface="Times New Roman" panose="02020603050405020304" charset="0"/>
                <a:cs typeface="Times New Roman" panose="02020603050405020304" charset="0"/>
                <a:sym typeface="+mn-ea"/>
              </a:rPr>
              <a:t>.</a:t>
            </a:r>
            <a:endParaRPr lang="en-US" altLang="zh-CN" sz="2800" dirty="0">
              <a:solidFill>
                <a:srgbClr val="FF0000"/>
              </a:solidFill>
              <a:highlight>
                <a:srgbClr val="FFFF00"/>
              </a:highlight>
              <a:latin typeface="Times New Roman" panose="02020603050405020304" charset="0"/>
              <a:cs typeface="Times New Roman" panose="02020603050405020304" charset="0"/>
              <a:sym typeface="+mn-ea"/>
            </a:endParaRPr>
          </a:p>
        </p:txBody>
      </p:sp>
      <p:sp>
        <p:nvSpPr>
          <p:cNvPr id="19" name="文本框 18"/>
          <p:cNvSpPr txBox="1"/>
          <p:nvPr/>
        </p:nvSpPr>
        <p:spPr>
          <a:xfrm>
            <a:off x="293042" y="4665205"/>
            <a:ext cx="9981757" cy="2246769"/>
          </a:xfrm>
          <a:prstGeom prst="rect">
            <a:avLst/>
          </a:prstGeom>
          <a:noFill/>
        </p:spPr>
        <p:txBody>
          <a:bodyPr wrap="square">
            <a:spAutoFit/>
          </a:bodyPr>
          <a:lstStyle/>
          <a:p>
            <a:pPr marL="457200" indent="-457200">
              <a:buFont typeface="Wingdings" panose="05000000000000000000" pitchFamily="2" charset="2"/>
              <a:buChar char="l"/>
            </a:pPr>
            <a:r>
              <a:rPr lang="en-US" altLang="zh-CN" sz="2800" u="sng" dirty="0">
                <a:solidFill>
                  <a:srgbClr val="1414EA"/>
                </a:solidFill>
                <a:latin typeface="Times New Roman" panose="02020603050405020304" charset="0"/>
                <a:cs typeface="Times New Roman" panose="02020603050405020304" charset="0"/>
              </a:rPr>
              <a:t>Solution 3:</a:t>
            </a:r>
            <a:r>
              <a:rPr lang="en-US" altLang="zh-CN" sz="2800" dirty="0">
                <a:solidFill>
                  <a:srgbClr val="1414EA"/>
                </a:solidFill>
                <a:latin typeface="Times New Roman" panose="02020603050405020304" charset="0"/>
                <a:cs typeface="Times New Roman" panose="02020603050405020304" charset="0"/>
              </a:rPr>
              <a:t> </a:t>
            </a:r>
            <a:endParaRPr lang="en-US" altLang="zh-CN" sz="2800" dirty="0">
              <a:solidFill>
                <a:srgbClr val="1414EA"/>
              </a:solidFill>
              <a:latin typeface="Times New Roman" panose="02020603050405020304" charset="0"/>
              <a:cs typeface="Times New Roman" panose="02020603050405020304" charset="0"/>
            </a:endParaRPr>
          </a:p>
          <a:p>
            <a:pPr marL="457200" indent="-457200">
              <a:buFont typeface="Wingdings" panose="05000000000000000000" pitchFamily="2" charset="2"/>
              <a:buChar char="l"/>
            </a:pPr>
            <a:r>
              <a:rPr lang="en-US" altLang="zh-CN" sz="2800" dirty="0">
                <a:solidFill>
                  <a:srgbClr val="1414EA"/>
                </a:solidFill>
                <a:latin typeface="Times New Roman" panose="02020603050405020304" charset="0"/>
                <a:cs typeface="Times New Roman" panose="02020603050405020304" charset="0"/>
              </a:rPr>
              <a:t>How did Cali feel ?</a:t>
            </a:r>
            <a:endParaRPr lang="en-US" altLang="zh-CN" sz="2800" dirty="0">
              <a:solidFill>
                <a:srgbClr val="1414EA"/>
              </a:solidFill>
              <a:latin typeface="Times New Roman" panose="02020603050405020304" charset="0"/>
              <a:cs typeface="Times New Roman" panose="02020603050405020304" charset="0"/>
            </a:endParaRPr>
          </a:p>
          <a:p>
            <a:pPr marL="457200" indent="-457200">
              <a:buFont typeface="Wingdings" panose="05000000000000000000" pitchFamily="2" charset="2"/>
              <a:buChar char="l"/>
            </a:pPr>
            <a:r>
              <a:rPr lang="en-US" altLang="zh-CN" sz="2800" dirty="0">
                <a:solidFill>
                  <a:srgbClr val="1414EA"/>
                </a:solidFill>
                <a:latin typeface="Times New Roman" panose="02020603050405020304" charset="0"/>
                <a:cs typeface="Times New Roman" panose="02020603050405020304" charset="0"/>
              </a:rPr>
              <a:t>How did she stand up again? </a:t>
            </a:r>
            <a:endParaRPr lang="en-US" altLang="zh-CN" sz="2800" dirty="0">
              <a:solidFill>
                <a:srgbClr val="1414EA"/>
              </a:solidFill>
              <a:latin typeface="Times New Roman" panose="02020603050405020304" charset="0"/>
              <a:cs typeface="Times New Roman" panose="02020603050405020304" charset="0"/>
            </a:endParaRPr>
          </a:p>
          <a:p>
            <a:r>
              <a:rPr lang="en-US" altLang="zh-CN" sz="2800" dirty="0">
                <a:solidFill>
                  <a:srgbClr val="1414EA"/>
                </a:solidFill>
                <a:latin typeface="Times New Roman" panose="02020603050405020304" charset="0"/>
                <a:cs typeface="Times New Roman" panose="02020603050405020304" charset="0"/>
              </a:rPr>
              <a:t>      By herself or with the help of </a:t>
            </a:r>
            <a:r>
              <a:rPr lang="en-US" altLang="zh-CN" sz="2800" u="sng" dirty="0">
                <a:solidFill>
                  <a:srgbClr val="1414EA"/>
                </a:solidFill>
                <a:latin typeface="Times New Roman" panose="02020603050405020304" charset="0"/>
                <a:cs typeface="Times New Roman" panose="02020603050405020304" charset="0"/>
              </a:rPr>
              <a:t>her </a:t>
            </a:r>
            <a:r>
              <a:rPr lang="en-US" altLang="zh-CN" sz="2800" u="sng" dirty="0" err="1">
                <a:solidFill>
                  <a:srgbClr val="1414EA"/>
                </a:solidFill>
                <a:latin typeface="Times New Roman" panose="02020603050405020304" charset="0"/>
                <a:cs typeface="Times New Roman" panose="02020603050405020304" charset="0"/>
              </a:rPr>
              <a:t>uncle&amp;aunt</a:t>
            </a:r>
            <a:r>
              <a:rPr lang="en-US" altLang="zh-CN" sz="2800" u="sng" dirty="0">
                <a:solidFill>
                  <a:srgbClr val="1414EA"/>
                </a:solidFill>
                <a:latin typeface="Times New Roman" panose="02020603050405020304" charset="0"/>
                <a:cs typeface="Times New Roman" panose="02020603050405020304" charset="0"/>
              </a:rPr>
              <a:t>?</a:t>
            </a:r>
            <a:endParaRPr lang="en-US" altLang="zh-CN" sz="2800" u="sng" dirty="0">
              <a:solidFill>
                <a:srgbClr val="1414EA"/>
              </a:solidFill>
              <a:latin typeface="Times New Roman" panose="02020603050405020304" charset="0"/>
              <a:cs typeface="Times New Roman" panose="02020603050405020304" charset="0"/>
            </a:endParaRPr>
          </a:p>
          <a:p>
            <a:pPr marL="457200" indent="-457200">
              <a:buFont typeface="Wingdings" panose="05000000000000000000" pitchFamily="2" charset="2"/>
              <a:buChar char="l"/>
            </a:pPr>
            <a:r>
              <a:rPr lang="en-US" altLang="zh-CN" sz="2800" dirty="0">
                <a:solidFill>
                  <a:srgbClr val="1414EA"/>
                </a:solidFill>
                <a:latin typeface="Times New Roman" panose="02020603050405020304" charset="0"/>
                <a:cs typeface="Times New Roman" panose="02020603050405020304" charset="0"/>
              </a:rPr>
              <a:t>She finally learned how to skate. How did she make it by herself</a:t>
            </a:r>
            <a:r>
              <a:rPr lang="en-US" altLang="zh-CN" sz="2800" b="1" dirty="0">
                <a:solidFill>
                  <a:srgbClr val="1414EA"/>
                </a:solidFill>
                <a:latin typeface="Times New Roman" panose="02020603050405020304" charset="0"/>
                <a:cs typeface="Times New Roman" panose="02020603050405020304" charset="0"/>
              </a:rPr>
              <a:t>?   </a:t>
            </a:r>
            <a:endParaRPr lang="zh-CN" altLang="en-US" sz="2800" b="1" dirty="0">
              <a:solidFill>
                <a:srgbClr val="1414EA"/>
              </a:solidFill>
              <a:latin typeface="Times New Roman" panose="02020603050405020304" charset="0"/>
              <a:cs typeface="Times New Roman" panose="02020603050405020304" charset="0"/>
            </a:endParaRPr>
          </a:p>
        </p:txBody>
      </p:sp>
      <p:sp>
        <p:nvSpPr>
          <p:cNvPr id="9" name="文本框 8"/>
          <p:cNvSpPr txBox="1"/>
          <p:nvPr/>
        </p:nvSpPr>
        <p:spPr>
          <a:xfrm>
            <a:off x="218767" y="1782393"/>
            <a:ext cx="9584452" cy="2246769"/>
          </a:xfrm>
          <a:prstGeom prst="rect">
            <a:avLst/>
          </a:prstGeom>
          <a:noFill/>
        </p:spPr>
        <p:txBody>
          <a:bodyPr wrap="square" rtlCol="0">
            <a:spAutoFit/>
          </a:bodyPr>
          <a:lstStyle/>
          <a:p>
            <a:pPr marL="342900" indent="-342900">
              <a:buFont typeface="Wingdings" panose="05000000000000000000" pitchFamily="2" charset="2"/>
              <a:buChar char="l"/>
            </a:pPr>
            <a:r>
              <a:rPr lang="en-US" altLang="zh-CN" sz="2400" dirty="0">
                <a:latin typeface="Times New Roman" panose="02020603050405020304" charset="0"/>
                <a:cs typeface="Times New Roman" panose="02020603050405020304" charset="0"/>
              </a:rPr>
              <a:t> </a:t>
            </a:r>
            <a:r>
              <a:rPr lang="en-US" altLang="zh-CN" sz="2800" dirty="0">
                <a:solidFill>
                  <a:srgbClr val="1414EA"/>
                </a:solidFill>
                <a:latin typeface="Times New Roman" panose="02020603050405020304" charset="0"/>
                <a:cs typeface="Times New Roman" panose="02020603050405020304" charset="0"/>
              </a:rPr>
              <a:t>Solution1: </a:t>
            </a:r>
            <a:endParaRPr lang="en-US" altLang="zh-CN" sz="2800" dirty="0">
              <a:solidFill>
                <a:srgbClr val="1414EA"/>
              </a:solidFill>
              <a:latin typeface="Times New Roman" panose="02020603050405020304" charset="0"/>
              <a:cs typeface="Times New Roman" panose="02020603050405020304" charset="0"/>
            </a:endParaRPr>
          </a:p>
          <a:p>
            <a:pPr marL="457200" indent="-457200">
              <a:buFont typeface="Wingdings" panose="05000000000000000000" pitchFamily="2" charset="2"/>
              <a:buChar char="l"/>
            </a:pPr>
            <a:r>
              <a:rPr lang="en-US" altLang="zh-CN" sz="2800" dirty="0">
                <a:solidFill>
                  <a:srgbClr val="1414EA"/>
                </a:solidFill>
                <a:latin typeface="Times New Roman" panose="02020603050405020304" charset="0"/>
                <a:cs typeface="Times New Roman" panose="02020603050405020304" charset="0"/>
              </a:rPr>
              <a:t>How did Cali feel when first set her feet on the rink?</a:t>
            </a:r>
            <a:endParaRPr lang="en-US" altLang="zh-CN" sz="2800" dirty="0">
              <a:solidFill>
                <a:srgbClr val="1414EA"/>
              </a:solidFill>
              <a:latin typeface="Times New Roman" panose="02020603050405020304" charset="0"/>
              <a:cs typeface="Times New Roman" panose="02020603050405020304" charset="0"/>
            </a:endParaRPr>
          </a:p>
          <a:p>
            <a:pPr marL="457200" indent="-457200">
              <a:buFont typeface="Wingdings" panose="05000000000000000000" pitchFamily="2" charset="2"/>
              <a:buChar char="l"/>
            </a:pPr>
            <a:r>
              <a:rPr lang="en-US" altLang="zh-CN" sz="2800" dirty="0">
                <a:solidFill>
                  <a:srgbClr val="1414EA"/>
                </a:solidFill>
                <a:latin typeface="Times New Roman" panose="02020603050405020304" charset="0"/>
                <a:cs typeface="Times New Roman" panose="02020603050405020304" charset="0"/>
              </a:rPr>
              <a:t>How did her uncle and aunt helped me ?</a:t>
            </a:r>
            <a:endParaRPr lang="en-US" altLang="zh-CN" sz="2800" dirty="0">
              <a:solidFill>
                <a:srgbClr val="1414EA"/>
              </a:solidFill>
              <a:latin typeface="Times New Roman" panose="02020603050405020304" charset="0"/>
              <a:cs typeface="Times New Roman" panose="02020603050405020304" charset="0"/>
            </a:endParaRPr>
          </a:p>
          <a:p>
            <a:pPr marL="457200" indent="-457200">
              <a:buFont typeface="Wingdings" panose="05000000000000000000" pitchFamily="2" charset="2"/>
              <a:buChar char="l"/>
            </a:pPr>
            <a:r>
              <a:rPr lang="en-US" altLang="zh-CN" sz="2800" dirty="0">
                <a:solidFill>
                  <a:srgbClr val="1414EA"/>
                </a:solidFill>
                <a:latin typeface="Times New Roman" panose="02020603050405020304" charset="0"/>
                <a:cs typeface="Times New Roman" panose="02020603050405020304" charset="0"/>
              </a:rPr>
              <a:t>How did she perform my first steps of ice-skating?</a:t>
            </a:r>
            <a:endParaRPr lang="en-US" altLang="zh-CN" sz="2800" dirty="0">
              <a:solidFill>
                <a:srgbClr val="1414EA"/>
              </a:solidFill>
              <a:latin typeface="Times New Roman" panose="02020603050405020304" charset="0"/>
              <a:cs typeface="Times New Roman" panose="02020603050405020304" charset="0"/>
            </a:endParaRPr>
          </a:p>
          <a:p>
            <a:pPr marL="457200" indent="-457200">
              <a:buFont typeface="Wingdings" panose="05000000000000000000" pitchFamily="2" charset="2"/>
              <a:buChar char="l"/>
            </a:pPr>
            <a:r>
              <a:rPr lang="en-US" altLang="zh-CN" sz="2800" dirty="0">
                <a:solidFill>
                  <a:srgbClr val="1414EA"/>
                </a:solidFill>
                <a:latin typeface="Times New Roman" panose="02020603050405020304" charset="0"/>
                <a:cs typeface="Times New Roman" panose="02020603050405020304" charset="0"/>
              </a:rPr>
              <a:t>What made Cali  Lost her balance</a:t>
            </a:r>
            <a:r>
              <a:rPr lang="zh-CN" altLang="en-US" sz="2800" dirty="0">
                <a:solidFill>
                  <a:srgbClr val="1414EA"/>
                </a:solidFill>
                <a:latin typeface="Times New Roman" panose="02020603050405020304" charset="0"/>
                <a:cs typeface="Times New Roman" panose="02020603050405020304" charset="0"/>
              </a:rPr>
              <a:t>？</a:t>
            </a:r>
            <a:endParaRPr lang="zh-CN" altLang="en-US" sz="2800" dirty="0">
              <a:solidFill>
                <a:srgbClr val="1414EA"/>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animBg="1"/>
      <p:bldP spid="16" grpId="0" bldLvl="0"/>
      <p:bldP spid="16" grpId="1"/>
      <p:bldP spid="16" grpId="2"/>
      <p:bldP spid="19"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extLst>
              <a:ext uri="{28A0092B-C50C-407E-A947-70E740481C1C}">
                <a14:useLocalDpi xmlns:a14="http://schemas.microsoft.com/office/drawing/2010/main" val="0"/>
              </a:ext>
            </a:extLst>
          </a:blip>
          <a:srcRect l="8343" t="18515" r="11882" b="8341"/>
          <a:stretch>
            <a:fillRect/>
          </a:stretch>
        </p:blipFill>
        <p:spPr>
          <a:xfrm>
            <a:off x="-106325" y="3552508"/>
            <a:ext cx="2721933" cy="306645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5" name="文本框 34"/>
          <p:cNvSpPr txBox="1"/>
          <p:nvPr/>
        </p:nvSpPr>
        <p:spPr>
          <a:xfrm>
            <a:off x="116958" y="104223"/>
            <a:ext cx="12192000" cy="700405"/>
          </a:xfrm>
          <a:prstGeom prst="rect">
            <a:avLst/>
          </a:prstGeom>
          <a:solidFill>
            <a:srgbClr val="FFFF00"/>
          </a:solidFill>
        </p:spPr>
        <p:txBody>
          <a:bodyPr wrap="square" rtlCol="0">
            <a:spAutoFit/>
          </a:bodyPr>
          <a:lstStyle/>
          <a:p>
            <a:pPr>
              <a:lnSpc>
                <a:spcPct val="110000"/>
              </a:lnSpc>
            </a:pPr>
            <a:r>
              <a:rPr lang="en-US" altLang="zh-CN" sz="3600" b="1" dirty="0">
                <a:solidFill>
                  <a:srgbClr val="1414EA"/>
                </a:solidFill>
              </a:rPr>
              <a:t>Step3 : Accumulate the language </a:t>
            </a:r>
            <a:endParaRPr lang="en-US" altLang="zh-CN" sz="3600" b="1" dirty="0">
              <a:solidFill>
                <a:srgbClr val="1414EA"/>
              </a:solidFill>
            </a:endParaRPr>
          </a:p>
        </p:txBody>
      </p:sp>
      <p:sp>
        <p:nvSpPr>
          <p:cNvPr id="100" name="文本框 99"/>
          <p:cNvSpPr txBox="1"/>
          <p:nvPr/>
        </p:nvSpPr>
        <p:spPr>
          <a:xfrm>
            <a:off x="2489734" y="776273"/>
            <a:ext cx="7997896" cy="461665"/>
          </a:xfrm>
          <a:prstGeom prst="rect">
            <a:avLst/>
          </a:prstGeom>
          <a:noFill/>
          <a:ln>
            <a:noFill/>
          </a:ln>
        </p:spPr>
        <p:txBody>
          <a:bodyPr wrap="square" rtlCol="0">
            <a:spAutoFit/>
          </a:bodyPr>
          <a:lstStyle/>
          <a:p>
            <a:pPr lvl="0" indent="711200">
              <a:buClrTx/>
              <a:buSzTx/>
              <a:buFontTx/>
            </a:pPr>
            <a:r>
              <a:rPr lang="zh-CN" altLang="en-US" sz="2400" dirty="0">
                <a:highlight>
                  <a:srgbClr val="00FF00"/>
                </a:highlight>
                <a:latin typeface="Times New Roman" panose="02020603050405020304" charset="0"/>
                <a:cs typeface="Times New Roman" panose="02020603050405020304" charset="0"/>
                <a:sym typeface="+mn-ea"/>
              </a:rPr>
              <a:t>学习新运动或者新技能时候的紧张、兴奋描写</a:t>
            </a:r>
            <a:endParaRPr lang="zh-CN" altLang="en-US" sz="2400" dirty="0">
              <a:highlight>
                <a:srgbClr val="00FF00"/>
              </a:highlight>
              <a:latin typeface="Times New Roman" panose="02020603050405020304" charset="0"/>
              <a:cs typeface="Times New Roman" panose="02020603050405020304" charset="0"/>
              <a:sym typeface="+mn-ea"/>
            </a:endParaRPr>
          </a:p>
        </p:txBody>
      </p:sp>
      <p:pic>
        <p:nvPicPr>
          <p:cNvPr id="101" name="图片 100"/>
          <p:cNvPicPr/>
          <p:nvPr/>
        </p:nvPicPr>
        <p:blipFill>
          <a:blip r:embed="rId2"/>
          <a:stretch>
            <a:fillRect/>
          </a:stretch>
        </p:blipFill>
        <p:spPr>
          <a:xfrm>
            <a:off x="944245" y="3533458"/>
            <a:ext cx="38100" cy="38100"/>
          </a:xfrm>
          <a:prstGeom prst="rect">
            <a:avLst/>
          </a:prstGeom>
          <a:noFill/>
          <a:ln w="9525">
            <a:noFill/>
          </a:ln>
        </p:spPr>
      </p:pic>
      <p:sp>
        <p:nvSpPr>
          <p:cNvPr id="102" name="文本框 101"/>
          <p:cNvSpPr txBox="1"/>
          <p:nvPr/>
        </p:nvSpPr>
        <p:spPr>
          <a:xfrm>
            <a:off x="944245" y="3571558"/>
            <a:ext cx="5080000" cy="121920"/>
          </a:xfrm>
          <a:prstGeom prst="rect">
            <a:avLst/>
          </a:prstGeom>
          <a:noFill/>
          <a:ln w="9525">
            <a:noFill/>
          </a:ln>
        </p:spPr>
        <p:txBody>
          <a:bodyPr>
            <a:spAutoFit/>
          </a:bodyPr>
          <a:lstStyle/>
          <a:p>
            <a:pPr indent="0"/>
            <a:endParaRPr lang="en-US" sz="100" b="0">
              <a:solidFill>
                <a:srgbClr val="FF0000"/>
              </a:solidFill>
              <a:latin typeface="Arial" panose="020B0604020202020204" pitchFamily="34" charset="0"/>
              <a:ea typeface="宋体" panose="02010600030101010101" pitchFamily="2" charset="-122"/>
              <a:cs typeface="Times New Roman" panose="02020603050405020304" charset="0"/>
            </a:endParaRPr>
          </a:p>
          <a:p>
            <a:pPr indent="0"/>
            <a:r>
              <a:rPr lang="en-US" sz="100" b="0">
                <a:solidFill>
                  <a:srgbClr val="FF0000"/>
                </a:solidFill>
                <a:latin typeface="Arial" panose="020B0604020202020204" pitchFamily="34" charset="0"/>
                <a:ea typeface="宋体" panose="02010600030101010101" pitchFamily="2" charset="-122"/>
                <a:cs typeface="Times New Roman" panose="02020603050405020304" charset="0"/>
              </a:rPr>
              <a:t> </a:t>
            </a:r>
            <a:endParaRPr lang="zh-CN" altLang="en-US"/>
          </a:p>
        </p:txBody>
      </p:sp>
      <p:sp>
        <p:nvSpPr>
          <p:cNvPr id="5" name="文本框 4"/>
          <p:cNvSpPr txBox="1"/>
          <p:nvPr/>
        </p:nvSpPr>
        <p:spPr>
          <a:xfrm>
            <a:off x="2553970" y="1237615"/>
            <a:ext cx="8921750" cy="5262245"/>
          </a:xfrm>
          <a:prstGeom prst="rect">
            <a:avLst/>
          </a:prstGeom>
          <a:noFill/>
        </p:spPr>
        <p:txBody>
          <a:bodyPr wrap="square" rtlCol="0">
            <a:spAutoFit/>
          </a:bodyPr>
          <a:lstStyle/>
          <a:p>
            <a:pPr marL="514350" indent="-514350">
              <a:buAutoNum type="arabicPeriod"/>
            </a:pPr>
            <a:r>
              <a:rPr lang="zh-CN" altLang="en-US" sz="2800" dirty="0"/>
              <a:t>双腿颤抖、双掌冒汗，她把她的一只脚小心翼翼地伸到光滑的冰面上。</a:t>
            </a:r>
            <a:endParaRPr lang="en-US" altLang="zh-CN" sz="2800" dirty="0"/>
          </a:p>
          <a:p>
            <a:pPr marL="342900" indent="-342900">
              <a:buFont typeface="Arial" panose="020B0604020202020204" pitchFamily="34" charset="0"/>
              <a:buChar char="•"/>
            </a:pPr>
            <a:r>
              <a:rPr lang="en-US" altLang="zh-CN" sz="2400" b="1" dirty="0">
                <a:solidFill>
                  <a:srgbClr val="FF0000"/>
                </a:solidFill>
              </a:rPr>
              <a:t>Legs trembling and palms sweating</a:t>
            </a:r>
            <a:r>
              <a:rPr lang="zh-CN" altLang="en-US" sz="2400" baseline="-25000" dirty="0">
                <a:sym typeface="+mn-ea"/>
              </a:rPr>
              <a:t>（独立主格结构）</a:t>
            </a:r>
            <a:r>
              <a:rPr lang="en-US" altLang="zh-CN" sz="2400" b="1" dirty="0"/>
              <a:t>, she</a:t>
            </a:r>
            <a:r>
              <a:rPr lang="zh-CN" altLang="en-US" sz="2400" b="1" dirty="0"/>
              <a:t> </a:t>
            </a:r>
            <a:r>
              <a:rPr lang="en-US" altLang="zh-CN" sz="2400" b="1" dirty="0"/>
              <a:t>put one of her feet  </a:t>
            </a:r>
            <a:r>
              <a:rPr lang="en-US" altLang="zh-CN" sz="2400" b="1" dirty="0">
                <a:solidFill>
                  <a:srgbClr val="00B0F0"/>
                </a:solidFill>
                <a:highlight>
                  <a:srgbClr val="FFFF00"/>
                </a:highlight>
              </a:rPr>
              <a:t>cautiously </a:t>
            </a:r>
            <a:r>
              <a:rPr lang="en-US" altLang="zh-CN" sz="2400" b="1" dirty="0"/>
              <a:t>on the smooth surface of the rink. </a:t>
            </a:r>
            <a:r>
              <a:rPr lang="en-US" altLang="zh-CN" sz="2800" b="1" dirty="0"/>
              <a:t> </a:t>
            </a:r>
            <a:endParaRPr lang="en-US" altLang="zh-CN" sz="2800" dirty="0">
              <a:solidFill>
                <a:srgbClr val="FF0000"/>
              </a:solidFill>
            </a:endParaRPr>
          </a:p>
          <a:p>
            <a:endParaRPr lang="en-US" altLang="zh-CN" sz="2800" dirty="0"/>
          </a:p>
          <a:p>
            <a:r>
              <a:rPr lang="en-US" altLang="zh-CN" sz="2800" dirty="0"/>
              <a:t>2. </a:t>
            </a:r>
            <a:r>
              <a:rPr lang="zh-CN" altLang="en-US" sz="2800" dirty="0"/>
              <a:t>看着其他人自由地滑着和这光滑的冰面，她的内心充满了既兴奋又紧张。</a:t>
            </a:r>
            <a:endParaRPr lang="en-US" altLang="zh-CN" sz="2800" dirty="0">
              <a:solidFill>
                <a:srgbClr val="FF0000"/>
              </a:solidFill>
            </a:endParaRPr>
          </a:p>
          <a:p>
            <a:pPr marL="342900" indent="-342900">
              <a:buFont typeface="Arial" panose="020B0604020202020204" pitchFamily="34" charset="0"/>
              <a:buChar char="•"/>
            </a:pPr>
            <a:r>
              <a:rPr lang="en-US" altLang="zh-CN" sz="2400" b="1" dirty="0">
                <a:solidFill>
                  <a:srgbClr val="FF0000"/>
                </a:solidFill>
              </a:rPr>
              <a:t>As</a:t>
            </a:r>
            <a:r>
              <a:rPr lang="en-US" altLang="zh-CN" sz="2400" b="1" dirty="0"/>
              <a:t> she</a:t>
            </a:r>
            <a:r>
              <a:rPr lang="zh-CN" altLang="en-US" sz="2400" b="1" dirty="0"/>
              <a:t> </a:t>
            </a:r>
            <a:r>
              <a:rPr lang="en-US" altLang="zh-CN" sz="2400" b="1" dirty="0"/>
              <a:t>looked</a:t>
            </a:r>
            <a:r>
              <a:rPr lang="zh-CN" altLang="en-US" sz="2400" b="1" dirty="0"/>
              <a:t> </a:t>
            </a:r>
            <a:r>
              <a:rPr lang="en-US" altLang="zh-CN" sz="2400" b="1" dirty="0"/>
              <a:t>at</a:t>
            </a:r>
            <a:r>
              <a:rPr lang="zh-CN" altLang="en-US" sz="2400" b="1" dirty="0"/>
              <a:t> </a:t>
            </a:r>
            <a:r>
              <a:rPr lang="en-US" altLang="zh-CN" sz="2400" b="1" dirty="0"/>
              <a:t>the</a:t>
            </a:r>
            <a:r>
              <a:rPr lang="zh-CN" altLang="en-US" sz="2400" b="1" dirty="0"/>
              <a:t> </a:t>
            </a:r>
            <a:r>
              <a:rPr lang="en-US" altLang="zh-CN" sz="2400" b="1" dirty="0"/>
              <a:t>smooth surface and other skaters’ gliding freely</a:t>
            </a:r>
            <a:r>
              <a:rPr lang="en-US" altLang="zh-CN" sz="2400" b="1" dirty="0">
                <a:solidFill>
                  <a:srgbClr val="00B0F0"/>
                </a:solidFill>
                <a:highlight>
                  <a:srgbClr val="FFFF00"/>
                </a:highlight>
              </a:rPr>
              <a:t>, a mixture of  excitement and nervousness struck into her heart.</a:t>
            </a:r>
            <a:endParaRPr lang="en-US" altLang="zh-CN" sz="2400" b="1" dirty="0">
              <a:solidFill>
                <a:srgbClr val="00B0F0"/>
              </a:solidFill>
              <a:highlight>
                <a:srgbClr val="FFFF00"/>
              </a:highlight>
            </a:endParaRPr>
          </a:p>
          <a:p>
            <a:pPr marL="342900" indent="-342900">
              <a:buFont typeface="Arial" panose="020B0604020202020204" pitchFamily="34" charset="0"/>
              <a:buChar char="•"/>
            </a:pPr>
            <a:r>
              <a:rPr lang="en-US" altLang="zh-CN" sz="2400" b="1" dirty="0">
                <a:solidFill>
                  <a:srgbClr val="FF0000"/>
                </a:solidFill>
              </a:rPr>
              <a:t>Looking at </a:t>
            </a:r>
            <a:r>
              <a:rPr lang="en-US" altLang="zh-CN" sz="2400" b="1" dirty="0"/>
              <a:t>the smooth surface and other skaters’ gliding freely, she could feel </a:t>
            </a:r>
            <a:r>
              <a:rPr lang="en-US" altLang="zh-CN" sz="2400" b="1" dirty="0">
                <a:solidFill>
                  <a:srgbClr val="00B0F0"/>
                </a:solidFill>
                <a:highlight>
                  <a:srgbClr val="FFFF00"/>
                </a:highlight>
              </a:rPr>
              <a:t>a roller coaster of excitement and nervousness flickering in her heart</a:t>
            </a:r>
            <a:r>
              <a:rPr lang="en-US" altLang="zh-CN" sz="2400" b="1" dirty="0"/>
              <a:t>.  </a:t>
            </a:r>
            <a:endParaRPr lang="en-US" altLang="zh-CN" sz="2400" dirty="0"/>
          </a:p>
        </p:txBody>
      </p:sp>
      <p:sp>
        <p:nvSpPr>
          <p:cNvPr id="2" name="文本框 1"/>
          <p:cNvSpPr txBox="1"/>
          <p:nvPr/>
        </p:nvSpPr>
        <p:spPr>
          <a:xfrm>
            <a:off x="116840" y="1647825"/>
            <a:ext cx="2499360" cy="922020"/>
          </a:xfrm>
          <a:prstGeom prst="rect">
            <a:avLst/>
          </a:prstGeom>
          <a:noFill/>
        </p:spPr>
        <p:txBody>
          <a:bodyPr wrap="square" rtlCol="0">
            <a:spAutoFit/>
          </a:bodyPr>
          <a:lstStyle/>
          <a:p>
            <a:r>
              <a:rPr lang="en-US" altLang="zh-CN" b="1" dirty="0">
                <a:solidFill>
                  <a:srgbClr val="FF0000"/>
                </a:solidFill>
              </a:rPr>
              <a:t>(</a:t>
            </a:r>
            <a:r>
              <a:rPr lang="zh-CN" altLang="en-US" b="1" dirty="0">
                <a:solidFill>
                  <a:srgbClr val="FF0000"/>
                </a:solidFill>
              </a:rPr>
              <a:t>用高级句式开始自己的续写首句，立刻赢得阅卷老师的青睐</a:t>
            </a:r>
            <a:r>
              <a:rPr lang="en-US" altLang="zh-CN" b="1" dirty="0">
                <a:solidFill>
                  <a:srgbClr val="FF0000"/>
                </a:solidFill>
              </a:rPr>
              <a:t>)</a:t>
            </a:r>
            <a:endParaRPr lang="zh-CN" altLang="en-US" b="1" dirty="0">
              <a:solidFill>
                <a:srgbClr val="FF0000"/>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0" y="-4451"/>
            <a:ext cx="12192000" cy="700405"/>
          </a:xfrm>
          <a:prstGeom prst="rect">
            <a:avLst/>
          </a:prstGeom>
          <a:solidFill>
            <a:srgbClr val="FFFF00"/>
          </a:solidFill>
        </p:spPr>
        <p:txBody>
          <a:bodyPr wrap="square" rtlCol="0">
            <a:spAutoFit/>
          </a:bodyPr>
          <a:lstStyle/>
          <a:p>
            <a:pPr>
              <a:lnSpc>
                <a:spcPct val="110000"/>
              </a:lnSpc>
            </a:pPr>
            <a:r>
              <a:rPr lang="en-US" altLang="zh-CN" sz="3600" b="1" dirty="0">
                <a:solidFill>
                  <a:srgbClr val="1414EA"/>
                </a:solidFill>
              </a:rPr>
              <a:t>Step3 : Accumulate the language </a:t>
            </a:r>
            <a:endParaRPr lang="en-US" altLang="zh-CN" sz="3600" b="1" dirty="0">
              <a:solidFill>
                <a:srgbClr val="1414EA"/>
              </a:solidFill>
            </a:endParaRPr>
          </a:p>
        </p:txBody>
      </p:sp>
      <p:sp>
        <p:nvSpPr>
          <p:cNvPr id="100" name="文本框 99"/>
          <p:cNvSpPr txBox="1"/>
          <p:nvPr/>
        </p:nvSpPr>
        <p:spPr>
          <a:xfrm>
            <a:off x="1085953" y="667922"/>
            <a:ext cx="11105839" cy="461665"/>
          </a:xfrm>
          <a:prstGeom prst="rect">
            <a:avLst/>
          </a:prstGeom>
          <a:noFill/>
          <a:ln>
            <a:noFill/>
          </a:ln>
        </p:spPr>
        <p:txBody>
          <a:bodyPr wrap="square" rtlCol="0">
            <a:spAutoFit/>
          </a:bodyPr>
          <a:lstStyle/>
          <a:p>
            <a:pPr lvl="0" indent="711200">
              <a:buClrTx/>
              <a:buSzTx/>
              <a:buFontTx/>
            </a:pPr>
            <a:r>
              <a:rPr lang="zh-CN" altLang="en-US" sz="2400" dirty="0">
                <a:highlight>
                  <a:srgbClr val="00FF00"/>
                </a:highlight>
                <a:latin typeface="Times New Roman" panose="02020603050405020304" charset="0"/>
                <a:cs typeface="Times New Roman" panose="02020603050405020304" charset="0"/>
                <a:sym typeface="+mn-ea"/>
              </a:rPr>
              <a:t>学习新运动或者新技能时候的紧张 </a:t>
            </a:r>
            <a:r>
              <a:rPr lang="en-US" altLang="zh-CN" sz="2400" dirty="0">
                <a:highlight>
                  <a:srgbClr val="00FF00"/>
                </a:highlight>
                <a:latin typeface="Times New Roman" panose="02020603050405020304" charset="0"/>
                <a:cs typeface="Times New Roman" panose="02020603050405020304" charset="0"/>
                <a:sym typeface="+mn-ea"/>
              </a:rPr>
              <a:t>(nervousness </a:t>
            </a:r>
            <a:r>
              <a:rPr lang="zh-CN" altLang="en-US" sz="2400" dirty="0">
                <a:solidFill>
                  <a:srgbClr val="FF0000"/>
                </a:solidFill>
                <a:highlight>
                  <a:srgbClr val="00FF00"/>
                </a:highlight>
                <a:latin typeface="Times New Roman" panose="02020603050405020304" charset="0"/>
                <a:cs typeface="Times New Roman" panose="02020603050405020304" charset="0"/>
                <a:sym typeface="+mn-ea"/>
              </a:rPr>
              <a:t>从头到脚</a:t>
            </a:r>
            <a:r>
              <a:rPr lang="en-US" altLang="zh-CN" sz="2400" dirty="0">
                <a:solidFill>
                  <a:srgbClr val="FF0000"/>
                </a:solidFill>
                <a:highlight>
                  <a:srgbClr val="00FF00"/>
                </a:highlight>
                <a:latin typeface="Times New Roman" panose="02020603050405020304" charset="0"/>
                <a:cs typeface="Times New Roman" panose="02020603050405020304" charset="0"/>
                <a:sym typeface="+mn-ea"/>
              </a:rPr>
              <a:t>)</a:t>
            </a:r>
            <a:endParaRPr lang="zh-CN" altLang="en-US" sz="2400" dirty="0">
              <a:solidFill>
                <a:srgbClr val="FF0000"/>
              </a:solidFill>
              <a:highlight>
                <a:srgbClr val="00FF00"/>
              </a:highlight>
              <a:latin typeface="Times New Roman" panose="02020603050405020304" charset="0"/>
              <a:cs typeface="Times New Roman" panose="02020603050405020304" charset="0"/>
              <a:sym typeface="+mn-ea"/>
            </a:endParaRPr>
          </a:p>
        </p:txBody>
      </p:sp>
      <p:pic>
        <p:nvPicPr>
          <p:cNvPr id="101" name="图片 100"/>
          <p:cNvPicPr/>
          <p:nvPr/>
        </p:nvPicPr>
        <p:blipFill>
          <a:blip r:embed="rId1"/>
          <a:stretch>
            <a:fillRect/>
          </a:stretch>
        </p:blipFill>
        <p:spPr>
          <a:xfrm>
            <a:off x="944245" y="3533458"/>
            <a:ext cx="38100" cy="38100"/>
          </a:xfrm>
          <a:prstGeom prst="rect">
            <a:avLst/>
          </a:prstGeom>
          <a:noFill/>
          <a:ln w="9525">
            <a:noFill/>
          </a:ln>
        </p:spPr>
      </p:pic>
      <p:sp>
        <p:nvSpPr>
          <p:cNvPr id="102" name="文本框 101"/>
          <p:cNvSpPr txBox="1"/>
          <p:nvPr/>
        </p:nvSpPr>
        <p:spPr>
          <a:xfrm>
            <a:off x="944245" y="3571558"/>
            <a:ext cx="5080000" cy="121920"/>
          </a:xfrm>
          <a:prstGeom prst="rect">
            <a:avLst/>
          </a:prstGeom>
          <a:noFill/>
          <a:ln w="9525">
            <a:noFill/>
          </a:ln>
        </p:spPr>
        <p:txBody>
          <a:bodyPr>
            <a:spAutoFit/>
          </a:bodyPr>
          <a:lstStyle/>
          <a:p>
            <a:pPr indent="0"/>
            <a:endParaRPr lang="en-US" sz="100" b="0">
              <a:solidFill>
                <a:srgbClr val="FF0000"/>
              </a:solidFill>
              <a:latin typeface="Arial" panose="020B0604020202020204" pitchFamily="34" charset="0"/>
              <a:ea typeface="宋体" panose="02010600030101010101" pitchFamily="2" charset="-122"/>
              <a:cs typeface="Times New Roman" panose="02020603050405020304" charset="0"/>
            </a:endParaRPr>
          </a:p>
          <a:p>
            <a:pPr indent="0"/>
            <a:r>
              <a:rPr lang="en-US" sz="100" b="0">
                <a:solidFill>
                  <a:srgbClr val="FF0000"/>
                </a:solidFill>
                <a:latin typeface="Arial" panose="020B0604020202020204" pitchFamily="34" charset="0"/>
                <a:ea typeface="宋体" panose="02010600030101010101" pitchFamily="2" charset="-122"/>
                <a:cs typeface="Times New Roman" panose="02020603050405020304" charset="0"/>
              </a:rPr>
              <a:t> </a:t>
            </a:r>
            <a:endParaRPr lang="zh-CN" altLang="en-US"/>
          </a:p>
        </p:txBody>
      </p:sp>
      <p:sp>
        <p:nvSpPr>
          <p:cNvPr id="5" name="文本框 4"/>
          <p:cNvSpPr txBox="1"/>
          <p:nvPr/>
        </p:nvSpPr>
        <p:spPr>
          <a:xfrm>
            <a:off x="128905" y="1162685"/>
            <a:ext cx="11807190" cy="5262245"/>
          </a:xfrm>
          <a:prstGeom prst="rect">
            <a:avLst/>
          </a:prstGeom>
          <a:solidFill>
            <a:schemeClr val="accent4">
              <a:lumMod val="20000"/>
              <a:lumOff val="80000"/>
            </a:schemeClr>
          </a:solidFill>
          <a:ln>
            <a:solidFill>
              <a:srgbClr val="00B0F0"/>
            </a:solidFill>
          </a:ln>
        </p:spPr>
        <p:txBody>
          <a:bodyPr wrap="square" rtlCol="0">
            <a:spAutoFit/>
          </a:bodyPr>
          <a:lstStyle/>
          <a:p>
            <a:pPr indent="-457200">
              <a:buBlip>
                <a:blip r:embed="rId2"/>
              </a:buBlip>
            </a:pPr>
            <a:r>
              <a:rPr lang="en-US" altLang="zh-CN" sz="2800" b="1" dirty="0"/>
              <a:t>A flood/burst of nervousness(fear) crept in my mind/ swept over me. </a:t>
            </a:r>
            <a:endParaRPr lang="en-US" altLang="zh-CN" sz="2800" b="1" dirty="0"/>
          </a:p>
          <a:p>
            <a:pPr indent="-342900">
              <a:buBlip>
                <a:blip r:embed="rId2"/>
              </a:buBlip>
            </a:pPr>
            <a:r>
              <a:rPr lang="en-US" altLang="zh-CN" sz="2800" b="1" dirty="0"/>
              <a:t>A bead of sweat popped out of my forehead. </a:t>
            </a:r>
            <a:endParaRPr lang="en-US" altLang="zh-CN" sz="2800" b="1" dirty="0"/>
          </a:p>
          <a:p>
            <a:pPr indent="-342900">
              <a:buBlip>
                <a:blip r:embed="rId2"/>
              </a:buBlip>
            </a:pPr>
            <a:r>
              <a:rPr lang="en-US" altLang="zh-CN" sz="2800" b="1" dirty="0"/>
              <a:t>My lips trembled.</a:t>
            </a:r>
            <a:endParaRPr lang="en-US" altLang="zh-CN" sz="2800" b="1" dirty="0"/>
          </a:p>
          <a:p>
            <a:pPr indent="-342900">
              <a:buBlip>
                <a:blip r:embed="rId2"/>
              </a:buBlip>
            </a:pPr>
            <a:r>
              <a:rPr lang="en-US" altLang="zh-CN" sz="2800" b="1" dirty="0"/>
              <a:t>My</a:t>
            </a:r>
            <a:r>
              <a:rPr lang="zh-CN" altLang="en-US" sz="2800" b="1" dirty="0"/>
              <a:t> </a:t>
            </a:r>
            <a:r>
              <a:rPr lang="en-US" altLang="zh-CN" sz="2800" b="1" dirty="0"/>
              <a:t>throat tightened. </a:t>
            </a:r>
            <a:endParaRPr lang="en-US" altLang="zh-CN" sz="2800" b="1" dirty="0"/>
          </a:p>
          <a:p>
            <a:pPr indent="-342900">
              <a:buBlip>
                <a:blip r:embed="rId2"/>
              </a:buBlip>
            </a:pPr>
            <a:r>
              <a:rPr lang="en-US" altLang="zh-CN" sz="2800" b="1" dirty="0"/>
              <a:t>My heart skipped a miss and then raced. </a:t>
            </a:r>
            <a:endParaRPr lang="en-US" altLang="zh-CN" sz="2800" b="1" dirty="0"/>
          </a:p>
          <a:p>
            <a:pPr indent="-342900">
              <a:buBlip>
                <a:blip r:embed="rId2"/>
              </a:buBlip>
            </a:pPr>
            <a:r>
              <a:rPr lang="en-US" altLang="zh-CN" sz="2800" b="1" dirty="0"/>
              <a:t>My heart was beating wildly. </a:t>
            </a:r>
            <a:endParaRPr lang="en-US" altLang="zh-CN" sz="2800" b="1" dirty="0"/>
          </a:p>
          <a:p>
            <a:pPr indent="-342900">
              <a:buBlip>
                <a:blip r:embed="rId2"/>
              </a:buBlip>
            </a:pPr>
            <a:r>
              <a:rPr lang="en-US" altLang="zh-CN" sz="2800" b="1" dirty="0"/>
              <a:t>My heart almost jumped out of my throat. </a:t>
            </a:r>
            <a:endParaRPr lang="en-US" altLang="zh-CN" sz="2800" b="1" dirty="0"/>
          </a:p>
          <a:p>
            <a:pPr indent="-342900">
              <a:buBlip>
                <a:blip r:embed="rId2"/>
              </a:buBlip>
            </a:pPr>
            <a:r>
              <a:rPr lang="en-US" altLang="zh-CN" sz="2800" b="1" dirty="0"/>
              <a:t>My stomach was full of butterflies. </a:t>
            </a:r>
            <a:endParaRPr lang="en-US" altLang="zh-CN" sz="2800" b="1" dirty="0"/>
          </a:p>
          <a:p>
            <a:pPr indent="-342900">
              <a:buBlip>
                <a:blip r:embed="rId2"/>
              </a:buBlip>
            </a:pPr>
            <a:r>
              <a:rPr lang="en-US" altLang="zh-CN" sz="2800" b="1" dirty="0"/>
              <a:t>My stomach began to churn (</a:t>
            </a:r>
            <a:r>
              <a:rPr lang="zh-CN" altLang="en-US" sz="2800" b="1" dirty="0"/>
              <a:t>搅动</a:t>
            </a:r>
            <a:r>
              <a:rPr lang="en-US" altLang="zh-CN" sz="2800" b="1" dirty="0"/>
              <a:t>)</a:t>
            </a:r>
            <a:endParaRPr lang="en-US" altLang="zh-CN" sz="2800" b="1" dirty="0"/>
          </a:p>
          <a:p>
            <a:pPr indent="-342900">
              <a:buBlip>
                <a:blip r:embed="rId2"/>
              </a:buBlip>
            </a:pPr>
            <a:r>
              <a:rPr lang="en-US" altLang="zh-CN" sz="2800" b="1" dirty="0"/>
              <a:t>My stomach tightened into a baseball.</a:t>
            </a:r>
            <a:endParaRPr lang="en-US" altLang="zh-CN" sz="2800" b="1" dirty="0"/>
          </a:p>
          <a:p>
            <a:pPr indent="-342900">
              <a:buBlip>
                <a:blip r:embed="rId2"/>
              </a:buBlip>
            </a:pPr>
            <a:r>
              <a:rPr lang="en-US" altLang="zh-CN" sz="2800" b="1" dirty="0"/>
              <a:t>My hands/palms were sweaty./ grew clammy (</a:t>
            </a:r>
            <a:r>
              <a:rPr lang="zh-CN" altLang="en-US" sz="2800" b="1" dirty="0"/>
              <a:t>湿漉漉的</a:t>
            </a:r>
            <a:r>
              <a:rPr lang="en-US" altLang="zh-CN" sz="2800" b="1" dirty="0"/>
              <a:t>)</a:t>
            </a:r>
            <a:endParaRPr lang="en-US" altLang="zh-CN" sz="2800" b="1" dirty="0"/>
          </a:p>
          <a:p>
            <a:pPr indent="-342900">
              <a:buBlip>
                <a:blip r:embed="rId2"/>
              </a:buBlip>
            </a:pPr>
            <a:r>
              <a:rPr lang="en-US" altLang="zh-CN" sz="2800" b="1" dirty="0"/>
              <a:t>My knees felt shaky. </a:t>
            </a:r>
            <a:endParaRPr lang="en-US" altLang="zh-CN" sz="2800" b="1" dirty="0"/>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8343" t="18515" r="11882" b="8341"/>
          <a:stretch>
            <a:fillRect/>
          </a:stretch>
        </p:blipFill>
        <p:spPr>
          <a:xfrm>
            <a:off x="9350275" y="2346643"/>
            <a:ext cx="2896471" cy="30664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4"/>
    </p:custDataLst>
  </p:cSld>
  <p:clrMapOvr>
    <a:masterClrMapping/>
  </p:clrMapOvr>
</p:sld>
</file>

<file path=ppt/tags/tag1.xml><?xml version="1.0" encoding="utf-8"?>
<p:tagLst xmlns:p="http://schemas.openxmlformats.org/presentationml/2006/main">
  <p:tag name="KSO_WM_BEAUTIFY_FLAG" val="#wm#"/>
  <p:tag name="KSO_WM_TEMPLATE_CATEGORY" val="custom"/>
  <p:tag name="KSO_WM_TEMPLATE_INDEX" val="20204128"/>
</p:tagLst>
</file>

<file path=ppt/tags/tag10.xml><?xml version="1.0" encoding="utf-8"?>
<p:tagLst xmlns:p="http://schemas.openxmlformats.org/presentationml/2006/main">
  <p:tag name="KSO_WM_UNIT_PLACING_PICTURE_USER_VIEWPORT" val="{&quot;height&quot;:9335,&quot;width&quot;:13783}"/>
</p:tagLst>
</file>

<file path=ppt/tags/tag11.xml><?xml version="1.0" encoding="utf-8"?>
<p:tagLst xmlns:p="http://schemas.openxmlformats.org/presentationml/2006/main">
  <p:tag name="KSO_WM_UNIT_PLACING_PICTURE_USER_VIEWPORT" val="{&quot;height&quot;:9750,&quot;width&quot;:5650}"/>
</p:tagLst>
</file>

<file path=ppt/tags/tag2.xml><?xml version="1.0" encoding="utf-8"?>
<p:tagLst xmlns:p="http://schemas.openxmlformats.org/presentationml/2006/main">
  <p:tag name="KSO_WM_BEAUTIFY_FLAG" val="#wm#"/>
  <p:tag name="KSO_WM_TEMPLATE_CATEGORY" val="custom"/>
  <p:tag name="KSO_WM_TEMPLATE_INDEX" val="20204128"/>
</p:tagLst>
</file>

<file path=ppt/tags/tag3.xml><?xml version="1.0" encoding="utf-8"?>
<p:tagLst xmlns:p="http://schemas.openxmlformats.org/presentationml/2006/main">
  <p:tag name="KSO_WM_BEAUTIFY_FLAG" val="#wm#"/>
  <p:tag name="KSO_WM_TEMPLATE_CATEGORY" val="custom"/>
  <p:tag name="KSO_WM_TEMPLATE_INDEX" val="20204128"/>
</p:tagLst>
</file>

<file path=ppt/tags/tag4.xml><?xml version="1.0" encoding="utf-8"?>
<p:tagLst xmlns:p="http://schemas.openxmlformats.org/presentationml/2006/main">
  <p:tag name="KSO_WM_BEAUTIFY_FLAG" val="#wm#"/>
  <p:tag name="KSO_WM_TEMPLATE_CATEGORY" val="custom"/>
  <p:tag name="KSO_WM_TEMPLATE_INDEX" val="20204128"/>
</p:tagLst>
</file>

<file path=ppt/tags/tag5.xml><?xml version="1.0" encoding="utf-8"?>
<p:tagLst xmlns:p="http://schemas.openxmlformats.org/presentationml/2006/main">
  <p:tag name="KSO_WM_BEAUTIFY_FLAG" val="#wm#"/>
  <p:tag name="KSO_WM_TEMPLATE_CATEGORY" val="custom"/>
  <p:tag name="KSO_WM_TEMPLATE_INDEX" val="20204128"/>
</p:tagLst>
</file>

<file path=ppt/tags/tag6.xml><?xml version="1.0" encoding="utf-8"?>
<p:tagLst xmlns:p="http://schemas.openxmlformats.org/presentationml/2006/main">
  <p:tag name="KSO_WM_BEAUTIFY_FLAG" val="#wm#"/>
  <p:tag name="KSO_WM_TEMPLATE_CATEGORY" val="custom"/>
  <p:tag name="KSO_WM_TEMPLATE_INDEX" val="20204128"/>
</p:tagLst>
</file>

<file path=ppt/tags/tag7.xml><?xml version="1.0" encoding="utf-8"?>
<p:tagLst xmlns:p="http://schemas.openxmlformats.org/presentationml/2006/main">
  <p:tag name="KSO_WM_BEAUTIFY_FLAG" val="#wm#"/>
  <p:tag name="KSO_WM_TEMPLATE_CATEGORY" val="custom"/>
  <p:tag name="KSO_WM_TEMPLATE_INDEX" val="20204128"/>
</p:tagLst>
</file>

<file path=ppt/tags/tag8.xml><?xml version="1.0" encoding="utf-8"?>
<p:tagLst xmlns:p="http://schemas.openxmlformats.org/presentationml/2006/main">
  <p:tag name="KSO_WM_BEAUTIFY_FLAG" val="#wm#"/>
  <p:tag name="KSO_WM_TEMPLATE_CATEGORY" val="custom"/>
  <p:tag name="KSO_WM_TEMPLATE_INDEX" val="20204128"/>
</p:tagLst>
</file>

<file path=ppt/tags/tag9.xml><?xml version="1.0" encoding="utf-8"?>
<p:tagLst xmlns:p="http://schemas.openxmlformats.org/presentationml/2006/main">
  <p:tag name="KSO_WM_FULL_TEXT_BEAUTIFY_COPY_ID" val="1127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11448</Words>
  <Application>WPS 演示</Application>
  <PresentationFormat>宽屏</PresentationFormat>
  <Paragraphs>268</Paragraphs>
  <Slides>19</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19</vt:i4>
      </vt:variant>
    </vt:vector>
  </HeadingPairs>
  <TitlesOfParts>
    <vt:vector size="34" baseType="lpstr">
      <vt:lpstr>Arial</vt:lpstr>
      <vt:lpstr>宋体</vt:lpstr>
      <vt:lpstr>Wingdings</vt:lpstr>
      <vt:lpstr>微软雅黑</vt:lpstr>
      <vt:lpstr>Times New Roman</vt:lpstr>
      <vt:lpstr>Times</vt:lpstr>
      <vt:lpstr>华文宋体</vt:lpstr>
      <vt:lpstr>Calibri</vt:lpstr>
      <vt:lpstr>等线</vt:lpstr>
      <vt:lpstr>Arial Unicode MS</vt:lpstr>
      <vt:lpstr>等线 Light</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One  possible version</vt:lpstr>
      <vt:lpstr>One  possible version</vt:lpstr>
      <vt:lpstr>参考范文</vt:lpstr>
      <vt:lpstr>参考范文</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 冬琴</dc:creator>
  <cp:lastModifiedBy>南山有谷堆</cp:lastModifiedBy>
  <cp:revision>29</cp:revision>
  <dcterms:created xsi:type="dcterms:W3CDTF">2021-09-06T02:21:00Z</dcterms:created>
  <dcterms:modified xsi:type="dcterms:W3CDTF">2021-09-18T10:14:24Z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EECFBDB1C6F5428EBED3AC279F5B24BD</vt:lpwstr>
  </property>
  <property fmtid="{D5CDD505-2E9C-101B-9397-08002B2CF9AE}" pid="3" name="KSOProductBuildVer">
    <vt:lpwstr>2052-11.8.2.8506</vt:lpwstr>
  </property>
</Properties>
</file>