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05" r:id="rId2"/>
    <p:sldId id="256" r:id="rId3"/>
    <p:sldId id="258" r:id="rId4"/>
    <p:sldId id="257" r:id="rId5"/>
    <p:sldId id="261" r:id="rId6"/>
    <p:sldId id="287" r:id="rId7"/>
    <p:sldId id="265" r:id="rId8"/>
    <p:sldId id="273" r:id="rId9"/>
    <p:sldId id="274" r:id="rId10"/>
    <p:sldId id="275" r:id="rId11"/>
    <p:sldId id="279" r:id="rId12"/>
    <p:sldId id="276" r:id="rId13"/>
    <p:sldId id="280" r:id="rId14"/>
    <p:sldId id="277" r:id="rId15"/>
    <p:sldId id="281" r:id="rId16"/>
    <p:sldId id="282" r:id="rId17"/>
    <p:sldId id="283" r:id="rId18"/>
    <p:sldId id="284" r:id="rId19"/>
    <p:sldId id="264" r:id="rId20"/>
    <p:sldId id="266" r:id="rId21"/>
    <p:sldId id="286" r:id="rId22"/>
    <p:sldId id="285" r:id="rId23"/>
    <p:sldId id="270" r:id="rId24"/>
  </p:sldIdLst>
  <p:sldSz cx="1219517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4">
          <p15:clr>
            <a:srgbClr val="A4A3A4"/>
          </p15:clr>
        </p15:guide>
        <p15:guide id="2"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269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563" autoAdjust="0"/>
  </p:normalViewPr>
  <p:slideViewPr>
    <p:cSldViewPr snapToGrid="0">
      <p:cViewPr varScale="1">
        <p:scale>
          <a:sx n="108" d="100"/>
          <a:sy n="108" d="100"/>
        </p:scale>
        <p:origin x="672" y="102"/>
      </p:cViewPr>
      <p:guideLst>
        <p:guide orient="horz" pos="2234"/>
        <p:guide pos="3825"/>
      </p:guideLst>
    </p:cSldViewPr>
  </p:slideViewPr>
  <p:outlineViewPr>
    <p:cViewPr>
      <p:scale>
        <a:sx n="33" d="100"/>
        <a:sy n="33" d="100"/>
      </p:scale>
      <p:origin x="0" y="0"/>
    </p:cViewPr>
  </p:outlineViewPr>
  <p:notesTextViewPr>
    <p:cViewPr>
      <p:scale>
        <a:sx n="1" d="1"/>
        <a:sy n="1" d="1"/>
      </p:scale>
      <p:origin x="0" y="0"/>
    </p:cViewPr>
  </p:notesTextViewPr>
  <p:gridSpacing cx="72003" cy="72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01855-8DED-4EB6-B978-0B3841422ED3}" type="datetimeFigureOut">
              <a:rPr lang="zh-CN" altLang="en-US" smtClean="0"/>
              <a:t>2020/6/16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1B058-8267-4423-A2D6-36F2875D11B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581EFFD-30AB-4CC4-8983-0DDB973C83E6}" type="datetime1">
              <a:rPr lang="zh-CN" altLang="en-US"/>
              <a:t>2020/6/16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6B31A92-8D25-4EBE-937C-23ED53D7D3AB}"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84A09EF-5A72-430F-806A-BF931261989A}" type="datetime1">
              <a:rPr lang="zh-CN" altLang="en-US"/>
              <a:t>2020/6/16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61F287FA-E5C9-45DE-918D-0C483E80202C}"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2" y="365125"/>
            <a:ext cx="262958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418" y="365125"/>
            <a:ext cx="7736314"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803F65B-7C14-4386-AF02-4C0F43771CFE}" type="datetime1">
              <a:rPr lang="zh-CN" altLang="en-US"/>
              <a:t>2020/6/16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922D4FD0-41A3-4608-8532-9EE9B8EC6E6C}"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DA688F0-8295-4E14-B8E0-475BFFA3AE22}" type="datetime1">
              <a:rPr lang="zh-CN" altLang="en-US"/>
              <a:t>2020/6/16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3E0A396-E6B3-4283-A376-F27A333661D3}"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864"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864" y="2906713"/>
            <a:ext cx="103658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3B4CBAD7-F9BF-48F4-AC08-B32EE2CAADB6}" type="datetime1">
              <a:rPr lang="zh-CN" altLang="en-US"/>
              <a:t>2020/6/16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6B0B98ED-6270-4E75-A2B3-7B8C67E59E4E}"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418" y="1825625"/>
            <a:ext cx="5182949"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808" y="1825625"/>
            <a:ext cx="5182949"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EDAF2B12-4347-4685-A5AA-B8D0E312949C}" type="datetime1">
              <a:rPr lang="zh-CN" altLang="en-US"/>
              <a:t>2020/6/16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F0028A1D-9867-48AB-B158-E0419E80747F}"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7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7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450" y="1535113"/>
            <a:ext cx="53909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450" y="2174875"/>
            <a:ext cx="53909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C6CC4444-DDDC-4619-B2DF-FE8AA864487C}" type="datetime1">
              <a:rPr lang="zh-CN" altLang="en-US"/>
              <a:t>2020/6/16</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C1246B9F-C940-41B0-A84F-2267931FD3D0}"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23D0328C-B4C5-4807-A534-EC0E81B79F73}" type="datetime1">
              <a:rPr lang="zh-CN" altLang="en-US"/>
              <a:t>2020/6/16</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FAE19C42-182A-4DF7-BCEF-4329F59F8A26}"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1321B7A-0F5B-4B68-9876-CD8EBDD906FF}" type="datetime1">
              <a:rPr lang="zh-CN" altLang="en-US"/>
              <a:t>2020/6/16</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865C506A-666E-421C-BBB5-1D5AB26EE731}"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658"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505" y="273051"/>
            <a:ext cx="68169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65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7044154-01DE-4774-8591-9A7B8C1F8E2A}" type="datetime1">
              <a:rPr lang="zh-CN" altLang="en-US"/>
              <a:t>2020/6/16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1E2F2E7F-ED44-4E70-B260-ADAAD50F1127}"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81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81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81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4116FF86-ED87-452F-A870-5C5176F8A53F}" type="datetime1">
              <a:rPr lang="zh-CN" altLang="en-US"/>
              <a:t>2020/6/16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54A7196-385B-4443-BA1D-677A7173CDB1}"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419" y="365126"/>
            <a:ext cx="105183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419" y="1825625"/>
            <a:ext cx="10518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418" y="6356351"/>
            <a:ext cx="27439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4C6F7EE0-9BB1-4AB8-A97E-54F0D38C4A4D}" type="datetime1">
              <a:rPr lang="zh-CN" altLang="en-US"/>
              <a:t>2020/6/16</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9652" y="6356351"/>
            <a:ext cx="41158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2843" y="6356351"/>
            <a:ext cx="27439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CBA4CDBF-319E-427F-896E-7EB3E433592D}"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3588"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973"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2978"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pic>
        <p:nvPicPr>
          <p:cNvPr id="8" name="图片 7" descr="水印"/>
          <p:cNvPicPr>
            <a:picLocks noChangeAspect="1"/>
          </p:cNvPicPr>
          <p:nvPr userDrawn="1"/>
        </p:nvPicPr>
        <p:blipFill>
          <a:blip r:embed="rId3"/>
          <a:stretch>
            <a:fillRect/>
          </a:stretch>
        </p:blipFill>
        <p:spPr>
          <a:xfrm>
            <a:off x="8221980" y="63500"/>
            <a:ext cx="3868420" cy="125222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00155" y="1385456"/>
            <a:ext cx="1209502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Why people start following a plant-based diet? One of the main reasons is the health benefits. Now, more so than ever, research is showing how eating more plants and less meat can positively affect health. Particularly, a plant-based lifestyle has been linked to heart health. In a study of more than 10, 000 adults published in the Journal of the American Heart Association, it was shown that those who followed a more plant-based diet had a 16 percent lower risk of having cardiovascular (</a:t>
            </a:r>
            <a:r>
              <a:rPr lang="zh-CN" altLang="en-US" sz="24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心血管的</a:t>
            </a: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disease and a 32 percent lower risk of dying of cardiovascular disease.</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Para.2</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39" name="直接连接符 38"/>
          <p:cNvCxnSpPr/>
          <p:nvPr/>
        </p:nvCxnSpPr>
        <p:spPr>
          <a:xfrm flipV="1">
            <a:off x="6456218" y="1939637"/>
            <a:ext cx="5738957" cy="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73381" y="2327564"/>
            <a:ext cx="1632178" cy="584775"/>
          </a:xfrm>
          <a:prstGeom prst="rect">
            <a:avLst/>
          </a:prstGeom>
          <a:noFill/>
        </p:spPr>
        <p:txBody>
          <a:bodyPr wrap="none" rtlCol="0">
            <a:spAutoFit/>
          </a:bodyPr>
          <a:lstStyle/>
          <a:p>
            <a:r>
              <a:rPr lang="en-US" altLang="zh-CN" sz="3200" b="1" dirty="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Particularly</a:t>
            </a:r>
            <a:endParaRPr lang="zh-CN" altLang="en-US" dirty="0">
              <a:solidFill>
                <a:srgbClr val="FF0000"/>
              </a:solidFill>
            </a:endParaRPr>
          </a:p>
        </p:txBody>
      </p:sp>
      <p:sp>
        <p:nvSpPr>
          <p:cNvPr id="45" name="椭圆 44"/>
          <p:cNvSpPr/>
          <p:nvPr/>
        </p:nvSpPr>
        <p:spPr>
          <a:xfrm>
            <a:off x="10141526" y="1427017"/>
            <a:ext cx="2053649" cy="651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7" name="椭圆 46"/>
          <p:cNvSpPr/>
          <p:nvPr/>
        </p:nvSpPr>
        <p:spPr>
          <a:xfrm>
            <a:off x="8700655" y="2424545"/>
            <a:ext cx="1787236" cy="5680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20" name="直接箭头连接符 19"/>
          <p:cNvCxnSpPr/>
          <p:nvPr/>
        </p:nvCxnSpPr>
        <p:spPr bwMode="auto">
          <a:xfrm>
            <a:off x="9379527" y="2964873"/>
            <a:ext cx="1149928" cy="637309"/>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23" name="直接连接符 22"/>
          <p:cNvCxnSpPr/>
          <p:nvPr/>
        </p:nvCxnSpPr>
        <p:spPr>
          <a:xfrm flipV="1">
            <a:off x="9551965" y="3851564"/>
            <a:ext cx="2643210" cy="2298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27856" y="4322618"/>
            <a:ext cx="4274871" cy="2298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00155" y="914402"/>
            <a:ext cx="1209502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Why </a:t>
            </a:r>
            <a:r>
              <a:rPr lang="en-US" altLang="zh-CN" sz="3200" b="1" dirty="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people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start following a plant-based diet</a:t>
            </a:r>
            <a:r>
              <a:rPr lang="en-US" altLang="zh-CN" sz="3200" b="1" dirty="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One of the main reasons is the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health benefits</a:t>
            </a:r>
            <a:r>
              <a:rPr lang="en-US" altLang="zh-CN" sz="3200" b="1" dirty="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Now, more so than ever, research is showing how eating more plants and less meat can positively affect health. Particularly, a plant-based lifestyle has been linked to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heart health. </a:t>
            </a:r>
            <a:r>
              <a:rPr lang="en-US" altLang="zh-CN" sz="3200" b="1" dirty="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In a study of more than 10, 000 adults published in the Journal of the American Heart Association, it was shown that those who followed a more plant-based diet had a 16 percent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lower risk of having cardiovascular (</a:t>
            </a:r>
            <a:r>
              <a:rPr lang="zh-CN" altLang="en-US" sz="24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心血管的</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disease </a:t>
            </a:r>
            <a:r>
              <a:rPr lang="en-US" altLang="zh-CN" sz="3200" b="1" dirty="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and a 32 percent lower risk of dying of cardiovascular disease.</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Para.2</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TextBox 43"/>
          <p:cNvSpPr txBox="1"/>
          <p:nvPr/>
        </p:nvSpPr>
        <p:spPr>
          <a:xfrm>
            <a:off x="1814946" y="1856509"/>
            <a:ext cx="1632178" cy="584775"/>
          </a:xfrm>
          <a:prstGeom prst="rect">
            <a:avLst/>
          </a:prstGeom>
          <a:noFill/>
        </p:spPr>
        <p:txBody>
          <a:bodyPr wrap="none" rtlCol="0">
            <a:spAutoFit/>
          </a:bodyPr>
          <a:lstStyle/>
          <a:p>
            <a:r>
              <a:rPr lang="en-US" altLang="zh-CN" sz="3200" b="1" dirty="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Particularly</a:t>
            </a:r>
            <a:endParaRPr lang="zh-CN" altLang="en-US" dirty="0">
              <a:solidFill>
                <a:srgbClr val="FF0000"/>
              </a:solidFill>
            </a:endParaRPr>
          </a:p>
        </p:txBody>
      </p:sp>
      <p:sp>
        <p:nvSpPr>
          <p:cNvPr id="45" name="椭圆 44"/>
          <p:cNvSpPr/>
          <p:nvPr/>
        </p:nvSpPr>
        <p:spPr>
          <a:xfrm>
            <a:off x="10141526" y="914399"/>
            <a:ext cx="2053649" cy="651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7" name="椭圆 46"/>
          <p:cNvSpPr/>
          <p:nvPr/>
        </p:nvSpPr>
        <p:spPr>
          <a:xfrm>
            <a:off x="9559637" y="2895599"/>
            <a:ext cx="1787236" cy="5680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文本框 1"/>
          <p:cNvSpPr>
            <a:spLocks noChangeArrowheads="1"/>
          </p:cNvSpPr>
          <p:nvPr/>
        </p:nvSpPr>
        <p:spPr bwMode="auto">
          <a:xfrm>
            <a:off x="1611970" y="290945"/>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2: List the points in your own words .</a:t>
            </a:r>
          </a:p>
        </p:txBody>
      </p:sp>
      <p:sp>
        <p:nvSpPr>
          <p:cNvPr id="21" name="TextBox 20"/>
          <p:cNvSpPr txBox="1"/>
          <p:nvPr/>
        </p:nvSpPr>
        <p:spPr>
          <a:xfrm>
            <a:off x="0" y="4087091"/>
            <a:ext cx="11727891" cy="1077218"/>
          </a:xfrm>
          <a:prstGeom prst="rect">
            <a:avLst/>
          </a:prstGeom>
          <a:noFill/>
        </p:spPr>
        <p:txBody>
          <a:bodyPr wrap="none" rtlCol="0">
            <a:spAutoFit/>
          </a:bodyPr>
          <a:lstStyle/>
          <a:p>
            <a:pPr marL="514350" indent="-514350">
              <a:buAutoNum type="arabicPeriod"/>
            </a:pP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Research has shown a plant-based lifestyle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is conducive to keeping </a:t>
            </a:r>
          </a:p>
          <a:p>
            <a:pPr marL="514350" indent="-514350"/>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healthy</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especially</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reducing the risk of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cardiovascular disease.</a:t>
            </a:r>
            <a:endParaRPr lang="zh-CN" altLang="en-US" u="sng" dirty="0"/>
          </a:p>
        </p:txBody>
      </p:sp>
      <p:sp>
        <p:nvSpPr>
          <p:cNvPr id="19" name="TextBox 18"/>
          <p:cNvSpPr txBox="1"/>
          <p:nvPr/>
        </p:nvSpPr>
        <p:spPr>
          <a:xfrm>
            <a:off x="0" y="5250873"/>
            <a:ext cx="12272912" cy="1077218"/>
          </a:xfrm>
          <a:prstGeom prst="rect">
            <a:avLst/>
          </a:prstGeom>
          <a:noFill/>
        </p:spPr>
        <p:txBody>
          <a:bodyPr wrap="none" rtlCol="0">
            <a:spAutoFit/>
          </a:bodyPr>
          <a:lstStyle/>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One of the major reasons </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why people follow a plant-based diet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is that </a:t>
            </a:r>
          </a:p>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it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benefits</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our health</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especially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decreasing</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the rate of the heart disease</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zh-CN" altLang="en-US" u="sng" dirty="0"/>
          </a:p>
        </p:txBody>
      </p:sp>
      <p:cxnSp>
        <p:nvCxnSpPr>
          <p:cNvPr id="22" name="直接箭头连接符 21"/>
          <p:cNvCxnSpPr>
            <a:endCxn id="47" idx="1"/>
          </p:cNvCxnSpPr>
          <p:nvPr/>
        </p:nvCxnSpPr>
        <p:spPr bwMode="auto">
          <a:xfrm>
            <a:off x="9268692" y="2313709"/>
            <a:ext cx="552680" cy="665077"/>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609599" y="1440874"/>
            <a:ext cx="10972800"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 plant-based lifestyle can also help to promote weight loss and help to maintain your goal weight. Weight loss commonly occurs because the diet consists of foods that are full of fiber and have a high-water content, which easily make you feel full up.</a:t>
            </a:r>
          </a:p>
          <a:p>
            <a:pPr algn="just" eaLnBrk="1" hangingPunct="1">
              <a:lnSpc>
                <a:spcPts val="3840"/>
              </a:lnSpc>
              <a:spcBef>
                <a:spcPct val="0"/>
              </a:spcBef>
              <a:buNone/>
            </a:pPr>
            <a:endPar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Para.3</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椭圆 14"/>
          <p:cNvSpPr/>
          <p:nvPr/>
        </p:nvSpPr>
        <p:spPr>
          <a:xfrm>
            <a:off x="6220690" y="1468582"/>
            <a:ext cx="5569528"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TextBox 15"/>
          <p:cNvSpPr txBox="1"/>
          <p:nvPr/>
        </p:nvSpPr>
        <p:spPr>
          <a:xfrm>
            <a:off x="4641274" y="1427019"/>
            <a:ext cx="667170" cy="584775"/>
          </a:xfrm>
          <a:prstGeom prst="rect">
            <a:avLst/>
          </a:prstGeom>
          <a:noFill/>
        </p:spPr>
        <p:txBody>
          <a:bodyPr wrap="none" rtlCol="0">
            <a:spAutoFit/>
          </a:bodyPr>
          <a:lstStyle/>
          <a:p>
            <a:r>
              <a:rPr lang="en-US" altLang="zh-CN" sz="3200" b="1" dirty="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also</a:t>
            </a:r>
            <a:endParaRPr lang="zh-CN" altLang="en-US" dirty="0">
              <a:solidFill>
                <a:srgbClr val="FF0000"/>
              </a:solidFill>
            </a:endParaRPr>
          </a:p>
        </p:txBody>
      </p:sp>
      <p:cxnSp>
        <p:nvCxnSpPr>
          <p:cNvPr id="24" name="直接连接符 23"/>
          <p:cNvCxnSpPr/>
          <p:nvPr/>
        </p:nvCxnSpPr>
        <p:spPr>
          <a:xfrm>
            <a:off x="6747164" y="2410691"/>
            <a:ext cx="969818" cy="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bwMode="auto">
          <a:xfrm>
            <a:off x="5749636" y="2937164"/>
            <a:ext cx="2022764" cy="13854"/>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7" name="直接箭头连接符 36"/>
          <p:cNvCxnSpPr/>
          <p:nvPr/>
        </p:nvCxnSpPr>
        <p:spPr bwMode="auto">
          <a:xfrm flipH="1" flipV="1">
            <a:off x="8021782" y="1981200"/>
            <a:ext cx="1066800" cy="678873"/>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39" name="椭圆 38"/>
          <p:cNvSpPr/>
          <p:nvPr/>
        </p:nvSpPr>
        <p:spPr>
          <a:xfrm>
            <a:off x="1122217" y="2382981"/>
            <a:ext cx="1579419"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0" name="椭圆 39"/>
          <p:cNvSpPr/>
          <p:nvPr/>
        </p:nvSpPr>
        <p:spPr>
          <a:xfrm>
            <a:off x="4488873" y="2369127"/>
            <a:ext cx="997528"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1" name="椭圆 40"/>
          <p:cNvSpPr/>
          <p:nvPr/>
        </p:nvSpPr>
        <p:spPr>
          <a:xfrm>
            <a:off x="8007926" y="2410691"/>
            <a:ext cx="2590801"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484908" y="831274"/>
            <a:ext cx="10972800"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b="1" dirty="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 plant-based lifestyle can also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help</a:t>
            </a:r>
            <a:r>
              <a:rPr lang="en-US" altLang="zh-CN" sz="3200" b="1" dirty="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to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promote weight loss </a:t>
            </a:r>
            <a:r>
              <a:rPr lang="en-US" altLang="zh-CN" sz="3200" b="1" dirty="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and help to maintain your goal weight. Weight loss commonly occurs</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because </a:t>
            </a:r>
            <a:r>
              <a:rPr lang="en-US" altLang="zh-CN" sz="3200" b="1" dirty="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the diet consists of foods that are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full of fiber </a:t>
            </a:r>
            <a:r>
              <a:rPr lang="en-US" altLang="zh-CN" sz="3200" b="1" dirty="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and have a high-</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water </a:t>
            </a:r>
            <a:r>
              <a:rPr lang="en-US" altLang="zh-CN" sz="3200" b="1" dirty="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content, which easily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make you feel full up.</a:t>
            </a:r>
          </a:p>
          <a:p>
            <a:pPr algn="just" eaLnBrk="1" hangingPunct="1">
              <a:lnSpc>
                <a:spcPts val="3840"/>
              </a:lnSpc>
              <a:spcBef>
                <a:spcPct val="0"/>
              </a:spcBef>
              <a:buNone/>
            </a:pPr>
            <a:endPar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Para.3</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椭圆 14"/>
          <p:cNvSpPr/>
          <p:nvPr/>
        </p:nvSpPr>
        <p:spPr>
          <a:xfrm>
            <a:off x="6165272" y="817417"/>
            <a:ext cx="2590801"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TextBox 15"/>
          <p:cNvSpPr txBox="1"/>
          <p:nvPr/>
        </p:nvSpPr>
        <p:spPr>
          <a:xfrm>
            <a:off x="4544292" y="803564"/>
            <a:ext cx="667170" cy="584775"/>
          </a:xfrm>
          <a:prstGeom prst="rect">
            <a:avLst/>
          </a:prstGeom>
          <a:noFill/>
        </p:spPr>
        <p:txBody>
          <a:bodyPr wrap="none" rtlCol="0">
            <a:spAutoFit/>
          </a:bodyPr>
          <a:lstStyle/>
          <a:p>
            <a:r>
              <a:rPr lang="en-US" altLang="zh-CN" sz="3200" b="1" dirty="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also</a:t>
            </a:r>
            <a:endParaRPr lang="zh-CN" altLang="en-US" dirty="0">
              <a:solidFill>
                <a:srgbClr val="FF0000"/>
              </a:solidFill>
            </a:endParaRPr>
          </a:p>
        </p:txBody>
      </p:sp>
      <p:cxnSp>
        <p:nvCxnSpPr>
          <p:cNvPr id="24" name="直接连接符 23"/>
          <p:cNvCxnSpPr/>
          <p:nvPr/>
        </p:nvCxnSpPr>
        <p:spPr>
          <a:xfrm>
            <a:off x="6677891" y="1856509"/>
            <a:ext cx="969818" cy="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bwMode="auto">
          <a:xfrm>
            <a:off x="5749636" y="2230581"/>
            <a:ext cx="2022764" cy="13854"/>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7" name="直接箭头连接符 36"/>
          <p:cNvCxnSpPr/>
          <p:nvPr/>
        </p:nvCxnSpPr>
        <p:spPr bwMode="auto">
          <a:xfrm flipH="1" flipV="1">
            <a:off x="8659092" y="1330036"/>
            <a:ext cx="1066800" cy="678873"/>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39" name="椭圆 38"/>
          <p:cNvSpPr/>
          <p:nvPr/>
        </p:nvSpPr>
        <p:spPr>
          <a:xfrm>
            <a:off x="942109" y="1745672"/>
            <a:ext cx="1676399"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0" name="椭圆 39"/>
          <p:cNvSpPr/>
          <p:nvPr/>
        </p:nvSpPr>
        <p:spPr>
          <a:xfrm>
            <a:off x="4419600" y="1759527"/>
            <a:ext cx="997528"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1" name="椭圆 40"/>
          <p:cNvSpPr/>
          <p:nvPr/>
        </p:nvSpPr>
        <p:spPr>
          <a:xfrm>
            <a:off x="7897089" y="1787236"/>
            <a:ext cx="2590801"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5" name="文本框 1"/>
          <p:cNvSpPr>
            <a:spLocks noChangeArrowheads="1"/>
          </p:cNvSpPr>
          <p:nvPr/>
        </p:nvSpPr>
        <p:spPr bwMode="auto">
          <a:xfrm>
            <a:off x="1528842" y="193964"/>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2: List the points in your own words .</a:t>
            </a:r>
          </a:p>
        </p:txBody>
      </p:sp>
      <p:sp>
        <p:nvSpPr>
          <p:cNvPr id="26" name="TextBox 25"/>
          <p:cNvSpPr txBox="1"/>
          <p:nvPr/>
        </p:nvSpPr>
        <p:spPr>
          <a:xfrm>
            <a:off x="0" y="2757055"/>
            <a:ext cx="12112611" cy="1077218"/>
          </a:xfrm>
          <a:prstGeom prst="rect">
            <a:avLst/>
          </a:prstGeom>
          <a:noFill/>
        </p:spPr>
        <p:txBody>
          <a:bodyPr wrap="none" rtlCol="0">
            <a:spAutoFit/>
          </a:bodyPr>
          <a:lstStyle/>
          <a:p>
            <a:pPr marL="514350" indent="-514350">
              <a:buAutoNum type="arabicPeriod"/>
            </a:pP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Besides,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abundant fiber and water </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in the plant-based diet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generate the </a:t>
            </a:r>
          </a:p>
          <a:p>
            <a:pPr marL="514350" indent="-514350"/>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feeling of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being full</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consequently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contributing to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losing weight.</a:t>
            </a:r>
            <a:endParaRPr lang="zh-CN" altLang="en-US" u="sng" dirty="0"/>
          </a:p>
        </p:txBody>
      </p:sp>
      <p:sp>
        <p:nvSpPr>
          <p:cNvPr id="27" name="TextBox 26"/>
          <p:cNvSpPr txBox="1"/>
          <p:nvPr/>
        </p:nvSpPr>
        <p:spPr>
          <a:xfrm>
            <a:off x="0" y="4031673"/>
            <a:ext cx="11081688" cy="1077218"/>
          </a:xfrm>
          <a:prstGeom prst="rect">
            <a:avLst/>
          </a:prstGeom>
          <a:noFill/>
        </p:spPr>
        <p:txBody>
          <a:bodyPr wrap="none" rtlCol="0">
            <a:spAutoFit/>
          </a:bodyPr>
          <a:lstStyle/>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It’s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helpful to lose weight </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by making you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feel full up </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due to the </a:t>
            </a:r>
          </a:p>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abundant </a:t>
            </a:r>
            <a:r>
              <a:rPr lang="en-US" altLang="zh-CN" sz="3200" u="sng" dirty="0" err="1">
                <a:solidFill>
                  <a:srgbClr val="000000"/>
                </a:solidFill>
                <a:latin typeface="Times New Roman" panose="02020603050405020304" pitchFamily="18" charset="0"/>
                <a:cs typeface="Times New Roman" panose="02020603050405020304" pitchFamily="18" charset="0"/>
                <a:sym typeface="方正兰亭超细黑简体" panose="02000000000000000000" pitchFamily="2" charset="-122"/>
              </a:rPr>
              <a:t>fibre</a:t>
            </a:r>
            <a:r>
              <a:rPr lang="en-US" altLang="zh-CN" sz="3200" u="sng" dirty="0">
                <a:solidFill>
                  <a:srgbClr val="000000"/>
                </a:solidFill>
                <a:latin typeface="Times New Roman" panose="02020603050405020304" pitchFamily="18" charset="0"/>
                <a:cs typeface="Times New Roman" panose="02020603050405020304" pitchFamily="18" charset="0"/>
                <a:sym typeface="方正兰亭超细黑简体" panose="02000000000000000000" pitchFamily="2" charset="-122"/>
              </a:rPr>
              <a:t> and water.</a:t>
            </a:r>
            <a:endParaRPr lang="zh-CN" altLang="en-US" u="sng" dirty="0"/>
          </a:p>
        </p:txBody>
      </p:sp>
      <p:sp>
        <p:nvSpPr>
          <p:cNvPr id="28" name="TextBox 27"/>
          <p:cNvSpPr txBox="1"/>
          <p:nvPr/>
        </p:nvSpPr>
        <p:spPr>
          <a:xfrm>
            <a:off x="0" y="5292436"/>
            <a:ext cx="12018034" cy="1077218"/>
          </a:xfrm>
          <a:prstGeom prst="rect">
            <a:avLst/>
          </a:prstGeom>
          <a:noFill/>
        </p:spPr>
        <p:txBody>
          <a:bodyPr wrap="none" rtlCol="0">
            <a:spAutoFit/>
          </a:bodyPr>
          <a:lstStyle/>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3. In addition,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abundant fiber and water </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in the plant-based diet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generate </a:t>
            </a:r>
          </a:p>
          <a:p>
            <a:pPr marL="514350" indent="-514350"/>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the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feeling of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being full</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consequently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resulting in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losing weight.</a:t>
            </a:r>
            <a:endParaRPr lang="zh-CN" altLang="en-US" u="sng" dirty="0"/>
          </a:p>
        </p:txBody>
      </p:sp>
      <p:sp>
        <p:nvSpPr>
          <p:cNvPr id="29" name="加号 28"/>
          <p:cNvSpPr/>
          <p:nvPr/>
        </p:nvSpPr>
        <p:spPr bwMode="auto">
          <a:xfrm>
            <a:off x="3103418" y="1717963"/>
            <a:ext cx="665018" cy="900545"/>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454725" y="1205347"/>
            <a:ext cx="7176656"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Another major reason to jump at the plant-based eating train is the external (</a:t>
            </a:r>
            <a:r>
              <a:rPr lang="zh-CN" altLang="en-US" sz="24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外界的，外部的</a:t>
            </a: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benefits. Plant-based foods are loaded with vitamins, which help brighten your skin. One of the plant-based all-star vitamins is vitamin C, which is a powerful antioxidant (</a:t>
            </a:r>
            <a:r>
              <a:rPr lang="zh-CN" altLang="en-US" sz="24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抗氧化剂</a:t>
            </a: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 large number of fruits and vegetables contain vitamin C. They assist in smoothing lines, and reducing wrinkles.</a:t>
            </a:r>
          </a:p>
          <a:p>
            <a:pPr algn="just" eaLnBrk="1" hangingPunct="1">
              <a:lnSpc>
                <a:spcPts val="3840"/>
              </a:lnSpc>
              <a:spcBef>
                <a:spcPct val="0"/>
              </a:spcBef>
              <a:buNone/>
            </a:pPr>
            <a:endPar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Para.4</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椭圆 14"/>
          <p:cNvSpPr/>
          <p:nvPr/>
        </p:nvSpPr>
        <p:spPr>
          <a:xfrm>
            <a:off x="3851563" y="1731819"/>
            <a:ext cx="4932219" cy="540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8" name="椭圆 17"/>
          <p:cNvSpPr/>
          <p:nvPr/>
        </p:nvSpPr>
        <p:spPr>
          <a:xfrm>
            <a:off x="5902036" y="2189017"/>
            <a:ext cx="1177637"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18"/>
          <p:cNvSpPr/>
          <p:nvPr/>
        </p:nvSpPr>
        <p:spPr>
          <a:xfrm>
            <a:off x="1440872" y="2701636"/>
            <a:ext cx="2770909" cy="568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TextBox 19"/>
          <p:cNvSpPr txBox="1"/>
          <p:nvPr/>
        </p:nvSpPr>
        <p:spPr>
          <a:xfrm>
            <a:off x="2216730" y="1205345"/>
            <a:ext cx="2962671" cy="584775"/>
          </a:xfrm>
          <a:prstGeom prst="rect">
            <a:avLst/>
          </a:prstGeom>
          <a:noFill/>
        </p:spPr>
        <p:txBody>
          <a:bodyPr wrap="none" rtlCol="0">
            <a:spAutoFit/>
          </a:bodyPr>
          <a:lstStyle/>
          <a:p>
            <a:r>
              <a:rPr lang="en-US" altLang="zh-CN" sz="3200" b="1" dirty="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Another  major reason</a:t>
            </a:r>
            <a:endParaRPr lang="zh-CN" altLang="en-US" dirty="0">
              <a:solidFill>
                <a:srgbClr val="FF0000"/>
              </a:solidFill>
            </a:endParaRPr>
          </a:p>
        </p:txBody>
      </p:sp>
      <p:cxnSp>
        <p:nvCxnSpPr>
          <p:cNvPr id="21" name="直接箭头连接符 20"/>
          <p:cNvCxnSpPr/>
          <p:nvPr/>
        </p:nvCxnSpPr>
        <p:spPr bwMode="auto">
          <a:xfrm flipH="1">
            <a:off x="4003964" y="2272145"/>
            <a:ext cx="1094509" cy="526473"/>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25" name="直接箭头连接符 24"/>
          <p:cNvCxnSpPr/>
          <p:nvPr/>
        </p:nvCxnSpPr>
        <p:spPr bwMode="auto">
          <a:xfrm flipH="1">
            <a:off x="4253347" y="2646218"/>
            <a:ext cx="1662544" cy="387927"/>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454725" y="1205347"/>
            <a:ext cx="7176656"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Another major reason to jump at the plant-based eating train is the external (</a:t>
            </a:r>
            <a:r>
              <a:rPr lang="zh-CN" altLang="en-US" sz="24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外界的，外部的</a:t>
            </a: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benefits. Plant-based foods are loaded with vitamins, which help brighten your skin. </a:t>
            </a:r>
            <a:r>
              <a:rPr lang="en-US" altLang="zh-CN" sz="3200" b="1" dirty="0">
                <a:solidFill>
                  <a:srgbClr val="00B0F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One of the plant-based all-star vitamins is vitamin C, which is a powerful antioxidant (</a:t>
            </a:r>
            <a:r>
              <a:rPr lang="zh-CN" altLang="en-US" sz="2400" b="1" dirty="0">
                <a:solidFill>
                  <a:srgbClr val="00B0F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抗氧化剂</a:t>
            </a:r>
            <a:r>
              <a:rPr lang="en-US" altLang="zh-CN" sz="3200" b="1" dirty="0">
                <a:solidFill>
                  <a:srgbClr val="00B0F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 large number of fruits and vegetables contain vitamin C. They assist in smoothing lines, and reducing wrinkles.</a:t>
            </a:r>
          </a:p>
          <a:p>
            <a:pPr algn="just" eaLnBrk="1" hangingPunct="1">
              <a:lnSpc>
                <a:spcPts val="3840"/>
              </a:lnSpc>
              <a:spcBef>
                <a:spcPct val="0"/>
              </a:spcBef>
              <a:buNone/>
            </a:pPr>
            <a:endPar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Para.4</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6" name="直接连接符 15"/>
          <p:cNvCxnSpPr>
            <a:endCxn id="11271" idx="3"/>
          </p:cNvCxnSpPr>
          <p:nvPr/>
        </p:nvCxnSpPr>
        <p:spPr>
          <a:xfrm flipV="1">
            <a:off x="1482436" y="3444422"/>
            <a:ext cx="7148945" cy="607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5902036" y="2189017"/>
            <a:ext cx="1177637"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18"/>
          <p:cNvSpPr/>
          <p:nvPr/>
        </p:nvSpPr>
        <p:spPr>
          <a:xfrm>
            <a:off x="1440872" y="2701636"/>
            <a:ext cx="2770909" cy="568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TextBox 19"/>
          <p:cNvSpPr txBox="1"/>
          <p:nvPr/>
        </p:nvSpPr>
        <p:spPr>
          <a:xfrm>
            <a:off x="5098473" y="3366654"/>
            <a:ext cx="1643399" cy="584775"/>
          </a:xfrm>
          <a:prstGeom prst="rect">
            <a:avLst/>
          </a:prstGeom>
          <a:solidFill>
            <a:srgbClr val="CCFFCC"/>
          </a:solidFill>
        </p:spPr>
        <p:txBody>
          <a:bodyPr wrap="none" rtlCol="0">
            <a:spAutoFit/>
          </a:bodyPr>
          <a:lstStyle/>
          <a:p>
            <a:r>
              <a:rPr lang="en-US" altLang="zh-CN" sz="3200" b="1"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example</a:t>
            </a:r>
            <a:endParaRPr lang="zh-CN" altLang="en-US" dirty="0">
              <a:solidFill>
                <a:srgbClr val="FF0000"/>
              </a:solidFill>
              <a:latin typeface="Times New Roman" panose="02020603050405020304" pitchFamily="18" charset="0"/>
              <a:cs typeface="Times New Roman" panose="02020603050405020304" pitchFamily="18" charset="0"/>
            </a:endParaRPr>
          </a:p>
        </p:txBody>
      </p:sp>
      <p:cxnSp>
        <p:nvCxnSpPr>
          <p:cNvPr id="21" name="直接连接符 20"/>
          <p:cNvCxnSpPr/>
          <p:nvPr/>
        </p:nvCxnSpPr>
        <p:spPr>
          <a:xfrm flipV="1">
            <a:off x="4364182" y="3006436"/>
            <a:ext cx="4128654"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440872" y="3957040"/>
            <a:ext cx="7148945" cy="607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468581" y="4400386"/>
            <a:ext cx="7148945" cy="607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482436" y="4946073"/>
            <a:ext cx="2590800" cy="138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16730" y="1205345"/>
            <a:ext cx="2962671" cy="584775"/>
          </a:xfrm>
          <a:prstGeom prst="rect">
            <a:avLst/>
          </a:prstGeom>
          <a:noFill/>
        </p:spPr>
        <p:txBody>
          <a:bodyPr wrap="none" rtlCol="0">
            <a:spAutoFit/>
          </a:bodyPr>
          <a:lstStyle/>
          <a:p>
            <a:r>
              <a:rPr lang="en-US" altLang="zh-CN" sz="3200" b="1" dirty="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Another  major reason</a:t>
            </a:r>
            <a:endParaRPr lang="zh-CN" altLang="en-US" dirty="0">
              <a:solidFill>
                <a:srgbClr val="FF0000"/>
              </a:solidFill>
            </a:endParaRPr>
          </a:p>
        </p:txBody>
      </p:sp>
      <p:cxnSp>
        <p:nvCxnSpPr>
          <p:cNvPr id="28" name="直接箭头连接符 27"/>
          <p:cNvCxnSpPr/>
          <p:nvPr/>
        </p:nvCxnSpPr>
        <p:spPr bwMode="auto">
          <a:xfrm flipH="1">
            <a:off x="4114801" y="2521527"/>
            <a:ext cx="1759526" cy="429491"/>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2001291" y="3282372"/>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136071" y="845129"/>
            <a:ext cx="7176656"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Another major reason to jump at the plant-based eating train is the external (</a:t>
            </a:r>
            <a:r>
              <a:rPr lang="zh-CN" altLang="en-US" sz="24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外界的，外部的</a:t>
            </a: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benefits. Plant-based foods are loaded with vitamins, which help brighten your skin. </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Para.4</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椭圆 17"/>
          <p:cNvSpPr/>
          <p:nvPr/>
        </p:nvSpPr>
        <p:spPr>
          <a:xfrm>
            <a:off x="5611091" y="1842653"/>
            <a:ext cx="1177637"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18"/>
          <p:cNvSpPr/>
          <p:nvPr/>
        </p:nvSpPr>
        <p:spPr>
          <a:xfrm>
            <a:off x="1066799" y="2369127"/>
            <a:ext cx="2770909" cy="568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4" name="TextBox 23"/>
          <p:cNvSpPr txBox="1"/>
          <p:nvPr/>
        </p:nvSpPr>
        <p:spPr>
          <a:xfrm>
            <a:off x="1898076" y="845126"/>
            <a:ext cx="2962671" cy="584775"/>
          </a:xfrm>
          <a:prstGeom prst="rect">
            <a:avLst/>
          </a:prstGeom>
          <a:noFill/>
        </p:spPr>
        <p:txBody>
          <a:bodyPr wrap="none" rtlCol="0">
            <a:spAutoFit/>
          </a:bodyPr>
          <a:lstStyle/>
          <a:p>
            <a:r>
              <a:rPr lang="en-US" altLang="zh-CN" sz="3200" b="1" dirty="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Another  major reason</a:t>
            </a:r>
            <a:endParaRPr lang="zh-CN" altLang="en-US" dirty="0">
              <a:solidFill>
                <a:srgbClr val="FF0000"/>
              </a:solidFill>
            </a:endParaRPr>
          </a:p>
        </p:txBody>
      </p:sp>
      <p:sp>
        <p:nvSpPr>
          <p:cNvPr id="28" name="文本框 1"/>
          <p:cNvSpPr>
            <a:spLocks noChangeArrowheads="1"/>
          </p:cNvSpPr>
          <p:nvPr/>
        </p:nvSpPr>
        <p:spPr bwMode="auto">
          <a:xfrm>
            <a:off x="1611970" y="290945"/>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2: List the points in your own words .</a:t>
            </a:r>
          </a:p>
        </p:txBody>
      </p:sp>
      <p:sp>
        <p:nvSpPr>
          <p:cNvPr id="29" name="TextBox 28"/>
          <p:cNvSpPr txBox="1"/>
          <p:nvPr/>
        </p:nvSpPr>
        <p:spPr>
          <a:xfrm>
            <a:off x="235527" y="3089564"/>
            <a:ext cx="11132791" cy="1077218"/>
          </a:xfrm>
          <a:prstGeom prst="rect">
            <a:avLst/>
          </a:prstGeom>
          <a:noFill/>
        </p:spPr>
        <p:txBody>
          <a:bodyPr wrap="none" rtlCol="0">
            <a:spAutoFit/>
          </a:bodyPr>
          <a:lstStyle/>
          <a:p>
            <a:pPr marL="514350" indent="-514350">
              <a:buAutoNum type="arabicPeriod"/>
            </a:pP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Moreover</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plant-based eaters may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have bright and smooth skin </a:t>
            </a:r>
          </a:p>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thanks to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the rich vitamins </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from the diet.</a:t>
            </a:r>
            <a:endParaRPr lang="zh-CN" altLang="en-US" dirty="0"/>
          </a:p>
        </p:txBody>
      </p:sp>
      <p:sp>
        <p:nvSpPr>
          <p:cNvPr id="20" name="TextBox 19"/>
          <p:cNvSpPr txBox="1"/>
          <p:nvPr/>
        </p:nvSpPr>
        <p:spPr>
          <a:xfrm>
            <a:off x="249382" y="4211783"/>
            <a:ext cx="11333552" cy="1077218"/>
          </a:xfrm>
          <a:prstGeom prst="rect">
            <a:avLst/>
          </a:prstGeom>
          <a:noFill/>
        </p:spPr>
        <p:txBody>
          <a:bodyPr wrap="none" rtlCol="0">
            <a:spAutoFit/>
          </a:bodyPr>
          <a:lstStyle/>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In addition</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the plant-based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foods are rich in vitamins</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which will</a:t>
            </a:r>
          </a:p>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make your skin bright</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zh-CN" altLang="en-US" dirty="0"/>
          </a:p>
        </p:txBody>
      </p:sp>
      <p:sp>
        <p:nvSpPr>
          <p:cNvPr id="22" name="TextBox 21"/>
          <p:cNvSpPr txBox="1"/>
          <p:nvPr/>
        </p:nvSpPr>
        <p:spPr>
          <a:xfrm>
            <a:off x="290945" y="5347856"/>
            <a:ext cx="11720945" cy="1077218"/>
          </a:xfrm>
          <a:prstGeom prst="rect">
            <a:avLst/>
          </a:prstGeom>
          <a:noFill/>
        </p:spPr>
        <p:txBody>
          <a:bodyPr wrap="square" rtlCol="0">
            <a:spAutoFit/>
          </a:bodyPr>
          <a:lstStyle/>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3.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Besides</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the plant-based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foods containing vitamins</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could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brighten</a:t>
            </a:r>
          </a:p>
          <a:p>
            <a:pPr marL="514350" indent="-514350"/>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your skin</a:t>
            </a:r>
            <a:r>
              <a:rPr lang="en-US" altLang="zh-CN" sz="3200"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zh-CN" altLang="en-US" dirty="0"/>
          </a:p>
        </p:txBody>
      </p:sp>
      <p:cxnSp>
        <p:nvCxnSpPr>
          <p:cNvPr id="25" name="直接箭头连接符 24"/>
          <p:cNvCxnSpPr/>
          <p:nvPr/>
        </p:nvCxnSpPr>
        <p:spPr bwMode="auto">
          <a:xfrm flipH="1">
            <a:off x="3879273" y="2299855"/>
            <a:ext cx="1620983" cy="374072"/>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2"/>
          <a:stretch>
            <a:fillRect/>
          </a:stretch>
        </p:blipFill>
        <p:spPr>
          <a:xfrm>
            <a:off x="8362315" y="30118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249382" y="0"/>
            <a:ext cx="682803" cy="628650"/>
            <a:chOff x="0" y="0"/>
            <a:chExt cx="821284" cy="758537"/>
          </a:xfrm>
        </p:grpSpPr>
        <p:grpSp>
          <p:nvGrpSpPr>
            <p:cNvPr id="3" name="组合 3"/>
            <p:cNvGrpSpPr/>
            <p:nvPr/>
          </p:nvGrpSpPr>
          <p:grpSpPr bwMode="auto">
            <a:xfrm>
              <a:off x="0" y="0"/>
              <a:ext cx="821284" cy="642892"/>
              <a:chOff x="0" y="0"/>
              <a:chExt cx="945409" cy="740056"/>
            </a:xfrm>
          </p:grpSpPr>
          <p:grpSp>
            <p:nvGrpSpPr>
              <p:cNvPr id="4" name="组合 5"/>
              <p:cNvGrpSpPr/>
              <p:nvPr/>
            </p:nvGrpSpPr>
            <p:grpSpPr bwMode="auto">
              <a:xfrm>
                <a:off x="0" y="0"/>
                <a:ext cx="945409" cy="629359"/>
                <a:chOff x="0" y="0"/>
                <a:chExt cx="945409" cy="629359"/>
              </a:xfrm>
            </p:grpSpPr>
            <p:sp>
              <p:nvSpPr>
                <p:cNvPr id="15380" name="任意多边形 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81" name="任意多边形 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9" name="任意多边形 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7" name="任意多边形 4"/>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64" name="任意多边形 11"/>
          <p:cNvSpPr>
            <a:spLocks noChangeArrowheads="1"/>
          </p:cNvSpPr>
          <p:nvPr/>
        </p:nvSpPr>
        <p:spPr bwMode="auto">
          <a:xfrm rot="1214231">
            <a:off x="-658984" y="5400676"/>
            <a:ext cx="982919" cy="1704975"/>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5" name="任意多边形 12"/>
          <p:cNvSpPr>
            <a:spLocks noChangeArrowheads="1"/>
          </p:cNvSpPr>
          <p:nvPr/>
        </p:nvSpPr>
        <p:spPr bwMode="auto">
          <a:xfrm rot="-9791283">
            <a:off x="11590180" y="-431800"/>
            <a:ext cx="982918" cy="1704975"/>
          </a:xfrm>
          <a:custGeom>
            <a:avLst/>
            <a:gdLst>
              <a:gd name="T0" fmla="*/ 239536 w 2015614"/>
              <a:gd name="T1" fmla="*/ 0 h 4367958"/>
              <a:gd name="T2" fmla="*/ 278864 w 2015614"/>
              <a:gd name="T3" fmla="*/ 22913 h 4367958"/>
              <a:gd name="T4" fmla="*/ 479072 w 2015614"/>
              <a:gd name="T5" fmla="*/ 332757 h 4367958"/>
              <a:gd name="T6" fmla="*/ 278864 w 2015614"/>
              <a:gd name="T7" fmla="*/ 642601 h 4367958"/>
              <a:gd name="T8" fmla="*/ 239536 w 2015614"/>
              <a:gd name="T9" fmla="*/ 665515 h 4367958"/>
              <a:gd name="T10" fmla="*/ 200208 w 2015614"/>
              <a:gd name="T11" fmla="*/ 642601 h 4367958"/>
              <a:gd name="T12" fmla="*/ 0 w 2015614"/>
              <a:gd name="T13" fmla="*/ 332757 h 4367958"/>
              <a:gd name="T14" fmla="*/ 200208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6" name="任意多边形 13"/>
          <p:cNvSpPr>
            <a:spLocks noChangeArrowheads="1"/>
          </p:cNvSpPr>
          <p:nvPr/>
        </p:nvSpPr>
        <p:spPr bwMode="auto">
          <a:xfrm rot="-7178419">
            <a:off x="11398965" y="-988441"/>
            <a:ext cx="982663" cy="1705419"/>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7" name="任意多边形 14"/>
          <p:cNvSpPr>
            <a:spLocks noChangeArrowheads="1"/>
          </p:cNvSpPr>
          <p:nvPr/>
        </p:nvSpPr>
        <p:spPr bwMode="auto">
          <a:xfrm rot="2530520">
            <a:off x="3174240" y="5529263"/>
            <a:ext cx="1449764" cy="2514600"/>
          </a:xfrm>
          <a:custGeom>
            <a:avLst/>
            <a:gdLst>
              <a:gd name="T0" fmla="*/ 521113 w 2015614"/>
              <a:gd name="T1" fmla="*/ 0 h 4367958"/>
              <a:gd name="T2" fmla="*/ 606670 w 2015614"/>
              <a:gd name="T3" fmla="*/ 49841 h 4367958"/>
              <a:gd name="T4" fmla="*/ 1042225 w 2015614"/>
              <a:gd name="T5" fmla="*/ 723818 h 4367958"/>
              <a:gd name="T6" fmla="*/ 606670 w 2015614"/>
              <a:gd name="T7" fmla="*/ 1397795 h 4367958"/>
              <a:gd name="T8" fmla="*/ 521113 w 2015614"/>
              <a:gd name="T9" fmla="*/ 1447636 h 4367958"/>
              <a:gd name="T10" fmla="*/ 435554 w 2015614"/>
              <a:gd name="T11" fmla="*/ 1397795 h 4367958"/>
              <a:gd name="T12" fmla="*/ 0 w 2015614"/>
              <a:gd name="T13" fmla="*/ 723817 h 4367958"/>
              <a:gd name="T14" fmla="*/ 435554 w 2015614"/>
              <a:gd name="T15" fmla="*/ 4984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8" name="任意多边形 15"/>
          <p:cNvSpPr>
            <a:spLocks noChangeArrowheads="1"/>
          </p:cNvSpPr>
          <p:nvPr/>
        </p:nvSpPr>
        <p:spPr bwMode="auto">
          <a:xfrm rot="-2164858">
            <a:off x="10099130" y="4186238"/>
            <a:ext cx="2064287" cy="3581400"/>
          </a:xfrm>
          <a:custGeom>
            <a:avLst/>
            <a:gdLst>
              <a:gd name="T0" fmla="*/ 1056518 w 2015614"/>
              <a:gd name="T1" fmla="*/ 0 h 4367958"/>
              <a:gd name="T2" fmla="*/ 1229981 w 2015614"/>
              <a:gd name="T3" fmla="*/ 101100 h 4367958"/>
              <a:gd name="T4" fmla="*/ 2113036 w 2015614"/>
              <a:gd name="T5" fmla="*/ 1468241 h 4367958"/>
              <a:gd name="T6" fmla="*/ 1229981 w 2015614"/>
              <a:gd name="T7" fmla="*/ 2835381 h 4367958"/>
              <a:gd name="T8" fmla="*/ 1056519 w 2015614"/>
              <a:gd name="T9" fmla="*/ 2936481 h 4367958"/>
              <a:gd name="T10" fmla="*/ 883055 w 2015614"/>
              <a:gd name="T11" fmla="*/ 2835380 h 4367958"/>
              <a:gd name="T12" fmla="*/ 0 w 2015614"/>
              <a:gd name="T13" fmla="*/ 1468240 h 4367958"/>
              <a:gd name="T14" fmla="*/ 883055 w 2015614"/>
              <a:gd name="T15" fmla="*/ 10110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3" name="矩形 26"/>
          <p:cNvSpPr>
            <a:spLocks noChangeArrowheads="1"/>
          </p:cNvSpPr>
          <p:nvPr/>
        </p:nvSpPr>
        <p:spPr bwMode="auto">
          <a:xfrm>
            <a:off x="207818" y="837954"/>
            <a:ext cx="11734800" cy="553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1600" b="1" dirty="0"/>
              <a:t>Plant-Based Diet</a:t>
            </a:r>
            <a:endParaRPr lang="zh-CN" altLang="zh-CN" sz="1600" b="1" dirty="0"/>
          </a:p>
          <a:p>
            <a:pPr algn="just"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① What is a plant-based diet? Is it just a fashionable new term for a “vegan(</a:t>
            </a:r>
            <a:r>
              <a:rPr lang="zh-CN" altLang="en-US"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严格素食主义者</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While there is no set definition, a plant-based way of eating focuses on consuming plant-sourced </a:t>
            </a:r>
            <a:r>
              <a:rPr lang="en-US" altLang="zh-CN" sz="1600" dirty="0" err="1">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zh-CN" altLang="en-US"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全天然食物</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diet. With a plant-based diet, the focus is on simple, nutritious </a:t>
            </a:r>
            <a:r>
              <a:rPr lang="en-US" altLang="zh-CN" sz="1600" dirty="0" err="1">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p>
          <a:p>
            <a:pPr algn="just"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② Why people start following a plant-based diet? One of the main reasons is the health benefits. Now, more so than ever, research is showing how eating more plants and less meat can positively affect health. Particularly, a plant-based lifestyle has been linked to heart health. In a study of more than 10, 000 adults published in the Journal of the American Heart Association, it was shown that those who followed a more plant-based diet had a 16 percent lower risk of having cardiovascular (</a:t>
            </a:r>
            <a:r>
              <a:rPr lang="zh-CN" altLang="en-US"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心血管的</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disease and a 32 percent lower risk of dying of cardiovascular disease.</a:t>
            </a:r>
          </a:p>
          <a:p>
            <a:pPr algn="just"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③ A plant-based lifestyle can also help to promote weight loss and help to maintain your goal weight. Weight loss commonly occurs because the diet consists of foods that are full of fiber and have a high-water content, which easily make you feel full up.</a:t>
            </a:r>
          </a:p>
          <a:p>
            <a:pPr algn="just"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④ Another major reason to jump at the plant-based eating train is the external (</a:t>
            </a:r>
            <a:r>
              <a:rPr lang="zh-CN" altLang="en-US"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外界的，外部的</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)benefits. Plant-based foods are loaded with vitamins, which help brighten your skin. One of the plant-based all-star vitamins is vitamin C, which is a powerful antioxidant. A large number of fruits and vegetables contain vitamin C. They assist in smoothing lines, and reducing wrinkles.</a:t>
            </a:r>
          </a:p>
        </p:txBody>
      </p:sp>
      <p:sp>
        <p:nvSpPr>
          <p:cNvPr id="16" name="文本框 1"/>
          <p:cNvSpPr>
            <a:spLocks noChangeArrowheads="1"/>
          </p:cNvSpPr>
          <p:nvPr/>
        </p:nvSpPr>
        <p:spPr bwMode="auto">
          <a:xfrm>
            <a:off x="1043934" y="180108"/>
            <a:ext cx="4927375"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3: Analyze the structure.</a:t>
            </a:r>
          </a:p>
        </p:txBody>
      </p:sp>
      <p:sp>
        <p:nvSpPr>
          <p:cNvPr id="19" name="TextBox 18"/>
          <p:cNvSpPr txBox="1"/>
          <p:nvPr/>
        </p:nvSpPr>
        <p:spPr>
          <a:xfrm>
            <a:off x="415637" y="856357"/>
            <a:ext cx="10515599" cy="6001643"/>
          </a:xfrm>
          <a:prstGeom prst="rect">
            <a:avLst/>
          </a:prstGeom>
          <a:solidFill>
            <a:srgbClr val="CCFFCC"/>
          </a:solidFill>
        </p:spPr>
        <p:txBody>
          <a:bodyPr wrap="square" rtlCol="0">
            <a:spAutoFit/>
          </a:bodyPr>
          <a:lstStyle/>
          <a:p>
            <a:r>
              <a:rPr lang="en-US" altLang="zh-CN" sz="3200" b="1"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What’s the structure of the passage?</a:t>
            </a:r>
          </a:p>
          <a:p>
            <a:r>
              <a:rPr lang="en-US" altLang="zh-CN" sz="3200" b="1" dirty="0"/>
              <a:t>                                                      </a:t>
            </a:r>
          </a:p>
          <a:p>
            <a:r>
              <a:rPr lang="en-US" altLang="zh-CN" sz="3200" b="1" dirty="0"/>
              <a:t> </a:t>
            </a:r>
            <a:r>
              <a:rPr lang="zh-CN" altLang="zh-CN" sz="3200" b="1" dirty="0"/>
              <a:t>①</a:t>
            </a:r>
            <a:r>
              <a:rPr lang="en-US" altLang="zh-CN" sz="3200" b="1" dirty="0"/>
              <a:t> </a:t>
            </a:r>
            <a:r>
              <a:rPr lang="en-US" altLang="zh-CN" sz="3200" u="sng" dirty="0"/>
              <a:t>What’s a plant-based diet?</a:t>
            </a:r>
            <a:r>
              <a:rPr lang="en-US" altLang="zh-CN" sz="3200" dirty="0"/>
              <a:t>     plant-based </a:t>
            </a:r>
            <a:r>
              <a:rPr lang="en-US" altLang="zh-CN" sz="3200" dirty="0" err="1"/>
              <a:t>wholefoods</a:t>
            </a:r>
            <a:endParaRPr lang="zh-CN" altLang="zh-CN" sz="3200" dirty="0"/>
          </a:p>
          <a:p>
            <a:r>
              <a:rPr lang="en-US" altLang="zh-CN" sz="3200" dirty="0"/>
              <a:t>                                                      animal proteins</a:t>
            </a:r>
            <a:endParaRPr lang="zh-CN" altLang="zh-CN" sz="3200" dirty="0"/>
          </a:p>
          <a:p>
            <a:r>
              <a:rPr lang="en-US" altLang="zh-CN" sz="3200" dirty="0"/>
              <a:t> </a:t>
            </a:r>
            <a:endParaRPr lang="zh-CN" altLang="zh-CN" sz="3200" dirty="0"/>
          </a:p>
          <a:p>
            <a:r>
              <a:rPr lang="zh-CN" altLang="zh-CN" sz="3200" dirty="0"/>
              <a:t>②</a:t>
            </a:r>
            <a:r>
              <a:rPr lang="en-US" altLang="zh-CN" sz="3200" dirty="0"/>
              <a:t>Benefit 1          </a:t>
            </a:r>
            <a:r>
              <a:rPr lang="zh-CN" altLang="zh-CN" sz="3200" dirty="0"/>
              <a:t>③</a:t>
            </a:r>
            <a:r>
              <a:rPr lang="en-US" altLang="zh-CN" sz="3200" dirty="0"/>
              <a:t>Benefit 2         </a:t>
            </a:r>
            <a:r>
              <a:rPr lang="zh-CN" altLang="zh-CN" sz="3200" dirty="0"/>
              <a:t>④</a:t>
            </a:r>
            <a:r>
              <a:rPr lang="en-US" altLang="zh-CN" sz="3200" dirty="0"/>
              <a:t> Benefit 3</a:t>
            </a:r>
            <a:endParaRPr lang="zh-CN" altLang="zh-CN" sz="3200" dirty="0"/>
          </a:p>
          <a:p>
            <a:r>
              <a:rPr lang="en-US" altLang="zh-CN" sz="3200" u="sng" dirty="0"/>
              <a:t>health benefit</a:t>
            </a:r>
            <a:r>
              <a:rPr lang="en-US" altLang="zh-CN" sz="3200" dirty="0"/>
              <a:t>           </a:t>
            </a:r>
            <a:r>
              <a:rPr lang="en-US" altLang="zh-CN" sz="3200" u="sng" dirty="0"/>
              <a:t>lose weight </a:t>
            </a:r>
            <a:r>
              <a:rPr lang="en-US" altLang="zh-CN" sz="3200" dirty="0"/>
              <a:t>        </a:t>
            </a:r>
            <a:r>
              <a:rPr lang="en-US" altLang="zh-CN" sz="3200" u="sng" dirty="0"/>
              <a:t>brighten your skin</a:t>
            </a:r>
            <a:endParaRPr lang="zh-CN" altLang="zh-CN" sz="3200" dirty="0"/>
          </a:p>
          <a:p>
            <a:r>
              <a:rPr lang="en-US" altLang="zh-CN" sz="3200" u="sng" dirty="0"/>
              <a:t>esp. lower heart disease</a:t>
            </a:r>
            <a:endParaRPr lang="zh-CN" altLang="zh-CN" sz="3200" dirty="0"/>
          </a:p>
          <a:p>
            <a:r>
              <a:rPr lang="en-US" altLang="zh-CN" sz="3200" dirty="0"/>
              <a:t>                                feel full up             rich vitamins</a:t>
            </a:r>
            <a:endParaRPr lang="zh-CN" altLang="zh-CN" sz="3200" dirty="0"/>
          </a:p>
          <a:p>
            <a:r>
              <a:rPr lang="en-US" altLang="zh-CN" sz="3200" dirty="0"/>
              <a:t>                            </a:t>
            </a:r>
            <a:endParaRPr lang="zh-CN" altLang="zh-CN" sz="3200" dirty="0"/>
          </a:p>
          <a:p>
            <a:r>
              <a:rPr lang="en-US" altLang="zh-CN" sz="3200" dirty="0"/>
              <a:t>                             full fiber &amp; water</a:t>
            </a:r>
            <a:endParaRPr lang="zh-CN" altLang="zh-CN" sz="3200" dirty="0"/>
          </a:p>
          <a:p>
            <a:r>
              <a:rPr lang="en-US" altLang="zh-CN" sz="3200" dirty="0"/>
              <a:t> </a:t>
            </a:r>
            <a:endParaRPr lang="zh-CN" altLang="zh-CN" sz="3200" dirty="0"/>
          </a:p>
        </p:txBody>
      </p:sp>
      <p:sp>
        <p:nvSpPr>
          <p:cNvPr id="21" name="TextBox 20"/>
          <p:cNvSpPr txBox="1"/>
          <p:nvPr/>
        </p:nvSpPr>
        <p:spPr>
          <a:xfrm>
            <a:off x="8520545" y="665018"/>
            <a:ext cx="184731" cy="369332"/>
          </a:xfrm>
          <a:prstGeom prst="rect">
            <a:avLst/>
          </a:prstGeom>
          <a:noFill/>
        </p:spPr>
        <p:txBody>
          <a:bodyPr wrap="none" rtlCol="0">
            <a:spAutoFit/>
          </a:bodyPr>
          <a:lstStyle/>
          <a:p>
            <a:endParaRPr lang="zh-CN" altLang="en-US" dirty="0"/>
          </a:p>
        </p:txBody>
      </p:sp>
      <p:cxnSp>
        <p:nvCxnSpPr>
          <p:cNvPr id="1026" name="AutoShape 2"/>
          <p:cNvCxnSpPr>
            <a:cxnSpLocks noChangeShapeType="1"/>
          </p:cNvCxnSpPr>
          <p:nvPr/>
        </p:nvCxnSpPr>
        <p:spPr bwMode="auto">
          <a:xfrm flipH="1">
            <a:off x="2189018" y="2554865"/>
            <a:ext cx="1181677" cy="811790"/>
          </a:xfrm>
          <a:prstGeom prst="straightConnector1">
            <a:avLst/>
          </a:prstGeom>
          <a:noFill/>
          <a:ln w="9525">
            <a:solidFill>
              <a:srgbClr val="000000"/>
            </a:solidFill>
            <a:round/>
          </a:ln>
        </p:spPr>
      </p:cxnSp>
      <p:cxnSp>
        <p:nvCxnSpPr>
          <p:cNvPr id="1027" name="AutoShape 3"/>
          <p:cNvCxnSpPr>
            <a:cxnSpLocks noChangeShapeType="1"/>
          </p:cNvCxnSpPr>
          <p:nvPr/>
        </p:nvCxnSpPr>
        <p:spPr bwMode="auto">
          <a:xfrm>
            <a:off x="3560618" y="2382982"/>
            <a:ext cx="318655" cy="1025236"/>
          </a:xfrm>
          <a:prstGeom prst="straightConnector1">
            <a:avLst/>
          </a:prstGeom>
          <a:noFill/>
          <a:ln w="9525">
            <a:solidFill>
              <a:srgbClr val="000000"/>
            </a:solidFill>
            <a:round/>
          </a:ln>
        </p:spPr>
      </p:cxnSp>
      <p:cxnSp>
        <p:nvCxnSpPr>
          <p:cNvPr id="1028" name="AutoShape 4"/>
          <p:cNvCxnSpPr>
            <a:cxnSpLocks noChangeShapeType="1"/>
          </p:cNvCxnSpPr>
          <p:nvPr/>
        </p:nvCxnSpPr>
        <p:spPr bwMode="auto">
          <a:xfrm>
            <a:off x="3768436" y="2493818"/>
            <a:ext cx="2840182" cy="997527"/>
          </a:xfrm>
          <a:prstGeom prst="straightConnector1">
            <a:avLst/>
          </a:prstGeom>
          <a:noFill/>
          <a:ln w="9525">
            <a:solidFill>
              <a:srgbClr val="000000"/>
            </a:solidFill>
            <a:round/>
          </a:ln>
        </p:spPr>
      </p:cxnSp>
      <p:sp>
        <p:nvSpPr>
          <p:cNvPr id="1029" name="AutoShape 5"/>
          <p:cNvSpPr/>
          <p:nvPr/>
        </p:nvSpPr>
        <p:spPr bwMode="auto">
          <a:xfrm>
            <a:off x="6270911" y="2097231"/>
            <a:ext cx="185307" cy="645969"/>
          </a:xfrm>
          <a:prstGeom prst="leftBrace">
            <a:avLst>
              <a:gd name="adj1" fmla="val 27951"/>
              <a:gd name="adj2" fmla="val 50000"/>
            </a:avLst>
          </a:prstGeom>
          <a:noFill/>
          <a:ln w="9525">
            <a:solidFill>
              <a:srgbClr val="000000"/>
            </a:solidFill>
            <a:round/>
          </a:ln>
        </p:spPr>
        <p:txBody>
          <a:bodyPr vert="horz" wrap="square" lIns="91440" tIns="45720" rIns="91440" bIns="45720" numCol="1" anchor="t" anchorCtr="0" compatLnSpc="1"/>
          <a:lstStyle/>
          <a:p>
            <a:endParaRPr lang="zh-CN" altLang="en-US"/>
          </a:p>
        </p:txBody>
      </p:sp>
      <p:cxnSp>
        <p:nvCxnSpPr>
          <p:cNvPr id="1030" name="AutoShape 6"/>
          <p:cNvCxnSpPr>
            <a:cxnSpLocks noChangeShapeType="1"/>
          </p:cNvCxnSpPr>
          <p:nvPr/>
        </p:nvCxnSpPr>
        <p:spPr bwMode="auto">
          <a:xfrm flipH="1" flipV="1">
            <a:off x="5153892" y="4336475"/>
            <a:ext cx="13853" cy="471052"/>
          </a:xfrm>
          <a:prstGeom prst="straightConnector1">
            <a:avLst/>
          </a:prstGeom>
          <a:noFill/>
          <a:ln w="9525">
            <a:solidFill>
              <a:srgbClr val="000000"/>
            </a:solidFill>
            <a:round/>
            <a:tailEnd type="triangle" w="med" len="med"/>
          </a:ln>
        </p:spPr>
      </p:cxnSp>
      <p:cxnSp>
        <p:nvCxnSpPr>
          <p:cNvPr id="1031" name="AutoShape 7"/>
          <p:cNvCxnSpPr>
            <a:cxnSpLocks noChangeShapeType="1"/>
          </p:cNvCxnSpPr>
          <p:nvPr/>
        </p:nvCxnSpPr>
        <p:spPr bwMode="auto">
          <a:xfrm flipH="1" flipV="1">
            <a:off x="5175251" y="5336310"/>
            <a:ext cx="20204" cy="524163"/>
          </a:xfrm>
          <a:prstGeom prst="straightConnector1">
            <a:avLst/>
          </a:prstGeom>
          <a:noFill/>
          <a:ln w="9525">
            <a:solidFill>
              <a:srgbClr val="000000"/>
            </a:solidFill>
            <a:round/>
            <a:tailEnd type="triangle" w="med" len="med"/>
          </a:ln>
        </p:spPr>
      </p:cxnSp>
      <p:cxnSp>
        <p:nvCxnSpPr>
          <p:cNvPr id="1032" name="AutoShape 8"/>
          <p:cNvCxnSpPr>
            <a:cxnSpLocks noChangeShapeType="1"/>
          </p:cNvCxnSpPr>
          <p:nvPr/>
        </p:nvCxnSpPr>
        <p:spPr bwMode="auto">
          <a:xfrm flipH="1" flipV="1">
            <a:off x="8398453" y="4380924"/>
            <a:ext cx="11256" cy="454312"/>
          </a:xfrm>
          <a:prstGeom prst="straightConnector1">
            <a:avLst/>
          </a:prstGeom>
          <a:noFill/>
          <a:ln w="9525">
            <a:solidFill>
              <a:srgbClr val="000000"/>
            </a:solidFill>
            <a:round/>
            <a:tailEnd type="triangle" w="med" len="med"/>
          </a:ln>
        </p:spPr>
      </p:cxn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allAtOnce" animBg="1"/>
      <p:bldP spid="10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181023" y="244475"/>
            <a:ext cx="682803" cy="628650"/>
            <a:chOff x="0" y="0"/>
            <a:chExt cx="821284" cy="758537"/>
          </a:xfrm>
        </p:grpSpPr>
        <p:grpSp>
          <p:nvGrpSpPr>
            <p:cNvPr id="3" name="组合 3"/>
            <p:cNvGrpSpPr/>
            <p:nvPr/>
          </p:nvGrpSpPr>
          <p:grpSpPr bwMode="auto">
            <a:xfrm>
              <a:off x="0" y="0"/>
              <a:ext cx="821284" cy="642892"/>
              <a:chOff x="0" y="0"/>
              <a:chExt cx="945409" cy="740056"/>
            </a:xfrm>
          </p:grpSpPr>
          <p:grpSp>
            <p:nvGrpSpPr>
              <p:cNvPr id="4" name="组合 5"/>
              <p:cNvGrpSpPr/>
              <p:nvPr/>
            </p:nvGrpSpPr>
            <p:grpSpPr bwMode="auto">
              <a:xfrm>
                <a:off x="0" y="0"/>
                <a:ext cx="945409" cy="629359"/>
                <a:chOff x="0" y="0"/>
                <a:chExt cx="945409" cy="629359"/>
              </a:xfrm>
            </p:grpSpPr>
            <p:sp>
              <p:nvSpPr>
                <p:cNvPr id="15380" name="任意多边形 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81" name="任意多边形 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9" name="任意多边形 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7" name="任意多边形 4"/>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64" name="任意多边形 11"/>
          <p:cNvSpPr>
            <a:spLocks noChangeArrowheads="1"/>
          </p:cNvSpPr>
          <p:nvPr/>
        </p:nvSpPr>
        <p:spPr bwMode="auto">
          <a:xfrm rot="1214231">
            <a:off x="-658984" y="5400676"/>
            <a:ext cx="982919" cy="1704975"/>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5" name="任意多边形 12"/>
          <p:cNvSpPr>
            <a:spLocks noChangeArrowheads="1"/>
          </p:cNvSpPr>
          <p:nvPr/>
        </p:nvSpPr>
        <p:spPr bwMode="auto">
          <a:xfrm rot="-9791283">
            <a:off x="11590180" y="-431800"/>
            <a:ext cx="982918" cy="1704975"/>
          </a:xfrm>
          <a:custGeom>
            <a:avLst/>
            <a:gdLst>
              <a:gd name="T0" fmla="*/ 239536 w 2015614"/>
              <a:gd name="T1" fmla="*/ 0 h 4367958"/>
              <a:gd name="T2" fmla="*/ 278864 w 2015614"/>
              <a:gd name="T3" fmla="*/ 22913 h 4367958"/>
              <a:gd name="T4" fmla="*/ 479072 w 2015614"/>
              <a:gd name="T5" fmla="*/ 332757 h 4367958"/>
              <a:gd name="T6" fmla="*/ 278864 w 2015614"/>
              <a:gd name="T7" fmla="*/ 642601 h 4367958"/>
              <a:gd name="T8" fmla="*/ 239536 w 2015614"/>
              <a:gd name="T9" fmla="*/ 665515 h 4367958"/>
              <a:gd name="T10" fmla="*/ 200208 w 2015614"/>
              <a:gd name="T11" fmla="*/ 642601 h 4367958"/>
              <a:gd name="T12" fmla="*/ 0 w 2015614"/>
              <a:gd name="T13" fmla="*/ 332757 h 4367958"/>
              <a:gd name="T14" fmla="*/ 200208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6" name="任意多边形 13"/>
          <p:cNvSpPr>
            <a:spLocks noChangeArrowheads="1"/>
          </p:cNvSpPr>
          <p:nvPr/>
        </p:nvSpPr>
        <p:spPr bwMode="auto">
          <a:xfrm rot="-7178419">
            <a:off x="11398965" y="-988441"/>
            <a:ext cx="982663" cy="1705419"/>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7" name="任意多边形 14"/>
          <p:cNvSpPr>
            <a:spLocks noChangeArrowheads="1"/>
          </p:cNvSpPr>
          <p:nvPr/>
        </p:nvSpPr>
        <p:spPr bwMode="auto">
          <a:xfrm rot="2530520">
            <a:off x="3174240" y="5529263"/>
            <a:ext cx="1449764" cy="2514600"/>
          </a:xfrm>
          <a:custGeom>
            <a:avLst/>
            <a:gdLst>
              <a:gd name="T0" fmla="*/ 521113 w 2015614"/>
              <a:gd name="T1" fmla="*/ 0 h 4367958"/>
              <a:gd name="T2" fmla="*/ 606670 w 2015614"/>
              <a:gd name="T3" fmla="*/ 49841 h 4367958"/>
              <a:gd name="T4" fmla="*/ 1042225 w 2015614"/>
              <a:gd name="T5" fmla="*/ 723818 h 4367958"/>
              <a:gd name="T6" fmla="*/ 606670 w 2015614"/>
              <a:gd name="T7" fmla="*/ 1397795 h 4367958"/>
              <a:gd name="T8" fmla="*/ 521113 w 2015614"/>
              <a:gd name="T9" fmla="*/ 1447636 h 4367958"/>
              <a:gd name="T10" fmla="*/ 435554 w 2015614"/>
              <a:gd name="T11" fmla="*/ 1397795 h 4367958"/>
              <a:gd name="T12" fmla="*/ 0 w 2015614"/>
              <a:gd name="T13" fmla="*/ 723817 h 4367958"/>
              <a:gd name="T14" fmla="*/ 435554 w 2015614"/>
              <a:gd name="T15" fmla="*/ 4984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8" name="任意多边形 15"/>
          <p:cNvSpPr>
            <a:spLocks noChangeArrowheads="1"/>
          </p:cNvSpPr>
          <p:nvPr/>
        </p:nvSpPr>
        <p:spPr bwMode="auto">
          <a:xfrm rot="-2164858">
            <a:off x="10099130" y="4186238"/>
            <a:ext cx="2064287" cy="3581400"/>
          </a:xfrm>
          <a:custGeom>
            <a:avLst/>
            <a:gdLst>
              <a:gd name="T0" fmla="*/ 1056518 w 2015614"/>
              <a:gd name="T1" fmla="*/ 0 h 4367958"/>
              <a:gd name="T2" fmla="*/ 1229981 w 2015614"/>
              <a:gd name="T3" fmla="*/ 101100 h 4367958"/>
              <a:gd name="T4" fmla="*/ 2113036 w 2015614"/>
              <a:gd name="T5" fmla="*/ 1468241 h 4367958"/>
              <a:gd name="T6" fmla="*/ 1229981 w 2015614"/>
              <a:gd name="T7" fmla="*/ 2835381 h 4367958"/>
              <a:gd name="T8" fmla="*/ 1056519 w 2015614"/>
              <a:gd name="T9" fmla="*/ 2936481 h 4367958"/>
              <a:gd name="T10" fmla="*/ 883055 w 2015614"/>
              <a:gd name="T11" fmla="*/ 2835380 h 4367958"/>
              <a:gd name="T12" fmla="*/ 0 w 2015614"/>
              <a:gd name="T13" fmla="*/ 1468240 h 4367958"/>
              <a:gd name="T14" fmla="*/ 883055 w 2015614"/>
              <a:gd name="T15" fmla="*/ 10110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3" name="矩形 26"/>
          <p:cNvSpPr>
            <a:spLocks noChangeArrowheads="1"/>
          </p:cNvSpPr>
          <p:nvPr/>
        </p:nvSpPr>
        <p:spPr bwMode="auto">
          <a:xfrm>
            <a:off x="319568" y="1004091"/>
            <a:ext cx="11539924"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30000"/>
              </a:lnSpc>
              <a:spcBef>
                <a:spcPct val="0"/>
              </a:spcBef>
              <a:buNone/>
            </a:pP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 plant-based diet centers on nutritious </a:t>
            </a:r>
            <a:r>
              <a:rPr lang="en-US" altLang="zh-CN" sz="3200" dirty="0" err="1">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coming from plant sources</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with </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serving as complements. (</a:t>
            </a:r>
            <a:r>
              <a:rPr lang="zh-CN" altLang="en-US"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要点</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1) Research has shown a plant-based lifestyle is conducive to keeping healthy,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especially</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reducing the risk of cardiovascular disease. (</a:t>
            </a:r>
            <a:r>
              <a:rPr lang="zh-CN" altLang="en-US"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要点</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Besides, </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abundant fiber and water in the plant-based diet generate the feeling of being full,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consequently contributing to </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losing weight. (</a:t>
            </a:r>
            <a:r>
              <a:rPr lang="zh-CN" altLang="en-US"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要点</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3)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Moreover, </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plant-based eaters may have bright and smooth skin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thanks to </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the rich vitamins from the diet. (</a:t>
            </a:r>
            <a:r>
              <a:rPr lang="zh-CN" altLang="en-US"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要点</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4)</a:t>
            </a:r>
          </a:p>
          <a:p>
            <a:pPr algn="just" eaLnBrk="1" hangingPunct="1">
              <a:lnSpc>
                <a:spcPct val="130000"/>
              </a:lnSpc>
              <a:spcBef>
                <a:spcPct val="0"/>
              </a:spcBef>
              <a:buNone/>
            </a:pP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(72 words)</a:t>
            </a:r>
          </a:p>
          <a:p>
            <a:pPr algn="just" eaLnBrk="1" hangingPunct="1">
              <a:lnSpc>
                <a:spcPct val="130000"/>
              </a:lnSpc>
              <a:spcBef>
                <a:spcPct val="0"/>
              </a:spcBef>
              <a:buNone/>
            </a:pP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p>
        </p:txBody>
      </p:sp>
      <p:sp>
        <p:nvSpPr>
          <p:cNvPr id="16" name="文本框 1"/>
          <p:cNvSpPr>
            <a:spLocks noChangeArrowheads="1"/>
          </p:cNvSpPr>
          <p:nvPr/>
        </p:nvSpPr>
        <p:spPr bwMode="auto">
          <a:xfrm>
            <a:off x="1057789" y="304799"/>
            <a:ext cx="8875920"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4: Yoke the sentences to a passage (60 words or so).</a:t>
            </a:r>
          </a:p>
        </p:txBody>
      </p: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10242" name="组合 44"/>
          <p:cNvGrpSpPr/>
          <p:nvPr/>
        </p:nvGrpSpPr>
        <p:grpSpPr bwMode="auto">
          <a:xfrm rot="5400000">
            <a:off x="-3670551" y="91991"/>
            <a:ext cx="11514138" cy="6745456"/>
            <a:chOff x="0" y="0"/>
            <a:chExt cx="22838079" cy="13375101"/>
          </a:xfrm>
        </p:grpSpPr>
        <p:grpSp>
          <p:nvGrpSpPr>
            <p:cNvPr id="10252" name="花1"/>
            <p:cNvGrpSpPr/>
            <p:nvPr/>
          </p:nvGrpSpPr>
          <p:grpSpPr bwMode="auto">
            <a:xfrm>
              <a:off x="7202181" y="7509015"/>
              <a:ext cx="8526317" cy="4848472"/>
              <a:chOff x="0" y="0"/>
              <a:chExt cx="8526317" cy="4848472"/>
            </a:xfrm>
          </p:grpSpPr>
          <p:sp>
            <p:nvSpPr>
              <p:cNvPr id="10287"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8"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9"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0"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1"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2"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3"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3" name="花2"/>
            <p:cNvGrpSpPr/>
            <p:nvPr/>
          </p:nvGrpSpPr>
          <p:grpSpPr bwMode="auto">
            <a:xfrm>
              <a:off x="4953333" y="5453466"/>
              <a:ext cx="12996258" cy="7478907"/>
              <a:chOff x="0" y="0"/>
              <a:chExt cx="12996258" cy="7478907"/>
            </a:xfrm>
          </p:grpSpPr>
          <p:sp>
            <p:nvSpPr>
              <p:cNvPr id="10279" name="任意多边形 72"/>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0" name="任意多边形 73"/>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1" name="任意多边形 74"/>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2" name="任意多边形 75"/>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3" name="任意多边形 76"/>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4" name="任意多边形 77"/>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5" name="任意多边形 78"/>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6" name="任意多边形 79"/>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4" name="花3"/>
            <p:cNvGrpSpPr/>
            <p:nvPr/>
          </p:nvGrpSpPr>
          <p:grpSpPr bwMode="auto">
            <a:xfrm>
              <a:off x="2198018" y="2547784"/>
              <a:ext cx="18624069" cy="10634847"/>
              <a:chOff x="0" y="0"/>
              <a:chExt cx="18624069" cy="10634847"/>
            </a:xfrm>
          </p:grpSpPr>
          <p:sp>
            <p:nvSpPr>
              <p:cNvPr id="10272" name="任意多边形 65"/>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3" name="任意多边形 66"/>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4" name="任意多边形 67"/>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5" name="任意多边形 68"/>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6" name="任意多边形 69"/>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7" name="任意多边形 70"/>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8" name="任意多边形 71"/>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5" name="花4"/>
            <p:cNvGrpSpPr/>
            <p:nvPr/>
          </p:nvGrpSpPr>
          <p:grpSpPr bwMode="auto">
            <a:xfrm>
              <a:off x="0" y="0"/>
              <a:ext cx="22838079" cy="13375101"/>
              <a:chOff x="0" y="0"/>
              <a:chExt cx="22838079" cy="13375101"/>
            </a:xfrm>
          </p:grpSpPr>
          <p:sp>
            <p:nvSpPr>
              <p:cNvPr id="10266" name="任意多边形 59"/>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7" name="任意多边形 60"/>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8" name="任意多边形 61"/>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9" name="任意多边形 62"/>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0" name="任意多边形 63"/>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1" name="任意多边形 64"/>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6" name="组合 49"/>
            <p:cNvGrpSpPr/>
            <p:nvPr/>
          </p:nvGrpSpPr>
          <p:grpSpPr bwMode="auto">
            <a:xfrm>
              <a:off x="8336499" y="8592907"/>
              <a:ext cx="6171429" cy="3725279"/>
              <a:chOff x="0" y="0"/>
              <a:chExt cx="6171429" cy="3725279"/>
            </a:xfrm>
          </p:grpSpPr>
          <p:sp>
            <p:nvSpPr>
              <p:cNvPr id="10257" name="任意多边形 50"/>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8" name="任意多边形 51"/>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9" name="任意多边形 52"/>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0" name="任意多边形 53"/>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1" name="任意多边形 54"/>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2" name="任意多边形 55"/>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3" name="任意多边形 56"/>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4" name="任意多边形 57"/>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5" name="任意多边形 58"/>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10243" name="文本框 87"/>
          <p:cNvSpPr>
            <a:spLocks noChangeArrowheads="1"/>
          </p:cNvSpPr>
          <p:nvPr/>
        </p:nvSpPr>
        <p:spPr bwMode="auto">
          <a:xfrm>
            <a:off x="3636322" y="2836863"/>
            <a:ext cx="690107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PART THREE</a:t>
            </a:r>
            <a:endParaRPr lang="zh-CN" altLang="en-US"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grpSp>
        <p:nvGrpSpPr>
          <p:cNvPr id="10244" name="组合 88"/>
          <p:cNvGrpSpPr/>
          <p:nvPr/>
        </p:nvGrpSpPr>
        <p:grpSpPr bwMode="auto">
          <a:xfrm flipH="1">
            <a:off x="10091190" y="2292350"/>
            <a:ext cx="1541863" cy="1201738"/>
            <a:chOff x="0" y="0"/>
            <a:chExt cx="945409" cy="740056"/>
          </a:xfrm>
        </p:grpSpPr>
        <p:grpSp>
          <p:nvGrpSpPr>
            <p:cNvPr id="10248" name="组合 89"/>
            <p:cNvGrpSpPr/>
            <p:nvPr/>
          </p:nvGrpSpPr>
          <p:grpSpPr bwMode="auto">
            <a:xfrm>
              <a:off x="0" y="0"/>
              <a:ext cx="945409" cy="629359"/>
              <a:chOff x="0" y="0"/>
              <a:chExt cx="945409" cy="629359"/>
            </a:xfrm>
          </p:grpSpPr>
          <p:sp>
            <p:nvSpPr>
              <p:cNvPr id="10250" name="任意多边形 91"/>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1" name="任意多边形 92"/>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49" name="任意多边形 90"/>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45" name="任意多边形 97"/>
          <p:cNvSpPr>
            <a:spLocks noChangeArrowheads="1"/>
          </p:cNvSpPr>
          <p:nvPr/>
        </p:nvSpPr>
        <p:spPr bwMode="auto">
          <a:xfrm rot="3325521">
            <a:off x="5817567" y="-1769681"/>
            <a:ext cx="1890713" cy="3166299"/>
          </a:xfrm>
          <a:custGeom>
            <a:avLst/>
            <a:gdLst>
              <a:gd name="T0" fmla="*/ 886776 w 2015614"/>
              <a:gd name="T1" fmla="*/ 0 h 4367958"/>
              <a:gd name="T2" fmla="*/ 1032369 w 2015614"/>
              <a:gd name="T3" fmla="*/ 78982 h 4367958"/>
              <a:gd name="T4" fmla="*/ 1773552 w 2015614"/>
              <a:gd name="T5" fmla="*/ 1147016 h 4367958"/>
              <a:gd name="T6" fmla="*/ 1032369 w 2015614"/>
              <a:gd name="T7" fmla="*/ 2215049 h 4367958"/>
              <a:gd name="T8" fmla="*/ 886776 w 2015614"/>
              <a:gd name="T9" fmla="*/ 2294031 h 4367958"/>
              <a:gd name="T10" fmla="*/ 741182 w 2015614"/>
              <a:gd name="T11" fmla="*/ 2215049 h 4367958"/>
              <a:gd name="T12" fmla="*/ 0 w 2015614"/>
              <a:gd name="T13" fmla="*/ 1147015 h 4367958"/>
              <a:gd name="T14" fmla="*/ 741182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46" name="任意多边形 98"/>
          <p:cNvSpPr>
            <a:spLocks noChangeArrowheads="1"/>
          </p:cNvSpPr>
          <p:nvPr/>
        </p:nvSpPr>
        <p:spPr bwMode="auto">
          <a:xfrm rot="6930194">
            <a:off x="9030620" y="5333589"/>
            <a:ext cx="1200150" cy="3166299"/>
          </a:xfrm>
          <a:custGeom>
            <a:avLst/>
            <a:gdLst>
              <a:gd name="T0" fmla="*/ 357301 w 2015614"/>
              <a:gd name="T1" fmla="*/ 0 h 4367958"/>
              <a:gd name="T2" fmla="*/ 415963 w 2015614"/>
              <a:gd name="T3" fmla="*/ 78982 h 4367958"/>
              <a:gd name="T4" fmla="*/ 714601 w 2015614"/>
              <a:gd name="T5" fmla="*/ 1147016 h 4367958"/>
              <a:gd name="T6" fmla="*/ 415963 w 2015614"/>
              <a:gd name="T7" fmla="*/ 2215049 h 4367958"/>
              <a:gd name="T8" fmla="*/ 357301 w 2015614"/>
              <a:gd name="T9" fmla="*/ 2294031 h 4367958"/>
              <a:gd name="T10" fmla="*/ 298638 w 2015614"/>
              <a:gd name="T11" fmla="*/ 2215049 h 4367958"/>
              <a:gd name="T12" fmla="*/ 0 w 2015614"/>
              <a:gd name="T13" fmla="*/ 1147015 h 4367958"/>
              <a:gd name="T14" fmla="*/ 298638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47" name="文本框 99"/>
          <p:cNvSpPr>
            <a:spLocks noChangeArrowheads="1"/>
          </p:cNvSpPr>
          <p:nvPr/>
        </p:nvSpPr>
        <p:spPr bwMode="auto">
          <a:xfrm>
            <a:off x="3422074" y="4151745"/>
            <a:ext cx="90885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Consolidation of what’s covered</a:t>
            </a:r>
            <a:endParaRPr lang="zh-CN" altLang="en-US" sz="40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5AF878"/>
            </a:gs>
            <a:gs pos="54999">
              <a:srgbClr val="89CAD2"/>
            </a:gs>
            <a:gs pos="100000">
              <a:srgbClr val="F3C5FB"/>
            </a:gs>
          </a:gsLst>
          <a:lin ang="5400000" scaled="1"/>
        </a:gradFill>
        <a:effectLst/>
      </p:bgPr>
    </p:bg>
    <p:spTree>
      <p:nvGrpSpPr>
        <p:cNvPr id="1" name=""/>
        <p:cNvGrpSpPr/>
        <p:nvPr/>
      </p:nvGrpSpPr>
      <p:grpSpPr>
        <a:xfrm>
          <a:off x="0" y="0"/>
          <a:ext cx="0" cy="0"/>
          <a:chOff x="0" y="0"/>
          <a:chExt cx="0" cy="0"/>
        </a:xfrm>
      </p:grpSpPr>
      <p:grpSp>
        <p:nvGrpSpPr>
          <p:cNvPr id="2050" name="花1"/>
          <p:cNvGrpSpPr/>
          <p:nvPr/>
        </p:nvGrpSpPr>
        <p:grpSpPr bwMode="auto">
          <a:xfrm>
            <a:off x="1859447" y="3546476"/>
            <a:ext cx="8528682" cy="4848225"/>
            <a:chOff x="0" y="0"/>
            <a:chExt cx="8526317" cy="4848472"/>
          </a:xfrm>
        </p:grpSpPr>
        <p:sp>
          <p:nvSpPr>
            <p:cNvPr id="2088" name="任意多边形 6"/>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9" name="任意多边形 8"/>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0" name="任意多边形 9"/>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1" name="任意多边形 10"/>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2" name="任意多边形 11"/>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3" name="任意多边形 12"/>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4" name="任意多边形 13"/>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2051" name="花2"/>
          <p:cNvGrpSpPr/>
          <p:nvPr/>
        </p:nvGrpSpPr>
        <p:grpSpPr bwMode="auto">
          <a:xfrm>
            <a:off x="-389039" y="1492251"/>
            <a:ext cx="12998660" cy="7478713"/>
            <a:chOff x="0" y="0"/>
            <a:chExt cx="12996258" cy="7478907"/>
          </a:xfrm>
        </p:grpSpPr>
        <p:sp>
          <p:nvSpPr>
            <p:cNvPr id="2080" name="任意多边形 15"/>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1" name="任意多边形 16"/>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2" name="任意多边形 17"/>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3" name="任意多边形 18"/>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4" name="任意多边形 19"/>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5" name="任意多边形 20"/>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6" name="任意多边形 21"/>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7" name="任意多边形 22"/>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2052" name="花3"/>
          <p:cNvGrpSpPr/>
          <p:nvPr/>
        </p:nvGrpSpPr>
        <p:grpSpPr bwMode="auto">
          <a:xfrm>
            <a:off x="-3145657" y="-1412874"/>
            <a:ext cx="18627813" cy="10634663"/>
            <a:chOff x="0" y="0"/>
            <a:chExt cx="18624069" cy="10634847"/>
          </a:xfrm>
        </p:grpSpPr>
        <p:sp>
          <p:nvSpPr>
            <p:cNvPr id="2073" name="任意多边形 25"/>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4" name="任意多边形 26"/>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5" name="任意多边形 27"/>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6" name="任意多边形 28"/>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7" name="任意多边形 29"/>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8" name="任意多边形 30"/>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9" name="任意多边形 31"/>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2053" name="花4"/>
          <p:cNvGrpSpPr/>
          <p:nvPr/>
        </p:nvGrpSpPr>
        <p:grpSpPr bwMode="auto">
          <a:xfrm>
            <a:off x="-5343329" y="-3960813"/>
            <a:ext cx="22842135" cy="13374688"/>
            <a:chOff x="0" y="0"/>
            <a:chExt cx="22838079" cy="13375101"/>
          </a:xfrm>
        </p:grpSpPr>
        <p:sp>
          <p:nvSpPr>
            <p:cNvPr id="2067" name="任意多边形 33"/>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8" name="任意多边形 34"/>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9" name="任意多边形 44"/>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0" name="任意多边形 45"/>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1" name="任意多边形 47"/>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2" name="任意多边形 48"/>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054" name="文本框 3"/>
          <p:cNvSpPr>
            <a:spLocks noChangeArrowheads="1"/>
          </p:cNvSpPr>
          <p:nvPr/>
        </p:nvSpPr>
        <p:spPr bwMode="auto">
          <a:xfrm>
            <a:off x="398319" y="722165"/>
            <a:ext cx="155447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b="1" dirty="0">
                <a:solidFill>
                  <a:schemeClr val="bg1"/>
                </a:solidFill>
                <a:latin typeface="+mj-lt"/>
                <a:ea typeface="方正兰亭细黑_GBK" panose="02000000000000000000" pitchFamily="2" charset="-122"/>
                <a:sym typeface="方正兰亭超细黑简体" panose="02000000000000000000" pitchFamily="2" charset="-122"/>
              </a:rPr>
              <a:t>Summary Writing</a:t>
            </a:r>
            <a:endParaRPr lang="zh-CN" altLang="en-US" sz="10000" b="1" dirty="0">
              <a:solidFill>
                <a:schemeClr val="bg1"/>
              </a:solidFill>
              <a:latin typeface="+mj-lt"/>
              <a:ea typeface="方正兰亭细黑_GBK" panose="02000000000000000000" pitchFamily="2" charset="-122"/>
              <a:sym typeface="方正兰亭超细黑简体" panose="02000000000000000000" pitchFamily="2" charset="-122"/>
            </a:endParaRPr>
          </a:p>
        </p:txBody>
      </p:sp>
      <p:grpSp>
        <p:nvGrpSpPr>
          <p:cNvPr id="2055" name="组合 4"/>
          <p:cNvGrpSpPr/>
          <p:nvPr/>
        </p:nvGrpSpPr>
        <p:grpSpPr bwMode="auto">
          <a:xfrm>
            <a:off x="2994805" y="4630738"/>
            <a:ext cx="6172220" cy="3725862"/>
            <a:chOff x="0" y="0"/>
            <a:chExt cx="6171429" cy="3725279"/>
          </a:xfrm>
        </p:grpSpPr>
        <p:sp>
          <p:nvSpPr>
            <p:cNvPr id="2058" name="任意多边形 51"/>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59" name="任意多边形 58"/>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0" name="任意多边形 59"/>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1" name="任意多边形 60"/>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2" name="任意多边形 61"/>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3" name="任意多边形 62"/>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4" name="任意多边形 63"/>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5" name="任意多边形 64"/>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6" name="任意多边形 65"/>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056" name="文本框 5"/>
          <p:cNvSpPr>
            <a:spLocks noChangeArrowheads="1"/>
          </p:cNvSpPr>
          <p:nvPr/>
        </p:nvSpPr>
        <p:spPr bwMode="auto">
          <a:xfrm>
            <a:off x="3713595" y="4997550"/>
            <a:ext cx="88002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b="1" i="1" dirty="0" err="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Longquan</a:t>
            </a:r>
            <a:r>
              <a:rPr lang="en-US" altLang="zh-CN" sz="4800" b="1" i="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No.1 High School</a:t>
            </a:r>
          </a:p>
          <a:p>
            <a:pPr eaLnBrk="1" hangingPunct="1">
              <a:lnSpc>
                <a:spcPct val="100000"/>
              </a:lnSpc>
              <a:spcBef>
                <a:spcPct val="0"/>
              </a:spcBef>
              <a:buFont typeface="Arial" panose="020B0604020202020204" pitchFamily="34" charset="0"/>
              <a:buNone/>
            </a:pPr>
            <a:r>
              <a:rPr lang="en-US" altLang="zh-CN" sz="4800" b="1" i="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4800" b="1" i="1" dirty="0" err="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Lan</a:t>
            </a:r>
            <a:r>
              <a:rPr lang="en-US" altLang="zh-CN" sz="4800" b="1" i="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4800" b="1" i="1" dirty="0" err="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Jianzhen</a:t>
            </a:r>
            <a:endParaRPr lang="zh-CN" altLang="en-US" sz="4800" b="1" i="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47" name="文本框 5"/>
          <p:cNvSpPr>
            <a:spLocks noChangeArrowheads="1"/>
          </p:cNvSpPr>
          <p:nvPr/>
        </p:nvSpPr>
        <p:spPr bwMode="auto">
          <a:xfrm>
            <a:off x="2784765" y="2663060"/>
            <a:ext cx="92441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54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t>
            </a:r>
            <a:r>
              <a:rPr lang="zh-CN" altLang="en-US" sz="54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高二下期中考试作文讲解</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pic>
        <p:nvPicPr>
          <p:cNvPr id="15" name="图片 14" descr="IMG_6971.JPG"/>
          <p:cNvPicPr>
            <a:picLocks noChangeAspect="1"/>
          </p:cNvPicPr>
          <p:nvPr/>
        </p:nvPicPr>
        <p:blipFill>
          <a:blip r:embed="rId2" cstate="print"/>
          <a:stretch>
            <a:fillRect/>
          </a:stretch>
        </p:blipFill>
        <p:spPr>
          <a:xfrm>
            <a:off x="832860" y="1011382"/>
            <a:ext cx="10472448" cy="6858000"/>
          </a:xfrm>
          <a:prstGeom prst="rect">
            <a:avLst/>
          </a:prstGeom>
        </p:spPr>
      </p:pic>
      <p:sp>
        <p:nvSpPr>
          <p:cNvPr id="12290"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If you were the teacher…</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291" name="组合 2"/>
          <p:cNvGrpSpPr/>
          <p:nvPr/>
        </p:nvGrpSpPr>
        <p:grpSpPr bwMode="auto">
          <a:xfrm>
            <a:off x="184198" y="234951"/>
            <a:ext cx="679627" cy="531813"/>
            <a:chOff x="0" y="0"/>
            <a:chExt cx="945409" cy="740056"/>
          </a:xfrm>
        </p:grpSpPr>
        <p:grpSp>
          <p:nvGrpSpPr>
            <p:cNvPr id="12322" name="组合 3"/>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2292" name="组合 48"/>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394867" y="3060700"/>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QQ图片20200601073141.jpg"/>
          <p:cNvPicPr>
            <a:picLocks noChangeAspect="1"/>
          </p:cNvPicPr>
          <p:nvPr/>
        </p:nvPicPr>
        <p:blipFill>
          <a:blip r:embed="rId2" cstate="print"/>
          <a:stretch>
            <a:fillRect/>
          </a:stretch>
        </p:blipFill>
        <p:spPr>
          <a:xfrm>
            <a:off x="611187" y="955964"/>
            <a:ext cx="11192884" cy="6858000"/>
          </a:xfrm>
          <a:prstGeom prst="rect">
            <a:avLst/>
          </a:prstGeom>
        </p:spPr>
      </p:pic>
      <p:sp>
        <p:nvSpPr>
          <p:cNvPr id="12290"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If you were the teacher…</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2"/>
          <p:cNvGrpSpPr/>
          <p:nvPr/>
        </p:nvGrpSpPr>
        <p:grpSpPr bwMode="auto">
          <a:xfrm>
            <a:off x="184198" y="234951"/>
            <a:ext cx="679627" cy="531813"/>
            <a:chOff x="0" y="0"/>
            <a:chExt cx="945409" cy="740056"/>
          </a:xfrm>
        </p:grpSpPr>
        <p:grpSp>
          <p:nvGrpSpPr>
            <p:cNvPr id="3" name="组合 3"/>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 name="组合 48"/>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438534" y="3933537"/>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8" name="图片 7" descr="水印"/>
          <p:cNvPicPr>
            <a:picLocks noChangeAspect="1"/>
          </p:cNvPicPr>
          <p:nvPr userDrawn="1"/>
        </p:nvPicPr>
        <p:blipFill>
          <a:blip r:embed="rId3"/>
          <a:stretch>
            <a:fillRect/>
          </a:stretch>
        </p:blipFill>
        <p:spPr>
          <a:xfrm>
            <a:off x="8283575" y="509905"/>
            <a:ext cx="3868420" cy="12522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jpg"/>
          <p:cNvPicPr>
            <a:picLocks noChangeAspect="1"/>
          </p:cNvPicPr>
          <p:nvPr/>
        </p:nvPicPr>
        <p:blipFill>
          <a:blip r:embed="rId2" cstate="print"/>
          <a:stretch>
            <a:fillRect/>
          </a:stretch>
        </p:blipFill>
        <p:spPr>
          <a:xfrm>
            <a:off x="860569" y="0"/>
            <a:ext cx="11085224" cy="6858000"/>
          </a:xfrm>
          <a:prstGeom prst="rect">
            <a:avLst/>
          </a:prstGeom>
        </p:spPr>
      </p:pic>
      <p:sp>
        <p:nvSpPr>
          <p:cNvPr id="12290" name="文本框 1"/>
          <p:cNvSpPr>
            <a:spLocks noChangeArrowheads="1"/>
          </p:cNvSpPr>
          <p:nvPr/>
        </p:nvSpPr>
        <p:spPr bwMode="auto">
          <a:xfrm>
            <a:off x="988517" y="618548"/>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If you were the teacher…</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2"/>
          <p:cNvGrpSpPr/>
          <p:nvPr/>
        </p:nvGrpSpPr>
        <p:grpSpPr bwMode="auto">
          <a:xfrm>
            <a:off x="184198" y="234951"/>
            <a:ext cx="679627" cy="531813"/>
            <a:chOff x="0" y="0"/>
            <a:chExt cx="945409" cy="740056"/>
          </a:xfrm>
        </p:grpSpPr>
        <p:grpSp>
          <p:nvGrpSpPr>
            <p:cNvPr id="3" name="组合 3"/>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 name="组合 48"/>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736985" y="3129973"/>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8" name="图片 7" descr="水印"/>
          <p:cNvPicPr>
            <a:picLocks noChangeAspect="1"/>
          </p:cNvPicPr>
          <p:nvPr userDrawn="1"/>
        </p:nvPicPr>
        <p:blipFill>
          <a:blip r:embed="rId3"/>
          <a:stretch>
            <a:fillRect/>
          </a:stretch>
        </p:blipFill>
        <p:spPr>
          <a:xfrm>
            <a:off x="8283575" y="509905"/>
            <a:ext cx="3868420" cy="12522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6386" name="组合 43"/>
          <p:cNvGrpSpPr/>
          <p:nvPr/>
        </p:nvGrpSpPr>
        <p:grpSpPr bwMode="auto">
          <a:xfrm rot="10800000">
            <a:off x="-5532092" y="-2485304"/>
            <a:ext cx="22843723" cy="13374688"/>
            <a:chOff x="0" y="0"/>
            <a:chExt cx="22838079" cy="13375101"/>
          </a:xfrm>
        </p:grpSpPr>
        <p:grpSp>
          <p:nvGrpSpPr>
            <p:cNvPr id="16389" name="花1"/>
            <p:cNvGrpSpPr/>
            <p:nvPr/>
          </p:nvGrpSpPr>
          <p:grpSpPr bwMode="auto">
            <a:xfrm>
              <a:off x="7202181" y="7509015"/>
              <a:ext cx="8526317" cy="4848472"/>
              <a:chOff x="0" y="0"/>
              <a:chExt cx="8526317" cy="4848472"/>
            </a:xfrm>
          </p:grpSpPr>
          <p:sp>
            <p:nvSpPr>
              <p:cNvPr id="16424" name="任意多边形 2"/>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5" name="任意多边形 3"/>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6" name="任意多边形 4"/>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7" name="任意多边形 5"/>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8" name="任意多边形 6"/>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9" name="任意多边形 7"/>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30" name="任意多边形 8"/>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0" name="花2"/>
            <p:cNvGrpSpPr/>
            <p:nvPr/>
          </p:nvGrpSpPr>
          <p:grpSpPr bwMode="auto">
            <a:xfrm>
              <a:off x="4953333" y="5453466"/>
              <a:ext cx="12996258" cy="7478907"/>
              <a:chOff x="0" y="0"/>
              <a:chExt cx="12996258" cy="7478907"/>
            </a:xfrm>
          </p:grpSpPr>
          <p:sp>
            <p:nvSpPr>
              <p:cNvPr id="16416" name="任意多边形 10"/>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7" name="任意多边形 11"/>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8" name="任意多边形 12"/>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9" name="任意多边形 13"/>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0" name="任意多边形 14"/>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1" name="任意多边形 15"/>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2" name="任意多边形 16"/>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3" name="任意多边形 17"/>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1" name="花3"/>
            <p:cNvGrpSpPr/>
            <p:nvPr/>
          </p:nvGrpSpPr>
          <p:grpSpPr bwMode="auto">
            <a:xfrm>
              <a:off x="2198018" y="2547784"/>
              <a:ext cx="18624069" cy="10634847"/>
              <a:chOff x="0" y="0"/>
              <a:chExt cx="18624069" cy="10634847"/>
            </a:xfrm>
          </p:grpSpPr>
          <p:sp>
            <p:nvSpPr>
              <p:cNvPr id="16409" name="任意多边形 19"/>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0" name="任意多边形 20"/>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1" name="任意多边形 21"/>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2" name="任意多边形 22"/>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3" name="任意多边形 23"/>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4" name="任意多边形 24"/>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5" name="任意多边形 25"/>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2" name="花4"/>
            <p:cNvGrpSpPr/>
            <p:nvPr/>
          </p:nvGrpSpPr>
          <p:grpSpPr bwMode="auto">
            <a:xfrm>
              <a:off x="0" y="0"/>
              <a:ext cx="22838079" cy="13375101"/>
              <a:chOff x="0" y="0"/>
              <a:chExt cx="22838079" cy="13375101"/>
            </a:xfrm>
          </p:grpSpPr>
          <p:sp>
            <p:nvSpPr>
              <p:cNvPr id="16403" name="任意多边形 27"/>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4" name="任意多边形 28"/>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5" name="任意多边形 29"/>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6" name="任意多边形 30"/>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7" name="任意多边形 31"/>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8" name="任意多边形 32"/>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3" name="组合 33"/>
            <p:cNvGrpSpPr/>
            <p:nvPr/>
          </p:nvGrpSpPr>
          <p:grpSpPr bwMode="auto">
            <a:xfrm>
              <a:off x="8336499" y="8592907"/>
              <a:ext cx="6171429" cy="3725279"/>
              <a:chOff x="0" y="0"/>
              <a:chExt cx="6171429" cy="3725279"/>
            </a:xfrm>
          </p:grpSpPr>
          <p:sp>
            <p:nvSpPr>
              <p:cNvPr id="16394" name="任意多边形 34"/>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5" name="任意多边形 35"/>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6" name="任意多边形 36"/>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7" name="任意多边形 37"/>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8" name="任意多边形 38"/>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9" name="任意多边形 39"/>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0" name="任意多边形 40"/>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1" name="任意多边形 41"/>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2" name="任意多边形 42"/>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16387" name="文本框 44"/>
          <p:cNvSpPr>
            <a:spLocks noChangeArrowheads="1"/>
          </p:cNvSpPr>
          <p:nvPr/>
        </p:nvSpPr>
        <p:spPr bwMode="auto">
          <a:xfrm>
            <a:off x="3678481" y="2617789"/>
            <a:ext cx="598325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96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THANKS</a:t>
            </a:r>
            <a:endParaRPr lang="zh-CN" altLang="en-US" sz="96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4098" name="任意多边形 1"/>
          <p:cNvSpPr>
            <a:spLocks noChangeArrowheads="1"/>
          </p:cNvSpPr>
          <p:nvPr/>
        </p:nvSpPr>
        <p:spPr bwMode="auto">
          <a:xfrm rot="3230023">
            <a:off x="8973881" y="1267959"/>
            <a:ext cx="506413" cy="1271918"/>
          </a:xfrm>
          <a:custGeom>
            <a:avLst/>
            <a:gdLst>
              <a:gd name="T0" fmla="*/ 63617 w 2015614"/>
              <a:gd name="T1" fmla="*/ 0 h 4367958"/>
              <a:gd name="T2" fmla="*/ 74062 w 2015614"/>
              <a:gd name="T3" fmla="*/ 12745 h 4367958"/>
              <a:gd name="T4" fmla="*/ 127234 w 2015614"/>
              <a:gd name="T5" fmla="*/ 185090 h 4367958"/>
              <a:gd name="T6" fmla="*/ 74062 w 2015614"/>
              <a:gd name="T7" fmla="*/ 357436 h 4367958"/>
              <a:gd name="T8" fmla="*/ 63617 w 2015614"/>
              <a:gd name="T9" fmla="*/ 370181 h 4367958"/>
              <a:gd name="T10" fmla="*/ 53172 w 2015614"/>
              <a:gd name="T11" fmla="*/ 357436 h 4367958"/>
              <a:gd name="T12" fmla="*/ 0 w 2015614"/>
              <a:gd name="T13" fmla="*/ 185090 h 4367958"/>
              <a:gd name="T14" fmla="*/ 53172 w 2015614"/>
              <a:gd name="T15" fmla="*/ 127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99" name="文本框 2"/>
          <p:cNvSpPr>
            <a:spLocks noChangeArrowheads="1"/>
          </p:cNvSpPr>
          <p:nvPr/>
        </p:nvSpPr>
        <p:spPr bwMode="auto">
          <a:xfrm>
            <a:off x="3588328" y="2431907"/>
            <a:ext cx="813579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PART ONE</a:t>
            </a:r>
          </a:p>
          <a:p>
            <a:pPr eaLnBrk="1" hangingPunct="1">
              <a:lnSpc>
                <a:spcPct val="100000"/>
              </a:lnSpc>
              <a:spcBef>
                <a:spcPct val="0"/>
              </a:spcBef>
              <a:buFont typeface="Arial" panose="020B0604020202020204" pitchFamily="34" charset="0"/>
              <a:buNone/>
            </a:pPr>
            <a:r>
              <a:rPr lang="en-US" altLang="zh-CN" sz="4000" b="1"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Requirements</a:t>
            </a:r>
            <a:r>
              <a:rPr lang="en-US" altLang="zh-CN" sz="40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of summary writing</a:t>
            </a:r>
            <a:endParaRPr lang="zh-CN" altLang="en-US" sz="40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grpSp>
        <p:nvGrpSpPr>
          <p:cNvPr id="4100" name="组合 3"/>
          <p:cNvGrpSpPr/>
          <p:nvPr/>
        </p:nvGrpSpPr>
        <p:grpSpPr bwMode="auto">
          <a:xfrm rot="5400000">
            <a:off x="-4169592" y="591032"/>
            <a:ext cx="11514138" cy="5747374"/>
            <a:chOff x="0" y="0"/>
            <a:chExt cx="22838079" cy="13375101"/>
          </a:xfrm>
        </p:grpSpPr>
        <p:grpSp>
          <p:nvGrpSpPr>
            <p:cNvPr id="4103" name="花1"/>
            <p:cNvGrpSpPr/>
            <p:nvPr/>
          </p:nvGrpSpPr>
          <p:grpSpPr bwMode="auto">
            <a:xfrm>
              <a:off x="7202181" y="7509015"/>
              <a:ext cx="8526317" cy="4848472"/>
              <a:chOff x="0" y="0"/>
              <a:chExt cx="8526317" cy="4848472"/>
            </a:xfrm>
          </p:grpSpPr>
          <p:sp>
            <p:nvSpPr>
              <p:cNvPr id="4138"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9"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0"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1"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2"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3"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4"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4" name="花2"/>
            <p:cNvGrpSpPr/>
            <p:nvPr/>
          </p:nvGrpSpPr>
          <p:grpSpPr bwMode="auto">
            <a:xfrm>
              <a:off x="4953333" y="5453466"/>
              <a:ext cx="12996258" cy="7478907"/>
              <a:chOff x="0" y="0"/>
              <a:chExt cx="12996258" cy="7478907"/>
            </a:xfrm>
          </p:grpSpPr>
          <p:sp>
            <p:nvSpPr>
              <p:cNvPr id="4130" name="任意多边形 31"/>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1" name="任意多边形 32"/>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2" name="任意多边形 33"/>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3" name="任意多边形 34"/>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4" name="任意多边形 35"/>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5" name="任意多边形 36"/>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6" name="任意多边形 37"/>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7" name="任意多边形 38"/>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5" name="花3"/>
            <p:cNvGrpSpPr/>
            <p:nvPr/>
          </p:nvGrpSpPr>
          <p:grpSpPr bwMode="auto">
            <a:xfrm>
              <a:off x="2198018" y="2547784"/>
              <a:ext cx="18624069" cy="10634847"/>
              <a:chOff x="0" y="0"/>
              <a:chExt cx="18624069" cy="10634847"/>
            </a:xfrm>
          </p:grpSpPr>
          <p:sp>
            <p:nvSpPr>
              <p:cNvPr id="4123" name="任意多边形 24"/>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4" name="任意多边形 25"/>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5" name="任意多边形 26"/>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6" name="任意多边形 27"/>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7" name="任意多边形 28"/>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8" name="任意多边形 29"/>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9" name="任意多边形 30"/>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6" name="花4"/>
            <p:cNvGrpSpPr/>
            <p:nvPr/>
          </p:nvGrpSpPr>
          <p:grpSpPr bwMode="auto">
            <a:xfrm>
              <a:off x="0" y="0"/>
              <a:ext cx="22838079" cy="13375101"/>
              <a:chOff x="0" y="0"/>
              <a:chExt cx="22838079" cy="13375101"/>
            </a:xfrm>
          </p:grpSpPr>
          <p:sp>
            <p:nvSpPr>
              <p:cNvPr id="4117" name="任意多边形 18"/>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8" name="任意多边形 19"/>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9" name="任意多边形 20"/>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0" name="任意多边形 21"/>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1" name="任意多边形 22"/>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2" name="任意多边形 23"/>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7" name="组合 8"/>
            <p:cNvGrpSpPr/>
            <p:nvPr/>
          </p:nvGrpSpPr>
          <p:grpSpPr bwMode="auto">
            <a:xfrm>
              <a:off x="8336499" y="8592907"/>
              <a:ext cx="6171429" cy="3725279"/>
              <a:chOff x="0" y="0"/>
              <a:chExt cx="6171429" cy="3725279"/>
            </a:xfrm>
          </p:grpSpPr>
          <p:sp>
            <p:nvSpPr>
              <p:cNvPr id="4108" name="任意多边形 9"/>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09" name="任意多边形 10"/>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0" name="任意多边形 11"/>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1" name="任意多边形 12"/>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2" name="任意多边形 13"/>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3" name="任意多边形 14"/>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4" name="任意多边形 15"/>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5" name="任意多边形 16"/>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6" name="任意多边形 17"/>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4101" name="任意多边形 46"/>
          <p:cNvSpPr>
            <a:spLocks noChangeArrowheads="1"/>
          </p:cNvSpPr>
          <p:nvPr/>
        </p:nvSpPr>
        <p:spPr bwMode="auto">
          <a:xfrm rot="3325521">
            <a:off x="5817567" y="-1769681"/>
            <a:ext cx="1890713" cy="3166299"/>
          </a:xfrm>
          <a:custGeom>
            <a:avLst/>
            <a:gdLst>
              <a:gd name="T0" fmla="*/ 886776 w 2015614"/>
              <a:gd name="T1" fmla="*/ 0 h 4367958"/>
              <a:gd name="T2" fmla="*/ 1032369 w 2015614"/>
              <a:gd name="T3" fmla="*/ 78982 h 4367958"/>
              <a:gd name="T4" fmla="*/ 1773552 w 2015614"/>
              <a:gd name="T5" fmla="*/ 1147016 h 4367958"/>
              <a:gd name="T6" fmla="*/ 1032369 w 2015614"/>
              <a:gd name="T7" fmla="*/ 2215049 h 4367958"/>
              <a:gd name="T8" fmla="*/ 886776 w 2015614"/>
              <a:gd name="T9" fmla="*/ 2294031 h 4367958"/>
              <a:gd name="T10" fmla="*/ 741182 w 2015614"/>
              <a:gd name="T11" fmla="*/ 2215049 h 4367958"/>
              <a:gd name="T12" fmla="*/ 0 w 2015614"/>
              <a:gd name="T13" fmla="*/ 1147015 h 4367958"/>
              <a:gd name="T14" fmla="*/ 741182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02" name="任意多边形 47"/>
          <p:cNvSpPr>
            <a:spLocks noChangeArrowheads="1"/>
          </p:cNvSpPr>
          <p:nvPr/>
        </p:nvSpPr>
        <p:spPr bwMode="auto">
          <a:xfrm rot="6930194">
            <a:off x="9030620" y="5333589"/>
            <a:ext cx="1200150" cy="3166299"/>
          </a:xfrm>
          <a:custGeom>
            <a:avLst/>
            <a:gdLst>
              <a:gd name="T0" fmla="*/ 357301 w 2015614"/>
              <a:gd name="T1" fmla="*/ 0 h 4367958"/>
              <a:gd name="T2" fmla="*/ 415963 w 2015614"/>
              <a:gd name="T3" fmla="*/ 78982 h 4367958"/>
              <a:gd name="T4" fmla="*/ 714601 w 2015614"/>
              <a:gd name="T5" fmla="*/ 1147016 h 4367958"/>
              <a:gd name="T6" fmla="*/ 415963 w 2015614"/>
              <a:gd name="T7" fmla="*/ 2215049 h 4367958"/>
              <a:gd name="T8" fmla="*/ 357301 w 2015614"/>
              <a:gd name="T9" fmla="*/ 2294031 h 4367958"/>
              <a:gd name="T10" fmla="*/ 298638 w 2015614"/>
              <a:gd name="T11" fmla="*/ 2215049 h 4367958"/>
              <a:gd name="T12" fmla="*/ 0 w 2015614"/>
              <a:gd name="T13" fmla="*/ 1147015 h 4367958"/>
              <a:gd name="T14" fmla="*/ 298638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3074" name="组合 43"/>
          <p:cNvGrpSpPr/>
          <p:nvPr/>
        </p:nvGrpSpPr>
        <p:grpSpPr bwMode="auto">
          <a:xfrm rot="-7619912">
            <a:off x="5369251" y="-340829"/>
            <a:ext cx="11515725" cy="4923111"/>
            <a:chOff x="0" y="0"/>
            <a:chExt cx="22838079" cy="13375101"/>
          </a:xfrm>
        </p:grpSpPr>
        <p:grpSp>
          <p:nvGrpSpPr>
            <p:cNvPr id="3099" name="花1"/>
            <p:cNvGrpSpPr/>
            <p:nvPr/>
          </p:nvGrpSpPr>
          <p:grpSpPr bwMode="auto">
            <a:xfrm>
              <a:off x="7202181" y="7509015"/>
              <a:ext cx="8526317" cy="4848472"/>
              <a:chOff x="0" y="0"/>
              <a:chExt cx="8526317" cy="4848472"/>
            </a:xfrm>
          </p:grpSpPr>
          <p:sp>
            <p:nvSpPr>
              <p:cNvPr id="3134" name="任意多边形 2"/>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5" name="任意多边形 3"/>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6" name="任意多边形 4"/>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7" name="任意多边形 5"/>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8" name="任意多边形 6"/>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9" name="任意多边形 7"/>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40" name="任意多边形 8"/>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0" name="花2"/>
            <p:cNvGrpSpPr/>
            <p:nvPr/>
          </p:nvGrpSpPr>
          <p:grpSpPr bwMode="auto">
            <a:xfrm>
              <a:off x="4953333" y="5453466"/>
              <a:ext cx="12996258" cy="7478907"/>
              <a:chOff x="0" y="0"/>
              <a:chExt cx="12996258" cy="7478907"/>
            </a:xfrm>
          </p:grpSpPr>
          <p:sp>
            <p:nvSpPr>
              <p:cNvPr id="3126" name="任意多边形 10"/>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7" name="任意多边形 11"/>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8" name="任意多边形 12"/>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9" name="任意多边形 13"/>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0" name="任意多边形 14"/>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1" name="任意多边形 15"/>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2" name="任意多边形 16"/>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3" name="任意多边形 17"/>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1" name="花3"/>
            <p:cNvGrpSpPr/>
            <p:nvPr/>
          </p:nvGrpSpPr>
          <p:grpSpPr bwMode="auto">
            <a:xfrm>
              <a:off x="2198018" y="2547784"/>
              <a:ext cx="18624069" cy="10634847"/>
              <a:chOff x="0" y="0"/>
              <a:chExt cx="18624069" cy="10634847"/>
            </a:xfrm>
          </p:grpSpPr>
          <p:sp>
            <p:nvSpPr>
              <p:cNvPr id="3119" name="任意多边形 19"/>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0" name="任意多边形 20"/>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1" name="任意多边形 21"/>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2" name="任意多边形 22"/>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3" name="任意多边形 23"/>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4" name="任意多边形 24"/>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5" name="任意多边形 25"/>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2" name="花4"/>
            <p:cNvGrpSpPr/>
            <p:nvPr/>
          </p:nvGrpSpPr>
          <p:grpSpPr bwMode="auto">
            <a:xfrm>
              <a:off x="0" y="0"/>
              <a:ext cx="22838079" cy="13375101"/>
              <a:chOff x="0" y="0"/>
              <a:chExt cx="22838079" cy="13375101"/>
            </a:xfrm>
          </p:grpSpPr>
          <p:sp>
            <p:nvSpPr>
              <p:cNvPr id="3113" name="任意多边形 27"/>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4" name="任意多边形 28"/>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5" name="任意多边形 29"/>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6" name="任意多边形 30"/>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7" name="任意多边形 31"/>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8" name="任意多边形 32"/>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3" name="组合 33"/>
            <p:cNvGrpSpPr/>
            <p:nvPr/>
          </p:nvGrpSpPr>
          <p:grpSpPr bwMode="auto">
            <a:xfrm>
              <a:off x="8336499" y="8592907"/>
              <a:ext cx="6171429" cy="3725279"/>
              <a:chOff x="0" y="0"/>
              <a:chExt cx="6171429" cy="3725279"/>
            </a:xfrm>
          </p:grpSpPr>
          <p:sp>
            <p:nvSpPr>
              <p:cNvPr id="3104" name="任意多边形 34"/>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5" name="任意多边形 35"/>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6" name="任意多边形 36"/>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7" name="任意多边形 37"/>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8" name="任意多边形 38"/>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9" name="任意多边形 39"/>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0" name="任意多边形 40"/>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1" name="任意多边形 41"/>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2" name="任意多边形 42"/>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3075" name="文本框 44"/>
          <p:cNvSpPr>
            <a:spLocks noChangeArrowheads="1"/>
          </p:cNvSpPr>
          <p:nvPr/>
        </p:nvSpPr>
        <p:spPr bwMode="auto">
          <a:xfrm>
            <a:off x="1142742" y="0"/>
            <a:ext cx="898493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The</a:t>
            </a:r>
            <a:r>
              <a:rPr lang="zh-CN" altLang="en-US"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r>
              <a:rPr lang="en-US" altLang="zh-CN" sz="6600" b="1"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Play</a:t>
            </a:r>
            <a:r>
              <a:rPr lang="zh-CN" altLang="en-US"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r>
              <a:rPr lang="en-US" altLang="zh-CN"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Steps</a:t>
            </a:r>
            <a:endParaRPr lang="zh-CN" altLang="en-US"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3076" name="任意多边形 45"/>
          <p:cNvSpPr>
            <a:spLocks noChangeArrowheads="1"/>
          </p:cNvSpPr>
          <p:nvPr/>
        </p:nvSpPr>
        <p:spPr bwMode="auto">
          <a:xfrm rot="-3146483">
            <a:off x="293461" y="982323"/>
            <a:ext cx="366712" cy="920990"/>
          </a:xfrm>
          <a:custGeom>
            <a:avLst/>
            <a:gdLst>
              <a:gd name="T0" fmla="*/ 33359 w 2015614"/>
              <a:gd name="T1" fmla="*/ 0 h 4367958"/>
              <a:gd name="T2" fmla="*/ 38836 w 2015614"/>
              <a:gd name="T3" fmla="*/ 6682 h 4367958"/>
              <a:gd name="T4" fmla="*/ 66718 w 2015614"/>
              <a:gd name="T5" fmla="*/ 97045 h 4367958"/>
              <a:gd name="T6" fmla="*/ 38836 w 2015614"/>
              <a:gd name="T7" fmla="*/ 187408 h 4367958"/>
              <a:gd name="T8" fmla="*/ 33359 w 2015614"/>
              <a:gd name="T9" fmla="*/ 194091 h 4367958"/>
              <a:gd name="T10" fmla="*/ 27882 w 2015614"/>
              <a:gd name="T11" fmla="*/ 187408 h 4367958"/>
              <a:gd name="T12" fmla="*/ 0 w 2015614"/>
              <a:gd name="T13" fmla="*/ 97045 h 4367958"/>
              <a:gd name="T14" fmla="*/ 27882 w 2015614"/>
              <a:gd name="T15" fmla="*/ 668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dirty="0"/>
          </a:p>
        </p:txBody>
      </p:sp>
      <p:grpSp>
        <p:nvGrpSpPr>
          <p:cNvPr id="3077" name="组合 48"/>
          <p:cNvGrpSpPr/>
          <p:nvPr/>
        </p:nvGrpSpPr>
        <p:grpSpPr bwMode="auto">
          <a:xfrm>
            <a:off x="93693" y="2192478"/>
            <a:ext cx="890819" cy="592138"/>
            <a:chOff x="0" y="0"/>
            <a:chExt cx="945409" cy="629359"/>
          </a:xfrm>
        </p:grpSpPr>
        <p:sp>
          <p:nvSpPr>
            <p:cNvPr id="3097" name="任意多边形 46"/>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sp>
          <p:nvSpPr>
            <p:cNvPr id="3098" name="任意多边形 47"/>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grpSp>
        <p:nvGrpSpPr>
          <p:cNvPr id="3078" name="组合 53"/>
          <p:cNvGrpSpPr/>
          <p:nvPr/>
        </p:nvGrpSpPr>
        <p:grpSpPr bwMode="auto">
          <a:xfrm>
            <a:off x="91509" y="3272990"/>
            <a:ext cx="920990" cy="720725"/>
            <a:chOff x="0" y="0"/>
            <a:chExt cx="945409" cy="740056"/>
          </a:xfrm>
        </p:grpSpPr>
        <p:grpSp>
          <p:nvGrpSpPr>
            <p:cNvPr id="3093" name="组合 49"/>
            <p:cNvGrpSpPr/>
            <p:nvPr/>
          </p:nvGrpSpPr>
          <p:grpSpPr bwMode="auto">
            <a:xfrm>
              <a:off x="0" y="0"/>
              <a:ext cx="945409" cy="629359"/>
              <a:chOff x="0" y="0"/>
              <a:chExt cx="945409" cy="629359"/>
            </a:xfrm>
          </p:grpSpPr>
          <p:sp>
            <p:nvSpPr>
              <p:cNvPr id="3095" name="任意多边形 50"/>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sp>
            <p:nvSpPr>
              <p:cNvPr id="3096" name="任意多边形 51"/>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sp>
          <p:nvSpPr>
            <p:cNvPr id="3094" name="任意多边形 52"/>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grpSp>
        <p:nvGrpSpPr>
          <p:cNvPr id="3079" name="组合 60"/>
          <p:cNvGrpSpPr/>
          <p:nvPr/>
        </p:nvGrpSpPr>
        <p:grpSpPr bwMode="auto">
          <a:xfrm>
            <a:off x="66698" y="4422628"/>
            <a:ext cx="820952" cy="758825"/>
            <a:chOff x="0" y="0"/>
            <a:chExt cx="821284" cy="758537"/>
          </a:xfrm>
        </p:grpSpPr>
        <p:grpSp>
          <p:nvGrpSpPr>
            <p:cNvPr id="3087" name="组合 54"/>
            <p:cNvGrpSpPr/>
            <p:nvPr/>
          </p:nvGrpSpPr>
          <p:grpSpPr bwMode="auto">
            <a:xfrm>
              <a:off x="0" y="0"/>
              <a:ext cx="821284" cy="642892"/>
              <a:chOff x="0" y="0"/>
              <a:chExt cx="945409" cy="740056"/>
            </a:xfrm>
          </p:grpSpPr>
          <p:grpSp>
            <p:nvGrpSpPr>
              <p:cNvPr id="3089" name="组合 55"/>
              <p:cNvGrpSpPr/>
              <p:nvPr/>
            </p:nvGrpSpPr>
            <p:grpSpPr bwMode="auto">
              <a:xfrm>
                <a:off x="0" y="0"/>
                <a:ext cx="945409" cy="629359"/>
                <a:chOff x="0" y="0"/>
                <a:chExt cx="945409" cy="629359"/>
              </a:xfrm>
            </p:grpSpPr>
            <p:sp>
              <p:nvSpPr>
                <p:cNvPr id="3091" name="任意多边形 5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sp>
              <p:nvSpPr>
                <p:cNvPr id="3092" name="任意多边形 5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sp>
            <p:nvSpPr>
              <p:cNvPr id="3090" name="任意多边形 5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sp>
          <p:nvSpPr>
            <p:cNvPr id="3088" name="任意多边形 59"/>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sp>
        <p:nvSpPr>
          <p:cNvPr id="3080" name="文本框 61"/>
          <p:cNvSpPr>
            <a:spLocks noChangeArrowheads="1"/>
          </p:cNvSpPr>
          <p:nvPr/>
        </p:nvSpPr>
        <p:spPr bwMode="auto">
          <a:xfrm>
            <a:off x="1052944" y="1354570"/>
            <a:ext cx="12081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Point out the main points</a:t>
            </a:r>
            <a:r>
              <a:rPr lang="zh-CN" altLang="en-US" sz="3600" b="1" dirty="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600" b="1" dirty="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Step 1       </a:t>
            </a:r>
          </a:p>
        </p:txBody>
      </p:sp>
      <p:sp>
        <p:nvSpPr>
          <p:cNvPr id="3081" name="文本框 65"/>
          <p:cNvSpPr>
            <a:spLocks noChangeArrowheads="1"/>
          </p:cNvSpPr>
          <p:nvPr/>
        </p:nvSpPr>
        <p:spPr bwMode="auto">
          <a:xfrm>
            <a:off x="1044728" y="2382693"/>
            <a:ext cx="11737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List the points in your own words   Step2                          </a:t>
            </a:r>
          </a:p>
        </p:txBody>
      </p:sp>
      <p:sp>
        <p:nvSpPr>
          <p:cNvPr id="3082" name="文本框 66"/>
          <p:cNvSpPr>
            <a:spLocks noChangeArrowheads="1"/>
          </p:cNvSpPr>
          <p:nvPr/>
        </p:nvSpPr>
        <p:spPr bwMode="auto">
          <a:xfrm>
            <a:off x="1017019" y="3396384"/>
            <a:ext cx="119057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Analyze the structure </a:t>
            </a:r>
            <a:r>
              <a:rPr lang="zh-CN" altLang="en-US" sz="3600" b="1" dirty="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600" b="1" dirty="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Step 3                              </a:t>
            </a:r>
          </a:p>
        </p:txBody>
      </p:sp>
      <p:sp>
        <p:nvSpPr>
          <p:cNvPr id="3084" name="任意多边形 68"/>
          <p:cNvSpPr>
            <a:spLocks noChangeArrowheads="1"/>
          </p:cNvSpPr>
          <p:nvPr/>
        </p:nvSpPr>
        <p:spPr bwMode="auto">
          <a:xfrm rot="-8260250">
            <a:off x="6022956" y="5754688"/>
            <a:ext cx="1327496" cy="2024062"/>
          </a:xfrm>
          <a:custGeom>
            <a:avLst/>
            <a:gdLst>
              <a:gd name="T0" fmla="*/ 436921 w 2015614"/>
              <a:gd name="T1" fmla="*/ 0 h 4367958"/>
              <a:gd name="T2" fmla="*/ 508656 w 2015614"/>
              <a:gd name="T3" fmla="*/ 32292 h 4367958"/>
              <a:gd name="T4" fmla="*/ 873841 w 2015614"/>
              <a:gd name="T5" fmla="*/ 468964 h 4367958"/>
              <a:gd name="T6" fmla="*/ 508656 w 2015614"/>
              <a:gd name="T7" fmla="*/ 905635 h 4367958"/>
              <a:gd name="T8" fmla="*/ 436921 w 2015614"/>
              <a:gd name="T9" fmla="*/ 937927 h 4367958"/>
              <a:gd name="T10" fmla="*/ 365186 w 2015614"/>
              <a:gd name="T11" fmla="*/ 905635 h 4367958"/>
              <a:gd name="T12" fmla="*/ 0 w 2015614"/>
              <a:gd name="T13" fmla="*/ 468964 h 4367958"/>
              <a:gd name="T14" fmla="*/ 365186 w 2015614"/>
              <a:gd name="T15" fmla="*/ 322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E3FBE8">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85" name="任意多边形 69"/>
          <p:cNvSpPr>
            <a:spLocks noChangeArrowheads="1"/>
          </p:cNvSpPr>
          <p:nvPr/>
        </p:nvSpPr>
        <p:spPr bwMode="auto">
          <a:xfrm rot="-9254031">
            <a:off x="10226163" y="5832475"/>
            <a:ext cx="417622" cy="1398588"/>
          </a:xfrm>
          <a:custGeom>
            <a:avLst/>
            <a:gdLst>
              <a:gd name="T0" fmla="*/ 43242 w 2015614"/>
              <a:gd name="T1" fmla="*/ 0 h 4367958"/>
              <a:gd name="T2" fmla="*/ 50341 w 2015614"/>
              <a:gd name="T3" fmla="*/ 15418 h 4367958"/>
              <a:gd name="T4" fmla="*/ 86483 w 2015614"/>
              <a:gd name="T5" fmla="*/ 223909 h 4367958"/>
              <a:gd name="T6" fmla="*/ 50341 w 2015614"/>
              <a:gd name="T7" fmla="*/ 432400 h 4367958"/>
              <a:gd name="T8" fmla="*/ 43242 w 2015614"/>
              <a:gd name="T9" fmla="*/ 447818 h 4367958"/>
              <a:gd name="T10" fmla="*/ 36142 w 2015614"/>
              <a:gd name="T11" fmla="*/ 432400 h 4367958"/>
              <a:gd name="T12" fmla="*/ 0 w 2015614"/>
              <a:gd name="T13" fmla="*/ 223909 h 4367958"/>
              <a:gd name="T14" fmla="*/ 36142 w 2015614"/>
              <a:gd name="T15" fmla="*/ 154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7F5E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86" name="任意多边形 70"/>
          <p:cNvSpPr>
            <a:spLocks noChangeArrowheads="1"/>
          </p:cNvSpPr>
          <p:nvPr/>
        </p:nvSpPr>
        <p:spPr bwMode="auto">
          <a:xfrm rot="-4525829">
            <a:off x="6049301" y="-1458441"/>
            <a:ext cx="1109663" cy="2477145"/>
          </a:xfrm>
          <a:custGeom>
            <a:avLst/>
            <a:gdLst>
              <a:gd name="T0" fmla="*/ 305454 w 2015614"/>
              <a:gd name="T1" fmla="*/ 0 h 4367958"/>
              <a:gd name="T2" fmla="*/ 355604 w 2015614"/>
              <a:gd name="T3" fmla="*/ 48342 h 4367958"/>
              <a:gd name="T4" fmla="*/ 610907 w 2015614"/>
              <a:gd name="T5" fmla="*/ 702050 h 4367958"/>
              <a:gd name="T6" fmla="*/ 355604 w 2015614"/>
              <a:gd name="T7" fmla="*/ 1355758 h 4367958"/>
              <a:gd name="T8" fmla="*/ 305454 w 2015614"/>
              <a:gd name="T9" fmla="*/ 1404101 h 4367958"/>
              <a:gd name="T10" fmla="*/ 255303 w 2015614"/>
              <a:gd name="T11" fmla="*/ 1355758 h 4367958"/>
              <a:gd name="T12" fmla="*/ 0 w 2015614"/>
              <a:gd name="T13" fmla="*/ 702050 h 4367958"/>
              <a:gd name="T14" fmla="*/ 255303 w 2015614"/>
              <a:gd name="T15" fmla="*/ 4834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2F2F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9" name="文本框 66"/>
          <p:cNvSpPr>
            <a:spLocks noChangeArrowheads="1"/>
          </p:cNvSpPr>
          <p:nvPr/>
        </p:nvSpPr>
        <p:spPr bwMode="auto">
          <a:xfrm>
            <a:off x="892329" y="4366201"/>
            <a:ext cx="138820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Yoke the sentences to a passage (about 60 words) </a:t>
            </a:r>
          </a:p>
          <a:p>
            <a:pPr eaLnBrk="1" hangingPunct="1">
              <a:lnSpc>
                <a:spcPct val="100000"/>
              </a:lnSpc>
              <a:spcBef>
                <a:spcPct val="0"/>
              </a:spcBef>
              <a:buNone/>
            </a:pPr>
            <a:r>
              <a:rPr lang="en-US" altLang="zh-CN" sz="3600" b="1" dirty="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Step 4                              </a:t>
            </a:r>
          </a:p>
        </p:txBody>
      </p:sp>
      <p:sp>
        <p:nvSpPr>
          <p:cNvPr id="70" name="TextBox 69"/>
          <p:cNvSpPr txBox="1"/>
          <p:nvPr/>
        </p:nvSpPr>
        <p:spPr>
          <a:xfrm>
            <a:off x="1052944" y="1399310"/>
            <a:ext cx="482824" cy="646331"/>
          </a:xfrm>
          <a:prstGeom prst="rect">
            <a:avLst/>
          </a:prstGeom>
          <a:noFill/>
        </p:spPr>
        <p:txBody>
          <a:bodyPr wrap="none" rtlCol="0">
            <a:spAutoFit/>
          </a:bodyPr>
          <a:lstStyle/>
          <a:p>
            <a:r>
              <a:rPr lang="en-US" altLang="zh-CN" sz="3600" dirty="0">
                <a:solidFill>
                  <a:srgbClr val="FF0000"/>
                </a:solidFill>
                <a:latin typeface="方正粗黑宋简体" panose="02000000000000000000" pitchFamily="2" charset="-122"/>
                <a:ea typeface="方正粗黑宋简体" panose="02000000000000000000" pitchFamily="2" charset="-122"/>
              </a:rPr>
              <a:t>P</a:t>
            </a:r>
            <a:endParaRPr lang="zh-CN" altLang="en-US" sz="3600" dirty="0">
              <a:solidFill>
                <a:srgbClr val="FF0000"/>
              </a:solidFill>
              <a:latin typeface="方正粗黑宋简体" panose="02000000000000000000" pitchFamily="2" charset="-122"/>
              <a:ea typeface="方正粗黑宋简体" panose="02000000000000000000" pitchFamily="2" charset="-122"/>
            </a:endParaRPr>
          </a:p>
        </p:txBody>
      </p:sp>
      <p:sp>
        <p:nvSpPr>
          <p:cNvPr id="71" name="TextBox 70"/>
          <p:cNvSpPr txBox="1"/>
          <p:nvPr/>
        </p:nvSpPr>
        <p:spPr>
          <a:xfrm>
            <a:off x="1011380" y="2424547"/>
            <a:ext cx="482824" cy="646331"/>
          </a:xfrm>
          <a:prstGeom prst="rect">
            <a:avLst/>
          </a:prstGeom>
          <a:noFill/>
        </p:spPr>
        <p:txBody>
          <a:bodyPr wrap="none" rtlCol="0">
            <a:spAutoFit/>
          </a:bodyPr>
          <a:lstStyle/>
          <a:p>
            <a:r>
              <a:rPr lang="en-US" altLang="zh-CN" sz="3600" dirty="0">
                <a:solidFill>
                  <a:srgbClr val="FF0000"/>
                </a:solidFill>
                <a:latin typeface="方正粗黑宋简体" panose="02000000000000000000" pitchFamily="2" charset="-122"/>
                <a:ea typeface="方正粗黑宋简体" panose="02000000000000000000" pitchFamily="2" charset="-122"/>
              </a:rPr>
              <a:t>L</a:t>
            </a:r>
            <a:endParaRPr lang="zh-CN" altLang="en-US" sz="3600" dirty="0">
              <a:solidFill>
                <a:srgbClr val="FF0000"/>
              </a:solidFill>
              <a:latin typeface="方正粗黑宋简体" panose="02000000000000000000" pitchFamily="2" charset="-122"/>
              <a:ea typeface="方正粗黑宋简体" panose="02000000000000000000" pitchFamily="2" charset="-122"/>
            </a:endParaRPr>
          </a:p>
        </p:txBody>
      </p:sp>
      <p:sp>
        <p:nvSpPr>
          <p:cNvPr id="72" name="TextBox 71"/>
          <p:cNvSpPr txBox="1"/>
          <p:nvPr/>
        </p:nvSpPr>
        <p:spPr>
          <a:xfrm>
            <a:off x="969814" y="3463637"/>
            <a:ext cx="526106" cy="646331"/>
          </a:xfrm>
          <a:prstGeom prst="rect">
            <a:avLst/>
          </a:prstGeom>
          <a:noFill/>
        </p:spPr>
        <p:txBody>
          <a:bodyPr wrap="none" rtlCol="0">
            <a:spAutoFit/>
          </a:bodyPr>
          <a:lstStyle/>
          <a:p>
            <a:r>
              <a:rPr lang="en-US" altLang="zh-CN" sz="3600" dirty="0">
                <a:solidFill>
                  <a:srgbClr val="FF0000"/>
                </a:solidFill>
                <a:latin typeface="方正粗黑宋简体" panose="02000000000000000000" pitchFamily="2" charset="-122"/>
                <a:ea typeface="方正粗黑宋简体" panose="02000000000000000000" pitchFamily="2" charset="-122"/>
              </a:rPr>
              <a:t>A</a:t>
            </a:r>
            <a:endParaRPr lang="zh-CN" altLang="en-US" sz="3600" dirty="0">
              <a:solidFill>
                <a:srgbClr val="FF0000"/>
              </a:solidFill>
              <a:latin typeface="方正粗黑宋简体" panose="02000000000000000000" pitchFamily="2" charset="-122"/>
              <a:ea typeface="方正粗黑宋简体" panose="02000000000000000000" pitchFamily="2" charset="-122"/>
            </a:endParaRPr>
          </a:p>
        </p:txBody>
      </p:sp>
      <p:sp>
        <p:nvSpPr>
          <p:cNvPr id="73" name="TextBox 72"/>
          <p:cNvSpPr txBox="1"/>
          <p:nvPr/>
        </p:nvSpPr>
        <p:spPr>
          <a:xfrm>
            <a:off x="845127" y="4405745"/>
            <a:ext cx="482824" cy="646331"/>
          </a:xfrm>
          <a:prstGeom prst="rect">
            <a:avLst/>
          </a:prstGeom>
          <a:noFill/>
        </p:spPr>
        <p:txBody>
          <a:bodyPr wrap="none" rtlCol="0">
            <a:spAutoFit/>
          </a:bodyPr>
          <a:lstStyle/>
          <a:p>
            <a:r>
              <a:rPr lang="en-US" altLang="zh-CN" sz="3600" dirty="0">
                <a:solidFill>
                  <a:srgbClr val="FF0000"/>
                </a:solidFill>
                <a:latin typeface="方正粗黑宋简体" panose="02000000000000000000" pitchFamily="2" charset="-122"/>
                <a:ea typeface="方正粗黑宋简体" panose="02000000000000000000" pitchFamily="2" charset="-122"/>
              </a:rPr>
              <a:t>Y</a:t>
            </a:r>
            <a:endParaRPr lang="zh-CN" altLang="en-US" sz="3600" dirty="0">
              <a:solidFill>
                <a:srgbClr val="FF0000"/>
              </a:solidFill>
              <a:latin typeface="方正粗黑宋简体" panose="02000000000000000000" pitchFamily="2" charset="-122"/>
              <a:ea typeface="方正粗黑宋简体" panose="02000000000000000000" pitchFamily="2" charset="-122"/>
            </a:endParaRPr>
          </a:p>
        </p:txBody>
      </p:sp>
      <p:sp>
        <p:nvSpPr>
          <p:cNvPr id="74" name="五角星 73"/>
          <p:cNvSpPr/>
          <p:nvPr/>
        </p:nvSpPr>
        <p:spPr>
          <a:xfrm>
            <a:off x="0" y="202139"/>
            <a:ext cx="870373" cy="699135"/>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五角星 93"/>
          <p:cNvSpPr/>
          <p:nvPr/>
        </p:nvSpPr>
        <p:spPr>
          <a:xfrm>
            <a:off x="0" y="5549994"/>
            <a:ext cx="870373" cy="699135"/>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44"/>
          <p:cNvSpPr>
            <a:spLocks noChangeArrowheads="1"/>
          </p:cNvSpPr>
          <p:nvPr/>
        </p:nvSpPr>
        <p:spPr bwMode="auto">
          <a:xfrm>
            <a:off x="1184306" y="5389418"/>
            <a:ext cx="898493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The</a:t>
            </a:r>
            <a:r>
              <a:rPr lang="zh-CN" altLang="en-US"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r>
              <a:rPr lang="en-US" altLang="zh-CN" sz="6600" b="1"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Piano</a:t>
            </a:r>
            <a:r>
              <a:rPr lang="zh-CN" altLang="en-US"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r>
              <a:rPr lang="en-US" altLang="zh-CN"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Rule</a:t>
            </a:r>
            <a:endParaRPr lang="zh-CN" altLang="en-US"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pic>
        <p:nvPicPr>
          <p:cNvPr id="8" name="图片 7" descr="水印"/>
          <p:cNvPicPr>
            <a:picLocks noChangeAspect="1"/>
          </p:cNvPicPr>
          <p:nvPr userDrawn="1"/>
        </p:nvPicPr>
        <p:blipFill>
          <a:blip r:embed="rId2"/>
          <a:stretch>
            <a:fillRect/>
          </a:stretch>
        </p:blipFill>
        <p:spPr>
          <a:xfrm>
            <a:off x="8221980" y="63500"/>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blinds(horizontal)">
                                      <p:cBhvr>
                                        <p:cTn id="11" dur="500"/>
                                        <p:tgtEl>
                                          <p:spTgt spid="7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8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7"/>
                                        </p:tgtEl>
                                        <p:attrNameLst>
                                          <p:attrName>style.visibility</p:attrName>
                                        </p:attrNameLst>
                                      </p:cBhvr>
                                      <p:to>
                                        <p:strVal val="visible"/>
                                      </p:to>
                                    </p:set>
                                  </p:childTnLst>
                                </p:cTn>
                              </p:par>
                              <p:par>
                                <p:cTn id="20" presetID="3" presetClass="entr" presetSubtype="1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linds(horizontal)">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par>
                                <p:cTn id="31" presetID="3" presetClass="entr" presetSubtype="1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blinds(horizontal)">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8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07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9"/>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linds(horizontal)">
                                      <p:cBhvr>
                                        <p:cTn id="4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80" grpId="0"/>
      <p:bldP spid="3081" grpId="0"/>
      <p:bldP spid="3082" grpId="0"/>
      <p:bldP spid="69" grpId="0"/>
      <p:bldP spid="70" grpId="0"/>
      <p:bldP spid="71" grpId="0"/>
      <p:bldP spid="72"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7170" name="组合 1"/>
          <p:cNvGrpSpPr/>
          <p:nvPr/>
        </p:nvGrpSpPr>
        <p:grpSpPr bwMode="auto">
          <a:xfrm rot="-5400000">
            <a:off x="4336920" y="145603"/>
            <a:ext cx="11515725" cy="6639820"/>
            <a:chOff x="0" y="0"/>
            <a:chExt cx="22838079" cy="13375101"/>
          </a:xfrm>
        </p:grpSpPr>
        <p:grpSp>
          <p:nvGrpSpPr>
            <p:cNvPr id="7178" name="花1"/>
            <p:cNvGrpSpPr/>
            <p:nvPr/>
          </p:nvGrpSpPr>
          <p:grpSpPr bwMode="auto">
            <a:xfrm>
              <a:off x="7202181" y="7509015"/>
              <a:ext cx="8526317" cy="4848472"/>
              <a:chOff x="0" y="0"/>
              <a:chExt cx="8526317" cy="4848472"/>
            </a:xfrm>
          </p:grpSpPr>
          <p:sp>
            <p:nvSpPr>
              <p:cNvPr id="7213" name="任意多边形 37"/>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4" name="任意多边形 38"/>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5" name="任意多边形 39"/>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6" name="任意多边形 40"/>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7" name="任意多边形 41"/>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8" name="任意多边形 42"/>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9" name="任意多边形 43"/>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79" name="花2"/>
            <p:cNvGrpSpPr/>
            <p:nvPr/>
          </p:nvGrpSpPr>
          <p:grpSpPr bwMode="auto">
            <a:xfrm>
              <a:off x="4953333" y="5453466"/>
              <a:ext cx="12996258" cy="7478907"/>
              <a:chOff x="0" y="0"/>
              <a:chExt cx="12996258" cy="7478907"/>
            </a:xfrm>
          </p:grpSpPr>
          <p:sp>
            <p:nvSpPr>
              <p:cNvPr id="7205" name="任意多边形 29"/>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6" name="任意多边形 30"/>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7" name="任意多边形 31"/>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8" name="任意多边形 32"/>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9" name="任意多边形 33"/>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0" name="任意多边形 34"/>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1" name="任意多边形 35"/>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2" name="任意多边形 36"/>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0" name="花3"/>
            <p:cNvGrpSpPr/>
            <p:nvPr/>
          </p:nvGrpSpPr>
          <p:grpSpPr bwMode="auto">
            <a:xfrm>
              <a:off x="2198018" y="2547784"/>
              <a:ext cx="18624069" cy="10634847"/>
              <a:chOff x="0" y="0"/>
              <a:chExt cx="18624069" cy="10634847"/>
            </a:xfrm>
          </p:grpSpPr>
          <p:sp>
            <p:nvSpPr>
              <p:cNvPr id="7198" name="任意多边形 22"/>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9" name="任意多边形 23"/>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0" name="任意多边形 24"/>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1" name="任意多边形 25"/>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2" name="任意多边形 26"/>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3" name="任意多边形 27"/>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4" name="任意多边形 28"/>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1" name="花4"/>
            <p:cNvGrpSpPr/>
            <p:nvPr/>
          </p:nvGrpSpPr>
          <p:grpSpPr bwMode="auto">
            <a:xfrm>
              <a:off x="0" y="0"/>
              <a:ext cx="22838079" cy="13375101"/>
              <a:chOff x="0" y="0"/>
              <a:chExt cx="22838079" cy="13375101"/>
            </a:xfrm>
          </p:grpSpPr>
          <p:sp>
            <p:nvSpPr>
              <p:cNvPr id="7192" name="任意多边形 16"/>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3" name="任意多边形 17"/>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4" name="任意多边形 18"/>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5" name="任意多边形 19"/>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6" name="任意多边形 20"/>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7" name="任意多边形 21"/>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2" name="组合 6"/>
            <p:cNvGrpSpPr/>
            <p:nvPr/>
          </p:nvGrpSpPr>
          <p:grpSpPr bwMode="auto">
            <a:xfrm>
              <a:off x="8336499" y="8592907"/>
              <a:ext cx="6171429" cy="3725279"/>
              <a:chOff x="0" y="0"/>
              <a:chExt cx="6171429" cy="3725279"/>
            </a:xfrm>
          </p:grpSpPr>
          <p:sp>
            <p:nvSpPr>
              <p:cNvPr id="7183" name="任意多边形 7"/>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4" name="任意多边形 8"/>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5" name="任意多边形 9"/>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6" name="任意多边形 10"/>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7" name="任意多边形 11"/>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8" name="任意多边形 12"/>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9" name="任意多边形 13"/>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0" name="任意多边形 14"/>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1" name="任意多边形 15"/>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7171" name="文本框 44"/>
          <p:cNvSpPr>
            <a:spLocks noChangeArrowheads="1"/>
          </p:cNvSpPr>
          <p:nvPr/>
        </p:nvSpPr>
        <p:spPr bwMode="auto">
          <a:xfrm>
            <a:off x="2099579" y="2575214"/>
            <a:ext cx="589909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PART TWO</a:t>
            </a:r>
            <a:endParaRPr lang="zh-CN" altLang="en-US"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grpSp>
        <p:nvGrpSpPr>
          <p:cNvPr id="7172" name="组合 45"/>
          <p:cNvGrpSpPr/>
          <p:nvPr/>
        </p:nvGrpSpPr>
        <p:grpSpPr bwMode="auto">
          <a:xfrm>
            <a:off x="809836" y="2390776"/>
            <a:ext cx="1360842" cy="906463"/>
            <a:chOff x="0" y="0"/>
            <a:chExt cx="945409" cy="629359"/>
          </a:xfrm>
        </p:grpSpPr>
        <p:sp>
          <p:nvSpPr>
            <p:cNvPr id="7176" name="任意多边形 46"/>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7" name="任意多边形 47"/>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7173" name="任意多边形 48"/>
          <p:cNvSpPr>
            <a:spLocks noChangeArrowheads="1"/>
          </p:cNvSpPr>
          <p:nvPr/>
        </p:nvSpPr>
        <p:spPr bwMode="auto">
          <a:xfrm rot="-2907618">
            <a:off x="5542016" y="-1497348"/>
            <a:ext cx="1511300" cy="2575596"/>
          </a:xfrm>
          <a:custGeom>
            <a:avLst/>
            <a:gdLst>
              <a:gd name="T0" fmla="*/ 566584 w 2015614"/>
              <a:gd name="T1" fmla="*/ 0 h 4367958"/>
              <a:gd name="T2" fmla="*/ 659607 w 2015614"/>
              <a:gd name="T3" fmla="*/ 52261 h 4367958"/>
              <a:gd name="T4" fmla="*/ 1133167 w 2015614"/>
              <a:gd name="T5" fmla="*/ 758963 h 4367958"/>
              <a:gd name="T6" fmla="*/ 659607 w 2015614"/>
              <a:gd name="T7" fmla="*/ 1465666 h 4367958"/>
              <a:gd name="T8" fmla="*/ 566584 w 2015614"/>
              <a:gd name="T9" fmla="*/ 1517926 h 4367958"/>
              <a:gd name="T10" fmla="*/ 473560 w 2015614"/>
              <a:gd name="T11" fmla="*/ 1465665 h 4367958"/>
              <a:gd name="T12" fmla="*/ 0 w 2015614"/>
              <a:gd name="T13" fmla="*/ 758963 h 4367958"/>
              <a:gd name="T14" fmla="*/ 473560 w 2015614"/>
              <a:gd name="T15" fmla="*/ 522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4" name="任意多边形 49"/>
          <p:cNvSpPr>
            <a:spLocks noChangeArrowheads="1"/>
          </p:cNvSpPr>
          <p:nvPr/>
        </p:nvSpPr>
        <p:spPr bwMode="auto">
          <a:xfrm rot="-7373628">
            <a:off x="2701176" y="5465429"/>
            <a:ext cx="1030287" cy="2574007"/>
          </a:xfrm>
          <a:custGeom>
            <a:avLst/>
            <a:gdLst>
              <a:gd name="T0" fmla="*/ 263317 w 2015614"/>
              <a:gd name="T1" fmla="*/ 0 h 4367958"/>
              <a:gd name="T2" fmla="*/ 306549 w 2015614"/>
              <a:gd name="T3" fmla="*/ 52197 h 4367958"/>
              <a:gd name="T4" fmla="*/ 526634 w 2015614"/>
              <a:gd name="T5" fmla="*/ 758028 h 4367958"/>
              <a:gd name="T6" fmla="*/ 306549 w 2015614"/>
              <a:gd name="T7" fmla="*/ 1463858 h 4367958"/>
              <a:gd name="T8" fmla="*/ 263317 w 2015614"/>
              <a:gd name="T9" fmla="*/ 1516055 h 4367958"/>
              <a:gd name="T10" fmla="*/ 220085 w 2015614"/>
              <a:gd name="T11" fmla="*/ 1463858 h 4367958"/>
              <a:gd name="T12" fmla="*/ 0 w 2015614"/>
              <a:gd name="T13" fmla="*/ 758027 h 4367958"/>
              <a:gd name="T14" fmla="*/ 220085 w 2015614"/>
              <a:gd name="T15" fmla="*/ 5219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5" name="文本框 50"/>
          <p:cNvSpPr>
            <a:spLocks noChangeArrowheads="1"/>
          </p:cNvSpPr>
          <p:nvPr/>
        </p:nvSpPr>
        <p:spPr bwMode="auto">
          <a:xfrm>
            <a:off x="1176063" y="3955473"/>
            <a:ext cx="9464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b="1" u="sng"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Further reading </a:t>
            </a:r>
            <a:r>
              <a:rPr lang="en-US" altLang="zh-CN" sz="40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of the passage</a:t>
            </a:r>
            <a:endParaRPr lang="zh-CN" altLang="en-US" sz="40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249382" y="0"/>
            <a:ext cx="682803" cy="628650"/>
            <a:chOff x="0" y="0"/>
            <a:chExt cx="821284" cy="758537"/>
          </a:xfrm>
        </p:grpSpPr>
        <p:grpSp>
          <p:nvGrpSpPr>
            <p:cNvPr id="3" name="组合 3"/>
            <p:cNvGrpSpPr/>
            <p:nvPr/>
          </p:nvGrpSpPr>
          <p:grpSpPr bwMode="auto">
            <a:xfrm>
              <a:off x="0" y="0"/>
              <a:ext cx="821284" cy="642892"/>
              <a:chOff x="0" y="0"/>
              <a:chExt cx="945409" cy="740056"/>
            </a:xfrm>
          </p:grpSpPr>
          <p:grpSp>
            <p:nvGrpSpPr>
              <p:cNvPr id="4" name="组合 5"/>
              <p:cNvGrpSpPr/>
              <p:nvPr/>
            </p:nvGrpSpPr>
            <p:grpSpPr bwMode="auto">
              <a:xfrm>
                <a:off x="0" y="0"/>
                <a:ext cx="945409" cy="629359"/>
                <a:chOff x="0" y="0"/>
                <a:chExt cx="945409" cy="629359"/>
              </a:xfrm>
            </p:grpSpPr>
            <p:sp>
              <p:nvSpPr>
                <p:cNvPr id="15380" name="任意多边形 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81" name="任意多边形 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9" name="任意多边形 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7" name="任意多边形 4"/>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64" name="任意多边形 11"/>
          <p:cNvSpPr>
            <a:spLocks noChangeArrowheads="1"/>
          </p:cNvSpPr>
          <p:nvPr/>
        </p:nvSpPr>
        <p:spPr bwMode="auto">
          <a:xfrm rot="1214231">
            <a:off x="-658984" y="5400676"/>
            <a:ext cx="982919" cy="1704975"/>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5" name="任意多边形 12"/>
          <p:cNvSpPr>
            <a:spLocks noChangeArrowheads="1"/>
          </p:cNvSpPr>
          <p:nvPr/>
        </p:nvSpPr>
        <p:spPr bwMode="auto">
          <a:xfrm rot="-9791283">
            <a:off x="11590180" y="-431800"/>
            <a:ext cx="982918" cy="1704975"/>
          </a:xfrm>
          <a:custGeom>
            <a:avLst/>
            <a:gdLst>
              <a:gd name="T0" fmla="*/ 239536 w 2015614"/>
              <a:gd name="T1" fmla="*/ 0 h 4367958"/>
              <a:gd name="T2" fmla="*/ 278864 w 2015614"/>
              <a:gd name="T3" fmla="*/ 22913 h 4367958"/>
              <a:gd name="T4" fmla="*/ 479072 w 2015614"/>
              <a:gd name="T5" fmla="*/ 332757 h 4367958"/>
              <a:gd name="T6" fmla="*/ 278864 w 2015614"/>
              <a:gd name="T7" fmla="*/ 642601 h 4367958"/>
              <a:gd name="T8" fmla="*/ 239536 w 2015614"/>
              <a:gd name="T9" fmla="*/ 665515 h 4367958"/>
              <a:gd name="T10" fmla="*/ 200208 w 2015614"/>
              <a:gd name="T11" fmla="*/ 642601 h 4367958"/>
              <a:gd name="T12" fmla="*/ 0 w 2015614"/>
              <a:gd name="T13" fmla="*/ 332757 h 4367958"/>
              <a:gd name="T14" fmla="*/ 200208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6" name="任意多边形 13"/>
          <p:cNvSpPr>
            <a:spLocks noChangeArrowheads="1"/>
          </p:cNvSpPr>
          <p:nvPr/>
        </p:nvSpPr>
        <p:spPr bwMode="auto">
          <a:xfrm rot="-7178419">
            <a:off x="11398965" y="-988441"/>
            <a:ext cx="982663" cy="1705419"/>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7" name="任意多边形 14"/>
          <p:cNvSpPr>
            <a:spLocks noChangeArrowheads="1"/>
          </p:cNvSpPr>
          <p:nvPr/>
        </p:nvSpPr>
        <p:spPr bwMode="auto">
          <a:xfrm rot="2530520">
            <a:off x="3174240" y="5529263"/>
            <a:ext cx="1449764" cy="2514600"/>
          </a:xfrm>
          <a:custGeom>
            <a:avLst/>
            <a:gdLst>
              <a:gd name="T0" fmla="*/ 521113 w 2015614"/>
              <a:gd name="T1" fmla="*/ 0 h 4367958"/>
              <a:gd name="T2" fmla="*/ 606670 w 2015614"/>
              <a:gd name="T3" fmla="*/ 49841 h 4367958"/>
              <a:gd name="T4" fmla="*/ 1042225 w 2015614"/>
              <a:gd name="T5" fmla="*/ 723818 h 4367958"/>
              <a:gd name="T6" fmla="*/ 606670 w 2015614"/>
              <a:gd name="T7" fmla="*/ 1397795 h 4367958"/>
              <a:gd name="T8" fmla="*/ 521113 w 2015614"/>
              <a:gd name="T9" fmla="*/ 1447636 h 4367958"/>
              <a:gd name="T10" fmla="*/ 435554 w 2015614"/>
              <a:gd name="T11" fmla="*/ 1397795 h 4367958"/>
              <a:gd name="T12" fmla="*/ 0 w 2015614"/>
              <a:gd name="T13" fmla="*/ 723817 h 4367958"/>
              <a:gd name="T14" fmla="*/ 435554 w 2015614"/>
              <a:gd name="T15" fmla="*/ 4984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8" name="任意多边形 15"/>
          <p:cNvSpPr>
            <a:spLocks noChangeArrowheads="1"/>
          </p:cNvSpPr>
          <p:nvPr/>
        </p:nvSpPr>
        <p:spPr bwMode="auto">
          <a:xfrm rot="-2164858">
            <a:off x="10099130" y="4186238"/>
            <a:ext cx="2064287" cy="3581400"/>
          </a:xfrm>
          <a:custGeom>
            <a:avLst/>
            <a:gdLst>
              <a:gd name="T0" fmla="*/ 1056518 w 2015614"/>
              <a:gd name="T1" fmla="*/ 0 h 4367958"/>
              <a:gd name="T2" fmla="*/ 1229981 w 2015614"/>
              <a:gd name="T3" fmla="*/ 101100 h 4367958"/>
              <a:gd name="T4" fmla="*/ 2113036 w 2015614"/>
              <a:gd name="T5" fmla="*/ 1468241 h 4367958"/>
              <a:gd name="T6" fmla="*/ 1229981 w 2015614"/>
              <a:gd name="T7" fmla="*/ 2835381 h 4367958"/>
              <a:gd name="T8" fmla="*/ 1056519 w 2015614"/>
              <a:gd name="T9" fmla="*/ 2936481 h 4367958"/>
              <a:gd name="T10" fmla="*/ 883055 w 2015614"/>
              <a:gd name="T11" fmla="*/ 2835380 h 4367958"/>
              <a:gd name="T12" fmla="*/ 0 w 2015614"/>
              <a:gd name="T13" fmla="*/ 1468240 h 4367958"/>
              <a:gd name="T14" fmla="*/ 883055 w 2015614"/>
              <a:gd name="T15" fmla="*/ 10110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3" name="矩形 26"/>
          <p:cNvSpPr>
            <a:spLocks noChangeArrowheads="1"/>
          </p:cNvSpPr>
          <p:nvPr/>
        </p:nvSpPr>
        <p:spPr bwMode="auto">
          <a:xfrm>
            <a:off x="207818" y="837954"/>
            <a:ext cx="11734800" cy="553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1600" b="1" dirty="0"/>
              <a:t>Plant-Based Diet</a:t>
            </a:r>
            <a:endParaRPr lang="zh-CN" altLang="zh-CN" sz="1600" b="1" dirty="0"/>
          </a:p>
          <a:p>
            <a:pPr algn="just"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① What is a plant-based diet? Is it just a fashionable new term for a “vegan(</a:t>
            </a:r>
            <a:r>
              <a:rPr lang="zh-CN" altLang="en-US"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严格素食主义者</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While there is no set definition, a plant-based way of eating focuses on consuming plant-sourced </a:t>
            </a:r>
            <a:r>
              <a:rPr lang="en-US" altLang="zh-CN" sz="1600" dirty="0" err="1">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zh-CN" altLang="en-US"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全天然食物</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diet. With a plant-based diet, the focus is on simple, nutritious </a:t>
            </a:r>
            <a:r>
              <a:rPr lang="en-US" altLang="zh-CN" sz="1600" dirty="0" err="1">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p>
          <a:p>
            <a:pPr algn="just"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② Why people start following a plant-based diet? One of the main reasons is the health benefits. Now, more so than ever, research is showing how eating more plants and less meat can positively affect health. Particularly, a plant-based lifestyle has been linked to heart health. In a study of more than 10, 000 adults published in the Journal of the American Heart Association, it was shown that those who followed a more plant-based diet had a 16 percent lower risk of having cardiovascular (</a:t>
            </a:r>
            <a:r>
              <a:rPr lang="zh-CN" altLang="en-US"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心血管的</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disease and a 32 percent lower risk of dying of cardiovascular disease.</a:t>
            </a:r>
          </a:p>
          <a:p>
            <a:pPr algn="just"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③ A plant-based lifestyle can also help to promote weight loss and help to maintain your goal weight. Weight loss commonly occurs because the diet consists of foods that are full of fiber and have a high-water content, which easily make you feel full up.</a:t>
            </a:r>
          </a:p>
          <a:p>
            <a:pPr algn="just" eaLnBrk="1" hangingPunct="1">
              <a:lnSpc>
                <a:spcPct val="130000"/>
              </a:lnSpc>
              <a:spcBef>
                <a:spcPct val="0"/>
              </a:spcBef>
              <a:buNone/>
            </a:pP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④ Another major reason to jump at the plant-based eating train is the external (</a:t>
            </a:r>
            <a:r>
              <a:rPr lang="zh-CN" altLang="en-US"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外界的，外部的</a:t>
            </a:r>
            <a:r>
              <a:rPr lang="en-US" altLang="zh-CN" sz="1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)benefits. Plant-based foods are loaded with vitamins, which help brighten your skin. One of the plant-based all-star vitamins is vitamin C, which is a powerful antioxidant. A large number of fruits and vegetables contain vitamin C. They assist in smoothing lines, and reducing wrinkles.</a:t>
            </a:r>
          </a:p>
        </p:txBody>
      </p:sp>
      <p:sp>
        <p:nvSpPr>
          <p:cNvPr id="19" name="TextBox 18"/>
          <p:cNvSpPr txBox="1"/>
          <p:nvPr/>
        </p:nvSpPr>
        <p:spPr>
          <a:xfrm>
            <a:off x="595747" y="1743048"/>
            <a:ext cx="10515599" cy="3046988"/>
          </a:xfrm>
          <a:prstGeom prst="rect">
            <a:avLst/>
          </a:prstGeom>
          <a:solidFill>
            <a:srgbClr val="CCFFCC"/>
          </a:solidFill>
        </p:spPr>
        <p:txBody>
          <a:bodyPr wrap="square" rtlCol="0">
            <a:spAutoFit/>
          </a:bodyPr>
          <a:lstStyle/>
          <a:p>
            <a:r>
              <a:rPr lang="en-US" altLang="zh-CN" sz="3200" b="1"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What’s the type of the passage?</a:t>
            </a:r>
          </a:p>
          <a:p>
            <a:pPr marL="514350" indent="-514350">
              <a:buAutoNum type="alphaUcPeriod"/>
            </a:pPr>
            <a:r>
              <a:rPr lang="en-US" altLang="zh-CN" sz="3200" b="1"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Exposition </a:t>
            </a:r>
          </a:p>
          <a:p>
            <a:pPr marL="514350" indent="-514350">
              <a:buAutoNum type="alphaUcPeriod"/>
            </a:pPr>
            <a:r>
              <a:rPr lang="en-US" altLang="zh-CN" sz="3200" b="1"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Argumentation</a:t>
            </a:r>
          </a:p>
          <a:p>
            <a:pPr marL="514350" indent="-514350">
              <a:buAutoNum type="alphaUcPeriod"/>
            </a:pPr>
            <a:r>
              <a:rPr lang="en-US" altLang="zh-CN" sz="3200" b="1"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Narration</a:t>
            </a:r>
          </a:p>
          <a:p>
            <a:r>
              <a:rPr lang="en-US" altLang="zh-CN" sz="3200" b="1" dirty="0"/>
              <a:t>                                                      </a:t>
            </a:r>
          </a:p>
          <a:p>
            <a:r>
              <a:rPr lang="en-US" altLang="zh-CN" sz="3200" dirty="0"/>
              <a:t> </a:t>
            </a:r>
            <a:endParaRPr lang="zh-CN" altLang="zh-CN" sz="3200" dirty="0"/>
          </a:p>
        </p:txBody>
      </p:sp>
      <p:sp>
        <p:nvSpPr>
          <p:cNvPr id="21" name="TextBox 20"/>
          <p:cNvSpPr txBox="1"/>
          <p:nvPr/>
        </p:nvSpPr>
        <p:spPr>
          <a:xfrm>
            <a:off x="8520545" y="665018"/>
            <a:ext cx="184731" cy="369332"/>
          </a:xfrm>
          <a:prstGeom prst="rect">
            <a:avLst/>
          </a:prstGeom>
          <a:noFill/>
        </p:spPr>
        <p:txBody>
          <a:bodyPr wrap="none" rtlCol="0">
            <a:spAutoFit/>
          </a:bodyPr>
          <a:lstStyle/>
          <a:p>
            <a:endParaRPr lang="zh-CN" altLang="en-US" dirty="0"/>
          </a:p>
        </p:txBody>
      </p: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9">
                                            <p:txEl>
                                              <p:pRg st="2" end="2"/>
                                            </p:txEl>
                                          </p:spTgt>
                                        </p:tgtEl>
                                      </p:cBhvr>
                                    </p:animEffect>
                                    <p:set>
                                      <p:cBhvr>
                                        <p:cTn id="21" dur="1" fill="hold">
                                          <p:stCondLst>
                                            <p:cond delay="499"/>
                                          </p:stCondLst>
                                        </p:cTn>
                                        <p:tgtEl>
                                          <p:spTgt spid="19">
                                            <p:txEl>
                                              <p:pRg st="2" end="2"/>
                                            </p:txEl>
                                          </p:spTgt>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9">
                                            <p:txEl>
                                              <p:pRg st="3" end="3"/>
                                            </p:txEl>
                                          </p:spTgt>
                                        </p:tgtEl>
                                      </p:cBhvr>
                                    </p:animEffect>
                                    <p:set>
                                      <p:cBhvr>
                                        <p:cTn id="24" dur="1" fill="hold">
                                          <p:stCondLst>
                                            <p:cond delay="499"/>
                                          </p:stCondLst>
                                        </p:cTn>
                                        <p:tgtEl>
                                          <p:spTgt spid="1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49" name="TextBox 48"/>
          <p:cNvSpPr txBox="1"/>
          <p:nvPr/>
        </p:nvSpPr>
        <p:spPr>
          <a:xfrm>
            <a:off x="9189224" y="5893014"/>
            <a:ext cx="3005951" cy="646331"/>
          </a:xfrm>
          <a:prstGeom prst="rect">
            <a:avLst/>
          </a:prstGeom>
          <a:solidFill>
            <a:srgbClr val="CCFFCC"/>
          </a:solid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not a rigid diet.</a:t>
            </a:r>
            <a:endParaRPr lang="zh-CN" altLang="en-US" sz="3600" dirty="0">
              <a:latin typeface="Times New Roman" panose="02020603050405020304" pitchFamily="18" charset="0"/>
              <a:cs typeface="Times New Roman" panose="02020603050405020304" pitchFamily="18" charset="0"/>
            </a:endParaRPr>
          </a:p>
        </p:txBody>
      </p:sp>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p>
        </p:txBody>
      </p:sp>
      <p:grpSp>
        <p:nvGrpSpPr>
          <p:cNvPr id="11266"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11270" name="组合 5"/>
          <p:cNvGrpSpPr/>
          <p:nvPr/>
        </p:nvGrpSpPr>
        <p:grpSpPr bwMode="auto">
          <a:xfrm>
            <a:off x="184198" y="1"/>
            <a:ext cx="1270529" cy="766764"/>
            <a:chOff x="0" y="0"/>
            <a:chExt cx="945409" cy="740056"/>
          </a:xfrm>
        </p:grpSpPr>
        <p:grpSp>
          <p:nvGrpSpPr>
            <p:cNvPr id="11275"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554181" y="886692"/>
            <a:ext cx="10972800" cy="49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What is a plant-based diet? Is it just a fashionable new term for a “vegan (</a:t>
            </a:r>
            <a:r>
              <a:rPr lang="zh-CN" altLang="en-US" sz="24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严格素食主义者</a:t>
            </a: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While there is no set definition, a plant-based way of eating focuses on consuming plant-sourced wholefoods (</a:t>
            </a:r>
            <a:r>
              <a:rPr lang="zh-CN" altLang="en-US" sz="24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全天然食物</a:t>
            </a: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a:t>
            </a:r>
            <a:r>
              <a:rPr lang="zh-CN" altLang="en-US" sz="24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严格的，不变的</a:t>
            </a:r>
            <a:r>
              <a:rPr lang="en-US" altLang="zh-CN" sz="3200" b="1" dirty="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diet. With a plant-based diet, the focus is on simple, nutritious wholefoods.</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Para.1</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5" name="直接连接符 14"/>
          <p:cNvCxnSpPr/>
          <p:nvPr/>
        </p:nvCxnSpPr>
        <p:spPr>
          <a:xfrm flipV="1">
            <a:off x="5541818" y="4779818"/>
            <a:ext cx="5846618" cy="13855"/>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46130" y="5264727"/>
            <a:ext cx="10528452" cy="5361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036618" y="1856510"/>
            <a:ext cx="9379527" cy="4156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846131" y="2355273"/>
            <a:ext cx="10486887" cy="5361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59985" y="2798618"/>
            <a:ext cx="9253833" cy="39759"/>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48400" y="1508606"/>
            <a:ext cx="5361709" cy="423598"/>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95746" y="1993516"/>
            <a:ext cx="6650182" cy="423598"/>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549236" y="4821382"/>
            <a:ext cx="8950037" cy="560605"/>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0002981" y="1305031"/>
            <a:ext cx="1759527" cy="7506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8" name="椭圆 37"/>
          <p:cNvSpPr/>
          <p:nvPr/>
        </p:nvSpPr>
        <p:spPr>
          <a:xfrm>
            <a:off x="2008908" y="1814945"/>
            <a:ext cx="3643747" cy="711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1" name="TextBox 40"/>
          <p:cNvSpPr txBox="1"/>
          <p:nvPr/>
        </p:nvSpPr>
        <p:spPr>
          <a:xfrm>
            <a:off x="-183077" y="5920723"/>
            <a:ext cx="9133113" cy="646331"/>
          </a:xfrm>
          <a:prstGeom prst="rect">
            <a:avLst/>
          </a:prstGeom>
          <a:solidFill>
            <a:srgbClr val="CCFFCC"/>
          </a:solid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a:t>
            </a:r>
            <a:r>
              <a:rPr lang="en-US" altLang="zh-CN" sz="3600" dirty="0">
                <a:solidFill>
                  <a:srgbClr val="FF0000"/>
                </a:solidFill>
                <a:latin typeface="Times New Roman" panose="02020603050405020304" pitchFamily="18" charset="0"/>
                <a:cs typeface="Times New Roman" panose="02020603050405020304" pitchFamily="18" charset="0"/>
              </a:rPr>
              <a:t>focus on </a:t>
            </a:r>
            <a:r>
              <a:rPr lang="en-US" altLang="zh-CN" sz="3600" dirty="0">
                <a:latin typeface="Times New Roman" panose="02020603050405020304" pitchFamily="18" charset="0"/>
                <a:cs typeface="Times New Roman" panose="02020603050405020304" pitchFamily="18" charset="0"/>
              </a:rPr>
              <a:t>nutritious plant-sourced </a:t>
            </a:r>
            <a:r>
              <a:rPr lang="en-US" altLang="zh-CN" sz="3600" dirty="0" err="1">
                <a:latin typeface="Times New Roman" panose="02020603050405020304" pitchFamily="18" charset="0"/>
                <a:cs typeface="Times New Roman" panose="02020603050405020304" pitchFamily="18" charset="0"/>
              </a:rPr>
              <a:t>wholefoods</a:t>
            </a:r>
            <a:r>
              <a:rPr lang="en-US" altLang="zh-CN" sz="3600" dirty="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11270922" y="4406391"/>
            <a:ext cx="924253" cy="1938992"/>
          </a:xfrm>
          <a:prstGeom prst="rect">
            <a:avLst/>
          </a:prstGeom>
          <a:noFill/>
        </p:spPr>
        <p:txBody>
          <a:bodyPr wrap="square" rtlCol="0">
            <a:spAutoFit/>
          </a:bodyPr>
          <a:lstStyle/>
          <a:p>
            <a:r>
              <a:rPr lang="en-US" altLang="zh-CN" sz="12000" b="1" dirty="0">
                <a:solidFill>
                  <a:srgbClr val="002060"/>
                </a:solidFill>
                <a:latin typeface="BatangChe" pitchFamily="49" charset="-127"/>
                <a:ea typeface="BatangChe" pitchFamily="49" charset="-127"/>
              </a:rPr>
              <a:t>?</a:t>
            </a:r>
            <a:endParaRPr lang="zh-CN" altLang="en-US" sz="12000" b="1" dirty="0">
              <a:solidFill>
                <a:srgbClr val="002060"/>
              </a:solidFill>
              <a:latin typeface="BatangChe" pitchFamily="49" charset="-127"/>
              <a:ea typeface="BatangChe" pitchFamily="49" charset="-127"/>
            </a:endParaRPr>
          </a:p>
        </p:txBody>
      </p:sp>
      <p:sp>
        <p:nvSpPr>
          <p:cNvPr id="33" name="TextBox 32"/>
          <p:cNvSpPr txBox="1"/>
          <p:nvPr/>
        </p:nvSpPr>
        <p:spPr>
          <a:xfrm>
            <a:off x="5389417" y="4239491"/>
            <a:ext cx="1072730" cy="584775"/>
          </a:xfrm>
          <a:prstGeom prst="rect">
            <a:avLst/>
          </a:prstGeom>
          <a:noFill/>
        </p:spPr>
        <p:txBody>
          <a:bodyPr wrap="none" rtlCol="0">
            <a:spAutoFit/>
          </a:bodyPr>
          <a:lstStyle/>
          <a:p>
            <a:r>
              <a:rPr lang="en-US" altLang="zh-CN" sz="3200" b="1" dirty="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Overall</a:t>
            </a:r>
            <a:endParaRPr lang="zh-CN" altLang="en-US" dirty="0">
              <a:solidFill>
                <a:srgbClr val="FF0000"/>
              </a:solidFill>
            </a:endParaRPr>
          </a:p>
        </p:txBody>
      </p:sp>
      <p:sp>
        <p:nvSpPr>
          <p:cNvPr id="34" name="TextBox 33"/>
          <p:cNvSpPr txBox="1"/>
          <p:nvPr/>
        </p:nvSpPr>
        <p:spPr>
          <a:xfrm>
            <a:off x="1925781" y="1357746"/>
            <a:ext cx="915635" cy="584775"/>
          </a:xfrm>
          <a:prstGeom prst="rect">
            <a:avLst/>
          </a:prstGeom>
          <a:noFill/>
        </p:spPr>
        <p:txBody>
          <a:bodyPr wrap="none" rtlCol="0">
            <a:spAutoFit/>
          </a:bodyPr>
          <a:lstStyle/>
          <a:p>
            <a:r>
              <a:rPr lang="en-US" altLang="zh-CN" sz="3200" b="1" dirty="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While</a:t>
            </a:r>
            <a:endParaRPr lang="zh-CN" altLang="en-US" dirty="0">
              <a:solidFill>
                <a:srgbClr val="FF0000"/>
              </a:solidFill>
            </a:endParaRPr>
          </a:p>
        </p:txBody>
      </p:sp>
      <p:sp>
        <p:nvSpPr>
          <p:cNvPr id="35" name="矩形 34"/>
          <p:cNvSpPr/>
          <p:nvPr/>
        </p:nvSpPr>
        <p:spPr>
          <a:xfrm>
            <a:off x="3726873" y="5417125"/>
            <a:ext cx="5749636" cy="380497"/>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p:cNvCxnSpPr/>
          <p:nvPr/>
        </p:nvCxnSpPr>
        <p:spPr bwMode="auto">
          <a:xfrm>
            <a:off x="4128655" y="2452255"/>
            <a:ext cx="886690" cy="2549236"/>
          </a:xfrm>
          <a:prstGeom prst="straightConnector1">
            <a:avLst/>
          </a:prstGeom>
          <a:ln>
            <a:headEnd type="arrow"/>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50" name="椭圆 49"/>
          <p:cNvSpPr/>
          <p:nvPr/>
        </p:nvSpPr>
        <p:spPr>
          <a:xfrm>
            <a:off x="5791200" y="4765963"/>
            <a:ext cx="5735781" cy="711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1" name="椭圆 50"/>
          <p:cNvSpPr/>
          <p:nvPr/>
        </p:nvSpPr>
        <p:spPr>
          <a:xfrm>
            <a:off x="2507673" y="4724401"/>
            <a:ext cx="3338945"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9" name="矩形 38"/>
          <p:cNvSpPr/>
          <p:nvPr/>
        </p:nvSpPr>
        <p:spPr>
          <a:xfrm>
            <a:off x="8631381" y="4294909"/>
            <a:ext cx="1177637" cy="560605"/>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326582" y="4184074"/>
            <a:ext cx="1884218"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2" name="加号 41"/>
          <p:cNvSpPr/>
          <p:nvPr/>
        </p:nvSpPr>
        <p:spPr bwMode="auto">
          <a:xfrm>
            <a:off x="8769928" y="6068290"/>
            <a:ext cx="401782" cy="387927"/>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椭圆 43"/>
          <p:cNvSpPr/>
          <p:nvPr/>
        </p:nvSpPr>
        <p:spPr>
          <a:xfrm>
            <a:off x="9144001" y="5721927"/>
            <a:ext cx="3051174" cy="969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animBg="1"/>
      <p:bldP spid="38" grpId="0" animBg="1"/>
      <p:bldP spid="41" grpId="0" animBg="1"/>
      <p:bldP spid="43" grpId="0"/>
      <p:bldP spid="33" grpId="0"/>
      <p:bldP spid="34" grpId="0"/>
      <p:bldP spid="50" grpId="0" animBg="1"/>
      <p:bldP spid="51" grpId="0" animBg="1"/>
      <p:bldP spid="40" grpId="0" animBg="1"/>
      <p:bldP spid="42"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932020" y="3116117"/>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554181" y="886692"/>
            <a:ext cx="10972800" cy="49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What is a plant-based diet? Is it just a fashionable new term for a “vegan (</a:t>
            </a:r>
            <a:r>
              <a:rPr lang="zh-CN" altLang="en-US" sz="2400" b="1" dirty="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严格素食主义者</a:t>
            </a:r>
            <a:r>
              <a:rPr lang="en-US" altLang="zh-CN" sz="3200" b="1" dirty="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While there is no set definition, a plant-based way of eating focuses on </a:t>
            </a:r>
            <a:r>
              <a:rPr lang="en-US" altLang="zh-CN" sz="3200" b="1" dirty="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consuming plant-sourced wholefoods (</a:t>
            </a:r>
            <a:r>
              <a:rPr lang="zh-CN" altLang="en-US" sz="2400" b="1" dirty="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全天然食物</a:t>
            </a:r>
            <a:r>
              <a:rPr lang="en-US" altLang="zh-CN" sz="3200" b="1" dirty="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that are least processed in their original form, for example whole grains, fruits, vegetables, nuts and seeds. </a:t>
            </a:r>
            <a:r>
              <a:rPr lang="en-US" altLang="zh-CN" sz="3200" b="1" dirty="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a:t>
            </a:r>
            <a:r>
              <a:rPr lang="en-US" altLang="zh-CN" sz="3200" b="1" dirty="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Overall, “plant-based” is more of a broad and flexible way of thinking about nutrition rather than a rigid (</a:t>
            </a:r>
            <a:r>
              <a:rPr lang="zh-CN" altLang="en-US" sz="2400" b="1" dirty="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严格的，不变的</a:t>
            </a:r>
            <a:r>
              <a:rPr lang="en-US" altLang="zh-CN" sz="3200" b="1" dirty="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diet. With a plant-based diet, the focus is on simple, nutritious wholefoods.</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Para.1</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TextBox 26"/>
          <p:cNvSpPr txBox="1"/>
          <p:nvPr/>
        </p:nvSpPr>
        <p:spPr>
          <a:xfrm>
            <a:off x="-339026" y="5010550"/>
            <a:ext cx="12534201" cy="646331"/>
          </a:xfrm>
          <a:prstGeom prst="rect">
            <a:avLst/>
          </a:prstGeom>
          <a:solidFill>
            <a:srgbClr val="CCFFCC"/>
          </a:solid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…focus on nutritious plant-sourced </a:t>
            </a:r>
            <a:r>
              <a:rPr lang="en-US" altLang="zh-CN" sz="3600" dirty="0" err="1">
                <a:latin typeface="Times New Roman" panose="02020603050405020304" pitchFamily="18" charset="0"/>
                <a:cs typeface="Times New Roman" panose="02020603050405020304" pitchFamily="18" charset="0"/>
              </a:rPr>
              <a:t>wholefoods</a:t>
            </a:r>
            <a:r>
              <a:rPr lang="en-US" altLang="zh-CN" sz="3600" dirty="0">
                <a:latin typeface="Times New Roman" panose="02020603050405020304" pitchFamily="18" charset="0"/>
                <a:cs typeface="Times New Roman" panose="02020603050405020304" pitchFamily="18" charset="0"/>
              </a:rPr>
              <a:t> but not a rigid diet.</a:t>
            </a:r>
            <a:endParaRPr lang="zh-CN" altLang="en-US" sz="3600" dirty="0">
              <a:latin typeface="Times New Roman" panose="02020603050405020304" pitchFamily="18" charset="0"/>
              <a:cs typeface="Times New Roman" panose="02020603050405020304" pitchFamily="18" charset="0"/>
            </a:endParaRPr>
          </a:p>
        </p:txBody>
      </p:sp>
      <p:sp>
        <p:nvSpPr>
          <p:cNvPr id="40" name="椭圆 39"/>
          <p:cNvSpPr/>
          <p:nvPr/>
        </p:nvSpPr>
        <p:spPr>
          <a:xfrm>
            <a:off x="9240982" y="4876800"/>
            <a:ext cx="3134302" cy="916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3" name="TextBox 32"/>
          <p:cNvSpPr txBox="1"/>
          <p:nvPr/>
        </p:nvSpPr>
        <p:spPr>
          <a:xfrm>
            <a:off x="11270922" y="3449779"/>
            <a:ext cx="924253" cy="1938992"/>
          </a:xfrm>
          <a:prstGeom prst="rect">
            <a:avLst/>
          </a:prstGeom>
          <a:noFill/>
        </p:spPr>
        <p:txBody>
          <a:bodyPr wrap="square" rtlCol="0">
            <a:spAutoFit/>
          </a:bodyPr>
          <a:lstStyle/>
          <a:p>
            <a:r>
              <a:rPr lang="en-US" altLang="zh-CN" sz="12000" b="1" dirty="0">
                <a:solidFill>
                  <a:srgbClr val="002060"/>
                </a:solidFill>
                <a:latin typeface="BatangChe" pitchFamily="49" charset="-127"/>
                <a:ea typeface="BatangChe" pitchFamily="49" charset="-127"/>
              </a:rPr>
              <a:t>?</a:t>
            </a:r>
            <a:endParaRPr lang="zh-CN" altLang="en-US" sz="12000" b="1" dirty="0">
              <a:solidFill>
                <a:srgbClr val="002060"/>
              </a:solidFill>
              <a:latin typeface="BatangChe" pitchFamily="49" charset="-127"/>
              <a:ea typeface="BatangChe" pitchFamily="49" charset="-127"/>
            </a:endParaRPr>
          </a:p>
        </p:txBody>
      </p:sp>
      <p:sp>
        <p:nvSpPr>
          <p:cNvPr id="41" name="TextBox 40"/>
          <p:cNvSpPr txBox="1"/>
          <p:nvPr/>
        </p:nvSpPr>
        <p:spPr>
          <a:xfrm>
            <a:off x="505642" y="1343889"/>
            <a:ext cx="11392862" cy="646331"/>
          </a:xfrm>
          <a:prstGeom prst="rect">
            <a:avLst/>
          </a:prstGeom>
          <a:solidFill>
            <a:srgbClr val="CCFFCC"/>
          </a:solidFill>
        </p:spPr>
        <p:txBody>
          <a:bodyPr wrap="none" rtlCol="0">
            <a:spAutoFit/>
          </a:bodyPr>
          <a:lstStyle/>
          <a:p>
            <a:r>
              <a:rPr lang="en-US" altLang="zh-CN" sz="36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are also included but play a supporting role.</a:t>
            </a:r>
            <a:endParaRPr lang="zh-CN" altLang="en-US" sz="3600" dirty="0">
              <a:latin typeface="Times New Roman" panose="02020603050405020304" pitchFamily="18" charset="0"/>
              <a:cs typeface="Times New Roman" panose="02020603050405020304" pitchFamily="18" charset="0"/>
            </a:endParaRPr>
          </a:p>
        </p:txBody>
      </p:sp>
      <p:sp>
        <p:nvSpPr>
          <p:cNvPr id="44" name="上箭头 43"/>
          <p:cNvSpPr/>
          <p:nvPr/>
        </p:nvSpPr>
        <p:spPr bwMode="auto">
          <a:xfrm>
            <a:off x="10723418" y="2105891"/>
            <a:ext cx="332509" cy="266866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22" name="直接连接符 21"/>
          <p:cNvCxnSpPr/>
          <p:nvPr/>
        </p:nvCxnSpPr>
        <p:spPr>
          <a:xfrm flipV="1">
            <a:off x="3372838" y="3851564"/>
            <a:ext cx="7142762" cy="2298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6619" y="4331746"/>
            <a:ext cx="1808763" cy="472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66946" y="4802801"/>
            <a:ext cx="4053199" cy="1858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bwMode="auto">
          <a:xfrm flipV="1">
            <a:off x="4502727" y="2050473"/>
            <a:ext cx="1385455" cy="1759530"/>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2" name="直接箭头连接符 31"/>
          <p:cNvCxnSpPr/>
          <p:nvPr/>
        </p:nvCxnSpPr>
        <p:spPr bwMode="auto">
          <a:xfrm flipV="1">
            <a:off x="5375563" y="2161309"/>
            <a:ext cx="623455" cy="2175166"/>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4" name="直接箭头连接符 33"/>
          <p:cNvCxnSpPr/>
          <p:nvPr/>
        </p:nvCxnSpPr>
        <p:spPr bwMode="auto">
          <a:xfrm flipV="1">
            <a:off x="2618509" y="2161309"/>
            <a:ext cx="3048000" cy="2576946"/>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2: List the points in your own words .</a:t>
            </a: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932020" y="3116117"/>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554181" y="886692"/>
            <a:ext cx="10972800" cy="49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What is a plant-based diet? Is it just a fashionable new term for a “vegan (</a:t>
            </a:r>
            <a:r>
              <a:rPr lang="zh-CN" altLang="en-US" sz="2400" b="1" dirty="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严格素食主义者</a:t>
            </a:r>
            <a:r>
              <a:rPr lang="en-US" altLang="zh-CN" sz="3200" b="1" dirty="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While there is no set definition, a plant-based way of eating focuses on consuming plant-sourced wholefoods (</a:t>
            </a:r>
            <a:r>
              <a:rPr lang="zh-CN" altLang="en-US" sz="2400" b="1" dirty="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全天然食物</a:t>
            </a:r>
            <a:r>
              <a:rPr lang="en-US" altLang="zh-CN" sz="3200" b="1" dirty="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a:t>
            </a:r>
            <a:r>
              <a:rPr lang="zh-CN" altLang="en-US" sz="2400" b="1" dirty="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严格的，不变的</a:t>
            </a:r>
            <a:r>
              <a:rPr lang="en-US" altLang="zh-CN" sz="3200" b="1" dirty="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diet. With a plant-based diet, the focus is on simple, nutritious wholefoods.</a:t>
            </a: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Para.1</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TextBox 26"/>
          <p:cNvSpPr txBox="1"/>
          <p:nvPr/>
        </p:nvSpPr>
        <p:spPr>
          <a:xfrm>
            <a:off x="789711" y="992731"/>
            <a:ext cx="8643713" cy="584775"/>
          </a:xfrm>
          <a:prstGeom prst="rect">
            <a:avLst/>
          </a:prstGeom>
          <a:solidFill>
            <a:srgbClr val="CCFFCC"/>
          </a:solidFill>
        </p:spPr>
        <p:txBody>
          <a:bodyPr wrap="none" rtlCol="0">
            <a:spAutoFit/>
          </a:bodyPr>
          <a:lstStyle/>
          <a:p>
            <a:r>
              <a:rPr lang="en-US" altLang="zh-CN" sz="3200" dirty="0">
                <a:latin typeface="Times New Roman" panose="02020603050405020304" pitchFamily="18" charset="0"/>
                <a:cs typeface="Times New Roman" panose="02020603050405020304" pitchFamily="18" charset="0"/>
              </a:rPr>
              <a:t>…focus on nutritious plant-sourced </a:t>
            </a:r>
            <a:r>
              <a:rPr lang="en-US" altLang="zh-CN" sz="3200" dirty="0" err="1">
                <a:latin typeface="Times New Roman" panose="02020603050405020304" pitchFamily="18" charset="0"/>
                <a:cs typeface="Times New Roman" panose="02020603050405020304" pitchFamily="18" charset="0"/>
              </a:rPr>
              <a:t>wholefoods</a:t>
            </a:r>
            <a:r>
              <a:rPr lang="en-US" altLang="zh-CN" sz="3200" dirty="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0" y="5038959"/>
            <a:ext cx="12444432" cy="1569660"/>
          </a:xfrm>
          <a:prstGeom prst="rect">
            <a:avLst/>
          </a:prstGeom>
          <a:noFill/>
        </p:spPr>
        <p:txBody>
          <a:bodyPr wrap="none" rtlCol="0">
            <a:spAutoFit/>
          </a:bodyPr>
          <a:lstStyle/>
          <a:p>
            <a:pPr marL="514350" indent="-514350"/>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3. A plant-based diet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centers on </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nutritious </a:t>
            </a:r>
            <a:r>
              <a:rPr lang="en-US" altLang="zh-CN" sz="3200" u="sng" dirty="0" err="1">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coming from </a:t>
            </a:r>
          </a:p>
          <a:p>
            <a:pPr marL="514350" indent="-514350"/>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plant sources</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with</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serving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as complements/supplements</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p>
          <a:p>
            <a:pPr marL="514350" indent="-514350"/>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zh-CN" altLang="en-US"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（补充）</a:t>
            </a:r>
            <a:endParaRPr lang="zh-CN" altLang="en-US" sz="3200" dirty="0"/>
          </a:p>
        </p:txBody>
      </p:sp>
      <p:sp>
        <p:nvSpPr>
          <p:cNvPr id="18" name="TextBox 17"/>
          <p:cNvSpPr txBox="1"/>
          <p:nvPr/>
        </p:nvSpPr>
        <p:spPr>
          <a:xfrm>
            <a:off x="507360" y="1759523"/>
            <a:ext cx="10046340" cy="584775"/>
          </a:xfrm>
          <a:prstGeom prst="rect">
            <a:avLst/>
          </a:prstGeom>
          <a:solidFill>
            <a:srgbClr val="CCFFCC"/>
          </a:solidFill>
        </p:spPr>
        <p:txBody>
          <a:bodyPr wrap="none" rtlCol="0">
            <a:spAutoFit/>
          </a:bodyPr>
          <a:lstStyle/>
          <a:p>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are also included but play a supporting role</a:t>
            </a:r>
            <a:endParaRPr lang="zh-CN" altLang="en-US" sz="3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0" y="2493819"/>
            <a:ext cx="11940705" cy="1077218"/>
          </a:xfrm>
          <a:prstGeom prst="rect">
            <a:avLst/>
          </a:prstGeom>
          <a:noFill/>
        </p:spPr>
        <p:txBody>
          <a:bodyPr wrap="none" rtlCol="0">
            <a:spAutoFit/>
          </a:bodyPr>
          <a:lstStyle/>
          <a:p>
            <a:pPr marL="514350" indent="-514350"/>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1. A plant-based diet </a:t>
            </a:r>
            <a:r>
              <a:rPr lang="en-US" altLang="zh-CN" sz="3200" u="sng"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mainly considers </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plant-sourced </a:t>
            </a:r>
            <a:r>
              <a:rPr lang="en-US" altLang="zh-CN" sz="3200" u="sng" dirty="0" err="1">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but the</a:t>
            </a:r>
          </a:p>
          <a:p>
            <a:pPr marL="514350" indent="-514350"/>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are also needed</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zh-CN" altLang="en-US" sz="3200" dirty="0"/>
          </a:p>
        </p:txBody>
      </p:sp>
      <p:sp>
        <p:nvSpPr>
          <p:cNvPr id="21" name="TextBox 20"/>
          <p:cNvSpPr txBox="1"/>
          <p:nvPr/>
        </p:nvSpPr>
        <p:spPr>
          <a:xfrm>
            <a:off x="0" y="3782292"/>
            <a:ext cx="12315807" cy="1077218"/>
          </a:xfrm>
          <a:prstGeom prst="rect">
            <a:avLst/>
          </a:prstGeom>
          <a:noFill/>
        </p:spPr>
        <p:txBody>
          <a:bodyPr wrap="none" rtlCol="0">
            <a:spAutoFit/>
          </a:bodyPr>
          <a:lstStyle/>
          <a:p>
            <a:pPr marL="514350" indent="-514350"/>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A plant-based diet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not only </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centers on plant-sourced </a:t>
            </a:r>
            <a:r>
              <a:rPr lang="en-US" altLang="zh-CN" sz="3200" u="sng" dirty="0" err="1">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but</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it</a:t>
            </a:r>
          </a:p>
          <a:p>
            <a:pPr marL="514350" indent="-514350"/>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also </a:t>
            </a:r>
            <a:r>
              <a:rPr lang="en-US" altLang="zh-CN" sz="3200"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needs </a:t>
            </a:r>
            <a:r>
              <a:rPr lang="en-US" altLang="zh-CN" sz="3200" u="sng" dirty="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some animal products like animal proteins.</a:t>
            </a:r>
            <a:endParaRPr lang="zh-CN" altLang="en-US" sz="3200" u="sng" dirty="0"/>
          </a:p>
        </p:txBody>
      </p:sp>
      <p:pic>
        <p:nvPicPr>
          <p:cNvPr id="8" name="图片 7" descr="水印"/>
          <p:cNvPicPr>
            <a:picLocks noChangeAspect="1"/>
          </p:cNvPicPr>
          <p:nvPr userDrawn="1"/>
        </p:nvPicPr>
        <p:blipFill>
          <a:blip r:embed="rId2"/>
          <a:stretch>
            <a:fillRect/>
          </a:stretch>
        </p:blipFill>
        <p:spPr>
          <a:xfrm>
            <a:off x="8283575" y="509905"/>
            <a:ext cx="3868420" cy="1252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2669</Words>
  <Application>Microsoft Office PowerPoint</Application>
  <PresentationFormat>自定义</PresentationFormat>
  <Paragraphs>134</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BatangChe</vt:lpstr>
      <vt:lpstr>HelveticaNeue</vt:lpstr>
      <vt:lpstr>方正粗黑宋简体</vt:lpstr>
      <vt:lpstr>方正兰亭细黑_GBK</vt:lpstr>
      <vt:lpstr>华文新魏</vt:lpstr>
      <vt:lpstr>微软雅黑</vt:lpstr>
      <vt:lpstr>Arial</vt:lpstr>
      <vt:lpstr>Calibri</vt:lpstr>
      <vt:lpstr>Calibri Light</vt:lpstr>
      <vt:lpstr>Gabriola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****.taobao.com</cp:keywords>
  <dc:description>****.taobao.com</dc:description>
  <cp:lastModifiedBy>Windows 用户</cp:lastModifiedBy>
  <cp:revision>186</cp:revision>
  <dcterms:created xsi:type="dcterms:W3CDTF">2015-03-01T01:28:00Z</dcterms:created>
  <dcterms:modified xsi:type="dcterms:W3CDTF">2020-06-16T06:06:40Z</dcterms:modified>
  <cp:category>****.taobao.com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