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35" r:id="rId3"/>
    <p:sldId id="261" r:id="rId4"/>
    <p:sldId id="258" r:id="rId5"/>
    <p:sldId id="312" r:id="rId7"/>
    <p:sldId id="311" r:id="rId8"/>
    <p:sldId id="264" r:id="rId9"/>
    <p:sldId id="260" r:id="rId10"/>
    <p:sldId id="257" r:id="rId11"/>
    <p:sldId id="290" r:id="rId12"/>
    <p:sldId id="286" r:id="rId13"/>
    <p:sldId id="270" r:id="rId14"/>
    <p:sldId id="265" r:id="rId15"/>
    <p:sldId id="267" r:id="rId16"/>
    <p:sldId id="268" r:id="rId17"/>
    <p:sldId id="301" r:id="rId18"/>
    <p:sldId id="306" r:id="rId19"/>
    <p:sldId id="271" r:id="rId20"/>
    <p:sldId id="274" r:id="rId21"/>
    <p:sldId id="276" r:id="rId22"/>
    <p:sldId id="308" r:id="rId23"/>
    <p:sldId id="310" r:id="rId24"/>
    <p:sldId id="275" r:id="rId25"/>
    <p:sldId id="316" r:id="rId26"/>
    <p:sldId id="294" r:id="rId27"/>
    <p:sldId id="315" r:id="rId28"/>
    <p:sldId id="281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00FFFF"/>
    <a:srgbClr val="3C54CF"/>
    <a:srgbClr val="FF9900"/>
    <a:srgbClr val="00CAE9"/>
    <a:srgbClr val="F0F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74" autoAdjust="0"/>
  </p:normalViewPr>
  <p:slideViewPr>
    <p:cSldViewPr snapToGrid="0">
      <p:cViewPr varScale="1">
        <p:scale>
          <a:sx n="80" d="100"/>
          <a:sy n="80" d="100"/>
        </p:scale>
        <p:origin x="-69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66274-CB43-4624-AAEF-25EA8DC140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BE3EB-894A-4FFF-80AE-ABC6368B95A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E3EB-894A-4FFF-80AE-ABC6368B95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A180A-35F4-4619-A242-F9D622F330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99360-0470-4342-8471-2900263E0F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524269-D4EF-4C17-A919-1850E39DF0A0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E3EB-894A-4FFF-80AE-ABC6368B95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E540-FB40-486C-BA11-6E68A38FA9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70CB-3C48-4E6A-A02E-6B6D39E5DB13}" type="slidenum">
              <a:rPr lang="zh-CN" altLang="en-US" smtClean="0"/>
            </a:fld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399522" y="3429000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1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399522" y="4134293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2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399522" y="4839586"/>
            <a:ext cx="545973" cy="545973"/>
          </a:xfrm>
          <a:prstGeom prst="ellipse">
            <a:avLst/>
          </a:prstGeom>
          <a:solidFill>
            <a:srgbClr val="00CAE9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3C54C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3</a:t>
            </a:r>
            <a:endParaRPr lang="zh-CN" altLang="en-US" sz="2400" b="1" dirty="0">
              <a:solidFill>
                <a:srgbClr val="3C54CF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399522" y="5544879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4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E540-FB40-486C-BA11-6E68A38FA9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70CB-3C48-4E6A-A02E-6B6D39E5DB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E540-FB40-486C-BA11-6E68A38FA9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70CB-3C48-4E6A-A02E-6B6D39E5DB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heel spokes="3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E540-FB40-486C-BA11-6E68A38FA9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70CB-3C48-4E6A-A02E-6B6D39E5DB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E540-FB40-486C-BA11-6E68A38FA9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70CB-3C48-4E6A-A02E-6B6D39E5DB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E540-FB40-486C-BA11-6E68A38FA9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70CB-3C48-4E6A-A02E-6B6D39E5DB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E540-FB40-486C-BA11-6E68A38FA9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70CB-3C48-4E6A-A02E-6B6D39E5DB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E540-FB40-486C-BA11-6E68A38FA9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70CB-3C48-4E6A-A02E-6B6D39E5DB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E540-FB40-486C-BA11-6E68A38FA9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70CB-3C48-4E6A-A02E-6B6D39E5DB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E540-FB40-486C-BA11-6E68A38FA9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70CB-3C48-4E6A-A02E-6B6D39E5DB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E540-FB40-486C-BA11-6E68A38FA9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70CB-3C48-4E6A-A02E-6B6D39E5DB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FE540-FB40-486C-BA11-6E68A38FA9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E70CB-3C48-4E6A-A02E-6B6D39E5DB13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579474" y="0"/>
            <a:ext cx="186070" cy="6858000"/>
          </a:xfrm>
          <a:prstGeom prst="rect">
            <a:avLst/>
          </a:prstGeom>
          <a:solidFill>
            <a:srgbClr val="3C5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399522" y="3429000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1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399522" y="4134293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2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399522" y="4839586"/>
            <a:ext cx="545973" cy="545973"/>
          </a:xfrm>
          <a:prstGeom prst="ellipse">
            <a:avLst/>
          </a:prstGeom>
          <a:solidFill>
            <a:srgbClr val="00CAE9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3C54C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3</a:t>
            </a:r>
            <a:endParaRPr lang="zh-CN" altLang="en-US" sz="2400" b="1" dirty="0">
              <a:solidFill>
                <a:srgbClr val="3C54CF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399522" y="5544879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4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3000">
    <p:wheel spokes="3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4" Type="http://schemas.openxmlformats.org/officeDocument/2006/relationships/slideLayout" Target="../slideLayouts/slideLayout6.xml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emf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hdphoto" Target="../media/image14.wdp"/><Relationship Id="rId4" Type="http://schemas.openxmlformats.org/officeDocument/2006/relationships/image" Target="../media/image13.jpeg"/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0.xml"/><Relationship Id="rId3" Type="http://schemas.openxmlformats.org/officeDocument/2006/relationships/image" Target="../media/image18.png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emf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emf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emf"/><Relationship Id="rId2" Type="http://schemas.openxmlformats.org/officeDocument/2006/relationships/image" Target="../media/image23.emf"/><Relationship Id="rId1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emf"/><Relationship Id="rId1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8.emf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59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2009412" y="2887617"/>
            <a:ext cx="2606675" cy="707390"/>
            <a:chOff x="1951355" y="3032760"/>
            <a:chExt cx="2606675" cy="707390"/>
          </a:xfrm>
        </p:grpSpPr>
        <p:grpSp>
          <p:nvGrpSpPr>
            <p:cNvPr id="5" name="组合 3"/>
            <p:cNvGrpSpPr/>
            <p:nvPr>
              <p:custDataLst>
                <p:tags r:id="rId1"/>
              </p:custDataLst>
            </p:nvPr>
          </p:nvGrpSpPr>
          <p:grpSpPr>
            <a:xfrm>
              <a:off x="1951355" y="3032760"/>
              <a:ext cx="857250" cy="707390"/>
              <a:chOff x="5450" y="2610"/>
              <a:chExt cx="1350" cy="1114"/>
            </a:xfrm>
          </p:grpSpPr>
          <p:sp>
            <p:nvSpPr>
              <p:cNvPr id="18" name="文本框 17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450" y="2610"/>
                <a:ext cx="1350" cy="1115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4000" b="0" i="0" u="none" strike="noStrike" kern="1200" cap="none" spc="0" normalizeH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charset="-122"/>
                  </a:rPr>
                  <a:t>2</a:t>
                </a:r>
                <a:endParaRPr kumimoji="0" lang="zh-CN" altLang="en-US" sz="4000" b="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7" name="椭圆 16"/>
              <p:cNvSpPr/>
              <p:nvPr>
                <p:custDataLst>
                  <p:tags r:id="rId3"/>
                </p:custDataLst>
              </p:nvPr>
            </p:nvSpPr>
            <p:spPr>
              <a:xfrm>
                <a:off x="5570" y="2612"/>
                <a:ext cx="1111" cy="111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19" name="TextBox 25"/>
            <p:cNvSpPr txBox="1"/>
            <p:nvPr>
              <p:custDataLst>
                <p:tags r:id="rId4"/>
              </p:custDataLst>
            </p:nvPr>
          </p:nvSpPr>
          <p:spPr>
            <a:xfrm flipH="1">
              <a:off x="2913380" y="3125470"/>
              <a:ext cx="1644650" cy="52260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  <a:scene3d>
                <a:camera prst="orthographicFront"/>
                <a:lightRig rig="threePt" dir="t"/>
              </a:scene3d>
            </a:bodyPr>
            <a:lstStyle/>
            <a:p>
              <a:pPr lvl="0"/>
              <a:r>
                <a:rPr lang="en-US" altLang="zh-CN" sz="3200" b="1" dirty="0" smtClean="0">
                  <a:solidFill>
                    <a:schemeClr val="bg1"/>
                  </a:solidFill>
                </a:rPr>
                <a:t>tone</a:t>
              </a:r>
              <a:endParaRPr lang="zh-CN" alt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圆角矩形 9"/>
          <p:cNvSpPr/>
          <p:nvPr/>
        </p:nvSpPr>
        <p:spPr>
          <a:xfrm>
            <a:off x="4954136" y="966819"/>
            <a:ext cx="3691571" cy="12224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altLang="zh-CN" sz="2800" b="1" dirty="0" smtClean="0">
                <a:solidFill>
                  <a:prstClr val="black"/>
                </a:solidFill>
              </a:rPr>
              <a:t>Welcome speech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808854" y="4381306"/>
            <a:ext cx="7383145" cy="131318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altLang="zh-C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987641" y="4520474"/>
            <a:ext cx="2606675" cy="707390"/>
            <a:chOff x="1951355" y="3032760"/>
            <a:chExt cx="2606675" cy="707390"/>
          </a:xfrm>
        </p:grpSpPr>
        <p:grpSp>
          <p:nvGrpSpPr>
            <p:cNvPr id="30" name="组合 3"/>
            <p:cNvGrpSpPr/>
            <p:nvPr>
              <p:custDataLst>
                <p:tags r:id="rId5"/>
              </p:custDataLst>
            </p:nvPr>
          </p:nvGrpSpPr>
          <p:grpSpPr>
            <a:xfrm>
              <a:off x="1951355" y="3032760"/>
              <a:ext cx="857250" cy="708025"/>
              <a:chOff x="5450" y="2610"/>
              <a:chExt cx="1350" cy="1115"/>
            </a:xfrm>
          </p:grpSpPr>
          <p:sp>
            <p:nvSpPr>
              <p:cNvPr id="32" name="文本框 1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5450" y="2610"/>
                <a:ext cx="1350" cy="1115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charset="-122"/>
                  </a:rPr>
                  <a:t>3</a:t>
                </a:r>
                <a:endParaRPr kumimoji="0" lang="zh-CN" altLang="en-US" sz="4000" b="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33" name="椭圆 32"/>
              <p:cNvSpPr/>
              <p:nvPr>
                <p:custDataLst>
                  <p:tags r:id="rId7"/>
                </p:custDataLst>
              </p:nvPr>
            </p:nvSpPr>
            <p:spPr>
              <a:xfrm>
                <a:off x="5570" y="2612"/>
                <a:ext cx="1111" cy="111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31" name="TextBox 25"/>
            <p:cNvSpPr txBox="1"/>
            <p:nvPr>
              <p:custDataLst>
                <p:tags r:id="rId8"/>
              </p:custDataLst>
            </p:nvPr>
          </p:nvSpPr>
          <p:spPr>
            <a:xfrm flipH="1">
              <a:off x="2913380" y="3125470"/>
              <a:ext cx="1644650" cy="52260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rmAutofit fontScale="97500" lnSpcReduction="10000"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</a:rPr>
                <a:t>tense</a:t>
              </a:r>
              <a:endParaRPr lang="zh-CN" alt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925591" y="1332300"/>
            <a:ext cx="2606675" cy="707390"/>
            <a:chOff x="1951355" y="3032760"/>
            <a:chExt cx="2606675" cy="707390"/>
          </a:xfrm>
        </p:grpSpPr>
        <p:grpSp>
          <p:nvGrpSpPr>
            <p:cNvPr id="35" name="组合 3"/>
            <p:cNvGrpSpPr/>
            <p:nvPr>
              <p:custDataLst>
                <p:tags r:id="rId9"/>
              </p:custDataLst>
            </p:nvPr>
          </p:nvGrpSpPr>
          <p:grpSpPr>
            <a:xfrm>
              <a:off x="1951355" y="3032760"/>
              <a:ext cx="857250" cy="708025"/>
              <a:chOff x="5450" y="2610"/>
              <a:chExt cx="1350" cy="1115"/>
            </a:xfrm>
          </p:grpSpPr>
          <p:sp>
            <p:nvSpPr>
              <p:cNvPr id="37" name="文本框 17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450" y="2610"/>
                <a:ext cx="1350" cy="111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4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1</a:t>
                </a:r>
                <a:endParaRPr kumimoji="0" lang="zh-CN" altLang="en-US" sz="4000" b="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38" name="椭圆 37"/>
              <p:cNvSpPr/>
              <p:nvPr>
                <p:custDataLst>
                  <p:tags r:id="rId11"/>
                </p:custDataLst>
              </p:nvPr>
            </p:nvSpPr>
            <p:spPr>
              <a:xfrm>
                <a:off x="5570" y="2612"/>
                <a:ext cx="1111" cy="111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36" name="TextBox 25"/>
            <p:cNvSpPr txBox="1"/>
            <p:nvPr>
              <p:custDataLst>
                <p:tags r:id="rId12"/>
              </p:custDataLst>
            </p:nvPr>
          </p:nvSpPr>
          <p:spPr>
            <a:xfrm flipH="1">
              <a:off x="2913380" y="3125470"/>
              <a:ext cx="1644650" cy="52260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lvl="0">
                <a:defRPr sz="3200" b="1">
                  <a:solidFill>
                    <a:srgbClr val="FF0000"/>
                  </a:solidFill>
                </a:defRPr>
              </a:lvl1pPr>
            </a:lstStyle>
            <a:p>
              <a:r>
                <a:rPr lang="en-US" altLang="zh-CN" dirty="0">
                  <a:solidFill>
                    <a:schemeClr val="bg1"/>
                  </a:solidFill>
                </a:rPr>
                <a:t>Style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019928" y="4560842"/>
            <a:ext cx="159923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</a:rPr>
              <a:t>Future tense</a:t>
            </a:r>
            <a:endParaRPr lang="zh-CN" altLang="en-US" sz="2800" b="1" dirty="0">
              <a:solidFill>
                <a:srgbClr val="0000CC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44121" y="4523117"/>
            <a:ext cx="379685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</a:rPr>
              <a:t>Arrange varieties of activities</a:t>
            </a:r>
            <a:endParaRPr lang="zh-CN" altLang="en-US" sz="2800" b="1" dirty="0">
              <a:solidFill>
                <a:srgbClr val="0000CC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1257" y="740229"/>
            <a:ext cx="461665" cy="923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960735" y="3454400"/>
            <a:ext cx="461665" cy="30915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2" name="文本框 11"/>
          <p:cNvSpPr txBox="1"/>
          <p:nvPr/>
        </p:nvSpPr>
        <p:spPr>
          <a:xfrm>
            <a:off x="1520571" y="228550"/>
            <a:ext cx="3594229" cy="523283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Georgia" panose="02040502050405020303" charset="0"/>
                <a:cs typeface="Georgia" panose="02040502050405020303" charset="0"/>
              </a:rPr>
              <a:t>Explore the topic</a:t>
            </a:r>
            <a:endParaRPr lang="en-US" altLang="zh-CN" sz="2800" b="1" dirty="0">
              <a:solidFill>
                <a:srgbClr val="FF0000"/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53" name="左箭头 52"/>
          <p:cNvSpPr/>
          <p:nvPr/>
        </p:nvSpPr>
        <p:spPr>
          <a:xfrm>
            <a:off x="6619164" y="4641097"/>
            <a:ext cx="875941" cy="234048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4" name="圆角矩形 53"/>
          <p:cNvSpPr/>
          <p:nvPr/>
        </p:nvSpPr>
        <p:spPr>
          <a:xfrm>
            <a:off x="4954137" y="2770496"/>
            <a:ext cx="5882185" cy="955343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sz="2800" b="1" dirty="0" smtClean="0">
                <a:solidFill>
                  <a:schemeClr val="tx1"/>
                </a:solidFill>
              </a:rPr>
              <a:t>friendly, sincere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，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genuine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</p:spTree>
    <p:custDataLst>
      <p:tags r:id="rId13"/>
    </p:custDataLst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43" grpId="0" animBg="1"/>
      <p:bldP spid="45" grpId="0" animBg="1"/>
      <p:bldP spid="53" grpId="0" animBg="1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429811" y="1870459"/>
            <a:ext cx="9066146" cy="2467331"/>
          </a:xfrm>
          <a:prstGeom prst="rect">
            <a:avLst/>
          </a:prstGeom>
          <a:noFill/>
          <a:ln w="3810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003632" y="1746132"/>
            <a:ext cx="184731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endParaRPr lang="zh-CN" altLang="en-US" sz="7200" spc="600" dirty="0">
              <a:solidFill>
                <a:schemeClr val="tx1">
                  <a:lumMod val="85000"/>
                  <a:lumOff val="15000"/>
                </a:schemeClr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724927" y="283788"/>
            <a:ext cx="3735920" cy="60016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CN" sz="2800" b="1" u="sng" dirty="0">
                <a:solidFill>
                  <a:prstClr val="black"/>
                </a:solidFill>
              </a:rPr>
              <a:t>Para.1The beginning</a:t>
            </a:r>
            <a:endParaRPr lang="en-US" altLang="zh-CN" sz="2800" b="1" u="sng" dirty="0">
              <a:solidFill>
                <a:prstClr val="black"/>
              </a:solidFill>
            </a:endParaRPr>
          </a:p>
          <a:p>
            <a:pPr lvl="0"/>
            <a:r>
              <a:rPr lang="en-US" altLang="zh-CN" sz="2800" b="1" dirty="0" smtClean="0">
                <a:solidFill>
                  <a:prstClr val="black"/>
                </a:solidFill>
              </a:rPr>
              <a:t>Greeting</a:t>
            </a:r>
            <a:endParaRPr lang="en-US" altLang="zh-CN" sz="2800" b="1" dirty="0" smtClean="0">
              <a:solidFill>
                <a:prstClr val="black"/>
              </a:solidFill>
            </a:endParaRPr>
          </a:p>
          <a:p>
            <a:pPr lvl="0"/>
            <a:endParaRPr lang="en-US" altLang="zh-CN" sz="2400" u="sng" dirty="0" smtClean="0">
              <a:solidFill>
                <a:prstClr val="black"/>
              </a:solidFill>
            </a:endParaRPr>
          </a:p>
          <a:p>
            <a:endParaRPr lang="en-US" altLang="zh-CN" sz="2800" b="1" u="sng" dirty="0" smtClean="0">
              <a:solidFill>
                <a:prstClr val="black"/>
              </a:solidFill>
            </a:endParaRPr>
          </a:p>
          <a:p>
            <a:endParaRPr lang="en-US" altLang="zh-CN" sz="2800" b="1" u="sng" dirty="0" smtClean="0">
              <a:solidFill>
                <a:prstClr val="black"/>
              </a:solidFill>
            </a:endParaRPr>
          </a:p>
          <a:p>
            <a:endParaRPr lang="en-US" altLang="zh-CN" sz="2800" b="1" u="sng" dirty="0" smtClean="0">
              <a:solidFill>
                <a:prstClr val="black"/>
              </a:solidFill>
            </a:endParaRPr>
          </a:p>
          <a:p>
            <a:r>
              <a:rPr lang="en-US" altLang="zh-CN" sz="2800" b="1" u="sng" dirty="0" smtClean="0">
                <a:solidFill>
                  <a:prstClr val="black"/>
                </a:solidFill>
              </a:rPr>
              <a:t>Para.2The </a:t>
            </a:r>
            <a:r>
              <a:rPr lang="en-US" altLang="zh-CN" sz="2800" b="1" u="sng" dirty="0">
                <a:solidFill>
                  <a:prstClr val="black"/>
                </a:solidFill>
              </a:rPr>
              <a:t>body</a:t>
            </a:r>
            <a:endParaRPr lang="en-US" altLang="zh-CN" sz="2800" b="1" u="sng" dirty="0">
              <a:solidFill>
                <a:prstClr val="black"/>
              </a:solidFill>
            </a:endParaRPr>
          </a:p>
          <a:p>
            <a:r>
              <a:rPr lang="en-US" altLang="zh-CN" sz="2800" b="1" u="sng" dirty="0">
                <a:solidFill>
                  <a:prstClr val="black"/>
                </a:solidFill>
              </a:rPr>
              <a:t>Introducing </a:t>
            </a:r>
            <a:r>
              <a:rPr lang="en-US" altLang="zh-CN" sz="2800" b="1" u="sng" dirty="0" smtClean="0">
                <a:solidFill>
                  <a:prstClr val="black"/>
                </a:solidFill>
              </a:rPr>
              <a:t>various activities</a:t>
            </a:r>
            <a:endParaRPr lang="en-US" altLang="zh-CN" sz="2800" b="1" u="sng" dirty="0">
              <a:solidFill>
                <a:prstClr val="black"/>
              </a:solidFill>
            </a:endParaRPr>
          </a:p>
          <a:p>
            <a:pPr lvl="0"/>
            <a:endParaRPr lang="en-US" altLang="zh-CN" sz="2400" u="sng" dirty="0" smtClean="0"/>
          </a:p>
          <a:p>
            <a:pPr lvl="0"/>
            <a:endParaRPr lang="en-US" altLang="zh-CN" sz="2800" b="1" u="sng" dirty="0" smtClean="0">
              <a:solidFill>
                <a:prstClr val="black"/>
              </a:solidFill>
            </a:endParaRPr>
          </a:p>
          <a:p>
            <a:pPr lvl="0"/>
            <a:endParaRPr lang="en-US" altLang="zh-CN" sz="2800" b="1" u="sng" dirty="0" smtClean="0">
              <a:solidFill>
                <a:prstClr val="black"/>
              </a:solidFill>
            </a:endParaRPr>
          </a:p>
          <a:p>
            <a:pPr lvl="0"/>
            <a:r>
              <a:rPr lang="en-US" altLang="zh-CN" sz="2800" b="1" u="sng" dirty="0" smtClean="0">
                <a:solidFill>
                  <a:prstClr val="black"/>
                </a:solidFill>
              </a:rPr>
              <a:t>Para.3The </a:t>
            </a:r>
            <a:r>
              <a:rPr lang="en-US" altLang="zh-CN" sz="2800" b="1" u="sng" dirty="0">
                <a:solidFill>
                  <a:prstClr val="black"/>
                </a:solidFill>
              </a:rPr>
              <a:t>ending</a:t>
            </a:r>
            <a:endParaRPr lang="en-US" altLang="zh-CN" sz="2800" b="1" u="sng" dirty="0">
              <a:solidFill>
                <a:prstClr val="black"/>
              </a:solidFill>
            </a:endParaRPr>
          </a:p>
          <a:p>
            <a:r>
              <a:rPr lang="en-US" altLang="zh-CN" sz="2800" b="1" u="sng" dirty="0">
                <a:solidFill>
                  <a:prstClr val="black"/>
                </a:solidFill>
              </a:rPr>
              <a:t>Express your </a:t>
            </a:r>
            <a:r>
              <a:rPr lang="en-US" altLang="zh-CN" sz="2800" b="1" u="sng" dirty="0" smtClean="0">
                <a:solidFill>
                  <a:prstClr val="black"/>
                </a:solidFill>
              </a:rPr>
              <a:t>wishes</a:t>
            </a:r>
            <a:endParaRPr lang="zh-CN" altLang="en-US" sz="2800" b="1" u="sng" dirty="0">
              <a:solidFill>
                <a:prstClr val="black"/>
              </a:solidFill>
            </a:endParaRPr>
          </a:p>
        </p:txBody>
      </p:sp>
      <p:sp>
        <p:nvSpPr>
          <p:cNvPr id="23" name="文本框 11"/>
          <p:cNvSpPr txBox="1"/>
          <p:nvPr/>
        </p:nvSpPr>
        <p:spPr>
          <a:xfrm>
            <a:off x="331889" y="19691"/>
            <a:ext cx="2195844" cy="52302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Georgia" panose="02040502050405020303" charset="0"/>
                <a:cs typeface="Georgia" panose="02040502050405020303" charset="0"/>
              </a:rPr>
              <a:t>The layout</a:t>
            </a:r>
            <a:endParaRPr lang="en-US" altLang="zh-CN" sz="2800" dirty="0">
              <a:solidFill>
                <a:schemeClr val="tx1"/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25" name="Rectangle 29"/>
          <p:cNvSpPr>
            <a:spLocks noChangeArrowheads="1"/>
          </p:cNvSpPr>
          <p:nvPr/>
        </p:nvSpPr>
        <p:spPr bwMode="auto">
          <a:xfrm>
            <a:off x="6470952" y="278691"/>
            <a:ext cx="4665735" cy="460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00CC"/>
                </a:solidFill>
                <a:ea typeface="方正小标宋简体" pitchFamily="65" charset="-122"/>
              </a:rPr>
              <a:t>1. greeting</a:t>
            </a:r>
            <a:endParaRPr lang="zh-CN" altLang="en-US" sz="2400" b="1" dirty="0">
              <a:solidFill>
                <a:srgbClr val="0000CC"/>
              </a:solidFill>
              <a:ea typeface="方正小标宋简体" pitchFamily="65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15887" y="785794"/>
            <a:ext cx="2856572" cy="460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CC"/>
                </a:solidFill>
                <a:ea typeface="方正小标宋简体" pitchFamily="65" charset="-122"/>
              </a:defRPr>
            </a:lvl1pPr>
          </a:lstStyle>
          <a:p>
            <a:r>
              <a:rPr lang="en-US" altLang="zh-CN" dirty="0" smtClean="0"/>
              <a:t>2.background</a:t>
            </a:r>
            <a:endParaRPr lang="zh-CN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584819" y="1396568"/>
            <a:ext cx="2430660" cy="460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CC"/>
                </a:solidFill>
                <a:ea typeface="方正小标宋简体" pitchFamily="65" charset="-122"/>
              </a:defRPr>
            </a:lvl1pPr>
          </a:lstStyle>
          <a:p>
            <a:r>
              <a:rPr lang="en-US" altLang="zh-CN" dirty="0"/>
              <a:t>3.purpose</a:t>
            </a:r>
            <a:endParaRPr lang="zh-CN" altLang="en-US" dirty="0"/>
          </a:p>
        </p:txBody>
      </p:sp>
      <p:sp>
        <p:nvSpPr>
          <p:cNvPr id="28" name="左大括号 27"/>
          <p:cNvSpPr/>
          <p:nvPr/>
        </p:nvSpPr>
        <p:spPr>
          <a:xfrm>
            <a:off x="5945287" y="278691"/>
            <a:ext cx="557994" cy="1927420"/>
          </a:xfrm>
          <a:prstGeom prst="leftBrace">
            <a:avLst/>
          </a:prstGeom>
          <a:solidFill>
            <a:srgbClr val="00FFCC"/>
          </a:solidFill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31" name="左大括号 30"/>
          <p:cNvSpPr/>
          <p:nvPr/>
        </p:nvSpPr>
        <p:spPr>
          <a:xfrm>
            <a:off x="6003632" y="2346296"/>
            <a:ext cx="571314" cy="3135231"/>
          </a:xfrm>
          <a:prstGeom prst="leftBrace">
            <a:avLst>
              <a:gd name="adj1" fmla="val 8333"/>
              <a:gd name="adj2" fmla="val 50000"/>
            </a:avLst>
          </a:prstGeom>
          <a:solidFill>
            <a:srgbClr val="00FFFF"/>
          </a:solidFill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6671230" y="2061133"/>
            <a:ext cx="1618724" cy="460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CC"/>
                </a:solidFill>
                <a:ea typeface="方正小标宋简体" pitchFamily="65" charset="-122"/>
              </a:defRPr>
            </a:lvl1pPr>
          </a:lstStyle>
          <a:p>
            <a:r>
              <a:rPr lang="en-US" altLang="zh-CN" dirty="0"/>
              <a:t>1. time</a:t>
            </a:r>
            <a:endParaRPr lang="zh-CN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782132" y="3212106"/>
            <a:ext cx="1142629" cy="460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CC"/>
                </a:solidFill>
                <a:ea typeface="方正小标宋简体" pitchFamily="65" charset="-122"/>
              </a:defRPr>
            </a:lvl1pPr>
          </a:lstStyle>
          <a:p>
            <a:r>
              <a:rPr lang="en-US" altLang="zh-CN" dirty="0"/>
              <a:t>3. aim</a:t>
            </a:r>
            <a:endParaRPr lang="zh-CN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725074" y="3811603"/>
            <a:ext cx="1809163" cy="460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CC"/>
                </a:solidFill>
                <a:ea typeface="方正小标宋简体" pitchFamily="65" charset="-122"/>
              </a:defRPr>
            </a:lvl1pPr>
          </a:lstStyle>
          <a:p>
            <a:r>
              <a:rPr lang="en-US" altLang="zh-CN" dirty="0"/>
              <a:t>4. content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682118" y="4864893"/>
            <a:ext cx="3132442" cy="8284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CC"/>
                </a:solidFill>
                <a:ea typeface="方正小标宋简体" pitchFamily="65" charset="-122"/>
              </a:defRPr>
            </a:lvl1pPr>
          </a:lstStyle>
          <a:p>
            <a:r>
              <a:rPr lang="en-US" altLang="zh-CN" dirty="0"/>
              <a:t>6. Content+ aim/significance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224284" y="5815572"/>
            <a:ext cx="2380477" cy="460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CC"/>
                </a:solidFill>
                <a:ea typeface="方正小标宋简体" pitchFamily="65" charset="-122"/>
              </a:defRPr>
            </a:lvl1pPr>
          </a:lstStyle>
          <a:p>
            <a:r>
              <a:rPr lang="en-US" altLang="zh-CN" dirty="0"/>
              <a:t>hope +wish</a:t>
            </a:r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725074" y="2569059"/>
            <a:ext cx="1713943" cy="460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CC"/>
                </a:solidFill>
                <a:ea typeface="方正小标宋简体" pitchFamily="65" charset="-122"/>
              </a:defRPr>
            </a:lvl1pPr>
          </a:lstStyle>
          <a:p>
            <a:r>
              <a:rPr lang="en-US" altLang="zh-CN" dirty="0"/>
              <a:t>2. place</a:t>
            </a:r>
            <a:endParaRPr lang="zh-CN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729728" y="4337790"/>
            <a:ext cx="2856572" cy="460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CC"/>
                </a:solidFill>
                <a:ea typeface="方正小标宋简体" pitchFamily="65" charset="-122"/>
              </a:defRPr>
            </a:lvl1pPr>
          </a:lstStyle>
          <a:p>
            <a:r>
              <a:rPr lang="en-US" altLang="zh-CN" dirty="0"/>
              <a:t>5. significance</a:t>
            </a:r>
            <a:endParaRPr lang="zh-CN" altLang="en-US" dirty="0"/>
          </a:p>
        </p:txBody>
      </p: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5" grpId="0"/>
      <p:bldP spid="26" grpId="0"/>
      <p:bldP spid="27" grpId="0"/>
      <p:bldP spid="28" grpId="0" animBg="1"/>
      <p:bldP spid="31" grpId="0" animBg="1"/>
      <p:bldP spid="32" grpId="0"/>
      <p:bldP spid="33" grpId="0"/>
      <p:bldP spid="34" grpId="0"/>
      <p:bldP spid="35" grpId="0"/>
      <p:bldP spid="36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9474" y="0"/>
            <a:ext cx="186070" cy="6858000"/>
          </a:xfrm>
          <a:prstGeom prst="rect">
            <a:avLst/>
          </a:prstGeom>
          <a:solidFill>
            <a:srgbClr val="3C5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99522" y="3429000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1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99522" y="4134293"/>
            <a:ext cx="545973" cy="545973"/>
          </a:xfrm>
          <a:prstGeom prst="ellipse">
            <a:avLst/>
          </a:prstGeom>
          <a:solidFill>
            <a:srgbClr val="00CAE9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3C54C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2</a:t>
            </a:r>
            <a:endParaRPr lang="zh-CN" altLang="en-US" sz="2400" b="1" dirty="0">
              <a:solidFill>
                <a:srgbClr val="3C54CF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99522" y="4839586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3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99522" y="5544879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4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17" y="4722293"/>
            <a:ext cx="2846897" cy="2135707"/>
          </a:xfrm>
          <a:prstGeom prst="rect">
            <a:avLst/>
          </a:prstGeom>
        </p:spPr>
      </p:pic>
      <p:sp>
        <p:nvSpPr>
          <p:cNvPr id="23" name="矩形: 圆角 22"/>
          <p:cNvSpPr/>
          <p:nvPr/>
        </p:nvSpPr>
        <p:spPr>
          <a:xfrm>
            <a:off x="1545699" y="0"/>
            <a:ext cx="4098356" cy="587499"/>
          </a:xfrm>
          <a:prstGeom prst="roundRect">
            <a:avLst>
              <a:gd name="adj" fmla="val 41792"/>
            </a:avLst>
          </a:prstGeom>
          <a:solidFill>
            <a:srgbClr val="00CAE9"/>
          </a:solidFill>
          <a:ln w="28575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b="1" dirty="0" smtClean="0">
                <a:latin typeface="Georgia" panose="02040502050405020303" charset="0"/>
                <a:cs typeface="Georgia" panose="02040502050405020303" charset="0"/>
              </a:rPr>
              <a:t>The beginning</a:t>
            </a:r>
            <a:endParaRPr lang="en-US" altLang="zh-CN" sz="3600" b="1" dirty="0">
              <a:solidFill>
                <a:schemeClr val="tx1"/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395976" y="642931"/>
            <a:ext cx="6413149" cy="1664600"/>
            <a:chOff x="1759865" y="725926"/>
            <a:chExt cx="6413149" cy="1664600"/>
          </a:xfrm>
        </p:grpSpPr>
        <p:sp>
          <p:nvSpPr>
            <p:cNvPr id="26" name="矩形 25"/>
            <p:cNvSpPr/>
            <p:nvPr/>
          </p:nvSpPr>
          <p:spPr>
            <a:xfrm>
              <a:off x="1759865" y="1107235"/>
              <a:ext cx="2961957" cy="1068204"/>
            </a:xfrm>
            <a:prstGeom prst="rect">
              <a:avLst/>
            </a:prstGeom>
            <a:noFill/>
            <a:ln w="19050">
              <a:solidFill>
                <a:srgbClr val="3C54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0535" y="725926"/>
              <a:ext cx="860943" cy="698839"/>
            </a:xfrm>
            <a:prstGeom prst="rect">
              <a:avLst/>
            </a:prstGeom>
          </p:spPr>
        </p:pic>
        <p:sp useBgFill="1">
          <p:nvSpPr>
            <p:cNvPr id="28" name="文本框 27"/>
            <p:cNvSpPr txBox="1"/>
            <p:nvPr/>
          </p:nvSpPr>
          <p:spPr>
            <a:xfrm>
              <a:off x="2082885" y="1467196"/>
              <a:ext cx="6090129" cy="92333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571500" indent="-571500">
                <a:buFont typeface="Wingdings" panose="05000000000000000000" charset="0"/>
                <a:buChar char="Ø"/>
              </a:pP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 greatly honored (</a:t>
              </a:r>
              <a:r>
                <a:rPr lang="zh-CN" alt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深感荣幸）</a:t>
              </a:r>
              <a:endPara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71500" indent="-571500">
                <a:buFont typeface="Wingdings" panose="05000000000000000000" charset="0"/>
                <a:buChar char="Ø"/>
              </a:pP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On behalf of sb. </a:t>
              </a:r>
              <a:r>
                <a:rPr lang="zh-CN" alt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（代表某人）</a:t>
              </a:r>
              <a:endPara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71500" indent="-571500">
                <a:buFont typeface="Wingdings" panose="05000000000000000000" charset="0"/>
                <a:buChar char="Ø"/>
              </a:pP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Extend warm  welcome to sb. (</a:t>
              </a:r>
              <a:r>
                <a:rPr lang="zh-CN" alt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向某人表示热烈欢迎）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249771" y="2320983"/>
            <a:ext cx="5328450" cy="1664600"/>
            <a:chOff x="1759865" y="725926"/>
            <a:chExt cx="4828117" cy="1664600"/>
          </a:xfrm>
        </p:grpSpPr>
        <p:sp>
          <p:nvSpPr>
            <p:cNvPr id="44" name="矩形 43"/>
            <p:cNvSpPr/>
            <p:nvPr/>
          </p:nvSpPr>
          <p:spPr>
            <a:xfrm>
              <a:off x="1759865" y="1107235"/>
              <a:ext cx="2961957" cy="1068204"/>
            </a:xfrm>
            <a:prstGeom prst="rect">
              <a:avLst/>
            </a:prstGeom>
            <a:noFill/>
            <a:ln w="19050">
              <a:solidFill>
                <a:srgbClr val="3C54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0536" y="725926"/>
              <a:ext cx="860943" cy="698839"/>
            </a:xfrm>
            <a:prstGeom prst="rect">
              <a:avLst/>
            </a:prstGeom>
          </p:spPr>
        </p:pic>
        <p:sp useBgFill="1">
          <p:nvSpPr>
            <p:cNvPr id="46" name="文本框 45"/>
            <p:cNvSpPr txBox="1"/>
            <p:nvPr/>
          </p:nvSpPr>
          <p:spPr>
            <a:xfrm>
              <a:off x="2082886" y="1467196"/>
              <a:ext cx="4505096" cy="92333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charset="0"/>
                <a:buChar char="Ø"/>
              </a:pPr>
              <a:r>
                <a:rPr lang="en-US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Learning/Knowing that </a:t>
              </a: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you are interested in the activities in our school, I'm glad to tell you some </a:t>
              </a:r>
              <a:r>
                <a:rPr lang="en-US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relevant</a:t>
              </a: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information.</a:t>
              </a:r>
              <a:r>
                <a:rPr lang="zh-CN" alt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(v-</a:t>
              </a:r>
              <a:r>
                <a:rPr lang="en-US" altLang="zh-CN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ing</a:t>
              </a: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409622" y="4271993"/>
            <a:ext cx="5236836" cy="1941599"/>
            <a:chOff x="1759865" y="725926"/>
            <a:chExt cx="5236836" cy="1941599"/>
          </a:xfrm>
        </p:grpSpPr>
        <p:sp>
          <p:nvSpPr>
            <p:cNvPr id="48" name="矩形 47"/>
            <p:cNvSpPr/>
            <p:nvPr/>
          </p:nvSpPr>
          <p:spPr>
            <a:xfrm>
              <a:off x="1759865" y="1107235"/>
              <a:ext cx="2961957" cy="1068204"/>
            </a:xfrm>
            <a:prstGeom prst="rect">
              <a:avLst/>
            </a:prstGeom>
            <a:noFill/>
            <a:ln w="19050">
              <a:solidFill>
                <a:srgbClr val="3C54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0535" y="725926"/>
              <a:ext cx="860943" cy="698839"/>
            </a:xfrm>
            <a:prstGeom prst="rect">
              <a:avLst/>
            </a:prstGeom>
          </p:spPr>
        </p:pic>
        <p:sp useBgFill="1">
          <p:nvSpPr>
            <p:cNvPr id="50" name="文本框 49"/>
            <p:cNvSpPr txBox="1"/>
            <p:nvPr/>
          </p:nvSpPr>
          <p:spPr>
            <a:xfrm>
              <a:off x="2082886" y="1467196"/>
              <a:ext cx="4913815" cy="120032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charset="0"/>
                <a:buChar char="Ø"/>
              </a:pPr>
              <a:r>
                <a:rPr lang="en-US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Delighted to know that</a:t>
              </a: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you're interested in the activities in our school, I'd like to give you some</a:t>
              </a:r>
              <a:r>
                <a:rPr lang="en-US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related</a:t>
              </a: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details.(</a:t>
              </a:r>
              <a:r>
                <a:rPr lang="en-US" altLang="zh-CN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adj</a:t>
              </a: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as </a:t>
              </a:r>
              <a:r>
                <a:rPr lang="en-US" altLang="zh-CN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verbial</a:t>
              </a: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文本框 23"/>
          <p:cNvSpPr txBox="1"/>
          <p:nvPr/>
        </p:nvSpPr>
        <p:spPr>
          <a:xfrm>
            <a:off x="7902054" y="766395"/>
            <a:ext cx="2095472" cy="830997"/>
          </a:xfrm>
          <a:prstGeom prst="rect">
            <a:avLst/>
          </a:prstGeom>
          <a:solidFill>
            <a:srgbClr val="00CAE9"/>
          </a:solidFill>
          <a:ln w="28575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lt1"/>
                </a:solidFill>
              </a:rPr>
              <a:t>greet properly</a:t>
            </a:r>
            <a:endParaRPr lang="zh-CN" altLang="en-US" sz="2400" b="1" dirty="0">
              <a:solidFill>
                <a:schemeClr val="lt1"/>
              </a:solidFill>
            </a:endParaRPr>
          </a:p>
        </p:txBody>
      </p:sp>
      <p:sp>
        <p:nvSpPr>
          <p:cNvPr id="32" name="文本框 23"/>
          <p:cNvSpPr txBox="1"/>
          <p:nvPr/>
        </p:nvSpPr>
        <p:spPr>
          <a:xfrm>
            <a:off x="7872426" y="3177834"/>
            <a:ext cx="3835021" cy="923330"/>
          </a:xfrm>
          <a:prstGeom prst="rect">
            <a:avLst/>
          </a:prstGeom>
          <a:solidFill>
            <a:srgbClr val="00CAE9"/>
          </a:solidFill>
          <a:ln w="28575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lt1"/>
                </a:solidFill>
              </a:rPr>
              <a:t>express your purpose to the point</a:t>
            </a:r>
            <a:endParaRPr lang="zh-CN" altLang="en-US" sz="24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9474" y="0"/>
            <a:ext cx="186070" cy="6858000"/>
          </a:xfrm>
          <a:prstGeom prst="rect">
            <a:avLst/>
          </a:prstGeom>
          <a:solidFill>
            <a:srgbClr val="3C5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99522" y="3429000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1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99522" y="4134293"/>
            <a:ext cx="545973" cy="545973"/>
          </a:xfrm>
          <a:prstGeom prst="ellipse">
            <a:avLst/>
          </a:prstGeom>
          <a:solidFill>
            <a:srgbClr val="00CAE9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3C54C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2</a:t>
            </a:r>
            <a:endParaRPr lang="zh-CN" altLang="en-US" sz="2400" b="1" dirty="0">
              <a:solidFill>
                <a:srgbClr val="3C54CF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99522" y="4839586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3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99522" y="5544879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4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6" b="17338"/>
          <a:stretch>
            <a:fillRect/>
          </a:stretch>
        </p:blipFill>
        <p:spPr>
          <a:xfrm flipH="1">
            <a:off x="9458792" y="0"/>
            <a:ext cx="2733207" cy="6858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17" name="组合 16"/>
          <p:cNvGrpSpPr/>
          <p:nvPr/>
        </p:nvGrpSpPr>
        <p:grpSpPr>
          <a:xfrm>
            <a:off x="1392471" y="2281742"/>
            <a:ext cx="9773750" cy="646331"/>
            <a:chOff x="932147" y="1062043"/>
            <a:chExt cx="9773750" cy="646331"/>
          </a:xfrm>
        </p:grpSpPr>
        <p:sp>
          <p:nvSpPr>
            <p:cNvPr id="15" name="文本框 14"/>
            <p:cNvSpPr txBox="1"/>
            <p:nvPr/>
          </p:nvSpPr>
          <p:spPr>
            <a:xfrm>
              <a:off x="2091536" y="1062043"/>
              <a:ext cx="6540573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rgbClr val="FF0000"/>
                  </a:solidFill>
                </a:rPr>
                <a:t>in order to (</a:t>
              </a:r>
              <a:r>
                <a:rPr lang="zh-CN" altLang="en-US" sz="3600" b="1" dirty="0">
                  <a:solidFill>
                    <a:srgbClr val="FF0000"/>
                  </a:solidFill>
                </a:rPr>
                <a:t>表</a:t>
              </a:r>
              <a:r>
                <a:rPr lang="zh-CN" altLang="en-US" sz="3600" b="1" dirty="0" smtClean="0">
                  <a:solidFill>
                    <a:srgbClr val="FF0000"/>
                  </a:solidFill>
                </a:rPr>
                <a:t>安排活动的</a:t>
              </a:r>
              <a:r>
                <a:rPr lang="zh-CN" altLang="en-US" sz="3600" b="1" dirty="0">
                  <a:solidFill>
                    <a:srgbClr val="FF0000"/>
                  </a:solidFill>
                </a:rPr>
                <a:t>目的</a:t>
              </a:r>
              <a:r>
                <a:rPr lang="en-US" altLang="zh-CN" sz="3600" b="1" dirty="0" smtClean="0">
                  <a:solidFill>
                    <a:srgbClr val="FF0000"/>
                  </a:solidFill>
                  <a:ea typeface="微软雅黑 Light" panose="020B0502040204020203" pitchFamily="34" charset="-122"/>
                </a:rPr>
                <a:t>)</a:t>
              </a:r>
              <a:endParaRPr lang="zh-CN" altLang="en-US" sz="3600" b="1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02843" y="1076010"/>
              <a:ext cx="603054" cy="54597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2147" y="1154838"/>
              <a:ext cx="603054" cy="54597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  <p:grpSp>
        <p:nvGrpSpPr>
          <p:cNvPr id="18" name="组合 17"/>
          <p:cNvGrpSpPr/>
          <p:nvPr/>
        </p:nvGrpSpPr>
        <p:grpSpPr>
          <a:xfrm>
            <a:off x="1416853" y="3701986"/>
            <a:ext cx="10457283" cy="624802"/>
            <a:chOff x="884851" y="1028713"/>
            <a:chExt cx="9884108" cy="624802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4851" y="1107541"/>
              <a:ext cx="603054" cy="54597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sp>
          <p:nvSpPr>
            <p:cNvPr id="20" name="文本框 19"/>
            <p:cNvSpPr txBox="1"/>
            <p:nvPr/>
          </p:nvSpPr>
          <p:spPr>
            <a:xfrm>
              <a:off x="2044411" y="1062043"/>
              <a:ext cx="748862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FF0000"/>
                  </a:solidFill>
                </a:rPr>
                <a:t>not only … but also </a:t>
              </a:r>
              <a:r>
                <a:rPr lang="zh-CN" altLang="en-US" sz="2800" b="1" dirty="0" smtClean="0">
                  <a:solidFill>
                    <a:srgbClr val="FF0000"/>
                  </a:solidFill>
                </a:rPr>
                <a:t>表并列 </a:t>
              </a:r>
              <a:r>
                <a:rPr lang="en-US" altLang="zh-CN" sz="2800" b="1" dirty="0" smtClean="0">
                  <a:solidFill>
                    <a:srgbClr val="FF0000"/>
                  </a:solidFill>
                </a:rPr>
                <a:t>(</a:t>
              </a:r>
              <a:r>
                <a:rPr lang="zh-CN" altLang="en-US" sz="2800" b="1" dirty="0" smtClean="0">
                  <a:solidFill>
                    <a:srgbClr val="FF0000"/>
                  </a:solidFill>
                </a:rPr>
                <a:t>具体活动的两点好处</a:t>
              </a:r>
              <a:r>
                <a:rPr lang="en-US" altLang="zh-CN" sz="2800" b="1" dirty="0" smtClean="0">
                  <a:solidFill>
                    <a:srgbClr val="FF0000"/>
                  </a:solidFill>
                </a:rPr>
                <a:t>)</a:t>
              </a:r>
              <a:endParaRPr lang="en-US" altLang="zh-CN" sz="2800" b="1" dirty="0">
                <a:solidFill>
                  <a:srgbClr val="FF0000"/>
                </a:solidFill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65905" y="1028713"/>
              <a:ext cx="603054" cy="54597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  <p:grpSp>
        <p:nvGrpSpPr>
          <p:cNvPr id="22" name="组合 21"/>
          <p:cNvGrpSpPr/>
          <p:nvPr/>
        </p:nvGrpSpPr>
        <p:grpSpPr>
          <a:xfrm>
            <a:off x="1446624" y="5215711"/>
            <a:ext cx="9805281" cy="577506"/>
            <a:chOff x="900616" y="1028713"/>
            <a:chExt cx="9805281" cy="577506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0616" y="1060245"/>
              <a:ext cx="603054" cy="54597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sp>
          <p:nvSpPr>
            <p:cNvPr id="24" name="文本框 23"/>
            <p:cNvSpPr txBox="1"/>
            <p:nvPr/>
          </p:nvSpPr>
          <p:spPr>
            <a:xfrm>
              <a:off x="2262817" y="1051467"/>
              <a:ext cx="4713149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rgbClr val="FF0000"/>
                  </a:solidFill>
                </a:rPr>
                <a:t>because </a:t>
              </a:r>
              <a:r>
                <a:rPr lang="en-US" altLang="zh-CN" sz="2800" b="1" dirty="0">
                  <a:solidFill>
                    <a:srgbClr val="FF0000"/>
                  </a:solidFill>
                </a:rPr>
                <a:t>(</a:t>
              </a:r>
              <a:r>
                <a:rPr lang="zh-CN" altLang="en-US" sz="2800" b="1" dirty="0" smtClean="0">
                  <a:solidFill>
                    <a:srgbClr val="FF0000"/>
                  </a:solidFill>
                </a:rPr>
                <a:t>表安排活动的理由</a:t>
              </a:r>
              <a:r>
                <a:rPr lang="en-US" altLang="zh-CN" sz="2800" b="1" dirty="0" smtClean="0">
                  <a:solidFill>
                    <a:srgbClr val="FF0000"/>
                  </a:solidFill>
                </a:rPr>
                <a:t>)</a:t>
              </a:r>
              <a:endParaRPr lang="en-US" altLang="zh-CN" sz="28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02843" y="1028713"/>
              <a:ext cx="603054" cy="54597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  <p:grpSp>
        <p:nvGrpSpPr>
          <p:cNvPr id="26" name="组合 25"/>
          <p:cNvGrpSpPr/>
          <p:nvPr/>
        </p:nvGrpSpPr>
        <p:grpSpPr>
          <a:xfrm>
            <a:off x="3025117" y="1257450"/>
            <a:ext cx="5702693" cy="711751"/>
            <a:chOff x="3469977" y="4627101"/>
            <a:chExt cx="5661664" cy="1255023"/>
          </a:xfrm>
        </p:grpSpPr>
        <p:sp>
          <p:nvSpPr>
            <p:cNvPr id="9" name="文本框 8"/>
            <p:cNvSpPr txBox="1"/>
            <p:nvPr/>
          </p:nvSpPr>
          <p:spPr>
            <a:xfrm>
              <a:off x="4869738" y="4627101"/>
              <a:ext cx="183402" cy="108365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endParaRPr lang="zh-CN" altLang="en-US" sz="5400" dirty="0">
                <a:solidFill>
                  <a:srgbClr val="3C54C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469977" y="5003201"/>
              <a:ext cx="5661664" cy="878923"/>
              <a:chOff x="5949945" y="1375969"/>
              <a:chExt cx="5661664" cy="878923"/>
            </a:xfrm>
          </p:grpSpPr>
          <p:sp>
            <p:nvSpPr>
              <p:cNvPr id="11" name="矩形: 圆角 10"/>
              <p:cNvSpPr/>
              <p:nvPr/>
            </p:nvSpPr>
            <p:spPr>
              <a:xfrm>
                <a:off x="5949945" y="1631590"/>
                <a:ext cx="5553809" cy="623302"/>
              </a:xfrm>
              <a:prstGeom prst="roundRect">
                <a:avLst>
                  <a:gd name="adj" fmla="val 41792"/>
                </a:avLst>
              </a:prstGeom>
              <a:solidFill>
                <a:srgbClr val="00CAE9"/>
              </a:solidFill>
              <a:ln w="28575">
                <a:solidFill>
                  <a:srgbClr val="3C54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zh-CN" altLang="en-US" b="1" dirty="0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6111170" y="1375969"/>
                <a:ext cx="5500439" cy="68631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zh-CN" altLang="en-US" sz="3200" b="1" dirty="0" smtClean="0">
                    <a:solidFill>
                      <a:srgbClr val="FF0000"/>
                    </a:solidFill>
                    <a:latin typeface="字体视界-微微笑一笑体" panose="02000503000000000000" pitchFamily="2" charset="-122"/>
                    <a:ea typeface="字体视界-微微笑一笑体" panose="02000503000000000000" pitchFamily="2" charset="-122"/>
                  </a:rPr>
                  <a:t>欢迎致辞</a:t>
                </a:r>
                <a:r>
                  <a:rPr lang="zh-CN" altLang="en-US" sz="3200" b="1" dirty="0" smtClean="0">
                    <a:latin typeface="字体视界-微微笑一笑体" panose="02000503000000000000" pitchFamily="2" charset="-122"/>
                    <a:ea typeface="字体视界-微微笑一笑体" panose="02000503000000000000" pitchFamily="2" charset="-122"/>
                  </a:rPr>
                  <a:t>主体部分的逻辑方法</a:t>
                </a:r>
                <a:endParaRPr lang="zh-CN" altLang="en-US" sz="3200" b="1" dirty="0">
                  <a:latin typeface="字体视界-微微笑一笑体" panose="02000503000000000000" pitchFamily="2" charset="-122"/>
                  <a:ea typeface="字体视界-微微笑一笑体" panose="02000503000000000000" pitchFamily="2" charset="-122"/>
                </a:endParaRPr>
              </a:p>
            </p:txBody>
          </p:sp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860" y="-46905"/>
            <a:ext cx="7578725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" contrast="57000"/>
                    </a14:imgEffect>
                    <a14:imgEffect>
                      <a14:colorTemperature colorTemp="5300"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380"/>
          <a:stretch>
            <a:fillRect/>
          </a:stretch>
        </p:blipFill>
        <p:spPr>
          <a:xfrm>
            <a:off x="7703" y="14687"/>
            <a:ext cx="2054877" cy="2066310"/>
          </a:xfrm>
          <a:prstGeom prst="rect">
            <a:avLst/>
          </a:prstGeom>
          <a:ln>
            <a:solidFill>
              <a:srgbClr val="FF0000"/>
            </a:solidFill>
          </a:ln>
          <a:effectLst>
            <a:innerShdw blurRad="63500" dist="50800">
              <a:srgbClr val="FFC000">
                <a:alpha val="50000"/>
              </a:srgbClr>
            </a:innerShdw>
          </a:effectLst>
        </p:spPr>
      </p:pic>
      <p:sp>
        <p:nvSpPr>
          <p:cNvPr id="28" name="椭圆 27"/>
          <p:cNvSpPr/>
          <p:nvPr/>
        </p:nvSpPr>
        <p:spPr>
          <a:xfrm>
            <a:off x="2070672" y="2401375"/>
            <a:ext cx="427839" cy="440308"/>
          </a:xfrm>
          <a:prstGeom prst="ellipse">
            <a:avLst/>
          </a:prstGeom>
          <a:solidFill>
            <a:srgbClr val="FF8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sp>
        <p:nvSpPr>
          <p:cNvPr id="29" name="椭圆 28"/>
          <p:cNvSpPr/>
          <p:nvPr/>
        </p:nvSpPr>
        <p:spPr>
          <a:xfrm>
            <a:off x="2124021" y="3701986"/>
            <a:ext cx="427839" cy="503224"/>
          </a:xfrm>
          <a:prstGeom prst="ellipse">
            <a:avLst/>
          </a:prstGeom>
          <a:solidFill>
            <a:srgbClr val="FF8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2</a:t>
            </a:r>
            <a:endParaRPr lang="zh-CN" altLang="en-US" sz="2400" dirty="0"/>
          </a:p>
        </p:txBody>
      </p:sp>
      <p:sp>
        <p:nvSpPr>
          <p:cNvPr id="30" name="椭圆 29"/>
          <p:cNvSpPr/>
          <p:nvPr/>
        </p:nvSpPr>
        <p:spPr>
          <a:xfrm>
            <a:off x="2215816" y="5314996"/>
            <a:ext cx="427839" cy="440308"/>
          </a:xfrm>
          <a:prstGeom prst="ellipse">
            <a:avLst/>
          </a:prstGeom>
          <a:solidFill>
            <a:srgbClr val="FF8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3</a:t>
            </a:r>
            <a:endParaRPr lang="zh-CN" altLang="en-US" sz="2400" dirty="0"/>
          </a:p>
        </p:txBody>
      </p: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7"/>
          <a:stretch>
            <a:fillRect/>
          </a:stretch>
        </p:blipFill>
        <p:spPr>
          <a:xfrm flipH="1">
            <a:off x="-9465" y="0"/>
            <a:ext cx="2023673" cy="685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矩形 1"/>
          <p:cNvSpPr/>
          <p:nvPr/>
        </p:nvSpPr>
        <p:spPr>
          <a:xfrm>
            <a:off x="11477879" y="0"/>
            <a:ext cx="186070" cy="6858000"/>
          </a:xfrm>
          <a:prstGeom prst="rect">
            <a:avLst/>
          </a:prstGeom>
          <a:solidFill>
            <a:srgbClr val="3C5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1297927" y="3429000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1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1297927" y="4134293"/>
            <a:ext cx="545973" cy="545973"/>
          </a:xfrm>
          <a:prstGeom prst="ellipse">
            <a:avLst/>
          </a:prstGeom>
          <a:solidFill>
            <a:srgbClr val="00CAE9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3C54C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2</a:t>
            </a:r>
            <a:endParaRPr lang="zh-CN" altLang="en-US" sz="2400" b="1" dirty="0">
              <a:solidFill>
                <a:srgbClr val="3C54CF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1297927" y="4839586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3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1297927" y="5544879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4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11592" y="173136"/>
            <a:ext cx="7466287" cy="940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20000"/>
              </a:lnSpc>
            </a:pPr>
            <a:r>
              <a:rPr lang="zh-CN" altLang="en-US" sz="2400" b="1" spc="300" dirty="0" smtClean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charset="-122"/>
                <a:sym typeface="Arial" panose="020B0604020202020204" pitchFamily="34" charset="0"/>
              </a:rPr>
              <a:t>活动时间</a:t>
            </a:r>
            <a:r>
              <a:rPr lang="en-US" altLang="zh-CN" sz="2400" b="1" spc="3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Arial" panose="020B0604020202020204" pitchFamily="34" charset="0"/>
              </a:rPr>
              <a:t>(</a:t>
            </a:r>
            <a:r>
              <a:rPr lang="zh-CN" altLang="en-US" sz="2400" b="1" spc="300" dirty="0" smtClean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charset="-122"/>
                <a:sym typeface="Arial" panose="020B0604020202020204" pitchFamily="34" charset="0"/>
              </a:rPr>
              <a:t>必备</a:t>
            </a:r>
            <a:r>
              <a:rPr lang="en-US" altLang="zh-CN" sz="2400" b="1" spc="3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Arial" panose="020B0604020202020204" pitchFamily="34" charset="0"/>
              </a:rPr>
              <a:t>)---</a:t>
            </a:r>
            <a:r>
              <a:rPr kumimoji="1" lang="zh-CN" altLang="en-US" sz="2400" b="1" spc="150" dirty="0" smtClean="0">
                <a:solidFill>
                  <a:srgbClr val="C00000"/>
                </a:solidFill>
                <a:latin typeface="Cambria Math" panose="02040503050406030204" pitchFamily="18" charset="0"/>
                <a:ea typeface="微软雅黑" panose="020B0503020204020204" charset="-122"/>
                <a:sym typeface="Arial" panose="020B0604020202020204" pitchFamily="34" charset="0"/>
              </a:rPr>
              <a:t>具体</a:t>
            </a:r>
            <a:r>
              <a:rPr kumimoji="1" lang="zh-CN" altLang="en-US" sz="2400" b="1" spc="150" dirty="0">
                <a:solidFill>
                  <a:srgbClr val="C00000"/>
                </a:solidFill>
                <a:latin typeface="Cambria Math" panose="02040503050406030204" pitchFamily="18" charset="0"/>
                <a:ea typeface="微软雅黑" panose="020B0503020204020204" charset="-122"/>
                <a:sym typeface="Arial" panose="020B0604020202020204" pitchFamily="34" charset="0"/>
              </a:rPr>
              <a:t>到某月某日或周几的早中晚的某一时刻</a:t>
            </a:r>
            <a:r>
              <a:rPr kumimoji="1" lang="zh-CN" altLang="en-US" sz="2400" b="1" spc="150" dirty="0" smtClean="0">
                <a:solidFill>
                  <a:srgbClr val="C00000"/>
                </a:solidFill>
                <a:latin typeface="Cambria Math" panose="02040503050406030204" pitchFamily="18" charset="0"/>
                <a:ea typeface="微软雅黑" panose="020B0503020204020204" charset="-122"/>
                <a:sym typeface="Arial" panose="020B0604020202020204" pitchFamily="34" charset="0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Cambria Math" panose="02040503050406030204" pitchFamily="18" charset="0"/>
              <a:ea typeface="微软雅黑 Light" panose="020B0502040204020203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70075" y="1336551"/>
            <a:ext cx="6749782" cy="943079"/>
          </a:xfrm>
          <a:prstGeom prst="rect">
            <a:avLst/>
          </a:prstGeom>
          <a:solidFill>
            <a:srgbClr val="3C54CF"/>
          </a:solidFill>
        </p:spPr>
        <p:txBody>
          <a:bodyPr wrap="square" rtlCol="0">
            <a:spAutoFit/>
          </a:bodyPr>
          <a:lstStyle/>
          <a:p>
            <a:pPr lvl="0" defTabSz="457200">
              <a:lnSpc>
                <a:spcPct val="120000"/>
              </a:lnSpc>
            </a:pPr>
            <a:r>
              <a:rPr kumimoji="1" lang="zh-CN" altLang="en-US" sz="2400" b="1" spc="15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活动地点</a:t>
            </a:r>
            <a:r>
              <a:rPr kumimoji="1" lang="zh-CN" altLang="en-US" sz="2400" b="1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（必备）</a:t>
            </a:r>
            <a:r>
              <a:rPr kumimoji="1" lang="en-US" altLang="zh-CN" sz="2400" b="1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--- </a:t>
            </a:r>
            <a:r>
              <a:rPr kumimoji="1" lang="zh-CN" altLang="en-US" sz="2400" b="1" spc="15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学校</a:t>
            </a:r>
            <a:r>
              <a:rPr kumimoji="1" lang="zh-CN" altLang="en-US" sz="2400" b="1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里适合大型集会的场所，如报告厅、礼堂、剧场等</a:t>
            </a:r>
            <a:r>
              <a:rPr kumimoji="1" lang="zh-CN" altLang="en-US" sz="2400" b="1" spc="15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。</a:t>
            </a:r>
            <a:endParaRPr lang="zh-CN" altLang="en-US" sz="2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11592" y="2422120"/>
            <a:ext cx="75846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zh-CN" altLang="en-US" sz="2400" b="1" spc="3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活动内容（必备</a:t>
            </a:r>
            <a:r>
              <a:rPr lang="en-US" altLang="zh-CN" sz="2400" b="1" spc="3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)</a:t>
            </a:r>
            <a:r>
              <a:rPr lang="zh-CN" altLang="en-US" sz="2400" b="1" spc="3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：</a:t>
            </a:r>
            <a:endParaRPr lang="en-US" altLang="zh-CN" sz="2400" b="1" spc="300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defTabSz="457200">
              <a:lnSpc>
                <a:spcPct val="150000"/>
              </a:lnSpc>
            </a:pPr>
            <a:r>
              <a:rPr kumimoji="1" lang="en-US" altLang="zh-CN" sz="2400" b="1" spc="15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1.</a:t>
            </a:r>
            <a:r>
              <a:rPr kumimoji="1" lang="zh-CN" altLang="en-US" sz="2400" b="1" spc="15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带新西兰朋友参观学校</a:t>
            </a:r>
            <a:endParaRPr kumimoji="1" lang="en-US" altLang="zh-CN" sz="2400" b="1" spc="15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defTabSz="457200">
              <a:lnSpc>
                <a:spcPct val="150000"/>
              </a:lnSpc>
            </a:pPr>
            <a:r>
              <a:rPr kumimoji="1" lang="en-US" altLang="zh-CN" sz="2400" b="1" spc="15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2.</a:t>
            </a:r>
            <a:r>
              <a:rPr kumimoji="1" lang="zh-CN" altLang="en-US" sz="2400" b="1" spc="15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参观校史陈列馆</a:t>
            </a:r>
            <a:endParaRPr kumimoji="1" lang="en-US" altLang="zh-CN" sz="2400" b="1" spc="15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defTabSz="457200">
              <a:lnSpc>
                <a:spcPct val="150000"/>
              </a:lnSpc>
            </a:pPr>
            <a:r>
              <a:rPr kumimoji="1" lang="en-US" altLang="zh-CN" sz="2400" b="1" spc="15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3. </a:t>
            </a:r>
            <a:r>
              <a:rPr kumimoji="1" lang="zh-CN" altLang="en-US" sz="2400" b="1" spc="15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体验学校课程</a:t>
            </a:r>
            <a:r>
              <a:rPr kumimoji="1" lang="en-US" altLang="zh-CN" sz="2400" b="1" spc="15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-</a:t>
            </a:r>
            <a:r>
              <a:rPr kumimoji="1" lang="zh-CN" altLang="en-US" sz="2400" b="1" spc="15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包括体育运动课，文化艺术课</a:t>
            </a:r>
            <a:endParaRPr kumimoji="1" lang="en-US" altLang="zh-CN" sz="2400" b="1" spc="150" dirty="0" smtClea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defTabSz="457200">
              <a:lnSpc>
                <a:spcPct val="150000"/>
              </a:lnSpc>
            </a:pPr>
            <a:r>
              <a:rPr kumimoji="1" lang="en-US" altLang="zh-CN" sz="2400" b="1" spc="15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4. </a:t>
            </a:r>
            <a:r>
              <a:rPr kumimoji="1" lang="zh-CN" altLang="en-US" sz="2400" b="1" spc="15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走进餐厅，分享中国传统美食</a:t>
            </a:r>
            <a:endParaRPr kumimoji="1" lang="en-US" altLang="zh-CN" sz="2400" b="1" spc="150" dirty="0" smtClea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defTabSz="457200">
              <a:lnSpc>
                <a:spcPct val="150000"/>
              </a:lnSpc>
            </a:pPr>
            <a:r>
              <a:rPr kumimoji="1" lang="en-US" altLang="zh-CN" sz="2400" b="1" spc="15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5. </a:t>
            </a:r>
            <a:r>
              <a:rPr kumimoji="1" lang="zh-CN" altLang="en-US" sz="2400" b="1" spc="15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观看中文</a:t>
            </a:r>
            <a:r>
              <a:rPr kumimoji="1" lang="zh-CN" altLang="en-US" sz="2400" b="1" spc="15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演讲赛，话题最好体现中国元素，如：我最喜爱的中国文化元素或我眼中的中国等</a:t>
            </a:r>
            <a:r>
              <a:rPr kumimoji="1" lang="zh-CN" altLang="en-US" sz="2400" b="1" spc="15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Shape 1449"/>
          <p:cNvSpPr/>
          <p:nvPr>
            <p:custDataLst>
              <p:tags r:id="rId2"/>
            </p:custDataLst>
          </p:nvPr>
        </p:nvSpPr>
        <p:spPr>
          <a:xfrm>
            <a:off x="839023" y="1760141"/>
            <a:ext cx="1930500" cy="1737117"/>
          </a:xfrm>
          <a:prstGeom prst="ellipse">
            <a:avLst/>
          </a:prstGeom>
          <a:solidFill>
            <a:srgbClr val="00B050"/>
          </a:solidFill>
          <a:ln w="25400">
            <a:noFill/>
          </a:ln>
          <a:effectLst>
            <a:outerShdw blurRad="76200" dist="38100" dir="5400000" algn="t" rotWithShape="0">
              <a:schemeClr val="accent2">
                <a:alpha val="7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 defTabSz="457200">
              <a:lnSpc>
                <a:spcPct val="120000"/>
              </a:lnSpc>
            </a:pPr>
            <a:r>
              <a:rPr lang="zh-CN" altLang="en-US" sz="2000" b="1" spc="3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欢迎致辞内容</a:t>
            </a:r>
            <a:endParaRPr lang="en-US" altLang="zh-CN" sz="2000" b="1" spc="3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 defTabSz="457200">
              <a:lnSpc>
                <a:spcPct val="120000"/>
              </a:lnSpc>
            </a:pPr>
            <a:r>
              <a:rPr lang="en-US" altLang="zh-CN" sz="2000" b="1" spc="3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-</a:t>
            </a:r>
            <a:r>
              <a:rPr lang="zh-CN" altLang="en-US" sz="2000" b="1" spc="3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活动的具体安排</a:t>
            </a:r>
            <a:endParaRPr lang="zh-CN" altLang="en-US" sz="2000" b="1" spc="3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新月形 6"/>
          <p:cNvSpPr/>
          <p:nvPr/>
        </p:nvSpPr>
        <p:spPr>
          <a:xfrm>
            <a:off x="2769523" y="509245"/>
            <a:ext cx="578094" cy="5146011"/>
          </a:xfrm>
          <a:prstGeom prst="moon">
            <a:avLst/>
          </a:prstGeom>
          <a:solidFill>
            <a:srgbClr val="92D050"/>
          </a:solidFill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燕尾形 17"/>
          <p:cNvSpPr/>
          <p:nvPr/>
        </p:nvSpPr>
        <p:spPr>
          <a:xfrm>
            <a:off x="3539762" y="505098"/>
            <a:ext cx="347038" cy="27658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燕尾形 18"/>
          <p:cNvSpPr/>
          <p:nvPr/>
        </p:nvSpPr>
        <p:spPr>
          <a:xfrm>
            <a:off x="3401808" y="1647194"/>
            <a:ext cx="384291" cy="3217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燕尾形 19"/>
          <p:cNvSpPr/>
          <p:nvPr/>
        </p:nvSpPr>
        <p:spPr>
          <a:xfrm>
            <a:off x="3347617" y="2702297"/>
            <a:ext cx="346726" cy="37995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燕尾形 22"/>
          <p:cNvSpPr/>
          <p:nvPr/>
        </p:nvSpPr>
        <p:spPr>
          <a:xfrm>
            <a:off x="3332584" y="3784089"/>
            <a:ext cx="402075" cy="38176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燕尾形 23"/>
          <p:cNvSpPr/>
          <p:nvPr/>
        </p:nvSpPr>
        <p:spPr>
          <a:xfrm>
            <a:off x="3401808" y="5112572"/>
            <a:ext cx="330100" cy="39785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文本框 5"/>
          <p:cNvSpPr txBox="1"/>
          <p:nvPr>
            <p:custDataLst>
              <p:tags r:id="rId3"/>
            </p:custDataLst>
          </p:nvPr>
        </p:nvSpPr>
        <p:spPr>
          <a:xfrm>
            <a:off x="123078" y="343237"/>
            <a:ext cx="735603" cy="5171444"/>
          </a:xfrm>
          <a:prstGeom prst="rect">
            <a:avLst/>
          </a:prstGeom>
          <a:solidFill>
            <a:schemeClr val="accent4"/>
          </a:solidFill>
        </p:spPr>
        <p:txBody>
          <a:bodyPr vert="horz" wrap="square" lIns="101600" tIns="38100" rIns="76200" bIns="38100" rtlCol="0" anchor="ctr" anchorCtr="0">
            <a:no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2400" b="0" dirty="0">
                <a:solidFill>
                  <a:schemeClr val="tx1"/>
                </a:solidFill>
                <a:latin typeface="华文琥珀" panose="02010800040101010101" charset="-122"/>
                <a:ea typeface="华文琥珀" panose="02010800040101010101" charset="-122"/>
              </a:rPr>
              <a:t>布局</a:t>
            </a:r>
            <a:r>
              <a:rPr sz="2400" b="0" dirty="0" smtClean="0">
                <a:solidFill>
                  <a:schemeClr val="tx1"/>
                </a:solidFill>
                <a:latin typeface="华文琥珀" panose="02010800040101010101" charset="-122"/>
                <a:ea typeface="华文琥珀" panose="02010800040101010101" charset="-122"/>
                <a:sym typeface="+mn-ea"/>
              </a:rPr>
              <a:t>谋篇之中段</a:t>
            </a:r>
            <a:endParaRPr lang="en-US" altLang="zh-CN" sz="2400" b="0" dirty="0">
              <a:solidFill>
                <a:schemeClr val="tx1"/>
              </a:solidFill>
              <a:uFillTx/>
              <a:latin typeface="华文琥珀" panose="02010800040101010101" charset="-122"/>
              <a:ea typeface="华文琥珀" panose="02010800040101010101" charset="-122"/>
              <a:sym typeface="+mn-ea"/>
            </a:endParaRPr>
          </a:p>
        </p:txBody>
      </p: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4700"/>
                    </a14:imgEffect>
                    <a14:imgEffect>
                      <a14:saturation sat="20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直接连接符 94"/>
          <p:cNvCxnSpPr/>
          <p:nvPr/>
        </p:nvCxnSpPr>
        <p:spPr>
          <a:xfrm>
            <a:off x="687918" y="831851"/>
            <a:ext cx="1081616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>
            <a:spLocks noChangeArrowheads="1"/>
          </p:cNvSpPr>
          <p:nvPr/>
        </p:nvSpPr>
        <p:spPr bwMode="auto">
          <a:xfrm rot="-2340000">
            <a:off x="4168560" y="4354849"/>
            <a:ext cx="1594341" cy="80021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F0000"/>
                </a:solidFill>
              </a:rPr>
              <a:t>place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105" name="椭圆 104"/>
          <p:cNvSpPr/>
          <p:nvPr/>
        </p:nvSpPr>
        <p:spPr>
          <a:xfrm>
            <a:off x="814918" y="452967"/>
            <a:ext cx="368300" cy="36618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 dirty="0">
              <a:ea typeface="微软雅黑" panose="020B0503020204020204" charset="-122"/>
            </a:endParaRPr>
          </a:p>
        </p:txBody>
      </p:sp>
      <p:sp>
        <p:nvSpPr>
          <p:cNvPr id="35" name="任意多边形 34"/>
          <p:cNvSpPr/>
          <p:nvPr/>
        </p:nvSpPr>
        <p:spPr>
          <a:xfrm>
            <a:off x="1428717" y="2285992"/>
            <a:ext cx="9620317" cy="2082803"/>
          </a:xfrm>
          <a:custGeom>
            <a:avLst/>
            <a:gdLst>
              <a:gd name="connsiteX0" fmla="*/ 0 w 5660572"/>
              <a:gd name="connsiteY0" fmla="*/ 14514 h 1204692"/>
              <a:gd name="connsiteX1" fmla="*/ 1407886 w 5660572"/>
              <a:gd name="connsiteY1" fmla="*/ 1204685 h 1204692"/>
              <a:gd name="connsiteX2" fmla="*/ 2815772 w 5660572"/>
              <a:gd name="connsiteY2" fmla="*/ 0 h 1204692"/>
              <a:gd name="connsiteX3" fmla="*/ 4267200 w 5660572"/>
              <a:gd name="connsiteY3" fmla="*/ 1204685 h 1204692"/>
              <a:gd name="connsiteX4" fmla="*/ 5660572 w 5660572"/>
              <a:gd name="connsiteY4" fmla="*/ 0 h 120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0572" h="1204692">
                <a:moveTo>
                  <a:pt x="0" y="14514"/>
                </a:moveTo>
                <a:cubicBezTo>
                  <a:pt x="469295" y="610809"/>
                  <a:pt x="938591" y="1207104"/>
                  <a:pt x="1407886" y="1204685"/>
                </a:cubicBezTo>
                <a:cubicBezTo>
                  <a:pt x="1877181" y="1202266"/>
                  <a:pt x="2339220" y="0"/>
                  <a:pt x="2815772" y="0"/>
                </a:cubicBezTo>
                <a:cubicBezTo>
                  <a:pt x="3292324" y="0"/>
                  <a:pt x="3793067" y="1204685"/>
                  <a:pt x="4267200" y="1204685"/>
                </a:cubicBezTo>
                <a:cubicBezTo>
                  <a:pt x="4741333" y="1204685"/>
                  <a:pt x="5411410" y="152400"/>
                  <a:pt x="5660572" y="0"/>
                </a:cubicBezTo>
              </a:path>
            </a:pathLst>
          </a:cu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 dirty="0">
              <a:ea typeface="微软雅黑" panose="020B0503020204020204" charset="-122"/>
            </a:endParaRPr>
          </a:p>
        </p:txBody>
      </p:sp>
      <p:grpSp>
        <p:nvGrpSpPr>
          <p:cNvPr id="2" name="组合 9"/>
          <p:cNvGrpSpPr/>
          <p:nvPr/>
        </p:nvGrpSpPr>
        <p:grpSpPr bwMode="auto">
          <a:xfrm>
            <a:off x="380960" y="1523987"/>
            <a:ext cx="1517651" cy="1519767"/>
            <a:chOff x="1180871" y="1661152"/>
            <a:chExt cx="1139038" cy="1139038"/>
          </a:xfrm>
        </p:grpSpPr>
        <p:grpSp>
          <p:nvGrpSpPr>
            <p:cNvPr id="3" name="组合 109"/>
            <p:cNvGrpSpPr/>
            <p:nvPr/>
          </p:nvGrpSpPr>
          <p:grpSpPr>
            <a:xfrm>
              <a:off x="118087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2" name="同心圆 1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tx1"/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charset="-122"/>
                </a:endParaRPr>
              </a:p>
            </p:txBody>
          </p:sp>
        </p:grpSp>
        <p:sp>
          <p:nvSpPr>
            <p:cNvPr id="24601" name="TextBox 133"/>
            <p:cNvSpPr txBox="1">
              <a:spLocks noChangeArrowheads="1"/>
            </p:cNvSpPr>
            <p:nvPr/>
          </p:nvSpPr>
          <p:spPr bwMode="auto">
            <a:xfrm>
              <a:off x="1459284" y="1876728"/>
              <a:ext cx="452605" cy="6804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5300" b="1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zh-CN" altLang="en-US" sz="53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" name="组合 29"/>
          <p:cNvGrpSpPr/>
          <p:nvPr/>
        </p:nvGrpSpPr>
        <p:grpSpPr bwMode="auto">
          <a:xfrm>
            <a:off x="1523969" y="3047998"/>
            <a:ext cx="1517649" cy="1517649"/>
            <a:chOff x="2591676" y="2836786"/>
            <a:chExt cx="1139038" cy="1139038"/>
          </a:xfrm>
          <a:solidFill>
            <a:schemeClr val="accent4"/>
          </a:solidFill>
        </p:grpSpPr>
        <p:grpSp>
          <p:nvGrpSpPr>
            <p:cNvPr id="5" name="组合 119"/>
            <p:cNvGrpSpPr/>
            <p:nvPr/>
          </p:nvGrpSpPr>
          <p:grpSpPr>
            <a:xfrm>
              <a:off x="2591676" y="2836786"/>
              <a:ext cx="1139038" cy="113903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2" name="同心圆 12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tx1"/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charset="-122"/>
                </a:endParaRPr>
              </a:p>
            </p:txBody>
          </p:sp>
        </p:grpSp>
        <p:sp>
          <p:nvSpPr>
            <p:cNvPr id="24599" name="TextBox 134"/>
            <p:cNvSpPr txBox="1">
              <a:spLocks noChangeArrowheads="1"/>
            </p:cNvSpPr>
            <p:nvPr/>
          </p:nvSpPr>
          <p:spPr bwMode="auto">
            <a:xfrm>
              <a:off x="2870089" y="3052362"/>
              <a:ext cx="452606" cy="68143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5300" b="1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zh-CN" altLang="en-US" sz="53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" name="组合 30"/>
          <p:cNvGrpSpPr/>
          <p:nvPr/>
        </p:nvGrpSpPr>
        <p:grpSpPr bwMode="auto">
          <a:xfrm>
            <a:off x="3714734" y="3333750"/>
            <a:ext cx="1519767" cy="1519767"/>
            <a:chOff x="4002481" y="1661152"/>
            <a:chExt cx="1139038" cy="1139038"/>
          </a:xfrm>
        </p:grpSpPr>
        <p:grpSp>
          <p:nvGrpSpPr>
            <p:cNvPr id="7" name="组合 129"/>
            <p:cNvGrpSpPr/>
            <p:nvPr/>
          </p:nvGrpSpPr>
          <p:grpSpPr>
            <a:xfrm>
              <a:off x="400248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2" name="同心圆 13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tx1"/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charset="-122"/>
                </a:endParaRPr>
              </a:p>
            </p:txBody>
          </p:sp>
        </p:grpSp>
        <p:sp>
          <p:nvSpPr>
            <p:cNvPr id="24597" name="TextBox 135"/>
            <p:cNvSpPr txBox="1">
              <a:spLocks noChangeArrowheads="1"/>
            </p:cNvSpPr>
            <p:nvPr/>
          </p:nvSpPr>
          <p:spPr bwMode="auto">
            <a:xfrm>
              <a:off x="4280894" y="1876728"/>
              <a:ext cx="451975" cy="6804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5300" b="1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zh-CN" altLang="en-US" sz="53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" name="组合 31"/>
          <p:cNvGrpSpPr/>
          <p:nvPr/>
        </p:nvGrpSpPr>
        <p:grpSpPr bwMode="auto">
          <a:xfrm>
            <a:off x="5238744" y="1523988"/>
            <a:ext cx="1517651" cy="1517649"/>
            <a:chOff x="5413286" y="2836786"/>
            <a:chExt cx="1139038" cy="1139038"/>
          </a:xfrm>
          <a:solidFill>
            <a:schemeClr val="accent4"/>
          </a:solidFill>
        </p:grpSpPr>
        <p:grpSp>
          <p:nvGrpSpPr>
            <p:cNvPr id="9" name="组合 114"/>
            <p:cNvGrpSpPr/>
            <p:nvPr/>
          </p:nvGrpSpPr>
          <p:grpSpPr>
            <a:xfrm>
              <a:off x="5413286" y="2836786"/>
              <a:ext cx="1139038" cy="113903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7" name="同心圆 11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tx1"/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charset="-122"/>
                </a:endParaRPr>
              </a:p>
            </p:txBody>
          </p:sp>
        </p:grpSp>
        <p:sp>
          <p:nvSpPr>
            <p:cNvPr id="24595" name="TextBox 136"/>
            <p:cNvSpPr txBox="1">
              <a:spLocks noChangeArrowheads="1"/>
            </p:cNvSpPr>
            <p:nvPr/>
          </p:nvSpPr>
          <p:spPr bwMode="auto">
            <a:xfrm>
              <a:off x="5691699" y="3052362"/>
              <a:ext cx="452605" cy="68143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5300" b="1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endParaRPr lang="zh-CN" altLang="en-US" sz="53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0" name="组合 32"/>
          <p:cNvGrpSpPr/>
          <p:nvPr/>
        </p:nvGrpSpPr>
        <p:grpSpPr bwMode="auto">
          <a:xfrm>
            <a:off x="6953257" y="3143249"/>
            <a:ext cx="1517649" cy="1519767"/>
            <a:chOff x="6824091" y="1661152"/>
            <a:chExt cx="1139038" cy="1139038"/>
          </a:xfrm>
          <a:solidFill>
            <a:schemeClr val="accent4"/>
          </a:solidFill>
        </p:grpSpPr>
        <p:grpSp>
          <p:nvGrpSpPr>
            <p:cNvPr id="11" name="组合 124"/>
            <p:cNvGrpSpPr/>
            <p:nvPr/>
          </p:nvGrpSpPr>
          <p:grpSpPr>
            <a:xfrm>
              <a:off x="6824091" y="1661152"/>
              <a:ext cx="1139038" cy="113903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7" name="同心圆 12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tx1"/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charset="-122"/>
                </a:endParaRPr>
              </a:p>
            </p:txBody>
          </p:sp>
        </p:grpSp>
        <p:sp>
          <p:nvSpPr>
            <p:cNvPr id="24593" name="TextBox 141"/>
            <p:cNvSpPr txBox="1">
              <a:spLocks noChangeArrowheads="1"/>
            </p:cNvSpPr>
            <p:nvPr/>
          </p:nvSpPr>
          <p:spPr bwMode="auto">
            <a:xfrm>
              <a:off x="7102504" y="1876728"/>
              <a:ext cx="452606" cy="68048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5300" b="1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</a:rPr>
                <a:t>5</a:t>
              </a:r>
              <a:endParaRPr lang="zh-CN" altLang="en-US" sz="53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45" name="TextBox 144"/>
          <p:cNvSpPr txBox="1">
            <a:spLocks noChangeArrowheads="1"/>
          </p:cNvSpPr>
          <p:nvPr/>
        </p:nvSpPr>
        <p:spPr bwMode="auto">
          <a:xfrm rot="1440000">
            <a:off x="1196340" y="4420241"/>
            <a:ext cx="1397171" cy="800215"/>
          </a:xfrm>
          <a:prstGeom prst="rect">
            <a:avLst/>
          </a:prstGeom>
          <a:solidFill>
            <a:srgbClr val="00FFFF"/>
          </a:solidFill>
          <a:ln w="9525">
            <a:solidFill>
              <a:schemeClr val="accent2"/>
            </a:solidFill>
            <a:miter lim="800000"/>
          </a:ln>
        </p:spPr>
        <p:txBody>
          <a:bodyPr wrap="none" lIns="121917" tIns="60958" rIns="121917" bIns="60958">
            <a:spAutoFit/>
          </a:bodyPr>
          <a:lstStyle>
            <a:defPPr>
              <a:defRPr lang="zh-CN"/>
            </a:defPPr>
            <a:lvl1pPr>
              <a:defRPr sz="4400" b="1">
                <a:solidFill>
                  <a:srgbClr val="FF0000"/>
                </a:solidFill>
              </a:defRPr>
            </a:lvl1pPr>
          </a:lstStyle>
          <a:p>
            <a:r>
              <a:rPr lang="en-US" altLang="zh-CN" dirty="0"/>
              <a:t>time</a:t>
            </a:r>
            <a:endParaRPr lang="zh-CN" alt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4883151" y="1174751"/>
            <a:ext cx="246280" cy="400105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>
              <a:defRPr/>
            </a:pP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8657167" y="1174751"/>
            <a:ext cx="246280" cy="400105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>
              <a:defRPr/>
            </a:pP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TextBox 148"/>
          <p:cNvSpPr txBox="1">
            <a:spLocks noChangeArrowheads="1"/>
          </p:cNvSpPr>
          <p:nvPr/>
        </p:nvSpPr>
        <p:spPr bwMode="auto">
          <a:xfrm>
            <a:off x="285710" y="1098685"/>
            <a:ext cx="1894102" cy="800215"/>
          </a:xfrm>
          <a:prstGeom prst="rect">
            <a:avLst/>
          </a:prstGeom>
          <a:solidFill>
            <a:srgbClr val="00FFFF"/>
          </a:solidFill>
          <a:ln w="9525">
            <a:solidFill>
              <a:schemeClr val="accent2"/>
            </a:solidFill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en-US" altLang="zh-CN" sz="4400" b="1" dirty="0" smtClean="0">
                <a:solidFill>
                  <a:srgbClr val="FF0000"/>
                </a:solidFill>
              </a:rPr>
              <a:t>aspect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151" name="TextBox 150"/>
          <p:cNvSpPr txBox="1">
            <a:spLocks noChangeArrowheads="1"/>
          </p:cNvSpPr>
          <p:nvPr/>
        </p:nvSpPr>
        <p:spPr bwMode="auto">
          <a:xfrm rot="1800000">
            <a:off x="6445634" y="4391242"/>
            <a:ext cx="2213100" cy="80021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F0000"/>
                </a:solidFill>
              </a:rPr>
              <a:t>content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24591" name="文本框 1"/>
          <p:cNvSpPr txBox="1">
            <a:spLocks noChangeArrowheads="1"/>
          </p:cNvSpPr>
          <p:nvPr/>
        </p:nvSpPr>
        <p:spPr bwMode="auto">
          <a:xfrm>
            <a:off x="4932737" y="954456"/>
            <a:ext cx="2342943" cy="80021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>
            <a:defPPr>
              <a:defRPr lang="zh-CN"/>
            </a:defPPr>
            <a:lvl1pPr algn="ctr">
              <a:defRPr sz="4400" b="1">
                <a:solidFill>
                  <a:srgbClr val="FF0000"/>
                </a:solidFill>
              </a:defRPr>
            </a:lvl1pPr>
          </a:lstStyle>
          <a:p>
            <a:r>
              <a:rPr lang="en-US" altLang="zh-CN" dirty="0"/>
              <a:t>purpose</a:t>
            </a:r>
            <a:endParaRPr lang="zh-CN" altLang="en-US" dirty="0"/>
          </a:p>
        </p:txBody>
      </p:sp>
      <p:grpSp>
        <p:nvGrpSpPr>
          <p:cNvPr id="12" name="组合 30"/>
          <p:cNvGrpSpPr/>
          <p:nvPr/>
        </p:nvGrpSpPr>
        <p:grpSpPr bwMode="auto">
          <a:xfrm>
            <a:off x="10672234" y="1428737"/>
            <a:ext cx="1519767" cy="1519767"/>
            <a:chOff x="4002481" y="1661152"/>
            <a:chExt cx="1139038" cy="1139038"/>
          </a:xfrm>
          <a:solidFill>
            <a:schemeClr val="accent4"/>
          </a:solidFill>
        </p:grpSpPr>
        <p:grpSp>
          <p:nvGrpSpPr>
            <p:cNvPr id="13" name="组合 129"/>
            <p:cNvGrpSpPr/>
            <p:nvPr/>
          </p:nvGrpSpPr>
          <p:grpSpPr>
            <a:xfrm>
              <a:off x="4002481" y="1661152"/>
              <a:ext cx="1139038" cy="113903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0" name="同心圆 3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tx1"/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charset="-122"/>
                </a:endParaRPr>
              </a:p>
            </p:txBody>
          </p:sp>
        </p:grpSp>
        <p:sp>
          <p:nvSpPr>
            <p:cNvPr id="39" name="TextBox 135"/>
            <p:cNvSpPr txBox="1">
              <a:spLocks noChangeArrowheads="1"/>
            </p:cNvSpPr>
            <p:nvPr/>
          </p:nvSpPr>
          <p:spPr bwMode="auto">
            <a:xfrm>
              <a:off x="4280894" y="1876728"/>
              <a:ext cx="451975" cy="68048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5300" b="1" dirty="0" smtClean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</a:rPr>
                <a:t>7</a:t>
              </a:r>
              <a:endParaRPr lang="zh-CN" altLang="en-US" sz="53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4" name="组合 30"/>
          <p:cNvGrpSpPr/>
          <p:nvPr/>
        </p:nvGrpSpPr>
        <p:grpSpPr bwMode="auto">
          <a:xfrm>
            <a:off x="9239273" y="3429001"/>
            <a:ext cx="1519767" cy="1519767"/>
            <a:chOff x="4002481" y="1661152"/>
            <a:chExt cx="1139038" cy="1139038"/>
          </a:xfrm>
        </p:grpSpPr>
        <p:grpSp>
          <p:nvGrpSpPr>
            <p:cNvPr id="15" name="组合 129"/>
            <p:cNvGrpSpPr/>
            <p:nvPr/>
          </p:nvGrpSpPr>
          <p:grpSpPr>
            <a:xfrm>
              <a:off x="400248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5" name="同心圆 4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tx1"/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charset="-122"/>
                </a:endParaRPr>
              </a:p>
            </p:txBody>
          </p:sp>
        </p:grpSp>
        <p:sp>
          <p:nvSpPr>
            <p:cNvPr id="44" name="TextBox 135"/>
            <p:cNvSpPr txBox="1">
              <a:spLocks noChangeArrowheads="1"/>
            </p:cNvSpPr>
            <p:nvPr/>
          </p:nvSpPr>
          <p:spPr bwMode="auto">
            <a:xfrm>
              <a:off x="4280894" y="1876728"/>
              <a:ext cx="451975" cy="6804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5300" b="1" dirty="0" smtClean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  <a:endParaRPr lang="zh-CN" altLang="en-US" sz="53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7" name="TextBox 46"/>
          <p:cNvSpPr txBox="1">
            <a:spLocks noChangeArrowheads="1"/>
          </p:cNvSpPr>
          <p:nvPr/>
        </p:nvSpPr>
        <p:spPr bwMode="auto">
          <a:xfrm rot="-1500000">
            <a:off x="8603086" y="4731286"/>
            <a:ext cx="3564546" cy="141576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</a:rPr>
              <a:t>value/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r>
              <a:rPr lang="en-US" altLang="zh-CN" sz="2800" b="1" dirty="0">
                <a:solidFill>
                  <a:srgbClr val="FF0000"/>
                </a:solidFill>
              </a:rPr>
              <a:t>significance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ctr"/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charset="-122"/>
              </a:rPr>
              <a:t> </a:t>
            </a:r>
            <a:endParaRPr lang="en-US" altLang="zh-CN" sz="2800" b="1" dirty="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9896798" y="1070581"/>
            <a:ext cx="2304471" cy="80021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>
            <a:defPPr>
              <a:defRPr lang="zh-CN"/>
            </a:defPPr>
            <a:lvl1pPr algn="ctr">
              <a:defRPr sz="4400" b="1">
                <a:solidFill>
                  <a:srgbClr val="FF0000"/>
                </a:solidFill>
              </a:defRPr>
            </a:lvl1pPr>
          </a:lstStyle>
          <a:p>
            <a:r>
              <a:rPr lang="en-US" altLang="zh-CN" dirty="0"/>
              <a:t>Benefits</a:t>
            </a:r>
            <a:endParaRPr lang="zh-CN" altLang="en-US" dirty="0"/>
          </a:p>
        </p:txBody>
      </p:sp>
      <p:grpSp>
        <p:nvGrpSpPr>
          <p:cNvPr id="52" name="组合 3"/>
          <p:cNvGrpSpPr/>
          <p:nvPr/>
        </p:nvGrpSpPr>
        <p:grpSpPr>
          <a:xfrm>
            <a:off x="1646801" y="299545"/>
            <a:ext cx="7922994" cy="585016"/>
            <a:chOff x="671" y="468"/>
            <a:chExt cx="25357" cy="1169"/>
          </a:xfrm>
        </p:grpSpPr>
        <p:pic>
          <p:nvPicPr>
            <p:cNvPr id="53" name="Picture 2" descr="conversation bubble 的图像结果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729"/>
            <a:stretch>
              <a:fillRect/>
            </a:stretch>
          </p:blipFill>
          <p:spPr bwMode="auto">
            <a:xfrm flipH="1" flipV="1">
              <a:off x="671" y="468"/>
              <a:ext cx="25357" cy="1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文本框 11"/>
            <p:cNvSpPr txBox="1"/>
            <p:nvPr/>
          </p:nvSpPr>
          <p:spPr>
            <a:xfrm>
              <a:off x="6777" y="468"/>
              <a:ext cx="16627" cy="1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FF0000"/>
                  </a:solidFill>
                  <a:latin typeface="Georgia" panose="02040502050405020303" charset="0"/>
                  <a:cs typeface="Georgia" panose="02040502050405020303" charset="0"/>
                </a:rPr>
                <a:t>The feature of the body</a:t>
              </a:r>
              <a:endParaRPr lang="en-US" altLang="zh-CN" sz="3200" b="1" dirty="0">
                <a:solidFill>
                  <a:srgbClr val="FF0000"/>
                </a:solidFill>
                <a:latin typeface="Georgia" panose="02040502050405020303" charset="0"/>
                <a:cs typeface="Georgia" panose="02040502050405020303" charset="0"/>
              </a:endParaRPr>
            </a:p>
          </p:txBody>
        </p:sp>
      </p:grpSp>
    </p:spTree>
    <p:custDataLst>
      <p:tags r:id="rId4"/>
    </p:custDataLst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45" grpId="0" animBg="1"/>
      <p:bldP spid="149" grpId="0" animBg="1"/>
      <p:bldP spid="151" grpId="0" animBg="1"/>
      <p:bldP spid="24591" grpId="0" animBg="1"/>
      <p:bldP spid="47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149383" y="642521"/>
          <a:ext cx="12003968" cy="56698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7864"/>
                <a:gridCol w="10036104"/>
              </a:tblGrid>
              <a:tr h="490247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                                </a:t>
                      </a:r>
                      <a:endParaRPr lang="zh-CN" alt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details</a:t>
                      </a:r>
                      <a:endParaRPr lang="zh-CN" altLang="en-US" sz="2800" dirty="0"/>
                    </a:p>
                  </a:txBody>
                  <a:tcPr marL="121920" marR="121920"/>
                </a:tc>
              </a:tr>
              <a:tr h="691837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marL="121920" marR="121920"/>
                </a:tc>
              </a:tr>
              <a:tr h="542094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2000" dirty="0"/>
                    </a:p>
                  </a:txBody>
                  <a:tcPr marL="121920" marR="121920"/>
                </a:tc>
              </a:tr>
              <a:tr h="663276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altLang="zh-CN" sz="2000" dirty="0" smtClean="0"/>
                    </a:p>
                    <a:p>
                      <a:endParaRPr lang="zh-CN" altLang="en-US" sz="2000" dirty="0"/>
                    </a:p>
                  </a:txBody>
                  <a:tcPr marL="121920" marR="121920"/>
                </a:tc>
              </a:tr>
              <a:tr h="1369615">
                <a:tc>
                  <a:txBody>
                    <a:bodyPr/>
                    <a:lstStyle/>
                    <a:p>
                      <a:endParaRPr lang="en-US" altLang="zh-CN" sz="2400" dirty="0" smtClean="0"/>
                    </a:p>
                    <a:p>
                      <a:endParaRPr lang="zh-CN" alt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altLang="zh-CN" sz="2400" kern="120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121920" marR="121920"/>
                </a:tc>
              </a:tr>
              <a:tr h="1156561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 marL="121920" marR="121920"/>
                </a:tc>
              </a:tr>
              <a:tr h="690575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2341523" y="3013232"/>
            <a:ext cx="6476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  <a:sym typeface="微软雅黑" panose="020B0503020204020204" charset="-122"/>
              </a:rPr>
              <a:t>show around our school</a:t>
            </a:r>
            <a:endParaRPr lang="en-US" altLang="zh-CN" sz="2400" b="1" dirty="0" smtClean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charset="-122"/>
              <a:sym typeface="微软雅黑" panose="020B0503020204020204" charset="-122"/>
            </a:endParaRPr>
          </a:p>
          <a:p>
            <a:r>
              <a:rPr lang="en-US" altLang="zh-CN" sz="2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</a:rPr>
              <a:t>show you our school history </a:t>
            </a:r>
            <a:r>
              <a:rPr lang="en-US" altLang="zh-CN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</a:rPr>
              <a:t>gallery</a:t>
            </a:r>
            <a:r>
              <a:rPr lang="en-US" altLang="zh-CN" sz="2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</a:rPr>
              <a:t>.</a:t>
            </a:r>
            <a:r>
              <a:rPr lang="en-US" altLang="zh-CN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  <a:sym typeface="微软雅黑" panose="020B0503020204020204" charset="-122"/>
              </a:rPr>
              <a:t>..</a:t>
            </a:r>
            <a:endParaRPr lang="en-US" altLang="zh-CN" sz="2400" b="1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276073" y="4635041"/>
            <a:ext cx="93816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</a:rPr>
              <a:t>For one thing, it’s a platform for </a:t>
            </a:r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  <a:ea typeface="微软雅黑" panose="020B0503020204020204" charset="-122"/>
              </a:rPr>
              <a:t>understanding each other. </a:t>
            </a:r>
            <a:r>
              <a:rPr lang="en-US" altLang="zh-CN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</a:rPr>
              <a:t>For another, it also offers a channel of </a:t>
            </a:r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  <a:ea typeface="微软雅黑" panose="020B0503020204020204" charset="-122"/>
              </a:rPr>
              <a:t>communication.</a:t>
            </a:r>
            <a:endParaRPr lang="en-US" altLang="zh-CN" sz="2400" b="1" dirty="0">
              <a:solidFill>
                <a:srgbClr val="0000CC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13657" y="48372"/>
            <a:ext cx="540847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altLang="zh-CN" sz="2800" b="1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Specific arrangements for the activities</a:t>
            </a:r>
            <a:endParaRPr lang="zh-CN" altLang="en-US" sz="28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376664" y="1246156"/>
            <a:ext cx="4771653" cy="461665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  <a:ea typeface="微软雅黑" panose="020B0503020204020204" charset="-122"/>
              </a:rPr>
              <a:t>Next week</a:t>
            </a:r>
            <a:endParaRPr lang="en-US" altLang="zh-CN" sz="2400" b="1" dirty="0">
              <a:solidFill>
                <a:srgbClr val="0000CC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53631" y="1899355"/>
            <a:ext cx="4694685" cy="461665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  <a:ea typeface="微软雅黑" panose="020B0503020204020204" charset="-122"/>
              </a:rPr>
              <a:t>school, playground, library, canteen</a:t>
            </a:r>
            <a:endParaRPr lang="en-US" altLang="zh-CN" sz="2400" b="1" dirty="0">
              <a:solidFill>
                <a:srgbClr val="0000CC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19" name="对角圆角矩形 18"/>
          <p:cNvSpPr/>
          <p:nvPr/>
        </p:nvSpPr>
        <p:spPr>
          <a:xfrm>
            <a:off x="2095472" y="562557"/>
            <a:ext cx="9810819" cy="57148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00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Tip: try to highlight your activities with features</a:t>
            </a:r>
            <a:endParaRPr lang="zh-CN" altLang="en-US" sz="24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334" y="617464"/>
            <a:ext cx="1619261" cy="46166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2400" b="1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dirty="0" smtClean="0"/>
              <a:t>aspect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476210" y="1246156"/>
            <a:ext cx="1333509" cy="50006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time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76209" y="1920653"/>
            <a:ext cx="1333509" cy="50006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place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96042" y="3428731"/>
            <a:ext cx="1524011" cy="50006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content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4620310"/>
            <a:ext cx="2190765" cy="78581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value/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significance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45174" y="2585796"/>
            <a:ext cx="1714512" cy="50006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purpose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365274" y="2361021"/>
            <a:ext cx="579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srgbClr val="0000CC"/>
                </a:solidFill>
              </a:rPr>
              <a:t>to extend warm welcome</a:t>
            </a:r>
            <a:endParaRPr lang="en-US" altLang="zh-CN" sz="2400" b="1" dirty="0" smtClean="0">
              <a:solidFill>
                <a:srgbClr val="0000CC"/>
              </a:solidFill>
            </a:endParaRPr>
          </a:p>
          <a:p>
            <a:pPr lvl="0"/>
            <a:endParaRPr lang="zh-CN" altLang="en-US" sz="2400" b="1" dirty="0">
              <a:solidFill>
                <a:srgbClr val="0000CC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354476" y="2704229"/>
            <a:ext cx="80963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srgbClr val="C00000"/>
                </a:solidFill>
              </a:rPr>
              <a:t>To strengthen friendship between each other</a:t>
            </a:r>
            <a:endParaRPr lang="zh-CN" altLang="en-US" sz="2400" b="1" dirty="0">
              <a:solidFill>
                <a:srgbClr val="0000CC"/>
              </a:solidFill>
            </a:endParaRPr>
          </a:p>
        </p:txBody>
      </p:sp>
      <p:sp>
        <p:nvSpPr>
          <p:cNvPr id="23" name="右大括号 22"/>
          <p:cNvSpPr/>
          <p:nvPr/>
        </p:nvSpPr>
        <p:spPr>
          <a:xfrm>
            <a:off x="9620275" y="2500306"/>
            <a:ext cx="586224" cy="3630699"/>
          </a:xfrm>
          <a:prstGeom prst="rightBrace">
            <a:avLst>
              <a:gd name="adj1" fmla="val 0"/>
              <a:gd name="adj2" fmla="val 50000"/>
            </a:avLst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10191779" y="3686144"/>
            <a:ext cx="2000221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features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65274" y="3804044"/>
            <a:ext cx="5526015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CC"/>
                </a:solidFill>
                <a:latin typeface="Calibri" panose="020F0502020204030204" pitchFamily="34" charset="0"/>
                <a:ea typeface="微软雅黑" panose="020B0503020204020204" charset="-122"/>
              </a:rPr>
              <a:t>experience the courses of our </a:t>
            </a:r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  <a:ea typeface="微软雅黑" panose="020B0503020204020204" charset="-122"/>
              </a:rPr>
              <a:t>school</a:t>
            </a:r>
            <a:endParaRPr lang="en-US" altLang="zh-CN" sz="2400" b="1" dirty="0" smtClean="0">
              <a:solidFill>
                <a:srgbClr val="0000CC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  <a:p>
            <a:r>
              <a:rPr lang="en-US" altLang="zh-CN" sz="2400" b="1" dirty="0">
                <a:solidFill>
                  <a:srgbClr val="0000CC"/>
                </a:solidFill>
                <a:latin typeface="Calibri" panose="020F0502020204030204" pitchFamily="34" charset="0"/>
                <a:ea typeface="微软雅黑" panose="020B0503020204020204" charset="-122"/>
              </a:rPr>
              <a:t>eat together in the school cafeteria</a:t>
            </a:r>
            <a:endParaRPr lang="zh-CN" altLang="en-US" sz="2400" b="1" dirty="0">
              <a:solidFill>
                <a:srgbClr val="0000CC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90459" y="5683592"/>
            <a:ext cx="1905013" cy="50062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benefits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10400" y="5710680"/>
            <a:ext cx="7944290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0000CC"/>
                </a:solidFill>
                <a:latin typeface="Calibri" panose="020F0502020204030204" pitchFamily="34" charset="0"/>
                <a:ea typeface="微软雅黑" panose="020B0503020204020204" charset="-122"/>
              </a:defRPr>
            </a:lvl1pPr>
          </a:lstStyle>
          <a:p>
            <a:r>
              <a:rPr lang="en-US" altLang="zh-CN" b="1" dirty="0" smtClean="0"/>
              <a:t>To have a better understanding of Chinese traditional culture</a:t>
            </a:r>
            <a:endParaRPr lang="zh-CN" altLang="en-US" b="1" dirty="0"/>
          </a:p>
        </p:txBody>
      </p:sp>
      <p:sp>
        <p:nvSpPr>
          <p:cNvPr id="3" name="圆角矩形 2"/>
          <p:cNvSpPr/>
          <p:nvPr/>
        </p:nvSpPr>
        <p:spPr>
          <a:xfrm>
            <a:off x="878774" y="48372"/>
            <a:ext cx="1959429" cy="514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Body </a:t>
            </a:r>
            <a:endParaRPr lang="zh-CN" altLang="en-US" sz="2800" b="1" dirty="0">
              <a:latin typeface="Segoe UI Black" panose="020B0A02040204020203" pitchFamily="34" charset="0"/>
            </a:endParaRPr>
          </a:p>
        </p:txBody>
      </p: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3" grpId="0" animBg="1"/>
      <p:bldP spid="21" grpId="0" animBg="1"/>
      <p:bldP spid="22" grpId="0" animBg="1"/>
      <p:bldP spid="19" grpId="0" animBg="1"/>
      <p:bldP spid="28" grpId="0" animBg="1"/>
      <p:bldP spid="31" grpId="0" animBg="1"/>
      <p:bldP spid="35" grpId="0" animBg="1"/>
      <p:bldP spid="36" grpId="0" animBg="1"/>
      <p:bldP spid="38" grpId="0" animBg="1"/>
      <p:bldP spid="42" grpId="0"/>
      <p:bldP spid="43" grpId="0"/>
      <p:bldP spid="23" grpId="0" animBg="1"/>
      <p:bldP spid="24" grpId="0" animBg="1"/>
      <p:bldP spid="25" grpId="0" animBg="1"/>
      <p:bldP spid="26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1"/>
          <a:stretch>
            <a:fillRect/>
          </a:stretch>
        </p:blipFill>
        <p:spPr>
          <a:xfrm>
            <a:off x="6370820" y="3259001"/>
            <a:ext cx="5821179" cy="3599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矩形 1"/>
          <p:cNvSpPr/>
          <p:nvPr/>
        </p:nvSpPr>
        <p:spPr>
          <a:xfrm>
            <a:off x="579474" y="0"/>
            <a:ext cx="186070" cy="6858000"/>
          </a:xfrm>
          <a:prstGeom prst="rect">
            <a:avLst/>
          </a:prstGeom>
          <a:solidFill>
            <a:srgbClr val="3C5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99522" y="3429000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1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99522" y="4134293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2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99522" y="4839586"/>
            <a:ext cx="545973" cy="545973"/>
          </a:xfrm>
          <a:prstGeom prst="ellipse">
            <a:avLst/>
          </a:prstGeom>
          <a:solidFill>
            <a:srgbClr val="00CAE9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3C54C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3</a:t>
            </a:r>
            <a:endParaRPr lang="zh-CN" altLang="en-US" sz="2400" b="1" dirty="0">
              <a:solidFill>
                <a:srgbClr val="3C54CF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99522" y="5544879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4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811707" y="736932"/>
            <a:ext cx="3792791" cy="2802754"/>
            <a:chOff x="1060504" y="671311"/>
            <a:chExt cx="3792791" cy="2802754"/>
          </a:xfrm>
        </p:grpSpPr>
        <p:sp>
          <p:nvSpPr>
            <p:cNvPr id="28" name="矩形 27"/>
            <p:cNvSpPr/>
            <p:nvPr/>
          </p:nvSpPr>
          <p:spPr>
            <a:xfrm>
              <a:off x="1060504" y="1116417"/>
              <a:ext cx="2961957" cy="1392866"/>
            </a:xfrm>
            <a:prstGeom prst="rect">
              <a:avLst/>
            </a:prstGeom>
            <a:noFill/>
            <a:ln w="19050">
              <a:solidFill>
                <a:srgbClr val="3C54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/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1174" y="671311"/>
              <a:ext cx="980620" cy="795982"/>
            </a:xfrm>
            <a:prstGeom prst="rect">
              <a:avLst/>
            </a:prstGeom>
          </p:spPr>
        </p:pic>
        <p:sp useBgFill="1">
          <p:nvSpPr>
            <p:cNvPr id="30" name="文本框 29"/>
            <p:cNvSpPr txBox="1"/>
            <p:nvPr/>
          </p:nvSpPr>
          <p:spPr>
            <a:xfrm>
              <a:off x="1294988" y="1535073"/>
              <a:ext cx="3558307" cy="193899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zh-CN" sz="2000" b="1" dirty="0" smtClean="0"/>
                <a:t>Activity 1: </a:t>
              </a:r>
              <a:r>
                <a:rPr lang="en-US" altLang="zh-CN" sz="2000" b="1" dirty="0"/>
                <a:t>show you around the school and our school history gallery</a:t>
              </a:r>
              <a:endParaRPr lang="en-US" altLang="zh-CN" sz="2000" b="1" dirty="0"/>
            </a:p>
            <a:p>
              <a:r>
                <a:rPr lang="en-US" altLang="zh-CN" sz="2000" b="1" dirty="0" smtClean="0"/>
                <a:t>Time: Next week</a:t>
              </a:r>
              <a:endParaRPr lang="en-US" altLang="zh-CN" sz="2000" b="1" dirty="0" smtClean="0"/>
            </a:p>
            <a:p>
              <a:r>
                <a:rPr lang="en-US" altLang="zh-CN" sz="2000" b="1" dirty="0" smtClean="0"/>
                <a:t>Place: in the school </a:t>
              </a:r>
              <a:endParaRPr lang="en-US" altLang="zh-CN" sz="2000" b="1" dirty="0" smtClean="0"/>
            </a:p>
            <a:p>
              <a:r>
                <a:rPr lang="en-US" altLang="zh-CN" sz="2000" b="1" dirty="0" smtClean="0"/>
                <a:t>Content: </a:t>
              </a:r>
              <a:r>
                <a:rPr lang="en-US" altLang="zh-CN" sz="2000" b="1" dirty="0" smtClean="0">
                  <a:solidFill>
                    <a:srgbClr val="3C54CF"/>
                  </a:solidFill>
                </a:rPr>
                <a:t>visit school</a:t>
              </a:r>
              <a:endParaRPr lang="zh-CN" altLang="en-US" sz="2000" b="1" dirty="0">
                <a:solidFill>
                  <a:srgbClr val="3C54C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604498" y="784229"/>
            <a:ext cx="3161964" cy="3110531"/>
            <a:chOff x="1060504" y="671311"/>
            <a:chExt cx="3161964" cy="3110531"/>
          </a:xfrm>
        </p:grpSpPr>
        <p:sp>
          <p:nvSpPr>
            <p:cNvPr id="32" name="矩形 31"/>
            <p:cNvSpPr/>
            <p:nvPr/>
          </p:nvSpPr>
          <p:spPr>
            <a:xfrm>
              <a:off x="1060504" y="1116417"/>
              <a:ext cx="2961957" cy="1392866"/>
            </a:xfrm>
            <a:prstGeom prst="rect">
              <a:avLst/>
            </a:prstGeom>
            <a:noFill/>
            <a:ln w="19050">
              <a:solidFill>
                <a:srgbClr val="3C54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1174" y="671311"/>
              <a:ext cx="980620" cy="795982"/>
            </a:xfrm>
            <a:prstGeom prst="rect">
              <a:avLst/>
            </a:prstGeom>
          </p:spPr>
        </p:pic>
        <p:sp useBgFill="1">
          <p:nvSpPr>
            <p:cNvPr id="34" name="文本框 33"/>
            <p:cNvSpPr txBox="1"/>
            <p:nvPr/>
          </p:nvSpPr>
          <p:spPr>
            <a:xfrm>
              <a:off x="1294988" y="1535073"/>
              <a:ext cx="2927480" cy="224676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zh-CN" sz="2000" b="1" dirty="0" smtClean="0"/>
                <a:t>Activity 2: </a:t>
              </a:r>
              <a:r>
                <a:rPr lang="en-US" altLang="zh-CN" sz="2000" b="1" dirty="0">
                  <a:solidFill>
                    <a:srgbClr val="0000CC"/>
                  </a:solidFill>
                  <a:ea typeface="微软雅黑" panose="020B0503020204020204" charset="-122"/>
                </a:rPr>
                <a:t>experience the courses of our school</a:t>
              </a:r>
              <a:endParaRPr lang="en-US" altLang="zh-CN" sz="2000" b="1" dirty="0">
                <a:solidFill>
                  <a:srgbClr val="0000CC"/>
                </a:solidFill>
                <a:ea typeface="微软雅黑" panose="020B0503020204020204" charset="-122"/>
              </a:endParaRPr>
            </a:p>
            <a:p>
              <a:r>
                <a:rPr lang="en-US" altLang="zh-CN" sz="2000" b="1" dirty="0" smtClean="0"/>
                <a:t>Time: </a:t>
              </a:r>
              <a:r>
                <a:rPr lang="en-US" altLang="zh-CN" sz="2000" b="1" dirty="0"/>
                <a:t>Next week</a:t>
              </a:r>
              <a:endParaRPr lang="en-US" altLang="zh-CN" sz="2000" b="1" dirty="0"/>
            </a:p>
            <a:p>
              <a:r>
                <a:rPr lang="en-US" altLang="zh-CN" sz="2000" b="1" dirty="0" smtClean="0"/>
                <a:t>Place: in the school </a:t>
              </a:r>
              <a:endParaRPr lang="en-US" altLang="zh-CN" sz="2000" b="1" dirty="0" smtClean="0"/>
            </a:p>
            <a:p>
              <a:r>
                <a:rPr lang="en-US" altLang="zh-CN" sz="2000" b="1" dirty="0" smtClean="0"/>
                <a:t>Content: </a:t>
              </a:r>
              <a:r>
                <a:rPr lang="en-US" altLang="zh-CN" sz="2000" b="1" dirty="0" smtClean="0">
                  <a:solidFill>
                    <a:srgbClr val="0000CC"/>
                  </a:solidFill>
                </a:rPr>
                <a:t>activities for experience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86930" y="910353"/>
            <a:ext cx="3746575" cy="2864310"/>
            <a:chOff x="1060504" y="671311"/>
            <a:chExt cx="3746575" cy="2864310"/>
          </a:xfrm>
        </p:grpSpPr>
        <p:sp>
          <p:nvSpPr>
            <p:cNvPr id="36" name="矩形 35"/>
            <p:cNvSpPr/>
            <p:nvPr/>
          </p:nvSpPr>
          <p:spPr>
            <a:xfrm>
              <a:off x="1060504" y="1116417"/>
              <a:ext cx="2961957" cy="1392866"/>
            </a:xfrm>
            <a:prstGeom prst="rect">
              <a:avLst/>
            </a:prstGeom>
            <a:noFill/>
            <a:ln w="19050">
              <a:solidFill>
                <a:srgbClr val="3C54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/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1174" y="671311"/>
              <a:ext cx="980620" cy="795982"/>
            </a:xfrm>
            <a:prstGeom prst="rect">
              <a:avLst/>
            </a:prstGeom>
          </p:spPr>
        </p:pic>
        <p:sp useBgFill="1">
          <p:nvSpPr>
            <p:cNvPr id="38" name="文本框 37"/>
            <p:cNvSpPr txBox="1"/>
            <p:nvPr/>
          </p:nvSpPr>
          <p:spPr>
            <a:xfrm>
              <a:off x="1294989" y="1535073"/>
              <a:ext cx="3512090" cy="2000548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zh-CN" sz="2000" b="1" dirty="0" smtClean="0"/>
                <a:t>Activity 3 : </a:t>
              </a:r>
              <a:r>
                <a:rPr lang="en-US" altLang="zh-CN" sz="2000" b="1" dirty="0">
                  <a:solidFill>
                    <a:srgbClr val="0000CC"/>
                  </a:solidFill>
                  <a:ea typeface="微软雅黑" panose="020B0503020204020204" charset="-122"/>
                </a:rPr>
                <a:t>eat together in the school cafeteria</a:t>
              </a:r>
              <a:endParaRPr lang="zh-CN" altLang="en-US" sz="2000" b="1" dirty="0">
                <a:solidFill>
                  <a:srgbClr val="0000CC"/>
                </a:solidFill>
                <a:ea typeface="微软雅黑" panose="020B0503020204020204" charset="-122"/>
              </a:endParaRPr>
            </a:p>
            <a:p>
              <a:r>
                <a:rPr lang="en-US" altLang="zh-CN" sz="2000" b="1" dirty="0"/>
                <a:t>Time: Next week</a:t>
              </a:r>
              <a:endParaRPr lang="en-US" altLang="zh-CN" sz="2000" b="1" dirty="0"/>
            </a:p>
            <a:p>
              <a:r>
                <a:rPr lang="en-US" altLang="zh-CN" sz="2000" b="1" dirty="0"/>
                <a:t>Place: in the school </a:t>
              </a:r>
              <a:endParaRPr lang="en-US" altLang="zh-CN" sz="2000" b="1" dirty="0"/>
            </a:p>
            <a:p>
              <a:r>
                <a:rPr lang="en-US" altLang="zh-CN" sz="2000" b="1" dirty="0" smtClean="0"/>
                <a:t>Content: </a:t>
              </a:r>
              <a:r>
                <a:rPr lang="en-US" altLang="zh-CN" sz="2000" b="1" dirty="0" smtClean="0">
                  <a:solidFill>
                    <a:srgbClr val="0000CC"/>
                  </a:solidFill>
                </a:rPr>
                <a:t>activities to get involved in 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</p:grpSp>
      <p:sp>
        <p:nvSpPr>
          <p:cNvPr id="20" name="云形标注 19"/>
          <p:cNvSpPr/>
          <p:nvPr/>
        </p:nvSpPr>
        <p:spPr>
          <a:xfrm>
            <a:off x="2825344" y="3874979"/>
            <a:ext cx="5089674" cy="2475186"/>
          </a:xfrm>
          <a:prstGeom prst="cloudCallout">
            <a:avLst>
              <a:gd name="adj1" fmla="val -30862"/>
              <a:gd name="adj2" fmla="val -6181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zh-CN" sz="2000" b="1" dirty="0" smtClean="0"/>
              <a:t>      </a:t>
            </a:r>
            <a:r>
              <a:rPr lang="en-US" altLang="zh-CN" sz="2000" b="1" dirty="0" smtClean="0">
                <a:latin typeface="Comic Sans MS" panose="030F0702030302020204" pitchFamily="66" charset="0"/>
              </a:rPr>
              <a:t>Before </a:t>
            </a:r>
            <a:r>
              <a:rPr lang="en-US" altLang="zh-CN" sz="2000" b="1" dirty="0">
                <a:latin typeface="Comic Sans MS" panose="030F0702030302020204" pitchFamily="66" charset="0"/>
              </a:rPr>
              <a:t>you choose, try to think about how </a:t>
            </a:r>
            <a:r>
              <a:rPr lang="en-US" altLang="zh-CN" sz="2000" b="1" dirty="0" smtClean="0">
                <a:latin typeface="Comic Sans MS" panose="030F0702030302020204" pitchFamily="66" charset="0"/>
              </a:rPr>
              <a:t>many activities you would like to introduce to friends from New Zealand, </a:t>
            </a:r>
            <a:r>
              <a:rPr lang="en-US" altLang="zh-CN" sz="2000" b="1" dirty="0">
                <a:latin typeface="Comic Sans MS" panose="030F0702030302020204" pitchFamily="66" charset="0"/>
              </a:rPr>
              <a:t>which is  special</a:t>
            </a:r>
            <a:endParaRPr lang="en-US" altLang="zh-CN" sz="20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887106" y="2923151"/>
            <a:ext cx="9005776" cy="1557670"/>
          </a:xfrm>
          <a:prstGeom prst="rect">
            <a:avLst/>
          </a:prstGeom>
          <a:noFill/>
          <a:ln w="190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1477879" y="0"/>
            <a:ext cx="186070" cy="6858000"/>
          </a:xfrm>
          <a:prstGeom prst="rect">
            <a:avLst/>
          </a:prstGeom>
          <a:solidFill>
            <a:srgbClr val="3C5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1297927" y="3429000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1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1297927" y="4134293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2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1297927" y="4839586"/>
            <a:ext cx="545973" cy="545973"/>
          </a:xfrm>
          <a:prstGeom prst="ellipse">
            <a:avLst/>
          </a:prstGeom>
          <a:solidFill>
            <a:srgbClr val="00CAE9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3C54C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3</a:t>
            </a:r>
            <a:endParaRPr lang="zh-CN" altLang="en-US" sz="2400" b="1" dirty="0">
              <a:solidFill>
                <a:srgbClr val="3C54CF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1297927" y="5544879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4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3" name="文本框 21"/>
          <p:cNvSpPr txBox="1"/>
          <p:nvPr/>
        </p:nvSpPr>
        <p:spPr>
          <a:xfrm>
            <a:off x="835301" y="354732"/>
            <a:ext cx="5056258" cy="569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2845" b="1" dirty="0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构思</a:t>
            </a:r>
            <a:r>
              <a:rPr lang="en-US" altLang="zh-CN" sz="2845" b="1" dirty="0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- </a:t>
            </a:r>
            <a:r>
              <a:rPr lang="zh-CN" altLang="en-US" sz="2560" b="1" spc="142" dirty="0" smtClean="0">
                <a:solidFill>
                  <a:srgbClr val="C00000"/>
                </a:solidFill>
                <a:latin typeface="等线 Light" panose="02010600030101010101" charset="-122"/>
                <a:ea typeface="等线 Light" panose="02010600030101010101" charset="-122"/>
              </a:rPr>
              <a:t>内容</a:t>
            </a:r>
            <a:r>
              <a:rPr lang="zh-CN" altLang="en-US" sz="2560" b="1" spc="142" dirty="0">
                <a:solidFill>
                  <a:srgbClr val="C00000"/>
                </a:solidFill>
                <a:latin typeface="等线 Light" panose="02010600030101010101" charset="-122"/>
                <a:ea typeface="等线 Light" panose="02010600030101010101" charset="-122"/>
              </a:rPr>
              <a:t>及表述</a:t>
            </a:r>
            <a:r>
              <a:rPr lang="en-US" altLang="zh-CN" sz="2560" b="1" spc="142" dirty="0">
                <a:solidFill>
                  <a:srgbClr val="C00000"/>
                </a:solidFill>
                <a:latin typeface="等线 Light" panose="02010600030101010101" charset="-122"/>
                <a:ea typeface="等线 Light" panose="02010600030101010101" charset="-122"/>
              </a:rPr>
              <a:t>/</a:t>
            </a:r>
            <a:r>
              <a:rPr lang="zh-CN" altLang="en-US" sz="2560" b="1" spc="142" dirty="0">
                <a:solidFill>
                  <a:srgbClr val="C00000"/>
                </a:solidFill>
                <a:latin typeface="等线 Light" panose="02010600030101010101" charset="-122"/>
                <a:ea typeface="等线 Light" panose="02010600030101010101" charset="-122"/>
              </a:rPr>
              <a:t>遣词造句</a:t>
            </a:r>
            <a:endParaRPr lang="zh-CN" altLang="en-US" sz="2560" b="1" spc="142" dirty="0">
              <a:solidFill>
                <a:srgbClr val="C00000"/>
              </a:solidFill>
              <a:latin typeface="等线 Light" panose="02010600030101010101" charset="-122"/>
              <a:ea typeface="等线 Light" panose="02010600030101010101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155935" y="1586546"/>
            <a:ext cx="7898324" cy="712032"/>
            <a:chOff x="4900119" y="1196362"/>
            <a:chExt cx="10008232" cy="1163710"/>
          </a:xfrm>
        </p:grpSpPr>
        <p:sp>
          <p:nvSpPr>
            <p:cNvPr id="15" name="矩形: 圆角 28"/>
            <p:cNvSpPr/>
            <p:nvPr/>
          </p:nvSpPr>
          <p:spPr>
            <a:xfrm>
              <a:off x="4900119" y="1196362"/>
              <a:ext cx="10008232" cy="1163710"/>
            </a:xfrm>
            <a:prstGeom prst="roundRect">
              <a:avLst>
                <a:gd name="adj" fmla="val 41792"/>
              </a:avLst>
            </a:prstGeom>
            <a:solidFill>
              <a:srgbClr val="00CAE9"/>
            </a:solidFill>
            <a:ln w="28575">
              <a:solidFill>
                <a:srgbClr val="3C54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/>
            </a:p>
          </p:txBody>
        </p:sp>
        <p:sp>
          <p:nvSpPr>
            <p:cNvPr id="16" name="文本框 29"/>
            <p:cNvSpPr txBox="1"/>
            <p:nvPr/>
          </p:nvSpPr>
          <p:spPr>
            <a:xfrm>
              <a:off x="5260869" y="1394980"/>
              <a:ext cx="6979639" cy="469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zh-CN" sz="2400" b="1" dirty="0">
                  <a:ln w="9525" cmpd="sng">
                    <a:solidFill>
                      <a:srgbClr val="4472C4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4472C4">
                        <a:alpha val="40000"/>
                      </a:srgbClr>
                    </a:glow>
                  </a:effectLst>
                </a:rPr>
                <a:t>Beginning  (</a:t>
              </a:r>
              <a:r>
                <a:rPr lang="en-US" altLang="zh-CN" sz="2400" b="1" dirty="0" smtClean="0">
                  <a:ln w="9525" cmpd="sng">
                    <a:solidFill>
                      <a:srgbClr val="4472C4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4472C4">
                        <a:alpha val="40000"/>
                      </a:srgbClr>
                    </a:glow>
                  </a:effectLst>
                </a:rPr>
                <a:t>background + purpose</a:t>
              </a:r>
              <a:r>
                <a:rPr lang="en-US" altLang="zh-CN" sz="2400" b="1" dirty="0">
                  <a:ln w="9525" cmpd="sng">
                    <a:solidFill>
                      <a:srgbClr val="4472C4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4472C4">
                        <a:alpha val="40000"/>
                      </a:srgbClr>
                    </a:glow>
                  </a:effectLst>
                </a:rPr>
                <a:t>)</a:t>
              </a:r>
              <a:endParaRPr lang="en-US" altLang="zh-CN" sz="2400" b="1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284859" y="2593990"/>
            <a:ext cx="10013068" cy="738664"/>
            <a:chOff x="4954314" y="3188259"/>
            <a:chExt cx="10013068" cy="73866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954314" y="3352239"/>
              <a:ext cx="603054" cy="545974"/>
            </a:xfrm>
            <a:prstGeom prst="rect">
              <a:avLst/>
            </a:prstGeom>
          </p:spPr>
        </p:pic>
        <p:sp>
          <p:nvSpPr>
            <p:cNvPr id="19" name="文本框 36"/>
            <p:cNvSpPr txBox="1"/>
            <p:nvPr/>
          </p:nvSpPr>
          <p:spPr>
            <a:xfrm>
              <a:off x="5693043" y="3188259"/>
              <a:ext cx="913804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2800" b="1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Here</a:t>
              </a:r>
              <a:r>
                <a:rPr lang="en-US" altLang="zh-CN" sz="28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I’d like to </a:t>
              </a:r>
              <a:r>
                <a:rPr lang="en-US" altLang="zh-CN" sz="28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extend my 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warm welcome to </a:t>
              </a:r>
              <a:r>
                <a:rPr lang="en-US" altLang="zh-CN" sz="28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you.  </a:t>
              </a:r>
              <a:endParaRPr lang="en-US" altLang="zh-C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4364328" y="3269112"/>
              <a:ext cx="603054" cy="545974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1248929" y="3511427"/>
            <a:ext cx="10343376" cy="685057"/>
            <a:chOff x="4954314" y="3213156"/>
            <a:chExt cx="10343376" cy="685057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954314" y="3352239"/>
              <a:ext cx="603054" cy="545974"/>
            </a:xfrm>
            <a:prstGeom prst="rect">
              <a:avLst/>
            </a:prstGeom>
          </p:spPr>
        </p:pic>
        <p:sp>
          <p:nvSpPr>
            <p:cNvPr id="23" name="文本框 44"/>
            <p:cNvSpPr txBox="1"/>
            <p:nvPr/>
          </p:nvSpPr>
          <p:spPr>
            <a:xfrm>
              <a:off x="5635393" y="3213156"/>
              <a:ext cx="9662297" cy="67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28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 warm welcome to our friends from New Zealand.</a:t>
              </a:r>
              <a:endParaRPr lang="en-US" altLang="zh-C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4486929" y="3352239"/>
              <a:ext cx="603054" cy="545974"/>
            </a:xfrm>
            <a:prstGeom prst="rect">
              <a:avLst/>
            </a:prstGeom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9272"/>
            <a:ext cx="633412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组合 24"/>
          <p:cNvGrpSpPr/>
          <p:nvPr/>
        </p:nvGrpSpPr>
        <p:grpSpPr>
          <a:xfrm>
            <a:off x="1031244" y="5409535"/>
            <a:ext cx="10594365" cy="709954"/>
            <a:chOff x="4954314" y="3188259"/>
            <a:chExt cx="10594365" cy="709954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954314" y="3352239"/>
              <a:ext cx="603054" cy="545974"/>
            </a:xfrm>
            <a:prstGeom prst="rect">
              <a:avLst/>
            </a:prstGeom>
          </p:spPr>
        </p:pic>
        <p:sp>
          <p:nvSpPr>
            <p:cNvPr id="27" name="文本框 36"/>
            <p:cNvSpPr txBox="1"/>
            <p:nvPr/>
          </p:nvSpPr>
          <p:spPr>
            <a:xfrm>
              <a:off x="5434767" y="3188259"/>
              <a:ext cx="9747472" cy="630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2600" b="1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On behalf of our school, </a:t>
              </a:r>
              <a:r>
                <a:rPr lang="en-US" altLang="zh-CN" sz="2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I’d like to </a:t>
              </a:r>
              <a:r>
                <a:rPr lang="en-US" altLang="zh-CN" sz="2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express </a:t>
              </a:r>
              <a:r>
                <a:rPr lang="en-US" altLang="zh-CN" sz="2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my </a:t>
              </a:r>
              <a:r>
                <a:rPr lang="en-US" altLang="zh-CN" sz="2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warm welcome to </a:t>
              </a:r>
              <a:r>
                <a:rPr lang="en-US" altLang="zh-CN" sz="2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you.  </a:t>
              </a:r>
              <a:endParaRPr lang="en-US" altLang="zh-CN" sz="2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4945625" y="3352239"/>
              <a:ext cx="603054" cy="545974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1264833" y="4577861"/>
            <a:ext cx="9938333" cy="738664"/>
            <a:chOff x="1210170" y="4743240"/>
            <a:chExt cx="9938333" cy="738664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210170" y="4839585"/>
              <a:ext cx="603054" cy="545974"/>
            </a:xfrm>
            <a:prstGeom prst="rect">
              <a:avLst/>
            </a:prstGeom>
          </p:spPr>
        </p:pic>
        <p:sp>
          <p:nvSpPr>
            <p:cNvPr id="31" name="文本框 44"/>
            <p:cNvSpPr txBox="1"/>
            <p:nvPr/>
          </p:nvSpPr>
          <p:spPr>
            <a:xfrm>
              <a:off x="1761460" y="4743240"/>
              <a:ext cx="893341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28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 is my great pleasure to welcome you to visit our school.</a:t>
              </a:r>
              <a:endParaRPr lang="en-US" altLang="zh-C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0545449" y="4839586"/>
              <a:ext cx="603054" cy="545974"/>
            </a:xfrm>
            <a:prstGeom prst="rect">
              <a:avLst/>
            </a:prstGeom>
          </p:spPr>
        </p:pic>
      </p:grpSp>
      <p:sp>
        <p:nvSpPr>
          <p:cNvPr id="33" name="矩形 32"/>
          <p:cNvSpPr/>
          <p:nvPr/>
        </p:nvSpPr>
        <p:spPr>
          <a:xfrm>
            <a:off x="6268176" y="248615"/>
            <a:ext cx="4767652" cy="584775"/>
          </a:xfrm>
          <a:prstGeom prst="rect">
            <a:avLst/>
          </a:prstGeom>
          <a:solidFill>
            <a:srgbClr val="00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lvl="0"/>
            <a:r>
              <a:rPr lang="en-US" altLang="zh-CN" sz="3200" b="1" u="wavyDbl" dirty="0" err="1" smtClean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  <a:ea typeface="宋体" panose="02010600030101010101" pitchFamily="2" charset="-122"/>
              </a:rPr>
              <a:t>Paragrph</a:t>
            </a:r>
            <a:r>
              <a:rPr lang="en-US" altLang="zh-CN" sz="3200" b="1" u="wavyDbl" dirty="0" smtClean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  <a:ea typeface="宋体" panose="02010600030101010101" pitchFamily="2" charset="-122"/>
              </a:rPr>
              <a:t> 1: Introduction</a:t>
            </a:r>
            <a:endParaRPr lang="zh-CN" altLang="en-US" sz="3200" b="1" u="wavyDbl" dirty="0">
              <a:solidFill>
                <a:srgbClr val="FF0000"/>
              </a:solidFill>
              <a:uFill>
                <a:solidFill>
                  <a:srgbClr val="7030A0"/>
                </a:solidFill>
              </a:u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9474" y="0"/>
            <a:ext cx="186070" cy="6858000"/>
          </a:xfrm>
          <a:prstGeom prst="rect">
            <a:avLst/>
          </a:prstGeom>
          <a:solidFill>
            <a:srgbClr val="3C5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99522" y="3429000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1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99522" y="4134293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2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99522" y="4839586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3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99522" y="5544879"/>
            <a:ext cx="545973" cy="545973"/>
          </a:xfrm>
          <a:prstGeom prst="ellipse">
            <a:avLst/>
          </a:prstGeom>
          <a:solidFill>
            <a:srgbClr val="00CAE9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3C54C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4</a:t>
            </a:r>
            <a:endParaRPr lang="zh-CN" altLang="en-US" sz="2400" b="1" dirty="0">
              <a:solidFill>
                <a:srgbClr val="3C54CF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530" y="5112571"/>
            <a:ext cx="1955470" cy="1745429"/>
          </a:xfrm>
          <a:prstGeom prst="rect">
            <a:avLst/>
          </a:prstGeom>
        </p:spPr>
      </p:pic>
      <p:grpSp>
        <p:nvGrpSpPr>
          <p:cNvPr id="53" name="组合 52"/>
          <p:cNvGrpSpPr/>
          <p:nvPr/>
        </p:nvGrpSpPr>
        <p:grpSpPr>
          <a:xfrm>
            <a:off x="879829" y="112382"/>
            <a:ext cx="4981916" cy="938106"/>
            <a:chOff x="4954314" y="3352239"/>
            <a:chExt cx="4981916" cy="938106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54314" y="3352239"/>
              <a:ext cx="603054" cy="545974"/>
            </a:xfrm>
            <a:prstGeom prst="rect">
              <a:avLst/>
            </a:prstGeom>
          </p:spPr>
        </p:pic>
        <p:sp>
          <p:nvSpPr>
            <p:cNvPr id="55" name="文本框 40"/>
            <p:cNvSpPr txBox="1"/>
            <p:nvPr/>
          </p:nvSpPr>
          <p:spPr>
            <a:xfrm>
              <a:off x="5400001" y="3432866"/>
              <a:ext cx="4090543" cy="857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2000" b="1" dirty="0" smtClean="0"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黑体" panose="02010609060101010101" charset="-122"/>
                  <a:ea typeface="黑体" panose="02010609060101010101" charset="-122"/>
                  <a:sym typeface="+mn-ea"/>
                </a:rPr>
                <a:t>构思</a:t>
              </a:r>
              <a:r>
                <a:rPr lang="en-US" altLang="zh-CN" sz="2000" b="1" dirty="0" smtClean="0"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黑体" panose="02010609060101010101" charset="-122"/>
                  <a:ea typeface="黑体" panose="02010609060101010101" charset="-122"/>
                  <a:sym typeface="+mn-ea"/>
                </a:rPr>
                <a:t>-</a:t>
              </a:r>
              <a:r>
                <a:rPr lang="zh-CN" altLang="en-US" sz="2560" b="1" spc="142" dirty="0" smtClean="0">
                  <a:solidFill>
                    <a:srgbClr val="C00000"/>
                  </a:solidFill>
                  <a:latin typeface="等线 Light" panose="02010600030101010101" charset="-122"/>
                  <a:ea typeface="等线 Light" panose="02010600030101010101" charset="-122"/>
                </a:rPr>
                <a:t>内容</a:t>
              </a:r>
              <a:r>
                <a:rPr lang="zh-CN" altLang="en-US" sz="2560" b="1" spc="142" dirty="0">
                  <a:solidFill>
                    <a:srgbClr val="C00000"/>
                  </a:solidFill>
                  <a:latin typeface="等线 Light" panose="02010600030101010101" charset="-122"/>
                  <a:ea typeface="等线 Light" panose="02010600030101010101" charset="-122"/>
                </a:rPr>
                <a:t>及表述</a:t>
              </a:r>
              <a:r>
                <a:rPr lang="en-US" altLang="zh-CN" sz="2560" b="1" spc="142" dirty="0">
                  <a:solidFill>
                    <a:srgbClr val="C00000"/>
                  </a:solidFill>
                  <a:latin typeface="等线 Light" panose="02010600030101010101" charset="-122"/>
                  <a:ea typeface="等线 Light" panose="02010600030101010101" charset="-122"/>
                </a:rPr>
                <a:t>/</a:t>
              </a:r>
              <a:r>
                <a:rPr lang="zh-CN" altLang="en-US" sz="2560" b="1" spc="142" dirty="0">
                  <a:solidFill>
                    <a:srgbClr val="C00000"/>
                  </a:solidFill>
                  <a:latin typeface="等线 Light" panose="02010600030101010101" charset="-122"/>
                  <a:ea typeface="等线 Light" panose="02010600030101010101" charset="-122"/>
                </a:rPr>
                <a:t>遣词造句</a:t>
              </a:r>
              <a:endParaRPr lang="zh-CN" altLang="en-US" sz="2560" b="1" spc="142" dirty="0">
                <a:solidFill>
                  <a:srgbClr val="C00000"/>
                </a:solidFill>
                <a:latin typeface="等线 Light" panose="02010600030101010101" charset="-122"/>
                <a:ea typeface="等线 Light" panose="02010600030101010101" charset="-122"/>
              </a:endParaRPr>
            </a:p>
            <a:p>
              <a:pPr algn="ctr"/>
              <a:endParaRPr lang="zh-CN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33176" y="3352239"/>
              <a:ext cx="603054" cy="545974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1315878" y="1687469"/>
            <a:ext cx="10812080" cy="4893647"/>
          </a:xfrm>
          <a:prstGeom prst="rect">
            <a:avLst/>
          </a:prstGeom>
          <a:ln>
            <a:solidFill>
              <a:srgbClr val="00FFCC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600" b="1" dirty="0" smtClean="0">
                <a:ea typeface="宋体" panose="02010600030101010101" pitchFamily="2" charset="-122"/>
              </a:rPr>
              <a:t>1. </a:t>
            </a:r>
            <a:r>
              <a:rPr lang="zh-CN" altLang="en-US" sz="2600" b="1" dirty="0" smtClean="0">
                <a:solidFill>
                  <a:srgbClr val="FF0000"/>
                </a:solidFill>
                <a:ea typeface="宋体" panose="02010600030101010101" pitchFamily="2" charset="-122"/>
              </a:rPr>
              <a:t>主旨</a:t>
            </a:r>
            <a:r>
              <a:rPr lang="zh-CN" altLang="en-US" sz="2600" b="1" dirty="0">
                <a:solidFill>
                  <a:srgbClr val="FF0000"/>
                </a:solidFill>
                <a:ea typeface="宋体" panose="02010600030101010101" pitchFamily="2" charset="-122"/>
              </a:rPr>
              <a:t>句</a:t>
            </a:r>
            <a:r>
              <a:rPr lang="zh-CN" altLang="en-US" sz="2600" b="1" dirty="0" smtClean="0">
                <a:ea typeface="宋体" panose="02010600030101010101" pitchFamily="2" charset="-122"/>
              </a:rPr>
              <a:t>：</a:t>
            </a:r>
            <a:r>
              <a:rPr lang="en-US" altLang="zh-CN" sz="2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ea typeface="宋体" panose="02010600030101010101" pitchFamily="2" charset="-122"/>
              </a:rPr>
              <a:t>Y</a:t>
            </a:r>
            <a:r>
              <a:rPr lang="en-US" altLang="zh-CN" sz="2600" b="1" dirty="0" smtClean="0">
                <a:ea typeface="宋体" panose="02010600030101010101" pitchFamily="2" charset="-122"/>
              </a:rPr>
              <a:t>our </a:t>
            </a:r>
            <a:r>
              <a:rPr lang="en-US" altLang="zh-CN" sz="2600" b="1" dirty="0">
                <a:ea typeface="宋体" panose="02010600030101010101" pitchFamily="2" charset="-122"/>
              </a:rPr>
              <a:t>visit will promote the friendly relationship between our two schools</a:t>
            </a:r>
            <a:r>
              <a:rPr lang="en-US" altLang="zh-CN" sz="2600" b="1" dirty="0" smtClean="0">
                <a:ea typeface="宋体" panose="02010600030101010101" pitchFamily="2" charset="-122"/>
              </a:rPr>
              <a:t>.</a:t>
            </a:r>
            <a:endParaRPr lang="en-US" altLang="zh-CN" sz="2600" b="1" dirty="0">
              <a:ea typeface="宋体" panose="02010600030101010101" pitchFamily="2" charset="-122"/>
            </a:endParaRPr>
          </a:p>
          <a:p>
            <a:pPr marL="514350" indent="-514350">
              <a:buFontTx/>
              <a:buNone/>
            </a:pPr>
            <a:endParaRPr lang="en-US" altLang="zh-CN" sz="2600" b="1" dirty="0" smtClean="0">
              <a:ea typeface="宋体" panose="02010600030101010101" pitchFamily="2" charset="-122"/>
            </a:endParaRPr>
          </a:p>
          <a:p>
            <a:pPr marL="514350" indent="-514350">
              <a:buFontTx/>
              <a:buNone/>
            </a:pPr>
            <a:r>
              <a:rPr lang="en-US" altLang="zh-CN" sz="2600" b="1" dirty="0" smtClean="0">
                <a:ea typeface="宋体" panose="02010600030101010101" pitchFamily="2" charset="-122"/>
              </a:rPr>
              <a:t>2</a:t>
            </a:r>
            <a:r>
              <a:rPr lang="en-US" altLang="zh-CN" sz="2600" b="1" dirty="0">
                <a:ea typeface="宋体" panose="02010600030101010101" pitchFamily="2" charset="-122"/>
              </a:rPr>
              <a:t>. </a:t>
            </a:r>
            <a:r>
              <a:rPr lang="zh-CN" altLang="en-US" sz="2600" b="1" dirty="0" smtClean="0">
                <a:solidFill>
                  <a:srgbClr val="FF0000"/>
                </a:solidFill>
                <a:ea typeface="宋体" panose="02010600030101010101" pitchFamily="2" charset="-122"/>
              </a:rPr>
              <a:t>具体活动内容介绍</a:t>
            </a:r>
            <a:endParaRPr lang="en-US" altLang="zh-CN" sz="26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-514350">
              <a:buFontTx/>
              <a:buNone/>
            </a:pPr>
            <a:r>
              <a:rPr lang="en-US" altLang="zh-CN" sz="2600" b="1" dirty="0">
                <a:solidFill>
                  <a:srgbClr val="3C54CF"/>
                </a:solidFill>
                <a:ea typeface="宋体" panose="02010600030101010101" pitchFamily="2" charset="-122"/>
              </a:rPr>
              <a:t>Activity1: </a:t>
            </a:r>
            <a:r>
              <a:rPr lang="en-US" altLang="zh-CN" sz="2600" b="1" dirty="0">
                <a:ea typeface="宋体" panose="02010600030101010101" pitchFamily="2" charset="-122"/>
              </a:rPr>
              <a:t>W</a:t>
            </a:r>
            <a:r>
              <a:rPr lang="en-US" altLang="zh-CN" sz="2600" b="1" dirty="0" smtClean="0">
                <a:ea typeface="宋体" panose="02010600030101010101" pitchFamily="2" charset="-122"/>
              </a:rPr>
              <a:t>e </a:t>
            </a:r>
            <a:r>
              <a:rPr lang="en-US" altLang="zh-CN" sz="2600" b="1" dirty="0">
                <a:ea typeface="宋体" panose="02010600030101010101" pitchFamily="2" charset="-122"/>
              </a:rPr>
              <a:t>will show you around the school and our school history </a:t>
            </a:r>
            <a:r>
              <a:rPr lang="en-US" altLang="zh-CN" sz="2600" b="1" dirty="0" smtClean="0">
                <a:ea typeface="宋体" panose="02010600030101010101" pitchFamily="2" charset="-122"/>
              </a:rPr>
              <a:t>gallery.</a:t>
            </a:r>
            <a:endParaRPr lang="en-US" altLang="zh-CN" sz="2600" b="1" dirty="0">
              <a:ea typeface="宋体" panose="02010600030101010101" pitchFamily="2" charset="-122"/>
            </a:endParaRPr>
          </a:p>
          <a:p>
            <a:pPr indent="-514350">
              <a:buFontTx/>
              <a:buNone/>
            </a:pPr>
            <a:r>
              <a:rPr lang="en-US" altLang="zh-CN" sz="2600" b="1" dirty="0">
                <a:solidFill>
                  <a:srgbClr val="3C54CF"/>
                </a:solidFill>
                <a:ea typeface="宋体" panose="02010600030101010101" pitchFamily="2" charset="-122"/>
              </a:rPr>
              <a:t>Activity2</a:t>
            </a:r>
            <a:r>
              <a:rPr lang="en-US" altLang="zh-CN" sz="2600" b="1" dirty="0" smtClean="0">
                <a:solidFill>
                  <a:srgbClr val="3C54CF"/>
                </a:solidFill>
                <a:ea typeface="宋体" panose="02010600030101010101" pitchFamily="2" charset="-122"/>
              </a:rPr>
              <a:t>: </a:t>
            </a:r>
            <a:r>
              <a:rPr lang="en-US" altLang="zh-CN" sz="2600" b="1" dirty="0" smtClean="0">
                <a:ea typeface="宋体" panose="02010600030101010101" pitchFamily="2" charset="-122"/>
              </a:rPr>
              <a:t>During your </a:t>
            </a:r>
            <a:r>
              <a:rPr lang="en-US" altLang="zh-CN" sz="2600" b="1" dirty="0">
                <a:ea typeface="宋体" panose="02010600030101010101" pitchFamily="2" charset="-122"/>
              </a:rPr>
              <a:t>stay, We will experience the courses of our school together, including sports class, culture and art </a:t>
            </a:r>
            <a:r>
              <a:rPr lang="en-US" altLang="zh-CN" sz="2600" b="1" dirty="0" smtClean="0">
                <a:ea typeface="宋体" panose="02010600030101010101" pitchFamily="2" charset="-122"/>
              </a:rPr>
              <a:t>classes. </a:t>
            </a:r>
            <a:endParaRPr lang="en-US" altLang="zh-CN" sz="2600" b="1" dirty="0">
              <a:ea typeface="宋体" panose="02010600030101010101" pitchFamily="2" charset="-122"/>
            </a:endParaRPr>
          </a:p>
          <a:p>
            <a:pPr lvl="0"/>
            <a:r>
              <a:rPr lang="en-US" altLang="zh-CN" sz="2600" b="1" dirty="0">
                <a:solidFill>
                  <a:srgbClr val="3C54CF"/>
                </a:solidFill>
                <a:ea typeface="宋体" panose="02010600030101010101" pitchFamily="2" charset="-122"/>
              </a:rPr>
              <a:t>Activity3:</a:t>
            </a:r>
            <a:r>
              <a:rPr lang="en-US" altLang="zh-CN" sz="2600" b="1" dirty="0">
                <a:ea typeface="宋体" panose="02010600030101010101" pitchFamily="2" charset="-122"/>
              </a:rPr>
              <a:t> We will eat together in the school cafeteria, sharing the traditional Chinese food with us. </a:t>
            </a:r>
            <a:endParaRPr lang="en-US" altLang="zh-CN" sz="2600" b="1" dirty="0">
              <a:ea typeface="宋体" panose="02010600030101010101" pitchFamily="2" charset="-122"/>
            </a:endParaRPr>
          </a:p>
          <a:p>
            <a:pPr marL="514350" indent="-514350">
              <a:buFontTx/>
              <a:buNone/>
            </a:pPr>
            <a:endParaRPr lang="en-US" altLang="zh-CN" sz="2600" b="1" dirty="0">
              <a:ea typeface="宋体" panose="02010600030101010101" pitchFamily="2" charset="-122"/>
            </a:endParaRPr>
          </a:p>
          <a:p>
            <a:pPr marL="514350" indent="-514350">
              <a:buFontTx/>
              <a:buNone/>
            </a:pPr>
            <a:r>
              <a:rPr lang="en-US" altLang="zh-CN" sz="2600" b="1" dirty="0">
                <a:ea typeface="宋体" panose="02010600030101010101" pitchFamily="2" charset="-122"/>
              </a:rPr>
              <a:t>3. </a:t>
            </a:r>
            <a:r>
              <a:rPr lang="zh-CN" altLang="en-US" sz="2600" b="1" dirty="0">
                <a:solidFill>
                  <a:srgbClr val="FF0000"/>
                </a:solidFill>
                <a:ea typeface="宋体" panose="02010600030101010101" pitchFamily="2" charset="-122"/>
              </a:rPr>
              <a:t>总结句</a:t>
            </a:r>
            <a:r>
              <a:rPr lang="zh-CN" altLang="en-US" sz="2600" b="1" dirty="0" smtClean="0">
                <a:ea typeface="宋体" panose="02010600030101010101" pitchFamily="2" charset="-122"/>
              </a:rPr>
              <a:t>：</a:t>
            </a:r>
            <a:r>
              <a:rPr lang="en-US" altLang="zh-CN" sz="2600" b="1" dirty="0" smtClean="0">
                <a:ea typeface="宋体" panose="02010600030101010101" pitchFamily="2" charset="-122"/>
              </a:rPr>
              <a:t>It </a:t>
            </a:r>
            <a:r>
              <a:rPr lang="en-US" altLang="zh-CN" sz="2600" b="1" dirty="0">
                <a:ea typeface="宋体" panose="02010600030101010101" pitchFamily="2" charset="-122"/>
              </a:rPr>
              <a:t>will be a precious memory we’ll treasure </a:t>
            </a:r>
            <a:r>
              <a:rPr lang="en-US" altLang="zh-CN" sz="2600" b="1" dirty="0" smtClean="0">
                <a:ea typeface="宋体" panose="02010600030101010101" pitchFamily="2" charset="-122"/>
              </a:rPr>
              <a:t>forever.</a:t>
            </a:r>
            <a:endParaRPr lang="zh-CN" altLang="en-US" sz="2600" b="1" dirty="0">
              <a:ea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42638" y="92981"/>
            <a:ext cx="6085320" cy="584775"/>
          </a:xfrm>
          <a:prstGeom prst="rect">
            <a:avLst/>
          </a:prstGeom>
          <a:solidFill>
            <a:srgbClr val="00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lvl="0"/>
            <a:r>
              <a:rPr lang="en-US" altLang="zh-CN" sz="3200" b="1" u="wavyDbl" dirty="0" err="1" smtClean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  <a:ea typeface="宋体" panose="02010600030101010101" pitchFamily="2" charset="-122"/>
              </a:rPr>
              <a:t>Paragrph</a:t>
            </a:r>
            <a:r>
              <a:rPr lang="en-US" altLang="zh-CN" sz="3200" b="1" u="wavyDbl" dirty="0" smtClean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  <a:ea typeface="宋体" panose="02010600030101010101" pitchFamily="2" charset="-122"/>
              </a:rPr>
              <a:t> 2: Body Arrangement </a:t>
            </a:r>
            <a:endParaRPr lang="zh-CN" altLang="en-US" sz="3200" b="1" u="wavyDbl" dirty="0">
              <a:solidFill>
                <a:srgbClr val="FF0000"/>
              </a:solidFill>
              <a:uFill>
                <a:solidFill>
                  <a:srgbClr val="7030A0"/>
                </a:solidFill>
              </a:uFill>
              <a:ea typeface="宋体" panose="02010600030101010101" pitchFamily="2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122621" y="824686"/>
            <a:ext cx="8677786" cy="750888"/>
            <a:chOff x="4954314" y="3147325"/>
            <a:chExt cx="7516871" cy="750888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54314" y="3352239"/>
              <a:ext cx="603054" cy="545974"/>
            </a:xfrm>
            <a:prstGeom prst="rect">
              <a:avLst/>
            </a:prstGeom>
          </p:spPr>
        </p:pic>
        <p:sp>
          <p:nvSpPr>
            <p:cNvPr id="28" name="文本框 48"/>
            <p:cNvSpPr txBox="1"/>
            <p:nvPr/>
          </p:nvSpPr>
          <p:spPr>
            <a:xfrm>
              <a:off x="5599200" y="3147325"/>
              <a:ext cx="6839698" cy="663825"/>
            </a:xfrm>
            <a:prstGeom prst="rect">
              <a:avLst/>
            </a:prstGeom>
            <a:solidFill>
              <a:srgbClr val="00CAE9"/>
            </a:solidFill>
            <a:ln w="28575">
              <a:solidFill>
                <a:srgbClr val="3C54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4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lvl="0" algn="l"/>
              <a:endParaRPr lang="en-US" altLang="zh-CN" sz="3200" dirty="0" smtClean="0"/>
            </a:p>
            <a:p>
              <a:pPr lvl="0" algn="l"/>
              <a:r>
                <a:rPr lang="en-US" altLang="zh-CN" sz="3200" dirty="0" smtClean="0"/>
                <a:t>Body (</a:t>
              </a:r>
              <a:r>
                <a:rPr lang="en-US" altLang="zh-CN" sz="3200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Specific arrangements for the 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activities</a:t>
              </a:r>
              <a:r>
                <a:rPr lang="en-US" altLang="zh-CN" sz="3200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)</a:t>
              </a:r>
              <a:endParaRPr lang="zh-CN" altLang="en-US" sz="32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  <a:p>
              <a:r>
                <a:rPr lang="en-US" altLang="zh-CN" sz="2600" dirty="0" smtClean="0"/>
                <a:t>)</a:t>
              </a:r>
              <a:endParaRPr lang="en-US" altLang="zh-CN" sz="2600" dirty="0"/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68131" y="3283535"/>
              <a:ext cx="603054" cy="545974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build="p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9474" y="0"/>
            <a:ext cx="186070" cy="6858000"/>
          </a:xfrm>
          <a:prstGeom prst="rect">
            <a:avLst/>
          </a:prstGeom>
          <a:solidFill>
            <a:srgbClr val="3C5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99522" y="3429000"/>
            <a:ext cx="545973" cy="545973"/>
          </a:xfrm>
          <a:prstGeom prst="ellipse">
            <a:avLst/>
          </a:prstGeom>
          <a:solidFill>
            <a:srgbClr val="00CAE9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3C54C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1</a:t>
            </a:r>
            <a:endParaRPr lang="zh-CN" altLang="en-US" sz="2400" b="1" dirty="0">
              <a:solidFill>
                <a:srgbClr val="3C54CF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99522" y="4134293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2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99522" y="4839586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3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99522" y="5544879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4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301229" y="3035329"/>
            <a:ext cx="6857119" cy="3608513"/>
            <a:chOff x="3011277" y="1418860"/>
            <a:chExt cx="9180723" cy="511222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244"/>
            <a:stretch>
              <a:fillRect/>
            </a:stretch>
          </p:blipFill>
          <p:spPr>
            <a:xfrm>
              <a:off x="3011277" y="1418860"/>
              <a:ext cx="9180723" cy="5112225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422" b="18077"/>
            <a:stretch>
              <a:fillRect/>
            </a:stretch>
          </p:blipFill>
          <p:spPr>
            <a:xfrm>
              <a:off x="8847118" y="1654072"/>
              <a:ext cx="3344882" cy="3196147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4387147" y="2063045"/>
            <a:ext cx="3275256" cy="410743"/>
            <a:chOff x="5731638" y="1923199"/>
            <a:chExt cx="3275256" cy="410743"/>
          </a:xfrm>
        </p:grpSpPr>
        <p:sp>
          <p:nvSpPr>
            <p:cNvPr id="14" name="矩形: 圆角 13"/>
            <p:cNvSpPr/>
            <p:nvPr/>
          </p:nvSpPr>
          <p:spPr>
            <a:xfrm>
              <a:off x="5731638" y="1923199"/>
              <a:ext cx="3275256" cy="338554"/>
            </a:xfrm>
            <a:prstGeom prst="roundRect">
              <a:avLst>
                <a:gd name="adj" fmla="val 41792"/>
              </a:avLst>
            </a:prstGeom>
            <a:solidFill>
              <a:srgbClr val="00CAE9"/>
            </a:solidFill>
            <a:ln w="28575">
              <a:solidFill>
                <a:srgbClr val="3C54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983574" y="1933832"/>
              <a:ext cx="28777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spc="1000" dirty="0" smtClean="0">
                  <a:solidFill>
                    <a:srgbClr val="7030A0"/>
                  </a:solidFill>
                  <a:latin typeface="Bahnschrift Light" panose="020B0502040204020203" pitchFamily="34" charset="0"/>
                </a:rPr>
                <a:t>杭州二中许丽君</a:t>
              </a:r>
              <a:endParaRPr lang="zh-CN" altLang="en-US" sz="2000" b="1" spc="1000" dirty="0">
                <a:solidFill>
                  <a:srgbClr val="7030A0"/>
                </a:solidFill>
                <a:latin typeface="Bahnschrift Light" panose="020B0502040204020203" pitchFamily="34" charset="0"/>
              </a:endParaRPr>
            </a:p>
          </p:txBody>
        </p:sp>
      </p:grpSp>
      <p:sp>
        <p:nvSpPr>
          <p:cNvPr id="21" name="文本框 3"/>
          <p:cNvSpPr txBox="1"/>
          <p:nvPr/>
        </p:nvSpPr>
        <p:spPr>
          <a:xfrm>
            <a:off x="2363189" y="681531"/>
            <a:ext cx="8087098" cy="784830"/>
          </a:xfrm>
          <a:prstGeom prst="rect">
            <a:avLst/>
          </a:prstGeom>
          <a:solidFill>
            <a:srgbClr val="00FFFF"/>
          </a:solidFill>
          <a:ln>
            <a:solidFill>
              <a:srgbClr val="FFFF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altLang="zh-CN" sz="4800" spc="-3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2021</a:t>
            </a:r>
            <a:r>
              <a:rPr lang="zh-CN" altLang="en-US" sz="4800" spc="-3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年</a:t>
            </a:r>
            <a:r>
              <a:rPr lang="en-US" altLang="zh-CN" sz="4800" spc="-3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1</a:t>
            </a:r>
            <a:r>
              <a:rPr lang="zh-CN" altLang="en-US" sz="4800" spc="-3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月浙江首考应用文解析 </a:t>
            </a:r>
            <a:endParaRPr lang="zh-CN" altLang="en-US" sz="4800" spc="-300" dirty="0">
              <a:solidFill>
                <a:schemeClr val="tx1">
                  <a:lumMod val="85000"/>
                  <a:lumOff val="15000"/>
                </a:schemeClr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1" grpId="0" animBg="1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77879" y="0"/>
            <a:ext cx="186070" cy="6858000"/>
          </a:xfrm>
          <a:prstGeom prst="rect">
            <a:avLst/>
          </a:prstGeom>
          <a:solidFill>
            <a:srgbClr val="3C5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1297927" y="3429000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1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1297927" y="4134293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2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1297927" y="4839586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3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1297927" y="5544879"/>
            <a:ext cx="545973" cy="545973"/>
          </a:xfrm>
          <a:prstGeom prst="ellipse">
            <a:avLst/>
          </a:prstGeom>
          <a:solidFill>
            <a:srgbClr val="00CAE9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3C54C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4</a:t>
            </a:r>
            <a:endParaRPr lang="zh-CN" altLang="en-US" sz="2400" b="1" dirty="0">
              <a:solidFill>
                <a:srgbClr val="3C54CF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4"/>
          <a:stretch>
            <a:fillRect/>
          </a:stretch>
        </p:blipFill>
        <p:spPr>
          <a:xfrm>
            <a:off x="0" y="4529211"/>
            <a:ext cx="1822310" cy="23287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9" name="组合 32"/>
          <p:cNvGrpSpPr/>
          <p:nvPr/>
        </p:nvGrpSpPr>
        <p:grpSpPr>
          <a:xfrm>
            <a:off x="1894526" y="2722758"/>
            <a:ext cx="9078274" cy="461665"/>
            <a:chOff x="2644172" y="4542624"/>
            <a:chExt cx="9078274" cy="461665"/>
          </a:xfrm>
        </p:grpSpPr>
        <p:sp>
          <p:nvSpPr>
            <p:cNvPr id="34" name="文本框 33"/>
            <p:cNvSpPr txBox="1"/>
            <p:nvPr/>
          </p:nvSpPr>
          <p:spPr>
            <a:xfrm>
              <a:off x="3590068" y="4542624"/>
              <a:ext cx="8132378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342900" indent="-342900">
                <a:buFont typeface="Wingdings" panose="05000000000000000000" charset="0"/>
                <a:buChar char="l"/>
                <a:defRPr sz="2400" b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 altLang="zh-CN" dirty="0"/>
                <a:t>We will benefit a lot from your visit.</a:t>
              </a:r>
              <a:endParaRPr lang="en-US" altLang="zh-CN" dirty="0"/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44172" y="4643747"/>
              <a:ext cx="632246" cy="280361"/>
            </a:xfrm>
            <a:prstGeom prst="rect">
              <a:avLst/>
            </a:prstGeom>
          </p:spPr>
        </p:pic>
      </p:grpSp>
      <p:grpSp>
        <p:nvGrpSpPr>
          <p:cNvPr id="10" name="组合 35"/>
          <p:cNvGrpSpPr/>
          <p:nvPr/>
        </p:nvGrpSpPr>
        <p:grpSpPr>
          <a:xfrm>
            <a:off x="1900647" y="3471153"/>
            <a:ext cx="8955136" cy="461665"/>
            <a:chOff x="2644172" y="4595455"/>
            <a:chExt cx="8955136" cy="461665"/>
          </a:xfrm>
        </p:grpSpPr>
        <p:sp>
          <p:nvSpPr>
            <p:cNvPr id="37" name="文本框 36"/>
            <p:cNvSpPr txBox="1"/>
            <p:nvPr/>
          </p:nvSpPr>
          <p:spPr>
            <a:xfrm>
              <a:off x="3510048" y="4595455"/>
              <a:ext cx="8089260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342900" indent="-342900">
                <a:buFont typeface="Wingdings" panose="05000000000000000000" charset="0"/>
                <a:buChar char="l"/>
                <a:defRPr sz="24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 altLang="zh-CN" dirty="0"/>
                <a:t>I hope you will have a pleasant stay in our school.</a:t>
              </a:r>
              <a:endParaRPr lang="en-US" altLang="zh-CN" dirty="0"/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44172" y="4643747"/>
              <a:ext cx="632246" cy="280361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1529540" y="1046187"/>
            <a:ext cx="7163054" cy="576996"/>
            <a:chOff x="4954314" y="3321217"/>
            <a:chExt cx="7163054" cy="576996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4314" y="3352239"/>
              <a:ext cx="603054" cy="545974"/>
            </a:xfrm>
            <a:prstGeom prst="rect">
              <a:avLst/>
            </a:prstGeom>
          </p:spPr>
        </p:pic>
        <p:sp>
          <p:nvSpPr>
            <p:cNvPr id="24" name="文本框 48"/>
            <p:cNvSpPr txBox="1"/>
            <p:nvPr/>
          </p:nvSpPr>
          <p:spPr>
            <a:xfrm>
              <a:off x="5560551" y="3321217"/>
              <a:ext cx="6556817" cy="492443"/>
            </a:xfrm>
            <a:prstGeom prst="rect">
              <a:avLst/>
            </a:prstGeom>
            <a:solidFill>
              <a:srgbClr val="00CAE9"/>
            </a:solidFill>
            <a:ln w="28575">
              <a:solidFill>
                <a:srgbClr val="3C54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6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en-US" altLang="zh-CN" dirty="0"/>
                <a:t>Ending  </a:t>
              </a:r>
              <a:r>
                <a:rPr lang="en-US" altLang="zh-CN" dirty="0" smtClean="0"/>
                <a:t>(hope</a:t>
              </a:r>
              <a:r>
                <a:rPr lang="en-US" altLang="zh-CN" dirty="0"/>
                <a:t>) </a:t>
              </a:r>
              <a:endParaRPr lang="en-US" altLang="zh-CN" dirty="0"/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14314" y="3321217"/>
              <a:ext cx="603054" cy="545974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1514209" y="163699"/>
            <a:ext cx="4981916" cy="938106"/>
            <a:chOff x="4954314" y="3352239"/>
            <a:chExt cx="4981916" cy="938106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4314" y="3352239"/>
              <a:ext cx="603054" cy="545974"/>
            </a:xfrm>
            <a:prstGeom prst="rect">
              <a:avLst/>
            </a:prstGeom>
          </p:spPr>
        </p:pic>
        <p:sp>
          <p:nvSpPr>
            <p:cNvPr id="28" name="文本框 40"/>
            <p:cNvSpPr txBox="1"/>
            <p:nvPr/>
          </p:nvSpPr>
          <p:spPr>
            <a:xfrm>
              <a:off x="5400001" y="3432866"/>
              <a:ext cx="4090543" cy="857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2000" b="1" dirty="0" smtClean="0"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黑体" panose="02010609060101010101" charset="-122"/>
                  <a:ea typeface="黑体" panose="02010609060101010101" charset="-122"/>
                  <a:sym typeface="+mn-ea"/>
                </a:rPr>
                <a:t>构思</a:t>
              </a:r>
              <a:r>
                <a:rPr lang="en-US" altLang="zh-CN" sz="2000" b="1" dirty="0" smtClean="0"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黑体" panose="02010609060101010101" charset="-122"/>
                  <a:ea typeface="黑体" panose="02010609060101010101" charset="-122"/>
                  <a:sym typeface="+mn-ea"/>
                </a:rPr>
                <a:t>-</a:t>
              </a:r>
              <a:r>
                <a:rPr lang="zh-CN" altLang="en-US" sz="2560" b="1" spc="142" dirty="0" smtClean="0">
                  <a:solidFill>
                    <a:srgbClr val="C00000"/>
                  </a:solidFill>
                  <a:latin typeface="等线 Light" panose="02010600030101010101" charset="-122"/>
                  <a:ea typeface="等线 Light" panose="02010600030101010101" charset="-122"/>
                </a:rPr>
                <a:t>内容</a:t>
              </a:r>
              <a:r>
                <a:rPr lang="zh-CN" altLang="en-US" sz="2560" b="1" spc="142" dirty="0">
                  <a:solidFill>
                    <a:srgbClr val="C00000"/>
                  </a:solidFill>
                  <a:latin typeface="等线 Light" panose="02010600030101010101" charset="-122"/>
                  <a:ea typeface="等线 Light" panose="02010600030101010101" charset="-122"/>
                </a:rPr>
                <a:t>及表述</a:t>
              </a:r>
              <a:r>
                <a:rPr lang="en-US" altLang="zh-CN" sz="2560" b="1" spc="142" dirty="0">
                  <a:solidFill>
                    <a:srgbClr val="C00000"/>
                  </a:solidFill>
                  <a:latin typeface="等线 Light" panose="02010600030101010101" charset="-122"/>
                  <a:ea typeface="等线 Light" panose="02010600030101010101" charset="-122"/>
                </a:rPr>
                <a:t>/</a:t>
              </a:r>
              <a:r>
                <a:rPr lang="zh-CN" altLang="en-US" sz="2560" b="1" spc="142" dirty="0">
                  <a:solidFill>
                    <a:srgbClr val="C00000"/>
                  </a:solidFill>
                  <a:latin typeface="等线 Light" panose="02010600030101010101" charset="-122"/>
                  <a:ea typeface="等线 Light" panose="02010600030101010101" charset="-122"/>
                </a:rPr>
                <a:t>遣词造句</a:t>
              </a:r>
              <a:endParaRPr lang="zh-CN" altLang="en-US" sz="2560" b="1" spc="142" dirty="0">
                <a:solidFill>
                  <a:srgbClr val="C00000"/>
                </a:solidFill>
                <a:latin typeface="等线 Light" panose="02010600030101010101" charset="-122"/>
                <a:ea typeface="等线 Light" panose="02010600030101010101" charset="-122"/>
              </a:endParaRPr>
            </a:p>
            <a:p>
              <a:pPr algn="ctr"/>
              <a:endParaRPr lang="zh-CN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33176" y="3352239"/>
              <a:ext cx="603054" cy="545974"/>
            </a:xfrm>
            <a:prstGeom prst="rect">
              <a:avLst/>
            </a:prstGeom>
          </p:spPr>
        </p:pic>
      </p:grpSp>
      <p:sp>
        <p:nvSpPr>
          <p:cNvPr id="30" name="标题 1"/>
          <p:cNvSpPr txBox="1">
            <a:spLocks noChangeArrowheads="1"/>
          </p:cNvSpPr>
          <p:nvPr/>
        </p:nvSpPr>
        <p:spPr>
          <a:xfrm>
            <a:off x="6811153" y="127091"/>
            <a:ext cx="4439549" cy="545974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u="wavyDbl" dirty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  <a:latin typeface="+mn-lt"/>
                <a:ea typeface="宋体" panose="02010600030101010101" pitchFamily="2" charset="-122"/>
                <a:cs typeface="+mn-cs"/>
              </a:rPr>
              <a:t>Paragrph3: Conclusion </a:t>
            </a:r>
            <a:endParaRPr lang="zh-CN" altLang="en-US" sz="3200" b="1" u="wavyDbl" dirty="0">
              <a:solidFill>
                <a:srgbClr val="FF0000"/>
              </a:solidFill>
              <a:uFill>
                <a:solidFill>
                  <a:srgbClr val="7030A0"/>
                </a:solidFill>
              </a:uFill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927477" y="999798"/>
            <a:ext cx="2720232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Thanks + wish</a:t>
            </a:r>
            <a:endParaRPr lang="en-US" altLang="zh-CN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2135777" y="1623183"/>
            <a:ext cx="3409231" cy="799271"/>
          </a:xfrm>
          <a:prstGeom prst="roundRect">
            <a:avLst/>
          </a:prstGeom>
          <a:solidFill>
            <a:srgbClr val="92D05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注意结尾的合理性</a:t>
            </a:r>
            <a:endParaRPr lang="zh-CN" alt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901114" y="4298378"/>
            <a:ext cx="8955136" cy="689258"/>
            <a:chOff x="2644172" y="4595455"/>
            <a:chExt cx="8955136" cy="689258"/>
          </a:xfrm>
        </p:grpSpPr>
        <p:sp>
          <p:nvSpPr>
            <p:cNvPr id="39" name="文本框 36"/>
            <p:cNvSpPr txBox="1"/>
            <p:nvPr/>
          </p:nvSpPr>
          <p:spPr>
            <a:xfrm>
              <a:off x="3510048" y="4595455"/>
              <a:ext cx="8089260" cy="68925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342900" indent="-342900">
                <a:buFont typeface="Wingdings" panose="05000000000000000000" charset="0"/>
                <a:buChar char="l"/>
                <a:defRPr sz="24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 altLang="zh-CN" dirty="0"/>
                <a:t>I </a:t>
              </a:r>
              <a:r>
                <a:rPr lang="en-US" altLang="zh-CN" dirty="0" smtClean="0"/>
                <a:t>sincerely hope that you </a:t>
              </a:r>
              <a:r>
                <a:rPr lang="en-US" altLang="zh-CN" dirty="0"/>
                <a:t>will have a </a:t>
              </a:r>
              <a:r>
                <a:rPr lang="en-US" altLang="zh-CN" dirty="0" smtClean="0"/>
                <a:t>wonderful time </a:t>
              </a:r>
              <a:r>
                <a:rPr lang="en-US" altLang="zh-CN" dirty="0"/>
                <a:t>in our school.</a:t>
              </a:r>
              <a:endParaRPr lang="en-US" altLang="zh-CN" dirty="0"/>
            </a:p>
          </p:txBody>
        </p:sp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44172" y="4643747"/>
              <a:ext cx="632246" cy="280361"/>
            </a:xfrm>
            <a:prstGeom prst="rect">
              <a:avLst/>
            </a:prstGeom>
          </p:spPr>
        </p:pic>
      </p:grpSp>
      <p:grpSp>
        <p:nvGrpSpPr>
          <p:cNvPr id="43" name="组合 42"/>
          <p:cNvGrpSpPr/>
          <p:nvPr/>
        </p:nvGrpSpPr>
        <p:grpSpPr>
          <a:xfrm>
            <a:off x="2043624" y="5415576"/>
            <a:ext cx="8813221" cy="689258"/>
            <a:chOff x="2855667" y="5071687"/>
            <a:chExt cx="8813221" cy="689258"/>
          </a:xfrm>
        </p:grpSpPr>
        <p:sp>
          <p:nvSpPr>
            <p:cNvPr id="44" name="文本框 36"/>
            <p:cNvSpPr txBox="1"/>
            <p:nvPr/>
          </p:nvSpPr>
          <p:spPr>
            <a:xfrm>
              <a:off x="3579628" y="5071687"/>
              <a:ext cx="8089260" cy="68925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342900" indent="-342900">
                <a:buFont typeface="Wingdings" panose="05000000000000000000" charset="0"/>
                <a:buChar char="l"/>
                <a:defRPr sz="24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 altLang="zh-CN" dirty="0" smtClean="0"/>
                <a:t>Thank you from the bottom of my heart for giving me this chance to speak to you today.</a:t>
              </a:r>
              <a:endParaRPr lang="en-US" altLang="zh-CN" dirty="0"/>
            </a:p>
          </p:txBody>
        </p: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5667" y="5200990"/>
              <a:ext cx="632246" cy="28036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77879" y="0"/>
            <a:ext cx="186070" cy="6858000"/>
          </a:xfrm>
          <a:prstGeom prst="rect">
            <a:avLst/>
          </a:prstGeom>
          <a:solidFill>
            <a:srgbClr val="3C5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1297927" y="3429000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1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1297927" y="4134293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2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1297927" y="4839586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3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1297927" y="5544879"/>
            <a:ext cx="545973" cy="545973"/>
          </a:xfrm>
          <a:prstGeom prst="ellipse">
            <a:avLst/>
          </a:prstGeom>
          <a:solidFill>
            <a:srgbClr val="00CAE9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3C54C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4</a:t>
            </a:r>
            <a:endParaRPr lang="zh-CN" altLang="en-US" sz="2400" b="1" dirty="0">
              <a:solidFill>
                <a:srgbClr val="3C54CF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4"/>
          <a:stretch>
            <a:fillRect/>
          </a:stretch>
        </p:blipFill>
        <p:spPr>
          <a:xfrm>
            <a:off x="0" y="0"/>
            <a:ext cx="4979389" cy="6363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7" name="组合 9"/>
          <p:cNvGrpSpPr/>
          <p:nvPr/>
        </p:nvGrpSpPr>
        <p:grpSpPr>
          <a:xfrm>
            <a:off x="7057699" y="430082"/>
            <a:ext cx="4465682" cy="865034"/>
            <a:chOff x="5148521" y="1135188"/>
            <a:chExt cx="5046116" cy="1415022"/>
          </a:xfrm>
        </p:grpSpPr>
        <p:sp>
          <p:nvSpPr>
            <p:cNvPr id="31" name="文本框 30"/>
            <p:cNvSpPr txBox="1"/>
            <p:nvPr/>
          </p:nvSpPr>
          <p:spPr>
            <a:xfrm>
              <a:off x="5148521" y="1626880"/>
              <a:ext cx="18473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5400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214595" y="1135188"/>
              <a:ext cx="2980042" cy="85588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spc="600" dirty="0" smtClean="0">
                  <a:solidFill>
                    <a:srgbClr val="FF0000"/>
                  </a:solidFill>
                  <a:latin typeface="Bahnschrift Light" panose="020B0502040204020203" pitchFamily="34" charset="0"/>
                </a:rPr>
                <a:t>Evaluation</a:t>
              </a:r>
              <a:endParaRPr lang="en-US" altLang="zh-CN" sz="2800" b="1" spc="600" dirty="0" smtClean="0">
                <a:solidFill>
                  <a:srgbClr val="FF0000"/>
                </a:solidFill>
                <a:latin typeface="Bahnschrift Light" panose="020B0502040204020203" pitchFamily="34" charset="0"/>
              </a:endParaRPr>
            </a:p>
          </p:txBody>
        </p:sp>
      </p:grpSp>
      <p:grpSp>
        <p:nvGrpSpPr>
          <p:cNvPr id="9" name="组合 32"/>
          <p:cNvGrpSpPr/>
          <p:nvPr/>
        </p:nvGrpSpPr>
        <p:grpSpPr>
          <a:xfrm>
            <a:off x="8376926" y="2155287"/>
            <a:ext cx="3837808" cy="646331"/>
            <a:chOff x="3255380" y="5506555"/>
            <a:chExt cx="3837808" cy="646331"/>
          </a:xfrm>
        </p:grpSpPr>
        <p:sp>
          <p:nvSpPr>
            <p:cNvPr id="34" name="文本框 33"/>
            <p:cNvSpPr txBox="1"/>
            <p:nvPr/>
          </p:nvSpPr>
          <p:spPr>
            <a:xfrm>
              <a:off x="3902655" y="5506555"/>
              <a:ext cx="31905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b="1" dirty="0" smtClean="0">
                  <a:solidFill>
                    <a:srgbClr val="FF0000"/>
                  </a:solidFill>
                </a:rPr>
                <a:t>地道的表达让人眼前一亮</a:t>
              </a:r>
              <a:endParaRPr lang="zh-CN" altLang="zh-CN" b="1" dirty="0" smtClean="0">
                <a:solidFill>
                  <a:srgbClr val="FF0000"/>
                </a:solidFill>
              </a:endParaRPr>
            </a:p>
            <a:p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55380" y="5518581"/>
              <a:ext cx="632246" cy="280361"/>
            </a:xfrm>
            <a:prstGeom prst="rect">
              <a:avLst/>
            </a:prstGeom>
          </p:spPr>
        </p:pic>
      </p:grpSp>
      <p:grpSp>
        <p:nvGrpSpPr>
          <p:cNvPr id="10" name="组合 35"/>
          <p:cNvGrpSpPr/>
          <p:nvPr/>
        </p:nvGrpSpPr>
        <p:grpSpPr>
          <a:xfrm>
            <a:off x="8444660" y="3128334"/>
            <a:ext cx="2853267" cy="923330"/>
            <a:chOff x="3273058" y="5606322"/>
            <a:chExt cx="3672613" cy="923330"/>
          </a:xfrm>
        </p:grpSpPr>
        <p:sp>
          <p:nvSpPr>
            <p:cNvPr id="37" name="文本框 36"/>
            <p:cNvSpPr txBox="1"/>
            <p:nvPr/>
          </p:nvSpPr>
          <p:spPr>
            <a:xfrm>
              <a:off x="3691012" y="5606322"/>
              <a:ext cx="32546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b="1" dirty="0" smtClean="0">
                  <a:solidFill>
                    <a:srgbClr val="FF0000"/>
                  </a:solidFill>
                </a:rPr>
                <a:t>得体的问候彰显跨文化交际意识</a:t>
              </a:r>
              <a:endParaRPr lang="zh-CN" altLang="zh-CN" b="1" dirty="0" smtClean="0">
                <a:solidFill>
                  <a:srgbClr val="FF0000"/>
                </a:solidFill>
              </a:endParaRPr>
            </a:p>
            <a:p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3058" y="5648515"/>
              <a:ext cx="564216" cy="250194"/>
            </a:xfrm>
            <a:prstGeom prst="rect">
              <a:avLst/>
            </a:prstGeom>
          </p:spPr>
        </p:pic>
      </p:grpSp>
      <p:grpSp>
        <p:nvGrpSpPr>
          <p:cNvPr id="11" name="组合 38"/>
          <p:cNvGrpSpPr/>
          <p:nvPr/>
        </p:nvGrpSpPr>
        <p:grpSpPr>
          <a:xfrm>
            <a:off x="8273444" y="4406682"/>
            <a:ext cx="3390505" cy="376675"/>
            <a:chOff x="3507264" y="4345214"/>
            <a:chExt cx="3390505" cy="376675"/>
          </a:xfrm>
        </p:grpSpPr>
        <p:sp>
          <p:nvSpPr>
            <p:cNvPr id="40" name="文本框 39"/>
            <p:cNvSpPr txBox="1"/>
            <p:nvPr/>
          </p:nvSpPr>
          <p:spPr>
            <a:xfrm>
              <a:off x="4131805" y="4345214"/>
              <a:ext cx="2765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rgbClr val="FF0000"/>
                  </a:solidFill>
                </a:defRPr>
              </a:lvl1pPr>
            </a:lstStyle>
            <a:p>
              <a:r>
                <a:rPr lang="zh-CN" altLang="en-US" sz="1800" dirty="0"/>
                <a:t>活动的内容具体</a:t>
              </a:r>
              <a:endParaRPr lang="zh-CN" altLang="en-US" sz="1800" dirty="0"/>
            </a:p>
          </p:txBody>
        </p: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7264" y="4441528"/>
              <a:ext cx="632246" cy="280361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/>
        </p:nvSpPr>
        <p:spPr>
          <a:xfrm>
            <a:off x="375174" y="443152"/>
            <a:ext cx="8001752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anose="05000000000000000000"/>
              <a:buChar char=""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Writing Sample: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/>
              <a:buChar char=""/>
            </a:pPr>
            <a:r>
              <a:rPr lang="en-US" altLang="zh-CN" sz="2400" b="1" kern="100" dirty="0" smtClean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Dear 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friends</a:t>
            </a:r>
            <a:r>
              <a:rPr lang="zh-CN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	</a:t>
            </a:r>
            <a:endParaRPr lang="zh-CN" altLang="zh-CN" sz="24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/>
              <a:buChar char=""/>
            </a:pP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  </a:t>
            </a:r>
            <a:r>
              <a:rPr lang="en-US" altLang="zh-CN" sz="2400" b="1" u="wavyHeavy" kern="100" dirty="0">
                <a:solidFill>
                  <a:srgbClr val="FF0000"/>
                </a:solidFill>
                <a:highlight>
                  <a:srgbClr val="FFFF00"/>
                </a:highlight>
                <a:uFill>
                  <a:solidFill>
                    <a:srgbClr val="0070C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On behalf of all the students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, I am </a:t>
            </a:r>
            <a:r>
              <a:rPr lang="en-US" altLang="zh-CN" sz="2400" b="1" u="wavyHeavy" kern="100" dirty="0">
                <a:solidFill>
                  <a:srgbClr val="FF0000"/>
                </a:solidFill>
                <a:highlight>
                  <a:srgbClr val="FFFF00"/>
                </a:highlight>
                <a:uFill>
                  <a:solidFill>
                    <a:srgbClr val="0070C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greatly honored to extend a warm welcome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to the visiting students from New Zealand. I believe your visit will </a:t>
            </a:r>
            <a:r>
              <a:rPr lang="en-US" altLang="zh-CN" sz="2400" b="1" u="wavyHeavy" kern="100" dirty="0">
                <a:solidFill>
                  <a:srgbClr val="FF0000"/>
                </a:solidFill>
                <a:highlight>
                  <a:srgbClr val="FFFF00"/>
                </a:highlight>
                <a:uFill>
                  <a:solidFill>
                    <a:srgbClr val="0070C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promote the friendly relationship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between our two schools.</a:t>
            </a:r>
            <a:endParaRPr lang="zh-CN" altLang="zh-CN" sz="24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/>
              <a:buChar char=""/>
            </a:pP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	During your visit, we will </a:t>
            </a:r>
            <a:r>
              <a:rPr lang="en-US" altLang="zh-CN" sz="2400" b="1" u="wavyHeavy" kern="100" dirty="0">
                <a:solidFill>
                  <a:srgbClr val="FF0000"/>
                </a:solidFill>
                <a:highlight>
                  <a:srgbClr val="FFFF00"/>
                </a:highlight>
                <a:uFill>
                  <a:solidFill>
                    <a:srgbClr val="0070C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show you around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the school and our school history gallery, which will </a:t>
            </a:r>
            <a:r>
              <a:rPr lang="en-US" altLang="zh-CN" sz="2400" b="1" u="wavyHeavy" kern="100" dirty="0">
                <a:solidFill>
                  <a:srgbClr val="FF0000"/>
                </a:solidFill>
                <a:highlight>
                  <a:srgbClr val="FFFF00"/>
                </a:highlight>
                <a:uFill>
                  <a:solidFill>
                    <a:srgbClr val="0070C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promote your understanding of 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our school. We will </a:t>
            </a:r>
            <a:r>
              <a:rPr lang="en-US" altLang="zh-CN" sz="2400" b="1" u="wavyHeavy" kern="100" dirty="0">
                <a:solidFill>
                  <a:srgbClr val="FF0000"/>
                </a:solidFill>
                <a:highlight>
                  <a:srgbClr val="FFFF00"/>
                </a:highlight>
                <a:uFill>
                  <a:solidFill>
                    <a:srgbClr val="0070C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experience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the courses of our school together, including sports class, culture and art classes and </a:t>
            </a:r>
            <a:r>
              <a:rPr lang="en-US" altLang="zh-CN" sz="2400" b="1" u="wavyHeavy" kern="100" dirty="0">
                <a:solidFill>
                  <a:srgbClr val="FF0000"/>
                </a:solidFill>
                <a:highlight>
                  <a:srgbClr val="FFFF00"/>
                </a:highlight>
                <a:uFill>
                  <a:solidFill>
                    <a:srgbClr val="0070C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eat together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in the school cafeteria, </a:t>
            </a:r>
            <a:r>
              <a:rPr lang="en-US" altLang="zh-CN" sz="2400" b="1" u="wavyHeavy" kern="100" dirty="0">
                <a:solidFill>
                  <a:srgbClr val="FF0000"/>
                </a:solidFill>
                <a:highlight>
                  <a:srgbClr val="FFFF00"/>
                </a:highlight>
                <a:uFill>
                  <a:solidFill>
                    <a:srgbClr val="0070C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sharing the traditional Chinese food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with us. It surely will be </a:t>
            </a:r>
            <a:r>
              <a:rPr lang="en-US" altLang="zh-CN" sz="2400" b="1" u="wavyHeavy" kern="100" dirty="0">
                <a:solidFill>
                  <a:srgbClr val="FF0000"/>
                </a:solidFill>
                <a:highlight>
                  <a:srgbClr val="FFFF00"/>
                </a:highlight>
                <a:uFill>
                  <a:solidFill>
                    <a:srgbClr val="0070C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a precious memory 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we’ll treasure forever.</a:t>
            </a:r>
            <a:endParaRPr lang="zh-CN" altLang="zh-CN" sz="24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/>
              <a:buChar char=""/>
            </a:pP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	We will </a:t>
            </a:r>
            <a:r>
              <a:rPr lang="en-US" altLang="zh-CN" sz="2400" b="1" u="wavyHeavy" kern="100" dirty="0">
                <a:solidFill>
                  <a:srgbClr val="FF0000"/>
                </a:solidFill>
                <a:highlight>
                  <a:srgbClr val="FFFF00"/>
                </a:highlight>
                <a:uFill>
                  <a:solidFill>
                    <a:srgbClr val="0070C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benefit a lot from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your visit. Finally, I hope you will </a:t>
            </a:r>
            <a:r>
              <a:rPr lang="en-US" altLang="zh-CN" sz="2400" b="1" u="wavyHeavy" kern="100" dirty="0">
                <a:solidFill>
                  <a:srgbClr val="FF0000"/>
                </a:solidFill>
                <a:highlight>
                  <a:srgbClr val="FFFF00"/>
                </a:highlight>
                <a:uFill>
                  <a:solidFill>
                    <a:srgbClr val="0070C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have a pleasant stay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in our school. Thank you.</a:t>
            </a:r>
            <a:endParaRPr lang="zh-CN" altLang="zh-CN" sz="2400" kern="100" dirty="0">
              <a:effectLst/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890823" y="3381162"/>
            <a:ext cx="8410354" cy="1839431"/>
          </a:xfrm>
          <a:prstGeom prst="rect">
            <a:avLst/>
          </a:prstGeom>
          <a:noFill/>
          <a:ln w="3810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727854" y="284812"/>
            <a:ext cx="10706312" cy="653339"/>
            <a:chOff x="0" y="-1"/>
            <a:chExt cx="10706312" cy="185683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-453414" y="453414"/>
              <a:ext cx="1856838" cy="95001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522216" y="453413"/>
              <a:ext cx="1856838" cy="95001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1497846" y="453413"/>
              <a:ext cx="1856838" cy="95001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2473476" y="453413"/>
              <a:ext cx="1856838" cy="9500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3449106" y="453413"/>
              <a:ext cx="1856838" cy="95001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4424736" y="453413"/>
              <a:ext cx="1856838" cy="95001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5400366" y="453413"/>
              <a:ext cx="1856838" cy="95001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6375996" y="453413"/>
              <a:ext cx="1856838" cy="95001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7351626" y="453413"/>
              <a:ext cx="1856838" cy="95001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8327256" y="453413"/>
              <a:ext cx="1856838" cy="95001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9302888" y="453413"/>
              <a:ext cx="1856838" cy="950010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/>
        </p:nvSpPr>
        <p:spPr>
          <a:xfrm>
            <a:off x="1345363" y="1550719"/>
            <a:ext cx="985306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600" b="1" u="sng" kern="1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欢迎致辞范文</a:t>
            </a:r>
            <a:r>
              <a:rPr lang="en-US" altLang="zh-CN" sz="2600" b="1" u="sng" kern="1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1</a:t>
            </a:r>
            <a:r>
              <a:rPr lang="zh-CN" altLang="zh-CN" sz="2600" b="1" u="sng" kern="1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：（</a:t>
            </a:r>
            <a:r>
              <a:rPr lang="zh-CN" altLang="zh-CN" sz="26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美国代表团访问欢迎词</a:t>
            </a:r>
            <a:r>
              <a:rPr lang="zh-CN" altLang="zh-CN" sz="2600" b="1" u="sng" kern="1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）</a:t>
            </a:r>
            <a:endParaRPr lang="zh-CN" altLang="zh-CN" sz="26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/>
              <a:buChar char=""/>
            </a:pPr>
            <a:r>
              <a:rPr lang="zh-CN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假定你是李华，</a:t>
            </a:r>
            <a:r>
              <a:rPr lang="zh-CN" altLang="zh-CN" sz="26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美国</a:t>
            </a:r>
            <a:r>
              <a:rPr lang="zh-CN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一个中学校长</a:t>
            </a:r>
            <a:r>
              <a:rPr lang="zh-CN" altLang="zh-CN" sz="26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代表团</a:t>
            </a:r>
            <a:r>
              <a:rPr lang="zh-CN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即将</a:t>
            </a:r>
            <a:r>
              <a:rPr lang="zh-CN" altLang="zh-CN" sz="26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访问</a:t>
            </a:r>
            <a:r>
              <a:rPr lang="zh-CN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你校并出席英语周活动。请根据写作要点和写作要求写一篇</a:t>
            </a:r>
            <a:r>
              <a:rPr lang="zh-CN" altLang="zh-CN" sz="26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欢迎词</a:t>
            </a:r>
            <a:r>
              <a:rPr lang="zh-CN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。</a:t>
            </a:r>
            <a:endParaRPr lang="zh-CN" altLang="zh-CN" sz="26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/>
              <a:buChar char=""/>
            </a:pPr>
            <a:r>
              <a:rPr lang="zh-CN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写作要点：</a:t>
            </a:r>
            <a:endParaRPr lang="zh-CN" altLang="zh-CN" sz="26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/>
              <a:buChar char=""/>
            </a:pPr>
            <a:r>
              <a:rPr lang="en-US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1. </a:t>
            </a:r>
            <a:r>
              <a:rPr lang="zh-CN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表示</a:t>
            </a:r>
            <a:r>
              <a:rPr lang="zh-CN" altLang="zh-CN" sz="26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对客人的欢迎</a:t>
            </a:r>
            <a:r>
              <a:rPr lang="zh-CN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；</a:t>
            </a:r>
            <a:endParaRPr lang="zh-CN" altLang="zh-CN" sz="26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/>
              <a:buChar char=""/>
            </a:pPr>
            <a:r>
              <a:rPr lang="en-US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2. </a:t>
            </a:r>
            <a:r>
              <a:rPr lang="zh-CN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介绍此项活动（如</a:t>
            </a:r>
            <a:r>
              <a:rPr lang="zh-CN" altLang="zh-CN" sz="26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活动目的、内容</a:t>
            </a:r>
            <a:r>
              <a:rPr lang="zh-CN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等）</a:t>
            </a:r>
            <a:endParaRPr lang="zh-CN" altLang="zh-CN" sz="26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/>
              <a:buChar char=""/>
            </a:pPr>
            <a:r>
              <a:rPr lang="en-US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3. </a:t>
            </a:r>
            <a:r>
              <a:rPr lang="zh-CN" altLang="zh-CN" sz="26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表达对客人的祝愿</a:t>
            </a:r>
            <a:r>
              <a:rPr lang="zh-CN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。</a:t>
            </a:r>
            <a:endParaRPr lang="zh-CN" altLang="zh-CN" sz="26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/>
              <a:buChar char=""/>
            </a:pPr>
            <a:r>
              <a:rPr lang="zh-CN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写作要求：</a:t>
            </a:r>
            <a:r>
              <a:rPr lang="en-US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1. </a:t>
            </a:r>
            <a:r>
              <a:rPr lang="zh-CN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词数不少于</a:t>
            </a:r>
            <a:r>
              <a:rPr lang="en-US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80</a:t>
            </a:r>
            <a:r>
              <a:rPr lang="zh-CN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个</a:t>
            </a:r>
            <a:r>
              <a:rPr lang="zh-CN" altLang="zh-CN" sz="2600" b="1" kern="100" dirty="0" smtClean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；</a:t>
            </a:r>
            <a:endParaRPr lang="en-US" altLang="zh-CN" sz="2600" b="1" kern="100" dirty="0" smtClean="0"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/>
              <a:buChar char=""/>
            </a:pPr>
            <a:r>
              <a:rPr lang="en-US" altLang="zh-CN" sz="2600" b="1" kern="100" dirty="0" smtClean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. </a:t>
            </a:r>
            <a:r>
              <a:rPr lang="zh-CN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称呼已给出，</a:t>
            </a:r>
            <a:r>
              <a:rPr lang="zh-CN" altLang="zh-CN" sz="2600" b="1" kern="100" dirty="0">
                <a:latin typeface="Calibri" panose="020F05020202040302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zh-CN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请写欢迎词正文。</a:t>
            </a:r>
            <a:endParaRPr lang="zh-CN" altLang="zh-CN" sz="26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/>
              <a:buChar char=""/>
            </a:pPr>
            <a:r>
              <a:rPr lang="en-US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Dear American guests</a:t>
            </a:r>
            <a:r>
              <a:rPr lang="zh-CN" altLang="zh-CN" sz="2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endParaRPr lang="zh-CN" altLang="zh-CN" sz="26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/>
              <a:buChar char=""/>
            </a:pPr>
            <a:r>
              <a:rPr lang="en-US" altLang="zh-CN" sz="2600" b="1" kern="100" dirty="0" smtClean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­­­­­­________________________________________________________</a:t>
            </a:r>
            <a:endParaRPr lang="zh-CN" altLang="zh-CN" sz="2600" kern="100" dirty="0">
              <a:effectLst/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77879" y="0"/>
            <a:ext cx="186070" cy="6858000"/>
          </a:xfrm>
          <a:prstGeom prst="rect">
            <a:avLst/>
          </a:prstGeom>
          <a:solidFill>
            <a:srgbClr val="3C5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1297927" y="3429000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1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1297927" y="4134293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2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1297927" y="4839586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3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1297927" y="5544879"/>
            <a:ext cx="545973" cy="545973"/>
          </a:xfrm>
          <a:prstGeom prst="ellipse">
            <a:avLst/>
          </a:prstGeom>
          <a:solidFill>
            <a:srgbClr val="00CAE9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3C54C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4</a:t>
            </a:r>
            <a:endParaRPr lang="zh-CN" altLang="en-US" sz="2400" b="1" dirty="0">
              <a:solidFill>
                <a:srgbClr val="3C54CF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0031" y="684819"/>
            <a:ext cx="965676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4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Writing Sample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:</a:t>
            </a:r>
            <a:r>
              <a:rPr lang="en-US" altLang="zh-CN" sz="2400" b="1" u="sng" kern="1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zh-CN" altLang="zh-CN" sz="2400" b="1" u="sng" kern="1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欢迎致辞范文</a:t>
            </a:r>
            <a:r>
              <a:rPr lang="en-US" altLang="zh-CN" sz="2400" b="1" u="sng" kern="1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1</a:t>
            </a:r>
            <a:r>
              <a:rPr lang="zh-CN" altLang="zh-CN" sz="2400" b="1" u="sng" kern="1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：（</a:t>
            </a:r>
            <a:r>
              <a:rPr lang="zh-CN" altLang="zh-CN" sz="24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美国代表团访问欢迎词</a:t>
            </a:r>
            <a:r>
              <a:rPr lang="zh-CN" altLang="zh-CN" sz="2400" b="1" u="sng" kern="1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）</a:t>
            </a:r>
            <a:endParaRPr lang="zh-CN" altLang="zh-CN" sz="24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/>
              <a:buChar char=""/>
            </a:pP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Dear American guests</a:t>
            </a:r>
            <a:r>
              <a:rPr lang="zh-CN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	</a:t>
            </a:r>
            <a:endParaRPr lang="zh-CN" altLang="zh-CN" sz="24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indent="266700" algn="just">
              <a:spcAft>
                <a:spcPts val="0"/>
              </a:spcAft>
            </a:pP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I would like to </a:t>
            </a:r>
            <a:r>
              <a:rPr lang="en-US" altLang="zh-CN" sz="24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convey our warm welcome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to you </a:t>
            </a:r>
            <a:r>
              <a:rPr lang="en-US" altLang="zh-CN" sz="24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on behalf of 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our school. We are lucky to have you here in the middle of our </a:t>
            </a:r>
            <a:r>
              <a:rPr lang="en-US" altLang="zh-CN" sz="24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English Week activities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.</a:t>
            </a:r>
            <a:endParaRPr lang="zh-CN" altLang="zh-CN" sz="24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indent="266700" algn="just">
              <a:spcAft>
                <a:spcPts val="0"/>
              </a:spcAft>
            </a:pP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Today we have English Talent Show, </a:t>
            </a:r>
            <a:r>
              <a:rPr lang="en-US" altLang="zh-CN" sz="24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whose purpose 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is to </a:t>
            </a:r>
            <a:r>
              <a:rPr lang="en-US" altLang="zh-CN" sz="24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develop our interest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in English learning and to </a:t>
            </a:r>
            <a:r>
              <a:rPr lang="en-US" altLang="zh-CN" sz="24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improve our practical abilities</a:t>
            </a:r>
            <a:r>
              <a:rPr lang="en-US" altLang="zh-CN" sz="2400" b="1" u="dotDotDashHeavy" kern="100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in listening and speaking. The program </a:t>
            </a:r>
            <a:r>
              <a:rPr lang="en-US" altLang="zh-CN" sz="24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is made up of 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the following activities: reciting, word spelling, singing, dancing, story-telling and so on. The show will </a:t>
            </a:r>
            <a:r>
              <a:rPr lang="en-US" altLang="zh-CN" sz="24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open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at two o’clock this afternoon at the Student Centre. Dear guests, welcome to </a:t>
            </a:r>
            <a:r>
              <a:rPr lang="en-US" altLang="zh-CN" sz="24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take part in these activities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. I sincerely hope we students will </a:t>
            </a:r>
            <a:r>
              <a:rPr lang="en-US" altLang="zh-CN" sz="24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benefit a lot from your arrival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. </a:t>
            </a:r>
            <a:endParaRPr lang="zh-CN" altLang="zh-CN" sz="24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indent="266700" algn="just">
              <a:spcAft>
                <a:spcPts val="0"/>
              </a:spcAft>
            </a:pP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I hope you will have </a:t>
            </a:r>
            <a:r>
              <a:rPr lang="en-US" altLang="zh-CN" sz="24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a pleasant time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with us. Thank you.</a:t>
            </a:r>
            <a:endParaRPr lang="zh-CN" altLang="zh-CN" sz="2400" kern="100" dirty="0">
              <a:effectLst/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77879" y="0"/>
            <a:ext cx="186070" cy="6858000"/>
          </a:xfrm>
          <a:prstGeom prst="rect">
            <a:avLst/>
          </a:prstGeom>
          <a:solidFill>
            <a:srgbClr val="3C5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1297927" y="3429000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1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1297927" y="4134293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2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1297927" y="4839586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3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1297927" y="5544879"/>
            <a:ext cx="545973" cy="545973"/>
          </a:xfrm>
          <a:prstGeom prst="ellipse">
            <a:avLst/>
          </a:prstGeom>
          <a:solidFill>
            <a:srgbClr val="00CAE9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3C54C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4</a:t>
            </a:r>
            <a:endParaRPr lang="zh-CN" altLang="en-US" sz="2400" b="1" dirty="0">
              <a:solidFill>
                <a:srgbClr val="3C54CF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4"/>
          <a:stretch>
            <a:fillRect/>
          </a:stretch>
        </p:blipFill>
        <p:spPr>
          <a:xfrm>
            <a:off x="961663" y="511808"/>
            <a:ext cx="1342150" cy="58343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2" name="矩形 11"/>
          <p:cNvSpPr/>
          <p:nvPr/>
        </p:nvSpPr>
        <p:spPr>
          <a:xfrm>
            <a:off x="2327563" y="861244"/>
            <a:ext cx="81504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32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欢迎致辞范文</a:t>
            </a:r>
            <a:r>
              <a:rPr lang="en-US" altLang="zh-CN" sz="32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2</a:t>
            </a:r>
            <a:r>
              <a:rPr lang="zh-CN" altLang="zh-CN" sz="32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：（欢迎</a:t>
            </a:r>
            <a:r>
              <a:rPr lang="en-US" altLang="zh-CN" sz="32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Mr. White</a:t>
            </a:r>
            <a:r>
              <a:rPr lang="zh-CN" altLang="zh-CN" sz="32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外教）</a:t>
            </a:r>
            <a:endParaRPr lang="zh-CN" altLang="zh-CN" sz="32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indent="266700" algn="just">
              <a:spcAft>
                <a:spcPts val="0"/>
              </a:spcAft>
            </a:pPr>
            <a:r>
              <a:rPr lang="zh-CN" altLang="zh-CN" sz="32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假定你是中学生李华，来自美国的</a:t>
            </a:r>
            <a:r>
              <a:rPr lang="en-US" altLang="zh-CN" sz="32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Mr. White</a:t>
            </a:r>
            <a:r>
              <a:rPr lang="zh-CN" altLang="zh-CN" sz="32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将担任你校</a:t>
            </a:r>
            <a:r>
              <a:rPr lang="zh-CN" altLang="zh-CN" sz="32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外教</a:t>
            </a:r>
            <a:r>
              <a:rPr lang="zh-CN" altLang="zh-CN" sz="32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。现由你主持欢迎会，代表你校用英语致</a:t>
            </a:r>
            <a:r>
              <a:rPr lang="zh-CN" altLang="zh-CN" sz="32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欢迎词</a:t>
            </a:r>
            <a:r>
              <a:rPr lang="zh-CN" altLang="zh-CN" sz="32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。要点包括：</a:t>
            </a:r>
            <a:endParaRPr lang="zh-CN" altLang="zh-CN" sz="32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zh-CN" altLang="zh-CN" sz="32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对</a:t>
            </a:r>
            <a:r>
              <a:rPr lang="en-US" altLang="zh-CN" sz="32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Mr. White</a:t>
            </a:r>
            <a:r>
              <a:rPr lang="zh-CN" altLang="zh-CN" sz="32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的</a:t>
            </a:r>
            <a:r>
              <a:rPr lang="zh-CN" altLang="zh-CN" sz="32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欢迎</a:t>
            </a:r>
            <a:r>
              <a:rPr lang="zh-CN" altLang="zh-CN" sz="32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；</a:t>
            </a:r>
            <a:endParaRPr lang="zh-CN" altLang="zh-CN" sz="32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zh-CN" altLang="zh-CN" sz="32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对</a:t>
            </a:r>
            <a:r>
              <a:rPr lang="en-US" altLang="zh-CN" sz="32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Mr. White</a:t>
            </a:r>
            <a:r>
              <a:rPr lang="zh-CN" altLang="zh-CN" sz="32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的</a:t>
            </a:r>
            <a:r>
              <a:rPr lang="zh-CN" altLang="zh-CN" sz="32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介绍</a:t>
            </a:r>
            <a:r>
              <a:rPr lang="zh-CN" altLang="zh-CN" sz="32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；</a:t>
            </a:r>
            <a:endParaRPr lang="zh-CN" altLang="zh-CN" sz="32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zh-CN" altLang="zh-CN" sz="32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对</a:t>
            </a:r>
            <a:r>
              <a:rPr lang="en-US" altLang="zh-CN" sz="32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Mr. White</a:t>
            </a:r>
            <a:r>
              <a:rPr lang="zh-CN" altLang="zh-CN" sz="32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的</a:t>
            </a:r>
            <a:r>
              <a:rPr lang="zh-CN" altLang="zh-CN" sz="32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祝愿</a:t>
            </a:r>
            <a:r>
              <a:rPr lang="zh-CN" altLang="zh-CN" sz="32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。</a:t>
            </a:r>
            <a:endParaRPr lang="zh-CN" altLang="zh-CN" sz="32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zh-CN" altLang="zh-CN" sz="32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注意：</a:t>
            </a:r>
            <a:r>
              <a:rPr lang="en-US" altLang="zh-CN" sz="32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1. </a:t>
            </a:r>
            <a:r>
              <a:rPr lang="zh-CN" altLang="zh-CN" sz="32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词数不少于</a:t>
            </a:r>
            <a:r>
              <a:rPr lang="en-US" altLang="zh-CN" sz="32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80</a:t>
            </a:r>
            <a:r>
              <a:rPr lang="zh-CN" altLang="zh-CN" sz="32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个</a:t>
            </a:r>
            <a:r>
              <a:rPr lang="zh-CN" altLang="zh-CN" sz="3200" b="1" kern="100" dirty="0" smtClean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；</a:t>
            </a:r>
            <a:endParaRPr lang="en-US" altLang="zh-CN" sz="3200" b="1" kern="100" dirty="0" smtClean="0"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3200" b="1" kern="100" dirty="0" smtClean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2</a:t>
            </a:r>
            <a:r>
              <a:rPr lang="en-US" altLang="zh-CN" sz="32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. </a:t>
            </a:r>
            <a:r>
              <a:rPr lang="zh-CN" altLang="zh-CN" sz="32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不能使用真实姓名和学校名称。</a:t>
            </a:r>
            <a:endParaRPr lang="zh-CN" altLang="zh-CN" sz="3200" kern="100" dirty="0">
              <a:effectLst/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77879" y="0"/>
            <a:ext cx="186070" cy="6858000"/>
          </a:xfrm>
          <a:prstGeom prst="rect">
            <a:avLst/>
          </a:prstGeom>
          <a:solidFill>
            <a:srgbClr val="3C5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1297927" y="3429000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1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1297927" y="4134293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2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1297927" y="4839586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3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1297927" y="5544879"/>
            <a:ext cx="545973" cy="545973"/>
          </a:xfrm>
          <a:prstGeom prst="ellipse">
            <a:avLst/>
          </a:prstGeom>
          <a:solidFill>
            <a:srgbClr val="00CAE9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3C54C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4</a:t>
            </a:r>
            <a:endParaRPr lang="zh-CN" altLang="en-US" sz="2400" b="1" dirty="0">
              <a:solidFill>
                <a:srgbClr val="3C54CF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4"/>
          <a:stretch>
            <a:fillRect/>
          </a:stretch>
        </p:blipFill>
        <p:spPr>
          <a:xfrm>
            <a:off x="759783" y="415636"/>
            <a:ext cx="712757" cy="5775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矩形 6"/>
          <p:cNvSpPr/>
          <p:nvPr/>
        </p:nvSpPr>
        <p:spPr>
          <a:xfrm>
            <a:off x="1585237" y="554886"/>
            <a:ext cx="94469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400" b="1" u="wavyHeavy" kern="100" dirty="0">
                <a:solidFill>
                  <a:srgbClr val="00B050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Writing Sample:</a:t>
            </a:r>
            <a:r>
              <a:rPr lang="en-US" altLang="zh-CN" sz="24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zh-CN" altLang="zh-CN" sz="24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欢迎致辞范文</a:t>
            </a:r>
            <a:r>
              <a:rPr lang="en-US" altLang="zh-CN" sz="24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2</a:t>
            </a:r>
            <a:r>
              <a:rPr lang="zh-CN" altLang="zh-CN" sz="24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：（欢迎</a:t>
            </a:r>
            <a:r>
              <a:rPr lang="en-US" altLang="zh-CN" sz="24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Mr. White</a:t>
            </a:r>
            <a:r>
              <a:rPr lang="zh-CN" altLang="zh-CN" sz="2400" b="1" u="dotDotDashHeavy" kern="100" dirty="0">
                <a:solidFill>
                  <a:srgbClr val="0000FF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外教）</a:t>
            </a:r>
            <a:endParaRPr lang="zh-CN" altLang="zh-CN" sz="24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Dear friends</a:t>
            </a:r>
            <a:r>
              <a:rPr lang="zh-CN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endParaRPr lang="zh-CN" altLang="zh-CN" sz="24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	We </a:t>
            </a:r>
            <a:r>
              <a:rPr lang="en-US" altLang="zh-CN" sz="2400" b="1" u="wavyHeavy" kern="100" dirty="0">
                <a:solidFill>
                  <a:srgbClr val="00B050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are greatly honored</a:t>
            </a:r>
            <a:r>
              <a:rPr lang="en-US" altLang="zh-CN" sz="2400" b="1" u="wavyHeavy" kern="100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tonight to be here with Mr. White. </a:t>
            </a:r>
            <a:r>
              <a:rPr lang="en-US" altLang="zh-CN" sz="2400" b="1" u="wavyHeavy" kern="100" dirty="0">
                <a:solidFill>
                  <a:srgbClr val="00B050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On behalf of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all the teachers and students of our school, I want to </a:t>
            </a:r>
            <a:r>
              <a:rPr lang="en-US" altLang="zh-CN" sz="2400" b="1" u="wavyHeavy" kern="100" dirty="0">
                <a:solidFill>
                  <a:srgbClr val="00B050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extend our warm welcome 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and sincere greetings to </a:t>
            </a:r>
            <a:r>
              <a:rPr lang="en-US" altLang="zh-CN" sz="2400" b="1" u="wavyHeavy" kern="100" dirty="0">
                <a:solidFill>
                  <a:srgbClr val="00B050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our distinguished guest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, who has come so far away from America to </a:t>
            </a:r>
            <a:r>
              <a:rPr lang="en-US" altLang="zh-CN" sz="2400" b="1" u="wavyHeavy" kern="100" dirty="0">
                <a:solidFill>
                  <a:srgbClr val="00B050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help us with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our English studies.</a:t>
            </a:r>
            <a:endParaRPr lang="zh-CN" altLang="zh-CN" sz="24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	Mr. White is an </a:t>
            </a:r>
            <a:r>
              <a:rPr lang="en-US" altLang="zh-CN" sz="2400" b="1" u="wavyHeavy" kern="100" dirty="0">
                <a:solidFill>
                  <a:srgbClr val="00B050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experienced language expert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2400" b="1" u="wavyHeavy" kern="100" dirty="0">
                <a:solidFill>
                  <a:srgbClr val="00B050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devoting himself to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the teaching of English during the past 20 years. He has written a lot of books on English study, all of which </a:t>
            </a:r>
            <a:r>
              <a:rPr lang="en-US" altLang="zh-CN" sz="2400" b="1" u="wavyHeavy" kern="100" dirty="0">
                <a:solidFill>
                  <a:srgbClr val="00B050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are of great benefit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to us. It’s surely our school’s </a:t>
            </a:r>
            <a:r>
              <a:rPr lang="en-US" altLang="zh-CN" sz="2400" b="1" u="wavyHeavy" kern="100" dirty="0">
                <a:solidFill>
                  <a:srgbClr val="00B050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great honor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to have Mr. White as our English teacher. </a:t>
            </a:r>
            <a:endParaRPr lang="zh-CN" altLang="zh-CN" sz="2400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indent="266700" algn="just">
              <a:spcAft>
                <a:spcPts val="0"/>
              </a:spcAft>
            </a:pP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Now welcome again, Mr. White. Let’s wish Mr. White </a:t>
            </a:r>
            <a:r>
              <a:rPr lang="en-US" altLang="zh-CN" sz="2400" b="1" u="wavyHeavy" kern="100" dirty="0">
                <a:solidFill>
                  <a:srgbClr val="00B050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a pleasant time </a:t>
            </a:r>
            <a:r>
              <a:rPr lang="en-US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in China.</a:t>
            </a:r>
            <a:endParaRPr lang="zh-CN" altLang="zh-CN" sz="2400" kern="100" dirty="0">
              <a:effectLst/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384305" y="985652"/>
            <a:ext cx="4476996" cy="1673535"/>
          </a:xfrm>
          <a:prstGeom prst="rect">
            <a:avLst/>
          </a:prstGeom>
          <a:solidFill>
            <a:srgbClr val="00FFCC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5400"/>
              </a:lnSpc>
            </a:pPr>
            <a:endParaRPr lang="en-US" altLang="zh-CN" sz="9600" b="1" spc="-300" dirty="0" smtClean="0">
              <a:ln w="19050">
                <a:solidFill>
                  <a:srgbClr val="3C54CF"/>
                </a:solidFill>
              </a:ln>
              <a:solidFill>
                <a:srgbClr val="00CAE9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algn="ctr">
              <a:lnSpc>
                <a:spcPts val="5400"/>
              </a:lnSpc>
            </a:pPr>
            <a:r>
              <a:rPr lang="en-US" altLang="zh-CN" sz="9600" b="1" spc="-300" dirty="0" smtClean="0">
                <a:ln w="19050">
                  <a:solidFill>
                    <a:srgbClr val="3C54CF"/>
                  </a:solidFill>
                </a:ln>
                <a:solidFill>
                  <a:srgbClr val="00CAE9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Thanks</a:t>
            </a:r>
            <a:endParaRPr lang="zh-CN" altLang="en-US" sz="9600" b="1" spc="-300" dirty="0">
              <a:solidFill>
                <a:schemeClr val="tx1">
                  <a:lumMod val="85000"/>
                  <a:lumOff val="15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603155" y="2408036"/>
            <a:ext cx="9559650" cy="3113989"/>
          </a:xfrm>
          <a:prstGeom prst="rect">
            <a:avLst/>
          </a:prstGeom>
          <a:noFill/>
          <a:ln w="3810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757834" y="269823"/>
            <a:ext cx="10706312" cy="809470"/>
            <a:chOff x="0" y="-1"/>
            <a:chExt cx="10706312" cy="185683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-453414" y="453414"/>
              <a:ext cx="1856838" cy="95001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522216" y="453413"/>
              <a:ext cx="1856838" cy="95001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1497846" y="453413"/>
              <a:ext cx="1856838" cy="95001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2473476" y="453413"/>
              <a:ext cx="1856838" cy="9500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3449106" y="453413"/>
              <a:ext cx="1856838" cy="95001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4424736" y="453413"/>
              <a:ext cx="1856838" cy="95001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5400366" y="453413"/>
              <a:ext cx="1856838" cy="95001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6375996" y="453413"/>
              <a:ext cx="1856838" cy="95001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7351626" y="453413"/>
              <a:ext cx="1856838" cy="95001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8327256" y="453413"/>
              <a:ext cx="1856838" cy="95001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9302888" y="453413"/>
              <a:ext cx="1856838" cy="950010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520262" y="515199"/>
            <a:ext cx="10279117" cy="1200329"/>
            <a:chOff x="-2075135" y="125346"/>
            <a:chExt cx="6592766" cy="2118693"/>
          </a:xfrm>
          <a:solidFill>
            <a:schemeClr val="bg1"/>
          </a:solidFill>
        </p:grpSpPr>
        <p:sp>
          <p:nvSpPr>
            <p:cNvPr id="15" name="文本框 14"/>
            <p:cNvSpPr txBox="1"/>
            <p:nvPr/>
          </p:nvSpPr>
          <p:spPr>
            <a:xfrm>
              <a:off x="-1502391" y="125346"/>
              <a:ext cx="6020022" cy="21186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 dirty="0" smtClean="0">
                  <a:solidFill>
                    <a:srgbClr val="FF0000"/>
                  </a:solidFill>
                  <a:latin typeface="字体视界-微微笑一笑体" panose="02000503000000000000" pitchFamily="2" charset="-122"/>
                  <a:ea typeface="字体视界-微微笑一笑体" panose="02000503000000000000" pitchFamily="2" charset="-122"/>
                </a:rPr>
                <a:t> 教学目标</a:t>
              </a:r>
              <a:endParaRPr lang="zh-CN" altLang="en-US" sz="7200" b="1" dirty="0">
                <a:solidFill>
                  <a:srgbClr val="FF0000"/>
                </a:solidFill>
                <a:latin typeface="字体视界-微微笑一笑体" panose="02000503000000000000" pitchFamily="2" charset="-122"/>
                <a:ea typeface="字体视界-微微笑一笑体" panose="02000503000000000000" pitchFamily="2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-2075135" y="496042"/>
              <a:ext cx="839263" cy="1641828"/>
            </a:xfrm>
            <a:prstGeom prst="ellipse">
              <a:avLst/>
            </a:prstGeom>
            <a:grpFill/>
            <a:ln w="38100">
              <a:solidFill>
                <a:srgbClr val="3C54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rgbClr val="FF0000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1</a:t>
              </a:r>
              <a:endParaRPr lang="zh-CN" altLang="en-US" sz="3600" b="1" dirty="0">
                <a:solidFill>
                  <a:srgbClr val="FF0000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</p:grpSp>
      <p:sp>
        <p:nvSpPr>
          <p:cNvPr id="20" name="文本框 26"/>
          <p:cNvSpPr txBox="1"/>
          <p:nvPr/>
        </p:nvSpPr>
        <p:spPr>
          <a:xfrm>
            <a:off x="1920800" y="2422383"/>
            <a:ext cx="88738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字体视界-微微笑一笑体" panose="02000503000000000000" pitchFamily="2" charset="-122"/>
                <a:ea typeface="字体视界-微微笑一笑体" panose="02000503000000000000" pitchFamily="2" charset="-122"/>
              </a:rPr>
              <a:t>01 </a:t>
            </a:r>
            <a:r>
              <a:rPr lang="zh-CN" altLang="en-US" sz="2800" b="1" dirty="0" smtClean="0">
                <a:solidFill>
                  <a:srgbClr val="FF0000"/>
                </a:solidFill>
                <a:latin typeface="字体视界-微微笑一笑体" panose="02000503000000000000" pitchFamily="2" charset="-122"/>
                <a:ea typeface="字体视界-微微笑一笑体" panose="02000503000000000000" pitchFamily="2" charset="-122"/>
              </a:rPr>
              <a:t>首尾段结构化</a:t>
            </a:r>
            <a:endParaRPr lang="zh-CN" altLang="en-US" sz="2800" b="1" dirty="0" smtClean="0">
              <a:solidFill>
                <a:srgbClr val="FF0000"/>
              </a:solidFill>
              <a:latin typeface="字体视界-微微笑一笑体" panose="02000503000000000000" pitchFamily="2" charset="-122"/>
              <a:ea typeface="字体视界-微微笑一笑体" panose="02000503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字体视界-微微笑一笑体" panose="02000503000000000000" pitchFamily="2" charset="-122"/>
                <a:ea typeface="字体视界-微微笑一笑体" panose="02000503000000000000" pitchFamily="2" charset="-122"/>
              </a:rPr>
              <a:t>02 </a:t>
            </a:r>
            <a:r>
              <a:rPr lang="zh-CN" altLang="en-US" sz="2800" b="1" dirty="0"/>
              <a:t>主体部分内容具体化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拓展要前后呼应，相互联系</a:t>
            </a:r>
            <a:endParaRPr lang="en-US" altLang="zh-CN" sz="2800" b="1" dirty="0"/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字体视界-微微笑一笑体" panose="02000503000000000000" pitchFamily="2" charset="-122"/>
                <a:ea typeface="字体视界-微微笑一笑体" panose="02000503000000000000" pitchFamily="2" charset="-122"/>
              </a:rPr>
              <a:t>03 </a:t>
            </a:r>
            <a:r>
              <a:rPr lang="zh-CN" altLang="en-US" sz="2800" b="1" dirty="0" smtClean="0">
                <a:solidFill>
                  <a:srgbClr val="FF0000"/>
                </a:solidFill>
                <a:latin typeface="字体视界-微微笑一笑体" panose="02000503000000000000" pitchFamily="2" charset="-122"/>
                <a:ea typeface="字体视界-微微笑一笑体" panose="02000503000000000000" pitchFamily="2" charset="-122"/>
              </a:rPr>
              <a:t>学会</a:t>
            </a:r>
            <a:r>
              <a:rPr lang="zh-CN" altLang="en-US" sz="2800" b="1" dirty="0">
                <a:solidFill>
                  <a:srgbClr val="FF0000"/>
                </a:solidFill>
                <a:latin typeface="字体视界-微微笑一笑体" panose="02000503000000000000" pitchFamily="2" charset="-122"/>
                <a:ea typeface="字体视界-微微笑一笑体" panose="02000503000000000000" pitchFamily="2" charset="-122"/>
              </a:rPr>
              <a:t>信息</a:t>
            </a:r>
            <a:r>
              <a:rPr lang="zh-CN" altLang="en-US" sz="2800" b="1" dirty="0" smtClean="0">
                <a:solidFill>
                  <a:srgbClr val="FF0000"/>
                </a:solidFill>
                <a:latin typeface="字体视界-微微笑一笑体" panose="02000503000000000000" pitchFamily="2" charset="-122"/>
                <a:ea typeface="字体视界-微微笑一笑体" panose="02000503000000000000" pitchFamily="2" charset="-122"/>
              </a:rPr>
              <a:t>重组，构建正文部分合理的</a:t>
            </a:r>
            <a:r>
              <a:rPr lang="zh-CN" altLang="en-US" sz="2800" b="1" dirty="0">
                <a:solidFill>
                  <a:srgbClr val="FF0000"/>
                </a:solidFill>
                <a:latin typeface="字体视界-微微笑一笑体" panose="02000503000000000000" pitchFamily="2" charset="-122"/>
                <a:ea typeface="字体视界-微微笑一笑体" panose="02000503000000000000" pitchFamily="2" charset="-122"/>
              </a:rPr>
              <a:t>逻辑</a:t>
            </a:r>
            <a:endParaRPr lang="en-US" altLang="zh-CN" sz="2800" b="1" dirty="0">
              <a:solidFill>
                <a:srgbClr val="FF0000"/>
              </a:solidFill>
              <a:latin typeface="字体视界-微微笑一笑体" panose="02000503000000000000" pitchFamily="2" charset="-122"/>
              <a:ea typeface="字体视界-微微笑一笑体" panose="02000503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字体视界-微微笑一笑体" panose="02000503000000000000" pitchFamily="2" charset="-122"/>
                <a:ea typeface="字体视界-微微笑一笑体" panose="02000503000000000000" pitchFamily="2" charset="-122"/>
              </a:rPr>
              <a:t>04 </a:t>
            </a:r>
            <a:r>
              <a:rPr lang="zh-CN" altLang="en-US" sz="2800" b="1" dirty="0"/>
              <a:t>学会</a:t>
            </a:r>
            <a:r>
              <a:rPr lang="zh-CN" altLang="zh-CN" sz="2800" b="1" dirty="0"/>
              <a:t>运用</a:t>
            </a:r>
            <a:r>
              <a:rPr lang="zh-CN" altLang="zh-CN" sz="2800" b="1" dirty="0" smtClean="0"/>
              <a:t>相关常识和</a:t>
            </a:r>
            <a:r>
              <a:rPr lang="zh-CN" altLang="zh-CN" sz="2800" b="1" dirty="0"/>
              <a:t>语言知识进行规范、有效的文字表达，完成特定的交际任务</a:t>
            </a:r>
            <a:endParaRPr lang="en-US" altLang="zh-CN" sz="2800" b="1" dirty="0" smtClean="0">
              <a:solidFill>
                <a:srgbClr val="FF0000"/>
              </a:solidFill>
              <a:latin typeface="字体视界-微微笑一笑体" panose="02000503000000000000" pitchFamily="2" charset="-122"/>
              <a:ea typeface="字体视界-微微笑一笑体" panose="02000503000000000000" pitchFamily="2" charset="-122"/>
            </a:endParaRPr>
          </a:p>
        </p:txBody>
      </p: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858276" y="2728019"/>
            <a:ext cx="8410354" cy="1839431"/>
          </a:xfrm>
          <a:prstGeom prst="rect">
            <a:avLst/>
          </a:prstGeom>
          <a:noFill/>
          <a:ln w="3810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727854" y="374754"/>
            <a:ext cx="10469799" cy="674558"/>
            <a:chOff x="0" y="-1"/>
            <a:chExt cx="10706312" cy="1856839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-453414" y="453414"/>
              <a:ext cx="1856838" cy="9500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522216" y="453413"/>
              <a:ext cx="1856838" cy="9500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1497846" y="453413"/>
              <a:ext cx="1856838" cy="9500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2473476" y="453413"/>
              <a:ext cx="1856838" cy="9500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3449106" y="453413"/>
              <a:ext cx="1856838" cy="9500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4424736" y="453413"/>
              <a:ext cx="1856838" cy="9500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5400366" y="453413"/>
              <a:ext cx="1856838" cy="9500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6375996" y="453413"/>
              <a:ext cx="1856838" cy="9500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7351626" y="453413"/>
              <a:ext cx="1856838" cy="9500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8327256" y="453413"/>
              <a:ext cx="1856838" cy="9500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9302888" y="453413"/>
              <a:ext cx="1856838" cy="9500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</p:grpSp>
      <p:sp>
        <p:nvSpPr>
          <p:cNvPr id="14" name="文本框 13"/>
          <p:cNvSpPr txBox="1"/>
          <p:nvPr/>
        </p:nvSpPr>
        <p:spPr>
          <a:xfrm>
            <a:off x="1110501" y="464538"/>
            <a:ext cx="3156633" cy="584775"/>
          </a:xfrm>
          <a:prstGeom prst="rect">
            <a:avLst/>
          </a:prstGeom>
          <a:solidFill>
            <a:srgbClr val="00FFFF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应用文写作</a:t>
            </a:r>
            <a:r>
              <a:rPr lang="zh-CN" altLang="en-US" sz="3200" b="1" dirty="0" smtClean="0"/>
              <a:t>要求</a:t>
            </a:r>
            <a:r>
              <a:rPr lang="en-US" altLang="zh-CN" sz="3200" b="1" dirty="0" smtClean="0"/>
              <a:t>:</a:t>
            </a:r>
            <a:endParaRPr lang="zh-CN" altLang="en-US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16" name="组合 17"/>
          <p:cNvGrpSpPr/>
          <p:nvPr/>
        </p:nvGrpSpPr>
        <p:grpSpPr>
          <a:xfrm>
            <a:off x="456737" y="971297"/>
            <a:ext cx="9507479" cy="788276"/>
            <a:chOff x="2323003" y="2800024"/>
            <a:chExt cx="10458226" cy="788276"/>
          </a:xfrm>
          <a:solidFill>
            <a:schemeClr val="bg1"/>
          </a:solidFill>
        </p:grpSpPr>
        <p:sp>
          <p:nvSpPr>
            <p:cNvPr id="15" name="文本框 14"/>
            <p:cNvSpPr txBox="1"/>
            <p:nvPr/>
          </p:nvSpPr>
          <p:spPr>
            <a:xfrm>
              <a:off x="3637230" y="3039555"/>
              <a:ext cx="9143999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FF0000"/>
                  </a:solidFill>
                </a:rPr>
                <a:t>交际为先，得体为上</a:t>
              </a:r>
              <a:r>
                <a:rPr lang="en-US" altLang="zh-CN" sz="2000" b="1" dirty="0" smtClean="0">
                  <a:solidFill>
                    <a:srgbClr val="FF0000"/>
                  </a:solidFill>
                </a:rPr>
                <a:t> ——</a:t>
              </a:r>
              <a:r>
                <a:rPr lang="zh-CN" altLang="en-US" sz="2000" b="1" dirty="0" smtClean="0">
                  <a:solidFill>
                    <a:srgbClr val="FF0000"/>
                  </a:solidFill>
                </a:rPr>
                <a:t>应用文写作不得不知晓的</a:t>
              </a:r>
              <a:r>
                <a:rPr lang="zh-CN" altLang="en-US" sz="2000" b="1" dirty="0">
                  <a:solidFill>
                    <a:srgbClr val="FF0000"/>
                  </a:solidFill>
                </a:rPr>
                <a:t>几</a:t>
              </a:r>
              <a:r>
                <a:rPr lang="zh-CN" altLang="en-US" sz="2000" b="1" dirty="0" smtClean="0">
                  <a:solidFill>
                    <a:srgbClr val="FF0000"/>
                  </a:solidFill>
                </a:rPr>
                <a:t>个问题</a:t>
              </a:r>
              <a:endParaRPr lang="zh-CN" altLang="en-US" sz="2000" b="1" spc="600" dirty="0">
                <a:solidFill>
                  <a:srgbClr val="FF0000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2323003" y="2800024"/>
              <a:ext cx="788277" cy="788276"/>
            </a:xfrm>
            <a:prstGeom prst="ellipse">
              <a:avLst/>
            </a:prstGeom>
            <a:grpFill/>
            <a:ln w="38100">
              <a:solidFill>
                <a:srgbClr val="3C54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rgbClr val="3C54CF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2</a:t>
              </a:r>
              <a:endParaRPr lang="zh-CN" altLang="en-US" sz="3600" b="1" dirty="0">
                <a:solidFill>
                  <a:srgbClr val="3C54C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1963361" y="1759573"/>
            <a:ext cx="8200184" cy="4524315"/>
          </a:xfrm>
          <a:prstGeom prst="rect">
            <a:avLst/>
          </a:prstGeom>
          <a:solidFill>
            <a:srgbClr val="00FFFF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宋体" panose="02010600030101010101" pitchFamily="2" charset="-122"/>
              <a:buChar char="•"/>
              <a:tabLst>
                <a:tab pos="914400" algn="l"/>
              </a:tabLst>
            </a:pPr>
            <a:r>
              <a:rPr lang="en-US" altLang="zh-CN" sz="2400" b="1" dirty="0" smtClean="0">
                <a:sym typeface="Wingdings" panose="05000000000000000000"/>
              </a:rPr>
              <a:t></a:t>
            </a: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内容</a:t>
            </a:r>
            <a:r>
              <a:rPr lang="zh-CN" altLang="zh-CN" sz="2400" b="1" kern="100" dirty="0" smtClean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正确</a:t>
            </a:r>
            <a:r>
              <a:rPr lang="en-US" altLang="zh-CN" sz="2400" b="1" kern="100" dirty="0" smtClean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2400" b="1" kern="100" dirty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correct content</a:t>
            </a:r>
            <a:r>
              <a:rPr lang="zh-CN" altLang="en-US" sz="2400" b="1" kern="100" dirty="0" smtClean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zh-CN" altLang="zh-CN" sz="2400" b="1" kern="100" dirty="0" smtClean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要点</a:t>
            </a:r>
            <a:r>
              <a:rPr lang="zh-CN" altLang="zh-CN" sz="2400" b="1" kern="100" dirty="0" smtClean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完整</a:t>
            </a:r>
            <a:r>
              <a:rPr lang="en-US" altLang="zh-CN" sz="2400" b="1" kern="100" dirty="0" smtClean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complete </a:t>
            </a:r>
            <a:r>
              <a:rPr lang="en-US" altLang="zh-CN" sz="2400" b="1" kern="100" dirty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points</a:t>
            </a:r>
            <a:endParaRPr lang="zh-CN" altLang="zh-CN" sz="2400" kern="100" dirty="0">
              <a:latin typeface="Calibri" panose="020F0502020204030204"/>
              <a:ea typeface="Times New Roman" panose="02020603050405020304"/>
              <a:cs typeface="Times New Roman" panose="02020603050405020304"/>
            </a:endParaRPr>
          </a:p>
          <a:p>
            <a:pPr marL="742950" lvl="1" indent="-285750" algn="just">
              <a:lnSpc>
                <a:spcPct val="150000"/>
              </a:lnSpc>
              <a:buFont typeface="宋体" panose="02010600030101010101" pitchFamily="2" charset="-122"/>
              <a:buChar char="•"/>
              <a:tabLst>
                <a:tab pos="914400" algn="l"/>
              </a:tabLst>
            </a:pPr>
            <a:r>
              <a:rPr lang="en-US" altLang="zh-CN" sz="2400" b="1" dirty="0" smtClean="0">
                <a:sym typeface="Wingdings" panose="05000000000000000000"/>
              </a:rPr>
              <a:t></a:t>
            </a: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主题</a:t>
            </a:r>
            <a:r>
              <a:rPr lang="zh-CN" altLang="zh-CN" sz="2400" b="1" kern="1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突出</a:t>
            </a:r>
            <a:r>
              <a:rPr lang="en-US" altLang="zh-CN" sz="2400" b="1" u="wavyHeavy" kern="100" dirty="0" smtClean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Format</a:t>
            </a:r>
            <a:r>
              <a:rPr lang="en-US" altLang="zh-CN" sz="2400" kern="100" dirty="0" smtClean="0">
                <a:latin typeface="Calibri" panose="020F0502020204030204"/>
                <a:ea typeface="Times New Roman" panose="02020603050405020304"/>
                <a:cs typeface="Times New Roman" panose="02020603050405020304"/>
              </a:rPr>
              <a:t>-</a:t>
            </a:r>
            <a:r>
              <a:rPr lang="en-US" altLang="zh-CN" sz="2400" b="1" kern="100" dirty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hi</a:t>
            </a:r>
            <a:r>
              <a:rPr lang="en-US" altLang="zh-CN" sz="2400" b="1" kern="100" dirty="0" smtClean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ghlight the theme </a:t>
            </a:r>
            <a:r>
              <a:rPr lang="zh-CN" altLang="zh-CN" sz="2400" b="1" kern="100" dirty="0" smtClean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条理</a:t>
            </a:r>
            <a:r>
              <a:rPr lang="zh-CN" altLang="zh-CN" sz="2400" b="1" kern="1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清晰</a:t>
            </a:r>
            <a:r>
              <a:rPr lang="en-US" altLang="zh-CN" sz="2400" b="1" u="wavyHeavy" kern="100" dirty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Clear Logic-well-organized</a:t>
            </a:r>
            <a:endParaRPr lang="zh-CN" altLang="zh-CN" sz="2400" b="1" u="wavyHeavy" kern="100" dirty="0">
              <a:solidFill>
                <a:srgbClr val="FF0000"/>
              </a:solidFill>
              <a:uFill>
                <a:solidFill>
                  <a:srgbClr val="7030A0"/>
                </a:solidFill>
              </a:u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742950" lvl="1" indent="-285750" algn="just">
              <a:lnSpc>
                <a:spcPct val="150000"/>
              </a:lnSpc>
              <a:buFont typeface="宋体" panose="02010600030101010101" pitchFamily="2" charset="-122"/>
              <a:buChar char="•"/>
              <a:tabLst>
                <a:tab pos="914400" algn="l"/>
              </a:tabLst>
            </a:pPr>
            <a:r>
              <a:rPr lang="en-US" altLang="zh-CN" sz="2400" b="1" dirty="0">
                <a:solidFill>
                  <a:prstClr val="black"/>
                </a:solidFill>
                <a:sym typeface="Wingdings" panose="05000000000000000000"/>
              </a:rPr>
              <a:t></a:t>
            </a:r>
            <a:r>
              <a:rPr lang="zh-CN" altLang="zh-CN" sz="2400" b="1" kern="100" dirty="0" smtClean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语言</a:t>
            </a: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准确</a:t>
            </a:r>
            <a:r>
              <a:rPr lang="en-US" altLang="zh-CN" sz="2400" b="1" u="wavyHeavy" kern="100" dirty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Accurate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b="1" kern="100" dirty="0" smtClean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language </a:t>
            </a:r>
            <a:r>
              <a:rPr lang="zh-CN" altLang="zh-CN" sz="2400" b="1" kern="100" dirty="0" smtClean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叙述清楚</a:t>
            </a:r>
            <a:r>
              <a:rPr lang="en-US" altLang="zh-CN" sz="2400" b="1" kern="100" dirty="0" smtClean="0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clear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 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Statement</a:t>
            </a:r>
            <a:endParaRPr lang="zh-CN" altLang="zh-CN" sz="2400" kern="1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宋体" panose="02010600030101010101" pitchFamily="2" charset="-122"/>
              <a:buChar char="•"/>
              <a:tabLst>
                <a:tab pos="914400" algn="l"/>
              </a:tabLst>
            </a:pPr>
            <a:r>
              <a:rPr lang="en-US" altLang="zh-CN" sz="2400" b="1" dirty="0" smtClean="0">
                <a:sym typeface="Wingdings" panose="05000000000000000000"/>
              </a:rPr>
              <a:t></a:t>
            </a:r>
            <a:r>
              <a:rPr lang="zh-CN" altLang="zh-CN" sz="2400" b="1" kern="100" dirty="0" smtClean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语句</a:t>
            </a:r>
            <a:r>
              <a:rPr lang="zh-CN" altLang="zh-CN" sz="2400" b="1" kern="100" dirty="0" smtClean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通顺</a:t>
            </a:r>
            <a:r>
              <a:rPr lang="en-US" altLang="zh-CN" sz="2400" b="1" dirty="0"/>
              <a:t>s</a:t>
            </a:r>
            <a:r>
              <a:rPr lang="en-US" altLang="zh-CN" sz="2400" b="1" kern="100" dirty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mooth</a:t>
            </a:r>
            <a:r>
              <a:rPr lang="en-US" altLang="zh-CN" sz="2400" b="1" dirty="0"/>
              <a:t> </a:t>
            </a:r>
            <a:r>
              <a:rPr lang="en-US" altLang="zh-CN" sz="2400" b="1" u="wavyHeavy" kern="100" dirty="0" smtClean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language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行文</a:t>
            </a:r>
            <a:r>
              <a:rPr lang="zh-CN" altLang="zh-CN" sz="2400" b="1" kern="100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生动</a:t>
            </a:r>
            <a:r>
              <a:rPr lang="en-US" altLang="zh-CN" sz="2400" b="1" u="wavyHeavy" kern="100" dirty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Writing vivid</a:t>
            </a:r>
            <a:endParaRPr lang="zh-CN" altLang="zh-CN" sz="2400" kern="100" dirty="0">
              <a:solidFill>
                <a:prstClr val="black"/>
              </a:solidFill>
              <a:latin typeface="Calibri" panose="020F0502020204030204"/>
              <a:ea typeface="Times New Roman" panose="02020603050405020304"/>
              <a:cs typeface="Times New Roman" panose="02020603050405020304"/>
            </a:endParaRPr>
          </a:p>
          <a:p>
            <a:pPr marL="742950" lvl="1" indent="-285750">
              <a:lnSpc>
                <a:spcPct val="150000"/>
              </a:lnSpc>
              <a:buFont typeface="宋体" panose="02010600030101010101" pitchFamily="2" charset="-122"/>
              <a:buChar char="•"/>
              <a:tabLst>
                <a:tab pos="914400" algn="l"/>
              </a:tabLst>
            </a:pPr>
            <a:r>
              <a:rPr lang="en-US" altLang="zh-CN" sz="2400" b="1" dirty="0" smtClean="0">
                <a:sym typeface="Wingdings" panose="05000000000000000000"/>
              </a:rPr>
              <a:t>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措辞</a:t>
            </a:r>
            <a:r>
              <a:rPr lang="zh-CN" altLang="zh-CN" sz="2400" b="1" kern="100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得体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proper </a:t>
            </a:r>
            <a:r>
              <a:rPr lang="en-US" altLang="zh-CN" sz="2400" b="1" kern="100" dirty="0" smtClean="0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tone </a:t>
            </a:r>
            <a:r>
              <a:rPr lang="zh-CN" altLang="zh-CN" sz="2400" b="1" u="wavyHeavy" kern="100" noProof="1" smtClean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微软雅黑" panose="020B0503020204020204" charset="-122"/>
              </a:rPr>
              <a:t>交际恰当</a:t>
            </a:r>
            <a:r>
              <a:rPr lang="en-US" altLang="zh-CN" sz="2400" b="1" u="wavyHeavy" kern="100" noProof="1" smtClean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微软雅黑" panose="020B0503020204020204" charset="-122"/>
              </a:rPr>
              <a:t> </a:t>
            </a:r>
            <a:r>
              <a:rPr lang="en-US" altLang="zh-CN" sz="2400" b="1" kern="100" noProof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微软雅黑" panose="020B0503020204020204" charset="-122"/>
              </a:rPr>
              <a:t>suitable</a:t>
            </a:r>
            <a:r>
              <a:rPr lang="en-US" altLang="zh-CN" sz="2400" b="1" u="wavyHeavy" kern="100" noProof="1" smtClean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微软雅黑" panose="020B0503020204020204" charset="-122"/>
              </a:rPr>
              <a:t> </a:t>
            </a:r>
            <a:r>
              <a:rPr lang="en-US" altLang="zh-CN" sz="2400" b="1" kern="100" noProof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微软雅黑" panose="020B0503020204020204" charset="-122"/>
              </a:rPr>
              <a:t>communic</a:t>
            </a:r>
            <a:r>
              <a:rPr lang="en-US" altLang="zh-CN" sz="2400" b="1" kern="100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ation</a:t>
            </a:r>
            <a:endParaRPr lang="zh-CN" altLang="zh-CN" sz="2400" b="1" kern="1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0"/>
          <p:cNvGrpSpPr/>
          <p:nvPr/>
        </p:nvGrpSpPr>
        <p:grpSpPr>
          <a:xfrm>
            <a:off x="1663851" y="2136022"/>
            <a:ext cx="8202304" cy="2916523"/>
            <a:chOff x="730980" y="1735540"/>
            <a:chExt cx="7785223" cy="4111384"/>
          </a:xfrm>
          <a:solidFill>
            <a:schemeClr val="tx1">
              <a:lumMod val="95000"/>
              <a:lumOff val="5000"/>
            </a:schemeClr>
          </a:solidFill>
        </p:grpSpPr>
        <p:cxnSp>
          <p:nvCxnSpPr>
            <p:cNvPr id="23" name="Straight Connector 27"/>
            <p:cNvCxnSpPr/>
            <p:nvPr/>
          </p:nvCxnSpPr>
          <p:spPr>
            <a:xfrm>
              <a:off x="5531580" y="2365609"/>
              <a:ext cx="762000" cy="1540150"/>
            </a:xfrm>
            <a:prstGeom prst="line">
              <a:avLst/>
            </a:prstGeom>
            <a:grpFill/>
            <a:ln w="76200" cap="rnd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4"/>
            <p:cNvCxnSpPr/>
            <p:nvPr/>
          </p:nvCxnSpPr>
          <p:spPr>
            <a:xfrm>
              <a:off x="3778980" y="1735540"/>
              <a:ext cx="1143000" cy="2103120"/>
            </a:xfrm>
            <a:prstGeom prst="line">
              <a:avLst/>
            </a:prstGeom>
            <a:grpFill/>
            <a:ln w="76200" cap="rnd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3"/>
            <p:cNvCxnSpPr/>
            <p:nvPr/>
          </p:nvCxnSpPr>
          <p:spPr>
            <a:xfrm>
              <a:off x="2331180" y="2376984"/>
              <a:ext cx="1143000" cy="1528775"/>
            </a:xfrm>
            <a:prstGeom prst="line">
              <a:avLst/>
            </a:prstGeom>
            <a:grpFill/>
            <a:ln w="76200" cap="rnd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39"/>
            <p:cNvCxnSpPr/>
            <p:nvPr/>
          </p:nvCxnSpPr>
          <p:spPr>
            <a:xfrm flipV="1">
              <a:off x="5531580" y="3905759"/>
              <a:ext cx="609600" cy="1535826"/>
            </a:xfrm>
            <a:prstGeom prst="line">
              <a:avLst/>
            </a:prstGeom>
            <a:grpFill/>
            <a:ln w="76200" cap="rnd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40"/>
            <p:cNvCxnSpPr/>
            <p:nvPr/>
          </p:nvCxnSpPr>
          <p:spPr>
            <a:xfrm flipV="1">
              <a:off x="3861435" y="3838660"/>
              <a:ext cx="1060545" cy="2008264"/>
            </a:xfrm>
            <a:prstGeom prst="line">
              <a:avLst/>
            </a:prstGeom>
            <a:grpFill/>
            <a:ln w="76200" cap="rnd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41"/>
            <p:cNvCxnSpPr/>
            <p:nvPr/>
          </p:nvCxnSpPr>
          <p:spPr>
            <a:xfrm flipV="1">
              <a:off x="2178780" y="3905759"/>
              <a:ext cx="1213562" cy="1612482"/>
            </a:xfrm>
            <a:prstGeom prst="line">
              <a:avLst/>
            </a:prstGeom>
            <a:grpFill/>
            <a:ln w="76200" cap="rnd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reeform 7"/>
            <p:cNvSpPr/>
            <p:nvPr/>
          </p:nvSpPr>
          <p:spPr bwMode="auto">
            <a:xfrm>
              <a:off x="730980" y="2259654"/>
              <a:ext cx="7785223" cy="2960610"/>
            </a:xfrm>
            <a:custGeom>
              <a:avLst/>
              <a:gdLst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704061 w 7785223"/>
                <a:gd name="connsiteY9" fmla="*/ 1488530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97534 w 7785223"/>
                <a:gd name="connsiteY18" fmla="*/ 1718745 h 2960610"/>
                <a:gd name="connsiteX19" fmla="*/ 4260900 w 7785223"/>
                <a:gd name="connsiteY19" fmla="*/ 1707212 h 2960610"/>
                <a:gd name="connsiteX20" fmla="*/ 1262370 w 7785223"/>
                <a:gd name="connsiteY20" fmla="*/ 1801983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  <a:gd name="connsiteX0-1" fmla="*/ 6458167 w 7785223"/>
                <a:gd name="connsiteY0-2" fmla="*/ 833882 h 2960610"/>
                <a:gd name="connsiteX1-3" fmla="*/ 6206458 w 7785223"/>
                <a:gd name="connsiteY1-4" fmla="*/ 1085591 h 2960610"/>
                <a:gd name="connsiteX2-5" fmla="*/ 6458167 w 7785223"/>
                <a:gd name="connsiteY2-6" fmla="*/ 1337300 h 2960610"/>
                <a:gd name="connsiteX3-7" fmla="*/ 6709876 w 7785223"/>
                <a:gd name="connsiteY3-8" fmla="*/ 1085591 h 2960610"/>
                <a:gd name="connsiteX4-9" fmla="*/ 6458167 w 7785223"/>
                <a:gd name="connsiteY4-10" fmla="*/ 833882 h 2960610"/>
                <a:gd name="connsiteX5-11" fmla="*/ 124054 w 7785223"/>
                <a:gd name="connsiteY5-12" fmla="*/ 0 h 2960610"/>
                <a:gd name="connsiteX6-13" fmla="*/ 881802 w 7785223"/>
                <a:gd name="connsiteY6-14" fmla="*/ 766777 h 2960610"/>
                <a:gd name="connsiteX7-15" fmla="*/ 1232618 w 7785223"/>
                <a:gd name="connsiteY7-16" fmla="*/ 1485722 h 2960610"/>
                <a:gd name="connsiteX8-17" fmla="*/ 2569785 w 7785223"/>
                <a:gd name="connsiteY8-18" fmla="*/ 1533897 h 2960610"/>
                <a:gd name="connsiteX9-19" fmla="*/ 5704061 w 7785223"/>
                <a:gd name="connsiteY9-20" fmla="*/ 1488530 h 2960610"/>
                <a:gd name="connsiteX10-21" fmla="*/ 6184373 w 7785223"/>
                <a:gd name="connsiteY10-22" fmla="*/ 217410 h 2960610"/>
                <a:gd name="connsiteX11-23" fmla="*/ 7585117 w 7785223"/>
                <a:gd name="connsiteY11-24" fmla="*/ 1247424 h 2960610"/>
                <a:gd name="connsiteX12-25" fmla="*/ 7785223 w 7785223"/>
                <a:gd name="connsiteY12-26" fmla="*/ 1625797 h 2960610"/>
                <a:gd name="connsiteX13-27" fmla="*/ 7506128 w 7785223"/>
                <a:gd name="connsiteY13-28" fmla="*/ 2067231 h 2960610"/>
                <a:gd name="connsiteX14-29" fmla="*/ 7074320 w 7785223"/>
                <a:gd name="connsiteY14-30" fmla="*/ 2519175 h 2960610"/>
                <a:gd name="connsiteX15-31" fmla="*/ 6737299 w 7785223"/>
                <a:gd name="connsiteY15-32" fmla="*/ 2324735 h 2960610"/>
                <a:gd name="connsiteX16-33" fmla="*/ 6911075 w 7785223"/>
                <a:gd name="connsiteY16-34" fmla="*/ 2629534 h 2960610"/>
                <a:gd name="connsiteX17-35" fmla="*/ 6173841 w 7785223"/>
                <a:gd name="connsiteY17-36" fmla="*/ 2960610 h 2960610"/>
                <a:gd name="connsiteX18-37" fmla="*/ 5697534 w 7785223"/>
                <a:gd name="connsiteY18-38" fmla="*/ 1718745 h 2960610"/>
                <a:gd name="connsiteX19-39" fmla="*/ 4260900 w 7785223"/>
                <a:gd name="connsiteY19-40" fmla="*/ 1707212 h 2960610"/>
                <a:gd name="connsiteX20-41" fmla="*/ 1262370 w 7785223"/>
                <a:gd name="connsiteY20-42" fmla="*/ 1801983 h 2960610"/>
                <a:gd name="connsiteX21-43" fmla="*/ 907344 w 7785223"/>
                <a:gd name="connsiteY21-44" fmla="*/ 2381268 h 2960610"/>
                <a:gd name="connsiteX22-45" fmla="*/ 192166 w 7785223"/>
                <a:gd name="connsiteY22-46" fmla="*/ 2960610 h 2960610"/>
                <a:gd name="connsiteX23-47" fmla="*/ 149596 w 7785223"/>
                <a:gd name="connsiteY23-48" fmla="*/ 2142715 h 2960610"/>
                <a:gd name="connsiteX24-49" fmla="*/ 515699 w 7785223"/>
                <a:gd name="connsiteY24-50" fmla="*/ 1640050 h 2960610"/>
                <a:gd name="connsiteX25-51" fmla="*/ 4858 w 7785223"/>
                <a:gd name="connsiteY25-52" fmla="*/ 958471 h 2960610"/>
                <a:gd name="connsiteX26-53" fmla="*/ 124054 w 7785223"/>
                <a:gd name="connsiteY26-54" fmla="*/ 0 h 2960610"/>
                <a:gd name="connsiteX0-55" fmla="*/ 6458167 w 7785223"/>
                <a:gd name="connsiteY0-56" fmla="*/ 833882 h 2960610"/>
                <a:gd name="connsiteX1-57" fmla="*/ 6206458 w 7785223"/>
                <a:gd name="connsiteY1-58" fmla="*/ 1085591 h 2960610"/>
                <a:gd name="connsiteX2-59" fmla="*/ 6458167 w 7785223"/>
                <a:gd name="connsiteY2-60" fmla="*/ 1337300 h 2960610"/>
                <a:gd name="connsiteX3-61" fmla="*/ 6709876 w 7785223"/>
                <a:gd name="connsiteY3-62" fmla="*/ 1085591 h 2960610"/>
                <a:gd name="connsiteX4-63" fmla="*/ 6458167 w 7785223"/>
                <a:gd name="connsiteY4-64" fmla="*/ 833882 h 2960610"/>
                <a:gd name="connsiteX5-65" fmla="*/ 124054 w 7785223"/>
                <a:gd name="connsiteY5-66" fmla="*/ 0 h 2960610"/>
                <a:gd name="connsiteX6-67" fmla="*/ 881802 w 7785223"/>
                <a:gd name="connsiteY6-68" fmla="*/ 766777 h 2960610"/>
                <a:gd name="connsiteX7-69" fmla="*/ 1232618 w 7785223"/>
                <a:gd name="connsiteY7-70" fmla="*/ 1485722 h 2960610"/>
                <a:gd name="connsiteX8-71" fmla="*/ 2569785 w 7785223"/>
                <a:gd name="connsiteY8-72" fmla="*/ 1533897 h 2960610"/>
                <a:gd name="connsiteX9-73" fmla="*/ 5704061 w 7785223"/>
                <a:gd name="connsiteY9-74" fmla="*/ 1488530 h 2960610"/>
                <a:gd name="connsiteX10-75" fmla="*/ 6184373 w 7785223"/>
                <a:gd name="connsiteY10-76" fmla="*/ 217410 h 2960610"/>
                <a:gd name="connsiteX11-77" fmla="*/ 7585117 w 7785223"/>
                <a:gd name="connsiteY11-78" fmla="*/ 1247424 h 2960610"/>
                <a:gd name="connsiteX12-79" fmla="*/ 7785223 w 7785223"/>
                <a:gd name="connsiteY12-80" fmla="*/ 1625797 h 2960610"/>
                <a:gd name="connsiteX13-81" fmla="*/ 7506128 w 7785223"/>
                <a:gd name="connsiteY13-82" fmla="*/ 2067231 h 2960610"/>
                <a:gd name="connsiteX14-83" fmla="*/ 7074320 w 7785223"/>
                <a:gd name="connsiteY14-84" fmla="*/ 2519175 h 2960610"/>
                <a:gd name="connsiteX15-85" fmla="*/ 6737299 w 7785223"/>
                <a:gd name="connsiteY15-86" fmla="*/ 2324735 h 2960610"/>
                <a:gd name="connsiteX16-87" fmla="*/ 6911075 w 7785223"/>
                <a:gd name="connsiteY16-88" fmla="*/ 2629534 h 2960610"/>
                <a:gd name="connsiteX17-89" fmla="*/ 6173841 w 7785223"/>
                <a:gd name="connsiteY17-90" fmla="*/ 2960610 h 2960610"/>
                <a:gd name="connsiteX18-91" fmla="*/ 5697534 w 7785223"/>
                <a:gd name="connsiteY18-92" fmla="*/ 1718745 h 2960610"/>
                <a:gd name="connsiteX19-93" fmla="*/ 4260900 w 7785223"/>
                <a:gd name="connsiteY19-94" fmla="*/ 1707212 h 2960610"/>
                <a:gd name="connsiteX20-95" fmla="*/ 1262370 w 7785223"/>
                <a:gd name="connsiteY20-96" fmla="*/ 1766472 h 2960610"/>
                <a:gd name="connsiteX21-97" fmla="*/ 907344 w 7785223"/>
                <a:gd name="connsiteY21-98" fmla="*/ 2381268 h 2960610"/>
                <a:gd name="connsiteX22-99" fmla="*/ 192166 w 7785223"/>
                <a:gd name="connsiteY22-100" fmla="*/ 2960610 h 2960610"/>
                <a:gd name="connsiteX23-101" fmla="*/ 149596 w 7785223"/>
                <a:gd name="connsiteY23-102" fmla="*/ 2142715 h 2960610"/>
                <a:gd name="connsiteX24-103" fmla="*/ 515699 w 7785223"/>
                <a:gd name="connsiteY24-104" fmla="*/ 1640050 h 2960610"/>
                <a:gd name="connsiteX25-105" fmla="*/ 4858 w 7785223"/>
                <a:gd name="connsiteY25-106" fmla="*/ 958471 h 2960610"/>
                <a:gd name="connsiteX26-107" fmla="*/ 124054 w 7785223"/>
                <a:gd name="connsiteY26-108" fmla="*/ 0 h 2960610"/>
                <a:gd name="connsiteX0-109" fmla="*/ 6458167 w 7785223"/>
                <a:gd name="connsiteY0-110" fmla="*/ 833882 h 2960610"/>
                <a:gd name="connsiteX1-111" fmla="*/ 6206458 w 7785223"/>
                <a:gd name="connsiteY1-112" fmla="*/ 1085591 h 2960610"/>
                <a:gd name="connsiteX2-113" fmla="*/ 6458167 w 7785223"/>
                <a:gd name="connsiteY2-114" fmla="*/ 1337300 h 2960610"/>
                <a:gd name="connsiteX3-115" fmla="*/ 6709876 w 7785223"/>
                <a:gd name="connsiteY3-116" fmla="*/ 1085591 h 2960610"/>
                <a:gd name="connsiteX4-117" fmla="*/ 6458167 w 7785223"/>
                <a:gd name="connsiteY4-118" fmla="*/ 833882 h 2960610"/>
                <a:gd name="connsiteX5-119" fmla="*/ 124054 w 7785223"/>
                <a:gd name="connsiteY5-120" fmla="*/ 0 h 2960610"/>
                <a:gd name="connsiteX6-121" fmla="*/ 881802 w 7785223"/>
                <a:gd name="connsiteY6-122" fmla="*/ 766777 h 2960610"/>
                <a:gd name="connsiteX7-123" fmla="*/ 1232618 w 7785223"/>
                <a:gd name="connsiteY7-124" fmla="*/ 1485722 h 2960610"/>
                <a:gd name="connsiteX8-125" fmla="*/ 2569785 w 7785223"/>
                <a:gd name="connsiteY8-126" fmla="*/ 1533897 h 2960610"/>
                <a:gd name="connsiteX9-127" fmla="*/ 5704061 w 7785223"/>
                <a:gd name="connsiteY9-128" fmla="*/ 1488530 h 2960610"/>
                <a:gd name="connsiteX10-129" fmla="*/ 6184373 w 7785223"/>
                <a:gd name="connsiteY10-130" fmla="*/ 217410 h 2960610"/>
                <a:gd name="connsiteX11-131" fmla="*/ 7585117 w 7785223"/>
                <a:gd name="connsiteY11-132" fmla="*/ 1247424 h 2960610"/>
                <a:gd name="connsiteX12-133" fmla="*/ 7785223 w 7785223"/>
                <a:gd name="connsiteY12-134" fmla="*/ 1625797 h 2960610"/>
                <a:gd name="connsiteX13-135" fmla="*/ 7506128 w 7785223"/>
                <a:gd name="connsiteY13-136" fmla="*/ 2067231 h 2960610"/>
                <a:gd name="connsiteX14-137" fmla="*/ 7074320 w 7785223"/>
                <a:gd name="connsiteY14-138" fmla="*/ 2519175 h 2960610"/>
                <a:gd name="connsiteX15-139" fmla="*/ 6737299 w 7785223"/>
                <a:gd name="connsiteY15-140" fmla="*/ 2324735 h 2960610"/>
                <a:gd name="connsiteX16-141" fmla="*/ 6911075 w 7785223"/>
                <a:gd name="connsiteY16-142" fmla="*/ 2629534 h 2960610"/>
                <a:gd name="connsiteX17-143" fmla="*/ 6173841 w 7785223"/>
                <a:gd name="connsiteY17-144" fmla="*/ 2960610 h 2960610"/>
                <a:gd name="connsiteX18-145" fmla="*/ 5697534 w 7785223"/>
                <a:gd name="connsiteY18-146" fmla="*/ 1718745 h 2960610"/>
                <a:gd name="connsiteX19-147" fmla="*/ 4260900 w 7785223"/>
                <a:gd name="connsiteY19-148" fmla="*/ 1707212 h 2960610"/>
                <a:gd name="connsiteX20-149" fmla="*/ 1262370 w 7785223"/>
                <a:gd name="connsiteY20-150" fmla="*/ 1766472 h 2960610"/>
                <a:gd name="connsiteX21-151" fmla="*/ 907344 w 7785223"/>
                <a:gd name="connsiteY21-152" fmla="*/ 2381268 h 2960610"/>
                <a:gd name="connsiteX22-153" fmla="*/ 192166 w 7785223"/>
                <a:gd name="connsiteY22-154" fmla="*/ 2960610 h 2960610"/>
                <a:gd name="connsiteX23-155" fmla="*/ 149596 w 7785223"/>
                <a:gd name="connsiteY23-156" fmla="*/ 2142715 h 2960610"/>
                <a:gd name="connsiteX24-157" fmla="*/ 515699 w 7785223"/>
                <a:gd name="connsiteY24-158" fmla="*/ 1640050 h 2960610"/>
                <a:gd name="connsiteX25-159" fmla="*/ 4858 w 7785223"/>
                <a:gd name="connsiteY25-160" fmla="*/ 958471 h 2960610"/>
                <a:gd name="connsiteX26-161" fmla="*/ 124054 w 7785223"/>
                <a:gd name="connsiteY26-162" fmla="*/ 0 h 2960610"/>
                <a:gd name="connsiteX0-163" fmla="*/ 6458167 w 7785223"/>
                <a:gd name="connsiteY0-164" fmla="*/ 833882 h 2960610"/>
                <a:gd name="connsiteX1-165" fmla="*/ 6206458 w 7785223"/>
                <a:gd name="connsiteY1-166" fmla="*/ 1085591 h 2960610"/>
                <a:gd name="connsiteX2-167" fmla="*/ 6458167 w 7785223"/>
                <a:gd name="connsiteY2-168" fmla="*/ 1337300 h 2960610"/>
                <a:gd name="connsiteX3-169" fmla="*/ 6709876 w 7785223"/>
                <a:gd name="connsiteY3-170" fmla="*/ 1085591 h 2960610"/>
                <a:gd name="connsiteX4-171" fmla="*/ 6458167 w 7785223"/>
                <a:gd name="connsiteY4-172" fmla="*/ 833882 h 2960610"/>
                <a:gd name="connsiteX5-173" fmla="*/ 124054 w 7785223"/>
                <a:gd name="connsiteY5-174" fmla="*/ 0 h 2960610"/>
                <a:gd name="connsiteX6-175" fmla="*/ 881802 w 7785223"/>
                <a:gd name="connsiteY6-176" fmla="*/ 766777 h 2960610"/>
                <a:gd name="connsiteX7-177" fmla="*/ 1232618 w 7785223"/>
                <a:gd name="connsiteY7-178" fmla="*/ 1485722 h 2960610"/>
                <a:gd name="connsiteX8-179" fmla="*/ 2569785 w 7785223"/>
                <a:gd name="connsiteY8-180" fmla="*/ 1533897 h 2960610"/>
                <a:gd name="connsiteX9-181" fmla="*/ 5704061 w 7785223"/>
                <a:gd name="connsiteY9-182" fmla="*/ 1488530 h 2960610"/>
                <a:gd name="connsiteX10-183" fmla="*/ 6184373 w 7785223"/>
                <a:gd name="connsiteY10-184" fmla="*/ 217410 h 2960610"/>
                <a:gd name="connsiteX11-185" fmla="*/ 7585117 w 7785223"/>
                <a:gd name="connsiteY11-186" fmla="*/ 1247424 h 2960610"/>
                <a:gd name="connsiteX12-187" fmla="*/ 7785223 w 7785223"/>
                <a:gd name="connsiteY12-188" fmla="*/ 1625797 h 2960610"/>
                <a:gd name="connsiteX13-189" fmla="*/ 7506128 w 7785223"/>
                <a:gd name="connsiteY13-190" fmla="*/ 2067231 h 2960610"/>
                <a:gd name="connsiteX14-191" fmla="*/ 7074320 w 7785223"/>
                <a:gd name="connsiteY14-192" fmla="*/ 2519175 h 2960610"/>
                <a:gd name="connsiteX15-193" fmla="*/ 6737299 w 7785223"/>
                <a:gd name="connsiteY15-194" fmla="*/ 2324735 h 2960610"/>
                <a:gd name="connsiteX16-195" fmla="*/ 6911075 w 7785223"/>
                <a:gd name="connsiteY16-196" fmla="*/ 2629534 h 2960610"/>
                <a:gd name="connsiteX17-197" fmla="*/ 6173841 w 7785223"/>
                <a:gd name="connsiteY17-198" fmla="*/ 2960610 h 2960610"/>
                <a:gd name="connsiteX18-199" fmla="*/ 5697534 w 7785223"/>
                <a:gd name="connsiteY18-200" fmla="*/ 1718745 h 2960610"/>
                <a:gd name="connsiteX19-201" fmla="*/ 4260900 w 7785223"/>
                <a:gd name="connsiteY19-202" fmla="*/ 1707212 h 2960610"/>
                <a:gd name="connsiteX20-203" fmla="*/ 1262370 w 7785223"/>
                <a:gd name="connsiteY20-204" fmla="*/ 1766472 h 2960610"/>
                <a:gd name="connsiteX21-205" fmla="*/ 907344 w 7785223"/>
                <a:gd name="connsiteY21-206" fmla="*/ 2381268 h 2960610"/>
                <a:gd name="connsiteX22-207" fmla="*/ 192166 w 7785223"/>
                <a:gd name="connsiteY22-208" fmla="*/ 2960610 h 2960610"/>
                <a:gd name="connsiteX23-209" fmla="*/ 149596 w 7785223"/>
                <a:gd name="connsiteY23-210" fmla="*/ 2142715 h 2960610"/>
                <a:gd name="connsiteX24-211" fmla="*/ 515699 w 7785223"/>
                <a:gd name="connsiteY24-212" fmla="*/ 1640050 h 2960610"/>
                <a:gd name="connsiteX25-213" fmla="*/ 4858 w 7785223"/>
                <a:gd name="connsiteY25-214" fmla="*/ 958471 h 2960610"/>
                <a:gd name="connsiteX26-215" fmla="*/ 124054 w 7785223"/>
                <a:gd name="connsiteY26-216" fmla="*/ 0 h 2960610"/>
                <a:gd name="connsiteX0-217" fmla="*/ 6458167 w 7785223"/>
                <a:gd name="connsiteY0-218" fmla="*/ 833882 h 2960610"/>
                <a:gd name="connsiteX1-219" fmla="*/ 6206458 w 7785223"/>
                <a:gd name="connsiteY1-220" fmla="*/ 1085591 h 2960610"/>
                <a:gd name="connsiteX2-221" fmla="*/ 6458167 w 7785223"/>
                <a:gd name="connsiteY2-222" fmla="*/ 1337300 h 2960610"/>
                <a:gd name="connsiteX3-223" fmla="*/ 6709876 w 7785223"/>
                <a:gd name="connsiteY3-224" fmla="*/ 1085591 h 2960610"/>
                <a:gd name="connsiteX4-225" fmla="*/ 6458167 w 7785223"/>
                <a:gd name="connsiteY4-226" fmla="*/ 833882 h 2960610"/>
                <a:gd name="connsiteX5-227" fmla="*/ 124054 w 7785223"/>
                <a:gd name="connsiteY5-228" fmla="*/ 0 h 2960610"/>
                <a:gd name="connsiteX6-229" fmla="*/ 881802 w 7785223"/>
                <a:gd name="connsiteY6-230" fmla="*/ 766777 h 2960610"/>
                <a:gd name="connsiteX7-231" fmla="*/ 1232618 w 7785223"/>
                <a:gd name="connsiteY7-232" fmla="*/ 1485722 h 2960610"/>
                <a:gd name="connsiteX8-233" fmla="*/ 2569785 w 7785223"/>
                <a:gd name="connsiteY8-234" fmla="*/ 1533897 h 2960610"/>
                <a:gd name="connsiteX9-235" fmla="*/ 5663118 w 7785223"/>
                <a:gd name="connsiteY9-236" fmla="*/ 1447586 h 2960610"/>
                <a:gd name="connsiteX10-237" fmla="*/ 6184373 w 7785223"/>
                <a:gd name="connsiteY10-238" fmla="*/ 217410 h 2960610"/>
                <a:gd name="connsiteX11-239" fmla="*/ 7585117 w 7785223"/>
                <a:gd name="connsiteY11-240" fmla="*/ 1247424 h 2960610"/>
                <a:gd name="connsiteX12-241" fmla="*/ 7785223 w 7785223"/>
                <a:gd name="connsiteY12-242" fmla="*/ 1625797 h 2960610"/>
                <a:gd name="connsiteX13-243" fmla="*/ 7506128 w 7785223"/>
                <a:gd name="connsiteY13-244" fmla="*/ 2067231 h 2960610"/>
                <a:gd name="connsiteX14-245" fmla="*/ 7074320 w 7785223"/>
                <a:gd name="connsiteY14-246" fmla="*/ 2519175 h 2960610"/>
                <a:gd name="connsiteX15-247" fmla="*/ 6737299 w 7785223"/>
                <a:gd name="connsiteY15-248" fmla="*/ 2324735 h 2960610"/>
                <a:gd name="connsiteX16-249" fmla="*/ 6911075 w 7785223"/>
                <a:gd name="connsiteY16-250" fmla="*/ 2629534 h 2960610"/>
                <a:gd name="connsiteX17-251" fmla="*/ 6173841 w 7785223"/>
                <a:gd name="connsiteY17-252" fmla="*/ 2960610 h 2960610"/>
                <a:gd name="connsiteX18-253" fmla="*/ 5697534 w 7785223"/>
                <a:gd name="connsiteY18-254" fmla="*/ 1718745 h 2960610"/>
                <a:gd name="connsiteX19-255" fmla="*/ 4260900 w 7785223"/>
                <a:gd name="connsiteY19-256" fmla="*/ 1707212 h 2960610"/>
                <a:gd name="connsiteX20-257" fmla="*/ 1262370 w 7785223"/>
                <a:gd name="connsiteY20-258" fmla="*/ 1766472 h 2960610"/>
                <a:gd name="connsiteX21-259" fmla="*/ 907344 w 7785223"/>
                <a:gd name="connsiteY21-260" fmla="*/ 2381268 h 2960610"/>
                <a:gd name="connsiteX22-261" fmla="*/ 192166 w 7785223"/>
                <a:gd name="connsiteY22-262" fmla="*/ 2960610 h 2960610"/>
                <a:gd name="connsiteX23-263" fmla="*/ 149596 w 7785223"/>
                <a:gd name="connsiteY23-264" fmla="*/ 2142715 h 2960610"/>
                <a:gd name="connsiteX24-265" fmla="*/ 515699 w 7785223"/>
                <a:gd name="connsiteY24-266" fmla="*/ 1640050 h 2960610"/>
                <a:gd name="connsiteX25-267" fmla="*/ 4858 w 7785223"/>
                <a:gd name="connsiteY25-268" fmla="*/ 958471 h 2960610"/>
                <a:gd name="connsiteX26-269" fmla="*/ 124054 w 7785223"/>
                <a:gd name="connsiteY26-270" fmla="*/ 0 h 2960610"/>
                <a:gd name="connsiteX0-271" fmla="*/ 6458167 w 7785223"/>
                <a:gd name="connsiteY0-272" fmla="*/ 833882 h 2960610"/>
                <a:gd name="connsiteX1-273" fmla="*/ 6206458 w 7785223"/>
                <a:gd name="connsiteY1-274" fmla="*/ 1085591 h 2960610"/>
                <a:gd name="connsiteX2-275" fmla="*/ 6458167 w 7785223"/>
                <a:gd name="connsiteY2-276" fmla="*/ 1337300 h 2960610"/>
                <a:gd name="connsiteX3-277" fmla="*/ 6709876 w 7785223"/>
                <a:gd name="connsiteY3-278" fmla="*/ 1085591 h 2960610"/>
                <a:gd name="connsiteX4-279" fmla="*/ 6458167 w 7785223"/>
                <a:gd name="connsiteY4-280" fmla="*/ 833882 h 2960610"/>
                <a:gd name="connsiteX5-281" fmla="*/ 124054 w 7785223"/>
                <a:gd name="connsiteY5-282" fmla="*/ 0 h 2960610"/>
                <a:gd name="connsiteX6-283" fmla="*/ 881802 w 7785223"/>
                <a:gd name="connsiteY6-284" fmla="*/ 766777 h 2960610"/>
                <a:gd name="connsiteX7-285" fmla="*/ 1232618 w 7785223"/>
                <a:gd name="connsiteY7-286" fmla="*/ 1485722 h 2960610"/>
                <a:gd name="connsiteX8-287" fmla="*/ 2569785 w 7785223"/>
                <a:gd name="connsiteY8-288" fmla="*/ 1533897 h 2960610"/>
                <a:gd name="connsiteX9-289" fmla="*/ 5663118 w 7785223"/>
                <a:gd name="connsiteY9-290" fmla="*/ 1447586 h 2960610"/>
                <a:gd name="connsiteX10-291" fmla="*/ 6184373 w 7785223"/>
                <a:gd name="connsiteY10-292" fmla="*/ 217410 h 2960610"/>
                <a:gd name="connsiteX11-293" fmla="*/ 7585117 w 7785223"/>
                <a:gd name="connsiteY11-294" fmla="*/ 1247424 h 2960610"/>
                <a:gd name="connsiteX12-295" fmla="*/ 7785223 w 7785223"/>
                <a:gd name="connsiteY12-296" fmla="*/ 1625797 h 2960610"/>
                <a:gd name="connsiteX13-297" fmla="*/ 7506128 w 7785223"/>
                <a:gd name="connsiteY13-298" fmla="*/ 2067231 h 2960610"/>
                <a:gd name="connsiteX14-299" fmla="*/ 7074320 w 7785223"/>
                <a:gd name="connsiteY14-300" fmla="*/ 2519175 h 2960610"/>
                <a:gd name="connsiteX15-301" fmla="*/ 6737299 w 7785223"/>
                <a:gd name="connsiteY15-302" fmla="*/ 2324735 h 2960610"/>
                <a:gd name="connsiteX16-303" fmla="*/ 6911075 w 7785223"/>
                <a:gd name="connsiteY16-304" fmla="*/ 2629534 h 2960610"/>
                <a:gd name="connsiteX17-305" fmla="*/ 6173841 w 7785223"/>
                <a:gd name="connsiteY17-306" fmla="*/ 2960610 h 2960610"/>
                <a:gd name="connsiteX18-307" fmla="*/ 5697534 w 7785223"/>
                <a:gd name="connsiteY18-308" fmla="*/ 1718745 h 2960610"/>
                <a:gd name="connsiteX19-309" fmla="*/ 4260900 w 7785223"/>
                <a:gd name="connsiteY19-310" fmla="*/ 1707212 h 2960610"/>
                <a:gd name="connsiteX20-311" fmla="*/ 1262370 w 7785223"/>
                <a:gd name="connsiteY20-312" fmla="*/ 1766472 h 2960610"/>
                <a:gd name="connsiteX21-313" fmla="*/ 907344 w 7785223"/>
                <a:gd name="connsiteY21-314" fmla="*/ 2381268 h 2960610"/>
                <a:gd name="connsiteX22-315" fmla="*/ 192166 w 7785223"/>
                <a:gd name="connsiteY22-316" fmla="*/ 2960610 h 2960610"/>
                <a:gd name="connsiteX23-317" fmla="*/ 149596 w 7785223"/>
                <a:gd name="connsiteY23-318" fmla="*/ 2142715 h 2960610"/>
                <a:gd name="connsiteX24-319" fmla="*/ 515699 w 7785223"/>
                <a:gd name="connsiteY24-320" fmla="*/ 1640050 h 2960610"/>
                <a:gd name="connsiteX25-321" fmla="*/ 4858 w 7785223"/>
                <a:gd name="connsiteY25-322" fmla="*/ 958471 h 2960610"/>
                <a:gd name="connsiteX26-323" fmla="*/ 124054 w 7785223"/>
                <a:gd name="connsiteY26-324" fmla="*/ 0 h 2960610"/>
                <a:gd name="connsiteX0-325" fmla="*/ 6458167 w 7785223"/>
                <a:gd name="connsiteY0-326" fmla="*/ 833882 h 2960610"/>
                <a:gd name="connsiteX1-327" fmla="*/ 6206458 w 7785223"/>
                <a:gd name="connsiteY1-328" fmla="*/ 1085591 h 2960610"/>
                <a:gd name="connsiteX2-329" fmla="*/ 6458167 w 7785223"/>
                <a:gd name="connsiteY2-330" fmla="*/ 1337300 h 2960610"/>
                <a:gd name="connsiteX3-331" fmla="*/ 6709876 w 7785223"/>
                <a:gd name="connsiteY3-332" fmla="*/ 1085591 h 2960610"/>
                <a:gd name="connsiteX4-333" fmla="*/ 6458167 w 7785223"/>
                <a:gd name="connsiteY4-334" fmla="*/ 833882 h 2960610"/>
                <a:gd name="connsiteX5-335" fmla="*/ 124054 w 7785223"/>
                <a:gd name="connsiteY5-336" fmla="*/ 0 h 2960610"/>
                <a:gd name="connsiteX6-337" fmla="*/ 881802 w 7785223"/>
                <a:gd name="connsiteY6-338" fmla="*/ 766777 h 2960610"/>
                <a:gd name="connsiteX7-339" fmla="*/ 1232618 w 7785223"/>
                <a:gd name="connsiteY7-340" fmla="*/ 1485722 h 2960610"/>
                <a:gd name="connsiteX8-341" fmla="*/ 2569785 w 7785223"/>
                <a:gd name="connsiteY8-342" fmla="*/ 1533897 h 2960610"/>
                <a:gd name="connsiteX9-343" fmla="*/ 5663118 w 7785223"/>
                <a:gd name="connsiteY9-344" fmla="*/ 1447586 h 2960610"/>
                <a:gd name="connsiteX10-345" fmla="*/ 6184373 w 7785223"/>
                <a:gd name="connsiteY10-346" fmla="*/ 217410 h 2960610"/>
                <a:gd name="connsiteX11-347" fmla="*/ 7585117 w 7785223"/>
                <a:gd name="connsiteY11-348" fmla="*/ 1247424 h 2960610"/>
                <a:gd name="connsiteX12-349" fmla="*/ 7785223 w 7785223"/>
                <a:gd name="connsiteY12-350" fmla="*/ 1625797 h 2960610"/>
                <a:gd name="connsiteX13-351" fmla="*/ 7506128 w 7785223"/>
                <a:gd name="connsiteY13-352" fmla="*/ 2067231 h 2960610"/>
                <a:gd name="connsiteX14-353" fmla="*/ 7074320 w 7785223"/>
                <a:gd name="connsiteY14-354" fmla="*/ 2519175 h 2960610"/>
                <a:gd name="connsiteX15-355" fmla="*/ 6737299 w 7785223"/>
                <a:gd name="connsiteY15-356" fmla="*/ 2324735 h 2960610"/>
                <a:gd name="connsiteX16-357" fmla="*/ 6911075 w 7785223"/>
                <a:gd name="connsiteY16-358" fmla="*/ 2629534 h 2960610"/>
                <a:gd name="connsiteX17-359" fmla="*/ 6173841 w 7785223"/>
                <a:gd name="connsiteY17-360" fmla="*/ 2960610 h 2960610"/>
                <a:gd name="connsiteX18-361" fmla="*/ 5697534 w 7785223"/>
                <a:gd name="connsiteY18-362" fmla="*/ 1718745 h 2960610"/>
                <a:gd name="connsiteX19-363" fmla="*/ 4260900 w 7785223"/>
                <a:gd name="connsiteY19-364" fmla="*/ 1707212 h 2960610"/>
                <a:gd name="connsiteX20-365" fmla="*/ 1262370 w 7785223"/>
                <a:gd name="connsiteY20-366" fmla="*/ 1766472 h 2960610"/>
                <a:gd name="connsiteX21-367" fmla="*/ 907344 w 7785223"/>
                <a:gd name="connsiteY21-368" fmla="*/ 2381268 h 2960610"/>
                <a:gd name="connsiteX22-369" fmla="*/ 192166 w 7785223"/>
                <a:gd name="connsiteY22-370" fmla="*/ 2960610 h 2960610"/>
                <a:gd name="connsiteX23-371" fmla="*/ 149596 w 7785223"/>
                <a:gd name="connsiteY23-372" fmla="*/ 2142715 h 2960610"/>
                <a:gd name="connsiteX24-373" fmla="*/ 515699 w 7785223"/>
                <a:gd name="connsiteY24-374" fmla="*/ 1640050 h 2960610"/>
                <a:gd name="connsiteX25-375" fmla="*/ 4858 w 7785223"/>
                <a:gd name="connsiteY25-376" fmla="*/ 958471 h 2960610"/>
                <a:gd name="connsiteX26-377" fmla="*/ 124054 w 7785223"/>
                <a:gd name="connsiteY26-378" fmla="*/ 0 h 2960610"/>
                <a:gd name="connsiteX0-379" fmla="*/ 6458167 w 7785223"/>
                <a:gd name="connsiteY0-380" fmla="*/ 833882 h 2960610"/>
                <a:gd name="connsiteX1-381" fmla="*/ 6206458 w 7785223"/>
                <a:gd name="connsiteY1-382" fmla="*/ 1085591 h 2960610"/>
                <a:gd name="connsiteX2-383" fmla="*/ 6458167 w 7785223"/>
                <a:gd name="connsiteY2-384" fmla="*/ 1337300 h 2960610"/>
                <a:gd name="connsiteX3-385" fmla="*/ 6709876 w 7785223"/>
                <a:gd name="connsiteY3-386" fmla="*/ 1085591 h 2960610"/>
                <a:gd name="connsiteX4-387" fmla="*/ 6458167 w 7785223"/>
                <a:gd name="connsiteY4-388" fmla="*/ 833882 h 2960610"/>
                <a:gd name="connsiteX5-389" fmla="*/ 124054 w 7785223"/>
                <a:gd name="connsiteY5-390" fmla="*/ 0 h 2960610"/>
                <a:gd name="connsiteX6-391" fmla="*/ 881802 w 7785223"/>
                <a:gd name="connsiteY6-392" fmla="*/ 766777 h 2960610"/>
                <a:gd name="connsiteX7-393" fmla="*/ 1232618 w 7785223"/>
                <a:gd name="connsiteY7-394" fmla="*/ 1485722 h 2960610"/>
                <a:gd name="connsiteX8-395" fmla="*/ 2569785 w 7785223"/>
                <a:gd name="connsiteY8-396" fmla="*/ 1533897 h 2960610"/>
                <a:gd name="connsiteX9-397" fmla="*/ 5663118 w 7785223"/>
                <a:gd name="connsiteY9-398" fmla="*/ 1447586 h 2960610"/>
                <a:gd name="connsiteX10-399" fmla="*/ 6184373 w 7785223"/>
                <a:gd name="connsiteY10-400" fmla="*/ 217410 h 2960610"/>
                <a:gd name="connsiteX11-401" fmla="*/ 7585117 w 7785223"/>
                <a:gd name="connsiteY11-402" fmla="*/ 1247424 h 2960610"/>
                <a:gd name="connsiteX12-403" fmla="*/ 7785223 w 7785223"/>
                <a:gd name="connsiteY12-404" fmla="*/ 1625797 h 2960610"/>
                <a:gd name="connsiteX13-405" fmla="*/ 7506128 w 7785223"/>
                <a:gd name="connsiteY13-406" fmla="*/ 2067231 h 2960610"/>
                <a:gd name="connsiteX14-407" fmla="*/ 7074320 w 7785223"/>
                <a:gd name="connsiteY14-408" fmla="*/ 2519175 h 2960610"/>
                <a:gd name="connsiteX15-409" fmla="*/ 6737299 w 7785223"/>
                <a:gd name="connsiteY15-410" fmla="*/ 2324735 h 2960610"/>
                <a:gd name="connsiteX16-411" fmla="*/ 6911075 w 7785223"/>
                <a:gd name="connsiteY16-412" fmla="*/ 2629534 h 2960610"/>
                <a:gd name="connsiteX17-413" fmla="*/ 6173841 w 7785223"/>
                <a:gd name="connsiteY17-414" fmla="*/ 2960610 h 2960610"/>
                <a:gd name="connsiteX18-415" fmla="*/ 5697534 w 7785223"/>
                <a:gd name="connsiteY18-416" fmla="*/ 1718745 h 2960610"/>
                <a:gd name="connsiteX19-417" fmla="*/ 4260900 w 7785223"/>
                <a:gd name="connsiteY19-418" fmla="*/ 1707212 h 2960610"/>
                <a:gd name="connsiteX20-419" fmla="*/ 1262370 w 7785223"/>
                <a:gd name="connsiteY20-420" fmla="*/ 1766472 h 2960610"/>
                <a:gd name="connsiteX21-421" fmla="*/ 907344 w 7785223"/>
                <a:gd name="connsiteY21-422" fmla="*/ 2381268 h 2960610"/>
                <a:gd name="connsiteX22-423" fmla="*/ 192166 w 7785223"/>
                <a:gd name="connsiteY22-424" fmla="*/ 2960610 h 2960610"/>
                <a:gd name="connsiteX23-425" fmla="*/ 149596 w 7785223"/>
                <a:gd name="connsiteY23-426" fmla="*/ 2142715 h 2960610"/>
                <a:gd name="connsiteX24-427" fmla="*/ 515699 w 7785223"/>
                <a:gd name="connsiteY24-428" fmla="*/ 1640050 h 2960610"/>
                <a:gd name="connsiteX25-429" fmla="*/ 4858 w 7785223"/>
                <a:gd name="connsiteY25-430" fmla="*/ 958471 h 2960610"/>
                <a:gd name="connsiteX26-431" fmla="*/ 124054 w 7785223"/>
                <a:gd name="connsiteY26-432" fmla="*/ 0 h 2960610"/>
                <a:gd name="connsiteX0-433" fmla="*/ 6458167 w 7785223"/>
                <a:gd name="connsiteY0-434" fmla="*/ 833882 h 2960610"/>
                <a:gd name="connsiteX1-435" fmla="*/ 6206458 w 7785223"/>
                <a:gd name="connsiteY1-436" fmla="*/ 1085591 h 2960610"/>
                <a:gd name="connsiteX2-437" fmla="*/ 6458167 w 7785223"/>
                <a:gd name="connsiteY2-438" fmla="*/ 1337300 h 2960610"/>
                <a:gd name="connsiteX3-439" fmla="*/ 6709876 w 7785223"/>
                <a:gd name="connsiteY3-440" fmla="*/ 1085591 h 2960610"/>
                <a:gd name="connsiteX4-441" fmla="*/ 6458167 w 7785223"/>
                <a:gd name="connsiteY4-442" fmla="*/ 833882 h 2960610"/>
                <a:gd name="connsiteX5-443" fmla="*/ 124054 w 7785223"/>
                <a:gd name="connsiteY5-444" fmla="*/ 0 h 2960610"/>
                <a:gd name="connsiteX6-445" fmla="*/ 881802 w 7785223"/>
                <a:gd name="connsiteY6-446" fmla="*/ 766777 h 2960610"/>
                <a:gd name="connsiteX7-447" fmla="*/ 1232618 w 7785223"/>
                <a:gd name="connsiteY7-448" fmla="*/ 1485722 h 2960610"/>
                <a:gd name="connsiteX8-449" fmla="*/ 2569785 w 7785223"/>
                <a:gd name="connsiteY8-450" fmla="*/ 1533897 h 2960610"/>
                <a:gd name="connsiteX9-451" fmla="*/ 5663118 w 7785223"/>
                <a:gd name="connsiteY9-452" fmla="*/ 1447586 h 2960610"/>
                <a:gd name="connsiteX10-453" fmla="*/ 6184373 w 7785223"/>
                <a:gd name="connsiteY10-454" fmla="*/ 217410 h 2960610"/>
                <a:gd name="connsiteX11-455" fmla="*/ 7585117 w 7785223"/>
                <a:gd name="connsiteY11-456" fmla="*/ 1247424 h 2960610"/>
                <a:gd name="connsiteX12-457" fmla="*/ 7785223 w 7785223"/>
                <a:gd name="connsiteY12-458" fmla="*/ 1625797 h 2960610"/>
                <a:gd name="connsiteX13-459" fmla="*/ 7506128 w 7785223"/>
                <a:gd name="connsiteY13-460" fmla="*/ 2067231 h 2960610"/>
                <a:gd name="connsiteX14-461" fmla="*/ 7074320 w 7785223"/>
                <a:gd name="connsiteY14-462" fmla="*/ 2519175 h 2960610"/>
                <a:gd name="connsiteX15-463" fmla="*/ 6737299 w 7785223"/>
                <a:gd name="connsiteY15-464" fmla="*/ 2324735 h 2960610"/>
                <a:gd name="connsiteX16-465" fmla="*/ 6911075 w 7785223"/>
                <a:gd name="connsiteY16-466" fmla="*/ 2629534 h 2960610"/>
                <a:gd name="connsiteX17-467" fmla="*/ 6173841 w 7785223"/>
                <a:gd name="connsiteY17-468" fmla="*/ 2960610 h 2960610"/>
                <a:gd name="connsiteX18-469" fmla="*/ 5683886 w 7785223"/>
                <a:gd name="connsiteY18-470" fmla="*/ 1786984 h 2960610"/>
                <a:gd name="connsiteX19-471" fmla="*/ 4260900 w 7785223"/>
                <a:gd name="connsiteY19-472" fmla="*/ 1707212 h 2960610"/>
                <a:gd name="connsiteX20-473" fmla="*/ 1262370 w 7785223"/>
                <a:gd name="connsiteY20-474" fmla="*/ 1766472 h 2960610"/>
                <a:gd name="connsiteX21-475" fmla="*/ 907344 w 7785223"/>
                <a:gd name="connsiteY21-476" fmla="*/ 2381268 h 2960610"/>
                <a:gd name="connsiteX22-477" fmla="*/ 192166 w 7785223"/>
                <a:gd name="connsiteY22-478" fmla="*/ 2960610 h 2960610"/>
                <a:gd name="connsiteX23-479" fmla="*/ 149596 w 7785223"/>
                <a:gd name="connsiteY23-480" fmla="*/ 2142715 h 2960610"/>
                <a:gd name="connsiteX24-481" fmla="*/ 515699 w 7785223"/>
                <a:gd name="connsiteY24-482" fmla="*/ 1640050 h 2960610"/>
                <a:gd name="connsiteX25-483" fmla="*/ 4858 w 7785223"/>
                <a:gd name="connsiteY25-484" fmla="*/ 958471 h 2960610"/>
                <a:gd name="connsiteX26-485" fmla="*/ 124054 w 7785223"/>
                <a:gd name="connsiteY26-486" fmla="*/ 0 h 29606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</a:cxnLst>
              <a:rect l="l" t="t" r="r" b="b"/>
              <a:pathLst>
                <a:path w="7785223" h="2960610">
                  <a:moveTo>
                    <a:pt x="6458167" y="833882"/>
                  </a:moveTo>
                  <a:cubicBezTo>
                    <a:pt x="6319152" y="833882"/>
                    <a:pt x="6206458" y="946576"/>
                    <a:pt x="6206458" y="1085591"/>
                  </a:cubicBezTo>
                  <a:cubicBezTo>
                    <a:pt x="6206458" y="1224606"/>
                    <a:pt x="6319152" y="1337300"/>
                    <a:pt x="6458167" y="1337300"/>
                  </a:cubicBezTo>
                  <a:cubicBezTo>
                    <a:pt x="6597182" y="1337300"/>
                    <a:pt x="6709876" y="1224606"/>
                    <a:pt x="6709876" y="1085591"/>
                  </a:cubicBezTo>
                  <a:cubicBezTo>
                    <a:pt x="6709876" y="946576"/>
                    <a:pt x="6597182" y="833882"/>
                    <a:pt x="6458167" y="833882"/>
                  </a:cubicBezTo>
                  <a:close/>
                  <a:moveTo>
                    <a:pt x="124054" y="0"/>
                  </a:moveTo>
                  <a:cubicBezTo>
                    <a:pt x="124054" y="0"/>
                    <a:pt x="694494" y="17040"/>
                    <a:pt x="881802" y="766777"/>
                  </a:cubicBezTo>
                  <a:cubicBezTo>
                    <a:pt x="975349" y="1143344"/>
                    <a:pt x="1108255" y="1399114"/>
                    <a:pt x="1232618" y="1485722"/>
                  </a:cubicBezTo>
                  <a:cubicBezTo>
                    <a:pt x="1356981" y="1572330"/>
                    <a:pt x="1831368" y="1540253"/>
                    <a:pt x="2569785" y="1533897"/>
                  </a:cubicBezTo>
                  <a:cubicBezTo>
                    <a:pt x="3308202" y="1527541"/>
                    <a:pt x="4961056" y="1460173"/>
                    <a:pt x="5663118" y="1447586"/>
                  </a:cubicBezTo>
                  <a:cubicBezTo>
                    <a:pt x="5764083" y="633577"/>
                    <a:pt x="6000518" y="305361"/>
                    <a:pt x="6184373" y="217410"/>
                  </a:cubicBezTo>
                  <a:cubicBezTo>
                    <a:pt x="6504706" y="184050"/>
                    <a:pt x="7316553" y="874307"/>
                    <a:pt x="7585117" y="1247424"/>
                  </a:cubicBezTo>
                  <a:cubicBezTo>
                    <a:pt x="7737800" y="1452337"/>
                    <a:pt x="7785205" y="1625731"/>
                    <a:pt x="7785223" y="1625797"/>
                  </a:cubicBezTo>
                  <a:cubicBezTo>
                    <a:pt x="7785158" y="1625937"/>
                    <a:pt x="7690374" y="1830829"/>
                    <a:pt x="7506128" y="2067231"/>
                  </a:cubicBezTo>
                  <a:cubicBezTo>
                    <a:pt x="7395543" y="2209120"/>
                    <a:pt x="7263894" y="2377287"/>
                    <a:pt x="7074320" y="2519175"/>
                  </a:cubicBezTo>
                  <a:cubicBezTo>
                    <a:pt x="6895320" y="2340543"/>
                    <a:pt x="6737376" y="2324743"/>
                    <a:pt x="6737299" y="2324735"/>
                  </a:cubicBezTo>
                  <a:cubicBezTo>
                    <a:pt x="6737317" y="2324764"/>
                    <a:pt x="6868950" y="2545458"/>
                    <a:pt x="6911075" y="2629534"/>
                  </a:cubicBezTo>
                  <a:cubicBezTo>
                    <a:pt x="6705703" y="2760914"/>
                    <a:pt x="6463469" y="2876528"/>
                    <a:pt x="6173841" y="2960610"/>
                  </a:cubicBezTo>
                  <a:cubicBezTo>
                    <a:pt x="6173686" y="2960472"/>
                    <a:pt x="5712200" y="2625849"/>
                    <a:pt x="5683886" y="1786984"/>
                  </a:cubicBezTo>
                  <a:cubicBezTo>
                    <a:pt x="5351100" y="1778601"/>
                    <a:pt x="4997819" y="1710631"/>
                    <a:pt x="4260900" y="1707212"/>
                  </a:cubicBezTo>
                  <a:cubicBezTo>
                    <a:pt x="3523981" y="1703793"/>
                    <a:pt x="1406504" y="1698533"/>
                    <a:pt x="1262370" y="1766472"/>
                  </a:cubicBezTo>
                  <a:cubicBezTo>
                    <a:pt x="1118236" y="1834411"/>
                    <a:pt x="1130100" y="2066835"/>
                    <a:pt x="907344" y="2381268"/>
                  </a:cubicBezTo>
                  <a:cubicBezTo>
                    <a:pt x="684588" y="2695701"/>
                    <a:pt x="192167" y="2960610"/>
                    <a:pt x="192166" y="2960610"/>
                  </a:cubicBezTo>
                  <a:cubicBezTo>
                    <a:pt x="243251" y="2474985"/>
                    <a:pt x="136825" y="2313110"/>
                    <a:pt x="149596" y="2142715"/>
                  </a:cubicBezTo>
                  <a:cubicBezTo>
                    <a:pt x="175137" y="1836023"/>
                    <a:pt x="515658" y="1640074"/>
                    <a:pt x="515699" y="1640050"/>
                  </a:cubicBezTo>
                  <a:cubicBezTo>
                    <a:pt x="515699" y="1640050"/>
                    <a:pt x="68713" y="1431317"/>
                    <a:pt x="4858" y="958471"/>
                  </a:cubicBezTo>
                  <a:cubicBezTo>
                    <a:pt x="-41969" y="604902"/>
                    <a:pt x="268793" y="481366"/>
                    <a:pt x="124054" y="0"/>
                  </a:cubicBezTo>
                  <a:close/>
                </a:path>
              </a:pathLst>
            </a:custGeom>
            <a:grpFill/>
            <a:ln w="1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" name="任意多边形: 形状 9"/>
          <p:cNvSpPr/>
          <p:nvPr/>
        </p:nvSpPr>
        <p:spPr>
          <a:xfrm>
            <a:off x="6233722" y="5229835"/>
            <a:ext cx="1155371" cy="366923"/>
          </a:xfrm>
          <a:custGeom>
            <a:avLst/>
            <a:gdLst>
              <a:gd name="connsiteX0" fmla="*/ 1295833 w 1295833"/>
              <a:gd name="connsiteY0" fmla="*/ 0 h 411531"/>
              <a:gd name="connsiteX1" fmla="*/ 1194452 w 1295833"/>
              <a:gd name="connsiteY1" fmla="*/ 109841 h 411531"/>
              <a:gd name="connsiteX2" fmla="*/ 526375 w 1295833"/>
              <a:gd name="connsiteY2" fmla="*/ 411531 h 411531"/>
              <a:gd name="connsiteX3" fmla="*/ 109588 w 1295833"/>
              <a:gd name="connsiteY3" fmla="*/ 299153 h 411531"/>
              <a:gd name="connsiteX4" fmla="*/ 0 w 1295833"/>
              <a:gd name="connsiteY4" fmla="*/ 227621 h 411531"/>
              <a:gd name="connsiteX5" fmla="*/ 36347 w 1295833"/>
              <a:gd name="connsiteY5" fmla="*/ 239591 h 411531"/>
              <a:gd name="connsiteX6" fmla="*/ 410201 w 1295833"/>
              <a:gd name="connsiteY6" fmla="*/ 287862 h 411531"/>
              <a:gd name="connsiteX7" fmla="*/ 1294420 w 1295833"/>
              <a:gd name="connsiteY7" fmla="*/ 1099 h 411531"/>
              <a:gd name="connsiteX8" fmla="*/ 1295833 w 1295833"/>
              <a:gd name="connsiteY8" fmla="*/ 0 h 41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5833" h="411531">
                <a:moveTo>
                  <a:pt x="1295833" y="0"/>
                </a:moveTo>
                <a:lnTo>
                  <a:pt x="1194452" y="109841"/>
                </a:lnTo>
                <a:cubicBezTo>
                  <a:pt x="995857" y="302243"/>
                  <a:pt x="768273" y="411531"/>
                  <a:pt x="526375" y="411531"/>
                </a:cubicBezTo>
                <a:cubicBezTo>
                  <a:pt x="381237" y="411531"/>
                  <a:pt x="241251" y="372187"/>
                  <a:pt x="109588" y="299153"/>
                </a:cubicBezTo>
                <a:lnTo>
                  <a:pt x="0" y="227621"/>
                </a:lnTo>
                <a:lnTo>
                  <a:pt x="36347" y="239591"/>
                </a:lnTo>
                <a:cubicBezTo>
                  <a:pt x="157106" y="271241"/>
                  <a:pt x="282138" y="287862"/>
                  <a:pt x="410201" y="287862"/>
                </a:cubicBezTo>
                <a:cubicBezTo>
                  <a:pt x="730359" y="287862"/>
                  <a:pt x="1031574" y="183981"/>
                  <a:pt x="1294420" y="1099"/>
                </a:cubicBezTo>
                <a:lnTo>
                  <a:pt x="129583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87" name="文本框 63"/>
          <p:cNvSpPr txBox="1"/>
          <p:nvPr/>
        </p:nvSpPr>
        <p:spPr>
          <a:xfrm>
            <a:off x="1725601" y="1757661"/>
            <a:ext cx="219803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eaLnBrk="0" hangingPunct="0"/>
            <a:r>
              <a:rPr lang="en-US" altLang="zh-CN" sz="3600" b="1" dirty="0" smtClean="0">
                <a:latin typeface="Times New Roman" panose="02020603050405020304" pitchFamily="18" charset="0"/>
                <a:ea typeface="微软雅黑" panose="020B0503020204020204" charset="-122"/>
              </a:rPr>
              <a:t>key points</a:t>
            </a:r>
            <a:endParaRPr lang="zh-CN" altLang="en-US" sz="36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63"/>
          <p:cNvSpPr txBox="1"/>
          <p:nvPr/>
        </p:nvSpPr>
        <p:spPr>
          <a:xfrm>
            <a:off x="3570928" y="1358973"/>
            <a:ext cx="292900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eaLnBrk="0" hangingPunct="0"/>
            <a:r>
              <a:rPr lang="en-US" altLang="zh-CN" sz="36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arrangements</a:t>
            </a:r>
            <a:endParaRPr lang="en-US" altLang="zh-CN" sz="3600" b="1" dirty="0" smtClean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0" name="文本框 63"/>
          <p:cNvSpPr txBox="1"/>
          <p:nvPr/>
        </p:nvSpPr>
        <p:spPr>
          <a:xfrm>
            <a:off x="6278676" y="1867471"/>
            <a:ext cx="175721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latin typeface="Times New Roman" panose="02020603050405020304" pitchFamily="18" charset="0"/>
                <a:ea typeface="微软雅黑" panose="020B0503020204020204" charset="-122"/>
              </a:rPr>
              <a:t>language</a:t>
            </a:r>
            <a:endParaRPr lang="en-US" altLang="zh-CN" sz="3200" b="1" dirty="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1" name="文本框 63"/>
          <p:cNvSpPr txBox="1"/>
          <p:nvPr/>
        </p:nvSpPr>
        <p:spPr>
          <a:xfrm>
            <a:off x="2522237" y="4857978"/>
            <a:ext cx="93647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</a:rPr>
              <a:t>tone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27" name="文本框 63"/>
          <p:cNvSpPr txBox="1"/>
          <p:nvPr/>
        </p:nvSpPr>
        <p:spPr>
          <a:xfrm>
            <a:off x="4648231" y="4869509"/>
            <a:ext cx="125707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eaLnBrk="0" hangingPunct="0"/>
            <a:r>
              <a:rPr lang="en-US" altLang="zh-CN" sz="3200" b="1" dirty="0" smtClean="0">
                <a:latin typeface="Times New Roman" panose="02020603050405020304" pitchFamily="18" charset="0"/>
              </a:rPr>
              <a:t>words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63"/>
          <p:cNvSpPr txBox="1"/>
          <p:nvPr/>
        </p:nvSpPr>
        <p:spPr>
          <a:xfrm>
            <a:off x="6357260" y="4844331"/>
            <a:ext cx="139172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eaLnBrk="0" hangingPunct="0"/>
            <a:r>
              <a:rPr lang="en-US" altLang="zh-CN" sz="3200" b="1" dirty="0" smtClean="0">
                <a:latin typeface="Times New Roman" panose="02020603050405020304" pitchFamily="18" charset="0"/>
                <a:ea typeface="微软雅黑" panose="020B0503020204020204" charset="-122"/>
              </a:rPr>
              <a:t>format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63"/>
          <p:cNvSpPr txBox="1"/>
          <p:nvPr/>
        </p:nvSpPr>
        <p:spPr>
          <a:xfrm>
            <a:off x="859642" y="5107008"/>
            <a:ext cx="1622560" cy="58477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lvl="0" eaLnBrk="0" hangingPunct="0"/>
            <a:r>
              <a:rPr lang="en-US" altLang="zh-CN" sz="3200" b="1" dirty="0" smtClean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ending</a:t>
            </a:r>
            <a:endParaRPr lang="zh-CN" altLang="en-US" sz="32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文本框 63"/>
          <p:cNvSpPr txBox="1"/>
          <p:nvPr/>
        </p:nvSpPr>
        <p:spPr>
          <a:xfrm>
            <a:off x="8961706" y="3982247"/>
            <a:ext cx="22846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lvl="0" eaLnBrk="0" hangingPunct="0"/>
            <a:r>
              <a:rPr lang="en-US" altLang="zh-CN" sz="3200" b="1" dirty="0" smtClean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beginning</a:t>
            </a:r>
            <a:endParaRPr lang="zh-CN" altLang="en-US" sz="32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976617" y="2372730"/>
            <a:ext cx="1710661" cy="523220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coherence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34820" y="194641"/>
            <a:ext cx="4931167" cy="788276"/>
            <a:chOff x="634820" y="194641"/>
            <a:chExt cx="4931167" cy="788276"/>
          </a:xfrm>
        </p:grpSpPr>
        <p:sp>
          <p:nvSpPr>
            <p:cNvPr id="22" name="TextBox 21"/>
            <p:cNvSpPr txBox="1"/>
            <p:nvPr/>
          </p:nvSpPr>
          <p:spPr>
            <a:xfrm>
              <a:off x="1351436" y="263717"/>
              <a:ext cx="4214551" cy="5847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b="1" dirty="0" smtClean="0"/>
                <a:t>应用文文体</a:t>
              </a:r>
              <a:r>
                <a:rPr lang="zh-CN" altLang="en-US" sz="3200" b="1" dirty="0">
                  <a:ln w="18000">
                    <a:solidFill>
                      <a:srgbClr val="ED7D31">
                        <a:satMod val="140000"/>
                      </a:srgbClr>
                    </a:solidFill>
                    <a:prstDash val="solid"/>
                    <a:miter lim="800000"/>
                  </a:ln>
                  <a:solidFill>
                    <a:srgbClr val="7030A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主要</a:t>
              </a:r>
              <a:r>
                <a:rPr lang="zh-CN" altLang="en-US" sz="3200" b="1" dirty="0" smtClean="0">
                  <a:ln w="18000">
                    <a:solidFill>
                      <a:srgbClr val="ED7D31">
                        <a:satMod val="140000"/>
                      </a:srgbClr>
                    </a:solidFill>
                    <a:prstDash val="solid"/>
                    <a:miter lim="800000"/>
                  </a:ln>
                  <a:solidFill>
                    <a:srgbClr val="7030A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特征</a:t>
              </a:r>
              <a:r>
                <a:rPr lang="zh-CN" altLang="en-US" sz="2400" b="1" dirty="0" smtClean="0"/>
                <a:t>：</a:t>
              </a:r>
              <a:endParaRPr lang="zh-CN" altLang="en-US" sz="2400" b="1" dirty="0"/>
            </a:p>
          </p:txBody>
        </p:sp>
        <p:sp>
          <p:nvSpPr>
            <p:cNvPr id="34" name="椭圆 33"/>
            <p:cNvSpPr/>
            <p:nvPr/>
          </p:nvSpPr>
          <p:spPr>
            <a:xfrm>
              <a:off x="634820" y="194641"/>
              <a:ext cx="716616" cy="78827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C54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 smtClean="0">
                  <a:solidFill>
                    <a:srgbClr val="3C54CF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3</a:t>
              </a:r>
              <a:endParaRPr lang="zh-CN" altLang="en-US" sz="3600" b="1" dirty="0">
                <a:solidFill>
                  <a:srgbClr val="3C54C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grpId="0" nodeType="clickEffect"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grpId="0" nodeType="clickEffect"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2" fill="hold" grpId="0" nodeType="clickEffect"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2" fill="hold" grpId="0" nodeType="clickEffect"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19" grpId="0" animBg="1"/>
      <p:bldP spid="20" grpId="0" animBg="1"/>
      <p:bldP spid="21" grpId="0" animBg="1"/>
      <p:bldP spid="27" grpId="0" animBg="1"/>
      <p:bldP spid="29" grpId="0" animBg="1"/>
      <p:bldP spid="30" grpId="0" animBg="1"/>
      <p:bldP spid="32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727854" y="374754"/>
            <a:ext cx="10469799" cy="674558"/>
            <a:chOff x="0" y="-1"/>
            <a:chExt cx="10706312" cy="1856839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-453414" y="453414"/>
              <a:ext cx="1856838" cy="9500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522216" y="453413"/>
              <a:ext cx="1856838" cy="9500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1497846" y="453413"/>
              <a:ext cx="1856838" cy="9500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2473476" y="453413"/>
              <a:ext cx="1856838" cy="9500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3449106" y="453413"/>
              <a:ext cx="1856838" cy="9500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4424736" y="453413"/>
              <a:ext cx="1856838" cy="9500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5400366" y="453413"/>
              <a:ext cx="1856838" cy="9500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6375996" y="453413"/>
              <a:ext cx="1856838" cy="9500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7351626" y="453413"/>
              <a:ext cx="1856838" cy="9500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8327256" y="453413"/>
              <a:ext cx="1856838" cy="9500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5400000" flipH="1">
              <a:off x="9302888" y="453413"/>
              <a:ext cx="1856838" cy="95001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</p:grp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761999" y="990600"/>
            <a:ext cx="9990083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FF0000"/>
                </a:solidFill>
              </a:rPr>
              <a:t>The outline of  Welcome speech: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732708" y="5440144"/>
            <a:ext cx="8360655" cy="584775"/>
          </a:xfrm>
          <a:prstGeom prst="rect">
            <a:avLst/>
          </a:prstGeom>
          <a:solidFill>
            <a:srgbClr val="00FFCC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3200" b="1" dirty="0" smtClean="0">
                <a:solidFill>
                  <a:srgbClr val="0000FF"/>
                </a:solidFill>
              </a:rPr>
              <a:t>Ending---Conclusion :  </a:t>
            </a:r>
            <a:r>
              <a:rPr lang="en-US" altLang="zh-CN" sz="3200" b="1" dirty="0">
                <a:solidFill>
                  <a:srgbClr val="0000FF"/>
                </a:solidFill>
              </a:rPr>
              <a:t>…</a:t>
            </a:r>
            <a:endParaRPr lang="en-US" altLang="zh-CN" sz="3200" b="1" dirty="0">
              <a:solidFill>
                <a:srgbClr val="0000FF"/>
              </a:solidFill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775075" y="1855788"/>
            <a:ext cx="912567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3200" b="1" dirty="0" smtClean="0">
                <a:solidFill>
                  <a:srgbClr val="0000FF"/>
                </a:solidFill>
              </a:rPr>
              <a:t>Beginning---Introduction …</a:t>
            </a:r>
            <a:endParaRPr lang="en-US" altLang="zh-CN" sz="3200" b="1" dirty="0">
              <a:solidFill>
                <a:srgbClr val="0000FF"/>
              </a:solidFill>
            </a:endParaRPr>
          </a:p>
        </p:txBody>
      </p:sp>
      <p:grpSp>
        <p:nvGrpSpPr>
          <p:cNvPr id="25" name="Group 5"/>
          <p:cNvGrpSpPr/>
          <p:nvPr/>
        </p:nvGrpSpPr>
        <p:grpSpPr bwMode="auto">
          <a:xfrm>
            <a:off x="909549" y="2953894"/>
            <a:ext cx="10064251" cy="2125045"/>
            <a:chOff x="560" y="1525"/>
            <a:chExt cx="4478" cy="1561"/>
          </a:xfrm>
        </p:grpSpPr>
        <p:sp>
          <p:nvSpPr>
            <p:cNvPr id="26" name="Rectangle 6"/>
            <p:cNvSpPr>
              <a:spLocks noChangeArrowheads="1"/>
            </p:cNvSpPr>
            <p:nvPr/>
          </p:nvSpPr>
          <p:spPr bwMode="auto">
            <a:xfrm>
              <a:off x="2227" y="2413"/>
              <a:ext cx="1224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3200" b="1" dirty="0">
                  <a:solidFill>
                    <a:srgbClr val="0000FF"/>
                  </a:solidFill>
                </a:rPr>
                <a:t>Point 2…</a:t>
              </a:r>
              <a:endParaRPr lang="en-US" altLang="zh-CN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27" name="AutoShape 7"/>
            <p:cNvSpPr/>
            <p:nvPr/>
          </p:nvSpPr>
          <p:spPr bwMode="auto">
            <a:xfrm>
              <a:off x="1965" y="1898"/>
              <a:ext cx="276" cy="839"/>
            </a:xfrm>
            <a:prstGeom prst="leftBrace">
              <a:avLst>
                <a:gd name="adj1" fmla="val 75000"/>
                <a:gd name="adj2" fmla="val 50000"/>
              </a:avLst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eaLnBrk="1" hangingPunct="1"/>
              <a:endParaRPr lang="zh-CN" altLang="zh-CN">
                <a:solidFill>
                  <a:srgbClr val="0000FF"/>
                </a:solidFill>
              </a:endParaRPr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560" y="1801"/>
              <a:ext cx="1339" cy="791"/>
            </a:xfrm>
            <a:prstGeom prst="rect">
              <a:avLst/>
            </a:prstGeom>
            <a:solidFill>
              <a:srgbClr val="00FFCC"/>
            </a:solidFill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sz="3200" b="1" dirty="0" smtClean="0">
                  <a:solidFill>
                    <a:srgbClr val="0000FF"/>
                  </a:solidFill>
                </a:rPr>
                <a:t>Body Arrangement</a:t>
              </a:r>
              <a:endParaRPr lang="en-US" altLang="zh-CN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2241" y="1718"/>
              <a:ext cx="1224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3200" b="1" dirty="0">
                  <a:solidFill>
                    <a:srgbClr val="0000FF"/>
                  </a:solidFill>
                </a:rPr>
                <a:t>Point 1…</a:t>
              </a:r>
              <a:endParaRPr lang="en-US" altLang="zh-CN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30" name="AutoShape 10"/>
            <p:cNvSpPr/>
            <p:nvPr/>
          </p:nvSpPr>
          <p:spPr bwMode="auto">
            <a:xfrm>
              <a:off x="3339" y="1638"/>
              <a:ext cx="181" cy="680"/>
            </a:xfrm>
            <a:prstGeom prst="leftBrace">
              <a:avLst>
                <a:gd name="adj1" fmla="val 31308"/>
                <a:gd name="adj2" fmla="val 50000"/>
              </a:avLst>
            </a:prstGeom>
            <a:solidFill>
              <a:srgbClr val="00B050"/>
            </a:solidFill>
            <a:ln w="9525">
              <a:solidFill>
                <a:srgbClr val="FF00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" name="AutoShape 11"/>
            <p:cNvSpPr/>
            <p:nvPr/>
          </p:nvSpPr>
          <p:spPr bwMode="auto">
            <a:xfrm>
              <a:off x="3293" y="2406"/>
              <a:ext cx="227" cy="680"/>
            </a:xfrm>
            <a:prstGeom prst="leftBrace">
              <a:avLst>
                <a:gd name="adj1" fmla="val 24963"/>
                <a:gd name="adj2" fmla="val 50000"/>
              </a:avLst>
            </a:prstGeom>
            <a:solidFill>
              <a:srgbClr val="00B050"/>
            </a:solidFill>
            <a:ln w="9525">
              <a:solidFill>
                <a:srgbClr val="FF00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3496" y="1525"/>
              <a:ext cx="1542" cy="29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2000" b="1" dirty="0" smtClean="0">
                  <a:solidFill>
                    <a:srgbClr val="0000FF"/>
                  </a:solidFill>
                </a:rPr>
                <a:t>Activity 1</a:t>
              </a:r>
              <a:endParaRPr lang="en-US" altLang="zh-CN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33" name="Rectangle 13"/>
            <p:cNvSpPr>
              <a:spLocks noChangeArrowheads="1"/>
            </p:cNvSpPr>
            <p:nvPr/>
          </p:nvSpPr>
          <p:spPr bwMode="auto">
            <a:xfrm>
              <a:off x="3514" y="1917"/>
              <a:ext cx="565" cy="29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000" b="1" dirty="0" smtClean="0">
                  <a:solidFill>
                    <a:srgbClr val="0000FF"/>
                  </a:solidFill>
                </a:rPr>
                <a:t>Activity 2</a:t>
              </a:r>
              <a:endParaRPr lang="en-US" altLang="zh-CN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34" name="Rectangle 14"/>
            <p:cNvSpPr>
              <a:spLocks noChangeArrowheads="1"/>
            </p:cNvSpPr>
            <p:nvPr/>
          </p:nvSpPr>
          <p:spPr bwMode="auto">
            <a:xfrm>
              <a:off x="3575" y="2372"/>
              <a:ext cx="565" cy="29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000" b="1" dirty="0" smtClean="0">
                  <a:solidFill>
                    <a:srgbClr val="0000FF"/>
                  </a:solidFill>
                </a:rPr>
                <a:t>Activity 3</a:t>
              </a:r>
              <a:endParaRPr lang="en-US" altLang="zh-CN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35" name="Rectangle 15"/>
            <p:cNvSpPr>
              <a:spLocks noChangeArrowheads="1"/>
            </p:cNvSpPr>
            <p:nvPr/>
          </p:nvSpPr>
          <p:spPr bwMode="auto">
            <a:xfrm>
              <a:off x="3561" y="2746"/>
              <a:ext cx="565" cy="29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000" b="1" dirty="0" smtClean="0">
                  <a:solidFill>
                    <a:srgbClr val="0000FF"/>
                  </a:solidFill>
                </a:rPr>
                <a:t>Activity 4</a:t>
              </a:r>
              <a:endParaRPr lang="en-US" altLang="zh-CN" sz="2000" b="1" dirty="0" smtClean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9"/>
          <a:stretch>
            <a:fillRect/>
          </a:stretch>
        </p:blipFill>
        <p:spPr>
          <a:xfrm>
            <a:off x="1717859" y="607516"/>
            <a:ext cx="10288470" cy="625048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1477879" y="0"/>
            <a:ext cx="186070" cy="6858000"/>
          </a:xfrm>
          <a:prstGeom prst="rect">
            <a:avLst/>
          </a:prstGeom>
          <a:solidFill>
            <a:srgbClr val="3C5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1297927" y="3429000"/>
            <a:ext cx="545973" cy="545973"/>
          </a:xfrm>
          <a:prstGeom prst="ellipse">
            <a:avLst/>
          </a:prstGeom>
          <a:solidFill>
            <a:srgbClr val="00CAE9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3C54C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1</a:t>
            </a:r>
            <a:endParaRPr lang="zh-CN" altLang="en-US" sz="2400" b="1" dirty="0">
              <a:solidFill>
                <a:srgbClr val="3C54CF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1297927" y="4134293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2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1297927" y="4839586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3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1297927" y="5544879"/>
            <a:ext cx="545973" cy="545973"/>
          </a:xfrm>
          <a:prstGeom prst="ellipse">
            <a:avLst/>
          </a:prstGeom>
          <a:solidFill>
            <a:srgbClr val="3C54CF"/>
          </a:solidFill>
          <a:ln w="57150">
            <a:solidFill>
              <a:srgbClr val="3C5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CAE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4</a:t>
            </a:r>
            <a:endParaRPr lang="zh-CN" altLang="en-US" sz="2400" b="1" dirty="0">
              <a:solidFill>
                <a:srgbClr val="00CAE9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75771" y="769257"/>
            <a:ext cx="3512459" cy="4078516"/>
            <a:chOff x="1060504" y="626911"/>
            <a:chExt cx="7300262" cy="1882372"/>
          </a:xfrm>
        </p:grpSpPr>
        <p:sp>
          <p:nvSpPr>
            <p:cNvPr id="11" name="矩形 10"/>
            <p:cNvSpPr/>
            <p:nvPr/>
          </p:nvSpPr>
          <p:spPr>
            <a:xfrm>
              <a:off x="1060504" y="1116417"/>
              <a:ext cx="2961957" cy="1392866"/>
            </a:xfrm>
            <a:prstGeom prst="rect">
              <a:avLst/>
            </a:prstGeom>
            <a:noFill/>
            <a:ln w="19050">
              <a:solidFill>
                <a:srgbClr val="3C54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48698" y="626911"/>
              <a:ext cx="2103745" cy="442123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294990" y="1182914"/>
              <a:ext cx="7065776" cy="1136394"/>
            </a:xfrm>
            <a:prstGeom prst="rect">
              <a:avLst/>
            </a:prstGeom>
            <a:solidFill>
              <a:srgbClr val="00FFCC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200" b="1" dirty="0" smtClean="0">
                  <a:solidFill>
                    <a:srgbClr val="FF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r>
                <a:rPr lang="zh-CN" altLang="en-US" sz="2200" b="1" dirty="0" smtClean="0">
                  <a:solidFill>
                    <a:srgbClr val="FF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交际对象：</a:t>
              </a:r>
              <a:r>
                <a:rPr lang="en-US" altLang="zh-CN" sz="2200" b="1" dirty="0" smtClean="0">
                  <a:solidFill>
                    <a:srgbClr val="FF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Visiting friends from New Zealand</a:t>
              </a:r>
              <a:endParaRPr lang="zh-CN" altLang="en-US" sz="22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2200" b="1" dirty="0" smtClean="0">
                  <a:solidFill>
                    <a:srgbClr val="FF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</a:t>
              </a:r>
              <a:r>
                <a:rPr lang="zh-CN" altLang="en-US" sz="2200" b="1" dirty="0" smtClean="0">
                  <a:solidFill>
                    <a:srgbClr val="FF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语言风格：</a:t>
              </a:r>
              <a:r>
                <a:rPr lang="en-US" altLang="zh-CN" sz="2200" b="1" dirty="0" smtClean="0">
                  <a:solidFill>
                    <a:srgbClr val="FF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formal and friendly</a:t>
              </a:r>
              <a:endParaRPr lang="zh-CN" altLang="en-US" sz="22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2200" b="1" dirty="0" smtClean="0">
                  <a:solidFill>
                    <a:srgbClr val="FF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</a:t>
              </a:r>
              <a:r>
                <a:rPr lang="zh-CN" altLang="en-US" sz="2200" b="1" dirty="0" smtClean="0">
                  <a:solidFill>
                    <a:srgbClr val="FF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交际目的：</a:t>
              </a:r>
              <a:r>
                <a:rPr lang="en-US" altLang="zh-CN" sz="2200" b="1" dirty="0" smtClean="0">
                  <a:solidFill>
                    <a:srgbClr val="FF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Extend your warm welcome to your friends from New Zealand</a:t>
              </a:r>
              <a:endParaRPr lang="en-US" altLang="zh-CN" sz="22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031650" y="721434"/>
            <a:ext cx="3588352" cy="4518222"/>
            <a:chOff x="1060502" y="565140"/>
            <a:chExt cx="6671203" cy="1944143"/>
          </a:xfrm>
        </p:grpSpPr>
        <p:sp>
          <p:nvSpPr>
            <p:cNvPr id="15" name="矩形 14"/>
            <p:cNvSpPr/>
            <p:nvPr/>
          </p:nvSpPr>
          <p:spPr>
            <a:xfrm>
              <a:off x="1060502" y="1116417"/>
              <a:ext cx="6509297" cy="1392866"/>
            </a:xfrm>
            <a:prstGeom prst="rect">
              <a:avLst/>
            </a:prstGeom>
            <a:noFill/>
            <a:ln w="19050">
              <a:solidFill>
                <a:srgbClr val="3C54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 dirty="0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03880" y="565140"/>
              <a:ext cx="2061175" cy="432771"/>
            </a:xfrm>
            <a:prstGeom prst="rect">
              <a:avLst/>
            </a:prstGeom>
          </p:spPr>
        </p:pic>
        <p:sp useBgFill="1">
          <p:nvSpPr>
            <p:cNvPr id="17" name="文本框 16"/>
            <p:cNvSpPr txBox="1"/>
            <p:nvPr/>
          </p:nvSpPr>
          <p:spPr>
            <a:xfrm>
              <a:off x="1294990" y="1285196"/>
              <a:ext cx="6436715" cy="96676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457200" indent="-457200">
                <a:buAutoNum type="arabicPeriod"/>
              </a:pPr>
              <a:r>
                <a:rPr lang="zh-CN" altLang="en-US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介绍活动具体安排：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Introduce the specific arrangements of the activities</a:t>
              </a:r>
              <a:endPara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>
                <a:buAutoNum type="arabicPeriod"/>
              </a:pPr>
              <a:r>
                <a:rPr lang="zh-CN" altLang="en-US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阐述活动的意义：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state the meaning and significance of the activity</a:t>
              </a:r>
              <a:endPara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951835" y="870554"/>
            <a:ext cx="3282222" cy="3618131"/>
            <a:chOff x="1060504" y="805755"/>
            <a:chExt cx="3427365" cy="2237405"/>
          </a:xfrm>
        </p:grpSpPr>
        <p:sp>
          <p:nvSpPr>
            <p:cNvPr id="19" name="矩形 18"/>
            <p:cNvSpPr/>
            <p:nvPr/>
          </p:nvSpPr>
          <p:spPr>
            <a:xfrm>
              <a:off x="1060504" y="1116417"/>
              <a:ext cx="2961957" cy="1392866"/>
            </a:xfrm>
            <a:prstGeom prst="rect">
              <a:avLst/>
            </a:prstGeom>
            <a:noFill/>
            <a:ln w="19050">
              <a:solidFill>
                <a:srgbClr val="3C54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1174" y="805755"/>
              <a:ext cx="814990" cy="565640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1672098" y="1520559"/>
              <a:ext cx="2815771" cy="15226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200" b="1" dirty="0" smtClean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r>
                <a:rPr lang="zh-CN" altLang="en-US" sz="2200" b="1" dirty="0" smtClean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寒暄语：</a:t>
              </a:r>
              <a:r>
                <a:rPr lang="en-US" altLang="zh-CN" sz="2200" b="1" dirty="0" smtClean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It’s a great honor for me…</a:t>
              </a:r>
              <a:endParaRPr lang="en-US" altLang="zh-CN" sz="2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2200" b="1" dirty="0" smtClean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Warmly welcome…</a:t>
              </a:r>
              <a:endParaRPr lang="en-US" altLang="zh-CN" sz="2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2200" b="1" dirty="0" smtClean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</a:t>
              </a:r>
              <a:r>
                <a:rPr lang="zh-CN" altLang="en-US" sz="2200" b="1" dirty="0" smtClean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表达友好情感：</a:t>
              </a:r>
              <a:endParaRPr lang="en-US" altLang="zh-CN" sz="2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2200" b="1" dirty="0" smtClean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Show friendly affection</a:t>
              </a:r>
              <a:endParaRPr lang="en-US" altLang="zh-CN" sz="2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文本框 1"/>
          <p:cNvSpPr txBox="1"/>
          <p:nvPr>
            <p:custDataLst>
              <p:tags r:id="rId3"/>
            </p:custDataLst>
          </p:nvPr>
        </p:nvSpPr>
        <p:spPr>
          <a:xfrm>
            <a:off x="4201887" y="0"/>
            <a:ext cx="3403600" cy="11518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rtlCol="0" anchor="ctr" anchorCtr="0">
            <a:normAutofit fontScale="97500"/>
          </a:bodyPr>
          <a:lstStyle/>
          <a:p>
            <a:pPr algn="ctr"/>
            <a:r>
              <a:rPr lang="zh-CN" altLang="en-US" sz="28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FillTx/>
                <a:latin typeface="华文行楷" panose="02010800040101010101" charset="-122"/>
                <a:ea typeface="华文行楷" panose="02010800040101010101" charset="-122"/>
              </a:rPr>
              <a:t>考</a:t>
            </a:r>
            <a:r>
              <a:rPr lang="zh-CN" altLang="en-US" sz="28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华文行楷" panose="02010800040101010101" charset="-122"/>
                <a:ea typeface="华文行楷" panose="02010800040101010101" charset="-122"/>
              </a:rPr>
              <a:t>查</a:t>
            </a:r>
            <a:r>
              <a:rPr lang="zh-CN" altLang="en-US" sz="28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FillTx/>
                <a:latin typeface="华文行楷" panose="02010800040101010101" charset="-122"/>
                <a:ea typeface="华文行楷" panose="02010800040101010101" charset="-122"/>
              </a:rPr>
              <a:t>要</a:t>
            </a:r>
            <a:r>
              <a:rPr lang="zh-CN" altLang="en-US" sz="28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FillTx/>
                <a:latin typeface="华文行楷" panose="02010800040101010101" charset="-122"/>
                <a:ea typeface="华文行楷" panose="02010800040101010101" charset="-122"/>
              </a:rPr>
              <a:t>点</a:t>
            </a:r>
            <a:endParaRPr lang="zh-CN" altLang="en-US" sz="28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FillTx/>
              <a:latin typeface="华文行楷" panose="02010800040101010101" charset="-122"/>
              <a:ea typeface="华文行楷" panose="02010800040101010101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302669" y="769257"/>
            <a:ext cx="3085102" cy="837293"/>
            <a:chOff x="1951355" y="3032760"/>
            <a:chExt cx="2606675" cy="708025"/>
          </a:xfrm>
        </p:grpSpPr>
        <p:grpSp>
          <p:nvGrpSpPr>
            <p:cNvPr id="32" name="组合 3"/>
            <p:cNvGrpSpPr/>
            <p:nvPr>
              <p:custDataLst>
                <p:tags r:id="rId4"/>
              </p:custDataLst>
            </p:nvPr>
          </p:nvGrpSpPr>
          <p:grpSpPr>
            <a:xfrm>
              <a:off x="1951355" y="3032760"/>
              <a:ext cx="857250" cy="708025"/>
              <a:chOff x="5450" y="2610"/>
              <a:chExt cx="1350" cy="1115"/>
            </a:xfrm>
          </p:grpSpPr>
          <p:sp>
            <p:nvSpPr>
              <p:cNvPr id="34" name="文本框 17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450" y="2610"/>
                <a:ext cx="1350" cy="1115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4000" b="0" i="0" u="none" strike="noStrike" kern="1200" cap="none" spc="0" normalizeH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charset="-122"/>
                  </a:rPr>
                  <a:t>2</a:t>
                </a:r>
                <a:endParaRPr kumimoji="0" lang="zh-CN" altLang="en-US" sz="4000" b="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35" name="椭圆 34"/>
              <p:cNvSpPr/>
              <p:nvPr>
                <p:custDataLst>
                  <p:tags r:id="rId6"/>
                </p:custDataLst>
              </p:nvPr>
            </p:nvSpPr>
            <p:spPr>
              <a:xfrm>
                <a:off x="5570" y="2612"/>
                <a:ext cx="1111" cy="111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33" name="TextBox 25"/>
            <p:cNvSpPr txBox="1"/>
            <p:nvPr>
              <p:custDataLst>
                <p:tags r:id="rId7"/>
              </p:custDataLst>
            </p:nvPr>
          </p:nvSpPr>
          <p:spPr>
            <a:xfrm flipH="1">
              <a:off x="2913380" y="3125470"/>
              <a:ext cx="1644650" cy="5226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rmAutofit fontScale="75000" lnSpcReduction="20000"/>
              <a:scene3d>
                <a:camera prst="orthographicFront"/>
                <a:lightRig rig="threePt" dir="t"/>
              </a:scene3d>
            </a:bodyPr>
            <a:lstStyle/>
            <a:p>
              <a:pPr fontAlgn="base"/>
              <a:r>
                <a:rPr lang="zh-CN" sz="2800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微软雅黑" panose="020B0503020204020204" charset="-122"/>
                </a:rPr>
                <a:t>内容</a:t>
              </a:r>
              <a:r>
                <a:rPr lang="zh-CN" altLang="en-US" sz="2800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微软雅黑" panose="020B0503020204020204" charset="-122"/>
                </a:rPr>
                <a:t>完整，</a:t>
              </a:r>
              <a:endParaRPr lang="en-US" altLang="zh-CN" sz="280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微软雅黑" panose="020B0503020204020204" charset="-122"/>
              </a:endParaRPr>
            </a:p>
            <a:p>
              <a:pPr fontAlgn="base"/>
              <a:r>
                <a:rPr lang="zh-CN" altLang="zh-CN" sz="2800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微软雅黑" panose="020B0503020204020204" charset="-122"/>
                </a:rPr>
                <a:t>逻辑</a:t>
              </a:r>
              <a:r>
                <a:rPr lang="zh-CN" altLang="zh-CN" sz="280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微软雅黑" panose="020B0503020204020204" charset="-122"/>
                </a:rPr>
                <a:t>清晰</a:t>
              </a:r>
              <a:endParaRPr lang="zh-CN" altLang="zh-CN" sz="280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微软雅黑" panose="020B0503020204020204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zh-CN" sz="280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450613" y="862048"/>
            <a:ext cx="2505710" cy="786503"/>
            <a:chOff x="710384" y="629820"/>
            <a:chExt cx="2505710" cy="786503"/>
          </a:xfrm>
        </p:grpSpPr>
        <p:sp>
          <p:nvSpPr>
            <p:cNvPr id="48" name="文本框 14"/>
            <p:cNvSpPr txBox="1"/>
            <p:nvPr>
              <p:custDataLst>
                <p:tags r:id="rId8"/>
              </p:custDataLst>
            </p:nvPr>
          </p:nvSpPr>
          <p:spPr>
            <a:xfrm>
              <a:off x="710384" y="629820"/>
              <a:ext cx="857250" cy="786503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</a:rPr>
                <a:t>1</a:t>
              </a:r>
              <a:endParaRPr kumimoji="0" lang="zh-CN" altLang="en-US" sz="40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815612" y="631371"/>
              <a:ext cx="2400482" cy="783682"/>
              <a:chOff x="1040584" y="861968"/>
              <a:chExt cx="2400482" cy="705485"/>
            </a:xfrm>
          </p:grpSpPr>
          <p:sp>
            <p:nvSpPr>
              <p:cNvPr id="50" name="椭圆 49"/>
              <p:cNvSpPr/>
              <p:nvPr>
                <p:custDataLst>
                  <p:tags r:id="rId9"/>
                </p:custDataLst>
              </p:nvPr>
            </p:nvSpPr>
            <p:spPr>
              <a:xfrm>
                <a:off x="1040584" y="861968"/>
                <a:ext cx="705485" cy="705485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1" name="TextBox 25"/>
              <p:cNvSpPr txBox="1"/>
              <p:nvPr>
                <p:custDataLst>
                  <p:tags r:id="rId10"/>
                </p:custDataLst>
              </p:nvPr>
            </p:nvSpPr>
            <p:spPr>
              <a:xfrm flipH="1">
                <a:off x="1795781" y="938257"/>
                <a:ext cx="1645285" cy="5232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normAutofit fontScale="87500"/>
                <a:scene3d>
                  <a:camera prst="orthographicFront"/>
                  <a:lightRig rig="threePt" dir="t"/>
                </a:scene3d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zh-CN" sz="3000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微软雅黑" panose="020B0503020204020204" charset="-122"/>
                  </a:rPr>
                  <a:t>交际恰当</a:t>
                </a:r>
                <a:endParaRPr lang="zh-CN" sz="300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7910659" y="886823"/>
            <a:ext cx="2408998" cy="697689"/>
            <a:chOff x="9783002" y="5270137"/>
            <a:chExt cx="2408998" cy="697689"/>
          </a:xfrm>
        </p:grpSpPr>
        <p:grpSp>
          <p:nvGrpSpPr>
            <p:cNvPr id="53" name="组合 4"/>
            <p:cNvGrpSpPr/>
            <p:nvPr>
              <p:custDataLst>
                <p:tags r:id="rId11"/>
              </p:custDataLst>
            </p:nvPr>
          </p:nvGrpSpPr>
          <p:grpSpPr>
            <a:xfrm>
              <a:off x="9783002" y="5270137"/>
              <a:ext cx="827032" cy="697689"/>
              <a:chOff x="5450" y="4515"/>
              <a:chExt cx="1350" cy="1114"/>
            </a:xfrm>
          </p:grpSpPr>
          <p:sp>
            <p:nvSpPr>
              <p:cNvPr id="54" name="文本框 20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5450" y="4515"/>
                <a:ext cx="1350" cy="1115"/>
              </a:xfrm>
              <a:prstGeom prst="rect">
                <a:avLst/>
              </a:prstGeom>
              <a:noFill/>
            </p:spPr>
            <p:txBody>
              <a:bodyPr wrap="square" rtlCol="0">
                <a:normAutofit lnSpcReduction="1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4000" b="0" i="0" u="none" strike="noStrike" kern="1200" cap="none" spc="0" normalizeH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charset="-122"/>
                  </a:rPr>
                  <a:t>3</a:t>
                </a:r>
                <a:endParaRPr kumimoji="0" lang="zh-CN" altLang="en-US" sz="4000" b="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55" name="椭圆 54"/>
              <p:cNvSpPr/>
              <p:nvPr>
                <p:custDataLst>
                  <p:tags r:id="rId13"/>
                </p:custDataLst>
              </p:nvPr>
            </p:nvSpPr>
            <p:spPr>
              <a:xfrm>
                <a:off x="5570" y="4517"/>
                <a:ext cx="1111" cy="111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56" name="TextBox 25"/>
            <p:cNvSpPr txBox="1"/>
            <p:nvPr>
              <p:custDataLst>
                <p:tags r:id="rId14"/>
              </p:custDataLst>
            </p:nvPr>
          </p:nvSpPr>
          <p:spPr>
            <a:xfrm flipH="1">
              <a:off x="10682514" y="5333820"/>
              <a:ext cx="1509486" cy="515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rmAutofit fontScale="90000"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2800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微软雅黑" panose="020B0503020204020204" charset="-122"/>
                </a:rPr>
                <a:t>措辞得体</a:t>
              </a:r>
              <a:endParaRPr lang="zh-CN" sz="280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5" t="24551"/>
          <a:stretch>
            <a:fillRect/>
          </a:stretch>
        </p:blipFill>
        <p:spPr>
          <a:xfrm flipH="1">
            <a:off x="9869213" y="0"/>
            <a:ext cx="2322786" cy="6858000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406558"/>
            <a:ext cx="2164130" cy="110722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08516" y="0"/>
            <a:ext cx="207384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75360" indent="-975360"/>
            <a:r>
              <a:rPr lang="zh-CN" altLang="en-US" sz="54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审题</a:t>
            </a:r>
            <a:endParaRPr lang="zh-CN" altLang="en-US" sz="5400" b="1" dirty="0">
              <a:solidFill>
                <a:srgbClr val="FFC00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45535" y="1487845"/>
            <a:ext cx="2920363" cy="1077218"/>
            <a:chOff x="2821905" y="3453438"/>
            <a:chExt cx="2920364" cy="1077218"/>
          </a:xfrm>
        </p:grpSpPr>
        <p:sp>
          <p:nvSpPr>
            <p:cNvPr id="8" name="椭圆 7"/>
            <p:cNvSpPr/>
            <p:nvPr/>
          </p:nvSpPr>
          <p:spPr>
            <a:xfrm>
              <a:off x="2821905" y="3514646"/>
              <a:ext cx="545972" cy="545973"/>
            </a:xfrm>
            <a:prstGeom prst="ellipse">
              <a:avLst/>
            </a:prstGeom>
            <a:solidFill>
              <a:srgbClr val="00CAE9"/>
            </a:solidFill>
            <a:ln w="28575">
              <a:solidFill>
                <a:srgbClr val="3C54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3C54CF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1</a:t>
              </a:r>
              <a:endParaRPr lang="zh-CN" altLang="en-US" sz="2400" b="1" dirty="0">
                <a:solidFill>
                  <a:srgbClr val="3C54C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757874" y="3453438"/>
              <a:ext cx="198439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3200" b="1" dirty="0" smtClean="0">
                  <a:solidFill>
                    <a:srgbClr val="FF0000"/>
                  </a:solidFill>
                  <a:latin typeface="方正粗黑宋简体" pitchFamily="2" charset="-122"/>
                  <a:ea typeface="方正粗黑宋简体" pitchFamily="2" charset="-122"/>
                </a:rPr>
                <a:t>类型：</a:t>
              </a:r>
              <a:endParaRPr lang="zh-CN" altLang="en-US" sz="3200" b="1" dirty="0" smtClean="0">
                <a:latin typeface="方正粗黑宋简体" pitchFamily="2" charset="-122"/>
                <a:ea typeface="方正粗黑宋简体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14005" y="2813747"/>
            <a:ext cx="2352804" cy="949362"/>
            <a:chOff x="2821906" y="3500736"/>
            <a:chExt cx="2352804" cy="949362"/>
          </a:xfrm>
        </p:grpSpPr>
        <p:sp>
          <p:nvSpPr>
            <p:cNvPr id="12" name="椭圆 11"/>
            <p:cNvSpPr/>
            <p:nvPr/>
          </p:nvSpPr>
          <p:spPr>
            <a:xfrm>
              <a:off x="2821906" y="3514646"/>
              <a:ext cx="545973" cy="545973"/>
            </a:xfrm>
            <a:prstGeom prst="ellipse">
              <a:avLst/>
            </a:prstGeom>
            <a:solidFill>
              <a:srgbClr val="00CAE9"/>
            </a:solidFill>
            <a:ln w="28575">
              <a:solidFill>
                <a:srgbClr val="3C54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400" b="1" dirty="0">
                  <a:solidFill>
                    <a:srgbClr val="3C54CF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2</a:t>
              </a:r>
              <a:endParaRPr lang="zh-CN" altLang="en-US" sz="2400" b="1" dirty="0">
                <a:solidFill>
                  <a:srgbClr val="3C54C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663280" y="3500736"/>
              <a:ext cx="1511430" cy="94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3200" b="1" dirty="0" smtClean="0">
                  <a:solidFill>
                    <a:srgbClr val="FF0000"/>
                  </a:solidFill>
                  <a:latin typeface="方正粗黑宋简体" pitchFamily="2" charset="-122"/>
                  <a:ea typeface="方正粗黑宋简体" pitchFamily="2" charset="-122"/>
                </a:rPr>
                <a:t>人物：</a:t>
              </a:r>
              <a:endParaRPr lang="en-US" altLang="zh-CN" sz="32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29770" y="4153558"/>
            <a:ext cx="2508759" cy="1110604"/>
            <a:chOff x="2821906" y="3514646"/>
            <a:chExt cx="2508759" cy="1110604"/>
          </a:xfrm>
        </p:grpSpPr>
        <p:sp>
          <p:nvSpPr>
            <p:cNvPr id="15" name="椭圆 14"/>
            <p:cNvSpPr/>
            <p:nvPr/>
          </p:nvSpPr>
          <p:spPr>
            <a:xfrm>
              <a:off x="2821906" y="3514646"/>
              <a:ext cx="545973" cy="545973"/>
            </a:xfrm>
            <a:prstGeom prst="ellipse">
              <a:avLst/>
            </a:prstGeom>
            <a:solidFill>
              <a:srgbClr val="00CAE9"/>
            </a:solidFill>
            <a:ln w="28575">
              <a:solidFill>
                <a:srgbClr val="3C54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3C54CF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3</a:t>
              </a:r>
              <a:endParaRPr lang="zh-CN" altLang="en-US" sz="2400" b="1" dirty="0">
                <a:solidFill>
                  <a:srgbClr val="3C54C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498112" y="3548032"/>
              <a:ext cx="183255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3200" b="1" dirty="0" smtClean="0">
                  <a:solidFill>
                    <a:srgbClr val="FF0000"/>
                  </a:solidFill>
                  <a:latin typeface="方正粗黑宋简体" pitchFamily="2" charset="-122"/>
                  <a:ea typeface="方正粗黑宋简体" pitchFamily="2" charset="-122"/>
                </a:rPr>
                <a:t>关键词：</a:t>
              </a:r>
              <a:endParaRPr lang="en-US" altLang="zh-CN" sz="32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14006" y="5306036"/>
            <a:ext cx="2096788" cy="1110604"/>
            <a:chOff x="2821906" y="3514646"/>
            <a:chExt cx="2096788" cy="1110604"/>
          </a:xfrm>
        </p:grpSpPr>
        <p:sp>
          <p:nvSpPr>
            <p:cNvPr id="18" name="椭圆 17"/>
            <p:cNvSpPr/>
            <p:nvPr/>
          </p:nvSpPr>
          <p:spPr>
            <a:xfrm>
              <a:off x="2821906" y="3514646"/>
              <a:ext cx="545973" cy="545973"/>
            </a:xfrm>
            <a:prstGeom prst="ellipse">
              <a:avLst/>
            </a:prstGeom>
            <a:solidFill>
              <a:srgbClr val="00CAE9"/>
            </a:solidFill>
            <a:ln w="28575">
              <a:solidFill>
                <a:srgbClr val="3C54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3C54CF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4</a:t>
              </a:r>
              <a:endParaRPr lang="zh-CN" altLang="en-US" sz="2400" b="1" dirty="0">
                <a:solidFill>
                  <a:srgbClr val="3C54CF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98112" y="3548032"/>
              <a:ext cx="142058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3200" b="1" dirty="0" smtClean="0">
                  <a:solidFill>
                    <a:srgbClr val="FF0000"/>
                  </a:solidFill>
                  <a:latin typeface="方正粗黑宋简体" pitchFamily="2" charset="-122"/>
                  <a:ea typeface="方正粗黑宋简体" pitchFamily="2" charset="-122"/>
                </a:rPr>
                <a:t>时态：</a:t>
              </a:r>
              <a:endParaRPr lang="zh-CN" altLang="en-US" sz="3200" b="1" dirty="0">
                <a:solidFill>
                  <a:srgbClr val="E2ECEF"/>
                </a:solidFill>
                <a:latin typeface="方正粗黑宋简体" pitchFamily="2" charset="-122"/>
                <a:ea typeface="方正粗黑宋简体" pitchFamily="2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3134971" y="1800944"/>
            <a:ext cx="2064412" cy="451019"/>
          </a:xfrm>
          <a:prstGeom prst="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方正粗黑宋简体" pitchFamily="2" charset="-122"/>
                <a:ea typeface="方正粗黑宋简体" pitchFamily="2" charset="-122"/>
              </a:rPr>
              <a:t>欢迎致辞</a:t>
            </a:r>
            <a:endParaRPr lang="zh-CN" altLang="en-US" sz="2800" b="1" dirty="0"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164806" y="3028520"/>
            <a:ext cx="6515222" cy="451019"/>
          </a:xfrm>
          <a:prstGeom prst="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latin typeface="方正粗黑宋简体" pitchFamily="2" charset="-122"/>
                <a:ea typeface="方正粗黑宋简体" pitchFamily="2" charset="-122"/>
              </a:rPr>
              <a:t>写作对象</a:t>
            </a:r>
            <a:r>
              <a:rPr lang="zh-CN" altLang="en-US" sz="2800" b="1" dirty="0" smtClean="0">
                <a:latin typeface="方正粗黑宋简体" pitchFamily="2" charset="-122"/>
                <a:ea typeface="方正粗黑宋简体" pitchFamily="2" charset="-122"/>
              </a:rPr>
              <a:t>是新西兰来访朋友</a:t>
            </a:r>
            <a:endParaRPr lang="zh-CN" altLang="en-US" sz="2800" b="1" dirty="0"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134971" y="4305098"/>
            <a:ext cx="6599921" cy="840909"/>
          </a:xfrm>
          <a:prstGeom prst="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u="sng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向来</a:t>
            </a:r>
            <a:r>
              <a:rPr lang="zh-CN" altLang="en-US" sz="24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你校</a:t>
            </a:r>
            <a:r>
              <a:rPr lang="zh-CN" altLang="en-US" sz="2400" b="1" u="sng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访问朋友致辞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sym typeface="+mn-ea"/>
              </a:rPr>
              <a:t>、</a:t>
            </a:r>
            <a:r>
              <a:rPr lang="zh-CN" altLang="en-US" sz="2400" b="1" u="sng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表示欢迎、介绍</a:t>
            </a:r>
            <a:r>
              <a:rPr lang="zh-CN" altLang="en-US" sz="24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活动安排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、</a:t>
            </a:r>
            <a:r>
              <a:rPr lang="zh-CN" altLang="en-US" sz="24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表达祝福</a:t>
            </a:r>
            <a:endParaRPr lang="zh-CN" altLang="en-US" sz="2800" b="1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134971" y="5796480"/>
            <a:ext cx="3440121" cy="451019"/>
          </a:xfrm>
          <a:prstGeom prst="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方正粗黑宋简体" pitchFamily="2" charset="-122"/>
                <a:ea typeface="方正粗黑宋简体" pitchFamily="2" charset="-122"/>
              </a:rPr>
              <a:t>以</a:t>
            </a:r>
            <a:r>
              <a:rPr lang="zh-CN" altLang="en-US" sz="2800" b="1" dirty="0" smtClean="0">
                <a:latin typeface="方正粗黑宋简体" pitchFamily="2" charset="-122"/>
                <a:ea typeface="方正粗黑宋简体" pitchFamily="2" charset="-122"/>
              </a:rPr>
              <a:t>一般</a:t>
            </a:r>
            <a:r>
              <a:rPr lang="zh-CN" altLang="en-US" sz="2800" b="1" dirty="0">
                <a:latin typeface="方正粗黑宋简体" pitchFamily="2" charset="-122"/>
                <a:ea typeface="方正粗黑宋简体" pitchFamily="2" charset="-122"/>
              </a:rPr>
              <a:t>将来</a:t>
            </a:r>
            <a:r>
              <a:rPr lang="zh-CN" altLang="en-US" sz="2800" b="1" dirty="0" smtClean="0">
                <a:latin typeface="方正粗黑宋简体" pitchFamily="2" charset="-122"/>
                <a:ea typeface="方正粗黑宋简体" pitchFamily="2" charset="-122"/>
              </a:rPr>
              <a:t>时</a:t>
            </a:r>
            <a:r>
              <a:rPr lang="zh-CN" altLang="en-US" sz="2800" b="1" dirty="0">
                <a:latin typeface="方正粗黑宋简体" pitchFamily="2" charset="-122"/>
                <a:ea typeface="方正粗黑宋简体" pitchFamily="2" charset="-122"/>
              </a:rPr>
              <a:t>为主</a:t>
            </a:r>
            <a:endParaRPr lang="zh-CN" altLang="en-US" sz="2800" b="1" dirty="0">
              <a:latin typeface="方正粗黑宋简体" pitchFamily="2" charset="-122"/>
              <a:ea typeface="方正粗黑宋简体" pitchFamily="2" charset="-122"/>
            </a:endParaRPr>
          </a:p>
        </p:txBody>
      </p: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 uiExpand="1" build="p"/>
      <p:bldP spid="23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04800" y="79882"/>
            <a:ext cx="11887200" cy="6496050"/>
          </a:xfrm>
          <a:prstGeom prst="rect">
            <a:avLst/>
          </a:prstGeom>
          <a:solidFill>
            <a:srgbClr val="FFFFFF"/>
          </a:solidFill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13" name="TextBox 3"/>
          <p:cNvSpPr txBox="1"/>
          <p:nvPr/>
        </p:nvSpPr>
        <p:spPr>
          <a:xfrm>
            <a:off x="152399" y="3957197"/>
            <a:ext cx="97575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marL="975360" indent="-975360"/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构思：</a:t>
            </a:r>
            <a:endParaRPr lang="zh-CN" altLang="en-US"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189848" y="2762275"/>
          <a:ext cx="9812302" cy="35593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0838"/>
                <a:gridCol w="2992338"/>
                <a:gridCol w="5789126"/>
              </a:tblGrid>
              <a:tr h="1080655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2000" b="1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endParaRPr lang="en-US" sz="2000" b="1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框架</a:t>
                      </a: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Framework</a:t>
                      </a: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altLang="zh-CN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altLang="zh-CN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4" marR="6502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2000" b="1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首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段</a:t>
                      </a: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Beginning</a:t>
                      </a: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endParaRPr lang="en-US" altLang="en-US" sz="2000" b="1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5024" marR="6502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4" marR="6502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1241">
                <a:tc vMerge="1"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中间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段</a:t>
                      </a: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Body Arrangements</a:t>
                      </a: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endParaRPr lang="en-US" altLang="en-US" sz="2000" b="1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5024" marR="6502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4" marR="6502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7497">
                <a:tc vMerge="1"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2000" b="1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尾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段</a:t>
                      </a: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Ending</a:t>
                      </a: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endParaRPr lang="en-US" altLang="en-US" sz="2000" b="1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5024" marR="6502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24" marR="6502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5692536" y="5340067"/>
            <a:ext cx="1217000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表达祝福</a:t>
            </a:r>
            <a:endParaRPr lang="zh-CN" altLang="en-US" sz="2000" b="1" dirty="0"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97824" y="3127852"/>
            <a:ext cx="5134039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 dirty="0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写信背景+ </a:t>
            </a:r>
            <a:r>
              <a:rPr lang="en-US" altLang="zh-CN" sz="2000" b="1" dirty="0" err="1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写作目的</a:t>
            </a:r>
            <a:r>
              <a:rPr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（表示欢迎）</a:t>
            </a:r>
            <a:endParaRPr lang="zh-CN" altLang="en-US" sz="2000" dirty="0"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74224" y="4280362"/>
            <a:ext cx="3766232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000" b="1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r>
              <a:rPr lang="en-US" altLang="zh-CN" dirty="0" err="1">
                <a:sym typeface="+mn-ea"/>
              </a:rPr>
              <a:t>介绍</a:t>
            </a:r>
            <a:r>
              <a:rPr lang="zh-CN" altLang="en-US" dirty="0">
                <a:sym typeface="+mn-ea"/>
              </a:rPr>
              <a:t>活动具体安排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384958" y="212725"/>
            <a:ext cx="114220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2010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年 浙江高考首考应用文：</a:t>
            </a:r>
            <a:endParaRPr lang="en-US" altLang="zh-CN" sz="2400" b="1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假如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你是李华，下周新西兰学生</a:t>
            </a:r>
            <a:r>
              <a:rPr lang="zh-CN" altLang="en-US" sz="24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来你校访问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。你将作为学生代表致欢迎辞，请为此写一篇发言稿，内容包括：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zh-CN" altLang="en-US" sz="24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表示欢迎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；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zh-CN" altLang="en-US" sz="24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介绍活动安排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；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3.</a:t>
            </a:r>
            <a:r>
              <a:rPr lang="zh-CN" altLang="en-US" sz="24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表达祝福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en-US" altLang="zh-CN" sz="2400" b="1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注意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事项：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词数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80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左右；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可适当增加细节，使行文连贯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 flipV="1">
            <a:off x="5822092" y="1270660"/>
            <a:ext cx="478944" cy="185719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 flipV="1">
            <a:off x="5121136" y="1766489"/>
            <a:ext cx="3167841" cy="150912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6632545" y="1773648"/>
            <a:ext cx="385772" cy="25067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6705056" y="1641144"/>
            <a:ext cx="2186656" cy="3773635"/>
          </a:xfrm>
          <a:prstGeom prst="straightConnector1">
            <a:avLst/>
          </a:prstGeom>
          <a:ln w="412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animBg="1"/>
      <p:bldP spid="7" grpId="0"/>
      <p:bldP spid="8" grpId="0"/>
      <p:bldP spid="9" grpId="0"/>
    </p:bldLst>
  </p:timing>
</p:sld>
</file>

<file path=ppt/tags/tag1.xml><?xml version="1.0" encoding="utf-8"?>
<p:tagLst xmlns:p="http://schemas.openxmlformats.org/presentationml/2006/main">
  <p:tag name="GENSWF_ADVANCE_TIME" val="0.00"/>
  <p:tag name="ISPRING_CUSTOM_TIMING_USED" val="0"/>
  <p:tag name="ISPRING_PLAYER_PLAYLIST_ID" val="fc44c98e9fb55df0de39baf58361d1373052d439"/>
  <p:tag name="ISPRING_SLIDE_INDENT_LEVEL" val="0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6"/>
  <p:tag name="KSO_WM_UNIT_ID" val="custom20202816_4*i*6"/>
  <p:tag name="KSO_WM_TEMPLATE_CATEGORY" val="custom"/>
  <p:tag name="KSO_WM_TEMPLATE_INDEX" val="20202816"/>
  <p:tag name="KSO_WM_UNIT_LAYERLEVEL" val="1"/>
  <p:tag name="KSO_WM_TAG_VERSION" val="1.0"/>
  <p:tag name="KSO_WM_BEAUTIFY_FLAG" val="#wm#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202816_4*l_h_i*1_3_1"/>
  <p:tag name="KSO_WM_TEMPLATE_CATEGORY" val="custom"/>
  <p:tag name="KSO_WM_TEMPLATE_INDEX" val="20202816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202816_4*l_h_i*1_3_2"/>
  <p:tag name="KSO_WM_TEMPLATE_CATEGORY" val="custom"/>
  <p:tag name="KSO_WM_TEMPLATE_INDEX" val="20202816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2816_4*l_h_a*1_3_1"/>
  <p:tag name="KSO_WM_TEMPLATE_CATEGORY" val="custom"/>
  <p:tag name="KSO_WM_TEMPLATE_INDEX" val="20202816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UNIT_TABLE_BEAUTIFY" val="smartTable{08678119-f4ba-4963-818c-ac8215ee0ce7}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5"/>
  <p:tag name="KSO_WM_UNIT_ID" val="custom20202816_4*i*5"/>
  <p:tag name="KSO_WM_TEMPLATE_CATEGORY" val="custom"/>
  <p:tag name="KSO_WM_TEMPLATE_INDEX" val="20202816"/>
  <p:tag name="KSO_WM_UNIT_LAYERLEVEL" val="1"/>
  <p:tag name="KSO_WM_TAG_VERSION" val="1.0"/>
  <p:tag name="KSO_WM_BEAUTIFY_FLAG" val="#wm#"/>
  <p:tag name="KSO_WM_UNIT_USESOURCEFORMAT_APPLY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2816_4*l_h_i*1_2_1"/>
  <p:tag name="KSO_WM_TEMPLATE_CATEGORY" val="custom"/>
  <p:tag name="KSO_WM_TEMPLATE_INDEX" val="20202816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202816_4*l_h_i*1_2_2"/>
  <p:tag name="KSO_WM_TEMPLATE_CATEGORY" val="custom"/>
  <p:tag name="KSO_WM_TEMPLATE_INDEX" val="20202816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8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2816_4*l_h_a*1_2_1"/>
  <p:tag name="KSO_WM_TEMPLATE_CATEGORY" val="custom"/>
  <p:tag name="KSO_WM_TEMPLATE_INDEX" val="20202816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5"/>
  <p:tag name="KSO_WM_UNIT_ID" val="custom20202816_4*i*5"/>
  <p:tag name="KSO_WM_TEMPLATE_CATEGORY" val="custom"/>
  <p:tag name="KSO_WM_TEMPLATE_INDEX" val="20202816"/>
  <p:tag name="KSO_WM_UNIT_LAYERLEVEL" val="1"/>
  <p:tag name="KSO_WM_TAG_VERSION" val="1.0"/>
  <p:tag name="KSO_WM_BEAUTIFY_FLAG" val="#wm#"/>
  <p:tag name="KSO_WM_UNIT_USESOURCEFORMAT_APPLY" val="1"/>
</p:tagLst>
</file>

<file path=ppt/tags/tag2.xml><?xml version="1.0" encoding="utf-8"?>
<p:tagLst xmlns:p="http://schemas.openxmlformats.org/presentationml/2006/main">
  <p:tag name="KSO_WM_UNIT_ISCONTENTSTITLE" val="0"/>
  <p:tag name="KSO_WM_UNIT_PRESET_TEXT" val="目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2816_4*a*1"/>
  <p:tag name="KSO_WM_TEMPLATE_CATEGORY" val="custom"/>
  <p:tag name="KSO_WM_TEMPLATE_INDEX" val="20202816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2816_4*l_h_i*1_2_1"/>
  <p:tag name="KSO_WM_TEMPLATE_CATEGORY" val="custom"/>
  <p:tag name="KSO_WM_TEMPLATE_INDEX" val="20202816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202816_4*l_h_i*1_2_2"/>
  <p:tag name="KSO_WM_TEMPLATE_CATEGORY" val="custom"/>
  <p:tag name="KSO_WM_TEMPLATE_INDEX" val="20202816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2816_4*l_h_a*1_2_1"/>
  <p:tag name="KSO_WM_TEMPLATE_CATEGORY" val="custom"/>
  <p:tag name="KSO_WM_TEMPLATE_INDEX" val="20202816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5"/>
  <p:tag name="KSO_WM_UNIT_ID" val="custom20202816_4*i*5"/>
  <p:tag name="KSO_WM_TEMPLATE_CATEGORY" val="custom"/>
  <p:tag name="KSO_WM_TEMPLATE_INDEX" val="20202816"/>
  <p:tag name="KSO_WM_UNIT_LAYERLEVEL" val="1"/>
  <p:tag name="KSO_WM_TAG_VERSION" val="1.0"/>
  <p:tag name="KSO_WM_BEAUTIFY_FLAG" val="#wm#"/>
  <p:tag name="KSO_WM_UNIT_USESOURCEFORMAT_APPLY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2816_4*l_h_i*1_2_1"/>
  <p:tag name="KSO_WM_TEMPLATE_CATEGORY" val="custom"/>
  <p:tag name="KSO_WM_TEMPLATE_INDEX" val="20202816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202816_4*l_h_i*1_2_2"/>
  <p:tag name="KSO_WM_TEMPLATE_CATEGORY" val="custom"/>
  <p:tag name="KSO_WM_TEMPLATE_INDEX" val="20202816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26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2816_4*l_h_a*1_2_1"/>
  <p:tag name="KSO_WM_TEMPLATE_CATEGORY" val="custom"/>
  <p:tag name="KSO_WM_TEMPLATE_INDEX" val="20202816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7.xml><?xml version="1.0" encoding="utf-8"?>
<p:tagLst xmlns:p="http://schemas.openxmlformats.org/presentationml/2006/main">
  <p:tag name="KSO_WM_SLIDE_ID" val="custom20202816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2816"/>
  <p:tag name="KSO_WM_SLIDE_LAYOUT" val="a_l"/>
  <p:tag name="KSO_WM_SLIDE_LAYOUT_CNT" val="1_1"/>
</p:tagLst>
</file>

<file path=ppt/tags/tag28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n1-2"/>
  <p:tag name="KSO_WM_UNIT_TYPE" val="n_h_a"/>
  <p:tag name="KSO_WM_UNIT_INDEX" val="1_1_1"/>
  <p:tag name="KSO_WM_UNIT_ID" val="custom20204461_33*n_h_a*1_1_1"/>
  <p:tag name="KSO_WM_TEMPLATE_CATEGORY" val="custom"/>
  <p:tag name="KSO_WM_TEMPLATE_INDEX" val="20204461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SHADOW_SCHEMECOLOR_INDEX" val="6"/>
  <p:tag name="KSO_WM_UNIT_TEXT_FILL_FORE_SCHEMECOLOR_INDEX" val="14"/>
  <p:tag name="KSO_WM_UNIT_TEXT_FILL_TYPE" val="1"/>
  <p:tag name="KSO_WM_UNIT_USESOURCEFORMAT_APPLY" val="1"/>
</p:tagLst>
</file>

<file path=ppt/tags/tag29.xml><?xml version="1.0" encoding="utf-8"?>
<p:tagLst xmlns:p="http://schemas.openxmlformats.org/presentationml/2006/main">
  <p:tag name="KSO_WM_UNIT_BLOCK" val="0"/>
  <p:tag name="KSO_WM_UNIT_ISCONTENTSTITLE" val="0"/>
  <p:tag name="KSO_WM_UNIT_PRESET_TEXT" val="单击此处添加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n1-2"/>
  <p:tag name="KSO_WM_UNIT_TYPE" val="a"/>
  <p:tag name="KSO_WM_UNIT_INDEX" val="1"/>
  <p:tag name="KSO_WM_UNIT_ID" val="custom20204461_33*a*1"/>
  <p:tag name="KSO_WM_TEMPLATE_CATEGORY" val="custom"/>
  <p:tag name="KSO_WM_TEMPLATE_INDEX" val="20204461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5"/>
  <p:tag name="KSO_WM_UNIT_ID" val="custom20202816_4*i*5"/>
  <p:tag name="KSO_WM_TEMPLATE_CATEGORY" val="custom"/>
  <p:tag name="KSO_WM_TEMPLATE_INDEX" val="20202816"/>
  <p:tag name="KSO_WM_UNIT_LAYERLEVEL" val="1"/>
  <p:tag name="KSO_WM_TAG_VERSION" val="1.0"/>
  <p:tag name="KSO_WM_BEAUTIFY_FLAG" val="#wm#"/>
  <p:tag name="KSO_WM_UNIT_USESOURCEFORMAT_APPLY" val="1"/>
</p:tagLst>
</file>

<file path=ppt/tags/tag30.xml><?xml version="1.0" encoding="utf-8"?>
<p:tagLst xmlns:p="http://schemas.openxmlformats.org/presentationml/2006/main">
  <p:tag name="SELECTED" val="True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2816_4*l_h_i*1_2_1"/>
  <p:tag name="KSO_WM_TEMPLATE_CATEGORY" val="custom"/>
  <p:tag name="KSO_WM_TEMPLATE_INDEX" val="20202816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202816_4*l_h_i*1_2_2"/>
  <p:tag name="KSO_WM_TEMPLATE_CATEGORY" val="custom"/>
  <p:tag name="KSO_WM_TEMPLATE_INDEX" val="20202816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6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2816_4*l_h_a*1_2_1"/>
  <p:tag name="KSO_WM_TEMPLATE_CATEGORY" val="custom"/>
  <p:tag name="KSO_WM_TEMPLATE_INDEX" val="20202816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2816_4*l_h_i*1_1_1"/>
  <p:tag name="KSO_WM_TEMPLATE_CATEGORY" val="custom"/>
  <p:tag name="KSO_WM_TEMPLATE_INDEX" val="20202816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custom20202816_4*l_h_i*1_1_2"/>
  <p:tag name="KSO_WM_TEMPLATE_CATEGORY" val="custom"/>
  <p:tag name="KSO_WM_TEMPLATE_INDEX" val="20202816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816_4*l_h_a*1_1_1"/>
  <p:tag name="KSO_WM_TEMPLATE_CATEGORY" val="custom"/>
  <p:tag name="KSO_WM_TEMPLATE_INDEX" val="20202816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7448</Words>
  <Application>WPS 演示</Application>
  <PresentationFormat>自定义</PresentationFormat>
  <Paragraphs>569</Paragraphs>
  <Slides>26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32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59" baseType="lpstr">
      <vt:lpstr>Arial</vt:lpstr>
      <vt:lpstr>宋体</vt:lpstr>
      <vt:lpstr>Wingdings</vt:lpstr>
      <vt:lpstr>思源黑体 Bold</vt:lpstr>
      <vt:lpstr>黑体</vt:lpstr>
      <vt:lpstr>Bahnschrift Light</vt:lpstr>
      <vt:lpstr>字体视界-微微笑一笑体</vt:lpstr>
      <vt:lpstr>Wingdings</vt:lpstr>
      <vt:lpstr>Times New Roman</vt:lpstr>
      <vt:lpstr>Calibri</vt:lpstr>
      <vt:lpstr>Times New Roman</vt:lpstr>
      <vt:lpstr>微软雅黑</vt:lpstr>
      <vt:lpstr>华文行楷</vt:lpstr>
      <vt:lpstr>幼圆</vt:lpstr>
      <vt:lpstr>方正粗黑宋简体</vt:lpstr>
      <vt:lpstr>Georgia</vt:lpstr>
      <vt:lpstr>方正小标宋简体</vt:lpstr>
      <vt:lpstr>等线</vt:lpstr>
      <vt:lpstr>Arial Unicode MS</vt:lpstr>
      <vt:lpstr>等线 Light</vt:lpstr>
      <vt:lpstr>Wingdings</vt:lpstr>
      <vt:lpstr>微软雅黑 Light</vt:lpstr>
      <vt:lpstr>Cambria Math</vt:lpstr>
      <vt:lpstr>华文琥珀</vt:lpstr>
      <vt:lpstr>Calibri</vt:lpstr>
      <vt:lpstr>华文隶书</vt:lpstr>
      <vt:lpstr>华文新魏</vt:lpstr>
      <vt:lpstr>Segoe UI Black</vt:lpstr>
      <vt:lpstr>Comic Sans MS</vt:lpstr>
      <vt:lpstr>华文中宋</vt:lpstr>
      <vt:lpstr>HelveticaNeue</vt:lpstr>
      <vt:lpstr>Corbel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南山有谷堆</cp:lastModifiedBy>
  <cp:revision>308</cp:revision>
  <dcterms:created xsi:type="dcterms:W3CDTF">2018-05-01T00:24:00Z</dcterms:created>
  <dcterms:modified xsi:type="dcterms:W3CDTF">2021-01-08T12:32:33Z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