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4" r:id="rId1"/>
  </p:sldMasterIdLst>
  <p:notesMasterIdLst>
    <p:notesMasterId r:id="rId90"/>
  </p:notesMasterIdLst>
  <p:handoutMasterIdLst>
    <p:handoutMasterId r:id="rId91"/>
  </p:handoutMasterIdLst>
  <p:sldIdLst>
    <p:sldId id="1359" r:id="rId2"/>
    <p:sldId id="1490" r:id="rId3"/>
    <p:sldId id="1527" r:id="rId4"/>
    <p:sldId id="1528" r:id="rId5"/>
    <p:sldId id="1529" r:id="rId6"/>
    <p:sldId id="1510" r:id="rId7"/>
    <p:sldId id="1530" r:id="rId8"/>
    <p:sldId id="1547" r:id="rId9"/>
    <p:sldId id="1531" r:id="rId10"/>
    <p:sldId id="1532" r:id="rId11"/>
    <p:sldId id="1548" r:id="rId12"/>
    <p:sldId id="1533" r:id="rId13"/>
    <p:sldId id="1534" r:id="rId14"/>
    <p:sldId id="1549" r:id="rId15"/>
    <p:sldId id="1535" r:id="rId16"/>
    <p:sldId id="1536" r:id="rId17"/>
    <p:sldId id="1538" r:id="rId18"/>
    <p:sldId id="1537" r:id="rId19"/>
    <p:sldId id="1539" r:id="rId20"/>
    <p:sldId id="1540" r:id="rId21"/>
    <p:sldId id="1543" r:id="rId22"/>
    <p:sldId id="1541" r:id="rId23"/>
    <p:sldId id="1544" r:id="rId24"/>
    <p:sldId id="1542" r:id="rId25"/>
    <p:sldId id="1545" r:id="rId26"/>
    <p:sldId id="1550" r:id="rId27"/>
    <p:sldId id="1551" r:id="rId28"/>
    <p:sldId id="1552" r:id="rId29"/>
    <p:sldId id="1553" r:id="rId30"/>
    <p:sldId id="1554" r:id="rId31"/>
    <p:sldId id="1555" r:id="rId32"/>
    <p:sldId id="1556" r:id="rId33"/>
    <p:sldId id="1557" r:id="rId34"/>
    <p:sldId id="1558" r:id="rId35"/>
    <p:sldId id="1559" r:id="rId36"/>
    <p:sldId id="1560" r:id="rId37"/>
    <p:sldId id="1561" r:id="rId38"/>
    <p:sldId id="1562" r:id="rId39"/>
    <p:sldId id="1563" r:id="rId40"/>
    <p:sldId id="1564" r:id="rId41"/>
    <p:sldId id="1566" r:id="rId42"/>
    <p:sldId id="1568" r:id="rId43"/>
    <p:sldId id="1567" r:id="rId44"/>
    <p:sldId id="1569" r:id="rId45"/>
    <p:sldId id="1571" r:id="rId46"/>
    <p:sldId id="1572" r:id="rId47"/>
    <p:sldId id="1574" r:id="rId48"/>
    <p:sldId id="1575" r:id="rId49"/>
    <p:sldId id="1576" r:id="rId50"/>
    <p:sldId id="1577" r:id="rId51"/>
    <p:sldId id="1578" r:id="rId52"/>
    <p:sldId id="1579" r:id="rId53"/>
    <p:sldId id="1580" r:id="rId54"/>
    <p:sldId id="1581" r:id="rId55"/>
    <p:sldId id="1582" r:id="rId56"/>
    <p:sldId id="1583" r:id="rId57"/>
    <p:sldId id="1584" r:id="rId58"/>
    <p:sldId id="1585" r:id="rId59"/>
    <p:sldId id="1586" r:id="rId60"/>
    <p:sldId id="1587" r:id="rId61"/>
    <p:sldId id="1588" r:id="rId62"/>
    <p:sldId id="1589" r:id="rId63"/>
    <p:sldId id="1590" r:id="rId64"/>
    <p:sldId id="1591" r:id="rId65"/>
    <p:sldId id="1593" r:id="rId66"/>
    <p:sldId id="1594" r:id="rId67"/>
    <p:sldId id="1595" r:id="rId68"/>
    <p:sldId id="1596" r:id="rId69"/>
    <p:sldId id="1598" r:id="rId70"/>
    <p:sldId id="1597" r:id="rId71"/>
    <p:sldId id="1599" r:id="rId72"/>
    <p:sldId id="1600" r:id="rId73"/>
    <p:sldId id="1601" r:id="rId74"/>
    <p:sldId id="1602" r:id="rId75"/>
    <p:sldId id="1603" r:id="rId76"/>
    <p:sldId id="1604" r:id="rId77"/>
    <p:sldId id="1605" r:id="rId78"/>
    <p:sldId id="1606" r:id="rId79"/>
    <p:sldId id="1607" r:id="rId80"/>
    <p:sldId id="1608" r:id="rId81"/>
    <p:sldId id="1609" r:id="rId82"/>
    <p:sldId id="1610" r:id="rId83"/>
    <p:sldId id="1611" r:id="rId84"/>
    <p:sldId id="1612" r:id="rId85"/>
    <p:sldId id="1613" r:id="rId86"/>
    <p:sldId id="1615" r:id="rId87"/>
    <p:sldId id="1616" r:id="rId88"/>
    <p:sldId id="1617" r:id="rId89"/>
  </p:sldIdLst>
  <p:sldSz cx="12190413" cy="6859588"/>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1">
          <p15:clr>
            <a:srgbClr val="A4A3A4"/>
          </p15:clr>
        </p15:guide>
        <p15:guide id="2" pos="384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FF"/>
    <a:srgbClr val="0000CC"/>
    <a:srgbClr val="0000FF"/>
    <a:srgbClr val="9BBD59"/>
    <a:srgbClr val="7BC14A"/>
    <a:srgbClr val="B4C7E7"/>
    <a:srgbClr val="FFD966"/>
    <a:srgbClr val="F3EFE5"/>
    <a:srgbClr val="00CCFF"/>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4C1A8A3-306A-4EB7-A6B1-4F7E0EB9C5D6}" styleName="中度样式 3 - 强调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286" autoAdjust="0"/>
    <p:restoredTop sz="96970" autoAdjust="0"/>
  </p:normalViewPr>
  <p:slideViewPr>
    <p:cSldViewPr>
      <p:cViewPr varScale="1">
        <p:scale>
          <a:sx n="106" d="100"/>
          <a:sy n="106" d="100"/>
        </p:scale>
        <p:origin x="132" y="288"/>
      </p:cViewPr>
      <p:guideLst>
        <p:guide orient="horz" pos="2161"/>
        <p:guide pos="384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79" d="100"/>
          <a:sy n="79" d="100"/>
        </p:scale>
        <p:origin x="-3966" y="-10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slide" Target="slides/slide88.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notesMaster" Target="notesMasters/notesMaster1.xml"/><Relationship Id="rId95" Type="http://schemas.openxmlformats.org/officeDocument/2006/relationships/tableStyles" Target="tableStyle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ED594FB-2808-45A5-BDC8-80C0F481B27E}" type="datetimeFigureOut">
              <a:rPr lang="zh-CN" altLang="en-US" smtClean="0"/>
              <a:t>2021/1/25</a:t>
            </a:fld>
            <a:endParaRPr lang="zh-CN" altLang="en-US"/>
          </a:p>
        </p:txBody>
      </p:sp>
      <p:sp>
        <p:nvSpPr>
          <p:cNvPr id="4" name="页脚占位符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85B4082-C5AE-46D0-A000-D929E8B25956}" type="slidenum">
              <a:rPr lang="zh-CN" altLang="en-US" smtClean="0"/>
              <a:t>‹#›</a:t>
            </a:fld>
            <a:endParaRPr lang="zh-CN" altLang="en-US"/>
          </a:p>
        </p:txBody>
      </p:sp>
    </p:spTree>
    <p:extLst>
      <p:ext uri="{BB962C8B-B14F-4D97-AF65-F5344CB8AC3E}">
        <p14:creationId xmlns:p14="http://schemas.microsoft.com/office/powerpoint/2010/main" val="73811138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29FAA0F-2349-45DA-9EBD-9D94C9A1CFA0}" type="datetimeFigureOut">
              <a:rPr lang="zh-CN" altLang="en-US" smtClean="0"/>
              <a:t>2021/1/25</a:t>
            </a:fld>
            <a:endParaRPr lang="zh-CN" altLang="en-US"/>
          </a:p>
        </p:txBody>
      </p:sp>
      <p:sp>
        <p:nvSpPr>
          <p:cNvPr id="4" name="幻灯片图像占位符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3F37086-15D0-443D-AF17-A3F21825C045}" type="slidenum">
              <a:rPr lang="zh-CN" altLang="en-US" smtClean="0"/>
              <a:t>‹#›</a:t>
            </a:fld>
            <a:endParaRPr lang="zh-CN" altLang="en-US"/>
          </a:p>
        </p:txBody>
      </p:sp>
    </p:spTree>
    <p:extLst>
      <p:ext uri="{BB962C8B-B14F-4D97-AF65-F5344CB8AC3E}">
        <p14:creationId xmlns:p14="http://schemas.microsoft.com/office/powerpoint/2010/main" val="2725096833"/>
      </p:ext>
    </p:extLst>
  </p:cSld>
  <p:clrMap bg1="lt1" tx1="dk1" bg2="lt2" tx2="dk2" accent1="accent1" accent2="accent2" accent3="accent3" accent4="accent4" accent5="accent5" accent6="accent6" hlink="hlink" folHlink="folHlink"/>
  <p:notesStyle>
    <a:lvl1pPr marL="0" algn="l" defTabSz="1218565" rtl="0" eaLnBrk="1" latinLnBrk="0" hangingPunct="1">
      <a:defRPr sz="1600" kern="1200">
        <a:solidFill>
          <a:schemeClr val="tx1"/>
        </a:solidFill>
        <a:latin typeface="+mn-lt"/>
        <a:ea typeface="+mn-ea"/>
        <a:cs typeface="+mn-cs"/>
      </a:defRPr>
    </a:lvl1pPr>
    <a:lvl2pPr marL="609600" algn="l" defTabSz="1218565" rtl="0" eaLnBrk="1" latinLnBrk="0" hangingPunct="1">
      <a:defRPr sz="1600" kern="1200">
        <a:solidFill>
          <a:schemeClr val="tx1"/>
        </a:solidFill>
        <a:latin typeface="+mn-lt"/>
        <a:ea typeface="+mn-ea"/>
        <a:cs typeface="+mn-cs"/>
      </a:defRPr>
    </a:lvl2pPr>
    <a:lvl3pPr marL="1219200" algn="l" defTabSz="1218565" rtl="0" eaLnBrk="1" latinLnBrk="0" hangingPunct="1">
      <a:defRPr sz="1600" kern="1200">
        <a:solidFill>
          <a:schemeClr val="tx1"/>
        </a:solidFill>
        <a:latin typeface="+mn-lt"/>
        <a:ea typeface="+mn-ea"/>
        <a:cs typeface="+mn-cs"/>
      </a:defRPr>
    </a:lvl3pPr>
    <a:lvl4pPr marL="1828800" algn="l" defTabSz="1218565" rtl="0" eaLnBrk="1" latinLnBrk="0" hangingPunct="1">
      <a:defRPr sz="1600" kern="1200">
        <a:solidFill>
          <a:schemeClr val="tx1"/>
        </a:solidFill>
        <a:latin typeface="+mn-lt"/>
        <a:ea typeface="+mn-ea"/>
        <a:cs typeface="+mn-cs"/>
      </a:defRPr>
    </a:lvl4pPr>
    <a:lvl5pPr marL="2438400" algn="l" defTabSz="1218565" rtl="0" eaLnBrk="1" latinLnBrk="0" hangingPunct="1">
      <a:defRPr sz="1600" kern="1200">
        <a:solidFill>
          <a:schemeClr val="tx1"/>
        </a:solidFill>
        <a:latin typeface="+mn-lt"/>
        <a:ea typeface="+mn-ea"/>
        <a:cs typeface="+mn-cs"/>
      </a:defRPr>
    </a:lvl5pPr>
    <a:lvl6pPr marL="3048000" algn="l" defTabSz="1218565" rtl="0" eaLnBrk="1" latinLnBrk="0" hangingPunct="1">
      <a:defRPr sz="1600" kern="1200">
        <a:solidFill>
          <a:schemeClr val="tx1"/>
        </a:solidFill>
        <a:latin typeface="+mn-lt"/>
        <a:ea typeface="+mn-ea"/>
        <a:cs typeface="+mn-cs"/>
      </a:defRPr>
    </a:lvl6pPr>
    <a:lvl7pPr marL="3657600" algn="l" defTabSz="1218565" rtl="0" eaLnBrk="1" latinLnBrk="0" hangingPunct="1">
      <a:defRPr sz="1600" kern="1200">
        <a:solidFill>
          <a:schemeClr val="tx1"/>
        </a:solidFill>
        <a:latin typeface="+mn-lt"/>
        <a:ea typeface="+mn-ea"/>
        <a:cs typeface="+mn-cs"/>
      </a:defRPr>
    </a:lvl7pPr>
    <a:lvl8pPr marL="4267200" algn="l" defTabSz="1218565" rtl="0" eaLnBrk="1" latinLnBrk="0" hangingPunct="1">
      <a:defRPr sz="1600" kern="1200">
        <a:solidFill>
          <a:schemeClr val="tx1"/>
        </a:solidFill>
        <a:latin typeface="+mn-lt"/>
        <a:ea typeface="+mn-ea"/>
        <a:cs typeface="+mn-cs"/>
      </a:defRPr>
    </a:lvl8pPr>
    <a:lvl9pPr marL="4876800" algn="l" defTabSz="1218565" rtl="0" eaLnBrk="1" latinLnBrk="0" hangingPunct="1">
      <a:defRPr sz="16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2A2D68C-1521-F140-8B5D-7E4BBA8AC0EB}"/>
              </a:ext>
            </a:extLst>
          </p:cNvPr>
          <p:cNvSpPr>
            <a:spLocks noGrp="1"/>
          </p:cNvSpPr>
          <p:nvPr>
            <p:ph type="ctrTitle"/>
          </p:nvPr>
        </p:nvSpPr>
        <p:spPr>
          <a:xfrm>
            <a:off x="1523802" y="1122623"/>
            <a:ext cx="9142810" cy="2388153"/>
          </a:xfrm>
        </p:spPr>
        <p:txBody>
          <a:bodyPr anchor="b"/>
          <a:lstStyle>
            <a:lvl1pPr algn="ctr">
              <a:defRPr sz="5999"/>
            </a:lvl1pPr>
          </a:lstStyle>
          <a:p>
            <a:r>
              <a:rPr kumimoji="1" lang="zh-CN" altLang="en-US"/>
              <a:t>单击此处编辑母版标题样式</a:t>
            </a:r>
          </a:p>
        </p:txBody>
      </p:sp>
      <p:sp>
        <p:nvSpPr>
          <p:cNvPr id="3" name="副标题 2">
            <a:extLst>
              <a:ext uri="{FF2B5EF4-FFF2-40B4-BE49-F238E27FC236}">
                <a16:creationId xmlns:a16="http://schemas.microsoft.com/office/drawing/2014/main" id="{670E48A4-66EB-B04E-9B51-0970A76B756F}"/>
              </a:ext>
            </a:extLst>
          </p:cNvPr>
          <p:cNvSpPr>
            <a:spLocks noGrp="1"/>
          </p:cNvSpPr>
          <p:nvPr>
            <p:ph type="subTitle" idx="1"/>
          </p:nvPr>
        </p:nvSpPr>
        <p:spPr>
          <a:xfrm>
            <a:off x="1523802" y="3602872"/>
            <a:ext cx="9142810" cy="1656145"/>
          </a:xfrm>
        </p:spPr>
        <p:txBody>
          <a:bodyPr/>
          <a:lstStyle>
            <a:lvl1pPr marL="0" indent="0" algn="ctr">
              <a:buNone/>
              <a:defRPr sz="2400"/>
            </a:lvl1pPr>
            <a:lvl2pPr marL="457154" indent="0" algn="ctr">
              <a:buNone/>
              <a:defRPr sz="2000"/>
            </a:lvl2pPr>
            <a:lvl3pPr marL="914309" indent="0" algn="ctr">
              <a:buNone/>
              <a:defRPr sz="1800"/>
            </a:lvl3pPr>
            <a:lvl4pPr marL="1371463" indent="0" algn="ctr">
              <a:buNone/>
              <a:defRPr sz="1600"/>
            </a:lvl4pPr>
            <a:lvl5pPr marL="1828617" indent="0" algn="ctr">
              <a:buNone/>
              <a:defRPr sz="1600"/>
            </a:lvl5pPr>
            <a:lvl6pPr marL="2285771" indent="0" algn="ctr">
              <a:buNone/>
              <a:defRPr sz="1600"/>
            </a:lvl6pPr>
            <a:lvl7pPr marL="2742926" indent="0" algn="ctr">
              <a:buNone/>
              <a:defRPr sz="1600"/>
            </a:lvl7pPr>
            <a:lvl8pPr marL="3200080" indent="0" algn="ctr">
              <a:buNone/>
              <a:defRPr sz="1600"/>
            </a:lvl8pPr>
            <a:lvl9pPr marL="3657234" indent="0" algn="ctr">
              <a:buNone/>
              <a:defRPr sz="1600"/>
            </a:lvl9pPr>
          </a:lstStyle>
          <a:p>
            <a:r>
              <a:rPr kumimoji="1" lang="zh-CN" altLang="en-US"/>
              <a:t>单击此处编辑母版副标题样式</a:t>
            </a:r>
          </a:p>
        </p:txBody>
      </p:sp>
      <p:sp>
        <p:nvSpPr>
          <p:cNvPr id="4" name="日期占位符 3">
            <a:extLst>
              <a:ext uri="{FF2B5EF4-FFF2-40B4-BE49-F238E27FC236}">
                <a16:creationId xmlns:a16="http://schemas.microsoft.com/office/drawing/2014/main" id="{67B9568D-3C80-4846-9990-198518CE6E70}"/>
              </a:ext>
            </a:extLst>
          </p:cNvPr>
          <p:cNvSpPr>
            <a:spLocks noGrp="1"/>
          </p:cNvSpPr>
          <p:nvPr>
            <p:ph type="dt" sz="half" idx="10"/>
          </p:nvPr>
        </p:nvSpPr>
        <p:spPr/>
        <p:txBody>
          <a:bodyPr/>
          <a:lstStyle/>
          <a:p>
            <a:fld id="{8F595B1A-FCBB-844D-B32A-0926A65FE0B6}" type="datetimeFigureOut">
              <a:rPr kumimoji="1" lang="zh-CN" altLang="en-US" smtClean="0"/>
              <a:t>2021/1/25</a:t>
            </a:fld>
            <a:endParaRPr kumimoji="1" lang="zh-CN" altLang="en-US"/>
          </a:p>
        </p:txBody>
      </p:sp>
      <p:sp>
        <p:nvSpPr>
          <p:cNvPr id="5" name="页脚占位符 4">
            <a:extLst>
              <a:ext uri="{FF2B5EF4-FFF2-40B4-BE49-F238E27FC236}">
                <a16:creationId xmlns:a16="http://schemas.microsoft.com/office/drawing/2014/main" id="{F7092602-45E1-1C42-81E5-EBB9F57A355F}"/>
              </a:ext>
            </a:extLst>
          </p:cNvPr>
          <p:cNvSpPr>
            <a:spLocks noGrp="1"/>
          </p:cNvSpPr>
          <p:nvPr>
            <p:ph type="ftr" sz="quarter" idx="11"/>
          </p:nvPr>
        </p:nvSpPr>
        <p:spPr/>
        <p:txBody>
          <a:bodyPr/>
          <a:lstStyle/>
          <a:p>
            <a:endParaRPr kumimoji="1" lang="zh-CN" altLang="en-US"/>
          </a:p>
        </p:txBody>
      </p:sp>
      <p:sp>
        <p:nvSpPr>
          <p:cNvPr id="6" name="灯片编号占位符 5">
            <a:extLst>
              <a:ext uri="{FF2B5EF4-FFF2-40B4-BE49-F238E27FC236}">
                <a16:creationId xmlns:a16="http://schemas.microsoft.com/office/drawing/2014/main" id="{F70E4986-E72E-DA44-8B66-0E090654E4E1}"/>
              </a:ext>
            </a:extLst>
          </p:cNvPr>
          <p:cNvSpPr>
            <a:spLocks noGrp="1"/>
          </p:cNvSpPr>
          <p:nvPr>
            <p:ph type="sldNum" sz="quarter" idx="12"/>
          </p:nvPr>
        </p:nvSpPr>
        <p:spPr/>
        <p:txBody>
          <a:bodyPr/>
          <a:lstStyle/>
          <a:p>
            <a:fld id="{A3DA5683-D8FA-C847-92D9-007467237342}" type="slidenum">
              <a:rPr kumimoji="1" lang="zh-CN" altLang="en-US" smtClean="0"/>
              <a:t>‹#›</a:t>
            </a:fld>
            <a:endParaRPr kumimoji="1" lang="zh-CN" altLang="en-US"/>
          </a:p>
        </p:txBody>
      </p:sp>
    </p:spTree>
    <p:extLst>
      <p:ext uri="{BB962C8B-B14F-4D97-AF65-F5344CB8AC3E}">
        <p14:creationId xmlns:p14="http://schemas.microsoft.com/office/powerpoint/2010/main" val="20425155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8A30578-43A2-FC40-8D23-AEDF5FC483E9}"/>
              </a:ext>
            </a:extLst>
          </p:cNvPr>
          <p:cNvSpPr>
            <a:spLocks noGrp="1"/>
          </p:cNvSpPr>
          <p:nvPr>
            <p:ph type="title"/>
          </p:nvPr>
        </p:nvSpPr>
        <p:spPr/>
        <p:txBody>
          <a:bodyPr/>
          <a:lstStyle/>
          <a:p>
            <a:r>
              <a:rPr kumimoji="1" lang="zh-CN" altLang="en-US"/>
              <a:t>单击此处编辑母版标题样式</a:t>
            </a:r>
          </a:p>
        </p:txBody>
      </p:sp>
      <p:sp>
        <p:nvSpPr>
          <p:cNvPr id="3" name="竖排文字占位符 2">
            <a:extLst>
              <a:ext uri="{FF2B5EF4-FFF2-40B4-BE49-F238E27FC236}">
                <a16:creationId xmlns:a16="http://schemas.microsoft.com/office/drawing/2014/main" id="{F9B4A392-A60F-AF45-B18B-DAE0C9F10629}"/>
              </a:ext>
            </a:extLst>
          </p:cNvPr>
          <p:cNvSpPr>
            <a:spLocks noGrp="1"/>
          </p:cNvSpPr>
          <p:nvPr>
            <p:ph type="body" orient="vert" idx="1"/>
          </p:nvPr>
        </p:nvSpPr>
        <p:spPr/>
        <p:txBody>
          <a:bodyPr vert="eaVert"/>
          <a:lstStyle/>
          <a:p>
            <a:pPr lvl="0"/>
            <a:r>
              <a:rPr kumimoji="1" lang="zh-CN" altLang="en-US"/>
              <a:t>单击此处编辑母版文本样式</a:t>
            </a:r>
          </a:p>
          <a:p>
            <a:pPr lvl="1"/>
            <a:r>
              <a:rPr kumimoji="1" lang="zh-CN" altLang="en-US"/>
              <a:t>二级</a:t>
            </a:r>
          </a:p>
          <a:p>
            <a:pPr lvl="2"/>
            <a:r>
              <a:rPr kumimoji="1" lang="zh-CN" altLang="en-US"/>
              <a:t>三级</a:t>
            </a:r>
          </a:p>
          <a:p>
            <a:pPr lvl="3"/>
            <a:r>
              <a:rPr kumimoji="1" lang="zh-CN" altLang="en-US"/>
              <a:t>四级</a:t>
            </a:r>
          </a:p>
          <a:p>
            <a:pPr lvl="4"/>
            <a:r>
              <a:rPr kumimoji="1" lang="zh-CN" altLang="en-US"/>
              <a:t>五级</a:t>
            </a:r>
          </a:p>
        </p:txBody>
      </p:sp>
      <p:sp>
        <p:nvSpPr>
          <p:cNvPr id="4" name="日期占位符 3">
            <a:extLst>
              <a:ext uri="{FF2B5EF4-FFF2-40B4-BE49-F238E27FC236}">
                <a16:creationId xmlns:a16="http://schemas.microsoft.com/office/drawing/2014/main" id="{57B37369-CFFE-CE49-99E9-7AB88F4E4727}"/>
              </a:ext>
            </a:extLst>
          </p:cNvPr>
          <p:cNvSpPr>
            <a:spLocks noGrp="1"/>
          </p:cNvSpPr>
          <p:nvPr>
            <p:ph type="dt" sz="half" idx="10"/>
          </p:nvPr>
        </p:nvSpPr>
        <p:spPr/>
        <p:txBody>
          <a:bodyPr/>
          <a:lstStyle/>
          <a:p>
            <a:fld id="{8F595B1A-FCBB-844D-B32A-0926A65FE0B6}" type="datetimeFigureOut">
              <a:rPr kumimoji="1" lang="zh-CN" altLang="en-US" smtClean="0"/>
              <a:t>2021/1/25</a:t>
            </a:fld>
            <a:endParaRPr kumimoji="1" lang="zh-CN" altLang="en-US"/>
          </a:p>
        </p:txBody>
      </p:sp>
      <p:sp>
        <p:nvSpPr>
          <p:cNvPr id="5" name="页脚占位符 4">
            <a:extLst>
              <a:ext uri="{FF2B5EF4-FFF2-40B4-BE49-F238E27FC236}">
                <a16:creationId xmlns:a16="http://schemas.microsoft.com/office/drawing/2014/main" id="{DD4A9468-F9D1-2C4E-8448-7D7B9BDE3327}"/>
              </a:ext>
            </a:extLst>
          </p:cNvPr>
          <p:cNvSpPr>
            <a:spLocks noGrp="1"/>
          </p:cNvSpPr>
          <p:nvPr>
            <p:ph type="ftr" sz="quarter" idx="11"/>
          </p:nvPr>
        </p:nvSpPr>
        <p:spPr/>
        <p:txBody>
          <a:bodyPr/>
          <a:lstStyle/>
          <a:p>
            <a:endParaRPr kumimoji="1" lang="zh-CN" altLang="en-US"/>
          </a:p>
        </p:txBody>
      </p:sp>
      <p:sp>
        <p:nvSpPr>
          <p:cNvPr id="6" name="灯片编号占位符 5">
            <a:extLst>
              <a:ext uri="{FF2B5EF4-FFF2-40B4-BE49-F238E27FC236}">
                <a16:creationId xmlns:a16="http://schemas.microsoft.com/office/drawing/2014/main" id="{EC5C8A9A-93D0-A046-9FA8-E754A364D7E2}"/>
              </a:ext>
            </a:extLst>
          </p:cNvPr>
          <p:cNvSpPr>
            <a:spLocks noGrp="1"/>
          </p:cNvSpPr>
          <p:nvPr>
            <p:ph type="sldNum" sz="quarter" idx="12"/>
          </p:nvPr>
        </p:nvSpPr>
        <p:spPr/>
        <p:txBody>
          <a:bodyPr/>
          <a:lstStyle/>
          <a:p>
            <a:fld id="{A3DA5683-D8FA-C847-92D9-007467237342}" type="slidenum">
              <a:rPr kumimoji="1" lang="zh-CN" altLang="en-US" smtClean="0"/>
              <a:t>‹#›</a:t>
            </a:fld>
            <a:endParaRPr kumimoji="1" lang="zh-CN" altLang="en-US"/>
          </a:p>
        </p:txBody>
      </p:sp>
    </p:spTree>
    <p:extLst>
      <p:ext uri="{BB962C8B-B14F-4D97-AF65-F5344CB8AC3E}">
        <p14:creationId xmlns:p14="http://schemas.microsoft.com/office/powerpoint/2010/main" val="23307607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a:extLst>
              <a:ext uri="{FF2B5EF4-FFF2-40B4-BE49-F238E27FC236}">
                <a16:creationId xmlns:a16="http://schemas.microsoft.com/office/drawing/2014/main" id="{B51B2EB8-8864-0C44-A202-10F1CDF55CA6}"/>
              </a:ext>
            </a:extLst>
          </p:cNvPr>
          <p:cNvSpPr>
            <a:spLocks noGrp="1"/>
          </p:cNvSpPr>
          <p:nvPr>
            <p:ph type="title" orient="vert"/>
          </p:nvPr>
        </p:nvSpPr>
        <p:spPr>
          <a:xfrm>
            <a:off x="8723764" y="365209"/>
            <a:ext cx="2628558" cy="5813184"/>
          </a:xfrm>
        </p:spPr>
        <p:txBody>
          <a:bodyPr vert="eaVert"/>
          <a:lstStyle/>
          <a:p>
            <a:r>
              <a:rPr kumimoji="1" lang="zh-CN" altLang="en-US"/>
              <a:t>单击此处编辑母版标题样式</a:t>
            </a:r>
          </a:p>
        </p:txBody>
      </p:sp>
      <p:sp>
        <p:nvSpPr>
          <p:cNvPr id="3" name="竖排文字占位符 2">
            <a:extLst>
              <a:ext uri="{FF2B5EF4-FFF2-40B4-BE49-F238E27FC236}">
                <a16:creationId xmlns:a16="http://schemas.microsoft.com/office/drawing/2014/main" id="{1CBDE3FD-A740-594E-AC38-69D5C3E99DEE}"/>
              </a:ext>
            </a:extLst>
          </p:cNvPr>
          <p:cNvSpPr>
            <a:spLocks noGrp="1"/>
          </p:cNvSpPr>
          <p:nvPr>
            <p:ph type="body" orient="vert" idx="1"/>
          </p:nvPr>
        </p:nvSpPr>
        <p:spPr>
          <a:xfrm>
            <a:off x="838091" y="365209"/>
            <a:ext cx="7733293" cy="5813184"/>
          </a:xfrm>
        </p:spPr>
        <p:txBody>
          <a:bodyPr vert="eaVert"/>
          <a:lstStyle/>
          <a:p>
            <a:pPr lvl="0"/>
            <a:r>
              <a:rPr kumimoji="1" lang="zh-CN" altLang="en-US"/>
              <a:t>单击此处编辑母版文本样式</a:t>
            </a:r>
          </a:p>
          <a:p>
            <a:pPr lvl="1"/>
            <a:r>
              <a:rPr kumimoji="1" lang="zh-CN" altLang="en-US"/>
              <a:t>二级</a:t>
            </a:r>
          </a:p>
          <a:p>
            <a:pPr lvl="2"/>
            <a:r>
              <a:rPr kumimoji="1" lang="zh-CN" altLang="en-US"/>
              <a:t>三级</a:t>
            </a:r>
          </a:p>
          <a:p>
            <a:pPr lvl="3"/>
            <a:r>
              <a:rPr kumimoji="1" lang="zh-CN" altLang="en-US"/>
              <a:t>四级</a:t>
            </a:r>
          </a:p>
          <a:p>
            <a:pPr lvl="4"/>
            <a:r>
              <a:rPr kumimoji="1" lang="zh-CN" altLang="en-US"/>
              <a:t>五级</a:t>
            </a:r>
          </a:p>
        </p:txBody>
      </p:sp>
      <p:sp>
        <p:nvSpPr>
          <p:cNvPr id="4" name="日期占位符 3">
            <a:extLst>
              <a:ext uri="{FF2B5EF4-FFF2-40B4-BE49-F238E27FC236}">
                <a16:creationId xmlns:a16="http://schemas.microsoft.com/office/drawing/2014/main" id="{67FE50E7-C5C1-154C-9B9D-7CC1B6F5067C}"/>
              </a:ext>
            </a:extLst>
          </p:cNvPr>
          <p:cNvSpPr>
            <a:spLocks noGrp="1"/>
          </p:cNvSpPr>
          <p:nvPr>
            <p:ph type="dt" sz="half" idx="10"/>
          </p:nvPr>
        </p:nvSpPr>
        <p:spPr/>
        <p:txBody>
          <a:bodyPr/>
          <a:lstStyle/>
          <a:p>
            <a:fld id="{8F595B1A-FCBB-844D-B32A-0926A65FE0B6}" type="datetimeFigureOut">
              <a:rPr kumimoji="1" lang="zh-CN" altLang="en-US" smtClean="0"/>
              <a:t>2021/1/25</a:t>
            </a:fld>
            <a:endParaRPr kumimoji="1" lang="zh-CN" altLang="en-US"/>
          </a:p>
        </p:txBody>
      </p:sp>
      <p:sp>
        <p:nvSpPr>
          <p:cNvPr id="5" name="页脚占位符 4">
            <a:extLst>
              <a:ext uri="{FF2B5EF4-FFF2-40B4-BE49-F238E27FC236}">
                <a16:creationId xmlns:a16="http://schemas.microsoft.com/office/drawing/2014/main" id="{49EE2763-73C1-C543-A9FA-56D20C25061A}"/>
              </a:ext>
            </a:extLst>
          </p:cNvPr>
          <p:cNvSpPr>
            <a:spLocks noGrp="1"/>
          </p:cNvSpPr>
          <p:nvPr>
            <p:ph type="ftr" sz="quarter" idx="11"/>
          </p:nvPr>
        </p:nvSpPr>
        <p:spPr/>
        <p:txBody>
          <a:bodyPr/>
          <a:lstStyle/>
          <a:p>
            <a:endParaRPr kumimoji="1" lang="zh-CN" altLang="en-US"/>
          </a:p>
        </p:txBody>
      </p:sp>
      <p:sp>
        <p:nvSpPr>
          <p:cNvPr id="6" name="灯片编号占位符 5">
            <a:extLst>
              <a:ext uri="{FF2B5EF4-FFF2-40B4-BE49-F238E27FC236}">
                <a16:creationId xmlns:a16="http://schemas.microsoft.com/office/drawing/2014/main" id="{F78D35ED-946A-C74A-820C-2AAC9CCED917}"/>
              </a:ext>
            </a:extLst>
          </p:cNvPr>
          <p:cNvSpPr>
            <a:spLocks noGrp="1"/>
          </p:cNvSpPr>
          <p:nvPr>
            <p:ph type="sldNum" sz="quarter" idx="12"/>
          </p:nvPr>
        </p:nvSpPr>
        <p:spPr/>
        <p:txBody>
          <a:bodyPr/>
          <a:lstStyle/>
          <a:p>
            <a:fld id="{A3DA5683-D8FA-C847-92D9-007467237342}" type="slidenum">
              <a:rPr kumimoji="1" lang="zh-CN" altLang="en-US" smtClean="0"/>
              <a:t>‹#›</a:t>
            </a:fld>
            <a:endParaRPr kumimoji="1" lang="zh-CN" altLang="en-US"/>
          </a:p>
        </p:txBody>
      </p:sp>
    </p:spTree>
    <p:extLst>
      <p:ext uri="{BB962C8B-B14F-4D97-AF65-F5344CB8AC3E}">
        <p14:creationId xmlns:p14="http://schemas.microsoft.com/office/powerpoint/2010/main" val="413075604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6_标题幻灯片">
    <p:spTree>
      <p:nvGrpSpPr>
        <p:cNvPr id="1" name=""/>
        <p:cNvGrpSpPr/>
        <p:nvPr/>
      </p:nvGrpSpPr>
      <p:grpSpPr>
        <a:xfrm>
          <a:off x="0" y="0"/>
          <a:ext cx="0" cy="0"/>
          <a:chOff x="0" y="0"/>
          <a:chExt cx="0" cy="0"/>
        </a:xfrm>
      </p:grpSpPr>
    </p:spTree>
    <p:extLst>
      <p:ext uri="{BB962C8B-B14F-4D97-AF65-F5344CB8AC3E}">
        <p14:creationId xmlns:p14="http://schemas.microsoft.com/office/powerpoint/2010/main" val="1200210893"/>
      </p:ext>
    </p:extLst>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两栏内容">
    <p:spTree>
      <p:nvGrpSpPr>
        <p:cNvPr id="1" name=""/>
        <p:cNvGrpSpPr/>
        <p:nvPr/>
      </p:nvGrpSpPr>
      <p:grpSpPr>
        <a:xfrm>
          <a:off x="0" y="0"/>
          <a:ext cx="0" cy="0"/>
          <a:chOff x="0" y="0"/>
          <a:chExt cx="0" cy="0"/>
        </a:xfrm>
      </p:grpSpPr>
    </p:spTree>
    <p:extLst>
      <p:ext uri="{BB962C8B-B14F-4D97-AF65-F5344CB8AC3E}">
        <p14:creationId xmlns:p14="http://schemas.microsoft.com/office/powerpoint/2010/main" val="14833184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4D05990-4BFF-4F47-A3F1-73CD97EA68D8}"/>
              </a:ext>
            </a:extLst>
          </p:cNvPr>
          <p:cNvSpPr>
            <a:spLocks noGrp="1"/>
          </p:cNvSpPr>
          <p:nvPr>
            <p:ph type="title"/>
          </p:nvPr>
        </p:nvSpPr>
        <p:spPr/>
        <p:txBody>
          <a:bodyPr/>
          <a:lstStyle/>
          <a:p>
            <a:r>
              <a:rPr kumimoji="1" lang="zh-CN" altLang="en-US"/>
              <a:t>单击此处编辑母版标题样式</a:t>
            </a:r>
          </a:p>
        </p:txBody>
      </p:sp>
      <p:sp>
        <p:nvSpPr>
          <p:cNvPr id="3" name="内容占位符 2">
            <a:extLst>
              <a:ext uri="{FF2B5EF4-FFF2-40B4-BE49-F238E27FC236}">
                <a16:creationId xmlns:a16="http://schemas.microsoft.com/office/drawing/2014/main" id="{CC3CA35A-41AB-DC4D-8ABA-E0FECA6DD562}"/>
              </a:ext>
            </a:extLst>
          </p:cNvPr>
          <p:cNvSpPr>
            <a:spLocks noGrp="1"/>
          </p:cNvSpPr>
          <p:nvPr>
            <p:ph idx="1"/>
          </p:nvPr>
        </p:nvSpPr>
        <p:spPr/>
        <p:txBody>
          <a:bodyPr/>
          <a:lstStyle/>
          <a:p>
            <a:pPr lvl="0"/>
            <a:r>
              <a:rPr kumimoji="1" lang="zh-CN" altLang="en-US"/>
              <a:t>单击此处编辑母版文本样式</a:t>
            </a:r>
          </a:p>
          <a:p>
            <a:pPr lvl="1"/>
            <a:r>
              <a:rPr kumimoji="1" lang="zh-CN" altLang="en-US"/>
              <a:t>二级</a:t>
            </a:r>
          </a:p>
          <a:p>
            <a:pPr lvl="2"/>
            <a:r>
              <a:rPr kumimoji="1" lang="zh-CN" altLang="en-US"/>
              <a:t>三级</a:t>
            </a:r>
          </a:p>
          <a:p>
            <a:pPr lvl="3"/>
            <a:r>
              <a:rPr kumimoji="1" lang="zh-CN" altLang="en-US"/>
              <a:t>四级</a:t>
            </a:r>
          </a:p>
          <a:p>
            <a:pPr lvl="4"/>
            <a:r>
              <a:rPr kumimoji="1" lang="zh-CN" altLang="en-US"/>
              <a:t>五级</a:t>
            </a:r>
          </a:p>
        </p:txBody>
      </p:sp>
      <p:sp>
        <p:nvSpPr>
          <p:cNvPr id="4" name="日期占位符 3">
            <a:extLst>
              <a:ext uri="{FF2B5EF4-FFF2-40B4-BE49-F238E27FC236}">
                <a16:creationId xmlns:a16="http://schemas.microsoft.com/office/drawing/2014/main" id="{DB0C665A-EF79-FF4B-86A3-FA99012ABE33}"/>
              </a:ext>
            </a:extLst>
          </p:cNvPr>
          <p:cNvSpPr>
            <a:spLocks noGrp="1"/>
          </p:cNvSpPr>
          <p:nvPr>
            <p:ph type="dt" sz="half" idx="10"/>
          </p:nvPr>
        </p:nvSpPr>
        <p:spPr/>
        <p:txBody>
          <a:bodyPr/>
          <a:lstStyle/>
          <a:p>
            <a:fld id="{8F595B1A-FCBB-844D-B32A-0926A65FE0B6}" type="datetimeFigureOut">
              <a:rPr kumimoji="1" lang="zh-CN" altLang="en-US" smtClean="0"/>
              <a:t>2021/1/25</a:t>
            </a:fld>
            <a:endParaRPr kumimoji="1" lang="zh-CN" altLang="en-US"/>
          </a:p>
        </p:txBody>
      </p:sp>
      <p:sp>
        <p:nvSpPr>
          <p:cNvPr id="5" name="页脚占位符 4">
            <a:extLst>
              <a:ext uri="{FF2B5EF4-FFF2-40B4-BE49-F238E27FC236}">
                <a16:creationId xmlns:a16="http://schemas.microsoft.com/office/drawing/2014/main" id="{7AC8DB05-8F1E-C641-8E55-0B68DEB046D1}"/>
              </a:ext>
            </a:extLst>
          </p:cNvPr>
          <p:cNvSpPr>
            <a:spLocks noGrp="1"/>
          </p:cNvSpPr>
          <p:nvPr>
            <p:ph type="ftr" sz="quarter" idx="11"/>
          </p:nvPr>
        </p:nvSpPr>
        <p:spPr/>
        <p:txBody>
          <a:bodyPr/>
          <a:lstStyle/>
          <a:p>
            <a:endParaRPr kumimoji="1" lang="zh-CN" altLang="en-US"/>
          </a:p>
        </p:txBody>
      </p:sp>
      <p:sp>
        <p:nvSpPr>
          <p:cNvPr id="6" name="灯片编号占位符 5">
            <a:extLst>
              <a:ext uri="{FF2B5EF4-FFF2-40B4-BE49-F238E27FC236}">
                <a16:creationId xmlns:a16="http://schemas.microsoft.com/office/drawing/2014/main" id="{06D843F1-B522-6449-9F6D-D6D4191E4DE5}"/>
              </a:ext>
            </a:extLst>
          </p:cNvPr>
          <p:cNvSpPr>
            <a:spLocks noGrp="1"/>
          </p:cNvSpPr>
          <p:nvPr>
            <p:ph type="sldNum" sz="quarter" idx="12"/>
          </p:nvPr>
        </p:nvSpPr>
        <p:spPr/>
        <p:txBody>
          <a:bodyPr/>
          <a:lstStyle/>
          <a:p>
            <a:fld id="{A3DA5683-D8FA-C847-92D9-007467237342}" type="slidenum">
              <a:rPr kumimoji="1" lang="zh-CN" altLang="en-US" smtClean="0"/>
              <a:t>‹#›</a:t>
            </a:fld>
            <a:endParaRPr kumimoji="1" lang="zh-CN" altLang="en-US"/>
          </a:p>
        </p:txBody>
      </p:sp>
    </p:spTree>
    <p:extLst>
      <p:ext uri="{BB962C8B-B14F-4D97-AF65-F5344CB8AC3E}">
        <p14:creationId xmlns:p14="http://schemas.microsoft.com/office/powerpoint/2010/main" val="26727149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875F285-901E-3F4D-90AE-D8CDD72ECFDC}"/>
              </a:ext>
            </a:extLst>
          </p:cNvPr>
          <p:cNvSpPr>
            <a:spLocks noGrp="1"/>
          </p:cNvSpPr>
          <p:nvPr>
            <p:ph type="title"/>
          </p:nvPr>
        </p:nvSpPr>
        <p:spPr>
          <a:xfrm>
            <a:off x="831742" y="1710134"/>
            <a:ext cx="10514231" cy="2853398"/>
          </a:xfrm>
        </p:spPr>
        <p:txBody>
          <a:bodyPr anchor="b"/>
          <a:lstStyle>
            <a:lvl1pPr>
              <a:defRPr sz="5999"/>
            </a:lvl1pPr>
          </a:lstStyle>
          <a:p>
            <a:r>
              <a:rPr kumimoji="1" lang="zh-CN" altLang="en-US"/>
              <a:t>单击此处编辑母版标题样式</a:t>
            </a:r>
          </a:p>
        </p:txBody>
      </p:sp>
      <p:sp>
        <p:nvSpPr>
          <p:cNvPr id="3" name="文本占位符 2">
            <a:extLst>
              <a:ext uri="{FF2B5EF4-FFF2-40B4-BE49-F238E27FC236}">
                <a16:creationId xmlns:a16="http://schemas.microsoft.com/office/drawing/2014/main" id="{12031E7D-8F6B-134F-B127-1E26E6DE0E21}"/>
              </a:ext>
            </a:extLst>
          </p:cNvPr>
          <p:cNvSpPr>
            <a:spLocks noGrp="1"/>
          </p:cNvSpPr>
          <p:nvPr>
            <p:ph type="body" idx="1"/>
          </p:nvPr>
        </p:nvSpPr>
        <p:spPr>
          <a:xfrm>
            <a:off x="831742" y="4590526"/>
            <a:ext cx="10514231" cy="1500534"/>
          </a:xfrm>
        </p:spPr>
        <p:txBody>
          <a:bodyPr/>
          <a:lstStyle>
            <a:lvl1pPr marL="0" indent="0">
              <a:buNone/>
              <a:defRPr sz="2400">
                <a:solidFill>
                  <a:schemeClr val="tx1">
                    <a:tint val="75000"/>
                  </a:schemeClr>
                </a:solidFill>
              </a:defRPr>
            </a:lvl1pPr>
            <a:lvl2pPr marL="457154" indent="0">
              <a:buNone/>
              <a:defRPr sz="2000">
                <a:solidFill>
                  <a:schemeClr val="tx1">
                    <a:tint val="75000"/>
                  </a:schemeClr>
                </a:solidFill>
              </a:defRPr>
            </a:lvl2pPr>
            <a:lvl3pPr marL="914309" indent="0">
              <a:buNone/>
              <a:defRPr sz="1800">
                <a:solidFill>
                  <a:schemeClr val="tx1">
                    <a:tint val="75000"/>
                  </a:schemeClr>
                </a:solidFill>
              </a:defRPr>
            </a:lvl3pPr>
            <a:lvl4pPr marL="1371463" indent="0">
              <a:buNone/>
              <a:defRPr sz="1600">
                <a:solidFill>
                  <a:schemeClr val="tx1">
                    <a:tint val="75000"/>
                  </a:schemeClr>
                </a:solidFill>
              </a:defRPr>
            </a:lvl4pPr>
            <a:lvl5pPr marL="1828617" indent="0">
              <a:buNone/>
              <a:defRPr sz="1600">
                <a:solidFill>
                  <a:schemeClr val="tx1">
                    <a:tint val="75000"/>
                  </a:schemeClr>
                </a:solidFill>
              </a:defRPr>
            </a:lvl5pPr>
            <a:lvl6pPr marL="2285771" indent="0">
              <a:buNone/>
              <a:defRPr sz="1600">
                <a:solidFill>
                  <a:schemeClr val="tx1">
                    <a:tint val="75000"/>
                  </a:schemeClr>
                </a:solidFill>
              </a:defRPr>
            </a:lvl6pPr>
            <a:lvl7pPr marL="2742926" indent="0">
              <a:buNone/>
              <a:defRPr sz="1600">
                <a:solidFill>
                  <a:schemeClr val="tx1">
                    <a:tint val="75000"/>
                  </a:schemeClr>
                </a:solidFill>
              </a:defRPr>
            </a:lvl7pPr>
            <a:lvl8pPr marL="3200080" indent="0">
              <a:buNone/>
              <a:defRPr sz="1600">
                <a:solidFill>
                  <a:schemeClr val="tx1">
                    <a:tint val="75000"/>
                  </a:schemeClr>
                </a:solidFill>
              </a:defRPr>
            </a:lvl8pPr>
            <a:lvl9pPr marL="3657234" indent="0">
              <a:buNone/>
              <a:defRPr sz="1600">
                <a:solidFill>
                  <a:schemeClr val="tx1">
                    <a:tint val="75000"/>
                  </a:schemeClr>
                </a:solidFill>
              </a:defRPr>
            </a:lvl9pPr>
          </a:lstStyle>
          <a:p>
            <a:pPr lvl="0"/>
            <a:r>
              <a:rPr kumimoji="1" lang="zh-CN" altLang="en-US"/>
              <a:t>单击此处编辑母版文本样式</a:t>
            </a:r>
          </a:p>
        </p:txBody>
      </p:sp>
      <p:sp>
        <p:nvSpPr>
          <p:cNvPr id="4" name="日期占位符 3">
            <a:extLst>
              <a:ext uri="{FF2B5EF4-FFF2-40B4-BE49-F238E27FC236}">
                <a16:creationId xmlns:a16="http://schemas.microsoft.com/office/drawing/2014/main" id="{59CE5714-E505-B248-8689-66773BFF0BEE}"/>
              </a:ext>
            </a:extLst>
          </p:cNvPr>
          <p:cNvSpPr>
            <a:spLocks noGrp="1"/>
          </p:cNvSpPr>
          <p:nvPr>
            <p:ph type="dt" sz="half" idx="10"/>
          </p:nvPr>
        </p:nvSpPr>
        <p:spPr/>
        <p:txBody>
          <a:bodyPr/>
          <a:lstStyle/>
          <a:p>
            <a:fld id="{8F595B1A-FCBB-844D-B32A-0926A65FE0B6}" type="datetimeFigureOut">
              <a:rPr kumimoji="1" lang="zh-CN" altLang="en-US" smtClean="0"/>
              <a:t>2021/1/25</a:t>
            </a:fld>
            <a:endParaRPr kumimoji="1" lang="zh-CN" altLang="en-US"/>
          </a:p>
        </p:txBody>
      </p:sp>
      <p:sp>
        <p:nvSpPr>
          <p:cNvPr id="5" name="页脚占位符 4">
            <a:extLst>
              <a:ext uri="{FF2B5EF4-FFF2-40B4-BE49-F238E27FC236}">
                <a16:creationId xmlns:a16="http://schemas.microsoft.com/office/drawing/2014/main" id="{B9D69239-F970-B94B-8264-BB916061276E}"/>
              </a:ext>
            </a:extLst>
          </p:cNvPr>
          <p:cNvSpPr>
            <a:spLocks noGrp="1"/>
          </p:cNvSpPr>
          <p:nvPr>
            <p:ph type="ftr" sz="quarter" idx="11"/>
          </p:nvPr>
        </p:nvSpPr>
        <p:spPr/>
        <p:txBody>
          <a:bodyPr/>
          <a:lstStyle/>
          <a:p>
            <a:endParaRPr kumimoji="1" lang="zh-CN" altLang="en-US"/>
          </a:p>
        </p:txBody>
      </p:sp>
      <p:sp>
        <p:nvSpPr>
          <p:cNvPr id="6" name="灯片编号占位符 5">
            <a:extLst>
              <a:ext uri="{FF2B5EF4-FFF2-40B4-BE49-F238E27FC236}">
                <a16:creationId xmlns:a16="http://schemas.microsoft.com/office/drawing/2014/main" id="{32BB86A8-28EE-BE44-B700-C1507D2AFBE2}"/>
              </a:ext>
            </a:extLst>
          </p:cNvPr>
          <p:cNvSpPr>
            <a:spLocks noGrp="1"/>
          </p:cNvSpPr>
          <p:nvPr>
            <p:ph type="sldNum" sz="quarter" idx="12"/>
          </p:nvPr>
        </p:nvSpPr>
        <p:spPr/>
        <p:txBody>
          <a:bodyPr/>
          <a:lstStyle/>
          <a:p>
            <a:fld id="{A3DA5683-D8FA-C847-92D9-007467237342}" type="slidenum">
              <a:rPr kumimoji="1" lang="zh-CN" altLang="en-US" smtClean="0"/>
              <a:t>‹#›</a:t>
            </a:fld>
            <a:endParaRPr kumimoji="1" lang="zh-CN" altLang="en-US"/>
          </a:p>
        </p:txBody>
      </p:sp>
    </p:spTree>
    <p:extLst>
      <p:ext uri="{BB962C8B-B14F-4D97-AF65-F5344CB8AC3E}">
        <p14:creationId xmlns:p14="http://schemas.microsoft.com/office/powerpoint/2010/main" val="5547710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BF2298A-7EF7-144A-9763-34E51659D6F4}"/>
              </a:ext>
            </a:extLst>
          </p:cNvPr>
          <p:cNvSpPr>
            <a:spLocks noGrp="1"/>
          </p:cNvSpPr>
          <p:nvPr>
            <p:ph type="title"/>
          </p:nvPr>
        </p:nvSpPr>
        <p:spPr/>
        <p:txBody>
          <a:bodyPr/>
          <a:lstStyle/>
          <a:p>
            <a:r>
              <a:rPr kumimoji="1" lang="zh-CN" altLang="en-US"/>
              <a:t>单击此处编辑母版标题样式</a:t>
            </a:r>
          </a:p>
        </p:txBody>
      </p:sp>
      <p:sp>
        <p:nvSpPr>
          <p:cNvPr id="3" name="内容占位符 2">
            <a:extLst>
              <a:ext uri="{FF2B5EF4-FFF2-40B4-BE49-F238E27FC236}">
                <a16:creationId xmlns:a16="http://schemas.microsoft.com/office/drawing/2014/main" id="{277DC224-0E8E-B246-90D8-329D32F26E17}"/>
              </a:ext>
            </a:extLst>
          </p:cNvPr>
          <p:cNvSpPr>
            <a:spLocks noGrp="1"/>
          </p:cNvSpPr>
          <p:nvPr>
            <p:ph sz="half" idx="1"/>
          </p:nvPr>
        </p:nvSpPr>
        <p:spPr>
          <a:xfrm>
            <a:off x="838091" y="1826048"/>
            <a:ext cx="5180926" cy="4352346"/>
          </a:xfrm>
        </p:spPr>
        <p:txBody>
          <a:bodyPr/>
          <a:lstStyle/>
          <a:p>
            <a:pPr lvl="0"/>
            <a:r>
              <a:rPr kumimoji="1" lang="zh-CN" altLang="en-US"/>
              <a:t>单击此处编辑母版文本样式</a:t>
            </a:r>
          </a:p>
          <a:p>
            <a:pPr lvl="1"/>
            <a:r>
              <a:rPr kumimoji="1" lang="zh-CN" altLang="en-US"/>
              <a:t>二级</a:t>
            </a:r>
          </a:p>
          <a:p>
            <a:pPr lvl="2"/>
            <a:r>
              <a:rPr kumimoji="1" lang="zh-CN" altLang="en-US"/>
              <a:t>三级</a:t>
            </a:r>
          </a:p>
          <a:p>
            <a:pPr lvl="3"/>
            <a:r>
              <a:rPr kumimoji="1" lang="zh-CN" altLang="en-US"/>
              <a:t>四级</a:t>
            </a:r>
          </a:p>
          <a:p>
            <a:pPr lvl="4"/>
            <a:r>
              <a:rPr kumimoji="1" lang="zh-CN" altLang="en-US"/>
              <a:t>五级</a:t>
            </a:r>
          </a:p>
        </p:txBody>
      </p:sp>
      <p:sp>
        <p:nvSpPr>
          <p:cNvPr id="4" name="内容占位符 3">
            <a:extLst>
              <a:ext uri="{FF2B5EF4-FFF2-40B4-BE49-F238E27FC236}">
                <a16:creationId xmlns:a16="http://schemas.microsoft.com/office/drawing/2014/main" id="{25A7F3BC-0AA5-A940-8351-D0809B0318F4}"/>
              </a:ext>
            </a:extLst>
          </p:cNvPr>
          <p:cNvSpPr>
            <a:spLocks noGrp="1"/>
          </p:cNvSpPr>
          <p:nvPr>
            <p:ph sz="half" idx="2"/>
          </p:nvPr>
        </p:nvSpPr>
        <p:spPr>
          <a:xfrm>
            <a:off x="6171396" y="1826048"/>
            <a:ext cx="5180926" cy="4352346"/>
          </a:xfrm>
        </p:spPr>
        <p:txBody>
          <a:bodyPr/>
          <a:lstStyle/>
          <a:p>
            <a:pPr lvl="0"/>
            <a:r>
              <a:rPr kumimoji="1" lang="zh-CN" altLang="en-US"/>
              <a:t>单击此处编辑母版文本样式</a:t>
            </a:r>
          </a:p>
          <a:p>
            <a:pPr lvl="1"/>
            <a:r>
              <a:rPr kumimoji="1" lang="zh-CN" altLang="en-US"/>
              <a:t>二级</a:t>
            </a:r>
          </a:p>
          <a:p>
            <a:pPr lvl="2"/>
            <a:r>
              <a:rPr kumimoji="1" lang="zh-CN" altLang="en-US"/>
              <a:t>三级</a:t>
            </a:r>
          </a:p>
          <a:p>
            <a:pPr lvl="3"/>
            <a:r>
              <a:rPr kumimoji="1" lang="zh-CN" altLang="en-US"/>
              <a:t>四级</a:t>
            </a:r>
          </a:p>
          <a:p>
            <a:pPr lvl="4"/>
            <a:r>
              <a:rPr kumimoji="1" lang="zh-CN" altLang="en-US"/>
              <a:t>五级</a:t>
            </a:r>
          </a:p>
        </p:txBody>
      </p:sp>
      <p:sp>
        <p:nvSpPr>
          <p:cNvPr id="5" name="日期占位符 4">
            <a:extLst>
              <a:ext uri="{FF2B5EF4-FFF2-40B4-BE49-F238E27FC236}">
                <a16:creationId xmlns:a16="http://schemas.microsoft.com/office/drawing/2014/main" id="{430F89AB-784E-434B-8503-971B2EE32380}"/>
              </a:ext>
            </a:extLst>
          </p:cNvPr>
          <p:cNvSpPr>
            <a:spLocks noGrp="1"/>
          </p:cNvSpPr>
          <p:nvPr>
            <p:ph type="dt" sz="half" idx="10"/>
          </p:nvPr>
        </p:nvSpPr>
        <p:spPr/>
        <p:txBody>
          <a:bodyPr/>
          <a:lstStyle/>
          <a:p>
            <a:fld id="{8F595B1A-FCBB-844D-B32A-0926A65FE0B6}" type="datetimeFigureOut">
              <a:rPr kumimoji="1" lang="zh-CN" altLang="en-US" smtClean="0"/>
              <a:t>2021/1/25</a:t>
            </a:fld>
            <a:endParaRPr kumimoji="1" lang="zh-CN" altLang="en-US"/>
          </a:p>
        </p:txBody>
      </p:sp>
      <p:sp>
        <p:nvSpPr>
          <p:cNvPr id="6" name="页脚占位符 5">
            <a:extLst>
              <a:ext uri="{FF2B5EF4-FFF2-40B4-BE49-F238E27FC236}">
                <a16:creationId xmlns:a16="http://schemas.microsoft.com/office/drawing/2014/main" id="{F893E022-92BD-1641-B728-E668D96A8054}"/>
              </a:ext>
            </a:extLst>
          </p:cNvPr>
          <p:cNvSpPr>
            <a:spLocks noGrp="1"/>
          </p:cNvSpPr>
          <p:nvPr>
            <p:ph type="ftr" sz="quarter" idx="11"/>
          </p:nvPr>
        </p:nvSpPr>
        <p:spPr/>
        <p:txBody>
          <a:bodyPr/>
          <a:lstStyle/>
          <a:p>
            <a:endParaRPr kumimoji="1" lang="zh-CN" altLang="en-US"/>
          </a:p>
        </p:txBody>
      </p:sp>
      <p:sp>
        <p:nvSpPr>
          <p:cNvPr id="7" name="灯片编号占位符 6">
            <a:extLst>
              <a:ext uri="{FF2B5EF4-FFF2-40B4-BE49-F238E27FC236}">
                <a16:creationId xmlns:a16="http://schemas.microsoft.com/office/drawing/2014/main" id="{39C02B8F-2B77-EA46-B9B2-F6B82BF87A9D}"/>
              </a:ext>
            </a:extLst>
          </p:cNvPr>
          <p:cNvSpPr>
            <a:spLocks noGrp="1"/>
          </p:cNvSpPr>
          <p:nvPr>
            <p:ph type="sldNum" sz="quarter" idx="12"/>
          </p:nvPr>
        </p:nvSpPr>
        <p:spPr/>
        <p:txBody>
          <a:bodyPr/>
          <a:lstStyle/>
          <a:p>
            <a:fld id="{A3DA5683-D8FA-C847-92D9-007467237342}" type="slidenum">
              <a:rPr kumimoji="1" lang="zh-CN" altLang="en-US" smtClean="0"/>
              <a:t>‹#›</a:t>
            </a:fld>
            <a:endParaRPr kumimoji="1" lang="zh-CN" altLang="en-US"/>
          </a:p>
        </p:txBody>
      </p:sp>
    </p:spTree>
    <p:extLst>
      <p:ext uri="{BB962C8B-B14F-4D97-AF65-F5344CB8AC3E}">
        <p14:creationId xmlns:p14="http://schemas.microsoft.com/office/powerpoint/2010/main" val="11962935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6D55470-4CE3-8346-AE3C-C055ADEC0985}"/>
              </a:ext>
            </a:extLst>
          </p:cNvPr>
          <p:cNvSpPr>
            <a:spLocks noGrp="1"/>
          </p:cNvSpPr>
          <p:nvPr>
            <p:ph type="title"/>
          </p:nvPr>
        </p:nvSpPr>
        <p:spPr>
          <a:xfrm>
            <a:off x="839679" y="365210"/>
            <a:ext cx="10514231" cy="1325870"/>
          </a:xfrm>
        </p:spPr>
        <p:txBody>
          <a:bodyPr/>
          <a:lstStyle/>
          <a:p>
            <a:r>
              <a:rPr kumimoji="1" lang="zh-CN" altLang="en-US"/>
              <a:t>单击此处编辑母版标题样式</a:t>
            </a:r>
          </a:p>
        </p:txBody>
      </p:sp>
      <p:sp>
        <p:nvSpPr>
          <p:cNvPr id="3" name="文本占位符 2">
            <a:extLst>
              <a:ext uri="{FF2B5EF4-FFF2-40B4-BE49-F238E27FC236}">
                <a16:creationId xmlns:a16="http://schemas.microsoft.com/office/drawing/2014/main" id="{09606210-039E-3849-8357-D44018E025A4}"/>
              </a:ext>
            </a:extLst>
          </p:cNvPr>
          <p:cNvSpPr>
            <a:spLocks noGrp="1"/>
          </p:cNvSpPr>
          <p:nvPr>
            <p:ph type="body" idx="1"/>
          </p:nvPr>
        </p:nvSpPr>
        <p:spPr>
          <a:xfrm>
            <a:off x="839679" y="1681552"/>
            <a:ext cx="5157116" cy="824103"/>
          </a:xfrm>
        </p:spPr>
        <p:txBody>
          <a:bodyPr anchor="b"/>
          <a:lstStyle>
            <a:lvl1pPr marL="0" indent="0">
              <a:buNone/>
              <a:defRPr sz="2400" b="1"/>
            </a:lvl1pPr>
            <a:lvl2pPr marL="457154" indent="0">
              <a:buNone/>
              <a:defRPr sz="2000" b="1"/>
            </a:lvl2pPr>
            <a:lvl3pPr marL="914309" indent="0">
              <a:buNone/>
              <a:defRPr sz="1800" b="1"/>
            </a:lvl3pPr>
            <a:lvl4pPr marL="1371463" indent="0">
              <a:buNone/>
              <a:defRPr sz="1600" b="1"/>
            </a:lvl4pPr>
            <a:lvl5pPr marL="1828617" indent="0">
              <a:buNone/>
              <a:defRPr sz="1600" b="1"/>
            </a:lvl5pPr>
            <a:lvl6pPr marL="2285771" indent="0">
              <a:buNone/>
              <a:defRPr sz="1600" b="1"/>
            </a:lvl6pPr>
            <a:lvl7pPr marL="2742926" indent="0">
              <a:buNone/>
              <a:defRPr sz="1600" b="1"/>
            </a:lvl7pPr>
            <a:lvl8pPr marL="3200080" indent="0">
              <a:buNone/>
              <a:defRPr sz="1600" b="1"/>
            </a:lvl8pPr>
            <a:lvl9pPr marL="3657234" indent="0">
              <a:buNone/>
              <a:defRPr sz="1600" b="1"/>
            </a:lvl9pPr>
          </a:lstStyle>
          <a:p>
            <a:pPr lvl="0"/>
            <a:r>
              <a:rPr kumimoji="1" lang="zh-CN" altLang="en-US"/>
              <a:t>单击此处编辑母版文本样式</a:t>
            </a:r>
          </a:p>
        </p:txBody>
      </p:sp>
      <p:sp>
        <p:nvSpPr>
          <p:cNvPr id="4" name="内容占位符 3">
            <a:extLst>
              <a:ext uri="{FF2B5EF4-FFF2-40B4-BE49-F238E27FC236}">
                <a16:creationId xmlns:a16="http://schemas.microsoft.com/office/drawing/2014/main" id="{BA78672F-DFE3-2E49-B82D-9761268F96C5}"/>
              </a:ext>
            </a:extLst>
          </p:cNvPr>
          <p:cNvSpPr>
            <a:spLocks noGrp="1"/>
          </p:cNvSpPr>
          <p:nvPr>
            <p:ph sz="half" idx="2"/>
          </p:nvPr>
        </p:nvSpPr>
        <p:spPr>
          <a:xfrm>
            <a:off x="839679" y="2505655"/>
            <a:ext cx="5157116" cy="3685441"/>
          </a:xfrm>
        </p:spPr>
        <p:txBody>
          <a:bodyPr/>
          <a:lstStyle/>
          <a:p>
            <a:pPr lvl="0"/>
            <a:r>
              <a:rPr kumimoji="1" lang="zh-CN" altLang="en-US"/>
              <a:t>单击此处编辑母版文本样式</a:t>
            </a:r>
          </a:p>
          <a:p>
            <a:pPr lvl="1"/>
            <a:r>
              <a:rPr kumimoji="1" lang="zh-CN" altLang="en-US"/>
              <a:t>二级</a:t>
            </a:r>
          </a:p>
          <a:p>
            <a:pPr lvl="2"/>
            <a:r>
              <a:rPr kumimoji="1" lang="zh-CN" altLang="en-US"/>
              <a:t>三级</a:t>
            </a:r>
          </a:p>
          <a:p>
            <a:pPr lvl="3"/>
            <a:r>
              <a:rPr kumimoji="1" lang="zh-CN" altLang="en-US"/>
              <a:t>四级</a:t>
            </a:r>
          </a:p>
          <a:p>
            <a:pPr lvl="4"/>
            <a:r>
              <a:rPr kumimoji="1" lang="zh-CN" altLang="en-US"/>
              <a:t>五级</a:t>
            </a:r>
          </a:p>
        </p:txBody>
      </p:sp>
      <p:sp>
        <p:nvSpPr>
          <p:cNvPr id="5" name="文本占位符 4">
            <a:extLst>
              <a:ext uri="{FF2B5EF4-FFF2-40B4-BE49-F238E27FC236}">
                <a16:creationId xmlns:a16="http://schemas.microsoft.com/office/drawing/2014/main" id="{E66F4AC2-A3CD-364A-99A1-C3BA97321985}"/>
              </a:ext>
            </a:extLst>
          </p:cNvPr>
          <p:cNvSpPr>
            <a:spLocks noGrp="1"/>
          </p:cNvSpPr>
          <p:nvPr>
            <p:ph type="body" sz="quarter" idx="3"/>
          </p:nvPr>
        </p:nvSpPr>
        <p:spPr>
          <a:xfrm>
            <a:off x="6171397" y="1681552"/>
            <a:ext cx="5182513" cy="824103"/>
          </a:xfrm>
        </p:spPr>
        <p:txBody>
          <a:bodyPr anchor="b"/>
          <a:lstStyle>
            <a:lvl1pPr marL="0" indent="0">
              <a:buNone/>
              <a:defRPr sz="2400" b="1"/>
            </a:lvl1pPr>
            <a:lvl2pPr marL="457154" indent="0">
              <a:buNone/>
              <a:defRPr sz="2000" b="1"/>
            </a:lvl2pPr>
            <a:lvl3pPr marL="914309" indent="0">
              <a:buNone/>
              <a:defRPr sz="1800" b="1"/>
            </a:lvl3pPr>
            <a:lvl4pPr marL="1371463" indent="0">
              <a:buNone/>
              <a:defRPr sz="1600" b="1"/>
            </a:lvl4pPr>
            <a:lvl5pPr marL="1828617" indent="0">
              <a:buNone/>
              <a:defRPr sz="1600" b="1"/>
            </a:lvl5pPr>
            <a:lvl6pPr marL="2285771" indent="0">
              <a:buNone/>
              <a:defRPr sz="1600" b="1"/>
            </a:lvl6pPr>
            <a:lvl7pPr marL="2742926" indent="0">
              <a:buNone/>
              <a:defRPr sz="1600" b="1"/>
            </a:lvl7pPr>
            <a:lvl8pPr marL="3200080" indent="0">
              <a:buNone/>
              <a:defRPr sz="1600" b="1"/>
            </a:lvl8pPr>
            <a:lvl9pPr marL="3657234" indent="0">
              <a:buNone/>
              <a:defRPr sz="1600" b="1"/>
            </a:lvl9pPr>
          </a:lstStyle>
          <a:p>
            <a:pPr lvl="0"/>
            <a:r>
              <a:rPr kumimoji="1" lang="zh-CN" altLang="en-US"/>
              <a:t>单击此处编辑母版文本样式</a:t>
            </a:r>
          </a:p>
        </p:txBody>
      </p:sp>
      <p:sp>
        <p:nvSpPr>
          <p:cNvPr id="6" name="内容占位符 5">
            <a:extLst>
              <a:ext uri="{FF2B5EF4-FFF2-40B4-BE49-F238E27FC236}">
                <a16:creationId xmlns:a16="http://schemas.microsoft.com/office/drawing/2014/main" id="{AF92A766-FE2C-5E4A-9FFA-223E06299513}"/>
              </a:ext>
            </a:extLst>
          </p:cNvPr>
          <p:cNvSpPr>
            <a:spLocks noGrp="1"/>
          </p:cNvSpPr>
          <p:nvPr>
            <p:ph sz="quarter" idx="4"/>
          </p:nvPr>
        </p:nvSpPr>
        <p:spPr>
          <a:xfrm>
            <a:off x="6171397" y="2505655"/>
            <a:ext cx="5182513" cy="3685441"/>
          </a:xfrm>
        </p:spPr>
        <p:txBody>
          <a:bodyPr/>
          <a:lstStyle/>
          <a:p>
            <a:pPr lvl="0"/>
            <a:r>
              <a:rPr kumimoji="1" lang="zh-CN" altLang="en-US"/>
              <a:t>单击此处编辑母版文本样式</a:t>
            </a:r>
          </a:p>
          <a:p>
            <a:pPr lvl="1"/>
            <a:r>
              <a:rPr kumimoji="1" lang="zh-CN" altLang="en-US"/>
              <a:t>二级</a:t>
            </a:r>
          </a:p>
          <a:p>
            <a:pPr lvl="2"/>
            <a:r>
              <a:rPr kumimoji="1" lang="zh-CN" altLang="en-US"/>
              <a:t>三级</a:t>
            </a:r>
          </a:p>
          <a:p>
            <a:pPr lvl="3"/>
            <a:r>
              <a:rPr kumimoji="1" lang="zh-CN" altLang="en-US"/>
              <a:t>四级</a:t>
            </a:r>
          </a:p>
          <a:p>
            <a:pPr lvl="4"/>
            <a:r>
              <a:rPr kumimoji="1" lang="zh-CN" altLang="en-US"/>
              <a:t>五级</a:t>
            </a:r>
          </a:p>
        </p:txBody>
      </p:sp>
      <p:sp>
        <p:nvSpPr>
          <p:cNvPr id="7" name="日期占位符 6">
            <a:extLst>
              <a:ext uri="{FF2B5EF4-FFF2-40B4-BE49-F238E27FC236}">
                <a16:creationId xmlns:a16="http://schemas.microsoft.com/office/drawing/2014/main" id="{D78B520C-D93C-4D46-A947-57095C06B7C6}"/>
              </a:ext>
            </a:extLst>
          </p:cNvPr>
          <p:cNvSpPr>
            <a:spLocks noGrp="1"/>
          </p:cNvSpPr>
          <p:nvPr>
            <p:ph type="dt" sz="half" idx="10"/>
          </p:nvPr>
        </p:nvSpPr>
        <p:spPr/>
        <p:txBody>
          <a:bodyPr/>
          <a:lstStyle/>
          <a:p>
            <a:fld id="{8F595B1A-FCBB-844D-B32A-0926A65FE0B6}" type="datetimeFigureOut">
              <a:rPr kumimoji="1" lang="zh-CN" altLang="en-US" smtClean="0"/>
              <a:t>2021/1/25</a:t>
            </a:fld>
            <a:endParaRPr kumimoji="1" lang="zh-CN" altLang="en-US"/>
          </a:p>
        </p:txBody>
      </p:sp>
      <p:sp>
        <p:nvSpPr>
          <p:cNvPr id="8" name="页脚占位符 7">
            <a:extLst>
              <a:ext uri="{FF2B5EF4-FFF2-40B4-BE49-F238E27FC236}">
                <a16:creationId xmlns:a16="http://schemas.microsoft.com/office/drawing/2014/main" id="{3BBF927E-8AB4-0A40-A0F3-804829D21893}"/>
              </a:ext>
            </a:extLst>
          </p:cNvPr>
          <p:cNvSpPr>
            <a:spLocks noGrp="1"/>
          </p:cNvSpPr>
          <p:nvPr>
            <p:ph type="ftr" sz="quarter" idx="11"/>
          </p:nvPr>
        </p:nvSpPr>
        <p:spPr/>
        <p:txBody>
          <a:bodyPr/>
          <a:lstStyle/>
          <a:p>
            <a:endParaRPr kumimoji="1" lang="zh-CN" altLang="en-US"/>
          </a:p>
        </p:txBody>
      </p:sp>
      <p:sp>
        <p:nvSpPr>
          <p:cNvPr id="9" name="灯片编号占位符 8">
            <a:extLst>
              <a:ext uri="{FF2B5EF4-FFF2-40B4-BE49-F238E27FC236}">
                <a16:creationId xmlns:a16="http://schemas.microsoft.com/office/drawing/2014/main" id="{F6F1B21D-A3FE-904C-976B-30E836A7AC16}"/>
              </a:ext>
            </a:extLst>
          </p:cNvPr>
          <p:cNvSpPr>
            <a:spLocks noGrp="1"/>
          </p:cNvSpPr>
          <p:nvPr>
            <p:ph type="sldNum" sz="quarter" idx="12"/>
          </p:nvPr>
        </p:nvSpPr>
        <p:spPr/>
        <p:txBody>
          <a:bodyPr/>
          <a:lstStyle/>
          <a:p>
            <a:fld id="{A3DA5683-D8FA-C847-92D9-007467237342}" type="slidenum">
              <a:rPr kumimoji="1" lang="zh-CN" altLang="en-US" smtClean="0"/>
              <a:t>‹#›</a:t>
            </a:fld>
            <a:endParaRPr kumimoji="1" lang="zh-CN" altLang="en-US"/>
          </a:p>
        </p:txBody>
      </p:sp>
    </p:spTree>
    <p:extLst>
      <p:ext uri="{BB962C8B-B14F-4D97-AF65-F5344CB8AC3E}">
        <p14:creationId xmlns:p14="http://schemas.microsoft.com/office/powerpoint/2010/main" val="15246032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19D830D-011D-8844-81A9-800EE9367134}"/>
              </a:ext>
            </a:extLst>
          </p:cNvPr>
          <p:cNvSpPr>
            <a:spLocks noGrp="1"/>
          </p:cNvSpPr>
          <p:nvPr>
            <p:ph type="title"/>
          </p:nvPr>
        </p:nvSpPr>
        <p:spPr/>
        <p:txBody>
          <a:bodyPr/>
          <a:lstStyle/>
          <a:p>
            <a:r>
              <a:rPr kumimoji="1" lang="zh-CN" altLang="en-US"/>
              <a:t>单击此处编辑母版标题样式</a:t>
            </a:r>
          </a:p>
        </p:txBody>
      </p:sp>
      <p:sp>
        <p:nvSpPr>
          <p:cNvPr id="3" name="日期占位符 2">
            <a:extLst>
              <a:ext uri="{FF2B5EF4-FFF2-40B4-BE49-F238E27FC236}">
                <a16:creationId xmlns:a16="http://schemas.microsoft.com/office/drawing/2014/main" id="{86B67483-E85E-4049-B9B6-7CB514536F1C}"/>
              </a:ext>
            </a:extLst>
          </p:cNvPr>
          <p:cNvSpPr>
            <a:spLocks noGrp="1"/>
          </p:cNvSpPr>
          <p:nvPr>
            <p:ph type="dt" sz="half" idx="10"/>
          </p:nvPr>
        </p:nvSpPr>
        <p:spPr/>
        <p:txBody>
          <a:bodyPr/>
          <a:lstStyle/>
          <a:p>
            <a:fld id="{8F595B1A-FCBB-844D-B32A-0926A65FE0B6}" type="datetimeFigureOut">
              <a:rPr kumimoji="1" lang="zh-CN" altLang="en-US" smtClean="0"/>
              <a:t>2021/1/25</a:t>
            </a:fld>
            <a:endParaRPr kumimoji="1" lang="zh-CN" altLang="en-US"/>
          </a:p>
        </p:txBody>
      </p:sp>
      <p:sp>
        <p:nvSpPr>
          <p:cNvPr id="4" name="页脚占位符 3">
            <a:extLst>
              <a:ext uri="{FF2B5EF4-FFF2-40B4-BE49-F238E27FC236}">
                <a16:creationId xmlns:a16="http://schemas.microsoft.com/office/drawing/2014/main" id="{1A1F1F22-FEC9-134E-8B3F-9EBAEEED2DE1}"/>
              </a:ext>
            </a:extLst>
          </p:cNvPr>
          <p:cNvSpPr>
            <a:spLocks noGrp="1"/>
          </p:cNvSpPr>
          <p:nvPr>
            <p:ph type="ftr" sz="quarter" idx="11"/>
          </p:nvPr>
        </p:nvSpPr>
        <p:spPr/>
        <p:txBody>
          <a:bodyPr/>
          <a:lstStyle/>
          <a:p>
            <a:endParaRPr kumimoji="1" lang="zh-CN" altLang="en-US"/>
          </a:p>
        </p:txBody>
      </p:sp>
      <p:sp>
        <p:nvSpPr>
          <p:cNvPr id="5" name="灯片编号占位符 4">
            <a:extLst>
              <a:ext uri="{FF2B5EF4-FFF2-40B4-BE49-F238E27FC236}">
                <a16:creationId xmlns:a16="http://schemas.microsoft.com/office/drawing/2014/main" id="{ABF26976-A1B2-0E42-80A5-52BB6A6E1202}"/>
              </a:ext>
            </a:extLst>
          </p:cNvPr>
          <p:cNvSpPr>
            <a:spLocks noGrp="1"/>
          </p:cNvSpPr>
          <p:nvPr>
            <p:ph type="sldNum" sz="quarter" idx="12"/>
          </p:nvPr>
        </p:nvSpPr>
        <p:spPr/>
        <p:txBody>
          <a:bodyPr/>
          <a:lstStyle/>
          <a:p>
            <a:fld id="{A3DA5683-D8FA-C847-92D9-007467237342}" type="slidenum">
              <a:rPr kumimoji="1" lang="zh-CN" altLang="en-US" smtClean="0"/>
              <a:t>‹#›</a:t>
            </a:fld>
            <a:endParaRPr kumimoji="1" lang="zh-CN" altLang="en-US"/>
          </a:p>
        </p:txBody>
      </p:sp>
    </p:spTree>
    <p:extLst>
      <p:ext uri="{BB962C8B-B14F-4D97-AF65-F5344CB8AC3E}">
        <p14:creationId xmlns:p14="http://schemas.microsoft.com/office/powerpoint/2010/main" val="30241041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a:extLst>
              <a:ext uri="{FF2B5EF4-FFF2-40B4-BE49-F238E27FC236}">
                <a16:creationId xmlns:a16="http://schemas.microsoft.com/office/drawing/2014/main" id="{A4F73A3C-BE38-F14C-85F4-044F36AC6993}"/>
              </a:ext>
            </a:extLst>
          </p:cNvPr>
          <p:cNvSpPr>
            <a:spLocks noGrp="1"/>
          </p:cNvSpPr>
          <p:nvPr>
            <p:ph type="dt" sz="half" idx="10"/>
          </p:nvPr>
        </p:nvSpPr>
        <p:spPr/>
        <p:txBody>
          <a:bodyPr/>
          <a:lstStyle/>
          <a:p>
            <a:fld id="{8F595B1A-FCBB-844D-B32A-0926A65FE0B6}" type="datetimeFigureOut">
              <a:rPr kumimoji="1" lang="zh-CN" altLang="en-US" smtClean="0"/>
              <a:t>2021/1/25</a:t>
            </a:fld>
            <a:endParaRPr kumimoji="1" lang="zh-CN" altLang="en-US"/>
          </a:p>
        </p:txBody>
      </p:sp>
      <p:sp>
        <p:nvSpPr>
          <p:cNvPr id="3" name="页脚占位符 2">
            <a:extLst>
              <a:ext uri="{FF2B5EF4-FFF2-40B4-BE49-F238E27FC236}">
                <a16:creationId xmlns:a16="http://schemas.microsoft.com/office/drawing/2014/main" id="{F8C12C16-C442-414E-BDF4-ADCD209B98F9}"/>
              </a:ext>
            </a:extLst>
          </p:cNvPr>
          <p:cNvSpPr>
            <a:spLocks noGrp="1"/>
          </p:cNvSpPr>
          <p:nvPr>
            <p:ph type="ftr" sz="quarter" idx="11"/>
          </p:nvPr>
        </p:nvSpPr>
        <p:spPr/>
        <p:txBody>
          <a:bodyPr/>
          <a:lstStyle/>
          <a:p>
            <a:endParaRPr kumimoji="1" lang="zh-CN" altLang="en-US"/>
          </a:p>
        </p:txBody>
      </p:sp>
      <p:sp>
        <p:nvSpPr>
          <p:cNvPr id="4" name="灯片编号占位符 3">
            <a:extLst>
              <a:ext uri="{FF2B5EF4-FFF2-40B4-BE49-F238E27FC236}">
                <a16:creationId xmlns:a16="http://schemas.microsoft.com/office/drawing/2014/main" id="{1BADB007-6E29-5642-8561-EE8871634EF1}"/>
              </a:ext>
            </a:extLst>
          </p:cNvPr>
          <p:cNvSpPr>
            <a:spLocks noGrp="1"/>
          </p:cNvSpPr>
          <p:nvPr>
            <p:ph type="sldNum" sz="quarter" idx="12"/>
          </p:nvPr>
        </p:nvSpPr>
        <p:spPr/>
        <p:txBody>
          <a:bodyPr/>
          <a:lstStyle/>
          <a:p>
            <a:fld id="{A3DA5683-D8FA-C847-92D9-007467237342}" type="slidenum">
              <a:rPr kumimoji="1" lang="zh-CN" altLang="en-US" smtClean="0"/>
              <a:t>‹#›</a:t>
            </a:fld>
            <a:endParaRPr kumimoji="1" lang="zh-CN" altLang="en-US"/>
          </a:p>
        </p:txBody>
      </p:sp>
    </p:spTree>
    <p:extLst>
      <p:ext uri="{BB962C8B-B14F-4D97-AF65-F5344CB8AC3E}">
        <p14:creationId xmlns:p14="http://schemas.microsoft.com/office/powerpoint/2010/main" val="33784799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6B7BDBE-611B-BF49-8EC0-A794D03E9EB0}"/>
              </a:ext>
            </a:extLst>
          </p:cNvPr>
          <p:cNvSpPr>
            <a:spLocks noGrp="1"/>
          </p:cNvSpPr>
          <p:nvPr>
            <p:ph type="title"/>
          </p:nvPr>
        </p:nvSpPr>
        <p:spPr>
          <a:xfrm>
            <a:off x="839679" y="457306"/>
            <a:ext cx="3931725" cy="1600571"/>
          </a:xfrm>
        </p:spPr>
        <p:txBody>
          <a:bodyPr anchor="b"/>
          <a:lstStyle>
            <a:lvl1pPr>
              <a:defRPr sz="3200"/>
            </a:lvl1pPr>
          </a:lstStyle>
          <a:p>
            <a:r>
              <a:rPr kumimoji="1" lang="zh-CN" altLang="en-US"/>
              <a:t>单击此处编辑母版标题样式</a:t>
            </a:r>
          </a:p>
        </p:txBody>
      </p:sp>
      <p:sp>
        <p:nvSpPr>
          <p:cNvPr id="3" name="内容占位符 2">
            <a:extLst>
              <a:ext uri="{FF2B5EF4-FFF2-40B4-BE49-F238E27FC236}">
                <a16:creationId xmlns:a16="http://schemas.microsoft.com/office/drawing/2014/main" id="{D8BCE7F7-CA1C-404B-941B-082094A7BDBB}"/>
              </a:ext>
            </a:extLst>
          </p:cNvPr>
          <p:cNvSpPr>
            <a:spLocks noGrp="1"/>
          </p:cNvSpPr>
          <p:nvPr>
            <p:ph idx="1"/>
          </p:nvPr>
        </p:nvSpPr>
        <p:spPr>
          <a:xfrm>
            <a:off x="5182513" y="987654"/>
            <a:ext cx="6171397" cy="487475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zh-CN" altLang="en-US"/>
              <a:t>单击此处编辑母版文本样式</a:t>
            </a:r>
          </a:p>
          <a:p>
            <a:pPr lvl="1"/>
            <a:r>
              <a:rPr kumimoji="1" lang="zh-CN" altLang="en-US"/>
              <a:t>二级</a:t>
            </a:r>
          </a:p>
          <a:p>
            <a:pPr lvl="2"/>
            <a:r>
              <a:rPr kumimoji="1" lang="zh-CN" altLang="en-US"/>
              <a:t>三级</a:t>
            </a:r>
          </a:p>
          <a:p>
            <a:pPr lvl="3"/>
            <a:r>
              <a:rPr kumimoji="1" lang="zh-CN" altLang="en-US"/>
              <a:t>四级</a:t>
            </a:r>
          </a:p>
          <a:p>
            <a:pPr lvl="4"/>
            <a:r>
              <a:rPr kumimoji="1" lang="zh-CN" altLang="en-US"/>
              <a:t>五级</a:t>
            </a:r>
          </a:p>
        </p:txBody>
      </p:sp>
      <p:sp>
        <p:nvSpPr>
          <p:cNvPr id="4" name="文本占位符 3">
            <a:extLst>
              <a:ext uri="{FF2B5EF4-FFF2-40B4-BE49-F238E27FC236}">
                <a16:creationId xmlns:a16="http://schemas.microsoft.com/office/drawing/2014/main" id="{8A5CBE66-3F6B-AD41-88C4-3E7BBAB4317F}"/>
              </a:ext>
            </a:extLst>
          </p:cNvPr>
          <p:cNvSpPr>
            <a:spLocks noGrp="1"/>
          </p:cNvSpPr>
          <p:nvPr>
            <p:ph type="body" sz="half" idx="2"/>
          </p:nvPr>
        </p:nvSpPr>
        <p:spPr>
          <a:xfrm>
            <a:off x="839679" y="2057876"/>
            <a:ext cx="3931725" cy="3812471"/>
          </a:xfrm>
        </p:spPr>
        <p:txBody>
          <a:bodyPr/>
          <a:lstStyle>
            <a:lvl1pPr marL="0" indent="0">
              <a:buNone/>
              <a:defRPr sz="1600"/>
            </a:lvl1pPr>
            <a:lvl2pPr marL="457154" indent="0">
              <a:buNone/>
              <a:defRPr sz="1400"/>
            </a:lvl2pPr>
            <a:lvl3pPr marL="914309" indent="0">
              <a:buNone/>
              <a:defRPr sz="1200"/>
            </a:lvl3pPr>
            <a:lvl4pPr marL="1371463" indent="0">
              <a:buNone/>
              <a:defRPr sz="1000"/>
            </a:lvl4pPr>
            <a:lvl5pPr marL="1828617" indent="0">
              <a:buNone/>
              <a:defRPr sz="1000"/>
            </a:lvl5pPr>
            <a:lvl6pPr marL="2285771" indent="0">
              <a:buNone/>
              <a:defRPr sz="1000"/>
            </a:lvl6pPr>
            <a:lvl7pPr marL="2742926" indent="0">
              <a:buNone/>
              <a:defRPr sz="1000"/>
            </a:lvl7pPr>
            <a:lvl8pPr marL="3200080" indent="0">
              <a:buNone/>
              <a:defRPr sz="1000"/>
            </a:lvl8pPr>
            <a:lvl9pPr marL="3657234" indent="0">
              <a:buNone/>
              <a:defRPr sz="1000"/>
            </a:lvl9pPr>
          </a:lstStyle>
          <a:p>
            <a:pPr lvl="0"/>
            <a:r>
              <a:rPr kumimoji="1" lang="zh-CN" altLang="en-US"/>
              <a:t>单击此处编辑母版文本样式</a:t>
            </a:r>
          </a:p>
        </p:txBody>
      </p:sp>
      <p:sp>
        <p:nvSpPr>
          <p:cNvPr id="5" name="日期占位符 4">
            <a:extLst>
              <a:ext uri="{FF2B5EF4-FFF2-40B4-BE49-F238E27FC236}">
                <a16:creationId xmlns:a16="http://schemas.microsoft.com/office/drawing/2014/main" id="{09C7745B-2E62-B04E-A6B2-FF344E867476}"/>
              </a:ext>
            </a:extLst>
          </p:cNvPr>
          <p:cNvSpPr>
            <a:spLocks noGrp="1"/>
          </p:cNvSpPr>
          <p:nvPr>
            <p:ph type="dt" sz="half" idx="10"/>
          </p:nvPr>
        </p:nvSpPr>
        <p:spPr/>
        <p:txBody>
          <a:bodyPr/>
          <a:lstStyle/>
          <a:p>
            <a:fld id="{8F595B1A-FCBB-844D-B32A-0926A65FE0B6}" type="datetimeFigureOut">
              <a:rPr kumimoji="1" lang="zh-CN" altLang="en-US" smtClean="0"/>
              <a:t>2021/1/25</a:t>
            </a:fld>
            <a:endParaRPr kumimoji="1" lang="zh-CN" altLang="en-US"/>
          </a:p>
        </p:txBody>
      </p:sp>
      <p:sp>
        <p:nvSpPr>
          <p:cNvPr id="6" name="页脚占位符 5">
            <a:extLst>
              <a:ext uri="{FF2B5EF4-FFF2-40B4-BE49-F238E27FC236}">
                <a16:creationId xmlns:a16="http://schemas.microsoft.com/office/drawing/2014/main" id="{4B0F99A7-3C5F-094C-936A-0A1DABFC3293}"/>
              </a:ext>
            </a:extLst>
          </p:cNvPr>
          <p:cNvSpPr>
            <a:spLocks noGrp="1"/>
          </p:cNvSpPr>
          <p:nvPr>
            <p:ph type="ftr" sz="quarter" idx="11"/>
          </p:nvPr>
        </p:nvSpPr>
        <p:spPr/>
        <p:txBody>
          <a:bodyPr/>
          <a:lstStyle/>
          <a:p>
            <a:endParaRPr kumimoji="1" lang="zh-CN" altLang="en-US"/>
          </a:p>
        </p:txBody>
      </p:sp>
      <p:sp>
        <p:nvSpPr>
          <p:cNvPr id="7" name="灯片编号占位符 6">
            <a:extLst>
              <a:ext uri="{FF2B5EF4-FFF2-40B4-BE49-F238E27FC236}">
                <a16:creationId xmlns:a16="http://schemas.microsoft.com/office/drawing/2014/main" id="{CF606E8B-E655-5544-83D4-42ED10006AE8}"/>
              </a:ext>
            </a:extLst>
          </p:cNvPr>
          <p:cNvSpPr>
            <a:spLocks noGrp="1"/>
          </p:cNvSpPr>
          <p:nvPr>
            <p:ph type="sldNum" sz="quarter" idx="12"/>
          </p:nvPr>
        </p:nvSpPr>
        <p:spPr/>
        <p:txBody>
          <a:bodyPr/>
          <a:lstStyle/>
          <a:p>
            <a:fld id="{A3DA5683-D8FA-C847-92D9-007467237342}" type="slidenum">
              <a:rPr kumimoji="1" lang="zh-CN" altLang="en-US" smtClean="0"/>
              <a:t>‹#›</a:t>
            </a:fld>
            <a:endParaRPr kumimoji="1" lang="zh-CN" altLang="en-US"/>
          </a:p>
        </p:txBody>
      </p:sp>
    </p:spTree>
    <p:extLst>
      <p:ext uri="{BB962C8B-B14F-4D97-AF65-F5344CB8AC3E}">
        <p14:creationId xmlns:p14="http://schemas.microsoft.com/office/powerpoint/2010/main" val="15892924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DE87686-A787-6C42-8C0F-736A28C4089E}"/>
              </a:ext>
            </a:extLst>
          </p:cNvPr>
          <p:cNvSpPr>
            <a:spLocks noGrp="1"/>
          </p:cNvSpPr>
          <p:nvPr>
            <p:ph type="title"/>
          </p:nvPr>
        </p:nvSpPr>
        <p:spPr>
          <a:xfrm>
            <a:off x="839679" y="457306"/>
            <a:ext cx="3931725" cy="1600571"/>
          </a:xfrm>
        </p:spPr>
        <p:txBody>
          <a:bodyPr anchor="b"/>
          <a:lstStyle>
            <a:lvl1pPr>
              <a:defRPr sz="3200"/>
            </a:lvl1pPr>
          </a:lstStyle>
          <a:p>
            <a:r>
              <a:rPr kumimoji="1" lang="zh-CN" altLang="en-US"/>
              <a:t>单击此处编辑母版标题样式</a:t>
            </a:r>
          </a:p>
        </p:txBody>
      </p:sp>
      <p:sp>
        <p:nvSpPr>
          <p:cNvPr id="3" name="图片占位符 2">
            <a:extLst>
              <a:ext uri="{FF2B5EF4-FFF2-40B4-BE49-F238E27FC236}">
                <a16:creationId xmlns:a16="http://schemas.microsoft.com/office/drawing/2014/main" id="{994A861A-0938-6B44-BE85-EEEA823FC1B4}"/>
              </a:ext>
            </a:extLst>
          </p:cNvPr>
          <p:cNvSpPr>
            <a:spLocks noGrp="1"/>
          </p:cNvSpPr>
          <p:nvPr>
            <p:ph type="pic" idx="1"/>
          </p:nvPr>
        </p:nvSpPr>
        <p:spPr>
          <a:xfrm>
            <a:off x="5182513" y="987654"/>
            <a:ext cx="6171397" cy="4874754"/>
          </a:xfrm>
        </p:spPr>
        <p:txBody>
          <a:bodyPr/>
          <a:lstStyle>
            <a:lvl1pPr marL="0" indent="0">
              <a:buNone/>
              <a:defRPr sz="3200"/>
            </a:lvl1pPr>
            <a:lvl2pPr marL="457154" indent="0">
              <a:buNone/>
              <a:defRPr sz="2800"/>
            </a:lvl2pPr>
            <a:lvl3pPr marL="914309" indent="0">
              <a:buNone/>
              <a:defRPr sz="2400"/>
            </a:lvl3pPr>
            <a:lvl4pPr marL="1371463" indent="0">
              <a:buNone/>
              <a:defRPr sz="2000"/>
            </a:lvl4pPr>
            <a:lvl5pPr marL="1828617" indent="0">
              <a:buNone/>
              <a:defRPr sz="2000"/>
            </a:lvl5pPr>
            <a:lvl6pPr marL="2285771" indent="0">
              <a:buNone/>
              <a:defRPr sz="2000"/>
            </a:lvl6pPr>
            <a:lvl7pPr marL="2742926" indent="0">
              <a:buNone/>
              <a:defRPr sz="2000"/>
            </a:lvl7pPr>
            <a:lvl8pPr marL="3200080" indent="0">
              <a:buNone/>
              <a:defRPr sz="2000"/>
            </a:lvl8pPr>
            <a:lvl9pPr marL="3657234" indent="0">
              <a:buNone/>
              <a:defRPr sz="2000"/>
            </a:lvl9pPr>
          </a:lstStyle>
          <a:p>
            <a:endParaRPr kumimoji="1" lang="zh-CN" altLang="en-US"/>
          </a:p>
        </p:txBody>
      </p:sp>
      <p:sp>
        <p:nvSpPr>
          <p:cNvPr id="4" name="文本占位符 3">
            <a:extLst>
              <a:ext uri="{FF2B5EF4-FFF2-40B4-BE49-F238E27FC236}">
                <a16:creationId xmlns:a16="http://schemas.microsoft.com/office/drawing/2014/main" id="{61B6DA81-B7FD-054A-BB50-D62F0B89821A}"/>
              </a:ext>
            </a:extLst>
          </p:cNvPr>
          <p:cNvSpPr>
            <a:spLocks noGrp="1"/>
          </p:cNvSpPr>
          <p:nvPr>
            <p:ph type="body" sz="half" idx="2"/>
          </p:nvPr>
        </p:nvSpPr>
        <p:spPr>
          <a:xfrm>
            <a:off x="839679" y="2057876"/>
            <a:ext cx="3931725" cy="3812471"/>
          </a:xfrm>
        </p:spPr>
        <p:txBody>
          <a:bodyPr/>
          <a:lstStyle>
            <a:lvl1pPr marL="0" indent="0">
              <a:buNone/>
              <a:defRPr sz="1600"/>
            </a:lvl1pPr>
            <a:lvl2pPr marL="457154" indent="0">
              <a:buNone/>
              <a:defRPr sz="1400"/>
            </a:lvl2pPr>
            <a:lvl3pPr marL="914309" indent="0">
              <a:buNone/>
              <a:defRPr sz="1200"/>
            </a:lvl3pPr>
            <a:lvl4pPr marL="1371463" indent="0">
              <a:buNone/>
              <a:defRPr sz="1000"/>
            </a:lvl4pPr>
            <a:lvl5pPr marL="1828617" indent="0">
              <a:buNone/>
              <a:defRPr sz="1000"/>
            </a:lvl5pPr>
            <a:lvl6pPr marL="2285771" indent="0">
              <a:buNone/>
              <a:defRPr sz="1000"/>
            </a:lvl6pPr>
            <a:lvl7pPr marL="2742926" indent="0">
              <a:buNone/>
              <a:defRPr sz="1000"/>
            </a:lvl7pPr>
            <a:lvl8pPr marL="3200080" indent="0">
              <a:buNone/>
              <a:defRPr sz="1000"/>
            </a:lvl8pPr>
            <a:lvl9pPr marL="3657234" indent="0">
              <a:buNone/>
              <a:defRPr sz="1000"/>
            </a:lvl9pPr>
          </a:lstStyle>
          <a:p>
            <a:pPr lvl="0"/>
            <a:r>
              <a:rPr kumimoji="1" lang="zh-CN" altLang="en-US"/>
              <a:t>单击此处编辑母版文本样式</a:t>
            </a:r>
          </a:p>
        </p:txBody>
      </p:sp>
      <p:sp>
        <p:nvSpPr>
          <p:cNvPr id="5" name="日期占位符 4">
            <a:extLst>
              <a:ext uri="{FF2B5EF4-FFF2-40B4-BE49-F238E27FC236}">
                <a16:creationId xmlns:a16="http://schemas.microsoft.com/office/drawing/2014/main" id="{11DB7222-4708-DB45-912C-286464C1E143}"/>
              </a:ext>
            </a:extLst>
          </p:cNvPr>
          <p:cNvSpPr>
            <a:spLocks noGrp="1"/>
          </p:cNvSpPr>
          <p:nvPr>
            <p:ph type="dt" sz="half" idx="10"/>
          </p:nvPr>
        </p:nvSpPr>
        <p:spPr/>
        <p:txBody>
          <a:bodyPr/>
          <a:lstStyle/>
          <a:p>
            <a:fld id="{8F595B1A-FCBB-844D-B32A-0926A65FE0B6}" type="datetimeFigureOut">
              <a:rPr kumimoji="1" lang="zh-CN" altLang="en-US" smtClean="0"/>
              <a:t>2021/1/25</a:t>
            </a:fld>
            <a:endParaRPr kumimoji="1" lang="zh-CN" altLang="en-US"/>
          </a:p>
        </p:txBody>
      </p:sp>
      <p:sp>
        <p:nvSpPr>
          <p:cNvPr id="6" name="页脚占位符 5">
            <a:extLst>
              <a:ext uri="{FF2B5EF4-FFF2-40B4-BE49-F238E27FC236}">
                <a16:creationId xmlns:a16="http://schemas.microsoft.com/office/drawing/2014/main" id="{4E48C63D-C2C2-6B4D-8F89-A9C6B19081E5}"/>
              </a:ext>
            </a:extLst>
          </p:cNvPr>
          <p:cNvSpPr>
            <a:spLocks noGrp="1"/>
          </p:cNvSpPr>
          <p:nvPr>
            <p:ph type="ftr" sz="quarter" idx="11"/>
          </p:nvPr>
        </p:nvSpPr>
        <p:spPr/>
        <p:txBody>
          <a:bodyPr/>
          <a:lstStyle/>
          <a:p>
            <a:endParaRPr kumimoji="1" lang="zh-CN" altLang="en-US"/>
          </a:p>
        </p:txBody>
      </p:sp>
      <p:sp>
        <p:nvSpPr>
          <p:cNvPr id="7" name="灯片编号占位符 6">
            <a:extLst>
              <a:ext uri="{FF2B5EF4-FFF2-40B4-BE49-F238E27FC236}">
                <a16:creationId xmlns:a16="http://schemas.microsoft.com/office/drawing/2014/main" id="{B00751AC-AFC5-D140-B193-8B4BB1D32ECB}"/>
              </a:ext>
            </a:extLst>
          </p:cNvPr>
          <p:cNvSpPr>
            <a:spLocks noGrp="1"/>
          </p:cNvSpPr>
          <p:nvPr>
            <p:ph type="sldNum" sz="quarter" idx="12"/>
          </p:nvPr>
        </p:nvSpPr>
        <p:spPr/>
        <p:txBody>
          <a:bodyPr/>
          <a:lstStyle/>
          <a:p>
            <a:fld id="{A3DA5683-D8FA-C847-92D9-007467237342}" type="slidenum">
              <a:rPr kumimoji="1" lang="zh-CN" altLang="en-US" smtClean="0"/>
              <a:t>‹#›</a:t>
            </a:fld>
            <a:endParaRPr kumimoji="1" lang="zh-CN" altLang="en-US"/>
          </a:p>
        </p:txBody>
      </p:sp>
    </p:spTree>
    <p:extLst>
      <p:ext uri="{BB962C8B-B14F-4D97-AF65-F5344CB8AC3E}">
        <p14:creationId xmlns:p14="http://schemas.microsoft.com/office/powerpoint/2010/main" val="25649746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a:extLst>
              <a:ext uri="{FF2B5EF4-FFF2-40B4-BE49-F238E27FC236}">
                <a16:creationId xmlns:a16="http://schemas.microsoft.com/office/drawing/2014/main" id="{54BF4EFF-FAFD-E246-9D3A-778C6EB13F06}"/>
              </a:ext>
            </a:extLst>
          </p:cNvPr>
          <p:cNvSpPr>
            <a:spLocks noGrp="1"/>
          </p:cNvSpPr>
          <p:nvPr>
            <p:ph type="title"/>
          </p:nvPr>
        </p:nvSpPr>
        <p:spPr>
          <a:xfrm>
            <a:off x="838091" y="365210"/>
            <a:ext cx="10514231" cy="1325870"/>
          </a:xfrm>
          <a:prstGeom prst="rect">
            <a:avLst/>
          </a:prstGeom>
        </p:spPr>
        <p:txBody>
          <a:bodyPr vert="horz" lIns="91440" tIns="45720" rIns="91440" bIns="45720" rtlCol="0" anchor="ctr">
            <a:normAutofit/>
          </a:bodyPr>
          <a:lstStyle/>
          <a:p>
            <a:r>
              <a:rPr kumimoji="1" lang="zh-CN" altLang="en-US"/>
              <a:t>单击此处编辑母版标题样式</a:t>
            </a:r>
          </a:p>
        </p:txBody>
      </p:sp>
      <p:sp>
        <p:nvSpPr>
          <p:cNvPr id="3" name="文本占位符 2">
            <a:extLst>
              <a:ext uri="{FF2B5EF4-FFF2-40B4-BE49-F238E27FC236}">
                <a16:creationId xmlns:a16="http://schemas.microsoft.com/office/drawing/2014/main" id="{A0C22768-91E7-2748-B1D2-3013E881C93E}"/>
              </a:ext>
            </a:extLst>
          </p:cNvPr>
          <p:cNvSpPr>
            <a:spLocks noGrp="1"/>
          </p:cNvSpPr>
          <p:nvPr>
            <p:ph type="body" idx="1"/>
          </p:nvPr>
        </p:nvSpPr>
        <p:spPr>
          <a:xfrm>
            <a:off x="838091" y="1826048"/>
            <a:ext cx="10514231" cy="4352346"/>
          </a:xfrm>
          <a:prstGeom prst="rect">
            <a:avLst/>
          </a:prstGeom>
        </p:spPr>
        <p:txBody>
          <a:bodyPr vert="horz" lIns="91440" tIns="45720" rIns="91440" bIns="45720" rtlCol="0">
            <a:normAutofit/>
          </a:bodyPr>
          <a:lstStyle/>
          <a:p>
            <a:pPr lvl="0"/>
            <a:r>
              <a:rPr kumimoji="1" lang="zh-CN" altLang="en-US"/>
              <a:t>单击此处编辑母版文本样式</a:t>
            </a:r>
          </a:p>
          <a:p>
            <a:pPr lvl="1"/>
            <a:r>
              <a:rPr kumimoji="1" lang="zh-CN" altLang="en-US"/>
              <a:t>二级</a:t>
            </a:r>
          </a:p>
          <a:p>
            <a:pPr lvl="2"/>
            <a:r>
              <a:rPr kumimoji="1" lang="zh-CN" altLang="en-US"/>
              <a:t>三级</a:t>
            </a:r>
          </a:p>
          <a:p>
            <a:pPr lvl="3"/>
            <a:r>
              <a:rPr kumimoji="1" lang="zh-CN" altLang="en-US"/>
              <a:t>四级</a:t>
            </a:r>
          </a:p>
          <a:p>
            <a:pPr lvl="4"/>
            <a:r>
              <a:rPr kumimoji="1" lang="zh-CN" altLang="en-US"/>
              <a:t>五级</a:t>
            </a:r>
          </a:p>
        </p:txBody>
      </p:sp>
      <p:sp>
        <p:nvSpPr>
          <p:cNvPr id="4" name="日期占位符 3">
            <a:extLst>
              <a:ext uri="{FF2B5EF4-FFF2-40B4-BE49-F238E27FC236}">
                <a16:creationId xmlns:a16="http://schemas.microsoft.com/office/drawing/2014/main" id="{F7DCE054-095B-B848-8769-8D90169FE5DF}"/>
              </a:ext>
            </a:extLst>
          </p:cNvPr>
          <p:cNvSpPr>
            <a:spLocks noGrp="1"/>
          </p:cNvSpPr>
          <p:nvPr>
            <p:ph type="dt" sz="half" idx="2"/>
          </p:nvPr>
        </p:nvSpPr>
        <p:spPr>
          <a:xfrm>
            <a:off x="838091" y="6357822"/>
            <a:ext cx="2742843" cy="365210"/>
          </a:xfrm>
          <a:prstGeom prst="rect">
            <a:avLst/>
          </a:prstGeom>
        </p:spPr>
        <p:txBody>
          <a:bodyPr vert="horz" lIns="91440" tIns="45720" rIns="91440" bIns="45720" rtlCol="0" anchor="ctr"/>
          <a:lstStyle>
            <a:lvl1pPr algn="l">
              <a:defRPr sz="1200">
                <a:solidFill>
                  <a:schemeClr val="tx1">
                    <a:tint val="75000"/>
                  </a:schemeClr>
                </a:solidFill>
              </a:defRPr>
            </a:lvl1pPr>
          </a:lstStyle>
          <a:p>
            <a:fld id="{8F595B1A-FCBB-844D-B32A-0926A65FE0B6}" type="datetimeFigureOut">
              <a:rPr kumimoji="1" lang="zh-CN" altLang="en-US" smtClean="0"/>
              <a:t>2021/1/25</a:t>
            </a:fld>
            <a:endParaRPr kumimoji="1" lang="zh-CN" altLang="en-US"/>
          </a:p>
        </p:txBody>
      </p:sp>
      <p:sp>
        <p:nvSpPr>
          <p:cNvPr id="5" name="页脚占位符 4">
            <a:extLst>
              <a:ext uri="{FF2B5EF4-FFF2-40B4-BE49-F238E27FC236}">
                <a16:creationId xmlns:a16="http://schemas.microsoft.com/office/drawing/2014/main" id="{34B3A8D9-0170-2D40-AF26-0C2F3602D0BE}"/>
              </a:ext>
            </a:extLst>
          </p:cNvPr>
          <p:cNvSpPr>
            <a:spLocks noGrp="1"/>
          </p:cNvSpPr>
          <p:nvPr>
            <p:ph type="ftr" sz="quarter" idx="3"/>
          </p:nvPr>
        </p:nvSpPr>
        <p:spPr>
          <a:xfrm>
            <a:off x="4038075" y="6357822"/>
            <a:ext cx="4114264" cy="365210"/>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zh-CN" altLang="en-US"/>
          </a:p>
        </p:txBody>
      </p:sp>
      <p:sp>
        <p:nvSpPr>
          <p:cNvPr id="6" name="灯片编号占位符 5">
            <a:extLst>
              <a:ext uri="{FF2B5EF4-FFF2-40B4-BE49-F238E27FC236}">
                <a16:creationId xmlns:a16="http://schemas.microsoft.com/office/drawing/2014/main" id="{CA45382D-7D95-2E4C-AA86-D93B6AF57BAC}"/>
              </a:ext>
            </a:extLst>
          </p:cNvPr>
          <p:cNvSpPr>
            <a:spLocks noGrp="1"/>
          </p:cNvSpPr>
          <p:nvPr>
            <p:ph type="sldNum" sz="quarter" idx="4"/>
          </p:nvPr>
        </p:nvSpPr>
        <p:spPr>
          <a:xfrm>
            <a:off x="8609479" y="6357822"/>
            <a:ext cx="2742843" cy="365210"/>
          </a:xfrm>
          <a:prstGeom prst="rect">
            <a:avLst/>
          </a:prstGeom>
        </p:spPr>
        <p:txBody>
          <a:bodyPr vert="horz" lIns="91440" tIns="45720" rIns="91440" bIns="45720" rtlCol="0" anchor="ctr"/>
          <a:lstStyle>
            <a:lvl1pPr algn="r">
              <a:defRPr sz="1200">
                <a:solidFill>
                  <a:schemeClr val="tx1">
                    <a:tint val="75000"/>
                  </a:schemeClr>
                </a:solidFill>
              </a:defRPr>
            </a:lvl1pPr>
          </a:lstStyle>
          <a:p>
            <a:fld id="{A3DA5683-D8FA-C847-92D9-007467237342}" type="slidenum">
              <a:rPr kumimoji="1" lang="zh-CN" altLang="en-US" smtClean="0"/>
              <a:t>‹#›</a:t>
            </a:fld>
            <a:endParaRPr kumimoji="1" lang="zh-CN" altLang="en-US"/>
          </a:p>
        </p:txBody>
      </p:sp>
    </p:spTree>
    <p:extLst>
      <p:ext uri="{BB962C8B-B14F-4D97-AF65-F5344CB8AC3E}">
        <p14:creationId xmlns:p14="http://schemas.microsoft.com/office/powerpoint/2010/main" val="3849442615"/>
      </p:ext>
    </p:extLst>
  </p:cSld>
  <p:clrMap bg1="lt1" tx1="dk1" bg2="lt2" tx2="dk2" accent1="accent1" accent2="accent2" accent3="accent3" accent4="accent4" accent5="accent5" accent6="accent6" hlink="hlink" folHlink="folHlink"/>
  <p:sldLayoutIdLst>
    <p:sldLayoutId id="2147483665" r:id="rId1"/>
    <p:sldLayoutId id="2147483666" r:id="rId2"/>
    <p:sldLayoutId id="2147483667" r:id="rId3"/>
    <p:sldLayoutId id="2147483668" r:id="rId4"/>
    <p:sldLayoutId id="2147483669" r:id="rId5"/>
    <p:sldLayoutId id="2147483670" r:id="rId6"/>
    <p:sldLayoutId id="2147483671" r:id="rId7"/>
    <p:sldLayoutId id="2147483672" r:id="rId8"/>
    <p:sldLayoutId id="2147483673" r:id="rId9"/>
    <p:sldLayoutId id="2147483674" r:id="rId10"/>
    <p:sldLayoutId id="2147483675" r:id="rId11"/>
    <p:sldLayoutId id="2147483676" r:id="rId12"/>
    <p:sldLayoutId id="2147483677" r:id="rId13"/>
  </p:sldLayoutIdLst>
  <p:txStyles>
    <p:titleStyle>
      <a:lvl1pPr algn="l" defTabSz="914309"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577" indent="-228577" algn="l" defTabSz="914309"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731" indent="-228577" algn="l" defTabSz="914309"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886" indent="-228577" algn="l" defTabSz="914309"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040" indent="-228577" algn="l" defTabSz="914309"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194" indent="-228577" algn="l" defTabSz="914309"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349" indent="-228577" algn="l" defTabSz="914309"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503" indent="-228577" algn="l" defTabSz="914309"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657" indent="-228577" algn="l" defTabSz="914309"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5811" indent="-228577" algn="l" defTabSz="914309"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309" rtl="0" eaLnBrk="1" latinLnBrk="0" hangingPunct="1">
        <a:defRPr sz="1800" kern="1200">
          <a:solidFill>
            <a:schemeClr val="tx1"/>
          </a:solidFill>
          <a:latin typeface="+mn-lt"/>
          <a:ea typeface="+mn-ea"/>
          <a:cs typeface="+mn-cs"/>
        </a:defRPr>
      </a:lvl1pPr>
      <a:lvl2pPr marL="457154" algn="l" defTabSz="914309" rtl="0" eaLnBrk="1" latinLnBrk="0" hangingPunct="1">
        <a:defRPr sz="1800" kern="1200">
          <a:solidFill>
            <a:schemeClr val="tx1"/>
          </a:solidFill>
          <a:latin typeface="+mn-lt"/>
          <a:ea typeface="+mn-ea"/>
          <a:cs typeface="+mn-cs"/>
        </a:defRPr>
      </a:lvl2pPr>
      <a:lvl3pPr marL="914309" algn="l" defTabSz="914309" rtl="0" eaLnBrk="1" latinLnBrk="0" hangingPunct="1">
        <a:defRPr sz="1800" kern="1200">
          <a:solidFill>
            <a:schemeClr val="tx1"/>
          </a:solidFill>
          <a:latin typeface="+mn-lt"/>
          <a:ea typeface="+mn-ea"/>
          <a:cs typeface="+mn-cs"/>
        </a:defRPr>
      </a:lvl3pPr>
      <a:lvl4pPr marL="1371463" algn="l" defTabSz="914309" rtl="0" eaLnBrk="1" latinLnBrk="0" hangingPunct="1">
        <a:defRPr sz="1800" kern="1200">
          <a:solidFill>
            <a:schemeClr val="tx1"/>
          </a:solidFill>
          <a:latin typeface="+mn-lt"/>
          <a:ea typeface="+mn-ea"/>
          <a:cs typeface="+mn-cs"/>
        </a:defRPr>
      </a:lvl4pPr>
      <a:lvl5pPr marL="1828617" algn="l" defTabSz="914309" rtl="0" eaLnBrk="1" latinLnBrk="0" hangingPunct="1">
        <a:defRPr sz="1800" kern="1200">
          <a:solidFill>
            <a:schemeClr val="tx1"/>
          </a:solidFill>
          <a:latin typeface="+mn-lt"/>
          <a:ea typeface="+mn-ea"/>
          <a:cs typeface="+mn-cs"/>
        </a:defRPr>
      </a:lvl5pPr>
      <a:lvl6pPr marL="2285771" algn="l" defTabSz="914309" rtl="0" eaLnBrk="1" latinLnBrk="0" hangingPunct="1">
        <a:defRPr sz="1800" kern="1200">
          <a:solidFill>
            <a:schemeClr val="tx1"/>
          </a:solidFill>
          <a:latin typeface="+mn-lt"/>
          <a:ea typeface="+mn-ea"/>
          <a:cs typeface="+mn-cs"/>
        </a:defRPr>
      </a:lvl6pPr>
      <a:lvl7pPr marL="2742926" algn="l" defTabSz="914309" rtl="0" eaLnBrk="1" latinLnBrk="0" hangingPunct="1">
        <a:defRPr sz="1800" kern="1200">
          <a:solidFill>
            <a:schemeClr val="tx1"/>
          </a:solidFill>
          <a:latin typeface="+mn-lt"/>
          <a:ea typeface="+mn-ea"/>
          <a:cs typeface="+mn-cs"/>
        </a:defRPr>
      </a:lvl7pPr>
      <a:lvl8pPr marL="3200080" algn="l" defTabSz="914309" rtl="0" eaLnBrk="1" latinLnBrk="0" hangingPunct="1">
        <a:defRPr sz="1800" kern="1200">
          <a:solidFill>
            <a:schemeClr val="tx1"/>
          </a:solidFill>
          <a:latin typeface="+mn-lt"/>
          <a:ea typeface="+mn-ea"/>
          <a:cs typeface="+mn-cs"/>
        </a:defRPr>
      </a:lvl8pPr>
      <a:lvl9pPr marL="3657234" algn="l" defTabSz="914309"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rotWithShape="1">
          <a:blip r:embed="rId2">
            <a:extLst>
              <a:ext uri="{28A0092B-C50C-407E-A947-70E740481C1C}">
                <a14:useLocalDpi xmlns:a14="http://schemas.microsoft.com/office/drawing/2010/main" val="0"/>
              </a:ext>
            </a:extLst>
          </a:blip>
          <a:srcRect l="1" t="347" r="204" b="9991"/>
          <a:stretch/>
        </p:blipFill>
        <p:spPr>
          <a:xfrm>
            <a:off x="0" y="-1"/>
            <a:ext cx="12215887" cy="6859589"/>
          </a:xfrm>
          <a:prstGeom prst="rect">
            <a:avLst/>
          </a:prstGeom>
        </p:spPr>
      </p:pic>
      <p:grpSp>
        <p:nvGrpSpPr>
          <p:cNvPr id="33" name="组合 32"/>
          <p:cNvGrpSpPr/>
          <p:nvPr/>
        </p:nvGrpSpPr>
        <p:grpSpPr>
          <a:xfrm>
            <a:off x="-25475" y="2045770"/>
            <a:ext cx="12215888" cy="3135533"/>
            <a:chOff x="-1524000" y="945852"/>
            <a:chExt cx="12215888" cy="3135533"/>
          </a:xfrm>
        </p:grpSpPr>
        <p:cxnSp>
          <p:nvCxnSpPr>
            <p:cNvPr id="34" name="直接连接符 33"/>
            <p:cNvCxnSpPr/>
            <p:nvPr/>
          </p:nvCxnSpPr>
          <p:spPr>
            <a:xfrm>
              <a:off x="0" y="2807930"/>
              <a:ext cx="9144000" cy="0"/>
            </a:xfrm>
            <a:prstGeom prst="line">
              <a:avLst/>
            </a:prstGeom>
            <a:ln>
              <a:solidFill>
                <a:schemeClr val="bg1">
                  <a:alpha val="50000"/>
                </a:schemeClr>
              </a:solidFill>
            </a:ln>
          </p:spPr>
          <p:style>
            <a:lnRef idx="1">
              <a:schemeClr val="accent1"/>
            </a:lnRef>
            <a:fillRef idx="0">
              <a:schemeClr val="accent1"/>
            </a:fillRef>
            <a:effectRef idx="0">
              <a:schemeClr val="accent1"/>
            </a:effectRef>
            <a:fontRef idx="minor">
              <a:schemeClr val="tx1"/>
            </a:fontRef>
          </p:style>
        </p:cxnSp>
        <p:grpSp>
          <p:nvGrpSpPr>
            <p:cNvPr id="35" name="组合 34"/>
            <p:cNvGrpSpPr/>
            <p:nvPr/>
          </p:nvGrpSpPr>
          <p:grpSpPr>
            <a:xfrm>
              <a:off x="-1524000" y="945852"/>
              <a:ext cx="12215888" cy="3135533"/>
              <a:chOff x="-1524000" y="945852"/>
              <a:chExt cx="12215888" cy="3135533"/>
            </a:xfrm>
          </p:grpSpPr>
          <p:sp>
            <p:nvSpPr>
              <p:cNvPr id="36" name="矩形 35"/>
              <p:cNvSpPr/>
              <p:nvPr/>
            </p:nvSpPr>
            <p:spPr>
              <a:xfrm>
                <a:off x="-1524000" y="945852"/>
                <a:ext cx="12215888" cy="3052925"/>
              </a:xfrm>
              <a:prstGeom prst="rect">
                <a:avLst/>
              </a:prstGeom>
              <a:solidFill>
                <a:schemeClr val="bg1">
                  <a:alpha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7" name="矩形 36"/>
              <p:cNvSpPr/>
              <p:nvPr/>
            </p:nvSpPr>
            <p:spPr>
              <a:xfrm>
                <a:off x="3985218" y="3998778"/>
                <a:ext cx="6682781" cy="82606"/>
              </a:xfrm>
              <a:prstGeom prst="rect">
                <a:avLst/>
              </a:prstGeom>
              <a:solidFill>
                <a:srgbClr val="FFC00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8" name="矩形 37"/>
              <p:cNvSpPr/>
              <p:nvPr/>
            </p:nvSpPr>
            <p:spPr>
              <a:xfrm>
                <a:off x="-1524000" y="3998777"/>
                <a:ext cx="5509219" cy="82608"/>
              </a:xfrm>
              <a:prstGeom prst="rect">
                <a:avLst/>
              </a:prstGeom>
              <a:solidFill>
                <a:srgbClr val="92D05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sp>
        <p:nvSpPr>
          <p:cNvPr id="14" name="标题 2"/>
          <p:cNvSpPr txBox="1">
            <a:spLocks/>
          </p:cNvSpPr>
          <p:nvPr/>
        </p:nvSpPr>
        <p:spPr>
          <a:xfrm>
            <a:off x="239911" y="2128378"/>
            <a:ext cx="11471919" cy="3052925"/>
          </a:xfrm>
          <a:prstGeom prst="rect">
            <a:avLst/>
          </a:prstGeom>
        </p:spPr>
        <p:txBody>
          <a:bodyPr>
            <a:normAutofit/>
          </a:bodyPr>
          <a:lstStyle>
            <a:lvl1pPr algn="ctr" defTabSz="1218565" rtl="0" eaLnBrk="1" latinLnBrk="0" hangingPunct="1">
              <a:spcBef>
                <a:spcPct val="0"/>
              </a:spcBef>
              <a:buNone/>
              <a:defRPr sz="5900" kern="1200">
                <a:solidFill>
                  <a:schemeClr val="tx1"/>
                </a:solidFill>
                <a:latin typeface="+mj-lt"/>
                <a:ea typeface="+mj-ea"/>
                <a:cs typeface="+mj-cs"/>
              </a:defRPr>
            </a:lvl1pPr>
          </a:lstStyle>
          <a:p>
            <a:pPr>
              <a:tabLst>
                <a:tab pos="2250440" algn="l"/>
              </a:tabLst>
            </a:pPr>
            <a:r>
              <a:rPr lang="en-US" altLang="zh-CN" sz="7200" b="1" kern="100" dirty="0">
                <a:solidFill>
                  <a:srgbClr val="FF0000"/>
                </a:solidFill>
                <a:latin typeface="Alibaba Sans" panose="020B0503020203040204" pitchFamily="34" charset="0"/>
                <a:cs typeface="Alibaba Sans" panose="020B0503020203040204" pitchFamily="34" charset="0"/>
              </a:rPr>
              <a:t>Show, Don’t Tell</a:t>
            </a:r>
          </a:p>
          <a:p>
            <a:pPr>
              <a:tabLst>
                <a:tab pos="2250440" algn="l"/>
              </a:tabLst>
            </a:pPr>
            <a:r>
              <a:rPr lang="en-US" altLang="zh-CN" sz="3800" kern="100" dirty="0">
                <a:solidFill>
                  <a:srgbClr val="00B0F0"/>
                </a:solidFill>
                <a:latin typeface="Alibaba Sans" panose="020B0503020203040204" pitchFamily="34" charset="0"/>
                <a:cs typeface="Alibaba Sans" panose="020B0503020203040204" pitchFamily="34" charset="0"/>
              </a:rPr>
              <a:t>How to write vivid descriptions, handle backstory, and describe your characters’ emotions </a:t>
            </a:r>
            <a:endParaRPr lang="zh-CN" altLang="zh-CN" sz="3800" kern="100" dirty="0">
              <a:solidFill>
                <a:srgbClr val="00B0F0"/>
              </a:solidFill>
              <a:latin typeface="Alibaba Sans" panose="020B0503020203040204" pitchFamily="34" charset="0"/>
              <a:ea typeface="微软雅黑" pitchFamily="34" charset="-122"/>
              <a:cs typeface="Alibaba Sans" panose="020B0503020203040204" pitchFamily="34" charset="0"/>
            </a:endParaRPr>
          </a:p>
        </p:txBody>
      </p:sp>
    </p:spTree>
    <p:extLst>
      <p:ext uri="{BB962C8B-B14F-4D97-AF65-F5344CB8AC3E}">
        <p14:creationId xmlns:p14="http://schemas.microsoft.com/office/powerpoint/2010/main" val="25087892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格 1"/>
          <p:cNvGraphicFramePr>
            <a:graphicFrameLocks noGrp="1"/>
          </p:cNvGraphicFramePr>
          <p:nvPr>
            <p:extLst>
              <p:ext uri="{D42A27DB-BD31-4B8C-83A1-F6EECF244321}">
                <p14:modId xmlns:p14="http://schemas.microsoft.com/office/powerpoint/2010/main" val="1746483878"/>
              </p:ext>
            </p:extLst>
          </p:nvPr>
        </p:nvGraphicFramePr>
        <p:xfrm>
          <a:off x="371726" y="1269554"/>
          <a:ext cx="11448548" cy="4680520"/>
        </p:xfrm>
        <a:graphic>
          <a:graphicData uri="http://schemas.openxmlformats.org/drawingml/2006/table">
            <a:tbl>
              <a:tblPr firstRow="1" firstCol="1" bandRow="1"/>
              <a:tblGrid>
                <a:gridCol w="11448548">
                  <a:extLst>
                    <a:ext uri="{9D8B030D-6E8A-4147-A177-3AD203B41FA5}">
                      <a16:colId xmlns:a16="http://schemas.microsoft.com/office/drawing/2014/main" val="20000"/>
                    </a:ext>
                  </a:extLst>
                </a:gridCol>
              </a:tblGrid>
              <a:tr h="4680520">
                <a:tc>
                  <a:txBody>
                    <a:bodyPr/>
                    <a:lstStyle/>
                    <a:p>
                      <a:pPr marL="72000" algn="just">
                        <a:lnSpc>
                          <a:spcPct val="150000"/>
                        </a:lnSpc>
                        <a:spcAft>
                          <a:spcPts val="0"/>
                        </a:spcAft>
                      </a:pPr>
                      <a:endParaRPr lang="en-US" altLang="zh-CN" sz="2800" b="1" kern="100" dirty="0">
                        <a:solidFill>
                          <a:schemeClr val="tx1"/>
                        </a:solidFill>
                        <a:effectLst/>
                        <a:latin typeface="Alibaba Sans" panose="020B0503020203040204" pitchFamily="34" charset="0"/>
                        <a:ea typeface="华文细黑"/>
                        <a:cs typeface="Alibaba Sans" panose="020B0503020203040204" pitchFamily="34" charset="0"/>
                      </a:endParaRPr>
                    </a:p>
                    <a:p>
                      <a:pPr marL="72000" algn="just">
                        <a:lnSpc>
                          <a:spcPct val="150000"/>
                        </a:lnSpc>
                        <a:spcAft>
                          <a:spcPts val="0"/>
                        </a:spcAft>
                      </a:pPr>
                      <a:endParaRPr lang="en-US" altLang="zh-CN" sz="2800" b="1" kern="100" dirty="0">
                        <a:solidFill>
                          <a:schemeClr val="tx1"/>
                        </a:solidFill>
                        <a:effectLst/>
                        <a:latin typeface="Alibaba Sans" panose="020B0503020203040204" pitchFamily="34" charset="0"/>
                        <a:ea typeface="华文细黑"/>
                        <a:cs typeface="Alibaba Sans" panose="020B0503020203040204" pitchFamily="34" charset="0"/>
                      </a:endParaRPr>
                    </a:p>
                    <a:p>
                      <a:pPr marL="72000" algn="just">
                        <a:lnSpc>
                          <a:spcPct val="150000"/>
                        </a:lnSpc>
                        <a:spcAft>
                          <a:spcPts val="0"/>
                        </a:spcAft>
                      </a:pPr>
                      <a:endParaRPr lang="en-US" altLang="zh-CN" sz="2800" b="1" kern="100" dirty="0">
                        <a:solidFill>
                          <a:schemeClr val="tx1"/>
                        </a:solidFill>
                        <a:effectLst/>
                        <a:latin typeface="Alibaba Sans" panose="020B0503020203040204" pitchFamily="34" charset="0"/>
                        <a:ea typeface="华文细黑"/>
                        <a:cs typeface="Alibaba Sans" panose="020B050302020304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sp>
        <p:nvSpPr>
          <p:cNvPr id="6" name="矩形 5">
            <a:extLst>
              <a:ext uri="{FF2B5EF4-FFF2-40B4-BE49-F238E27FC236}">
                <a16:creationId xmlns:a16="http://schemas.microsoft.com/office/drawing/2014/main" id="{422E447A-5B16-1D44-A711-F641BDC2481E}"/>
              </a:ext>
            </a:extLst>
          </p:cNvPr>
          <p:cNvSpPr/>
          <p:nvPr/>
        </p:nvSpPr>
        <p:spPr>
          <a:xfrm>
            <a:off x="370853" y="2172013"/>
            <a:ext cx="9700412" cy="844847"/>
          </a:xfrm>
          <a:prstGeom prst="rect">
            <a:avLst/>
          </a:prstGeom>
        </p:spPr>
        <p:txBody>
          <a:bodyPr wrap="none">
            <a:spAutoFit/>
          </a:bodyPr>
          <a:lstStyle/>
          <a:p>
            <a:pPr marL="72000" algn="just">
              <a:lnSpc>
                <a:spcPct val="150000"/>
              </a:lnSpc>
            </a:pPr>
            <a:r>
              <a:rPr lang="en-US" altLang="zh-CN" sz="3600" b="1" kern="100" dirty="0">
                <a:highlight>
                  <a:srgbClr val="00FF00"/>
                </a:highlight>
                <a:latin typeface="Alibaba Sans" panose="020B0503020203040204" pitchFamily="34" charset="0"/>
                <a:ea typeface="华文细黑"/>
                <a:cs typeface="Alibaba Sans" panose="020B0503020203040204" pitchFamily="34" charset="0"/>
              </a:rPr>
              <a:t>Telling</a:t>
            </a:r>
            <a:r>
              <a:rPr lang="en-US" altLang="zh-CN" sz="3600" b="1" kern="100" dirty="0">
                <a:latin typeface="Alibaba Sans" panose="020B0503020203040204" pitchFamily="34" charset="0"/>
                <a:ea typeface="华文细黑"/>
                <a:cs typeface="Alibaba Sans" panose="020B0503020203040204" pitchFamily="34" charset="0"/>
              </a:rPr>
              <a:t>:  </a:t>
            </a:r>
            <a:r>
              <a:rPr lang="en-US" altLang="zh-CN" sz="3600" b="1" i="1" kern="100" dirty="0">
                <a:latin typeface="Alibaba Sans" panose="020B0503020203040204" pitchFamily="34" charset="0"/>
                <a:ea typeface="华文细黑"/>
                <a:cs typeface="Alibaba Sans" panose="020B0503020203040204" pitchFamily="34" charset="0"/>
              </a:rPr>
              <a:t>She checked the man’s vital status.</a:t>
            </a:r>
          </a:p>
        </p:txBody>
      </p:sp>
      <p:sp>
        <p:nvSpPr>
          <p:cNvPr id="9" name="矩形 8">
            <a:extLst>
              <a:ext uri="{FF2B5EF4-FFF2-40B4-BE49-F238E27FC236}">
                <a16:creationId xmlns:a16="http://schemas.microsoft.com/office/drawing/2014/main" id="{9CC072BE-15EA-A74C-8C3C-57A40DBEAD32}"/>
              </a:ext>
            </a:extLst>
          </p:cNvPr>
          <p:cNvSpPr/>
          <p:nvPr/>
        </p:nvSpPr>
        <p:spPr>
          <a:xfrm>
            <a:off x="370139" y="3255169"/>
            <a:ext cx="11265817" cy="2506840"/>
          </a:xfrm>
          <a:prstGeom prst="rect">
            <a:avLst/>
          </a:prstGeom>
        </p:spPr>
        <p:txBody>
          <a:bodyPr wrap="square">
            <a:spAutoFit/>
          </a:bodyPr>
          <a:lstStyle/>
          <a:p>
            <a:pPr marL="72000" algn="just">
              <a:lnSpc>
                <a:spcPct val="150000"/>
              </a:lnSpc>
            </a:pPr>
            <a:r>
              <a:rPr lang="en-US" altLang="zh-CN" sz="3600" b="1" kern="100" dirty="0">
                <a:highlight>
                  <a:srgbClr val="00FF00"/>
                </a:highlight>
                <a:latin typeface="Alibaba Sans" panose="020B0503020203040204" pitchFamily="34" charset="0"/>
                <a:ea typeface="华文细黑"/>
                <a:cs typeface="Alibaba Sans" panose="020B0503020203040204" pitchFamily="34" charset="0"/>
              </a:rPr>
              <a:t>Showing</a:t>
            </a:r>
            <a:r>
              <a:rPr lang="en-US" altLang="zh-CN" sz="3600" b="1" kern="100" dirty="0">
                <a:latin typeface="Alibaba Sans" panose="020B0503020203040204" pitchFamily="34" charset="0"/>
                <a:ea typeface="华文细黑"/>
                <a:cs typeface="Alibaba Sans" panose="020B0503020203040204" pitchFamily="34" charset="0"/>
              </a:rPr>
              <a:t>:  </a:t>
            </a:r>
            <a:r>
              <a:rPr lang="en-US" altLang="zh-CN" sz="3600" b="1" i="1" kern="100" dirty="0">
                <a:solidFill>
                  <a:srgbClr val="FF0000"/>
                </a:solidFill>
                <a:latin typeface="Alibaba Sans" panose="020B0503020203040204" pitchFamily="34" charset="0"/>
                <a:ea typeface="华文细黑"/>
                <a:cs typeface="Alibaba Sans" panose="020B0503020203040204" pitchFamily="34" charset="0"/>
              </a:rPr>
              <a:t>She bent and placed two fingers on his neck. A faint pulse throbbed </a:t>
            </a:r>
            <a:r>
              <a:rPr lang="en-US" altLang="zh-CN" sz="3600" b="1" kern="100" dirty="0">
                <a:solidFill>
                  <a:srgbClr val="FF0000"/>
                </a:solidFill>
                <a:latin typeface="Alibaba Sans" panose="020B0503020203040204" pitchFamily="34" charset="0"/>
                <a:ea typeface="华文细黑"/>
                <a:cs typeface="Alibaba Sans" panose="020B0503020203040204" pitchFamily="34" charset="0"/>
              </a:rPr>
              <a:t>(</a:t>
            </a:r>
            <a:r>
              <a:rPr lang="zh-CN" altLang="en-US" sz="3600" b="1" kern="100" dirty="0">
                <a:solidFill>
                  <a:srgbClr val="FF0000"/>
                </a:solidFill>
                <a:latin typeface="Alibaba Sans" panose="020B0503020203040204" pitchFamily="34" charset="0"/>
                <a:ea typeface="华文细黑"/>
                <a:cs typeface="Alibaba Sans" panose="020B0503020203040204" pitchFamily="34" charset="0"/>
              </a:rPr>
              <a:t>跳动</a:t>
            </a:r>
            <a:r>
              <a:rPr lang="en-US" altLang="zh-CN" sz="3600" b="1" kern="100" dirty="0">
                <a:solidFill>
                  <a:srgbClr val="FF0000"/>
                </a:solidFill>
                <a:latin typeface="Alibaba Sans" panose="020B0503020203040204" pitchFamily="34" charset="0"/>
                <a:ea typeface="华文细黑"/>
                <a:cs typeface="Alibaba Sans" panose="020B0503020203040204" pitchFamily="34" charset="0"/>
              </a:rPr>
              <a:t>) </a:t>
            </a:r>
            <a:r>
              <a:rPr lang="en-US" altLang="zh-CN" sz="3600" b="1" i="1" kern="100" dirty="0">
                <a:solidFill>
                  <a:srgbClr val="FF0000"/>
                </a:solidFill>
                <a:latin typeface="Alibaba Sans" panose="020B0503020203040204" pitchFamily="34" charset="0"/>
                <a:ea typeface="华文细黑"/>
                <a:cs typeface="Alibaba Sans" panose="020B0503020203040204" pitchFamily="34" charset="0"/>
              </a:rPr>
              <a:t>beneath her fingertips. </a:t>
            </a:r>
          </a:p>
        </p:txBody>
      </p:sp>
      <p:sp>
        <p:nvSpPr>
          <p:cNvPr id="3" name="下弧形箭头 2">
            <a:extLst>
              <a:ext uri="{FF2B5EF4-FFF2-40B4-BE49-F238E27FC236}">
                <a16:creationId xmlns:a16="http://schemas.microsoft.com/office/drawing/2014/main" id="{14D53EC6-15F0-624F-AC74-A96A1CDA0B88}"/>
              </a:ext>
            </a:extLst>
          </p:cNvPr>
          <p:cNvSpPr/>
          <p:nvPr/>
        </p:nvSpPr>
        <p:spPr>
          <a:xfrm rot="3417041">
            <a:off x="10049900" y="2518654"/>
            <a:ext cx="1343294" cy="677621"/>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solidFill>
                <a:schemeClr val="tx1"/>
              </a:solidFill>
            </a:endParaRPr>
          </a:p>
        </p:txBody>
      </p:sp>
      <p:sp>
        <p:nvSpPr>
          <p:cNvPr id="7" name="矩形 6">
            <a:extLst>
              <a:ext uri="{FF2B5EF4-FFF2-40B4-BE49-F238E27FC236}">
                <a16:creationId xmlns:a16="http://schemas.microsoft.com/office/drawing/2014/main" id="{397CBCA3-14D7-7F47-9113-6E248027B209}"/>
              </a:ext>
            </a:extLst>
          </p:cNvPr>
          <p:cNvSpPr/>
          <p:nvPr/>
        </p:nvSpPr>
        <p:spPr>
          <a:xfrm>
            <a:off x="370139" y="1097579"/>
            <a:ext cx="5936562" cy="1012137"/>
          </a:xfrm>
          <a:prstGeom prst="rect">
            <a:avLst/>
          </a:prstGeom>
        </p:spPr>
        <p:txBody>
          <a:bodyPr wrap="none">
            <a:spAutoFit/>
          </a:bodyPr>
          <a:lstStyle/>
          <a:p>
            <a:pPr marL="72000" algn="just">
              <a:lnSpc>
                <a:spcPct val="150000"/>
              </a:lnSpc>
              <a:defRPr/>
            </a:pPr>
            <a:r>
              <a:rPr lang="en-US" altLang="zh-CN" sz="4000" b="1" kern="100" dirty="0">
                <a:solidFill>
                  <a:srgbClr val="FF0000"/>
                </a:solidFill>
                <a:latin typeface="Alibaba Sans" panose="020B0503020203040204" pitchFamily="34" charset="0"/>
                <a:ea typeface="华文细黑"/>
                <a:cs typeface="Alibaba Sans" panose="020B0503020203040204" pitchFamily="34" charset="0"/>
              </a:rPr>
              <a:t>2) </a:t>
            </a:r>
            <a:r>
              <a:rPr lang="en-US" altLang="zh-CN" sz="4400" b="1" kern="100" dirty="0">
                <a:solidFill>
                  <a:srgbClr val="FF0000"/>
                </a:solidFill>
                <a:latin typeface="Alibaba Sans" panose="020B0503020203040204" pitchFamily="34" charset="0"/>
                <a:ea typeface="华文细黑"/>
                <a:cs typeface="Alibaba Sans" panose="020B0503020203040204" pitchFamily="34" charset="0"/>
              </a:rPr>
              <a:t>Abstract</a:t>
            </a:r>
            <a:r>
              <a:rPr lang="en-US" altLang="zh-CN" sz="4000" b="1" kern="100" dirty="0">
                <a:solidFill>
                  <a:srgbClr val="FF0000"/>
                </a:solidFill>
                <a:latin typeface="Alibaba Sans" panose="020B0503020203040204" pitchFamily="34" charset="0"/>
                <a:ea typeface="华文细黑"/>
                <a:cs typeface="Alibaba Sans" panose="020B0503020203040204" pitchFamily="34" charset="0"/>
              </a:rPr>
              <a:t> language </a:t>
            </a:r>
          </a:p>
        </p:txBody>
      </p:sp>
    </p:spTree>
    <p:extLst>
      <p:ext uri="{BB962C8B-B14F-4D97-AF65-F5344CB8AC3E}">
        <p14:creationId xmlns:p14="http://schemas.microsoft.com/office/powerpoint/2010/main" val="163034312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linds(horizontal)">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linds(horizontal)">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 calcmode="lin" valueType="num">
                                      <p:cBhvr additive="base">
                                        <p:cTn id="17" dur="500" fill="hold"/>
                                        <p:tgtEl>
                                          <p:spTgt spid="3"/>
                                        </p:tgtEl>
                                        <p:attrNameLst>
                                          <p:attrName>ppt_x</p:attrName>
                                        </p:attrNameLst>
                                      </p:cBhvr>
                                      <p:tavLst>
                                        <p:tav tm="0">
                                          <p:val>
                                            <p:strVal val="#ppt_x"/>
                                          </p:val>
                                        </p:tav>
                                        <p:tav tm="100000">
                                          <p:val>
                                            <p:strVal val="#ppt_x"/>
                                          </p:val>
                                        </p:tav>
                                      </p:tavLst>
                                    </p:anim>
                                    <p:anim calcmode="lin" valueType="num">
                                      <p:cBhvr additive="base">
                                        <p:cTn id="1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 presetClass="entr" presetSubtype="1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animEffect transition="in" filter="blinds(horizontal)">
                                      <p:cBhvr>
                                        <p:cTn id="23"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9" grpId="0"/>
      <p:bldP spid="3" grpId="0" animBg="1"/>
      <p:bldP spid="7"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格 1"/>
          <p:cNvGraphicFramePr>
            <a:graphicFrameLocks noGrp="1"/>
          </p:cNvGraphicFramePr>
          <p:nvPr>
            <p:extLst>
              <p:ext uri="{D42A27DB-BD31-4B8C-83A1-F6EECF244321}">
                <p14:modId xmlns:p14="http://schemas.microsoft.com/office/powerpoint/2010/main" val="2030955966"/>
              </p:ext>
            </p:extLst>
          </p:nvPr>
        </p:nvGraphicFramePr>
        <p:xfrm>
          <a:off x="371726" y="550228"/>
          <a:ext cx="11422824" cy="5760720"/>
        </p:xfrm>
        <a:graphic>
          <a:graphicData uri="http://schemas.openxmlformats.org/drawingml/2006/table">
            <a:tbl>
              <a:tblPr firstRow="1" firstCol="1" bandRow="1"/>
              <a:tblGrid>
                <a:gridCol w="11422824">
                  <a:extLst>
                    <a:ext uri="{9D8B030D-6E8A-4147-A177-3AD203B41FA5}">
                      <a16:colId xmlns:a16="http://schemas.microsoft.com/office/drawing/2014/main" val="20000"/>
                    </a:ext>
                  </a:extLst>
                </a:gridCol>
              </a:tblGrid>
              <a:tr h="5760720">
                <a:tc>
                  <a:txBody>
                    <a:bodyPr/>
                    <a:lstStyle/>
                    <a:p>
                      <a:pPr marL="72000" marR="0" indent="0" algn="just" defTabSz="1218565" rtl="0" eaLnBrk="1" fontAlgn="auto" latinLnBrk="0" hangingPunct="1">
                        <a:lnSpc>
                          <a:spcPct val="150000"/>
                        </a:lnSpc>
                        <a:spcBef>
                          <a:spcPts val="0"/>
                        </a:spcBef>
                        <a:spcAft>
                          <a:spcPts val="0"/>
                        </a:spcAft>
                        <a:buClrTx/>
                        <a:buSzTx/>
                        <a:buFontTx/>
                        <a:buNone/>
                        <a:tabLst/>
                        <a:defRPr/>
                      </a:pPr>
                      <a:endParaRPr lang="en-US" altLang="zh-CN" sz="3200" b="1" kern="100" dirty="0">
                        <a:solidFill>
                          <a:srgbClr val="FF0000"/>
                        </a:solidFill>
                        <a:effectLst/>
                        <a:latin typeface="Alibaba Sans" panose="020B0503020203040204" pitchFamily="34" charset="0"/>
                        <a:ea typeface="华文细黑"/>
                        <a:cs typeface="Alibaba Sans" panose="020B0503020203040204" pitchFamily="34" charset="0"/>
                      </a:endParaRPr>
                    </a:p>
                    <a:p>
                      <a:pPr marL="72000" algn="just">
                        <a:lnSpc>
                          <a:spcPct val="150000"/>
                        </a:lnSpc>
                        <a:spcAft>
                          <a:spcPts val="0"/>
                        </a:spcAft>
                      </a:pPr>
                      <a:endParaRPr lang="en-US" altLang="zh-CN" sz="2800" b="1" kern="100" dirty="0">
                        <a:solidFill>
                          <a:schemeClr val="tx1"/>
                        </a:solidFill>
                        <a:effectLst/>
                        <a:latin typeface="Alibaba Sans" panose="020B0503020203040204" pitchFamily="34" charset="0"/>
                        <a:ea typeface="华文细黑"/>
                        <a:cs typeface="Alibaba Sans" panose="020B050302020304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sp>
        <p:nvSpPr>
          <p:cNvPr id="7" name="矩形 6">
            <a:extLst>
              <a:ext uri="{FF2B5EF4-FFF2-40B4-BE49-F238E27FC236}">
                <a16:creationId xmlns:a16="http://schemas.microsoft.com/office/drawing/2014/main" id="{FF28C8E1-4BF3-824F-A76B-081BB1A161E3}"/>
              </a:ext>
            </a:extLst>
          </p:cNvPr>
          <p:cNvSpPr/>
          <p:nvPr/>
        </p:nvSpPr>
        <p:spPr>
          <a:xfrm>
            <a:off x="370139" y="548640"/>
            <a:ext cx="4242187" cy="1095749"/>
          </a:xfrm>
          <a:prstGeom prst="rect">
            <a:avLst/>
          </a:prstGeom>
        </p:spPr>
        <p:txBody>
          <a:bodyPr wrap="none">
            <a:spAutoFit/>
          </a:bodyPr>
          <a:lstStyle/>
          <a:p>
            <a:pPr marL="72000" algn="just">
              <a:lnSpc>
                <a:spcPct val="150000"/>
              </a:lnSpc>
              <a:defRPr/>
            </a:pPr>
            <a:r>
              <a:rPr lang="en-US" altLang="zh-CN" sz="4400" b="1" kern="100" dirty="0">
                <a:solidFill>
                  <a:srgbClr val="FF0000"/>
                </a:solidFill>
                <a:latin typeface="Alibaba Sans" panose="020B0503020203040204" pitchFamily="34" charset="0"/>
                <a:ea typeface="华文细黑"/>
                <a:cs typeface="Alibaba Sans" panose="020B0503020203040204" pitchFamily="34" charset="0"/>
              </a:rPr>
              <a:t>3) </a:t>
            </a:r>
            <a:r>
              <a:rPr lang="en-US" altLang="zh-CN" sz="4400" b="1" dirty="0">
                <a:solidFill>
                  <a:srgbClr val="FF0000"/>
                </a:solidFill>
                <a:latin typeface="Alibaba Sans" panose="020B0503020203040204" pitchFamily="34" charset="0"/>
                <a:cs typeface="Alibaba Sans" panose="020B0503020203040204" pitchFamily="34" charset="0"/>
              </a:rPr>
              <a:t>Summaries</a:t>
            </a:r>
            <a:r>
              <a:rPr lang="zh-CN" altLang="zh-CN" sz="4800" b="1" dirty="0">
                <a:solidFill>
                  <a:srgbClr val="FF0000"/>
                </a:solidFill>
                <a:latin typeface="Alibaba Sans" panose="020B0503020203040204" pitchFamily="34" charset="0"/>
                <a:cs typeface="Alibaba Sans" panose="020B0503020203040204" pitchFamily="34" charset="0"/>
              </a:rPr>
              <a:t> </a:t>
            </a:r>
            <a:endParaRPr lang="en-US" altLang="zh-CN" sz="4800" b="1" dirty="0">
              <a:solidFill>
                <a:srgbClr val="FF0000"/>
              </a:solidFill>
              <a:latin typeface="Alibaba Sans" panose="020B0503020203040204" pitchFamily="34" charset="0"/>
              <a:cs typeface="Alibaba Sans" panose="020B0503020203040204" pitchFamily="34" charset="0"/>
            </a:endParaRPr>
          </a:p>
        </p:txBody>
      </p:sp>
      <p:sp>
        <p:nvSpPr>
          <p:cNvPr id="8" name="矩形 7">
            <a:extLst>
              <a:ext uri="{FF2B5EF4-FFF2-40B4-BE49-F238E27FC236}">
                <a16:creationId xmlns:a16="http://schemas.microsoft.com/office/drawing/2014/main" id="{245735CD-107D-874F-BB69-C3C7EC1C030F}"/>
              </a:ext>
            </a:extLst>
          </p:cNvPr>
          <p:cNvSpPr/>
          <p:nvPr/>
        </p:nvSpPr>
        <p:spPr>
          <a:xfrm>
            <a:off x="427754" y="1644389"/>
            <a:ext cx="11243959" cy="4524315"/>
          </a:xfrm>
          <a:prstGeom prst="rect">
            <a:avLst/>
          </a:prstGeom>
        </p:spPr>
        <p:txBody>
          <a:bodyPr wrap="square">
            <a:spAutoFit/>
          </a:bodyPr>
          <a:lstStyle/>
          <a:p>
            <a:pPr algn="just"/>
            <a:r>
              <a:rPr lang="en-US" altLang="zh-CN" sz="3600" dirty="0">
                <a:solidFill>
                  <a:srgbClr val="00B0F0"/>
                </a:solidFill>
              </a:rPr>
              <a:t>If you sum up what happened, you’re telling. Sometimes, I come across a manuscript that reads like a synopsis(</a:t>
            </a:r>
            <a:r>
              <a:rPr lang="zh-CN" altLang="zh-CN" sz="3600" dirty="0">
                <a:solidFill>
                  <a:srgbClr val="00B0F0"/>
                </a:solidFill>
              </a:rPr>
              <a:t>梗概</a:t>
            </a:r>
            <a:r>
              <a:rPr lang="en-US" altLang="zh-CN" sz="3600" dirty="0">
                <a:solidFill>
                  <a:srgbClr val="00B0F0"/>
                </a:solidFill>
              </a:rPr>
              <a:t>) and that sums up everything that is happening instead of showing it in actual scenes. That’s fine if you are actually writing a synopsis, but not for your novel.</a:t>
            </a:r>
            <a:endParaRPr lang="zh-CN" altLang="zh-CN" sz="3600" dirty="0">
              <a:solidFill>
                <a:srgbClr val="00B0F0"/>
              </a:solidFill>
            </a:endParaRPr>
          </a:p>
          <a:p>
            <a:pPr algn="just"/>
            <a:r>
              <a:rPr lang="en-US" altLang="zh-CN" sz="3600" dirty="0">
                <a:solidFill>
                  <a:srgbClr val="00B0F0"/>
                </a:solidFill>
              </a:rPr>
              <a:t>Readers don’t just want to get a general idea of what happened; they want to see specific details.</a:t>
            </a:r>
            <a:endParaRPr lang="en-US" altLang="zh-CN" sz="2800" b="1" kern="100" dirty="0">
              <a:latin typeface="Alibaba Sans" panose="020B0503020203040204" pitchFamily="34" charset="0"/>
              <a:ea typeface="华文细黑"/>
              <a:cs typeface="Alibaba Sans" panose="020B0503020203040204" pitchFamily="34" charset="0"/>
            </a:endParaRPr>
          </a:p>
        </p:txBody>
      </p:sp>
    </p:spTree>
    <p:extLst>
      <p:ext uri="{BB962C8B-B14F-4D97-AF65-F5344CB8AC3E}">
        <p14:creationId xmlns:p14="http://schemas.microsoft.com/office/powerpoint/2010/main" val="410701536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linds(horizontal)">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blinds(horizontal)">
                                      <p:cBhvr>
                                        <p:cTn id="1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格 1"/>
          <p:cNvGraphicFramePr>
            <a:graphicFrameLocks noGrp="1"/>
          </p:cNvGraphicFramePr>
          <p:nvPr>
            <p:extLst>
              <p:ext uri="{D42A27DB-BD31-4B8C-83A1-F6EECF244321}">
                <p14:modId xmlns:p14="http://schemas.microsoft.com/office/powerpoint/2010/main" val="4014464249"/>
              </p:ext>
            </p:extLst>
          </p:nvPr>
        </p:nvGraphicFramePr>
        <p:xfrm>
          <a:off x="370932" y="909514"/>
          <a:ext cx="11448548" cy="4680520"/>
        </p:xfrm>
        <a:graphic>
          <a:graphicData uri="http://schemas.openxmlformats.org/drawingml/2006/table">
            <a:tbl>
              <a:tblPr firstRow="1" firstCol="1" bandRow="1"/>
              <a:tblGrid>
                <a:gridCol w="11448548">
                  <a:extLst>
                    <a:ext uri="{9D8B030D-6E8A-4147-A177-3AD203B41FA5}">
                      <a16:colId xmlns:a16="http://schemas.microsoft.com/office/drawing/2014/main" val="20000"/>
                    </a:ext>
                  </a:extLst>
                </a:gridCol>
              </a:tblGrid>
              <a:tr h="4680520">
                <a:tc>
                  <a:txBody>
                    <a:bodyPr/>
                    <a:lstStyle/>
                    <a:p>
                      <a:pPr marL="72000" marR="0" indent="0" algn="just" defTabSz="1218565" rtl="0" eaLnBrk="1" fontAlgn="auto" latinLnBrk="0" hangingPunct="1">
                        <a:lnSpc>
                          <a:spcPct val="150000"/>
                        </a:lnSpc>
                        <a:spcBef>
                          <a:spcPts val="0"/>
                        </a:spcBef>
                        <a:spcAft>
                          <a:spcPts val="0"/>
                        </a:spcAft>
                        <a:buClrTx/>
                        <a:buSzTx/>
                        <a:buFontTx/>
                        <a:buNone/>
                        <a:tabLst/>
                        <a:defRPr/>
                      </a:pPr>
                      <a:endParaRPr lang="en-US" altLang="zh-CN" sz="3200" b="1" kern="100" dirty="0">
                        <a:solidFill>
                          <a:srgbClr val="FF0000"/>
                        </a:solidFill>
                        <a:effectLst/>
                        <a:latin typeface="Alibaba Sans" panose="020B0503020203040204" pitchFamily="34" charset="0"/>
                        <a:ea typeface="华文细黑"/>
                        <a:cs typeface="Alibaba Sans" panose="020B0503020203040204" pitchFamily="34" charset="0"/>
                      </a:endParaRPr>
                    </a:p>
                    <a:p>
                      <a:pPr marL="72000" algn="just">
                        <a:lnSpc>
                          <a:spcPct val="150000"/>
                        </a:lnSpc>
                        <a:spcAft>
                          <a:spcPts val="0"/>
                        </a:spcAft>
                      </a:pPr>
                      <a:endParaRPr lang="en-US" altLang="zh-CN" sz="2800" b="1" kern="100" dirty="0">
                        <a:solidFill>
                          <a:schemeClr val="tx1"/>
                        </a:solidFill>
                        <a:effectLst/>
                        <a:latin typeface="Alibaba Sans" panose="020B0503020203040204" pitchFamily="34" charset="0"/>
                        <a:ea typeface="华文细黑"/>
                        <a:cs typeface="Alibaba Sans" panose="020B0503020203040204" pitchFamily="34" charset="0"/>
                      </a:endParaRPr>
                    </a:p>
                    <a:p>
                      <a:pPr marL="72000" algn="just">
                        <a:lnSpc>
                          <a:spcPct val="150000"/>
                        </a:lnSpc>
                        <a:spcAft>
                          <a:spcPts val="0"/>
                        </a:spcAft>
                      </a:pPr>
                      <a:endParaRPr lang="en-US" altLang="zh-CN" sz="2800" b="1" kern="100" dirty="0">
                        <a:solidFill>
                          <a:schemeClr val="tx1"/>
                        </a:solidFill>
                        <a:effectLst/>
                        <a:latin typeface="Alibaba Sans" panose="020B0503020203040204" pitchFamily="34" charset="0"/>
                        <a:ea typeface="华文细黑"/>
                        <a:cs typeface="Alibaba Sans" panose="020B0503020203040204" pitchFamily="34" charset="0"/>
                      </a:endParaRPr>
                    </a:p>
                    <a:p>
                      <a:pPr marL="72000" algn="just">
                        <a:lnSpc>
                          <a:spcPct val="150000"/>
                        </a:lnSpc>
                        <a:spcAft>
                          <a:spcPts val="0"/>
                        </a:spcAft>
                      </a:pPr>
                      <a:endParaRPr lang="en-US" altLang="zh-CN" sz="2800" b="1" kern="100" dirty="0">
                        <a:solidFill>
                          <a:schemeClr val="tx1"/>
                        </a:solidFill>
                        <a:effectLst/>
                        <a:latin typeface="Alibaba Sans" panose="020B0503020203040204" pitchFamily="34" charset="0"/>
                        <a:ea typeface="华文细黑"/>
                        <a:cs typeface="Alibaba Sans" panose="020B050302020304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sp>
        <p:nvSpPr>
          <p:cNvPr id="6" name="矩形 5">
            <a:extLst>
              <a:ext uri="{FF2B5EF4-FFF2-40B4-BE49-F238E27FC236}">
                <a16:creationId xmlns:a16="http://schemas.microsoft.com/office/drawing/2014/main" id="{422E447A-5B16-1D44-A711-F641BDC2481E}"/>
              </a:ext>
            </a:extLst>
          </p:cNvPr>
          <p:cNvSpPr/>
          <p:nvPr/>
        </p:nvSpPr>
        <p:spPr>
          <a:xfrm>
            <a:off x="378724" y="1573931"/>
            <a:ext cx="11265818" cy="1675843"/>
          </a:xfrm>
          <a:prstGeom prst="rect">
            <a:avLst/>
          </a:prstGeom>
        </p:spPr>
        <p:txBody>
          <a:bodyPr wrap="square">
            <a:spAutoFit/>
          </a:bodyPr>
          <a:lstStyle/>
          <a:p>
            <a:pPr marL="72000" algn="just">
              <a:lnSpc>
                <a:spcPct val="150000"/>
              </a:lnSpc>
            </a:pPr>
            <a:r>
              <a:rPr lang="en-US" altLang="zh-CN" sz="3600" b="1" kern="100" dirty="0">
                <a:highlight>
                  <a:srgbClr val="00FF00"/>
                </a:highlight>
                <a:latin typeface="Alibaba Sans" panose="020B0503020203040204" pitchFamily="34" charset="0"/>
                <a:ea typeface="华文细黑"/>
                <a:cs typeface="Alibaba Sans" panose="020B0503020203040204" pitchFamily="34" charset="0"/>
              </a:rPr>
              <a:t>Telling</a:t>
            </a:r>
            <a:r>
              <a:rPr lang="en-US" altLang="zh-CN" sz="3600" b="1" kern="100" dirty="0">
                <a:latin typeface="Alibaba Sans" panose="020B0503020203040204" pitchFamily="34" charset="0"/>
                <a:ea typeface="华文细黑"/>
                <a:cs typeface="Alibaba Sans" panose="020B0503020203040204" pitchFamily="34" charset="0"/>
              </a:rPr>
              <a:t>:  </a:t>
            </a:r>
            <a:r>
              <a:rPr lang="en-US" altLang="zh-CN" sz="3600" b="1" i="1" dirty="0">
                <a:latin typeface="Alibaba Sans" panose="020B0503020203040204" pitchFamily="34" charset="0"/>
                <a:cs typeface="Alibaba Sans" panose="020B0503020203040204" pitchFamily="34" charset="0"/>
              </a:rPr>
              <a:t>The dog attacked. She tried to defend herself.</a:t>
            </a:r>
            <a:endParaRPr lang="zh-CN" altLang="zh-CN" sz="3200" b="1" dirty="0">
              <a:latin typeface="Alibaba Sans" panose="020B0503020203040204" pitchFamily="34" charset="0"/>
              <a:cs typeface="Alibaba Sans" panose="020B0503020203040204" pitchFamily="34" charset="0"/>
            </a:endParaRPr>
          </a:p>
        </p:txBody>
      </p:sp>
      <p:sp>
        <p:nvSpPr>
          <p:cNvPr id="9" name="矩形 8">
            <a:extLst>
              <a:ext uri="{FF2B5EF4-FFF2-40B4-BE49-F238E27FC236}">
                <a16:creationId xmlns:a16="http://schemas.microsoft.com/office/drawing/2014/main" id="{9CC072BE-15EA-A74C-8C3C-57A40DBEAD32}"/>
              </a:ext>
            </a:extLst>
          </p:cNvPr>
          <p:cNvSpPr/>
          <p:nvPr/>
        </p:nvSpPr>
        <p:spPr>
          <a:xfrm>
            <a:off x="357467" y="3812940"/>
            <a:ext cx="11265817" cy="1675843"/>
          </a:xfrm>
          <a:prstGeom prst="rect">
            <a:avLst/>
          </a:prstGeom>
        </p:spPr>
        <p:txBody>
          <a:bodyPr wrap="square">
            <a:spAutoFit/>
          </a:bodyPr>
          <a:lstStyle/>
          <a:p>
            <a:pPr marL="72000" algn="just">
              <a:lnSpc>
                <a:spcPct val="150000"/>
              </a:lnSpc>
            </a:pPr>
            <a:r>
              <a:rPr lang="en-US" altLang="zh-CN" sz="3600" b="1" kern="100" dirty="0">
                <a:highlight>
                  <a:srgbClr val="00FF00"/>
                </a:highlight>
                <a:latin typeface="Alibaba Sans" panose="020B0503020203040204" pitchFamily="34" charset="0"/>
                <a:ea typeface="华文细黑"/>
                <a:cs typeface="Alibaba Sans" panose="020B0503020203040204" pitchFamily="34" charset="0"/>
              </a:rPr>
              <a:t>Showing</a:t>
            </a:r>
            <a:r>
              <a:rPr lang="en-US" altLang="zh-CN" sz="3600" b="1" kern="100" dirty="0">
                <a:latin typeface="Alibaba Sans" panose="020B0503020203040204" pitchFamily="34" charset="0"/>
                <a:ea typeface="华文细黑"/>
                <a:cs typeface="Alibaba Sans" panose="020B0503020203040204" pitchFamily="34" charset="0"/>
              </a:rPr>
              <a:t>:  </a:t>
            </a:r>
            <a:r>
              <a:rPr lang="en-US" altLang="zh-CN" sz="3600" b="1" i="1" kern="100" dirty="0">
                <a:solidFill>
                  <a:srgbClr val="FF0000"/>
                </a:solidFill>
                <a:latin typeface="Alibaba Sans" panose="020B0503020203040204" pitchFamily="34" charset="0"/>
                <a:ea typeface="华文细黑"/>
                <a:cs typeface="Alibaba Sans" panose="020B0503020203040204" pitchFamily="34" charset="0"/>
              </a:rPr>
              <a:t>The dog leaped, canines </a:t>
            </a:r>
            <a:r>
              <a:rPr lang="en-US" altLang="zh-CN" sz="3600" b="1" kern="100" dirty="0">
                <a:solidFill>
                  <a:srgbClr val="FF0000"/>
                </a:solidFill>
                <a:latin typeface="Alibaba Sans" panose="020B0503020203040204" pitchFamily="34" charset="0"/>
                <a:ea typeface="华文细黑"/>
                <a:cs typeface="Alibaba Sans" panose="020B0503020203040204" pitchFamily="34" charset="0"/>
              </a:rPr>
              <a:t>(</a:t>
            </a:r>
            <a:r>
              <a:rPr lang="zh-CN" altLang="en-US" sz="3600" b="1" kern="100" dirty="0">
                <a:solidFill>
                  <a:srgbClr val="FF0000"/>
                </a:solidFill>
                <a:latin typeface="Alibaba Sans" panose="020B0503020203040204" pitchFamily="34" charset="0"/>
                <a:ea typeface="华文细黑"/>
                <a:cs typeface="Alibaba Sans" panose="020B0503020203040204" pitchFamily="34" charset="0"/>
              </a:rPr>
              <a:t>犬齿</a:t>
            </a:r>
            <a:r>
              <a:rPr lang="en-US" altLang="zh-CN" sz="3600" b="1" kern="100" dirty="0">
                <a:solidFill>
                  <a:srgbClr val="FF0000"/>
                </a:solidFill>
                <a:latin typeface="Alibaba Sans" panose="020B0503020203040204" pitchFamily="34" charset="0"/>
                <a:ea typeface="华文细黑"/>
                <a:cs typeface="Alibaba Sans" panose="020B0503020203040204" pitchFamily="34" charset="0"/>
              </a:rPr>
              <a:t>) </a:t>
            </a:r>
            <a:r>
              <a:rPr lang="en-US" altLang="zh-CN" sz="3600" b="1" i="1" kern="100" dirty="0">
                <a:solidFill>
                  <a:srgbClr val="FF0000"/>
                </a:solidFill>
                <a:latin typeface="Alibaba Sans" panose="020B0503020203040204" pitchFamily="34" charset="0"/>
                <a:ea typeface="华文细黑"/>
                <a:cs typeface="Alibaba Sans" panose="020B0503020203040204" pitchFamily="34" charset="0"/>
              </a:rPr>
              <a:t>bared. She threw up her arm to protect her throat.</a:t>
            </a:r>
          </a:p>
        </p:txBody>
      </p:sp>
      <p:sp>
        <p:nvSpPr>
          <p:cNvPr id="3" name="下弧形箭头 2">
            <a:extLst>
              <a:ext uri="{FF2B5EF4-FFF2-40B4-BE49-F238E27FC236}">
                <a16:creationId xmlns:a16="http://schemas.microsoft.com/office/drawing/2014/main" id="{14D53EC6-15F0-624F-AC74-A96A1CDA0B88}"/>
              </a:ext>
            </a:extLst>
          </p:cNvPr>
          <p:cNvSpPr/>
          <p:nvPr/>
        </p:nvSpPr>
        <p:spPr>
          <a:xfrm rot="3417041">
            <a:off x="9951256" y="2816407"/>
            <a:ext cx="1343294" cy="677621"/>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solidFill>
                <a:schemeClr val="tx1"/>
              </a:solidFill>
            </a:endParaRPr>
          </a:p>
        </p:txBody>
      </p:sp>
    </p:spTree>
    <p:extLst>
      <p:ext uri="{BB962C8B-B14F-4D97-AF65-F5344CB8AC3E}">
        <p14:creationId xmlns:p14="http://schemas.microsoft.com/office/powerpoint/2010/main" val="194915273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 calcmode="lin" valueType="num">
                                      <p:cBhvr additive="base">
                                        <p:cTn id="12" dur="500" fill="hold"/>
                                        <p:tgtEl>
                                          <p:spTgt spid="3"/>
                                        </p:tgtEl>
                                        <p:attrNameLst>
                                          <p:attrName>ppt_x</p:attrName>
                                        </p:attrNameLst>
                                      </p:cBhvr>
                                      <p:tavLst>
                                        <p:tav tm="0">
                                          <p:val>
                                            <p:strVal val="#ppt_x"/>
                                          </p:val>
                                        </p:tav>
                                        <p:tav tm="100000">
                                          <p:val>
                                            <p:strVal val="#ppt_x"/>
                                          </p:val>
                                        </p:tav>
                                      </p:tavLst>
                                    </p:anim>
                                    <p:anim calcmode="lin" valueType="num">
                                      <p:cBhvr additive="base">
                                        <p:cTn id="13"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3" presetClass="entr" presetSubtype="10" fill="hold" grpId="0" nodeType="clickEffect">
                                  <p:stCondLst>
                                    <p:cond delay="0"/>
                                  </p:stCondLst>
                                  <p:childTnLst>
                                    <p:set>
                                      <p:cBhvr>
                                        <p:cTn id="17" dur="1" fill="hold">
                                          <p:stCondLst>
                                            <p:cond delay="0"/>
                                          </p:stCondLst>
                                        </p:cTn>
                                        <p:tgtEl>
                                          <p:spTgt spid="9"/>
                                        </p:tgtEl>
                                        <p:attrNameLst>
                                          <p:attrName>style.visibility</p:attrName>
                                        </p:attrNameLst>
                                      </p:cBhvr>
                                      <p:to>
                                        <p:strVal val="visible"/>
                                      </p:to>
                                    </p:set>
                                    <p:animEffect transition="in" filter="blinds(horizontal)">
                                      <p:cBhvr>
                                        <p:cTn id="18"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9" grpId="0"/>
      <p:bldP spid="3"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格 1"/>
          <p:cNvGraphicFramePr>
            <a:graphicFrameLocks noGrp="1"/>
          </p:cNvGraphicFramePr>
          <p:nvPr>
            <p:extLst>
              <p:ext uri="{D42A27DB-BD31-4B8C-83A1-F6EECF244321}">
                <p14:modId xmlns:p14="http://schemas.microsoft.com/office/powerpoint/2010/main" val="4090335484"/>
              </p:ext>
            </p:extLst>
          </p:nvPr>
        </p:nvGraphicFramePr>
        <p:xfrm>
          <a:off x="303017" y="291588"/>
          <a:ext cx="11493011" cy="6294975"/>
        </p:xfrm>
        <a:graphic>
          <a:graphicData uri="http://schemas.openxmlformats.org/drawingml/2006/table">
            <a:tbl>
              <a:tblPr firstRow="1" firstCol="1" bandRow="1"/>
              <a:tblGrid>
                <a:gridCol w="11493011">
                  <a:extLst>
                    <a:ext uri="{9D8B030D-6E8A-4147-A177-3AD203B41FA5}">
                      <a16:colId xmlns:a16="http://schemas.microsoft.com/office/drawing/2014/main" val="20000"/>
                    </a:ext>
                  </a:extLst>
                </a:gridCol>
              </a:tblGrid>
              <a:tr h="6294975">
                <a:tc>
                  <a:txBody>
                    <a:bodyPr/>
                    <a:lstStyle/>
                    <a:p>
                      <a:pPr marL="72000" algn="just">
                        <a:lnSpc>
                          <a:spcPct val="150000"/>
                        </a:lnSpc>
                        <a:spcAft>
                          <a:spcPts val="0"/>
                        </a:spcAft>
                      </a:pPr>
                      <a:endParaRPr lang="en-US" altLang="zh-CN" sz="2800" b="1" kern="100" dirty="0">
                        <a:solidFill>
                          <a:schemeClr val="tx1"/>
                        </a:solidFill>
                        <a:effectLst/>
                        <a:latin typeface="Alibaba Sans" panose="020B0503020203040204" pitchFamily="34" charset="0"/>
                        <a:ea typeface="华文细黑"/>
                        <a:cs typeface="Alibaba Sans" panose="020B0503020203040204" pitchFamily="34" charset="0"/>
                      </a:endParaRPr>
                    </a:p>
                    <a:p>
                      <a:pPr marL="72000" algn="just">
                        <a:lnSpc>
                          <a:spcPct val="150000"/>
                        </a:lnSpc>
                        <a:spcAft>
                          <a:spcPts val="0"/>
                        </a:spcAft>
                      </a:pPr>
                      <a:endParaRPr lang="en-US" altLang="zh-CN" sz="2800" b="1" i="0" u="none" strike="noStrike" kern="100" dirty="0">
                        <a:solidFill>
                          <a:schemeClr val="tx1"/>
                        </a:solidFill>
                        <a:effectLst/>
                        <a:latin typeface="Alibaba Sans" panose="020B0503020203040204" pitchFamily="34" charset="0"/>
                        <a:ea typeface="华文细黑"/>
                        <a:cs typeface="Alibaba Sans" panose="020B050302020304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sp>
        <p:nvSpPr>
          <p:cNvPr id="7" name="矩形 6">
            <a:extLst>
              <a:ext uri="{FF2B5EF4-FFF2-40B4-BE49-F238E27FC236}">
                <a16:creationId xmlns:a16="http://schemas.microsoft.com/office/drawing/2014/main" id="{DEC80D6E-B68D-8044-9852-E909FED9D31B}"/>
              </a:ext>
            </a:extLst>
          </p:cNvPr>
          <p:cNvSpPr/>
          <p:nvPr/>
        </p:nvSpPr>
        <p:spPr>
          <a:xfrm>
            <a:off x="400554" y="273025"/>
            <a:ext cx="4463401" cy="1095749"/>
          </a:xfrm>
          <a:prstGeom prst="rect">
            <a:avLst/>
          </a:prstGeom>
        </p:spPr>
        <p:txBody>
          <a:bodyPr wrap="none">
            <a:spAutoFit/>
          </a:bodyPr>
          <a:lstStyle/>
          <a:p>
            <a:pPr marL="72000" algn="just">
              <a:lnSpc>
                <a:spcPct val="150000"/>
              </a:lnSpc>
              <a:defRPr/>
            </a:pPr>
            <a:r>
              <a:rPr lang="en-US" altLang="zh-CN" sz="4400" b="1" kern="100" dirty="0">
                <a:solidFill>
                  <a:srgbClr val="FF0000"/>
                </a:solidFill>
                <a:latin typeface="Alibaba Sans" panose="020B0503020203040204" pitchFamily="34" charset="0"/>
                <a:ea typeface="华文细黑"/>
                <a:cs typeface="Alibaba Sans" panose="020B0503020203040204" pitchFamily="34" charset="0"/>
              </a:rPr>
              <a:t>4) </a:t>
            </a:r>
            <a:r>
              <a:rPr lang="en-US" altLang="zh-CN" sz="4400" b="1" dirty="0">
                <a:solidFill>
                  <a:srgbClr val="FF0000"/>
                </a:solidFill>
                <a:latin typeface="Alibaba Sans" panose="020B0503020203040204" pitchFamily="34" charset="0"/>
                <a:cs typeface="Alibaba Sans" panose="020B0503020203040204" pitchFamily="34" charset="0"/>
              </a:rPr>
              <a:t>Backstories</a:t>
            </a:r>
            <a:r>
              <a:rPr lang="zh-CN" altLang="zh-CN" sz="4800" b="1" dirty="0">
                <a:solidFill>
                  <a:srgbClr val="FF0000"/>
                </a:solidFill>
                <a:latin typeface="Alibaba Sans" panose="020B0503020203040204" pitchFamily="34" charset="0"/>
                <a:cs typeface="Alibaba Sans" panose="020B0503020203040204" pitchFamily="34" charset="0"/>
              </a:rPr>
              <a:t> </a:t>
            </a:r>
            <a:r>
              <a:rPr lang="en-US" altLang="zh-CN" sz="4800" b="1" dirty="0">
                <a:solidFill>
                  <a:srgbClr val="FF0000"/>
                </a:solidFill>
                <a:latin typeface="Alibaba Sans" panose="020B0503020203040204" pitchFamily="34" charset="0"/>
                <a:cs typeface="Alibaba Sans" panose="020B0503020203040204" pitchFamily="34" charset="0"/>
              </a:rPr>
              <a:t> </a:t>
            </a:r>
            <a:endParaRPr lang="en-US" altLang="zh-CN" sz="4800" b="1" kern="100" dirty="0">
              <a:solidFill>
                <a:srgbClr val="FF0000"/>
              </a:solidFill>
              <a:latin typeface="Alibaba Sans" panose="020B0503020203040204" pitchFamily="34" charset="0"/>
              <a:ea typeface="华文细黑"/>
              <a:cs typeface="Alibaba Sans" panose="020B0503020203040204" pitchFamily="34" charset="0"/>
            </a:endParaRPr>
          </a:p>
        </p:txBody>
      </p:sp>
      <p:sp>
        <p:nvSpPr>
          <p:cNvPr id="8" name="矩形 7">
            <a:extLst>
              <a:ext uri="{FF2B5EF4-FFF2-40B4-BE49-F238E27FC236}">
                <a16:creationId xmlns:a16="http://schemas.microsoft.com/office/drawing/2014/main" id="{8C7411A4-78B1-A24A-A198-120304394E7C}"/>
              </a:ext>
            </a:extLst>
          </p:cNvPr>
          <p:cNvSpPr/>
          <p:nvPr/>
        </p:nvSpPr>
        <p:spPr>
          <a:xfrm>
            <a:off x="394385" y="1197546"/>
            <a:ext cx="11239268" cy="5171737"/>
          </a:xfrm>
          <a:prstGeom prst="rect">
            <a:avLst/>
          </a:prstGeom>
        </p:spPr>
        <p:txBody>
          <a:bodyPr wrap="square">
            <a:spAutoFit/>
          </a:bodyPr>
          <a:lstStyle/>
          <a:p>
            <a:pPr marL="72000" algn="just">
              <a:lnSpc>
                <a:spcPct val="150000"/>
              </a:lnSpc>
              <a:spcAft>
                <a:spcPts val="0"/>
              </a:spcAft>
            </a:pPr>
            <a:r>
              <a:rPr lang="en-US" altLang="zh-CN" sz="3200" dirty="0">
                <a:solidFill>
                  <a:srgbClr val="00B0F0"/>
                </a:solidFill>
              </a:rPr>
              <a:t>If you report things that happened in the past, before this very moment, you are telling. For important scenes, show your readers what is happening as it’s happening, in real time, instead of summing up what happened a few minutes ago. A good indicator for when you might be reporting things that happened in the past is if you find yourself using the past perfect. </a:t>
            </a:r>
          </a:p>
        </p:txBody>
      </p:sp>
    </p:spTree>
    <p:extLst>
      <p:ext uri="{BB962C8B-B14F-4D97-AF65-F5344CB8AC3E}">
        <p14:creationId xmlns:p14="http://schemas.microsoft.com/office/powerpoint/2010/main" val="281475603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linds(horizontal)">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blinds(horizontal)">
                                      <p:cBhvr>
                                        <p:cTn id="1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格 1"/>
          <p:cNvGraphicFramePr>
            <a:graphicFrameLocks noGrp="1"/>
          </p:cNvGraphicFramePr>
          <p:nvPr/>
        </p:nvGraphicFramePr>
        <p:xfrm>
          <a:off x="303017" y="291588"/>
          <a:ext cx="11493011" cy="6294975"/>
        </p:xfrm>
        <a:graphic>
          <a:graphicData uri="http://schemas.openxmlformats.org/drawingml/2006/table">
            <a:tbl>
              <a:tblPr firstRow="1" firstCol="1" bandRow="1"/>
              <a:tblGrid>
                <a:gridCol w="11493011">
                  <a:extLst>
                    <a:ext uri="{9D8B030D-6E8A-4147-A177-3AD203B41FA5}">
                      <a16:colId xmlns:a16="http://schemas.microsoft.com/office/drawing/2014/main" val="20000"/>
                    </a:ext>
                  </a:extLst>
                </a:gridCol>
              </a:tblGrid>
              <a:tr h="6294975">
                <a:tc>
                  <a:txBody>
                    <a:bodyPr/>
                    <a:lstStyle/>
                    <a:p>
                      <a:pPr marL="72000" algn="just">
                        <a:lnSpc>
                          <a:spcPct val="150000"/>
                        </a:lnSpc>
                        <a:spcAft>
                          <a:spcPts val="0"/>
                        </a:spcAft>
                      </a:pPr>
                      <a:endParaRPr lang="en-US" altLang="zh-CN" sz="2800" b="1" kern="100" dirty="0">
                        <a:solidFill>
                          <a:schemeClr val="tx1"/>
                        </a:solidFill>
                        <a:effectLst/>
                        <a:latin typeface="Alibaba Sans" panose="020B0503020203040204" pitchFamily="34" charset="0"/>
                        <a:ea typeface="华文细黑"/>
                        <a:cs typeface="Alibaba Sans" panose="020B0503020203040204" pitchFamily="34" charset="0"/>
                      </a:endParaRPr>
                    </a:p>
                    <a:p>
                      <a:pPr marL="72000" algn="just">
                        <a:lnSpc>
                          <a:spcPct val="150000"/>
                        </a:lnSpc>
                        <a:spcAft>
                          <a:spcPts val="0"/>
                        </a:spcAft>
                      </a:pPr>
                      <a:endParaRPr lang="en-US" altLang="zh-CN" sz="2800" b="1" kern="100" dirty="0">
                        <a:solidFill>
                          <a:schemeClr val="tx1"/>
                        </a:solidFill>
                        <a:effectLst/>
                        <a:latin typeface="Alibaba Sans" panose="020B0503020203040204" pitchFamily="34" charset="0"/>
                        <a:ea typeface="华文细黑"/>
                        <a:cs typeface="Alibaba Sans" panose="020B0503020203040204" pitchFamily="34" charset="0"/>
                      </a:endParaRPr>
                    </a:p>
                    <a:p>
                      <a:pPr marL="72000" algn="just">
                        <a:lnSpc>
                          <a:spcPct val="150000"/>
                        </a:lnSpc>
                        <a:spcAft>
                          <a:spcPts val="0"/>
                        </a:spcAft>
                      </a:pPr>
                      <a:endParaRPr lang="en-US" altLang="zh-CN" sz="2800" b="1" kern="100" dirty="0">
                        <a:solidFill>
                          <a:schemeClr val="tx1"/>
                        </a:solidFill>
                        <a:effectLst/>
                        <a:latin typeface="Alibaba Sans" panose="020B0503020203040204" pitchFamily="34" charset="0"/>
                        <a:ea typeface="华文细黑"/>
                        <a:cs typeface="Alibaba Sans" panose="020B0503020203040204" pitchFamily="34" charset="0"/>
                      </a:endParaRPr>
                    </a:p>
                    <a:p>
                      <a:pPr marL="72000" algn="just">
                        <a:lnSpc>
                          <a:spcPct val="150000"/>
                        </a:lnSpc>
                        <a:spcAft>
                          <a:spcPts val="0"/>
                        </a:spcAft>
                      </a:pPr>
                      <a:endParaRPr lang="en-US" altLang="zh-CN" sz="2800" b="1" kern="100" dirty="0">
                        <a:solidFill>
                          <a:schemeClr val="tx1"/>
                        </a:solidFill>
                        <a:effectLst/>
                        <a:latin typeface="Alibaba Sans" panose="020B0503020203040204" pitchFamily="34" charset="0"/>
                        <a:ea typeface="华文细黑"/>
                        <a:cs typeface="Alibaba Sans" panose="020B0503020203040204" pitchFamily="34" charset="0"/>
                      </a:endParaRPr>
                    </a:p>
                    <a:p>
                      <a:pPr marL="72000" algn="just">
                        <a:lnSpc>
                          <a:spcPct val="150000"/>
                        </a:lnSpc>
                        <a:spcAft>
                          <a:spcPts val="0"/>
                        </a:spcAft>
                      </a:pPr>
                      <a:endParaRPr lang="en-US" altLang="zh-CN" sz="2800" b="1" kern="100" dirty="0">
                        <a:solidFill>
                          <a:schemeClr val="tx1"/>
                        </a:solidFill>
                        <a:effectLst/>
                        <a:latin typeface="Alibaba Sans" panose="020B0503020203040204" pitchFamily="34" charset="0"/>
                        <a:ea typeface="华文细黑"/>
                        <a:cs typeface="Alibaba Sans" panose="020B0503020203040204" pitchFamily="34" charset="0"/>
                      </a:endParaRPr>
                    </a:p>
                    <a:p>
                      <a:pPr marL="72000" algn="just">
                        <a:lnSpc>
                          <a:spcPct val="150000"/>
                        </a:lnSpc>
                        <a:spcAft>
                          <a:spcPts val="0"/>
                        </a:spcAft>
                      </a:pPr>
                      <a:endParaRPr lang="en-US" altLang="zh-CN" sz="2800" b="1" kern="100" dirty="0">
                        <a:solidFill>
                          <a:schemeClr val="tx1"/>
                        </a:solidFill>
                        <a:effectLst/>
                        <a:latin typeface="Alibaba Sans" panose="020B0503020203040204" pitchFamily="34" charset="0"/>
                        <a:ea typeface="华文细黑"/>
                        <a:cs typeface="Alibaba Sans" panose="020B0503020203040204" pitchFamily="34" charset="0"/>
                      </a:endParaRPr>
                    </a:p>
                    <a:p>
                      <a:pPr marL="72000" algn="just">
                        <a:lnSpc>
                          <a:spcPct val="150000"/>
                        </a:lnSpc>
                        <a:spcAft>
                          <a:spcPts val="0"/>
                        </a:spcAft>
                      </a:pPr>
                      <a:endParaRPr lang="en-US" altLang="zh-CN" sz="2800" b="1" kern="100" dirty="0">
                        <a:solidFill>
                          <a:schemeClr val="tx1"/>
                        </a:solidFill>
                        <a:effectLst/>
                        <a:latin typeface="Alibaba Sans" panose="020B0503020203040204" pitchFamily="34" charset="0"/>
                        <a:ea typeface="华文细黑"/>
                        <a:cs typeface="Alibaba Sans" panose="020B0503020203040204" pitchFamily="34" charset="0"/>
                      </a:endParaRPr>
                    </a:p>
                    <a:p>
                      <a:pPr marL="72000" algn="just">
                        <a:lnSpc>
                          <a:spcPct val="150000"/>
                        </a:lnSpc>
                        <a:spcAft>
                          <a:spcPts val="0"/>
                        </a:spcAft>
                      </a:pPr>
                      <a:endParaRPr lang="en-US" altLang="zh-CN" sz="2800" b="1" kern="100" dirty="0">
                        <a:solidFill>
                          <a:schemeClr val="tx1"/>
                        </a:solidFill>
                        <a:effectLst/>
                        <a:latin typeface="Alibaba Sans" panose="020B0503020203040204" pitchFamily="34" charset="0"/>
                        <a:ea typeface="华文细黑"/>
                        <a:cs typeface="Alibaba Sans" panose="020B050302020304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sp>
        <p:nvSpPr>
          <p:cNvPr id="6" name="矩形 5">
            <a:extLst>
              <a:ext uri="{FF2B5EF4-FFF2-40B4-BE49-F238E27FC236}">
                <a16:creationId xmlns:a16="http://schemas.microsoft.com/office/drawing/2014/main" id="{422E447A-5B16-1D44-A711-F641BDC2481E}"/>
              </a:ext>
            </a:extLst>
          </p:cNvPr>
          <p:cNvSpPr/>
          <p:nvPr/>
        </p:nvSpPr>
        <p:spPr>
          <a:xfrm>
            <a:off x="412369" y="1009422"/>
            <a:ext cx="11124874" cy="1675843"/>
          </a:xfrm>
          <a:prstGeom prst="rect">
            <a:avLst/>
          </a:prstGeom>
        </p:spPr>
        <p:txBody>
          <a:bodyPr wrap="square">
            <a:spAutoFit/>
          </a:bodyPr>
          <a:lstStyle/>
          <a:p>
            <a:pPr marL="72000" algn="just">
              <a:lnSpc>
                <a:spcPct val="150000"/>
              </a:lnSpc>
            </a:pPr>
            <a:r>
              <a:rPr lang="en-US" altLang="zh-CN" sz="3600" b="1" kern="100" dirty="0">
                <a:highlight>
                  <a:srgbClr val="00FF00"/>
                </a:highlight>
                <a:latin typeface="Alibaba Sans" panose="020B0503020203040204" pitchFamily="34" charset="0"/>
                <a:ea typeface="华文细黑"/>
                <a:cs typeface="Alibaba Sans" panose="020B0503020203040204" pitchFamily="34" charset="0"/>
              </a:rPr>
              <a:t>Telling</a:t>
            </a:r>
            <a:r>
              <a:rPr lang="en-US" altLang="zh-CN" sz="3600" b="1" kern="100" dirty="0">
                <a:latin typeface="Alibaba Sans" panose="020B0503020203040204" pitchFamily="34" charset="0"/>
                <a:ea typeface="华文细黑"/>
                <a:cs typeface="Alibaba Sans" panose="020B0503020203040204" pitchFamily="34" charset="0"/>
              </a:rPr>
              <a:t>:  </a:t>
            </a:r>
            <a:r>
              <a:rPr lang="en-US" altLang="zh-CN" sz="3600" b="1" i="1" dirty="0">
                <a:latin typeface="Alibaba Sans" panose="020B0503020203040204" pitchFamily="34" charset="0"/>
                <a:cs typeface="Alibaba Sans" panose="020B0503020203040204" pitchFamily="34" charset="0"/>
              </a:rPr>
              <a:t>I had tested the car to see if it would start. It didn’t. </a:t>
            </a:r>
            <a:endParaRPr lang="zh-CN" altLang="zh-CN" sz="3200" b="1" i="1" dirty="0">
              <a:latin typeface="Alibaba Sans" panose="020B0503020203040204" pitchFamily="34" charset="0"/>
              <a:cs typeface="Alibaba Sans" panose="020B0503020203040204" pitchFamily="34" charset="0"/>
            </a:endParaRPr>
          </a:p>
        </p:txBody>
      </p:sp>
      <p:sp>
        <p:nvSpPr>
          <p:cNvPr id="9" name="矩形 8">
            <a:extLst>
              <a:ext uri="{FF2B5EF4-FFF2-40B4-BE49-F238E27FC236}">
                <a16:creationId xmlns:a16="http://schemas.microsoft.com/office/drawing/2014/main" id="{9CC072BE-15EA-A74C-8C3C-57A40DBEAD32}"/>
              </a:ext>
            </a:extLst>
          </p:cNvPr>
          <p:cNvSpPr/>
          <p:nvPr/>
        </p:nvSpPr>
        <p:spPr>
          <a:xfrm>
            <a:off x="394384" y="3045497"/>
            <a:ext cx="11265817" cy="3522503"/>
          </a:xfrm>
          <a:prstGeom prst="rect">
            <a:avLst/>
          </a:prstGeom>
        </p:spPr>
        <p:txBody>
          <a:bodyPr wrap="square">
            <a:spAutoFit/>
          </a:bodyPr>
          <a:lstStyle/>
          <a:p>
            <a:pPr marL="72000" algn="just">
              <a:lnSpc>
                <a:spcPct val="150000"/>
              </a:lnSpc>
            </a:pPr>
            <a:r>
              <a:rPr lang="en-US" altLang="zh-CN" sz="3600" b="1" kern="100" dirty="0">
                <a:highlight>
                  <a:srgbClr val="00FF00"/>
                </a:highlight>
                <a:latin typeface="Alibaba Sans" panose="020B0503020203040204" pitchFamily="34" charset="0"/>
                <a:ea typeface="华文细黑"/>
                <a:cs typeface="Alibaba Sans" panose="020B0503020203040204" pitchFamily="34" charset="0"/>
              </a:rPr>
              <a:t>Showing</a:t>
            </a:r>
            <a:r>
              <a:rPr lang="en-US" altLang="zh-CN" sz="4400" b="1" kern="100" dirty="0">
                <a:latin typeface="Alibaba Sans" panose="020B0503020203040204" pitchFamily="34" charset="0"/>
                <a:ea typeface="华文细黑"/>
                <a:cs typeface="Alibaba Sans" panose="020B0503020203040204" pitchFamily="34" charset="0"/>
              </a:rPr>
              <a:t>:  </a:t>
            </a:r>
            <a:r>
              <a:rPr lang="en-US" altLang="zh-CN" sz="3600" b="1" i="1" kern="100" dirty="0">
                <a:solidFill>
                  <a:srgbClr val="FF0000"/>
                </a:solidFill>
                <a:latin typeface="Alibaba Sans" panose="020B0503020203040204" pitchFamily="34" charset="0"/>
                <a:ea typeface="华文细黑"/>
                <a:cs typeface="Alibaba Sans" panose="020B0503020203040204" pitchFamily="34" charset="0"/>
              </a:rPr>
              <a:t>I turned the key in the ignition</a:t>
            </a:r>
            <a:r>
              <a:rPr lang="zh-CN" altLang="en-US" sz="3600" b="1" kern="100" dirty="0">
                <a:solidFill>
                  <a:srgbClr val="FF0000"/>
                </a:solidFill>
                <a:latin typeface="Alibaba Sans" panose="020B0503020203040204" pitchFamily="34" charset="0"/>
                <a:ea typeface="华文细黑"/>
                <a:cs typeface="Alibaba Sans" panose="020B0503020203040204" pitchFamily="34" charset="0"/>
              </a:rPr>
              <a:t>（点火开关）</a:t>
            </a:r>
            <a:r>
              <a:rPr lang="en-US" altLang="zh-CN" sz="3600" b="1" i="1" kern="100" dirty="0">
                <a:solidFill>
                  <a:srgbClr val="FF0000"/>
                </a:solidFill>
                <a:latin typeface="Alibaba Sans" panose="020B0503020203040204" pitchFamily="34" charset="0"/>
                <a:ea typeface="华文细黑"/>
                <a:cs typeface="Alibaba Sans" panose="020B0503020203040204" pitchFamily="34" charset="0"/>
              </a:rPr>
              <a:t>. A click-click-click-click noise drifted up from the engine. I smashed my fist into the steering wheel. “Dammit!” </a:t>
            </a:r>
            <a:endParaRPr lang="en-US" altLang="zh-CN" sz="2800" b="1" i="1" kern="100" dirty="0">
              <a:solidFill>
                <a:srgbClr val="FF0000"/>
              </a:solidFill>
              <a:latin typeface="Alibaba Sans" panose="020B0503020203040204" pitchFamily="34" charset="0"/>
              <a:ea typeface="华文细黑"/>
              <a:cs typeface="Alibaba Sans" panose="020B0503020203040204" pitchFamily="34" charset="0"/>
            </a:endParaRPr>
          </a:p>
        </p:txBody>
      </p:sp>
      <p:sp>
        <p:nvSpPr>
          <p:cNvPr id="3" name="下弧形箭头 2">
            <a:extLst>
              <a:ext uri="{FF2B5EF4-FFF2-40B4-BE49-F238E27FC236}">
                <a16:creationId xmlns:a16="http://schemas.microsoft.com/office/drawing/2014/main" id="{14D53EC6-15F0-624F-AC74-A96A1CDA0B88}"/>
              </a:ext>
            </a:extLst>
          </p:cNvPr>
          <p:cNvSpPr/>
          <p:nvPr/>
        </p:nvSpPr>
        <p:spPr>
          <a:xfrm rot="3417041">
            <a:off x="10344706" y="2110541"/>
            <a:ext cx="1343294" cy="677621"/>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solidFill>
                <a:schemeClr val="tx1"/>
              </a:solidFill>
            </a:endParaRPr>
          </a:p>
        </p:txBody>
      </p:sp>
    </p:spTree>
    <p:extLst>
      <p:ext uri="{BB962C8B-B14F-4D97-AF65-F5344CB8AC3E}">
        <p14:creationId xmlns:p14="http://schemas.microsoft.com/office/powerpoint/2010/main" val="176541908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 calcmode="lin" valueType="num">
                                      <p:cBhvr additive="base">
                                        <p:cTn id="12" dur="500" fill="hold"/>
                                        <p:tgtEl>
                                          <p:spTgt spid="3"/>
                                        </p:tgtEl>
                                        <p:attrNameLst>
                                          <p:attrName>ppt_x</p:attrName>
                                        </p:attrNameLst>
                                      </p:cBhvr>
                                      <p:tavLst>
                                        <p:tav tm="0">
                                          <p:val>
                                            <p:strVal val="#ppt_x"/>
                                          </p:val>
                                        </p:tav>
                                        <p:tav tm="100000">
                                          <p:val>
                                            <p:strVal val="#ppt_x"/>
                                          </p:val>
                                        </p:tav>
                                      </p:tavLst>
                                    </p:anim>
                                    <p:anim calcmode="lin" valueType="num">
                                      <p:cBhvr additive="base">
                                        <p:cTn id="13"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3" presetClass="entr" presetSubtype="10" fill="hold" grpId="0" nodeType="clickEffect">
                                  <p:stCondLst>
                                    <p:cond delay="0"/>
                                  </p:stCondLst>
                                  <p:childTnLst>
                                    <p:set>
                                      <p:cBhvr>
                                        <p:cTn id="17" dur="1" fill="hold">
                                          <p:stCondLst>
                                            <p:cond delay="0"/>
                                          </p:stCondLst>
                                        </p:cTn>
                                        <p:tgtEl>
                                          <p:spTgt spid="9"/>
                                        </p:tgtEl>
                                        <p:attrNameLst>
                                          <p:attrName>style.visibility</p:attrName>
                                        </p:attrNameLst>
                                      </p:cBhvr>
                                      <p:to>
                                        <p:strVal val="visible"/>
                                      </p:to>
                                    </p:set>
                                    <p:animEffect transition="in" filter="blinds(horizontal)">
                                      <p:cBhvr>
                                        <p:cTn id="18"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9" grpId="0"/>
      <p:bldP spid="3"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格 1"/>
          <p:cNvGraphicFramePr>
            <a:graphicFrameLocks noGrp="1"/>
          </p:cNvGraphicFramePr>
          <p:nvPr>
            <p:extLst>
              <p:ext uri="{D42A27DB-BD31-4B8C-83A1-F6EECF244321}">
                <p14:modId xmlns:p14="http://schemas.microsoft.com/office/powerpoint/2010/main" val="680689744"/>
              </p:ext>
            </p:extLst>
          </p:nvPr>
        </p:nvGraphicFramePr>
        <p:xfrm>
          <a:off x="218834" y="261442"/>
          <a:ext cx="11333565" cy="6086482"/>
        </p:xfrm>
        <a:graphic>
          <a:graphicData uri="http://schemas.openxmlformats.org/drawingml/2006/table">
            <a:tbl>
              <a:tblPr firstRow="1" firstCol="1" bandRow="1"/>
              <a:tblGrid>
                <a:gridCol w="11333565">
                  <a:extLst>
                    <a:ext uri="{9D8B030D-6E8A-4147-A177-3AD203B41FA5}">
                      <a16:colId xmlns:a16="http://schemas.microsoft.com/office/drawing/2014/main" val="20000"/>
                    </a:ext>
                  </a:extLst>
                </a:gridCol>
              </a:tblGrid>
              <a:tr h="6086482">
                <a:tc>
                  <a:txBody>
                    <a:bodyPr/>
                    <a:lstStyle/>
                    <a:p>
                      <a:pPr marL="72000" marR="0" indent="0" algn="just" defTabSz="1218565" rtl="0" eaLnBrk="1" fontAlgn="auto" latinLnBrk="0" hangingPunct="1">
                        <a:lnSpc>
                          <a:spcPct val="150000"/>
                        </a:lnSpc>
                        <a:spcBef>
                          <a:spcPts val="0"/>
                        </a:spcBef>
                        <a:spcAft>
                          <a:spcPts val="0"/>
                        </a:spcAft>
                        <a:buClrTx/>
                        <a:buSzTx/>
                        <a:buFontTx/>
                        <a:buNone/>
                        <a:tabLst/>
                        <a:defRPr/>
                      </a:pPr>
                      <a:endParaRPr lang="en-US" altLang="zh-CN" sz="3200" b="1" kern="100" dirty="0">
                        <a:solidFill>
                          <a:schemeClr val="accent5"/>
                        </a:solidFill>
                        <a:effectLst/>
                        <a:latin typeface="Alibaba Sans" panose="020B0503020203040204" pitchFamily="34" charset="0"/>
                        <a:ea typeface="华文细黑"/>
                        <a:cs typeface="Alibaba Sans" panose="020B0503020203040204" pitchFamily="34" charset="0"/>
                      </a:endParaRPr>
                    </a:p>
                    <a:p>
                      <a:pPr marL="72000" marR="0" indent="0" algn="just" defTabSz="1218565" rtl="0" eaLnBrk="1" fontAlgn="auto" latinLnBrk="0" hangingPunct="1">
                        <a:lnSpc>
                          <a:spcPct val="150000"/>
                        </a:lnSpc>
                        <a:spcBef>
                          <a:spcPts val="0"/>
                        </a:spcBef>
                        <a:spcAft>
                          <a:spcPts val="0"/>
                        </a:spcAft>
                        <a:buClrTx/>
                        <a:buSzTx/>
                        <a:buFontTx/>
                        <a:buNone/>
                        <a:tabLst/>
                        <a:defRPr/>
                      </a:pPr>
                      <a:endParaRPr lang="en-US" altLang="zh-CN" sz="3200" b="1" kern="100" dirty="0">
                        <a:solidFill>
                          <a:schemeClr val="accent5"/>
                        </a:solidFill>
                        <a:effectLst/>
                        <a:latin typeface="Alibaba Sans" panose="020B0503020203040204" pitchFamily="34" charset="0"/>
                        <a:ea typeface="华文细黑"/>
                        <a:cs typeface="Alibaba Sans" panose="020B050302020304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sp>
        <p:nvSpPr>
          <p:cNvPr id="6" name="矩形 5">
            <a:extLst>
              <a:ext uri="{FF2B5EF4-FFF2-40B4-BE49-F238E27FC236}">
                <a16:creationId xmlns:a16="http://schemas.microsoft.com/office/drawing/2014/main" id="{422E447A-5B16-1D44-A711-F641BDC2481E}"/>
              </a:ext>
            </a:extLst>
          </p:cNvPr>
          <p:cNvSpPr/>
          <p:nvPr/>
        </p:nvSpPr>
        <p:spPr>
          <a:xfrm>
            <a:off x="189061" y="2951385"/>
            <a:ext cx="10772499" cy="1670842"/>
          </a:xfrm>
          <a:prstGeom prst="rect">
            <a:avLst/>
          </a:prstGeom>
        </p:spPr>
        <p:txBody>
          <a:bodyPr wrap="square">
            <a:spAutoFit/>
          </a:bodyPr>
          <a:lstStyle/>
          <a:p>
            <a:pPr marL="72000" algn="just">
              <a:lnSpc>
                <a:spcPct val="150000"/>
              </a:lnSpc>
            </a:pPr>
            <a:r>
              <a:rPr lang="en-US" altLang="zh-CN" sz="3600" b="1" kern="100" dirty="0">
                <a:highlight>
                  <a:srgbClr val="00FF00"/>
                </a:highlight>
                <a:latin typeface="Alibaba Sans" panose="020B0503020203040204" pitchFamily="34" charset="0"/>
                <a:ea typeface="华文细黑"/>
                <a:cs typeface="Alibaba Sans" panose="020B0503020203040204" pitchFamily="34" charset="0"/>
              </a:rPr>
              <a:t>Telling</a:t>
            </a:r>
            <a:r>
              <a:rPr lang="en-US" altLang="zh-CN" sz="3600" b="1" kern="100" dirty="0">
                <a:latin typeface="Alibaba Sans" panose="020B0503020203040204" pitchFamily="34" charset="0"/>
                <a:ea typeface="华文细黑"/>
                <a:cs typeface="Alibaba Sans" panose="020B0503020203040204" pitchFamily="34" charset="0"/>
              </a:rPr>
              <a:t>:  </a:t>
            </a:r>
            <a:r>
              <a:rPr lang="en-US" altLang="zh-CN" sz="3600" b="1" i="1" dirty="0">
                <a:latin typeface="Alibaba Sans" panose="020B0503020203040204" pitchFamily="34" charset="0"/>
                <a:cs typeface="Alibaba Sans" panose="020B0503020203040204" pitchFamily="34" charset="0"/>
              </a:rPr>
              <a:t>The dog tucked</a:t>
            </a:r>
            <a:r>
              <a:rPr lang="en-US" altLang="zh-CN" sz="3600" b="1" dirty="0">
                <a:latin typeface="Alibaba Sans" panose="020B0503020203040204" pitchFamily="34" charset="0"/>
                <a:cs typeface="Alibaba Sans" panose="020B0503020203040204" pitchFamily="34" charset="0"/>
              </a:rPr>
              <a:t>(</a:t>
            </a:r>
            <a:r>
              <a:rPr lang="zh-CN" altLang="en-US" sz="3600" b="1" dirty="0">
                <a:latin typeface="Alibaba Sans" panose="020B0503020203040204" pitchFamily="34" charset="0"/>
                <a:cs typeface="Alibaba Sans" panose="020B0503020203040204" pitchFamily="34" charset="0"/>
              </a:rPr>
              <a:t>把</a:t>
            </a:r>
            <a:r>
              <a:rPr lang="en-US" altLang="zh-CN" sz="3600" b="1" dirty="0">
                <a:latin typeface="Alibaba Sans" panose="020B0503020203040204" pitchFamily="34" charset="0"/>
                <a:cs typeface="Alibaba Sans" panose="020B0503020203040204" pitchFamily="34" charset="0"/>
              </a:rPr>
              <a:t>…</a:t>
            </a:r>
            <a:r>
              <a:rPr lang="zh-CN" altLang="en-US" sz="3600" b="1" dirty="0">
                <a:latin typeface="Alibaba Sans" panose="020B0503020203040204" pitchFamily="34" charset="0"/>
                <a:cs typeface="Alibaba Sans" panose="020B0503020203040204" pitchFamily="34" charset="0"/>
              </a:rPr>
              <a:t>藏入</a:t>
            </a:r>
            <a:r>
              <a:rPr lang="en-US" altLang="zh-CN" sz="3600" b="1" dirty="0">
                <a:latin typeface="Alibaba Sans" panose="020B0503020203040204" pitchFamily="34" charset="0"/>
                <a:cs typeface="Alibaba Sans" panose="020B0503020203040204" pitchFamily="34" charset="0"/>
              </a:rPr>
              <a:t>) </a:t>
            </a:r>
            <a:r>
              <a:rPr lang="en-US" altLang="zh-CN" sz="3600" b="1" i="1" dirty="0">
                <a:latin typeface="Alibaba Sans" panose="020B0503020203040204" pitchFamily="34" charset="0"/>
                <a:cs typeface="Alibaba Sans" panose="020B0503020203040204" pitchFamily="34" charset="0"/>
              </a:rPr>
              <a:t>its tail between its legs and whined</a:t>
            </a:r>
            <a:r>
              <a:rPr lang="en-US" altLang="zh-CN" sz="3600" b="1" dirty="0">
                <a:latin typeface="Alibaba Sans" panose="020B0503020203040204" pitchFamily="34" charset="0"/>
                <a:cs typeface="Alibaba Sans" panose="020B0503020203040204" pitchFamily="34" charset="0"/>
              </a:rPr>
              <a:t> </a:t>
            </a:r>
            <a:r>
              <a:rPr lang="en-US" altLang="zh-CN" sz="3600" b="1" kern="100" dirty="0">
                <a:latin typeface="Alibaba Sans" panose="020B0503020203040204" pitchFamily="34" charset="0"/>
                <a:ea typeface="华文细黑"/>
                <a:cs typeface="Alibaba Sans" panose="020B0503020203040204" pitchFamily="34" charset="0"/>
              </a:rPr>
              <a:t>(</a:t>
            </a:r>
            <a:r>
              <a:rPr lang="zh-CN" altLang="en-US" sz="3600" b="1" kern="100" dirty="0">
                <a:latin typeface="Alibaba Sans" panose="020B0503020203040204" pitchFamily="34" charset="0"/>
                <a:ea typeface="华文细黑"/>
                <a:cs typeface="Alibaba Sans" panose="020B0503020203040204" pitchFamily="34" charset="0"/>
              </a:rPr>
              <a:t>惨叫</a:t>
            </a:r>
            <a:r>
              <a:rPr lang="en-US" altLang="zh-CN" sz="3600" b="1" kern="100" dirty="0">
                <a:latin typeface="Alibaba Sans" panose="020B0503020203040204" pitchFamily="34" charset="0"/>
                <a:ea typeface="华文细黑"/>
                <a:cs typeface="Alibaba Sans" panose="020B0503020203040204" pitchFamily="34" charset="0"/>
              </a:rPr>
              <a:t>) </a:t>
            </a:r>
            <a:r>
              <a:rPr lang="en-US" altLang="zh-CN" sz="3600" b="1" i="1" dirty="0">
                <a:latin typeface="Alibaba Sans" panose="020B0503020203040204" pitchFamily="34" charset="0"/>
                <a:cs typeface="Alibaba Sans" panose="020B0503020203040204" pitchFamily="34" charset="0"/>
              </a:rPr>
              <a:t>anxiously.</a:t>
            </a:r>
          </a:p>
        </p:txBody>
      </p:sp>
      <p:sp>
        <p:nvSpPr>
          <p:cNvPr id="9" name="矩形 8">
            <a:extLst>
              <a:ext uri="{FF2B5EF4-FFF2-40B4-BE49-F238E27FC236}">
                <a16:creationId xmlns:a16="http://schemas.microsoft.com/office/drawing/2014/main" id="{9CC072BE-15EA-A74C-8C3C-57A40DBEAD32}"/>
              </a:ext>
            </a:extLst>
          </p:cNvPr>
          <p:cNvSpPr/>
          <p:nvPr/>
        </p:nvSpPr>
        <p:spPr>
          <a:xfrm>
            <a:off x="218834" y="4648742"/>
            <a:ext cx="11265817" cy="1675843"/>
          </a:xfrm>
          <a:prstGeom prst="rect">
            <a:avLst/>
          </a:prstGeom>
        </p:spPr>
        <p:txBody>
          <a:bodyPr wrap="square">
            <a:spAutoFit/>
          </a:bodyPr>
          <a:lstStyle/>
          <a:p>
            <a:pPr marL="72000" algn="just">
              <a:lnSpc>
                <a:spcPct val="150000"/>
              </a:lnSpc>
            </a:pPr>
            <a:r>
              <a:rPr lang="en-US" altLang="zh-CN" sz="3600" b="1" kern="100" dirty="0">
                <a:highlight>
                  <a:srgbClr val="00FF00"/>
                </a:highlight>
                <a:latin typeface="Alibaba Sans" panose="020B0503020203040204" pitchFamily="34" charset="0"/>
                <a:ea typeface="华文细黑"/>
                <a:cs typeface="Alibaba Sans" panose="020B0503020203040204" pitchFamily="34" charset="0"/>
              </a:rPr>
              <a:t>Showing</a:t>
            </a:r>
            <a:r>
              <a:rPr lang="en-US" altLang="zh-CN" sz="3600" b="1" kern="100" dirty="0">
                <a:latin typeface="Alibaba Sans" panose="020B0503020203040204" pitchFamily="34" charset="0"/>
                <a:ea typeface="华文细黑"/>
                <a:cs typeface="Alibaba Sans" panose="020B0503020203040204" pitchFamily="34" charset="0"/>
              </a:rPr>
              <a:t>: </a:t>
            </a:r>
            <a:r>
              <a:rPr lang="en-US" altLang="zh-CN" sz="3600" b="1" kern="100" dirty="0">
                <a:solidFill>
                  <a:srgbClr val="FF0000"/>
                </a:solidFill>
                <a:latin typeface="Alibaba Sans" panose="020B0503020203040204" pitchFamily="34" charset="0"/>
                <a:ea typeface="华文细黑"/>
                <a:cs typeface="Alibaba Sans" panose="020B0503020203040204" pitchFamily="34" charset="0"/>
              </a:rPr>
              <a:t> </a:t>
            </a:r>
            <a:r>
              <a:rPr lang="en-US" altLang="zh-CN" sz="3600" b="1" i="1" kern="100" dirty="0">
                <a:solidFill>
                  <a:srgbClr val="FF0000"/>
                </a:solidFill>
                <a:latin typeface="Alibaba Sans" panose="020B0503020203040204" pitchFamily="34" charset="0"/>
                <a:ea typeface="华文细黑"/>
                <a:cs typeface="Alibaba Sans" panose="020B0503020203040204" pitchFamily="34" charset="0"/>
              </a:rPr>
              <a:t>The dog tucked its tail between its legs and whined.</a:t>
            </a:r>
          </a:p>
        </p:txBody>
      </p:sp>
      <p:sp>
        <p:nvSpPr>
          <p:cNvPr id="3" name="下弧形箭头 2">
            <a:extLst>
              <a:ext uri="{FF2B5EF4-FFF2-40B4-BE49-F238E27FC236}">
                <a16:creationId xmlns:a16="http://schemas.microsoft.com/office/drawing/2014/main" id="{14D53EC6-15F0-624F-AC74-A96A1CDA0B88}"/>
              </a:ext>
            </a:extLst>
          </p:cNvPr>
          <p:cNvSpPr/>
          <p:nvPr/>
        </p:nvSpPr>
        <p:spPr>
          <a:xfrm rot="3417041">
            <a:off x="10034281" y="3867583"/>
            <a:ext cx="1343294" cy="677621"/>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solidFill>
                <a:schemeClr val="tx1"/>
              </a:solidFill>
            </a:endParaRPr>
          </a:p>
        </p:txBody>
      </p:sp>
      <p:sp>
        <p:nvSpPr>
          <p:cNvPr id="7" name="矩形 6">
            <a:extLst>
              <a:ext uri="{FF2B5EF4-FFF2-40B4-BE49-F238E27FC236}">
                <a16:creationId xmlns:a16="http://schemas.microsoft.com/office/drawing/2014/main" id="{D6DA8346-FA26-6243-86C1-FD41A4C7F386}"/>
              </a:ext>
            </a:extLst>
          </p:cNvPr>
          <p:cNvSpPr/>
          <p:nvPr/>
        </p:nvSpPr>
        <p:spPr>
          <a:xfrm>
            <a:off x="396882" y="15520"/>
            <a:ext cx="6003557" cy="1095749"/>
          </a:xfrm>
          <a:prstGeom prst="rect">
            <a:avLst/>
          </a:prstGeom>
        </p:spPr>
        <p:txBody>
          <a:bodyPr wrap="square">
            <a:spAutoFit/>
          </a:bodyPr>
          <a:lstStyle/>
          <a:p>
            <a:pPr marL="72000" algn="just">
              <a:lnSpc>
                <a:spcPct val="150000"/>
              </a:lnSpc>
              <a:defRPr/>
            </a:pPr>
            <a:r>
              <a:rPr lang="en-US" altLang="zh-CN" sz="4400" b="1" kern="100" dirty="0">
                <a:solidFill>
                  <a:srgbClr val="FF0000"/>
                </a:solidFill>
                <a:latin typeface="Alibaba Sans" panose="020B0503020203040204" pitchFamily="34" charset="0"/>
                <a:ea typeface="华文细黑"/>
                <a:cs typeface="Alibaba Sans" panose="020B0503020203040204" pitchFamily="34" charset="0"/>
              </a:rPr>
              <a:t>5) </a:t>
            </a:r>
            <a:r>
              <a:rPr lang="en-US" altLang="zh-CN" sz="4400" b="1" dirty="0">
                <a:solidFill>
                  <a:srgbClr val="FF0000"/>
                </a:solidFill>
                <a:latin typeface="Alibaba Sans" panose="020B0503020203040204" pitchFamily="34" charset="0"/>
                <a:cs typeface="Alibaba Sans" panose="020B0503020203040204" pitchFamily="34" charset="0"/>
              </a:rPr>
              <a:t>Adverbs</a:t>
            </a:r>
            <a:r>
              <a:rPr lang="zh-CN" altLang="zh-CN" sz="4800" b="1" dirty="0">
                <a:solidFill>
                  <a:srgbClr val="FF0000"/>
                </a:solidFill>
                <a:latin typeface="Alibaba Sans" panose="020B0503020203040204" pitchFamily="34" charset="0"/>
                <a:cs typeface="Alibaba Sans" panose="020B0503020203040204" pitchFamily="34" charset="0"/>
              </a:rPr>
              <a:t> </a:t>
            </a:r>
            <a:endParaRPr lang="en-US" altLang="zh-CN" sz="4800" b="1" kern="100" dirty="0">
              <a:solidFill>
                <a:srgbClr val="FF0000"/>
              </a:solidFill>
              <a:latin typeface="Alibaba Sans" panose="020B0503020203040204" pitchFamily="34" charset="0"/>
              <a:ea typeface="华文细黑"/>
              <a:cs typeface="Alibaba Sans" panose="020B0503020203040204" pitchFamily="34" charset="0"/>
            </a:endParaRPr>
          </a:p>
        </p:txBody>
      </p:sp>
      <p:sp>
        <p:nvSpPr>
          <p:cNvPr id="8" name="矩形 7">
            <a:extLst>
              <a:ext uri="{FF2B5EF4-FFF2-40B4-BE49-F238E27FC236}">
                <a16:creationId xmlns:a16="http://schemas.microsoft.com/office/drawing/2014/main" id="{6FF15D97-4231-1142-A421-939070B00AD2}"/>
              </a:ext>
            </a:extLst>
          </p:cNvPr>
          <p:cNvSpPr/>
          <p:nvPr/>
        </p:nvSpPr>
        <p:spPr>
          <a:xfrm>
            <a:off x="367433" y="1114170"/>
            <a:ext cx="10959328" cy="1499962"/>
          </a:xfrm>
          <a:prstGeom prst="rect">
            <a:avLst/>
          </a:prstGeom>
        </p:spPr>
        <p:txBody>
          <a:bodyPr wrap="square">
            <a:spAutoFit/>
          </a:bodyPr>
          <a:lstStyle/>
          <a:p>
            <a:pPr marL="72000" algn="just">
              <a:lnSpc>
                <a:spcPct val="150000"/>
              </a:lnSpc>
              <a:defRPr/>
            </a:pPr>
            <a:r>
              <a:rPr lang="en-US" altLang="zh-CN" sz="3200" b="1" kern="100" dirty="0">
                <a:solidFill>
                  <a:srgbClr val="00B0F0"/>
                </a:solidFill>
                <a:latin typeface="Alibaba Sans" panose="020B0503020203040204" pitchFamily="34" charset="0"/>
                <a:ea typeface="华文细黑"/>
                <a:cs typeface="Alibaba Sans" panose="020B0503020203040204" pitchFamily="34" charset="0"/>
              </a:rPr>
              <a:t>If you find yourself using an adverb, you are usually telling. Whenever possible, cut the adverbs. </a:t>
            </a:r>
          </a:p>
        </p:txBody>
      </p:sp>
    </p:spTree>
    <p:extLst>
      <p:ext uri="{BB962C8B-B14F-4D97-AF65-F5344CB8AC3E}">
        <p14:creationId xmlns:p14="http://schemas.microsoft.com/office/powerpoint/2010/main" val="417079452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linds(horizontal)">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blinds(horizontal)">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blinds(horizontal)">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grpId="0" nodeType="clickEffect">
                                  <p:stCondLst>
                                    <p:cond delay="0"/>
                                  </p:stCondLst>
                                  <p:childTnLst>
                                    <p:set>
                                      <p:cBhvr>
                                        <p:cTn id="21" dur="1" fill="hold">
                                          <p:stCondLst>
                                            <p:cond delay="0"/>
                                          </p:stCondLst>
                                        </p:cTn>
                                        <p:tgtEl>
                                          <p:spTgt spid="3"/>
                                        </p:tgtEl>
                                        <p:attrNameLst>
                                          <p:attrName>style.visibility</p:attrName>
                                        </p:attrNameLst>
                                      </p:cBhvr>
                                      <p:to>
                                        <p:strVal val="visible"/>
                                      </p:to>
                                    </p:set>
                                    <p:anim calcmode="lin" valueType="num">
                                      <p:cBhvr additive="base">
                                        <p:cTn id="22" dur="500" fill="hold"/>
                                        <p:tgtEl>
                                          <p:spTgt spid="3"/>
                                        </p:tgtEl>
                                        <p:attrNameLst>
                                          <p:attrName>ppt_x</p:attrName>
                                        </p:attrNameLst>
                                      </p:cBhvr>
                                      <p:tavLst>
                                        <p:tav tm="0">
                                          <p:val>
                                            <p:strVal val="#ppt_x"/>
                                          </p:val>
                                        </p:tav>
                                        <p:tav tm="100000">
                                          <p:val>
                                            <p:strVal val="#ppt_x"/>
                                          </p:val>
                                        </p:tav>
                                      </p:tavLst>
                                    </p:anim>
                                    <p:anim calcmode="lin" valueType="num">
                                      <p:cBhvr additive="base">
                                        <p:cTn id="23"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3" presetClass="entr" presetSubtype="10" fill="hold" grpId="0" nodeType="clickEffect">
                                  <p:stCondLst>
                                    <p:cond delay="0"/>
                                  </p:stCondLst>
                                  <p:childTnLst>
                                    <p:set>
                                      <p:cBhvr>
                                        <p:cTn id="27" dur="1" fill="hold">
                                          <p:stCondLst>
                                            <p:cond delay="0"/>
                                          </p:stCondLst>
                                        </p:cTn>
                                        <p:tgtEl>
                                          <p:spTgt spid="9"/>
                                        </p:tgtEl>
                                        <p:attrNameLst>
                                          <p:attrName>style.visibility</p:attrName>
                                        </p:attrNameLst>
                                      </p:cBhvr>
                                      <p:to>
                                        <p:strVal val="visible"/>
                                      </p:to>
                                    </p:set>
                                    <p:animEffect transition="in" filter="blinds(horizontal)">
                                      <p:cBhvr>
                                        <p:cTn id="28"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9" grpId="0"/>
      <p:bldP spid="3" grpId="0" animBg="1"/>
      <p:bldP spid="7" grpId="0"/>
      <p:bldP spid="8"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格 1"/>
          <p:cNvGraphicFramePr>
            <a:graphicFrameLocks noGrp="1"/>
          </p:cNvGraphicFramePr>
          <p:nvPr>
            <p:extLst>
              <p:ext uri="{D42A27DB-BD31-4B8C-83A1-F6EECF244321}">
                <p14:modId xmlns:p14="http://schemas.microsoft.com/office/powerpoint/2010/main" val="123583700"/>
              </p:ext>
            </p:extLst>
          </p:nvPr>
        </p:nvGraphicFramePr>
        <p:xfrm>
          <a:off x="370932" y="909514"/>
          <a:ext cx="11448548" cy="4680520"/>
        </p:xfrm>
        <a:graphic>
          <a:graphicData uri="http://schemas.openxmlformats.org/drawingml/2006/table">
            <a:tbl>
              <a:tblPr firstRow="1" firstCol="1" bandRow="1"/>
              <a:tblGrid>
                <a:gridCol w="11448548">
                  <a:extLst>
                    <a:ext uri="{9D8B030D-6E8A-4147-A177-3AD203B41FA5}">
                      <a16:colId xmlns:a16="http://schemas.microsoft.com/office/drawing/2014/main" val="20000"/>
                    </a:ext>
                  </a:extLst>
                </a:gridCol>
              </a:tblGrid>
              <a:tr h="4680520">
                <a:tc>
                  <a:txBody>
                    <a:bodyPr/>
                    <a:lstStyle/>
                    <a:p>
                      <a:pPr marL="72000" algn="just">
                        <a:lnSpc>
                          <a:spcPct val="150000"/>
                        </a:lnSpc>
                        <a:spcAft>
                          <a:spcPts val="0"/>
                        </a:spcAft>
                      </a:pPr>
                      <a:endParaRPr lang="en-US" altLang="zh-CN" sz="2800" b="1" kern="100" dirty="0">
                        <a:solidFill>
                          <a:schemeClr val="tx1"/>
                        </a:solidFill>
                        <a:effectLst/>
                        <a:latin typeface="Alibaba Sans" panose="020B0503020203040204" pitchFamily="34" charset="0"/>
                        <a:ea typeface="华文细黑"/>
                        <a:cs typeface="Alibaba Sans" panose="020B0503020203040204" pitchFamily="34" charset="0"/>
                      </a:endParaRPr>
                    </a:p>
                    <a:p>
                      <a:pPr marL="72000" algn="just">
                        <a:lnSpc>
                          <a:spcPct val="150000"/>
                        </a:lnSpc>
                        <a:spcAft>
                          <a:spcPts val="0"/>
                        </a:spcAft>
                      </a:pPr>
                      <a:endParaRPr lang="en-US" altLang="zh-CN" sz="2800" b="1" kern="100" dirty="0">
                        <a:solidFill>
                          <a:schemeClr val="tx1"/>
                        </a:solidFill>
                        <a:effectLst/>
                        <a:latin typeface="Alibaba Sans" panose="020B0503020203040204" pitchFamily="34" charset="0"/>
                        <a:ea typeface="华文细黑"/>
                        <a:cs typeface="Alibaba Sans" panose="020B0503020203040204" pitchFamily="34" charset="0"/>
                      </a:endParaRPr>
                    </a:p>
                    <a:p>
                      <a:pPr marL="72000" algn="just">
                        <a:lnSpc>
                          <a:spcPct val="150000"/>
                        </a:lnSpc>
                        <a:spcAft>
                          <a:spcPts val="0"/>
                        </a:spcAft>
                      </a:pPr>
                      <a:endParaRPr lang="en-US" altLang="zh-CN" sz="2800" b="1" kern="100" dirty="0">
                        <a:solidFill>
                          <a:schemeClr val="tx1"/>
                        </a:solidFill>
                        <a:effectLst/>
                        <a:latin typeface="Alibaba Sans" panose="020B0503020203040204" pitchFamily="34" charset="0"/>
                        <a:ea typeface="华文细黑"/>
                        <a:cs typeface="Alibaba Sans" panose="020B050302020304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sp>
        <p:nvSpPr>
          <p:cNvPr id="6" name="矩形 5">
            <a:extLst>
              <a:ext uri="{FF2B5EF4-FFF2-40B4-BE49-F238E27FC236}">
                <a16:creationId xmlns:a16="http://schemas.microsoft.com/office/drawing/2014/main" id="{422E447A-5B16-1D44-A711-F641BDC2481E}"/>
              </a:ext>
            </a:extLst>
          </p:cNvPr>
          <p:cNvSpPr/>
          <p:nvPr/>
        </p:nvSpPr>
        <p:spPr>
          <a:xfrm>
            <a:off x="287295" y="2005722"/>
            <a:ext cx="10772499" cy="844847"/>
          </a:xfrm>
          <a:prstGeom prst="rect">
            <a:avLst/>
          </a:prstGeom>
        </p:spPr>
        <p:txBody>
          <a:bodyPr wrap="square">
            <a:spAutoFit/>
          </a:bodyPr>
          <a:lstStyle/>
          <a:p>
            <a:pPr marL="72000" algn="just">
              <a:lnSpc>
                <a:spcPct val="150000"/>
              </a:lnSpc>
            </a:pPr>
            <a:r>
              <a:rPr lang="en-US" altLang="zh-CN" sz="3600" b="1" kern="100" dirty="0">
                <a:highlight>
                  <a:srgbClr val="00FF00"/>
                </a:highlight>
                <a:latin typeface="Alibaba Sans" panose="020B0503020203040204" pitchFamily="34" charset="0"/>
                <a:ea typeface="华文细黑"/>
                <a:cs typeface="Alibaba Sans" panose="020B0503020203040204" pitchFamily="34" charset="0"/>
              </a:rPr>
              <a:t>Telling</a:t>
            </a:r>
            <a:r>
              <a:rPr lang="en-US" altLang="zh-CN" sz="3600" b="1" kern="100" dirty="0">
                <a:latin typeface="Alibaba Sans" panose="020B0503020203040204" pitchFamily="34" charset="0"/>
                <a:ea typeface="华文细黑"/>
                <a:cs typeface="Alibaba Sans" panose="020B0503020203040204" pitchFamily="34" charset="0"/>
              </a:rPr>
              <a:t>:  </a:t>
            </a:r>
            <a:r>
              <a:rPr lang="en-US" altLang="zh-CN" sz="3600" b="1" i="1" dirty="0">
                <a:latin typeface="Alibaba Sans" panose="020B0503020203040204" pitchFamily="34" charset="0"/>
                <a:cs typeface="Alibaba Sans" panose="020B0503020203040204" pitchFamily="34" charset="0"/>
              </a:rPr>
              <a:t>“Don’t lie to me,” she shouted angrily.</a:t>
            </a:r>
          </a:p>
        </p:txBody>
      </p:sp>
      <p:sp>
        <p:nvSpPr>
          <p:cNvPr id="9" name="矩形 8">
            <a:extLst>
              <a:ext uri="{FF2B5EF4-FFF2-40B4-BE49-F238E27FC236}">
                <a16:creationId xmlns:a16="http://schemas.microsoft.com/office/drawing/2014/main" id="{9CC072BE-15EA-A74C-8C3C-57A40DBEAD32}"/>
              </a:ext>
            </a:extLst>
          </p:cNvPr>
          <p:cNvSpPr/>
          <p:nvPr/>
        </p:nvSpPr>
        <p:spPr>
          <a:xfrm>
            <a:off x="348177" y="3572974"/>
            <a:ext cx="11265817" cy="1675843"/>
          </a:xfrm>
          <a:prstGeom prst="rect">
            <a:avLst/>
          </a:prstGeom>
        </p:spPr>
        <p:txBody>
          <a:bodyPr wrap="square">
            <a:spAutoFit/>
          </a:bodyPr>
          <a:lstStyle/>
          <a:p>
            <a:pPr marL="72000" algn="just">
              <a:lnSpc>
                <a:spcPct val="150000"/>
              </a:lnSpc>
            </a:pPr>
            <a:r>
              <a:rPr lang="en-US" altLang="zh-CN" sz="3600" b="1" kern="100" dirty="0">
                <a:highlight>
                  <a:srgbClr val="00FF00"/>
                </a:highlight>
                <a:latin typeface="Alibaba Sans" panose="020B0503020203040204" pitchFamily="34" charset="0"/>
                <a:ea typeface="华文细黑"/>
                <a:cs typeface="Alibaba Sans" panose="020B0503020203040204" pitchFamily="34" charset="0"/>
              </a:rPr>
              <a:t>Showing</a:t>
            </a:r>
            <a:r>
              <a:rPr lang="en-US" altLang="zh-CN" sz="3600" b="1" kern="100" dirty="0">
                <a:latin typeface="Alibaba Sans" panose="020B0503020203040204" pitchFamily="34" charset="0"/>
                <a:ea typeface="华文细黑"/>
                <a:cs typeface="Alibaba Sans" panose="020B0503020203040204" pitchFamily="34" charset="0"/>
              </a:rPr>
              <a:t>:  </a:t>
            </a:r>
            <a:r>
              <a:rPr lang="en-US" altLang="zh-CN" sz="3600" b="1" i="1" kern="100" dirty="0">
                <a:solidFill>
                  <a:srgbClr val="FF0000"/>
                </a:solidFill>
                <a:latin typeface="Alibaba Sans" panose="020B0503020203040204" pitchFamily="34" charset="0"/>
                <a:ea typeface="华文细黑"/>
                <a:cs typeface="Alibaba Sans" panose="020B0503020203040204" pitchFamily="34" charset="0"/>
              </a:rPr>
              <a:t>“Don’t lie to me, dammit.” She slammed her palm on the table. </a:t>
            </a:r>
          </a:p>
        </p:txBody>
      </p:sp>
      <p:sp>
        <p:nvSpPr>
          <p:cNvPr id="3" name="下弧形箭头 2">
            <a:extLst>
              <a:ext uri="{FF2B5EF4-FFF2-40B4-BE49-F238E27FC236}">
                <a16:creationId xmlns:a16="http://schemas.microsoft.com/office/drawing/2014/main" id="{14D53EC6-15F0-624F-AC74-A96A1CDA0B88}"/>
              </a:ext>
            </a:extLst>
          </p:cNvPr>
          <p:cNvSpPr/>
          <p:nvPr/>
        </p:nvSpPr>
        <p:spPr>
          <a:xfrm rot="3417041">
            <a:off x="10447255" y="2682368"/>
            <a:ext cx="1343294" cy="677621"/>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solidFill>
                <a:schemeClr val="tx1"/>
              </a:solidFill>
            </a:endParaRPr>
          </a:p>
        </p:txBody>
      </p:sp>
    </p:spTree>
    <p:extLst>
      <p:ext uri="{BB962C8B-B14F-4D97-AF65-F5344CB8AC3E}">
        <p14:creationId xmlns:p14="http://schemas.microsoft.com/office/powerpoint/2010/main" val="16459911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 calcmode="lin" valueType="num">
                                      <p:cBhvr additive="base">
                                        <p:cTn id="12" dur="500" fill="hold"/>
                                        <p:tgtEl>
                                          <p:spTgt spid="3"/>
                                        </p:tgtEl>
                                        <p:attrNameLst>
                                          <p:attrName>ppt_x</p:attrName>
                                        </p:attrNameLst>
                                      </p:cBhvr>
                                      <p:tavLst>
                                        <p:tav tm="0">
                                          <p:val>
                                            <p:strVal val="#ppt_x"/>
                                          </p:val>
                                        </p:tav>
                                        <p:tav tm="100000">
                                          <p:val>
                                            <p:strVal val="#ppt_x"/>
                                          </p:val>
                                        </p:tav>
                                      </p:tavLst>
                                    </p:anim>
                                    <p:anim calcmode="lin" valueType="num">
                                      <p:cBhvr additive="base">
                                        <p:cTn id="13"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3" presetClass="entr" presetSubtype="10" fill="hold" grpId="0" nodeType="clickEffect">
                                  <p:stCondLst>
                                    <p:cond delay="0"/>
                                  </p:stCondLst>
                                  <p:childTnLst>
                                    <p:set>
                                      <p:cBhvr>
                                        <p:cTn id="17" dur="1" fill="hold">
                                          <p:stCondLst>
                                            <p:cond delay="0"/>
                                          </p:stCondLst>
                                        </p:cTn>
                                        <p:tgtEl>
                                          <p:spTgt spid="9"/>
                                        </p:tgtEl>
                                        <p:attrNameLst>
                                          <p:attrName>style.visibility</p:attrName>
                                        </p:attrNameLst>
                                      </p:cBhvr>
                                      <p:to>
                                        <p:strVal val="visible"/>
                                      </p:to>
                                    </p:set>
                                    <p:animEffect transition="in" filter="blinds(horizontal)">
                                      <p:cBhvr>
                                        <p:cTn id="18"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9" grpId="0"/>
      <p:bldP spid="3"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格 1"/>
          <p:cNvGraphicFramePr>
            <a:graphicFrameLocks noGrp="1"/>
          </p:cNvGraphicFramePr>
          <p:nvPr/>
        </p:nvGraphicFramePr>
        <p:xfrm>
          <a:off x="370932" y="909514"/>
          <a:ext cx="11448548" cy="4680520"/>
        </p:xfrm>
        <a:graphic>
          <a:graphicData uri="http://schemas.openxmlformats.org/drawingml/2006/table">
            <a:tbl>
              <a:tblPr firstRow="1" firstCol="1" bandRow="1"/>
              <a:tblGrid>
                <a:gridCol w="11448548">
                  <a:extLst>
                    <a:ext uri="{9D8B030D-6E8A-4147-A177-3AD203B41FA5}">
                      <a16:colId xmlns:a16="http://schemas.microsoft.com/office/drawing/2014/main" val="20000"/>
                    </a:ext>
                  </a:extLst>
                </a:gridCol>
              </a:tblGrid>
              <a:tr h="4680520">
                <a:tc>
                  <a:txBody>
                    <a:bodyPr/>
                    <a:lstStyle/>
                    <a:p>
                      <a:pPr marL="72000" algn="just">
                        <a:lnSpc>
                          <a:spcPct val="150000"/>
                        </a:lnSpc>
                        <a:spcAft>
                          <a:spcPts val="0"/>
                        </a:spcAft>
                      </a:pPr>
                      <a:endParaRPr lang="en-US" altLang="zh-CN" sz="2800" b="1" kern="100" dirty="0">
                        <a:solidFill>
                          <a:schemeClr val="tx1"/>
                        </a:solidFill>
                        <a:effectLst/>
                        <a:latin typeface="Alibaba Sans" panose="020B0503020203040204" pitchFamily="34" charset="0"/>
                        <a:ea typeface="华文细黑"/>
                        <a:cs typeface="Alibaba Sans" panose="020B0503020203040204" pitchFamily="34" charset="0"/>
                      </a:endParaRPr>
                    </a:p>
                    <a:p>
                      <a:pPr marL="72000" algn="just">
                        <a:lnSpc>
                          <a:spcPct val="150000"/>
                        </a:lnSpc>
                        <a:spcAft>
                          <a:spcPts val="0"/>
                        </a:spcAft>
                      </a:pPr>
                      <a:endParaRPr lang="en-US" altLang="zh-CN" sz="2800" b="1" kern="100" dirty="0">
                        <a:solidFill>
                          <a:schemeClr val="tx1"/>
                        </a:solidFill>
                        <a:effectLst/>
                        <a:latin typeface="Alibaba Sans" panose="020B0503020203040204" pitchFamily="34" charset="0"/>
                        <a:ea typeface="华文细黑"/>
                        <a:cs typeface="Alibaba Sans" panose="020B0503020203040204" pitchFamily="34" charset="0"/>
                      </a:endParaRPr>
                    </a:p>
                    <a:p>
                      <a:pPr marL="72000" algn="just">
                        <a:lnSpc>
                          <a:spcPct val="150000"/>
                        </a:lnSpc>
                        <a:spcAft>
                          <a:spcPts val="0"/>
                        </a:spcAft>
                      </a:pPr>
                      <a:endParaRPr lang="en-US" altLang="zh-CN" sz="2800" b="1" kern="100" dirty="0">
                        <a:solidFill>
                          <a:schemeClr val="tx1"/>
                        </a:solidFill>
                        <a:effectLst/>
                        <a:latin typeface="Alibaba Sans" panose="020B0503020203040204" pitchFamily="34" charset="0"/>
                        <a:ea typeface="华文细黑"/>
                        <a:cs typeface="Alibaba Sans" panose="020B050302020304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sp>
        <p:nvSpPr>
          <p:cNvPr id="6" name="矩形 5">
            <a:extLst>
              <a:ext uri="{FF2B5EF4-FFF2-40B4-BE49-F238E27FC236}">
                <a16:creationId xmlns:a16="http://schemas.microsoft.com/office/drawing/2014/main" id="{422E447A-5B16-1D44-A711-F641BDC2481E}"/>
              </a:ext>
            </a:extLst>
          </p:cNvPr>
          <p:cNvSpPr/>
          <p:nvPr/>
        </p:nvSpPr>
        <p:spPr>
          <a:xfrm>
            <a:off x="287295" y="2005722"/>
            <a:ext cx="10772499" cy="844847"/>
          </a:xfrm>
          <a:prstGeom prst="rect">
            <a:avLst/>
          </a:prstGeom>
        </p:spPr>
        <p:txBody>
          <a:bodyPr wrap="square">
            <a:spAutoFit/>
          </a:bodyPr>
          <a:lstStyle/>
          <a:p>
            <a:pPr marL="72000" algn="just">
              <a:lnSpc>
                <a:spcPct val="150000"/>
              </a:lnSpc>
            </a:pPr>
            <a:r>
              <a:rPr lang="en-US" altLang="zh-CN" sz="3600" b="1" kern="100" dirty="0">
                <a:highlight>
                  <a:srgbClr val="00FF00"/>
                </a:highlight>
                <a:latin typeface="Alibaba Sans" panose="020B0503020203040204" pitchFamily="34" charset="0"/>
                <a:ea typeface="华文细黑"/>
                <a:cs typeface="Alibaba Sans" panose="020B0503020203040204" pitchFamily="34" charset="0"/>
              </a:rPr>
              <a:t>Telling</a:t>
            </a:r>
            <a:r>
              <a:rPr lang="en-US" altLang="zh-CN" sz="3600" b="1" kern="100" dirty="0">
                <a:latin typeface="Alibaba Sans" panose="020B0503020203040204" pitchFamily="34" charset="0"/>
                <a:ea typeface="华文细黑"/>
                <a:cs typeface="Alibaba Sans" panose="020B0503020203040204" pitchFamily="34" charset="0"/>
              </a:rPr>
              <a:t>:  </a:t>
            </a:r>
            <a:r>
              <a:rPr lang="en-US" altLang="zh-CN" sz="3600" b="1" i="1" dirty="0">
                <a:latin typeface="Alibaba Sans" panose="020B0503020203040204" pitchFamily="34" charset="0"/>
                <a:cs typeface="Alibaba Sans" panose="020B0503020203040204" pitchFamily="34" charset="0"/>
              </a:rPr>
              <a:t>Tina slowly walked down the street. </a:t>
            </a:r>
          </a:p>
        </p:txBody>
      </p:sp>
      <p:sp>
        <p:nvSpPr>
          <p:cNvPr id="9" name="矩形 8">
            <a:extLst>
              <a:ext uri="{FF2B5EF4-FFF2-40B4-BE49-F238E27FC236}">
                <a16:creationId xmlns:a16="http://schemas.microsoft.com/office/drawing/2014/main" id="{9CC072BE-15EA-A74C-8C3C-57A40DBEAD32}"/>
              </a:ext>
            </a:extLst>
          </p:cNvPr>
          <p:cNvSpPr/>
          <p:nvPr/>
        </p:nvSpPr>
        <p:spPr>
          <a:xfrm>
            <a:off x="348177" y="3572974"/>
            <a:ext cx="11265817" cy="844847"/>
          </a:xfrm>
          <a:prstGeom prst="rect">
            <a:avLst/>
          </a:prstGeom>
        </p:spPr>
        <p:txBody>
          <a:bodyPr wrap="square">
            <a:spAutoFit/>
          </a:bodyPr>
          <a:lstStyle/>
          <a:p>
            <a:pPr marL="72000" algn="just">
              <a:lnSpc>
                <a:spcPct val="150000"/>
              </a:lnSpc>
            </a:pPr>
            <a:r>
              <a:rPr lang="en-US" altLang="zh-CN" sz="3600" b="1" kern="100" dirty="0">
                <a:highlight>
                  <a:srgbClr val="00FF00"/>
                </a:highlight>
                <a:latin typeface="Alibaba Sans" panose="020B0503020203040204" pitchFamily="34" charset="0"/>
                <a:ea typeface="华文细黑"/>
                <a:cs typeface="Alibaba Sans" panose="020B0503020203040204" pitchFamily="34" charset="0"/>
              </a:rPr>
              <a:t>Showing</a:t>
            </a:r>
            <a:r>
              <a:rPr lang="en-US" altLang="zh-CN" sz="3600" b="1" kern="100" dirty="0">
                <a:latin typeface="Alibaba Sans" panose="020B0503020203040204" pitchFamily="34" charset="0"/>
                <a:ea typeface="华文细黑"/>
                <a:cs typeface="Alibaba Sans" panose="020B0503020203040204" pitchFamily="34" charset="0"/>
              </a:rPr>
              <a:t>:  </a:t>
            </a:r>
            <a:r>
              <a:rPr lang="en-US" altLang="zh-CN" sz="3600" b="1" i="1" kern="100" dirty="0">
                <a:solidFill>
                  <a:srgbClr val="FF0000"/>
                </a:solidFill>
                <a:latin typeface="Alibaba Sans" panose="020B0503020203040204" pitchFamily="34" charset="0"/>
                <a:ea typeface="华文细黑"/>
                <a:cs typeface="Alibaba Sans" panose="020B0503020203040204" pitchFamily="34" charset="0"/>
              </a:rPr>
              <a:t>Tina strolled down the street. </a:t>
            </a:r>
          </a:p>
        </p:txBody>
      </p:sp>
      <p:sp>
        <p:nvSpPr>
          <p:cNvPr id="3" name="下弧形箭头 2">
            <a:extLst>
              <a:ext uri="{FF2B5EF4-FFF2-40B4-BE49-F238E27FC236}">
                <a16:creationId xmlns:a16="http://schemas.microsoft.com/office/drawing/2014/main" id="{14D53EC6-15F0-624F-AC74-A96A1CDA0B88}"/>
              </a:ext>
            </a:extLst>
          </p:cNvPr>
          <p:cNvSpPr/>
          <p:nvPr/>
        </p:nvSpPr>
        <p:spPr>
          <a:xfrm rot="3417041">
            <a:off x="10117708" y="2777189"/>
            <a:ext cx="1343294" cy="677621"/>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solidFill>
                <a:schemeClr val="tx1"/>
              </a:solidFill>
            </a:endParaRPr>
          </a:p>
        </p:txBody>
      </p:sp>
    </p:spTree>
    <p:extLst>
      <p:ext uri="{BB962C8B-B14F-4D97-AF65-F5344CB8AC3E}">
        <p14:creationId xmlns:p14="http://schemas.microsoft.com/office/powerpoint/2010/main" val="94483042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 calcmode="lin" valueType="num">
                                      <p:cBhvr additive="base">
                                        <p:cTn id="12" dur="500" fill="hold"/>
                                        <p:tgtEl>
                                          <p:spTgt spid="3"/>
                                        </p:tgtEl>
                                        <p:attrNameLst>
                                          <p:attrName>ppt_x</p:attrName>
                                        </p:attrNameLst>
                                      </p:cBhvr>
                                      <p:tavLst>
                                        <p:tav tm="0">
                                          <p:val>
                                            <p:strVal val="#ppt_x"/>
                                          </p:val>
                                        </p:tav>
                                        <p:tav tm="100000">
                                          <p:val>
                                            <p:strVal val="#ppt_x"/>
                                          </p:val>
                                        </p:tav>
                                      </p:tavLst>
                                    </p:anim>
                                    <p:anim calcmode="lin" valueType="num">
                                      <p:cBhvr additive="base">
                                        <p:cTn id="13"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3" presetClass="entr" presetSubtype="10" fill="hold" grpId="0" nodeType="clickEffect">
                                  <p:stCondLst>
                                    <p:cond delay="0"/>
                                  </p:stCondLst>
                                  <p:childTnLst>
                                    <p:set>
                                      <p:cBhvr>
                                        <p:cTn id="17" dur="1" fill="hold">
                                          <p:stCondLst>
                                            <p:cond delay="0"/>
                                          </p:stCondLst>
                                        </p:cTn>
                                        <p:tgtEl>
                                          <p:spTgt spid="9"/>
                                        </p:tgtEl>
                                        <p:attrNameLst>
                                          <p:attrName>style.visibility</p:attrName>
                                        </p:attrNameLst>
                                      </p:cBhvr>
                                      <p:to>
                                        <p:strVal val="visible"/>
                                      </p:to>
                                    </p:set>
                                    <p:animEffect transition="in" filter="blinds(horizontal)">
                                      <p:cBhvr>
                                        <p:cTn id="18"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9" grpId="0"/>
      <p:bldP spid="3"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格 1"/>
          <p:cNvGraphicFramePr>
            <a:graphicFrameLocks noGrp="1"/>
          </p:cNvGraphicFramePr>
          <p:nvPr>
            <p:extLst>
              <p:ext uri="{D42A27DB-BD31-4B8C-83A1-F6EECF244321}">
                <p14:modId xmlns:p14="http://schemas.microsoft.com/office/powerpoint/2010/main" val="3018599121"/>
              </p:ext>
            </p:extLst>
          </p:nvPr>
        </p:nvGraphicFramePr>
        <p:xfrm>
          <a:off x="340509" y="559090"/>
          <a:ext cx="11265817" cy="6039055"/>
        </p:xfrm>
        <a:graphic>
          <a:graphicData uri="http://schemas.openxmlformats.org/drawingml/2006/table">
            <a:tbl>
              <a:tblPr firstRow="1" firstCol="1" bandRow="1"/>
              <a:tblGrid>
                <a:gridCol w="11265817">
                  <a:extLst>
                    <a:ext uri="{9D8B030D-6E8A-4147-A177-3AD203B41FA5}">
                      <a16:colId xmlns:a16="http://schemas.microsoft.com/office/drawing/2014/main" val="20000"/>
                    </a:ext>
                  </a:extLst>
                </a:gridCol>
              </a:tblGrid>
              <a:tr h="6039055">
                <a:tc>
                  <a:txBody>
                    <a:bodyPr/>
                    <a:lstStyle/>
                    <a:p>
                      <a:pPr marL="72000" marR="0" lvl="0" indent="0" algn="just" defTabSz="1218565" rtl="0" eaLnBrk="1" fontAlgn="auto" latinLnBrk="0" hangingPunct="1">
                        <a:lnSpc>
                          <a:spcPct val="150000"/>
                        </a:lnSpc>
                        <a:spcBef>
                          <a:spcPts val="0"/>
                        </a:spcBef>
                        <a:spcAft>
                          <a:spcPts val="0"/>
                        </a:spcAft>
                        <a:buClrTx/>
                        <a:buSzTx/>
                        <a:buFontTx/>
                        <a:buNone/>
                        <a:tabLst/>
                        <a:defRPr/>
                      </a:pPr>
                      <a:endParaRPr lang="en-US" altLang="zh-CN" sz="2800" b="1" kern="100" dirty="0">
                        <a:solidFill>
                          <a:schemeClr val="accent5"/>
                        </a:solidFill>
                        <a:effectLst/>
                        <a:latin typeface="Alibaba Sans" panose="020B0503020203040204" pitchFamily="34" charset="0"/>
                        <a:ea typeface="华文细黑"/>
                        <a:cs typeface="Alibaba Sans" panose="020B0503020203040204" pitchFamily="34" charset="0"/>
                      </a:endParaRPr>
                    </a:p>
                    <a:p>
                      <a:pPr marL="72000" marR="0" lvl="0" indent="0" algn="just" defTabSz="1218565" rtl="0" eaLnBrk="1" fontAlgn="auto" latinLnBrk="0" hangingPunct="1">
                        <a:lnSpc>
                          <a:spcPct val="150000"/>
                        </a:lnSpc>
                        <a:spcBef>
                          <a:spcPts val="0"/>
                        </a:spcBef>
                        <a:spcAft>
                          <a:spcPts val="0"/>
                        </a:spcAft>
                        <a:buClrTx/>
                        <a:buSzTx/>
                        <a:buFontTx/>
                        <a:buNone/>
                        <a:tabLst/>
                        <a:defRPr/>
                      </a:pPr>
                      <a:endParaRPr lang="en-US" altLang="zh-CN" sz="2800" b="1" kern="100" dirty="0">
                        <a:solidFill>
                          <a:schemeClr val="accent5"/>
                        </a:solidFill>
                        <a:effectLst/>
                        <a:latin typeface="Alibaba Sans" panose="020B0503020203040204" pitchFamily="34" charset="0"/>
                        <a:ea typeface="华文细黑"/>
                        <a:cs typeface="Alibaba Sans" panose="020B0503020203040204" pitchFamily="34" charset="0"/>
                      </a:endParaRPr>
                    </a:p>
                    <a:p>
                      <a:pPr marL="72000" algn="just">
                        <a:lnSpc>
                          <a:spcPct val="150000"/>
                        </a:lnSpc>
                        <a:spcAft>
                          <a:spcPts val="0"/>
                        </a:spcAft>
                      </a:pPr>
                      <a:endParaRPr lang="en-US" altLang="zh-CN" sz="2800" b="1" kern="100" dirty="0">
                        <a:solidFill>
                          <a:schemeClr val="tx1"/>
                        </a:solidFill>
                        <a:effectLst/>
                        <a:latin typeface="Alibaba Sans" panose="020B0503020203040204" pitchFamily="34" charset="0"/>
                        <a:ea typeface="华文细黑"/>
                        <a:cs typeface="Alibaba Sans" panose="020B0503020203040204" pitchFamily="34" charset="0"/>
                      </a:endParaRPr>
                    </a:p>
                    <a:p>
                      <a:pPr marL="72000" algn="just">
                        <a:lnSpc>
                          <a:spcPct val="150000"/>
                        </a:lnSpc>
                        <a:spcAft>
                          <a:spcPts val="0"/>
                        </a:spcAft>
                      </a:pPr>
                      <a:endParaRPr lang="en-US" altLang="zh-CN" sz="2800" b="1" kern="100" dirty="0">
                        <a:solidFill>
                          <a:schemeClr val="tx1"/>
                        </a:solidFill>
                        <a:effectLst/>
                        <a:latin typeface="Alibaba Sans" panose="020B0503020203040204" pitchFamily="34" charset="0"/>
                        <a:ea typeface="华文细黑"/>
                        <a:cs typeface="Alibaba Sans" panose="020B0503020203040204" pitchFamily="34" charset="0"/>
                      </a:endParaRPr>
                    </a:p>
                    <a:p>
                      <a:pPr marL="72000" algn="just">
                        <a:lnSpc>
                          <a:spcPct val="150000"/>
                        </a:lnSpc>
                        <a:spcAft>
                          <a:spcPts val="0"/>
                        </a:spcAft>
                      </a:pPr>
                      <a:endParaRPr lang="en-US" altLang="zh-CN" sz="2800" b="1" kern="100" dirty="0">
                        <a:solidFill>
                          <a:schemeClr val="tx1"/>
                        </a:solidFill>
                        <a:effectLst/>
                        <a:latin typeface="Alibaba Sans" panose="020B0503020203040204" pitchFamily="34" charset="0"/>
                        <a:ea typeface="华文细黑"/>
                        <a:cs typeface="Alibaba Sans" panose="020B0503020203040204" pitchFamily="34" charset="0"/>
                      </a:endParaRPr>
                    </a:p>
                    <a:p>
                      <a:pPr marL="72000" algn="just">
                        <a:lnSpc>
                          <a:spcPct val="150000"/>
                        </a:lnSpc>
                        <a:spcAft>
                          <a:spcPts val="0"/>
                        </a:spcAft>
                      </a:pPr>
                      <a:endParaRPr lang="en-US" altLang="zh-CN" sz="2800" b="1" kern="100" dirty="0">
                        <a:solidFill>
                          <a:schemeClr val="tx1"/>
                        </a:solidFill>
                        <a:effectLst/>
                        <a:latin typeface="Alibaba Sans" panose="020B0503020203040204" pitchFamily="34" charset="0"/>
                        <a:ea typeface="华文细黑"/>
                        <a:cs typeface="Alibaba Sans" panose="020B050302020304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sp>
        <p:nvSpPr>
          <p:cNvPr id="6" name="矩形 5">
            <a:extLst>
              <a:ext uri="{FF2B5EF4-FFF2-40B4-BE49-F238E27FC236}">
                <a16:creationId xmlns:a16="http://schemas.microsoft.com/office/drawing/2014/main" id="{422E447A-5B16-1D44-A711-F641BDC2481E}"/>
              </a:ext>
            </a:extLst>
          </p:cNvPr>
          <p:cNvSpPr/>
          <p:nvPr/>
        </p:nvSpPr>
        <p:spPr>
          <a:xfrm>
            <a:off x="340509" y="2931548"/>
            <a:ext cx="10772499" cy="844847"/>
          </a:xfrm>
          <a:prstGeom prst="rect">
            <a:avLst/>
          </a:prstGeom>
        </p:spPr>
        <p:txBody>
          <a:bodyPr wrap="square">
            <a:spAutoFit/>
          </a:bodyPr>
          <a:lstStyle/>
          <a:p>
            <a:pPr marL="72000" algn="just">
              <a:lnSpc>
                <a:spcPct val="150000"/>
              </a:lnSpc>
            </a:pPr>
            <a:r>
              <a:rPr lang="en-US" altLang="zh-CN" sz="3600" b="1" kern="100" dirty="0">
                <a:highlight>
                  <a:srgbClr val="00FF00"/>
                </a:highlight>
                <a:latin typeface="Alibaba Sans" panose="020B0503020203040204" pitchFamily="34" charset="0"/>
                <a:ea typeface="华文细黑"/>
                <a:cs typeface="Alibaba Sans" panose="020B0503020203040204" pitchFamily="34" charset="0"/>
              </a:rPr>
              <a:t>Telling</a:t>
            </a:r>
            <a:r>
              <a:rPr lang="en-US" altLang="zh-CN" sz="3600" b="1" kern="100" dirty="0">
                <a:latin typeface="Alibaba Sans" panose="020B0503020203040204" pitchFamily="34" charset="0"/>
                <a:ea typeface="华文细黑"/>
                <a:cs typeface="Alibaba Sans" panose="020B0503020203040204" pitchFamily="34" charset="0"/>
              </a:rPr>
              <a:t>:  </a:t>
            </a:r>
            <a:r>
              <a:rPr lang="en-US" altLang="zh-CN" sz="3600" b="1" i="1" kern="100" dirty="0">
                <a:latin typeface="Alibaba Sans" panose="020B0503020203040204" pitchFamily="34" charset="0"/>
                <a:ea typeface="华文细黑"/>
                <a:cs typeface="Alibaba Sans" panose="020B0503020203040204" pitchFamily="34" charset="0"/>
              </a:rPr>
              <a:t>I was afraid.</a:t>
            </a:r>
          </a:p>
        </p:txBody>
      </p:sp>
      <p:sp>
        <p:nvSpPr>
          <p:cNvPr id="9" name="矩形 8">
            <a:extLst>
              <a:ext uri="{FF2B5EF4-FFF2-40B4-BE49-F238E27FC236}">
                <a16:creationId xmlns:a16="http://schemas.microsoft.com/office/drawing/2014/main" id="{9CC072BE-15EA-A74C-8C3C-57A40DBEAD32}"/>
              </a:ext>
            </a:extLst>
          </p:cNvPr>
          <p:cNvSpPr/>
          <p:nvPr/>
        </p:nvSpPr>
        <p:spPr>
          <a:xfrm>
            <a:off x="330817" y="3933850"/>
            <a:ext cx="11265817" cy="2506840"/>
          </a:xfrm>
          <a:prstGeom prst="rect">
            <a:avLst/>
          </a:prstGeom>
        </p:spPr>
        <p:txBody>
          <a:bodyPr wrap="square">
            <a:spAutoFit/>
          </a:bodyPr>
          <a:lstStyle/>
          <a:p>
            <a:pPr marL="72000" algn="just">
              <a:lnSpc>
                <a:spcPct val="150000"/>
              </a:lnSpc>
            </a:pPr>
            <a:r>
              <a:rPr lang="en-US" altLang="zh-CN" sz="3600" b="1" kern="100" dirty="0">
                <a:highlight>
                  <a:srgbClr val="00FF00"/>
                </a:highlight>
                <a:latin typeface="Alibaba Sans" panose="020B0503020203040204" pitchFamily="34" charset="0"/>
                <a:ea typeface="华文细黑"/>
                <a:cs typeface="Alibaba Sans" panose="020B0503020203040204" pitchFamily="34" charset="0"/>
              </a:rPr>
              <a:t>Showing</a:t>
            </a:r>
            <a:r>
              <a:rPr lang="en-US" altLang="zh-CN" sz="3600" b="1" kern="100" dirty="0">
                <a:latin typeface="Alibaba Sans" panose="020B0503020203040204" pitchFamily="34" charset="0"/>
                <a:ea typeface="华文细黑"/>
                <a:cs typeface="Alibaba Sans" panose="020B0503020203040204" pitchFamily="34" charset="0"/>
              </a:rPr>
              <a:t>: </a:t>
            </a:r>
            <a:r>
              <a:rPr lang="en-US" altLang="zh-CN" sz="3600" b="1" i="1" kern="100" dirty="0">
                <a:solidFill>
                  <a:srgbClr val="FF0000"/>
                </a:solidFill>
                <a:latin typeface="Alibaba Sans" panose="020B0503020203040204" pitchFamily="34" charset="0"/>
                <a:ea typeface="华文细黑"/>
                <a:cs typeface="Alibaba Sans" panose="020B0503020203040204" pitchFamily="34" charset="0"/>
              </a:rPr>
              <a:t>Oh God, oh God, oh God. My knees felt like squishy</a:t>
            </a:r>
            <a:r>
              <a:rPr lang="zh-CN" altLang="en-US" sz="3600" b="1" i="1" kern="100" dirty="0">
                <a:solidFill>
                  <a:srgbClr val="FF0000"/>
                </a:solidFill>
                <a:latin typeface="Alibaba Sans" panose="020B0503020203040204" pitchFamily="34" charset="0"/>
                <a:ea typeface="华文细黑"/>
                <a:cs typeface="Alibaba Sans" panose="020B0503020203040204" pitchFamily="34" charset="0"/>
              </a:rPr>
              <a:t> </a:t>
            </a:r>
            <a:r>
              <a:rPr lang="en-US" altLang="zh-CN" sz="3600" b="1" kern="100" dirty="0">
                <a:solidFill>
                  <a:srgbClr val="FF0000"/>
                </a:solidFill>
                <a:latin typeface="Alibaba Sans" panose="020B0503020203040204" pitchFamily="34" charset="0"/>
                <a:ea typeface="华文细黑"/>
                <a:cs typeface="Alibaba Sans" panose="020B0503020203040204" pitchFamily="34" charset="0"/>
              </a:rPr>
              <a:t>(</a:t>
            </a:r>
            <a:r>
              <a:rPr lang="zh-CN" altLang="en-US" sz="3600" b="1" kern="100" dirty="0">
                <a:solidFill>
                  <a:srgbClr val="FF0000"/>
                </a:solidFill>
                <a:latin typeface="Alibaba Sans" panose="020B0503020203040204" pitchFamily="34" charset="0"/>
                <a:ea typeface="华文细黑"/>
                <a:cs typeface="Alibaba Sans" panose="020B0503020203040204" pitchFamily="34" charset="0"/>
              </a:rPr>
              <a:t>湿软的</a:t>
            </a:r>
            <a:r>
              <a:rPr lang="en-US" altLang="zh-CN" sz="3600" b="1" kern="100" dirty="0">
                <a:solidFill>
                  <a:srgbClr val="FF0000"/>
                </a:solidFill>
                <a:latin typeface="Alibaba Sans" panose="020B0503020203040204" pitchFamily="34" charset="0"/>
                <a:ea typeface="华文细黑"/>
                <a:cs typeface="Alibaba Sans" panose="020B0503020203040204" pitchFamily="34" charset="0"/>
              </a:rPr>
              <a:t>) </a:t>
            </a:r>
            <a:r>
              <a:rPr lang="en-US" altLang="zh-CN" sz="3600" b="1" i="1" kern="100" dirty="0">
                <a:solidFill>
                  <a:srgbClr val="FF0000"/>
                </a:solidFill>
                <a:latin typeface="Alibaba Sans" panose="020B0503020203040204" pitchFamily="34" charset="0"/>
                <a:ea typeface="华文细黑"/>
                <a:cs typeface="Alibaba Sans" panose="020B0503020203040204" pitchFamily="34" charset="0"/>
              </a:rPr>
              <a:t>sponges as I fled down the stairs.</a:t>
            </a:r>
          </a:p>
        </p:txBody>
      </p:sp>
      <p:sp>
        <p:nvSpPr>
          <p:cNvPr id="3" name="下弧形箭头 2">
            <a:extLst>
              <a:ext uri="{FF2B5EF4-FFF2-40B4-BE49-F238E27FC236}">
                <a16:creationId xmlns:a16="http://schemas.microsoft.com/office/drawing/2014/main" id="{14D53EC6-15F0-624F-AC74-A96A1CDA0B88}"/>
              </a:ext>
            </a:extLst>
          </p:cNvPr>
          <p:cNvSpPr/>
          <p:nvPr/>
        </p:nvSpPr>
        <p:spPr>
          <a:xfrm rot="2127760">
            <a:off x="6018282" y="3233964"/>
            <a:ext cx="1343294" cy="677621"/>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solidFill>
                <a:schemeClr val="tx1"/>
              </a:solidFill>
            </a:endParaRPr>
          </a:p>
        </p:txBody>
      </p:sp>
      <p:sp>
        <p:nvSpPr>
          <p:cNvPr id="7" name="矩形 6">
            <a:extLst>
              <a:ext uri="{FF2B5EF4-FFF2-40B4-BE49-F238E27FC236}">
                <a16:creationId xmlns:a16="http://schemas.microsoft.com/office/drawing/2014/main" id="{D00A8079-0661-E14F-9B19-BBAE2A21DA0E}"/>
              </a:ext>
            </a:extLst>
          </p:cNvPr>
          <p:cNvSpPr/>
          <p:nvPr/>
        </p:nvSpPr>
        <p:spPr>
          <a:xfrm>
            <a:off x="327693" y="261443"/>
            <a:ext cx="6003557" cy="1095749"/>
          </a:xfrm>
          <a:prstGeom prst="rect">
            <a:avLst/>
          </a:prstGeom>
        </p:spPr>
        <p:txBody>
          <a:bodyPr wrap="square">
            <a:spAutoFit/>
          </a:bodyPr>
          <a:lstStyle/>
          <a:p>
            <a:pPr marL="72000" algn="just">
              <a:lnSpc>
                <a:spcPct val="150000"/>
              </a:lnSpc>
              <a:defRPr/>
            </a:pPr>
            <a:r>
              <a:rPr lang="en-US" altLang="zh-CN" sz="4400" b="1" kern="100" dirty="0">
                <a:solidFill>
                  <a:srgbClr val="FF0000"/>
                </a:solidFill>
                <a:latin typeface="Alibaba Sans" panose="020B0503020203040204" pitchFamily="34" charset="0"/>
                <a:ea typeface="华文细黑"/>
                <a:cs typeface="Alibaba Sans" panose="020B0503020203040204" pitchFamily="34" charset="0"/>
              </a:rPr>
              <a:t>6) </a:t>
            </a:r>
            <a:r>
              <a:rPr lang="en-US" altLang="zh-CN" sz="4400" b="1" dirty="0">
                <a:solidFill>
                  <a:srgbClr val="FF0000"/>
                </a:solidFill>
              </a:rPr>
              <a:t>Adjectives </a:t>
            </a:r>
            <a:r>
              <a:rPr lang="zh-CN" altLang="zh-CN" sz="4800" b="1" dirty="0">
                <a:solidFill>
                  <a:srgbClr val="FF0000"/>
                </a:solidFill>
              </a:rPr>
              <a:t> </a:t>
            </a:r>
            <a:endParaRPr lang="en-US" altLang="zh-CN" sz="4800" b="1" kern="100" dirty="0">
              <a:solidFill>
                <a:srgbClr val="FF0000"/>
              </a:solidFill>
              <a:latin typeface="Alibaba Sans" panose="020B0503020203040204" pitchFamily="34" charset="0"/>
              <a:ea typeface="华文细黑"/>
              <a:cs typeface="Alibaba Sans" panose="020B0503020203040204" pitchFamily="34" charset="0"/>
            </a:endParaRPr>
          </a:p>
        </p:txBody>
      </p:sp>
      <p:sp>
        <p:nvSpPr>
          <p:cNvPr id="8" name="矩形 7">
            <a:extLst>
              <a:ext uri="{FF2B5EF4-FFF2-40B4-BE49-F238E27FC236}">
                <a16:creationId xmlns:a16="http://schemas.microsoft.com/office/drawing/2014/main" id="{06D705B4-A1C3-2349-8F5F-3507DA785D7C}"/>
              </a:ext>
            </a:extLst>
          </p:cNvPr>
          <p:cNvSpPr/>
          <p:nvPr/>
        </p:nvSpPr>
        <p:spPr>
          <a:xfrm>
            <a:off x="340509" y="1470192"/>
            <a:ext cx="11096106" cy="1323952"/>
          </a:xfrm>
          <a:prstGeom prst="rect">
            <a:avLst/>
          </a:prstGeom>
        </p:spPr>
        <p:txBody>
          <a:bodyPr wrap="square">
            <a:spAutoFit/>
          </a:bodyPr>
          <a:lstStyle/>
          <a:p>
            <a:pPr marL="72000" lvl="0" algn="just">
              <a:lnSpc>
                <a:spcPct val="150000"/>
              </a:lnSpc>
              <a:defRPr/>
            </a:pPr>
            <a:r>
              <a:rPr lang="en-US" altLang="zh-CN" sz="2800" b="1" kern="100" dirty="0">
                <a:solidFill>
                  <a:srgbClr val="00B0F0"/>
                </a:solidFill>
                <a:latin typeface="Alibaba Sans" panose="020B0503020203040204" pitchFamily="34" charset="0"/>
                <a:ea typeface="华文细黑"/>
                <a:cs typeface="Alibaba Sans" panose="020B0503020203040204" pitchFamily="34" charset="0"/>
              </a:rPr>
              <a:t>Like adverbs, adjectives can also be telling, especially if they are abstract adjectives such as interesting or beautiful .</a:t>
            </a:r>
          </a:p>
        </p:txBody>
      </p:sp>
    </p:spTree>
    <p:extLst>
      <p:ext uri="{BB962C8B-B14F-4D97-AF65-F5344CB8AC3E}">
        <p14:creationId xmlns:p14="http://schemas.microsoft.com/office/powerpoint/2010/main" val="72673863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linds(horizontal)">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blinds(horizontal)">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blinds(horizontal)">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grpId="0" nodeType="clickEffect">
                                  <p:stCondLst>
                                    <p:cond delay="0"/>
                                  </p:stCondLst>
                                  <p:childTnLst>
                                    <p:set>
                                      <p:cBhvr>
                                        <p:cTn id="21" dur="1" fill="hold">
                                          <p:stCondLst>
                                            <p:cond delay="0"/>
                                          </p:stCondLst>
                                        </p:cTn>
                                        <p:tgtEl>
                                          <p:spTgt spid="3"/>
                                        </p:tgtEl>
                                        <p:attrNameLst>
                                          <p:attrName>style.visibility</p:attrName>
                                        </p:attrNameLst>
                                      </p:cBhvr>
                                      <p:to>
                                        <p:strVal val="visible"/>
                                      </p:to>
                                    </p:set>
                                    <p:anim calcmode="lin" valueType="num">
                                      <p:cBhvr additive="base">
                                        <p:cTn id="22" dur="500" fill="hold"/>
                                        <p:tgtEl>
                                          <p:spTgt spid="3"/>
                                        </p:tgtEl>
                                        <p:attrNameLst>
                                          <p:attrName>ppt_x</p:attrName>
                                        </p:attrNameLst>
                                      </p:cBhvr>
                                      <p:tavLst>
                                        <p:tav tm="0">
                                          <p:val>
                                            <p:strVal val="#ppt_x"/>
                                          </p:val>
                                        </p:tav>
                                        <p:tav tm="100000">
                                          <p:val>
                                            <p:strVal val="#ppt_x"/>
                                          </p:val>
                                        </p:tav>
                                      </p:tavLst>
                                    </p:anim>
                                    <p:anim calcmode="lin" valueType="num">
                                      <p:cBhvr additive="base">
                                        <p:cTn id="23"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3" presetClass="entr" presetSubtype="10" fill="hold" grpId="0" nodeType="clickEffect">
                                  <p:stCondLst>
                                    <p:cond delay="0"/>
                                  </p:stCondLst>
                                  <p:childTnLst>
                                    <p:set>
                                      <p:cBhvr>
                                        <p:cTn id="27" dur="1" fill="hold">
                                          <p:stCondLst>
                                            <p:cond delay="0"/>
                                          </p:stCondLst>
                                        </p:cTn>
                                        <p:tgtEl>
                                          <p:spTgt spid="9"/>
                                        </p:tgtEl>
                                        <p:attrNameLst>
                                          <p:attrName>style.visibility</p:attrName>
                                        </p:attrNameLst>
                                      </p:cBhvr>
                                      <p:to>
                                        <p:strVal val="visible"/>
                                      </p:to>
                                    </p:set>
                                    <p:animEffect transition="in" filter="blinds(horizontal)">
                                      <p:cBhvr>
                                        <p:cTn id="28"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9" grpId="0"/>
      <p:bldP spid="3" grpId="0" animBg="1"/>
      <p:bldP spid="7" grpId="0"/>
      <p:bldP spid="8"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格 1"/>
          <p:cNvGraphicFramePr>
            <a:graphicFrameLocks noGrp="1"/>
          </p:cNvGraphicFramePr>
          <p:nvPr>
            <p:extLst>
              <p:ext uri="{D42A27DB-BD31-4B8C-83A1-F6EECF244321}">
                <p14:modId xmlns:p14="http://schemas.microsoft.com/office/powerpoint/2010/main" val="3280123601"/>
              </p:ext>
            </p:extLst>
          </p:nvPr>
        </p:nvGraphicFramePr>
        <p:xfrm>
          <a:off x="340508" y="244920"/>
          <a:ext cx="11265817" cy="5993186"/>
        </p:xfrm>
        <a:graphic>
          <a:graphicData uri="http://schemas.openxmlformats.org/drawingml/2006/table">
            <a:tbl>
              <a:tblPr firstRow="1" firstCol="1" bandRow="1"/>
              <a:tblGrid>
                <a:gridCol w="11265817">
                  <a:extLst>
                    <a:ext uri="{9D8B030D-6E8A-4147-A177-3AD203B41FA5}">
                      <a16:colId xmlns:a16="http://schemas.microsoft.com/office/drawing/2014/main" val="20000"/>
                    </a:ext>
                  </a:extLst>
                </a:gridCol>
              </a:tblGrid>
              <a:tr h="5993186">
                <a:tc>
                  <a:txBody>
                    <a:bodyPr/>
                    <a:lstStyle/>
                    <a:p>
                      <a:pPr marL="72000" marR="0" indent="0" algn="just" defTabSz="1218565" rtl="0" eaLnBrk="1" fontAlgn="auto" latinLnBrk="0" hangingPunct="1">
                        <a:lnSpc>
                          <a:spcPct val="150000"/>
                        </a:lnSpc>
                        <a:spcBef>
                          <a:spcPts val="0"/>
                        </a:spcBef>
                        <a:spcAft>
                          <a:spcPts val="0"/>
                        </a:spcAft>
                        <a:buClrTx/>
                        <a:buSzTx/>
                        <a:buFontTx/>
                        <a:buNone/>
                        <a:tabLst/>
                        <a:defRPr/>
                      </a:pPr>
                      <a:endParaRPr lang="en-US" altLang="zh-CN" sz="4000" b="1" kern="100" dirty="0">
                        <a:solidFill>
                          <a:srgbClr val="FF0000"/>
                        </a:solidFill>
                        <a:effectLst/>
                        <a:latin typeface="Alibaba Sans" panose="020B0503020203040204" pitchFamily="34" charset="0"/>
                        <a:ea typeface="华文细黑"/>
                        <a:cs typeface="Alibaba Sans" panose="020B0503020203040204" pitchFamily="34" charset="0"/>
                      </a:endParaRPr>
                    </a:p>
                    <a:p>
                      <a:pPr marL="72000" algn="just">
                        <a:lnSpc>
                          <a:spcPct val="150000"/>
                        </a:lnSpc>
                        <a:spcAft>
                          <a:spcPts val="0"/>
                        </a:spcAft>
                      </a:pPr>
                      <a:endParaRPr lang="en-US" altLang="zh-CN" sz="2800" b="1" kern="100" dirty="0">
                        <a:solidFill>
                          <a:schemeClr val="tx1"/>
                        </a:solidFill>
                        <a:effectLst/>
                        <a:latin typeface="Alibaba Sans" panose="020B0503020203040204" pitchFamily="34" charset="0"/>
                        <a:ea typeface="华文细黑"/>
                        <a:cs typeface="Alibaba Sans" panose="020B0503020203040204" pitchFamily="34" charset="0"/>
                      </a:endParaRPr>
                    </a:p>
                    <a:p>
                      <a:pPr marL="72000" algn="just">
                        <a:lnSpc>
                          <a:spcPct val="150000"/>
                        </a:lnSpc>
                        <a:spcAft>
                          <a:spcPts val="0"/>
                        </a:spcAft>
                      </a:pPr>
                      <a:endParaRPr lang="en-US" altLang="zh-CN" sz="2800" b="1" kern="100" dirty="0">
                        <a:solidFill>
                          <a:schemeClr val="tx1"/>
                        </a:solidFill>
                        <a:effectLst/>
                        <a:latin typeface="Alibaba Sans" panose="020B0503020203040204" pitchFamily="34" charset="0"/>
                        <a:ea typeface="华文细黑"/>
                        <a:cs typeface="Alibaba Sans" panose="020B0503020203040204" pitchFamily="34" charset="0"/>
                      </a:endParaRPr>
                    </a:p>
                    <a:p>
                      <a:pPr marL="72000" algn="just">
                        <a:lnSpc>
                          <a:spcPct val="150000"/>
                        </a:lnSpc>
                        <a:spcAft>
                          <a:spcPts val="0"/>
                        </a:spcAft>
                      </a:pPr>
                      <a:endParaRPr lang="en-US" altLang="zh-CN" sz="2800" b="1" kern="100" dirty="0">
                        <a:solidFill>
                          <a:schemeClr val="tx1"/>
                        </a:solidFill>
                        <a:effectLst/>
                        <a:latin typeface="Alibaba Sans" panose="020B0503020203040204" pitchFamily="34" charset="0"/>
                        <a:ea typeface="华文细黑"/>
                        <a:cs typeface="Alibaba Sans" panose="020B050302020304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sp>
        <p:nvSpPr>
          <p:cNvPr id="6" name="矩形 5">
            <a:extLst>
              <a:ext uri="{FF2B5EF4-FFF2-40B4-BE49-F238E27FC236}">
                <a16:creationId xmlns:a16="http://schemas.microsoft.com/office/drawing/2014/main" id="{422E447A-5B16-1D44-A711-F641BDC2481E}"/>
              </a:ext>
            </a:extLst>
          </p:cNvPr>
          <p:cNvSpPr/>
          <p:nvPr/>
        </p:nvSpPr>
        <p:spPr>
          <a:xfrm>
            <a:off x="320475" y="4236016"/>
            <a:ext cx="10772499" cy="677621"/>
          </a:xfrm>
          <a:prstGeom prst="rect">
            <a:avLst/>
          </a:prstGeom>
        </p:spPr>
        <p:txBody>
          <a:bodyPr wrap="square">
            <a:spAutoFit/>
          </a:bodyPr>
          <a:lstStyle/>
          <a:p>
            <a:pPr marL="72000" algn="just">
              <a:lnSpc>
                <a:spcPct val="150000"/>
              </a:lnSpc>
            </a:pPr>
            <a:r>
              <a:rPr lang="en-US" altLang="zh-CN" sz="2800" b="1" kern="100" dirty="0">
                <a:highlight>
                  <a:srgbClr val="00FF00"/>
                </a:highlight>
                <a:latin typeface="Alibaba Sans" panose="020B0503020203040204" pitchFamily="34" charset="0"/>
                <a:ea typeface="华文细黑"/>
                <a:cs typeface="Alibaba Sans" panose="020B0503020203040204" pitchFamily="34" charset="0"/>
              </a:rPr>
              <a:t>Telling</a:t>
            </a:r>
            <a:r>
              <a:rPr lang="en-US" altLang="zh-CN" sz="2800" b="1" kern="100" dirty="0">
                <a:latin typeface="Alibaba Sans" panose="020B0503020203040204" pitchFamily="34" charset="0"/>
                <a:ea typeface="华文细黑"/>
                <a:cs typeface="Alibaba Sans" panose="020B0503020203040204" pitchFamily="34" charset="0"/>
              </a:rPr>
              <a:t>:  </a:t>
            </a:r>
            <a:r>
              <a:rPr lang="en-US" altLang="zh-CN" sz="2800" b="1" i="1" kern="100" dirty="0">
                <a:latin typeface="Alibaba Sans" panose="020B0503020203040204" pitchFamily="34" charset="0"/>
                <a:ea typeface="华文细黑"/>
                <a:cs typeface="Alibaba Sans" panose="020B0503020203040204" pitchFamily="34" charset="0"/>
              </a:rPr>
              <a:t>It was cold. </a:t>
            </a:r>
          </a:p>
        </p:txBody>
      </p:sp>
      <p:sp>
        <p:nvSpPr>
          <p:cNvPr id="9" name="矩形 8">
            <a:extLst>
              <a:ext uri="{FF2B5EF4-FFF2-40B4-BE49-F238E27FC236}">
                <a16:creationId xmlns:a16="http://schemas.microsoft.com/office/drawing/2014/main" id="{9CC072BE-15EA-A74C-8C3C-57A40DBEAD32}"/>
              </a:ext>
            </a:extLst>
          </p:cNvPr>
          <p:cNvSpPr/>
          <p:nvPr/>
        </p:nvSpPr>
        <p:spPr>
          <a:xfrm>
            <a:off x="328205" y="5067656"/>
            <a:ext cx="11265817" cy="677621"/>
          </a:xfrm>
          <a:prstGeom prst="rect">
            <a:avLst/>
          </a:prstGeom>
        </p:spPr>
        <p:txBody>
          <a:bodyPr wrap="square">
            <a:spAutoFit/>
          </a:bodyPr>
          <a:lstStyle/>
          <a:p>
            <a:pPr marL="72000" algn="just">
              <a:lnSpc>
                <a:spcPct val="150000"/>
              </a:lnSpc>
            </a:pPr>
            <a:r>
              <a:rPr lang="en-US" altLang="zh-CN" sz="2800" b="1" kern="100" dirty="0">
                <a:highlight>
                  <a:srgbClr val="00FF00"/>
                </a:highlight>
                <a:latin typeface="Alibaba Sans" panose="020B0503020203040204" pitchFamily="34" charset="0"/>
                <a:ea typeface="华文细黑"/>
                <a:cs typeface="Alibaba Sans" panose="020B0503020203040204" pitchFamily="34" charset="0"/>
              </a:rPr>
              <a:t>Showing</a:t>
            </a:r>
            <a:r>
              <a:rPr lang="en-US" altLang="zh-CN" sz="2800" b="1" kern="100" dirty="0">
                <a:latin typeface="Alibaba Sans" panose="020B0503020203040204" pitchFamily="34" charset="0"/>
                <a:ea typeface="华文细黑"/>
                <a:cs typeface="Alibaba Sans" panose="020B0503020203040204" pitchFamily="34" charset="0"/>
              </a:rPr>
              <a:t>:  </a:t>
            </a:r>
            <a:r>
              <a:rPr lang="en-US" altLang="zh-CN" sz="2800" b="1" i="1" kern="100" dirty="0">
                <a:solidFill>
                  <a:srgbClr val="FF0000"/>
                </a:solidFill>
                <a:latin typeface="Alibaba Sans" panose="020B0503020203040204" pitchFamily="34" charset="0"/>
                <a:ea typeface="华文细黑"/>
                <a:cs typeface="Alibaba Sans" panose="020B0503020203040204" pitchFamily="34" charset="0"/>
              </a:rPr>
              <a:t>She breathed into her hands to warm her numb fingers. </a:t>
            </a:r>
          </a:p>
        </p:txBody>
      </p:sp>
      <p:sp>
        <p:nvSpPr>
          <p:cNvPr id="3" name="下弧形箭头 2">
            <a:extLst>
              <a:ext uri="{FF2B5EF4-FFF2-40B4-BE49-F238E27FC236}">
                <a16:creationId xmlns:a16="http://schemas.microsoft.com/office/drawing/2014/main" id="{14D53EC6-15F0-624F-AC74-A96A1CDA0B88}"/>
              </a:ext>
            </a:extLst>
          </p:cNvPr>
          <p:cNvSpPr/>
          <p:nvPr/>
        </p:nvSpPr>
        <p:spPr>
          <a:xfrm rot="2127760">
            <a:off x="7607340" y="4261610"/>
            <a:ext cx="1343294" cy="677621"/>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solidFill>
                <a:schemeClr val="tx1"/>
              </a:solidFill>
            </a:endParaRPr>
          </a:p>
        </p:txBody>
      </p:sp>
      <p:sp>
        <p:nvSpPr>
          <p:cNvPr id="7" name="矩形 6">
            <a:extLst>
              <a:ext uri="{FF2B5EF4-FFF2-40B4-BE49-F238E27FC236}">
                <a16:creationId xmlns:a16="http://schemas.microsoft.com/office/drawing/2014/main" id="{6D5407CC-661D-C548-89DE-C38862973D78}"/>
              </a:ext>
            </a:extLst>
          </p:cNvPr>
          <p:cNvSpPr/>
          <p:nvPr/>
        </p:nvSpPr>
        <p:spPr>
          <a:xfrm>
            <a:off x="401357" y="141016"/>
            <a:ext cx="6003557" cy="1077667"/>
          </a:xfrm>
          <a:prstGeom prst="rect">
            <a:avLst/>
          </a:prstGeom>
        </p:spPr>
        <p:txBody>
          <a:bodyPr wrap="square">
            <a:spAutoFit/>
          </a:bodyPr>
          <a:lstStyle/>
          <a:p>
            <a:pPr marL="72000" algn="just">
              <a:lnSpc>
                <a:spcPct val="150000"/>
              </a:lnSpc>
              <a:defRPr/>
            </a:pPr>
            <a:r>
              <a:rPr lang="en-US" altLang="zh-CN" sz="4400" b="1" kern="100" dirty="0">
                <a:solidFill>
                  <a:srgbClr val="FF0000"/>
                </a:solidFill>
                <a:latin typeface="Alibaba Sans" panose="020B0503020203040204" pitchFamily="34" charset="0"/>
                <a:ea typeface="华文细黑"/>
                <a:cs typeface="Alibaba Sans" panose="020B0503020203040204" pitchFamily="34" charset="0"/>
              </a:rPr>
              <a:t>7) </a:t>
            </a:r>
            <a:r>
              <a:rPr lang="en-US" altLang="zh-CN" sz="4400" b="1" dirty="0">
                <a:solidFill>
                  <a:srgbClr val="FF0000"/>
                </a:solidFill>
              </a:rPr>
              <a:t>Linking Verbs </a:t>
            </a:r>
            <a:r>
              <a:rPr lang="zh-CN" altLang="zh-CN" sz="4800" b="1" dirty="0">
                <a:solidFill>
                  <a:srgbClr val="FF0000"/>
                </a:solidFill>
              </a:rPr>
              <a:t> </a:t>
            </a:r>
            <a:endParaRPr lang="en-US" altLang="zh-CN" sz="4800" b="1" dirty="0">
              <a:solidFill>
                <a:srgbClr val="FF0000"/>
              </a:solidFill>
            </a:endParaRPr>
          </a:p>
        </p:txBody>
      </p:sp>
      <p:sp>
        <p:nvSpPr>
          <p:cNvPr id="8" name="矩形 7">
            <a:extLst>
              <a:ext uri="{FF2B5EF4-FFF2-40B4-BE49-F238E27FC236}">
                <a16:creationId xmlns:a16="http://schemas.microsoft.com/office/drawing/2014/main" id="{A93A0438-61D1-4C4B-B7D2-F41BB779D6F5}"/>
              </a:ext>
            </a:extLst>
          </p:cNvPr>
          <p:cNvSpPr/>
          <p:nvPr/>
        </p:nvSpPr>
        <p:spPr>
          <a:xfrm>
            <a:off x="323920" y="896787"/>
            <a:ext cx="10684374" cy="3262945"/>
          </a:xfrm>
          <a:prstGeom prst="rect">
            <a:avLst/>
          </a:prstGeom>
        </p:spPr>
        <p:txBody>
          <a:bodyPr wrap="square">
            <a:spAutoFit/>
          </a:bodyPr>
          <a:lstStyle/>
          <a:p>
            <a:pPr marL="72000" lvl="0" algn="just">
              <a:lnSpc>
                <a:spcPct val="150000"/>
              </a:lnSpc>
              <a:defRPr/>
            </a:pPr>
            <a:r>
              <a:rPr lang="en-US" altLang="zh-CN" sz="2800" b="1" kern="100" dirty="0">
                <a:solidFill>
                  <a:srgbClr val="00B0F0"/>
                </a:solidFill>
                <a:latin typeface="Alibaba Sans" panose="020B0503020203040204" pitchFamily="34" charset="0"/>
                <a:ea typeface="华文细黑"/>
                <a:cs typeface="Alibaba Sans" panose="020B0503020203040204" pitchFamily="34" charset="0"/>
              </a:rPr>
              <a:t>Linking verbs are verbs that connect a subject with an adjective or noun. Examples are was/ were , is/ are, felt, appeared, seemed, looked . The problem with them is that they are weak, static(</a:t>
            </a:r>
            <a:r>
              <a:rPr lang="zh-CN" altLang="en-US" sz="2800" b="1" kern="100" dirty="0">
                <a:solidFill>
                  <a:srgbClr val="00B0F0"/>
                </a:solidFill>
                <a:latin typeface="Alibaba Sans" panose="020B0503020203040204" pitchFamily="34" charset="0"/>
                <a:ea typeface="华文细黑"/>
                <a:cs typeface="Alibaba Sans" panose="020B0503020203040204" pitchFamily="34" charset="0"/>
              </a:rPr>
              <a:t>静态的</a:t>
            </a:r>
            <a:r>
              <a:rPr lang="en-US" altLang="zh-CN" sz="2800" b="1" kern="100" dirty="0">
                <a:solidFill>
                  <a:srgbClr val="00B0F0"/>
                </a:solidFill>
                <a:latin typeface="Alibaba Sans" panose="020B0503020203040204" pitchFamily="34" charset="0"/>
                <a:ea typeface="华文细黑"/>
                <a:cs typeface="Alibaba Sans" panose="020B0503020203040204" pitchFamily="34" charset="0"/>
              </a:rPr>
              <a:t>) verbs that don’t show us an action. Replace most of them with more active verbs.</a:t>
            </a:r>
          </a:p>
        </p:txBody>
      </p:sp>
    </p:spTree>
    <p:extLst>
      <p:ext uri="{BB962C8B-B14F-4D97-AF65-F5344CB8AC3E}">
        <p14:creationId xmlns:p14="http://schemas.microsoft.com/office/powerpoint/2010/main" val="243687667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linds(horizontal)">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blinds(horizontal)">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blinds(horizontal)">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grpId="0" nodeType="clickEffect">
                                  <p:stCondLst>
                                    <p:cond delay="0"/>
                                  </p:stCondLst>
                                  <p:childTnLst>
                                    <p:set>
                                      <p:cBhvr>
                                        <p:cTn id="21" dur="1" fill="hold">
                                          <p:stCondLst>
                                            <p:cond delay="0"/>
                                          </p:stCondLst>
                                        </p:cTn>
                                        <p:tgtEl>
                                          <p:spTgt spid="3"/>
                                        </p:tgtEl>
                                        <p:attrNameLst>
                                          <p:attrName>style.visibility</p:attrName>
                                        </p:attrNameLst>
                                      </p:cBhvr>
                                      <p:to>
                                        <p:strVal val="visible"/>
                                      </p:to>
                                    </p:set>
                                    <p:anim calcmode="lin" valueType="num">
                                      <p:cBhvr additive="base">
                                        <p:cTn id="22" dur="500" fill="hold"/>
                                        <p:tgtEl>
                                          <p:spTgt spid="3"/>
                                        </p:tgtEl>
                                        <p:attrNameLst>
                                          <p:attrName>ppt_x</p:attrName>
                                        </p:attrNameLst>
                                      </p:cBhvr>
                                      <p:tavLst>
                                        <p:tav tm="0">
                                          <p:val>
                                            <p:strVal val="#ppt_x"/>
                                          </p:val>
                                        </p:tav>
                                        <p:tav tm="100000">
                                          <p:val>
                                            <p:strVal val="#ppt_x"/>
                                          </p:val>
                                        </p:tav>
                                      </p:tavLst>
                                    </p:anim>
                                    <p:anim calcmode="lin" valueType="num">
                                      <p:cBhvr additive="base">
                                        <p:cTn id="23"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3" presetClass="entr" presetSubtype="10" fill="hold" grpId="0" nodeType="clickEffect">
                                  <p:stCondLst>
                                    <p:cond delay="0"/>
                                  </p:stCondLst>
                                  <p:childTnLst>
                                    <p:set>
                                      <p:cBhvr>
                                        <p:cTn id="27" dur="1" fill="hold">
                                          <p:stCondLst>
                                            <p:cond delay="0"/>
                                          </p:stCondLst>
                                        </p:cTn>
                                        <p:tgtEl>
                                          <p:spTgt spid="9"/>
                                        </p:tgtEl>
                                        <p:attrNameLst>
                                          <p:attrName>style.visibility</p:attrName>
                                        </p:attrNameLst>
                                      </p:cBhvr>
                                      <p:to>
                                        <p:strVal val="visible"/>
                                      </p:to>
                                    </p:set>
                                    <p:animEffect transition="in" filter="blinds(horizontal)">
                                      <p:cBhvr>
                                        <p:cTn id="28"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9" grpId="0"/>
      <p:bldP spid="3" grpId="0" animBg="1"/>
      <p:bldP spid="7" grpId="0"/>
      <p:bldP spid="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格 1"/>
          <p:cNvGraphicFramePr>
            <a:graphicFrameLocks noGrp="1"/>
          </p:cNvGraphicFramePr>
          <p:nvPr>
            <p:extLst>
              <p:ext uri="{D42A27DB-BD31-4B8C-83A1-F6EECF244321}">
                <p14:modId xmlns:p14="http://schemas.microsoft.com/office/powerpoint/2010/main" val="3460901227"/>
              </p:ext>
            </p:extLst>
          </p:nvPr>
        </p:nvGraphicFramePr>
        <p:xfrm>
          <a:off x="478582" y="1557587"/>
          <a:ext cx="11448548" cy="3312367"/>
        </p:xfrm>
        <a:graphic>
          <a:graphicData uri="http://schemas.openxmlformats.org/drawingml/2006/table">
            <a:tbl>
              <a:tblPr firstRow="1" firstCol="1" bandRow="1"/>
              <a:tblGrid>
                <a:gridCol w="11448548">
                  <a:extLst>
                    <a:ext uri="{9D8B030D-6E8A-4147-A177-3AD203B41FA5}">
                      <a16:colId xmlns:a16="http://schemas.microsoft.com/office/drawing/2014/main" val="20000"/>
                    </a:ext>
                  </a:extLst>
                </a:gridCol>
              </a:tblGrid>
              <a:tr h="3312367">
                <a:tc>
                  <a:txBody>
                    <a:bodyPr/>
                    <a:lstStyle/>
                    <a:p>
                      <a:pPr marL="72000" marR="0" lvl="0" indent="0" algn="ctr" defTabSz="1218565" rtl="0" eaLnBrk="1" fontAlgn="auto" latinLnBrk="0" hangingPunct="1">
                        <a:lnSpc>
                          <a:spcPct val="150000"/>
                        </a:lnSpc>
                        <a:spcBef>
                          <a:spcPts val="0"/>
                        </a:spcBef>
                        <a:spcAft>
                          <a:spcPts val="0"/>
                        </a:spcAft>
                        <a:buClrTx/>
                        <a:buSzTx/>
                        <a:buFontTx/>
                        <a:buNone/>
                        <a:tabLst/>
                        <a:defRPr/>
                      </a:pPr>
                      <a:r>
                        <a:rPr lang="en-US" altLang="zh-CN" sz="6000" b="1" kern="1200" dirty="0">
                          <a:solidFill>
                            <a:srgbClr val="FF0000"/>
                          </a:solidFill>
                          <a:effectLst/>
                          <a:latin typeface="Alibaba Sans" panose="020B0503020203040204" pitchFamily="34" charset="0"/>
                          <a:ea typeface="+mn-ea"/>
                          <a:cs typeface="Alibaba Sans" panose="020B0503020203040204" pitchFamily="34"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sp>
        <p:nvSpPr>
          <p:cNvPr id="6" name="矩形 5">
            <a:extLst>
              <a:ext uri="{FF2B5EF4-FFF2-40B4-BE49-F238E27FC236}">
                <a16:creationId xmlns:a16="http://schemas.microsoft.com/office/drawing/2014/main" id="{76D2230B-497F-B347-8E6C-C5A77A57EB63}"/>
              </a:ext>
            </a:extLst>
          </p:cNvPr>
          <p:cNvSpPr/>
          <p:nvPr/>
        </p:nvSpPr>
        <p:spPr>
          <a:xfrm>
            <a:off x="3574926" y="1602940"/>
            <a:ext cx="4707058" cy="1597425"/>
          </a:xfrm>
          <a:prstGeom prst="rect">
            <a:avLst/>
          </a:prstGeom>
        </p:spPr>
        <p:txBody>
          <a:bodyPr wrap="none">
            <a:spAutoFit/>
          </a:bodyPr>
          <a:lstStyle/>
          <a:p>
            <a:pPr marL="72000" algn="just">
              <a:lnSpc>
                <a:spcPct val="150000"/>
              </a:lnSpc>
              <a:spcAft>
                <a:spcPts val="0"/>
              </a:spcAft>
            </a:pPr>
            <a:r>
              <a:rPr lang="en-US" altLang="zh-CN" sz="7200" b="1" kern="100" dirty="0">
                <a:solidFill>
                  <a:srgbClr val="FF0000"/>
                </a:solidFill>
                <a:latin typeface="Alibaba Sans" panose="020B0503020203040204" pitchFamily="34" charset="0"/>
                <a:ea typeface="华文细黑"/>
                <a:cs typeface="Alibaba Sans" panose="020B0503020203040204" pitchFamily="34" charset="0"/>
              </a:rPr>
              <a:t>Definition</a:t>
            </a:r>
            <a:endParaRPr lang="en-US" altLang="zh-CN" sz="7200" b="1" i="1" kern="100" dirty="0">
              <a:solidFill>
                <a:srgbClr val="FF0000"/>
              </a:solidFill>
              <a:latin typeface="Alibaba Sans" panose="020B0503020203040204" pitchFamily="34" charset="0"/>
              <a:ea typeface="华文细黑"/>
              <a:cs typeface="Alibaba Sans" panose="020B0503020203040204" pitchFamily="34" charset="0"/>
            </a:endParaRPr>
          </a:p>
        </p:txBody>
      </p:sp>
      <p:sp>
        <p:nvSpPr>
          <p:cNvPr id="8" name="矩形 7">
            <a:extLst>
              <a:ext uri="{FF2B5EF4-FFF2-40B4-BE49-F238E27FC236}">
                <a16:creationId xmlns:a16="http://schemas.microsoft.com/office/drawing/2014/main" id="{21F54888-799C-824C-9940-B0E990AC7DB3}"/>
              </a:ext>
            </a:extLst>
          </p:cNvPr>
          <p:cNvSpPr/>
          <p:nvPr/>
        </p:nvSpPr>
        <p:spPr>
          <a:xfrm>
            <a:off x="2720564" y="3458968"/>
            <a:ext cx="6749284" cy="844847"/>
          </a:xfrm>
          <a:prstGeom prst="rect">
            <a:avLst/>
          </a:prstGeom>
        </p:spPr>
        <p:txBody>
          <a:bodyPr wrap="none">
            <a:spAutoFit/>
          </a:bodyPr>
          <a:lstStyle/>
          <a:p>
            <a:pPr marL="72000" algn="just">
              <a:lnSpc>
                <a:spcPct val="150000"/>
              </a:lnSpc>
              <a:spcAft>
                <a:spcPts val="0"/>
              </a:spcAft>
            </a:pPr>
            <a:r>
              <a:rPr lang="en-US" altLang="zh-CN" sz="3600" b="1" kern="100" dirty="0">
                <a:solidFill>
                  <a:srgbClr val="00B0F0"/>
                </a:solidFill>
                <a:latin typeface="Alibaba Sans" panose="020B0503020203040204" pitchFamily="34" charset="0"/>
                <a:ea typeface="华文细黑"/>
                <a:cs typeface="Alibaba Sans" panose="020B0503020203040204" pitchFamily="34" charset="0"/>
              </a:rPr>
              <a:t>What show, don’t tell means</a:t>
            </a:r>
          </a:p>
        </p:txBody>
      </p:sp>
    </p:spTree>
    <p:extLst>
      <p:ext uri="{BB962C8B-B14F-4D97-AF65-F5344CB8AC3E}">
        <p14:creationId xmlns:p14="http://schemas.microsoft.com/office/powerpoint/2010/main" val="107527502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blinds(horizontal)">
                                      <p:cBhvr>
                                        <p:cTn id="1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格 1"/>
          <p:cNvGraphicFramePr>
            <a:graphicFrameLocks noGrp="1"/>
          </p:cNvGraphicFramePr>
          <p:nvPr>
            <p:extLst>
              <p:ext uri="{D42A27DB-BD31-4B8C-83A1-F6EECF244321}">
                <p14:modId xmlns:p14="http://schemas.microsoft.com/office/powerpoint/2010/main" val="3516667046"/>
              </p:ext>
            </p:extLst>
          </p:nvPr>
        </p:nvGraphicFramePr>
        <p:xfrm>
          <a:off x="340508" y="244920"/>
          <a:ext cx="11326666" cy="5993186"/>
        </p:xfrm>
        <a:graphic>
          <a:graphicData uri="http://schemas.openxmlformats.org/drawingml/2006/table">
            <a:tbl>
              <a:tblPr firstRow="1" firstCol="1" bandRow="1"/>
              <a:tblGrid>
                <a:gridCol w="11326666">
                  <a:extLst>
                    <a:ext uri="{9D8B030D-6E8A-4147-A177-3AD203B41FA5}">
                      <a16:colId xmlns:a16="http://schemas.microsoft.com/office/drawing/2014/main" val="20000"/>
                    </a:ext>
                  </a:extLst>
                </a:gridCol>
              </a:tblGrid>
              <a:tr h="5993186">
                <a:tc>
                  <a:txBody>
                    <a:bodyPr/>
                    <a:lstStyle/>
                    <a:p>
                      <a:pPr marL="72000" algn="just">
                        <a:lnSpc>
                          <a:spcPct val="150000"/>
                        </a:lnSpc>
                        <a:spcAft>
                          <a:spcPts val="0"/>
                        </a:spcAft>
                      </a:pPr>
                      <a:endParaRPr lang="en-US" altLang="zh-CN" sz="2800" b="1" kern="100" dirty="0">
                        <a:solidFill>
                          <a:schemeClr val="tx1"/>
                        </a:solidFill>
                        <a:effectLst/>
                        <a:latin typeface="Alibaba Sans" panose="020B0503020203040204" pitchFamily="34" charset="0"/>
                        <a:ea typeface="华文细黑"/>
                        <a:cs typeface="Alibaba Sans" panose="020B0503020203040204" pitchFamily="34" charset="0"/>
                      </a:endParaRPr>
                    </a:p>
                    <a:p>
                      <a:pPr marL="72000" algn="just">
                        <a:lnSpc>
                          <a:spcPct val="150000"/>
                        </a:lnSpc>
                        <a:spcAft>
                          <a:spcPts val="0"/>
                        </a:spcAft>
                      </a:pPr>
                      <a:endParaRPr lang="en-US" altLang="zh-CN" sz="2800" b="1" kern="100" dirty="0">
                        <a:solidFill>
                          <a:schemeClr val="tx1"/>
                        </a:solidFill>
                        <a:effectLst/>
                        <a:latin typeface="Alibaba Sans" panose="020B0503020203040204" pitchFamily="34" charset="0"/>
                        <a:ea typeface="华文细黑"/>
                        <a:cs typeface="Alibaba Sans" panose="020B0503020203040204" pitchFamily="34" charset="0"/>
                      </a:endParaRPr>
                    </a:p>
                    <a:p>
                      <a:pPr marL="72000" algn="just">
                        <a:lnSpc>
                          <a:spcPct val="150000"/>
                        </a:lnSpc>
                        <a:spcAft>
                          <a:spcPts val="0"/>
                        </a:spcAft>
                      </a:pPr>
                      <a:endParaRPr lang="en-US" altLang="zh-CN" sz="2800" b="1" kern="100" dirty="0">
                        <a:solidFill>
                          <a:schemeClr val="tx1"/>
                        </a:solidFill>
                        <a:effectLst/>
                        <a:latin typeface="Alibaba Sans" panose="020B0503020203040204" pitchFamily="34" charset="0"/>
                        <a:ea typeface="华文细黑"/>
                        <a:cs typeface="Alibaba Sans" panose="020B050302020304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sp>
        <p:nvSpPr>
          <p:cNvPr id="6" name="矩形 5">
            <a:extLst>
              <a:ext uri="{FF2B5EF4-FFF2-40B4-BE49-F238E27FC236}">
                <a16:creationId xmlns:a16="http://schemas.microsoft.com/office/drawing/2014/main" id="{422E447A-5B16-1D44-A711-F641BDC2481E}"/>
              </a:ext>
            </a:extLst>
          </p:cNvPr>
          <p:cNvSpPr/>
          <p:nvPr/>
        </p:nvSpPr>
        <p:spPr>
          <a:xfrm>
            <a:off x="420914" y="476621"/>
            <a:ext cx="10772499" cy="844847"/>
          </a:xfrm>
          <a:prstGeom prst="rect">
            <a:avLst/>
          </a:prstGeom>
        </p:spPr>
        <p:txBody>
          <a:bodyPr wrap="square">
            <a:spAutoFit/>
          </a:bodyPr>
          <a:lstStyle/>
          <a:p>
            <a:pPr marL="72000" algn="just">
              <a:lnSpc>
                <a:spcPct val="150000"/>
              </a:lnSpc>
            </a:pPr>
            <a:r>
              <a:rPr lang="en-US" altLang="zh-CN" sz="3600" b="1" kern="100" dirty="0">
                <a:highlight>
                  <a:srgbClr val="00FF00"/>
                </a:highlight>
                <a:latin typeface="Alibaba Sans" panose="020B0503020203040204" pitchFamily="34" charset="0"/>
                <a:ea typeface="华文细黑"/>
                <a:cs typeface="Alibaba Sans" panose="020B0503020203040204" pitchFamily="34" charset="0"/>
              </a:rPr>
              <a:t>Telling</a:t>
            </a:r>
            <a:r>
              <a:rPr lang="en-US" altLang="zh-CN" sz="3600" b="1" kern="100" dirty="0">
                <a:latin typeface="Alibaba Sans" panose="020B0503020203040204" pitchFamily="34" charset="0"/>
                <a:ea typeface="华文细黑"/>
                <a:cs typeface="Alibaba Sans" panose="020B0503020203040204" pitchFamily="34" charset="0"/>
              </a:rPr>
              <a:t>:  </a:t>
            </a:r>
            <a:r>
              <a:rPr lang="en-US" altLang="zh-CN" sz="3600" b="1" i="1" kern="100" dirty="0">
                <a:latin typeface="Alibaba Sans" panose="020B0503020203040204" pitchFamily="34" charset="0"/>
                <a:ea typeface="华文细黑"/>
                <a:cs typeface="Alibaba Sans" panose="020B0503020203040204" pitchFamily="34" charset="0"/>
              </a:rPr>
              <a:t>Tina felt tired.</a:t>
            </a:r>
          </a:p>
        </p:txBody>
      </p:sp>
      <p:sp>
        <p:nvSpPr>
          <p:cNvPr id="9" name="矩形 8">
            <a:extLst>
              <a:ext uri="{FF2B5EF4-FFF2-40B4-BE49-F238E27FC236}">
                <a16:creationId xmlns:a16="http://schemas.microsoft.com/office/drawing/2014/main" id="{9CC072BE-15EA-A74C-8C3C-57A40DBEAD32}"/>
              </a:ext>
            </a:extLst>
          </p:cNvPr>
          <p:cNvSpPr/>
          <p:nvPr/>
        </p:nvSpPr>
        <p:spPr>
          <a:xfrm>
            <a:off x="401357" y="1495666"/>
            <a:ext cx="11265817" cy="844847"/>
          </a:xfrm>
          <a:prstGeom prst="rect">
            <a:avLst/>
          </a:prstGeom>
        </p:spPr>
        <p:txBody>
          <a:bodyPr wrap="square">
            <a:spAutoFit/>
          </a:bodyPr>
          <a:lstStyle/>
          <a:p>
            <a:pPr marL="72000" algn="just">
              <a:lnSpc>
                <a:spcPct val="150000"/>
              </a:lnSpc>
            </a:pPr>
            <a:r>
              <a:rPr lang="en-US" altLang="zh-CN" sz="3600" b="1" kern="100" dirty="0">
                <a:highlight>
                  <a:srgbClr val="00FF00"/>
                </a:highlight>
                <a:latin typeface="Alibaba Sans" panose="020B0503020203040204" pitchFamily="34" charset="0"/>
                <a:ea typeface="华文细黑"/>
                <a:cs typeface="Alibaba Sans" panose="020B0503020203040204" pitchFamily="34" charset="0"/>
              </a:rPr>
              <a:t>Showing</a:t>
            </a:r>
            <a:r>
              <a:rPr lang="en-US" altLang="zh-CN" sz="3600" b="1" kern="100" dirty="0">
                <a:latin typeface="Alibaba Sans" panose="020B0503020203040204" pitchFamily="34" charset="0"/>
                <a:ea typeface="华文细黑"/>
                <a:cs typeface="Alibaba Sans" panose="020B0503020203040204" pitchFamily="34" charset="0"/>
              </a:rPr>
              <a:t>:  </a:t>
            </a:r>
            <a:r>
              <a:rPr lang="en-US" altLang="zh-CN" sz="3600" b="1" i="1" kern="100" dirty="0">
                <a:solidFill>
                  <a:srgbClr val="FF0000"/>
                </a:solidFill>
                <a:latin typeface="Alibaba Sans" panose="020B0503020203040204" pitchFamily="34" charset="0"/>
                <a:ea typeface="华文细黑"/>
                <a:cs typeface="Alibaba Sans" panose="020B0503020203040204" pitchFamily="34" charset="0"/>
              </a:rPr>
              <a:t>She rubbed her eyes. </a:t>
            </a:r>
          </a:p>
        </p:txBody>
      </p:sp>
      <p:sp>
        <p:nvSpPr>
          <p:cNvPr id="3" name="下弧形箭头 2">
            <a:extLst>
              <a:ext uri="{FF2B5EF4-FFF2-40B4-BE49-F238E27FC236}">
                <a16:creationId xmlns:a16="http://schemas.microsoft.com/office/drawing/2014/main" id="{14D53EC6-15F0-624F-AC74-A96A1CDA0B88}"/>
              </a:ext>
            </a:extLst>
          </p:cNvPr>
          <p:cNvSpPr/>
          <p:nvPr/>
        </p:nvSpPr>
        <p:spPr>
          <a:xfrm rot="2127760">
            <a:off x="5735132" y="739523"/>
            <a:ext cx="1343294" cy="677621"/>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solidFill>
                <a:schemeClr val="tx1"/>
              </a:solidFill>
            </a:endParaRPr>
          </a:p>
        </p:txBody>
      </p:sp>
      <p:sp>
        <p:nvSpPr>
          <p:cNvPr id="7" name="矩形 6">
            <a:extLst>
              <a:ext uri="{FF2B5EF4-FFF2-40B4-BE49-F238E27FC236}">
                <a16:creationId xmlns:a16="http://schemas.microsoft.com/office/drawing/2014/main" id="{E0498DC2-3226-374F-BC17-A00CE6E75B41}"/>
              </a:ext>
            </a:extLst>
          </p:cNvPr>
          <p:cNvSpPr/>
          <p:nvPr/>
        </p:nvSpPr>
        <p:spPr>
          <a:xfrm>
            <a:off x="375075" y="3241513"/>
            <a:ext cx="11002884" cy="844847"/>
          </a:xfrm>
          <a:prstGeom prst="rect">
            <a:avLst/>
          </a:prstGeom>
        </p:spPr>
        <p:txBody>
          <a:bodyPr wrap="square">
            <a:spAutoFit/>
          </a:bodyPr>
          <a:lstStyle/>
          <a:p>
            <a:pPr marL="72000" algn="just">
              <a:lnSpc>
                <a:spcPct val="150000"/>
              </a:lnSpc>
            </a:pPr>
            <a:r>
              <a:rPr lang="en-US" altLang="zh-CN" sz="3600" b="1" kern="100" dirty="0">
                <a:highlight>
                  <a:srgbClr val="00FF00"/>
                </a:highlight>
                <a:latin typeface="Alibaba Sans" panose="020B0503020203040204" pitchFamily="34" charset="0"/>
                <a:ea typeface="华文细黑"/>
                <a:cs typeface="Alibaba Sans" panose="020B0503020203040204" pitchFamily="34" charset="0"/>
              </a:rPr>
              <a:t>Telling</a:t>
            </a:r>
            <a:r>
              <a:rPr lang="en-US" altLang="zh-CN" sz="3600" b="1" kern="100" dirty="0">
                <a:latin typeface="Alibaba Sans" panose="020B0503020203040204" pitchFamily="34" charset="0"/>
                <a:ea typeface="华文细黑"/>
                <a:cs typeface="Alibaba Sans" panose="020B0503020203040204" pitchFamily="34" charset="0"/>
              </a:rPr>
              <a:t>: </a:t>
            </a:r>
            <a:r>
              <a:rPr lang="en-US" altLang="zh-CN" sz="3600" b="1" i="1" kern="100" dirty="0">
                <a:latin typeface="Alibaba Sans" panose="020B0503020203040204" pitchFamily="34" charset="0"/>
                <a:ea typeface="华文细黑"/>
                <a:cs typeface="Alibaba Sans" panose="020B0503020203040204" pitchFamily="34" charset="0"/>
              </a:rPr>
              <a:t>Tina seemed impressed. </a:t>
            </a:r>
            <a:r>
              <a:rPr lang="en-US" altLang="zh-CN" sz="3600" b="1" kern="100" dirty="0">
                <a:latin typeface="Alibaba Sans" panose="020B0503020203040204" pitchFamily="34" charset="0"/>
                <a:ea typeface="华文细黑"/>
                <a:cs typeface="Alibaba Sans" panose="020B0503020203040204" pitchFamily="34" charset="0"/>
              </a:rPr>
              <a:t> </a:t>
            </a:r>
            <a:endParaRPr lang="en-US" altLang="zh-CN" sz="3600" b="1" i="1" kern="100" dirty="0">
              <a:latin typeface="Alibaba Sans" panose="020B0503020203040204" pitchFamily="34" charset="0"/>
              <a:ea typeface="华文细黑"/>
              <a:cs typeface="Alibaba Sans" panose="020B0503020203040204" pitchFamily="34" charset="0"/>
            </a:endParaRPr>
          </a:p>
        </p:txBody>
      </p:sp>
      <p:sp>
        <p:nvSpPr>
          <p:cNvPr id="8" name="矩形 7">
            <a:extLst>
              <a:ext uri="{FF2B5EF4-FFF2-40B4-BE49-F238E27FC236}">
                <a16:creationId xmlns:a16="http://schemas.microsoft.com/office/drawing/2014/main" id="{2131F46D-D491-ED4A-A2C1-A577C89FDDE7}"/>
              </a:ext>
            </a:extLst>
          </p:cNvPr>
          <p:cNvSpPr/>
          <p:nvPr/>
        </p:nvSpPr>
        <p:spPr>
          <a:xfrm>
            <a:off x="349274" y="4271797"/>
            <a:ext cx="11265817" cy="1675843"/>
          </a:xfrm>
          <a:prstGeom prst="rect">
            <a:avLst/>
          </a:prstGeom>
        </p:spPr>
        <p:txBody>
          <a:bodyPr wrap="square">
            <a:spAutoFit/>
          </a:bodyPr>
          <a:lstStyle/>
          <a:p>
            <a:pPr marL="72000" algn="just">
              <a:lnSpc>
                <a:spcPct val="150000"/>
              </a:lnSpc>
            </a:pPr>
            <a:r>
              <a:rPr lang="en-US" altLang="zh-CN" sz="3600" b="1" kern="100" dirty="0">
                <a:highlight>
                  <a:srgbClr val="00FF00"/>
                </a:highlight>
                <a:latin typeface="Alibaba Sans" panose="020B0503020203040204" pitchFamily="34" charset="0"/>
                <a:ea typeface="华文细黑"/>
                <a:cs typeface="Alibaba Sans" panose="020B0503020203040204" pitchFamily="34" charset="0"/>
              </a:rPr>
              <a:t>Showing</a:t>
            </a:r>
            <a:r>
              <a:rPr lang="en-US" altLang="zh-CN" sz="3600" b="1" kern="100" dirty="0">
                <a:latin typeface="Alibaba Sans" panose="020B0503020203040204" pitchFamily="34" charset="0"/>
                <a:ea typeface="华文细黑"/>
                <a:cs typeface="Alibaba Sans" panose="020B0503020203040204" pitchFamily="34" charset="0"/>
              </a:rPr>
              <a:t>: </a:t>
            </a:r>
            <a:r>
              <a:rPr lang="en-US" altLang="zh-CN" sz="3600" b="1" i="1" kern="100" dirty="0">
                <a:solidFill>
                  <a:srgbClr val="FF0000"/>
                </a:solidFill>
                <a:latin typeface="Alibaba Sans" panose="020B0503020203040204" pitchFamily="34" charset="0"/>
                <a:ea typeface="华文细黑"/>
                <a:cs typeface="Alibaba Sans" panose="020B0503020203040204" pitchFamily="34" charset="0"/>
              </a:rPr>
              <a:t>Tina’s eyes widened, and her lips formed a silent, “Wow!” </a:t>
            </a:r>
          </a:p>
        </p:txBody>
      </p:sp>
      <p:sp>
        <p:nvSpPr>
          <p:cNvPr id="10" name="下弧形箭头 9">
            <a:extLst>
              <a:ext uri="{FF2B5EF4-FFF2-40B4-BE49-F238E27FC236}">
                <a16:creationId xmlns:a16="http://schemas.microsoft.com/office/drawing/2014/main" id="{7719D5BB-BF01-1C43-98CC-3CB78AB55091}"/>
              </a:ext>
            </a:extLst>
          </p:cNvPr>
          <p:cNvSpPr/>
          <p:nvPr/>
        </p:nvSpPr>
        <p:spPr>
          <a:xfrm rot="2127760">
            <a:off x="7967379" y="3431718"/>
            <a:ext cx="1343294" cy="677621"/>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solidFill>
                <a:schemeClr val="tx1"/>
              </a:solidFill>
            </a:endParaRPr>
          </a:p>
        </p:txBody>
      </p:sp>
    </p:spTree>
    <p:extLst>
      <p:ext uri="{BB962C8B-B14F-4D97-AF65-F5344CB8AC3E}">
        <p14:creationId xmlns:p14="http://schemas.microsoft.com/office/powerpoint/2010/main" val="422950603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 calcmode="lin" valueType="num">
                                      <p:cBhvr additive="base">
                                        <p:cTn id="12" dur="500" fill="hold"/>
                                        <p:tgtEl>
                                          <p:spTgt spid="3"/>
                                        </p:tgtEl>
                                        <p:attrNameLst>
                                          <p:attrName>ppt_x</p:attrName>
                                        </p:attrNameLst>
                                      </p:cBhvr>
                                      <p:tavLst>
                                        <p:tav tm="0">
                                          <p:val>
                                            <p:strVal val="#ppt_x"/>
                                          </p:val>
                                        </p:tav>
                                        <p:tav tm="100000">
                                          <p:val>
                                            <p:strVal val="#ppt_x"/>
                                          </p:val>
                                        </p:tav>
                                      </p:tavLst>
                                    </p:anim>
                                    <p:anim calcmode="lin" valueType="num">
                                      <p:cBhvr additive="base">
                                        <p:cTn id="13"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3" presetClass="entr" presetSubtype="10" fill="hold" grpId="0" nodeType="clickEffect">
                                  <p:stCondLst>
                                    <p:cond delay="0"/>
                                  </p:stCondLst>
                                  <p:childTnLst>
                                    <p:set>
                                      <p:cBhvr>
                                        <p:cTn id="17" dur="1" fill="hold">
                                          <p:stCondLst>
                                            <p:cond delay="0"/>
                                          </p:stCondLst>
                                        </p:cTn>
                                        <p:tgtEl>
                                          <p:spTgt spid="9"/>
                                        </p:tgtEl>
                                        <p:attrNameLst>
                                          <p:attrName>style.visibility</p:attrName>
                                        </p:attrNameLst>
                                      </p:cBhvr>
                                      <p:to>
                                        <p:strVal val="visible"/>
                                      </p:to>
                                    </p:set>
                                    <p:animEffect transition="in" filter="blinds(horizontal)">
                                      <p:cBhvr>
                                        <p:cTn id="18" dur="500"/>
                                        <p:tgtEl>
                                          <p:spTgt spid="9"/>
                                        </p:tgtEl>
                                      </p:cBhvr>
                                    </p:animEffect>
                                  </p:childTnLst>
                                </p:cTn>
                              </p:par>
                            </p:childTnLst>
                          </p:cTn>
                        </p:par>
                      </p:childTnLst>
                    </p:cTn>
                  </p:par>
                  <p:par>
                    <p:cTn id="19" fill="hold">
                      <p:stCondLst>
                        <p:cond delay="indefinite"/>
                      </p:stCondLst>
                      <p:childTnLst>
                        <p:par>
                          <p:cTn id="20" fill="hold">
                            <p:stCondLst>
                              <p:cond delay="0"/>
                            </p:stCondLst>
                            <p:childTnLst>
                              <p:par>
                                <p:cTn id="21" presetID="3" presetClass="entr" presetSubtype="10"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animEffect transition="in" filter="blinds(horizontal)">
                                      <p:cBhvr>
                                        <p:cTn id="23" dur="500"/>
                                        <p:tgtEl>
                                          <p:spTgt spid="7"/>
                                        </p:tgtEl>
                                      </p:cBhvr>
                                    </p:animEffect>
                                  </p:childTnLst>
                                </p:cTn>
                              </p:par>
                            </p:childTnLst>
                          </p:cTn>
                        </p:par>
                      </p:childTnLst>
                    </p:cTn>
                  </p:par>
                  <p:par>
                    <p:cTn id="24" fill="hold">
                      <p:stCondLst>
                        <p:cond delay="indefinite"/>
                      </p:stCondLst>
                      <p:childTnLst>
                        <p:par>
                          <p:cTn id="25" fill="hold">
                            <p:stCondLst>
                              <p:cond delay="0"/>
                            </p:stCondLst>
                            <p:childTnLst>
                              <p:par>
                                <p:cTn id="26" presetID="2" presetClass="entr" presetSubtype="4" fill="hold" grpId="0" nodeType="clickEffect">
                                  <p:stCondLst>
                                    <p:cond delay="0"/>
                                  </p:stCondLst>
                                  <p:childTnLst>
                                    <p:set>
                                      <p:cBhvr>
                                        <p:cTn id="27" dur="1" fill="hold">
                                          <p:stCondLst>
                                            <p:cond delay="0"/>
                                          </p:stCondLst>
                                        </p:cTn>
                                        <p:tgtEl>
                                          <p:spTgt spid="10"/>
                                        </p:tgtEl>
                                        <p:attrNameLst>
                                          <p:attrName>style.visibility</p:attrName>
                                        </p:attrNameLst>
                                      </p:cBhvr>
                                      <p:to>
                                        <p:strVal val="visible"/>
                                      </p:to>
                                    </p:set>
                                    <p:anim calcmode="lin" valueType="num">
                                      <p:cBhvr additive="base">
                                        <p:cTn id="28" dur="500" fill="hold"/>
                                        <p:tgtEl>
                                          <p:spTgt spid="10"/>
                                        </p:tgtEl>
                                        <p:attrNameLst>
                                          <p:attrName>ppt_x</p:attrName>
                                        </p:attrNameLst>
                                      </p:cBhvr>
                                      <p:tavLst>
                                        <p:tav tm="0">
                                          <p:val>
                                            <p:strVal val="#ppt_x"/>
                                          </p:val>
                                        </p:tav>
                                        <p:tav tm="100000">
                                          <p:val>
                                            <p:strVal val="#ppt_x"/>
                                          </p:val>
                                        </p:tav>
                                      </p:tavLst>
                                    </p:anim>
                                    <p:anim calcmode="lin" valueType="num">
                                      <p:cBhvr additive="base">
                                        <p:cTn id="29"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3" presetClass="entr" presetSubtype="10" fill="hold" grpId="0" nodeType="clickEffect">
                                  <p:stCondLst>
                                    <p:cond delay="0"/>
                                  </p:stCondLst>
                                  <p:childTnLst>
                                    <p:set>
                                      <p:cBhvr>
                                        <p:cTn id="33" dur="1" fill="hold">
                                          <p:stCondLst>
                                            <p:cond delay="0"/>
                                          </p:stCondLst>
                                        </p:cTn>
                                        <p:tgtEl>
                                          <p:spTgt spid="8"/>
                                        </p:tgtEl>
                                        <p:attrNameLst>
                                          <p:attrName>style.visibility</p:attrName>
                                        </p:attrNameLst>
                                      </p:cBhvr>
                                      <p:to>
                                        <p:strVal val="visible"/>
                                      </p:to>
                                    </p:set>
                                    <p:animEffect transition="in" filter="blinds(horizontal)">
                                      <p:cBhvr>
                                        <p:cTn id="34"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9" grpId="0"/>
      <p:bldP spid="3" grpId="0" animBg="1"/>
      <p:bldP spid="7" grpId="0"/>
      <p:bldP spid="8" grpId="0"/>
      <p:bldP spid="10"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格 1"/>
          <p:cNvGraphicFramePr>
            <a:graphicFrameLocks noGrp="1"/>
          </p:cNvGraphicFramePr>
          <p:nvPr/>
        </p:nvGraphicFramePr>
        <p:xfrm>
          <a:off x="340508" y="244920"/>
          <a:ext cx="11448548" cy="4680520"/>
        </p:xfrm>
        <a:graphic>
          <a:graphicData uri="http://schemas.openxmlformats.org/drawingml/2006/table">
            <a:tbl>
              <a:tblPr firstRow="1" firstCol="1" bandRow="1"/>
              <a:tblGrid>
                <a:gridCol w="11448548">
                  <a:extLst>
                    <a:ext uri="{9D8B030D-6E8A-4147-A177-3AD203B41FA5}">
                      <a16:colId xmlns:a16="http://schemas.microsoft.com/office/drawing/2014/main" val="20000"/>
                    </a:ext>
                  </a:extLst>
                </a:gridCol>
              </a:tblGrid>
              <a:tr h="4680520">
                <a:tc>
                  <a:txBody>
                    <a:bodyPr/>
                    <a:lstStyle/>
                    <a:p>
                      <a:pPr marL="72000" algn="just">
                        <a:lnSpc>
                          <a:spcPct val="150000"/>
                        </a:lnSpc>
                        <a:spcAft>
                          <a:spcPts val="0"/>
                        </a:spcAft>
                      </a:pPr>
                      <a:endParaRPr lang="en-US" altLang="zh-CN" sz="2800" b="1" kern="100" dirty="0">
                        <a:solidFill>
                          <a:schemeClr val="tx1"/>
                        </a:solidFill>
                        <a:effectLst/>
                        <a:latin typeface="Alibaba Sans" panose="020B0503020203040204" pitchFamily="34" charset="0"/>
                        <a:ea typeface="华文细黑"/>
                        <a:cs typeface="Alibaba Sans" panose="020B0503020203040204" pitchFamily="34" charset="0"/>
                      </a:endParaRPr>
                    </a:p>
                    <a:p>
                      <a:pPr marL="72000" algn="just">
                        <a:lnSpc>
                          <a:spcPct val="150000"/>
                        </a:lnSpc>
                        <a:spcAft>
                          <a:spcPts val="0"/>
                        </a:spcAft>
                      </a:pPr>
                      <a:endParaRPr lang="en-US" altLang="zh-CN" sz="2800" b="1" kern="100" dirty="0">
                        <a:solidFill>
                          <a:schemeClr val="tx1"/>
                        </a:solidFill>
                        <a:effectLst/>
                        <a:latin typeface="Alibaba Sans" panose="020B0503020203040204" pitchFamily="34" charset="0"/>
                        <a:ea typeface="华文细黑"/>
                        <a:cs typeface="Alibaba Sans" panose="020B0503020203040204" pitchFamily="34" charset="0"/>
                      </a:endParaRPr>
                    </a:p>
                    <a:p>
                      <a:pPr marL="72000" algn="just">
                        <a:lnSpc>
                          <a:spcPct val="150000"/>
                        </a:lnSpc>
                        <a:spcAft>
                          <a:spcPts val="0"/>
                        </a:spcAft>
                      </a:pPr>
                      <a:endParaRPr lang="en-US" altLang="zh-CN" sz="2800" b="1" kern="100" dirty="0">
                        <a:solidFill>
                          <a:schemeClr val="tx1"/>
                        </a:solidFill>
                        <a:effectLst/>
                        <a:latin typeface="Alibaba Sans" panose="020B0503020203040204" pitchFamily="34" charset="0"/>
                        <a:ea typeface="华文细黑"/>
                        <a:cs typeface="Alibaba Sans" panose="020B050302020304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sp>
        <p:nvSpPr>
          <p:cNvPr id="6" name="矩形 5">
            <a:extLst>
              <a:ext uri="{FF2B5EF4-FFF2-40B4-BE49-F238E27FC236}">
                <a16:creationId xmlns:a16="http://schemas.microsoft.com/office/drawing/2014/main" id="{422E447A-5B16-1D44-A711-F641BDC2481E}"/>
              </a:ext>
            </a:extLst>
          </p:cNvPr>
          <p:cNvSpPr/>
          <p:nvPr/>
        </p:nvSpPr>
        <p:spPr>
          <a:xfrm>
            <a:off x="276908" y="1405153"/>
            <a:ext cx="10772499" cy="844847"/>
          </a:xfrm>
          <a:prstGeom prst="rect">
            <a:avLst/>
          </a:prstGeom>
        </p:spPr>
        <p:txBody>
          <a:bodyPr wrap="square">
            <a:spAutoFit/>
          </a:bodyPr>
          <a:lstStyle/>
          <a:p>
            <a:pPr marL="72000" algn="just">
              <a:lnSpc>
                <a:spcPct val="150000"/>
              </a:lnSpc>
            </a:pPr>
            <a:r>
              <a:rPr lang="en-US" altLang="zh-CN" sz="3600" b="1" kern="100" dirty="0">
                <a:highlight>
                  <a:srgbClr val="00FF00"/>
                </a:highlight>
                <a:latin typeface="Alibaba Sans" panose="020B0503020203040204" pitchFamily="34" charset="0"/>
                <a:ea typeface="华文细黑"/>
                <a:cs typeface="Alibaba Sans" panose="020B0503020203040204" pitchFamily="34" charset="0"/>
              </a:rPr>
              <a:t>Telling</a:t>
            </a:r>
            <a:r>
              <a:rPr lang="en-US" altLang="zh-CN" sz="3600" b="1" kern="100" dirty="0">
                <a:latin typeface="Alibaba Sans" panose="020B0503020203040204" pitchFamily="34" charset="0"/>
                <a:ea typeface="华文细黑"/>
                <a:cs typeface="Alibaba Sans" panose="020B0503020203040204" pitchFamily="34" charset="0"/>
              </a:rPr>
              <a:t>:  </a:t>
            </a:r>
            <a:r>
              <a:rPr lang="en-US" altLang="zh-CN" sz="3600" b="1" i="1" kern="100" dirty="0">
                <a:latin typeface="Alibaba Sans" panose="020B0503020203040204" pitchFamily="34" charset="0"/>
                <a:ea typeface="华文细黑"/>
                <a:cs typeface="Alibaba Sans" panose="020B0503020203040204" pitchFamily="34" charset="0"/>
              </a:rPr>
              <a:t>Tina looked as if she was going to cry. </a:t>
            </a:r>
          </a:p>
        </p:txBody>
      </p:sp>
      <p:sp>
        <p:nvSpPr>
          <p:cNvPr id="9" name="矩形 8">
            <a:extLst>
              <a:ext uri="{FF2B5EF4-FFF2-40B4-BE49-F238E27FC236}">
                <a16:creationId xmlns:a16="http://schemas.microsoft.com/office/drawing/2014/main" id="{9CC072BE-15EA-A74C-8C3C-57A40DBEAD32}"/>
              </a:ext>
            </a:extLst>
          </p:cNvPr>
          <p:cNvSpPr/>
          <p:nvPr/>
        </p:nvSpPr>
        <p:spPr>
          <a:xfrm>
            <a:off x="340508" y="2752173"/>
            <a:ext cx="11265817" cy="844847"/>
          </a:xfrm>
          <a:prstGeom prst="rect">
            <a:avLst/>
          </a:prstGeom>
        </p:spPr>
        <p:txBody>
          <a:bodyPr wrap="square">
            <a:spAutoFit/>
          </a:bodyPr>
          <a:lstStyle/>
          <a:p>
            <a:pPr marL="72000" algn="just">
              <a:lnSpc>
                <a:spcPct val="150000"/>
              </a:lnSpc>
            </a:pPr>
            <a:r>
              <a:rPr lang="en-US" altLang="zh-CN" sz="3600" b="1" kern="100" dirty="0">
                <a:highlight>
                  <a:srgbClr val="00FF00"/>
                </a:highlight>
                <a:latin typeface="Alibaba Sans" panose="020B0503020203040204" pitchFamily="34" charset="0"/>
                <a:ea typeface="华文细黑"/>
                <a:cs typeface="Alibaba Sans" panose="020B0503020203040204" pitchFamily="34" charset="0"/>
              </a:rPr>
              <a:t>Showing</a:t>
            </a:r>
            <a:r>
              <a:rPr lang="en-US" altLang="zh-CN" sz="3600" b="1" kern="100" dirty="0">
                <a:latin typeface="Alibaba Sans" panose="020B0503020203040204" pitchFamily="34" charset="0"/>
                <a:ea typeface="华文细黑"/>
                <a:cs typeface="Alibaba Sans" panose="020B0503020203040204" pitchFamily="34" charset="0"/>
              </a:rPr>
              <a:t>:  </a:t>
            </a:r>
            <a:r>
              <a:rPr lang="en-US" altLang="zh-CN" sz="3600" b="1" i="1" kern="100" dirty="0">
                <a:solidFill>
                  <a:srgbClr val="FF0000"/>
                </a:solidFill>
                <a:latin typeface="Alibaba Sans" panose="020B0503020203040204" pitchFamily="34" charset="0"/>
                <a:ea typeface="华文细黑"/>
                <a:cs typeface="Alibaba Sans" panose="020B0503020203040204" pitchFamily="34" charset="0"/>
              </a:rPr>
              <a:t>Tina’s bottom lip started to quiver. </a:t>
            </a:r>
          </a:p>
        </p:txBody>
      </p:sp>
      <p:sp>
        <p:nvSpPr>
          <p:cNvPr id="3" name="下弧形箭头 2">
            <a:extLst>
              <a:ext uri="{FF2B5EF4-FFF2-40B4-BE49-F238E27FC236}">
                <a16:creationId xmlns:a16="http://schemas.microsoft.com/office/drawing/2014/main" id="{14D53EC6-15F0-624F-AC74-A96A1CDA0B88}"/>
              </a:ext>
            </a:extLst>
          </p:cNvPr>
          <p:cNvSpPr/>
          <p:nvPr/>
        </p:nvSpPr>
        <p:spPr>
          <a:xfrm rot="2127760">
            <a:off x="10520635" y="1909769"/>
            <a:ext cx="1343294" cy="677621"/>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solidFill>
                <a:schemeClr val="tx1"/>
              </a:solidFill>
            </a:endParaRPr>
          </a:p>
        </p:txBody>
      </p:sp>
    </p:spTree>
    <p:extLst>
      <p:ext uri="{BB962C8B-B14F-4D97-AF65-F5344CB8AC3E}">
        <p14:creationId xmlns:p14="http://schemas.microsoft.com/office/powerpoint/2010/main" val="7347049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 calcmode="lin" valueType="num">
                                      <p:cBhvr additive="base">
                                        <p:cTn id="12" dur="500" fill="hold"/>
                                        <p:tgtEl>
                                          <p:spTgt spid="3"/>
                                        </p:tgtEl>
                                        <p:attrNameLst>
                                          <p:attrName>ppt_x</p:attrName>
                                        </p:attrNameLst>
                                      </p:cBhvr>
                                      <p:tavLst>
                                        <p:tav tm="0">
                                          <p:val>
                                            <p:strVal val="#ppt_x"/>
                                          </p:val>
                                        </p:tav>
                                        <p:tav tm="100000">
                                          <p:val>
                                            <p:strVal val="#ppt_x"/>
                                          </p:val>
                                        </p:tav>
                                      </p:tavLst>
                                    </p:anim>
                                    <p:anim calcmode="lin" valueType="num">
                                      <p:cBhvr additive="base">
                                        <p:cTn id="13"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3" presetClass="entr" presetSubtype="10" fill="hold" grpId="0" nodeType="clickEffect">
                                  <p:stCondLst>
                                    <p:cond delay="0"/>
                                  </p:stCondLst>
                                  <p:childTnLst>
                                    <p:set>
                                      <p:cBhvr>
                                        <p:cTn id="17" dur="1" fill="hold">
                                          <p:stCondLst>
                                            <p:cond delay="0"/>
                                          </p:stCondLst>
                                        </p:cTn>
                                        <p:tgtEl>
                                          <p:spTgt spid="9"/>
                                        </p:tgtEl>
                                        <p:attrNameLst>
                                          <p:attrName>style.visibility</p:attrName>
                                        </p:attrNameLst>
                                      </p:cBhvr>
                                      <p:to>
                                        <p:strVal val="visible"/>
                                      </p:to>
                                    </p:set>
                                    <p:animEffect transition="in" filter="blinds(horizontal)">
                                      <p:cBhvr>
                                        <p:cTn id="18"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9" grpId="0"/>
      <p:bldP spid="3"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格 1"/>
          <p:cNvGraphicFramePr>
            <a:graphicFrameLocks noGrp="1"/>
          </p:cNvGraphicFramePr>
          <p:nvPr>
            <p:extLst>
              <p:ext uri="{D42A27DB-BD31-4B8C-83A1-F6EECF244321}">
                <p14:modId xmlns:p14="http://schemas.microsoft.com/office/powerpoint/2010/main" val="2647262843"/>
              </p:ext>
            </p:extLst>
          </p:nvPr>
        </p:nvGraphicFramePr>
        <p:xfrm>
          <a:off x="279893" y="333450"/>
          <a:ext cx="11448548" cy="6281218"/>
        </p:xfrm>
        <a:graphic>
          <a:graphicData uri="http://schemas.openxmlformats.org/drawingml/2006/table">
            <a:tbl>
              <a:tblPr firstRow="1" firstCol="1" bandRow="1"/>
              <a:tblGrid>
                <a:gridCol w="11448548">
                  <a:extLst>
                    <a:ext uri="{9D8B030D-6E8A-4147-A177-3AD203B41FA5}">
                      <a16:colId xmlns:a16="http://schemas.microsoft.com/office/drawing/2014/main" val="20000"/>
                    </a:ext>
                  </a:extLst>
                </a:gridCol>
              </a:tblGrid>
              <a:tr h="6281218">
                <a:tc>
                  <a:txBody>
                    <a:bodyPr/>
                    <a:lstStyle/>
                    <a:p>
                      <a:pPr marL="72000" marR="0" lvl="0" indent="0" algn="just" defTabSz="1218565" rtl="0" eaLnBrk="1" fontAlgn="auto" latinLnBrk="0" hangingPunct="1">
                        <a:lnSpc>
                          <a:spcPct val="150000"/>
                        </a:lnSpc>
                        <a:spcBef>
                          <a:spcPts val="0"/>
                        </a:spcBef>
                        <a:spcAft>
                          <a:spcPts val="0"/>
                        </a:spcAft>
                        <a:buClrTx/>
                        <a:buSzTx/>
                        <a:buFontTx/>
                        <a:buNone/>
                        <a:tabLst/>
                        <a:defRPr/>
                      </a:pPr>
                      <a:endParaRPr lang="en-US" altLang="zh-CN" sz="2800" b="1" kern="100" dirty="0">
                        <a:solidFill>
                          <a:srgbClr val="00B0F0"/>
                        </a:solidFill>
                        <a:effectLst/>
                        <a:latin typeface="Alibaba Sans" panose="020B0503020203040204" pitchFamily="34" charset="0"/>
                        <a:ea typeface="华文细黑"/>
                        <a:cs typeface="Alibaba Sans" panose="020B0503020203040204" pitchFamily="34" charset="0"/>
                      </a:endParaRPr>
                    </a:p>
                    <a:p>
                      <a:pPr marL="72000" marR="0" lvl="0" indent="0" algn="just" defTabSz="1218565" rtl="0" eaLnBrk="1" fontAlgn="auto" latinLnBrk="0" hangingPunct="1">
                        <a:lnSpc>
                          <a:spcPct val="150000"/>
                        </a:lnSpc>
                        <a:spcBef>
                          <a:spcPts val="0"/>
                        </a:spcBef>
                        <a:spcAft>
                          <a:spcPts val="0"/>
                        </a:spcAft>
                        <a:buClrTx/>
                        <a:buSzTx/>
                        <a:buFontTx/>
                        <a:buNone/>
                        <a:tabLst/>
                        <a:defRPr/>
                      </a:pPr>
                      <a:endParaRPr lang="en-US" altLang="zh-CN" sz="2800" b="1" kern="100" dirty="0">
                        <a:solidFill>
                          <a:srgbClr val="00B0F0"/>
                        </a:solidFill>
                        <a:effectLst/>
                        <a:latin typeface="Alibaba Sans" panose="020B0503020203040204" pitchFamily="34" charset="0"/>
                        <a:ea typeface="华文细黑"/>
                        <a:cs typeface="Alibaba Sans" panose="020B0503020203040204" pitchFamily="34" charset="0"/>
                      </a:endParaRPr>
                    </a:p>
                    <a:p>
                      <a:pPr marL="72000" marR="0" lvl="0" indent="0" algn="just" defTabSz="1218565" rtl="0" eaLnBrk="1" fontAlgn="auto" latinLnBrk="0" hangingPunct="1">
                        <a:lnSpc>
                          <a:spcPct val="150000"/>
                        </a:lnSpc>
                        <a:spcBef>
                          <a:spcPts val="0"/>
                        </a:spcBef>
                        <a:spcAft>
                          <a:spcPts val="0"/>
                        </a:spcAft>
                        <a:buClrTx/>
                        <a:buSzTx/>
                        <a:buFontTx/>
                        <a:buNone/>
                        <a:tabLst/>
                        <a:defRPr/>
                      </a:pPr>
                      <a:endParaRPr lang="en-US" altLang="zh-CN" sz="2800" b="1" kern="100" dirty="0">
                        <a:solidFill>
                          <a:srgbClr val="00B0F0"/>
                        </a:solidFill>
                        <a:effectLst/>
                        <a:latin typeface="Alibaba Sans" panose="020B0503020203040204" pitchFamily="34" charset="0"/>
                        <a:ea typeface="华文细黑"/>
                        <a:cs typeface="Alibaba Sans" panose="020B0503020203040204" pitchFamily="34" charset="0"/>
                      </a:endParaRPr>
                    </a:p>
                    <a:p>
                      <a:pPr marL="72000" algn="just">
                        <a:lnSpc>
                          <a:spcPct val="150000"/>
                        </a:lnSpc>
                        <a:spcAft>
                          <a:spcPts val="0"/>
                        </a:spcAft>
                      </a:pPr>
                      <a:endParaRPr lang="en-US" altLang="zh-CN" sz="2800" b="1" kern="100" dirty="0">
                        <a:solidFill>
                          <a:schemeClr val="tx1"/>
                        </a:solidFill>
                        <a:effectLst/>
                        <a:latin typeface="Alibaba Sans" panose="020B0503020203040204" pitchFamily="34" charset="0"/>
                        <a:ea typeface="华文细黑"/>
                        <a:cs typeface="Alibaba Sans" panose="020B0503020203040204" pitchFamily="34" charset="0"/>
                      </a:endParaRPr>
                    </a:p>
                    <a:p>
                      <a:pPr marL="72000" algn="just">
                        <a:lnSpc>
                          <a:spcPct val="150000"/>
                        </a:lnSpc>
                        <a:spcAft>
                          <a:spcPts val="0"/>
                        </a:spcAft>
                      </a:pPr>
                      <a:endParaRPr lang="en-US" altLang="zh-CN" sz="2800" b="1" kern="100" dirty="0">
                        <a:solidFill>
                          <a:schemeClr val="tx1"/>
                        </a:solidFill>
                        <a:effectLst/>
                        <a:latin typeface="Alibaba Sans" panose="020B0503020203040204" pitchFamily="34" charset="0"/>
                        <a:ea typeface="华文细黑"/>
                        <a:cs typeface="Alibaba Sans" panose="020B0503020203040204" pitchFamily="34" charset="0"/>
                      </a:endParaRPr>
                    </a:p>
                    <a:p>
                      <a:pPr marL="72000" algn="just">
                        <a:lnSpc>
                          <a:spcPct val="150000"/>
                        </a:lnSpc>
                        <a:spcAft>
                          <a:spcPts val="0"/>
                        </a:spcAft>
                      </a:pPr>
                      <a:endParaRPr lang="en-US" altLang="zh-CN" sz="2800" b="1" kern="100" dirty="0">
                        <a:solidFill>
                          <a:schemeClr val="tx1"/>
                        </a:solidFill>
                        <a:effectLst/>
                        <a:latin typeface="Alibaba Sans" panose="020B0503020203040204" pitchFamily="34" charset="0"/>
                        <a:ea typeface="华文细黑"/>
                        <a:cs typeface="Alibaba Sans" panose="020B050302020304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sp>
        <p:nvSpPr>
          <p:cNvPr id="6" name="矩形 5">
            <a:extLst>
              <a:ext uri="{FF2B5EF4-FFF2-40B4-BE49-F238E27FC236}">
                <a16:creationId xmlns:a16="http://schemas.microsoft.com/office/drawing/2014/main" id="{422E447A-5B16-1D44-A711-F641BDC2481E}"/>
              </a:ext>
            </a:extLst>
          </p:cNvPr>
          <p:cNvSpPr/>
          <p:nvPr/>
        </p:nvSpPr>
        <p:spPr>
          <a:xfrm>
            <a:off x="331135" y="3356721"/>
            <a:ext cx="10772499" cy="761299"/>
          </a:xfrm>
          <a:prstGeom prst="rect">
            <a:avLst/>
          </a:prstGeom>
        </p:spPr>
        <p:txBody>
          <a:bodyPr wrap="square">
            <a:spAutoFit/>
          </a:bodyPr>
          <a:lstStyle/>
          <a:p>
            <a:pPr marL="72000" algn="just">
              <a:lnSpc>
                <a:spcPct val="150000"/>
              </a:lnSpc>
            </a:pPr>
            <a:r>
              <a:rPr lang="en-US" altLang="zh-CN" sz="3200" b="1" kern="100" dirty="0">
                <a:highlight>
                  <a:srgbClr val="00FF00"/>
                </a:highlight>
                <a:latin typeface="Alibaba Sans" panose="020B0503020203040204" pitchFamily="34" charset="0"/>
                <a:ea typeface="华文细黑"/>
                <a:cs typeface="Alibaba Sans" panose="020B0503020203040204" pitchFamily="34" charset="0"/>
              </a:rPr>
              <a:t>Telling</a:t>
            </a:r>
            <a:r>
              <a:rPr lang="en-US" altLang="zh-CN" sz="3200" b="1" kern="100" dirty="0">
                <a:latin typeface="Alibaba Sans" panose="020B0503020203040204" pitchFamily="34" charset="0"/>
                <a:ea typeface="华文细黑"/>
                <a:cs typeface="Alibaba Sans" panose="020B0503020203040204" pitchFamily="34" charset="0"/>
              </a:rPr>
              <a:t>:  </a:t>
            </a:r>
            <a:r>
              <a:rPr lang="en-US" altLang="zh-CN" sz="3200" b="1" i="1" kern="100" dirty="0">
                <a:latin typeface="Alibaba Sans" panose="020B0503020203040204" pitchFamily="34" charset="0"/>
                <a:ea typeface="华文细黑"/>
                <a:cs typeface="Alibaba Sans" panose="020B0503020203040204" pitchFamily="34" charset="0"/>
              </a:rPr>
              <a:t>When John left, Betty and Tina were relieved. </a:t>
            </a:r>
          </a:p>
        </p:txBody>
      </p:sp>
      <p:sp>
        <p:nvSpPr>
          <p:cNvPr id="9" name="矩形 8">
            <a:extLst>
              <a:ext uri="{FF2B5EF4-FFF2-40B4-BE49-F238E27FC236}">
                <a16:creationId xmlns:a16="http://schemas.microsoft.com/office/drawing/2014/main" id="{9CC072BE-15EA-A74C-8C3C-57A40DBEAD32}"/>
              </a:ext>
            </a:extLst>
          </p:cNvPr>
          <p:cNvSpPr/>
          <p:nvPr/>
        </p:nvSpPr>
        <p:spPr>
          <a:xfrm>
            <a:off x="371259" y="4287512"/>
            <a:ext cx="11265817" cy="2238626"/>
          </a:xfrm>
          <a:prstGeom prst="rect">
            <a:avLst/>
          </a:prstGeom>
        </p:spPr>
        <p:txBody>
          <a:bodyPr wrap="square">
            <a:spAutoFit/>
          </a:bodyPr>
          <a:lstStyle/>
          <a:p>
            <a:pPr marL="72000" algn="just">
              <a:lnSpc>
                <a:spcPct val="150000"/>
              </a:lnSpc>
            </a:pPr>
            <a:r>
              <a:rPr lang="en-US" altLang="zh-CN" sz="3200" b="1" kern="100" dirty="0">
                <a:highlight>
                  <a:srgbClr val="00FF00"/>
                </a:highlight>
                <a:latin typeface="Alibaba Sans" panose="020B0503020203040204" pitchFamily="34" charset="0"/>
                <a:ea typeface="华文细黑"/>
                <a:cs typeface="Alibaba Sans" panose="020B0503020203040204" pitchFamily="34" charset="0"/>
              </a:rPr>
              <a:t>Showing</a:t>
            </a:r>
            <a:r>
              <a:rPr lang="en-US" altLang="zh-CN" sz="3200" b="1" kern="100" dirty="0">
                <a:latin typeface="Alibaba Sans" panose="020B0503020203040204" pitchFamily="34" charset="0"/>
                <a:ea typeface="华文细黑"/>
                <a:cs typeface="Alibaba Sans" panose="020B0503020203040204" pitchFamily="34" charset="0"/>
              </a:rPr>
              <a:t>:  </a:t>
            </a:r>
            <a:r>
              <a:rPr lang="en-US" altLang="zh-CN" sz="3200" b="1" i="1" kern="100" dirty="0">
                <a:solidFill>
                  <a:srgbClr val="FF0000"/>
                </a:solidFill>
                <a:latin typeface="Alibaba Sans" panose="020B0503020203040204" pitchFamily="34" charset="0"/>
                <a:ea typeface="华文细黑"/>
                <a:cs typeface="Alibaba Sans" panose="020B0503020203040204" pitchFamily="34" charset="0"/>
              </a:rPr>
              <a:t>When the door closed behind John, Betty wiped her brow and Tina exhaled the breath she’d been holding. </a:t>
            </a:r>
          </a:p>
        </p:txBody>
      </p:sp>
      <p:sp>
        <p:nvSpPr>
          <p:cNvPr id="3" name="下弧形箭头 2">
            <a:extLst>
              <a:ext uri="{FF2B5EF4-FFF2-40B4-BE49-F238E27FC236}">
                <a16:creationId xmlns:a16="http://schemas.microsoft.com/office/drawing/2014/main" id="{14D53EC6-15F0-624F-AC74-A96A1CDA0B88}"/>
              </a:ext>
            </a:extLst>
          </p:cNvPr>
          <p:cNvSpPr/>
          <p:nvPr/>
        </p:nvSpPr>
        <p:spPr>
          <a:xfrm rot="2127760">
            <a:off x="10623049" y="3496597"/>
            <a:ext cx="1343294" cy="677621"/>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solidFill>
                <a:schemeClr val="tx1"/>
              </a:solidFill>
            </a:endParaRPr>
          </a:p>
        </p:txBody>
      </p:sp>
      <p:sp>
        <p:nvSpPr>
          <p:cNvPr id="7" name="矩形 6">
            <a:extLst>
              <a:ext uri="{FF2B5EF4-FFF2-40B4-BE49-F238E27FC236}">
                <a16:creationId xmlns:a16="http://schemas.microsoft.com/office/drawing/2014/main" id="{BC7C4D59-B4EA-E946-AC87-57282B9634AE}"/>
              </a:ext>
            </a:extLst>
          </p:cNvPr>
          <p:cNvSpPr/>
          <p:nvPr/>
        </p:nvSpPr>
        <p:spPr>
          <a:xfrm>
            <a:off x="331135" y="0"/>
            <a:ext cx="6003557" cy="1005532"/>
          </a:xfrm>
          <a:prstGeom prst="rect">
            <a:avLst/>
          </a:prstGeom>
        </p:spPr>
        <p:txBody>
          <a:bodyPr wrap="square">
            <a:spAutoFit/>
          </a:bodyPr>
          <a:lstStyle/>
          <a:p>
            <a:pPr marL="72000" algn="just">
              <a:lnSpc>
                <a:spcPct val="150000"/>
              </a:lnSpc>
              <a:defRPr/>
            </a:pPr>
            <a:r>
              <a:rPr lang="en-US" altLang="zh-CN" sz="4400" b="1" kern="100" dirty="0">
                <a:solidFill>
                  <a:srgbClr val="FF0000"/>
                </a:solidFill>
                <a:latin typeface="Alibaba Sans" panose="020B0503020203040204" pitchFamily="34" charset="0"/>
                <a:ea typeface="华文细黑"/>
                <a:cs typeface="Alibaba Sans" panose="020B0503020203040204" pitchFamily="34" charset="0"/>
              </a:rPr>
              <a:t>8) </a:t>
            </a:r>
            <a:r>
              <a:rPr lang="en-US" altLang="zh-CN" sz="4400" b="1" dirty="0">
                <a:solidFill>
                  <a:srgbClr val="FF0000"/>
                </a:solidFill>
              </a:rPr>
              <a:t>Emotion Words </a:t>
            </a:r>
            <a:endParaRPr lang="en-US" altLang="zh-CN" sz="4800" b="1" kern="100" dirty="0">
              <a:solidFill>
                <a:srgbClr val="FF0000"/>
              </a:solidFill>
              <a:latin typeface="Alibaba Sans" panose="020B0503020203040204" pitchFamily="34" charset="0"/>
              <a:ea typeface="华文细黑"/>
              <a:cs typeface="Alibaba Sans" panose="020B0503020203040204" pitchFamily="34" charset="0"/>
            </a:endParaRPr>
          </a:p>
        </p:txBody>
      </p:sp>
      <p:sp>
        <p:nvSpPr>
          <p:cNvPr id="8" name="矩形 7">
            <a:extLst>
              <a:ext uri="{FF2B5EF4-FFF2-40B4-BE49-F238E27FC236}">
                <a16:creationId xmlns:a16="http://schemas.microsoft.com/office/drawing/2014/main" id="{9BD90D0E-B2D9-7F40-A870-79265384A2CF}"/>
              </a:ext>
            </a:extLst>
          </p:cNvPr>
          <p:cNvSpPr/>
          <p:nvPr/>
        </p:nvSpPr>
        <p:spPr>
          <a:xfrm>
            <a:off x="331135" y="766688"/>
            <a:ext cx="11012271" cy="2616614"/>
          </a:xfrm>
          <a:prstGeom prst="rect">
            <a:avLst/>
          </a:prstGeom>
        </p:spPr>
        <p:txBody>
          <a:bodyPr wrap="square">
            <a:spAutoFit/>
          </a:bodyPr>
          <a:lstStyle/>
          <a:p>
            <a:pPr marL="72000" algn="just">
              <a:lnSpc>
                <a:spcPct val="150000"/>
              </a:lnSpc>
              <a:defRPr/>
            </a:pPr>
            <a:r>
              <a:rPr lang="en-US" altLang="zh-CN" sz="2800" b="1" kern="100" dirty="0">
                <a:solidFill>
                  <a:srgbClr val="00B0F0"/>
                </a:solidFill>
                <a:latin typeface="Alibaba Sans" panose="020B0503020203040204" pitchFamily="34" charset="0"/>
                <a:ea typeface="华文细黑"/>
                <a:cs typeface="Alibaba Sans" panose="020B0503020203040204" pitchFamily="34" charset="0"/>
              </a:rPr>
              <a:t>When you’re naming emotions, you are telling. Instead of naming emotions, use actions, thoughts, visceral(</a:t>
            </a:r>
            <a:r>
              <a:rPr lang="zh-CN" altLang="en-US" sz="2800" b="1" kern="100" dirty="0">
                <a:solidFill>
                  <a:srgbClr val="00B0F0"/>
                </a:solidFill>
                <a:latin typeface="Alibaba Sans" panose="020B0503020203040204" pitchFamily="34" charset="0"/>
                <a:ea typeface="华文细黑"/>
                <a:cs typeface="Alibaba Sans" panose="020B0503020203040204" pitchFamily="34" charset="0"/>
              </a:rPr>
              <a:t>出自内心的</a:t>
            </a:r>
            <a:r>
              <a:rPr lang="en-US" altLang="zh-CN" sz="2800" b="1" kern="100" dirty="0">
                <a:solidFill>
                  <a:srgbClr val="00B0F0"/>
                </a:solidFill>
                <a:latin typeface="Alibaba Sans" panose="020B0503020203040204" pitchFamily="34" charset="0"/>
                <a:ea typeface="华文细黑"/>
                <a:cs typeface="Alibaba Sans" panose="020B0503020203040204" pitchFamily="34" charset="0"/>
              </a:rPr>
              <a:t>) reactions, and body language to show what your characters are feeling. </a:t>
            </a:r>
          </a:p>
        </p:txBody>
      </p:sp>
    </p:spTree>
    <p:extLst>
      <p:ext uri="{BB962C8B-B14F-4D97-AF65-F5344CB8AC3E}">
        <p14:creationId xmlns:p14="http://schemas.microsoft.com/office/powerpoint/2010/main" val="322471928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linds(horizontal)">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blinds(horizontal)">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blinds(horizontal)">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grpId="0" nodeType="clickEffect">
                                  <p:stCondLst>
                                    <p:cond delay="0"/>
                                  </p:stCondLst>
                                  <p:childTnLst>
                                    <p:set>
                                      <p:cBhvr>
                                        <p:cTn id="21" dur="1" fill="hold">
                                          <p:stCondLst>
                                            <p:cond delay="0"/>
                                          </p:stCondLst>
                                        </p:cTn>
                                        <p:tgtEl>
                                          <p:spTgt spid="3"/>
                                        </p:tgtEl>
                                        <p:attrNameLst>
                                          <p:attrName>style.visibility</p:attrName>
                                        </p:attrNameLst>
                                      </p:cBhvr>
                                      <p:to>
                                        <p:strVal val="visible"/>
                                      </p:to>
                                    </p:set>
                                    <p:anim calcmode="lin" valueType="num">
                                      <p:cBhvr additive="base">
                                        <p:cTn id="22" dur="500" fill="hold"/>
                                        <p:tgtEl>
                                          <p:spTgt spid="3"/>
                                        </p:tgtEl>
                                        <p:attrNameLst>
                                          <p:attrName>ppt_x</p:attrName>
                                        </p:attrNameLst>
                                      </p:cBhvr>
                                      <p:tavLst>
                                        <p:tav tm="0">
                                          <p:val>
                                            <p:strVal val="#ppt_x"/>
                                          </p:val>
                                        </p:tav>
                                        <p:tav tm="100000">
                                          <p:val>
                                            <p:strVal val="#ppt_x"/>
                                          </p:val>
                                        </p:tav>
                                      </p:tavLst>
                                    </p:anim>
                                    <p:anim calcmode="lin" valueType="num">
                                      <p:cBhvr additive="base">
                                        <p:cTn id="23"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3" presetClass="entr" presetSubtype="10" fill="hold" grpId="0" nodeType="clickEffect">
                                  <p:stCondLst>
                                    <p:cond delay="0"/>
                                  </p:stCondLst>
                                  <p:childTnLst>
                                    <p:set>
                                      <p:cBhvr>
                                        <p:cTn id="27" dur="1" fill="hold">
                                          <p:stCondLst>
                                            <p:cond delay="0"/>
                                          </p:stCondLst>
                                        </p:cTn>
                                        <p:tgtEl>
                                          <p:spTgt spid="9"/>
                                        </p:tgtEl>
                                        <p:attrNameLst>
                                          <p:attrName>style.visibility</p:attrName>
                                        </p:attrNameLst>
                                      </p:cBhvr>
                                      <p:to>
                                        <p:strVal val="visible"/>
                                      </p:to>
                                    </p:set>
                                    <p:animEffect transition="in" filter="blinds(horizontal)">
                                      <p:cBhvr>
                                        <p:cTn id="28"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9" grpId="0"/>
      <p:bldP spid="3" grpId="0" animBg="1"/>
      <p:bldP spid="7" grpId="0"/>
      <p:bldP spid="8"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格 1"/>
          <p:cNvGraphicFramePr>
            <a:graphicFrameLocks noGrp="1"/>
          </p:cNvGraphicFramePr>
          <p:nvPr>
            <p:extLst>
              <p:ext uri="{D42A27DB-BD31-4B8C-83A1-F6EECF244321}">
                <p14:modId xmlns:p14="http://schemas.microsoft.com/office/powerpoint/2010/main" val="2057770799"/>
              </p:ext>
            </p:extLst>
          </p:nvPr>
        </p:nvGraphicFramePr>
        <p:xfrm>
          <a:off x="262558" y="405458"/>
          <a:ext cx="11303251" cy="5904656"/>
        </p:xfrm>
        <a:graphic>
          <a:graphicData uri="http://schemas.openxmlformats.org/drawingml/2006/table">
            <a:tbl>
              <a:tblPr firstRow="1" firstCol="1" bandRow="1"/>
              <a:tblGrid>
                <a:gridCol w="11303251">
                  <a:extLst>
                    <a:ext uri="{9D8B030D-6E8A-4147-A177-3AD203B41FA5}">
                      <a16:colId xmlns:a16="http://schemas.microsoft.com/office/drawing/2014/main" val="20000"/>
                    </a:ext>
                  </a:extLst>
                </a:gridCol>
              </a:tblGrid>
              <a:tr h="5904656">
                <a:tc>
                  <a:txBody>
                    <a:bodyPr/>
                    <a:lstStyle/>
                    <a:p>
                      <a:pPr marL="72000" marR="0" lvl="0" indent="0" algn="just" defTabSz="1218565" rtl="0" eaLnBrk="1" fontAlgn="auto" latinLnBrk="0" hangingPunct="1">
                        <a:lnSpc>
                          <a:spcPct val="150000"/>
                        </a:lnSpc>
                        <a:spcBef>
                          <a:spcPts val="0"/>
                        </a:spcBef>
                        <a:spcAft>
                          <a:spcPts val="0"/>
                        </a:spcAft>
                        <a:buClrTx/>
                        <a:buSzTx/>
                        <a:buFontTx/>
                        <a:buNone/>
                        <a:tabLst/>
                        <a:defRPr/>
                      </a:pPr>
                      <a:endParaRPr lang="en-US" altLang="zh-CN" sz="2800" b="1" kern="100" dirty="0">
                        <a:solidFill>
                          <a:schemeClr val="tx1"/>
                        </a:solidFill>
                        <a:effectLst/>
                        <a:latin typeface="Alibaba Sans" panose="020B0503020203040204" pitchFamily="34" charset="0"/>
                        <a:ea typeface="华文细黑"/>
                        <a:cs typeface="Alibaba Sans" panose="020B050302020304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sp>
        <p:nvSpPr>
          <p:cNvPr id="7" name="矩形 6">
            <a:extLst>
              <a:ext uri="{FF2B5EF4-FFF2-40B4-BE49-F238E27FC236}">
                <a16:creationId xmlns:a16="http://schemas.microsoft.com/office/drawing/2014/main" id="{644E9232-98B1-8843-A52E-FA4C5C55F482}"/>
              </a:ext>
            </a:extLst>
          </p:cNvPr>
          <p:cNvSpPr/>
          <p:nvPr/>
        </p:nvSpPr>
        <p:spPr>
          <a:xfrm>
            <a:off x="258910" y="116239"/>
            <a:ext cx="6003557" cy="1005532"/>
          </a:xfrm>
          <a:prstGeom prst="rect">
            <a:avLst/>
          </a:prstGeom>
        </p:spPr>
        <p:txBody>
          <a:bodyPr wrap="square">
            <a:spAutoFit/>
          </a:bodyPr>
          <a:lstStyle/>
          <a:p>
            <a:pPr marL="72000" algn="just">
              <a:lnSpc>
                <a:spcPct val="150000"/>
              </a:lnSpc>
              <a:defRPr/>
            </a:pPr>
            <a:r>
              <a:rPr lang="en-US" altLang="zh-CN" sz="4400" b="1" kern="100" dirty="0">
                <a:solidFill>
                  <a:srgbClr val="FF0000"/>
                </a:solidFill>
                <a:latin typeface="Alibaba Sans" panose="020B0503020203040204" pitchFamily="34" charset="0"/>
                <a:ea typeface="华文细黑"/>
                <a:cs typeface="Alibaba Sans" panose="020B0503020203040204" pitchFamily="34" charset="0"/>
              </a:rPr>
              <a:t>9) </a:t>
            </a:r>
            <a:r>
              <a:rPr lang="en-US" altLang="zh-CN" sz="4400" b="1" dirty="0">
                <a:solidFill>
                  <a:srgbClr val="FF0000"/>
                </a:solidFill>
              </a:rPr>
              <a:t>Filters </a:t>
            </a:r>
            <a:endParaRPr lang="en-US" altLang="zh-CN" sz="4800" b="1" kern="100" dirty="0">
              <a:solidFill>
                <a:srgbClr val="FF0000"/>
              </a:solidFill>
              <a:latin typeface="Alibaba Sans" panose="020B0503020203040204" pitchFamily="34" charset="0"/>
              <a:ea typeface="华文细黑"/>
              <a:cs typeface="Alibaba Sans" panose="020B0503020203040204" pitchFamily="34" charset="0"/>
            </a:endParaRPr>
          </a:p>
        </p:txBody>
      </p:sp>
      <p:sp>
        <p:nvSpPr>
          <p:cNvPr id="8" name="矩形 7">
            <a:extLst>
              <a:ext uri="{FF2B5EF4-FFF2-40B4-BE49-F238E27FC236}">
                <a16:creationId xmlns:a16="http://schemas.microsoft.com/office/drawing/2014/main" id="{79854133-32BB-AD4E-BBC7-E9CD43C782E7}"/>
              </a:ext>
            </a:extLst>
          </p:cNvPr>
          <p:cNvSpPr/>
          <p:nvPr/>
        </p:nvSpPr>
        <p:spPr>
          <a:xfrm>
            <a:off x="624604" y="908224"/>
            <a:ext cx="10724456" cy="5201937"/>
          </a:xfrm>
          <a:prstGeom prst="rect">
            <a:avLst/>
          </a:prstGeom>
        </p:spPr>
        <p:txBody>
          <a:bodyPr wrap="square">
            <a:spAutoFit/>
          </a:bodyPr>
          <a:lstStyle/>
          <a:p>
            <a:pPr marL="72000" lvl="0" algn="just">
              <a:lnSpc>
                <a:spcPct val="150000"/>
              </a:lnSpc>
              <a:defRPr/>
            </a:pPr>
            <a:r>
              <a:rPr lang="en-US" altLang="zh-CN" sz="2800" b="1" kern="100" dirty="0">
                <a:solidFill>
                  <a:srgbClr val="00B0F0"/>
                </a:solidFill>
                <a:latin typeface="Alibaba Sans" panose="020B0503020203040204" pitchFamily="34" charset="0"/>
                <a:ea typeface="华文细黑"/>
                <a:cs typeface="Alibaba Sans" panose="020B0503020203040204" pitchFamily="34" charset="0"/>
              </a:rPr>
              <a:t>Filter words are verbs that describe the character perceiving or thinking something, for example, saw, smelled, heard, felt, watched, noticed, realized, wondered and knew . The problem is that filter words tell your readers what the character perceives or thinks instead of letting them experience it directly. Readers are forced to watch the character from the outside instead of being in her head, experiencing things along with her. </a:t>
            </a:r>
          </a:p>
        </p:txBody>
      </p:sp>
    </p:spTree>
    <p:extLst>
      <p:ext uri="{BB962C8B-B14F-4D97-AF65-F5344CB8AC3E}">
        <p14:creationId xmlns:p14="http://schemas.microsoft.com/office/powerpoint/2010/main" val="125379634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linds(horizontal)">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blinds(horizontal)">
                                      <p:cBhvr>
                                        <p:cTn id="1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格 1"/>
          <p:cNvGraphicFramePr>
            <a:graphicFrameLocks noGrp="1"/>
          </p:cNvGraphicFramePr>
          <p:nvPr>
            <p:extLst>
              <p:ext uri="{D42A27DB-BD31-4B8C-83A1-F6EECF244321}">
                <p14:modId xmlns:p14="http://schemas.microsoft.com/office/powerpoint/2010/main" val="557537988"/>
              </p:ext>
            </p:extLst>
          </p:nvPr>
        </p:nvGraphicFramePr>
        <p:xfrm>
          <a:off x="384211" y="0"/>
          <a:ext cx="11448548" cy="6340348"/>
        </p:xfrm>
        <a:graphic>
          <a:graphicData uri="http://schemas.openxmlformats.org/drawingml/2006/table">
            <a:tbl>
              <a:tblPr firstRow="1" firstCol="1" bandRow="1"/>
              <a:tblGrid>
                <a:gridCol w="11448548">
                  <a:extLst>
                    <a:ext uri="{9D8B030D-6E8A-4147-A177-3AD203B41FA5}">
                      <a16:colId xmlns:a16="http://schemas.microsoft.com/office/drawing/2014/main" val="20000"/>
                    </a:ext>
                  </a:extLst>
                </a:gridCol>
              </a:tblGrid>
              <a:tr h="4680520">
                <a:tc>
                  <a:txBody>
                    <a:bodyPr/>
                    <a:lstStyle/>
                    <a:p>
                      <a:pPr marL="72000" marR="0" lvl="0" indent="0" algn="just" defTabSz="1218565" rtl="0" eaLnBrk="1" fontAlgn="auto" latinLnBrk="0" hangingPunct="1">
                        <a:lnSpc>
                          <a:spcPct val="150000"/>
                        </a:lnSpc>
                        <a:spcBef>
                          <a:spcPts val="0"/>
                        </a:spcBef>
                        <a:spcAft>
                          <a:spcPts val="0"/>
                        </a:spcAft>
                        <a:buClrTx/>
                        <a:buSzTx/>
                        <a:buFontTx/>
                        <a:buNone/>
                        <a:tabLst/>
                        <a:defRPr/>
                      </a:pPr>
                      <a:endParaRPr lang="en-US" altLang="zh-CN" sz="2800" b="1" kern="100" dirty="0">
                        <a:solidFill>
                          <a:schemeClr val="tx1"/>
                        </a:solidFill>
                        <a:effectLst/>
                        <a:latin typeface="Alibaba Sans" panose="020B0503020203040204" pitchFamily="34" charset="0"/>
                        <a:ea typeface="华文细黑"/>
                        <a:cs typeface="Alibaba Sans" panose="020B0503020203040204" pitchFamily="34" charset="0"/>
                      </a:endParaRPr>
                    </a:p>
                    <a:p>
                      <a:pPr marL="72000" marR="0" lvl="0" indent="0" algn="just" defTabSz="1218565" rtl="0" eaLnBrk="1" fontAlgn="auto" latinLnBrk="0" hangingPunct="1">
                        <a:lnSpc>
                          <a:spcPct val="150000"/>
                        </a:lnSpc>
                        <a:spcBef>
                          <a:spcPts val="0"/>
                        </a:spcBef>
                        <a:spcAft>
                          <a:spcPts val="0"/>
                        </a:spcAft>
                        <a:buClrTx/>
                        <a:buSzTx/>
                        <a:buFontTx/>
                        <a:buNone/>
                        <a:tabLst/>
                        <a:defRPr/>
                      </a:pPr>
                      <a:endParaRPr lang="en-US" altLang="zh-CN" sz="2800" b="1" kern="100" dirty="0">
                        <a:solidFill>
                          <a:schemeClr val="tx1"/>
                        </a:solidFill>
                        <a:effectLst/>
                        <a:latin typeface="Alibaba Sans" panose="020B0503020203040204" pitchFamily="34" charset="0"/>
                        <a:ea typeface="华文细黑"/>
                        <a:cs typeface="Alibaba Sans" panose="020B0503020203040204" pitchFamily="34" charset="0"/>
                      </a:endParaRPr>
                    </a:p>
                    <a:p>
                      <a:pPr marL="72000" marR="0" lvl="0" indent="0" algn="just" defTabSz="1218565" rtl="0" eaLnBrk="1" fontAlgn="auto" latinLnBrk="0" hangingPunct="1">
                        <a:lnSpc>
                          <a:spcPct val="150000"/>
                        </a:lnSpc>
                        <a:spcBef>
                          <a:spcPts val="0"/>
                        </a:spcBef>
                        <a:spcAft>
                          <a:spcPts val="0"/>
                        </a:spcAft>
                        <a:buClrTx/>
                        <a:buSzTx/>
                        <a:buFontTx/>
                        <a:buNone/>
                        <a:tabLst/>
                        <a:defRPr/>
                      </a:pPr>
                      <a:endParaRPr lang="en-US" altLang="zh-CN" sz="2800" b="1" kern="100" dirty="0">
                        <a:solidFill>
                          <a:schemeClr val="tx1"/>
                        </a:solidFill>
                        <a:effectLst/>
                        <a:latin typeface="Alibaba Sans" panose="020B0503020203040204" pitchFamily="34" charset="0"/>
                        <a:ea typeface="华文细黑"/>
                        <a:cs typeface="Alibaba Sans" panose="020B0503020203040204" pitchFamily="34" charset="0"/>
                      </a:endParaRPr>
                    </a:p>
                    <a:p>
                      <a:pPr marL="72000" marR="0" lvl="0" indent="0" algn="just" defTabSz="1218565" rtl="0" eaLnBrk="1" fontAlgn="auto" latinLnBrk="0" hangingPunct="1">
                        <a:lnSpc>
                          <a:spcPct val="150000"/>
                        </a:lnSpc>
                        <a:spcBef>
                          <a:spcPts val="0"/>
                        </a:spcBef>
                        <a:spcAft>
                          <a:spcPts val="0"/>
                        </a:spcAft>
                        <a:buClrTx/>
                        <a:buSzTx/>
                        <a:buFontTx/>
                        <a:buNone/>
                        <a:tabLst/>
                        <a:defRPr/>
                      </a:pPr>
                      <a:endParaRPr lang="en-US" altLang="zh-CN" sz="2800" b="1" kern="100" dirty="0">
                        <a:solidFill>
                          <a:schemeClr val="tx1"/>
                        </a:solidFill>
                        <a:effectLst/>
                        <a:latin typeface="Alibaba Sans" panose="020B0503020203040204" pitchFamily="34" charset="0"/>
                        <a:ea typeface="华文细黑"/>
                        <a:cs typeface="Alibaba Sans" panose="020B0503020203040204" pitchFamily="34" charset="0"/>
                      </a:endParaRPr>
                    </a:p>
                    <a:p>
                      <a:pPr marL="72000" marR="0" lvl="0" indent="0" algn="just" defTabSz="1218565" rtl="0" eaLnBrk="1" fontAlgn="auto" latinLnBrk="0" hangingPunct="1">
                        <a:lnSpc>
                          <a:spcPct val="150000"/>
                        </a:lnSpc>
                        <a:spcBef>
                          <a:spcPts val="0"/>
                        </a:spcBef>
                        <a:spcAft>
                          <a:spcPts val="0"/>
                        </a:spcAft>
                        <a:buClrTx/>
                        <a:buSzTx/>
                        <a:buFontTx/>
                        <a:buNone/>
                        <a:tabLst/>
                        <a:defRPr/>
                      </a:pPr>
                      <a:endParaRPr lang="en-US" altLang="zh-CN" sz="2800" b="1" kern="100" dirty="0">
                        <a:solidFill>
                          <a:schemeClr val="tx1"/>
                        </a:solidFill>
                        <a:effectLst/>
                        <a:latin typeface="Alibaba Sans" panose="020B0503020203040204" pitchFamily="34" charset="0"/>
                        <a:ea typeface="华文细黑"/>
                        <a:cs typeface="Alibaba Sans" panose="020B0503020203040204" pitchFamily="34" charset="0"/>
                      </a:endParaRPr>
                    </a:p>
                    <a:p>
                      <a:pPr marL="72000" marR="0" lvl="0" indent="0" algn="just" defTabSz="1218565" rtl="0" eaLnBrk="1" fontAlgn="auto" latinLnBrk="0" hangingPunct="1">
                        <a:lnSpc>
                          <a:spcPct val="150000"/>
                        </a:lnSpc>
                        <a:spcBef>
                          <a:spcPts val="0"/>
                        </a:spcBef>
                        <a:spcAft>
                          <a:spcPts val="0"/>
                        </a:spcAft>
                        <a:buClrTx/>
                        <a:buSzTx/>
                        <a:buFontTx/>
                        <a:buNone/>
                        <a:tabLst/>
                        <a:defRPr/>
                      </a:pPr>
                      <a:endParaRPr lang="en-US" altLang="zh-CN" sz="2800" b="1" kern="100" dirty="0">
                        <a:solidFill>
                          <a:schemeClr val="tx1"/>
                        </a:solidFill>
                        <a:effectLst/>
                        <a:latin typeface="Alibaba Sans" panose="020B0503020203040204" pitchFamily="34" charset="0"/>
                        <a:ea typeface="华文细黑"/>
                        <a:cs typeface="Alibaba Sans" panose="020B0503020203040204" pitchFamily="34" charset="0"/>
                      </a:endParaRPr>
                    </a:p>
                    <a:p>
                      <a:pPr marL="72000" marR="0" lvl="0" indent="0" algn="just" defTabSz="1218565" rtl="0" eaLnBrk="1" fontAlgn="auto" latinLnBrk="0" hangingPunct="1">
                        <a:lnSpc>
                          <a:spcPct val="150000"/>
                        </a:lnSpc>
                        <a:spcBef>
                          <a:spcPts val="0"/>
                        </a:spcBef>
                        <a:spcAft>
                          <a:spcPts val="0"/>
                        </a:spcAft>
                        <a:buClrTx/>
                        <a:buSzTx/>
                        <a:buFontTx/>
                        <a:buNone/>
                        <a:tabLst/>
                        <a:defRPr/>
                      </a:pPr>
                      <a:endParaRPr lang="en-US" altLang="zh-CN" sz="2800" b="1" kern="100" dirty="0">
                        <a:solidFill>
                          <a:schemeClr val="tx1"/>
                        </a:solidFill>
                        <a:effectLst/>
                        <a:latin typeface="Alibaba Sans" panose="020B0503020203040204" pitchFamily="34" charset="0"/>
                        <a:ea typeface="华文细黑"/>
                        <a:cs typeface="Alibaba Sans" panose="020B0503020203040204" pitchFamily="34" charset="0"/>
                      </a:endParaRPr>
                    </a:p>
                    <a:p>
                      <a:pPr marL="72000" marR="0" lvl="0" indent="0" algn="just" defTabSz="1218565" rtl="0" eaLnBrk="1" fontAlgn="auto" latinLnBrk="0" hangingPunct="1">
                        <a:lnSpc>
                          <a:spcPct val="150000"/>
                        </a:lnSpc>
                        <a:spcBef>
                          <a:spcPts val="0"/>
                        </a:spcBef>
                        <a:spcAft>
                          <a:spcPts val="0"/>
                        </a:spcAft>
                        <a:buClrTx/>
                        <a:buSzTx/>
                        <a:buFontTx/>
                        <a:buNone/>
                        <a:tabLst/>
                        <a:defRPr/>
                      </a:pPr>
                      <a:endParaRPr lang="en-US" altLang="zh-CN" sz="2800" b="1" kern="100" dirty="0">
                        <a:solidFill>
                          <a:schemeClr val="tx1"/>
                        </a:solidFill>
                        <a:effectLst/>
                        <a:latin typeface="Alibaba Sans" panose="020B0503020203040204" pitchFamily="34" charset="0"/>
                        <a:ea typeface="华文细黑"/>
                        <a:cs typeface="Alibaba Sans" panose="020B0503020203040204" pitchFamily="34" charset="0"/>
                      </a:endParaRPr>
                    </a:p>
                    <a:p>
                      <a:pPr marL="72000" marR="0" lvl="0" indent="0" algn="just" defTabSz="1218565" rtl="0" eaLnBrk="1" fontAlgn="auto" latinLnBrk="0" hangingPunct="1">
                        <a:lnSpc>
                          <a:spcPct val="150000"/>
                        </a:lnSpc>
                        <a:spcBef>
                          <a:spcPts val="0"/>
                        </a:spcBef>
                        <a:spcAft>
                          <a:spcPts val="0"/>
                        </a:spcAft>
                        <a:buClrTx/>
                        <a:buSzTx/>
                        <a:buFontTx/>
                        <a:buNone/>
                        <a:tabLst/>
                        <a:defRPr/>
                      </a:pPr>
                      <a:endParaRPr lang="en-US" altLang="zh-CN" sz="2800" b="1" kern="100" dirty="0">
                        <a:solidFill>
                          <a:schemeClr val="tx1"/>
                        </a:solidFill>
                        <a:effectLst/>
                        <a:latin typeface="Alibaba Sans" panose="020B0503020203040204" pitchFamily="34" charset="0"/>
                        <a:ea typeface="华文细黑"/>
                        <a:cs typeface="Alibaba Sans" panose="020B0503020203040204" pitchFamily="34" charset="0"/>
                      </a:endParaRPr>
                    </a:p>
                    <a:p>
                      <a:pPr marL="72000" marR="0" lvl="0" indent="0" algn="just" defTabSz="1218565" rtl="0" eaLnBrk="1" fontAlgn="auto" latinLnBrk="0" hangingPunct="1">
                        <a:lnSpc>
                          <a:spcPct val="150000"/>
                        </a:lnSpc>
                        <a:spcBef>
                          <a:spcPts val="0"/>
                        </a:spcBef>
                        <a:spcAft>
                          <a:spcPts val="0"/>
                        </a:spcAft>
                        <a:buClrTx/>
                        <a:buSzTx/>
                        <a:buFontTx/>
                        <a:buNone/>
                        <a:tabLst/>
                        <a:defRPr/>
                      </a:pPr>
                      <a:endParaRPr lang="en-US" altLang="zh-CN" sz="2800" b="1" kern="100" dirty="0">
                        <a:solidFill>
                          <a:schemeClr val="tx1"/>
                        </a:solidFill>
                        <a:effectLst/>
                        <a:latin typeface="Alibaba Sans" panose="020B0503020203040204" pitchFamily="34" charset="0"/>
                        <a:ea typeface="华文细黑"/>
                        <a:cs typeface="Alibaba Sans" panose="020B050302020304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sp>
        <p:nvSpPr>
          <p:cNvPr id="6" name="矩形 5">
            <a:extLst>
              <a:ext uri="{FF2B5EF4-FFF2-40B4-BE49-F238E27FC236}">
                <a16:creationId xmlns:a16="http://schemas.microsoft.com/office/drawing/2014/main" id="{422E447A-5B16-1D44-A711-F641BDC2481E}"/>
              </a:ext>
            </a:extLst>
          </p:cNvPr>
          <p:cNvSpPr/>
          <p:nvPr/>
        </p:nvSpPr>
        <p:spPr>
          <a:xfrm>
            <a:off x="320660" y="857048"/>
            <a:ext cx="10772499" cy="844847"/>
          </a:xfrm>
          <a:prstGeom prst="rect">
            <a:avLst/>
          </a:prstGeom>
        </p:spPr>
        <p:txBody>
          <a:bodyPr wrap="square">
            <a:spAutoFit/>
          </a:bodyPr>
          <a:lstStyle/>
          <a:p>
            <a:pPr marL="72000" algn="just">
              <a:lnSpc>
                <a:spcPct val="150000"/>
              </a:lnSpc>
            </a:pPr>
            <a:r>
              <a:rPr lang="en-US" altLang="zh-CN" sz="3600" b="1" kern="100" dirty="0">
                <a:highlight>
                  <a:srgbClr val="00FF00"/>
                </a:highlight>
                <a:latin typeface="Alibaba Sans" panose="020B0503020203040204" pitchFamily="34" charset="0"/>
                <a:ea typeface="华文细黑"/>
                <a:cs typeface="Alibaba Sans" panose="020B0503020203040204" pitchFamily="34" charset="0"/>
              </a:rPr>
              <a:t>Telling</a:t>
            </a:r>
            <a:r>
              <a:rPr lang="en-US" altLang="zh-CN" sz="3600" b="1" kern="100" dirty="0">
                <a:latin typeface="Alibaba Sans" panose="020B0503020203040204" pitchFamily="34" charset="0"/>
                <a:ea typeface="华文细黑"/>
                <a:cs typeface="Alibaba Sans" panose="020B0503020203040204" pitchFamily="34" charset="0"/>
              </a:rPr>
              <a:t>:  </a:t>
            </a:r>
            <a:r>
              <a:rPr lang="en-US" altLang="zh-CN" sz="3600" b="1" i="1" kern="100" dirty="0">
                <a:latin typeface="Alibaba Sans" panose="020B0503020203040204" pitchFamily="34" charset="0"/>
                <a:ea typeface="华文细黑"/>
                <a:cs typeface="Alibaba Sans" panose="020B0503020203040204" pitchFamily="34" charset="0"/>
              </a:rPr>
              <a:t>Tina heard Betty suck in a breath. </a:t>
            </a:r>
          </a:p>
        </p:txBody>
      </p:sp>
      <p:sp>
        <p:nvSpPr>
          <p:cNvPr id="9" name="矩形 8">
            <a:extLst>
              <a:ext uri="{FF2B5EF4-FFF2-40B4-BE49-F238E27FC236}">
                <a16:creationId xmlns:a16="http://schemas.microsoft.com/office/drawing/2014/main" id="{9CC072BE-15EA-A74C-8C3C-57A40DBEAD32}"/>
              </a:ext>
            </a:extLst>
          </p:cNvPr>
          <p:cNvSpPr/>
          <p:nvPr/>
        </p:nvSpPr>
        <p:spPr>
          <a:xfrm>
            <a:off x="320660" y="1799304"/>
            <a:ext cx="11265817" cy="844847"/>
          </a:xfrm>
          <a:prstGeom prst="rect">
            <a:avLst/>
          </a:prstGeom>
        </p:spPr>
        <p:txBody>
          <a:bodyPr wrap="square">
            <a:spAutoFit/>
          </a:bodyPr>
          <a:lstStyle/>
          <a:p>
            <a:pPr marL="72000" algn="just">
              <a:lnSpc>
                <a:spcPct val="150000"/>
              </a:lnSpc>
            </a:pPr>
            <a:r>
              <a:rPr lang="en-US" altLang="zh-CN" sz="3600" b="1" kern="100" dirty="0">
                <a:highlight>
                  <a:srgbClr val="00FF00"/>
                </a:highlight>
                <a:latin typeface="Alibaba Sans" panose="020B0503020203040204" pitchFamily="34" charset="0"/>
                <a:ea typeface="华文细黑"/>
                <a:cs typeface="Alibaba Sans" panose="020B0503020203040204" pitchFamily="34" charset="0"/>
              </a:rPr>
              <a:t>Showing</a:t>
            </a:r>
            <a:r>
              <a:rPr lang="en-US" altLang="zh-CN" sz="3600" b="1" kern="100" dirty="0">
                <a:latin typeface="Alibaba Sans" panose="020B0503020203040204" pitchFamily="34" charset="0"/>
                <a:ea typeface="华文细黑"/>
                <a:cs typeface="Alibaba Sans" panose="020B0503020203040204" pitchFamily="34" charset="0"/>
              </a:rPr>
              <a:t>:  </a:t>
            </a:r>
            <a:r>
              <a:rPr lang="en-US" altLang="zh-CN" sz="3600" b="1" i="1" kern="100" dirty="0">
                <a:solidFill>
                  <a:srgbClr val="FF0000"/>
                </a:solidFill>
                <a:latin typeface="Alibaba Sans" panose="020B0503020203040204" pitchFamily="34" charset="0"/>
                <a:ea typeface="华文细黑"/>
                <a:cs typeface="Alibaba Sans" panose="020B0503020203040204" pitchFamily="34" charset="0"/>
              </a:rPr>
              <a:t>Betty sucked in a breath. </a:t>
            </a:r>
          </a:p>
        </p:txBody>
      </p:sp>
      <p:sp>
        <p:nvSpPr>
          <p:cNvPr id="3" name="下弧形箭头 2">
            <a:extLst>
              <a:ext uri="{FF2B5EF4-FFF2-40B4-BE49-F238E27FC236}">
                <a16:creationId xmlns:a16="http://schemas.microsoft.com/office/drawing/2014/main" id="{14D53EC6-15F0-624F-AC74-A96A1CDA0B88}"/>
              </a:ext>
            </a:extLst>
          </p:cNvPr>
          <p:cNvSpPr/>
          <p:nvPr/>
        </p:nvSpPr>
        <p:spPr>
          <a:xfrm rot="2127760">
            <a:off x="10025335" y="1278619"/>
            <a:ext cx="1343294" cy="677621"/>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solidFill>
                <a:schemeClr val="tx1"/>
              </a:solidFill>
            </a:endParaRPr>
          </a:p>
        </p:txBody>
      </p:sp>
      <p:sp>
        <p:nvSpPr>
          <p:cNvPr id="7" name="矩形 6">
            <a:extLst>
              <a:ext uri="{FF2B5EF4-FFF2-40B4-BE49-F238E27FC236}">
                <a16:creationId xmlns:a16="http://schemas.microsoft.com/office/drawing/2014/main" id="{ADD2104A-D21E-DF44-AF13-E1F2D8F01505}"/>
              </a:ext>
            </a:extLst>
          </p:cNvPr>
          <p:cNvSpPr/>
          <p:nvPr/>
        </p:nvSpPr>
        <p:spPr>
          <a:xfrm>
            <a:off x="320660" y="3404833"/>
            <a:ext cx="10772499" cy="844847"/>
          </a:xfrm>
          <a:prstGeom prst="rect">
            <a:avLst/>
          </a:prstGeom>
        </p:spPr>
        <p:txBody>
          <a:bodyPr wrap="square">
            <a:spAutoFit/>
          </a:bodyPr>
          <a:lstStyle/>
          <a:p>
            <a:pPr marL="72000" algn="just">
              <a:lnSpc>
                <a:spcPct val="150000"/>
              </a:lnSpc>
            </a:pPr>
            <a:r>
              <a:rPr lang="en-US" altLang="zh-CN" sz="3600" b="1" kern="100" dirty="0">
                <a:highlight>
                  <a:srgbClr val="00FF00"/>
                </a:highlight>
                <a:latin typeface="Alibaba Sans" panose="020B0503020203040204" pitchFamily="34" charset="0"/>
                <a:ea typeface="华文细黑"/>
                <a:cs typeface="Alibaba Sans" panose="020B0503020203040204" pitchFamily="34" charset="0"/>
              </a:rPr>
              <a:t>Telling</a:t>
            </a:r>
            <a:r>
              <a:rPr lang="en-US" altLang="zh-CN" sz="3600" b="1" kern="100" dirty="0">
                <a:latin typeface="Alibaba Sans" panose="020B0503020203040204" pitchFamily="34" charset="0"/>
                <a:ea typeface="华文细黑"/>
                <a:cs typeface="Alibaba Sans" panose="020B0503020203040204" pitchFamily="34" charset="0"/>
              </a:rPr>
              <a:t>:  </a:t>
            </a:r>
            <a:r>
              <a:rPr lang="en-US" altLang="zh-CN" sz="3600" b="1" i="1" kern="100" dirty="0">
                <a:latin typeface="Alibaba Sans" panose="020B0503020203040204" pitchFamily="34" charset="0"/>
                <a:ea typeface="华文细黑"/>
                <a:cs typeface="Alibaba Sans" panose="020B0503020203040204" pitchFamily="34" charset="0"/>
              </a:rPr>
              <a:t>Tina realized she had lost her keys. </a:t>
            </a:r>
          </a:p>
        </p:txBody>
      </p:sp>
      <p:sp>
        <p:nvSpPr>
          <p:cNvPr id="8" name="下弧形箭头 7">
            <a:extLst>
              <a:ext uri="{FF2B5EF4-FFF2-40B4-BE49-F238E27FC236}">
                <a16:creationId xmlns:a16="http://schemas.microsoft.com/office/drawing/2014/main" id="{EF4C0E2E-CDDE-194C-99C8-EC38ADEC82EB}"/>
              </a:ext>
            </a:extLst>
          </p:cNvPr>
          <p:cNvSpPr/>
          <p:nvPr/>
        </p:nvSpPr>
        <p:spPr>
          <a:xfrm rot="2127760">
            <a:off x="10270221" y="3659419"/>
            <a:ext cx="1343294" cy="677621"/>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solidFill>
                <a:schemeClr val="tx1"/>
              </a:solidFill>
            </a:endParaRPr>
          </a:p>
        </p:txBody>
      </p:sp>
      <p:sp>
        <p:nvSpPr>
          <p:cNvPr id="10" name="矩形 9">
            <a:extLst>
              <a:ext uri="{FF2B5EF4-FFF2-40B4-BE49-F238E27FC236}">
                <a16:creationId xmlns:a16="http://schemas.microsoft.com/office/drawing/2014/main" id="{193F0F40-7DDE-7142-A034-49044CB84D74}"/>
              </a:ext>
            </a:extLst>
          </p:cNvPr>
          <p:cNvSpPr/>
          <p:nvPr/>
        </p:nvSpPr>
        <p:spPr>
          <a:xfrm>
            <a:off x="305572" y="4359321"/>
            <a:ext cx="11265817" cy="1675843"/>
          </a:xfrm>
          <a:prstGeom prst="rect">
            <a:avLst/>
          </a:prstGeom>
        </p:spPr>
        <p:txBody>
          <a:bodyPr wrap="square">
            <a:spAutoFit/>
          </a:bodyPr>
          <a:lstStyle/>
          <a:p>
            <a:pPr marL="72000" algn="just">
              <a:lnSpc>
                <a:spcPct val="150000"/>
              </a:lnSpc>
            </a:pPr>
            <a:r>
              <a:rPr lang="en-US" altLang="zh-CN" sz="3600" b="1" kern="100" dirty="0">
                <a:highlight>
                  <a:srgbClr val="00FF00"/>
                </a:highlight>
                <a:latin typeface="Alibaba Sans" panose="020B0503020203040204" pitchFamily="34" charset="0"/>
                <a:ea typeface="华文细黑"/>
                <a:cs typeface="Alibaba Sans" panose="020B0503020203040204" pitchFamily="34" charset="0"/>
              </a:rPr>
              <a:t>Showing</a:t>
            </a:r>
            <a:r>
              <a:rPr lang="en-US" altLang="zh-CN" sz="3600" b="1" kern="100" dirty="0">
                <a:latin typeface="Alibaba Sans" panose="020B0503020203040204" pitchFamily="34" charset="0"/>
                <a:ea typeface="华文细黑"/>
                <a:cs typeface="Alibaba Sans" panose="020B0503020203040204" pitchFamily="34" charset="0"/>
              </a:rPr>
              <a:t>:  </a:t>
            </a:r>
            <a:r>
              <a:rPr lang="en-US" altLang="zh-CN" sz="3600" b="1" i="1" kern="100" dirty="0">
                <a:solidFill>
                  <a:srgbClr val="FF0000"/>
                </a:solidFill>
                <a:latin typeface="Alibaba Sans" panose="020B0503020203040204" pitchFamily="34" charset="0"/>
                <a:ea typeface="华文细黑"/>
                <a:cs typeface="Alibaba Sans" panose="020B0503020203040204" pitchFamily="34" charset="0"/>
              </a:rPr>
              <a:t>Tina patted her pockets. Nothing. Oh shit . Where were her keys?</a:t>
            </a:r>
          </a:p>
        </p:txBody>
      </p:sp>
    </p:spTree>
    <p:extLst>
      <p:ext uri="{BB962C8B-B14F-4D97-AF65-F5344CB8AC3E}">
        <p14:creationId xmlns:p14="http://schemas.microsoft.com/office/powerpoint/2010/main" val="368770114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 calcmode="lin" valueType="num">
                                      <p:cBhvr additive="base">
                                        <p:cTn id="12" dur="500" fill="hold"/>
                                        <p:tgtEl>
                                          <p:spTgt spid="3"/>
                                        </p:tgtEl>
                                        <p:attrNameLst>
                                          <p:attrName>ppt_x</p:attrName>
                                        </p:attrNameLst>
                                      </p:cBhvr>
                                      <p:tavLst>
                                        <p:tav tm="0">
                                          <p:val>
                                            <p:strVal val="#ppt_x"/>
                                          </p:val>
                                        </p:tav>
                                        <p:tav tm="100000">
                                          <p:val>
                                            <p:strVal val="#ppt_x"/>
                                          </p:val>
                                        </p:tav>
                                      </p:tavLst>
                                    </p:anim>
                                    <p:anim calcmode="lin" valueType="num">
                                      <p:cBhvr additive="base">
                                        <p:cTn id="13"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3" presetClass="entr" presetSubtype="10" fill="hold" grpId="0" nodeType="clickEffect">
                                  <p:stCondLst>
                                    <p:cond delay="0"/>
                                  </p:stCondLst>
                                  <p:childTnLst>
                                    <p:set>
                                      <p:cBhvr>
                                        <p:cTn id="17" dur="1" fill="hold">
                                          <p:stCondLst>
                                            <p:cond delay="0"/>
                                          </p:stCondLst>
                                        </p:cTn>
                                        <p:tgtEl>
                                          <p:spTgt spid="9"/>
                                        </p:tgtEl>
                                        <p:attrNameLst>
                                          <p:attrName>style.visibility</p:attrName>
                                        </p:attrNameLst>
                                      </p:cBhvr>
                                      <p:to>
                                        <p:strVal val="visible"/>
                                      </p:to>
                                    </p:set>
                                    <p:animEffect transition="in" filter="blinds(horizontal)">
                                      <p:cBhvr>
                                        <p:cTn id="18" dur="500"/>
                                        <p:tgtEl>
                                          <p:spTgt spid="9"/>
                                        </p:tgtEl>
                                      </p:cBhvr>
                                    </p:animEffect>
                                  </p:childTnLst>
                                </p:cTn>
                              </p:par>
                            </p:childTnLst>
                          </p:cTn>
                        </p:par>
                      </p:childTnLst>
                    </p:cTn>
                  </p:par>
                  <p:par>
                    <p:cTn id="19" fill="hold">
                      <p:stCondLst>
                        <p:cond delay="indefinite"/>
                      </p:stCondLst>
                      <p:childTnLst>
                        <p:par>
                          <p:cTn id="20" fill="hold">
                            <p:stCondLst>
                              <p:cond delay="0"/>
                            </p:stCondLst>
                            <p:childTnLst>
                              <p:par>
                                <p:cTn id="21" presetID="3" presetClass="entr" presetSubtype="10"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animEffect transition="in" filter="blinds(horizontal)">
                                      <p:cBhvr>
                                        <p:cTn id="23" dur="500"/>
                                        <p:tgtEl>
                                          <p:spTgt spid="7"/>
                                        </p:tgtEl>
                                      </p:cBhvr>
                                    </p:animEffect>
                                  </p:childTnLst>
                                </p:cTn>
                              </p:par>
                            </p:childTnLst>
                          </p:cTn>
                        </p:par>
                      </p:childTnLst>
                    </p:cTn>
                  </p:par>
                  <p:par>
                    <p:cTn id="24" fill="hold">
                      <p:stCondLst>
                        <p:cond delay="indefinite"/>
                      </p:stCondLst>
                      <p:childTnLst>
                        <p:par>
                          <p:cTn id="25" fill="hold">
                            <p:stCondLst>
                              <p:cond delay="0"/>
                            </p:stCondLst>
                            <p:childTnLst>
                              <p:par>
                                <p:cTn id="26" presetID="2" presetClass="entr" presetSubtype="4" fill="hold" grpId="0" nodeType="clickEffect">
                                  <p:stCondLst>
                                    <p:cond delay="0"/>
                                  </p:stCondLst>
                                  <p:childTnLst>
                                    <p:set>
                                      <p:cBhvr>
                                        <p:cTn id="27" dur="1" fill="hold">
                                          <p:stCondLst>
                                            <p:cond delay="0"/>
                                          </p:stCondLst>
                                        </p:cTn>
                                        <p:tgtEl>
                                          <p:spTgt spid="8"/>
                                        </p:tgtEl>
                                        <p:attrNameLst>
                                          <p:attrName>style.visibility</p:attrName>
                                        </p:attrNameLst>
                                      </p:cBhvr>
                                      <p:to>
                                        <p:strVal val="visible"/>
                                      </p:to>
                                    </p:set>
                                    <p:anim calcmode="lin" valueType="num">
                                      <p:cBhvr additive="base">
                                        <p:cTn id="28" dur="500" fill="hold"/>
                                        <p:tgtEl>
                                          <p:spTgt spid="8"/>
                                        </p:tgtEl>
                                        <p:attrNameLst>
                                          <p:attrName>ppt_x</p:attrName>
                                        </p:attrNameLst>
                                      </p:cBhvr>
                                      <p:tavLst>
                                        <p:tav tm="0">
                                          <p:val>
                                            <p:strVal val="#ppt_x"/>
                                          </p:val>
                                        </p:tav>
                                        <p:tav tm="100000">
                                          <p:val>
                                            <p:strVal val="#ppt_x"/>
                                          </p:val>
                                        </p:tav>
                                      </p:tavLst>
                                    </p:anim>
                                    <p:anim calcmode="lin" valueType="num">
                                      <p:cBhvr additive="base">
                                        <p:cTn id="29"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3" presetClass="entr" presetSubtype="10" fill="hold" grpId="0" nodeType="clickEffect">
                                  <p:stCondLst>
                                    <p:cond delay="0"/>
                                  </p:stCondLst>
                                  <p:childTnLst>
                                    <p:set>
                                      <p:cBhvr>
                                        <p:cTn id="33" dur="1" fill="hold">
                                          <p:stCondLst>
                                            <p:cond delay="0"/>
                                          </p:stCondLst>
                                        </p:cTn>
                                        <p:tgtEl>
                                          <p:spTgt spid="10"/>
                                        </p:tgtEl>
                                        <p:attrNameLst>
                                          <p:attrName>style.visibility</p:attrName>
                                        </p:attrNameLst>
                                      </p:cBhvr>
                                      <p:to>
                                        <p:strVal val="visible"/>
                                      </p:to>
                                    </p:set>
                                    <p:animEffect transition="in" filter="blinds(horizontal)">
                                      <p:cBhvr>
                                        <p:cTn id="34"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9" grpId="0"/>
      <p:bldP spid="3" grpId="0" animBg="1"/>
      <p:bldP spid="7" grpId="0"/>
      <p:bldP spid="8" grpId="0" animBg="1"/>
      <p:bldP spid="10"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格 1"/>
          <p:cNvGraphicFramePr>
            <a:graphicFrameLocks noGrp="1"/>
          </p:cNvGraphicFramePr>
          <p:nvPr>
            <p:extLst>
              <p:ext uri="{D42A27DB-BD31-4B8C-83A1-F6EECF244321}">
                <p14:modId xmlns:p14="http://schemas.microsoft.com/office/powerpoint/2010/main" val="2324073078"/>
              </p:ext>
            </p:extLst>
          </p:nvPr>
        </p:nvGraphicFramePr>
        <p:xfrm>
          <a:off x="313394" y="981522"/>
          <a:ext cx="11448548" cy="5184576"/>
        </p:xfrm>
        <a:graphic>
          <a:graphicData uri="http://schemas.openxmlformats.org/drawingml/2006/table">
            <a:tbl>
              <a:tblPr firstRow="1" firstCol="1" bandRow="1"/>
              <a:tblGrid>
                <a:gridCol w="11448548">
                  <a:extLst>
                    <a:ext uri="{9D8B030D-6E8A-4147-A177-3AD203B41FA5}">
                      <a16:colId xmlns:a16="http://schemas.microsoft.com/office/drawing/2014/main" val="20000"/>
                    </a:ext>
                  </a:extLst>
                </a:gridCol>
              </a:tblGrid>
              <a:tr h="5184576">
                <a:tc>
                  <a:txBody>
                    <a:bodyPr/>
                    <a:lstStyle/>
                    <a:p>
                      <a:pPr marL="72000" marR="0" lvl="0" indent="0" algn="just" defTabSz="1218565" rtl="0" eaLnBrk="1" fontAlgn="auto" latinLnBrk="0" hangingPunct="1">
                        <a:lnSpc>
                          <a:spcPct val="150000"/>
                        </a:lnSpc>
                        <a:spcBef>
                          <a:spcPts val="0"/>
                        </a:spcBef>
                        <a:spcAft>
                          <a:spcPts val="0"/>
                        </a:spcAft>
                        <a:buClrTx/>
                        <a:buSzTx/>
                        <a:buFontTx/>
                        <a:buNone/>
                        <a:tabLst/>
                        <a:defRPr/>
                      </a:pPr>
                      <a:endParaRPr lang="en-US" altLang="zh-CN" sz="2800" b="1" kern="100" dirty="0">
                        <a:solidFill>
                          <a:schemeClr val="tx1"/>
                        </a:solidFill>
                        <a:effectLst/>
                        <a:latin typeface="Alibaba Sans" panose="020B0503020203040204" pitchFamily="34" charset="0"/>
                        <a:ea typeface="华文细黑"/>
                        <a:cs typeface="Alibaba Sans" panose="020B0503020203040204" pitchFamily="34" charset="0"/>
                      </a:endParaRPr>
                    </a:p>
                    <a:p>
                      <a:pPr marL="72000" marR="0" lvl="0" indent="0" algn="just" defTabSz="1218565" rtl="0" eaLnBrk="1" fontAlgn="auto" latinLnBrk="0" hangingPunct="1">
                        <a:lnSpc>
                          <a:spcPct val="150000"/>
                        </a:lnSpc>
                        <a:spcBef>
                          <a:spcPts val="0"/>
                        </a:spcBef>
                        <a:spcAft>
                          <a:spcPts val="0"/>
                        </a:spcAft>
                        <a:buClrTx/>
                        <a:buSzTx/>
                        <a:buFontTx/>
                        <a:buNone/>
                        <a:tabLst/>
                        <a:defRPr/>
                      </a:pPr>
                      <a:endParaRPr lang="en-US" altLang="zh-CN" sz="2800" b="1" kern="100" dirty="0">
                        <a:solidFill>
                          <a:schemeClr val="tx1"/>
                        </a:solidFill>
                        <a:effectLst/>
                        <a:latin typeface="Alibaba Sans" panose="020B0503020203040204" pitchFamily="34" charset="0"/>
                        <a:ea typeface="华文细黑"/>
                        <a:cs typeface="Alibaba Sans" panose="020B0503020203040204" pitchFamily="34" charset="0"/>
                      </a:endParaRPr>
                    </a:p>
                    <a:p>
                      <a:pPr marL="72000" marR="0" lvl="0" indent="0" algn="just" defTabSz="1218565" rtl="0" eaLnBrk="1" fontAlgn="auto" latinLnBrk="0" hangingPunct="1">
                        <a:lnSpc>
                          <a:spcPct val="150000"/>
                        </a:lnSpc>
                        <a:spcBef>
                          <a:spcPts val="0"/>
                        </a:spcBef>
                        <a:spcAft>
                          <a:spcPts val="0"/>
                        </a:spcAft>
                        <a:buClrTx/>
                        <a:buSzTx/>
                        <a:buFontTx/>
                        <a:buNone/>
                        <a:tabLst/>
                        <a:defRPr/>
                      </a:pPr>
                      <a:endParaRPr lang="en-US" altLang="zh-CN" sz="2800" b="1" kern="100" dirty="0">
                        <a:solidFill>
                          <a:schemeClr val="tx1"/>
                        </a:solidFill>
                        <a:effectLst/>
                        <a:latin typeface="Alibaba Sans" panose="020B0503020203040204" pitchFamily="34" charset="0"/>
                        <a:ea typeface="华文细黑"/>
                        <a:cs typeface="Alibaba Sans" panose="020B0503020203040204" pitchFamily="34" charset="0"/>
                      </a:endParaRPr>
                    </a:p>
                    <a:p>
                      <a:pPr marL="72000" marR="0" lvl="0" indent="0" algn="just" defTabSz="1218565" rtl="0" eaLnBrk="1" fontAlgn="auto" latinLnBrk="0" hangingPunct="1">
                        <a:lnSpc>
                          <a:spcPct val="150000"/>
                        </a:lnSpc>
                        <a:spcBef>
                          <a:spcPts val="0"/>
                        </a:spcBef>
                        <a:spcAft>
                          <a:spcPts val="0"/>
                        </a:spcAft>
                        <a:buClrTx/>
                        <a:buSzTx/>
                        <a:buFontTx/>
                        <a:buNone/>
                        <a:tabLst/>
                        <a:defRPr/>
                      </a:pPr>
                      <a:endParaRPr lang="en-US" altLang="zh-CN" sz="2800" b="1" kern="100" dirty="0">
                        <a:solidFill>
                          <a:schemeClr val="tx1"/>
                        </a:solidFill>
                        <a:effectLst/>
                        <a:latin typeface="Alibaba Sans" panose="020B0503020203040204" pitchFamily="34" charset="0"/>
                        <a:ea typeface="华文细黑"/>
                        <a:cs typeface="Alibaba Sans" panose="020B050302020304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sp>
        <p:nvSpPr>
          <p:cNvPr id="6" name="矩形 5">
            <a:extLst>
              <a:ext uri="{FF2B5EF4-FFF2-40B4-BE49-F238E27FC236}">
                <a16:creationId xmlns:a16="http://schemas.microsoft.com/office/drawing/2014/main" id="{422E447A-5B16-1D44-A711-F641BDC2481E}"/>
              </a:ext>
            </a:extLst>
          </p:cNvPr>
          <p:cNvSpPr/>
          <p:nvPr/>
        </p:nvSpPr>
        <p:spPr>
          <a:xfrm>
            <a:off x="428471" y="1823456"/>
            <a:ext cx="10772499" cy="2708947"/>
          </a:xfrm>
          <a:prstGeom prst="rect">
            <a:avLst/>
          </a:prstGeom>
        </p:spPr>
        <p:txBody>
          <a:bodyPr wrap="square">
            <a:spAutoFit/>
          </a:bodyPr>
          <a:lstStyle/>
          <a:p>
            <a:pPr marL="72000" algn="ctr">
              <a:lnSpc>
                <a:spcPct val="150000"/>
              </a:lnSpc>
            </a:pPr>
            <a:r>
              <a:rPr lang="en-US" altLang="zh-CN" sz="4800" b="1" kern="100" dirty="0">
                <a:solidFill>
                  <a:srgbClr val="FF0000"/>
                </a:solidFill>
                <a:latin typeface="Alibaba Sans" panose="020B0503020203040204" pitchFamily="34" charset="0"/>
                <a:ea typeface="华文细黑"/>
                <a:cs typeface="Alibaba Sans" panose="020B0503020203040204" pitchFamily="34" charset="0"/>
              </a:rPr>
              <a:t>The Art of Showing </a:t>
            </a:r>
            <a:br>
              <a:rPr lang="en-US" altLang="zh-CN" sz="4000" b="1" kern="100" dirty="0">
                <a:solidFill>
                  <a:srgbClr val="FF0000"/>
                </a:solidFill>
                <a:latin typeface="Alibaba Sans" panose="020B0503020203040204" pitchFamily="34" charset="0"/>
                <a:ea typeface="华文细黑"/>
                <a:cs typeface="Alibaba Sans" panose="020B0503020203040204" pitchFamily="34" charset="0"/>
              </a:rPr>
            </a:br>
            <a:r>
              <a:rPr lang="en-US" altLang="zh-CN" sz="4000" b="1" kern="100" dirty="0">
                <a:solidFill>
                  <a:srgbClr val="00B0F0"/>
                </a:solidFill>
                <a:latin typeface="Alibaba Sans" panose="020B0503020203040204" pitchFamily="34" charset="0"/>
                <a:ea typeface="华文细黑"/>
                <a:cs typeface="Alibaba Sans" panose="020B0503020203040204" pitchFamily="34" charset="0"/>
              </a:rPr>
              <a:t>How to turn telling into showing</a:t>
            </a:r>
          </a:p>
          <a:p>
            <a:pPr marL="72000" algn="just">
              <a:lnSpc>
                <a:spcPct val="150000"/>
              </a:lnSpc>
            </a:pPr>
            <a:endParaRPr lang="en-US" altLang="zh-CN" sz="2800" b="1" i="1" kern="100" dirty="0">
              <a:latin typeface="Alibaba Sans" panose="020B0503020203040204" pitchFamily="34" charset="0"/>
              <a:ea typeface="华文细黑"/>
              <a:cs typeface="Alibaba Sans" panose="020B0503020203040204" pitchFamily="34" charset="0"/>
            </a:endParaRPr>
          </a:p>
        </p:txBody>
      </p:sp>
    </p:spTree>
    <p:extLst>
      <p:ext uri="{BB962C8B-B14F-4D97-AF65-F5344CB8AC3E}">
        <p14:creationId xmlns:p14="http://schemas.microsoft.com/office/powerpoint/2010/main" val="14447256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格 1"/>
          <p:cNvGraphicFramePr>
            <a:graphicFrameLocks noGrp="1"/>
          </p:cNvGraphicFramePr>
          <p:nvPr>
            <p:extLst>
              <p:ext uri="{D42A27DB-BD31-4B8C-83A1-F6EECF244321}">
                <p14:modId xmlns:p14="http://schemas.microsoft.com/office/powerpoint/2010/main" val="834932086"/>
              </p:ext>
            </p:extLst>
          </p:nvPr>
        </p:nvGraphicFramePr>
        <p:xfrm>
          <a:off x="334386" y="405458"/>
          <a:ext cx="11448548" cy="4680520"/>
        </p:xfrm>
        <a:graphic>
          <a:graphicData uri="http://schemas.openxmlformats.org/drawingml/2006/table">
            <a:tbl>
              <a:tblPr firstRow="1" firstCol="1" bandRow="1"/>
              <a:tblGrid>
                <a:gridCol w="11448548">
                  <a:extLst>
                    <a:ext uri="{9D8B030D-6E8A-4147-A177-3AD203B41FA5}">
                      <a16:colId xmlns:a16="http://schemas.microsoft.com/office/drawing/2014/main" val="20000"/>
                    </a:ext>
                  </a:extLst>
                </a:gridCol>
              </a:tblGrid>
              <a:tr h="4680520">
                <a:tc>
                  <a:txBody>
                    <a:bodyPr/>
                    <a:lstStyle/>
                    <a:p>
                      <a:pPr marL="72000" algn="just">
                        <a:lnSpc>
                          <a:spcPct val="150000"/>
                        </a:lnSpc>
                        <a:spcAft>
                          <a:spcPts val="0"/>
                        </a:spcAft>
                      </a:pPr>
                      <a:endParaRPr lang="en-US" altLang="zh-CN" sz="2800" b="1" kern="100" dirty="0">
                        <a:solidFill>
                          <a:schemeClr val="tx1"/>
                        </a:solidFill>
                        <a:effectLst/>
                        <a:latin typeface="Alibaba Sans" panose="020B0503020203040204" pitchFamily="34" charset="0"/>
                        <a:ea typeface="华文细黑"/>
                        <a:cs typeface="Alibaba Sans" panose="020B0503020203040204" pitchFamily="34" charset="0"/>
                      </a:endParaRPr>
                    </a:p>
                    <a:p>
                      <a:pPr marL="72000" algn="just">
                        <a:lnSpc>
                          <a:spcPct val="150000"/>
                        </a:lnSpc>
                        <a:spcAft>
                          <a:spcPts val="0"/>
                        </a:spcAft>
                      </a:pPr>
                      <a:endParaRPr lang="en-US" altLang="zh-CN" sz="2800" b="1" kern="100" dirty="0">
                        <a:solidFill>
                          <a:schemeClr val="tx1"/>
                        </a:solidFill>
                        <a:effectLst/>
                        <a:latin typeface="Alibaba Sans" panose="020B0503020203040204" pitchFamily="34" charset="0"/>
                        <a:ea typeface="华文细黑"/>
                        <a:cs typeface="Alibaba Sans" panose="020B0503020203040204" pitchFamily="34" charset="0"/>
                      </a:endParaRPr>
                    </a:p>
                    <a:p>
                      <a:pPr marL="72000" algn="just">
                        <a:lnSpc>
                          <a:spcPct val="150000"/>
                        </a:lnSpc>
                        <a:spcAft>
                          <a:spcPts val="0"/>
                        </a:spcAft>
                      </a:pPr>
                      <a:endParaRPr lang="en-US" altLang="zh-CN" sz="2800" b="1" kern="100" dirty="0">
                        <a:solidFill>
                          <a:schemeClr val="tx1"/>
                        </a:solidFill>
                        <a:effectLst/>
                        <a:latin typeface="Alibaba Sans" panose="020B0503020203040204" pitchFamily="34" charset="0"/>
                        <a:ea typeface="华文细黑"/>
                        <a:cs typeface="Alibaba Sans" panose="020B050302020304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sp>
        <p:nvSpPr>
          <p:cNvPr id="6" name="矩形 5">
            <a:extLst>
              <a:ext uri="{FF2B5EF4-FFF2-40B4-BE49-F238E27FC236}">
                <a16:creationId xmlns:a16="http://schemas.microsoft.com/office/drawing/2014/main" id="{422E447A-5B16-1D44-A711-F641BDC2481E}"/>
              </a:ext>
            </a:extLst>
          </p:cNvPr>
          <p:cNvSpPr/>
          <p:nvPr/>
        </p:nvSpPr>
        <p:spPr>
          <a:xfrm>
            <a:off x="347976" y="275775"/>
            <a:ext cx="10772499" cy="844847"/>
          </a:xfrm>
          <a:prstGeom prst="rect">
            <a:avLst/>
          </a:prstGeom>
        </p:spPr>
        <p:txBody>
          <a:bodyPr wrap="square">
            <a:spAutoFit/>
          </a:bodyPr>
          <a:lstStyle/>
          <a:p>
            <a:pPr marL="72000" algn="just">
              <a:lnSpc>
                <a:spcPct val="150000"/>
              </a:lnSpc>
            </a:pPr>
            <a:r>
              <a:rPr lang="en-US" altLang="zh-CN" sz="3600" b="1" kern="100" dirty="0">
                <a:solidFill>
                  <a:srgbClr val="FF0000"/>
                </a:solidFill>
                <a:latin typeface="Alibaba Sans" panose="020B0503020203040204" pitchFamily="34" charset="0"/>
                <a:ea typeface="华文细黑"/>
                <a:cs typeface="Alibaba Sans" panose="020B0503020203040204" pitchFamily="34" charset="0"/>
              </a:rPr>
              <a:t>1) Use the five senses</a:t>
            </a:r>
          </a:p>
        </p:txBody>
      </p:sp>
      <p:sp>
        <p:nvSpPr>
          <p:cNvPr id="9" name="矩形 8">
            <a:extLst>
              <a:ext uri="{FF2B5EF4-FFF2-40B4-BE49-F238E27FC236}">
                <a16:creationId xmlns:a16="http://schemas.microsoft.com/office/drawing/2014/main" id="{9CC072BE-15EA-A74C-8C3C-57A40DBEAD32}"/>
              </a:ext>
            </a:extLst>
          </p:cNvPr>
          <p:cNvSpPr/>
          <p:nvPr/>
        </p:nvSpPr>
        <p:spPr>
          <a:xfrm>
            <a:off x="340508" y="1151477"/>
            <a:ext cx="11265817" cy="2810065"/>
          </a:xfrm>
          <a:prstGeom prst="rect">
            <a:avLst/>
          </a:prstGeom>
        </p:spPr>
        <p:txBody>
          <a:bodyPr wrap="square">
            <a:spAutoFit/>
          </a:bodyPr>
          <a:lstStyle/>
          <a:p>
            <a:pPr marL="72000" algn="just">
              <a:lnSpc>
                <a:spcPct val="150000"/>
              </a:lnSpc>
            </a:pPr>
            <a:r>
              <a:rPr lang="en-US" altLang="zh-CN" sz="2400" b="1" kern="100" dirty="0">
                <a:solidFill>
                  <a:srgbClr val="0066FF"/>
                </a:solidFill>
                <a:latin typeface="Alibaba Sans" panose="020B0503020203040204" pitchFamily="34" charset="0"/>
                <a:ea typeface="华文细黑"/>
                <a:cs typeface="Alibaba Sans" panose="020B0503020203040204" pitchFamily="34" charset="0"/>
              </a:rPr>
              <a:t>Showing means letting your readers experience your story world along with the point of view character. Try to engage all of your readers’ senses, not just sight. In every scene, put yourself in your POV character’s shoes and describe what he can see, hear, smell, taste, and sense.</a:t>
            </a:r>
          </a:p>
        </p:txBody>
      </p:sp>
    </p:spTree>
    <p:extLst>
      <p:ext uri="{BB962C8B-B14F-4D97-AF65-F5344CB8AC3E}">
        <p14:creationId xmlns:p14="http://schemas.microsoft.com/office/powerpoint/2010/main" val="5218925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blinds(horizontal)">
                                      <p:cBhvr>
                                        <p:cTn id="1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9"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格 1"/>
          <p:cNvGraphicFramePr>
            <a:graphicFrameLocks noGrp="1"/>
          </p:cNvGraphicFramePr>
          <p:nvPr/>
        </p:nvGraphicFramePr>
        <p:xfrm>
          <a:off x="334386" y="405458"/>
          <a:ext cx="11448548" cy="4680520"/>
        </p:xfrm>
        <a:graphic>
          <a:graphicData uri="http://schemas.openxmlformats.org/drawingml/2006/table">
            <a:tbl>
              <a:tblPr firstRow="1" firstCol="1" bandRow="1"/>
              <a:tblGrid>
                <a:gridCol w="11448548">
                  <a:extLst>
                    <a:ext uri="{9D8B030D-6E8A-4147-A177-3AD203B41FA5}">
                      <a16:colId xmlns:a16="http://schemas.microsoft.com/office/drawing/2014/main" val="20000"/>
                    </a:ext>
                  </a:extLst>
                </a:gridCol>
              </a:tblGrid>
              <a:tr h="4680520">
                <a:tc>
                  <a:txBody>
                    <a:bodyPr/>
                    <a:lstStyle/>
                    <a:p>
                      <a:pPr marL="72000" algn="just">
                        <a:lnSpc>
                          <a:spcPct val="150000"/>
                        </a:lnSpc>
                        <a:spcAft>
                          <a:spcPts val="0"/>
                        </a:spcAft>
                      </a:pPr>
                      <a:endParaRPr lang="en-US" altLang="zh-CN" sz="2800" b="1" kern="100" dirty="0">
                        <a:solidFill>
                          <a:schemeClr val="tx1"/>
                        </a:solidFill>
                        <a:effectLst/>
                        <a:latin typeface="Alibaba Sans" panose="020B0503020203040204" pitchFamily="34" charset="0"/>
                        <a:ea typeface="华文细黑"/>
                        <a:cs typeface="Alibaba Sans" panose="020B0503020203040204" pitchFamily="34" charset="0"/>
                      </a:endParaRPr>
                    </a:p>
                    <a:p>
                      <a:pPr marL="72000" algn="just">
                        <a:lnSpc>
                          <a:spcPct val="150000"/>
                        </a:lnSpc>
                        <a:spcAft>
                          <a:spcPts val="0"/>
                        </a:spcAft>
                      </a:pPr>
                      <a:endParaRPr lang="en-US" altLang="zh-CN" sz="2800" b="1" kern="100" dirty="0">
                        <a:solidFill>
                          <a:schemeClr val="tx1"/>
                        </a:solidFill>
                        <a:effectLst/>
                        <a:latin typeface="Alibaba Sans" panose="020B0503020203040204" pitchFamily="34" charset="0"/>
                        <a:ea typeface="华文细黑"/>
                        <a:cs typeface="Alibaba Sans" panose="020B0503020203040204" pitchFamily="34" charset="0"/>
                      </a:endParaRPr>
                    </a:p>
                    <a:p>
                      <a:pPr marL="72000" algn="just">
                        <a:lnSpc>
                          <a:spcPct val="150000"/>
                        </a:lnSpc>
                        <a:spcAft>
                          <a:spcPts val="0"/>
                        </a:spcAft>
                      </a:pPr>
                      <a:endParaRPr lang="en-US" altLang="zh-CN" sz="2800" b="1" kern="100" dirty="0">
                        <a:solidFill>
                          <a:schemeClr val="tx1"/>
                        </a:solidFill>
                        <a:effectLst/>
                        <a:latin typeface="Alibaba Sans" panose="020B0503020203040204" pitchFamily="34" charset="0"/>
                        <a:ea typeface="华文细黑"/>
                        <a:cs typeface="Alibaba Sans" panose="020B050302020304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sp>
        <p:nvSpPr>
          <p:cNvPr id="9" name="矩形 8">
            <a:extLst>
              <a:ext uri="{FF2B5EF4-FFF2-40B4-BE49-F238E27FC236}">
                <a16:creationId xmlns:a16="http://schemas.microsoft.com/office/drawing/2014/main" id="{9CC072BE-15EA-A74C-8C3C-57A40DBEAD32}"/>
              </a:ext>
            </a:extLst>
          </p:cNvPr>
          <p:cNvSpPr/>
          <p:nvPr/>
        </p:nvSpPr>
        <p:spPr>
          <a:xfrm>
            <a:off x="334386" y="1413570"/>
            <a:ext cx="11265817" cy="2238626"/>
          </a:xfrm>
          <a:prstGeom prst="rect">
            <a:avLst/>
          </a:prstGeom>
        </p:spPr>
        <p:txBody>
          <a:bodyPr wrap="square">
            <a:spAutoFit/>
          </a:bodyPr>
          <a:lstStyle/>
          <a:p>
            <a:pPr marL="72000" algn="just">
              <a:lnSpc>
                <a:spcPct val="150000"/>
              </a:lnSpc>
            </a:pPr>
            <a:r>
              <a:rPr lang="en-US" altLang="zh-CN" sz="3200" b="1" i="1" kern="100" dirty="0">
                <a:solidFill>
                  <a:srgbClr val="FF0000"/>
                </a:solidFill>
                <a:latin typeface="Alibaba Sans" panose="020B0503020203040204" pitchFamily="34" charset="0"/>
                <a:ea typeface="华文细黑"/>
                <a:cs typeface="Alibaba Sans" panose="020B0503020203040204" pitchFamily="34" charset="0"/>
              </a:rPr>
              <a:t>I stuck my nose out of the car’s open window and breathed in the fresh pine scent. The cold air made my cheeks burn and my eyes tear.</a:t>
            </a:r>
          </a:p>
        </p:txBody>
      </p:sp>
    </p:spTree>
    <p:extLst>
      <p:ext uri="{BB962C8B-B14F-4D97-AF65-F5344CB8AC3E}">
        <p14:creationId xmlns:p14="http://schemas.microsoft.com/office/powerpoint/2010/main" val="200349660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linds(horizontal)">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格 1"/>
          <p:cNvGraphicFramePr>
            <a:graphicFrameLocks noGrp="1"/>
          </p:cNvGraphicFramePr>
          <p:nvPr>
            <p:extLst>
              <p:ext uri="{D42A27DB-BD31-4B8C-83A1-F6EECF244321}">
                <p14:modId xmlns:p14="http://schemas.microsoft.com/office/powerpoint/2010/main" val="3811751909"/>
              </p:ext>
            </p:extLst>
          </p:nvPr>
        </p:nvGraphicFramePr>
        <p:xfrm>
          <a:off x="334386" y="405458"/>
          <a:ext cx="11448548" cy="4680520"/>
        </p:xfrm>
        <a:graphic>
          <a:graphicData uri="http://schemas.openxmlformats.org/drawingml/2006/table">
            <a:tbl>
              <a:tblPr firstRow="1" firstCol="1" bandRow="1"/>
              <a:tblGrid>
                <a:gridCol w="11448548">
                  <a:extLst>
                    <a:ext uri="{9D8B030D-6E8A-4147-A177-3AD203B41FA5}">
                      <a16:colId xmlns:a16="http://schemas.microsoft.com/office/drawing/2014/main" val="20000"/>
                    </a:ext>
                  </a:extLst>
                </a:gridCol>
              </a:tblGrid>
              <a:tr h="4680520">
                <a:tc>
                  <a:txBody>
                    <a:bodyPr/>
                    <a:lstStyle/>
                    <a:p>
                      <a:pPr marL="72000" algn="just">
                        <a:lnSpc>
                          <a:spcPct val="150000"/>
                        </a:lnSpc>
                        <a:spcAft>
                          <a:spcPts val="0"/>
                        </a:spcAft>
                      </a:pPr>
                      <a:endParaRPr lang="en-US" altLang="zh-CN" sz="2800" b="1" kern="100" dirty="0">
                        <a:solidFill>
                          <a:schemeClr val="tx1"/>
                        </a:solidFill>
                        <a:effectLst/>
                        <a:latin typeface="Alibaba Sans" panose="020B0503020203040204" pitchFamily="34" charset="0"/>
                        <a:ea typeface="华文细黑"/>
                        <a:cs typeface="Alibaba Sans" panose="020B0503020203040204" pitchFamily="34" charset="0"/>
                      </a:endParaRPr>
                    </a:p>
                    <a:p>
                      <a:pPr marL="72000" algn="just">
                        <a:lnSpc>
                          <a:spcPct val="150000"/>
                        </a:lnSpc>
                        <a:spcAft>
                          <a:spcPts val="0"/>
                        </a:spcAft>
                      </a:pPr>
                      <a:endParaRPr lang="en-US" altLang="zh-CN" sz="2800" b="1" kern="100" dirty="0">
                        <a:solidFill>
                          <a:schemeClr val="tx1"/>
                        </a:solidFill>
                        <a:effectLst/>
                        <a:latin typeface="Alibaba Sans" panose="020B0503020203040204" pitchFamily="34" charset="0"/>
                        <a:ea typeface="华文细黑"/>
                        <a:cs typeface="Alibaba Sans" panose="020B0503020203040204" pitchFamily="34" charset="0"/>
                      </a:endParaRPr>
                    </a:p>
                    <a:p>
                      <a:pPr marL="72000" algn="just">
                        <a:lnSpc>
                          <a:spcPct val="150000"/>
                        </a:lnSpc>
                        <a:spcAft>
                          <a:spcPts val="0"/>
                        </a:spcAft>
                      </a:pPr>
                      <a:endParaRPr lang="en-US" altLang="zh-CN" sz="2800" b="1" kern="100" dirty="0">
                        <a:solidFill>
                          <a:schemeClr val="tx1"/>
                        </a:solidFill>
                        <a:effectLst/>
                        <a:latin typeface="Alibaba Sans" panose="020B0503020203040204" pitchFamily="34" charset="0"/>
                        <a:ea typeface="华文细黑"/>
                        <a:cs typeface="Alibaba Sans" panose="020B050302020304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sp>
        <p:nvSpPr>
          <p:cNvPr id="6" name="矩形 5">
            <a:extLst>
              <a:ext uri="{FF2B5EF4-FFF2-40B4-BE49-F238E27FC236}">
                <a16:creationId xmlns:a16="http://schemas.microsoft.com/office/drawing/2014/main" id="{422E447A-5B16-1D44-A711-F641BDC2481E}"/>
              </a:ext>
            </a:extLst>
          </p:cNvPr>
          <p:cNvSpPr/>
          <p:nvPr/>
        </p:nvSpPr>
        <p:spPr>
          <a:xfrm>
            <a:off x="347976" y="275775"/>
            <a:ext cx="10772499" cy="839782"/>
          </a:xfrm>
          <a:prstGeom prst="rect">
            <a:avLst/>
          </a:prstGeom>
        </p:spPr>
        <p:txBody>
          <a:bodyPr wrap="square">
            <a:spAutoFit/>
          </a:bodyPr>
          <a:lstStyle/>
          <a:p>
            <a:pPr marL="72000" algn="just">
              <a:lnSpc>
                <a:spcPct val="150000"/>
              </a:lnSpc>
            </a:pPr>
            <a:r>
              <a:rPr lang="en-US" altLang="zh-CN" sz="3600" b="1" kern="100" dirty="0">
                <a:solidFill>
                  <a:srgbClr val="FF0000"/>
                </a:solidFill>
                <a:latin typeface="Alibaba Sans" panose="020B0503020203040204" pitchFamily="34" charset="0"/>
                <a:ea typeface="华文细黑"/>
                <a:cs typeface="Alibaba Sans" panose="020B0503020203040204" pitchFamily="34" charset="0"/>
              </a:rPr>
              <a:t>2) Use strong, dynamic (</a:t>
            </a:r>
            <a:r>
              <a:rPr lang="zh-CN" altLang="en-US" sz="3600" b="1" kern="100" dirty="0">
                <a:solidFill>
                  <a:srgbClr val="FF0000"/>
                </a:solidFill>
                <a:latin typeface="Alibaba Sans" panose="020B0503020203040204" pitchFamily="34" charset="0"/>
                <a:ea typeface="华文细黑"/>
                <a:cs typeface="Alibaba Sans" panose="020B0503020203040204" pitchFamily="34" charset="0"/>
              </a:rPr>
              <a:t>动态的</a:t>
            </a:r>
            <a:r>
              <a:rPr lang="en-US" altLang="zh-CN" sz="3600" b="1" kern="100" dirty="0">
                <a:solidFill>
                  <a:srgbClr val="FF0000"/>
                </a:solidFill>
                <a:latin typeface="Alibaba Sans" panose="020B0503020203040204" pitchFamily="34" charset="0"/>
                <a:ea typeface="华文细黑"/>
                <a:cs typeface="Alibaba Sans" panose="020B0503020203040204" pitchFamily="34" charset="0"/>
              </a:rPr>
              <a:t>) verbs </a:t>
            </a:r>
          </a:p>
        </p:txBody>
      </p:sp>
      <p:sp>
        <p:nvSpPr>
          <p:cNvPr id="9" name="矩形 8">
            <a:extLst>
              <a:ext uri="{FF2B5EF4-FFF2-40B4-BE49-F238E27FC236}">
                <a16:creationId xmlns:a16="http://schemas.microsoft.com/office/drawing/2014/main" id="{9CC072BE-15EA-A74C-8C3C-57A40DBEAD32}"/>
              </a:ext>
            </a:extLst>
          </p:cNvPr>
          <p:cNvSpPr/>
          <p:nvPr/>
        </p:nvSpPr>
        <p:spPr>
          <a:xfrm>
            <a:off x="340508" y="1151477"/>
            <a:ext cx="11265817" cy="3918060"/>
          </a:xfrm>
          <a:prstGeom prst="rect">
            <a:avLst/>
          </a:prstGeom>
        </p:spPr>
        <p:txBody>
          <a:bodyPr wrap="square">
            <a:spAutoFit/>
          </a:bodyPr>
          <a:lstStyle/>
          <a:p>
            <a:pPr marL="72000" algn="just">
              <a:lnSpc>
                <a:spcPct val="150000"/>
              </a:lnSpc>
            </a:pPr>
            <a:r>
              <a:rPr lang="en-US" altLang="zh-CN" sz="2400" b="1" kern="100" dirty="0">
                <a:solidFill>
                  <a:srgbClr val="0066FF"/>
                </a:solidFill>
                <a:latin typeface="Alibaba Sans" panose="020B0503020203040204" pitchFamily="34" charset="0"/>
                <a:ea typeface="华文细黑"/>
                <a:cs typeface="Alibaba Sans" panose="020B0503020203040204" pitchFamily="34" charset="0"/>
              </a:rPr>
              <a:t>Make your writing come to life by using strong, active verbs, not verbs that are weak and static. For example, instead of saying she walked , use she strutted(</a:t>
            </a:r>
            <a:r>
              <a:rPr lang="zh-CN" altLang="en-US" sz="2400" b="1" kern="100" dirty="0">
                <a:solidFill>
                  <a:srgbClr val="0066FF"/>
                </a:solidFill>
                <a:latin typeface="Alibaba Sans" panose="020B0503020203040204" pitchFamily="34" charset="0"/>
                <a:ea typeface="华文细黑"/>
                <a:cs typeface="Alibaba Sans" panose="020B0503020203040204" pitchFamily="34" charset="0"/>
              </a:rPr>
              <a:t>昂首阔步</a:t>
            </a:r>
            <a:r>
              <a:rPr lang="en-US" altLang="zh-CN" sz="2400" b="1" kern="100" dirty="0">
                <a:solidFill>
                  <a:srgbClr val="0066FF"/>
                </a:solidFill>
                <a:latin typeface="Alibaba Sans" panose="020B0503020203040204" pitchFamily="34" charset="0"/>
                <a:ea typeface="华文细黑"/>
                <a:cs typeface="Alibaba Sans" panose="020B0503020203040204" pitchFamily="34" charset="0"/>
              </a:rPr>
              <a:t>) , she strode(</a:t>
            </a:r>
            <a:r>
              <a:rPr lang="zh-CN" altLang="en-US" sz="2400" b="1" kern="100" dirty="0">
                <a:solidFill>
                  <a:srgbClr val="0066FF"/>
                </a:solidFill>
                <a:latin typeface="Alibaba Sans" panose="020B0503020203040204" pitchFamily="34" charset="0"/>
                <a:ea typeface="华文细黑"/>
                <a:cs typeface="Alibaba Sans" panose="020B0503020203040204" pitchFamily="34" charset="0"/>
              </a:rPr>
              <a:t>大步走</a:t>
            </a:r>
            <a:r>
              <a:rPr lang="en-US" altLang="zh-CN" sz="2400" b="1" kern="100" dirty="0">
                <a:solidFill>
                  <a:srgbClr val="0066FF"/>
                </a:solidFill>
                <a:latin typeface="Alibaba Sans" panose="020B0503020203040204" pitchFamily="34" charset="0"/>
                <a:ea typeface="华文细黑"/>
                <a:cs typeface="Alibaba Sans" panose="020B0503020203040204" pitchFamily="34" charset="0"/>
              </a:rPr>
              <a:t>) , she trudged(</a:t>
            </a:r>
            <a:r>
              <a:rPr lang="zh-CN" altLang="en-US" sz="2400" b="1" kern="100" dirty="0">
                <a:solidFill>
                  <a:srgbClr val="0066FF"/>
                </a:solidFill>
                <a:latin typeface="Alibaba Sans" panose="020B0503020203040204" pitchFamily="34" charset="0"/>
                <a:ea typeface="华文细黑"/>
                <a:cs typeface="Alibaba Sans" panose="020B0503020203040204" pitchFamily="34" charset="0"/>
              </a:rPr>
              <a:t>步履沉重地走</a:t>
            </a:r>
            <a:r>
              <a:rPr lang="en-US" altLang="zh-CN" sz="2400" b="1" kern="100" dirty="0">
                <a:solidFill>
                  <a:srgbClr val="0066FF"/>
                </a:solidFill>
                <a:latin typeface="Alibaba Sans" panose="020B0503020203040204" pitchFamily="34" charset="0"/>
                <a:ea typeface="华文细黑"/>
                <a:cs typeface="Alibaba Sans" panose="020B0503020203040204" pitchFamily="34" charset="0"/>
              </a:rPr>
              <a:t>) , or she tiptoed(</a:t>
            </a:r>
            <a:r>
              <a:rPr lang="zh-CN" altLang="en-US" sz="2400" b="1" kern="100" dirty="0">
                <a:solidFill>
                  <a:srgbClr val="0066FF"/>
                </a:solidFill>
                <a:latin typeface="Alibaba Sans" panose="020B0503020203040204" pitchFamily="34" charset="0"/>
                <a:ea typeface="华文细黑"/>
                <a:cs typeface="Alibaba Sans" panose="020B0503020203040204" pitchFamily="34" charset="0"/>
              </a:rPr>
              <a:t>踮着脚走</a:t>
            </a:r>
            <a:r>
              <a:rPr lang="en-US" altLang="zh-CN" sz="2400" b="1" kern="100" dirty="0">
                <a:solidFill>
                  <a:srgbClr val="0066FF"/>
                </a:solidFill>
                <a:latin typeface="Alibaba Sans" panose="020B0503020203040204" pitchFamily="34" charset="0"/>
                <a:ea typeface="华文细黑"/>
                <a:cs typeface="Alibaba Sans" panose="020B0503020203040204" pitchFamily="34" charset="0"/>
              </a:rPr>
              <a:t>) to show us exactly how she moves. Keep on the lookout for weak verbs—usually all forms of to be (including the overused there was and there were ) and to have —and replace them with verbs that paint a clearer picture in the reader’s mind.</a:t>
            </a:r>
          </a:p>
        </p:txBody>
      </p:sp>
    </p:spTree>
    <p:extLst>
      <p:ext uri="{BB962C8B-B14F-4D97-AF65-F5344CB8AC3E}">
        <p14:creationId xmlns:p14="http://schemas.microsoft.com/office/powerpoint/2010/main" val="337944670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blinds(horizontal)">
                                      <p:cBhvr>
                                        <p:cTn id="1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9"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格 1"/>
          <p:cNvGraphicFramePr>
            <a:graphicFrameLocks noGrp="1"/>
          </p:cNvGraphicFramePr>
          <p:nvPr>
            <p:extLst>
              <p:ext uri="{D42A27DB-BD31-4B8C-83A1-F6EECF244321}">
                <p14:modId xmlns:p14="http://schemas.microsoft.com/office/powerpoint/2010/main" val="946750362"/>
              </p:ext>
            </p:extLst>
          </p:nvPr>
        </p:nvGraphicFramePr>
        <p:xfrm>
          <a:off x="384211" y="0"/>
          <a:ext cx="11448548" cy="5700268"/>
        </p:xfrm>
        <a:graphic>
          <a:graphicData uri="http://schemas.openxmlformats.org/drawingml/2006/table">
            <a:tbl>
              <a:tblPr firstRow="1" firstCol="1" bandRow="1"/>
              <a:tblGrid>
                <a:gridCol w="11448548">
                  <a:extLst>
                    <a:ext uri="{9D8B030D-6E8A-4147-A177-3AD203B41FA5}">
                      <a16:colId xmlns:a16="http://schemas.microsoft.com/office/drawing/2014/main" val="20000"/>
                    </a:ext>
                  </a:extLst>
                </a:gridCol>
              </a:tblGrid>
              <a:tr h="4680520">
                <a:tc>
                  <a:txBody>
                    <a:bodyPr/>
                    <a:lstStyle/>
                    <a:p>
                      <a:pPr marL="72000" marR="0" lvl="0" indent="0" algn="just" defTabSz="1218565" rtl="0" eaLnBrk="1" fontAlgn="auto" latinLnBrk="0" hangingPunct="1">
                        <a:lnSpc>
                          <a:spcPct val="150000"/>
                        </a:lnSpc>
                        <a:spcBef>
                          <a:spcPts val="0"/>
                        </a:spcBef>
                        <a:spcAft>
                          <a:spcPts val="0"/>
                        </a:spcAft>
                        <a:buClrTx/>
                        <a:buSzTx/>
                        <a:buFontTx/>
                        <a:buNone/>
                        <a:tabLst/>
                        <a:defRPr/>
                      </a:pPr>
                      <a:endParaRPr lang="en-US" altLang="zh-CN" sz="2800" b="1" kern="100" dirty="0">
                        <a:solidFill>
                          <a:schemeClr val="tx1"/>
                        </a:solidFill>
                        <a:effectLst/>
                        <a:latin typeface="Alibaba Sans" panose="020B0503020203040204" pitchFamily="34" charset="0"/>
                        <a:ea typeface="华文细黑"/>
                        <a:cs typeface="Alibaba Sans" panose="020B0503020203040204" pitchFamily="34" charset="0"/>
                      </a:endParaRPr>
                    </a:p>
                    <a:p>
                      <a:pPr marL="72000" marR="0" lvl="0" indent="0" algn="just" defTabSz="1218565" rtl="0" eaLnBrk="1" fontAlgn="auto" latinLnBrk="0" hangingPunct="1">
                        <a:lnSpc>
                          <a:spcPct val="150000"/>
                        </a:lnSpc>
                        <a:spcBef>
                          <a:spcPts val="0"/>
                        </a:spcBef>
                        <a:spcAft>
                          <a:spcPts val="0"/>
                        </a:spcAft>
                        <a:buClrTx/>
                        <a:buSzTx/>
                        <a:buFontTx/>
                        <a:buNone/>
                        <a:tabLst/>
                        <a:defRPr/>
                      </a:pPr>
                      <a:endParaRPr lang="en-US" altLang="zh-CN" sz="2800" b="1" kern="100" dirty="0">
                        <a:solidFill>
                          <a:schemeClr val="tx1"/>
                        </a:solidFill>
                        <a:effectLst/>
                        <a:latin typeface="Alibaba Sans" panose="020B0503020203040204" pitchFamily="34" charset="0"/>
                        <a:ea typeface="华文细黑"/>
                        <a:cs typeface="Alibaba Sans" panose="020B0503020203040204" pitchFamily="34" charset="0"/>
                      </a:endParaRPr>
                    </a:p>
                    <a:p>
                      <a:pPr marL="72000" marR="0" lvl="0" indent="0" algn="just" defTabSz="1218565" rtl="0" eaLnBrk="1" fontAlgn="auto" latinLnBrk="0" hangingPunct="1">
                        <a:lnSpc>
                          <a:spcPct val="150000"/>
                        </a:lnSpc>
                        <a:spcBef>
                          <a:spcPts val="0"/>
                        </a:spcBef>
                        <a:spcAft>
                          <a:spcPts val="0"/>
                        </a:spcAft>
                        <a:buClrTx/>
                        <a:buSzTx/>
                        <a:buFontTx/>
                        <a:buNone/>
                        <a:tabLst/>
                        <a:defRPr/>
                      </a:pPr>
                      <a:endParaRPr lang="en-US" altLang="zh-CN" sz="2800" b="1" kern="100" dirty="0">
                        <a:solidFill>
                          <a:schemeClr val="tx1"/>
                        </a:solidFill>
                        <a:effectLst/>
                        <a:latin typeface="Alibaba Sans" panose="020B0503020203040204" pitchFamily="34" charset="0"/>
                        <a:ea typeface="华文细黑"/>
                        <a:cs typeface="Alibaba Sans" panose="020B0503020203040204" pitchFamily="34" charset="0"/>
                      </a:endParaRPr>
                    </a:p>
                    <a:p>
                      <a:pPr marL="72000" marR="0" lvl="0" indent="0" algn="just" defTabSz="1218565" rtl="0" eaLnBrk="1" fontAlgn="auto" latinLnBrk="0" hangingPunct="1">
                        <a:lnSpc>
                          <a:spcPct val="150000"/>
                        </a:lnSpc>
                        <a:spcBef>
                          <a:spcPts val="0"/>
                        </a:spcBef>
                        <a:spcAft>
                          <a:spcPts val="0"/>
                        </a:spcAft>
                        <a:buClrTx/>
                        <a:buSzTx/>
                        <a:buFontTx/>
                        <a:buNone/>
                        <a:tabLst/>
                        <a:defRPr/>
                      </a:pPr>
                      <a:endParaRPr lang="en-US" altLang="zh-CN" sz="2800" b="1" kern="100" dirty="0">
                        <a:solidFill>
                          <a:schemeClr val="tx1"/>
                        </a:solidFill>
                        <a:effectLst/>
                        <a:latin typeface="Alibaba Sans" panose="020B0503020203040204" pitchFamily="34" charset="0"/>
                        <a:ea typeface="华文细黑"/>
                        <a:cs typeface="Alibaba Sans" panose="020B0503020203040204" pitchFamily="34" charset="0"/>
                      </a:endParaRPr>
                    </a:p>
                    <a:p>
                      <a:pPr marL="72000" marR="0" lvl="0" indent="0" algn="just" defTabSz="1218565" rtl="0" eaLnBrk="1" fontAlgn="auto" latinLnBrk="0" hangingPunct="1">
                        <a:lnSpc>
                          <a:spcPct val="150000"/>
                        </a:lnSpc>
                        <a:spcBef>
                          <a:spcPts val="0"/>
                        </a:spcBef>
                        <a:spcAft>
                          <a:spcPts val="0"/>
                        </a:spcAft>
                        <a:buClrTx/>
                        <a:buSzTx/>
                        <a:buFontTx/>
                        <a:buNone/>
                        <a:tabLst/>
                        <a:defRPr/>
                      </a:pPr>
                      <a:endParaRPr lang="en-US" altLang="zh-CN" sz="2800" b="1" kern="100" dirty="0">
                        <a:solidFill>
                          <a:schemeClr val="tx1"/>
                        </a:solidFill>
                        <a:effectLst/>
                        <a:latin typeface="Alibaba Sans" panose="020B0503020203040204" pitchFamily="34" charset="0"/>
                        <a:ea typeface="华文细黑"/>
                        <a:cs typeface="Alibaba Sans" panose="020B0503020203040204" pitchFamily="34" charset="0"/>
                      </a:endParaRPr>
                    </a:p>
                    <a:p>
                      <a:pPr marL="72000" marR="0" lvl="0" indent="0" algn="just" defTabSz="1218565" rtl="0" eaLnBrk="1" fontAlgn="auto" latinLnBrk="0" hangingPunct="1">
                        <a:lnSpc>
                          <a:spcPct val="150000"/>
                        </a:lnSpc>
                        <a:spcBef>
                          <a:spcPts val="0"/>
                        </a:spcBef>
                        <a:spcAft>
                          <a:spcPts val="0"/>
                        </a:spcAft>
                        <a:buClrTx/>
                        <a:buSzTx/>
                        <a:buFontTx/>
                        <a:buNone/>
                        <a:tabLst/>
                        <a:defRPr/>
                      </a:pPr>
                      <a:endParaRPr lang="en-US" altLang="zh-CN" sz="2800" b="1" kern="100" dirty="0">
                        <a:solidFill>
                          <a:schemeClr val="tx1"/>
                        </a:solidFill>
                        <a:effectLst/>
                        <a:latin typeface="Alibaba Sans" panose="020B0503020203040204" pitchFamily="34" charset="0"/>
                        <a:ea typeface="华文细黑"/>
                        <a:cs typeface="Alibaba Sans" panose="020B0503020203040204" pitchFamily="34" charset="0"/>
                      </a:endParaRPr>
                    </a:p>
                    <a:p>
                      <a:pPr marL="72000" marR="0" lvl="0" indent="0" algn="just" defTabSz="1218565" rtl="0" eaLnBrk="1" fontAlgn="auto" latinLnBrk="0" hangingPunct="1">
                        <a:lnSpc>
                          <a:spcPct val="150000"/>
                        </a:lnSpc>
                        <a:spcBef>
                          <a:spcPts val="0"/>
                        </a:spcBef>
                        <a:spcAft>
                          <a:spcPts val="0"/>
                        </a:spcAft>
                        <a:buClrTx/>
                        <a:buSzTx/>
                        <a:buFontTx/>
                        <a:buNone/>
                        <a:tabLst/>
                        <a:defRPr/>
                      </a:pPr>
                      <a:endParaRPr lang="en-US" altLang="zh-CN" sz="2800" b="1" kern="100" dirty="0">
                        <a:solidFill>
                          <a:schemeClr val="tx1"/>
                        </a:solidFill>
                        <a:effectLst/>
                        <a:latin typeface="Alibaba Sans" panose="020B0503020203040204" pitchFamily="34" charset="0"/>
                        <a:ea typeface="华文细黑"/>
                        <a:cs typeface="Alibaba Sans" panose="020B0503020203040204" pitchFamily="34" charset="0"/>
                      </a:endParaRPr>
                    </a:p>
                    <a:p>
                      <a:pPr marL="72000" marR="0" lvl="0" indent="0" algn="just" defTabSz="1218565" rtl="0" eaLnBrk="1" fontAlgn="auto" latinLnBrk="0" hangingPunct="1">
                        <a:lnSpc>
                          <a:spcPct val="150000"/>
                        </a:lnSpc>
                        <a:spcBef>
                          <a:spcPts val="0"/>
                        </a:spcBef>
                        <a:spcAft>
                          <a:spcPts val="0"/>
                        </a:spcAft>
                        <a:buClrTx/>
                        <a:buSzTx/>
                        <a:buFontTx/>
                        <a:buNone/>
                        <a:tabLst/>
                        <a:defRPr/>
                      </a:pPr>
                      <a:endParaRPr lang="en-US" altLang="zh-CN" sz="2800" b="1" kern="100" dirty="0">
                        <a:solidFill>
                          <a:schemeClr val="tx1"/>
                        </a:solidFill>
                        <a:effectLst/>
                        <a:latin typeface="Alibaba Sans" panose="020B0503020203040204" pitchFamily="34" charset="0"/>
                        <a:ea typeface="华文细黑"/>
                        <a:cs typeface="Alibaba Sans" panose="020B0503020203040204" pitchFamily="34" charset="0"/>
                      </a:endParaRPr>
                    </a:p>
                    <a:p>
                      <a:pPr marL="72000" marR="0" lvl="0" indent="0" algn="just" defTabSz="1218565" rtl="0" eaLnBrk="1" fontAlgn="auto" latinLnBrk="0" hangingPunct="1">
                        <a:lnSpc>
                          <a:spcPct val="150000"/>
                        </a:lnSpc>
                        <a:spcBef>
                          <a:spcPts val="0"/>
                        </a:spcBef>
                        <a:spcAft>
                          <a:spcPts val="0"/>
                        </a:spcAft>
                        <a:buClrTx/>
                        <a:buSzTx/>
                        <a:buFontTx/>
                        <a:buNone/>
                        <a:tabLst/>
                        <a:defRPr/>
                      </a:pPr>
                      <a:endParaRPr lang="en-US" altLang="zh-CN" sz="2800" b="1" kern="100" dirty="0">
                        <a:solidFill>
                          <a:schemeClr val="tx1"/>
                        </a:solidFill>
                        <a:effectLst/>
                        <a:latin typeface="Alibaba Sans" panose="020B0503020203040204" pitchFamily="34" charset="0"/>
                        <a:ea typeface="华文细黑"/>
                        <a:cs typeface="Alibaba Sans" panose="020B050302020304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sp>
        <p:nvSpPr>
          <p:cNvPr id="6" name="矩形 5">
            <a:extLst>
              <a:ext uri="{FF2B5EF4-FFF2-40B4-BE49-F238E27FC236}">
                <a16:creationId xmlns:a16="http://schemas.microsoft.com/office/drawing/2014/main" id="{422E447A-5B16-1D44-A711-F641BDC2481E}"/>
              </a:ext>
            </a:extLst>
          </p:cNvPr>
          <p:cNvSpPr/>
          <p:nvPr/>
        </p:nvSpPr>
        <p:spPr>
          <a:xfrm>
            <a:off x="320660" y="857048"/>
            <a:ext cx="10772499" cy="1675843"/>
          </a:xfrm>
          <a:prstGeom prst="rect">
            <a:avLst/>
          </a:prstGeom>
        </p:spPr>
        <p:txBody>
          <a:bodyPr wrap="square">
            <a:spAutoFit/>
          </a:bodyPr>
          <a:lstStyle/>
          <a:p>
            <a:pPr marL="72000" algn="just">
              <a:lnSpc>
                <a:spcPct val="150000"/>
              </a:lnSpc>
            </a:pPr>
            <a:r>
              <a:rPr lang="en-US" altLang="zh-CN" sz="3600" b="1" kern="100" dirty="0">
                <a:highlight>
                  <a:srgbClr val="00FF00"/>
                </a:highlight>
                <a:latin typeface="Alibaba Sans" panose="020B0503020203040204" pitchFamily="34" charset="0"/>
                <a:ea typeface="华文细黑"/>
                <a:cs typeface="Alibaba Sans" panose="020B0503020203040204" pitchFamily="34" charset="0"/>
              </a:rPr>
              <a:t>Telling</a:t>
            </a:r>
            <a:r>
              <a:rPr lang="en-US" altLang="zh-CN" sz="3600" b="1" kern="100" dirty="0">
                <a:latin typeface="Alibaba Sans" panose="020B0503020203040204" pitchFamily="34" charset="0"/>
                <a:ea typeface="华文细黑"/>
                <a:cs typeface="Alibaba Sans" panose="020B0503020203040204" pitchFamily="34" charset="0"/>
              </a:rPr>
              <a:t>:  </a:t>
            </a:r>
            <a:r>
              <a:rPr lang="en-US" altLang="zh-CN" sz="3600" b="1" i="1" kern="100" dirty="0">
                <a:latin typeface="Alibaba Sans" panose="020B0503020203040204" pitchFamily="34" charset="0"/>
                <a:ea typeface="华文细黑"/>
                <a:cs typeface="Alibaba Sans" panose="020B0503020203040204" pitchFamily="34" charset="0"/>
              </a:rPr>
              <a:t>The man was thin and wore a coat that was too big for him. </a:t>
            </a:r>
          </a:p>
        </p:txBody>
      </p:sp>
      <p:sp>
        <p:nvSpPr>
          <p:cNvPr id="9" name="矩形 8">
            <a:extLst>
              <a:ext uri="{FF2B5EF4-FFF2-40B4-BE49-F238E27FC236}">
                <a16:creationId xmlns:a16="http://schemas.microsoft.com/office/drawing/2014/main" id="{9CC072BE-15EA-A74C-8C3C-57A40DBEAD32}"/>
              </a:ext>
            </a:extLst>
          </p:cNvPr>
          <p:cNvSpPr/>
          <p:nvPr/>
        </p:nvSpPr>
        <p:spPr>
          <a:xfrm>
            <a:off x="324108" y="2934345"/>
            <a:ext cx="11265817" cy="844847"/>
          </a:xfrm>
          <a:prstGeom prst="rect">
            <a:avLst/>
          </a:prstGeom>
        </p:spPr>
        <p:txBody>
          <a:bodyPr wrap="square">
            <a:spAutoFit/>
          </a:bodyPr>
          <a:lstStyle/>
          <a:p>
            <a:pPr marL="72000" algn="just">
              <a:lnSpc>
                <a:spcPct val="150000"/>
              </a:lnSpc>
            </a:pPr>
            <a:r>
              <a:rPr lang="en-US" altLang="zh-CN" sz="3600" b="1" kern="100" dirty="0">
                <a:highlight>
                  <a:srgbClr val="00FF00"/>
                </a:highlight>
                <a:latin typeface="Alibaba Sans" panose="020B0503020203040204" pitchFamily="34" charset="0"/>
                <a:ea typeface="华文细黑"/>
                <a:cs typeface="Alibaba Sans" panose="020B0503020203040204" pitchFamily="34" charset="0"/>
              </a:rPr>
              <a:t>Showing</a:t>
            </a:r>
            <a:r>
              <a:rPr lang="en-US" altLang="zh-CN" sz="3600" b="1" kern="100" dirty="0">
                <a:latin typeface="Alibaba Sans" panose="020B0503020203040204" pitchFamily="34" charset="0"/>
                <a:ea typeface="华文细黑"/>
                <a:cs typeface="Alibaba Sans" panose="020B0503020203040204" pitchFamily="34" charset="0"/>
              </a:rPr>
              <a:t>:  </a:t>
            </a:r>
            <a:r>
              <a:rPr lang="en-US" altLang="zh-CN" sz="3600" b="1" i="1" kern="100" dirty="0">
                <a:solidFill>
                  <a:srgbClr val="FF0000"/>
                </a:solidFill>
                <a:latin typeface="Alibaba Sans" panose="020B0503020203040204" pitchFamily="34" charset="0"/>
                <a:ea typeface="华文细黑"/>
                <a:cs typeface="Alibaba Sans" panose="020B0503020203040204" pitchFamily="34" charset="0"/>
              </a:rPr>
              <a:t>His coat hung around his frame. </a:t>
            </a:r>
          </a:p>
        </p:txBody>
      </p:sp>
      <p:sp>
        <p:nvSpPr>
          <p:cNvPr id="3" name="下弧形箭头 2">
            <a:extLst>
              <a:ext uri="{FF2B5EF4-FFF2-40B4-BE49-F238E27FC236}">
                <a16:creationId xmlns:a16="http://schemas.microsoft.com/office/drawing/2014/main" id="{14D53EC6-15F0-624F-AC74-A96A1CDA0B88}"/>
              </a:ext>
            </a:extLst>
          </p:cNvPr>
          <p:cNvSpPr/>
          <p:nvPr/>
        </p:nvSpPr>
        <p:spPr>
          <a:xfrm rot="2127760">
            <a:off x="9763637" y="1729177"/>
            <a:ext cx="1343294" cy="677621"/>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solidFill>
                <a:schemeClr val="tx1"/>
              </a:solidFill>
            </a:endParaRPr>
          </a:p>
        </p:txBody>
      </p:sp>
    </p:spTree>
    <p:extLst>
      <p:ext uri="{BB962C8B-B14F-4D97-AF65-F5344CB8AC3E}">
        <p14:creationId xmlns:p14="http://schemas.microsoft.com/office/powerpoint/2010/main" val="125608476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 calcmode="lin" valueType="num">
                                      <p:cBhvr additive="base">
                                        <p:cTn id="12" dur="500" fill="hold"/>
                                        <p:tgtEl>
                                          <p:spTgt spid="3"/>
                                        </p:tgtEl>
                                        <p:attrNameLst>
                                          <p:attrName>ppt_x</p:attrName>
                                        </p:attrNameLst>
                                      </p:cBhvr>
                                      <p:tavLst>
                                        <p:tav tm="0">
                                          <p:val>
                                            <p:strVal val="#ppt_x"/>
                                          </p:val>
                                        </p:tav>
                                        <p:tav tm="100000">
                                          <p:val>
                                            <p:strVal val="#ppt_x"/>
                                          </p:val>
                                        </p:tav>
                                      </p:tavLst>
                                    </p:anim>
                                    <p:anim calcmode="lin" valueType="num">
                                      <p:cBhvr additive="base">
                                        <p:cTn id="13"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3" presetClass="entr" presetSubtype="10" fill="hold" grpId="0" nodeType="clickEffect">
                                  <p:stCondLst>
                                    <p:cond delay="0"/>
                                  </p:stCondLst>
                                  <p:childTnLst>
                                    <p:set>
                                      <p:cBhvr>
                                        <p:cTn id="17" dur="1" fill="hold">
                                          <p:stCondLst>
                                            <p:cond delay="0"/>
                                          </p:stCondLst>
                                        </p:cTn>
                                        <p:tgtEl>
                                          <p:spTgt spid="9"/>
                                        </p:tgtEl>
                                        <p:attrNameLst>
                                          <p:attrName>style.visibility</p:attrName>
                                        </p:attrNameLst>
                                      </p:cBhvr>
                                      <p:to>
                                        <p:strVal val="visible"/>
                                      </p:to>
                                    </p:set>
                                    <p:animEffect transition="in" filter="blinds(horizontal)">
                                      <p:cBhvr>
                                        <p:cTn id="18"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9" grpId="0"/>
      <p:bldP spid="3"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格 1"/>
          <p:cNvGraphicFramePr>
            <a:graphicFrameLocks noGrp="1"/>
          </p:cNvGraphicFramePr>
          <p:nvPr/>
        </p:nvGraphicFramePr>
        <p:xfrm>
          <a:off x="388933" y="730359"/>
          <a:ext cx="11448548" cy="5237420"/>
        </p:xfrm>
        <a:graphic>
          <a:graphicData uri="http://schemas.openxmlformats.org/drawingml/2006/table">
            <a:tbl>
              <a:tblPr firstRow="1" firstCol="1" bandRow="1"/>
              <a:tblGrid>
                <a:gridCol w="11448548">
                  <a:extLst>
                    <a:ext uri="{9D8B030D-6E8A-4147-A177-3AD203B41FA5}">
                      <a16:colId xmlns:a16="http://schemas.microsoft.com/office/drawing/2014/main" val="20000"/>
                    </a:ext>
                  </a:extLst>
                </a:gridCol>
              </a:tblGrid>
              <a:tr h="5237420">
                <a:tc>
                  <a:txBody>
                    <a:bodyPr/>
                    <a:lstStyle/>
                    <a:p>
                      <a:pPr marL="72000" algn="just">
                        <a:lnSpc>
                          <a:spcPct val="150000"/>
                        </a:lnSpc>
                        <a:spcAft>
                          <a:spcPts val="0"/>
                        </a:spcAft>
                      </a:pPr>
                      <a:endParaRPr lang="en-US" altLang="zh-CN" sz="1050" kern="100" dirty="0">
                        <a:effectLst/>
                        <a:latin typeface="宋体"/>
                        <a:cs typeface="Courier New"/>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graphicFrame>
        <p:nvGraphicFramePr>
          <p:cNvPr id="4" name="表格 3">
            <a:extLst>
              <a:ext uri="{FF2B5EF4-FFF2-40B4-BE49-F238E27FC236}">
                <a16:creationId xmlns:a16="http://schemas.microsoft.com/office/drawing/2014/main" id="{069CB6A5-9A3A-BB4C-B77B-6E176A992A5B}"/>
              </a:ext>
            </a:extLst>
          </p:cNvPr>
          <p:cNvGraphicFramePr>
            <a:graphicFrameLocks noGrp="1"/>
          </p:cNvGraphicFramePr>
          <p:nvPr>
            <p:extLst>
              <p:ext uri="{D42A27DB-BD31-4B8C-83A1-F6EECF244321}">
                <p14:modId xmlns:p14="http://schemas.microsoft.com/office/powerpoint/2010/main" val="3177176291"/>
              </p:ext>
            </p:extLst>
          </p:nvPr>
        </p:nvGraphicFramePr>
        <p:xfrm>
          <a:off x="389726" y="730359"/>
          <a:ext cx="11412548" cy="5444903"/>
        </p:xfrm>
        <a:graphic>
          <a:graphicData uri="http://schemas.openxmlformats.org/drawingml/2006/table">
            <a:tbl>
              <a:tblPr firstRow="1" bandRow="1">
                <a:tableStyleId>{74C1A8A3-306A-4EB7-A6B1-4F7E0EB9C5D6}</a:tableStyleId>
              </a:tblPr>
              <a:tblGrid>
                <a:gridCol w="5706274">
                  <a:extLst>
                    <a:ext uri="{9D8B030D-6E8A-4147-A177-3AD203B41FA5}">
                      <a16:colId xmlns:a16="http://schemas.microsoft.com/office/drawing/2014/main" val="4058286881"/>
                    </a:ext>
                  </a:extLst>
                </a:gridCol>
                <a:gridCol w="5706274">
                  <a:extLst>
                    <a:ext uri="{9D8B030D-6E8A-4147-A177-3AD203B41FA5}">
                      <a16:colId xmlns:a16="http://schemas.microsoft.com/office/drawing/2014/main" val="2411666727"/>
                    </a:ext>
                  </a:extLst>
                </a:gridCol>
              </a:tblGrid>
              <a:tr h="872903">
                <a:tc>
                  <a:txBody>
                    <a:bodyPr/>
                    <a:lstStyle/>
                    <a:p>
                      <a:pPr algn="ctr"/>
                      <a:r>
                        <a:rPr lang="en-US" altLang="zh-CN" sz="4400" dirty="0">
                          <a:solidFill>
                            <a:srgbClr val="FF0000"/>
                          </a:solidFill>
                        </a:rPr>
                        <a:t>Telling</a:t>
                      </a:r>
                      <a:endParaRPr lang="zh-CN" altLang="en-US" sz="4400" dirty="0"/>
                    </a:p>
                  </a:txBody>
                  <a:tcPr/>
                </a:tc>
                <a:tc>
                  <a:txBody>
                    <a:bodyPr/>
                    <a:lstStyle/>
                    <a:p>
                      <a:pPr marL="0" marR="0" lvl="0" indent="0" algn="ctr" defTabSz="1218565" rtl="0" eaLnBrk="1" fontAlgn="auto" latinLnBrk="0" hangingPunct="1">
                        <a:lnSpc>
                          <a:spcPct val="100000"/>
                        </a:lnSpc>
                        <a:spcBef>
                          <a:spcPts val="0"/>
                        </a:spcBef>
                        <a:spcAft>
                          <a:spcPts val="0"/>
                        </a:spcAft>
                        <a:buClrTx/>
                        <a:buSzTx/>
                        <a:buFontTx/>
                        <a:buNone/>
                        <a:tabLst/>
                        <a:defRPr/>
                      </a:pPr>
                      <a:r>
                        <a:rPr lang="en-US" altLang="zh-CN" sz="4400" b="1" kern="1200" dirty="0">
                          <a:solidFill>
                            <a:srgbClr val="FF0000"/>
                          </a:solidFill>
                          <a:effectLst/>
                          <a:latin typeface="+mn-lt"/>
                          <a:ea typeface="+mn-ea"/>
                          <a:cs typeface="+mn-cs"/>
                        </a:rPr>
                        <a:t>Showing</a:t>
                      </a:r>
                      <a:r>
                        <a:rPr lang="zh-CN" altLang="zh-CN" sz="4400" dirty="0">
                          <a:solidFill>
                            <a:srgbClr val="FF0000"/>
                          </a:solidFill>
                          <a:effectLst/>
                        </a:rPr>
                        <a:t> </a:t>
                      </a:r>
                      <a:endParaRPr lang="zh-CN" altLang="en-US" sz="4400" dirty="0">
                        <a:solidFill>
                          <a:srgbClr val="FF0000"/>
                        </a:solidFill>
                      </a:endParaRPr>
                    </a:p>
                  </a:txBody>
                  <a:tcPr/>
                </a:tc>
                <a:extLst>
                  <a:ext uri="{0D108BD9-81ED-4DB2-BD59-A6C34878D82A}">
                    <a16:rowId xmlns:a16="http://schemas.microsoft.com/office/drawing/2014/main" val="3912604587"/>
                  </a:ext>
                </a:extLst>
              </a:tr>
              <a:tr h="872903">
                <a:tc>
                  <a:txBody>
                    <a:bodyPr/>
                    <a:lstStyle/>
                    <a:p>
                      <a:pPr marL="0" marR="0" lvl="0" indent="0" algn="just" defTabSz="1218565" rtl="0" eaLnBrk="1" fontAlgn="auto" latinLnBrk="0" hangingPunct="1">
                        <a:lnSpc>
                          <a:spcPct val="100000"/>
                        </a:lnSpc>
                        <a:spcBef>
                          <a:spcPts val="0"/>
                        </a:spcBef>
                        <a:spcAft>
                          <a:spcPts val="0"/>
                        </a:spcAft>
                        <a:buClrTx/>
                        <a:buSzTx/>
                        <a:buFontTx/>
                        <a:buNone/>
                        <a:tabLst/>
                        <a:defRPr/>
                      </a:pPr>
                      <a:r>
                        <a:rPr lang="en-US" altLang="zh-CN" sz="2400" b="1" dirty="0">
                          <a:solidFill>
                            <a:srgbClr val="0066FF"/>
                          </a:solidFill>
                        </a:rPr>
                        <a:t>means that you—the author—give your readers conclusions and interpretations; you tell them what to think instead of letting them think for themselves. </a:t>
                      </a:r>
                      <a:endParaRPr lang="zh-CN" altLang="en-US" sz="2400" b="1" dirty="0">
                        <a:solidFill>
                          <a:srgbClr val="0066FF"/>
                        </a:solidFill>
                      </a:endParaRPr>
                    </a:p>
                  </a:txBody>
                  <a:tcPr/>
                </a:tc>
                <a:tc>
                  <a:txBody>
                    <a:bodyPr/>
                    <a:lstStyle/>
                    <a:p>
                      <a:pPr marL="0" marR="0" lvl="0" indent="0" algn="just" defTabSz="1218565" rtl="0" eaLnBrk="1" fontAlgn="auto" latinLnBrk="0" hangingPunct="1">
                        <a:lnSpc>
                          <a:spcPct val="100000"/>
                        </a:lnSpc>
                        <a:spcBef>
                          <a:spcPts val="0"/>
                        </a:spcBef>
                        <a:spcAft>
                          <a:spcPts val="0"/>
                        </a:spcAft>
                        <a:buClrTx/>
                        <a:buSzTx/>
                        <a:buFontTx/>
                        <a:buNone/>
                        <a:tabLst/>
                        <a:defRPr/>
                      </a:pPr>
                      <a:r>
                        <a:rPr lang="en-US" altLang="zh-CN" sz="2400" b="1" dirty="0">
                          <a:solidFill>
                            <a:srgbClr val="7030A0"/>
                          </a:solidFill>
                        </a:rPr>
                        <a:t>means that you provide your readers with enough concrete, vivid details so that they can draw their own conclusions. </a:t>
                      </a:r>
                      <a:endParaRPr lang="zh-CN" altLang="en-US" sz="2400" b="1" dirty="0">
                        <a:solidFill>
                          <a:srgbClr val="7030A0"/>
                        </a:solidFill>
                      </a:endParaRPr>
                    </a:p>
                    <a:p>
                      <a:pPr algn="just"/>
                      <a:endParaRPr lang="zh-CN" altLang="en-US" dirty="0">
                        <a:solidFill>
                          <a:srgbClr val="7030A0"/>
                        </a:solidFill>
                      </a:endParaRPr>
                    </a:p>
                  </a:txBody>
                  <a:tcPr/>
                </a:tc>
                <a:extLst>
                  <a:ext uri="{0D108BD9-81ED-4DB2-BD59-A6C34878D82A}">
                    <a16:rowId xmlns:a16="http://schemas.microsoft.com/office/drawing/2014/main" val="2416462196"/>
                  </a:ext>
                </a:extLst>
              </a:tr>
              <a:tr h="872903">
                <a:tc>
                  <a:txBody>
                    <a:bodyPr/>
                    <a:lstStyle/>
                    <a:p>
                      <a:pPr marL="0" marR="0" indent="0" algn="just" defTabSz="1218565" rtl="0" eaLnBrk="1" fontAlgn="auto" latinLnBrk="0" hangingPunct="1">
                        <a:lnSpc>
                          <a:spcPct val="100000"/>
                        </a:lnSpc>
                        <a:spcBef>
                          <a:spcPts val="0"/>
                        </a:spcBef>
                        <a:spcAft>
                          <a:spcPts val="0"/>
                        </a:spcAft>
                        <a:buClrTx/>
                        <a:buSzTx/>
                        <a:buFontTx/>
                        <a:buNone/>
                        <a:tabLst/>
                        <a:defRPr/>
                      </a:pPr>
                      <a:r>
                        <a:rPr lang="en-US" altLang="zh-CN" sz="2400" b="1" dirty="0">
                          <a:solidFill>
                            <a:srgbClr val="0066FF"/>
                          </a:solidFill>
                        </a:rPr>
                        <a:t>is like giving readers a secondhand report afterward. </a:t>
                      </a:r>
                      <a:endParaRPr lang="zh-CN" altLang="en-US" sz="2400" b="1" dirty="0">
                        <a:solidFill>
                          <a:srgbClr val="0066FF"/>
                        </a:solidFill>
                      </a:endParaRPr>
                    </a:p>
                  </a:txBody>
                  <a:tcPr/>
                </a:tc>
                <a:tc>
                  <a:txBody>
                    <a:bodyPr/>
                    <a:lstStyle/>
                    <a:p>
                      <a:pPr marL="0" marR="0" indent="0" algn="just" defTabSz="1218565" rtl="0" eaLnBrk="1" fontAlgn="auto" latinLnBrk="0" hangingPunct="1">
                        <a:lnSpc>
                          <a:spcPct val="100000"/>
                        </a:lnSpc>
                        <a:spcBef>
                          <a:spcPts val="0"/>
                        </a:spcBef>
                        <a:spcAft>
                          <a:spcPts val="0"/>
                        </a:spcAft>
                        <a:buClrTx/>
                        <a:buSzTx/>
                        <a:buFontTx/>
                        <a:buNone/>
                        <a:tabLst/>
                        <a:defRPr/>
                      </a:pPr>
                      <a:r>
                        <a:rPr lang="en-US" altLang="zh-CN" sz="2400" b="1" dirty="0">
                          <a:solidFill>
                            <a:srgbClr val="7030A0"/>
                          </a:solidFill>
                        </a:rPr>
                        <a:t>lets readers experience the events firsthand, through the five senses of the character. </a:t>
                      </a:r>
                      <a:endParaRPr lang="zh-CN" altLang="en-US" sz="2400" b="1" dirty="0">
                        <a:solidFill>
                          <a:srgbClr val="7030A0"/>
                        </a:solidFill>
                      </a:endParaRPr>
                    </a:p>
                  </a:txBody>
                  <a:tcPr/>
                </a:tc>
                <a:extLst>
                  <a:ext uri="{0D108BD9-81ED-4DB2-BD59-A6C34878D82A}">
                    <a16:rowId xmlns:a16="http://schemas.microsoft.com/office/drawing/2014/main" val="2458623986"/>
                  </a:ext>
                </a:extLst>
              </a:tr>
              <a:tr h="872903">
                <a:tc>
                  <a:txBody>
                    <a:bodyPr/>
                    <a:lstStyle/>
                    <a:p>
                      <a:pPr marL="0" marR="0" lvl="0" indent="0" algn="just" defTabSz="1218565" rtl="0" eaLnBrk="1" fontAlgn="auto" latinLnBrk="0" hangingPunct="1">
                        <a:lnSpc>
                          <a:spcPct val="100000"/>
                        </a:lnSpc>
                        <a:spcBef>
                          <a:spcPts val="0"/>
                        </a:spcBef>
                        <a:spcAft>
                          <a:spcPts val="0"/>
                        </a:spcAft>
                        <a:buClrTx/>
                        <a:buSzTx/>
                        <a:buFontTx/>
                        <a:buNone/>
                        <a:tabLst/>
                        <a:defRPr/>
                      </a:pPr>
                      <a:r>
                        <a:rPr lang="en-US" altLang="zh-CN" sz="3200" b="1" kern="1200" dirty="0">
                          <a:solidFill>
                            <a:srgbClr val="0066FF"/>
                          </a:solidFill>
                          <a:effectLst/>
                          <a:latin typeface="+mn-lt"/>
                          <a:ea typeface="+mn-ea"/>
                          <a:cs typeface="+mn-cs"/>
                        </a:rPr>
                        <a:t>is like reading about an accident in the newspaper the day after it happened.</a:t>
                      </a:r>
                      <a:endParaRPr lang="zh-CN" altLang="zh-CN" sz="3200" b="1" kern="1200" dirty="0">
                        <a:solidFill>
                          <a:srgbClr val="0066FF"/>
                        </a:solidFill>
                        <a:effectLst/>
                        <a:latin typeface="+mn-lt"/>
                        <a:ea typeface="+mn-ea"/>
                        <a:cs typeface="+mn-cs"/>
                      </a:endParaRPr>
                    </a:p>
                  </a:txBody>
                  <a:tcPr/>
                </a:tc>
                <a:tc>
                  <a:txBody>
                    <a:bodyPr/>
                    <a:lstStyle/>
                    <a:p>
                      <a:pPr marL="0" marR="0" indent="0" algn="just" defTabSz="1218565" rtl="0" eaLnBrk="1" fontAlgn="auto" latinLnBrk="0" hangingPunct="1">
                        <a:lnSpc>
                          <a:spcPct val="100000"/>
                        </a:lnSpc>
                        <a:spcBef>
                          <a:spcPts val="0"/>
                        </a:spcBef>
                        <a:spcAft>
                          <a:spcPts val="0"/>
                        </a:spcAft>
                        <a:buClrTx/>
                        <a:buSzTx/>
                        <a:buFontTx/>
                        <a:buNone/>
                        <a:tabLst/>
                        <a:defRPr/>
                      </a:pPr>
                      <a:r>
                        <a:rPr lang="en-US" altLang="zh-CN" sz="2400" b="1" dirty="0">
                          <a:solidFill>
                            <a:srgbClr val="7030A0"/>
                          </a:solidFill>
                        </a:rPr>
                        <a:t>is like witnessing the accident the moment it happens, hearing the screech(</a:t>
                      </a:r>
                      <a:r>
                        <a:rPr lang="zh-CN" altLang="en-US" sz="2400" b="1" dirty="0">
                          <a:solidFill>
                            <a:srgbClr val="7030A0"/>
                          </a:solidFill>
                        </a:rPr>
                        <a:t>尖锐刺耳的声音</a:t>
                      </a:r>
                      <a:r>
                        <a:rPr lang="en-US" altLang="zh-CN" sz="2400" b="1" dirty="0">
                          <a:solidFill>
                            <a:srgbClr val="7030A0"/>
                          </a:solidFill>
                        </a:rPr>
                        <a:t>) of the metal and the screams of the injured. </a:t>
                      </a:r>
                      <a:endParaRPr lang="zh-CN" altLang="en-US" sz="2400" b="1" dirty="0">
                        <a:solidFill>
                          <a:srgbClr val="7030A0"/>
                        </a:solidFill>
                      </a:endParaRPr>
                    </a:p>
                  </a:txBody>
                  <a:tcPr/>
                </a:tc>
                <a:extLst>
                  <a:ext uri="{0D108BD9-81ED-4DB2-BD59-A6C34878D82A}">
                    <a16:rowId xmlns:a16="http://schemas.microsoft.com/office/drawing/2014/main" val="2559644778"/>
                  </a:ext>
                </a:extLst>
              </a:tr>
            </a:tbl>
          </a:graphicData>
        </a:graphic>
      </p:graphicFrame>
    </p:spTree>
    <p:extLst>
      <p:ext uri="{BB962C8B-B14F-4D97-AF65-F5344CB8AC3E}">
        <p14:creationId xmlns:p14="http://schemas.microsoft.com/office/powerpoint/2010/main" val="82439558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格 1"/>
          <p:cNvGraphicFramePr>
            <a:graphicFrameLocks noGrp="1"/>
          </p:cNvGraphicFramePr>
          <p:nvPr/>
        </p:nvGraphicFramePr>
        <p:xfrm>
          <a:off x="334386" y="405458"/>
          <a:ext cx="11448548" cy="4680520"/>
        </p:xfrm>
        <a:graphic>
          <a:graphicData uri="http://schemas.openxmlformats.org/drawingml/2006/table">
            <a:tbl>
              <a:tblPr firstRow="1" firstCol="1" bandRow="1"/>
              <a:tblGrid>
                <a:gridCol w="11448548">
                  <a:extLst>
                    <a:ext uri="{9D8B030D-6E8A-4147-A177-3AD203B41FA5}">
                      <a16:colId xmlns:a16="http://schemas.microsoft.com/office/drawing/2014/main" val="20000"/>
                    </a:ext>
                  </a:extLst>
                </a:gridCol>
              </a:tblGrid>
              <a:tr h="4680520">
                <a:tc>
                  <a:txBody>
                    <a:bodyPr/>
                    <a:lstStyle/>
                    <a:p>
                      <a:pPr marL="72000" algn="just">
                        <a:lnSpc>
                          <a:spcPct val="150000"/>
                        </a:lnSpc>
                        <a:spcAft>
                          <a:spcPts val="0"/>
                        </a:spcAft>
                      </a:pPr>
                      <a:endParaRPr lang="en-US" altLang="zh-CN" sz="2800" b="1" kern="100" dirty="0">
                        <a:solidFill>
                          <a:schemeClr val="tx1"/>
                        </a:solidFill>
                        <a:effectLst/>
                        <a:latin typeface="Alibaba Sans" panose="020B0503020203040204" pitchFamily="34" charset="0"/>
                        <a:ea typeface="华文细黑"/>
                        <a:cs typeface="Alibaba Sans" panose="020B0503020203040204" pitchFamily="34" charset="0"/>
                      </a:endParaRPr>
                    </a:p>
                    <a:p>
                      <a:pPr marL="72000" algn="just">
                        <a:lnSpc>
                          <a:spcPct val="150000"/>
                        </a:lnSpc>
                        <a:spcAft>
                          <a:spcPts val="0"/>
                        </a:spcAft>
                      </a:pPr>
                      <a:endParaRPr lang="en-US" altLang="zh-CN" sz="2800" b="1" kern="100" dirty="0">
                        <a:solidFill>
                          <a:schemeClr val="tx1"/>
                        </a:solidFill>
                        <a:effectLst/>
                        <a:latin typeface="Alibaba Sans" panose="020B0503020203040204" pitchFamily="34" charset="0"/>
                        <a:ea typeface="华文细黑"/>
                        <a:cs typeface="Alibaba Sans" panose="020B0503020203040204" pitchFamily="34" charset="0"/>
                      </a:endParaRPr>
                    </a:p>
                    <a:p>
                      <a:pPr marL="72000" algn="just">
                        <a:lnSpc>
                          <a:spcPct val="150000"/>
                        </a:lnSpc>
                        <a:spcAft>
                          <a:spcPts val="0"/>
                        </a:spcAft>
                      </a:pPr>
                      <a:endParaRPr lang="en-US" altLang="zh-CN" sz="2800" b="1" kern="100" dirty="0">
                        <a:solidFill>
                          <a:schemeClr val="tx1"/>
                        </a:solidFill>
                        <a:effectLst/>
                        <a:latin typeface="Alibaba Sans" panose="020B0503020203040204" pitchFamily="34" charset="0"/>
                        <a:ea typeface="华文细黑"/>
                        <a:cs typeface="Alibaba Sans" panose="020B050302020304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sp>
        <p:nvSpPr>
          <p:cNvPr id="9" name="矩形 8">
            <a:extLst>
              <a:ext uri="{FF2B5EF4-FFF2-40B4-BE49-F238E27FC236}">
                <a16:creationId xmlns:a16="http://schemas.microsoft.com/office/drawing/2014/main" id="{9CC072BE-15EA-A74C-8C3C-57A40DBEAD32}"/>
              </a:ext>
            </a:extLst>
          </p:cNvPr>
          <p:cNvSpPr/>
          <p:nvPr/>
        </p:nvSpPr>
        <p:spPr>
          <a:xfrm>
            <a:off x="340508" y="1151477"/>
            <a:ext cx="11265817" cy="3364062"/>
          </a:xfrm>
          <a:prstGeom prst="rect">
            <a:avLst/>
          </a:prstGeom>
        </p:spPr>
        <p:txBody>
          <a:bodyPr wrap="square">
            <a:spAutoFit/>
          </a:bodyPr>
          <a:lstStyle/>
          <a:p>
            <a:pPr marL="72000" algn="just">
              <a:lnSpc>
                <a:spcPct val="150000"/>
              </a:lnSpc>
            </a:pPr>
            <a:r>
              <a:rPr lang="en-US" altLang="zh-CN" sz="2400" b="1" kern="100" dirty="0">
                <a:solidFill>
                  <a:srgbClr val="0066FF"/>
                </a:solidFill>
                <a:latin typeface="Alibaba Sans" panose="020B0503020203040204" pitchFamily="34" charset="0"/>
                <a:ea typeface="华文细黑"/>
                <a:cs typeface="Alibaba Sans" panose="020B0503020203040204" pitchFamily="34" charset="0"/>
              </a:rPr>
              <a:t>Be careful not to overdo it, though. At times, you just want your characters to walk across a room, without drawing attention to it, instead of strutting, trudging, or tiptoeing. If the action is not that important, using a weaker verb is fine. But if you want to build suspense and tension, use the stronger verb to show what your character is feeling while she walks.</a:t>
            </a:r>
          </a:p>
        </p:txBody>
      </p:sp>
    </p:spTree>
    <p:extLst>
      <p:ext uri="{BB962C8B-B14F-4D97-AF65-F5344CB8AC3E}">
        <p14:creationId xmlns:p14="http://schemas.microsoft.com/office/powerpoint/2010/main" val="84806525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linds(horizontal)">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格 1"/>
          <p:cNvGraphicFramePr>
            <a:graphicFrameLocks noGrp="1"/>
          </p:cNvGraphicFramePr>
          <p:nvPr/>
        </p:nvGraphicFramePr>
        <p:xfrm>
          <a:off x="334386" y="405458"/>
          <a:ext cx="11448548" cy="4680520"/>
        </p:xfrm>
        <a:graphic>
          <a:graphicData uri="http://schemas.openxmlformats.org/drawingml/2006/table">
            <a:tbl>
              <a:tblPr firstRow="1" firstCol="1" bandRow="1"/>
              <a:tblGrid>
                <a:gridCol w="11448548">
                  <a:extLst>
                    <a:ext uri="{9D8B030D-6E8A-4147-A177-3AD203B41FA5}">
                      <a16:colId xmlns:a16="http://schemas.microsoft.com/office/drawing/2014/main" val="20000"/>
                    </a:ext>
                  </a:extLst>
                </a:gridCol>
              </a:tblGrid>
              <a:tr h="4680520">
                <a:tc>
                  <a:txBody>
                    <a:bodyPr/>
                    <a:lstStyle/>
                    <a:p>
                      <a:pPr marL="72000" algn="just">
                        <a:lnSpc>
                          <a:spcPct val="150000"/>
                        </a:lnSpc>
                        <a:spcAft>
                          <a:spcPts val="0"/>
                        </a:spcAft>
                      </a:pPr>
                      <a:endParaRPr lang="en-US" altLang="zh-CN" sz="2800" b="1" kern="100" dirty="0">
                        <a:solidFill>
                          <a:schemeClr val="tx1"/>
                        </a:solidFill>
                        <a:effectLst/>
                        <a:latin typeface="Alibaba Sans" panose="020B0503020203040204" pitchFamily="34" charset="0"/>
                        <a:ea typeface="华文细黑"/>
                        <a:cs typeface="Alibaba Sans" panose="020B0503020203040204" pitchFamily="34" charset="0"/>
                      </a:endParaRPr>
                    </a:p>
                    <a:p>
                      <a:pPr marL="72000" algn="just">
                        <a:lnSpc>
                          <a:spcPct val="150000"/>
                        </a:lnSpc>
                        <a:spcAft>
                          <a:spcPts val="0"/>
                        </a:spcAft>
                      </a:pPr>
                      <a:endParaRPr lang="en-US" altLang="zh-CN" sz="2800" b="1" kern="100" dirty="0">
                        <a:solidFill>
                          <a:schemeClr val="tx1"/>
                        </a:solidFill>
                        <a:effectLst/>
                        <a:latin typeface="Alibaba Sans" panose="020B0503020203040204" pitchFamily="34" charset="0"/>
                        <a:ea typeface="华文细黑"/>
                        <a:cs typeface="Alibaba Sans" panose="020B0503020203040204" pitchFamily="34" charset="0"/>
                      </a:endParaRPr>
                    </a:p>
                    <a:p>
                      <a:pPr marL="72000" algn="just">
                        <a:lnSpc>
                          <a:spcPct val="150000"/>
                        </a:lnSpc>
                        <a:spcAft>
                          <a:spcPts val="0"/>
                        </a:spcAft>
                      </a:pPr>
                      <a:endParaRPr lang="en-US" altLang="zh-CN" sz="2800" b="1" kern="100" dirty="0">
                        <a:solidFill>
                          <a:schemeClr val="tx1"/>
                        </a:solidFill>
                        <a:effectLst/>
                        <a:latin typeface="Alibaba Sans" panose="020B0503020203040204" pitchFamily="34" charset="0"/>
                        <a:ea typeface="华文细黑"/>
                        <a:cs typeface="Alibaba Sans" panose="020B050302020304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sp>
        <p:nvSpPr>
          <p:cNvPr id="6" name="矩形 5">
            <a:extLst>
              <a:ext uri="{FF2B5EF4-FFF2-40B4-BE49-F238E27FC236}">
                <a16:creationId xmlns:a16="http://schemas.microsoft.com/office/drawing/2014/main" id="{422E447A-5B16-1D44-A711-F641BDC2481E}"/>
              </a:ext>
            </a:extLst>
          </p:cNvPr>
          <p:cNvSpPr/>
          <p:nvPr/>
        </p:nvSpPr>
        <p:spPr>
          <a:xfrm>
            <a:off x="347976" y="275775"/>
            <a:ext cx="10772499" cy="839782"/>
          </a:xfrm>
          <a:prstGeom prst="rect">
            <a:avLst/>
          </a:prstGeom>
        </p:spPr>
        <p:txBody>
          <a:bodyPr wrap="square">
            <a:spAutoFit/>
          </a:bodyPr>
          <a:lstStyle/>
          <a:p>
            <a:pPr marL="72000" algn="just">
              <a:lnSpc>
                <a:spcPct val="150000"/>
              </a:lnSpc>
            </a:pPr>
            <a:r>
              <a:rPr lang="en-US" altLang="zh-CN" sz="3600" b="1" kern="100" dirty="0">
                <a:solidFill>
                  <a:srgbClr val="FF0000"/>
                </a:solidFill>
                <a:latin typeface="Alibaba Sans" panose="020B0503020203040204" pitchFamily="34" charset="0"/>
                <a:ea typeface="华文细黑"/>
                <a:cs typeface="Alibaba Sans" panose="020B0503020203040204" pitchFamily="34" charset="0"/>
              </a:rPr>
              <a:t>3) Use concrete nouns</a:t>
            </a:r>
          </a:p>
        </p:txBody>
      </p:sp>
      <p:sp>
        <p:nvSpPr>
          <p:cNvPr id="9" name="矩形 8">
            <a:extLst>
              <a:ext uri="{FF2B5EF4-FFF2-40B4-BE49-F238E27FC236}">
                <a16:creationId xmlns:a16="http://schemas.microsoft.com/office/drawing/2014/main" id="{9CC072BE-15EA-A74C-8C3C-57A40DBEAD32}"/>
              </a:ext>
            </a:extLst>
          </p:cNvPr>
          <p:cNvSpPr/>
          <p:nvPr/>
        </p:nvSpPr>
        <p:spPr>
          <a:xfrm>
            <a:off x="334386" y="1340685"/>
            <a:ext cx="11265817" cy="2810065"/>
          </a:xfrm>
          <a:prstGeom prst="rect">
            <a:avLst/>
          </a:prstGeom>
        </p:spPr>
        <p:txBody>
          <a:bodyPr wrap="square">
            <a:spAutoFit/>
          </a:bodyPr>
          <a:lstStyle/>
          <a:p>
            <a:pPr marL="72000" algn="just">
              <a:lnSpc>
                <a:spcPct val="150000"/>
              </a:lnSpc>
            </a:pPr>
            <a:r>
              <a:rPr lang="en-US" altLang="zh-CN" sz="2400" b="1" kern="100" dirty="0">
                <a:solidFill>
                  <a:srgbClr val="0066FF"/>
                </a:solidFill>
                <a:latin typeface="Alibaba Sans" panose="020B0503020203040204" pitchFamily="34" charset="0"/>
                <a:ea typeface="华文细黑"/>
                <a:cs typeface="Alibaba Sans" panose="020B0503020203040204" pitchFamily="34" charset="0"/>
              </a:rPr>
              <a:t>Try to be as specific as possible rather than using generic(</a:t>
            </a:r>
            <a:r>
              <a:rPr lang="zh-CN" altLang="en-US" sz="2400" b="1" kern="100" dirty="0">
                <a:solidFill>
                  <a:srgbClr val="0066FF"/>
                </a:solidFill>
                <a:latin typeface="Alibaba Sans" panose="020B0503020203040204" pitchFamily="34" charset="0"/>
                <a:ea typeface="华文细黑"/>
                <a:cs typeface="Alibaba Sans" panose="020B0503020203040204" pitchFamily="34" charset="0"/>
              </a:rPr>
              <a:t>通用的</a:t>
            </a:r>
            <a:r>
              <a:rPr lang="en-US" altLang="zh-CN" sz="2400" b="1" kern="100" dirty="0">
                <a:solidFill>
                  <a:srgbClr val="0066FF"/>
                </a:solidFill>
                <a:latin typeface="Alibaba Sans" panose="020B0503020203040204" pitchFamily="34" charset="0"/>
                <a:ea typeface="华文细黑"/>
                <a:cs typeface="Alibaba Sans" panose="020B0503020203040204" pitchFamily="34" charset="0"/>
              </a:rPr>
              <a:t>) terms. That’s not just true for verbs, but for nouns too. Use concrete nouns that create the image you want in readers’ minds. Instead of having your characters eat breakfast, let your readers know that they’re having eggs and bacon.</a:t>
            </a:r>
          </a:p>
        </p:txBody>
      </p:sp>
    </p:spTree>
    <p:extLst>
      <p:ext uri="{BB962C8B-B14F-4D97-AF65-F5344CB8AC3E}">
        <p14:creationId xmlns:p14="http://schemas.microsoft.com/office/powerpoint/2010/main" val="124390766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blinds(horizontal)">
                                      <p:cBhvr>
                                        <p:cTn id="1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9"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格 1"/>
          <p:cNvGraphicFramePr>
            <a:graphicFrameLocks noGrp="1"/>
          </p:cNvGraphicFramePr>
          <p:nvPr/>
        </p:nvGraphicFramePr>
        <p:xfrm>
          <a:off x="384211" y="0"/>
          <a:ext cx="11448548" cy="5700268"/>
        </p:xfrm>
        <a:graphic>
          <a:graphicData uri="http://schemas.openxmlformats.org/drawingml/2006/table">
            <a:tbl>
              <a:tblPr firstRow="1" firstCol="1" bandRow="1"/>
              <a:tblGrid>
                <a:gridCol w="11448548">
                  <a:extLst>
                    <a:ext uri="{9D8B030D-6E8A-4147-A177-3AD203B41FA5}">
                      <a16:colId xmlns:a16="http://schemas.microsoft.com/office/drawing/2014/main" val="20000"/>
                    </a:ext>
                  </a:extLst>
                </a:gridCol>
              </a:tblGrid>
              <a:tr h="4680520">
                <a:tc>
                  <a:txBody>
                    <a:bodyPr/>
                    <a:lstStyle/>
                    <a:p>
                      <a:pPr marL="72000" marR="0" lvl="0" indent="0" algn="just" defTabSz="1218565" rtl="0" eaLnBrk="1" fontAlgn="auto" latinLnBrk="0" hangingPunct="1">
                        <a:lnSpc>
                          <a:spcPct val="150000"/>
                        </a:lnSpc>
                        <a:spcBef>
                          <a:spcPts val="0"/>
                        </a:spcBef>
                        <a:spcAft>
                          <a:spcPts val="0"/>
                        </a:spcAft>
                        <a:buClrTx/>
                        <a:buSzTx/>
                        <a:buFontTx/>
                        <a:buNone/>
                        <a:tabLst/>
                        <a:defRPr/>
                      </a:pPr>
                      <a:endParaRPr lang="en-US" altLang="zh-CN" sz="2800" b="1" kern="100" dirty="0">
                        <a:solidFill>
                          <a:schemeClr val="tx1"/>
                        </a:solidFill>
                        <a:effectLst/>
                        <a:latin typeface="Alibaba Sans" panose="020B0503020203040204" pitchFamily="34" charset="0"/>
                        <a:ea typeface="华文细黑"/>
                        <a:cs typeface="Alibaba Sans" panose="020B0503020203040204" pitchFamily="34" charset="0"/>
                      </a:endParaRPr>
                    </a:p>
                    <a:p>
                      <a:pPr marL="72000" marR="0" lvl="0" indent="0" algn="just" defTabSz="1218565" rtl="0" eaLnBrk="1" fontAlgn="auto" latinLnBrk="0" hangingPunct="1">
                        <a:lnSpc>
                          <a:spcPct val="150000"/>
                        </a:lnSpc>
                        <a:spcBef>
                          <a:spcPts val="0"/>
                        </a:spcBef>
                        <a:spcAft>
                          <a:spcPts val="0"/>
                        </a:spcAft>
                        <a:buClrTx/>
                        <a:buSzTx/>
                        <a:buFontTx/>
                        <a:buNone/>
                        <a:tabLst/>
                        <a:defRPr/>
                      </a:pPr>
                      <a:endParaRPr lang="en-US" altLang="zh-CN" sz="2800" b="1" kern="100" dirty="0">
                        <a:solidFill>
                          <a:schemeClr val="tx1"/>
                        </a:solidFill>
                        <a:effectLst/>
                        <a:latin typeface="Alibaba Sans" panose="020B0503020203040204" pitchFamily="34" charset="0"/>
                        <a:ea typeface="华文细黑"/>
                        <a:cs typeface="Alibaba Sans" panose="020B0503020203040204" pitchFamily="34" charset="0"/>
                      </a:endParaRPr>
                    </a:p>
                    <a:p>
                      <a:pPr marL="72000" marR="0" lvl="0" indent="0" algn="just" defTabSz="1218565" rtl="0" eaLnBrk="1" fontAlgn="auto" latinLnBrk="0" hangingPunct="1">
                        <a:lnSpc>
                          <a:spcPct val="150000"/>
                        </a:lnSpc>
                        <a:spcBef>
                          <a:spcPts val="0"/>
                        </a:spcBef>
                        <a:spcAft>
                          <a:spcPts val="0"/>
                        </a:spcAft>
                        <a:buClrTx/>
                        <a:buSzTx/>
                        <a:buFontTx/>
                        <a:buNone/>
                        <a:tabLst/>
                        <a:defRPr/>
                      </a:pPr>
                      <a:endParaRPr lang="en-US" altLang="zh-CN" sz="2800" b="1" kern="100" dirty="0">
                        <a:solidFill>
                          <a:schemeClr val="tx1"/>
                        </a:solidFill>
                        <a:effectLst/>
                        <a:latin typeface="Alibaba Sans" panose="020B0503020203040204" pitchFamily="34" charset="0"/>
                        <a:ea typeface="华文细黑"/>
                        <a:cs typeface="Alibaba Sans" panose="020B0503020203040204" pitchFamily="34" charset="0"/>
                      </a:endParaRPr>
                    </a:p>
                    <a:p>
                      <a:pPr marL="72000" marR="0" lvl="0" indent="0" algn="just" defTabSz="1218565" rtl="0" eaLnBrk="1" fontAlgn="auto" latinLnBrk="0" hangingPunct="1">
                        <a:lnSpc>
                          <a:spcPct val="150000"/>
                        </a:lnSpc>
                        <a:spcBef>
                          <a:spcPts val="0"/>
                        </a:spcBef>
                        <a:spcAft>
                          <a:spcPts val="0"/>
                        </a:spcAft>
                        <a:buClrTx/>
                        <a:buSzTx/>
                        <a:buFontTx/>
                        <a:buNone/>
                        <a:tabLst/>
                        <a:defRPr/>
                      </a:pPr>
                      <a:endParaRPr lang="en-US" altLang="zh-CN" sz="2800" b="1" kern="100" dirty="0">
                        <a:solidFill>
                          <a:schemeClr val="tx1"/>
                        </a:solidFill>
                        <a:effectLst/>
                        <a:latin typeface="Alibaba Sans" panose="020B0503020203040204" pitchFamily="34" charset="0"/>
                        <a:ea typeface="华文细黑"/>
                        <a:cs typeface="Alibaba Sans" panose="020B0503020203040204" pitchFamily="34" charset="0"/>
                      </a:endParaRPr>
                    </a:p>
                    <a:p>
                      <a:pPr marL="72000" marR="0" lvl="0" indent="0" algn="just" defTabSz="1218565" rtl="0" eaLnBrk="1" fontAlgn="auto" latinLnBrk="0" hangingPunct="1">
                        <a:lnSpc>
                          <a:spcPct val="150000"/>
                        </a:lnSpc>
                        <a:spcBef>
                          <a:spcPts val="0"/>
                        </a:spcBef>
                        <a:spcAft>
                          <a:spcPts val="0"/>
                        </a:spcAft>
                        <a:buClrTx/>
                        <a:buSzTx/>
                        <a:buFontTx/>
                        <a:buNone/>
                        <a:tabLst/>
                        <a:defRPr/>
                      </a:pPr>
                      <a:endParaRPr lang="en-US" altLang="zh-CN" sz="2800" b="1" kern="100" dirty="0">
                        <a:solidFill>
                          <a:schemeClr val="tx1"/>
                        </a:solidFill>
                        <a:effectLst/>
                        <a:latin typeface="Alibaba Sans" panose="020B0503020203040204" pitchFamily="34" charset="0"/>
                        <a:ea typeface="华文细黑"/>
                        <a:cs typeface="Alibaba Sans" panose="020B0503020203040204" pitchFamily="34" charset="0"/>
                      </a:endParaRPr>
                    </a:p>
                    <a:p>
                      <a:pPr marL="72000" marR="0" lvl="0" indent="0" algn="just" defTabSz="1218565" rtl="0" eaLnBrk="1" fontAlgn="auto" latinLnBrk="0" hangingPunct="1">
                        <a:lnSpc>
                          <a:spcPct val="150000"/>
                        </a:lnSpc>
                        <a:spcBef>
                          <a:spcPts val="0"/>
                        </a:spcBef>
                        <a:spcAft>
                          <a:spcPts val="0"/>
                        </a:spcAft>
                        <a:buClrTx/>
                        <a:buSzTx/>
                        <a:buFontTx/>
                        <a:buNone/>
                        <a:tabLst/>
                        <a:defRPr/>
                      </a:pPr>
                      <a:endParaRPr lang="en-US" altLang="zh-CN" sz="2800" b="1" kern="100" dirty="0">
                        <a:solidFill>
                          <a:schemeClr val="tx1"/>
                        </a:solidFill>
                        <a:effectLst/>
                        <a:latin typeface="Alibaba Sans" panose="020B0503020203040204" pitchFamily="34" charset="0"/>
                        <a:ea typeface="华文细黑"/>
                        <a:cs typeface="Alibaba Sans" panose="020B0503020203040204" pitchFamily="34" charset="0"/>
                      </a:endParaRPr>
                    </a:p>
                    <a:p>
                      <a:pPr marL="72000" marR="0" lvl="0" indent="0" algn="just" defTabSz="1218565" rtl="0" eaLnBrk="1" fontAlgn="auto" latinLnBrk="0" hangingPunct="1">
                        <a:lnSpc>
                          <a:spcPct val="150000"/>
                        </a:lnSpc>
                        <a:spcBef>
                          <a:spcPts val="0"/>
                        </a:spcBef>
                        <a:spcAft>
                          <a:spcPts val="0"/>
                        </a:spcAft>
                        <a:buClrTx/>
                        <a:buSzTx/>
                        <a:buFontTx/>
                        <a:buNone/>
                        <a:tabLst/>
                        <a:defRPr/>
                      </a:pPr>
                      <a:endParaRPr lang="en-US" altLang="zh-CN" sz="2800" b="1" kern="100" dirty="0">
                        <a:solidFill>
                          <a:schemeClr val="tx1"/>
                        </a:solidFill>
                        <a:effectLst/>
                        <a:latin typeface="Alibaba Sans" panose="020B0503020203040204" pitchFamily="34" charset="0"/>
                        <a:ea typeface="华文细黑"/>
                        <a:cs typeface="Alibaba Sans" panose="020B0503020203040204" pitchFamily="34" charset="0"/>
                      </a:endParaRPr>
                    </a:p>
                    <a:p>
                      <a:pPr marL="72000" marR="0" lvl="0" indent="0" algn="just" defTabSz="1218565" rtl="0" eaLnBrk="1" fontAlgn="auto" latinLnBrk="0" hangingPunct="1">
                        <a:lnSpc>
                          <a:spcPct val="150000"/>
                        </a:lnSpc>
                        <a:spcBef>
                          <a:spcPts val="0"/>
                        </a:spcBef>
                        <a:spcAft>
                          <a:spcPts val="0"/>
                        </a:spcAft>
                        <a:buClrTx/>
                        <a:buSzTx/>
                        <a:buFontTx/>
                        <a:buNone/>
                        <a:tabLst/>
                        <a:defRPr/>
                      </a:pPr>
                      <a:endParaRPr lang="en-US" altLang="zh-CN" sz="2800" b="1" kern="100" dirty="0">
                        <a:solidFill>
                          <a:schemeClr val="tx1"/>
                        </a:solidFill>
                        <a:effectLst/>
                        <a:latin typeface="Alibaba Sans" panose="020B0503020203040204" pitchFamily="34" charset="0"/>
                        <a:ea typeface="华文细黑"/>
                        <a:cs typeface="Alibaba Sans" panose="020B0503020203040204" pitchFamily="34" charset="0"/>
                      </a:endParaRPr>
                    </a:p>
                    <a:p>
                      <a:pPr marL="72000" marR="0" lvl="0" indent="0" algn="just" defTabSz="1218565" rtl="0" eaLnBrk="1" fontAlgn="auto" latinLnBrk="0" hangingPunct="1">
                        <a:lnSpc>
                          <a:spcPct val="150000"/>
                        </a:lnSpc>
                        <a:spcBef>
                          <a:spcPts val="0"/>
                        </a:spcBef>
                        <a:spcAft>
                          <a:spcPts val="0"/>
                        </a:spcAft>
                        <a:buClrTx/>
                        <a:buSzTx/>
                        <a:buFontTx/>
                        <a:buNone/>
                        <a:tabLst/>
                        <a:defRPr/>
                      </a:pPr>
                      <a:endParaRPr lang="en-US" altLang="zh-CN" sz="2800" b="1" kern="100" dirty="0">
                        <a:solidFill>
                          <a:schemeClr val="tx1"/>
                        </a:solidFill>
                        <a:effectLst/>
                        <a:latin typeface="Alibaba Sans" panose="020B0503020203040204" pitchFamily="34" charset="0"/>
                        <a:ea typeface="华文细黑"/>
                        <a:cs typeface="Alibaba Sans" panose="020B050302020304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sp>
        <p:nvSpPr>
          <p:cNvPr id="6" name="矩形 5">
            <a:extLst>
              <a:ext uri="{FF2B5EF4-FFF2-40B4-BE49-F238E27FC236}">
                <a16:creationId xmlns:a16="http://schemas.microsoft.com/office/drawing/2014/main" id="{422E447A-5B16-1D44-A711-F641BDC2481E}"/>
              </a:ext>
            </a:extLst>
          </p:cNvPr>
          <p:cNvSpPr/>
          <p:nvPr/>
        </p:nvSpPr>
        <p:spPr>
          <a:xfrm>
            <a:off x="320660" y="857048"/>
            <a:ext cx="10772499" cy="844847"/>
          </a:xfrm>
          <a:prstGeom prst="rect">
            <a:avLst/>
          </a:prstGeom>
        </p:spPr>
        <p:txBody>
          <a:bodyPr wrap="square">
            <a:spAutoFit/>
          </a:bodyPr>
          <a:lstStyle/>
          <a:p>
            <a:pPr marL="72000" algn="just">
              <a:lnSpc>
                <a:spcPct val="150000"/>
              </a:lnSpc>
            </a:pPr>
            <a:r>
              <a:rPr lang="en-US" altLang="zh-CN" sz="3600" b="1" kern="100" dirty="0">
                <a:highlight>
                  <a:srgbClr val="00FF00"/>
                </a:highlight>
                <a:latin typeface="Alibaba Sans" panose="020B0503020203040204" pitchFamily="34" charset="0"/>
                <a:ea typeface="华文细黑"/>
                <a:cs typeface="Alibaba Sans" panose="020B0503020203040204" pitchFamily="34" charset="0"/>
              </a:rPr>
              <a:t>Telling</a:t>
            </a:r>
            <a:r>
              <a:rPr lang="en-US" altLang="zh-CN" sz="3600" b="1" kern="100" dirty="0">
                <a:latin typeface="Alibaba Sans" panose="020B0503020203040204" pitchFamily="34" charset="0"/>
                <a:ea typeface="华文细黑"/>
                <a:cs typeface="Alibaba Sans" panose="020B0503020203040204" pitchFamily="34" charset="0"/>
              </a:rPr>
              <a:t>:  </a:t>
            </a:r>
            <a:r>
              <a:rPr lang="en-US" altLang="zh-CN" sz="3600" b="1" i="1" kern="100" dirty="0">
                <a:latin typeface="Alibaba Sans" panose="020B0503020203040204" pitchFamily="34" charset="0"/>
                <a:ea typeface="华文细黑"/>
                <a:cs typeface="Alibaba Sans" panose="020B0503020203040204" pitchFamily="34" charset="0"/>
              </a:rPr>
              <a:t>Tina lived in a big house. </a:t>
            </a:r>
          </a:p>
        </p:txBody>
      </p:sp>
      <p:sp>
        <p:nvSpPr>
          <p:cNvPr id="9" name="矩形 8">
            <a:extLst>
              <a:ext uri="{FF2B5EF4-FFF2-40B4-BE49-F238E27FC236}">
                <a16:creationId xmlns:a16="http://schemas.microsoft.com/office/drawing/2014/main" id="{9CC072BE-15EA-A74C-8C3C-57A40DBEAD32}"/>
              </a:ext>
            </a:extLst>
          </p:cNvPr>
          <p:cNvSpPr/>
          <p:nvPr/>
        </p:nvSpPr>
        <p:spPr>
          <a:xfrm>
            <a:off x="324108" y="2934345"/>
            <a:ext cx="11265817" cy="1675843"/>
          </a:xfrm>
          <a:prstGeom prst="rect">
            <a:avLst/>
          </a:prstGeom>
        </p:spPr>
        <p:txBody>
          <a:bodyPr wrap="square">
            <a:spAutoFit/>
          </a:bodyPr>
          <a:lstStyle/>
          <a:p>
            <a:pPr marL="72000" algn="just">
              <a:lnSpc>
                <a:spcPct val="150000"/>
              </a:lnSpc>
            </a:pPr>
            <a:r>
              <a:rPr lang="en-US" altLang="zh-CN" sz="3600" b="1" kern="100" dirty="0">
                <a:highlight>
                  <a:srgbClr val="00FF00"/>
                </a:highlight>
                <a:latin typeface="Alibaba Sans" panose="020B0503020203040204" pitchFamily="34" charset="0"/>
                <a:ea typeface="华文细黑"/>
                <a:cs typeface="Alibaba Sans" panose="020B0503020203040204" pitchFamily="34" charset="0"/>
              </a:rPr>
              <a:t>Showing</a:t>
            </a:r>
            <a:r>
              <a:rPr lang="en-US" altLang="zh-CN" sz="3600" b="1" kern="100" dirty="0">
                <a:latin typeface="Alibaba Sans" panose="020B0503020203040204" pitchFamily="34" charset="0"/>
                <a:ea typeface="华文细黑"/>
                <a:cs typeface="Alibaba Sans" panose="020B0503020203040204" pitchFamily="34" charset="0"/>
              </a:rPr>
              <a:t>:  </a:t>
            </a:r>
            <a:r>
              <a:rPr lang="en-US" altLang="zh-CN" sz="3600" b="1" i="1" kern="100" dirty="0">
                <a:solidFill>
                  <a:srgbClr val="FF0000"/>
                </a:solidFill>
                <a:latin typeface="Alibaba Sans" panose="020B0503020203040204" pitchFamily="34" charset="0"/>
                <a:ea typeface="华文细黑"/>
                <a:cs typeface="Alibaba Sans" panose="020B0503020203040204" pitchFamily="34" charset="0"/>
              </a:rPr>
              <a:t> Tina’s steps echoed across the foyer</a:t>
            </a:r>
            <a:r>
              <a:rPr lang="zh-CN" altLang="en-US" sz="3600" b="1" kern="100" dirty="0">
                <a:solidFill>
                  <a:srgbClr val="FF0000"/>
                </a:solidFill>
                <a:latin typeface="Alibaba Sans" panose="020B0503020203040204" pitchFamily="34" charset="0"/>
                <a:ea typeface="华文细黑"/>
                <a:cs typeface="Alibaba Sans" panose="020B0503020203040204" pitchFamily="34" charset="0"/>
              </a:rPr>
              <a:t>（前厅</a:t>
            </a:r>
            <a:r>
              <a:rPr lang="en-US" altLang="zh-CN" sz="3600" b="1" kern="100" dirty="0">
                <a:solidFill>
                  <a:srgbClr val="FF0000"/>
                </a:solidFill>
                <a:latin typeface="Alibaba Sans" panose="020B0503020203040204" pitchFamily="34" charset="0"/>
                <a:ea typeface="华文细黑"/>
                <a:cs typeface="Alibaba Sans" panose="020B0503020203040204" pitchFamily="34" charset="0"/>
              </a:rPr>
              <a:t>) </a:t>
            </a:r>
            <a:r>
              <a:rPr lang="en-US" altLang="zh-CN" sz="3600" b="1" i="1" kern="100" dirty="0">
                <a:solidFill>
                  <a:srgbClr val="FF0000"/>
                </a:solidFill>
                <a:latin typeface="Alibaba Sans" panose="020B0503020203040204" pitchFamily="34" charset="0"/>
                <a:ea typeface="华文细黑"/>
                <a:cs typeface="Alibaba Sans" panose="020B0503020203040204" pitchFamily="34" charset="0"/>
              </a:rPr>
              <a:t>as she entered the mansion.</a:t>
            </a:r>
          </a:p>
        </p:txBody>
      </p:sp>
      <p:sp>
        <p:nvSpPr>
          <p:cNvPr id="3" name="下弧形箭头 2">
            <a:extLst>
              <a:ext uri="{FF2B5EF4-FFF2-40B4-BE49-F238E27FC236}">
                <a16:creationId xmlns:a16="http://schemas.microsoft.com/office/drawing/2014/main" id="{14D53EC6-15F0-624F-AC74-A96A1CDA0B88}"/>
              </a:ext>
            </a:extLst>
          </p:cNvPr>
          <p:cNvSpPr/>
          <p:nvPr/>
        </p:nvSpPr>
        <p:spPr>
          <a:xfrm rot="2127760">
            <a:off x="8975492" y="1636821"/>
            <a:ext cx="1343294" cy="677621"/>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solidFill>
                <a:schemeClr val="tx1"/>
              </a:solidFill>
            </a:endParaRPr>
          </a:p>
        </p:txBody>
      </p:sp>
    </p:spTree>
    <p:extLst>
      <p:ext uri="{BB962C8B-B14F-4D97-AF65-F5344CB8AC3E}">
        <p14:creationId xmlns:p14="http://schemas.microsoft.com/office/powerpoint/2010/main" val="421371674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 calcmode="lin" valueType="num">
                                      <p:cBhvr additive="base">
                                        <p:cTn id="12" dur="500" fill="hold"/>
                                        <p:tgtEl>
                                          <p:spTgt spid="3"/>
                                        </p:tgtEl>
                                        <p:attrNameLst>
                                          <p:attrName>ppt_x</p:attrName>
                                        </p:attrNameLst>
                                      </p:cBhvr>
                                      <p:tavLst>
                                        <p:tav tm="0">
                                          <p:val>
                                            <p:strVal val="#ppt_x"/>
                                          </p:val>
                                        </p:tav>
                                        <p:tav tm="100000">
                                          <p:val>
                                            <p:strVal val="#ppt_x"/>
                                          </p:val>
                                        </p:tav>
                                      </p:tavLst>
                                    </p:anim>
                                    <p:anim calcmode="lin" valueType="num">
                                      <p:cBhvr additive="base">
                                        <p:cTn id="13"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3" presetClass="entr" presetSubtype="10" fill="hold" grpId="0" nodeType="clickEffect">
                                  <p:stCondLst>
                                    <p:cond delay="0"/>
                                  </p:stCondLst>
                                  <p:childTnLst>
                                    <p:set>
                                      <p:cBhvr>
                                        <p:cTn id="17" dur="1" fill="hold">
                                          <p:stCondLst>
                                            <p:cond delay="0"/>
                                          </p:stCondLst>
                                        </p:cTn>
                                        <p:tgtEl>
                                          <p:spTgt spid="9"/>
                                        </p:tgtEl>
                                        <p:attrNameLst>
                                          <p:attrName>style.visibility</p:attrName>
                                        </p:attrNameLst>
                                      </p:cBhvr>
                                      <p:to>
                                        <p:strVal val="visible"/>
                                      </p:to>
                                    </p:set>
                                    <p:animEffect transition="in" filter="blinds(horizontal)">
                                      <p:cBhvr>
                                        <p:cTn id="18"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9" grpId="0"/>
      <p:bldP spid="3"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格 1"/>
          <p:cNvGraphicFramePr>
            <a:graphicFrameLocks noGrp="1"/>
          </p:cNvGraphicFramePr>
          <p:nvPr>
            <p:extLst>
              <p:ext uri="{D42A27DB-BD31-4B8C-83A1-F6EECF244321}">
                <p14:modId xmlns:p14="http://schemas.microsoft.com/office/powerpoint/2010/main" val="3573045172"/>
              </p:ext>
            </p:extLst>
          </p:nvPr>
        </p:nvGraphicFramePr>
        <p:xfrm>
          <a:off x="334385" y="405457"/>
          <a:ext cx="11521641" cy="5961283"/>
        </p:xfrm>
        <a:graphic>
          <a:graphicData uri="http://schemas.openxmlformats.org/drawingml/2006/table">
            <a:tbl>
              <a:tblPr firstRow="1" firstCol="1" bandRow="1"/>
              <a:tblGrid>
                <a:gridCol w="11521641">
                  <a:extLst>
                    <a:ext uri="{9D8B030D-6E8A-4147-A177-3AD203B41FA5}">
                      <a16:colId xmlns:a16="http://schemas.microsoft.com/office/drawing/2014/main" val="20000"/>
                    </a:ext>
                  </a:extLst>
                </a:gridCol>
              </a:tblGrid>
              <a:tr h="5961283">
                <a:tc>
                  <a:txBody>
                    <a:bodyPr/>
                    <a:lstStyle/>
                    <a:p>
                      <a:pPr marL="72000" algn="just">
                        <a:lnSpc>
                          <a:spcPct val="150000"/>
                        </a:lnSpc>
                        <a:spcAft>
                          <a:spcPts val="0"/>
                        </a:spcAft>
                      </a:pPr>
                      <a:endParaRPr lang="en-US" altLang="zh-CN" sz="2800" b="1" kern="100" dirty="0">
                        <a:solidFill>
                          <a:schemeClr val="tx1"/>
                        </a:solidFill>
                        <a:effectLst/>
                        <a:latin typeface="Alibaba Sans" panose="020B0503020203040204" pitchFamily="34" charset="0"/>
                        <a:ea typeface="华文细黑"/>
                        <a:cs typeface="Alibaba Sans" panose="020B0503020203040204" pitchFamily="34" charset="0"/>
                      </a:endParaRPr>
                    </a:p>
                    <a:p>
                      <a:pPr marL="72000" algn="just">
                        <a:lnSpc>
                          <a:spcPct val="150000"/>
                        </a:lnSpc>
                        <a:spcAft>
                          <a:spcPts val="0"/>
                        </a:spcAft>
                      </a:pPr>
                      <a:endParaRPr lang="en-US" altLang="zh-CN" sz="2800" b="1" kern="100" dirty="0">
                        <a:solidFill>
                          <a:schemeClr val="tx1"/>
                        </a:solidFill>
                        <a:effectLst/>
                        <a:latin typeface="Alibaba Sans" panose="020B0503020203040204" pitchFamily="34" charset="0"/>
                        <a:ea typeface="华文细黑"/>
                        <a:cs typeface="Alibaba Sans" panose="020B0503020203040204" pitchFamily="34" charset="0"/>
                      </a:endParaRPr>
                    </a:p>
                    <a:p>
                      <a:pPr marL="72000" algn="just">
                        <a:lnSpc>
                          <a:spcPct val="150000"/>
                        </a:lnSpc>
                        <a:spcAft>
                          <a:spcPts val="0"/>
                        </a:spcAft>
                      </a:pPr>
                      <a:endParaRPr lang="en-US" altLang="zh-CN" sz="2800" b="1" kern="100" dirty="0">
                        <a:solidFill>
                          <a:schemeClr val="tx1"/>
                        </a:solidFill>
                        <a:effectLst/>
                        <a:latin typeface="Alibaba Sans" panose="020B0503020203040204" pitchFamily="34" charset="0"/>
                        <a:ea typeface="华文细黑"/>
                        <a:cs typeface="Alibaba Sans" panose="020B050302020304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sp>
        <p:nvSpPr>
          <p:cNvPr id="6" name="矩形 5">
            <a:extLst>
              <a:ext uri="{FF2B5EF4-FFF2-40B4-BE49-F238E27FC236}">
                <a16:creationId xmlns:a16="http://schemas.microsoft.com/office/drawing/2014/main" id="{422E447A-5B16-1D44-A711-F641BDC2481E}"/>
              </a:ext>
            </a:extLst>
          </p:cNvPr>
          <p:cNvSpPr/>
          <p:nvPr/>
        </p:nvSpPr>
        <p:spPr>
          <a:xfrm>
            <a:off x="334386" y="381464"/>
            <a:ext cx="10772499" cy="844847"/>
          </a:xfrm>
          <a:prstGeom prst="rect">
            <a:avLst/>
          </a:prstGeom>
        </p:spPr>
        <p:txBody>
          <a:bodyPr wrap="square">
            <a:spAutoFit/>
          </a:bodyPr>
          <a:lstStyle/>
          <a:p>
            <a:pPr marL="72000" algn="just">
              <a:lnSpc>
                <a:spcPct val="150000"/>
              </a:lnSpc>
            </a:pPr>
            <a:r>
              <a:rPr lang="en-US" altLang="zh-CN" sz="3600" b="1" kern="100" dirty="0">
                <a:solidFill>
                  <a:srgbClr val="FF0000"/>
                </a:solidFill>
                <a:latin typeface="Alibaba Sans" panose="020B0503020203040204" pitchFamily="34" charset="0"/>
                <a:ea typeface="华文细黑"/>
                <a:cs typeface="Alibaba Sans" panose="020B0503020203040204" pitchFamily="34" charset="0"/>
              </a:rPr>
              <a:t>4) Break activities into smaller parts</a:t>
            </a:r>
          </a:p>
        </p:txBody>
      </p:sp>
      <p:sp>
        <p:nvSpPr>
          <p:cNvPr id="9" name="矩形 8">
            <a:extLst>
              <a:ext uri="{FF2B5EF4-FFF2-40B4-BE49-F238E27FC236}">
                <a16:creationId xmlns:a16="http://schemas.microsoft.com/office/drawing/2014/main" id="{9CC072BE-15EA-A74C-8C3C-57A40DBEAD32}"/>
              </a:ext>
            </a:extLst>
          </p:cNvPr>
          <p:cNvSpPr/>
          <p:nvPr/>
        </p:nvSpPr>
        <p:spPr>
          <a:xfrm>
            <a:off x="334386" y="1340685"/>
            <a:ext cx="11265817" cy="5026056"/>
          </a:xfrm>
          <a:prstGeom prst="rect">
            <a:avLst/>
          </a:prstGeom>
        </p:spPr>
        <p:txBody>
          <a:bodyPr wrap="square">
            <a:spAutoFit/>
          </a:bodyPr>
          <a:lstStyle/>
          <a:p>
            <a:pPr marL="72000" algn="just">
              <a:lnSpc>
                <a:spcPct val="150000"/>
              </a:lnSpc>
            </a:pPr>
            <a:r>
              <a:rPr lang="en-US" altLang="zh-CN" sz="2400" b="1" kern="100" dirty="0">
                <a:solidFill>
                  <a:srgbClr val="0066FF"/>
                </a:solidFill>
                <a:latin typeface="Alibaba Sans" panose="020B0503020203040204" pitchFamily="34" charset="0"/>
                <a:ea typeface="华文细黑"/>
                <a:cs typeface="Alibaba Sans" panose="020B0503020203040204" pitchFamily="34" charset="0"/>
              </a:rPr>
              <a:t>One trick to write in a more concrete way is to break generic activities into smaller parts. Instead of telling us that your protagonist is cleaning, show us that she’s vacuuming and frowning at the sock she finds beneath the couch.</a:t>
            </a:r>
            <a:r>
              <a:rPr lang="zh-CN" altLang="en-US" sz="2400" b="1" kern="100" dirty="0">
                <a:solidFill>
                  <a:srgbClr val="0066FF"/>
                </a:solidFill>
                <a:latin typeface="Alibaba Sans" panose="020B0503020203040204" pitchFamily="34" charset="0"/>
                <a:ea typeface="华文细黑"/>
                <a:cs typeface="Alibaba Sans" panose="020B0503020203040204" pitchFamily="34" charset="0"/>
              </a:rPr>
              <a:t> </a:t>
            </a:r>
            <a:r>
              <a:rPr lang="en-US" altLang="zh-CN" sz="2400" b="1" kern="100" dirty="0">
                <a:solidFill>
                  <a:srgbClr val="0066FF"/>
                </a:solidFill>
                <a:latin typeface="Alibaba Sans" panose="020B0503020203040204" pitchFamily="34" charset="0"/>
                <a:ea typeface="华文细黑"/>
                <a:cs typeface="Alibaba Sans" panose="020B0503020203040204" pitchFamily="34" charset="0"/>
              </a:rPr>
              <a:t>Don’t overdo it, though. If the activity isn’t important, sum it up in a general sweep. But if it reveals something about the character—maybe how fastidious(</a:t>
            </a:r>
            <a:r>
              <a:rPr lang="zh-CN" altLang="en-US" sz="2400" b="1" kern="100" dirty="0">
                <a:solidFill>
                  <a:srgbClr val="0066FF"/>
                </a:solidFill>
                <a:latin typeface="Alibaba Sans" panose="020B0503020203040204" pitchFamily="34" charset="0"/>
                <a:ea typeface="华文细黑"/>
                <a:cs typeface="Alibaba Sans" panose="020B0503020203040204" pitchFamily="34" charset="0"/>
              </a:rPr>
              <a:t>有洁癖的</a:t>
            </a:r>
            <a:r>
              <a:rPr lang="en-US" altLang="zh-CN" sz="2400" b="1" kern="100" dirty="0">
                <a:solidFill>
                  <a:srgbClr val="0066FF"/>
                </a:solidFill>
                <a:latin typeface="Alibaba Sans" panose="020B0503020203040204" pitchFamily="34" charset="0"/>
                <a:ea typeface="华文细黑"/>
                <a:cs typeface="Alibaba Sans" panose="020B0503020203040204" pitchFamily="34" charset="0"/>
              </a:rPr>
              <a:t>) she is—or moves the plot forward, break it down into its parts. If she finds not a sock but drugs beneath her son’s bed, it might be worth showing your readers the details instead of just saying she was cleaning .</a:t>
            </a:r>
          </a:p>
        </p:txBody>
      </p:sp>
    </p:spTree>
    <p:extLst>
      <p:ext uri="{BB962C8B-B14F-4D97-AF65-F5344CB8AC3E}">
        <p14:creationId xmlns:p14="http://schemas.microsoft.com/office/powerpoint/2010/main" val="343720582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blinds(horizontal)">
                                      <p:cBhvr>
                                        <p:cTn id="1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9"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格 1"/>
          <p:cNvGraphicFramePr>
            <a:graphicFrameLocks noGrp="1"/>
          </p:cNvGraphicFramePr>
          <p:nvPr/>
        </p:nvGraphicFramePr>
        <p:xfrm>
          <a:off x="334385" y="405457"/>
          <a:ext cx="11521641" cy="5961283"/>
        </p:xfrm>
        <a:graphic>
          <a:graphicData uri="http://schemas.openxmlformats.org/drawingml/2006/table">
            <a:tbl>
              <a:tblPr firstRow="1" firstCol="1" bandRow="1"/>
              <a:tblGrid>
                <a:gridCol w="11521641">
                  <a:extLst>
                    <a:ext uri="{9D8B030D-6E8A-4147-A177-3AD203B41FA5}">
                      <a16:colId xmlns:a16="http://schemas.microsoft.com/office/drawing/2014/main" val="20000"/>
                    </a:ext>
                  </a:extLst>
                </a:gridCol>
              </a:tblGrid>
              <a:tr h="5961283">
                <a:tc>
                  <a:txBody>
                    <a:bodyPr/>
                    <a:lstStyle/>
                    <a:p>
                      <a:pPr marL="72000" algn="just">
                        <a:lnSpc>
                          <a:spcPct val="150000"/>
                        </a:lnSpc>
                        <a:spcAft>
                          <a:spcPts val="0"/>
                        </a:spcAft>
                      </a:pPr>
                      <a:endParaRPr lang="en-US" altLang="zh-CN" sz="2800" b="1" kern="100" dirty="0">
                        <a:solidFill>
                          <a:schemeClr val="tx1"/>
                        </a:solidFill>
                        <a:effectLst/>
                        <a:latin typeface="Alibaba Sans" panose="020B0503020203040204" pitchFamily="34" charset="0"/>
                        <a:ea typeface="华文细黑"/>
                        <a:cs typeface="Alibaba Sans" panose="020B0503020203040204" pitchFamily="34" charset="0"/>
                      </a:endParaRPr>
                    </a:p>
                    <a:p>
                      <a:pPr marL="72000" algn="just">
                        <a:lnSpc>
                          <a:spcPct val="150000"/>
                        </a:lnSpc>
                        <a:spcAft>
                          <a:spcPts val="0"/>
                        </a:spcAft>
                      </a:pPr>
                      <a:endParaRPr lang="en-US" altLang="zh-CN" sz="2800" b="1" kern="100" dirty="0">
                        <a:solidFill>
                          <a:schemeClr val="tx1"/>
                        </a:solidFill>
                        <a:effectLst/>
                        <a:latin typeface="Alibaba Sans" panose="020B0503020203040204" pitchFamily="34" charset="0"/>
                        <a:ea typeface="华文细黑"/>
                        <a:cs typeface="Alibaba Sans" panose="020B0503020203040204" pitchFamily="34" charset="0"/>
                      </a:endParaRPr>
                    </a:p>
                    <a:p>
                      <a:pPr marL="72000" algn="just">
                        <a:lnSpc>
                          <a:spcPct val="150000"/>
                        </a:lnSpc>
                        <a:spcAft>
                          <a:spcPts val="0"/>
                        </a:spcAft>
                      </a:pPr>
                      <a:endParaRPr lang="en-US" altLang="zh-CN" sz="2800" b="1" kern="100" dirty="0">
                        <a:solidFill>
                          <a:schemeClr val="tx1"/>
                        </a:solidFill>
                        <a:effectLst/>
                        <a:latin typeface="Alibaba Sans" panose="020B0503020203040204" pitchFamily="34" charset="0"/>
                        <a:ea typeface="华文细黑"/>
                        <a:cs typeface="Alibaba Sans" panose="020B050302020304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sp>
        <p:nvSpPr>
          <p:cNvPr id="6" name="矩形 5">
            <a:extLst>
              <a:ext uri="{FF2B5EF4-FFF2-40B4-BE49-F238E27FC236}">
                <a16:creationId xmlns:a16="http://schemas.microsoft.com/office/drawing/2014/main" id="{422E447A-5B16-1D44-A711-F641BDC2481E}"/>
              </a:ext>
            </a:extLst>
          </p:cNvPr>
          <p:cNvSpPr/>
          <p:nvPr/>
        </p:nvSpPr>
        <p:spPr>
          <a:xfrm>
            <a:off x="334386" y="381464"/>
            <a:ext cx="10772499" cy="844847"/>
          </a:xfrm>
          <a:prstGeom prst="rect">
            <a:avLst/>
          </a:prstGeom>
        </p:spPr>
        <p:txBody>
          <a:bodyPr wrap="square">
            <a:spAutoFit/>
          </a:bodyPr>
          <a:lstStyle/>
          <a:p>
            <a:pPr marL="72000" algn="just">
              <a:lnSpc>
                <a:spcPct val="150000"/>
              </a:lnSpc>
            </a:pPr>
            <a:r>
              <a:rPr lang="en-US" altLang="zh-CN" sz="3600" b="1" kern="100" dirty="0">
                <a:solidFill>
                  <a:srgbClr val="FF0000"/>
                </a:solidFill>
                <a:latin typeface="Alibaba Sans" panose="020B0503020203040204" pitchFamily="34" charset="0"/>
                <a:ea typeface="华文细黑"/>
                <a:cs typeface="Alibaba Sans" panose="020B0503020203040204" pitchFamily="34" charset="0"/>
              </a:rPr>
              <a:t>5) Use figurative language</a:t>
            </a:r>
          </a:p>
        </p:txBody>
      </p:sp>
      <p:sp>
        <p:nvSpPr>
          <p:cNvPr id="9" name="矩形 8">
            <a:extLst>
              <a:ext uri="{FF2B5EF4-FFF2-40B4-BE49-F238E27FC236}">
                <a16:creationId xmlns:a16="http://schemas.microsoft.com/office/drawing/2014/main" id="{9CC072BE-15EA-A74C-8C3C-57A40DBEAD32}"/>
              </a:ext>
            </a:extLst>
          </p:cNvPr>
          <p:cNvSpPr/>
          <p:nvPr/>
        </p:nvSpPr>
        <p:spPr>
          <a:xfrm>
            <a:off x="334384" y="1557586"/>
            <a:ext cx="11265817" cy="2810065"/>
          </a:xfrm>
          <a:prstGeom prst="rect">
            <a:avLst/>
          </a:prstGeom>
        </p:spPr>
        <p:txBody>
          <a:bodyPr wrap="square">
            <a:spAutoFit/>
          </a:bodyPr>
          <a:lstStyle/>
          <a:p>
            <a:pPr marL="72000" algn="just">
              <a:lnSpc>
                <a:spcPct val="150000"/>
              </a:lnSpc>
            </a:pPr>
            <a:r>
              <a:rPr lang="en-US" altLang="zh-CN" sz="2400" b="1" kern="100" dirty="0">
                <a:solidFill>
                  <a:srgbClr val="0066FF"/>
                </a:solidFill>
                <a:latin typeface="Alibaba Sans" panose="020B0503020203040204" pitchFamily="34" charset="0"/>
                <a:ea typeface="华文细黑"/>
                <a:cs typeface="Alibaba Sans" panose="020B0503020203040204" pitchFamily="34" charset="0"/>
              </a:rPr>
              <a:t>One way to create images in readers’ minds and make your writing more vivid is the use of figurative language, especially similes(</a:t>
            </a:r>
            <a:r>
              <a:rPr lang="zh-CN" altLang="en-US" sz="2400" b="1" kern="100" dirty="0">
                <a:solidFill>
                  <a:srgbClr val="0066FF"/>
                </a:solidFill>
                <a:latin typeface="Alibaba Sans" panose="020B0503020203040204" pitchFamily="34" charset="0"/>
                <a:ea typeface="华文细黑"/>
                <a:cs typeface="Alibaba Sans" panose="020B0503020203040204" pitchFamily="34" charset="0"/>
              </a:rPr>
              <a:t>明喻</a:t>
            </a:r>
            <a:r>
              <a:rPr lang="en-US" altLang="zh-CN" sz="2400" b="1" kern="100" dirty="0">
                <a:solidFill>
                  <a:srgbClr val="0066FF"/>
                </a:solidFill>
                <a:latin typeface="Alibaba Sans" panose="020B0503020203040204" pitchFamily="34" charset="0"/>
                <a:ea typeface="华文细黑"/>
                <a:cs typeface="Alibaba Sans" panose="020B0503020203040204" pitchFamily="34" charset="0"/>
              </a:rPr>
              <a:t>) and metaphors(</a:t>
            </a:r>
            <a:r>
              <a:rPr lang="zh-CN" altLang="en-US" sz="2400" b="1" kern="100" dirty="0">
                <a:solidFill>
                  <a:srgbClr val="0066FF"/>
                </a:solidFill>
                <a:latin typeface="Alibaba Sans" panose="020B0503020203040204" pitchFamily="34" charset="0"/>
                <a:ea typeface="华文细黑"/>
                <a:cs typeface="Alibaba Sans" panose="020B0503020203040204" pitchFamily="34" charset="0"/>
              </a:rPr>
              <a:t>暗喻</a:t>
            </a:r>
            <a:r>
              <a:rPr lang="en-US" altLang="zh-CN" sz="2400" b="1" kern="100" dirty="0">
                <a:solidFill>
                  <a:srgbClr val="0066FF"/>
                </a:solidFill>
                <a:latin typeface="Alibaba Sans" panose="020B0503020203040204" pitchFamily="34" charset="0"/>
                <a:ea typeface="华文细黑"/>
                <a:cs typeface="Alibaba Sans" panose="020B0503020203040204" pitchFamily="34" charset="0"/>
              </a:rPr>
              <a:t>). A simile is a figure of speech that compares two things using the words like or as , e.g., her hair shone like gold. A metaphor compares two things more directly, e.g., the company was a gold mine.</a:t>
            </a:r>
          </a:p>
        </p:txBody>
      </p:sp>
    </p:spTree>
    <p:extLst>
      <p:ext uri="{BB962C8B-B14F-4D97-AF65-F5344CB8AC3E}">
        <p14:creationId xmlns:p14="http://schemas.microsoft.com/office/powerpoint/2010/main" val="272907914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blinds(horizontal)">
                                      <p:cBhvr>
                                        <p:cTn id="1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9"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格 1"/>
          <p:cNvGraphicFramePr>
            <a:graphicFrameLocks noGrp="1"/>
          </p:cNvGraphicFramePr>
          <p:nvPr/>
        </p:nvGraphicFramePr>
        <p:xfrm>
          <a:off x="384211" y="0"/>
          <a:ext cx="11448548" cy="5700268"/>
        </p:xfrm>
        <a:graphic>
          <a:graphicData uri="http://schemas.openxmlformats.org/drawingml/2006/table">
            <a:tbl>
              <a:tblPr firstRow="1" firstCol="1" bandRow="1"/>
              <a:tblGrid>
                <a:gridCol w="11448548">
                  <a:extLst>
                    <a:ext uri="{9D8B030D-6E8A-4147-A177-3AD203B41FA5}">
                      <a16:colId xmlns:a16="http://schemas.microsoft.com/office/drawing/2014/main" val="20000"/>
                    </a:ext>
                  </a:extLst>
                </a:gridCol>
              </a:tblGrid>
              <a:tr h="4680520">
                <a:tc>
                  <a:txBody>
                    <a:bodyPr/>
                    <a:lstStyle/>
                    <a:p>
                      <a:pPr marL="72000" marR="0" lvl="0" indent="0" algn="just" defTabSz="1218565" rtl="0" eaLnBrk="1" fontAlgn="auto" latinLnBrk="0" hangingPunct="1">
                        <a:lnSpc>
                          <a:spcPct val="150000"/>
                        </a:lnSpc>
                        <a:spcBef>
                          <a:spcPts val="0"/>
                        </a:spcBef>
                        <a:spcAft>
                          <a:spcPts val="0"/>
                        </a:spcAft>
                        <a:buClrTx/>
                        <a:buSzTx/>
                        <a:buFontTx/>
                        <a:buNone/>
                        <a:tabLst/>
                        <a:defRPr/>
                      </a:pPr>
                      <a:endParaRPr lang="en-US" altLang="zh-CN" sz="2800" b="1" kern="100" dirty="0">
                        <a:solidFill>
                          <a:schemeClr val="tx1"/>
                        </a:solidFill>
                        <a:effectLst/>
                        <a:latin typeface="Alibaba Sans" panose="020B0503020203040204" pitchFamily="34" charset="0"/>
                        <a:ea typeface="华文细黑"/>
                        <a:cs typeface="Alibaba Sans" panose="020B0503020203040204" pitchFamily="34" charset="0"/>
                      </a:endParaRPr>
                    </a:p>
                    <a:p>
                      <a:pPr marL="72000" marR="0" lvl="0" indent="0" algn="just" defTabSz="1218565" rtl="0" eaLnBrk="1" fontAlgn="auto" latinLnBrk="0" hangingPunct="1">
                        <a:lnSpc>
                          <a:spcPct val="150000"/>
                        </a:lnSpc>
                        <a:spcBef>
                          <a:spcPts val="0"/>
                        </a:spcBef>
                        <a:spcAft>
                          <a:spcPts val="0"/>
                        </a:spcAft>
                        <a:buClrTx/>
                        <a:buSzTx/>
                        <a:buFontTx/>
                        <a:buNone/>
                        <a:tabLst/>
                        <a:defRPr/>
                      </a:pPr>
                      <a:endParaRPr lang="en-US" altLang="zh-CN" sz="2800" b="1" kern="100" dirty="0">
                        <a:solidFill>
                          <a:schemeClr val="tx1"/>
                        </a:solidFill>
                        <a:effectLst/>
                        <a:latin typeface="Alibaba Sans" panose="020B0503020203040204" pitchFamily="34" charset="0"/>
                        <a:ea typeface="华文细黑"/>
                        <a:cs typeface="Alibaba Sans" panose="020B0503020203040204" pitchFamily="34" charset="0"/>
                      </a:endParaRPr>
                    </a:p>
                    <a:p>
                      <a:pPr marL="72000" marR="0" lvl="0" indent="0" algn="just" defTabSz="1218565" rtl="0" eaLnBrk="1" fontAlgn="auto" latinLnBrk="0" hangingPunct="1">
                        <a:lnSpc>
                          <a:spcPct val="150000"/>
                        </a:lnSpc>
                        <a:spcBef>
                          <a:spcPts val="0"/>
                        </a:spcBef>
                        <a:spcAft>
                          <a:spcPts val="0"/>
                        </a:spcAft>
                        <a:buClrTx/>
                        <a:buSzTx/>
                        <a:buFontTx/>
                        <a:buNone/>
                        <a:tabLst/>
                        <a:defRPr/>
                      </a:pPr>
                      <a:endParaRPr lang="en-US" altLang="zh-CN" sz="2800" b="1" kern="100" dirty="0">
                        <a:solidFill>
                          <a:schemeClr val="tx1"/>
                        </a:solidFill>
                        <a:effectLst/>
                        <a:latin typeface="Alibaba Sans" panose="020B0503020203040204" pitchFamily="34" charset="0"/>
                        <a:ea typeface="华文细黑"/>
                        <a:cs typeface="Alibaba Sans" panose="020B0503020203040204" pitchFamily="34" charset="0"/>
                      </a:endParaRPr>
                    </a:p>
                    <a:p>
                      <a:pPr marL="72000" marR="0" lvl="0" indent="0" algn="just" defTabSz="1218565" rtl="0" eaLnBrk="1" fontAlgn="auto" latinLnBrk="0" hangingPunct="1">
                        <a:lnSpc>
                          <a:spcPct val="150000"/>
                        </a:lnSpc>
                        <a:spcBef>
                          <a:spcPts val="0"/>
                        </a:spcBef>
                        <a:spcAft>
                          <a:spcPts val="0"/>
                        </a:spcAft>
                        <a:buClrTx/>
                        <a:buSzTx/>
                        <a:buFontTx/>
                        <a:buNone/>
                        <a:tabLst/>
                        <a:defRPr/>
                      </a:pPr>
                      <a:endParaRPr lang="en-US" altLang="zh-CN" sz="2800" b="1" kern="100" dirty="0">
                        <a:solidFill>
                          <a:schemeClr val="tx1"/>
                        </a:solidFill>
                        <a:effectLst/>
                        <a:latin typeface="Alibaba Sans" panose="020B0503020203040204" pitchFamily="34" charset="0"/>
                        <a:ea typeface="华文细黑"/>
                        <a:cs typeface="Alibaba Sans" panose="020B0503020203040204" pitchFamily="34" charset="0"/>
                      </a:endParaRPr>
                    </a:p>
                    <a:p>
                      <a:pPr marL="72000" marR="0" lvl="0" indent="0" algn="just" defTabSz="1218565" rtl="0" eaLnBrk="1" fontAlgn="auto" latinLnBrk="0" hangingPunct="1">
                        <a:lnSpc>
                          <a:spcPct val="150000"/>
                        </a:lnSpc>
                        <a:spcBef>
                          <a:spcPts val="0"/>
                        </a:spcBef>
                        <a:spcAft>
                          <a:spcPts val="0"/>
                        </a:spcAft>
                        <a:buClrTx/>
                        <a:buSzTx/>
                        <a:buFontTx/>
                        <a:buNone/>
                        <a:tabLst/>
                        <a:defRPr/>
                      </a:pPr>
                      <a:endParaRPr lang="en-US" altLang="zh-CN" sz="2800" b="1" kern="100" dirty="0">
                        <a:solidFill>
                          <a:schemeClr val="tx1"/>
                        </a:solidFill>
                        <a:effectLst/>
                        <a:latin typeface="Alibaba Sans" panose="020B0503020203040204" pitchFamily="34" charset="0"/>
                        <a:ea typeface="华文细黑"/>
                        <a:cs typeface="Alibaba Sans" panose="020B0503020203040204" pitchFamily="34" charset="0"/>
                      </a:endParaRPr>
                    </a:p>
                    <a:p>
                      <a:pPr marL="72000" marR="0" lvl="0" indent="0" algn="just" defTabSz="1218565" rtl="0" eaLnBrk="1" fontAlgn="auto" latinLnBrk="0" hangingPunct="1">
                        <a:lnSpc>
                          <a:spcPct val="150000"/>
                        </a:lnSpc>
                        <a:spcBef>
                          <a:spcPts val="0"/>
                        </a:spcBef>
                        <a:spcAft>
                          <a:spcPts val="0"/>
                        </a:spcAft>
                        <a:buClrTx/>
                        <a:buSzTx/>
                        <a:buFontTx/>
                        <a:buNone/>
                        <a:tabLst/>
                        <a:defRPr/>
                      </a:pPr>
                      <a:endParaRPr lang="en-US" altLang="zh-CN" sz="2800" b="1" kern="100" dirty="0">
                        <a:solidFill>
                          <a:schemeClr val="tx1"/>
                        </a:solidFill>
                        <a:effectLst/>
                        <a:latin typeface="Alibaba Sans" panose="020B0503020203040204" pitchFamily="34" charset="0"/>
                        <a:ea typeface="华文细黑"/>
                        <a:cs typeface="Alibaba Sans" panose="020B0503020203040204" pitchFamily="34" charset="0"/>
                      </a:endParaRPr>
                    </a:p>
                    <a:p>
                      <a:pPr marL="72000" marR="0" lvl="0" indent="0" algn="just" defTabSz="1218565" rtl="0" eaLnBrk="1" fontAlgn="auto" latinLnBrk="0" hangingPunct="1">
                        <a:lnSpc>
                          <a:spcPct val="150000"/>
                        </a:lnSpc>
                        <a:spcBef>
                          <a:spcPts val="0"/>
                        </a:spcBef>
                        <a:spcAft>
                          <a:spcPts val="0"/>
                        </a:spcAft>
                        <a:buClrTx/>
                        <a:buSzTx/>
                        <a:buFontTx/>
                        <a:buNone/>
                        <a:tabLst/>
                        <a:defRPr/>
                      </a:pPr>
                      <a:endParaRPr lang="en-US" altLang="zh-CN" sz="2800" b="1" kern="100" dirty="0">
                        <a:solidFill>
                          <a:schemeClr val="tx1"/>
                        </a:solidFill>
                        <a:effectLst/>
                        <a:latin typeface="Alibaba Sans" panose="020B0503020203040204" pitchFamily="34" charset="0"/>
                        <a:ea typeface="华文细黑"/>
                        <a:cs typeface="Alibaba Sans" panose="020B0503020203040204" pitchFamily="34" charset="0"/>
                      </a:endParaRPr>
                    </a:p>
                    <a:p>
                      <a:pPr marL="72000" marR="0" lvl="0" indent="0" algn="just" defTabSz="1218565" rtl="0" eaLnBrk="1" fontAlgn="auto" latinLnBrk="0" hangingPunct="1">
                        <a:lnSpc>
                          <a:spcPct val="150000"/>
                        </a:lnSpc>
                        <a:spcBef>
                          <a:spcPts val="0"/>
                        </a:spcBef>
                        <a:spcAft>
                          <a:spcPts val="0"/>
                        </a:spcAft>
                        <a:buClrTx/>
                        <a:buSzTx/>
                        <a:buFontTx/>
                        <a:buNone/>
                        <a:tabLst/>
                        <a:defRPr/>
                      </a:pPr>
                      <a:endParaRPr lang="en-US" altLang="zh-CN" sz="2800" b="1" kern="100" dirty="0">
                        <a:solidFill>
                          <a:schemeClr val="tx1"/>
                        </a:solidFill>
                        <a:effectLst/>
                        <a:latin typeface="Alibaba Sans" panose="020B0503020203040204" pitchFamily="34" charset="0"/>
                        <a:ea typeface="华文细黑"/>
                        <a:cs typeface="Alibaba Sans" panose="020B0503020203040204" pitchFamily="34" charset="0"/>
                      </a:endParaRPr>
                    </a:p>
                    <a:p>
                      <a:pPr marL="72000" marR="0" lvl="0" indent="0" algn="just" defTabSz="1218565" rtl="0" eaLnBrk="1" fontAlgn="auto" latinLnBrk="0" hangingPunct="1">
                        <a:lnSpc>
                          <a:spcPct val="150000"/>
                        </a:lnSpc>
                        <a:spcBef>
                          <a:spcPts val="0"/>
                        </a:spcBef>
                        <a:spcAft>
                          <a:spcPts val="0"/>
                        </a:spcAft>
                        <a:buClrTx/>
                        <a:buSzTx/>
                        <a:buFontTx/>
                        <a:buNone/>
                        <a:tabLst/>
                        <a:defRPr/>
                      </a:pPr>
                      <a:endParaRPr lang="en-US" altLang="zh-CN" sz="2800" b="1" kern="100" dirty="0">
                        <a:solidFill>
                          <a:schemeClr val="tx1"/>
                        </a:solidFill>
                        <a:effectLst/>
                        <a:latin typeface="Alibaba Sans" panose="020B0503020203040204" pitchFamily="34" charset="0"/>
                        <a:ea typeface="华文细黑"/>
                        <a:cs typeface="Alibaba Sans" panose="020B050302020304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sp>
        <p:nvSpPr>
          <p:cNvPr id="6" name="矩形 5">
            <a:extLst>
              <a:ext uri="{FF2B5EF4-FFF2-40B4-BE49-F238E27FC236}">
                <a16:creationId xmlns:a16="http://schemas.microsoft.com/office/drawing/2014/main" id="{422E447A-5B16-1D44-A711-F641BDC2481E}"/>
              </a:ext>
            </a:extLst>
          </p:cNvPr>
          <p:cNvSpPr/>
          <p:nvPr/>
        </p:nvSpPr>
        <p:spPr>
          <a:xfrm>
            <a:off x="320660" y="857048"/>
            <a:ext cx="10772499" cy="844847"/>
          </a:xfrm>
          <a:prstGeom prst="rect">
            <a:avLst/>
          </a:prstGeom>
        </p:spPr>
        <p:txBody>
          <a:bodyPr wrap="square">
            <a:spAutoFit/>
          </a:bodyPr>
          <a:lstStyle/>
          <a:p>
            <a:pPr marL="72000" algn="just">
              <a:lnSpc>
                <a:spcPct val="150000"/>
              </a:lnSpc>
            </a:pPr>
            <a:r>
              <a:rPr lang="en-US" altLang="zh-CN" sz="3600" b="1" kern="100" dirty="0">
                <a:highlight>
                  <a:srgbClr val="00FF00"/>
                </a:highlight>
                <a:latin typeface="Alibaba Sans" panose="020B0503020203040204" pitchFamily="34" charset="0"/>
                <a:ea typeface="华文细黑"/>
                <a:cs typeface="Alibaba Sans" panose="020B0503020203040204" pitchFamily="34" charset="0"/>
              </a:rPr>
              <a:t>Telling</a:t>
            </a:r>
            <a:r>
              <a:rPr lang="en-US" altLang="zh-CN" sz="3600" b="1" kern="100" dirty="0">
                <a:latin typeface="Alibaba Sans" panose="020B0503020203040204" pitchFamily="34" charset="0"/>
                <a:ea typeface="华文细黑"/>
                <a:cs typeface="Alibaba Sans" panose="020B0503020203040204" pitchFamily="34" charset="0"/>
              </a:rPr>
              <a:t>:  </a:t>
            </a:r>
            <a:r>
              <a:rPr lang="en-US" altLang="zh-CN" sz="3600" b="1" i="1" kern="100" dirty="0">
                <a:latin typeface="Alibaba Sans" panose="020B0503020203040204" pitchFamily="34" charset="0"/>
                <a:ea typeface="华文细黑"/>
                <a:cs typeface="Alibaba Sans" panose="020B0503020203040204" pitchFamily="34" charset="0"/>
              </a:rPr>
              <a:t>Betty had callused</a:t>
            </a:r>
            <a:r>
              <a:rPr lang="en-US" altLang="zh-CN" sz="3600" b="1" kern="100" dirty="0">
                <a:latin typeface="Alibaba Sans" panose="020B0503020203040204" pitchFamily="34" charset="0"/>
                <a:ea typeface="华文细黑"/>
                <a:cs typeface="Alibaba Sans" panose="020B0503020203040204" pitchFamily="34" charset="0"/>
              </a:rPr>
              <a:t>(</a:t>
            </a:r>
            <a:r>
              <a:rPr lang="zh-CN" altLang="en-US" sz="3600" b="1" kern="100" dirty="0">
                <a:latin typeface="Alibaba Sans" panose="020B0503020203040204" pitchFamily="34" charset="0"/>
                <a:ea typeface="华文细黑"/>
                <a:cs typeface="Alibaba Sans" panose="020B0503020203040204" pitchFamily="34" charset="0"/>
              </a:rPr>
              <a:t>有茧子的</a:t>
            </a:r>
            <a:r>
              <a:rPr lang="en-US" altLang="zh-CN" sz="3600" b="1" kern="100" dirty="0">
                <a:latin typeface="Alibaba Sans" panose="020B0503020203040204" pitchFamily="34" charset="0"/>
                <a:ea typeface="华文细黑"/>
                <a:cs typeface="Alibaba Sans" panose="020B0503020203040204" pitchFamily="34" charset="0"/>
              </a:rPr>
              <a:t>) </a:t>
            </a:r>
            <a:r>
              <a:rPr lang="en-US" altLang="zh-CN" sz="3600" b="1" i="1" kern="100" dirty="0">
                <a:latin typeface="Alibaba Sans" panose="020B0503020203040204" pitchFamily="34" charset="0"/>
                <a:ea typeface="华文细黑"/>
                <a:cs typeface="Alibaba Sans" panose="020B0503020203040204" pitchFamily="34" charset="0"/>
              </a:rPr>
              <a:t>palms. </a:t>
            </a:r>
          </a:p>
        </p:txBody>
      </p:sp>
      <p:sp>
        <p:nvSpPr>
          <p:cNvPr id="9" name="矩形 8">
            <a:extLst>
              <a:ext uri="{FF2B5EF4-FFF2-40B4-BE49-F238E27FC236}">
                <a16:creationId xmlns:a16="http://schemas.microsoft.com/office/drawing/2014/main" id="{9CC072BE-15EA-A74C-8C3C-57A40DBEAD32}"/>
              </a:ext>
            </a:extLst>
          </p:cNvPr>
          <p:cNvSpPr/>
          <p:nvPr/>
        </p:nvSpPr>
        <p:spPr>
          <a:xfrm>
            <a:off x="324108" y="2934345"/>
            <a:ext cx="11265817" cy="844847"/>
          </a:xfrm>
          <a:prstGeom prst="rect">
            <a:avLst/>
          </a:prstGeom>
        </p:spPr>
        <p:txBody>
          <a:bodyPr wrap="square">
            <a:spAutoFit/>
          </a:bodyPr>
          <a:lstStyle/>
          <a:p>
            <a:pPr marL="72000" algn="just">
              <a:lnSpc>
                <a:spcPct val="150000"/>
              </a:lnSpc>
            </a:pPr>
            <a:r>
              <a:rPr lang="en-US" altLang="zh-CN" sz="3600" b="1" kern="100" dirty="0">
                <a:highlight>
                  <a:srgbClr val="00FF00"/>
                </a:highlight>
                <a:latin typeface="Alibaba Sans" panose="020B0503020203040204" pitchFamily="34" charset="0"/>
                <a:ea typeface="华文细黑"/>
                <a:cs typeface="Alibaba Sans" panose="020B0503020203040204" pitchFamily="34" charset="0"/>
              </a:rPr>
              <a:t>Showing</a:t>
            </a:r>
            <a:r>
              <a:rPr lang="en-US" altLang="zh-CN" sz="3600" b="1" kern="100" dirty="0">
                <a:latin typeface="Alibaba Sans" panose="020B0503020203040204" pitchFamily="34" charset="0"/>
                <a:ea typeface="华文细黑"/>
                <a:cs typeface="Alibaba Sans" panose="020B0503020203040204" pitchFamily="34" charset="0"/>
              </a:rPr>
              <a:t>:  </a:t>
            </a:r>
            <a:r>
              <a:rPr lang="en-US" altLang="zh-CN" sz="3600" b="1" i="1" kern="100" dirty="0">
                <a:solidFill>
                  <a:srgbClr val="FF0000"/>
                </a:solidFill>
                <a:latin typeface="Alibaba Sans" panose="020B0503020203040204" pitchFamily="34" charset="0"/>
                <a:ea typeface="华文细黑"/>
                <a:cs typeface="Alibaba Sans" panose="020B0503020203040204" pitchFamily="34" charset="0"/>
              </a:rPr>
              <a:t>  Betty’s palms felt like sandpaper. </a:t>
            </a:r>
          </a:p>
        </p:txBody>
      </p:sp>
      <p:sp>
        <p:nvSpPr>
          <p:cNvPr id="3" name="下弧形箭头 2">
            <a:extLst>
              <a:ext uri="{FF2B5EF4-FFF2-40B4-BE49-F238E27FC236}">
                <a16:creationId xmlns:a16="http://schemas.microsoft.com/office/drawing/2014/main" id="{14D53EC6-15F0-624F-AC74-A96A1CDA0B88}"/>
              </a:ext>
            </a:extLst>
          </p:cNvPr>
          <p:cNvSpPr/>
          <p:nvPr/>
        </p:nvSpPr>
        <p:spPr>
          <a:xfrm rot="2127760">
            <a:off x="9047499" y="1823971"/>
            <a:ext cx="1343294" cy="677621"/>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solidFill>
                <a:schemeClr val="tx1"/>
              </a:solidFill>
            </a:endParaRPr>
          </a:p>
        </p:txBody>
      </p:sp>
    </p:spTree>
    <p:extLst>
      <p:ext uri="{BB962C8B-B14F-4D97-AF65-F5344CB8AC3E}">
        <p14:creationId xmlns:p14="http://schemas.microsoft.com/office/powerpoint/2010/main" val="372509441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 calcmode="lin" valueType="num">
                                      <p:cBhvr additive="base">
                                        <p:cTn id="12" dur="500" fill="hold"/>
                                        <p:tgtEl>
                                          <p:spTgt spid="3"/>
                                        </p:tgtEl>
                                        <p:attrNameLst>
                                          <p:attrName>ppt_x</p:attrName>
                                        </p:attrNameLst>
                                      </p:cBhvr>
                                      <p:tavLst>
                                        <p:tav tm="0">
                                          <p:val>
                                            <p:strVal val="#ppt_x"/>
                                          </p:val>
                                        </p:tav>
                                        <p:tav tm="100000">
                                          <p:val>
                                            <p:strVal val="#ppt_x"/>
                                          </p:val>
                                        </p:tav>
                                      </p:tavLst>
                                    </p:anim>
                                    <p:anim calcmode="lin" valueType="num">
                                      <p:cBhvr additive="base">
                                        <p:cTn id="13"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3" presetClass="entr" presetSubtype="10" fill="hold" grpId="0" nodeType="clickEffect">
                                  <p:stCondLst>
                                    <p:cond delay="0"/>
                                  </p:stCondLst>
                                  <p:childTnLst>
                                    <p:set>
                                      <p:cBhvr>
                                        <p:cTn id="17" dur="1" fill="hold">
                                          <p:stCondLst>
                                            <p:cond delay="0"/>
                                          </p:stCondLst>
                                        </p:cTn>
                                        <p:tgtEl>
                                          <p:spTgt spid="9"/>
                                        </p:tgtEl>
                                        <p:attrNameLst>
                                          <p:attrName>style.visibility</p:attrName>
                                        </p:attrNameLst>
                                      </p:cBhvr>
                                      <p:to>
                                        <p:strVal val="visible"/>
                                      </p:to>
                                    </p:set>
                                    <p:animEffect transition="in" filter="blinds(horizontal)">
                                      <p:cBhvr>
                                        <p:cTn id="18"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9" grpId="0"/>
      <p:bldP spid="3" grpId="0"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格 1"/>
          <p:cNvGraphicFramePr>
            <a:graphicFrameLocks noGrp="1"/>
          </p:cNvGraphicFramePr>
          <p:nvPr/>
        </p:nvGraphicFramePr>
        <p:xfrm>
          <a:off x="334385" y="405457"/>
          <a:ext cx="11521641" cy="5961283"/>
        </p:xfrm>
        <a:graphic>
          <a:graphicData uri="http://schemas.openxmlformats.org/drawingml/2006/table">
            <a:tbl>
              <a:tblPr firstRow="1" firstCol="1" bandRow="1"/>
              <a:tblGrid>
                <a:gridCol w="11521641">
                  <a:extLst>
                    <a:ext uri="{9D8B030D-6E8A-4147-A177-3AD203B41FA5}">
                      <a16:colId xmlns:a16="http://schemas.microsoft.com/office/drawing/2014/main" val="20000"/>
                    </a:ext>
                  </a:extLst>
                </a:gridCol>
              </a:tblGrid>
              <a:tr h="5961283">
                <a:tc>
                  <a:txBody>
                    <a:bodyPr/>
                    <a:lstStyle/>
                    <a:p>
                      <a:pPr marL="72000" algn="just">
                        <a:lnSpc>
                          <a:spcPct val="150000"/>
                        </a:lnSpc>
                        <a:spcAft>
                          <a:spcPts val="0"/>
                        </a:spcAft>
                      </a:pPr>
                      <a:endParaRPr lang="en-US" altLang="zh-CN" sz="2800" b="1" kern="100" dirty="0">
                        <a:solidFill>
                          <a:schemeClr val="tx1"/>
                        </a:solidFill>
                        <a:effectLst/>
                        <a:latin typeface="Alibaba Sans" panose="020B0503020203040204" pitchFamily="34" charset="0"/>
                        <a:ea typeface="华文细黑"/>
                        <a:cs typeface="Alibaba Sans" panose="020B0503020203040204" pitchFamily="34" charset="0"/>
                      </a:endParaRPr>
                    </a:p>
                    <a:p>
                      <a:pPr marL="72000" algn="just">
                        <a:lnSpc>
                          <a:spcPct val="150000"/>
                        </a:lnSpc>
                        <a:spcAft>
                          <a:spcPts val="0"/>
                        </a:spcAft>
                      </a:pPr>
                      <a:endParaRPr lang="en-US" altLang="zh-CN" sz="2800" b="1" kern="100" dirty="0">
                        <a:solidFill>
                          <a:schemeClr val="tx1"/>
                        </a:solidFill>
                        <a:effectLst/>
                        <a:latin typeface="Alibaba Sans" panose="020B0503020203040204" pitchFamily="34" charset="0"/>
                        <a:ea typeface="华文细黑"/>
                        <a:cs typeface="Alibaba Sans" panose="020B0503020203040204" pitchFamily="34" charset="0"/>
                      </a:endParaRPr>
                    </a:p>
                    <a:p>
                      <a:pPr marL="72000" algn="just">
                        <a:lnSpc>
                          <a:spcPct val="150000"/>
                        </a:lnSpc>
                        <a:spcAft>
                          <a:spcPts val="0"/>
                        </a:spcAft>
                      </a:pPr>
                      <a:endParaRPr lang="en-US" altLang="zh-CN" sz="2800" b="1" kern="100" dirty="0">
                        <a:solidFill>
                          <a:schemeClr val="tx1"/>
                        </a:solidFill>
                        <a:effectLst/>
                        <a:latin typeface="Alibaba Sans" panose="020B0503020203040204" pitchFamily="34" charset="0"/>
                        <a:ea typeface="华文细黑"/>
                        <a:cs typeface="Alibaba Sans" panose="020B050302020304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sp>
        <p:nvSpPr>
          <p:cNvPr id="6" name="矩形 5">
            <a:extLst>
              <a:ext uri="{FF2B5EF4-FFF2-40B4-BE49-F238E27FC236}">
                <a16:creationId xmlns:a16="http://schemas.microsoft.com/office/drawing/2014/main" id="{422E447A-5B16-1D44-A711-F641BDC2481E}"/>
              </a:ext>
            </a:extLst>
          </p:cNvPr>
          <p:cNvSpPr/>
          <p:nvPr/>
        </p:nvSpPr>
        <p:spPr>
          <a:xfrm>
            <a:off x="334386" y="381464"/>
            <a:ext cx="10772499" cy="844847"/>
          </a:xfrm>
          <a:prstGeom prst="rect">
            <a:avLst/>
          </a:prstGeom>
        </p:spPr>
        <p:txBody>
          <a:bodyPr wrap="square">
            <a:spAutoFit/>
          </a:bodyPr>
          <a:lstStyle/>
          <a:p>
            <a:pPr marL="72000" algn="just">
              <a:lnSpc>
                <a:spcPct val="150000"/>
              </a:lnSpc>
            </a:pPr>
            <a:r>
              <a:rPr lang="en-US" altLang="zh-CN" sz="3600" b="1" kern="100" dirty="0">
                <a:solidFill>
                  <a:srgbClr val="FF0000"/>
                </a:solidFill>
                <a:latin typeface="Alibaba Sans" panose="020B0503020203040204" pitchFamily="34" charset="0"/>
                <a:ea typeface="华文细黑"/>
                <a:cs typeface="Alibaba Sans" panose="020B0503020203040204" pitchFamily="34" charset="0"/>
              </a:rPr>
              <a:t>6) Write in real time</a:t>
            </a:r>
          </a:p>
        </p:txBody>
      </p:sp>
      <p:sp>
        <p:nvSpPr>
          <p:cNvPr id="9" name="矩形 8">
            <a:extLst>
              <a:ext uri="{FF2B5EF4-FFF2-40B4-BE49-F238E27FC236}">
                <a16:creationId xmlns:a16="http://schemas.microsoft.com/office/drawing/2014/main" id="{9CC072BE-15EA-A74C-8C3C-57A40DBEAD32}"/>
              </a:ext>
            </a:extLst>
          </p:cNvPr>
          <p:cNvSpPr/>
          <p:nvPr/>
        </p:nvSpPr>
        <p:spPr>
          <a:xfrm>
            <a:off x="349519" y="1341562"/>
            <a:ext cx="11265817" cy="4472058"/>
          </a:xfrm>
          <a:prstGeom prst="rect">
            <a:avLst/>
          </a:prstGeom>
        </p:spPr>
        <p:txBody>
          <a:bodyPr wrap="square">
            <a:spAutoFit/>
          </a:bodyPr>
          <a:lstStyle/>
          <a:p>
            <a:pPr marL="72000" algn="just">
              <a:lnSpc>
                <a:spcPct val="150000"/>
              </a:lnSpc>
            </a:pPr>
            <a:r>
              <a:rPr lang="en-US" altLang="zh-CN" sz="2400" b="1" kern="100" dirty="0">
                <a:solidFill>
                  <a:srgbClr val="0066FF"/>
                </a:solidFill>
                <a:latin typeface="Alibaba Sans" panose="020B0503020203040204" pitchFamily="34" charset="0"/>
                <a:ea typeface="华文细黑"/>
                <a:cs typeface="Alibaba Sans" panose="020B0503020203040204" pitchFamily="34" charset="0"/>
              </a:rPr>
              <a:t>Make sure you write in scenes and let the action unfold in real time. Instead of summing up what happened, let your readers witness the moment-to-moment action. </a:t>
            </a:r>
          </a:p>
          <a:p>
            <a:pPr marL="72000" algn="just">
              <a:lnSpc>
                <a:spcPct val="150000"/>
              </a:lnSpc>
            </a:pPr>
            <a:r>
              <a:rPr lang="en-US" altLang="zh-CN" sz="2400" b="1" kern="100" dirty="0">
                <a:solidFill>
                  <a:srgbClr val="0066FF"/>
                </a:solidFill>
                <a:latin typeface="Alibaba Sans" panose="020B0503020203040204" pitchFamily="34" charset="0"/>
                <a:ea typeface="华文细黑"/>
                <a:cs typeface="Alibaba Sans" panose="020B0503020203040204" pitchFamily="34" charset="0"/>
              </a:rPr>
              <a:t>You don’t need to show everything in real time, of course; otherwise, your novel will be full of meaningless actions that will read like filler. Telling can be a great tool to compress the nonessential parts. It’s the important scenes—the ones that move the plot forward or reveal something about a character—that you want to show.</a:t>
            </a:r>
          </a:p>
        </p:txBody>
      </p:sp>
    </p:spTree>
    <p:extLst>
      <p:ext uri="{BB962C8B-B14F-4D97-AF65-F5344CB8AC3E}">
        <p14:creationId xmlns:p14="http://schemas.microsoft.com/office/powerpoint/2010/main" val="275638399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blinds(horizontal)">
                                      <p:cBhvr>
                                        <p:cTn id="1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9"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格 1"/>
          <p:cNvGraphicFramePr>
            <a:graphicFrameLocks noGrp="1"/>
          </p:cNvGraphicFramePr>
          <p:nvPr/>
        </p:nvGraphicFramePr>
        <p:xfrm>
          <a:off x="334385" y="405457"/>
          <a:ext cx="11521641" cy="5961283"/>
        </p:xfrm>
        <a:graphic>
          <a:graphicData uri="http://schemas.openxmlformats.org/drawingml/2006/table">
            <a:tbl>
              <a:tblPr firstRow="1" firstCol="1" bandRow="1"/>
              <a:tblGrid>
                <a:gridCol w="11521641">
                  <a:extLst>
                    <a:ext uri="{9D8B030D-6E8A-4147-A177-3AD203B41FA5}">
                      <a16:colId xmlns:a16="http://schemas.microsoft.com/office/drawing/2014/main" val="20000"/>
                    </a:ext>
                  </a:extLst>
                </a:gridCol>
              </a:tblGrid>
              <a:tr h="5961283">
                <a:tc>
                  <a:txBody>
                    <a:bodyPr/>
                    <a:lstStyle/>
                    <a:p>
                      <a:pPr marL="72000" algn="just">
                        <a:lnSpc>
                          <a:spcPct val="150000"/>
                        </a:lnSpc>
                        <a:spcAft>
                          <a:spcPts val="0"/>
                        </a:spcAft>
                      </a:pPr>
                      <a:endParaRPr lang="en-US" altLang="zh-CN" sz="2800" b="1" kern="100" dirty="0">
                        <a:solidFill>
                          <a:schemeClr val="tx1"/>
                        </a:solidFill>
                        <a:effectLst/>
                        <a:latin typeface="Alibaba Sans" panose="020B0503020203040204" pitchFamily="34" charset="0"/>
                        <a:ea typeface="华文细黑"/>
                        <a:cs typeface="Alibaba Sans" panose="020B0503020203040204" pitchFamily="34" charset="0"/>
                      </a:endParaRPr>
                    </a:p>
                    <a:p>
                      <a:pPr marL="72000" algn="just">
                        <a:lnSpc>
                          <a:spcPct val="150000"/>
                        </a:lnSpc>
                        <a:spcAft>
                          <a:spcPts val="0"/>
                        </a:spcAft>
                      </a:pPr>
                      <a:endParaRPr lang="en-US" altLang="zh-CN" sz="2800" b="1" kern="100" dirty="0">
                        <a:solidFill>
                          <a:schemeClr val="tx1"/>
                        </a:solidFill>
                        <a:effectLst/>
                        <a:latin typeface="Alibaba Sans" panose="020B0503020203040204" pitchFamily="34" charset="0"/>
                        <a:ea typeface="华文细黑"/>
                        <a:cs typeface="Alibaba Sans" panose="020B0503020203040204" pitchFamily="34" charset="0"/>
                      </a:endParaRPr>
                    </a:p>
                    <a:p>
                      <a:pPr marL="72000" algn="just">
                        <a:lnSpc>
                          <a:spcPct val="150000"/>
                        </a:lnSpc>
                        <a:spcAft>
                          <a:spcPts val="0"/>
                        </a:spcAft>
                      </a:pPr>
                      <a:endParaRPr lang="en-US" altLang="zh-CN" sz="2800" b="1" kern="100" dirty="0">
                        <a:solidFill>
                          <a:schemeClr val="tx1"/>
                        </a:solidFill>
                        <a:effectLst/>
                        <a:latin typeface="Alibaba Sans" panose="020B0503020203040204" pitchFamily="34" charset="0"/>
                        <a:ea typeface="华文细黑"/>
                        <a:cs typeface="Alibaba Sans" panose="020B050302020304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sp>
        <p:nvSpPr>
          <p:cNvPr id="6" name="矩形 5">
            <a:extLst>
              <a:ext uri="{FF2B5EF4-FFF2-40B4-BE49-F238E27FC236}">
                <a16:creationId xmlns:a16="http://schemas.microsoft.com/office/drawing/2014/main" id="{422E447A-5B16-1D44-A711-F641BDC2481E}"/>
              </a:ext>
            </a:extLst>
          </p:cNvPr>
          <p:cNvSpPr/>
          <p:nvPr/>
        </p:nvSpPr>
        <p:spPr>
          <a:xfrm>
            <a:off x="334386" y="381464"/>
            <a:ext cx="10772499" cy="844847"/>
          </a:xfrm>
          <a:prstGeom prst="rect">
            <a:avLst/>
          </a:prstGeom>
        </p:spPr>
        <p:txBody>
          <a:bodyPr wrap="square">
            <a:spAutoFit/>
          </a:bodyPr>
          <a:lstStyle/>
          <a:p>
            <a:pPr marL="72000" algn="just">
              <a:lnSpc>
                <a:spcPct val="150000"/>
              </a:lnSpc>
            </a:pPr>
            <a:r>
              <a:rPr lang="en-US" altLang="zh-CN" sz="3600" b="1" kern="100" dirty="0">
                <a:solidFill>
                  <a:srgbClr val="FF0000"/>
                </a:solidFill>
                <a:latin typeface="Alibaba Sans" panose="020B0503020203040204" pitchFamily="34" charset="0"/>
                <a:ea typeface="华文细黑"/>
                <a:cs typeface="Alibaba Sans" panose="020B0503020203040204" pitchFamily="34" charset="0"/>
              </a:rPr>
              <a:t>7) Use dialogue</a:t>
            </a:r>
          </a:p>
        </p:txBody>
      </p:sp>
      <p:sp>
        <p:nvSpPr>
          <p:cNvPr id="9" name="矩形 8">
            <a:extLst>
              <a:ext uri="{FF2B5EF4-FFF2-40B4-BE49-F238E27FC236}">
                <a16:creationId xmlns:a16="http://schemas.microsoft.com/office/drawing/2014/main" id="{9CC072BE-15EA-A74C-8C3C-57A40DBEAD32}"/>
              </a:ext>
            </a:extLst>
          </p:cNvPr>
          <p:cNvSpPr/>
          <p:nvPr/>
        </p:nvSpPr>
        <p:spPr>
          <a:xfrm>
            <a:off x="331385" y="1557586"/>
            <a:ext cx="11265817" cy="1148071"/>
          </a:xfrm>
          <a:prstGeom prst="rect">
            <a:avLst/>
          </a:prstGeom>
        </p:spPr>
        <p:txBody>
          <a:bodyPr wrap="square">
            <a:spAutoFit/>
          </a:bodyPr>
          <a:lstStyle/>
          <a:p>
            <a:pPr marL="72000" algn="just">
              <a:lnSpc>
                <a:spcPct val="150000"/>
              </a:lnSpc>
            </a:pPr>
            <a:r>
              <a:rPr lang="en-US" altLang="zh-CN" sz="2400" b="1" kern="100" dirty="0">
                <a:solidFill>
                  <a:srgbClr val="0066FF"/>
                </a:solidFill>
                <a:latin typeface="Alibaba Sans" panose="020B0503020203040204" pitchFamily="34" charset="0"/>
                <a:ea typeface="华文细黑"/>
                <a:cs typeface="Alibaba Sans" panose="020B0503020203040204" pitchFamily="34" charset="0"/>
              </a:rPr>
              <a:t>One way to show the action in real time is to write dialogue. Dialogue is always showing—at least if you do it right.</a:t>
            </a:r>
          </a:p>
        </p:txBody>
      </p:sp>
    </p:spTree>
    <p:extLst>
      <p:ext uri="{BB962C8B-B14F-4D97-AF65-F5344CB8AC3E}">
        <p14:creationId xmlns:p14="http://schemas.microsoft.com/office/powerpoint/2010/main" val="319648467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blinds(horizontal)">
                                      <p:cBhvr>
                                        <p:cTn id="1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9"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格 1"/>
          <p:cNvGraphicFramePr>
            <a:graphicFrameLocks noGrp="1"/>
          </p:cNvGraphicFramePr>
          <p:nvPr/>
        </p:nvGraphicFramePr>
        <p:xfrm>
          <a:off x="334385" y="405457"/>
          <a:ext cx="11521641" cy="5961283"/>
        </p:xfrm>
        <a:graphic>
          <a:graphicData uri="http://schemas.openxmlformats.org/drawingml/2006/table">
            <a:tbl>
              <a:tblPr firstRow="1" firstCol="1" bandRow="1"/>
              <a:tblGrid>
                <a:gridCol w="11521641">
                  <a:extLst>
                    <a:ext uri="{9D8B030D-6E8A-4147-A177-3AD203B41FA5}">
                      <a16:colId xmlns:a16="http://schemas.microsoft.com/office/drawing/2014/main" val="20000"/>
                    </a:ext>
                  </a:extLst>
                </a:gridCol>
              </a:tblGrid>
              <a:tr h="5961283">
                <a:tc>
                  <a:txBody>
                    <a:bodyPr/>
                    <a:lstStyle/>
                    <a:p>
                      <a:pPr marL="72000" algn="just">
                        <a:lnSpc>
                          <a:spcPct val="150000"/>
                        </a:lnSpc>
                        <a:spcAft>
                          <a:spcPts val="0"/>
                        </a:spcAft>
                      </a:pPr>
                      <a:endParaRPr lang="en-US" altLang="zh-CN" sz="2800" b="1" kern="100" dirty="0">
                        <a:solidFill>
                          <a:schemeClr val="tx1"/>
                        </a:solidFill>
                        <a:effectLst/>
                        <a:latin typeface="Alibaba Sans" panose="020B0503020203040204" pitchFamily="34" charset="0"/>
                        <a:ea typeface="华文细黑"/>
                        <a:cs typeface="Alibaba Sans" panose="020B0503020203040204" pitchFamily="34" charset="0"/>
                      </a:endParaRPr>
                    </a:p>
                    <a:p>
                      <a:pPr marL="72000" algn="just">
                        <a:lnSpc>
                          <a:spcPct val="150000"/>
                        </a:lnSpc>
                        <a:spcAft>
                          <a:spcPts val="0"/>
                        </a:spcAft>
                      </a:pPr>
                      <a:endParaRPr lang="en-US" altLang="zh-CN" sz="2800" b="1" kern="100" dirty="0">
                        <a:solidFill>
                          <a:schemeClr val="tx1"/>
                        </a:solidFill>
                        <a:effectLst/>
                        <a:latin typeface="Alibaba Sans" panose="020B0503020203040204" pitchFamily="34" charset="0"/>
                        <a:ea typeface="华文细黑"/>
                        <a:cs typeface="Alibaba Sans" panose="020B0503020203040204" pitchFamily="34" charset="0"/>
                      </a:endParaRPr>
                    </a:p>
                    <a:p>
                      <a:pPr marL="72000" algn="just">
                        <a:lnSpc>
                          <a:spcPct val="150000"/>
                        </a:lnSpc>
                        <a:spcAft>
                          <a:spcPts val="0"/>
                        </a:spcAft>
                      </a:pPr>
                      <a:endParaRPr lang="en-US" altLang="zh-CN" sz="2800" b="1" kern="100" dirty="0">
                        <a:solidFill>
                          <a:schemeClr val="tx1"/>
                        </a:solidFill>
                        <a:effectLst/>
                        <a:latin typeface="Alibaba Sans" panose="020B0503020203040204" pitchFamily="34" charset="0"/>
                        <a:ea typeface="华文细黑"/>
                        <a:cs typeface="Alibaba Sans" panose="020B050302020304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sp>
        <p:nvSpPr>
          <p:cNvPr id="6" name="矩形 5">
            <a:extLst>
              <a:ext uri="{FF2B5EF4-FFF2-40B4-BE49-F238E27FC236}">
                <a16:creationId xmlns:a16="http://schemas.microsoft.com/office/drawing/2014/main" id="{422E447A-5B16-1D44-A711-F641BDC2481E}"/>
              </a:ext>
            </a:extLst>
          </p:cNvPr>
          <p:cNvSpPr/>
          <p:nvPr/>
        </p:nvSpPr>
        <p:spPr>
          <a:xfrm>
            <a:off x="334386" y="381464"/>
            <a:ext cx="10772499" cy="844847"/>
          </a:xfrm>
          <a:prstGeom prst="rect">
            <a:avLst/>
          </a:prstGeom>
        </p:spPr>
        <p:txBody>
          <a:bodyPr wrap="square">
            <a:spAutoFit/>
          </a:bodyPr>
          <a:lstStyle/>
          <a:p>
            <a:pPr marL="72000" algn="just">
              <a:lnSpc>
                <a:spcPct val="150000"/>
              </a:lnSpc>
            </a:pPr>
            <a:r>
              <a:rPr lang="en-US" altLang="zh-CN" sz="3600" b="1" kern="100" dirty="0">
                <a:solidFill>
                  <a:srgbClr val="FF0000"/>
                </a:solidFill>
                <a:latin typeface="Alibaba Sans" panose="020B0503020203040204" pitchFamily="34" charset="0"/>
                <a:ea typeface="华文细黑"/>
                <a:cs typeface="Alibaba Sans" panose="020B0503020203040204" pitchFamily="34" charset="0"/>
              </a:rPr>
              <a:t>8) Use internal monologue</a:t>
            </a:r>
          </a:p>
        </p:txBody>
      </p:sp>
      <p:sp>
        <p:nvSpPr>
          <p:cNvPr id="9" name="矩形 8">
            <a:extLst>
              <a:ext uri="{FF2B5EF4-FFF2-40B4-BE49-F238E27FC236}">
                <a16:creationId xmlns:a16="http://schemas.microsoft.com/office/drawing/2014/main" id="{9CC072BE-15EA-A74C-8C3C-57A40DBEAD32}"/>
              </a:ext>
            </a:extLst>
          </p:cNvPr>
          <p:cNvSpPr/>
          <p:nvPr/>
        </p:nvSpPr>
        <p:spPr>
          <a:xfrm>
            <a:off x="331385" y="1557586"/>
            <a:ext cx="11265817" cy="1148071"/>
          </a:xfrm>
          <a:prstGeom prst="rect">
            <a:avLst/>
          </a:prstGeom>
        </p:spPr>
        <p:txBody>
          <a:bodyPr wrap="square">
            <a:spAutoFit/>
          </a:bodyPr>
          <a:lstStyle/>
          <a:p>
            <a:pPr marL="72000" algn="just">
              <a:lnSpc>
                <a:spcPct val="150000"/>
              </a:lnSpc>
            </a:pPr>
            <a:r>
              <a:rPr lang="en-US" altLang="zh-CN" sz="2400" b="1" kern="100" dirty="0">
                <a:solidFill>
                  <a:srgbClr val="0066FF"/>
                </a:solidFill>
                <a:latin typeface="Alibaba Sans" panose="020B0503020203040204" pitchFamily="34" charset="0"/>
                <a:ea typeface="华文细黑"/>
                <a:cs typeface="Alibaba Sans" panose="020B0503020203040204" pitchFamily="34" charset="0"/>
              </a:rPr>
              <a:t>Showing what your POV character is thinking can also help to reveal her emotions without having to name them.</a:t>
            </a:r>
          </a:p>
        </p:txBody>
      </p:sp>
      <p:sp>
        <p:nvSpPr>
          <p:cNvPr id="5" name="矩形 4">
            <a:extLst>
              <a:ext uri="{FF2B5EF4-FFF2-40B4-BE49-F238E27FC236}">
                <a16:creationId xmlns:a16="http://schemas.microsoft.com/office/drawing/2014/main" id="{5E2CF2B6-7290-CE43-A802-8C84820A6F09}"/>
              </a:ext>
            </a:extLst>
          </p:cNvPr>
          <p:cNvSpPr/>
          <p:nvPr/>
        </p:nvSpPr>
        <p:spPr>
          <a:xfrm>
            <a:off x="325465" y="2770232"/>
            <a:ext cx="10772499" cy="677621"/>
          </a:xfrm>
          <a:prstGeom prst="rect">
            <a:avLst/>
          </a:prstGeom>
        </p:spPr>
        <p:txBody>
          <a:bodyPr wrap="square">
            <a:spAutoFit/>
          </a:bodyPr>
          <a:lstStyle/>
          <a:p>
            <a:pPr marL="72000" algn="just">
              <a:lnSpc>
                <a:spcPct val="150000"/>
              </a:lnSpc>
            </a:pPr>
            <a:r>
              <a:rPr lang="en-US" altLang="zh-CN" sz="2800" b="1" kern="100" dirty="0">
                <a:highlight>
                  <a:srgbClr val="00FF00"/>
                </a:highlight>
                <a:latin typeface="Alibaba Sans" panose="020B0503020203040204" pitchFamily="34" charset="0"/>
                <a:ea typeface="华文细黑"/>
                <a:cs typeface="Alibaba Sans" panose="020B0503020203040204" pitchFamily="34" charset="0"/>
              </a:rPr>
              <a:t>Telling</a:t>
            </a:r>
            <a:r>
              <a:rPr lang="en-US" altLang="zh-CN" sz="2800" b="1" kern="100" dirty="0">
                <a:latin typeface="Alibaba Sans" panose="020B0503020203040204" pitchFamily="34" charset="0"/>
                <a:ea typeface="华文细黑"/>
                <a:cs typeface="Alibaba Sans" panose="020B0503020203040204" pitchFamily="34" charset="0"/>
              </a:rPr>
              <a:t>:  </a:t>
            </a:r>
            <a:r>
              <a:rPr lang="en-US" altLang="zh-CN" sz="2800" b="1" i="1" kern="100" dirty="0">
                <a:latin typeface="Alibaba Sans" panose="020B0503020203040204" pitchFamily="34" charset="0"/>
                <a:ea typeface="华文细黑"/>
                <a:cs typeface="Alibaba Sans" panose="020B0503020203040204" pitchFamily="34" charset="0"/>
              </a:rPr>
              <a:t>I was relieved when my workday ended. </a:t>
            </a:r>
          </a:p>
        </p:txBody>
      </p:sp>
      <p:sp>
        <p:nvSpPr>
          <p:cNvPr id="7" name="下弧形箭头 6">
            <a:extLst>
              <a:ext uri="{FF2B5EF4-FFF2-40B4-BE49-F238E27FC236}">
                <a16:creationId xmlns:a16="http://schemas.microsoft.com/office/drawing/2014/main" id="{8EF827CB-E81B-6849-9B22-3925F5DCF5F9}"/>
              </a:ext>
            </a:extLst>
          </p:cNvPr>
          <p:cNvSpPr/>
          <p:nvPr/>
        </p:nvSpPr>
        <p:spPr>
          <a:xfrm rot="2127760">
            <a:off x="8759468" y="3032476"/>
            <a:ext cx="1343294" cy="677621"/>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solidFill>
                <a:schemeClr val="tx1"/>
              </a:solidFill>
            </a:endParaRPr>
          </a:p>
        </p:txBody>
      </p:sp>
      <p:sp>
        <p:nvSpPr>
          <p:cNvPr id="8" name="矩形 7">
            <a:extLst>
              <a:ext uri="{FF2B5EF4-FFF2-40B4-BE49-F238E27FC236}">
                <a16:creationId xmlns:a16="http://schemas.microsoft.com/office/drawing/2014/main" id="{D4CB0923-4DEE-6A4D-8A7C-5B7151D71A8D}"/>
              </a:ext>
            </a:extLst>
          </p:cNvPr>
          <p:cNvSpPr/>
          <p:nvPr/>
        </p:nvSpPr>
        <p:spPr>
          <a:xfrm>
            <a:off x="325465" y="3910732"/>
            <a:ext cx="11265817" cy="1323952"/>
          </a:xfrm>
          <a:prstGeom prst="rect">
            <a:avLst/>
          </a:prstGeom>
        </p:spPr>
        <p:txBody>
          <a:bodyPr wrap="square">
            <a:spAutoFit/>
          </a:bodyPr>
          <a:lstStyle/>
          <a:p>
            <a:pPr marL="72000" algn="just">
              <a:lnSpc>
                <a:spcPct val="150000"/>
              </a:lnSpc>
            </a:pPr>
            <a:r>
              <a:rPr lang="en-US" altLang="zh-CN" sz="2800" b="1" kern="100" dirty="0">
                <a:highlight>
                  <a:srgbClr val="00FF00"/>
                </a:highlight>
                <a:latin typeface="Alibaba Sans" panose="020B0503020203040204" pitchFamily="34" charset="0"/>
                <a:ea typeface="华文细黑"/>
                <a:cs typeface="Alibaba Sans" panose="020B0503020203040204" pitchFamily="34" charset="0"/>
              </a:rPr>
              <a:t>Showing</a:t>
            </a:r>
            <a:r>
              <a:rPr lang="en-US" altLang="zh-CN" sz="2800" b="1" kern="100" dirty="0">
                <a:latin typeface="Alibaba Sans" panose="020B0503020203040204" pitchFamily="34" charset="0"/>
                <a:ea typeface="华文细黑"/>
                <a:cs typeface="Alibaba Sans" panose="020B0503020203040204" pitchFamily="34" charset="0"/>
              </a:rPr>
              <a:t>:  </a:t>
            </a:r>
            <a:r>
              <a:rPr lang="en-US" altLang="zh-CN" sz="2800" b="1" i="1" kern="100" dirty="0">
                <a:solidFill>
                  <a:srgbClr val="FF0000"/>
                </a:solidFill>
                <a:latin typeface="Alibaba Sans" panose="020B0503020203040204" pitchFamily="34" charset="0"/>
                <a:ea typeface="华文细黑"/>
                <a:cs typeface="Alibaba Sans" panose="020B0503020203040204" pitchFamily="34" charset="0"/>
              </a:rPr>
              <a:t>Finally, the bell rang, announcing the end of my workday. Thank the Lord . </a:t>
            </a:r>
          </a:p>
        </p:txBody>
      </p:sp>
    </p:spTree>
    <p:extLst>
      <p:ext uri="{BB962C8B-B14F-4D97-AF65-F5344CB8AC3E}">
        <p14:creationId xmlns:p14="http://schemas.microsoft.com/office/powerpoint/2010/main" val="203000550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blinds(horizontal)">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blinds(horizontal)">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 calcmode="lin" valueType="num">
                                      <p:cBhvr additive="base">
                                        <p:cTn id="22" dur="500" fill="hold"/>
                                        <p:tgtEl>
                                          <p:spTgt spid="7"/>
                                        </p:tgtEl>
                                        <p:attrNameLst>
                                          <p:attrName>ppt_x</p:attrName>
                                        </p:attrNameLst>
                                      </p:cBhvr>
                                      <p:tavLst>
                                        <p:tav tm="0">
                                          <p:val>
                                            <p:strVal val="#ppt_x"/>
                                          </p:val>
                                        </p:tav>
                                        <p:tav tm="100000">
                                          <p:val>
                                            <p:strVal val="#ppt_x"/>
                                          </p:val>
                                        </p:tav>
                                      </p:tavLst>
                                    </p:anim>
                                    <p:anim calcmode="lin" valueType="num">
                                      <p:cBhvr additive="base">
                                        <p:cTn id="23"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3" presetClass="entr" presetSubtype="10" fill="hold" grpId="0" nodeType="clickEffect">
                                  <p:stCondLst>
                                    <p:cond delay="0"/>
                                  </p:stCondLst>
                                  <p:childTnLst>
                                    <p:set>
                                      <p:cBhvr>
                                        <p:cTn id="27" dur="1" fill="hold">
                                          <p:stCondLst>
                                            <p:cond delay="0"/>
                                          </p:stCondLst>
                                        </p:cTn>
                                        <p:tgtEl>
                                          <p:spTgt spid="8"/>
                                        </p:tgtEl>
                                        <p:attrNameLst>
                                          <p:attrName>style.visibility</p:attrName>
                                        </p:attrNameLst>
                                      </p:cBhvr>
                                      <p:to>
                                        <p:strVal val="visible"/>
                                      </p:to>
                                    </p:set>
                                    <p:animEffect transition="in" filter="blinds(horizontal)">
                                      <p:cBhvr>
                                        <p:cTn id="28"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9" grpId="0"/>
      <p:bldP spid="5" grpId="0"/>
      <p:bldP spid="7" grpId="0" animBg="1"/>
      <p:bldP spid="8"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格 1"/>
          <p:cNvGraphicFramePr>
            <a:graphicFrameLocks noGrp="1"/>
          </p:cNvGraphicFramePr>
          <p:nvPr/>
        </p:nvGraphicFramePr>
        <p:xfrm>
          <a:off x="334385" y="405457"/>
          <a:ext cx="11521641" cy="5961283"/>
        </p:xfrm>
        <a:graphic>
          <a:graphicData uri="http://schemas.openxmlformats.org/drawingml/2006/table">
            <a:tbl>
              <a:tblPr firstRow="1" firstCol="1" bandRow="1"/>
              <a:tblGrid>
                <a:gridCol w="11521641">
                  <a:extLst>
                    <a:ext uri="{9D8B030D-6E8A-4147-A177-3AD203B41FA5}">
                      <a16:colId xmlns:a16="http://schemas.microsoft.com/office/drawing/2014/main" val="20000"/>
                    </a:ext>
                  </a:extLst>
                </a:gridCol>
              </a:tblGrid>
              <a:tr h="5961283">
                <a:tc>
                  <a:txBody>
                    <a:bodyPr/>
                    <a:lstStyle/>
                    <a:p>
                      <a:pPr marL="72000" algn="just">
                        <a:lnSpc>
                          <a:spcPct val="150000"/>
                        </a:lnSpc>
                        <a:spcAft>
                          <a:spcPts val="0"/>
                        </a:spcAft>
                      </a:pPr>
                      <a:endParaRPr lang="en-US" altLang="zh-CN" sz="2800" b="1" kern="100" dirty="0">
                        <a:solidFill>
                          <a:schemeClr val="tx1"/>
                        </a:solidFill>
                        <a:effectLst/>
                        <a:latin typeface="Alibaba Sans" panose="020B0503020203040204" pitchFamily="34" charset="0"/>
                        <a:ea typeface="华文细黑"/>
                        <a:cs typeface="Alibaba Sans" panose="020B0503020203040204" pitchFamily="34" charset="0"/>
                      </a:endParaRPr>
                    </a:p>
                    <a:p>
                      <a:pPr marL="72000" algn="just">
                        <a:lnSpc>
                          <a:spcPct val="150000"/>
                        </a:lnSpc>
                        <a:spcAft>
                          <a:spcPts val="0"/>
                        </a:spcAft>
                      </a:pPr>
                      <a:endParaRPr lang="en-US" altLang="zh-CN" sz="2800" b="1" kern="100" dirty="0">
                        <a:solidFill>
                          <a:schemeClr val="tx1"/>
                        </a:solidFill>
                        <a:effectLst/>
                        <a:latin typeface="Alibaba Sans" panose="020B0503020203040204" pitchFamily="34" charset="0"/>
                        <a:ea typeface="华文细黑"/>
                        <a:cs typeface="Alibaba Sans" panose="020B0503020203040204" pitchFamily="34" charset="0"/>
                      </a:endParaRPr>
                    </a:p>
                    <a:p>
                      <a:pPr marL="72000" algn="just">
                        <a:lnSpc>
                          <a:spcPct val="150000"/>
                        </a:lnSpc>
                        <a:spcAft>
                          <a:spcPts val="0"/>
                        </a:spcAft>
                      </a:pPr>
                      <a:endParaRPr lang="en-US" altLang="zh-CN" sz="2800" b="1" kern="100" dirty="0">
                        <a:solidFill>
                          <a:schemeClr val="tx1"/>
                        </a:solidFill>
                        <a:effectLst/>
                        <a:latin typeface="Alibaba Sans" panose="020B0503020203040204" pitchFamily="34" charset="0"/>
                        <a:ea typeface="华文细黑"/>
                        <a:cs typeface="Alibaba Sans" panose="020B050302020304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sp>
        <p:nvSpPr>
          <p:cNvPr id="6" name="矩形 5">
            <a:extLst>
              <a:ext uri="{FF2B5EF4-FFF2-40B4-BE49-F238E27FC236}">
                <a16:creationId xmlns:a16="http://schemas.microsoft.com/office/drawing/2014/main" id="{422E447A-5B16-1D44-A711-F641BDC2481E}"/>
              </a:ext>
            </a:extLst>
          </p:cNvPr>
          <p:cNvSpPr/>
          <p:nvPr/>
        </p:nvSpPr>
        <p:spPr>
          <a:xfrm>
            <a:off x="334386" y="381464"/>
            <a:ext cx="10772499" cy="844847"/>
          </a:xfrm>
          <a:prstGeom prst="rect">
            <a:avLst/>
          </a:prstGeom>
        </p:spPr>
        <p:txBody>
          <a:bodyPr wrap="square">
            <a:spAutoFit/>
          </a:bodyPr>
          <a:lstStyle/>
          <a:p>
            <a:pPr marL="72000" algn="just">
              <a:lnSpc>
                <a:spcPct val="150000"/>
              </a:lnSpc>
            </a:pPr>
            <a:r>
              <a:rPr lang="en-US" altLang="zh-CN" sz="3600" b="1" kern="100" dirty="0">
                <a:solidFill>
                  <a:srgbClr val="FF0000"/>
                </a:solidFill>
                <a:latin typeface="Alibaba Sans" panose="020B0503020203040204" pitchFamily="34" charset="0"/>
                <a:ea typeface="华文细黑"/>
                <a:cs typeface="Alibaba Sans" panose="020B0503020203040204" pitchFamily="34" charset="0"/>
              </a:rPr>
              <a:t>9) Focus on actions and reactions</a:t>
            </a:r>
          </a:p>
        </p:txBody>
      </p:sp>
      <p:sp>
        <p:nvSpPr>
          <p:cNvPr id="9" name="矩形 8">
            <a:extLst>
              <a:ext uri="{FF2B5EF4-FFF2-40B4-BE49-F238E27FC236}">
                <a16:creationId xmlns:a16="http://schemas.microsoft.com/office/drawing/2014/main" id="{9CC072BE-15EA-A74C-8C3C-57A40DBEAD32}"/>
              </a:ext>
            </a:extLst>
          </p:cNvPr>
          <p:cNvSpPr/>
          <p:nvPr/>
        </p:nvSpPr>
        <p:spPr>
          <a:xfrm>
            <a:off x="331385" y="1557586"/>
            <a:ext cx="11265817" cy="3364062"/>
          </a:xfrm>
          <a:prstGeom prst="rect">
            <a:avLst/>
          </a:prstGeom>
        </p:spPr>
        <p:txBody>
          <a:bodyPr wrap="square">
            <a:spAutoFit/>
          </a:bodyPr>
          <a:lstStyle/>
          <a:p>
            <a:pPr marL="72000" algn="just">
              <a:lnSpc>
                <a:spcPct val="150000"/>
              </a:lnSpc>
            </a:pPr>
            <a:r>
              <a:rPr lang="en-US" altLang="zh-CN" sz="2400" b="1" kern="100" dirty="0">
                <a:solidFill>
                  <a:srgbClr val="0066FF"/>
                </a:solidFill>
                <a:latin typeface="Alibaba Sans" panose="020B0503020203040204" pitchFamily="34" charset="0"/>
                <a:ea typeface="华文细黑"/>
                <a:cs typeface="Alibaba Sans" panose="020B0503020203040204" pitchFamily="34" charset="0"/>
              </a:rPr>
              <a:t>You have probably heard the saying actions speak louder than words . Just telling your readers that your character is a mean, bitter woman might not be enough for them to believe it. Showing her kick a puppy will immediately convince your readers that she’s mean.</a:t>
            </a:r>
          </a:p>
          <a:p>
            <a:pPr marL="72000" algn="just">
              <a:lnSpc>
                <a:spcPct val="150000"/>
              </a:lnSpc>
            </a:pPr>
            <a:r>
              <a:rPr lang="en-US" altLang="zh-CN" sz="2400" b="1" kern="100" dirty="0">
                <a:solidFill>
                  <a:srgbClr val="0066FF"/>
                </a:solidFill>
                <a:latin typeface="Alibaba Sans" panose="020B0503020203040204" pitchFamily="34" charset="0"/>
                <a:ea typeface="华文细黑"/>
                <a:cs typeface="Alibaba Sans" panose="020B0503020203040204" pitchFamily="34" charset="0"/>
              </a:rPr>
              <a:t>Instead of telling your readers about your characters’ personality traits, let them get to know the characters through their actions.</a:t>
            </a:r>
          </a:p>
        </p:txBody>
      </p:sp>
    </p:spTree>
    <p:extLst>
      <p:ext uri="{BB962C8B-B14F-4D97-AF65-F5344CB8AC3E}">
        <p14:creationId xmlns:p14="http://schemas.microsoft.com/office/powerpoint/2010/main" val="347021031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blinds(horizontal)">
                                      <p:cBhvr>
                                        <p:cTn id="1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9"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格 1"/>
          <p:cNvGraphicFramePr>
            <a:graphicFrameLocks noGrp="1"/>
          </p:cNvGraphicFramePr>
          <p:nvPr/>
        </p:nvGraphicFramePr>
        <p:xfrm>
          <a:off x="388933" y="730359"/>
          <a:ext cx="11448548" cy="5237420"/>
        </p:xfrm>
        <a:graphic>
          <a:graphicData uri="http://schemas.openxmlformats.org/drawingml/2006/table">
            <a:tbl>
              <a:tblPr firstRow="1" firstCol="1" bandRow="1"/>
              <a:tblGrid>
                <a:gridCol w="11448548">
                  <a:extLst>
                    <a:ext uri="{9D8B030D-6E8A-4147-A177-3AD203B41FA5}">
                      <a16:colId xmlns:a16="http://schemas.microsoft.com/office/drawing/2014/main" val="20000"/>
                    </a:ext>
                  </a:extLst>
                </a:gridCol>
              </a:tblGrid>
              <a:tr h="5237420">
                <a:tc>
                  <a:txBody>
                    <a:bodyPr/>
                    <a:lstStyle/>
                    <a:p>
                      <a:pPr marL="72000" algn="just">
                        <a:lnSpc>
                          <a:spcPct val="150000"/>
                        </a:lnSpc>
                        <a:spcAft>
                          <a:spcPts val="0"/>
                        </a:spcAft>
                      </a:pPr>
                      <a:endParaRPr lang="en-US" altLang="zh-CN" sz="1050" kern="100" dirty="0">
                        <a:effectLst/>
                        <a:latin typeface="宋体"/>
                        <a:cs typeface="Courier New"/>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graphicFrame>
        <p:nvGraphicFramePr>
          <p:cNvPr id="4" name="表格 3">
            <a:extLst>
              <a:ext uri="{FF2B5EF4-FFF2-40B4-BE49-F238E27FC236}">
                <a16:creationId xmlns:a16="http://schemas.microsoft.com/office/drawing/2014/main" id="{069CB6A5-9A3A-BB4C-B77B-6E176A992A5B}"/>
              </a:ext>
            </a:extLst>
          </p:cNvPr>
          <p:cNvGraphicFramePr>
            <a:graphicFrameLocks noGrp="1"/>
          </p:cNvGraphicFramePr>
          <p:nvPr>
            <p:extLst>
              <p:ext uri="{D42A27DB-BD31-4B8C-83A1-F6EECF244321}">
                <p14:modId xmlns:p14="http://schemas.microsoft.com/office/powerpoint/2010/main" val="1924698758"/>
              </p:ext>
            </p:extLst>
          </p:nvPr>
        </p:nvGraphicFramePr>
        <p:xfrm>
          <a:off x="389726" y="730359"/>
          <a:ext cx="11412548" cy="5147707"/>
        </p:xfrm>
        <a:graphic>
          <a:graphicData uri="http://schemas.openxmlformats.org/drawingml/2006/table">
            <a:tbl>
              <a:tblPr firstRow="1" bandRow="1">
                <a:tableStyleId>{74C1A8A3-306A-4EB7-A6B1-4F7E0EB9C5D6}</a:tableStyleId>
              </a:tblPr>
              <a:tblGrid>
                <a:gridCol w="5706274">
                  <a:extLst>
                    <a:ext uri="{9D8B030D-6E8A-4147-A177-3AD203B41FA5}">
                      <a16:colId xmlns:a16="http://schemas.microsoft.com/office/drawing/2014/main" val="4058286881"/>
                    </a:ext>
                  </a:extLst>
                </a:gridCol>
                <a:gridCol w="5706274">
                  <a:extLst>
                    <a:ext uri="{9D8B030D-6E8A-4147-A177-3AD203B41FA5}">
                      <a16:colId xmlns:a16="http://schemas.microsoft.com/office/drawing/2014/main" val="2411666727"/>
                    </a:ext>
                  </a:extLst>
                </a:gridCol>
              </a:tblGrid>
              <a:tr h="872903">
                <a:tc>
                  <a:txBody>
                    <a:bodyPr/>
                    <a:lstStyle/>
                    <a:p>
                      <a:pPr algn="ctr"/>
                      <a:r>
                        <a:rPr lang="en-US" altLang="zh-CN" sz="4400" dirty="0">
                          <a:solidFill>
                            <a:srgbClr val="FF0000"/>
                          </a:solidFill>
                        </a:rPr>
                        <a:t>Telling</a:t>
                      </a:r>
                      <a:endParaRPr lang="zh-CN" altLang="en-US" sz="4400" dirty="0"/>
                    </a:p>
                  </a:txBody>
                  <a:tcPr/>
                </a:tc>
                <a:tc>
                  <a:txBody>
                    <a:bodyPr/>
                    <a:lstStyle/>
                    <a:p>
                      <a:pPr marL="0" marR="0" lvl="0" indent="0" algn="ctr" defTabSz="1218565" rtl="0" eaLnBrk="1" fontAlgn="auto" latinLnBrk="0" hangingPunct="1">
                        <a:lnSpc>
                          <a:spcPct val="100000"/>
                        </a:lnSpc>
                        <a:spcBef>
                          <a:spcPts val="0"/>
                        </a:spcBef>
                        <a:spcAft>
                          <a:spcPts val="0"/>
                        </a:spcAft>
                        <a:buClrTx/>
                        <a:buSzTx/>
                        <a:buFontTx/>
                        <a:buNone/>
                        <a:tabLst/>
                        <a:defRPr/>
                      </a:pPr>
                      <a:r>
                        <a:rPr lang="en-US" altLang="zh-CN" sz="4400" b="1" kern="1200" dirty="0">
                          <a:solidFill>
                            <a:srgbClr val="FF0000"/>
                          </a:solidFill>
                          <a:effectLst/>
                          <a:latin typeface="+mn-lt"/>
                          <a:ea typeface="+mn-ea"/>
                          <a:cs typeface="+mn-cs"/>
                        </a:rPr>
                        <a:t>Showing</a:t>
                      </a:r>
                      <a:r>
                        <a:rPr lang="zh-CN" altLang="zh-CN" sz="4400" dirty="0">
                          <a:solidFill>
                            <a:srgbClr val="FF0000"/>
                          </a:solidFill>
                          <a:effectLst/>
                        </a:rPr>
                        <a:t> </a:t>
                      </a:r>
                      <a:endParaRPr lang="zh-CN" altLang="en-US" sz="4400" dirty="0">
                        <a:solidFill>
                          <a:srgbClr val="FF0000"/>
                        </a:solidFill>
                      </a:endParaRPr>
                    </a:p>
                  </a:txBody>
                  <a:tcPr/>
                </a:tc>
                <a:extLst>
                  <a:ext uri="{0D108BD9-81ED-4DB2-BD59-A6C34878D82A}">
                    <a16:rowId xmlns:a16="http://schemas.microsoft.com/office/drawing/2014/main" val="3912604587"/>
                  </a:ext>
                </a:extLst>
              </a:tr>
              <a:tr h="872903">
                <a:tc>
                  <a:txBody>
                    <a:bodyPr/>
                    <a:lstStyle/>
                    <a:p>
                      <a:pPr marL="0" marR="0" lvl="0" indent="0" algn="just" defTabSz="1218565" rtl="0" eaLnBrk="1" fontAlgn="auto" latinLnBrk="0" hangingPunct="1">
                        <a:lnSpc>
                          <a:spcPct val="100000"/>
                        </a:lnSpc>
                        <a:spcBef>
                          <a:spcPts val="0"/>
                        </a:spcBef>
                        <a:spcAft>
                          <a:spcPts val="0"/>
                        </a:spcAft>
                        <a:buClrTx/>
                        <a:buSzTx/>
                        <a:buFontTx/>
                        <a:buNone/>
                        <a:tabLst/>
                        <a:defRPr/>
                      </a:pPr>
                      <a:r>
                        <a:rPr lang="en-US" altLang="zh-CN" sz="2400" b="1" dirty="0">
                          <a:solidFill>
                            <a:srgbClr val="0066FF"/>
                          </a:solidFill>
                        </a:rPr>
                        <a:t>summarizes events that happened in the past or gives general statements that don’t happen at any specific time.</a:t>
                      </a:r>
                    </a:p>
                  </a:txBody>
                  <a:tcPr/>
                </a:tc>
                <a:tc>
                  <a:txBody>
                    <a:bodyPr/>
                    <a:lstStyle/>
                    <a:p>
                      <a:pPr marL="0" marR="0" lvl="0" indent="0" algn="just" defTabSz="1218565" rtl="0" eaLnBrk="1" fontAlgn="auto" latinLnBrk="0" hangingPunct="1">
                        <a:lnSpc>
                          <a:spcPct val="100000"/>
                        </a:lnSpc>
                        <a:spcBef>
                          <a:spcPts val="0"/>
                        </a:spcBef>
                        <a:spcAft>
                          <a:spcPts val="0"/>
                        </a:spcAft>
                        <a:buClrTx/>
                        <a:buSzTx/>
                        <a:buFontTx/>
                        <a:buNone/>
                        <a:tabLst/>
                        <a:defRPr/>
                      </a:pPr>
                      <a:r>
                        <a:rPr lang="en-US" altLang="zh-CN" sz="2400" b="1" kern="1200" dirty="0">
                          <a:solidFill>
                            <a:srgbClr val="7030A0"/>
                          </a:solidFill>
                          <a:effectLst/>
                          <a:latin typeface="+mn-lt"/>
                          <a:ea typeface="+mn-ea"/>
                          <a:cs typeface="+mn-cs"/>
                        </a:rPr>
                        <a:t>lets readers witness events in real time, in actual scenes with action and dialogue. We stay in the present, firmly rooted in the POV character’s experience.</a:t>
                      </a:r>
                      <a:r>
                        <a:rPr lang="zh-CN" altLang="zh-CN" b="1" dirty="0">
                          <a:solidFill>
                            <a:srgbClr val="7030A0"/>
                          </a:solidFill>
                          <a:effectLst/>
                        </a:rPr>
                        <a:t> </a:t>
                      </a:r>
                      <a:endParaRPr lang="zh-CN" altLang="en-US" b="1" dirty="0">
                        <a:solidFill>
                          <a:srgbClr val="7030A0"/>
                        </a:solidFill>
                      </a:endParaRPr>
                    </a:p>
                  </a:txBody>
                  <a:tcPr/>
                </a:tc>
                <a:extLst>
                  <a:ext uri="{0D108BD9-81ED-4DB2-BD59-A6C34878D82A}">
                    <a16:rowId xmlns:a16="http://schemas.microsoft.com/office/drawing/2014/main" val="2416462196"/>
                  </a:ext>
                </a:extLst>
              </a:tr>
              <a:tr h="872903">
                <a:tc>
                  <a:txBody>
                    <a:bodyPr/>
                    <a:lstStyle/>
                    <a:p>
                      <a:pPr marL="0" marR="0" indent="0" algn="l" defTabSz="1218565" rtl="0" eaLnBrk="1" fontAlgn="auto" latinLnBrk="0" hangingPunct="1">
                        <a:lnSpc>
                          <a:spcPct val="100000"/>
                        </a:lnSpc>
                        <a:spcBef>
                          <a:spcPts val="0"/>
                        </a:spcBef>
                        <a:spcAft>
                          <a:spcPts val="0"/>
                        </a:spcAft>
                        <a:buClrTx/>
                        <a:buSzTx/>
                        <a:buFontTx/>
                        <a:buNone/>
                        <a:tabLst/>
                        <a:defRPr/>
                      </a:pPr>
                      <a:r>
                        <a:rPr lang="en-US" altLang="zh-CN" sz="2400" b="1" dirty="0">
                          <a:solidFill>
                            <a:srgbClr val="0066FF"/>
                          </a:solidFill>
                        </a:rPr>
                        <a:t>is abstract. </a:t>
                      </a:r>
                      <a:endParaRPr lang="zh-CN" altLang="en-US" sz="2400" b="1" dirty="0">
                        <a:solidFill>
                          <a:srgbClr val="0066FF"/>
                        </a:solidFill>
                      </a:endParaRPr>
                    </a:p>
                  </a:txBody>
                  <a:tcPr/>
                </a:tc>
                <a:tc>
                  <a:txBody>
                    <a:bodyPr/>
                    <a:lstStyle/>
                    <a:p>
                      <a:pPr marL="0" marR="0" indent="0" algn="just" defTabSz="1218565" rtl="0" eaLnBrk="1" fontAlgn="auto" latinLnBrk="0" hangingPunct="1">
                        <a:lnSpc>
                          <a:spcPct val="100000"/>
                        </a:lnSpc>
                        <a:spcBef>
                          <a:spcPts val="0"/>
                        </a:spcBef>
                        <a:spcAft>
                          <a:spcPts val="0"/>
                        </a:spcAft>
                        <a:buClrTx/>
                        <a:buSzTx/>
                        <a:buFontTx/>
                        <a:buNone/>
                        <a:tabLst/>
                        <a:defRPr/>
                      </a:pPr>
                      <a:r>
                        <a:rPr lang="en-US" altLang="zh-CN" sz="2400" b="1" kern="1200" dirty="0">
                          <a:solidFill>
                            <a:srgbClr val="7030A0"/>
                          </a:solidFill>
                          <a:effectLst/>
                          <a:latin typeface="+mn-lt"/>
                          <a:ea typeface="+mn-ea"/>
                          <a:cs typeface="+mn-cs"/>
                        </a:rPr>
                        <a:t>creates a concrete, specific picture in the reader’s mind.</a:t>
                      </a:r>
                      <a:r>
                        <a:rPr lang="zh-CN" altLang="zh-CN" b="1" dirty="0">
                          <a:solidFill>
                            <a:srgbClr val="7030A0"/>
                          </a:solidFill>
                          <a:effectLst/>
                        </a:rPr>
                        <a:t> </a:t>
                      </a:r>
                      <a:endParaRPr lang="zh-CN" altLang="en-US" b="1" dirty="0">
                        <a:solidFill>
                          <a:srgbClr val="7030A0"/>
                        </a:solidFill>
                      </a:endParaRPr>
                    </a:p>
                  </a:txBody>
                  <a:tcPr/>
                </a:tc>
                <a:extLst>
                  <a:ext uri="{0D108BD9-81ED-4DB2-BD59-A6C34878D82A}">
                    <a16:rowId xmlns:a16="http://schemas.microsoft.com/office/drawing/2014/main" val="2458623986"/>
                  </a:ext>
                </a:extLst>
              </a:tr>
              <a:tr h="1481661">
                <a:tc>
                  <a: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r>
                        <a:rPr lang="en-US" altLang="zh-CN" sz="2400" b="1" kern="1200" dirty="0">
                          <a:solidFill>
                            <a:srgbClr val="0066FF"/>
                          </a:solidFill>
                          <a:effectLst/>
                          <a:latin typeface="+mn-lt"/>
                          <a:ea typeface="+mn-ea"/>
                          <a:cs typeface="+mn-cs"/>
                        </a:rPr>
                        <a:t>gives you facts. </a:t>
                      </a:r>
                      <a:endParaRPr lang="zh-CN" altLang="zh-CN" sz="2400" b="1" kern="1200" dirty="0">
                        <a:solidFill>
                          <a:srgbClr val="0066FF"/>
                        </a:solidFill>
                        <a:effectLst/>
                        <a:latin typeface="+mn-lt"/>
                        <a:ea typeface="+mn-ea"/>
                        <a:cs typeface="+mn-cs"/>
                      </a:endParaRPr>
                    </a:p>
                  </a:txBody>
                  <a:tcPr/>
                </a:tc>
                <a:tc>
                  <a:txBody>
                    <a:bodyPr/>
                    <a:lstStyle/>
                    <a:p>
                      <a:pPr marL="0" marR="0" indent="0" algn="just" defTabSz="1218565" rtl="0" eaLnBrk="1" fontAlgn="auto" latinLnBrk="0" hangingPunct="1">
                        <a:lnSpc>
                          <a:spcPct val="100000"/>
                        </a:lnSpc>
                        <a:spcBef>
                          <a:spcPts val="0"/>
                        </a:spcBef>
                        <a:spcAft>
                          <a:spcPts val="0"/>
                        </a:spcAft>
                        <a:buClrTx/>
                        <a:buSzTx/>
                        <a:buFontTx/>
                        <a:buNone/>
                        <a:tabLst/>
                        <a:defRPr/>
                      </a:pPr>
                      <a:r>
                        <a:rPr lang="en-US" altLang="zh-CN" sz="2400" b="1" kern="1200" dirty="0">
                          <a:solidFill>
                            <a:srgbClr val="7030A0"/>
                          </a:solidFill>
                          <a:effectLst/>
                          <a:latin typeface="+mn-lt"/>
                          <a:ea typeface="+mn-ea"/>
                          <a:cs typeface="+mn-cs"/>
                        </a:rPr>
                        <a:t>evokes (</a:t>
                      </a:r>
                      <a:r>
                        <a:rPr lang="zh-CN" altLang="zh-CN" sz="2400" b="1" kern="1200" dirty="0">
                          <a:solidFill>
                            <a:srgbClr val="7030A0"/>
                          </a:solidFill>
                          <a:effectLst/>
                          <a:latin typeface="+mn-lt"/>
                          <a:ea typeface="+mn-ea"/>
                          <a:cs typeface="+mn-cs"/>
                        </a:rPr>
                        <a:t>唤起</a:t>
                      </a:r>
                      <a:r>
                        <a:rPr lang="en-US" altLang="zh-CN" sz="2400" b="1" kern="1200" dirty="0">
                          <a:solidFill>
                            <a:srgbClr val="7030A0"/>
                          </a:solidFill>
                          <a:effectLst/>
                          <a:latin typeface="+mn-lt"/>
                          <a:ea typeface="+mn-ea"/>
                          <a:cs typeface="+mn-cs"/>
                        </a:rPr>
                        <a:t>) emotions.</a:t>
                      </a:r>
                      <a:r>
                        <a:rPr lang="zh-CN" altLang="zh-CN" b="1" dirty="0">
                          <a:solidFill>
                            <a:srgbClr val="7030A0"/>
                          </a:solidFill>
                          <a:effectLst/>
                        </a:rPr>
                        <a:t> </a:t>
                      </a:r>
                      <a:endParaRPr lang="zh-CN" altLang="en-US" b="1" dirty="0">
                        <a:solidFill>
                          <a:srgbClr val="7030A0"/>
                        </a:solidFill>
                      </a:endParaRPr>
                    </a:p>
                  </a:txBody>
                  <a:tcPr/>
                </a:tc>
                <a:extLst>
                  <a:ext uri="{0D108BD9-81ED-4DB2-BD59-A6C34878D82A}">
                    <a16:rowId xmlns:a16="http://schemas.microsoft.com/office/drawing/2014/main" val="2559644778"/>
                  </a:ext>
                </a:extLst>
              </a:tr>
            </a:tbl>
          </a:graphicData>
        </a:graphic>
      </p:graphicFrame>
    </p:spTree>
    <p:extLst>
      <p:ext uri="{BB962C8B-B14F-4D97-AF65-F5344CB8AC3E}">
        <p14:creationId xmlns:p14="http://schemas.microsoft.com/office/powerpoint/2010/main" val="173990017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格 1"/>
          <p:cNvGraphicFramePr>
            <a:graphicFrameLocks noGrp="1"/>
          </p:cNvGraphicFramePr>
          <p:nvPr>
            <p:extLst>
              <p:ext uri="{D42A27DB-BD31-4B8C-83A1-F6EECF244321}">
                <p14:modId xmlns:p14="http://schemas.microsoft.com/office/powerpoint/2010/main" val="2015559057"/>
              </p:ext>
            </p:extLst>
          </p:nvPr>
        </p:nvGraphicFramePr>
        <p:xfrm>
          <a:off x="335179" y="333450"/>
          <a:ext cx="11521641" cy="5961283"/>
        </p:xfrm>
        <a:graphic>
          <a:graphicData uri="http://schemas.openxmlformats.org/drawingml/2006/table">
            <a:tbl>
              <a:tblPr firstRow="1" firstCol="1" bandRow="1"/>
              <a:tblGrid>
                <a:gridCol w="11521641">
                  <a:extLst>
                    <a:ext uri="{9D8B030D-6E8A-4147-A177-3AD203B41FA5}">
                      <a16:colId xmlns:a16="http://schemas.microsoft.com/office/drawing/2014/main" val="20000"/>
                    </a:ext>
                  </a:extLst>
                </a:gridCol>
              </a:tblGrid>
              <a:tr h="5961283">
                <a:tc>
                  <a:txBody>
                    <a:bodyPr/>
                    <a:lstStyle/>
                    <a:p>
                      <a:pPr marL="72000" algn="just">
                        <a:lnSpc>
                          <a:spcPct val="150000"/>
                        </a:lnSpc>
                        <a:spcAft>
                          <a:spcPts val="0"/>
                        </a:spcAft>
                      </a:pPr>
                      <a:endParaRPr lang="en-US" altLang="zh-CN" sz="2800" b="1" kern="100" dirty="0">
                        <a:solidFill>
                          <a:schemeClr val="tx1"/>
                        </a:solidFill>
                        <a:effectLst/>
                        <a:latin typeface="Alibaba Sans" panose="020B0503020203040204" pitchFamily="34" charset="0"/>
                        <a:ea typeface="华文细黑"/>
                        <a:cs typeface="Alibaba Sans" panose="020B0503020203040204" pitchFamily="34" charset="0"/>
                      </a:endParaRPr>
                    </a:p>
                    <a:p>
                      <a:pPr marL="72000" algn="just">
                        <a:lnSpc>
                          <a:spcPct val="150000"/>
                        </a:lnSpc>
                        <a:spcAft>
                          <a:spcPts val="0"/>
                        </a:spcAft>
                      </a:pPr>
                      <a:endParaRPr lang="en-US" altLang="zh-CN" sz="2800" b="1" kern="100" dirty="0">
                        <a:solidFill>
                          <a:schemeClr val="tx1"/>
                        </a:solidFill>
                        <a:effectLst/>
                        <a:latin typeface="Alibaba Sans" panose="020B0503020203040204" pitchFamily="34" charset="0"/>
                        <a:ea typeface="华文细黑"/>
                        <a:cs typeface="Alibaba Sans" panose="020B0503020203040204" pitchFamily="34" charset="0"/>
                      </a:endParaRPr>
                    </a:p>
                    <a:p>
                      <a:pPr marL="72000" algn="just">
                        <a:lnSpc>
                          <a:spcPct val="150000"/>
                        </a:lnSpc>
                        <a:spcAft>
                          <a:spcPts val="0"/>
                        </a:spcAft>
                      </a:pPr>
                      <a:endParaRPr lang="en-US" altLang="zh-CN" sz="2800" b="1" kern="100" dirty="0">
                        <a:solidFill>
                          <a:schemeClr val="tx1"/>
                        </a:solidFill>
                        <a:effectLst/>
                        <a:latin typeface="Alibaba Sans" panose="020B0503020203040204" pitchFamily="34" charset="0"/>
                        <a:ea typeface="华文细黑"/>
                        <a:cs typeface="Alibaba Sans" panose="020B050302020304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sp>
        <p:nvSpPr>
          <p:cNvPr id="5" name="矩形 4">
            <a:extLst>
              <a:ext uri="{FF2B5EF4-FFF2-40B4-BE49-F238E27FC236}">
                <a16:creationId xmlns:a16="http://schemas.microsoft.com/office/drawing/2014/main" id="{5E2CF2B6-7290-CE43-A802-8C84820A6F09}"/>
              </a:ext>
            </a:extLst>
          </p:cNvPr>
          <p:cNvSpPr/>
          <p:nvPr/>
        </p:nvSpPr>
        <p:spPr>
          <a:xfrm>
            <a:off x="462297" y="564855"/>
            <a:ext cx="11265817" cy="1323952"/>
          </a:xfrm>
          <a:prstGeom prst="rect">
            <a:avLst/>
          </a:prstGeom>
        </p:spPr>
        <p:txBody>
          <a:bodyPr wrap="square">
            <a:spAutoFit/>
          </a:bodyPr>
          <a:lstStyle/>
          <a:p>
            <a:pPr marL="72000" algn="just">
              <a:lnSpc>
                <a:spcPct val="150000"/>
              </a:lnSpc>
            </a:pPr>
            <a:r>
              <a:rPr lang="en-US" altLang="zh-CN" sz="2800" b="1" kern="100" dirty="0">
                <a:highlight>
                  <a:srgbClr val="00FF00"/>
                </a:highlight>
                <a:latin typeface="Alibaba Sans" panose="020B0503020203040204" pitchFamily="34" charset="0"/>
                <a:ea typeface="华文细黑"/>
                <a:cs typeface="Alibaba Sans" panose="020B0503020203040204" pitchFamily="34" charset="0"/>
              </a:rPr>
              <a:t>Telling</a:t>
            </a:r>
            <a:r>
              <a:rPr lang="en-US" altLang="zh-CN" sz="2800" b="1" kern="100" dirty="0">
                <a:latin typeface="Alibaba Sans" panose="020B0503020203040204" pitchFamily="34" charset="0"/>
                <a:ea typeface="华文细黑"/>
                <a:cs typeface="Alibaba Sans" panose="020B0503020203040204" pitchFamily="34" charset="0"/>
              </a:rPr>
              <a:t>:  </a:t>
            </a:r>
            <a:r>
              <a:rPr lang="en-US" altLang="zh-CN" sz="2800" b="1" i="1" kern="100" dirty="0">
                <a:latin typeface="Alibaba Sans" panose="020B0503020203040204" pitchFamily="34" charset="0"/>
                <a:ea typeface="华文细黑"/>
                <a:cs typeface="Alibaba Sans" panose="020B0503020203040204" pitchFamily="34" charset="0"/>
              </a:rPr>
              <a:t>Tina was a loyal friend. She always helped out whenever one of her acquaintances or family members needed her. </a:t>
            </a:r>
          </a:p>
        </p:txBody>
      </p:sp>
      <p:sp>
        <p:nvSpPr>
          <p:cNvPr id="7" name="下弧形箭头 6">
            <a:extLst>
              <a:ext uri="{FF2B5EF4-FFF2-40B4-BE49-F238E27FC236}">
                <a16:creationId xmlns:a16="http://schemas.microsoft.com/office/drawing/2014/main" id="{8EF827CB-E81B-6849-9B22-3925F5DCF5F9}"/>
              </a:ext>
            </a:extLst>
          </p:cNvPr>
          <p:cNvSpPr/>
          <p:nvPr/>
        </p:nvSpPr>
        <p:spPr>
          <a:xfrm rot="2127760">
            <a:off x="10127621" y="1297591"/>
            <a:ext cx="1343294" cy="677621"/>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solidFill>
                <a:schemeClr val="tx1"/>
              </a:solidFill>
            </a:endParaRPr>
          </a:p>
        </p:txBody>
      </p:sp>
      <p:sp>
        <p:nvSpPr>
          <p:cNvPr id="8" name="矩形 7">
            <a:extLst>
              <a:ext uri="{FF2B5EF4-FFF2-40B4-BE49-F238E27FC236}">
                <a16:creationId xmlns:a16="http://schemas.microsoft.com/office/drawing/2014/main" id="{D4CB0923-4DEE-6A4D-8A7C-5B7151D71A8D}"/>
              </a:ext>
            </a:extLst>
          </p:cNvPr>
          <p:cNvSpPr/>
          <p:nvPr/>
        </p:nvSpPr>
        <p:spPr>
          <a:xfrm>
            <a:off x="465141" y="1914874"/>
            <a:ext cx="11265817" cy="1970283"/>
          </a:xfrm>
          <a:prstGeom prst="rect">
            <a:avLst/>
          </a:prstGeom>
        </p:spPr>
        <p:txBody>
          <a:bodyPr wrap="square">
            <a:spAutoFit/>
          </a:bodyPr>
          <a:lstStyle/>
          <a:p>
            <a:pPr marL="72000" algn="just">
              <a:lnSpc>
                <a:spcPct val="150000"/>
              </a:lnSpc>
            </a:pPr>
            <a:r>
              <a:rPr lang="en-US" altLang="zh-CN" sz="2800" b="1" kern="100" dirty="0">
                <a:highlight>
                  <a:srgbClr val="00FF00"/>
                </a:highlight>
                <a:latin typeface="Alibaba Sans" panose="020B0503020203040204" pitchFamily="34" charset="0"/>
                <a:ea typeface="华文细黑"/>
                <a:cs typeface="Alibaba Sans" panose="020B0503020203040204" pitchFamily="34" charset="0"/>
              </a:rPr>
              <a:t>Showing</a:t>
            </a:r>
            <a:r>
              <a:rPr lang="en-US" altLang="zh-CN" sz="2800" b="1" kern="100" dirty="0">
                <a:latin typeface="Alibaba Sans" panose="020B0503020203040204" pitchFamily="34" charset="0"/>
                <a:ea typeface="华文细黑"/>
                <a:cs typeface="Alibaba Sans" panose="020B0503020203040204" pitchFamily="34" charset="0"/>
              </a:rPr>
              <a:t>:  </a:t>
            </a:r>
            <a:r>
              <a:rPr lang="en-US" altLang="zh-CN" sz="2800" b="1" i="1" kern="100" dirty="0">
                <a:solidFill>
                  <a:srgbClr val="FF0000"/>
                </a:solidFill>
                <a:latin typeface="Alibaba Sans" panose="020B0503020203040204" pitchFamily="34" charset="0"/>
                <a:ea typeface="华文细黑"/>
                <a:cs typeface="Alibaba Sans" panose="020B0503020203040204" pitchFamily="34" charset="0"/>
              </a:rPr>
              <a:t>“Come on.” Tina patted her shoulder. “Assembling the furniture won’t be that bad. You know what they say about many hands.” She picked up the screwdriver.</a:t>
            </a:r>
          </a:p>
        </p:txBody>
      </p:sp>
      <p:sp>
        <p:nvSpPr>
          <p:cNvPr id="10" name="矩形 9">
            <a:extLst>
              <a:ext uri="{FF2B5EF4-FFF2-40B4-BE49-F238E27FC236}">
                <a16:creationId xmlns:a16="http://schemas.microsoft.com/office/drawing/2014/main" id="{2F7B4E38-AF16-E24C-BBD0-2517C7331F77}"/>
              </a:ext>
            </a:extLst>
          </p:cNvPr>
          <p:cNvSpPr/>
          <p:nvPr/>
        </p:nvSpPr>
        <p:spPr>
          <a:xfrm>
            <a:off x="444692" y="3863408"/>
            <a:ext cx="11265817" cy="677621"/>
          </a:xfrm>
          <a:prstGeom prst="rect">
            <a:avLst/>
          </a:prstGeom>
        </p:spPr>
        <p:txBody>
          <a:bodyPr wrap="square">
            <a:spAutoFit/>
          </a:bodyPr>
          <a:lstStyle/>
          <a:p>
            <a:pPr marL="72000" algn="just">
              <a:lnSpc>
                <a:spcPct val="150000"/>
              </a:lnSpc>
            </a:pPr>
            <a:r>
              <a:rPr lang="en-US" altLang="zh-CN" sz="2800" b="1" kern="100" dirty="0">
                <a:highlight>
                  <a:srgbClr val="00FF00"/>
                </a:highlight>
                <a:latin typeface="Alibaba Sans" panose="020B0503020203040204" pitchFamily="34" charset="0"/>
                <a:ea typeface="华文细黑"/>
                <a:cs typeface="Alibaba Sans" panose="020B0503020203040204" pitchFamily="34" charset="0"/>
              </a:rPr>
              <a:t>Telling</a:t>
            </a:r>
            <a:r>
              <a:rPr lang="en-US" altLang="zh-CN" sz="2800" b="1" kern="100" dirty="0">
                <a:latin typeface="Alibaba Sans" panose="020B0503020203040204" pitchFamily="34" charset="0"/>
                <a:ea typeface="华文细黑"/>
                <a:cs typeface="Alibaba Sans" panose="020B0503020203040204" pitchFamily="34" charset="0"/>
              </a:rPr>
              <a:t>:  </a:t>
            </a:r>
            <a:r>
              <a:rPr lang="en-US" altLang="zh-CN" sz="2800" b="1" i="1" kern="100" dirty="0">
                <a:latin typeface="Alibaba Sans" panose="020B0503020203040204" pitchFamily="34" charset="0"/>
                <a:ea typeface="华文细黑"/>
                <a:cs typeface="Alibaba Sans" panose="020B0503020203040204" pitchFamily="34" charset="0"/>
              </a:rPr>
              <a:t>Jake had always been a little clumsy.</a:t>
            </a:r>
          </a:p>
        </p:txBody>
      </p:sp>
      <p:sp>
        <p:nvSpPr>
          <p:cNvPr id="11" name="矩形 10">
            <a:extLst>
              <a:ext uri="{FF2B5EF4-FFF2-40B4-BE49-F238E27FC236}">
                <a16:creationId xmlns:a16="http://schemas.microsoft.com/office/drawing/2014/main" id="{D0445CCE-3500-E642-8194-208A8C6AD0C0}"/>
              </a:ext>
            </a:extLst>
          </p:cNvPr>
          <p:cNvSpPr/>
          <p:nvPr/>
        </p:nvSpPr>
        <p:spPr>
          <a:xfrm>
            <a:off x="462296" y="4643729"/>
            <a:ext cx="11265817" cy="1323952"/>
          </a:xfrm>
          <a:prstGeom prst="rect">
            <a:avLst/>
          </a:prstGeom>
        </p:spPr>
        <p:txBody>
          <a:bodyPr wrap="square">
            <a:spAutoFit/>
          </a:bodyPr>
          <a:lstStyle/>
          <a:p>
            <a:pPr marL="72000" algn="just">
              <a:lnSpc>
                <a:spcPct val="150000"/>
              </a:lnSpc>
            </a:pPr>
            <a:r>
              <a:rPr lang="en-US" altLang="zh-CN" sz="2800" b="1" kern="100" dirty="0">
                <a:highlight>
                  <a:srgbClr val="00FF00"/>
                </a:highlight>
                <a:latin typeface="Alibaba Sans" panose="020B0503020203040204" pitchFamily="34" charset="0"/>
                <a:ea typeface="华文细黑"/>
                <a:cs typeface="Alibaba Sans" panose="020B0503020203040204" pitchFamily="34" charset="0"/>
              </a:rPr>
              <a:t>Showing </a:t>
            </a:r>
            <a:r>
              <a:rPr lang="en-US" altLang="zh-CN" sz="2800" b="1" kern="100" dirty="0">
                <a:latin typeface="Alibaba Sans" panose="020B0503020203040204" pitchFamily="34" charset="0"/>
                <a:ea typeface="华文细黑"/>
                <a:cs typeface="Alibaba Sans" panose="020B0503020203040204" pitchFamily="34" charset="0"/>
              </a:rPr>
              <a:t>:  </a:t>
            </a:r>
            <a:r>
              <a:rPr lang="en-US" altLang="zh-CN" sz="2800" b="1" i="1" kern="100" dirty="0">
                <a:solidFill>
                  <a:srgbClr val="FF0000"/>
                </a:solidFill>
                <a:latin typeface="Alibaba Sans" panose="020B0503020203040204" pitchFamily="34" charset="0"/>
                <a:ea typeface="华文细黑"/>
                <a:cs typeface="Alibaba Sans" panose="020B0503020203040204" pitchFamily="34" charset="0"/>
              </a:rPr>
              <a:t>When he reached out to pick up the saltshaker, he knocked over his wineglass. </a:t>
            </a:r>
          </a:p>
        </p:txBody>
      </p:sp>
      <p:sp>
        <p:nvSpPr>
          <p:cNvPr id="12" name="下弧形箭头 11">
            <a:extLst>
              <a:ext uri="{FF2B5EF4-FFF2-40B4-BE49-F238E27FC236}">
                <a16:creationId xmlns:a16="http://schemas.microsoft.com/office/drawing/2014/main" id="{47CC50DF-6E9D-A647-81A2-DD991040F9BA}"/>
              </a:ext>
            </a:extLst>
          </p:cNvPr>
          <p:cNvSpPr/>
          <p:nvPr/>
        </p:nvSpPr>
        <p:spPr>
          <a:xfrm rot="2127760">
            <a:off x="8975493" y="4085504"/>
            <a:ext cx="1343294" cy="677621"/>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solidFill>
                <a:schemeClr val="tx1"/>
              </a:solidFill>
            </a:endParaRPr>
          </a:p>
        </p:txBody>
      </p:sp>
    </p:spTree>
    <p:extLst>
      <p:ext uri="{BB962C8B-B14F-4D97-AF65-F5344CB8AC3E}">
        <p14:creationId xmlns:p14="http://schemas.microsoft.com/office/powerpoint/2010/main" val="129355911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 calcmode="lin" valueType="num">
                                      <p:cBhvr additive="base">
                                        <p:cTn id="12" dur="500" fill="hold"/>
                                        <p:tgtEl>
                                          <p:spTgt spid="7"/>
                                        </p:tgtEl>
                                        <p:attrNameLst>
                                          <p:attrName>ppt_x</p:attrName>
                                        </p:attrNameLst>
                                      </p:cBhvr>
                                      <p:tavLst>
                                        <p:tav tm="0">
                                          <p:val>
                                            <p:strVal val="#ppt_x"/>
                                          </p:val>
                                        </p:tav>
                                        <p:tav tm="100000">
                                          <p:val>
                                            <p:strVal val="#ppt_x"/>
                                          </p:val>
                                        </p:tav>
                                      </p:tavLst>
                                    </p:anim>
                                    <p:anim calcmode="lin" valueType="num">
                                      <p:cBhvr additive="base">
                                        <p:cTn id="13"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3" presetClass="entr" presetSubtype="10" fill="hold" grpId="0" nodeType="clickEffect">
                                  <p:stCondLst>
                                    <p:cond delay="0"/>
                                  </p:stCondLst>
                                  <p:childTnLst>
                                    <p:set>
                                      <p:cBhvr>
                                        <p:cTn id="17" dur="1" fill="hold">
                                          <p:stCondLst>
                                            <p:cond delay="0"/>
                                          </p:stCondLst>
                                        </p:cTn>
                                        <p:tgtEl>
                                          <p:spTgt spid="8"/>
                                        </p:tgtEl>
                                        <p:attrNameLst>
                                          <p:attrName>style.visibility</p:attrName>
                                        </p:attrNameLst>
                                      </p:cBhvr>
                                      <p:to>
                                        <p:strVal val="visible"/>
                                      </p:to>
                                    </p:set>
                                    <p:animEffect transition="in" filter="blinds(horizontal)">
                                      <p:cBhvr>
                                        <p:cTn id="18" dur="500"/>
                                        <p:tgtEl>
                                          <p:spTgt spid="8"/>
                                        </p:tgtEl>
                                      </p:cBhvr>
                                    </p:animEffect>
                                  </p:childTnLst>
                                </p:cTn>
                              </p:par>
                            </p:childTnLst>
                          </p:cTn>
                        </p:par>
                      </p:childTnLst>
                    </p:cTn>
                  </p:par>
                  <p:par>
                    <p:cTn id="19" fill="hold">
                      <p:stCondLst>
                        <p:cond delay="indefinite"/>
                      </p:stCondLst>
                      <p:childTnLst>
                        <p:par>
                          <p:cTn id="20" fill="hold">
                            <p:stCondLst>
                              <p:cond delay="0"/>
                            </p:stCondLst>
                            <p:childTnLst>
                              <p:par>
                                <p:cTn id="21" presetID="3" presetClass="entr" presetSubtype="1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animEffect transition="in" filter="blinds(horizontal)">
                                      <p:cBhvr>
                                        <p:cTn id="23" dur="500"/>
                                        <p:tgtEl>
                                          <p:spTgt spid="10"/>
                                        </p:tgtEl>
                                      </p:cBhvr>
                                    </p:animEffect>
                                  </p:childTnLst>
                                </p:cTn>
                              </p:par>
                            </p:childTnLst>
                          </p:cTn>
                        </p:par>
                      </p:childTnLst>
                    </p:cTn>
                  </p:par>
                  <p:par>
                    <p:cTn id="24" fill="hold">
                      <p:stCondLst>
                        <p:cond delay="indefinite"/>
                      </p:stCondLst>
                      <p:childTnLst>
                        <p:par>
                          <p:cTn id="25" fill="hold">
                            <p:stCondLst>
                              <p:cond delay="0"/>
                            </p:stCondLst>
                            <p:childTnLst>
                              <p:par>
                                <p:cTn id="26" presetID="2" presetClass="entr" presetSubtype="4" fill="hold" grpId="0" nodeType="clickEffect">
                                  <p:stCondLst>
                                    <p:cond delay="0"/>
                                  </p:stCondLst>
                                  <p:childTnLst>
                                    <p:set>
                                      <p:cBhvr>
                                        <p:cTn id="27" dur="1" fill="hold">
                                          <p:stCondLst>
                                            <p:cond delay="0"/>
                                          </p:stCondLst>
                                        </p:cTn>
                                        <p:tgtEl>
                                          <p:spTgt spid="12"/>
                                        </p:tgtEl>
                                        <p:attrNameLst>
                                          <p:attrName>style.visibility</p:attrName>
                                        </p:attrNameLst>
                                      </p:cBhvr>
                                      <p:to>
                                        <p:strVal val="visible"/>
                                      </p:to>
                                    </p:set>
                                    <p:anim calcmode="lin" valueType="num">
                                      <p:cBhvr additive="base">
                                        <p:cTn id="28" dur="500" fill="hold"/>
                                        <p:tgtEl>
                                          <p:spTgt spid="12"/>
                                        </p:tgtEl>
                                        <p:attrNameLst>
                                          <p:attrName>ppt_x</p:attrName>
                                        </p:attrNameLst>
                                      </p:cBhvr>
                                      <p:tavLst>
                                        <p:tav tm="0">
                                          <p:val>
                                            <p:strVal val="#ppt_x"/>
                                          </p:val>
                                        </p:tav>
                                        <p:tav tm="100000">
                                          <p:val>
                                            <p:strVal val="#ppt_x"/>
                                          </p:val>
                                        </p:tav>
                                      </p:tavLst>
                                    </p:anim>
                                    <p:anim calcmode="lin" valueType="num">
                                      <p:cBhvr additive="base">
                                        <p:cTn id="29"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3" presetClass="entr" presetSubtype="10" fill="hold" grpId="0" nodeType="clickEffect">
                                  <p:stCondLst>
                                    <p:cond delay="0"/>
                                  </p:stCondLst>
                                  <p:childTnLst>
                                    <p:set>
                                      <p:cBhvr>
                                        <p:cTn id="33" dur="1" fill="hold">
                                          <p:stCondLst>
                                            <p:cond delay="0"/>
                                          </p:stCondLst>
                                        </p:cTn>
                                        <p:tgtEl>
                                          <p:spTgt spid="11"/>
                                        </p:tgtEl>
                                        <p:attrNameLst>
                                          <p:attrName>style.visibility</p:attrName>
                                        </p:attrNameLst>
                                      </p:cBhvr>
                                      <p:to>
                                        <p:strVal val="visible"/>
                                      </p:to>
                                    </p:set>
                                    <p:animEffect transition="in" filter="blinds(horizontal)">
                                      <p:cBhvr>
                                        <p:cTn id="34"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animBg="1"/>
      <p:bldP spid="8" grpId="0"/>
      <p:bldP spid="10" grpId="0"/>
      <p:bldP spid="11" grpId="0"/>
      <p:bldP spid="12" grpId="0" animBg="1"/>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格 1"/>
          <p:cNvGraphicFramePr>
            <a:graphicFrameLocks noGrp="1"/>
          </p:cNvGraphicFramePr>
          <p:nvPr/>
        </p:nvGraphicFramePr>
        <p:xfrm>
          <a:off x="313394" y="981522"/>
          <a:ext cx="11448548" cy="5184576"/>
        </p:xfrm>
        <a:graphic>
          <a:graphicData uri="http://schemas.openxmlformats.org/drawingml/2006/table">
            <a:tbl>
              <a:tblPr firstRow="1" firstCol="1" bandRow="1"/>
              <a:tblGrid>
                <a:gridCol w="11448548">
                  <a:extLst>
                    <a:ext uri="{9D8B030D-6E8A-4147-A177-3AD203B41FA5}">
                      <a16:colId xmlns:a16="http://schemas.microsoft.com/office/drawing/2014/main" val="20000"/>
                    </a:ext>
                  </a:extLst>
                </a:gridCol>
              </a:tblGrid>
              <a:tr h="5184576">
                <a:tc>
                  <a:txBody>
                    <a:bodyPr/>
                    <a:lstStyle/>
                    <a:p>
                      <a:pPr marL="72000" marR="0" lvl="0" indent="0" algn="just" defTabSz="1218565" rtl="0" eaLnBrk="1" fontAlgn="auto" latinLnBrk="0" hangingPunct="1">
                        <a:lnSpc>
                          <a:spcPct val="150000"/>
                        </a:lnSpc>
                        <a:spcBef>
                          <a:spcPts val="0"/>
                        </a:spcBef>
                        <a:spcAft>
                          <a:spcPts val="0"/>
                        </a:spcAft>
                        <a:buClrTx/>
                        <a:buSzTx/>
                        <a:buFontTx/>
                        <a:buNone/>
                        <a:tabLst/>
                        <a:defRPr/>
                      </a:pPr>
                      <a:endParaRPr lang="en-US" altLang="zh-CN" sz="2800" b="1" kern="100" dirty="0">
                        <a:solidFill>
                          <a:schemeClr val="tx1"/>
                        </a:solidFill>
                        <a:effectLst/>
                        <a:latin typeface="Alibaba Sans" panose="020B0503020203040204" pitchFamily="34" charset="0"/>
                        <a:ea typeface="华文细黑"/>
                        <a:cs typeface="Alibaba Sans" panose="020B0503020203040204" pitchFamily="34" charset="0"/>
                      </a:endParaRPr>
                    </a:p>
                    <a:p>
                      <a:pPr marL="72000" marR="0" lvl="0" indent="0" algn="just" defTabSz="1218565" rtl="0" eaLnBrk="1" fontAlgn="auto" latinLnBrk="0" hangingPunct="1">
                        <a:lnSpc>
                          <a:spcPct val="150000"/>
                        </a:lnSpc>
                        <a:spcBef>
                          <a:spcPts val="0"/>
                        </a:spcBef>
                        <a:spcAft>
                          <a:spcPts val="0"/>
                        </a:spcAft>
                        <a:buClrTx/>
                        <a:buSzTx/>
                        <a:buFontTx/>
                        <a:buNone/>
                        <a:tabLst/>
                        <a:defRPr/>
                      </a:pPr>
                      <a:endParaRPr lang="en-US" altLang="zh-CN" sz="2800" b="1" kern="100" dirty="0">
                        <a:solidFill>
                          <a:schemeClr val="tx1"/>
                        </a:solidFill>
                        <a:effectLst/>
                        <a:latin typeface="Alibaba Sans" panose="020B0503020203040204" pitchFamily="34" charset="0"/>
                        <a:ea typeface="华文细黑"/>
                        <a:cs typeface="Alibaba Sans" panose="020B0503020203040204" pitchFamily="34" charset="0"/>
                      </a:endParaRPr>
                    </a:p>
                    <a:p>
                      <a:pPr marL="72000" marR="0" lvl="0" indent="0" algn="just" defTabSz="1218565" rtl="0" eaLnBrk="1" fontAlgn="auto" latinLnBrk="0" hangingPunct="1">
                        <a:lnSpc>
                          <a:spcPct val="150000"/>
                        </a:lnSpc>
                        <a:spcBef>
                          <a:spcPts val="0"/>
                        </a:spcBef>
                        <a:spcAft>
                          <a:spcPts val="0"/>
                        </a:spcAft>
                        <a:buClrTx/>
                        <a:buSzTx/>
                        <a:buFontTx/>
                        <a:buNone/>
                        <a:tabLst/>
                        <a:defRPr/>
                      </a:pPr>
                      <a:endParaRPr lang="en-US" altLang="zh-CN" sz="2800" b="1" kern="100" dirty="0">
                        <a:solidFill>
                          <a:schemeClr val="tx1"/>
                        </a:solidFill>
                        <a:effectLst/>
                        <a:latin typeface="Alibaba Sans" panose="020B0503020203040204" pitchFamily="34" charset="0"/>
                        <a:ea typeface="华文细黑"/>
                        <a:cs typeface="Alibaba Sans" panose="020B0503020203040204" pitchFamily="34" charset="0"/>
                      </a:endParaRPr>
                    </a:p>
                    <a:p>
                      <a:pPr marL="72000" marR="0" lvl="0" indent="0" algn="just" defTabSz="1218565" rtl="0" eaLnBrk="1" fontAlgn="auto" latinLnBrk="0" hangingPunct="1">
                        <a:lnSpc>
                          <a:spcPct val="150000"/>
                        </a:lnSpc>
                        <a:spcBef>
                          <a:spcPts val="0"/>
                        </a:spcBef>
                        <a:spcAft>
                          <a:spcPts val="0"/>
                        </a:spcAft>
                        <a:buClrTx/>
                        <a:buSzTx/>
                        <a:buFontTx/>
                        <a:buNone/>
                        <a:tabLst/>
                        <a:defRPr/>
                      </a:pPr>
                      <a:endParaRPr lang="en-US" altLang="zh-CN" sz="2800" b="1" kern="100" dirty="0">
                        <a:solidFill>
                          <a:schemeClr val="tx1"/>
                        </a:solidFill>
                        <a:effectLst/>
                        <a:latin typeface="Alibaba Sans" panose="020B0503020203040204" pitchFamily="34" charset="0"/>
                        <a:ea typeface="华文细黑"/>
                        <a:cs typeface="Alibaba Sans" panose="020B050302020304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sp>
        <p:nvSpPr>
          <p:cNvPr id="6" name="矩形 5">
            <a:extLst>
              <a:ext uri="{FF2B5EF4-FFF2-40B4-BE49-F238E27FC236}">
                <a16:creationId xmlns:a16="http://schemas.microsoft.com/office/drawing/2014/main" id="{422E447A-5B16-1D44-A711-F641BDC2481E}"/>
              </a:ext>
            </a:extLst>
          </p:cNvPr>
          <p:cNvSpPr/>
          <p:nvPr/>
        </p:nvSpPr>
        <p:spPr>
          <a:xfrm>
            <a:off x="428471" y="1823456"/>
            <a:ext cx="10772499" cy="2708947"/>
          </a:xfrm>
          <a:prstGeom prst="rect">
            <a:avLst/>
          </a:prstGeom>
        </p:spPr>
        <p:txBody>
          <a:bodyPr wrap="square">
            <a:spAutoFit/>
          </a:bodyPr>
          <a:lstStyle/>
          <a:p>
            <a:pPr marL="72000" algn="ctr">
              <a:lnSpc>
                <a:spcPct val="150000"/>
              </a:lnSpc>
            </a:pPr>
            <a:r>
              <a:rPr lang="en-US" altLang="zh-CN" sz="4800" b="1" kern="100" dirty="0">
                <a:solidFill>
                  <a:srgbClr val="FF0000"/>
                </a:solidFill>
                <a:latin typeface="Alibaba Sans" panose="020B0503020203040204" pitchFamily="34" charset="0"/>
                <a:ea typeface="华文细黑"/>
                <a:cs typeface="Alibaba Sans" panose="020B0503020203040204" pitchFamily="34" charset="0"/>
              </a:rPr>
              <a:t>Danger area 1  </a:t>
            </a:r>
            <a:br>
              <a:rPr lang="en-US" altLang="zh-CN" sz="4000" b="1" i="1" kern="100" dirty="0">
                <a:solidFill>
                  <a:srgbClr val="FF0000"/>
                </a:solidFill>
                <a:latin typeface="Alibaba Sans" panose="020B0503020203040204" pitchFamily="34" charset="0"/>
                <a:ea typeface="华文细黑"/>
                <a:cs typeface="Alibaba Sans" panose="020B0503020203040204" pitchFamily="34" charset="0"/>
              </a:rPr>
            </a:br>
            <a:r>
              <a:rPr lang="en-US" altLang="zh-CN" sz="4000" b="1" kern="100" dirty="0">
                <a:solidFill>
                  <a:srgbClr val="00B0F0"/>
                </a:solidFill>
                <a:latin typeface="Alibaba Sans" panose="020B0503020203040204" pitchFamily="34" charset="0"/>
                <a:ea typeface="华文细黑"/>
                <a:cs typeface="Alibaba Sans" panose="020B0503020203040204" pitchFamily="34" charset="0"/>
              </a:rPr>
              <a:t>How to handle backstory </a:t>
            </a:r>
          </a:p>
          <a:p>
            <a:pPr marL="72000" algn="just">
              <a:lnSpc>
                <a:spcPct val="150000"/>
              </a:lnSpc>
            </a:pPr>
            <a:endParaRPr lang="en-US" altLang="zh-CN" sz="2800" b="1" i="1" kern="100" dirty="0">
              <a:latin typeface="Alibaba Sans" panose="020B0503020203040204" pitchFamily="34" charset="0"/>
              <a:ea typeface="华文细黑"/>
              <a:cs typeface="Alibaba Sans" panose="020B0503020203040204" pitchFamily="34" charset="0"/>
            </a:endParaRPr>
          </a:p>
        </p:txBody>
      </p:sp>
    </p:spTree>
    <p:extLst>
      <p:ext uri="{BB962C8B-B14F-4D97-AF65-F5344CB8AC3E}">
        <p14:creationId xmlns:p14="http://schemas.microsoft.com/office/powerpoint/2010/main" val="302009924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格 1"/>
          <p:cNvGraphicFramePr>
            <a:graphicFrameLocks noGrp="1"/>
          </p:cNvGraphicFramePr>
          <p:nvPr/>
        </p:nvGraphicFramePr>
        <p:xfrm>
          <a:off x="312034" y="449946"/>
          <a:ext cx="11521641" cy="5961283"/>
        </p:xfrm>
        <a:graphic>
          <a:graphicData uri="http://schemas.openxmlformats.org/drawingml/2006/table">
            <a:tbl>
              <a:tblPr firstRow="1" firstCol="1" bandRow="1"/>
              <a:tblGrid>
                <a:gridCol w="11521641">
                  <a:extLst>
                    <a:ext uri="{9D8B030D-6E8A-4147-A177-3AD203B41FA5}">
                      <a16:colId xmlns:a16="http://schemas.microsoft.com/office/drawing/2014/main" val="20000"/>
                    </a:ext>
                  </a:extLst>
                </a:gridCol>
              </a:tblGrid>
              <a:tr h="5961283">
                <a:tc>
                  <a:txBody>
                    <a:bodyPr/>
                    <a:lstStyle/>
                    <a:p>
                      <a:pPr marL="72000" algn="just">
                        <a:lnSpc>
                          <a:spcPct val="150000"/>
                        </a:lnSpc>
                        <a:spcAft>
                          <a:spcPts val="0"/>
                        </a:spcAft>
                      </a:pPr>
                      <a:endParaRPr lang="en-US" altLang="zh-CN" sz="2800" b="1" kern="100" dirty="0">
                        <a:solidFill>
                          <a:schemeClr val="tx1"/>
                        </a:solidFill>
                        <a:effectLst/>
                        <a:latin typeface="Alibaba Sans" panose="020B0503020203040204" pitchFamily="34" charset="0"/>
                        <a:ea typeface="华文细黑"/>
                        <a:cs typeface="Alibaba Sans" panose="020B0503020203040204" pitchFamily="34" charset="0"/>
                      </a:endParaRPr>
                    </a:p>
                    <a:p>
                      <a:pPr marL="72000" algn="just">
                        <a:lnSpc>
                          <a:spcPct val="150000"/>
                        </a:lnSpc>
                        <a:spcAft>
                          <a:spcPts val="0"/>
                        </a:spcAft>
                      </a:pPr>
                      <a:endParaRPr lang="en-US" altLang="zh-CN" sz="2800" b="1" kern="100" dirty="0">
                        <a:solidFill>
                          <a:schemeClr val="tx1"/>
                        </a:solidFill>
                        <a:effectLst/>
                        <a:latin typeface="Alibaba Sans" panose="020B0503020203040204" pitchFamily="34" charset="0"/>
                        <a:ea typeface="华文细黑"/>
                        <a:cs typeface="Alibaba Sans" panose="020B050302020304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sp>
        <p:nvSpPr>
          <p:cNvPr id="9" name="矩形 8">
            <a:extLst>
              <a:ext uri="{FF2B5EF4-FFF2-40B4-BE49-F238E27FC236}">
                <a16:creationId xmlns:a16="http://schemas.microsoft.com/office/drawing/2014/main" id="{9CC072BE-15EA-A74C-8C3C-57A40DBEAD32}"/>
              </a:ext>
            </a:extLst>
          </p:cNvPr>
          <p:cNvSpPr/>
          <p:nvPr/>
        </p:nvSpPr>
        <p:spPr>
          <a:xfrm>
            <a:off x="369926" y="492848"/>
            <a:ext cx="11265817" cy="594073"/>
          </a:xfrm>
          <a:prstGeom prst="rect">
            <a:avLst/>
          </a:prstGeom>
        </p:spPr>
        <p:txBody>
          <a:bodyPr wrap="square">
            <a:spAutoFit/>
          </a:bodyPr>
          <a:lstStyle/>
          <a:p>
            <a:pPr marL="72000" algn="just">
              <a:lnSpc>
                <a:spcPct val="150000"/>
              </a:lnSpc>
            </a:pPr>
            <a:endParaRPr lang="en-US" altLang="zh-CN" b="1" kern="100" dirty="0">
              <a:solidFill>
                <a:srgbClr val="0066FF"/>
              </a:solidFill>
              <a:latin typeface="Alibaba Sans" panose="020B0503020203040204" pitchFamily="34" charset="0"/>
              <a:ea typeface="华文细黑"/>
              <a:cs typeface="Alibaba Sans" panose="020B0503020203040204" pitchFamily="34" charset="0"/>
            </a:endParaRPr>
          </a:p>
        </p:txBody>
      </p:sp>
      <p:sp>
        <p:nvSpPr>
          <p:cNvPr id="5" name="矩形 4">
            <a:extLst>
              <a:ext uri="{FF2B5EF4-FFF2-40B4-BE49-F238E27FC236}">
                <a16:creationId xmlns:a16="http://schemas.microsoft.com/office/drawing/2014/main" id="{BD46AC7B-A9EB-4444-89BF-EE6ED4693BCE}"/>
              </a:ext>
            </a:extLst>
          </p:cNvPr>
          <p:cNvSpPr/>
          <p:nvPr/>
        </p:nvSpPr>
        <p:spPr>
          <a:xfrm>
            <a:off x="439944" y="4600349"/>
            <a:ext cx="11265817" cy="594073"/>
          </a:xfrm>
          <a:prstGeom prst="rect">
            <a:avLst/>
          </a:prstGeom>
        </p:spPr>
        <p:txBody>
          <a:bodyPr wrap="square">
            <a:spAutoFit/>
          </a:bodyPr>
          <a:lstStyle/>
          <a:p>
            <a:pPr marL="72000" algn="just">
              <a:lnSpc>
                <a:spcPct val="150000"/>
              </a:lnSpc>
            </a:pPr>
            <a:r>
              <a:rPr lang="en-US" altLang="zh-CN" sz="2400" b="1" kern="100" dirty="0">
                <a:solidFill>
                  <a:srgbClr val="0066FF"/>
                </a:solidFill>
                <a:highlight>
                  <a:srgbClr val="00FF00"/>
                </a:highlight>
                <a:latin typeface="Alibaba Sans" panose="020B0503020203040204" pitchFamily="34" charset="0"/>
                <a:ea typeface="华文细黑"/>
                <a:cs typeface="Alibaba Sans" panose="020B0503020203040204" pitchFamily="34" charset="0"/>
              </a:rPr>
              <a:t>4.</a:t>
            </a:r>
            <a:r>
              <a:rPr lang="en-US" altLang="zh-CN" sz="2400" b="1" kern="100" dirty="0">
                <a:solidFill>
                  <a:srgbClr val="0066FF"/>
                </a:solidFill>
                <a:latin typeface="Alibaba Sans" panose="020B0503020203040204" pitchFamily="34" charset="0"/>
                <a:ea typeface="华文细黑"/>
                <a:cs typeface="Alibaba Sans" panose="020B0503020203040204" pitchFamily="34" charset="0"/>
              </a:rPr>
              <a:t> Telling readers what the characters feel (Emotions)</a:t>
            </a:r>
          </a:p>
        </p:txBody>
      </p:sp>
      <p:sp>
        <p:nvSpPr>
          <p:cNvPr id="7" name="矩形 6">
            <a:extLst>
              <a:ext uri="{FF2B5EF4-FFF2-40B4-BE49-F238E27FC236}">
                <a16:creationId xmlns:a16="http://schemas.microsoft.com/office/drawing/2014/main" id="{A698116A-D96C-F24C-A7BE-0CE72706F647}"/>
              </a:ext>
            </a:extLst>
          </p:cNvPr>
          <p:cNvSpPr/>
          <p:nvPr/>
        </p:nvSpPr>
        <p:spPr>
          <a:xfrm>
            <a:off x="420845" y="1335837"/>
            <a:ext cx="11265817" cy="1148071"/>
          </a:xfrm>
          <a:prstGeom prst="rect">
            <a:avLst/>
          </a:prstGeom>
        </p:spPr>
        <p:txBody>
          <a:bodyPr wrap="square">
            <a:spAutoFit/>
          </a:bodyPr>
          <a:lstStyle/>
          <a:p>
            <a:pPr marL="72000" algn="just">
              <a:lnSpc>
                <a:spcPct val="150000"/>
              </a:lnSpc>
            </a:pPr>
            <a:r>
              <a:rPr lang="en-US" altLang="zh-CN" sz="2400" b="1" kern="100" dirty="0">
                <a:solidFill>
                  <a:srgbClr val="0066FF"/>
                </a:solidFill>
                <a:highlight>
                  <a:srgbClr val="00FF00"/>
                </a:highlight>
                <a:latin typeface="Alibaba Sans" panose="020B0503020203040204" pitchFamily="34" charset="0"/>
                <a:ea typeface="华文细黑"/>
                <a:cs typeface="Alibaba Sans" panose="020B0503020203040204" pitchFamily="34" charset="0"/>
              </a:rPr>
              <a:t>1.</a:t>
            </a:r>
            <a:r>
              <a:rPr lang="en-US" altLang="zh-CN" sz="2400" b="1" kern="100" dirty="0">
                <a:solidFill>
                  <a:srgbClr val="0066FF"/>
                </a:solidFill>
                <a:latin typeface="Alibaba Sans" panose="020B0503020203040204" pitchFamily="34" charset="0"/>
                <a:ea typeface="华文细黑"/>
                <a:cs typeface="Alibaba Sans" panose="020B0503020203040204" pitchFamily="34" charset="0"/>
              </a:rPr>
              <a:t> Telling readers about events that happened before the story began            (Backstory)</a:t>
            </a:r>
          </a:p>
        </p:txBody>
      </p:sp>
      <p:sp>
        <p:nvSpPr>
          <p:cNvPr id="8" name="矩形 7">
            <a:extLst>
              <a:ext uri="{FF2B5EF4-FFF2-40B4-BE49-F238E27FC236}">
                <a16:creationId xmlns:a16="http://schemas.microsoft.com/office/drawing/2014/main" id="{E00FD808-AD33-174E-BD0A-8ECA37D64376}"/>
              </a:ext>
            </a:extLst>
          </p:cNvPr>
          <p:cNvSpPr/>
          <p:nvPr/>
        </p:nvSpPr>
        <p:spPr>
          <a:xfrm>
            <a:off x="420846" y="2584370"/>
            <a:ext cx="11265817" cy="594073"/>
          </a:xfrm>
          <a:prstGeom prst="rect">
            <a:avLst/>
          </a:prstGeom>
        </p:spPr>
        <p:txBody>
          <a:bodyPr wrap="square">
            <a:spAutoFit/>
          </a:bodyPr>
          <a:lstStyle/>
          <a:p>
            <a:pPr marL="72000" algn="just">
              <a:lnSpc>
                <a:spcPct val="150000"/>
              </a:lnSpc>
            </a:pPr>
            <a:r>
              <a:rPr lang="en-US" altLang="zh-CN" sz="2400" b="1" kern="100" dirty="0">
                <a:solidFill>
                  <a:srgbClr val="0066FF"/>
                </a:solidFill>
                <a:highlight>
                  <a:srgbClr val="00FF00"/>
                </a:highlight>
                <a:latin typeface="Alibaba Sans" panose="020B0503020203040204" pitchFamily="34" charset="0"/>
                <a:ea typeface="华文细黑"/>
                <a:cs typeface="Alibaba Sans" panose="020B0503020203040204" pitchFamily="34" charset="0"/>
              </a:rPr>
              <a:t>2.</a:t>
            </a:r>
            <a:r>
              <a:rPr lang="en-US" altLang="zh-CN" sz="2400" b="1" kern="100" dirty="0">
                <a:solidFill>
                  <a:srgbClr val="0066FF"/>
                </a:solidFill>
                <a:latin typeface="Alibaba Sans" panose="020B0503020203040204" pitchFamily="34" charset="0"/>
                <a:ea typeface="华文细黑"/>
                <a:cs typeface="Alibaba Sans" panose="020B0503020203040204" pitchFamily="34" charset="0"/>
              </a:rPr>
              <a:t> Telling readers what the characters look like (Character descriptions)</a:t>
            </a:r>
          </a:p>
        </p:txBody>
      </p:sp>
      <p:sp>
        <p:nvSpPr>
          <p:cNvPr id="10" name="矩形 9">
            <a:extLst>
              <a:ext uri="{FF2B5EF4-FFF2-40B4-BE49-F238E27FC236}">
                <a16:creationId xmlns:a16="http://schemas.microsoft.com/office/drawing/2014/main" id="{74BFC16A-2BF7-114B-9D9C-61101F63C507}"/>
              </a:ext>
            </a:extLst>
          </p:cNvPr>
          <p:cNvSpPr/>
          <p:nvPr/>
        </p:nvSpPr>
        <p:spPr>
          <a:xfrm>
            <a:off x="420847" y="3303219"/>
            <a:ext cx="11265817" cy="1148071"/>
          </a:xfrm>
          <a:prstGeom prst="rect">
            <a:avLst/>
          </a:prstGeom>
        </p:spPr>
        <p:txBody>
          <a:bodyPr wrap="square">
            <a:spAutoFit/>
          </a:bodyPr>
          <a:lstStyle/>
          <a:p>
            <a:pPr marL="72000" algn="just">
              <a:lnSpc>
                <a:spcPct val="150000"/>
              </a:lnSpc>
            </a:pPr>
            <a:r>
              <a:rPr lang="en-US" altLang="zh-CN" sz="2400" b="1" kern="100" dirty="0">
                <a:solidFill>
                  <a:srgbClr val="0066FF"/>
                </a:solidFill>
                <a:highlight>
                  <a:srgbClr val="00FF00"/>
                </a:highlight>
                <a:latin typeface="Alibaba Sans" panose="020B0503020203040204" pitchFamily="34" charset="0"/>
                <a:ea typeface="华文细黑"/>
                <a:cs typeface="Alibaba Sans" panose="020B0503020203040204" pitchFamily="34" charset="0"/>
              </a:rPr>
              <a:t>3.</a:t>
            </a:r>
            <a:r>
              <a:rPr lang="en-US" altLang="zh-CN" sz="2000" b="1" kern="100" dirty="0">
                <a:solidFill>
                  <a:srgbClr val="0066FF"/>
                </a:solidFill>
                <a:latin typeface="Alibaba Sans" panose="020B0503020203040204" pitchFamily="34" charset="0"/>
                <a:ea typeface="华文细黑"/>
                <a:cs typeface="Alibaba Sans" panose="020B0503020203040204" pitchFamily="34" charset="0"/>
              </a:rPr>
              <a:t> </a:t>
            </a:r>
            <a:r>
              <a:rPr lang="en-US" altLang="zh-CN" sz="2400" b="1" kern="100" dirty="0">
                <a:solidFill>
                  <a:srgbClr val="0066FF"/>
                </a:solidFill>
                <a:latin typeface="Alibaba Sans" panose="020B0503020203040204" pitchFamily="34" charset="0"/>
                <a:ea typeface="华文细黑"/>
                <a:cs typeface="Alibaba Sans" panose="020B0503020203040204" pitchFamily="34" charset="0"/>
              </a:rPr>
              <a:t>Telling readers what the character experience through their senses (Setting descriptions)</a:t>
            </a:r>
            <a:endParaRPr lang="en-US" altLang="zh-CN" b="1" kern="100" dirty="0">
              <a:solidFill>
                <a:srgbClr val="0066FF"/>
              </a:solidFill>
              <a:latin typeface="Alibaba Sans" panose="020B0503020203040204" pitchFamily="34" charset="0"/>
              <a:ea typeface="华文细黑"/>
              <a:cs typeface="Alibaba Sans" panose="020B0503020203040204" pitchFamily="34" charset="0"/>
            </a:endParaRPr>
          </a:p>
        </p:txBody>
      </p:sp>
      <p:sp>
        <p:nvSpPr>
          <p:cNvPr id="11" name="矩形 10">
            <a:extLst>
              <a:ext uri="{FF2B5EF4-FFF2-40B4-BE49-F238E27FC236}">
                <a16:creationId xmlns:a16="http://schemas.microsoft.com/office/drawing/2014/main" id="{AB01E4F5-84BB-AD42-A1BD-FA6819C47EF1}"/>
              </a:ext>
            </a:extLst>
          </p:cNvPr>
          <p:cNvSpPr/>
          <p:nvPr/>
        </p:nvSpPr>
        <p:spPr>
          <a:xfrm>
            <a:off x="399992" y="534076"/>
            <a:ext cx="11265817" cy="677621"/>
          </a:xfrm>
          <a:prstGeom prst="rect">
            <a:avLst/>
          </a:prstGeom>
        </p:spPr>
        <p:txBody>
          <a:bodyPr wrap="square">
            <a:spAutoFit/>
          </a:bodyPr>
          <a:lstStyle/>
          <a:p>
            <a:pPr marL="72000" algn="ctr">
              <a:lnSpc>
                <a:spcPct val="150000"/>
              </a:lnSpc>
            </a:pPr>
            <a:r>
              <a:rPr lang="en-US" altLang="zh-CN" sz="2800" b="1" kern="100" dirty="0">
                <a:solidFill>
                  <a:srgbClr val="FF0000"/>
                </a:solidFill>
                <a:latin typeface="Alibaba Sans" panose="020B0503020203040204" pitchFamily="34" charset="0"/>
                <a:ea typeface="华文细黑"/>
                <a:cs typeface="Alibaba Sans" panose="020B0503020203040204" pitchFamily="34" charset="0"/>
              </a:rPr>
              <a:t>Three danger areas for telling</a:t>
            </a:r>
          </a:p>
        </p:txBody>
      </p:sp>
    </p:spTree>
    <p:extLst>
      <p:ext uri="{BB962C8B-B14F-4D97-AF65-F5344CB8AC3E}">
        <p14:creationId xmlns:p14="http://schemas.microsoft.com/office/powerpoint/2010/main" val="220028874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blinds(horizontal)">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linds(horizontal)">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blinds(horizontal)">
                                      <p:cBhvr>
                                        <p:cTn id="17" dur="5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blinds(horizontal)">
                                      <p:cBhvr>
                                        <p:cTn id="22" dur="500"/>
                                        <p:tgtEl>
                                          <p:spTgt spid="10"/>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5"/>
                                        </p:tgtEl>
                                        <p:attrNameLst>
                                          <p:attrName>style.visibility</p:attrName>
                                        </p:attrNameLst>
                                      </p:cBhvr>
                                      <p:to>
                                        <p:strVal val="visible"/>
                                      </p:to>
                                    </p:set>
                                    <p:animEffect transition="in" filter="blinds(horizontal)">
                                      <p:cBhvr>
                                        <p:cTn id="2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P spid="8" grpId="0"/>
      <p:bldP spid="10" grpId="0"/>
      <p:bldP spid="11" grpId="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格 1"/>
          <p:cNvGraphicFramePr>
            <a:graphicFrameLocks noGrp="1"/>
          </p:cNvGraphicFramePr>
          <p:nvPr>
            <p:extLst>
              <p:ext uri="{D42A27DB-BD31-4B8C-83A1-F6EECF244321}">
                <p14:modId xmlns:p14="http://schemas.microsoft.com/office/powerpoint/2010/main" val="589199706"/>
              </p:ext>
            </p:extLst>
          </p:nvPr>
        </p:nvGraphicFramePr>
        <p:xfrm>
          <a:off x="312034" y="449946"/>
          <a:ext cx="11521641" cy="5961283"/>
        </p:xfrm>
        <a:graphic>
          <a:graphicData uri="http://schemas.openxmlformats.org/drawingml/2006/table">
            <a:tbl>
              <a:tblPr firstRow="1" firstCol="1" bandRow="1"/>
              <a:tblGrid>
                <a:gridCol w="11521641">
                  <a:extLst>
                    <a:ext uri="{9D8B030D-6E8A-4147-A177-3AD203B41FA5}">
                      <a16:colId xmlns:a16="http://schemas.microsoft.com/office/drawing/2014/main" val="20000"/>
                    </a:ext>
                  </a:extLst>
                </a:gridCol>
              </a:tblGrid>
              <a:tr h="5961283">
                <a:tc>
                  <a:txBody>
                    <a:bodyPr/>
                    <a:lstStyle/>
                    <a:p>
                      <a:pPr marL="72000" algn="just">
                        <a:lnSpc>
                          <a:spcPct val="150000"/>
                        </a:lnSpc>
                        <a:spcAft>
                          <a:spcPts val="0"/>
                        </a:spcAft>
                      </a:pPr>
                      <a:endParaRPr lang="en-US" altLang="zh-CN" sz="2800" b="1" kern="100" dirty="0">
                        <a:solidFill>
                          <a:schemeClr val="tx1"/>
                        </a:solidFill>
                        <a:effectLst/>
                        <a:latin typeface="Alibaba Sans" panose="020B0503020203040204" pitchFamily="34" charset="0"/>
                        <a:ea typeface="华文细黑"/>
                        <a:cs typeface="Alibaba Sans" panose="020B0503020203040204" pitchFamily="34" charset="0"/>
                      </a:endParaRPr>
                    </a:p>
                    <a:p>
                      <a:pPr marL="72000" algn="just">
                        <a:lnSpc>
                          <a:spcPct val="150000"/>
                        </a:lnSpc>
                        <a:spcAft>
                          <a:spcPts val="0"/>
                        </a:spcAft>
                      </a:pPr>
                      <a:endParaRPr lang="en-US" altLang="zh-CN" sz="2800" b="1" kern="100" dirty="0">
                        <a:solidFill>
                          <a:schemeClr val="tx1"/>
                        </a:solidFill>
                        <a:effectLst/>
                        <a:latin typeface="Alibaba Sans" panose="020B0503020203040204" pitchFamily="34" charset="0"/>
                        <a:ea typeface="华文细黑"/>
                        <a:cs typeface="Alibaba Sans" panose="020B050302020304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sp>
        <p:nvSpPr>
          <p:cNvPr id="9" name="矩形 8">
            <a:extLst>
              <a:ext uri="{FF2B5EF4-FFF2-40B4-BE49-F238E27FC236}">
                <a16:creationId xmlns:a16="http://schemas.microsoft.com/office/drawing/2014/main" id="{9CC072BE-15EA-A74C-8C3C-57A40DBEAD32}"/>
              </a:ext>
            </a:extLst>
          </p:cNvPr>
          <p:cNvSpPr/>
          <p:nvPr/>
        </p:nvSpPr>
        <p:spPr>
          <a:xfrm>
            <a:off x="369926" y="492848"/>
            <a:ext cx="11265817" cy="594073"/>
          </a:xfrm>
          <a:prstGeom prst="rect">
            <a:avLst/>
          </a:prstGeom>
        </p:spPr>
        <p:txBody>
          <a:bodyPr wrap="square">
            <a:spAutoFit/>
          </a:bodyPr>
          <a:lstStyle/>
          <a:p>
            <a:pPr marL="72000" algn="just">
              <a:lnSpc>
                <a:spcPct val="150000"/>
              </a:lnSpc>
            </a:pPr>
            <a:endParaRPr lang="en-US" altLang="zh-CN" b="1" kern="100" dirty="0">
              <a:solidFill>
                <a:srgbClr val="0066FF"/>
              </a:solidFill>
              <a:latin typeface="Alibaba Sans" panose="020B0503020203040204" pitchFamily="34" charset="0"/>
              <a:ea typeface="华文细黑"/>
              <a:cs typeface="Alibaba Sans" panose="020B0503020203040204" pitchFamily="34" charset="0"/>
            </a:endParaRPr>
          </a:p>
        </p:txBody>
      </p:sp>
      <p:sp>
        <p:nvSpPr>
          <p:cNvPr id="7" name="矩形 6">
            <a:extLst>
              <a:ext uri="{FF2B5EF4-FFF2-40B4-BE49-F238E27FC236}">
                <a16:creationId xmlns:a16="http://schemas.microsoft.com/office/drawing/2014/main" id="{A698116A-D96C-F24C-A7BE-0CE72706F647}"/>
              </a:ext>
            </a:extLst>
          </p:cNvPr>
          <p:cNvSpPr/>
          <p:nvPr/>
        </p:nvSpPr>
        <p:spPr>
          <a:xfrm>
            <a:off x="379833" y="1629594"/>
            <a:ext cx="11265817" cy="2810065"/>
          </a:xfrm>
          <a:prstGeom prst="rect">
            <a:avLst/>
          </a:prstGeom>
        </p:spPr>
        <p:txBody>
          <a:bodyPr wrap="square">
            <a:spAutoFit/>
          </a:bodyPr>
          <a:lstStyle/>
          <a:p>
            <a:pPr marL="72000" algn="just">
              <a:lnSpc>
                <a:spcPct val="150000"/>
              </a:lnSpc>
            </a:pPr>
            <a:r>
              <a:rPr lang="en-US" altLang="zh-CN" sz="2400" b="1" kern="100" dirty="0">
                <a:solidFill>
                  <a:srgbClr val="0066FF"/>
                </a:solidFill>
                <a:latin typeface="Alibaba Sans" panose="020B0503020203040204" pitchFamily="34" charset="0"/>
                <a:ea typeface="华文细黑"/>
                <a:cs typeface="Alibaba Sans" panose="020B0503020203040204" pitchFamily="34" charset="0"/>
              </a:rPr>
              <a:t>Basically, backstory is everything that happened prior to page one of your book, for example, events from your character’s childhood or past relationships. Backstory is important because it shapes who your characters are today and how they will react to things that happen in the story.</a:t>
            </a:r>
          </a:p>
        </p:txBody>
      </p:sp>
      <p:sp>
        <p:nvSpPr>
          <p:cNvPr id="11" name="矩形 10">
            <a:extLst>
              <a:ext uri="{FF2B5EF4-FFF2-40B4-BE49-F238E27FC236}">
                <a16:creationId xmlns:a16="http://schemas.microsoft.com/office/drawing/2014/main" id="{AB01E4F5-84BB-AD42-A1BD-FA6819C47EF1}"/>
              </a:ext>
            </a:extLst>
          </p:cNvPr>
          <p:cNvSpPr/>
          <p:nvPr/>
        </p:nvSpPr>
        <p:spPr>
          <a:xfrm>
            <a:off x="350943" y="700960"/>
            <a:ext cx="11265817" cy="677621"/>
          </a:xfrm>
          <a:prstGeom prst="rect">
            <a:avLst/>
          </a:prstGeom>
        </p:spPr>
        <p:txBody>
          <a:bodyPr wrap="square">
            <a:spAutoFit/>
          </a:bodyPr>
          <a:lstStyle/>
          <a:p>
            <a:pPr marL="72000" algn="ctr">
              <a:lnSpc>
                <a:spcPct val="150000"/>
              </a:lnSpc>
            </a:pPr>
            <a:r>
              <a:rPr lang="en-US" altLang="zh-CN" sz="2800" b="1" kern="100" dirty="0">
                <a:solidFill>
                  <a:srgbClr val="FF0000"/>
                </a:solidFill>
                <a:latin typeface="Alibaba Sans" panose="020B0503020203040204" pitchFamily="34" charset="0"/>
                <a:ea typeface="华文细黑"/>
                <a:cs typeface="Alibaba Sans" panose="020B0503020203040204" pitchFamily="34" charset="0"/>
              </a:rPr>
              <a:t>DEFINITION OF BACKSTORY</a:t>
            </a:r>
          </a:p>
        </p:txBody>
      </p:sp>
    </p:spTree>
    <p:extLst>
      <p:ext uri="{BB962C8B-B14F-4D97-AF65-F5344CB8AC3E}">
        <p14:creationId xmlns:p14="http://schemas.microsoft.com/office/powerpoint/2010/main" val="93397422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blinds(horizontal)">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linds(horizontal)">
                                      <p:cBhvr>
                                        <p:cTn id="1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1" grpId="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格 1"/>
          <p:cNvGraphicFramePr>
            <a:graphicFrameLocks noGrp="1"/>
          </p:cNvGraphicFramePr>
          <p:nvPr/>
        </p:nvGraphicFramePr>
        <p:xfrm>
          <a:off x="312034" y="449946"/>
          <a:ext cx="11521641" cy="5961283"/>
        </p:xfrm>
        <a:graphic>
          <a:graphicData uri="http://schemas.openxmlformats.org/drawingml/2006/table">
            <a:tbl>
              <a:tblPr firstRow="1" firstCol="1" bandRow="1"/>
              <a:tblGrid>
                <a:gridCol w="11521641">
                  <a:extLst>
                    <a:ext uri="{9D8B030D-6E8A-4147-A177-3AD203B41FA5}">
                      <a16:colId xmlns:a16="http://schemas.microsoft.com/office/drawing/2014/main" val="20000"/>
                    </a:ext>
                  </a:extLst>
                </a:gridCol>
              </a:tblGrid>
              <a:tr h="5961283">
                <a:tc>
                  <a:txBody>
                    <a:bodyPr/>
                    <a:lstStyle/>
                    <a:p>
                      <a:pPr marL="72000" algn="just">
                        <a:lnSpc>
                          <a:spcPct val="150000"/>
                        </a:lnSpc>
                        <a:spcAft>
                          <a:spcPts val="0"/>
                        </a:spcAft>
                      </a:pPr>
                      <a:endParaRPr lang="en-US" altLang="zh-CN" sz="2800" b="1" kern="100" dirty="0">
                        <a:solidFill>
                          <a:schemeClr val="tx1"/>
                        </a:solidFill>
                        <a:effectLst/>
                        <a:latin typeface="Alibaba Sans" panose="020B0503020203040204" pitchFamily="34" charset="0"/>
                        <a:ea typeface="华文细黑"/>
                        <a:cs typeface="Alibaba Sans" panose="020B0503020203040204" pitchFamily="34" charset="0"/>
                      </a:endParaRPr>
                    </a:p>
                    <a:p>
                      <a:pPr marL="72000" algn="just">
                        <a:lnSpc>
                          <a:spcPct val="150000"/>
                        </a:lnSpc>
                        <a:spcAft>
                          <a:spcPts val="0"/>
                        </a:spcAft>
                      </a:pPr>
                      <a:endParaRPr lang="en-US" altLang="zh-CN" sz="2800" b="1" kern="100" dirty="0">
                        <a:solidFill>
                          <a:schemeClr val="tx1"/>
                        </a:solidFill>
                        <a:effectLst/>
                        <a:latin typeface="Alibaba Sans" panose="020B0503020203040204" pitchFamily="34" charset="0"/>
                        <a:ea typeface="华文细黑"/>
                        <a:cs typeface="Alibaba Sans" panose="020B050302020304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sp>
        <p:nvSpPr>
          <p:cNvPr id="9" name="矩形 8">
            <a:extLst>
              <a:ext uri="{FF2B5EF4-FFF2-40B4-BE49-F238E27FC236}">
                <a16:creationId xmlns:a16="http://schemas.microsoft.com/office/drawing/2014/main" id="{9CC072BE-15EA-A74C-8C3C-57A40DBEAD32}"/>
              </a:ext>
            </a:extLst>
          </p:cNvPr>
          <p:cNvSpPr/>
          <p:nvPr/>
        </p:nvSpPr>
        <p:spPr>
          <a:xfrm>
            <a:off x="369926" y="492848"/>
            <a:ext cx="11265817" cy="594073"/>
          </a:xfrm>
          <a:prstGeom prst="rect">
            <a:avLst/>
          </a:prstGeom>
        </p:spPr>
        <p:txBody>
          <a:bodyPr wrap="square">
            <a:spAutoFit/>
          </a:bodyPr>
          <a:lstStyle/>
          <a:p>
            <a:pPr marL="72000" algn="just">
              <a:lnSpc>
                <a:spcPct val="150000"/>
              </a:lnSpc>
            </a:pPr>
            <a:endParaRPr lang="en-US" altLang="zh-CN" b="1" kern="100" dirty="0">
              <a:solidFill>
                <a:srgbClr val="0066FF"/>
              </a:solidFill>
              <a:latin typeface="Alibaba Sans" panose="020B0503020203040204" pitchFamily="34" charset="0"/>
              <a:ea typeface="华文细黑"/>
              <a:cs typeface="Alibaba Sans" panose="020B0503020203040204" pitchFamily="34" charset="0"/>
            </a:endParaRPr>
          </a:p>
        </p:txBody>
      </p:sp>
      <p:sp>
        <p:nvSpPr>
          <p:cNvPr id="7" name="矩形 6">
            <a:extLst>
              <a:ext uri="{FF2B5EF4-FFF2-40B4-BE49-F238E27FC236}">
                <a16:creationId xmlns:a16="http://schemas.microsoft.com/office/drawing/2014/main" id="{A698116A-D96C-F24C-A7BE-0CE72706F647}"/>
              </a:ext>
            </a:extLst>
          </p:cNvPr>
          <p:cNvSpPr/>
          <p:nvPr/>
        </p:nvSpPr>
        <p:spPr>
          <a:xfrm>
            <a:off x="379833" y="1629594"/>
            <a:ext cx="11265817" cy="593111"/>
          </a:xfrm>
          <a:prstGeom prst="rect">
            <a:avLst/>
          </a:prstGeom>
        </p:spPr>
        <p:txBody>
          <a:bodyPr wrap="square">
            <a:spAutoFit/>
          </a:bodyPr>
          <a:lstStyle/>
          <a:p>
            <a:pPr marL="72000" algn="just">
              <a:lnSpc>
                <a:spcPct val="150000"/>
              </a:lnSpc>
            </a:pPr>
            <a:r>
              <a:rPr lang="en-US" altLang="zh-CN" b="1" kern="100" dirty="0">
                <a:solidFill>
                  <a:srgbClr val="0066FF"/>
                </a:solidFill>
                <a:latin typeface="Alibaba Sans" panose="020B0503020203040204" pitchFamily="34" charset="0"/>
                <a:ea typeface="华文细黑"/>
                <a:cs typeface="Alibaba Sans" panose="020B0503020203040204" pitchFamily="34" charset="0"/>
              </a:rPr>
              <a:t> </a:t>
            </a:r>
            <a:r>
              <a:rPr lang="zh-CN" altLang="en-US" sz="2400" dirty="0">
                <a:solidFill>
                  <a:srgbClr val="FF0000"/>
                </a:solidFill>
              </a:rPr>
              <a:t>▲ </a:t>
            </a:r>
            <a:r>
              <a:rPr lang="en-US" altLang="zh-CN" sz="2400" b="1" kern="100" dirty="0">
                <a:solidFill>
                  <a:srgbClr val="0066FF"/>
                </a:solidFill>
                <a:latin typeface="Alibaba Sans" panose="020B0503020203040204" pitchFamily="34" charset="0"/>
                <a:ea typeface="华文细黑"/>
                <a:cs typeface="Alibaba Sans" panose="020B0503020203040204" pitchFamily="34" charset="0"/>
              </a:rPr>
              <a:t>Backstory, especially if you introduce it too early, kills suspense . </a:t>
            </a:r>
            <a:endParaRPr lang="en-US" altLang="zh-CN" b="1" kern="100" dirty="0">
              <a:solidFill>
                <a:srgbClr val="0066FF"/>
              </a:solidFill>
              <a:latin typeface="Alibaba Sans" panose="020B0503020203040204" pitchFamily="34" charset="0"/>
              <a:ea typeface="华文细黑"/>
              <a:cs typeface="Alibaba Sans" panose="020B0503020203040204" pitchFamily="34" charset="0"/>
            </a:endParaRPr>
          </a:p>
        </p:txBody>
      </p:sp>
      <p:sp>
        <p:nvSpPr>
          <p:cNvPr id="11" name="矩形 10">
            <a:extLst>
              <a:ext uri="{FF2B5EF4-FFF2-40B4-BE49-F238E27FC236}">
                <a16:creationId xmlns:a16="http://schemas.microsoft.com/office/drawing/2014/main" id="{AB01E4F5-84BB-AD42-A1BD-FA6819C47EF1}"/>
              </a:ext>
            </a:extLst>
          </p:cNvPr>
          <p:cNvSpPr/>
          <p:nvPr/>
        </p:nvSpPr>
        <p:spPr>
          <a:xfrm>
            <a:off x="350943" y="700960"/>
            <a:ext cx="11265817" cy="677621"/>
          </a:xfrm>
          <a:prstGeom prst="rect">
            <a:avLst/>
          </a:prstGeom>
        </p:spPr>
        <p:txBody>
          <a:bodyPr wrap="square">
            <a:spAutoFit/>
          </a:bodyPr>
          <a:lstStyle/>
          <a:p>
            <a:pPr marL="72000" algn="ctr">
              <a:lnSpc>
                <a:spcPct val="150000"/>
              </a:lnSpc>
            </a:pPr>
            <a:r>
              <a:rPr lang="en-US" altLang="zh-CN" sz="2800" b="1" kern="100" dirty="0">
                <a:solidFill>
                  <a:srgbClr val="FF0000"/>
                </a:solidFill>
                <a:latin typeface="Alibaba Sans" panose="020B0503020203040204" pitchFamily="34" charset="0"/>
                <a:ea typeface="华文细黑"/>
                <a:cs typeface="Alibaba Sans" panose="020B0503020203040204" pitchFamily="34" charset="0"/>
              </a:rPr>
              <a:t>THE PROBLEM WITH BACKSTORY</a:t>
            </a:r>
          </a:p>
        </p:txBody>
      </p:sp>
      <p:sp>
        <p:nvSpPr>
          <p:cNvPr id="6" name="矩形 5">
            <a:extLst>
              <a:ext uri="{FF2B5EF4-FFF2-40B4-BE49-F238E27FC236}">
                <a16:creationId xmlns:a16="http://schemas.microsoft.com/office/drawing/2014/main" id="{C0658E52-5424-9A4D-8867-A28C9E259A1D}"/>
              </a:ext>
            </a:extLst>
          </p:cNvPr>
          <p:cNvSpPr/>
          <p:nvPr/>
        </p:nvSpPr>
        <p:spPr>
          <a:xfrm>
            <a:off x="378659" y="2496575"/>
            <a:ext cx="11265817" cy="593111"/>
          </a:xfrm>
          <a:prstGeom prst="rect">
            <a:avLst/>
          </a:prstGeom>
        </p:spPr>
        <p:txBody>
          <a:bodyPr wrap="square">
            <a:spAutoFit/>
          </a:bodyPr>
          <a:lstStyle/>
          <a:p>
            <a:pPr marL="72000" algn="just">
              <a:lnSpc>
                <a:spcPct val="150000"/>
              </a:lnSpc>
            </a:pPr>
            <a:r>
              <a:rPr lang="en-US" altLang="zh-CN" b="1" kern="100" dirty="0">
                <a:solidFill>
                  <a:srgbClr val="0066FF"/>
                </a:solidFill>
                <a:latin typeface="Alibaba Sans" panose="020B0503020203040204" pitchFamily="34" charset="0"/>
                <a:ea typeface="华文细黑"/>
                <a:cs typeface="Alibaba Sans" panose="020B0503020203040204" pitchFamily="34" charset="0"/>
              </a:rPr>
              <a:t> </a:t>
            </a:r>
            <a:r>
              <a:rPr lang="zh-CN" altLang="en-US" sz="2400" dirty="0">
                <a:solidFill>
                  <a:srgbClr val="FF0000"/>
                </a:solidFill>
              </a:rPr>
              <a:t>▲ </a:t>
            </a:r>
            <a:r>
              <a:rPr lang="en-US" altLang="zh-CN" sz="2400" b="1" kern="100" dirty="0">
                <a:solidFill>
                  <a:srgbClr val="0066FF"/>
                </a:solidFill>
                <a:latin typeface="Alibaba Sans" panose="020B0503020203040204" pitchFamily="34" charset="0"/>
                <a:ea typeface="华文细黑"/>
                <a:cs typeface="Alibaba Sans" panose="020B0503020203040204" pitchFamily="34" charset="0"/>
              </a:rPr>
              <a:t>Backstory isn’t story. </a:t>
            </a:r>
            <a:endParaRPr lang="en-US" altLang="zh-CN" b="1" kern="100" dirty="0">
              <a:solidFill>
                <a:srgbClr val="0066FF"/>
              </a:solidFill>
              <a:latin typeface="Alibaba Sans" panose="020B0503020203040204" pitchFamily="34" charset="0"/>
              <a:ea typeface="华文细黑"/>
              <a:cs typeface="Alibaba Sans" panose="020B0503020203040204" pitchFamily="34" charset="0"/>
            </a:endParaRPr>
          </a:p>
        </p:txBody>
      </p:sp>
      <p:sp>
        <p:nvSpPr>
          <p:cNvPr id="8" name="矩形 7">
            <a:extLst>
              <a:ext uri="{FF2B5EF4-FFF2-40B4-BE49-F238E27FC236}">
                <a16:creationId xmlns:a16="http://schemas.microsoft.com/office/drawing/2014/main" id="{D2EAF162-2FF9-884F-A924-7C69384CA769}"/>
              </a:ext>
            </a:extLst>
          </p:cNvPr>
          <p:cNvSpPr/>
          <p:nvPr/>
        </p:nvSpPr>
        <p:spPr>
          <a:xfrm>
            <a:off x="378660" y="3306208"/>
            <a:ext cx="11265817" cy="593111"/>
          </a:xfrm>
          <a:prstGeom prst="rect">
            <a:avLst/>
          </a:prstGeom>
        </p:spPr>
        <p:txBody>
          <a:bodyPr wrap="square">
            <a:spAutoFit/>
          </a:bodyPr>
          <a:lstStyle/>
          <a:p>
            <a:pPr marL="72000" algn="just">
              <a:lnSpc>
                <a:spcPct val="150000"/>
              </a:lnSpc>
            </a:pPr>
            <a:r>
              <a:rPr lang="en-US" altLang="zh-CN" b="1" kern="100" dirty="0">
                <a:solidFill>
                  <a:srgbClr val="0066FF"/>
                </a:solidFill>
                <a:latin typeface="Alibaba Sans" panose="020B0503020203040204" pitchFamily="34" charset="0"/>
                <a:ea typeface="华文细黑"/>
                <a:cs typeface="Alibaba Sans" panose="020B0503020203040204" pitchFamily="34" charset="0"/>
              </a:rPr>
              <a:t> </a:t>
            </a:r>
            <a:r>
              <a:rPr lang="zh-CN" altLang="en-US" sz="2400" dirty="0">
                <a:solidFill>
                  <a:srgbClr val="FF0000"/>
                </a:solidFill>
              </a:rPr>
              <a:t>▲ </a:t>
            </a:r>
            <a:r>
              <a:rPr lang="en-US" altLang="zh-CN" sz="2400" b="1" kern="100" dirty="0">
                <a:solidFill>
                  <a:srgbClr val="0066FF"/>
                </a:solidFill>
                <a:latin typeface="Alibaba Sans" panose="020B0503020203040204" pitchFamily="34" charset="0"/>
                <a:ea typeface="华文细黑"/>
                <a:cs typeface="Alibaba Sans" panose="020B0503020203040204" pitchFamily="34" charset="0"/>
              </a:rPr>
              <a:t>Backstory is often dumped on readers much too soon .</a:t>
            </a:r>
            <a:endParaRPr lang="en-US" altLang="zh-CN" b="1" kern="100" dirty="0">
              <a:solidFill>
                <a:srgbClr val="0066FF"/>
              </a:solidFill>
              <a:latin typeface="Alibaba Sans" panose="020B0503020203040204" pitchFamily="34" charset="0"/>
              <a:ea typeface="华文细黑"/>
              <a:cs typeface="Alibaba Sans" panose="020B0503020203040204" pitchFamily="34" charset="0"/>
            </a:endParaRPr>
          </a:p>
        </p:txBody>
      </p:sp>
      <p:sp>
        <p:nvSpPr>
          <p:cNvPr id="10" name="矩形 9">
            <a:extLst>
              <a:ext uri="{FF2B5EF4-FFF2-40B4-BE49-F238E27FC236}">
                <a16:creationId xmlns:a16="http://schemas.microsoft.com/office/drawing/2014/main" id="{68C86E20-EA1E-8F4F-96DA-E7E6FBB7438C}"/>
              </a:ext>
            </a:extLst>
          </p:cNvPr>
          <p:cNvSpPr/>
          <p:nvPr/>
        </p:nvSpPr>
        <p:spPr>
          <a:xfrm>
            <a:off x="369925" y="4208642"/>
            <a:ext cx="11265817" cy="593111"/>
          </a:xfrm>
          <a:prstGeom prst="rect">
            <a:avLst/>
          </a:prstGeom>
        </p:spPr>
        <p:txBody>
          <a:bodyPr wrap="square">
            <a:spAutoFit/>
          </a:bodyPr>
          <a:lstStyle/>
          <a:p>
            <a:pPr marL="72000" algn="just">
              <a:lnSpc>
                <a:spcPct val="150000"/>
              </a:lnSpc>
            </a:pPr>
            <a:r>
              <a:rPr lang="en-US" altLang="zh-CN" b="1" kern="100" dirty="0">
                <a:solidFill>
                  <a:srgbClr val="0066FF"/>
                </a:solidFill>
                <a:latin typeface="Alibaba Sans" panose="020B0503020203040204" pitchFamily="34" charset="0"/>
                <a:ea typeface="华文细黑"/>
                <a:cs typeface="Alibaba Sans" panose="020B0503020203040204" pitchFamily="34" charset="0"/>
              </a:rPr>
              <a:t> </a:t>
            </a:r>
            <a:r>
              <a:rPr lang="zh-CN" altLang="en-US" sz="2400" dirty="0">
                <a:solidFill>
                  <a:srgbClr val="FF0000"/>
                </a:solidFill>
              </a:rPr>
              <a:t>▲ </a:t>
            </a:r>
            <a:r>
              <a:rPr lang="en-US" altLang="zh-CN" sz="2400" b="1" kern="100" dirty="0">
                <a:solidFill>
                  <a:srgbClr val="0066FF"/>
                </a:solidFill>
                <a:latin typeface="Alibaba Sans" panose="020B0503020203040204" pitchFamily="34" charset="0"/>
                <a:ea typeface="华文细黑"/>
                <a:cs typeface="Alibaba Sans" panose="020B0503020203040204" pitchFamily="34" charset="0"/>
              </a:rPr>
              <a:t>Backstory slows down the pacing .</a:t>
            </a:r>
            <a:endParaRPr lang="en-US" altLang="zh-CN" b="1" kern="100" dirty="0">
              <a:solidFill>
                <a:srgbClr val="0066FF"/>
              </a:solidFill>
              <a:latin typeface="Alibaba Sans" panose="020B0503020203040204" pitchFamily="34" charset="0"/>
              <a:ea typeface="华文细黑"/>
              <a:cs typeface="Alibaba Sans" panose="020B0503020203040204" pitchFamily="34" charset="0"/>
            </a:endParaRPr>
          </a:p>
        </p:txBody>
      </p:sp>
    </p:spTree>
    <p:extLst>
      <p:ext uri="{BB962C8B-B14F-4D97-AF65-F5344CB8AC3E}">
        <p14:creationId xmlns:p14="http://schemas.microsoft.com/office/powerpoint/2010/main" val="22673787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blinds(horizontal)">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linds(horizontal)">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blinds(horizontal)">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blinds(horizontal)">
                                      <p:cBhvr>
                                        <p:cTn id="22" dur="5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animEffect transition="in" filter="blinds(horizontal)">
                                      <p:cBhvr>
                                        <p:cTn id="2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1" grpId="0"/>
      <p:bldP spid="6" grpId="0"/>
      <p:bldP spid="8" grpId="0"/>
      <p:bldP spid="10" grpId="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格 1"/>
          <p:cNvGraphicFramePr>
            <a:graphicFrameLocks noGrp="1"/>
          </p:cNvGraphicFramePr>
          <p:nvPr/>
        </p:nvGraphicFramePr>
        <p:xfrm>
          <a:off x="313394" y="981522"/>
          <a:ext cx="11448548" cy="5184576"/>
        </p:xfrm>
        <a:graphic>
          <a:graphicData uri="http://schemas.openxmlformats.org/drawingml/2006/table">
            <a:tbl>
              <a:tblPr firstRow="1" firstCol="1" bandRow="1"/>
              <a:tblGrid>
                <a:gridCol w="11448548">
                  <a:extLst>
                    <a:ext uri="{9D8B030D-6E8A-4147-A177-3AD203B41FA5}">
                      <a16:colId xmlns:a16="http://schemas.microsoft.com/office/drawing/2014/main" val="20000"/>
                    </a:ext>
                  </a:extLst>
                </a:gridCol>
              </a:tblGrid>
              <a:tr h="5184576">
                <a:tc>
                  <a:txBody>
                    <a:bodyPr/>
                    <a:lstStyle/>
                    <a:p>
                      <a:pPr marL="72000" marR="0" lvl="0" indent="0" algn="just" defTabSz="1218565" rtl="0" eaLnBrk="1" fontAlgn="auto" latinLnBrk="0" hangingPunct="1">
                        <a:lnSpc>
                          <a:spcPct val="150000"/>
                        </a:lnSpc>
                        <a:spcBef>
                          <a:spcPts val="0"/>
                        </a:spcBef>
                        <a:spcAft>
                          <a:spcPts val="0"/>
                        </a:spcAft>
                        <a:buClrTx/>
                        <a:buSzTx/>
                        <a:buFontTx/>
                        <a:buNone/>
                        <a:tabLst/>
                        <a:defRPr/>
                      </a:pPr>
                      <a:endParaRPr lang="en-US" altLang="zh-CN" sz="2800" b="1" kern="100" dirty="0">
                        <a:solidFill>
                          <a:schemeClr val="tx1"/>
                        </a:solidFill>
                        <a:effectLst/>
                        <a:latin typeface="Alibaba Sans" panose="020B0503020203040204" pitchFamily="34" charset="0"/>
                        <a:ea typeface="华文细黑"/>
                        <a:cs typeface="Alibaba Sans" panose="020B0503020203040204" pitchFamily="34" charset="0"/>
                      </a:endParaRPr>
                    </a:p>
                    <a:p>
                      <a:pPr marL="72000" marR="0" lvl="0" indent="0" algn="just" defTabSz="1218565" rtl="0" eaLnBrk="1" fontAlgn="auto" latinLnBrk="0" hangingPunct="1">
                        <a:lnSpc>
                          <a:spcPct val="150000"/>
                        </a:lnSpc>
                        <a:spcBef>
                          <a:spcPts val="0"/>
                        </a:spcBef>
                        <a:spcAft>
                          <a:spcPts val="0"/>
                        </a:spcAft>
                        <a:buClrTx/>
                        <a:buSzTx/>
                        <a:buFontTx/>
                        <a:buNone/>
                        <a:tabLst/>
                        <a:defRPr/>
                      </a:pPr>
                      <a:endParaRPr lang="en-US" altLang="zh-CN" sz="2800" b="1" kern="100" dirty="0">
                        <a:solidFill>
                          <a:schemeClr val="tx1"/>
                        </a:solidFill>
                        <a:effectLst/>
                        <a:latin typeface="Alibaba Sans" panose="020B0503020203040204" pitchFamily="34" charset="0"/>
                        <a:ea typeface="华文细黑"/>
                        <a:cs typeface="Alibaba Sans" panose="020B0503020203040204" pitchFamily="34" charset="0"/>
                      </a:endParaRPr>
                    </a:p>
                    <a:p>
                      <a:pPr marL="72000" marR="0" lvl="0" indent="0" algn="just" defTabSz="1218565" rtl="0" eaLnBrk="1" fontAlgn="auto" latinLnBrk="0" hangingPunct="1">
                        <a:lnSpc>
                          <a:spcPct val="150000"/>
                        </a:lnSpc>
                        <a:spcBef>
                          <a:spcPts val="0"/>
                        </a:spcBef>
                        <a:spcAft>
                          <a:spcPts val="0"/>
                        </a:spcAft>
                        <a:buClrTx/>
                        <a:buSzTx/>
                        <a:buFontTx/>
                        <a:buNone/>
                        <a:tabLst/>
                        <a:defRPr/>
                      </a:pPr>
                      <a:endParaRPr lang="en-US" altLang="zh-CN" sz="2800" b="1" kern="100" dirty="0">
                        <a:solidFill>
                          <a:schemeClr val="tx1"/>
                        </a:solidFill>
                        <a:effectLst/>
                        <a:latin typeface="Alibaba Sans" panose="020B0503020203040204" pitchFamily="34" charset="0"/>
                        <a:ea typeface="华文细黑"/>
                        <a:cs typeface="Alibaba Sans" panose="020B0503020203040204" pitchFamily="34" charset="0"/>
                      </a:endParaRPr>
                    </a:p>
                    <a:p>
                      <a:pPr marL="72000" marR="0" lvl="0" indent="0" algn="just" defTabSz="1218565" rtl="0" eaLnBrk="1" fontAlgn="auto" latinLnBrk="0" hangingPunct="1">
                        <a:lnSpc>
                          <a:spcPct val="150000"/>
                        </a:lnSpc>
                        <a:spcBef>
                          <a:spcPts val="0"/>
                        </a:spcBef>
                        <a:spcAft>
                          <a:spcPts val="0"/>
                        </a:spcAft>
                        <a:buClrTx/>
                        <a:buSzTx/>
                        <a:buFontTx/>
                        <a:buNone/>
                        <a:tabLst/>
                        <a:defRPr/>
                      </a:pPr>
                      <a:endParaRPr lang="en-US" altLang="zh-CN" sz="2800" b="1" kern="100" dirty="0">
                        <a:solidFill>
                          <a:schemeClr val="tx1"/>
                        </a:solidFill>
                        <a:effectLst/>
                        <a:latin typeface="Alibaba Sans" panose="020B0503020203040204" pitchFamily="34" charset="0"/>
                        <a:ea typeface="华文细黑"/>
                        <a:cs typeface="Alibaba Sans" panose="020B050302020304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sp>
        <p:nvSpPr>
          <p:cNvPr id="6" name="矩形 5">
            <a:extLst>
              <a:ext uri="{FF2B5EF4-FFF2-40B4-BE49-F238E27FC236}">
                <a16:creationId xmlns:a16="http://schemas.microsoft.com/office/drawing/2014/main" id="{422E447A-5B16-1D44-A711-F641BDC2481E}"/>
              </a:ext>
            </a:extLst>
          </p:cNvPr>
          <p:cNvSpPr/>
          <p:nvPr/>
        </p:nvSpPr>
        <p:spPr>
          <a:xfrm>
            <a:off x="428471" y="1823456"/>
            <a:ext cx="10772499" cy="2708947"/>
          </a:xfrm>
          <a:prstGeom prst="rect">
            <a:avLst/>
          </a:prstGeom>
        </p:spPr>
        <p:txBody>
          <a:bodyPr wrap="square">
            <a:spAutoFit/>
          </a:bodyPr>
          <a:lstStyle/>
          <a:p>
            <a:pPr marL="72000" algn="ctr">
              <a:lnSpc>
                <a:spcPct val="150000"/>
              </a:lnSpc>
            </a:pPr>
            <a:r>
              <a:rPr lang="en-US" altLang="zh-CN" sz="4800" b="1" kern="100" dirty="0">
                <a:solidFill>
                  <a:srgbClr val="FF0000"/>
                </a:solidFill>
                <a:latin typeface="Alibaba Sans" panose="020B0503020203040204" pitchFamily="34" charset="0"/>
                <a:ea typeface="华文细黑"/>
                <a:cs typeface="Alibaba Sans" panose="020B0503020203040204" pitchFamily="34" charset="0"/>
              </a:rPr>
              <a:t>Danger area 2</a:t>
            </a:r>
            <a:br>
              <a:rPr lang="en-US" altLang="zh-CN" sz="4000" b="1" i="1" kern="100" dirty="0">
                <a:solidFill>
                  <a:srgbClr val="FF0000"/>
                </a:solidFill>
                <a:latin typeface="Alibaba Sans" panose="020B0503020203040204" pitchFamily="34" charset="0"/>
                <a:ea typeface="华文细黑"/>
                <a:cs typeface="Alibaba Sans" panose="020B0503020203040204" pitchFamily="34" charset="0"/>
              </a:rPr>
            </a:br>
            <a:r>
              <a:rPr lang="en-US" altLang="zh-CN" sz="4000" b="1" kern="100" dirty="0">
                <a:solidFill>
                  <a:srgbClr val="00B0F0"/>
                </a:solidFill>
                <a:latin typeface="Alibaba Sans" panose="020B0503020203040204" pitchFamily="34" charset="0"/>
                <a:ea typeface="华文细黑"/>
                <a:cs typeface="Alibaba Sans" panose="020B0503020203040204" pitchFamily="34" charset="0"/>
              </a:rPr>
              <a:t>How to handle descriptions</a:t>
            </a:r>
          </a:p>
          <a:p>
            <a:pPr marL="72000" algn="just">
              <a:lnSpc>
                <a:spcPct val="150000"/>
              </a:lnSpc>
            </a:pPr>
            <a:endParaRPr lang="en-US" altLang="zh-CN" sz="2800" b="1" i="1" kern="100" dirty="0">
              <a:latin typeface="Alibaba Sans" panose="020B0503020203040204" pitchFamily="34" charset="0"/>
              <a:ea typeface="华文细黑"/>
              <a:cs typeface="Alibaba Sans" panose="020B0503020203040204" pitchFamily="34" charset="0"/>
            </a:endParaRPr>
          </a:p>
        </p:txBody>
      </p:sp>
    </p:spTree>
    <p:extLst>
      <p:ext uri="{BB962C8B-B14F-4D97-AF65-F5344CB8AC3E}">
        <p14:creationId xmlns:p14="http://schemas.microsoft.com/office/powerpoint/2010/main" val="372865547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格 1"/>
          <p:cNvGraphicFramePr>
            <a:graphicFrameLocks noGrp="1"/>
          </p:cNvGraphicFramePr>
          <p:nvPr/>
        </p:nvGraphicFramePr>
        <p:xfrm>
          <a:off x="312034" y="449946"/>
          <a:ext cx="11521641" cy="5961283"/>
        </p:xfrm>
        <a:graphic>
          <a:graphicData uri="http://schemas.openxmlformats.org/drawingml/2006/table">
            <a:tbl>
              <a:tblPr firstRow="1" firstCol="1" bandRow="1"/>
              <a:tblGrid>
                <a:gridCol w="11521641">
                  <a:extLst>
                    <a:ext uri="{9D8B030D-6E8A-4147-A177-3AD203B41FA5}">
                      <a16:colId xmlns:a16="http://schemas.microsoft.com/office/drawing/2014/main" val="20000"/>
                    </a:ext>
                  </a:extLst>
                </a:gridCol>
              </a:tblGrid>
              <a:tr h="5961283">
                <a:tc>
                  <a:txBody>
                    <a:bodyPr/>
                    <a:lstStyle/>
                    <a:p>
                      <a:pPr marL="72000" algn="just">
                        <a:lnSpc>
                          <a:spcPct val="150000"/>
                        </a:lnSpc>
                        <a:spcAft>
                          <a:spcPts val="0"/>
                        </a:spcAft>
                      </a:pPr>
                      <a:endParaRPr lang="en-US" altLang="zh-CN" sz="2800" b="1" kern="100" dirty="0">
                        <a:solidFill>
                          <a:schemeClr val="tx1"/>
                        </a:solidFill>
                        <a:effectLst/>
                        <a:latin typeface="Alibaba Sans" panose="020B0503020203040204" pitchFamily="34" charset="0"/>
                        <a:ea typeface="华文细黑"/>
                        <a:cs typeface="Alibaba Sans" panose="020B0503020203040204" pitchFamily="34" charset="0"/>
                      </a:endParaRPr>
                    </a:p>
                    <a:p>
                      <a:pPr marL="72000" algn="just">
                        <a:lnSpc>
                          <a:spcPct val="150000"/>
                        </a:lnSpc>
                        <a:spcAft>
                          <a:spcPts val="0"/>
                        </a:spcAft>
                      </a:pPr>
                      <a:endParaRPr lang="en-US" altLang="zh-CN" sz="2800" b="1" kern="100" dirty="0">
                        <a:solidFill>
                          <a:schemeClr val="tx1"/>
                        </a:solidFill>
                        <a:effectLst/>
                        <a:latin typeface="Alibaba Sans" panose="020B0503020203040204" pitchFamily="34" charset="0"/>
                        <a:ea typeface="华文细黑"/>
                        <a:cs typeface="Alibaba Sans" panose="020B050302020304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sp>
        <p:nvSpPr>
          <p:cNvPr id="9" name="矩形 8">
            <a:extLst>
              <a:ext uri="{FF2B5EF4-FFF2-40B4-BE49-F238E27FC236}">
                <a16:creationId xmlns:a16="http://schemas.microsoft.com/office/drawing/2014/main" id="{9CC072BE-15EA-A74C-8C3C-57A40DBEAD32}"/>
              </a:ext>
            </a:extLst>
          </p:cNvPr>
          <p:cNvSpPr/>
          <p:nvPr/>
        </p:nvSpPr>
        <p:spPr>
          <a:xfrm>
            <a:off x="369926" y="492848"/>
            <a:ext cx="11265817" cy="594073"/>
          </a:xfrm>
          <a:prstGeom prst="rect">
            <a:avLst/>
          </a:prstGeom>
        </p:spPr>
        <p:txBody>
          <a:bodyPr wrap="square">
            <a:spAutoFit/>
          </a:bodyPr>
          <a:lstStyle/>
          <a:p>
            <a:pPr marL="72000" algn="just">
              <a:lnSpc>
                <a:spcPct val="150000"/>
              </a:lnSpc>
            </a:pPr>
            <a:endParaRPr lang="en-US" altLang="zh-CN" b="1" kern="100" dirty="0">
              <a:solidFill>
                <a:srgbClr val="0066FF"/>
              </a:solidFill>
              <a:latin typeface="Alibaba Sans" panose="020B0503020203040204" pitchFamily="34" charset="0"/>
              <a:ea typeface="华文细黑"/>
              <a:cs typeface="Alibaba Sans" panose="020B0503020203040204" pitchFamily="34" charset="0"/>
            </a:endParaRPr>
          </a:p>
        </p:txBody>
      </p:sp>
      <p:sp>
        <p:nvSpPr>
          <p:cNvPr id="7" name="矩形 6">
            <a:extLst>
              <a:ext uri="{FF2B5EF4-FFF2-40B4-BE49-F238E27FC236}">
                <a16:creationId xmlns:a16="http://schemas.microsoft.com/office/drawing/2014/main" id="{A698116A-D96C-F24C-A7BE-0CE72706F647}"/>
              </a:ext>
            </a:extLst>
          </p:cNvPr>
          <p:cNvSpPr/>
          <p:nvPr/>
        </p:nvSpPr>
        <p:spPr>
          <a:xfrm>
            <a:off x="562063" y="3413211"/>
            <a:ext cx="11265817" cy="593111"/>
          </a:xfrm>
          <a:prstGeom prst="rect">
            <a:avLst/>
          </a:prstGeom>
        </p:spPr>
        <p:txBody>
          <a:bodyPr wrap="square">
            <a:spAutoFit/>
          </a:bodyPr>
          <a:lstStyle/>
          <a:p>
            <a:pPr marL="72000" algn="just">
              <a:lnSpc>
                <a:spcPct val="150000"/>
              </a:lnSpc>
            </a:pPr>
            <a:r>
              <a:rPr lang="en-US" altLang="zh-CN" b="1" kern="100" dirty="0">
                <a:solidFill>
                  <a:srgbClr val="0066FF"/>
                </a:solidFill>
                <a:latin typeface="Alibaba Sans" panose="020B0503020203040204" pitchFamily="34" charset="0"/>
                <a:ea typeface="华文细黑"/>
                <a:cs typeface="Alibaba Sans" panose="020B0503020203040204" pitchFamily="34" charset="0"/>
              </a:rPr>
              <a:t>  </a:t>
            </a:r>
            <a:r>
              <a:rPr lang="zh-CN" altLang="en-US" sz="2400" dirty="0">
                <a:solidFill>
                  <a:srgbClr val="FF0000"/>
                </a:solidFill>
              </a:rPr>
              <a:t>▲</a:t>
            </a:r>
            <a:r>
              <a:rPr lang="zh-CN" altLang="en-US" sz="2400" dirty="0"/>
              <a:t> </a:t>
            </a:r>
            <a:r>
              <a:rPr lang="en-US" altLang="zh-CN" sz="2400" dirty="0"/>
              <a:t> </a:t>
            </a:r>
            <a:r>
              <a:rPr lang="en-US" altLang="zh-CN" sz="2400" b="1" kern="100" dirty="0">
                <a:solidFill>
                  <a:srgbClr val="0066FF"/>
                </a:solidFill>
                <a:latin typeface="Alibaba Sans" panose="020B0503020203040204" pitchFamily="34" charset="0"/>
                <a:ea typeface="华文细黑"/>
                <a:cs typeface="Alibaba Sans" panose="020B0503020203040204" pitchFamily="34" charset="0"/>
              </a:rPr>
              <a:t>Avoid vague nouns and use specific ones instead. </a:t>
            </a:r>
            <a:endParaRPr lang="en-US" altLang="zh-CN" b="1" kern="100" dirty="0">
              <a:solidFill>
                <a:srgbClr val="0066FF"/>
              </a:solidFill>
              <a:latin typeface="Alibaba Sans" panose="020B0503020203040204" pitchFamily="34" charset="0"/>
              <a:ea typeface="华文细黑"/>
              <a:cs typeface="Alibaba Sans" panose="020B0503020203040204" pitchFamily="34" charset="0"/>
            </a:endParaRPr>
          </a:p>
        </p:txBody>
      </p:sp>
      <p:sp>
        <p:nvSpPr>
          <p:cNvPr id="6" name="矩形 5">
            <a:extLst>
              <a:ext uri="{FF2B5EF4-FFF2-40B4-BE49-F238E27FC236}">
                <a16:creationId xmlns:a16="http://schemas.microsoft.com/office/drawing/2014/main" id="{C0658E52-5424-9A4D-8867-A28C9E259A1D}"/>
              </a:ext>
            </a:extLst>
          </p:cNvPr>
          <p:cNvSpPr/>
          <p:nvPr/>
        </p:nvSpPr>
        <p:spPr>
          <a:xfrm>
            <a:off x="534839" y="4068097"/>
            <a:ext cx="11265817" cy="593111"/>
          </a:xfrm>
          <a:prstGeom prst="rect">
            <a:avLst/>
          </a:prstGeom>
        </p:spPr>
        <p:txBody>
          <a:bodyPr wrap="square">
            <a:spAutoFit/>
          </a:bodyPr>
          <a:lstStyle/>
          <a:p>
            <a:pPr marL="72000" algn="just">
              <a:lnSpc>
                <a:spcPct val="150000"/>
              </a:lnSpc>
            </a:pPr>
            <a:r>
              <a:rPr lang="en-US" altLang="zh-CN" b="1" kern="100" dirty="0">
                <a:solidFill>
                  <a:srgbClr val="0066FF"/>
                </a:solidFill>
                <a:latin typeface="Alibaba Sans" panose="020B0503020203040204" pitchFamily="34" charset="0"/>
                <a:ea typeface="华文细黑"/>
                <a:cs typeface="Alibaba Sans" panose="020B0503020203040204" pitchFamily="34" charset="0"/>
              </a:rPr>
              <a:t> </a:t>
            </a:r>
            <a:r>
              <a:rPr lang="zh-CN" altLang="en-US" b="1" kern="100" dirty="0">
                <a:solidFill>
                  <a:srgbClr val="0066FF"/>
                </a:solidFill>
                <a:latin typeface="Alibaba Sans" panose="020B0503020203040204" pitchFamily="34" charset="0"/>
                <a:ea typeface="华文细黑"/>
                <a:cs typeface="Alibaba Sans" panose="020B0503020203040204" pitchFamily="34" charset="0"/>
              </a:rPr>
              <a:t> </a:t>
            </a:r>
            <a:r>
              <a:rPr lang="zh-CN" altLang="en-US" sz="2400" dirty="0">
                <a:solidFill>
                  <a:srgbClr val="FF0000"/>
                </a:solidFill>
              </a:rPr>
              <a:t>▲</a:t>
            </a:r>
            <a:r>
              <a:rPr lang="zh-CN" altLang="en-US" sz="2400" dirty="0"/>
              <a:t> </a:t>
            </a:r>
            <a:r>
              <a:rPr lang="en-US" altLang="zh-CN" sz="2400" dirty="0"/>
              <a:t>  </a:t>
            </a:r>
            <a:r>
              <a:rPr lang="en-US" altLang="zh-CN" sz="2400" b="1" kern="100" dirty="0">
                <a:solidFill>
                  <a:srgbClr val="0066FF"/>
                </a:solidFill>
                <a:latin typeface="Alibaba Sans" panose="020B0503020203040204" pitchFamily="34" charset="0"/>
                <a:ea typeface="华文细黑"/>
                <a:cs typeface="Alibaba Sans" panose="020B0503020203040204" pitchFamily="34" charset="0"/>
              </a:rPr>
              <a:t>If you use adjectives, make sure they are descriptive ones.</a:t>
            </a:r>
            <a:endParaRPr lang="en-US" altLang="zh-CN" b="1" kern="100" dirty="0">
              <a:solidFill>
                <a:srgbClr val="0066FF"/>
              </a:solidFill>
              <a:latin typeface="Alibaba Sans" panose="020B0503020203040204" pitchFamily="34" charset="0"/>
              <a:ea typeface="华文细黑"/>
              <a:cs typeface="Alibaba Sans" panose="020B0503020203040204" pitchFamily="34" charset="0"/>
            </a:endParaRPr>
          </a:p>
        </p:txBody>
      </p:sp>
      <p:sp>
        <p:nvSpPr>
          <p:cNvPr id="8" name="矩形 7">
            <a:extLst>
              <a:ext uri="{FF2B5EF4-FFF2-40B4-BE49-F238E27FC236}">
                <a16:creationId xmlns:a16="http://schemas.microsoft.com/office/drawing/2014/main" id="{D2EAF162-2FF9-884F-A924-7C69384CA769}"/>
              </a:ext>
            </a:extLst>
          </p:cNvPr>
          <p:cNvSpPr/>
          <p:nvPr/>
        </p:nvSpPr>
        <p:spPr>
          <a:xfrm>
            <a:off x="548226" y="4743581"/>
            <a:ext cx="11265817" cy="593111"/>
          </a:xfrm>
          <a:prstGeom prst="rect">
            <a:avLst/>
          </a:prstGeom>
        </p:spPr>
        <p:txBody>
          <a:bodyPr wrap="square">
            <a:spAutoFit/>
          </a:bodyPr>
          <a:lstStyle/>
          <a:p>
            <a:pPr marL="72000" algn="just">
              <a:lnSpc>
                <a:spcPct val="150000"/>
              </a:lnSpc>
            </a:pPr>
            <a:r>
              <a:rPr lang="en-US" altLang="zh-CN" b="1" kern="100" dirty="0">
                <a:solidFill>
                  <a:srgbClr val="0066FF"/>
                </a:solidFill>
                <a:latin typeface="Alibaba Sans" panose="020B0503020203040204" pitchFamily="34" charset="0"/>
                <a:ea typeface="华文细黑"/>
                <a:cs typeface="Alibaba Sans" panose="020B0503020203040204" pitchFamily="34" charset="0"/>
              </a:rPr>
              <a:t> </a:t>
            </a:r>
            <a:r>
              <a:rPr lang="zh-CN" altLang="en-US" b="1" kern="100" dirty="0">
                <a:solidFill>
                  <a:srgbClr val="0066FF"/>
                </a:solidFill>
                <a:latin typeface="Alibaba Sans" panose="020B0503020203040204" pitchFamily="34" charset="0"/>
                <a:ea typeface="华文细黑"/>
                <a:cs typeface="Alibaba Sans" panose="020B0503020203040204" pitchFamily="34" charset="0"/>
              </a:rPr>
              <a:t> </a:t>
            </a:r>
            <a:r>
              <a:rPr lang="zh-CN" altLang="en-US" sz="2400" dirty="0">
                <a:solidFill>
                  <a:srgbClr val="FF0000"/>
                </a:solidFill>
              </a:rPr>
              <a:t>▲</a:t>
            </a:r>
            <a:r>
              <a:rPr lang="zh-CN" altLang="en-US" sz="2400" dirty="0"/>
              <a:t>  </a:t>
            </a:r>
            <a:r>
              <a:rPr lang="en-US" altLang="zh-CN" sz="2400" dirty="0"/>
              <a:t> </a:t>
            </a:r>
            <a:r>
              <a:rPr lang="en-US" altLang="zh-CN" sz="2400" b="1" kern="100" dirty="0">
                <a:solidFill>
                  <a:srgbClr val="0066FF"/>
                </a:solidFill>
                <a:latin typeface="Alibaba Sans" panose="020B0503020203040204" pitchFamily="34" charset="0"/>
                <a:ea typeface="华文细黑"/>
                <a:cs typeface="Alibaba Sans" panose="020B0503020203040204" pitchFamily="34" charset="0"/>
              </a:rPr>
              <a:t>Use all five senses. </a:t>
            </a:r>
            <a:endParaRPr lang="en-US" altLang="zh-CN" b="1" kern="100" dirty="0">
              <a:solidFill>
                <a:srgbClr val="0066FF"/>
              </a:solidFill>
              <a:latin typeface="Alibaba Sans" panose="020B0503020203040204" pitchFamily="34" charset="0"/>
              <a:ea typeface="华文细黑"/>
              <a:cs typeface="Alibaba Sans" panose="020B0503020203040204" pitchFamily="34" charset="0"/>
            </a:endParaRPr>
          </a:p>
        </p:txBody>
      </p:sp>
      <p:sp>
        <p:nvSpPr>
          <p:cNvPr id="12" name="矩形 11">
            <a:extLst>
              <a:ext uri="{FF2B5EF4-FFF2-40B4-BE49-F238E27FC236}">
                <a16:creationId xmlns:a16="http://schemas.microsoft.com/office/drawing/2014/main" id="{78B1E530-B53B-5F42-A8FC-2C3343082D96}"/>
              </a:ext>
            </a:extLst>
          </p:cNvPr>
          <p:cNvSpPr/>
          <p:nvPr/>
        </p:nvSpPr>
        <p:spPr>
          <a:xfrm>
            <a:off x="554595" y="5446018"/>
            <a:ext cx="11265817" cy="593111"/>
          </a:xfrm>
          <a:prstGeom prst="rect">
            <a:avLst/>
          </a:prstGeom>
        </p:spPr>
        <p:txBody>
          <a:bodyPr wrap="square">
            <a:spAutoFit/>
          </a:bodyPr>
          <a:lstStyle/>
          <a:p>
            <a:pPr marL="72000" algn="just">
              <a:lnSpc>
                <a:spcPct val="150000"/>
              </a:lnSpc>
            </a:pPr>
            <a:r>
              <a:rPr lang="en-US" altLang="zh-CN" b="1" kern="100" dirty="0">
                <a:solidFill>
                  <a:srgbClr val="0066FF"/>
                </a:solidFill>
                <a:latin typeface="Alibaba Sans" panose="020B0503020203040204" pitchFamily="34" charset="0"/>
                <a:ea typeface="华文细黑"/>
                <a:cs typeface="Alibaba Sans" panose="020B0503020203040204" pitchFamily="34" charset="0"/>
              </a:rPr>
              <a:t> </a:t>
            </a:r>
            <a:r>
              <a:rPr lang="zh-CN" altLang="en-US" b="1" kern="100" dirty="0">
                <a:solidFill>
                  <a:srgbClr val="0066FF"/>
                </a:solidFill>
                <a:latin typeface="Alibaba Sans" panose="020B0503020203040204" pitchFamily="34" charset="0"/>
                <a:ea typeface="华文细黑"/>
                <a:cs typeface="Alibaba Sans" panose="020B0503020203040204" pitchFamily="34" charset="0"/>
              </a:rPr>
              <a:t> </a:t>
            </a:r>
            <a:r>
              <a:rPr lang="zh-CN" altLang="en-US" sz="2400" dirty="0">
                <a:solidFill>
                  <a:srgbClr val="FF0000"/>
                </a:solidFill>
              </a:rPr>
              <a:t>▲</a:t>
            </a:r>
            <a:r>
              <a:rPr lang="zh-CN" altLang="en-US" sz="2400" dirty="0"/>
              <a:t>  </a:t>
            </a:r>
            <a:r>
              <a:rPr lang="en-US" altLang="zh-CN" sz="2400" b="1" kern="100" dirty="0">
                <a:solidFill>
                  <a:srgbClr val="0066FF"/>
                </a:solidFill>
                <a:latin typeface="Alibaba Sans" panose="020B0503020203040204" pitchFamily="34" charset="0"/>
                <a:ea typeface="华文细黑"/>
                <a:cs typeface="Alibaba Sans" panose="020B0503020203040204" pitchFamily="34" charset="0"/>
              </a:rPr>
              <a:t>Try not to rely on clichés in your descriptions. </a:t>
            </a:r>
            <a:endParaRPr lang="en-US" altLang="zh-CN" b="1" kern="100" dirty="0">
              <a:solidFill>
                <a:srgbClr val="0066FF"/>
              </a:solidFill>
              <a:latin typeface="Alibaba Sans" panose="020B0503020203040204" pitchFamily="34" charset="0"/>
              <a:ea typeface="华文细黑"/>
              <a:cs typeface="Alibaba Sans" panose="020B0503020203040204" pitchFamily="34" charset="0"/>
            </a:endParaRPr>
          </a:p>
        </p:txBody>
      </p:sp>
      <p:sp>
        <p:nvSpPr>
          <p:cNvPr id="14" name="矩形 13">
            <a:extLst>
              <a:ext uri="{FF2B5EF4-FFF2-40B4-BE49-F238E27FC236}">
                <a16:creationId xmlns:a16="http://schemas.microsoft.com/office/drawing/2014/main" id="{6C965A62-90D0-6344-97F1-ABBA170D4B8B}"/>
              </a:ext>
            </a:extLst>
          </p:cNvPr>
          <p:cNvSpPr/>
          <p:nvPr/>
        </p:nvSpPr>
        <p:spPr>
          <a:xfrm>
            <a:off x="562063" y="2676914"/>
            <a:ext cx="11265817" cy="593111"/>
          </a:xfrm>
          <a:prstGeom prst="rect">
            <a:avLst/>
          </a:prstGeom>
        </p:spPr>
        <p:txBody>
          <a:bodyPr wrap="square">
            <a:spAutoFit/>
          </a:bodyPr>
          <a:lstStyle/>
          <a:p>
            <a:pPr marL="72000" algn="just">
              <a:lnSpc>
                <a:spcPct val="150000"/>
              </a:lnSpc>
            </a:pPr>
            <a:r>
              <a:rPr lang="en-US" altLang="zh-CN" b="1" kern="100" dirty="0">
                <a:solidFill>
                  <a:srgbClr val="0066FF"/>
                </a:solidFill>
                <a:latin typeface="Alibaba Sans" panose="020B0503020203040204" pitchFamily="34" charset="0"/>
                <a:ea typeface="华文细黑"/>
                <a:cs typeface="Alibaba Sans" panose="020B0503020203040204" pitchFamily="34" charset="0"/>
              </a:rPr>
              <a:t> </a:t>
            </a:r>
            <a:r>
              <a:rPr lang="zh-CN" altLang="en-US" b="1" kern="100" dirty="0">
                <a:solidFill>
                  <a:srgbClr val="0066FF"/>
                </a:solidFill>
                <a:latin typeface="Alibaba Sans" panose="020B0503020203040204" pitchFamily="34" charset="0"/>
                <a:ea typeface="华文细黑"/>
                <a:cs typeface="Alibaba Sans" panose="020B0503020203040204" pitchFamily="34" charset="0"/>
              </a:rPr>
              <a:t> </a:t>
            </a:r>
            <a:r>
              <a:rPr lang="zh-CN" altLang="en-US" sz="2400" dirty="0">
                <a:solidFill>
                  <a:srgbClr val="FF0000"/>
                </a:solidFill>
              </a:rPr>
              <a:t>▲</a:t>
            </a:r>
            <a:r>
              <a:rPr lang="zh-CN" altLang="en-US" sz="2400" dirty="0"/>
              <a:t> </a:t>
            </a:r>
            <a:r>
              <a:rPr lang="en-US" altLang="zh-CN" sz="2400" dirty="0"/>
              <a:t> </a:t>
            </a:r>
            <a:r>
              <a:rPr lang="en-US" altLang="zh-CN" sz="2400" b="1" kern="100" dirty="0">
                <a:solidFill>
                  <a:srgbClr val="0066FF"/>
                </a:solidFill>
                <a:latin typeface="Alibaba Sans" panose="020B0503020203040204" pitchFamily="34" charset="0"/>
                <a:ea typeface="华文细黑"/>
                <a:cs typeface="Alibaba Sans" panose="020B0503020203040204" pitchFamily="34" charset="0"/>
              </a:rPr>
              <a:t>The best descriptions are dynamic, not static. </a:t>
            </a:r>
            <a:endParaRPr lang="en-US" altLang="zh-CN" b="1" kern="100" dirty="0">
              <a:solidFill>
                <a:srgbClr val="0066FF"/>
              </a:solidFill>
              <a:latin typeface="Alibaba Sans" panose="020B0503020203040204" pitchFamily="34" charset="0"/>
              <a:ea typeface="华文细黑"/>
              <a:cs typeface="Alibaba Sans" panose="020B0503020203040204" pitchFamily="34" charset="0"/>
            </a:endParaRPr>
          </a:p>
        </p:txBody>
      </p:sp>
      <p:sp>
        <p:nvSpPr>
          <p:cNvPr id="15" name="矩形 14">
            <a:extLst>
              <a:ext uri="{FF2B5EF4-FFF2-40B4-BE49-F238E27FC236}">
                <a16:creationId xmlns:a16="http://schemas.microsoft.com/office/drawing/2014/main" id="{B301D850-5552-2C48-B925-E8EE5E100C74}"/>
              </a:ext>
            </a:extLst>
          </p:cNvPr>
          <p:cNvSpPr/>
          <p:nvPr/>
        </p:nvSpPr>
        <p:spPr>
          <a:xfrm>
            <a:off x="605019" y="1940617"/>
            <a:ext cx="11265817" cy="593111"/>
          </a:xfrm>
          <a:prstGeom prst="rect">
            <a:avLst/>
          </a:prstGeom>
        </p:spPr>
        <p:txBody>
          <a:bodyPr wrap="square">
            <a:spAutoFit/>
          </a:bodyPr>
          <a:lstStyle/>
          <a:p>
            <a:pPr marL="72000" algn="just">
              <a:lnSpc>
                <a:spcPct val="150000"/>
              </a:lnSpc>
            </a:pPr>
            <a:r>
              <a:rPr lang="en-US" altLang="zh-CN" b="1" kern="100" dirty="0">
                <a:solidFill>
                  <a:srgbClr val="0066FF"/>
                </a:solidFill>
                <a:latin typeface="Alibaba Sans" panose="020B0503020203040204" pitchFamily="34" charset="0"/>
                <a:ea typeface="华文细黑"/>
                <a:cs typeface="Alibaba Sans" panose="020B0503020203040204" pitchFamily="34" charset="0"/>
              </a:rPr>
              <a:t>  </a:t>
            </a:r>
            <a:r>
              <a:rPr lang="zh-CN" altLang="en-US" sz="2400" dirty="0">
                <a:solidFill>
                  <a:srgbClr val="FF0000"/>
                </a:solidFill>
              </a:rPr>
              <a:t>▲</a:t>
            </a:r>
            <a:r>
              <a:rPr lang="zh-CN" altLang="en-US" sz="2400" dirty="0"/>
              <a:t> </a:t>
            </a:r>
            <a:r>
              <a:rPr lang="en-US" altLang="zh-CN" sz="2400" dirty="0"/>
              <a:t> </a:t>
            </a:r>
            <a:r>
              <a:rPr lang="en-US" altLang="zh-CN" sz="2400" b="1" kern="100" dirty="0">
                <a:solidFill>
                  <a:srgbClr val="0066FF"/>
                </a:solidFill>
                <a:latin typeface="Alibaba Sans" panose="020B0503020203040204" pitchFamily="34" charset="0"/>
                <a:ea typeface="华文细黑"/>
                <a:cs typeface="Alibaba Sans" panose="020B0503020203040204" pitchFamily="34" charset="0"/>
              </a:rPr>
              <a:t>Avoid large blocks of description.  </a:t>
            </a:r>
            <a:endParaRPr lang="en-US" altLang="zh-CN" b="1" kern="100" dirty="0">
              <a:solidFill>
                <a:srgbClr val="0066FF"/>
              </a:solidFill>
              <a:latin typeface="Alibaba Sans" panose="020B0503020203040204" pitchFamily="34" charset="0"/>
              <a:ea typeface="华文细黑"/>
              <a:cs typeface="Alibaba Sans" panose="020B0503020203040204" pitchFamily="34" charset="0"/>
            </a:endParaRPr>
          </a:p>
        </p:txBody>
      </p:sp>
      <p:sp>
        <p:nvSpPr>
          <p:cNvPr id="16" name="矩形 15">
            <a:extLst>
              <a:ext uri="{FF2B5EF4-FFF2-40B4-BE49-F238E27FC236}">
                <a16:creationId xmlns:a16="http://schemas.microsoft.com/office/drawing/2014/main" id="{35177DF1-86AA-FE42-B3FD-9B7F8419E6C6}"/>
              </a:ext>
            </a:extLst>
          </p:cNvPr>
          <p:cNvSpPr/>
          <p:nvPr/>
        </p:nvSpPr>
        <p:spPr>
          <a:xfrm>
            <a:off x="350943" y="700960"/>
            <a:ext cx="11265817" cy="677621"/>
          </a:xfrm>
          <a:prstGeom prst="rect">
            <a:avLst/>
          </a:prstGeom>
        </p:spPr>
        <p:txBody>
          <a:bodyPr wrap="square">
            <a:spAutoFit/>
          </a:bodyPr>
          <a:lstStyle/>
          <a:p>
            <a:pPr marL="72000" algn="ctr">
              <a:lnSpc>
                <a:spcPct val="150000"/>
              </a:lnSpc>
            </a:pPr>
            <a:r>
              <a:rPr lang="en-US" altLang="zh-CN" sz="2800" b="1" kern="100" dirty="0">
                <a:solidFill>
                  <a:srgbClr val="FF0000"/>
                </a:solidFill>
                <a:latin typeface="Alibaba Sans" panose="020B0503020203040204" pitchFamily="34" charset="0"/>
                <a:ea typeface="华文细黑"/>
                <a:cs typeface="Alibaba Sans" panose="020B0503020203040204" pitchFamily="34" charset="0"/>
              </a:rPr>
              <a:t>DESCRIPTIONS OF SETTING</a:t>
            </a:r>
          </a:p>
        </p:txBody>
      </p:sp>
    </p:spTree>
    <p:extLst>
      <p:ext uri="{BB962C8B-B14F-4D97-AF65-F5344CB8AC3E}">
        <p14:creationId xmlns:p14="http://schemas.microsoft.com/office/powerpoint/2010/main" val="359561149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blinds(horizontal)">
                                      <p:cBhvr>
                                        <p:cTn id="7" dur="500"/>
                                        <p:tgtEl>
                                          <p:spTgt spid="16"/>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5"/>
                                        </p:tgtEl>
                                        <p:attrNameLst>
                                          <p:attrName>style.visibility</p:attrName>
                                        </p:attrNameLst>
                                      </p:cBhvr>
                                      <p:to>
                                        <p:strVal val="visible"/>
                                      </p:to>
                                    </p:set>
                                    <p:animEffect transition="in" filter="blinds(horizontal)">
                                      <p:cBhvr>
                                        <p:cTn id="12" dur="500"/>
                                        <p:tgtEl>
                                          <p:spTgt spid="15"/>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blinds(horizontal)">
                                      <p:cBhvr>
                                        <p:cTn id="17" dur="500"/>
                                        <p:tgtEl>
                                          <p:spTgt spid="14"/>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blinds(horizontal)">
                                      <p:cBhvr>
                                        <p:cTn id="22" dur="500"/>
                                        <p:tgtEl>
                                          <p:spTgt spid="7"/>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blinds(horizontal)">
                                      <p:cBhvr>
                                        <p:cTn id="27" dur="500"/>
                                        <p:tgtEl>
                                          <p:spTgt spid="6"/>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8"/>
                                        </p:tgtEl>
                                        <p:attrNameLst>
                                          <p:attrName>style.visibility</p:attrName>
                                        </p:attrNameLst>
                                      </p:cBhvr>
                                      <p:to>
                                        <p:strVal val="visible"/>
                                      </p:to>
                                    </p:set>
                                    <p:animEffect transition="in" filter="blinds(horizontal)">
                                      <p:cBhvr>
                                        <p:cTn id="32" dur="500"/>
                                        <p:tgtEl>
                                          <p:spTgt spid="8"/>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12"/>
                                        </p:tgtEl>
                                        <p:attrNameLst>
                                          <p:attrName>style.visibility</p:attrName>
                                        </p:attrNameLst>
                                      </p:cBhvr>
                                      <p:to>
                                        <p:strVal val="visible"/>
                                      </p:to>
                                    </p:set>
                                    <p:animEffect transition="in" filter="blinds(horizontal)">
                                      <p:cBhvr>
                                        <p:cTn id="3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6" grpId="0"/>
      <p:bldP spid="8" grpId="0"/>
      <p:bldP spid="12" grpId="0"/>
      <p:bldP spid="14" grpId="0"/>
      <p:bldP spid="15" grpId="0"/>
      <p:bldP spid="16" grpId="0"/>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格 1"/>
          <p:cNvGraphicFramePr>
            <a:graphicFrameLocks noGrp="1"/>
          </p:cNvGraphicFramePr>
          <p:nvPr>
            <p:extLst>
              <p:ext uri="{D42A27DB-BD31-4B8C-83A1-F6EECF244321}">
                <p14:modId xmlns:p14="http://schemas.microsoft.com/office/powerpoint/2010/main" val="4053174478"/>
              </p:ext>
            </p:extLst>
          </p:nvPr>
        </p:nvGraphicFramePr>
        <p:xfrm>
          <a:off x="161901" y="492848"/>
          <a:ext cx="11866609" cy="6148200"/>
        </p:xfrm>
        <a:graphic>
          <a:graphicData uri="http://schemas.openxmlformats.org/drawingml/2006/table">
            <a:tbl>
              <a:tblPr firstRow="1" firstCol="1" bandRow="1"/>
              <a:tblGrid>
                <a:gridCol w="11866609">
                  <a:extLst>
                    <a:ext uri="{9D8B030D-6E8A-4147-A177-3AD203B41FA5}">
                      <a16:colId xmlns:a16="http://schemas.microsoft.com/office/drawing/2014/main" val="20000"/>
                    </a:ext>
                  </a:extLst>
                </a:gridCol>
              </a:tblGrid>
              <a:tr h="6148200">
                <a:tc>
                  <a:txBody>
                    <a:bodyPr/>
                    <a:lstStyle/>
                    <a:p>
                      <a:pPr marL="72000" algn="just">
                        <a:lnSpc>
                          <a:spcPct val="150000"/>
                        </a:lnSpc>
                        <a:spcAft>
                          <a:spcPts val="0"/>
                        </a:spcAft>
                      </a:pPr>
                      <a:endParaRPr lang="en-US" altLang="zh-CN" sz="2800" b="1" kern="100" dirty="0">
                        <a:solidFill>
                          <a:schemeClr val="tx1"/>
                        </a:solidFill>
                        <a:effectLst/>
                        <a:latin typeface="Alibaba Sans" panose="020B0503020203040204" pitchFamily="34" charset="0"/>
                        <a:ea typeface="华文细黑"/>
                        <a:cs typeface="Alibaba Sans" panose="020B0503020203040204" pitchFamily="34" charset="0"/>
                      </a:endParaRPr>
                    </a:p>
                    <a:p>
                      <a:pPr marL="72000" algn="just">
                        <a:lnSpc>
                          <a:spcPct val="150000"/>
                        </a:lnSpc>
                        <a:spcAft>
                          <a:spcPts val="0"/>
                        </a:spcAft>
                      </a:pPr>
                      <a:endParaRPr lang="en-US" altLang="zh-CN" sz="2800" b="1" kern="100" dirty="0">
                        <a:solidFill>
                          <a:schemeClr val="tx1"/>
                        </a:solidFill>
                        <a:effectLst/>
                        <a:latin typeface="Alibaba Sans" panose="020B0503020203040204" pitchFamily="34" charset="0"/>
                        <a:ea typeface="华文细黑"/>
                        <a:cs typeface="Alibaba Sans" panose="020B050302020304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sp>
        <p:nvSpPr>
          <p:cNvPr id="9" name="矩形 8">
            <a:extLst>
              <a:ext uri="{FF2B5EF4-FFF2-40B4-BE49-F238E27FC236}">
                <a16:creationId xmlns:a16="http://schemas.microsoft.com/office/drawing/2014/main" id="{9CC072BE-15EA-A74C-8C3C-57A40DBEAD32}"/>
              </a:ext>
            </a:extLst>
          </p:cNvPr>
          <p:cNvSpPr/>
          <p:nvPr/>
        </p:nvSpPr>
        <p:spPr>
          <a:xfrm>
            <a:off x="369926" y="492848"/>
            <a:ext cx="11265817" cy="594073"/>
          </a:xfrm>
          <a:prstGeom prst="rect">
            <a:avLst/>
          </a:prstGeom>
        </p:spPr>
        <p:txBody>
          <a:bodyPr wrap="square">
            <a:spAutoFit/>
          </a:bodyPr>
          <a:lstStyle/>
          <a:p>
            <a:pPr marL="72000" algn="just">
              <a:lnSpc>
                <a:spcPct val="150000"/>
              </a:lnSpc>
            </a:pPr>
            <a:endParaRPr lang="en-US" altLang="zh-CN" b="1" kern="100" dirty="0">
              <a:solidFill>
                <a:srgbClr val="0066FF"/>
              </a:solidFill>
              <a:latin typeface="Alibaba Sans" panose="020B0503020203040204" pitchFamily="34" charset="0"/>
              <a:ea typeface="华文细黑"/>
              <a:cs typeface="Alibaba Sans" panose="020B0503020203040204" pitchFamily="34" charset="0"/>
            </a:endParaRPr>
          </a:p>
        </p:txBody>
      </p:sp>
      <p:sp>
        <p:nvSpPr>
          <p:cNvPr id="7" name="矩形 6">
            <a:extLst>
              <a:ext uri="{FF2B5EF4-FFF2-40B4-BE49-F238E27FC236}">
                <a16:creationId xmlns:a16="http://schemas.microsoft.com/office/drawing/2014/main" id="{A698116A-D96C-F24C-A7BE-0CE72706F647}"/>
              </a:ext>
            </a:extLst>
          </p:cNvPr>
          <p:cNvSpPr/>
          <p:nvPr/>
        </p:nvSpPr>
        <p:spPr>
          <a:xfrm>
            <a:off x="100774" y="4176199"/>
            <a:ext cx="11615255" cy="1148071"/>
          </a:xfrm>
          <a:prstGeom prst="rect">
            <a:avLst/>
          </a:prstGeom>
        </p:spPr>
        <p:txBody>
          <a:bodyPr wrap="square">
            <a:spAutoFit/>
          </a:bodyPr>
          <a:lstStyle/>
          <a:p>
            <a:pPr marL="72000" algn="just">
              <a:lnSpc>
                <a:spcPct val="150000"/>
              </a:lnSpc>
            </a:pPr>
            <a:r>
              <a:rPr lang="en-US" altLang="zh-CN" b="1" kern="100" dirty="0">
                <a:solidFill>
                  <a:srgbClr val="0066FF"/>
                </a:solidFill>
                <a:latin typeface="Alibaba Sans" panose="020B0503020203040204" pitchFamily="34" charset="0"/>
                <a:ea typeface="华文细黑"/>
                <a:cs typeface="Alibaba Sans" panose="020B0503020203040204" pitchFamily="34" charset="0"/>
              </a:rPr>
              <a:t>  </a:t>
            </a:r>
            <a:r>
              <a:rPr lang="zh-CN" altLang="en-US" sz="2400" dirty="0">
                <a:solidFill>
                  <a:srgbClr val="FF0000"/>
                </a:solidFill>
              </a:rPr>
              <a:t>▲</a:t>
            </a:r>
            <a:r>
              <a:rPr lang="zh-CN" altLang="en-US" sz="2400" dirty="0"/>
              <a:t> </a:t>
            </a:r>
            <a:r>
              <a:rPr lang="en-US" altLang="zh-CN" sz="2400" dirty="0"/>
              <a:t> </a:t>
            </a:r>
            <a:r>
              <a:rPr lang="en-US" altLang="zh-CN" sz="2400" b="1" kern="100" dirty="0">
                <a:solidFill>
                  <a:srgbClr val="0066FF"/>
                </a:solidFill>
                <a:latin typeface="Alibaba Sans" panose="020B0503020203040204" pitchFamily="34" charset="0"/>
                <a:ea typeface="华文细黑"/>
                <a:cs typeface="Alibaba Sans" panose="020B0503020203040204" pitchFamily="34" charset="0"/>
              </a:rPr>
              <a:t>The best descriptions are the ones that tell us more than just how the character looks but reveal something about his or her personality too. </a:t>
            </a:r>
            <a:endParaRPr lang="en-US" altLang="zh-CN" b="1" kern="100" dirty="0">
              <a:solidFill>
                <a:srgbClr val="0066FF"/>
              </a:solidFill>
              <a:latin typeface="Alibaba Sans" panose="020B0503020203040204" pitchFamily="34" charset="0"/>
              <a:ea typeface="华文细黑"/>
              <a:cs typeface="Alibaba Sans" panose="020B0503020203040204" pitchFamily="34" charset="0"/>
            </a:endParaRPr>
          </a:p>
        </p:txBody>
      </p:sp>
      <p:sp>
        <p:nvSpPr>
          <p:cNvPr id="14" name="矩形 13">
            <a:extLst>
              <a:ext uri="{FF2B5EF4-FFF2-40B4-BE49-F238E27FC236}">
                <a16:creationId xmlns:a16="http://schemas.microsoft.com/office/drawing/2014/main" id="{6C965A62-90D0-6344-97F1-ABBA170D4B8B}"/>
              </a:ext>
            </a:extLst>
          </p:cNvPr>
          <p:cNvSpPr/>
          <p:nvPr/>
        </p:nvSpPr>
        <p:spPr>
          <a:xfrm>
            <a:off x="87447" y="3028781"/>
            <a:ext cx="11558802" cy="1148071"/>
          </a:xfrm>
          <a:prstGeom prst="rect">
            <a:avLst/>
          </a:prstGeom>
        </p:spPr>
        <p:txBody>
          <a:bodyPr wrap="square">
            <a:spAutoFit/>
          </a:bodyPr>
          <a:lstStyle/>
          <a:p>
            <a:pPr marL="72000" algn="just">
              <a:lnSpc>
                <a:spcPct val="150000"/>
              </a:lnSpc>
            </a:pPr>
            <a:r>
              <a:rPr lang="en-US" altLang="zh-CN" b="1" kern="100" dirty="0">
                <a:solidFill>
                  <a:srgbClr val="0066FF"/>
                </a:solidFill>
                <a:latin typeface="Alibaba Sans" panose="020B0503020203040204" pitchFamily="34" charset="0"/>
                <a:ea typeface="华文细黑"/>
                <a:cs typeface="Alibaba Sans" panose="020B0503020203040204" pitchFamily="34" charset="0"/>
              </a:rPr>
              <a:t> </a:t>
            </a:r>
            <a:r>
              <a:rPr lang="zh-CN" altLang="en-US" b="1" kern="100" dirty="0">
                <a:solidFill>
                  <a:srgbClr val="0066FF"/>
                </a:solidFill>
                <a:latin typeface="Alibaba Sans" panose="020B0503020203040204" pitchFamily="34" charset="0"/>
                <a:ea typeface="华文细黑"/>
                <a:cs typeface="Alibaba Sans" panose="020B0503020203040204" pitchFamily="34" charset="0"/>
              </a:rPr>
              <a:t> </a:t>
            </a:r>
            <a:r>
              <a:rPr lang="zh-CN" altLang="en-US" sz="2400" dirty="0">
                <a:solidFill>
                  <a:srgbClr val="FF0000"/>
                </a:solidFill>
              </a:rPr>
              <a:t>▲</a:t>
            </a:r>
            <a:r>
              <a:rPr lang="zh-CN" altLang="en-US" dirty="0"/>
              <a:t> </a:t>
            </a:r>
            <a:r>
              <a:rPr lang="en-US" altLang="zh-CN" dirty="0"/>
              <a:t> </a:t>
            </a:r>
            <a:r>
              <a:rPr lang="en-US" altLang="zh-CN" sz="2400" b="1" kern="100" dirty="0">
                <a:solidFill>
                  <a:srgbClr val="0066FF"/>
                </a:solidFill>
                <a:latin typeface="Alibaba Sans" panose="020B0503020203040204" pitchFamily="34" charset="0"/>
                <a:ea typeface="华文细黑"/>
                <a:cs typeface="Alibaba Sans" panose="020B0503020203040204" pitchFamily="34" charset="0"/>
              </a:rPr>
              <a:t>Readers don’t need to know every little detail about what the character looks like. </a:t>
            </a:r>
            <a:endParaRPr lang="en-US" altLang="zh-CN" b="1" kern="100" dirty="0">
              <a:solidFill>
                <a:srgbClr val="0066FF"/>
              </a:solidFill>
              <a:latin typeface="Alibaba Sans" panose="020B0503020203040204" pitchFamily="34" charset="0"/>
              <a:ea typeface="华文细黑"/>
              <a:cs typeface="Alibaba Sans" panose="020B0503020203040204" pitchFamily="34" charset="0"/>
            </a:endParaRPr>
          </a:p>
        </p:txBody>
      </p:sp>
      <p:sp>
        <p:nvSpPr>
          <p:cNvPr id="15" name="矩形 14">
            <a:extLst>
              <a:ext uri="{FF2B5EF4-FFF2-40B4-BE49-F238E27FC236}">
                <a16:creationId xmlns:a16="http://schemas.microsoft.com/office/drawing/2014/main" id="{B301D850-5552-2C48-B925-E8EE5E100C74}"/>
              </a:ext>
            </a:extLst>
          </p:cNvPr>
          <p:cNvSpPr/>
          <p:nvPr/>
        </p:nvSpPr>
        <p:spPr>
          <a:xfrm>
            <a:off x="92121" y="1951963"/>
            <a:ext cx="11558802" cy="1148071"/>
          </a:xfrm>
          <a:prstGeom prst="rect">
            <a:avLst/>
          </a:prstGeom>
        </p:spPr>
        <p:txBody>
          <a:bodyPr wrap="square">
            <a:spAutoFit/>
          </a:bodyPr>
          <a:lstStyle/>
          <a:p>
            <a:pPr marL="72000" algn="just">
              <a:lnSpc>
                <a:spcPct val="150000"/>
              </a:lnSpc>
            </a:pPr>
            <a:r>
              <a:rPr lang="en-US" altLang="zh-CN" dirty="0">
                <a:solidFill>
                  <a:srgbClr val="FF0000"/>
                </a:solidFill>
              </a:rPr>
              <a:t>  </a:t>
            </a:r>
            <a:r>
              <a:rPr lang="zh-CN" altLang="en-US" sz="2400" dirty="0">
                <a:solidFill>
                  <a:srgbClr val="FF0000"/>
                </a:solidFill>
              </a:rPr>
              <a:t>▲</a:t>
            </a:r>
            <a:r>
              <a:rPr lang="zh-CN" altLang="en-US" sz="2400" dirty="0"/>
              <a:t> </a:t>
            </a:r>
            <a:r>
              <a:rPr lang="en-US" altLang="zh-CN" sz="2400" b="1" kern="100" dirty="0">
                <a:solidFill>
                  <a:srgbClr val="0066FF"/>
                </a:solidFill>
                <a:latin typeface="Alibaba Sans" panose="020B0503020203040204" pitchFamily="34" charset="0"/>
                <a:ea typeface="华文细黑"/>
                <a:cs typeface="Alibaba Sans" panose="020B0503020203040204" pitchFamily="34" charset="0"/>
              </a:rPr>
              <a:t>Don’t describe your character all at once, in one large block of description. </a:t>
            </a:r>
            <a:endParaRPr lang="en-US" altLang="zh-CN" b="1" kern="100" dirty="0">
              <a:solidFill>
                <a:srgbClr val="0066FF"/>
              </a:solidFill>
              <a:latin typeface="Alibaba Sans" panose="020B0503020203040204" pitchFamily="34" charset="0"/>
              <a:ea typeface="华文细黑"/>
              <a:cs typeface="Alibaba Sans" panose="020B0503020203040204" pitchFamily="34" charset="0"/>
            </a:endParaRPr>
          </a:p>
        </p:txBody>
      </p:sp>
      <p:sp>
        <p:nvSpPr>
          <p:cNvPr id="16" name="矩形 15">
            <a:extLst>
              <a:ext uri="{FF2B5EF4-FFF2-40B4-BE49-F238E27FC236}">
                <a16:creationId xmlns:a16="http://schemas.microsoft.com/office/drawing/2014/main" id="{35177DF1-86AA-FE42-B3FD-9B7F8419E6C6}"/>
              </a:ext>
            </a:extLst>
          </p:cNvPr>
          <p:cNvSpPr/>
          <p:nvPr/>
        </p:nvSpPr>
        <p:spPr>
          <a:xfrm>
            <a:off x="350943" y="700960"/>
            <a:ext cx="11265817" cy="677621"/>
          </a:xfrm>
          <a:prstGeom prst="rect">
            <a:avLst/>
          </a:prstGeom>
        </p:spPr>
        <p:txBody>
          <a:bodyPr wrap="square">
            <a:spAutoFit/>
          </a:bodyPr>
          <a:lstStyle/>
          <a:p>
            <a:pPr marL="72000" algn="ctr">
              <a:lnSpc>
                <a:spcPct val="150000"/>
              </a:lnSpc>
            </a:pPr>
            <a:r>
              <a:rPr lang="en-US" altLang="zh-CN" sz="2800" b="1" kern="100" dirty="0">
                <a:solidFill>
                  <a:srgbClr val="FF0000"/>
                </a:solidFill>
                <a:latin typeface="Alibaba Sans" panose="020B0503020203040204" pitchFamily="34" charset="0"/>
                <a:ea typeface="华文细黑"/>
                <a:cs typeface="Alibaba Sans" panose="020B0503020203040204" pitchFamily="34" charset="0"/>
              </a:rPr>
              <a:t>DESCRIPTIONS OF CHARACTERS</a:t>
            </a:r>
          </a:p>
        </p:txBody>
      </p:sp>
    </p:spTree>
    <p:extLst>
      <p:ext uri="{BB962C8B-B14F-4D97-AF65-F5344CB8AC3E}">
        <p14:creationId xmlns:p14="http://schemas.microsoft.com/office/powerpoint/2010/main" val="364004257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blinds(horizontal)">
                                      <p:cBhvr>
                                        <p:cTn id="7" dur="500"/>
                                        <p:tgtEl>
                                          <p:spTgt spid="16"/>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5"/>
                                        </p:tgtEl>
                                        <p:attrNameLst>
                                          <p:attrName>style.visibility</p:attrName>
                                        </p:attrNameLst>
                                      </p:cBhvr>
                                      <p:to>
                                        <p:strVal val="visible"/>
                                      </p:to>
                                    </p:set>
                                    <p:animEffect transition="in" filter="blinds(horizontal)">
                                      <p:cBhvr>
                                        <p:cTn id="12" dur="500"/>
                                        <p:tgtEl>
                                          <p:spTgt spid="15"/>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blinds(horizontal)">
                                      <p:cBhvr>
                                        <p:cTn id="17" dur="500"/>
                                        <p:tgtEl>
                                          <p:spTgt spid="14"/>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blinds(horizontal)">
                                      <p:cBhvr>
                                        <p:cTn id="2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4" grpId="0"/>
      <p:bldP spid="15" grpId="0"/>
      <p:bldP spid="16" grpId="0"/>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格 1"/>
          <p:cNvGraphicFramePr>
            <a:graphicFrameLocks noGrp="1"/>
          </p:cNvGraphicFramePr>
          <p:nvPr/>
        </p:nvGraphicFramePr>
        <p:xfrm>
          <a:off x="161901" y="492848"/>
          <a:ext cx="11866609" cy="6148200"/>
        </p:xfrm>
        <a:graphic>
          <a:graphicData uri="http://schemas.openxmlformats.org/drawingml/2006/table">
            <a:tbl>
              <a:tblPr firstRow="1" firstCol="1" bandRow="1"/>
              <a:tblGrid>
                <a:gridCol w="11866609">
                  <a:extLst>
                    <a:ext uri="{9D8B030D-6E8A-4147-A177-3AD203B41FA5}">
                      <a16:colId xmlns:a16="http://schemas.microsoft.com/office/drawing/2014/main" val="20000"/>
                    </a:ext>
                  </a:extLst>
                </a:gridCol>
              </a:tblGrid>
              <a:tr h="6148200">
                <a:tc>
                  <a:txBody>
                    <a:bodyPr/>
                    <a:lstStyle/>
                    <a:p>
                      <a:pPr marL="72000" algn="just">
                        <a:lnSpc>
                          <a:spcPct val="150000"/>
                        </a:lnSpc>
                        <a:spcAft>
                          <a:spcPts val="0"/>
                        </a:spcAft>
                      </a:pPr>
                      <a:endParaRPr lang="en-US" altLang="zh-CN" sz="2800" b="1" kern="100" dirty="0">
                        <a:solidFill>
                          <a:schemeClr val="tx1"/>
                        </a:solidFill>
                        <a:effectLst/>
                        <a:latin typeface="Alibaba Sans" panose="020B0503020203040204" pitchFamily="34" charset="0"/>
                        <a:ea typeface="华文细黑"/>
                        <a:cs typeface="Alibaba Sans" panose="020B0503020203040204" pitchFamily="34" charset="0"/>
                      </a:endParaRPr>
                    </a:p>
                    <a:p>
                      <a:pPr marL="72000" algn="just">
                        <a:lnSpc>
                          <a:spcPct val="150000"/>
                        </a:lnSpc>
                        <a:spcAft>
                          <a:spcPts val="0"/>
                        </a:spcAft>
                      </a:pPr>
                      <a:endParaRPr lang="en-US" altLang="zh-CN" sz="2800" b="1" kern="100" dirty="0">
                        <a:solidFill>
                          <a:schemeClr val="tx1"/>
                        </a:solidFill>
                        <a:effectLst/>
                        <a:latin typeface="Alibaba Sans" panose="020B0503020203040204" pitchFamily="34" charset="0"/>
                        <a:ea typeface="华文细黑"/>
                        <a:cs typeface="Alibaba Sans" panose="020B050302020304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sp>
        <p:nvSpPr>
          <p:cNvPr id="9" name="矩形 8">
            <a:extLst>
              <a:ext uri="{FF2B5EF4-FFF2-40B4-BE49-F238E27FC236}">
                <a16:creationId xmlns:a16="http://schemas.microsoft.com/office/drawing/2014/main" id="{9CC072BE-15EA-A74C-8C3C-57A40DBEAD32}"/>
              </a:ext>
            </a:extLst>
          </p:cNvPr>
          <p:cNvSpPr/>
          <p:nvPr/>
        </p:nvSpPr>
        <p:spPr>
          <a:xfrm>
            <a:off x="369926" y="492848"/>
            <a:ext cx="11265817" cy="594073"/>
          </a:xfrm>
          <a:prstGeom prst="rect">
            <a:avLst/>
          </a:prstGeom>
        </p:spPr>
        <p:txBody>
          <a:bodyPr wrap="square">
            <a:spAutoFit/>
          </a:bodyPr>
          <a:lstStyle/>
          <a:p>
            <a:pPr marL="72000" algn="just">
              <a:lnSpc>
                <a:spcPct val="150000"/>
              </a:lnSpc>
            </a:pPr>
            <a:endParaRPr lang="en-US" altLang="zh-CN" b="1" kern="100" dirty="0">
              <a:solidFill>
                <a:srgbClr val="0066FF"/>
              </a:solidFill>
              <a:latin typeface="Alibaba Sans" panose="020B0503020203040204" pitchFamily="34" charset="0"/>
              <a:ea typeface="华文细黑"/>
              <a:cs typeface="Alibaba Sans" panose="020B0503020203040204" pitchFamily="34" charset="0"/>
            </a:endParaRPr>
          </a:p>
        </p:txBody>
      </p:sp>
      <p:sp>
        <p:nvSpPr>
          <p:cNvPr id="7" name="矩形 6">
            <a:extLst>
              <a:ext uri="{FF2B5EF4-FFF2-40B4-BE49-F238E27FC236}">
                <a16:creationId xmlns:a16="http://schemas.microsoft.com/office/drawing/2014/main" id="{A698116A-D96C-F24C-A7BE-0CE72706F647}"/>
              </a:ext>
            </a:extLst>
          </p:cNvPr>
          <p:cNvSpPr/>
          <p:nvPr/>
        </p:nvSpPr>
        <p:spPr>
          <a:xfrm>
            <a:off x="143042" y="2999179"/>
            <a:ext cx="11615255" cy="593111"/>
          </a:xfrm>
          <a:prstGeom prst="rect">
            <a:avLst/>
          </a:prstGeom>
        </p:spPr>
        <p:txBody>
          <a:bodyPr wrap="square">
            <a:spAutoFit/>
          </a:bodyPr>
          <a:lstStyle/>
          <a:p>
            <a:pPr marL="72000" algn="just">
              <a:lnSpc>
                <a:spcPct val="150000"/>
              </a:lnSpc>
            </a:pPr>
            <a:r>
              <a:rPr lang="en-US" altLang="zh-CN" b="1" kern="100" dirty="0">
                <a:solidFill>
                  <a:srgbClr val="0066FF"/>
                </a:solidFill>
                <a:latin typeface="Alibaba Sans" panose="020B0503020203040204" pitchFamily="34" charset="0"/>
                <a:ea typeface="华文细黑"/>
                <a:cs typeface="Alibaba Sans" panose="020B0503020203040204" pitchFamily="34" charset="0"/>
              </a:rPr>
              <a:t>  </a:t>
            </a:r>
            <a:r>
              <a:rPr lang="zh-CN" altLang="en-US" sz="2400" dirty="0">
                <a:solidFill>
                  <a:srgbClr val="FF0000"/>
                </a:solidFill>
              </a:rPr>
              <a:t>▲</a:t>
            </a:r>
            <a:r>
              <a:rPr lang="en-US" altLang="zh-CN" sz="2400" dirty="0"/>
              <a:t> </a:t>
            </a:r>
            <a:r>
              <a:rPr lang="en-US" altLang="zh-CN" sz="2400" b="1" kern="100" dirty="0">
                <a:solidFill>
                  <a:srgbClr val="0066FF"/>
                </a:solidFill>
                <a:latin typeface="Alibaba Sans" panose="020B0503020203040204" pitchFamily="34" charset="0"/>
                <a:ea typeface="华文细黑"/>
                <a:cs typeface="Alibaba Sans" panose="020B0503020203040204" pitchFamily="34" charset="0"/>
              </a:rPr>
              <a:t>Avoid long lists of details . </a:t>
            </a:r>
            <a:endParaRPr lang="en-US" altLang="zh-CN" b="1" kern="100" dirty="0">
              <a:solidFill>
                <a:srgbClr val="0066FF"/>
              </a:solidFill>
              <a:latin typeface="Alibaba Sans" panose="020B0503020203040204" pitchFamily="34" charset="0"/>
              <a:ea typeface="华文细黑"/>
              <a:cs typeface="Alibaba Sans" panose="020B0503020203040204" pitchFamily="34" charset="0"/>
            </a:endParaRPr>
          </a:p>
        </p:txBody>
      </p:sp>
      <p:sp>
        <p:nvSpPr>
          <p:cNvPr id="15" name="矩形 14">
            <a:extLst>
              <a:ext uri="{FF2B5EF4-FFF2-40B4-BE49-F238E27FC236}">
                <a16:creationId xmlns:a16="http://schemas.microsoft.com/office/drawing/2014/main" id="{B301D850-5552-2C48-B925-E8EE5E100C74}"/>
              </a:ext>
            </a:extLst>
          </p:cNvPr>
          <p:cNvSpPr/>
          <p:nvPr/>
        </p:nvSpPr>
        <p:spPr>
          <a:xfrm>
            <a:off x="92121" y="1951963"/>
            <a:ext cx="11558802" cy="593111"/>
          </a:xfrm>
          <a:prstGeom prst="rect">
            <a:avLst/>
          </a:prstGeom>
        </p:spPr>
        <p:txBody>
          <a:bodyPr wrap="square">
            <a:spAutoFit/>
          </a:bodyPr>
          <a:lstStyle/>
          <a:p>
            <a:pPr marL="72000" algn="just">
              <a:lnSpc>
                <a:spcPct val="150000"/>
              </a:lnSpc>
            </a:pPr>
            <a:r>
              <a:rPr lang="en-US" altLang="zh-CN" dirty="0">
                <a:solidFill>
                  <a:srgbClr val="FF0000"/>
                </a:solidFill>
              </a:rPr>
              <a:t>  </a:t>
            </a:r>
            <a:r>
              <a:rPr lang="zh-CN" altLang="en-US" sz="2400" dirty="0">
                <a:solidFill>
                  <a:srgbClr val="FF0000"/>
                </a:solidFill>
              </a:rPr>
              <a:t>▲</a:t>
            </a:r>
            <a:r>
              <a:rPr lang="zh-CN" altLang="en-US" sz="2400" dirty="0"/>
              <a:t> </a:t>
            </a:r>
            <a:r>
              <a:rPr lang="en-US" altLang="zh-CN" sz="2400" b="1" kern="100" dirty="0">
                <a:solidFill>
                  <a:srgbClr val="0066FF"/>
                </a:solidFill>
                <a:latin typeface="Alibaba Sans" panose="020B0503020203040204" pitchFamily="34" charset="0"/>
                <a:ea typeface="华文细黑"/>
                <a:cs typeface="Alibaba Sans" panose="020B0503020203040204" pitchFamily="34" charset="0"/>
              </a:rPr>
              <a:t>Use strong, dynamic verbs instead of static ones. </a:t>
            </a:r>
            <a:endParaRPr lang="en-US" altLang="zh-CN" b="1" kern="100" dirty="0">
              <a:solidFill>
                <a:srgbClr val="0066FF"/>
              </a:solidFill>
              <a:latin typeface="Alibaba Sans" panose="020B0503020203040204" pitchFamily="34" charset="0"/>
              <a:ea typeface="华文细黑"/>
              <a:cs typeface="Alibaba Sans" panose="020B0503020203040204" pitchFamily="34" charset="0"/>
            </a:endParaRPr>
          </a:p>
        </p:txBody>
      </p:sp>
      <p:sp>
        <p:nvSpPr>
          <p:cNvPr id="16" name="矩形 15">
            <a:extLst>
              <a:ext uri="{FF2B5EF4-FFF2-40B4-BE49-F238E27FC236}">
                <a16:creationId xmlns:a16="http://schemas.microsoft.com/office/drawing/2014/main" id="{35177DF1-86AA-FE42-B3FD-9B7F8419E6C6}"/>
              </a:ext>
            </a:extLst>
          </p:cNvPr>
          <p:cNvSpPr/>
          <p:nvPr/>
        </p:nvSpPr>
        <p:spPr>
          <a:xfrm>
            <a:off x="350943" y="700960"/>
            <a:ext cx="11265817" cy="677621"/>
          </a:xfrm>
          <a:prstGeom prst="rect">
            <a:avLst/>
          </a:prstGeom>
        </p:spPr>
        <p:txBody>
          <a:bodyPr wrap="square">
            <a:spAutoFit/>
          </a:bodyPr>
          <a:lstStyle/>
          <a:p>
            <a:pPr marL="72000" algn="ctr">
              <a:lnSpc>
                <a:spcPct val="150000"/>
              </a:lnSpc>
            </a:pPr>
            <a:r>
              <a:rPr lang="en-US" altLang="zh-CN" sz="2800" b="1" kern="100" dirty="0">
                <a:solidFill>
                  <a:srgbClr val="FF0000"/>
                </a:solidFill>
                <a:latin typeface="Alibaba Sans" panose="020B0503020203040204" pitchFamily="34" charset="0"/>
                <a:ea typeface="华文细黑"/>
                <a:cs typeface="Alibaba Sans" panose="020B0503020203040204" pitchFamily="34" charset="0"/>
              </a:rPr>
              <a:t>DESCRIPTIONS OF CHARACTERS</a:t>
            </a:r>
          </a:p>
        </p:txBody>
      </p:sp>
      <p:sp>
        <p:nvSpPr>
          <p:cNvPr id="8" name="矩形 7">
            <a:extLst>
              <a:ext uri="{FF2B5EF4-FFF2-40B4-BE49-F238E27FC236}">
                <a16:creationId xmlns:a16="http://schemas.microsoft.com/office/drawing/2014/main" id="{C31B49D4-69FF-7B42-AF8B-C19A8B80D23D}"/>
              </a:ext>
            </a:extLst>
          </p:cNvPr>
          <p:cNvSpPr/>
          <p:nvPr/>
        </p:nvSpPr>
        <p:spPr>
          <a:xfrm>
            <a:off x="150585" y="4175447"/>
            <a:ext cx="11615255" cy="593111"/>
          </a:xfrm>
          <a:prstGeom prst="rect">
            <a:avLst/>
          </a:prstGeom>
        </p:spPr>
        <p:txBody>
          <a:bodyPr wrap="square">
            <a:spAutoFit/>
          </a:bodyPr>
          <a:lstStyle/>
          <a:p>
            <a:pPr marL="72000" algn="just">
              <a:lnSpc>
                <a:spcPct val="150000"/>
              </a:lnSpc>
            </a:pPr>
            <a:r>
              <a:rPr lang="en-US" altLang="zh-CN" b="1" kern="100" dirty="0">
                <a:solidFill>
                  <a:srgbClr val="0066FF"/>
                </a:solidFill>
                <a:latin typeface="Alibaba Sans" panose="020B0503020203040204" pitchFamily="34" charset="0"/>
                <a:ea typeface="华文细黑"/>
                <a:cs typeface="Alibaba Sans" panose="020B0503020203040204" pitchFamily="34" charset="0"/>
              </a:rPr>
              <a:t>  </a:t>
            </a:r>
            <a:r>
              <a:rPr lang="zh-CN" altLang="en-US" sz="2400" dirty="0">
                <a:solidFill>
                  <a:srgbClr val="FF0000"/>
                </a:solidFill>
              </a:rPr>
              <a:t>▲</a:t>
            </a:r>
            <a:r>
              <a:rPr lang="en-US" altLang="zh-CN" sz="2400" dirty="0"/>
              <a:t> </a:t>
            </a:r>
            <a:r>
              <a:rPr lang="en-US" altLang="zh-CN" sz="2400" b="1" kern="100" dirty="0">
                <a:solidFill>
                  <a:srgbClr val="0066FF"/>
                </a:solidFill>
                <a:latin typeface="Alibaba Sans" panose="020B0503020203040204" pitchFamily="34" charset="0"/>
                <a:ea typeface="华文细黑"/>
                <a:cs typeface="Alibaba Sans" panose="020B0503020203040204" pitchFamily="34" charset="0"/>
              </a:rPr>
              <a:t>Use dialogue.  </a:t>
            </a:r>
            <a:endParaRPr lang="en-US" altLang="zh-CN" b="1" kern="100" dirty="0">
              <a:solidFill>
                <a:srgbClr val="0066FF"/>
              </a:solidFill>
              <a:latin typeface="Alibaba Sans" panose="020B0503020203040204" pitchFamily="34" charset="0"/>
              <a:ea typeface="华文细黑"/>
              <a:cs typeface="Alibaba Sans" panose="020B0503020203040204" pitchFamily="34" charset="0"/>
            </a:endParaRPr>
          </a:p>
        </p:txBody>
      </p:sp>
    </p:spTree>
    <p:extLst>
      <p:ext uri="{BB962C8B-B14F-4D97-AF65-F5344CB8AC3E}">
        <p14:creationId xmlns:p14="http://schemas.microsoft.com/office/powerpoint/2010/main" val="288500748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blinds(horizontal)">
                                      <p:cBhvr>
                                        <p:cTn id="7" dur="500"/>
                                        <p:tgtEl>
                                          <p:spTgt spid="16"/>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5"/>
                                        </p:tgtEl>
                                        <p:attrNameLst>
                                          <p:attrName>style.visibility</p:attrName>
                                        </p:attrNameLst>
                                      </p:cBhvr>
                                      <p:to>
                                        <p:strVal val="visible"/>
                                      </p:to>
                                    </p:set>
                                    <p:animEffect transition="in" filter="blinds(horizontal)">
                                      <p:cBhvr>
                                        <p:cTn id="12" dur="500"/>
                                        <p:tgtEl>
                                          <p:spTgt spid="15"/>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blinds(horizontal)">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blinds(horizontal)">
                                      <p:cBhvr>
                                        <p:cTn id="2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5" grpId="0"/>
      <p:bldP spid="16" grpId="0"/>
      <p:bldP spid="8" grpId="0"/>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格 1"/>
          <p:cNvGraphicFramePr>
            <a:graphicFrameLocks noGrp="1"/>
          </p:cNvGraphicFramePr>
          <p:nvPr/>
        </p:nvGraphicFramePr>
        <p:xfrm>
          <a:off x="313394" y="981522"/>
          <a:ext cx="11448548" cy="5184576"/>
        </p:xfrm>
        <a:graphic>
          <a:graphicData uri="http://schemas.openxmlformats.org/drawingml/2006/table">
            <a:tbl>
              <a:tblPr firstRow="1" firstCol="1" bandRow="1"/>
              <a:tblGrid>
                <a:gridCol w="11448548">
                  <a:extLst>
                    <a:ext uri="{9D8B030D-6E8A-4147-A177-3AD203B41FA5}">
                      <a16:colId xmlns:a16="http://schemas.microsoft.com/office/drawing/2014/main" val="20000"/>
                    </a:ext>
                  </a:extLst>
                </a:gridCol>
              </a:tblGrid>
              <a:tr h="5184576">
                <a:tc>
                  <a:txBody>
                    <a:bodyPr/>
                    <a:lstStyle/>
                    <a:p>
                      <a:pPr marL="72000" marR="0" lvl="0" indent="0" algn="just" defTabSz="1218565" rtl="0" eaLnBrk="1" fontAlgn="auto" latinLnBrk="0" hangingPunct="1">
                        <a:lnSpc>
                          <a:spcPct val="150000"/>
                        </a:lnSpc>
                        <a:spcBef>
                          <a:spcPts val="0"/>
                        </a:spcBef>
                        <a:spcAft>
                          <a:spcPts val="0"/>
                        </a:spcAft>
                        <a:buClrTx/>
                        <a:buSzTx/>
                        <a:buFontTx/>
                        <a:buNone/>
                        <a:tabLst/>
                        <a:defRPr/>
                      </a:pPr>
                      <a:endParaRPr lang="en-US" altLang="zh-CN" sz="2800" b="1" kern="100" dirty="0">
                        <a:solidFill>
                          <a:schemeClr val="tx1"/>
                        </a:solidFill>
                        <a:effectLst/>
                        <a:latin typeface="Alibaba Sans" panose="020B0503020203040204" pitchFamily="34" charset="0"/>
                        <a:ea typeface="华文细黑"/>
                        <a:cs typeface="Alibaba Sans" panose="020B0503020203040204" pitchFamily="34" charset="0"/>
                      </a:endParaRPr>
                    </a:p>
                    <a:p>
                      <a:pPr marL="72000" marR="0" lvl="0" indent="0" algn="just" defTabSz="1218565" rtl="0" eaLnBrk="1" fontAlgn="auto" latinLnBrk="0" hangingPunct="1">
                        <a:lnSpc>
                          <a:spcPct val="150000"/>
                        </a:lnSpc>
                        <a:spcBef>
                          <a:spcPts val="0"/>
                        </a:spcBef>
                        <a:spcAft>
                          <a:spcPts val="0"/>
                        </a:spcAft>
                        <a:buClrTx/>
                        <a:buSzTx/>
                        <a:buFontTx/>
                        <a:buNone/>
                        <a:tabLst/>
                        <a:defRPr/>
                      </a:pPr>
                      <a:endParaRPr lang="en-US" altLang="zh-CN" sz="2800" b="1" kern="100" dirty="0">
                        <a:solidFill>
                          <a:schemeClr val="tx1"/>
                        </a:solidFill>
                        <a:effectLst/>
                        <a:latin typeface="Alibaba Sans" panose="020B0503020203040204" pitchFamily="34" charset="0"/>
                        <a:ea typeface="华文细黑"/>
                        <a:cs typeface="Alibaba Sans" panose="020B0503020203040204" pitchFamily="34" charset="0"/>
                      </a:endParaRPr>
                    </a:p>
                    <a:p>
                      <a:pPr marL="72000" marR="0" lvl="0" indent="0" algn="just" defTabSz="1218565" rtl="0" eaLnBrk="1" fontAlgn="auto" latinLnBrk="0" hangingPunct="1">
                        <a:lnSpc>
                          <a:spcPct val="150000"/>
                        </a:lnSpc>
                        <a:spcBef>
                          <a:spcPts val="0"/>
                        </a:spcBef>
                        <a:spcAft>
                          <a:spcPts val="0"/>
                        </a:spcAft>
                        <a:buClrTx/>
                        <a:buSzTx/>
                        <a:buFontTx/>
                        <a:buNone/>
                        <a:tabLst/>
                        <a:defRPr/>
                      </a:pPr>
                      <a:endParaRPr lang="en-US" altLang="zh-CN" sz="2800" b="1" kern="100" dirty="0">
                        <a:solidFill>
                          <a:schemeClr val="tx1"/>
                        </a:solidFill>
                        <a:effectLst/>
                        <a:latin typeface="Alibaba Sans" panose="020B0503020203040204" pitchFamily="34" charset="0"/>
                        <a:ea typeface="华文细黑"/>
                        <a:cs typeface="Alibaba Sans" panose="020B0503020203040204" pitchFamily="34" charset="0"/>
                      </a:endParaRPr>
                    </a:p>
                    <a:p>
                      <a:pPr marL="72000" marR="0" lvl="0" indent="0" algn="just" defTabSz="1218565" rtl="0" eaLnBrk="1" fontAlgn="auto" latinLnBrk="0" hangingPunct="1">
                        <a:lnSpc>
                          <a:spcPct val="150000"/>
                        </a:lnSpc>
                        <a:spcBef>
                          <a:spcPts val="0"/>
                        </a:spcBef>
                        <a:spcAft>
                          <a:spcPts val="0"/>
                        </a:spcAft>
                        <a:buClrTx/>
                        <a:buSzTx/>
                        <a:buFontTx/>
                        <a:buNone/>
                        <a:tabLst/>
                        <a:defRPr/>
                      </a:pPr>
                      <a:endParaRPr lang="en-US" altLang="zh-CN" sz="2800" b="1" kern="100" dirty="0">
                        <a:solidFill>
                          <a:schemeClr val="tx1"/>
                        </a:solidFill>
                        <a:effectLst/>
                        <a:latin typeface="Alibaba Sans" panose="020B0503020203040204" pitchFamily="34" charset="0"/>
                        <a:ea typeface="华文细黑"/>
                        <a:cs typeface="Alibaba Sans" panose="020B050302020304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sp>
        <p:nvSpPr>
          <p:cNvPr id="6" name="矩形 5">
            <a:extLst>
              <a:ext uri="{FF2B5EF4-FFF2-40B4-BE49-F238E27FC236}">
                <a16:creationId xmlns:a16="http://schemas.microsoft.com/office/drawing/2014/main" id="{422E447A-5B16-1D44-A711-F641BDC2481E}"/>
              </a:ext>
            </a:extLst>
          </p:cNvPr>
          <p:cNvSpPr/>
          <p:nvPr/>
        </p:nvSpPr>
        <p:spPr>
          <a:xfrm>
            <a:off x="428471" y="1823456"/>
            <a:ext cx="10772499" cy="2708947"/>
          </a:xfrm>
          <a:prstGeom prst="rect">
            <a:avLst/>
          </a:prstGeom>
        </p:spPr>
        <p:txBody>
          <a:bodyPr wrap="square">
            <a:spAutoFit/>
          </a:bodyPr>
          <a:lstStyle/>
          <a:p>
            <a:pPr marL="72000" algn="ctr">
              <a:lnSpc>
                <a:spcPct val="150000"/>
              </a:lnSpc>
            </a:pPr>
            <a:r>
              <a:rPr lang="en-US" altLang="zh-CN" sz="4800" b="1" kern="100" dirty="0">
                <a:solidFill>
                  <a:srgbClr val="FF0000"/>
                </a:solidFill>
                <a:latin typeface="Alibaba Sans" panose="020B0503020203040204" pitchFamily="34" charset="0"/>
                <a:ea typeface="华文细黑"/>
                <a:cs typeface="Alibaba Sans" panose="020B0503020203040204" pitchFamily="34" charset="0"/>
              </a:rPr>
              <a:t>Danger area 3</a:t>
            </a:r>
            <a:br>
              <a:rPr lang="en-US" altLang="zh-CN" sz="4000" b="1" i="1" kern="100" dirty="0">
                <a:solidFill>
                  <a:srgbClr val="FF0000"/>
                </a:solidFill>
                <a:latin typeface="Alibaba Sans" panose="020B0503020203040204" pitchFamily="34" charset="0"/>
                <a:ea typeface="华文细黑"/>
                <a:cs typeface="Alibaba Sans" panose="020B0503020203040204" pitchFamily="34" charset="0"/>
              </a:rPr>
            </a:br>
            <a:r>
              <a:rPr lang="en-US" altLang="zh-CN" sz="4000" b="1" kern="100" dirty="0">
                <a:solidFill>
                  <a:srgbClr val="00B0F0"/>
                </a:solidFill>
                <a:latin typeface="Alibaba Sans" panose="020B0503020203040204" pitchFamily="34" charset="0"/>
                <a:ea typeface="华文细黑"/>
                <a:cs typeface="Alibaba Sans" panose="020B0503020203040204" pitchFamily="34" charset="0"/>
              </a:rPr>
              <a:t>How to describe emotions</a:t>
            </a:r>
          </a:p>
          <a:p>
            <a:pPr marL="72000" algn="just">
              <a:lnSpc>
                <a:spcPct val="150000"/>
              </a:lnSpc>
            </a:pPr>
            <a:endParaRPr lang="en-US" altLang="zh-CN" sz="2800" b="1" i="1" kern="100" dirty="0">
              <a:latin typeface="Alibaba Sans" panose="020B0503020203040204" pitchFamily="34" charset="0"/>
              <a:ea typeface="华文细黑"/>
              <a:cs typeface="Alibaba Sans" panose="020B0503020203040204" pitchFamily="34" charset="0"/>
            </a:endParaRPr>
          </a:p>
        </p:txBody>
      </p:sp>
    </p:spTree>
    <p:extLst>
      <p:ext uri="{BB962C8B-B14F-4D97-AF65-F5344CB8AC3E}">
        <p14:creationId xmlns:p14="http://schemas.microsoft.com/office/powerpoint/2010/main" val="326120027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格 1"/>
          <p:cNvGraphicFramePr>
            <a:graphicFrameLocks noGrp="1"/>
          </p:cNvGraphicFramePr>
          <p:nvPr/>
        </p:nvGraphicFramePr>
        <p:xfrm>
          <a:off x="388933" y="730359"/>
          <a:ext cx="11448548" cy="5237420"/>
        </p:xfrm>
        <a:graphic>
          <a:graphicData uri="http://schemas.openxmlformats.org/drawingml/2006/table">
            <a:tbl>
              <a:tblPr firstRow="1" firstCol="1" bandRow="1"/>
              <a:tblGrid>
                <a:gridCol w="11448548">
                  <a:extLst>
                    <a:ext uri="{9D8B030D-6E8A-4147-A177-3AD203B41FA5}">
                      <a16:colId xmlns:a16="http://schemas.microsoft.com/office/drawing/2014/main" val="20000"/>
                    </a:ext>
                  </a:extLst>
                </a:gridCol>
              </a:tblGrid>
              <a:tr h="5237420">
                <a:tc>
                  <a:txBody>
                    <a:bodyPr/>
                    <a:lstStyle/>
                    <a:p>
                      <a:pPr marL="72000" algn="just">
                        <a:lnSpc>
                          <a:spcPct val="150000"/>
                        </a:lnSpc>
                        <a:spcAft>
                          <a:spcPts val="0"/>
                        </a:spcAft>
                      </a:pPr>
                      <a:endParaRPr lang="en-US" altLang="zh-CN" sz="1050" kern="100" dirty="0">
                        <a:effectLst/>
                        <a:latin typeface="宋体"/>
                        <a:cs typeface="Courier New"/>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graphicFrame>
        <p:nvGraphicFramePr>
          <p:cNvPr id="4" name="表格 3">
            <a:extLst>
              <a:ext uri="{FF2B5EF4-FFF2-40B4-BE49-F238E27FC236}">
                <a16:creationId xmlns:a16="http://schemas.microsoft.com/office/drawing/2014/main" id="{069CB6A5-9A3A-BB4C-B77B-6E176A992A5B}"/>
              </a:ext>
            </a:extLst>
          </p:cNvPr>
          <p:cNvGraphicFramePr>
            <a:graphicFrameLocks noGrp="1"/>
          </p:cNvGraphicFramePr>
          <p:nvPr>
            <p:extLst>
              <p:ext uri="{D42A27DB-BD31-4B8C-83A1-F6EECF244321}">
                <p14:modId xmlns:p14="http://schemas.microsoft.com/office/powerpoint/2010/main" val="3170956969"/>
              </p:ext>
            </p:extLst>
          </p:nvPr>
        </p:nvGraphicFramePr>
        <p:xfrm>
          <a:off x="739393" y="1269554"/>
          <a:ext cx="10747628" cy="3219471"/>
        </p:xfrm>
        <a:graphic>
          <a:graphicData uri="http://schemas.openxmlformats.org/drawingml/2006/table">
            <a:tbl>
              <a:tblPr firstRow="1" bandRow="1">
                <a:tableStyleId>{74C1A8A3-306A-4EB7-A6B1-4F7E0EB9C5D6}</a:tableStyleId>
              </a:tblPr>
              <a:tblGrid>
                <a:gridCol w="5355813">
                  <a:extLst>
                    <a:ext uri="{9D8B030D-6E8A-4147-A177-3AD203B41FA5}">
                      <a16:colId xmlns:a16="http://schemas.microsoft.com/office/drawing/2014/main" val="4058286881"/>
                    </a:ext>
                  </a:extLst>
                </a:gridCol>
                <a:gridCol w="5391815">
                  <a:extLst>
                    <a:ext uri="{9D8B030D-6E8A-4147-A177-3AD203B41FA5}">
                      <a16:colId xmlns:a16="http://schemas.microsoft.com/office/drawing/2014/main" val="2411666727"/>
                    </a:ext>
                  </a:extLst>
                </a:gridCol>
              </a:tblGrid>
              <a:tr h="792088">
                <a:tc>
                  <a:txBody>
                    <a:bodyPr/>
                    <a:lstStyle/>
                    <a:p>
                      <a:pPr algn="ctr"/>
                      <a:r>
                        <a:rPr lang="en-US" altLang="zh-CN" sz="4400" dirty="0">
                          <a:solidFill>
                            <a:srgbClr val="FF0000"/>
                          </a:solidFill>
                        </a:rPr>
                        <a:t>Telling</a:t>
                      </a:r>
                      <a:endParaRPr lang="zh-CN" altLang="en-US" sz="4400" dirty="0"/>
                    </a:p>
                  </a:txBody>
                  <a:tcPr/>
                </a:tc>
                <a:tc>
                  <a:txBody>
                    <a:bodyPr/>
                    <a:lstStyle/>
                    <a:p>
                      <a:pPr marL="0" marR="0" lvl="0" indent="0" algn="ctr" defTabSz="1218565" rtl="0" eaLnBrk="1" fontAlgn="auto" latinLnBrk="0" hangingPunct="1">
                        <a:lnSpc>
                          <a:spcPct val="100000"/>
                        </a:lnSpc>
                        <a:spcBef>
                          <a:spcPts val="0"/>
                        </a:spcBef>
                        <a:spcAft>
                          <a:spcPts val="0"/>
                        </a:spcAft>
                        <a:buClrTx/>
                        <a:buSzTx/>
                        <a:buFontTx/>
                        <a:buNone/>
                        <a:tabLst/>
                        <a:defRPr/>
                      </a:pPr>
                      <a:r>
                        <a:rPr lang="en-US" altLang="zh-CN" sz="4400" b="1" kern="1200" dirty="0">
                          <a:solidFill>
                            <a:srgbClr val="FF0000"/>
                          </a:solidFill>
                          <a:effectLst/>
                          <a:latin typeface="+mn-lt"/>
                          <a:ea typeface="+mn-ea"/>
                          <a:cs typeface="+mn-cs"/>
                        </a:rPr>
                        <a:t>Showing</a:t>
                      </a:r>
                      <a:r>
                        <a:rPr lang="zh-CN" altLang="zh-CN" sz="4400" dirty="0">
                          <a:solidFill>
                            <a:srgbClr val="FF0000"/>
                          </a:solidFill>
                          <a:effectLst/>
                        </a:rPr>
                        <a:t> </a:t>
                      </a:r>
                      <a:endParaRPr lang="zh-CN" altLang="en-US" sz="4400" dirty="0">
                        <a:solidFill>
                          <a:srgbClr val="FF0000"/>
                        </a:solidFill>
                      </a:endParaRPr>
                    </a:p>
                  </a:txBody>
                  <a:tcPr/>
                </a:tc>
                <a:extLst>
                  <a:ext uri="{0D108BD9-81ED-4DB2-BD59-A6C34878D82A}">
                    <a16:rowId xmlns:a16="http://schemas.microsoft.com/office/drawing/2014/main" val="3912604587"/>
                  </a:ext>
                </a:extLst>
              </a:tr>
              <a:tr h="872903">
                <a:tc>
                  <a:txBody>
                    <a:bodyPr/>
                    <a:lstStyle/>
                    <a:p>
                      <a:pPr marL="0" marR="0" lvl="0" indent="0" algn="just" defTabSz="1218565" rtl="0" eaLnBrk="1" fontAlgn="auto" latinLnBrk="0" hangingPunct="1">
                        <a:lnSpc>
                          <a:spcPct val="100000"/>
                        </a:lnSpc>
                        <a:spcBef>
                          <a:spcPts val="0"/>
                        </a:spcBef>
                        <a:spcAft>
                          <a:spcPts val="0"/>
                        </a:spcAft>
                        <a:buClrTx/>
                        <a:buSzTx/>
                        <a:buFontTx/>
                        <a:buNone/>
                        <a:tabLst/>
                        <a:defRPr/>
                      </a:pPr>
                      <a:r>
                        <a:rPr lang="en-US" altLang="zh-CN" sz="2400" b="1" dirty="0">
                          <a:solidFill>
                            <a:srgbClr val="0066FF"/>
                          </a:solidFill>
                        </a:rPr>
                        <a:t>is also called narrative summary. </a:t>
                      </a:r>
                    </a:p>
                  </a:txBody>
                  <a:tcPr/>
                </a:tc>
                <a:tc>
                  <a:txBody>
                    <a:bodyPr/>
                    <a:lstStyle/>
                    <a:p>
                      <a:pPr marL="0" marR="0" lvl="0" indent="0" algn="just" defTabSz="1218565" rtl="0" eaLnBrk="1" fontAlgn="auto" latinLnBrk="0" hangingPunct="1">
                        <a:lnSpc>
                          <a:spcPct val="100000"/>
                        </a:lnSpc>
                        <a:spcBef>
                          <a:spcPts val="0"/>
                        </a:spcBef>
                        <a:spcAft>
                          <a:spcPts val="0"/>
                        </a:spcAft>
                        <a:buClrTx/>
                        <a:buSzTx/>
                        <a:buFontTx/>
                        <a:buNone/>
                        <a:tabLst/>
                        <a:defRPr/>
                      </a:pPr>
                      <a:r>
                        <a:rPr lang="en-US" altLang="zh-CN" sz="2400" b="1" kern="1200" dirty="0">
                          <a:solidFill>
                            <a:srgbClr val="7030A0"/>
                          </a:solidFill>
                          <a:effectLst/>
                          <a:latin typeface="+mn-lt"/>
                          <a:ea typeface="+mn-ea"/>
                          <a:cs typeface="+mn-cs"/>
                        </a:rPr>
                        <a:t>is dramatization. </a:t>
                      </a:r>
                      <a:endParaRPr lang="zh-CN" altLang="en-US" b="1" dirty="0">
                        <a:solidFill>
                          <a:srgbClr val="7030A0"/>
                        </a:solidFill>
                      </a:endParaRPr>
                    </a:p>
                  </a:txBody>
                  <a:tcPr/>
                </a:tc>
                <a:extLst>
                  <a:ext uri="{0D108BD9-81ED-4DB2-BD59-A6C34878D82A}">
                    <a16:rowId xmlns:a16="http://schemas.microsoft.com/office/drawing/2014/main" val="2416462196"/>
                  </a:ext>
                </a:extLst>
              </a:tr>
              <a:tr h="872903">
                <a:tc>
                  <a:txBody>
                    <a:bodyPr/>
                    <a:lstStyle/>
                    <a:p>
                      <a:pPr marL="0" marR="0" indent="0" algn="just" defTabSz="1218565" rtl="0" eaLnBrk="1" fontAlgn="auto" latinLnBrk="0" hangingPunct="1">
                        <a:lnSpc>
                          <a:spcPct val="100000"/>
                        </a:lnSpc>
                        <a:spcBef>
                          <a:spcPts val="0"/>
                        </a:spcBef>
                        <a:spcAft>
                          <a:spcPts val="0"/>
                        </a:spcAft>
                        <a:buClrTx/>
                        <a:buSzTx/>
                        <a:buFontTx/>
                        <a:buNone/>
                        <a:tabLst/>
                        <a:defRPr/>
                      </a:pPr>
                      <a:r>
                        <a:rPr lang="en-US" altLang="zh-CN" sz="2400" b="1" dirty="0">
                          <a:solidFill>
                            <a:srgbClr val="0066FF"/>
                          </a:solidFill>
                        </a:rPr>
                        <a:t>distances readers from the events in the story and from the characters and makes them passive recipients (</a:t>
                      </a:r>
                      <a:r>
                        <a:rPr lang="zh-CN" altLang="en-US" sz="2400" b="1" dirty="0">
                          <a:solidFill>
                            <a:srgbClr val="0066FF"/>
                          </a:solidFill>
                        </a:rPr>
                        <a:t>接受者</a:t>
                      </a:r>
                      <a:r>
                        <a:rPr lang="en-US" altLang="zh-CN" sz="2400" b="1" dirty="0">
                          <a:solidFill>
                            <a:srgbClr val="0066FF"/>
                          </a:solidFill>
                        </a:rPr>
                        <a:t>) of information. </a:t>
                      </a:r>
                      <a:endParaRPr lang="zh-CN" altLang="en-US" sz="2400" b="1" dirty="0">
                        <a:solidFill>
                          <a:srgbClr val="0066FF"/>
                        </a:solidFill>
                      </a:endParaRPr>
                    </a:p>
                  </a:txBody>
                  <a:tcPr/>
                </a:tc>
                <a:tc>
                  <a:txBody>
                    <a:bodyPr/>
                    <a:lstStyle/>
                    <a:p>
                      <a:pPr algn="just"/>
                      <a:r>
                        <a:rPr lang="en-US" altLang="zh-CN" sz="2400" b="1" kern="1200" dirty="0">
                          <a:solidFill>
                            <a:srgbClr val="7030A0"/>
                          </a:solidFill>
                          <a:effectLst/>
                          <a:latin typeface="+mn-lt"/>
                          <a:ea typeface="+mn-ea"/>
                          <a:cs typeface="+mn-cs"/>
                        </a:rPr>
                        <a:t>involves readers in the story and makes them active participants.</a:t>
                      </a:r>
                      <a:endParaRPr lang="zh-CN" altLang="zh-CN" sz="2400" b="1" kern="1200" dirty="0">
                        <a:solidFill>
                          <a:srgbClr val="7030A0"/>
                        </a:solidFill>
                        <a:effectLst/>
                        <a:latin typeface="+mn-lt"/>
                        <a:ea typeface="+mn-ea"/>
                        <a:cs typeface="+mn-cs"/>
                      </a:endParaRPr>
                    </a:p>
                  </a:txBody>
                  <a:tcPr/>
                </a:tc>
                <a:extLst>
                  <a:ext uri="{0D108BD9-81ED-4DB2-BD59-A6C34878D82A}">
                    <a16:rowId xmlns:a16="http://schemas.microsoft.com/office/drawing/2014/main" val="2458623986"/>
                  </a:ext>
                </a:extLst>
              </a:tr>
            </a:tbl>
          </a:graphicData>
        </a:graphic>
      </p:graphicFrame>
    </p:spTree>
    <p:extLst>
      <p:ext uri="{BB962C8B-B14F-4D97-AF65-F5344CB8AC3E}">
        <p14:creationId xmlns:p14="http://schemas.microsoft.com/office/powerpoint/2010/main" val="25924191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格 1"/>
          <p:cNvGraphicFramePr>
            <a:graphicFrameLocks noGrp="1"/>
          </p:cNvGraphicFramePr>
          <p:nvPr/>
        </p:nvGraphicFramePr>
        <p:xfrm>
          <a:off x="335179" y="333450"/>
          <a:ext cx="11521641" cy="5961283"/>
        </p:xfrm>
        <a:graphic>
          <a:graphicData uri="http://schemas.openxmlformats.org/drawingml/2006/table">
            <a:tbl>
              <a:tblPr firstRow="1" firstCol="1" bandRow="1"/>
              <a:tblGrid>
                <a:gridCol w="11521641">
                  <a:extLst>
                    <a:ext uri="{9D8B030D-6E8A-4147-A177-3AD203B41FA5}">
                      <a16:colId xmlns:a16="http://schemas.microsoft.com/office/drawing/2014/main" val="20000"/>
                    </a:ext>
                  </a:extLst>
                </a:gridCol>
              </a:tblGrid>
              <a:tr h="5961283">
                <a:tc>
                  <a:txBody>
                    <a:bodyPr/>
                    <a:lstStyle/>
                    <a:p>
                      <a:pPr marL="72000" algn="just">
                        <a:lnSpc>
                          <a:spcPct val="150000"/>
                        </a:lnSpc>
                        <a:spcAft>
                          <a:spcPts val="0"/>
                        </a:spcAft>
                      </a:pPr>
                      <a:endParaRPr lang="en-US" altLang="zh-CN" sz="2800" b="1" kern="100" dirty="0">
                        <a:solidFill>
                          <a:schemeClr val="tx1"/>
                        </a:solidFill>
                        <a:effectLst/>
                        <a:latin typeface="Alibaba Sans" panose="020B0503020203040204" pitchFamily="34" charset="0"/>
                        <a:ea typeface="华文细黑"/>
                        <a:cs typeface="Alibaba Sans" panose="020B0503020203040204" pitchFamily="34" charset="0"/>
                      </a:endParaRPr>
                    </a:p>
                    <a:p>
                      <a:pPr marL="72000" algn="just">
                        <a:lnSpc>
                          <a:spcPct val="150000"/>
                        </a:lnSpc>
                        <a:spcAft>
                          <a:spcPts val="0"/>
                        </a:spcAft>
                      </a:pPr>
                      <a:endParaRPr lang="en-US" altLang="zh-CN" sz="2800" b="1" kern="100" dirty="0">
                        <a:solidFill>
                          <a:schemeClr val="tx1"/>
                        </a:solidFill>
                        <a:effectLst/>
                        <a:latin typeface="Alibaba Sans" panose="020B0503020203040204" pitchFamily="34" charset="0"/>
                        <a:ea typeface="华文细黑"/>
                        <a:cs typeface="Alibaba Sans" panose="020B0503020203040204" pitchFamily="34" charset="0"/>
                      </a:endParaRPr>
                    </a:p>
                    <a:p>
                      <a:pPr marL="72000" algn="just">
                        <a:lnSpc>
                          <a:spcPct val="150000"/>
                        </a:lnSpc>
                        <a:spcAft>
                          <a:spcPts val="0"/>
                        </a:spcAft>
                      </a:pPr>
                      <a:endParaRPr lang="en-US" altLang="zh-CN" sz="2800" b="1" kern="100" dirty="0">
                        <a:solidFill>
                          <a:schemeClr val="tx1"/>
                        </a:solidFill>
                        <a:effectLst/>
                        <a:latin typeface="Alibaba Sans" panose="020B0503020203040204" pitchFamily="34" charset="0"/>
                        <a:ea typeface="华文细黑"/>
                        <a:cs typeface="Alibaba Sans" panose="020B050302020304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sp>
        <p:nvSpPr>
          <p:cNvPr id="5" name="矩形 4">
            <a:extLst>
              <a:ext uri="{FF2B5EF4-FFF2-40B4-BE49-F238E27FC236}">
                <a16:creationId xmlns:a16="http://schemas.microsoft.com/office/drawing/2014/main" id="{5E2CF2B6-7290-CE43-A802-8C84820A6F09}"/>
              </a:ext>
            </a:extLst>
          </p:cNvPr>
          <p:cNvSpPr/>
          <p:nvPr/>
        </p:nvSpPr>
        <p:spPr>
          <a:xfrm>
            <a:off x="463091" y="2030351"/>
            <a:ext cx="11265817" cy="677621"/>
          </a:xfrm>
          <a:prstGeom prst="rect">
            <a:avLst/>
          </a:prstGeom>
        </p:spPr>
        <p:txBody>
          <a:bodyPr wrap="square">
            <a:spAutoFit/>
          </a:bodyPr>
          <a:lstStyle/>
          <a:p>
            <a:pPr marL="72000" algn="just">
              <a:lnSpc>
                <a:spcPct val="150000"/>
              </a:lnSpc>
            </a:pPr>
            <a:r>
              <a:rPr lang="en-US" altLang="zh-CN" sz="2800" b="1" kern="100" dirty="0">
                <a:highlight>
                  <a:srgbClr val="00FF00"/>
                </a:highlight>
                <a:latin typeface="Alibaba Sans" panose="020B0503020203040204" pitchFamily="34" charset="0"/>
                <a:ea typeface="华文细黑"/>
                <a:cs typeface="Alibaba Sans" panose="020B0503020203040204" pitchFamily="34" charset="0"/>
              </a:rPr>
              <a:t>Telling and showing</a:t>
            </a:r>
            <a:r>
              <a:rPr lang="en-US" altLang="zh-CN" sz="2800" b="1" kern="100" dirty="0">
                <a:latin typeface="Alibaba Sans" panose="020B0503020203040204" pitchFamily="34" charset="0"/>
                <a:ea typeface="华文细黑"/>
                <a:cs typeface="Alibaba Sans" panose="020B0503020203040204" pitchFamily="34" charset="0"/>
              </a:rPr>
              <a:t>:  </a:t>
            </a:r>
            <a:r>
              <a:rPr lang="en-US" altLang="zh-CN" sz="2800" b="1" i="1" kern="100" dirty="0">
                <a:latin typeface="Alibaba Sans" panose="020B0503020203040204" pitchFamily="34" charset="0"/>
                <a:ea typeface="华文细黑"/>
                <a:cs typeface="Alibaba Sans" panose="020B0503020203040204" pitchFamily="34" charset="0"/>
              </a:rPr>
              <a:t>She clapped her hands in delight. </a:t>
            </a:r>
          </a:p>
        </p:txBody>
      </p:sp>
      <p:sp>
        <p:nvSpPr>
          <p:cNvPr id="7" name="下弧形箭头 6">
            <a:extLst>
              <a:ext uri="{FF2B5EF4-FFF2-40B4-BE49-F238E27FC236}">
                <a16:creationId xmlns:a16="http://schemas.microsoft.com/office/drawing/2014/main" id="{8EF827CB-E81B-6849-9B22-3925F5DCF5F9}"/>
              </a:ext>
            </a:extLst>
          </p:cNvPr>
          <p:cNvSpPr/>
          <p:nvPr/>
        </p:nvSpPr>
        <p:spPr>
          <a:xfrm rot="2127760">
            <a:off x="10142432" y="2357170"/>
            <a:ext cx="1343294" cy="677621"/>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solidFill>
                <a:schemeClr val="tx1"/>
              </a:solidFill>
            </a:endParaRPr>
          </a:p>
        </p:txBody>
      </p:sp>
      <p:sp>
        <p:nvSpPr>
          <p:cNvPr id="8" name="矩形 7">
            <a:extLst>
              <a:ext uri="{FF2B5EF4-FFF2-40B4-BE49-F238E27FC236}">
                <a16:creationId xmlns:a16="http://schemas.microsoft.com/office/drawing/2014/main" id="{D4CB0923-4DEE-6A4D-8A7C-5B7151D71A8D}"/>
              </a:ext>
            </a:extLst>
          </p:cNvPr>
          <p:cNvSpPr/>
          <p:nvPr/>
        </p:nvSpPr>
        <p:spPr>
          <a:xfrm>
            <a:off x="444691" y="2982942"/>
            <a:ext cx="11265817" cy="677621"/>
          </a:xfrm>
          <a:prstGeom prst="rect">
            <a:avLst/>
          </a:prstGeom>
        </p:spPr>
        <p:txBody>
          <a:bodyPr wrap="square">
            <a:spAutoFit/>
          </a:bodyPr>
          <a:lstStyle/>
          <a:p>
            <a:pPr marL="72000" algn="just">
              <a:lnSpc>
                <a:spcPct val="150000"/>
              </a:lnSpc>
            </a:pPr>
            <a:r>
              <a:rPr lang="en-US" altLang="zh-CN" sz="2800" b="1" kern="100" dirty="0">
                <a:highlight>
                  <a:srgbClr val="00FF00"/>
                </a:highlight>
                <a:latin typeface="Alibaba Sans" panose="020B0503020203040204" pitchFamily="34" charset="0"/>
                <a:ea typeface="华文细黑"/>
                <a:cs typeface="Alibaba Sans" panose="020B0503020203040204" pitchFamily="34" charset="0"/>
              </a:rPr>
              <a:t>Showing</a:t>
            </a:r>
            <a:r>
              <a:rPr lang="en-US" altLang="zh-CN" sz="2800" b="1" kern="100" dirty="0">
                <a:latin typeface="Alibaba Sans" panose="020B0503020203040204" pitchFamily="34" charset="0"/>
                <a:ea typeface="华文细黑"/>
                <a:cs typeface="Alibaba Sans" panose="020B0503020203040204" pitchFamily="34" charset="0"/>
              </a:rPr>
              <a:t>:  </a:t>
            </a:r>
            <a:r>
              <a:rPr lang="en-US" altLang="zh-CN" sz="2800" b="1" i="1" kern="100" dirty="0">
                <a:solidFill>
                  <a:srgbClr val="FF0000"/>
                </a:solidFill>
                <a:latin typeface="Alibaba Sans" panose="020B0503020203040204" pitchFamily="34" charset="0"/>
                <a:ea typeface="华文细黑"/>
                <a:cs typeface="Alibaba Sans" panose="020B0503020203040204" pitchFamily="34" charset="0"/>
              </a:rPr>
              <a:t>She clapped her hands. </a:t>
            </a:r>
          </a:p>
        </p:txBody>
      </p:sp>
      <p:sp>
        <p:nvSpPr>
          <p:cNvPr id="10" name="矩形 9">
            <a:extLst>
              <a:ext uri="{FF2B5EF4-FFF2-40B4-BE49-F238E27FC236}">
                <a16:creationId xmlns:a16="http://schemas.microsoft.com/office/drawing/2014/main" id="{2F7B4E38-AF16-E24C-BBD0-2517C7331F77}"/>
              </a:ext>
            </a:extLst>
          </p:cNvPr>
          <p:cNvSpPr/>
          <p:nvPr/>
        </p:nvSpPr>
        <p:spPr>
          <a:xfrm>
            <a:off x="444691" y="4178184"/>
            <a:ext cx="11265817" cy="677621"/>
          </a:xfrm>
          <a:prstGeom prst="rect">
            <a:avLst/>
          </a:prstGeom>
        </p:spPr>
        <p:txBody>
          <a:bodyPr wrap="square">
            <a:spAutoFit/>
          </a:bodyPr>
          <a:lstStyle/>
          <a:p>
            <a:pPr marL="72000" algn="just">
              <a:lnSpc>
                <a:spcPct val="150000"/>
              </a:lnSpc>
            </a:pPr>
            <a:r>
              <a:rPr lang="en-US" altLang="zh-CN" sz="2800" b="1" kern="100" dirty="0">
                <a:highlight>
                  <a:srgbClr val="00FF00"/>
                </a:highlight>
                <a:latin typeface="Alibaba Sans" panose="020B0503020203040204" pitchFamily="34" charset="0"/>
                <a:ea typeface="华文细黑"/>
                <a:cs typeface="Alibaba Sans" panose="020B0503020203040204" pitchFamily="34" charset="0"/>
              </a:rPr>
              <a:t>Telling and showing</a:t>
            </a:r>
            <a:r>
              <a:rPr lang="en-US" altLang="zh-CN" sz="2800" b="1" kern="100" dirty="0">
                <a:latin typeface="Alibaba Sans" panose="020B0503020203040204" pitchFamily="34" charset="0"/>
                <a:ea typeface="华文细黑"/>
                <a:cs typeface="Alibaba Sans" panose="020B0503020203040204" pitchFamily="34" charset="0"/>
              </a:rPr>
              <a:t>:  </a:t>
            </a:r>
            <a:r>
              <a:rPr lang="en-US" altLang="zh-CN" sz="2800" b="1" i="1" kern="100" dirty="0">
                <a:latin typeface="Alibaba Sans" panose="020B0503020203040204" pitchFamily="34" charset="0"/>
                <a:ea typeface="华文细黑"/>
                <a:cs typeface="Alibaba Sans" panose="020B0503020203040204" pitchFamily="34" charset="0"/>
              </a:rPr>
              <a:t>Tina’s eyes narrowed angrily. </a:t>
            </a:r>
          </a:p>
        </p:txBody>
      </p:sp>
      <p:sp>
        <p:nvSpPr>
          <p:cNvPr id="11" name="矩形 10">
            <a:extLst>
              <a:ext uri="{FF2B5EF4-FFF2-40B4-BE49-F238E27FC236}">
                <a16:creationId xmlns:a16="http://schemas.microsoft.com/office/drawing/2014/main" id="{D0445CCE-3500-E642-8194-208A8C6AD0C0}"/>
              </a:ext>
            </a:extLst>
          </p:cNvPr>
          <p:cNvSpPr/>
          <p:nvPr/>
        </p:nvSpPr>
        <p:spPr>
          <a:xfrm>
            <a:off x="444692" y="5213427"/>
            <a:ext cx="11265817" cy="677621"/>
          </a:xfrm>
          <a:prstGeom prst="rect">
            <a:avLst/>
          </a:prstGeom>
        </p:spPr>
        <p:txBody>
          <a:bodyPr wrap="square">
            <a:spAutoFit/>
          </a:bodyPr>
          <a:lstStyle/>
          <a:p>
            <a:pPr marL="72000" algn="just">
              <a:lnSpc>
                <a:spcPct val="150000"/>
              </a:lnSpc>
            </a:pPr>
            <a:r>
              <a:rPr lang="en-US" altLang="zh-CN" sz="2800" b="1" kern="100" dirty="0">
                <a:highlight>
                  <a:srgbClr val="00FF00"/>
                </a:highlight>
                <a:latin typeface="Alibaba Sans" panose="020B0503020203040204" pitchFamily="34" charset="0"/>
                <a:ea typeface="华文细黑"/>
                <a:cs typeface="Alibaba Sans" panose="020B0503020203040204" pitchFamily="34" charset="0"/>
              </a:rPr>
              <a:t>Showing </a:t>
            </a:r>
            <a:r>
              <a:rPr lang="en-US" altLang="zh-CN" sz="2800" b="1" kern="100" dirty="0">
                <a:latin typeface="Alibaba Sans" panose="020B0503020203040204" pitchFamily="34" charset="0"/>
                <a:ea typeface="华文细黑"/>
                <a:cs typeface="Alibaba Sans" panose="020B0503020203040204" pitchFamily="34" charset="0"/>
              </a:rPr>
              <a:t>:  </a:t>
            </a:r>
            <a:r>
              <a:rPr lang="en-US" altLang="zh-CN" sz="2800" b="1" i="1" kern="100" dirty="0">
                <a:solidFill>
                  <a:srgbClr val="FF0000"/>
                </a:solidFill>
                <a:latin typeface="Alibaba Sans" panose="020B0503020203040204" pitchFamily="34" charset="0"/>
                <a:ea typeface="华文细黑"/>
                <a:cs typeface="Alibaba Sans" panose="020B0503020203040204" pitchFamily="34" charset="0"/>
              </a:rPr>
              <a:t>Tina’s eyes narrowed. </a:t>
            </a:r>
          </a:p>
        </p:txBody>
      </p:sp>
      <p:sp>
        <p:nvSpPr>
          <p:cNvPr id="12" name="下弧形箭头 11">
            <a:extLst>
              <a:ext uri="{FF2B5EF4-FFF2-40B4-BE49-F238E27FC236}">
                <a16:creationId xmlns:a16="http://schemas.microsoft.com/office/drawing/2014/main" id="{47CC50DF-6E9D-A647-81A2-DD991040F9BA}"/>
              </a:ext>
            </a:extLst>
          </p:cNvPr>
          <p:cNvSpPr/>
          <p:nvPr/>
        </p:nvSpPr>
        <p:spPr>
          <a:xfrm rot="2127760">
            <a:off x="9398811" y="4516995"/>
            <a:ext cx="1343294" cy="677621"/>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solidFill>
                <a:schemeClr val="tx1"/>
              </a:solidFill>
            </a:endParaRPr>
          </a:p>
        </p:txBody>
      </p:sp>
      <p:sp>
        <p:nvSpPr>
          <p:cNvPr id="9" name="矩形 8">
            <a:extLst>
              <a:ext uri="{FF2B5EF4-FFF2-40B4-BE49-F238E27FC236}">
                <a16:creationId xmlns:a16="http://schemas.microsoft.com/office/drawing/2014/main" id="{7084C243-CBDE-D84B-B4AC-6429341013E3}"/>
              </a:ext>
            </a:extLst>
          </p:cNvPr>
          <p:cNvSpPr/>
          <p:nvPr/>
        </p:nvSpPr>
        <p:spPr>
          <a:xfrm>
            <a:off x="336314" y="554753"/>
            <a:ext cx="11265817" cy="677621"/>
          </a:xfrm>
          <a:prstGeom prst="rect">
            <a:avLst/>
          </a:prstGeom>
        </p:spPr>
        <p:txBody>
          <a:bodyPr wrap="square">
            <a:spAutoFit/>
          </a:bodyPr>
          <a:lstStyle/>
          <a:p>
            <a:pPr marL="72000" algn="ctr">
              <a:lnSpc>
                <a:spcPct val="150000"/>
              </a:lnSpc>
            </a:pPr>
            <a:r>
              <a:rPr lang="en-US" altLang="zh-CN" sz="2800" b="1" kern="100" dirty="0">
                <a:solidFill>
                  <a:srgbClr val="FF0000"/>
                </a:solidFill>
                <a:latin typeface="Alibaba Sans" panose="020B0503020203040204" pitchFamily="34" charset="0"/>
                <a:ea typeface="华文细黑"/>
                <a:cs typeface="Alibaba Sans" panose="020B0503020203040204" pitchFamily="34" charset="0"/>
              </a:rPr>
              <a:t>AVOID NAMING EMOTIONS</a:t>
            </a:r>
          </a:p>
        </p:txBody>
      </p:sp>
      <p:sp>
        <p:nvSpPr>
          <p:cNvPr id="13" name="矩形 12">
            <a:extLst>
              <a:ext uri="{FF2B5EF4-FFF2-40B4-BE49-F238E27FC236}">
                <a16:creationId xmlns:a16="http://schemas.microsoft.com/office/drawing/2014/main" id="{08F37F0F-AB92-EE4A-9E73-C27FBCAC794E}"/>
              </a:ext>
            </a:extLst>
          </p:cNvPr>
          <p:cNvSpPr/>
          <p:nvPr/>
        </p:nvSpPr>
        <p:spPr>
          <a:xfrm>
            <a:off x="291883" y="1266637"/>
            <a:ext cx="11265817" cy="594073"/>
          </a:xfrm>
          <a:prstGeom prst="rect">
            <a:avLst/>
          </a:prstGeom>
        </p:spPr>
        <p:txBody>
          <a:bodyPr wrap="square">
            <a:spAutoFit/>
          </a:bodyPr>
          <a:lstStyle/>
          <a:p>
            <a:pPr marL="72000" algn="just">
              <a:lnSpc>
                <a:spcPct val="150000"/>
              </a:lnSpc>
            </a:pPr>
            <a:r>
              <a:rPr lang="en-US" altLang="zh-CN" b="1" kern="100" dirty="0">
                <a:solidFill>
                  <a:srgbClr val="0066FF"/>
                </a:solidFill>
                <a:latin typeface="Alibaba Sans" panose="020B0503020203040204" pitchFamily="34" charset="0"/>
                <a:ea typeface="华文细黑"/>
                <a:cs typeface="Alibaba Sans" panose="020B0503020203040204" pitchFamily="34" charset="0"/>
              </a:rPr>
              <a:t>  </a:t>
            </a:r>
            <a:r>
              <a:rPr lang="en-US" altLang="zh-CN" sz="2400" b="1" dirty="0">
                <a:solidFill>
                  <a:srgbClr val="0066FF"/>
                </a:solidFill>
                <a:latin typeface="Alibaba Sans" panose="020B0503020203040204" pitchFamily="34" charset="0"/>
                <a:cs typeface="Alibaba Sans" panose="020B0503020203040204" pitchFamily="34" charset="0"/>
              </a:rPr>
              <a:t>Don’t </a:t>
            </a:r>
            <a:r>
              <a:rPr lang="en-US" altLang="zh-CN" sz="2400" b="1" kern="100" dirty="0">
                <a:solidFill>
                  <a:srgbClr val="0066FF"/>
                </a:solidFill>
                <a:latin typeface="Alibaba Sans" panose="020B0503020203040204" pitchFamily="34" charset="0"/>
                <a:ea typeface="华文细黑"/>
                <a:cs typeface="Alibaba Sans" panose="020B0503020203040204" pitchFamily="34" charset="0"/>
              </a:rPr>
              <a:t>name emotions because that is telling. </a:t>
            </a:r>
            <a:endParaRPr lang="en-US" altLang="zh-CN" b="1" kern="100" dirty="0">
              <a:solidFill>
                <a:srgbClr val="0066FF"/>
              </a:solidFill>
              <a:latin typeface="Alibaba Sans" panose="020B0503020203040204" pitchFamily="34" charset="0"/>
              <a:ea typeface="华文细黑"/>
              <a:cs typeface="Alibaba Sans" panose="020B0503020203040204" pitchFamily="34" charset="0"/>
            </a:endParaRPr>
          </a:p>
        </p:txBody>
      </p:sp>
    </p:spTree>
    <p:extLst>
      <p:ext uri="{BB962C8B-B14F-4D97-AF65-F5344CB8AC3E}">
        <p14:creationId xmlns:p14="http://schemas.microsoft.com/office/powerpoint/2010/main" val="328837255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linds(horizontal)">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blinds(horizontal)">
                                      <p:cBhvr>
                                        <p:cTn id="12" dur="500"/>
                                        <p:tgtEl>
                                          <p:spTgt spid="13"/>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blinds(horizontal)">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 calcmode="lin" valueType="num">
                                      <p:cBhvr additive="base">
                                        <p:cTn id="22" dur="500" fill="hold"/>
                                        <p:tgtEl>
                                          <p:spTgt spid="7"/>
                                        </p:tgtEl>
                                        <p:attrNameLst>
                                          <p:attrName>ppt_x</p:attrName>
                                        </p:attrNameLst>
                                      </p:cBhvr>
                                      <p:tavLst>
                                        <p:tav tm="0">
                                          <p:val>
                                            <p:strVal val="#ppt_x"/>
                                          </p:val>
                                        </p:tav>
                                        <p:tav tm="100000">
                                          <p:val>
                                            <p:strVal val="#ppt_x"/>
                                          </p:val>
                                        </p:tav>
                                      </p:tavLst>
                                    </p:anim>
                                    <p:anim calcmode="lin" valueType="num">
                                      <p:cBhvr additive="base">
                                        <p:cTn id="23"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3" presetClass="entr" presetSubtype="10" fill="hold" grpId="0" nodeType="clickEffect">
                                  <p:stCondLst>
                                    <p:cond delay="0"/>
                                  </p:stCondLst>
                                  <p:childTnLst>
                                    <p:set>
                                      <p:cBhvr>
                                        <p:cTn id="27" dur="1" fill="hold">
                                          <p:stCondLst>
                                            <p:cond delay="0"/>
                                          </p:stCondLst>
                                        </p:cTn>
                                        <p:tgtEl>
                                          <p:spTgt spid="8"/>
                                        </p:tgtEl>
                                        <p:attrNameLst>
                                          <p:attrName>style.visibility</p:attrName>
                                        </p:attrNameLst>
                                      </p:cBhvr>
                                      <p:to>
                                        <p:strVal val="visible"/>
                                      </p:to>
                                    </p:set>
                                    <p:animEffect transition="in" filter="blinds(horizontal)">
                                      <p:cBhvr>
                                        <p:cTn id="28" dur="500"/>
                                        <p:tgtEl>
                                          <p:spTgt spid="8"/>
                                        </p:tgtEl>
                                      </p:cBhvr>
                                    </p:animEffect>
                                  </p:childTnLst>
                                </p:cTn>
                              </p:par>
                            </p:childTnLst>
                          </p:cTn>
                        </p:par>
                      </p:childTnLst>
                    </p:cTn>
                  </p:par>
                  <p:par>
                    <p:cTn id="29" fill="hold">
                      <p:stCondLst>
                        <p:cond delay="indefinite"/>
                      </p:stCondLst>
                      <p:childTnLst>
                        <p:par>
                          <p:cTn id="30" fill="hold">
                            <p:stCondLst>
                              <p:cond delay="0"/>
                            </p:stCondLst>
                            <p:childTnLst>
                              <p:par>
                                <p:cTn id="31" presetID="3" presetClass="entr" presetSubtype="10" fill="hold" grpId="0" nodeType="clickEffect">
                                  <p:stCondLst>
                                    <p:cond delay="0"/>
                                  </p:stCondLst>
                                  <p:childTnLst>
                                    <p:set>
                                      <p:cBhvr>
                                        <p:cTn id="32" dur="1" fill="hold">
                                          <p:stCondLst>
                                            <p:cond delay="0"/>
                                          </p:stCondLst>
                                        </p:cTn>
                                        <p:tgtEl>
                                          <p:spTgt spid="10"/>
                                        </p:tgtEl>
                                        <p:attrNameLst>
                                          <p:attrName>style.visibility</p:attrName>
                                        </p:attrNameLst>
                                      </p:cBhvr>
                                      <p:to>
                                        <p:strVal val="visible"/>
                                      </p:to>
                                    </p:set>
                                    <p:animEffect transition="in" filter="blinds(horizontal)">
                                      <p:cBhvr>
                                        <p:cTn id="33" dur="500"/>
                                        <p:tgtEl>
                                          <p:spTgt spid="10"/>
                                        </p:tgtEl>
                                      </p:cBhvr>
                                    </p:animEffect>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grpId="0" nodeType="clickEffect">
                                  <p:stCondLst>
                                    <p:cond delay="0"/>
                                  </p:stCondLst>
                                  <p:childTnLst>
                                    <p:set>
                                      <p:cBhvr>
                                        <p:cTn id="37" dur="1" fill="hold">
                                          <p:stCondLst>
                                            <p:cond delay="0"/>
                                          </p:stCondLst>
                                        </p:cTn>
                                        <p:tgtEl>
                                          <p:spTgt spid="12"/>
                                        </p:tgtEl>
                                        <p:attrNameLst>
                                          <p:attrName>style.visibility</p:attrName>
                                        </p:attrNameLst>
                                      </p:cBhvr>
                                      <p:to>
                                        <p:strVal val="visible"/>
                                      </p:to>
                                    </p:set>
                                    <p:anim calcmode="lin" valueType="num">
                                      <p:cBhvr additive="base">
                                        <p:cTn id="38" dur="500" fill="hold"/>
                                        <p:tgtEl>
                                          <p:spTgt spid="12"/>
                                        </p:tgtEl>
                                        <p:attrNameLst>
                                          <p:attrName>ppt_x</p:attrName>
                                        </p:attrNameLst>
                                      </p:cBhvr>
                                      <p:tavLst>
                                        <p:tav tm="0">
                                          <p:val>
                                            <p:strVal val="#ppt_x"/>
                                          </p:val>
                                        </p:tav>
                                        <p:tav tm="100000">
                                          <p:val>
                                            <p:strVal val="#ppt_x"/>
                                          </p:val>
                                        </p:tav>
                                      </p:tavLst>
                                    </p:anim>
                                    <p:anim calcmode="lin" valueType="num">
                                      <p:cBhvr additive="base">
                                        <p:cTn id="39"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3" presetClass="entr" presetSubtype="10" fill="hold" grpId="0" nodeType="clickEffect">
                                  <p:stCondLst>
                                    <p:cond delay="0"/>
                                  </p:stCondLst>
                                  <p:childTnLst>
                                    <p:set>
                                      <p:cBhvr>
                                        <p:cTn id="43" dur="1" fill="hold">
                                          <p:stCondLst>
                                            <p:cond delay="0"/>
                                          </p:stCondLst>
                                        </p:cTn>
                                        <p:tgtEl>
                                          <p:spTgt spid="11"/>
                                        </p:tgtEl>
                                        <p:attrNameLst>
                                          <p:attrName>style.visibility</p:attrName>
                                        </p:attrNameLst>
                                      </p:cBhvr>
                                      <p:to>
                                        <p:strVal val="visible"/>
                                      </p:to>
                                    </p:set>
                                    <p:animEffect transition="in" filter="blinds(horizontal)">
                                      <p:cBhvr>
                                        <p:cTn id="44"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animBg="1"/>
      <p:bldP spid="8" grpId="0"/>
      <p:bldP spid="10" grpId="0"/>
      <p:bldP spid="11" grpId="0"/>
      <p:bldP spid="12" grpId="0" animBg="1"/>
      <p:bldP spid="9" grpId="0"/>
      <p:bldP spid="13" grpId="0"/>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格 1"/>
          <p:cNvGraphicFramePr>
            <a:graphicFrameLocks noGrp="1"/>
          </p:cNvGraphicFramePr>
          <p:nvPr>
            <p:extLst>
              <p:ext uri="{D42A27DB-BD31-4B8C-83A1-F6EECF244321}">
                <p14:modId xmlns:p14="http://schemas.microsoft.com/office/powerpoint/2010/main" val="394841945"/>
              </p:ext>
            </p:extLst>
          </p:nvPr>
        </p:nvGraphicFramePr>
        <p:xfrm>
          <a:off x="335179" y="333450"/>
          <a:ext cx="11521641" cy="5961283"/>
        </p:xfrm>
        <a:graphic>
          <a:graphicData uri="http://schemas.openxmlformats.org/drawingml/2006/table">
            <a:tbl>
              <a:tblPr firstRow="1" firstCol="1" bandRow="1"/>
              <a:tblGrid>
                <a:gridCol w="11521641">
                  <a:extLst>
                    <a:ext uri="{9D8B030D-6E8A-4147-A177-3AD203B41FA5}">
                      <a16:colId xmlns:a16="http://schemas.microsoft.com/office/drawing/2014/main" val="20000"/>
                    </a:ext>
                  </a:extLst>
                </a:gridCol>
              </a:tblGrid>
              <a:tr h="5961283">
                <a:tc>
                  <a:txBody>
                    <a:bodyPr/>
                    <a:lstStyle/>
                    <a:p>
                      <a:pPr marL="72000" algn="just">
                        <a:lnSpc>
                          <a:spcPct val="150000"/>
                        </a:lnSpc>
                        <a:spcAft>
                          <a:spcPts val="0"/>
                        </a:spcAft>
                      </a:pPr>
                      <a:endParaRPr lang="en-US" altLang="zh-CN" sz="2800" b="1" kern="100" dirty="0">
                        <a:solidFill>
                          <a:schemeClr val="tx1"/>
                        </a:solidFill>
                        <a:effectLst/>
                        <a:latin typeface="Alibaba Sans" panose="020B0503020203040204" pitchFamily="34" charset="0"/>
                        <a:ea typeface="华文细黑"/>
                        <a:cs typeface="Alibaba Sans" panose="020B0503020203040204" pitchFamily="34" charset="0"/>
                      </a:endParaRPr>
                    </a:p>
                    <a:p>
                      <a:pPr marL="72000" algn="just">
                        <a:lnSpc>
                          <a:spcPct val="150000"/>
                        </a:lnSpc>
                        <a:spcAft>
                          <a:spcPts val="0"/>
                        </a:spcAft>
                      </a:pPr>
                      <a:endParaRPr lang="en-US" altLang="zh-CN" sz="2800" b="1" kern="100" dirty="0">
                        <a:solidFill>
                          <a:schemeClr val="tx1"/>
                        </a:solidFill>
                        <a:effectLst/>
                        <a:latin typeface="Alibaba Sans" panose="020B0503020203040204" pitchFamily="34" charset="0"/>
                        <a:ea typeface="华文细黑"/>
                        <a:cs typeface="Alibaba Sans" panose="020B0503020203040204" pitchFamily="34" charset="0"/>
                      </a:endParaRPr>
                    </a:p>
                    <a:p>
                      <a:pPr marL="72000" algn="just">
                        <a:lnSpc>
                          <a:spcPct val="150000"/>
                        </a:lnSpc>
                        <a:spcAft>
                          <a:spcPts val="0"/>
                        </a:spcAft>
                      </a:pPr>
                      <a:endParaRPr lang="en-US" altLang="zh-CN" sz="2800" b="1" kern="100" dirty="0">
                        <a:solidFill>
                          <a:schemeClr val="tx1"/>
                        </a:solidFill>
                        <a:effectLst/>
                        <a:latin typeface="Alibaba Sans" panose="020B0503020203040204" pitchFamily="34" charset="0"/>
                        <a:ea typeface="华文细黑"/>
                        <a:cs typeface="Alibaba Sans" panose="020B050302020304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sp>
        <p:nvSpPr>
          <p:cNvPr id="5" name="矩形 4">
            <a:extLst>
              <a:ext uri="{FF2B5EF4-FFF2-40B4-BE49-F238E27FC236}">
                <a16:creationId xmlns:a16="http://schemas.microsoft.com/office/drawing/2014/main" id="{5E2CF2B6-7290-CE43-A802-8C84820A6F09}"/>
              </a:ext>
            </a:extLst>
          </p:cNvPr>
          <p:cNvSpPr/>
          <p:nvPr/>
        </p:nvSpPr>
        <p:spPr>
          <a:xfrm>
            <a:off x="277444" y="3448112"/>
            <a:ext cx="11265817" cy="677621"/>
          </a:xfrm>
          <a:prstGeom prst="rect">
            <a:avLst/>
          </a:prstGeom>
        </p:spPr>
        <p:txBody>
          <a:bodyPr wrap="square">
            <a:spAutoFit/>
          </a:bodyPr>
          <a:lstStyle/>
          <a:p>
            <a:pPr marL="72000" algn="just">
              <a:lnSpc>
                <a:spcPct val="150000"/>
              </a:lnSpc>
            </a:pPr>
            <a:r>
              <a:rPr lang="en-US" altLang="zh-CN" sz="2800" b="1" i="1" kern="100" dirty="0">
                <a:latin typeface="Alibaba Sans" panose="020B0503020203040204" pitchFamily="34" charset="0"/>
                <a:ea typeface="华文细黑"/>
                <a:cs typeface="Alibaba Sans" panose="020B0503020203040204" pitchFamily="34" charset="0"/>
              </a:rPr>
              <a:t>Relief flooded Tina’s chest, making it hard for her to breathe.</a:t>
            </a:r>
          </a:p>
        </p:txBody>
      </p:sp>
      <p:sp>
        <p:nvSpPr>
          <p:cNvPr id="7" name="下弧形箭头 6">
            <a:extLst>
              <a:ext uri="{FF2B5EF4-FFF2-40B4-BE49-F238E27FC236}">
                <a16:creationId xmlns:a16="http://schemas.microsoft.com/office/drawing/2014/main" id="{8EF827CB-E81B-6849-9B22-3925F5DCF5F9}"/>
              </a:ext>
            </a:extLst>
          </p:cNvPr>
          <p:cNvSpPr/>
          <p:nvPr/>
        </p:nvSpPr>
        <p:spPr>
          <a:xfrm rot="2127760">
            <a:off x="10568897" y="3691596"/>
            <a:ext cx="1343294" cy="677621"/>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solidFill>
                <a:schemeClr val="tx1"/>
              </a:solidFill>
            </a:endParaRPr>
          </a:p>
        </p:txBody>
      </p:sp>
      <p:sp>
        <p:nvSpPr>
          <p:cNvPr id="8" name="矩形 7">
            <a:extLst>
              <a:ext uri="{FF2B5EF4-FFF2-40B4-BE49-F238E27FC236}">
                <a16:creationId xmlns:a16="http://schemas.microsoft.com/office/drawing/2014/main" id="{D4CB0923-4DEE-6A4D-8A7C-5B7151D71A8D}"/>
              </a:ext>
            </a:extLst>
          </p:cNvPr>
          <p:cNvSpPr/>
          <p:nvPr/>
        </p:nvSpPr>
        <p:spPr>
          <a:xfrm>
            <a:off x="336314" y="4567880"/>
            <a:ext cx="11265817" cy="1323952"/>
          </a:xfrm>
          <a:prstGeom prst="rect">
            <a:avLst/>
          </a:prstGeom>
        </p:spPr>
        <p:txBody>
          <a:bodyPr wrap="square">
            <a:spAutoFit/>
          </a:bodyPr>
          <a:lstStyle/>
          <a:p>
            <a:pPr marL="72000" algn="just">
              <a:lnSpc>
                <a:spcPct val="150000"/>
              </a:lnSpc>
            </a:pPr>
            <a:r>
              <a:rPr lang="en-US" altLang="zh-CN" sz="2800" b="1" i="1" kern="100" dirty="0">
                <a:solidFill>
                  <a:srgbClr val="FF0000"/>
                </a:solidFill>
                <a:latin typeface="Alibaba Sans" panose="020B0503020203040204" pitchFamily="34" charset="0"/>
                <a:ea typeface="华文细黑"/>
                <a:cs typeface="Alibaba Sans" panose="020B0503020203040204" pitchFamily="34" charset="0"/>
              </a:rPr>
              <a:t>Oh, thank God! She pressed her hand to her chest, trying to catch her breath.</a:t>
            </a:r>
          </a:p>
        </p:txBody>
      </p:sp>
      <p:sp>
        <p:nvSpPr>
          <p:cNvPr id="9" name="矩形 8">
            <a:extLst>
              <a:ext uri="{FF2B5EF4-FFF2-40B4-BE49-F238E27FC236}">
                <a16:creationId xmlns:a16="http://schemas.microsoft.com/office/drawing/2014/main" id="{7084C243-CBDE-D84B-B4AC-6429341013E3}"/>
              </a:ext>
            </a:extLst>
          </p:cNvPr>
          <p:cNvSpPr/>
          <p:nvPr/>
        </p:nvSpPr>
        <p:spPr>
          <a:xfrm>
            <a:off x="336314" y="554753"/>
            <a:ext cx="11265817" cy="677621"/>
          </a:xfrm>
          <a:prstGeom prst="rect">
            <a:avLst/>
          </a:prstGeom>
        </p:spPr>
        <p:txBody>
          <a:bodyPr wrap="square">
            <a:spAutoFit/>
          </a:bodyPr>
          <a:lstStyle/>
          <a:p>
            <a:pPr marL="72000" algn="ctr">
              <a:lnSpc>
                <a:spcPct val="150000"/>
              </a:lnSpc>
            </a:pPr>
            <a:r>
              <a:rPr lang="en-US" altLang="zh-CN" sz="2800" b="1" kern="100" dirty="0">
                <a:solidFill>
                  <a:srgbClr val="FF0000"/>
                </a:solidFill>
                <a:latin typeface="Alibaba Sans" panose="020B0503020203040204" pitchFamily="34" charset="0"/>
                <a:ea typeface="华文细黑"/>
                <a:cs typeface="Alibaba Sans" panose="020B0503020203040204" pitchFamily="34" charset="0"/>
              </a:rPr>
              <a:t>EMOTION AS THE SUBJECT OF A SENTENCE</a:t>
            </a:r>
          </a:p>
        </p:txBody>
      </p:sp>
      <p:sp>
        <p:nvSpPr>
          <p:cNvPr id="13" name="矩形 12">
            <a:extLst>
              <a:ext uri="{FF2B5EF4-FFF2-40B4-BE49-F238E27FC236}">
                <a16:creationId xmlns:a16="http://schemas.microsoft.com/office/drawing/2014/main" id="{08F37F0F-AB92-EE4A-9E73-C27FBCAC794E}"/>
              </a:ext>
            </a:extLst>
          </p:cNvPr>
          <p:cNvSpPr/>
          <p:nvPr/>
        </p:nvSpPr>
        <p:spPr>
          <a:xfrm>
            <a:off x="303742" y="1248826"/>
            <a:ext cx="11265817" cy="1702069"/>
          </a:xfrm>
          <a:prstGeom prst="rect">
            <a:avLst/>
          </a:prstGeom>
        </p:spPr>
        <p:txBody>
          <a:bodyPr wrap="square">
            <a:spAutoFit/>
          </a:bodyPr>
          <a:lstStyle/>
          <a:p>
            <a:pPr marL="72000" algn="just">
              <a:lnSpc>
                <a:spcPct val="150000"/>
              </a:lnSpc>
            </a:pPr>
            <a:r>
              <a:rPr lang="en-US" altLang="zh-CN" b="1" kern="100" dirty="0">
                <a:solidFill>
                  <a:srgbClr val="0066FF"/>
                </a:solidFill>
                <a:latin typeface="Alibaba Sans" panose="020B0503020203040204" pitchFamily="34" charset="0"/>
                <a:ea typeface="华文细黑"/>
                <a:cs typeface="Alibaba Sans" panose="020B0503020203040204" pitchFamily="34" charset="0"/>
              </a:rPr>
              <a:t> </a:t>
            </a:r>
            <a:r>
              <a:rPr lang="en-US" altLang="zh-CN" sz="2400" b="1" dirty="0">
                <a:solidFill>
                  <a:srgbClr val="0066FF"/>
                </a:solidFill>
                <a:latin typeface="Alibaba Sans" panose="020B0503020203040204" pitchFamily="34" charset="0"/>
                <a:cs typeface="Alibaba Sans" panose="020B0503020203040204" pitchFamily="34" charset="0"/>
              </a:rPr>
              <a:t>Don’t </a:t>
            </a:r>
            <a:r>
              <a:rPr lang="en-US" altLang="zh-CN" sz="2400" b="1" kern="100" dirty="0">
                <a:solidFill>
                  <a:srgbClr val="0066FF"/>
                </a:solidFill>
                <a:latin typeface="Alibaba Sans" panose="020B0503020203040204" pitchFamily="34" charset="0"/>
                <a:ea typeface="华文细黑"/>
                <a:cs typeface="Alibaba Sans" panose="020B0503020203040204" pitchFamily="34" charset="0"/>
              </a:rPr>
              <a:t>have to cut out all emotion words. Sometimes, when you use an emotion as the subject of a sentence and pair it with a strong verb, it can work—but only if you use this technique sparingly. </a:t>
            </a:r>
            <a:endParaRPr lang="en-US" altLang="zh-CN" b="1" kern="100" dirty="0">
              <a:solidFill>
                <a:srgbClr val="0066FF"/>
              </a:solidFill>
              <a:latin typeface="Alibaba Sans" panose="020B0503020203040204" pitchFamily="34" charset="0"/>
              <a:ea typeface="华文细黑"/>
              <a:cs typeface="Alibaba Sans" panose="020B0503020203040204" pitchFamily="34" charset="0"/>
            </a:endParaRPr>
          </a:p>
        </p:txBody>
      </p:sp>
    </p:spTree>
    <p:extLst>
      <p:ext uri="{BB962C8B-B14F-4D97-AF65-F5344CB8AC3E}">
        <p14:creationId xmlns:p14="http://schemas.microsoft.com/office/powerpoint/2010/main" val="249616952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linds(horizontal)">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blinds(horizontal)">
                                      <p:cBhvr>
                                        <p:cTn id="12" dur="500"/>
                                        <p:tgtEl>
                                          <p:spTgt spid="13"/>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blinds(horizontal)">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 calcmode="lin" valueType="num">
                                      <p:cBhvr additive="base">
                                        <p:cTn id="22" dur="500" fill="hold"/>
                                        <p:tgtEl>
                                          <p:spTgt spid="7"/>
                                        </p:tgtEl>
                                        <p:attrNameLst>
                                          <p:attrName>ppt_x</p:attrName>
                                        </p:attrNameLst>
                                      </p:cBhvr>
                                      <p:tavLst>
                                        <p:tav tm="0">
                                          <p:val>
                                            <p:strVal val="#ppt_x"/>
                                          </p:val>
                                        </p:tav>
                                        <p:tav tm="100000">
                                          <p:val>
                                            <p:strVal val="#ppt_x"/>
                                          </p:val>
                                        </p:tav>
                                      </p:tavLst>
                                    </p:anim>
                                    <p:anim calcmode="lin" valueType="num">
                                      <p:cBhvr additive="base">
                                        <p:cTn id="23"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3" presetClass="entr" presetSubtype="10" fill="hold" grpId="0" nodeType="clickEffect">
                                  <p:stCondLst>
                                    <p:cond delay="0"/>
                                  </p:stCondLst>
                                  <p:childTnLst>
                                    <p:set>
                                      <p:cBhvr>
                                        <p:cTn id="27" dur="1" fill="hold">
                                          <p:stCondLst>
                                            <p:cond delay="0"/>
                                          </p:stCondLst>
                                        </p:cTn>
                                        <p:tgtEl>
                                          <p:spTgt spid="8"/>
                                        </p:tgtEl>
                                        <p:attrNameLst>
                                          <p:attrName>style.visibility</p:attrName>
                                        </p:attrNameLst>
                                      </p:cBhvr>
                                      <p:to>
                                        <p:strVal val="visible"/>
                                      </p:to>
                                    </p:set>
                                    <p:animEffect transition="in" filter="blinds(horizontal)">
                                      <p:cBhvr>
                                        <p:cTn id="28"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animBg="1"/>
      <p:bldP spid="8" grpId="0"/>
      <p:bldP spid="9" grpId="0"/>
      <p:bldP spid="13" grpId="0"/>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格 1"/>
          <p:cNvGraphicFramePr>
            <a:graphicFrameLocks noGrp="1"/>
          </p:cNvGraphicFramePr>
          <p:nvPr/>
        </p:nvGraphicFramePr>
        <p:xfrm>
          <a:off x="335179" y="333450"/>
          <a:ext cx="11521641" cy="5961283"/>
        </p:xfrm>
        <a:graphic>
          <a:graphicData uri="http://schemas.openxmlformats.org/drawingml/2006/table">
            <a:tbl>
              <a:tblPr firstRow="1" firstCol="1" bandRow="1"/>
              <a:tblGrid>
                <a:gridCol w="11521641">
                  <a:extLst>
                    <a:ext uri="{9D8B030D-6E8A-4147-A177-3AD203B41FA5}">
                      <a16:colId xmlns:a16="http://schemas.microsoft.com/office/drawing/2014/main" val="20000"/>
                    </a:ext>
                  </a:extLst>
                </a:gridCol>
              </a:tblGrid>
              <a:tr h="5961283">
                <a:tc>
                  <a:txBody>
                    <a:bodyPr/>
                    <a:lstStyle/>
                    <a:p>
                      <a:pPr marL="72000" algn="just">
                        <a:lnSpc>
                          <a:spcPct val="150000"/>
                        </a:lnSpc>
                        <a:spcAft>
                          <a:spcPts val="0"/>
                        </a:spcAft>
                      </a:pPr>
                      <a:endParaRPr lang="en-US" altLang="zh-CN" sz="2800" b="1" kern="100" dirty="0">
                        <a:solidFill>
                          <a:schemeClr val="tx1"/>
                        </a:solidFill>
                        <a:effectLst/>
                        <a:latin typeface="Alibaba Sans" panose="020B0503020203040204" pitchFamily="34" charset="0"/>
                        <a:ea typeface="华文细黑"/>
                        <a:cs typeface="Alibaba Sans" panose="020B0503020203040204" pitchFamily="34" charset="0"/>
                      </a:endParaRPr>
                    </a:p>
                    <a:p>
                      <a:pPr marL="72000" algn="just">
                        <a:lnSpc>
                          <a:spcPct val="150000"/>
                        </a:lnSpc>
                        <a:spcAft>
                          <a:spcPts val="0"/>
                        </a:spcAft>
                      </a:pPr>
                      <a:endParaRPr lang="en-US" altLang="zh-CN" sz="2800" b="1" kern="100" dirty="0">
                        <a:solidFill>
                          <a:schemeClr val="tx1"/>
                        </a:solidFill>
                        <a:effectLst/>
                        <a:latin typeface="Alibaba Sans" panose="020B0503020203040204" pitchFamily="34" charset="0"/>
                        <a:ea typeface="华文细黑"/>
                        <a:cs typeface="Alibaba Sans" panose="020B0503020203040204" pitchFamily="34" charset="0"/>
                      </a:endParaRPr>
                    </a:p>
                    <a:p>
                      <a:pPr marL="72000" algn="just">
                        <a:lnSpc>
                          <a:spcPct val="150000"/>
                        </a:lnSpc>
                        <a:spcAft>
                          <a:spcPts val="0"/>
                        </a:spcAft>
                      </a:pPr>
                      <a:endParaRPr lang="en-US" altLang="zh-CN" sz="2800" b="1" kern="100" dirty="0">
                        <a:solidFill>
                          <a:schemeClr val="tx1"/>
                        </a:solidFill>
                        <a:effectLst/>
                        <a:latin typeface="Alibaba Sans" panose="020B0503020203040204" pitchFamily="34" charset="0"/>
                        <a:ea typeface="华文细黑"/>
                        <a:cs typeface="Alibaba Sans" panose="020B050302020304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sp>
        <p:nvSpPr>
          <p:cNvPr id="9" name="矩形 8">
            <a:extLst>
              <a:ext uri="{FF2B5EF4-FFF2-40B4-BE49-F238E27FC236}">
                <a16:creationId xmlns:a16="http://schemas.microsoft.com/office/drawing/2014/main" id="{7084C243-CBDE-D84B-B4AC-6429341013E3}"/>
              </a:ext>
            </a:extLst>
          </p:cNvPr>
          <p:cNvSpPr/>
          <p:nvPr/>
        </p:nvSpPr>
        <p:spPr>
          <a:xfrm>
            <a:off x="336314" y="554753"/>
            <a:ext cx="11265817" cy="677621"/>
          </a:xfrm>
          <a:prstGeom prst="rect">
            <a:avLst/>
          </a:prstGeom>
        </p:spPr>
        <p:txBody>
          <a:bodyPr wrap="square">
            <a:spAutoFit/>
          </a:bodyPr>
          <a:lstStyle/>
          <a:p>
            <a:pPr marL="72000" algn="ctr">
              <a:lnSpc>
                <a:spcPct val="150000"/>
              </a:lnSpc>
            </a:pPr>
            <a:r>
              <a:rPr lang="en-US" altLang="zh-CN" sz="2800" b="1" kern="100" dirty="0">
                <a:solidFill>
                  <a:srgbClr val="FF0000"/>
                </a:solidFill>
                <a:latin typeface="Alibaba Sans" panose="020B0503020203040204" pitchFamily="34" charset="0"/>
                <a:ea typeface="华文细黑"/>
                <a:cs typeface="Alibaba Sans" panose="020B0503020203040204" pitchFamily="34" charset="0"/>
              </a:rPr>
              <a:t>EIGHT WAYS TO REVEAL EMOTION WITHOUT TELLING</a:t>
            </a:r>
          </a:p>
        </p:txBody>
      </p:sp>
      <p:sp>
        <p:nvSpPr>
          <p:cNvPr id="13" name="矩形 12">
            <a:extLst>
              <a:ext uri="{FF2B5EF4-FFF2-40B4-BE49-F238E27FC236}">
                <a16:creationId xmlns:a16="http://schemas.microsoft.com/office/drawing/2014/main" id="{08F37F0F-AB92-EE4A-9E73-C27FBCAC794E}"/>
              </a:ext>
            </a:extLst>
          </p:cNvPr>
          <p:cNvSpPr/>
          <p:nvPr/>
        </p:nvSpPr>
        <p:spPr>
          <a:xfrm>
            <a:off x="303742" y="1248826"/>
            <a:ext cx="11265817" cy="677621"/>
          </a:xfrm>
          <a:prstGeom prst="rect">
            <a:avLst/>
          </a:prstGeom>
        </p:spPr>
        <p:txBody>
          <a:bodyPr wrap="square">
            <a:spAutoFit/>
          </a:bodyPr>
          <a:lstStyle/>
          <a:p>
            <a:pPr marL="72000" algn="just">
              <a:lnSpc>
                <a:spcPct val="150000"/>
              </a:lnSpc>
            </a:pPr>
            <a:r>
              <a:rPr lang="en-US" altLang="zh-CN" b="1" kern="100" dirty="0">
                <a:solidFill>
                  <a:srgbClr val="0066FF"/>
                </a:solidFill>
                <a:latin typeface="Alibaba Sans" panose="020B0503020203040204" pitchFamily="34" charset="0"/>
                <a:ea typeface="华文细黑"/>
                <a:cs typeface="Alibaba Sans" panose="020B0503020203040204" pitchFamily="34" charset="0"/>
              </a:rPr>
              <a:t> </a:t>
            </a:r>
            <a:r>
              <a:rPr lang="en-US" altLang="zh-CN" sz="2800" b="1" dirty="0">
                <a:solidFill>
                  <a:srgbClr val="00B050"/>
                </a:solidFill>
                <a:latin typeface="Alibaba Sans" panose="020B0503020203040204" pitchFamily="34" charset="0"/>
                <a:cs typeface="Alibaba Sans" panose="020B0503020203040204" pitchFamily="34" charset="0"/>
              </a:rPr>
              <a:t>1) Physical responses</a:t>
            </a:r>
            <a:endParaRPr lang="en-US" altLang="zh-CN" b="1" dirty="0">
              <a:solidFill>
                <a:srgbClr val="00B050"/>
              </a:solidFill>
              <a:latin typeface="Alibaba Sans" panose="020B0503020203040204" pitchFamily="34" charset="0"/>
              <a:cs typeface="Alibaba Sans" panose="020B0503020203040204" pitchFamily="34" charset="0"/>
            </a:endParaRPr>
          </a:p>
        </p:txBody>
      </p:sp>
      <p:sp>
        <p:nvSpPr>
          <p:cNvPr id="10" name="矩形 9">
            <a:extLst>
              <a:ext uri="{FF2B5EF4-FFF2-40B4-BE49-F238E27FC236}">
                <a16:creationId xmlns:a16="http://schemas.microsoft.com/office/drawing/2014/main" id="{4F2AAC4F-07B4-3349-B241-670D2C8DC6B4}"/>
              </a:ext>
            </a:extLst>
          </p:cNvPr>
          <p:cNvSpPr/>
          <p:nvPr/>
        </p:nvSpPr>
        <p:spPr>
          <a:xfrm>
            <a:off x="319401" y="1989634"/>
            <a:ext cx="11265817" cy="4346575"/>
          </a:xfrm>
          <a:prstGeom prst="rect">
            <a:avLst/>
          </a:prstGeom>
        </p:spPr>
        <p:txBody>
          <a:bodyPr wrap="square">
            <a:spAutoFit/>
          </a:bodyPr>
          <a:lstStyle/>
          <a:p>
            <a:pPr marL="72000" algn="just">
              <a:lnSpc>
                <a:spcPct val="150000"/>
              </a:lnSpc>
            </a:pPr>
            <a:r>
              <a:rPr lang="en-US" altLang="zh-CN" sz="2400" b="1" dirty="0">
                <a:solidFill>
                  <a:srgbClr val="0066FF"/>
                </a:solidFill>
                <a:latin typeface="Alibaba Sans" panose="020B0503020203040204" pitchFamily="34" charset="0"/>
                <a:cs typeface="Alibaba Sans" panose="020B0503020203040204" pitchFamily="34" charset="0"/>
              </a:rPr>
              <a:t>Emotions always trigger physical responses. When we are afraid, our hearts start racing, our palms become sweaty, and our muscles tense. These are involuntary, visceral(</a:t>
            </a:r>
            <a:r>
              <a:rPr lang="zh-CN" altLang="en-US" sz="2400" b="1" dirty="0">
                <a:solidFill>
                  <a:srgbClr val="0066FF"/>
                </a:solidFill>
                <a:latin typeface="Alibaba Sans" panose="020B0503020203040204" pitchFamily="34" charset="0"/>
                <a:cs typeface="Alibaba Sans" panose="020B0503020203040204" pitchFamily="34" charset="0"/>
              </a:rPr>
              <a:t>出自内心的</a:t>
            </a:r>
            <a:r>
              <a:rPr lang="en-US" altLang="zh-CN" sz="2400" b="1" dirty="0">
                <a:solidFill>
                  <a:srgbClr val="0066FF"/>
                </a:solidFill>
                <a:latin typeface="Alibaba Sans" panose="020B0503020203040204" pitchFamily="34" charset="0"/>
                <a:cs typeface="Alibaba Sans" panose="020B0503020203040204" pitchFamily="34" charset="0"/>
              </a:rPr>
              <a:t>) reactions that we have no control over. Make sure you describe physical sensations only for the POV character. If it’s a non-POV character experiencing a certain emotion, we can only see the outward physical responses, for example, trembling hands.</a:t>
            </a:r>
          </a:p>
          <a:p>
            <a:pPr marL="72000" algn="just">
              <a:lnSpc>
                <a:spcPct val="150000"/>
              </a:lnSpc>
            </a:pPr>
            <a:endParaRPr lang="en-US" altLang="zh-CN" b="1" dirty="0">
              <a:solidFill>
                <a:srgbClr val="0066FF"/>
              </a:solidFill>
              <a:latin typeface="Alibaba Sans" panose="020B0503020203040204" pitchFamily="34" charset="0"/>
              <a:cs typeface="Alibaba Sans" panose="020B0503020203040204" pitchFamily="34" charset="0"/>
            </a:endParaRPr>
          </a:p>
        </p:txBody>
      </p:sp>
    </p:spTree>
    <p:extLst>
      <p:ext uri="{BB962C8B-B14F-4D97-AF65-F5344CB8AC3E}">
        <p14:creationId xmlns:p14="http://schemas.microsoft.com/office/powerpoint/2010/main" val="147164123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linds(horizontal)">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blinds(horizontal)">
                                      <p:cBhvr>
                                        <p:cTn id="12" dur="500"/>
                                        <p:tgtEl>
                                          <p:spTgt spid="13"/>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blinds(horizontal)">
                                      <p:cBhvr>
                                        <p:cTn id="1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3" grpId="0"/>
      <p:bldP spid="10" grpId="0"/>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格 1"/>
          <p:cNvGraphicFramePr>
            <a:graphicFrameLocks noGrp="1"/>
          </p:cNvGraphicFramePr>
          <p:nvPr/>
        </p:nvGraphicFramePr>
        <p:xfrm>
          <a:off x="335179" y="333450"/>
          <a:ext cx="11521641" cy="5961283"/>
        </p:xfrm>
        <a:graphic>
          <a:graphicData uri="http://schemas.openxmlformats.org/drawingml/2006/table">
            <a:tbl>
              <a:tblPr firstRow="1" firstCol="1" bandRow="1"/>
              <a:tblGrid>
                <a:gridCol w="11521641">
                  <a:extLst>
                    <a:ext uri="{9D8B030D-6E8A-4147-A177-3AD203B41FA5}">
                      <a16:colId xmlns:a16="http://schemas.microsoft.com/office/drawing/2014/main" val="20000"/>
                    </a:ext>
                  </a:extLst>
                </a:gridCol>
              </a:tblGrid>
              <a:tr h="5961283">
                <a:tc>
                  <a:txBody>
                    <a:bodyPr/>
                    <a:lstStyle/>
                    <a:p>
                      <a:pPr marL="72000" algn="just">
                        <a:lnSpc>
                          <a:spcPct val="150000"/>
                        </a:lnSpc>
                        <a:spcAft>
                          <a:spcPts val="0"/>
                        </a:spcAft>
                      </a:pPr>
                      <a:endParaRPr lang="en-US" altLang="zh-CN" sz="2800" b="1" kern="100" dirty="0">
                        <a:solidFill>
                          <a:schemeClr val="tx1"/>
                        </a:solidFill>
                        <a:effectLst/>
                        <a:latin typeface="Alibaba Sans" panose="020B0503020203040204" pitchFamily="34" charset="0"/>
                        <a:ea typeface="华文细黑"/>
                        <a:cs typeface="Alibaba Sans" panose="020B0503020203040204" pitchFamily="34" charset="0"/>
                      </a:endParaRPr>
                    </a:p>
                    <a:p>
                      <a:pPr marL="72000" algn="just">
                        <a:lnSpc>
                          <a:spcPct val="150000"/>
                        </a:lnSpc>
                        <a:spcAft>
                          <a:spcPts val="0"/>
                        </a:spcAft>
                      </a:pPr>
                      <a:endParaRPr lang="en-US" altLang="zh-CN" sz="2800" b="1" kern="100" dirty="0">
                        <a:solidFill>
                          <a:schemeClr val="tx1"/>
                        </a:solidFill>
                        <a:effectLst/>
                        <a:latin typeface="Alibaba Sans" panose="020B0503020203040204" pitchFamily="34" charset="0"/>
                        <a:ea typeface="华文细黑"/>
                        <a:cs typeface="Alibaba Sans" panose="020B0503020203040204" pitchFamily="34" charset="0"/>
                      </a:endParaRPr>
                    </a:p>
                    <a:p>
                      <a:pPr marL="72000" algn="just">
                        <a:lnSpc>
                          <a:spcPct val="150000"/>
                        </a:lnSpc>
                        <a:spcAft>
                          <a:spcPts val="0"/>
                        </a:spcAft>
                      </a:pPr>
                      <a:endParaRPr lang="en-US" altLang="zh-CN" sz="2800" b="1" kern="100" dirty="0">
                        <a:solidFill>
                          <a:schemeClr val="tx1"/>
                        </a:solidFill>
                        <a:effectLst/>
                        <a:latin typeface="Alibaba Sans" panose="020B0503020203040204" pitchFamily="34" charset="0"/>
                        <a:ea typeface="华文细黑"/>
                        <a:cs typeface="Alibaba Sans" panose="020B050302020304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sp>
        <p:nvSpPr>
          <p:cNvPr id="5" name="矩形 4">
            <a:extLst>
              <a:ext uri="{FF2B5EF4-FFF2-40B4-BE49-F238E27FC236}">
                <a16:creationId xmlns:a16="http://schemas.microsoft.com/office/drawing/2014/main" id="{5E2CF2B6-7290-CE43-A802-8C84820A6F09}"/>
              </a:ext>
            </a:extLst>
          </p:cNvPr>
          <p:cNvSpPr/>
          <p:nvPr/>
        </p:nvSpPr>
        <p:spPr>
          <a:xfrm>
            <a:off x="462296" y="968540"/>
            <a:ext cx="11265817" cy="677621"/>
          </a:xfrm>
          <a:prstGeom prst="rect">
            <a:avLst/>
          </a:prstGeom>
        </p:spPr>
        <p:txBody>
          <a:bodyPr wrap="square">
            <a:spAutoFit/>
          </a:bodyPr>
          <a:lstStyle/>
          <a:p>
            <a:pPr marL="72000" algn="just">
              <a:lnSpc>
                <a:spcPct val="150000"/>
              </a:lnSpc>
            </a:pPr>
            <a:r>
              <a:rPr lang="en-US" altLang="zh-CN" sz="2800" b="1" kern="100" dirty="0">
                <a:highlight>
                  <a:srgbClr val="00FF00"/>
                </a:highlight>
                <a:latin typeface="Alibaba Sans" panose="020B0503020203040204" pitchFamily="34" charset="0"/>
                <a:ea typeface="华文细黑"/>
                <a:cs typeface="Alibaba Sans" panose="020B0503020203040204" pitchFamily="34" charset="0"/>
              </a:rPr>
              <a:t>Telling</a:t>
            </a:r>
            <a:r>
              <a:rPr lang="en-US" altLang="zh-CN" sz="2800" b="1" kern="100" dirty="0">
                <a:latin typeface="Alibaba Sans" panose="020B0503020203040204" pitchFamily="34" charset="0"/>
                <a:ea typeface="华文细黑"/>
                <a:cs typeface="Alibaba Sans" panose="020B0503020203040204" pitchFamily="34" charset="0"/>
              </a:rPr>
              <a:t>:  </a:t>
            </a:r>
            <a:r>
              <a:rPr lang="en-US" altLang="zh-CN" sz="2800" b="1" i="1" kern="100" dirty="0">
                <a:latin typeface="Alibaba Sans" panose="020B0503020203040204" pitchFamily="34" charset="0"/>
                <a:ea typeface="华文细黑"/>
                <a:cs typeface="Alibaba Sans" panose="020B0503020203040204" pitchFamily="34" charset="0"/>
              </a:rPr>
              <a:t>I was afraid. </a:t>
            </a:r>
          </a:p>
        </p:txBody>
      </p:sp>
      <p:sp>
        <p:nvSpPr>
          <p:cNvPr id="7" name="下弧形箭头 6">
            <a:extLst>
              <a:ext uri="{FF2B5EF4-FFF2-40B4-BE49-F238E27FC236}">
                <a16:creationId xmlns:a16="http://schemas.microsoft.com/office/drawing/2014/main" id="{8EF827CB-E81B-6849-9B22-3925F5DCF5F9}"/>
              </a:ext>
            </a:extLst>
          </p:cNvPr>
          <p:cNvSpPr/>
          <p:nvPr/>
        </p:nvSpPr>
        <p:spPr>
          <a:xfrm rot="2127760">
            <a:off x="9624776" y="1338517"/>
            <a:ext cx="1343294" cy="677621"/>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solidFill>
                <a:schemeClr val="tx1"/>
              </a:solidFill>
            </a:endParaRPr>
          </a:p>
        </p:txBody>
      </p:sp>
      <p:sp>
        <p:nvSpPr>
          <p:cNvPr id="8" name="矩形 7">
            <a:extLst>
              <a:ext uri="{FF2B5EF4-FFF2-40B4-BE49-F238E27FC236}">
                <a16:creationId xmlns:a16="http://schemas.microsoft.com/office/drawing/2014/main" id="{D4CB0923-4DEE-6A4D-8A7C-5B7151D71A8D}"/>
              </a:ext>
            </a:extLst>
          </p:cNvPr>
          <p:cNvSpPr/>
          <p:nvPr/>
        </p:nvSpPr>
        <p:spPr>
          <a:xfrm>
            <a:off x="444691" y="2105842"/>
            <a:ext cx="11265817" cy="1323952"/>
          </a:xfrm>
          <a:prstGeom prst="rect">
            <a:avLst/>
          </a:prstGeom>
        </p:spPr>
        <p:txBody>
          <a:bodyPr wrap="square">
            <a:spAutoFit/>
          </a:bodyPr>
          <a:lstStyle/>
          <a:p>
            <a:pPr marL="72000" algn="just">
              <a:lnSpc>
                <a:spcPct val="150000"/>
              </a:lnSpc>
            </a:pPr>
            <a:r>
              <a:rPr lang="en-US" altLang="zh-CN" sz="2800" b="1" kern="100" dirty="0">
                <a:highlight>
                  <a:srgbClr val="00FF00"/>
                </a:highlight>
                <a:latin typeface="Alibaba Sans" panose="020B0503020203040204" pitchFamily="34" charset="0"/>
                <a:ea typeface="华文细黑"/>
                <a:cs typeface="Alibaba Sans" panose="020B0503020203040204" pitchFamily="34" charset="0"/>
              </a:rPr>
              <a:t>Showing</a:t>
            </a:r>
            <a:r>
              <a:rPr lang="en-US" altLang="zh-CN" sz="2800" b="1" kern="100" dirty="0">
                <a:latin typeface="Alibaba Sans" panose="020B0503020203040204" pitchFamily="34" charset="0"/>
                <a:ea typeface="华文细黑"/>
                <a:cs typeface="Alibaba Sans" panose="020B0503020203040204" pitchFamily="34" charset="0"/>
              </a:rPr>
              <a:t>: </a:t>
            </a:r>
            <a:r>
              <a:rPr lang="en-US" altLang="zh-CN" sz="2800" b="1" i="1" kern="100" dirty="0">
                <a:solidFill>
                  <a:srgbClr val="FF0000"/>
                </a:solidFill>
                <a:latin typeface="Alibaba Sans" panose="020B0503020203040204" pitchFamily="34" charset="0"/>
                <a:ea typeface="华文细黑"/>
                <a:cs typeface="Alibaba Sans" panose="020B0503020203040204" pitchFamily="34" charset="0"/>
              </a:rPr>
              <a:t>Tremors wracked my body, and cold sweat trickled down my back.</a:t>
            </a:r>
          </a:p>
        </p:txBody>
      </p:sp>
      <p:sp>
        <p:nvSpPr>
          <p:cNvPr id="10" name="矩形 9">
            <a:extLst>
              <a:ext uri="{FF2B5EF4-FFF2-40B4-BE49-F238E27FC236}">
                <a16:creationId xmlns:a16="http://schemas.microsoft.com/office/drawing/2014/main" id="{2F7B4E38-AF16-E24C-BBD0-2517C7331F77}"/>
              </a:ext>
            </a:extLst>
          </p:cNvPr>
          <p:cNvSpPr/>
          <p:nvPr/>
        </p:nvSpPr>
        <p:spPr>
          <a:xfrm>
            <a:off x="444690" y="4126591"/>
            <a:ext cx="11265817" cy="677621"/>
          </a:xfrm>
          <a:prstGeom prst="rect">
            <a:avLst/>
          </a:prstGeom>
        </p:spPr>
        <p:txBody>
          <a:bodyPr wrap="square">
            <a:spAutoFit/>
          </a:bodyPr>
          <a:lstStyle/>
          <a:p>
            <a:pPr marL="72000" algn="just">
              <a:lnSpc>
                <a:spcPct val="150000"/>
              </a:lnSpc>
            </a:pPr>
            <a:r>
              <a:rPr lang="en-US" altLang="zh-CN" sz="2800" b="1" kern="100" dirty="0">
                <a:highlight>
                  <a:srgbClr val="00FF00"/>
                </a:highlight>
                <a:latin typeface="Alibaba Sans" panose="020B0503020203040204" pitchFamily="34" charset="0"/>
                <a:ea typeface="华文细黑"/>
                <a:cs typeface="Alibaba Sans" panose="020B0503020203040204" pitchFamily="34" charset="0"/>
              </a:rPr>
              <a:t>Telling</a:t>
            </a:r>
            <a:r>
              <a:rPr lang="en-US" altLang="zh-CN" sz="2800" b="1" kern="100" dirty="0">
                <a:latin typeface="Alibaba Sans" panose="020B0503020203040204" pitchFamily="34" charset="0"/>
                <a:ea typeface="华文细黑"/>
                <a:cs typeface="Alibaba Sans" panose="020B0503020203040204" pitchFamily="34" charset="0"/>
              </a:rPr>
              <a:t>:  </a:t>
            </a:r>
            <a:r>
              <a:rPr lang="en-US" altLang="zh-CN" sz="2800" b="1" i="1" kern="100" dirty="0">
                <a:latin typeface="Alibaba Sans" panose="020B0503020203040204" pitchFamily="34" charset="0"/>
                <a:ea typeface="华文细黑"/>
                <a:cs typeface="Alibaba Sans" panose="020B0503020203040204" pitchFamily="34" charset="0"/>
              </a:rPr>
              <a:t>She was angry. </a:t>
            </a:r>
          </a:p>
        </p:txBody>
      </p:sp>
      <p:sp>
        <p:nvSpPr>
          <p:cNvPr id="11" name="矩形 10">
            <a:extLst>
              <a:ext uri="{FF2B5EF4-FFF2-40B4-BE49-F238E27FC236}">
                <a16:creationId xmlns:a16="http://schemas.microsoft.com/office/drawing/2014/main" id="{D0445CCE-3500-E642-8194-208A8C6AD0C0}"/>
              </a:ext>
            </a:extLst>
          </p:cNvPr>
          <p:cNvSpPr/>
          <p:nvPr/>
        </p:nvSpPr>
        <p:spPr>
          <a:xfrm>
            <a:off x="444692" y="5213427"/>
            <a:ext cx="11265817" cy="677621"/>
          </a:xfrm>
          <a:prstGeom prst="rect">
            <a:avLst/>
          </a:prstGeom>
        </p:spPr>
        <p:txBody>
          <a:bodyPr wrap="square">
            <a:spAutoFit/>
          </a:bodyPr>
          <a:lstStyle/>
          <a:p>
            <a:pPr marL="72000" algn="just">
              <a:lnSpc>
                <a:spcPct val="150000"/>
              </a:lnSpc>
            </a:pPr>
            <a:r>
              <a:rPr lang="en-US" altLang="zh-CN" sz="2800" b="1" kern="100" dirty="0">
                <a:highlight>
                  <a:srgbClr val="00FF00"/>
                </a:highlight>
                <a:latin typeface="Alibaba Sans" panose="020B0503020203040204" pitchFamily="34" charset="0"/>
                <a:ea typeface="华文细黑"/>
                <a:cs typeface="Alibaba Sans" panose="020B0503020203040204" pitchFamily="34" charset="0"/>
              </a:rPr>
              <a:t>Showing </a:t>
            </a:r>
            <a:r>
              <a:rPr lang="en-US" altLang="zh-CN" sz="2800" b="1" kern="100" dirty="0">
                <a:latin typeface="Alibaba Sans" panose="020B0503020203040204" pitchFamily="34" charset="0"/>
                <a:ea typeface="华文细黑"/>
                <a:cs typeface="Alibaba Sans" panose="020B0503020203040204" pitchFamily="34" charset="0"/>
              </a:rPr>
              <a:t>:  </a:t>
            </a:r>
            <a:r>
              <a:rPr lang="en-US" altLang="zh-CN" sz="2800" b="1" i="1" kern="100" dirty="0">
                <a:solidFill>
                  <a:srgbClr val="FF0000"/>
                </a:solidFill>
                <a:latin typeface="Alibaba Sans" panose="020B0503020203040204" pitchFamily="34" charset="0"/>
                <a:ea typeface="华文细黑"/>
                <a:cs typeface="Alibaba Sans" panose="020B0503020203040204" pitchFamily="34" charset="0"/>
              </a:rPr>
              <a:t>Veins throbbed </a:t>
            </a:r>
            <a:r>
              <a:rPr lang="en-US" altLang="zh-CN" sz="2800" b="1" kern="100" dirty="0">
                <a:solidFill>
                  <a:srgbClr val="FF0000"/>
                </a:solidFill>
                <a:latin typeface="Alibaba Sans" panose="020B0503020203040204" pitchFamily="34" charset="0"/>
                <a:ea typeface="华文细黑"/>
                <a:cs typeface="Alibaba Sans" panose="020B0503020203040204" pitchFamily="34" charset="0"/>
              </a:rPr>
              <a:t>(</a:t>
            </a:r>
            <a:r>
              <a:rPr lang="zh-CN" altLang="en-US" sz="2800" b="1" kern="100" dirty="0">
                <a:solidFill>
                  <a:srgbClr val="FF0000"/>
                </a:solidFill>
                <a:latin typeface="Alibaba Sans" panose="020B0503020203040204" pitchFamily="34" charset="0"/>
                <a:ea typeface="华文细黑"/>
                <a:cs typeface="Alibaba Sans" panose="020B0503020203040204" pitchFamily="34" charset="0"/>
              </a:rPr>
              <a:t>抽动</a:t>
            </a:r>
            <a:r>
              <a:rPr lang="en-US" altLang="zh-CN" sz="2800" b="1" kern="100" dirty="0">
                <a:solidFill>
                  <a:srgbClr val="FF0000"/>
                </a:solidFill>
                <a:latin typeface="Alibaba Sans" panose="020B0503020203040204" pitchFamily="34" charset="0"/>
                <a:ea typeface="华文细黑"/>
                <a:cs typeface="Alibaba Sans" panose="020B0503020203040204" pitchFamily="34" charset="0"/>
              </a:rPr>
              <a:t>) </a:t>
            </a:r>
            <a:r>
              <a:rPr lang="en-US" altLang="zh-CN" sz="2800" b="1" i="1" kern="100" dirty="0">
                <a:solidFill>
                  <a:srgbClr val="FF0000"/>
                </a:solidFill>
                <a:latin typeface="Alibaba Sans" panose="020B0503020203040204" pitchFamily="34" charset="0"/>
                <a:ea typeface="华文细黑"/>
                <a:cs typeface="Alibaba Sans" panose="020B0503020203040204" pitchFamily="34" charset="0"/>
              </a:rPr>
              <a:t>in her temples. </a:t>
            </a:r>
          </a:p>
        </p:txBody>
      </p:sp>
      <p:sp>
        <p:nvSpPr>
          <p:cNvPr id="12" name="下弧形箭头 11">
            <a:extLst>
              <a:ext uri="{FF2B5EF4-FFF2-40B4-BE49-F238E27FC236}">
                <a16:creationId xmlns:a16="http://schemas.microsoft.com/office/drawing/2014/main" id="{47CC50DF-6E9D-A647-81A2-DD991040F9BA}"/>
              </a:ext>
            </a:extLst>
          </p:cNvPr>
          <p:cNvSpPr/>
          <p:nvPr/>
        </p:nvSpPr>
        <p:spPr>
          <a:xfrm rot="2127760">
            <a:off x="7391316" y="4208987"/>
            <a:ext cx="1343294" cy="677621"/>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solidFill>
                <a:schemeClr val="tx1"/>
              </a:solidFill>
            </a:endParaRPr>
          </a:p>
        </p:txBody>
      </p:sp>
    </p:spTree>
    <p:extLst>
      <p:ext uri="{BB962C8B-B14F-4D97-AF65-F5344CB8AC3E}">
        <p14:creationId xmlns:p14="http://schemas.microsoft.com/office/powerpoint/2010/main" val="397117334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 calcmode="lin" valueType="num">
                                      <p:cBhvr additive="base">
                                        <p:cTn id="12" dur="500" fill="hold"/>
                                        <p:tgtEl>
                                          <p:spTgt spid="7"/>
                                        </p:tgtEl>
                                        <p:attrNameLst>
                                          <p:attrName>ppt_x</p:attrName>
                                        </p:attrNameLst>
                                      </p:cBhvr>
                                      <p:tavLst>
                                        <p:tav tm="0">
                                          <p:val>
                                            <p:strVal val="#ppt_x"/>
                                          </p:val>
                                        </p:tav>
                                        <p:tav tm="100000">
                                          <p:val>
                                            <p:strVal val="#ppt_x"/>
                                          </p:val>
                                        </p:tav>
                                      </p:tavLst>
                                    </p:anim>
                                    <p:anim calcmode="lin" valueType="num">
                                      <p:cBhvr additive="base">
                                        <p:cTn id="13"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3" presetClass="entr" presetSubtype="10" fill="hold" grpId="0" nodeType="clickEffect">
                                  <p:stCondLst>
                                    <p:cond delay="0"/>
                                  </p:stCondLst>
                                  <p:childTnLst>
                                    <p:set>
                                      <p:cBhvr>
                                        <p:cTn id="17" dur="1" fill="hold">
                                          <p:stCondLst>
                                            <p:cond delay="0"/>
                                          </p:stCondLst>
                                        </p:cTn>
                                        <p:tgtEl>
                                          <p:spTgt spid="8"/>
                                        </p:tgtEl>
                                        <p:attrNameLst>
                                          <p:attrName>style.visibility</p:attrName>
                                        </p:attrNameLst>
                                      </p:cBhvr>
                                      <p:to>
                                        <p:strVal val="visible"/>
                                      </p:to>
                                    </p:set>
                                    <p:animEffect transition="in" filter="blinds(horizontal)">
                                      <p:cBhvr>
                                        <p:cTn id="18" dur="500"/>
                                        <p:tgtEl>
                                          <p:spTgt spid="8"/>
                                        </p:tgtEl>
                                      </p:cBhvr>
                                    </p:animEffect>
                                  </p:childTnLst>
                                </p:cTn>
                              </p:par>
                            </p:childTnLst>
                          </p:cTn>
                        </p:par>
                      </p:childTnLst>
                    </p:cTn>
                  </p:par>
                  <p:par>
                    <p:cTn id="19" fill="hold">
                      <p:stCondLst>
                        <p:cond delay="indefinite"/>
                      </p:stCondLst>
                      <p:childTnLst>
                        <p:par>
                          <p:cTn id="20" fill="hold">
                            <p:stCondLst>
                              <p:cond delay="0"/>
                            </p:stCondLst>
                            <p:childTnLst>
                              <p:par>
                                <p:cTn id="21" presetID="3" presetClass="entr" presetSubtype="1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animEffect transition="in" filter="blinds(horizontal)">
                                      <p:cBhvr>
                                        <p:cTn id="23" dur="500"/>
                                        <p:tgtEl>
                                          <p:spTgt spid="10"/>
                                        </p:tgtEl>
                                      </p:cBhvr>
                                    </p:animEffect>
                                  </p:childTnLst>
                                </p:cTn>
                              </p:par>
                            </p:childTnLst>
                          </p:cTn>
                        </p:par>
                      </p:childTnLst>
                    </p:cTn>
                  </p:par>
                  <p:par>
                    <p:cTn id="24" fill="hold">
                      <p:stCondLst>
                        <p:cond delay="indefinite"/>
                      </p:stCondLst>
                      <p:childTnLst>
                        <p:par>
                          <p:cTn id="25" fill="hold">
                            <p:stCondLst>
                              <p:cond delay="0"/>
                            </p:stCondLst>
                            <p:childTnLst>
                              <p:par>
                                <p:cTn id="26" presetID="2" presetClass="entr" presetSubtype="4" fill="hold" grpId="0" nodeType="clickEffect">
                                  <p:stCondLst>
                                    <p:cond delay="0"/>
                                  </p:stCondLst>
                                  <p:childTnLst>
                                    <p:set>
                                      <p:cBhvr>
                                        <p:cTn id="27" dur="1" fill="hold">
                                          <p:stCondLst>
                                            <p:cond delay="0"/>
                                          </p:stCondLst>
                                        </p:cTn>
                                        <p:tgtEl>
                                          <p:spTgt spid="12"/>
                                        </p:tgtEl>
                                        <p:attrNameLst>
                                          <p:attrName>style.visibility</p:attrName>
                                        </p:attrNameLst>
                                      </p:cBhvr>
                                      <p:to>
                                        <p:strVal val="visible"/>
                                      </p:to>
                                    </p:set>
                                    <p:anim calcmode="lin" valueType="num">
                                      <p:cBhvr additive="base">
                                        <p:cTn id="28" dur="500" fill="hold"/>
                                        <p:tgtEl>
                                          <p:spTgt spid="12"/>
                                        </p:tgtEl>
                                        <p:attrNameLst>
                                          <p:attrName>ppt_x</p:attrName>
                                        </p:attrNameLst>
                                      </p:cBhvr>
                                      <p:tavLst>
                                        <p:tav tm="0">
                                          <p:val>
                                            <p:strVal val="#ppt_x"/>
                                          </p:val>
                                        </p:tav>
                                        <p:tav tm="100000">
                                          <p:val>
                                            <p:strVal val="#ppt_x"/>
                                          </p:val>
                                        </p:tav>
                                      </p:tavLst>
                                    </p:anim>
                                    <p:anim calcmode="lin" valueType="num">
                                      <p:cBhvr additive="base">
                                        <p:cTn id="29"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3" presetClass="entr" presetSubtype="10" fill="hold" grpId="0" nodeType="clickEffect">
                                  <p:stCondLst>
                                    <p:cond delay="0"/>
                                  </p:stCondLst>
                                  <p:childTnLst>
                                    <p:set>
                                      <p:cBhvr>
                                        <p:cTn id="33" dur="1" fill="hold">
                                          <p:stCondLst>
                                            <p:cond delay="0"/>
                                          </p:stCondLst>
                                        </p:cTn>
                                        <p:tgtEl>
                                          <p:spTgt spid="11"/>
                                        </p:tgtEl>
                                        <p:attrNameLst>
                                          <p:attrName>style.visibility</p:attrName>
                                        </p:attrNameLst>
                                      </p:cBhvr>
                                      <p:to>
                                        <p:strVal val="visible"/>
                                      </p:to>
                                    </p:set>
                                    <p:animEffect transition="in" filter="blinds(horizontal)">
                                      <p:cBhvr>
                                        <p:cTn id="34"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animBg="1"/>
      <p:bldP spid="8" grpId="0"/>
      <p:bldP spid="10" grpId="0"/>
      <p:bldP spid="11" grpId="0"/>
      <p:bldP spid="12" grpId="0" animBg="1"/>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格 1"/>
          <p:cNvGraphicFramePr>
            <a:graphicFrameLocks noGrp="1"/>
          </p:cNvGraphicFramePr>
          <p:nvPr/>
        </p:nvGraphicFramePr>
        <p:xfrm>
          <a:off x="335179" y="333450"/>
          <a:ext cx="11521641" cy="5961283"/>
        </p:xfrm>
        <a:graphic>
          <a:graphicData uri="http://schemas.openxmlformats.org/drawingml/2006/table">
            <a:tbl>
              <a:tblPr firstRow="1" firstCol="1" bandRow="1"/>
              <a:tblGrid>
                <a:gridCol w="11521641">
                  <a:extLst>
                    <a:ext uri="{9D8B030D-6E8A-4147-A177-3AD203B41FA5}">
                      <a16:colId xmlns:a16="http://schemas.microsoft.com/office/drawing/2014/main" val="20000"/>
                    </a:ext>
                  </a:extLst>
                </a:gridCol>
              </a:tblGrid>
              <a:tr h="5961283">
                <a:tc>
                  <a:txBody>
                    <a:bodyPr/>
                    <a:lstStyle/>
                    <a:p>
                      <a:pPr marL="72000" algn="just">
                        <a:lnSpc>
                          <a:spcPct val="150000"/>
                        </a:lnSpc>
                        <a:spcAft>
                          <a:spcPts val="0"/>
                        </a:spcAft>
                      </a:pPr>
                      <a:endParaRPr lang="en-US" altLang="zh-CN" sz="2800" b="1" kern="100" dirty="0">
                        <a:solidFill>
                          <a:schemeClr val="tx1"/>
                        </a:solidFill>
                        <a:effectLst/>
                        <a:latin typeface="Alibaba Sans" panose="020B0503020203040204" pitchFamily="34" charset="0"/>
                        <a:ea typeface="华文细黑"/>
                        <a:cs typeface="Alibaba Sans" panose="020B0503020203040204" pitchFamily="34" charset="0"/>
                      </a:endParaRPr>
                    </a:p>
                    <a:p>
                      <a:pPr marL="72000" algn="just">
                        <a:lnSpc>
                          <a:spcPct val="150000"/>
                        </a:lnSpc>
                        <a:spcAft>
                          <a:spcPts val="0"/>
                        </a:spcAft>
                      </a:pPr>
                      <a:endParaRPr lang="en-US" altLang="zh-CN" sz="2800" b="1" kern="100" dirty="0">
                        <a:solidFill>
                          <a:schemeClr val="tx1"/>
                        </a:solidFill>
                        <a:effectLst/>
                        <a:latin typeface="Alibaba Sans" panose="020B0503020203040204" pitchFamily="34" charset="0"/>
                        <a:ea typeface="华文细黑"/>
                        <a:cs typeface="Alibaba Sans" panose="020B0503020203040204" pitchFamily="34" charset="0"/>
                      </a:endParaRPr>
                    </a:p>
                    <a:p>
                      <a:pPr marL="72000" algn="just">
                        <a:lnSpc>
                          <a:spcPct val="150000"/>
                        </a:lnSpc>
                        <a:spcAft>
                          <a:spcPts val="0"/>
                        </a:spcAft>
                      </a:pPr>
                      <a:endParaRPr lang="en-US" altLang="zh-CN" sz="2800" b="1" kern="100" dirty="0">
                        <a:solidFill>
                          <a:schemeClr val="tx1"/>
                        </a:solidFill>
                        <a:effectLst/>
                        <a:latin typeface="Alibaba Sans" panose="020B0503020203040204" pitchFamily="34" charset="0"/>
                        <a:ea typeface="华文细黑"/>
                        <a:cs typeface="Alibaba Sans" panose="020B050302020304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sp>
        <p:nvSpPr>
          <p:cNvPr id="13" name="矩形 12">
            <a:extLst>
              <a:ext uri="{FF2B5EF4-FFF2-40B4-BE49-F238E27FC236}">
                <a16:creationId xmlns:a16="http://schemas.microsoft.com/office/drawing/2014/main" id="{08F37F0F-AB92-EE4A-9E73-C27FBCAC794E}"/>
              </a:ext>
            </a:extLst>
          </p:cNvPr>
          <p:cNvSpPr/>
          <p:nvPr/>
        </p:nvSpPr>
        <p:spPr>
          <a:xfrm>
            <a:off x="303742" y="1248826"/>
            <a:ext cx="11265817" cy="1240404"/>
          </a:xfrm>
          <a:prstGeom prst="rect">
            <a:avLst/>
          </a:prstGeom>
        </p:spPr>
        <p:txBody>
          <a:bodyPr wrap="square">
            <a:spAutoFit/>
          </a:bodyPr>
          <a:lstStyle/>
          <a:p>
            <a:pPr marL="72000" algn="just">
              <a:lnSpc>
                <a:spcPct val="150000"/>
              </a:lnSpc>
            </a:pPr>
            <a:r>
              <a:rPr lang="en-US" altLang="zh-CN" sz="2800" b="1" dirty="0">
                <a:solidFill>
                  <a:srgbClr val="00B050"/>
                </a:solidFill>
                <a:latin typeface="Alibaba Sans" panose="020B0503020203040204" pitchFamily="34" charset="0"/>
                <a:cs typeface="Alibaba Sans" panose="020B0503020203040204" pitchFamily="34" charset="0"/>
              </a:rPr>
              <a:t>2) Body language and actions</a:t>
            </a:r>
          </a:p>
          <a:p>
            <a:pPr marL="72000" algn="just">
              <a:lnSpc>
                <a:spcPct val="150000"/>
              </a:lnSpc>
            </a:pPr>
            <a:endParaRPr lang="en-US" altLang="zh-CN" b="1" dirty="0">
              <a:solidFill>
                <a:srgbClr val="00B050"/>
              </a:solidFill>
              <a:latin typeface="Alibaba Sans" panose="020B0503020203040204" pitchFamily="34" charset="0"/>
              <a:cs typeface="Alibaba Sans" panose="020B0503020203040204" pitchFamily="34" charset="0"/>
            </a:endParaRPr>
          </a:p>
        </p:txBody>
      </p:sp>
      <p:sp>
        <p:nvSpPr>
          <p:cNvPr id="10" name="矩形 9">
            <a:extLst>
              <a:ext uri="{FF2B5EF4-FFF2-40B4-BE49-F238E27FC236}">
                <a16:creationId xmlns:a16="http://schemas.microsoft.com/office/drawing/2014/main" id="{4F2AAC4F-07B4-3349-B241-670D2C8DC6B4}"/>
              </a:ext>
            </a:extLst>
          </p:cNvPr>
          <p:cNvSpPr/>
          <p:nvPr/>
        </p:nvSpPr>
        <p:spPr>
          <a:xfrm>
            <a:off x="319401" y="1989634"/>
            <a:ext cx="11265817" cy="1148071"/>
          </a:xfrm>
          <a:prstGeom prst="rect">
            <a:avLst/>
          </a:prstGeom>
        </p:spPr>
        <p:txBody>
          <a:bodyPr wrap="square">
            <a:spAutoFit/>
          </a:bodyPr>
          <a:lstStyle/>
          <a:p>
            <a:pPr marL="72000" algn="just">
              <a:lnSpc>
                <a:spcPct val="150000"/>
              </a:lnSpc>
            </a:pPr>
            <a:r>
              <a:rPr lang="en-US" altLang="zh-CN" sz="2400" b="1" dirty="0">
                <a:solidFill>
                  <a:srgbClr val="0066FF"/>
                </a:solidFill>
                <a:latin typeface="Alibaba Sans" panose="020B0503020203040204" pitchFamily="34" charset="0"/>
                <a:cs typeface="Alibaba Sans" panose="020B0503020203040204" pitchFamily="34" charset="0"/>
              </a:rPr>
              <a:t>Body language is a great way to show what a character feels. Remember to use strong, dynamic verbs to convey the emotion.</a:t>
            </a:r>
          </a:p>
        </p:txBody>
      </p:sp>
      <p:sp>
        <p:nvSpPr>
          <p:cNvPr id="6" name="矩形 5">
            <a:extLst>
              <a:ext uri="{FF2B5EF4-FFF2-40B4-BE49-F238E27FC236}">
                <a16:creationId xmlns:a16="http://schemas.microsoft.com/office/drawing/2014/main" id="{AE05F005-7B09-EE4E-90F3-CC0D596E24A7}"/>
              </a:ext>
            </a:extLst>
          </p:cNvPr>
          <p:cNvSpPr/>
          <p:nvPr/>
        </p:nvSpPr>
        <p:spPr>
          <a:xfrm>
            <a:off x="462297" y="3404606"/>
            <a:ext cx="11265817" cy="677621"/>
          </a:xfrm>
          <a:prstGeom prst="rect">
            <a:avLst/>
          </a:prstGeom>
        </p:spPr>
        <p:txBody>
          <a:bodyPr wrap="square">
            <a:spAutoFit/>
          </a:bodyPr>
          <a:lstStyle/>
          <a:p>
            <a:pPr marL="72000" algn="just">
              <a:lnSpc>
                <a:spcPct val="150000"/>
              </a:lnSpc>
            </a:pPr>
            <a:r>
              <a:rPr lang="en-US" altLang="zh-CN" sz="2800" b="1" kern="100" dirty="0">
                <a:highlight>
                  <a:srgbClr val="00FF00"/>
                </a:highlight>
                <a:latin typeface="Alibaba Sans" panose="020B0503020203040204" pitchFamily="34" charset="0"/>
                <a:ea typeface="华文细黑"/>
                <a:cs typeface="Alibaba Sans" panose="020B0503020203040204" pitchFamily="34" charset="0"/>
              </a:rPr>
              <a:t>Telling</a:t>
            </a:r>
            <a:r>
              <a:rPr lang="en-US" altLang="zh-CN" sz="2800" b="1" kern="100" dirty="0">
                <a:latin typeface="Alibaba Sans" panose="020B0503020203040204" pitchFamily="34" charset="0"/>
                <a:ea typeface="华文细黑"/>
                <a:cs typeface="Alibaba Sans" panose="020B0503020203040204" pitchFamily="34" charset="0"/>
              </a:rPr>
              <a:t>:  </a:t>
            </a:r>
            <a:r>
              <a:rPr lang="en-US" altLang="zh-CN" sz="2800" b="1" i="1" kern="100" dirty="0">
                <a:latin typeface="Alibaba Sans" panose="020B0503020203040204" pitchFamily="34" charset="0"/>
                <a:ea typeface="华文细黑"/>
                <a:cs typeface="Alibaba Sans" panose="020B0503020203040204" pitchFamily="34" charset="0"/>
              </a:rPr>
              <a:t>Betty was elated(</a:t>
            </a:r>
            <a:r>
              <a:rPr lang="zh-CN" altLang="en-US" sz="2800" b="1" kern="100" dirty="0">
                <a:latin typeface="Alibaba Sans" panose="020B0503020203040204" pitchFamily="34" charset="0"/>
                <a:ea typeface="华文细黑"/>
                <a:cs typeface="Alibaba Sans" panose="020B0503020203040204" pitchFamily="34" charset="0"/>
              </a:rPr>
              <a:t>兴高采烈的</a:t>
            </a:r>
            <a:r>
              <a:rPr lang="en-US" altLang="zh-CN" sz="2800" b="1" i="1" kern="100" dirty="0">
                <a:latin typeface="Alibaba Sans" panose="020B0503020203040204" pitchFamily="34" charset="0"/>
                <a:ea typeface="华文细黑"/>
                <a:cs typeface="Alibaba Sans" panose="020B0503020203040204" pitchFamily="34" charset="0"/>
              </a:rPr>
              <a:t>). </a:t>
            </a:r>
          </a:p>
        </p:txBody>
      </p:sp>
      <p:sp>
        <p:nvSpPr>
          <p:cNvPr id="7" name="下弧形箭头 6">
            <a:extLst>
              <a:ext uri="{FF2B5EF4-FFF2-40B4-BE49-F238E27FC236}">
                <a16:creationId xmlns:a16="http://schemas.microsoft.com/office/drawing/2014/main" id="{B5432405-33D8-DD41-A462-AECA41D16DD2}"/>
              </a:ext>
            </a:extLst>
          </p:cNvPr>
          <p:cNvSpPr/>
          <p:nvPr/>
        </p:nvSpPr>
        <p:spPr>
          <a:xfrm rot="2127760">
            <a:off x="9047501" y="3535161"/>
            <a:ext cx="1343294" cy="677621"/>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solidFill>
                <a:schemeClr val="tx1"/>
              </a:solidFill>
            </a:endParaRPr>
          </a:p>
        </p:txBody>
      </p:sp>
      <p:sp>
        <p:nvSpPr>
          <p:cNvPr id="8" name="矩形 7">
            <a:extLst>
              <a:ext uri="{FF2B5EF4-FFF2-40B4-BE49-F238E27FC236}">
                <a16:creationId xmlns:a16="http://schemas.microsoft.com/office/drawing/2014/main" id="{E46D7E87-0F72-594A-BC0A-C86C96310E68}"/>
              </a:ext>
            </a:extLst>
          </p:cNvPr>
          <p:cNvSpPr/>
          <p:nvPr/>
        </p:nvSpPr>
        <p:spPr>
          <a:xfrm>
            <a:off x="463091" y="4390204"/>
            <a:ext cx="11265817" cy="1323952"/>
          </a:xfrm>
          <a:prstGeom prst="rect">
            <a:avLst/>
          </a:prstGeom>
        </p:spPr>
        <p:txBody>
          <a:bodyPr wrap="square">
            <a:spAutoFit/>
          </a:bodyPr>
          <a:lstStyle/>
          <a:p>
            <a:pPr marL="72000" algn="just">
              <a:lnSpc>
                <a:spcPct val="150000"/>
              </a:lnSpc>
            </a:pPr>
            <a:r>
              <a:rPr lang="en-US" altLang="zh-CN" sz="2800" b="1" kern="100" dirty="0">
                <a:highlight>
                  <a:srgbClr val="00FF00"/>
                </a:highlight>
                <a:latin typeface="Alibaba Sans" panose="020B0503020203040204" pitchFamily="34" charset="0"/>
                <a:ea typeface="华文细黑"/>
                <a:cs typeface="Alibaba Sans" panose="020B0503020203040204" pitchFamily="34" charset="0"/>
              </a:rPr>
              <a:t>Showing</a:t>
            </a:r>
            <a:r>
              <a:rPr lang="en-US" altLang="zh-CN" sz="2800" b="1" kern="100" dirty="0">
                <a:latin typeface="Alibaba Sans" panose="020B0503020203040204" pitchFamily="34" charset="0"/>
                <a:ea typeface="华文细黑"/>
                <a:cs typeface="Alibaba Sans" panose="020B0503020203040204" pitchFamily="34" charset="0"/>
              </a:rPr>
              <a:t>: </a:t>
            </a:r>
            <a:r>
              <a:rPr lang="en-US" altLang="zh-CN" sz="2800" b="1" i="1" kern="100" dirty="0">
                <a:solidFill>
                  <a:srgbClr val="FF0000"/>
                </a:solidFill>
                <a:latin typeface="Alibaba Sans" panose="020B0503020203040204" pitchFamily="34" charset="0"/>
                <a:ea typeface="华文细黑"/>
                <a:cs typeface="Alibaba Sans" panose="020B0503020203040204" pitchFamily="34" charset="0"/>
              </a:rPr>
              <a:t> Betty twirled(</a:t>
            </a:r>
            <a:r>
              <a:rPr lang="zh-CN" altLang="en-US" sz="2800" b="1" kern="100" dirty="0">
                <a:solidFill>
                  <a:srgbClr val="FF0000"/>
                </a:solidFill>
                <a:latin typeface="Alibaba Sans" panose="020B0503020203040204" pitchFamily="34" charset="0"/>
                <a:ea typeface="华文细黑"/>
                <a:cs typeface="Alibaba Sans" panose="020B0503020203040204" pitchFamily="34" charset="0"/>
              </a:rPr>
              <a:t>旋转</a:t>
            </a:r>
            <a:r>
              <a:rPr lang="en-US" altLang="zh-CN" sz="2800" b="1" i="1" kern="100" dirty="0">
                <a:solidFill>
                  <a:srgbClr val="FF0000"/>
                </a:solidFill>
                <a:latin typeface="Alibaba Sans" panose="020B0503020203040204" pitchFamily="34" charset="0"/>
                <a:ea typeface="华文细黑"/>
                <a:cs typeface="Alibaba Sans" panose="020B0503020203040204" pitchFamily="34" charset="0"/>
              </a:rPr>
              <a:t>), her arms spread wide as if to hug the entire world. </a:t>
            </a:r>
          </a:p>
        </p:txBody>
      </p:sp>
    </p:spTree>
    <p:extLst>
      <p:ext uri="{BB962C8B-B14F-4D97-AF65-F5344CB8AC3E}">
        <p14:creationId xmlns:p14="http://schemas.microsoft.com/office/powerpoint/2010/main" val="96252704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blinds(horizontal)">
                                      <p:cBhvr>
                                        <p:cTn id="7" dur="5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blinds(horizontal)">
                                      <p:cBhvr>
                                        <p:cTn id="12" dur="5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blinds(horizontal)">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 calcmode="lin" valueType="num">
                                      <p:cBhvr additive="base">
                                        <p:cTn id="22" dur="500" fill="hold"/>
                                        <p:tgtEl>
                                          <p:spTgt spid="7"/>
                                        </p:tgtEl>
                                        <p:attrNameLst>
                                          <p:attrName>ppt_x</p:attrName>
                                        </p:attrNameLst>
                                      </p:cBhvr>
                                      <p:tavLst>
                                        <p:tav tm="0">
                                          <p:val>
                                            <p:strVal val="#ppt_x"/>
                                          </p:val>
                                        </p:tav>
                                        <p:tav tm="100000">
                                          <p:val>
                                            <p:strVal val="#ppt_x"/>
                                          </p:val>
                                        </p:tav>
                                      </p:tavLst>
                                    </p:anim>
                                    <p:anim calcmode="lin" valueType="num">
                                      <p:cBhvr additive="base">
                                        <p:cTn id="23"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3" presetClass="entr" presetSubtype="10" fill="hold" grpId="0" nodeType="clickEffect">
                                  <p:stCondLst>
                                    <p:cond delay="0"/>
                                  </p:stCondLst>
                                  <p:childTnLst>
                                    <p:set>
                                      <p:cBhvr>
                                        <p:cTn id="27" dur="1" fill="hold">
                                          <p:stCondLst>
                                            <p:cond delay="0"/>
                                          </p:stCondLst>
                                        </p:cTn>
                                        <p:tgtEl>
                                          <p:spTgt spid="8"/>
                                        </p:tgtEl>
                                        <p:attrNameLst>
                                          <p:attrName>style.visibility</p:attrName>
                                        </p:attrNameLst>
                                      </p:cBhvr>
                                      <p:to>
                                        <p:strVal val="visible"/>
                                      </p:to>
                                    </p:set>
                                    <p:animEffect transition="in" filter="blinds(horizontal)">
                                      <p:cBhvr>
                                        <p:cTn id="28"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0" grpId="0"/>
      <p:bldP spid="6" grpId="0"/>
      <p:bldP spid="7" grpId="0" animBg="1"/>
      <p:bldP spid="8" grpId="0"/>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格 1"/>
          <p:cNvGraphicFramePr>
            <a:graphicFrameLocks noGrp="1"/>
          </p:cNvGraphicFramePr>
          <p:nvPr/>
        </p:nvGraphicFramePr>
        <p:xfrm>
          <a:off x="335179" y="333450"/>
          <a:ext cx="11521641" cy="5961283"/>
        </p:xfrm>
        <a:graphic>
          <a:graphicData uri="http://schemas.openxmlformats.org/drawingml/2006/table">
            <a:tbl>
              <a:tblPr firstRow="1" firstCol="1" bandRow="1"/>
              <a:tblGrid>
                <a:gridCol w="11521641">
                  <a:extLst>
                    <a:ext uri="{9D8B030D-6E8A-4147-A177-3AD203B41FA5}">
                      <a16:colId xmlns:a16="http://schemas.microsoft.com/office/drawing/2014/main" val="20000"/>
                    </a:ext>
                  </a:extLst>
                </a:gridCol>
              </a:tblGrid>
              <a:tr h="5961283">
                <a:tc>
                  <a:txBody>
                    <a:bodyPr/>
                    <a:lstStyle/>
                    <a:p>
                      <a:pPr marL="72000" algn="just">
                        <a:lnSpc>
                          <a:spcPct val="150000"/>
                        </a:lnSpc>
                        <a:spcAft>
                          <a:spcPts val="0"/>
                        </a:spcAft>
                      </a:pPr>
                      <a:endParaRPr lang="en-US" altLang="zh-CN" sz="2800" b="1" kern="100" dirty="0">
                        <a:solidFill>
                          <a:schemeClr val="tx1"/>
                        </a:solidFill>
                        <a:effectLst/>
                        <a:latin typeface="Alibaba Sans" panose="020B0503020203040204" pitchFamily="34" charset="0"/>
                        <a:ea typeface="华文细黑"/>
                        <a:cs typeface="Alibaba Sans" panose="020B0503020203040204" pitchFamily="34" charset="0"/>
                      </a:endParaRPr>
                    </a:p>
                    <a:p>
                      <a:pPr marL="72000" algn="just">
                        <a:lnSpc>
                          <a:spcPct val="150000"/>
                        </a:lnSpc>
                        <a:spcAft>
                          <a:spcPts val="0"/>
                        </a:spcAft>
                      </a:pPr>
                      <a:endParaRPr lang="en-US" altLang="zh-CN" sz="2800" b="1" kern="100" dirty="0">
                        <a:solidFill>
                          <a:schemeClr val="tx1"/>
                        </a:solidFill>
                        <a:effectLst/>
                        <a:latin typeface="Alibaba Sans" panose="020B0503020203040204" pitchFamily="34" charset="0"/>
                        <a:ea typeface="华文细黑"/>
                        <a:cs typeface="Alibaba Sans" panose="020B0503020203040204" pitchFamily="34" charset="0"/>
                      </a:endParaRPr>
                    </a:p>
                    <a:p>
                      <a:pPr marL="72000" algn="just">
                        <a:lnSpc>
                          <a:spcPct val="150000"/>
                        </a:lnSpc>
                        <a:spcAft>
                          <a:spcPts val="0"/>
                        </a:spcAft>
                      </a:pPr>
                      <a:endParaRPr lang="en-US" altLang="zh-CN" sz="2800" b="1" kern="100" dirty="0">
                        <a:solidFill>
                          <a:schemeClr val="tx1"/>
                        </a:solidFill>
                        <a:effectLst/>
                        <a:latin typeface="Alibaba Sans" panose="020B0503020203040204" pitchFamily="34" charset="0"/>
                        <a:ea typeface="华文细黑"/>
                        <a:cs typeface="Alibaba Sans" panose="020B050302020304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sp>
        <p:nvSpPr>
          <p:cNvPr id="5" name="矩形 4">
            <a:extLst>
              <a:ext uri="{FF2B5EF4-FFF2-40B4-BE49-F238E27FC236}">
                <a16:creationId xmlns:a16="http://schemas.microsoft.com/office/drawing/2014/main" id="{5E2CF2B6-7290-CE43-A802-8C84820A6F09}"/>
              </a:ext>
            </a:extLst>
          </p:cNvPr>
          <p:cNvSpPr/>
          <p:nvPr/>
        </p:nvSpPr>
        <p:spPr>
          <a:xfrm>
            <a:off x="462296" y="968540"/>
            <a:ext cx="11265817" cy="677621"/>
          </a:xfrm>
          <a:prstGeom prst="rect">
            <a:avLst/>
          </a:prstGeom>
        </p:spPr>
        <p:txBody>
          <a:bodyPr wrap="square">
            <a:spAutoFit/>
          </a:bodyPr>
          <a:lstStyle/>
          <a:p>
            <a:pPr marL="72000" algn="just">
              <a:lnSpc>
                <a:spcPct val="150000"/>
              </a:lnSpc>
            </a:pPr>
            <a:r>
              <a:rPr lang="en-US" altLang="zh-CN" sz="2800" b="1" kern="100" dirty="0">
                <a:highlight>
                  <a:srgbClr val="00FF00"/>
                </a:highlight>
                <a:latin typeface="Alibaba Sans" panose="020B0503020203040204" pitchFamily="34" charset="0"/>
                <a:ea typeface="华文细黑"/>
                <a:cs typeface="Alibaba Sans" panose="020B0503020203040204" pitchFamily="34" charset="0"/>
              </a:rPr>
              <a:t>Telling</a:t>
            </a:r>
            <a:r>
              <a:rPr lang="en-US" altLang="zh-CN" sz="2800" b="1" kern="100" dirty="0">
                <a:latin typeface="Alibaba Sans" panose="020B0503020203040204" pitchFamily="34" charset="0"/>
                <a:ea typeface="华文细黑"/>
                <a:cs typeface="Alibaba Sans" panose="020B0503020203040204" pitchFamily="34" charset="0"/>
              </a:rPr>
              <a:t>:  </a:t>
            </a:r>
            <a:r>
              <a:rPr lang="en-US" altLang="zh-CN" sz="2800" b="1" i="1" kern="100" dirty="0">
                <a:latin typeface="Alibaba Sans" panose="020B0503020203040204" pitchFamily="34" charset="0"/>
                <a:ea typeface="华文细黑"/>
                <a:cs typeface="Alibaba Sans" panose="020B0503020203040204" pitchFamily="34" charset="0"/>
              </a:rPr>
              <a:t>She was ashamed of her knobby</a:t>
            </a:r>
            <a:r>
              <a:rPr lang="en-US" altLang="zh-CN" sz="2800" b="1" kern="100" dirty="0">
                <a:latin typeface="Alibaba Sans" panose="020B0503020203040204" pitchFamily="34" charset="0"/>
                <a:ea typeface="华文细黑"/>
                <a:cs typeface="Alibaba Sans" panose="020B0503020203040204" pitchFamily="34" charset="0"/>
              </a:rPr>
              <a:t>(</a:t>
            </a:r>
            <a:r>
              <a:rPr lang="zh-CN" altLang="en-US" sz="2800" b="1" kern="100" dirty="0">
                <a:latin typeface="Alibaba Sans" panose="020B0503020203040204" pitchFamily="34" charset="0"/>
                <a:ea typeface="华文细黑"/>
                <a:cs typeface="Alibaba Sans" panose="020B0503020203040204" pitchFamily="34" charset="0"/>
              </a:rPr>
              <a:t>凸起的</a:t>
            </a:r>
            <a:r>
              <a:rPr lang="en-US" altLang="zh-CN" sz="2800" b="1" kern="100" dirty="0">
                <a:latin typeface="Alibaba Sans" panose="020B0503020203040204" pitchFamily="34" charset="0"/>
                <a:ea typeface="华文细黑"/>
                <a:cs typeface="Alibaba Sans" panose="020B0503020203040204" pitchFamily="34" charset="0"/>
              </a:rPr>
              <a:t>) </a:t>
            </a:r>
            <a:r>
              <a:rPr lang="en-US" altLang="zh-CN" sz="2800" b="1" i="1" kern="100" dirty="0">
                <a:latin typeface="Alibaba Sans" panose="020B0503020203040204" pitchFamily="34" charset="0"/>
                <a:ea typeface="华文细黑"/>
                <a:cs typeface="Alibaba Sans" panose="020B0503020203040204" pitchFamily="34" charset="0"/>
              </a:rPr>
              <a:t>knees. </a:t>
            </a:r>
          </a:p>
        </p:txBody>
      </p:sp>
      <p:sp>
        <p:nvSpPr>
          <p:cNvPr id="7" name="下弧形箭头 6">
            <a:extLst>
              <a:ext uri="{FF2B5EF4-FFF2-40B4-BE49-F238E27FC236}">
                <a16:creationId xmlns:a16="http://schemas.microsoft.com/office/drawing/2014/main" id="{8EF827CB-E81B-6849-9B22-3925F5DCF5F9}"/>
              </a:ext>
            </a:extLst>
          </p:cNvPr>
          <p:cNvSpPr/>
          <p:nvPr/>
        </p:nvSpPr>
        <p:spPr>
          <a:xfrm rot="2127760">
            <a:off x="10127619" y="1225580"/>
            <a:ext cx="1343294" cy="677621"/>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solidFill>
                <a:schemeClr val="tx1"/>
              </a:solidFill>
            </a:endParaRPr>
          </a:p>
        </p:txBody>
      </p:sp>
      <p:sp>
        <p:nvSpPr>
          <p:cNvPr id="8" name="矩形 7">
            <a:extLst>
              <a:ext uri="{FF2B5EF4-FFF2-40B4-BE49-F238E27FC236}">
                <a16:creationId xmlns:a16="http://schemas.microsoft.com/office/drawing/2014/main" id="{D4CB0923-4DEE-6A4D-8A7C-5B7151D71A8D}"/>
              </a:ext>
            </a:extLst>
          </p:cNvPr>
          <p:cNvSpPr/>
          <p:nvPr/>
        </p:nvSpPr>
        <p:spPr>
          <a:xfrm>
            <a:off x="444691" y="2105842"/>
            <a:ext cx="11265817" cy="1323952"/>
          </a:xfrm>
          <a:prstGeom prst="rect">
            <a:avLst/>
          </a:prstGeom>
        </p:spPr>
        <p:txBody>
          <a:bodyPr wrap="square">
            <a:spAutoFit/>
          </a:bodyPr>
          <a:lstStyle/>
          <a:p>
            <a:pPr marL="72000" algn="just">
              <a:lnSpc>
                <a:spcPct val="150000"/>
              </a:lnSpc>
            </a:pPr>
            <a:r>
              <a:rPr lang="en-US" altLang="zh-CN" sz="2800" b="1" kern="100" dirty="0">
                <a:highlight>
                  <a:srgbClr val="00FF00"/>
                </a:highlight>
                <a:latin typeface="Alibaba Sans" panose="020B0503020203040204" pitchFamily="34" charset="0"/>
                <a:ea typeface="华文细黑"/>
                <a:cs typeface="Alibaba Sans" panose="020B0503020203040204" pitchFamily="34" charset="0"/>
              </a:rPr>
              <a:t>Showing</a:t>
            </a:r>
            <a:r>
              <a:rPr lang="en-US" altLang="zh-CN" sz="2800" b="1" kern="100" dirty="0">
                <a:latin typeface="Alibaba Sans" panose="020B0503020203040204" pitchFamily="34" charset="0"/>
                <a:ea typeface="华文细黑"/>
                <a:cs typeface="Alibaba Sans" panose="020B0503020203040204" pitchFamily="34" charset="0"/>
              </a:rPr>
              <a:t>: </a:t>
            </a:r>
            <a:r>
              <a:rPr lang="en-US" altLang="zh-CN" sz="2800" b="1" i="1" kern="100" dirty="0">
                <a:solidFill>
                  <a:srgbClr val="FF0000"/>
                </a:solidFill>
                <a:latin typeface="Alibaba Sans" panose="020B0503020203040204" pitchFamily="34" charset="0"/>
                <a:ea typeface="华文细黑"/>
                <a:cs typeface="Alibaba Sans" panose="020B0503020203040204" pitchFamily="34" charset="0"/>
              </a:rPr>
              <a:t> She lowered her lashes</a:t>
            </a:r>
            <a:r>
              <a:rPr lang="en-US" altLang="zh-CN" sz="2800" b="1" kern="100" dirty="0">
                <a:solidFill>
                  <a:srgbClr val="FF0000"/>
                </a:solidFill>
                <a:latin typeface="Alibaba Sans" panose="020B0503020203040204" pitchFamily="34" charset="0"/>
                <a:ea typeface="华文细黑"/>
                <a:cs typeface="Alibaba Sans" panose="020B0503020203040204" pitchFamily="34" charset="0"/>
              </a:rPr>
              <a:t>(</a:t>
            </a:r>
            <a:r>
              <a:rPr lang="zh-CN" altLang="en-US" sz="2800" b="1" kern="100" dirty="0">
                <a:solidFill>
                  <a:srgbClr val="FF0000"/>
                </a:solidFill>
                <a:latin typeface="Alibaba Sans" panose="020B0503020203040204" pitchFamily="34" charset="0"/>
                <a:ea typeface="华文细黑"/>
                <a:cs typeface="Alibaba Sans" panose="020B0503020203040204" pitchFamily="34" charset="0"/>
              </a:rPr>
              <a:t>睫毛</a:t>
            </a:r>
            <a:r>
              <a:rPr lang="en-US" altLang="zh-CN" sz="2800" b="1" kern="100" dirty="0">
                <a:solidFill>
                  <a:srgbClr val="FF0000"/>
                </a:solidFill>
                <a:latin typeface="Alibaba Sans" panose="020B0503020203040204" pitchFamily="34" charset="0"/>
                <a:ea typeface="华文细黑"/>
                <a:cs typeface="Alibaba Sans" panose="020B0503020203040204" pitchFamily="34" charset="0"/>
              </a:rPr>
              <a:t>)</a:t>
            </a:r>
            <a:r>
              <a:rPr lang="en-US" altLang="zh-CN" sz="2800" b="1" i="1" kern="100" dirty="0">
                <a:solidFill>
                  <a:srgbClr val="FF0000"/>
                </a:solidFill>
                <a:latin typeface="Alibaba Sans" panose="020B0503020203040204" pitchFamily="34" charset="0"/>
                <a:ea typeface="华文细黑"/>
                <a:cs typeface="Alibaba Sans" panose="020B0503020203040204" pitchFamily="34" charset="0"/>
              </a:rPr>
              <a:t>and tugged her skirt over her knobby knees. </a:t>
            </a:r>
          </a:p>
        </p:txBody>
      </p:sp>
      <p:sp>
        <p:nvSpPr>
          <p:cNvPr id="10" name="矩形 9">
            <a:extLst>
              <a:ext uri="{FF2B5EF4-FFF2-40B4-BE49-F238E27FC236}">
                <a16:creationId xmlns:a16="http://schemas.microsoft.com/office/drawing/2014/main" id="{2F7B4E38-AF16-E24C-BBD0-2517C7331F77}"/>
              </a:ext>
            </a:extLst>
          </p:cNvPr>
          <p:cNvSpPr/>
          <p:nvPr/>
        </p:nvSpPr>
        <p:spPr>
          <a:xfrm>
            <a:off x="444690" y="4126591"/>
            <a:ext cx="11265817" cy="677621"/>
          </a:xfrm>
          <a:prstGeom prst="rect">
            <a:avLst/>
          </a:prstGeom>
        </p:spPr>
        <p:txBody>
          <a:bodyPr wrap="square">
            <a:spAutoFit/>
          </a:bodyPr>
          <a:lstStyle/>
          <a:p>
            <a:pPr marL="72000" algn="just">
              <a:lnSpc>
                <a:spcPct val="150000"/>
              </a:lnSpc>
            </a:pPr>
            <a:r>
              <a:rPr lang="en-US" altLang="zh-CN" sz="2800" b="1" kern="100" dirty="0">
                <a:highlight>
                  <a:srgbClr val="00FF00"/>
                </a:highlight>
                <a:latin typeface="Alibaba Sans" panose="020B0503020203040204" pitchFamily="34" charset="0"/>
                <a:ea typeface="华文细黑"/>
                <a:cs typeface="Alibaba Sans" panose="020B0503020203040204" pitchFamily="34" charset="0"/>
              </a:rPr>
              <a:t>Telling</a:t>
            </a:r>
            <a:r>
              <a:rPr lang="en-US" altLang="zh-CN" sz="2800" b="1" kern="100" dirty="0">
                <a:latin typeface="Alibaba Sans" panose="020B0503020203040204" pitchFamily="34" charset="0"/>
                <a:ea typeface="华文细黑"/>
                <a:cs typeface="Alibaba Sans" panose="020B0503020203040204" pitchFamily="34" charset="0"/>
              </a:rPr>
              <a:t>:  </a:t>
            </a:r>
            <a:r>
              <a:rPr lang="en-US" altLang="zh-CN" sz="2800" b="1" i="1" kern="100" dirty="0">
                <a:latin typeface="Alibaba Sans" panose="020B0503020203040204" pitchFamily="34" charset="0"/>
                <a:ea typeface="华文细黑"/>
                <a:cs typeface="Alibaba Sans" panose="020B0503020203040204" pitchFamily="34" charset="0"/>
              </a:rPr>
              <a:t>I looked at Betty with annoyance.</a:t>
            </a:r>
          </a:p>
        </p:txBody>
      </p:sp>
      <p:sp>
        <p:nvSpPr>
          <p:cNvPr id="11" name="矩形 10">
            <a:extLst>
              <a:ext uri="{FF2B5EF4-FFF2-40B4-BE49-F238E27FC236}">
                <a16:creationId xmlns:a16="http://schemas.microsoft.com/office/drawing/2014/main" id="{D0445CCE-3500-E642-8194-208A8C6AD0C0}"/>
              </a:ext>
            </a:extLst>
          </p:cNvPr>
          <p:cNvSpPr/>
          <p:nvPr/>
        </p:nvSpPr>
        <p:spPr>
          <a:xfrm>
            <a:off x="444692" y="5213427"/>
            <a:ext cx="11265817" cy="677621"/>
          </a:xfrm>
          <a:prstGeom prst="rect">
            <a:avLst/>
          </a:prstGeom>
        </p:spPr>
        <p:txBody>
          <a:bodyPr wrap="square">
            <a:spAutoFit/>
          </a:bodyPr>
          <a:lstStyle/>
          <a:p>
            <a:pPr marL="72000" algn="just">
              <a:lnSpc>
                <a:spcPct val="150000"/>
              </a:lnSpc>
            </a:pPr>
            <a:r>
              <a:rPr lang="en-US" altLang="zh-CN" sz="2800" b="1" kern="100" dirty="0">
                <a:highlight>
                  <a:srgbClr val="00FF00"/>
                </a:highlight>
                <a:latin typeface="Alibaba Sans" panose="020B0503020203040204" pitchFamily="34" charset="0"/>
                <a:ea typeface="华文细黑"/>
                <a:cs typeface="Alibaba Sans" panose="020B0503020203040204" pitchFamily="34" charset="0"/>
              </a:rPr>
              <a:t>Showing </a:t>
            </a:r>
            <a:r>
              <a:rPr lang="en-US" altLang="zh-CN" sz="2800" b="1" kern="100" dirty="0">
                <a:latin typeface="Alibaba Sans" panose="020B0503020203040204" pitchFamily="34" charset="0"/>
                <a:ea typeface="华文细黑"/>
                <a:cs typeface="Alibaba Sans" panose="020B0503020203040204" pitchFamily="34" charset="0"/>
              </a:rPr>
              <a:t>:  </a:t>
            </a:r>
            <a:r>
              <a:rPr lang="en-US" altLang="zh-CN" sz="2800" b="1" i="1" kern="100" dirty="0">
                <a:solidFill>
                  <a:srgbClr val="FF0000"/>
                </a:solidFill>
                <a:latin typeface="Alibaba Sans" panose="020B0503020203040204" pitchFamily="34" charset="0"/>
                <a:ea typeface="华文细黑"/>
                <a:cs typeface="Alibaba Sans" panose="020B0503020203040204" pitchFamily="34" charset="0"/>
              </a:rPr>
              <a:t>I glared at Betty. </a:t>
            </a:r>
          </a:p>
        </p:txBody>
      </p:sp>
      <p:sp>
        <p:nvSpPr>
          <p:cNvPr id="12" name="下弧形箭头 11">
            <a:extLst>
              <a:ext uri="{FF2B5EF4-FFF2-40B4-BE49-F238E27FC236}">
                <a16:creationId xmlns:a16="http://schemas.microsoft.com/office/drawing/2014/main" id="{47CC50DF-6E9D-A647-81A2-DD991040F9BA}"/>
              </a:ext>
            </a:extLst>
          </p:cNvPr>
          <p:cNvSpPr/>
          <p:nvPr/>
        </p:nvSpPr>
        <p:spPr>
          <a:xfrm rot="2127760">
            <a:off x="8039387" y="4216293"/>
            <a:ext cx="1343294" cy="677621"/>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solidFill>
                <a:schemeClr val="tx1"/>
              </a:solidFill>
            </a:endParaRPr>
          </a:p>
        </p:txBody>
      </p:sp>
    </p:spTree>
    <p:extLst>
      <p:ext uri="{BB962C8B-B14F-4D97-AF65-F5344CB8AC3E}">
        <p14:creationId xmlns:p14="http://schemas.microsoft.com/office/powerpoint/2010/main" val="72441480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 calcmode="lin" valueType="num">
                                      <p:cBhvr additive="base">
                                        <p:cTn id="12" dur="500" fill="hold"/>
                                        <p:tgtEl>
                                          <p:spTgt spid="7"/>
                                        </p:tgtEl>
                                        <p:attrNameLst>
                                          <p:attrName>ppt_x</p:attrName>
                                        </p:attrNameLst>
                                      </p:cBhvr>
                                      <p:tavLst>
                                        <p:tav tm="0">
                                          <p:val>
                                            <p:strVal val="#ppt_x"/>
                                          </p:val>
                                        </p:tav>
                                        <p:tav tm="100000">
                                          <p:val>
                                            <p:strVal val="#ppt_x"/>
                                          </p:val>
                                        </p:tav>
                                      </p:tavLst>
                                    </p:anim>
                                    <p:anim calcmode="lin" valueType="num">
                                      <p:cBhvr additive="base">
                                        <p:cTn id="13"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3" presetClass="entr" presetSubtype="10" fill="hold" grpId="0" nodeType="clickEffect">
                                  <p:stCondLst>
                                    <p:cond delay="0"/>
                                  </p:stCondLst>
                                  <p:childTnLst>
                                    <p:set>
                                      <p:cBhvr>
                                        <p:cTn id="17" dur="1" fill="hold">
                                          <p:stCondLst>
                                            <p:cond delay="0"/>
                                          </p:stCondLst>
                                        </p:cTn>
                                        <p:tgtEl>
                                          <p:spTgt spid="8"/>
                                        </p:tgtEl>
                                        <p:attrNameLst>
                                          <p:attrName>style.visibility</p:attrName>
                                        </p:attrNameLst>
                                      </p:cBhvr>
                                      <p:to>
                                        <p:strVal val="visible"/>
                                      </p:to>
                                    </p:set>
                                    <p:animEffect transition="in" filter="blinds(horizontal)">
                                      <p:cBhvr>
                                        <p:cTn id="18" dur="500"/>
                                        <p:tgtEl>
                                          <p:spTgt spid="8"/>
                                        </p:tgtEl>
                                      </p:cBhvr>
                                    </p:animEffect>
                                  </p:childTnLst>
                                </p:cTn>
                              </p:par>
                            </p:childTnLst>
                          </p:cTn>
                        </p:par>
                      </p:childTnLst>
                    </p:cTn>
                  </p:par>
                  <p:par>
                    <p:cTn id="19" fill="hold">
                      <p:stCondLst>
                        <p:cond delay="indefinite"/>
                      </p:stCondLst>
                      <p:childTnLst>
                        <p:par>
                          <p:cTn id="20" fill="hold">
                            <p:stCondLst>
                              <p:cond delay="0"/>
                            </p:stCondLst>
                            <p:childTnLst>
                              <p:par>
                                <p:cTn id="21" presetID="3" presetClass="entr" presetSubtype="1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animEffect transition="in" filter="blinds(horizontal)">
                                      <p:cBhvr>
                                        <p:cTn id="23" dur="500"/>
                                        <p:tgtEl>
                                          <p:spTgt spid="10"/>
                                        </p:tgtEl>
                                      </p:cBhvr>
                                    </p:animEffect>
                                  </p:childTnLst>
                                </p:cTn>
                              </p:par>
                            </p:childTnLst>
                          </p:cTn>
                        </p:par>
                      </p:childTnLst>
                    </p:cTn>
                  </p:par>
                  <p:par>
                    <p:cTn id="24" fill="hold">
                      <p:stCondLst>
                        <p:cond delay="indefinite"/>
                      </p:stCondLst>
                      <p:childTnLst>
                        <p:par>
                          <p:cTn id="25" fill="hold">
                            <p:stCondLst>
                              <p:cond delay="0"/>
                            </p:stCondLst>
                            <p:childTnLst>
                              <p:par>
                                <p:cTn id="26" presetID="2" presetClass="entr" presetSubtype="4" fill="hold" grpId="0" nodeType="clickEffect">
                                  <p:stCondLst>
                                    <p:cond delay="0"/>
                                  </p:stCondLst>
                                  <p:childTnLst>
                                    <p:set>
                                      <p:cBhvr>
                                        <p:cTn id="27" dur="1" fill="hold">
                                          <p:stCondLst>
                                            <p:cond delay="0"/>
                                          </p:stCondLst>
                                        </p:cTn>
                                        <p:tgtEl>
                                          <p:spTgt spid="12"/>
                                        </p:tgtEl>
                                        <p:attrNameLst>
                                          <p:attrName>style.visibility</p:attrName>
                                        </p:attrNameLst>
                                      </p:cBhvr>
                                      <p:to>
                                        <p:strVal val="visible"/>
                                      </p:to>
                                    </p:set>
                                    <p:anim calcmode="lin" valueType="num">
                                      <p:cBhvr additive="base">
                                        <p:cTn id="28" dur="500" fill="hold"/>
                                        <p:tgtEl>
                                          <p:spTgt spid="12"/>
                                        </p:tgtEl>
                                        <p:attrNameLst>
                                          <p:attrName>ppt_x</p:attrName>
                                        </p:attrNameLst>
                                      </p:cBhvr>
                                      <p:tavLst>
                                        <p:tav tm="0">
                                          <p:val>
                                            <p:strVal val="#ppt_x"/>
                                          </p:val>
                                        </p:tav>
                                        <p:tav tm="100000">
                                          <p:val>
                                            <p:strVal val="#ppt_x"/>
                                          </p:val>
                                        </p:tav>
                                      </p:tavLst>
                                    </p:anim>
                                    <p:anim calcmode="lin" valueType="num">
                                      <p:cBhvr additive="base">
                                        <p:cTn id="29"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3" presetClass="entr" presetSubtype="10" fill="hold" grpId="0" nodeType="clickEffect">
                                  <p:stCondLst>
                                    <p:cond delay="0"/>
                                  </p:stCondLst>
                                  <p:childTnLst>
                                    <p:set>
                                      <p:cBhvr>
                                        <p:cTn id="33" dur="1" fill="hold">
                                          <p:stCondLst>
                                            <p:cond delay="0"/>
                                          </p:stCondLst>
                                        </p:cTn>
                                        <p:tgtEl>
                                          <p:spTgt spid="11"/>
                                        </p:tgtEl>
                                        <p:attrNameLst>
                                          <p:attrName>style.visibility</p:attrName>
                                        </p:attrNameLst>
                                      </p:cBhvr>
                                      <p:to>
                                        <p:strVal val="visible"/>
                                      </p:to>
                                    </p:set>
                                    <p:animEffect transition="in" filter="blinds(horizontal)">
                                      <p:cBhvr>
                                        <p:cTn id="34"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animBg="1"/>
      <p:bldP spid="8" grpId="0"/>
      <p:bldP spid="10" grpId="0"/>
      <p:bldP spid="11" grpId="0"/>
      <p:bldP spid="12" grpId="0" animBg="1"/>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格 1"/>
          <p:cNvGraphicFramePr>
            <a:graphicFrameLocks noGrp="1"/>
          </p:cNvGraphicFramePr>
          <p:nvPr/>
        </p:nvGraphicFramePr>
        <p:xfrm>
          <a:off x="335179" y="333450"/>
          <a:ext cx="11521641" cy="5961283"/>
        </p:xfrm>
        <a:graphic>
          <a:graphicData uri="http://schemas.openxmlformats.org/drawingml/2006/table">
            <a:tbl>
              <a:tblPr firstRow="1" firstCol="1" bandRow="1"/>
              <a:tblGrid>
                <a:gridCol w="11521641">
                  <a:extLst>
                    <a:ext uri="{9D8B030D-6E8A-4147-A177-3AD203B41FA5}">
                      <a16:colId xmlns:a16="http://schemas.microsoft.com/office/drawing/2014/main" val="20000"/>
                    </a:ext>
                  </a:extLst>
                </a:gridCol>
              </a:tblGrid>
              <a:tr h="5961283">
                <a:tc>
                  <a:txBody>
                    <a:bodyPr/>
                    <a:lstStyle/>
                    <a:p>
                      <a:pPr marL="72000" algn="just">
                        <a:lnSpc>
                          <a:spcPct val="150000"/>
                        </a:lnSpc>
                        <a:spcAft>
                          <a:spcPts val="0"/>
                        </a:spcAft>
                      </a:pPr>
                      <a:endParaRPr lang="en-US" altLang="zh-CN" sz="2800" b="1" kern="100" dirty="0">
                        <a:solidFill>
                          <a:schemeClr val="tx1"/>
                        </a:solidFill>
                        <a:effectLst/>
                        <a:latin typeface="Alibaba Sans" panose="020B0503020203040204" pitchFamily="34" charset="0"/>
                        <a:ea typeface="华文细黑"/>
                        <a:cs typeface="Alibaba Sans" panose="020B0503020203040204" pitchFamily="34" charset="0"/>
                      </a:endParaRPr>
                    </a:p>
                    <a:p>
                      <a:pPr marL="72000" algn="just">
                        <a:lnSpc>
                          <a:spcPct val="150000"/>
                        </a:lnSpc>
                        <a:spcAft>
                          <a:spcPts val="0"/>
                        </a:spcAft>
                      </a:pPr>
                      <a:endParaRPr lang="en-US" altLang="zh-CN" sz="2800" b="1" kern="100" dirty="0">
                        <a:solidFill>
                          <a:schemeClr val="tx1"/>
                        </a:solidFill>
                        <a:effectLst/>
                        <a:latin typeface="Alibaba Sans" panose="020B0503020203040204" pitchFamily="34" charset="0"/>
                        <a:ea typeface="华文细黑"/>
                        <a:cs typeface="Alibaba Sans" panose="020B0503020203040204" pitchFamily="34" charset="0"/>
                      </a:endParaRPr>
                    </a:p>
                    <a:p>
                      <a:pPr marL="72000" algn="just">
                        <a:lnSpc>
                          <a:spcPct val="150000"/>
                        </a:lnSpc>
                        <a:spcAft>
                          <a:spcPts val="0"/>
                        </a:spcAft>
                      </a:pPr>
                      <a:endParaRPr lang="en-US" altLang="zh-CN" sz="2800" b="1" kern="100" dirty="0">
                        <a:solidFill>
                          <a:schemeClr val="tx1"/>
                        </a:solidFill>
                        <a:effectLst/>
                        <a:latin typeface="Alibaba Sans" panose="020B0503020203040204" pitchFamily="34" charset="0"/>
                        <a:ea typeface="华文细黑"/>
                        <a:cs typeface="Alibaba Sans" panose="020B050302020304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sp>
        <p:nvSpPr>
          <p:cNvPr id="13" name="矩形 12">
            <a:extLst>
              <a:ext uri="{FF2B5EF4-FFF2-40B4-BE49-F238E27FC236}">
                <a16:creationId xmlns:a16="http://schemas.microsoft.com/office/drawing/2014/main" id="{08F37F0F-AB92-EE4A-9E73-C27FBCAC794E}"/>
              </a:ext>
            </a:extLst>
          </p:cNvPr>
          <p:cNvSpPr/>
          <p:nvPr/>
        </p:nvSpPr>
        <p:spPr>
          <a:xfrm>
            <a:off x="287356" y="1111697"/>
            <a:ext cx="10904032" cy="677621"/>
          </a:xfrm>
          <a:prstGeom prst="rect">
            <a:avLst/>
          </a:prstGeom>
        </p:spPr>
        <p:txBody>
          <a:bodyPr wrap="square">
            <a:spAutoFit/>
          </a:bodyPr>
          <a:lstStyle/>
          <a:p>
            <a:pPr marL="72000" algn="just">
              <a:lnSpc>
                <a:spcPct val="150000"/>
              </a:lnSpc>
            </a:pPr>
            <a:r>
              <a:rPr lang="en-US" altLang="zh-CN" sz="2800" b="1" dirty="0">
                <a:solidFill>
                  <a:srgbClr val="00B050"/>
                </a:solidFill>
                <a:latin typeface="Alibaba Sans" panose="020B0503020203040204" pitchFamily="34" charset="0"/>
                <a:cs typeface="Alibaba Sans" panose="020B0503020203040204" pitchFamily="34" charset="0"/>
              </a:rPr>
              <a:t>3) Facial expressions</a:t>
            </a:r>
          </a:p>
        </p:txBody>
      </p:sp>
      <p:sp>
        <p:nvSpPr>
          <p:cNvPr id="10" name="矩形 9">
            <a:extLst>
              <a:ext uri="{FF2B5EF4-FFF2-40B4-BE49-F238E27FC236}">
                <a16:creationId xmlns:a16="http://schemas.microsoft.com/office/drawing/2014/main" id="{4F2AAC4F-07B4-3349-B241-670D2C8DC6B4}"/>
              </a:ext>
            </a:extLst>
          </p:cNvPr>
          <p:cNvSpPr/>
          <p:nvPr/>
        </p:nvSpPr>
        <p:spPr>
          <a:xfrm>
            <a:off x="319401" y="1989634"/>
            <a:ext cx="11265817" cy="1148071"/>
          </a:xfrm>
          <a:prstGeom prst="rect">
            <a:avLst/>
          </a:prstGeom>
        </p:spPr>
        <p:txBody>
          <a:bodyPr wrap="square">
            <a:spAutoFit/>
          </a:bodyPr>
          <a:lstStyle/>
          <a:p>
            <a:pPr marL="72000" algn="just">
              <a:lnSpc>
                <a:spcPct val="150000"/>
              </a:lnSpc>
            </a:pPr>
            <a:r>
              <a:rPr lang="en-US" altLang="zh-CN" sz="2400" b="1" dirty="0">
                <a:solidFill>
                  <a:srgbClr val="0066FF"/>
                </a:solidFill>
                <a:latin typeface="Alibaba Sans" panose="020B0503020203040204" pitchFamily="34" charset="0"/>
                <a:cs typeface="Alibaba Sans" panose="020B0503020203040204" pitchFamily="34" charset="0"/>
              </a:rPr>
              <a:t>Facial expressions are another wonderful way to convey emotions, but remember that you can only use them for non-POV characters.</a:t>
            </a:r>
          </a:p>
        </p:txBody>
      </p:sp>
      <p:sp>
        <p:nvSpPr>
          <p:cNvPr id="6" name="矩形 5">
            <a:extLst>
              <a:ext uri="{FF2B5EF4-FFF2-40B4-BE49-F238E27FC236}">
                <a16:creationId xmlns:a16="http://schemas.microsoft.com/office/drawing/2014/main" id="{AE05F005-7B09-EE4E-90F3-CC0D596E24A7}"/>
              </a:ext>
            </a:extLst>
          </p:cNvPr>
          <p:cNvSpPr/>
          <p:nvPr/>
        </p:nvSpPr>
        <p:spPr>
          <a:xfrm>
            <a:off x="462297" y="3404606"/>
            <a:ext cx="11265817" cy="677621"/>
          </a:xfrm>
          <a:prstGeom prst="rect">
            <a:avLst/>
          </a:prstGeom>
        </p:spPr>
        <p:txBody>
          <a:bodyPr wrap="square">
            <a:spAutoFit/>
          </a:bodyPr>
          <a:lstStyle/>
          <a:p>
            <a:pPr marL="72000" algn="just">
              <a:lnSpc>
                <a:spcPct val="150000"/>
              </a:lnSpc>
            </a:pPr>
            <a:r>
              <a:rPr lang="en-US" altLang="zh-CN" sz="2800" b="1" kern="100" dirty="0">
                <a:highlight>
                  <a:srgbClr val="00FF00"/>
                </a:highlight>
                <a:latin typeface="Alibaba Sans" panose="020B0503020203040204" pitchFamily="34" charset="0"/>
                <a:ea typeface="华文细黑"/>
                <a:cs typeface="Alibaba Sans" panose="020B0503020203040204" pitchFamily="34" charset="0"/>
              </a:rPr>
              <a:t>Telling</a:t>
            </a:r>
            <a:r>
              <a:rPr lang="en-US" altLang="zh-CN" sz="2800" b="1" kern="100" dirty="0">
                <a:latin typeface="Alibaba Sans" panose="020B0503020203040204" pitchFamily="34" charset="0"/>
                <a:ea typeface="华文细黑"/>
                <a:cs typeface="Alibaba Sans" panose="020B0503020203040204" pitchFamily="34" charset="0"/>
              </a:rPr>
              <a:t>:  </a:t>
            </a:r>
            <a:r>
              <a:rPr lang="en-US" altLang="zh-CN" sz="2800" b="1" i="1" kern="100" dirty="0">
                <a:latin typeface="Alibaba Sans" panose="020B0503020203040204" pitchFamily="34" charset="0"/>
                <a:ea typeface="华文细黑"/>
                <a:cs typeface="Alibaba Sans" panose="020B0503020203040204" pitchFamily="34" charset="0"/>
              </a:rPr>
              <a:t>She was amused. </a:t>
            </a:r>
          </a:p>
        </p:txBody>
      </p:sp>
      <p:sp>
        <p:nvSpPr>
          <p:cNvPr id="7" name="下弧形箭头 6">
            <a:extLst>
              <a:ext uri="{FF2B5EF4-FFF2-40B4-BE49-F238E27FC236}">
                <a16:creationId xmlns:a16="http://schemas.microsoft.com/office/drawing/2014/main" id="{B5432405-33D8-DD41-A462-AECA41D16DD2}"/>
              </a:ext>
            </a:extLst>
          </p:cNvPr>
          <p:cNvSpPr/>
          <p:nvPr/>
        </p:nvSpPr>
        <p:spPr>
          <a:xfrm rot="2127760">
            <a:off x="9047501" y="3535161"/>
            <a:ext cx="1343294" cy="677621"/>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solidFill>
                <a:schemeClr val="tx1"/>
              </a:solidFill>
            </a:endParaRPr>
          </a:p>
        </p:txBody>
      </p:sp>
      <p:sp>
        <p:nvSpPr>
          <p:cNvPr id="8" name="矩形 7">
            <a:extLst>
              <a:ext uri="{FF2B5EF4-FFF2-40B4-BE49-F238E27FC236}">
                <a16:creationId xmlns:a16="http://schemas.microsoft.com/office/drawing/2014/main" id="{E46D7E87-0F72-594A-BC0A-C86C96310E68}"/>
              </a:ext>
            </a:extLst>
          </p:cNvPr>
          <p:cNvSpPr/>
          <p:nvPr/>
        </p:nvSpPr>
        <p:spPr>
          <a:xfrm>
            <a:off x="463091" y="4390204"/>
            <a:ext cx="11265817" cy="677621"/>
          </a:xfrm>
          <a:prstGeom prst="rect">
            <a:avLst/>
          </a:prstGeom>
        </p:spPr>
        <p:txBody>
          <a:bodyPr wrap="square">
            <a:spAutoFit/>
          </a:bodyPr>
          <a:lstStyle/>
          <a:p>
            <a:pPr marL="72000" algn="just">
              <a:lnSpc>
                <a:spcPct val="150000"/>
              </a:lnSpc>
            </a:pPr>
            <a:r>
              <a:rPr lang="en-US" altLang="zh-CN" sz="2800" b="1" kern="100" dirty="0">
                <a:highlight>
                  <a:srgbClr val="00FF00"/>
                </a:highlight>
                <a:latin typeface="Alibaba Sans" panose="020B0503020203040204" pitchFamily="34" charset="0"/>
                <a:ea typeface="华文细黑"/>
                <a:cs typeface="Alibaba Sans" panose="020B0503020203040204" pitchFamily="34" charset="0"/>
              </a:rPr>
              <a:t>Showing</a:t>
            </a:r>
            <a:r>
              <a:rPr lang="en-US" altLang="zh-CN" sz="2800" b="1" kern="100" dirty="0">
                <a:latin typeface="Alibaba Sans" panose="020B0503020203040204" pitchFamily="34" charset="0"/>
                <a:ea typeface="华文细黑"/>
                <a:cs typeface="Alibaba Sans" panose="020B0503020203040204" pitchFamily="34" charset="0"/>
              </a:rPr>
              <a:t>: </a:t>
            </a:r>
            <a:r>
              <a:rPr lang="en-US" altLang="zh-CN" sz="2800" b="1" i="1" kern="100" dirty="0">
                <a:solidFill>
                  <a:srgbClr val="FF0000"/>
                </a:solidFill>
                <a:latin typeface="Alibaba Sans" panose="020B0503020203040204" pitchFamily="34" charset="0"/>
                <a:ea typeface="华文细黑"/>
                <a:cs typeface="Alibaba Sans" panose="020B0503020203040204" pitchFamily="34" charset="0"/>
              </a:rPr>
              <a:t> Her lips curled up in a smile.</a:t>
            </a:r>
          </a:p>
        </p:txBody>
      </p:sp>
    </p:spTree>
    <p:extLst>
      <p:ext uri="{BB962C8B-B14F-4D97-AF65-F5344CB8AC3E}">
        <p14:creationId xmlns:p14="http://schemas.microsoft.com/office/powerpoint/2010/main" val="144565648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blinds(horizontal)">
                                      <p:cBhvr>
                                        <p:cTn id="7" dur="5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blinds(horizontal)">
                                      <p:cBhvr>
                                        <p:cTn id="12" dur="5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blinds(horizontal)">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 calcmode="lin" valueType="num">
                                      <p:cBhvr additive="base">
                                        <p:cTn id="22" dur="500" fill="hold"/>
                                        <p:tgtEl>
                                          <p:spTgt spid="7"/>
                                        </p:tgtEl>
                                        <p:attrNameLst>
                                          <p:attrName>ppt_x</p:attrName>
                                        </p:attrNameLst>
                                      </p:cBhvr>
                                      <p:tavLst>
                                        <p:tav tm="0">
                                          <p:val>
                                            <p:strVal val="#ppt_x"/>
                                          </p:val>
                                        </p:tav>
                                        <p:tav tm="100000">
                                          <p:val>
                                            <p:strVal val="#ppt_x"/>
                                          </p:val>
                                        </p:tav>
                                      </p:tavLst>
                                    </p:anim>
                                    <p:anim calcmode="lin" valueType="num">
                                      <p:cBhvr additive="base">
                                        <p:cTn id="23"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3" presetClass="entr" presetSubtype="10" fill="hold" grpId="0" nodeType="clickEffect">
                                  <p:stCondLst>
                                    <p:cond delay="0"/>
                                  </p:stCondLst>
                                  <p:childTnLst>
                                    <p:set>
                                      <p:cBhvr>
                                        <p:cTn id="27" dur="1" fill="hold">
                                          <p:stCondLst>
                                            <p:cond delay="0"/>
                                          </p:stCondLst>
                                        </p:cTn>
                                        <p:tgtEl>
                                          <p:spTgt spid="8"/>
                                        </p:tgtEl>
                                        <p:attrNameLst>
                                          <p:attrName>style.visibility</p:attrName>
                                        </p:attrNameLst>
                                      </p:cBhvr>
                                      <p:to>
                                        <p:strVal val="visible"/>
                                      </p:to>
                                    </p:set>
                                    <p:animEffect transition="in" filter="blinds(horizontal)">
                                      <p:cBhvr>
                                        <p:cTn id="28"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0" grpId="0"/>
      <p:bldP spid="6" grpId="0"/>
      <p:bldP spid="7" grpId="0" animBg="1"/>
      <p:bldP spid="8" grpId="0"/>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格 1"/>
          <p:cNvGraphicFramePr>
            <a:graphicFrameLocks noGrp="1"/>
          </p:cNvGraphicFramePr>
          <p:nvPr/>
        </p:nvGraphicFramePr>
        <p:xfrm>
          <a:off x="335179" y="333450"/>
          <a:ext cx="11521641" cy="5961283"/>
        </p:xfrm>
        <a:graphic>
          <a:graphicData uri="http://schemas.openxmlformats.org/drawingml/2006/table">
            <a:tbl>
              <a:tblPr firstRow="1" firstCol="1" bandRow="1"/>
              <a:tblGrid>
                <a:gridCol w="11521641">
                  <a:extLst>
                    <a:ext uri="{9D8B030D-6E8A-4147-A177-3AD203B41FA5}">
                      <a16:colId xmlns:a16="http://schemas.microsoft.com/office/drawing/2014/main" val="20000"/>
                    </a:ext>
                  </a:extLst>
                </a:gridCol>
              </a:tblGrid>
              <a:tr h="5961283">
                <a:tc>
                  <a:txBody>
                    <a:bodyPr/>
                    <a:lstStyle/>
                    <a:p>
                      <a:pPr marL="72000" algn="just">
                        <a:lnSpc>
                          <a:spcPct val="150000"/>
                        </a:lnSpc>
                        <a:spcAft>
                          <a:spcPts val="0"/>
                        </a:spcAft>
                      </a:pPr>
                      <a:endParaRPr lang="en-US" altLang="zh-CN" sz="2800" b="1" kern="100" dirty="0">
                        <a:solidFill>
                          <a:schemeClr val="tx1"/>
                        </a:solidFill>
                        <a:effectLst/>
                        <a:latin typeface="Alibaba Sans" panose="020B0503020203040204" pitchFamily="34" charset="0"/>
                        <a:ea typeface="华文细黑"/>
                        <a:cs typeface="Alibaba Sans" panose="020B0503020203040204" pitchFamily="34" charset="0"/>
                      </a:endParaRPr>
                    </a:p>
                    <a:p>
                      <a:pPr marL="72000" algn="just">
                        <a:lnSpc>
                          <a:spcPct val="150000"/>
                        </a:lnSpc>
                        <a:spcAft>
                          <a:spcPts val="0"/>
                        </a:spcAft>
                      </a:pPr>
                      <a:endParaRPr lang="en-US" altLang="zh-CN" sz="2800" b="1" kern="100" dirty="0">
                        <a:solidFill>
                          <a:schemeClr val="tx1"/>
                        </a:solidFill>
                        <a:effectLst/>
                        <a:latin typeface="Alibaba Sans" panose="020B0503020203040204" pitchFamily="34" charset="0"/>
                        <a:ea typeface="华文细黑"/>
                        <a:cs typeface="Alibaba Sans" panose="020B0503020203040204" pitchFamily="34" charset="0"/>
                      </a:endParaRPr>
                    </a:p>
                    <a:p>
                      <a:pPr marL="72000" algn="just">
                        <a:lnSpc>
                          <a:spcPct val="150000"/>
                        </a:lnSpc>
                        <a:spcAft>
                          <a:spcPts val="0"/>
                        </a:spcAft>
                      </a:pPr>
                      <a:endParaRPr lang="en-US" altLang="zh-CN" sz="2800" b="1" kern="100" dirty="0">
                        <a:solidFill>
                          <a:schemeClr val="tx1"/>
                        </a:solidFill>
                        <a:effectLst/>
                        <a:latin typeface="Alibaba Sans" panose="020B0503020203040204" pitchFamily="34" charset="0"/>
                        <a:ea typeface="华文细黑"/>
                        <a:cs typeface="Alibaba Sans" panose="020B050302020304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sp>
        <p:nvSpPr>
          <p:cNvPr id="6" name="矩形 5">
            <a:extLst>
              <a:ext uri="{FF2B5EF4-FFF2-40B4-BE49-F238E27FC236}">
                <a16:creationId xmlns:a16="http://schemas.microsoft.com/office/drawing/2014/main" id="{AE05F005-7B09-EE4E-90F3-CC0D596E24A7}"/>
              </a:ext>
            </a:extLst>
          </p:cNvPr>
          <p:cNvSpPr/>
          <p:nvPr/>
        </p:nvSpPr>
        <p:spPr>
          <a:xfrm>
            <a:off x="589417" y="2130573"/>
            <a:ext cx="11265817" cy="677621"/>
          </a:xfrm>
          <a:prstGeom prst="rect">
            <a:avLst/>
          </a:prstGeom>
        </p:spPr>
        <p:txBody>
          <a:bodyPr wrap="square">
            <a:spAutoFit/>
          </a:bodyPr>
          <a:lstStyle/>
          <a:p>
            <a:pPr marL="72000" algn="just">
              <a:lnSpc>
                <a:spcPct val="150000"/>
              </a:lnSpc>
            </a:pPr>
            <a:r>
              <a:rPr lang="en-US" altLang="zh-CN" sz="2800" b="1" kern="100" dirty="0">
                <a:highlight>
                  <a:srgbClr val="00FF00"/>
                </a:highlight>
                <a:latin typeface="Alibaba Sans" panose="020B0503020203040204" pitchFamily="34" charset="0"/>
                <a:ea typeface="华文细黑"/>
                <a:cs typeface="Alibaba Sans" panose="020B0503020203040204" pitchFamily="34" charset="0"/>
              </a:rPr>
              <a:t>Telling</a:t>
            </a:r>
            <a:r>
              <a:rPr lang="en-US" altLang="zh-CN" sz="2800" b="1" kern="100" dirty="0">
                <a:latin typeface="Alibaba Sans" panose="020B0503020203040204" pitchFamily="34" charset="0"/>
                <a:ea typeface="华文细黑"/>
                <a:cs typeface="Alibaba Sans" panose="020B0503020203040204" pitchFamily="34" charset="0"/>
              </a:rPr>
              <a:t>:  </a:t>
            </a:r>
            <a:r>
              <a:rPr lang="en-US" altLang="zh-CN" sz="2800" b="1" i="1" kern="100" dirty="0">
                <a:latin typeface="Alibaba Sans" panose="020B0503020203040204" pitchFamily="34" charset="0"/>
                <a:ea typeface="华文细黑"/>
                <a:cs typeface="Alibaba Sans" panose="020B0503020203040204" pitchFamily="34" charset="0"/>
              </a:rPr>
              <a:t>She looked puzzled. </a:t>
            </a:r>
          </a:p>
        </p:txBody>
      </p:sp>
      <p:sp>
        <p:nvSpPr>
          <p:cNvPr id="7" name="下弧形箭头 6">
            <a:extLst>
              <a:ext uri="{FF2B5EF4-FFF2-40B4-BE49-F238E27FC236}">
                <a16:creationId xmlns:a16="http://schemas.microsoft.com/office/drawing/2014/main" id="{B5432405-33D8-DD41-A462-AECA41D16DD2}"/>
              </a:ext>
            </a:extLst>
          </p:cNvPr>
          <p:cNvSpPr/>
          <p:nvPr/>
        </p:nvSpPr>
        <p:spPr>
          <a:xfrm rot="2127760">
            <a:off x="8471436" y="2371568"/>
            <a:ext cx="1343294" cy="677621"/>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solidFill>
                <a:schemeClr val="tx1"/>
              </a:solidFill>
            </a:endParaRPr>
          </a:p>
        </p:txBody>
      </p:sp>
      <p:sp>
        <p:nvSpPr>
          <p:cNvPr id="8" name="矩形 7">
            <a:extLst>
              <a:ext uri="{FF2B5EF4-FFF2-40B4-BE49-F238E27FC236}">
                <a16:creationId xmlns:a16="http://schemas.microsoft.com/office/drawing/2014/main" id="{E46D7E87-0F72-594A-BC0A-C86C96310E68}"/>
              </a:ext>
            </a:extLst>
          </p:cNvPr>
          <p:cNvSpPr/>
          <p:nvPr/>
        </p:nvSpPr>
        <p:spPr>
          <a:xfrm>
            <a:off x="589417" y="3386864"/>
            <a:ext cx="11265817" cy="1323952"/>
          </a:xfrm>
          <a:prstGeom prst="rect">
            <a:avLst/>
          </a:prstGeom>
        </p:spPr>
        <p:txBody>
          <a:bodyPr wrap="square">
            <a:spAutoFit/>
          </a:bodyPr>
          <a:lstStyle/>
          <a:p>
            <a:pPr marL="72000" algn="just">
              <a:lnSpc>
                <a:spcPct val="150000"/>
              </a:lnSpc>
            </a:pPr>
            <a:r>
              <a:rPr lang="en-US" altLang="zh-CN" sz="2800" b="1" kern="100" dirty="0">
                <a:highlight>
                  <a:srgbClr val="00FF00"/>
                </a:highlight>
                <a:latin typeface="Alibaba Sans" panose="020B0503020203040204" pitchFamily="34" charset="0"/>
                <a:ea typeface="华文细黑"/>
                <a:cs typeface="Alibaba Sans" panose="020B0503020203040204" pitchFamily="34" charset="0"/>
              </a:rPr>
              <a:t>Showing</a:t>
            </a:r>
            <a:r>
              <a:rPr lang="en-US" altLang="zh-CN" sz="2800" b="1" kern="100" dirty="0">
                <a:latin typeface="Alibaba Sans" panose="020B0503020203040204" pitchFamily="34" charset="0"/>
                <a:ea typeface="华文细黑"/>
                <a:cs typeface="Alibaba Sans" panose="020B0503020203040204" pitchFamily="34" charset="0"/>
              </a:rPr>
              <a:t>: </a:t>
            </a:r>
            <a:r>
              <a:rPr lang="en-US" altLang="zh-CN" sz="2800" b="1" i="1" kern="100" dirty="0">
                <a:solidFill>
                  <a:srgbClr val="FF0000"/>
                </a:solidFill>
                <a:latin typeface="Alibaba Sans" panose="020B0503020203040204" pitchFamily="34" charset="0"/>
                <a:ea typeface="华文细黑"/>
                <a:cs typeface="Alibaba Sans" panose="020B0503020203040204" pitchFamily="34" charset="0"/>
              </a:rPr>
              <a:t> Her brow furrowed</a:t>
            </a:r>
            <a:r>
              <a:rPr lang="en-US" altLang="zh-CN" sz="2800" b="1" kern="100" dirty="0">
                <a:solidFill>
                  <a:srgbClr val="FF0000"/>
                </a:solidFill>
                <a:latin typeface="Alibaba Sans" panose="020B0503020203040204" pitchFamily="34" charset="0"/>
                <a:ea typeface="华文细黑"/>
                <a:cs typeface="Alibaba Sans" panose="020B0503020203040204" pitchFamily="34" charset="0"/>
              </a:rPr>
              <a:t>(</a:t>
            </a:r>
            <a:r>
              <a:rPr lang="zh-CN" altLang="en-US" sz="2800" b="1" kern="100" dirty="0">
                <a:solidFill>
                  <a:srgbClr val="FF0000"/>
                </a:solidFill>
                <a:latin typeface="Alibaba Sans" panose="020B0503020203040204" pitchFamily="34" charset="0"/>
                <a:ea typeface="华文细黑"/>
                <a:cs typeface="Alibaba Sans" panose="020B0503020203040204" pitchFamily="34" charset="0"/>
              </a:rPr>
              <a:t>皱眉</a:t>
            </a:r>
            <a:r>
              <a:rPr lang="en-US" altLang="zh-CN" sz="2800" b="1" kern="100" dirty="0">
                <a:solidFill>
                  <a:srgbClr val="FF0000"/>
                </a:solidFill>
                <a:latin typeface="Alibaba Sans" panose="020B0503020203040204" pitchFamily="34" charset="0"/>
                <a:ea typeface="华文细黑"/>
                <a:cs typeface="Alibaba Sans" panose="020B0503020203040204" pitchFamily="34" charset="0"/>
              </a:rPr>
              <a:t>), </a:t>
            </a:r>
            <a:r>
              <a:rPr lang="en-US" altLang="zh-CN" sz="2800" b="1" i="1" kern="100" dirty="0">
                <a:solidFill>
                  <a:srgbClr val="FF0000"/>
                </a:solidFill>
                <a:latin typeface="Alibaba Sans" panose="020B0503020203040204" pitchFamily="34" charset="0"/>
                <a:ea typeface="华文细黑"/>
                <a:cs typeface="Alibaba Sans" panose="020B0503020203040204" pitchFamily="34" charset="0"/>
              </a:rPr>
              <a:t>and her eyes rolled upward as if seeking answers from above. </a:t>
            </a:r>
          </a:p>
        </p:txBody>
      </p:sp>
    </p:spTree>
    <p:extLst>
      <p:ext uri="{BB962C8B-B14F-4D97-AF65-F5344CB8AC3E}">
        <p14:creationId xmlns:p14="http://schemas.microsoft.com/office/powerpoint/2010/main" val="106299693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 calcmode="lin" valueType="num">
                                      <p:cBhvr additive="base">
                                        <p:cTn id="12" dur="500" fill="hold"/>
                                        <p:tgtEl>
                                          <p:spTgt spid="7"/>
                                        </p:tgtEl>
                                        <p:attrNameLst>
                                          <p:attrName>ppt_x</p:attrName>
                                        </p:attrNameLst>
                                      </p:cBhvr>
                                      <p:tavLst>
                                        <p:tav tm="0">
                                          <p:val>
                                            <p:strVal val="#ppt_x"/>
                                          </p:val>
                                        </p:tav>
                                        <p:tav tm="100000">
                                          <p:val>
                                            <p:strVal val="#ppt_x"/>
                                          </p:val>
                                        </p:tav>
                                      </p:tavLst>
                                    </p:anim>
                                    <p:anim calcmode="lin" valueType="num">
                                      <p:cBhvr additive="base">
                                        <p:cTn id="13"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3" presetClass="entr" presetSubtype="10" fill="hold" grpId="0" nodeType="clickEffect">
                                  <p:stCondLst>
                                    <p:cond delay="0"/>
                                  </p:stCondLst>
                                  <p:childTnLst>
                                    <p:set>
                                      <p:cBhvr>
                                        <p:cTn id="17" dur="1" fill="hold">
                                          <p:stCondLst>
                                            <p:cond delay="0"/>
                                          </p:stCondLst>
                                        </p:cTn>
                                        <p:tgtEl>
                                          <p:spTgt spid="8"/>
                                        </p:tgtEl>
                                        <p:attrNameLst>
                                          <p:attrName>style.visibility</p:attrName>
                                        </p:attrNameLst>
                                      </p:cBhvr>
                                      <p:to>
                                        <p:strVal val="visible"/>
                                      </p:to>
                                    </p:set>
                                    <p:animEffect transition="in" filter="blinds(horizontal)">
                                      <p:cBhvr>
                                        <p:cTn id="18"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animBg="1"/>
      <p:bldP spid="8" grpId="0"/>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格 1"/>
          <p:cNvGraphicFramePr>
            <a:graphicFrameLocks noGrp="1"/>
          </p:cNvGraphicFramePr>
          <p:nvPr/>
        </p:nvGraphicFramePr>
        <p:xfrm>
          <a:off x="335179" y="333450"/>
          <a:ext cx="11521641" cy="5961283"/>
        </p:xfrm>
        <a:graphic>
          <a:graphicData uri="http://schemas.openxmlformats.org/drawingml/2006/table">
            <a:tbl>
              <a:tblPr firstRow="1" firstCol="1" bandRow="1"/>
              <a:tblGrid>
                <a:gridCol w="11521641">
                  <a:extLst>
                    <a:ext uri="{9D8B030D-6E8A-4147-A177-3AD203B41FA5}">
                      <a16:colId xmlns:a16="http://schemas.microsoft.com/office/drawing/2014/main" val="20000"/>
                    </a:ext>
                  </a:extLst>
                </a:gridCol>
              </a:tblGrid>
              <a:tr h="5961283">
                <a:tc>
                  <a:txBody>
                    <a:bodyPr/>
                    <a:lstStyle/>
                    <a:p>
                      <a:pPr marL="72000" algn="just">
                        <a:lnSpc>
                          <a:spcPct val="150000"/>
                        </a:lnSpc>
                        <a:spcAft>
                          <a:spcPts val="0"/>
                        </a:spcAft>
                      </a:pPr>
                      <a:endParaRPr lang="en-US" altLang="zh-CN" sz="2800" b="1" kern="100" dirty="0">
                        <a:solidFill>
                          <a:schemeClr val="tx1"/>
                        </a:solidFill>
                        <a:effectLst/>
                        <a:latin typeface="Alibaba Sans" panose="020B0503020203040204" pitchFamily="34" charset="0"/>
                        <a:ea typeface="华文细黑"/>
                        <a:cs typeface="Alibaba Sans" panose="020B0503020203040204" pitchFamily="34" charset="0"/>
                      </a:endParaRPr>
                    </a:p>
                    <a:p>
                      <a:pPr marL="72000" algn="just">
                        <a:lnSpc>
                          <a:spcPct val="150000"/>
                        </a:lnSpc>
                        <a:spcAft>
                          <a:spcPts val="0"/>
                        </a:spcAft>
                      </a:pPr>
                      <a:endParaRPr lang="en-US" altLang="zh-CN" sz="2800" b="1" kern="100" dirty="0">
                        <a:solidFill>
                          <a:schemeClr val="tx1"/>
                        </a:solidFill>
                        <a:effectLst/>
                        <a:latin typeface="Alibaba Sans" panose="020B0503020203040204" pitchFamily="34" charset="0"/>
                        <a:ea typeface="华文细黑"/>
                        <a:cs typeface="Alibaba Sans" panose="020B0503020203040204" pitchFamily="34" charset="0"/>
                      </a:endParaRPr>
                    </a:p>
                    <a:p>
                      <a:pPr marL="72000" algn="just">
                        <a:lnSpc>
                          <a:spcPct val="150000"/>
                        </a:lnSpc>
                        <a:spcAft>
                          <a:spcPts val="0"/>
                        </a:spcAft>
                      </a:pPr>
                      <a:endParaRPr lang="en-US" altLang="zh-CN" sz="2800" b="1" kern="100" dirty="0">
                        <a:solidFill>
                          <a:schemeClr val="tx1"/>
                        </a:solidFill>
                        <a:effectLst/>
                        <a:latin typeface="Alibaba Sans" panose="020B0503020203040204" pitchFamily="34" charset="0"/>
                        <a:ea typeface="华文细黑"/>
                        <a:cs typeface="Alibaba Sans" panose="020B050302020304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sp>
        <p:nvSpPr>
          <p:cNvPr id="13" name="矩形 12">
            <a:extLst>
              <a:ext uri="{FF2B5EF4-FFF2-40B4-BE49-F238E27FC236}">
                <a16:creationId xmlns:a16="http://schemas.microsoft.com/office/drawing/2014/main" id="{08F37F0F-AB92-EE4A-9E73-C27FBCAC794E}"/>
              </a:ext>
            </a:extLst>
          </p:cNvPr>
          <p:cNvSpPr/>
          <p:nvPr/>
        </p:nvSpPr>
        <p:spPr>
          <a:xfrm>
            <a:off x="333593" y="423915"/>
            <a:ext cx="10904032" cy="677621"/>
          </a:xfrm>
          <a:prstGeom prst="rect">
            <a:avLst/>
          </a:prstGeom>
        </p:spPr>
        <p:txBody>
          <a:bodyPr wrap="square">
            <a:spAutoFit/>
          </a:bodyPr>
          <a:lstStyle/>
          <a:p>
            <a:pPr marL="72000" algn="just">
              <a:lnSpc>
                <a:spcPct val="150000"/>
              </a:lnSpc>
            </a:pPr>
            <a:r>
              <a:rPr lang="en-US" altLang="zh-CN" sz="2800" b="1" dirty="0">
                <a:solidFill>
                  <a:srgbClr val="00B050"/>
                </a:solidFill>
                <a:latin typeface="Alibaba Sans" panose="020B0503020203040204" pitchFamily="34" charset="0"/>
                <a:cs typeface="Alibaba Sans" panose="020B0503020203040204" pitchFamily="34" charset="0"/>
              </a:rPr>
              <a:t>4) Dialogue</a:t>
            </a:r>
          </a:p>
        </p:txBody>
      </p:sp>
      <p:sp>
        <p:nvSpPr>
          <p:cNvPr id="10" name="矩形 9">
            <a:extLst>
              <a:ext uri="{FF2B5EF4-FFF2-40B4-BE49-F238E27FC236}">
                <a16:creationId xmlns:a16="http://schemas.microsoft.com/office/drawing/2014/main" id="{4F2AAC4F-07B4-3349-B241-670D2C8DC6B4}"/>
              </a:ext>
            </a:extLst>
          </p:cNvPr>
          <p:cNvSpPr/>
          <p:nvPr/>
        </p:nvSpPr>
        <p:spPr>
          <a:xfrm>
            <a:off x="333593" y="1192001"/>
            <a:ext cx="11265817" cy="3364062"/>
          </a:xfrm>
          <a:prstGeom prst="rect">
            <a:avLst/>
          </a:prstGeom>
        </p:spPr>
        <p:txBody>
          <a:bodyPr wrap="square">
            <a:spAutoFit/>
          </a:bodyPr>
          <a:lstStyle/>
          <a:p>
            <a:pPr marL="72000" algn="just">
              <a:lnSpc>
                <a:spcPct val="150000"/>
              </a:lnSpc>
            </a:pPr>
            <a:r>
              <a:rPr lang="en-US" altLang="zh-CN" sz="2400" b="1" dirty="0">
                <a:solidFill>
                  <a:srgbClr val="0066FF"/>
                </a:solidFill>
                <a:latin typeface="Alibaba Sans" panose="020B0503020203040204" pitchFamily="34" charset="0"/>
                <a:cs typeface="Alibaba Sans" panose="020B0503020203040204" pitchFamily="34" charset="0"/>
              </a:rPr>
              <a:t>Make sure you use dialogue to reveal what your characters are feeling. It’s a strong tool, since dialogue can—literally—speak for itself. If your characters are tense or angry, let them speak in shorter sentences and use words with harder sounds. If they are playful(</a:t>
            </a:r>
            <a:r>
              <a:rPr lang="zh-CN" altLang="en-US" sz="2400" b="1" dirty="0">
                <a:solidFill>
                  <a:srgbClr val="0066FF"/>
                </a:solidFill>
                <a:latin typeface="Alibaba Sans" panose="020B0503020203040204" pitchFamily="34" charset="0"/>
                <a:cs typeface="Alibaba Sans" panose="020B0503020203040204" pitchFamily="34" charset="0"/>
              </a:rPr>
              <a:t>嬉戏的</a:t>
            </a:r>
            <a:r>
              <a:rPr lang="en-US" altLang="zh-CN" sz="2400" b="1" dirty="0">
                <a:solidFill>
                  <a:srgbClr val="0066FF"/>
                </a:solidFill>
                <a:latin typeface="Alibaba Sans" panose="020B0503020203040204" pitchFamily="34" charset="0"/>
                <a:cs typeface="Alibaba Sans" panose="020B0503020203040204" pitchFamily="34" charset="0"/>
              </a:rPr>
              <a:t>) or in a reflective(</a:t>
            </a:r>
            <a:r>
              <a:rPr lang="zh-CN" altLang="en-US" sz="2400" b="1" dirty="0">
                <a:solidFill>
                  <a:srgbClr val="0066FF"/>
                </a:solidFill>
                <a:latin typeface="Alibaba Sans" panose="020B0503020203040204" pitchFamily="34" charset="0"/>
                <a:cs typeface="Alibaba Sans" panose="020B0503020203040204" pitchFamily="34" charset="0"/>
              </a:rPr>
              <a:t>沉思的</a:t>
            </a:r>
            <a:r>
              <a:rPr lang="en-US" altLang="zh-CN" sz="2400" b="1" dirty="0">
                <a:solidFill>
                  <a:srgbClr val="0066FF"/>
                </a:solidFill>
                <a:latin typeface="Alibaba Sans" panose="020B0503020203040204" pitchFamily="34" charset="0"/>
                <a:cs typeface="Alibaba Sans" panose="020B0503020203040204" pitchFamily="34" charset="0"/>
              </a:rPr>
              <a:t>) mood, make their sentences and words longer. And if your characters are nervous, they could stutter(</a:t>
            </a:r>
            <a:r>
              <a:rPr lang="zh-CN" altLang="en-US" sz="2400" b="1" dirty="0">
                <a:solidFill>
                  <a:srgbClr val="0066FF"/>
                </a:solidFill>
                <a:latin typeface="Alibaba Sans" panose="020B0503020203040204" pitchFamily="34" charset="0"/>
                <a:cs typeface="Alibaba Sans" panose="020B0503020203040204" pitchFamily="34" charset="0"/>
              </a:rPr>
              <a:t>结巴</a:t>
            </a:r>
            <a:r>
              <a:rPr lang="en-US" altLang="zh-CN" sz="2400" b="1" dirty="0">
                <a:solidFill>
                  <a:srgbClr val="0066FF"/>
                </a:solidFill>
                <a:latin typeface="Alibaba Sans" panose="020B0503020203040204" pitchFamily="34" charset="0"/>
                <a:cs typeface="Alibaba Sans" panose="020B0503020203040204" pitchFamily="34" charset="0"/>
              </a:rPr>
              <a:t>).</a:t>
            </a:r>
          </a:p>
        </p:txBody>
      </p:sp>
    </p:spTree>
    <p:extLst>
      <p:ext uri="{BB962C8B-B14F-4D97-AF65-F5344CB8AC3E}">
        <p14:creationId xmlns:p14="http://schemas.microsoft.com/office/powerpoint/2010/main" val="385840194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blinds(horizontal)">
                                      <p:cBhvr>
                                        <p:cTn id="7" dur="5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blinds(horizontal)">
                                      <p:cBhvr>
                                        <p:cTn id="1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0" grpId="0"/>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格 1"/>
          <p:cNvGraphicFramePr>
            <a:graphicFrameLocks noGrp="1"/>
          </p:cNvGraphicFramePr>
          <p:nvPr/>
        </p:nvGraphicFramePr>
        <p:xfrm>
          <a:off x="335179" y="333450"/>
          <a:ext cx="11521641" cy="5961283"/>
        </p:xfrm>
        <a:graphic>
          <a:graphicData uri="http://schemas.openxmlformats.org/drawingml/2006/table">
            <a:tbl>
              <a:tblPr firstRow="1" firstCol="1" bandRow="1"/>
              <a:tblGrid>
                <a:gridCol w="11521641">
                  <a:extLst>
                    <a:ext uri="{9D8B030D-6E8A-4147-A177-3AD203B41FA5}">
                      <a16:colId xmlns:a16="http://schemas.microsoft.com/office/drawing/2014/main" val="20000"/>
                    </a:ext>
                  </a:extLst>
                </a:gridCol>
              </a:tblGrid>
              <a:tr h="5961283">
                <a:tc>
                  <a:txBody>
                    <a:bodyPr/>
                    <a:lstStyle/>
                    <a:p>
                      <a:pPr marL="72000" algn="just">
                        <a:lnSpc>
                          <a:spcPct val="150000"/>
                        </a:lnSpc>
                        <a:spcAft>
                          <a:spcPts val="0"/>
                        </a:spcAft>
                      </a:pPr>
                      <a:endParaRPr lang="en-US" altLang="zh-CN" sz="2800" b="1" kern="100" dirty="0">
                        <a:solidFill>
                          <a:schemeClr val="tx1"/>
                        </a:solidFill>
                        <a:effectLst/>
                        <a:latin typeface="Alibaba Sans" panose="020B0503020203040204" pitchFamily="34" charset="0"/>
                        <a:ea typeface="华文细黑"/>
                        <a:cs typeface="Alibaba Sans" panose="020B0503020203040204" pitchFamily="34" charset="0"/>
                      </a:endParaRPr>
                    </a:p>
                    <a:p>
                      <a:pPr marL="72000" algn="just">
                        <a:lnSpc>
                          <a:spcPct val="150000"/>
                        </a:lnSpc>
                        <a:spcAft>
                          <a:spcPts val="0"/>
                        </a:spcAft>
                      </a:pPr>
                      <a:endParaRPr lang="en-US" altLang="zh-CN" sz="2800" b="1" kern="100" dirty="0">
                        <a:solidFill>
                          <a:schemeClr val="tx1"/>
                        </a:solidFill>
                        <a:effectLst/>
                        <a:latin typeface="Alibaba Sans" panose="020B0503020203040204" pitchFamily="34" charset="0"/>
                        <a:ea typeface="华文细黑"/>
                        <a:cs typeface="Alibaba Sans" panose="020B0503020203040204" pitchFamily="34" charset="0"/>
                      </a:endParaRPr>
                    </a:p>
                    <a:p>
                      <a:pPr marL="72000" algn="just">
                        <a:lnSpc>
                          <a:spcPct val="150000"/>
                        </a:lnSpc>
                        <a:spcAft>
                          <a:spcPts val="0"/>
                        </a:spcAft>
                      </a:pPr>
                      <a:endParaRPr lang="en-US" altLang="zh-CN" sz="2800" b="1" kern="100" dirty="0">
                        <a:solidFill>
                          <a:schemeClr val="tx1"/>
                        </a:solidFill>
                        <a:effectLst/>
                        <a:latin typeface="Alibaba Sans" panose="020B0503020203040204" pitchFamily="34" charset="0"/>
                        <a:ea typeface="华文细黑"/>
                        <a:cs typeface="Alibaba Sans" panose="020B050302020304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sp>
        <p:nvSpPr>
          <p:cNvPr id="5" name="矩形 4">
            <a:extLst>
              <a:ext uri="{FF2B5EF4-FFF2-40B4-BE49-F238E27FC236}">
                <a16:creationId xmlns:a16="http://schemas.microsoft.com/office/drawing/2014/main" id="{5E2CF2B6-7290-CE43-A802-8C84820A6F09}"/>
              </a:ext>
            </a:extLst>
          </p:cNvPr>
          <p:cNvSpPr/>
          <p:nvPr/>
        </p:nvSpPr>
        <p:spPr>
          <a:xfrm>
            <a:off x="462296" y="968540"/>
            <a:ext cx="11265817" cy="677621"/>
          </a:xfrm>
          <a:prstGeom prst="rect">
            <a:avLst/>
          </a:prstGeom>
        </p:spPr>
        <p:txBody>
          <a:bodyPr wrap="square">
            <a:spAutoFit/>
          </a:bodyPr>
          <a:lstStyle/>
          <a:p>
            <a:pPr marL="72000" algn="just">
              <a:lnSpc>
                <a:spcPct val="150000"/>
              </a:lnSpc>
            </a:pPr>
            <a:r>
              <a:rPr lang="en-US" altLang="zh-CN" sz="2800" b="1" kern="100" dirty="0">
                <a:highlight>
                  <a:srgbClr val="00FF00"/>
                </a:highlight>
                <a:latin typeface="Alibaba Sans" panose="020B0503020203040204" pitchFamily="34" charset="0"/>
                <a:ea typeface="华文细黑"/>
                <a:cs typeface="Alibaba Sans" panose="020B0503020203040204" pitchFamily="34" charset="0"/>
              </a:rPr>
              <a:t>Telling</a:t>
            </a:r>
            <a:r>
              <a:rPr lang="en-US" altLang="zh-CN" sz="2800" b="1" kern="100" dirty="0">
                <a:latin typeface="Alibaba Sans" panose="020B0503020203040204" pitchFamily="34" charset="0"/>
                <a:ea typeface="华文细黑"/>
                <a:cs typeface="Alibaba Sans" panose="020B0503020203040204" pitchFamily="34" charset="0"/>
              </a:rPr>
              <a:t>:  </a:t>
            </a:r>
            <a:r>
              <a:rPr lang="en-US" altLang="zh-CN" sz="2800" b="1" i="1" kern="100" dirty="0">
                <a:latin typeface="Alibaba Sans" panose="020B0503020203040204" pitchFamily="34" charset="0"/>
                <a:ea typeface="华文细黑"/>
                <a:cs typeface="Alibaba Sans" panose="020B0503020203040204" pitchFamily="34" charset="0"/>
              </a:rPr>
              <a:t>I was so angry at John. </a:t>
            </a:r>
          </a:p>
        </p:txBody>
      </p:sp>
      <p:sp>
        <p:nvSpPr>
          <p:cNvPr id="7" name="下弧形箭头 6">
            <a:extLst>
              <a:ext uri="{FF2B5EF4-FFF2-40B4-BE49-F238E27FC236}">
                <a16:creationId xmlns:a16="http://schemas.microsoft.com/office/drawing/2014/main" id="{8EF827CB-E81B-6849-9B22-3925F5DCF5F9}"/>
              </a:ext>
            </a:extLst>
          </p:cNvPr>
          <p:cNvSpPr/>
          <p:nvPr/>
        </p:nvSpPr>
        <p:spPr>
          <a:xfrm rot="2127760">
            <a:off x="10127619" y="1225580"/>
            <a:ext cx="1343294" cy="677621"/>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solidFill>
                <a:schemeClr val="tx1"/>
              </a:solidFill>
            </a:endParaRPr>
          </a:p>
        </p:txBody>
      </p:sp>
      <p:sp>
        <p:nvSpPr>
          <p:cNvPr id="8" name="矩形 7">
            <a:extLst>
              <a:ext uri="{FF2B5EF4-FFF2-40B4-BE49-F238E27FC236}">
                <a16:creationId xmlns:a16="http://schemas.microsoft.com/office/drawing/2014/main" id="{D4CB0923-4DEE-6A4D-8A7C-5B7151D71A8D}"/>
              </a:ext>
            </a:extLst>
          </p:cNvPr>
          <p:cNvSpPr/>
          <p:nvPr/>
        </p:nvSpPr>
        <p:spPr>
          <a:xfrm>
            <a:off x="444691" y="2105842"/>
            <a:ext cx="11265817" cy="677621"/>
          </a:xfrm>
          <a:prstGeom prst="rect">
            <a:avLst/>
          </a:prstGeom>
        </p:spPr>
        <p:txBody>
          <a:bodyPr wrap="square">
            <a:spAutoFit/>
          </a:bodyPr>
          <a:lstStyle/>
          <a:p>
            <a:pPr marL="72000" algn="just">
              <a:lnSpc>
                <a:spcPct val="150000"/>
              </a:lnSpc>
            </a:pPr>
            <a:r>
              <a:rPr lang="en-US" altLang="zh-CN" sz="2800" b="1" kern="100" dirty="0">
                <a:highlight>
                  <a:srgbClr val="00FF00"/>
                </a:highlight>
                <a:latin typeface="Alibaba Sans" panose="020B0503020203040204" pitchFamily="34" charset="0"/>
                <a:ea typeface="华文细黑"/>
                <a:cs typeface="Alibaba Sans" panose="020B0503020203040204" pitchFamily="34" charset="0"/>
              </a:rPr>
              <a:t>Showing</a:t>
            </a:r>
            <a:r>
              <a:rPr lang="en-US" altLang="zh-CN" sz="2800" b="1" kern="100" dirty="0">
                <a:latin typeface="Alibaba Sans" panose="020B0503020203040204" pitchFamily="34" charset="0"/>
                <a:ea typeface="华文细黑"/>
                <a:cs typeface="Alibaba Sans" panose="020B0503020203040204" pitchFamily="34" charset="0"/>
              </a:rPr>
              <a:t>: </a:t>
            </a:r>
            <a:r>
              <a:rPr lang="en-US" altLang="zh-CN" sz="2800" b="1" i="1" kern="100" dirty="0">
                <a:solidFill>
                  <a:srgbClr val="FF0000"/>
                </a:solidFill>
                <a:latin typeface="Alibaba Sans" panose="020B0503020203040204" pitchFamily="34" charset="0"/>
                <a:ea typeface="华文细黑"/>
                <a:cs typeface="Alibaba Sans" panose="020B0503020203040204" pitchFamily="34" charset="0"/>
              </a:rPr>
              <a:t> I smashed my fist onto the desk. “Goddammit, John!”</a:t>
            </a:r>
          </a:p>
        </p:txBody>
      </p:sp>
      <p:sp>
        <p:nvSpPr>
          <p:cNvPr id="10" name="矩形 9">
            <a:extLst>
              <a:ext uri="{FF2B5EF4-FFF2-40B4-BE49-F238E27FC236}">
                <a16:creationId xmlns:a16="http://schemas.microsoft.com/office/drawing/2014/main" id="{2F7B4E38-AF16-E24C-BBD0-2517C7331F77}"/>
              </a:ext>
            </a:extLst>
          </p:cNvPr>
          <p:cNvSpPr/>
          <p:nvPr/>
        </p:nvSpPr>
        <p:spPr>
          <a:xfrm>
            <a:off x="463091" y="3421403"/>
            <a:ext cx="11265817" cy="677621"/>
          </a:xfrm>
          <a:prstGeom prst="rect">
            <a:avLst/>
          </a:prstGeom>
        </p:spPr>
        <p:txBody>
          <a:bodyPr wrap="square">
            <a:spAutoFit/>
          </a:bodyPr>
          <a:lstStyle/>
          <a:p>
            <a:pPr marL="72000" algn="just">
              <a:lnSpc>
                <a:spcPct val="150000"/>
              </a:lnSpc>
            </a:pPr>
            <a:r>
              <a:rPr lang="en-US" altLang="zh-CN" sz="2800" b="1" kern="100" dirty="0">
                <a:highlight>
                  <a:srgbClr val="00FF00"/>
                </a:highlight>
                <a:latin typeface="Alibaba Sans" panose="020B0503020203040204" pitchFamily="34" charset="0"/>
                <a:ea typeface="华文细黑"/>
                <a:cs typeface="Alibaba Sans" panose="020B0503020203040204" pitchFamily="34" charset="0"/>
              </a:rPr>
              <a:t>Telling</a:t>
            </a:r>
            <a:r>
              <a:rPr lang="en-US" altLang="zh-CN" sz="2800" b="1" kern="100" dirty="0">
                <a:latin typeface="Alibaba Sans" panose="020B0503020203040204" pitchFamily="34" charset="0"/>
                <a:ea typeface="华文细黑"/>
                <a:cs typeface="Alibaba Sans" panose="020B0503020203040204" pitchFamily="34" charset="0"/>
              </a:rPr>
              <a:t>:  </a:t>
            </a:r>
            <a:r>
              <a:rPr lang="en-US" altLang="zh-CN" sz="2800" b="1" i="1" kern="100" dirty="0">
                <a:latin typeface="Alibaba Sans" panose="020B0503020203040204" pitchFamily="34" charset="0"/>
                <a:ea typeface="华文细黑"/>
                <a:cs typeface="Alibaba Sans" panose="020B0503020203040204" pitchFamily="34" charset="0"/>
              </a:rPr>
              <a:t>She waited impatiently. </a:t>
            </a:r>
          </a:p>
        </p:txBody>
      </p:sp>
      <p:sp>
        <p:nvSpPr>
          <p:cNvPr id="11" name="矩形 10">
            <a:extLst>
              <a:ext uri="{FF2B5EF4-FFF2-40B4-BE49-F238E27FC236}">
                <a16:creationId xmlns:a16="http://schemas.microsoft.com/office/drawing/2014/main" id="{D0445CCE-3500-E642-8194-208A8C6AD0C0}"/>
              </a:ext>
            </a:extLst>
          </p:cNvPr>
          <p:cNvSpPr/>
          <p:nvPr/>
        </p:nvSpPr>
        <p:spPr>
          <a:xfrm>
            <a:off x="462295" y="4534902"/>
            <a:ext cx="11265817" cy="1323952"/>
          </a:xfrm>
          <a:prstGeom prst="rect">
            <a:avLst/>
          </a:prstGeom>
        </p:spPr>
        <p:txBody>
          <a:bodyPr wrap="square">
            <a:spAutoFit/>
          </a:bodyPr>
          <a:lstStyle/>
          <a:p>
            <a:pPr marL="72000" algn="just">
              <a:lnSpc>
                <a:spcPct val="150000"/>
              </a:lnSpc>
            </a:pPr>
            <a:r>
              <a:rPr lang="en-US" altLang="zh-CN" sz="2800" b="1" kern="100" dirty="0">
                <a:highlight>
                  <a:srgbClr val="00FF00"/>
                </a:highlight>
                <a:latin typeface="Alibaba Sans" panose="020B0503020203040204" pitchFamily="34" charset="0"/>
                <a:ea typeface="华文细黑"/>
                <a:cs typeface="Alibaba Sans" panose="020B0503020203040204" pitchFamily="34" charset="0"/>
              </a:rPr>
              <a:t>Showing </a:t>
            </a:r>
            <a:r>
              <a:rPr lang="en-US" altLang="zh-CN" sz="2800" b="1" kern="100" dirty="0">
                <a:latin typeface="Alibaba Sans" panose="020B0503020203040204" pitchFamily="34" charset="0"/>
                <a:ea typeface="华文细黑"/>
                <a:cs typeface="Alibaba Sans" panose="020B0503020203040204" pitchFamily="34" charset="0"/>
              </a:rPr>
              <a:t>:  </a:t>
            </a:r>
            <a:r>
              <a:rPr lang="en-US" altLang="zh-CN" sz="2800" b="1" i="1" kern="100" dirty="0">
                <a:solidFill>
                  <a:srgbClr val="FF0000"/>
                </a:solidFill>
                <a:latin typeface="Alibaba Sans" panose="020B0503020203040204" pitchFamily="34" charset="0"/>
                <a:ea typeface="华文细黑"/>
                <a:cs typeface="Alibaba Sans" panose="020B0503020203040204" pitchFamily="34" charset="0"/>
              </a:rPr>
              <a:t>She tapped her foot. “Come on. I’m not getting any younger here.”</a:t>
            </a:r>
          </a:p>
        </p:txBody>
      </p:sp>
      <p:sp>
        <p:nvSpPr>
          <p:cNvPr id="12" name="下弧形箭头 11">
            <a:extLst>
              <a:ext uri="{FF2B5EF4-FFF2-40B4-BE49-F238E27FC236}">
                <a16:creationId xmlns:a16="http://schemas.microsoft.com/office/drawing/2014/main" id="{47CC50DF-6E9D-A647-81A2-DD991040F9BA}"/>
              </a:ext>
            </a:extLst>
          </p:cNvPr>
          <p:cNvSpPr/>
          <p:nvPr/>
        </p:nvSpPr>
        <p:spPr>
          <a:xfrm rot="2127760">
            <a:off x="7895372" y="3330905"/>
            <a:ext cx="1343294" cy="677621"/>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solidFill>
                <a:schemeClr val="tx1"/>
              </a:solidFill>
            </a:endParaRPr>
          </a:p>
        </p:txBody>
      </p:sp>
    </p:spTree>
    <p:extLst>
      <p:ext uri="{BB962C8B-B14F-4D97-AF65-F5344CB8AC3E}">
        <p14:creationId xmlns:p14="http://schemas.microsoft.com/office/powerpoint/2010/main" val="30224828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 calcmode="lin" valueType="num">
                                      <p:cBhvr additive="base">
                                        <p:cTn id="12" dur="500" fill="hold"/>
                                        <p:tgtEl>
                                          <p:spTgt spid="7"/>
                                        </p:tgtEl>
                                        <p:attrNameLst>
                                          <p:attrName>ppt_x</p:attrName>
                                        </p:attrNameLst>
                                      </p:cBhvr>
                                      <p:tavLst>
                                        <p:tav tm="0">
                                          <p:val>
                                            <p:strVal val="#ppt_x"/>
                                          </p:val>
                                        </p:tav>
                                        <p:tav tm="100000">
                                          <p:val>
                                            <p:strVal val="#ppt_x"/>
                                          </p:val>
                                        </p:tav>
                                      </p:tavLst>
                                    </p:anim>
                                    <p:anim calcmode="lin" valueType="num">
                                      <p:cBhvr additive="base">
                                        <p:cTn id="13"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3" presetClass="entr" presetSubtype="10" fill="hold" grpId="0" nodeType="clickEffect">
                                  <p:stCondLst>
                                    <p:cond delay="0"/>
                                  </p:stCondLst>
                                  <p:childTnLst>
                                    <p:set>
                                      <p:cBhvr>
                                        <p:cTn id="17" dur="1" fill="hold">
                                          <p:stCondLst>
                                            <p:cond delay="0"/>
                                          </p:stCondLst>
                                        </p:cTn>
                                        <p:tgtEl>
                                          <p:spTgt spid="8"/>
                                        </p:tgtEl>
                                        <p:attrNameLst>
                                          <p:attrName>style.visibility</p:attrName>
                                        </p:attrNameLst>
                                      </p:cBhvr>
                                      <p:to>
                                        <p:strVal val="visible"/>
                                      </p:to>
                                    </p:set>
                                    <p:animEffect transition="in" filter="blinds(horizontal)">
                                      <p:cBhvr>
                                        <p:cTn id="18" dur="500"/>
                                        <p:tgtEl>
                                          <p:spTgt spid="8"/>
                                        </p:tgtEl>
                                      </p:cBhvr>
                                    </p:animEffect>
                                  </p:childTnLst>
                                </p:cTn>
                              </p:par>
                            </p:childTnLst>
                          </p:cTn>
                        </p:par>
                      </p:childTnLst>
                    </p:cTn>
                  </p:par>
                  <p:par>
                    <p:cTn id="19" fill="hold">
                      <p:stCondLst>
                        <p:cond delay="indefinite"/>
                      </p:stCondLst>
                      <p:childTnLst>
                        <p:par>
                          <p:cTn id="20" fill="hold">
                            <p:stCondLst>
                              <p:cond delay="0"/>
                            </p:stCondLst>
                            <p:childTnLst>
                              <p:par>
                                <p:cTn id="21" presetID="3" presetClass="entr" presetSubtype="1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animEffect transition="in" filter="blinds(horizontal)">
                                      <p:cBhvr>
                                        <p:cTn id="23" dur="500"/>
                                        <p:tgtEl>
                                          <p:spTgt spid="10"/>
                                        </p:tgtEl>
                                      </p:cBhvr>
                                    </p:animEffect>
                                  </p:childTnLst>
                                </p:cTn>
                              </p:par>
                            </p:childTnLst>
                          </p:cTn>
                        </p:par>
                      </p:childTnLst>
                    </p:cTn>
                  </p:par>
                  <p:par>
                    <p:cTn id="24" fill="hold">
                      <p:stCondLst>
                        <p:cond delay="indefinite"/>
                      </p:stCondLst>
                      <p:childTnLst>
                        <p:par>
                          <p:cTn id="25" fill="hold">
                            <p:stCondLst>
                              <p:cond delay="0"/>
                            </p:stCondLst>
                            <p:childTnLst>
                              <p:par>
                                <p:cTn id="26" presetID="2" presetClass="entr" presetSubtype="4" fill="hold" grpId="0" nodeType="clickEffect">
                                  <p:stCondLst>
                                    <p:cond delay="0"/>
                                  </p:stCondLst>
                                  <p:childTnLst>
                                    <p:set>
                                      <p:cBhvr>
                                        <p:cTn id="27" dur="1" fill="hold">
                                          <p:stCondLst>
                                            <p:cond delay="0"/>
                                          </p:stCondLst>
                                        </p:cTn>
                                        <p:tgtEl>
                                          <p:spTgt spid="12"/>
                                        </p:tgtEl>
                                        <p:attrNameLst>
                                          <p:attrName>style.visibility</p:attrName>
                                        </p:attrNameLst>
                                      </p:cBhvr>
                                      <p:to>
                                        <p:strVal val="visible"/>
                                      </p:to>
                                    </p:set>
                                    <p:anim calcmode="lin" valueType="num">
                                      <p:cBhvr additive="base">
                                        <p:cTn id="28" dur="500" fill="hold"/>
                                        <p:tgtEl>
                                          <p:spTgt spid="12"/>
                                        </p:tgtEl>
                                        <p:attrNameLst>
                                          <p:attrName>ppt_x</p:attrName>
                                        </p:attrNameLst>
                                      </p:cBhvr>
                                      <p:tavLst>
                                        <p:tav tm="0">
                                          <p:val>
                                            <p:strVal val="#ppt_x"/>
                                          </p:val>
                                        </p:tav>
                                        <p:tav tm="100000">
                                          <p:val>
                                            <p:strVal val="#ppt_x"/>
                                          </p:val>
                                        </p:tav>
                                      </p:tavLst>
                                    </p:anim>
                                    <p:anim calcmode="lin" valueType="num">
                                      <p:cBhvr additive="base">
                                        <p:cTn id="29"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3" presetClass="entr" presetSubtype="10" fill="hold" grpId="0" nodeType="clickEffect">
                                  <p:stCondLst>
                                    <p:cond delay="0"/>
                                  </p:stCondLst>
                                  <p:childTnLst>
                                    <p:set>
                                      <p:cBhvr>
                                        <p:cTn id="33" dur="1" fill="hold">
                                          <p:stCondLst>
                                            <p:cond delay="0"/>
                                          </p:stCondLst>
                                        </p:cTn>
                                        <p:tgtEl>
                                          <p:spTgt spid="11"/>
                                        </p:tgtEl>
                                        <p:attrNameLst>
                                          <p:attrName>style.visibility</p:attrName>
                                        </p:attrNameLst>
                                      </p:cBhvr>
                                      <p:to>
                                        <p:strVal val="visible"/>
                                      </p:to>
                                    </p:set>
                                    <p:animEffect transition="in" filter="blinds(horizontal)">
                                      <p:cBhvr>
                                        <p:cTn id="34"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animBg="1"/>
      <p:bldP spid="8" grpId="0"/>
      <p:bldP spid="10" grpId="0"/>
      <p:bldP spid="11" grpId="0"/>
      <p:bldP spid="12"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格 1"/>
          <p:cNvGraphicFramePr>
            <a:graphicFrameLocks noGrp="1"/>
          </p:cNvGraphicFramePr>
          <p:nvPr>
            <p:extLst>
              <p:ext uri="{D42A27DB-BD31-4B8C-83A1-F6EECF244321}">
                <p14:modId xmlns:p14="http://schemas.microsoft.com/office/powerpoint/2010/main" val="2635240060"/>
              </p:ext>
            </p:extLst>
          </p:nvPr>
        </p:nvGraphicFramePr>
        <p:xfrm>
          <a:off x="370932" y="909514"/>
          <a:ext cx="11448548" cy="4680520"/>
        </p:xfrm>
        <a:graphic>
          <a:graphicData uri="http://schemas.openxmlformats.org/drawingml/2006/table">
            <a:tbl>
              <a:tblPr firstRow="1" firstCol="1" bandRow="1"/>
              <a:tblGrid>
                <a:gridCol w="11448548">
                  <a:extLst>
                    <a:ext uri="{9D8B030D-6E8A-4147-A177-3AD203B41FA5}">
                      <a16:colId xmlns:a16="http://schemas.microsoft.com/office/drawing/2014/main" val="20000"/>
                    </a:ext>
                  </a:extLst>
                </a:gridCol>
              </a:tblGrid>
              <a:tr h="4680520">
                <a:tc>
                  <a:txBody>
                    <a:bodyPr/>
                    <a:lstStyle/>
                    <a:p>
                      <a:pPr marL="72000" algn="ctr">
                        <a:lnSpc>
                          <a:spcPct val="150000"/>
                        </a:lnSpc>
                        <a:spcAft>
                          <a:spcPts val="0"/>
                        </a:spcAft>
                      </a:pPr>
                      <a:r>
                        <a:rPr lang="en-US" altLang="zh-CN" sz="3600" b="1" kern="100" dirty="0">
                          <a:solidFill>
                            <a:srgbClr val="FF0000"/>
                          </a:solidFill>
                          <a:effectLst/>
                          <a:latin typeface="Alibaba Sans" panose="020B0503020203040204" pitchFamily="34" charset="0"/>
                          <a:ea typeface="华文细黑"/>
                          <a:cs typeface="Alibaba Sans" panose="020B0503020203040204" pitchFamily="34" charset="0"/>
                        </a:rPr>
                        <a:t>AN EXAMPLE</a:t>
                      </a:r>
                    </a:p>
                    <a:p>
                      <a:pPr marL="72000" algn="just">
                        <a:lnSpc>
                          <a:spcPct val="150000"/>
                        </a:lnSpc>
                        <a:spcAft>
                          <a:spcPts val="0"/>
                        </a:spcAft>
                      </a:pPr>
                      <a:endParaRPr lang="en-US" altLang="zh-CN" sz="2800" b="1" kern="100" dirty="0">
                        <a:solidFill>
                          <a:schemeClr val="tx1"/>
                        </a:solidFill>
                        <a:effectLst/>
                        <a:latin typeface="Alibaba Sans" panose="020B0503020203040204" pitchFamily="34" charset="0"/>
                        <a:ea typeface="华文细黑"/>
                        <a:cs typeface="Alibaba Sans" panose="020B0503020203040204" pitchFamily="34" charset="0"/>
                      </a:endParaRPr>
                    </a:p>
                    <a:p>
                      <a:pPr marL="72000" algn="just">
                        <a:lnSpc>
                          <a:spcPct val="150000"/>
                        </a:lnSpc>
                        <a:spcAft>
                          <a:spcPts val="0"/>
                        </a:spcAft>
                      </a:pPr>
                      <a:endParaRPr lang="en-US" altLang="zh-CN" sz="2800" b="1" kern="100" dirty="0">
                        <a:solidFill>
                          <a:schemeClr val="tx1"/>
                        </a:solidFill>
                        <a:effectLst/>
                        <a:latin typeface="Alibaba Sans" panose="020B0503020203040204" pitchFamily="34" charset="0"/>
                        <a:ea typeface="华文细黑"/>
                        <a:cs typeface="Alibaba Sans" panose="020B0503020203040204" pitchFamily="34" charset="0"/>
                      </a:endParaRPr>
                    </a:p>
                    <a:p>
                      <a:pPr marL="72000" algn="just">
                        <a:lnSpc>
                          <a:spcPct val="150000"/>
                        </a:lnSpc>
                        <a:spcAft>
                          <a:spcPts val="0"/>
                        </a:spcAft>
                      </a:pPr>
                      <a:endParaRPr lang="en-US" altLang="zh-CN" sz="2800" b="1" kern="100" dirty="0">
                        <a:solidFill>
                          <a:schemeClr val="tx1"/>
                        </a:solidFill>
                        <a:effectLst/>
                        <a:latin typeface="Alibaba Sans" panose="020B0503020203040204" pitchFamily="34" charset="0"/>
                        <a:ea typeface="华文细黑"/>
                        <a:cs typeface="Alibaba Sans" panose="020B050302020304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sp>
        <p:nvSpPr>
          <p:cNvPr id="6" name="矩形 5">
            <a:extLst>
              <a:ext uri="{FF2B5EF4-FFF2-40B4-BE49-F238E27FC236}">
                <a16:creationId xmlns:a16="http://schemas.microsoft.com/office/drawing/2014/main" id="{422E447A-5B16-1D44-A711-F641BDC2481E}"/>
              </a:ext>
            </a:extLst>
          </p:cNvPr>
          <p:cNvSpPr/>
          <p:nvPr/>
        </p:nvSpPr>
        <p:spPr>
          <a:xfrm>
            <a:off x="436586" y="2040244"/>
            <a:ext cx="5531001" cy="844847"/>
          </a:xfrm>
          <a:prstGeom prst="rect">
            <a:avLst/>
          </a:prstGeom>
        </p:spPr>
        <p:txBody>
          <a:bodyPr wrap="none">
            <a:spAutoFit/>
          </a:bodyPr>
          <a:lstStyle/>
          <a:p>
            <a:pPr marL="72000" algn="just">
              <a:lnSpc>
                <a:spcPct val="150000"/>
              </a:lnSpc>
              <a:spcAft>
                <a:spcPts val="0"/>
              </a:spcAft>
            </a:pPr>
            <a:r>
              <a:rPr lang="en-US" altLang="zh-CN" sz="3600" b="1" kern="100" dirty="0">
                <a:highlight>
                  <a:srgbClr val="00FF00"/>
                </a:highlight>
                <a:latin typeface="Alibaba Sans" panose="020B0503020203040204" pitchFamily="34" charset="0"/>
                <a:ea typeface="华文细黑"/>
                <a:cs typeface="Alibaba Sans" panose="020B0503020203040204" pitchFamily="34" charset="0"/>
              </a:rPr>
              <a:t>Telling</a:t>
            </a:r>
            <a:r>
              <a:rPr lang="en-US" altLang="zh-CN" sz="3600" b="1" kern="100" dirty="0">
                <a:latin typeface="Alibaba Sans" panose="020B0503020203040204" pitchFamily="34" charset="0"/>
                <a:ea typeface="华文细黑"/>
                <a:cs typeface="Alibaba Sans" panose="020B0503020203040204" pitchFamily="34" charset="0"/>
              </a:rPr>
              <a:t>: </a:t>
            </a:r>
            <a:r>
              <a:rPr lang="en-US" altLang="zh-CN" sz="3600" b="1" i="1" kern="100" dirty="0">
                <a:latin typeface="Alibaba Sans" panose="020B0503020203040204" pitchFamily="34" charset="0"/>
                <a:ea typeface="华文细黑"/>
                <a:cs typeface="Alibaba Sans" panose="020B0503020203040204" pitchFamily="34" charset="0"/>
              </a:rPr>
              <a:t>Tina was angry.</a:t>
            </a:r>
          </a:p>
        </p:txBody>
      </p:sp>
      <p:sp>
        <p:nvSpPr>
          <p:cNvPr id="9" name="矩形 8">
            <a:extLst>
              <a:ext uri="{FF2B5EF4-FFF2-40B4-BE49-F238E27FC236}">
                <a16:creationId xmlns:a16="http://schemas.microsoft.com/office/drawing/2014/main" id="{9CC072BE-15EA-A74C-8C3C-57A40DBEAD32}"/>
              </a:ext>
            </a:extLst>
          </p:cNvPr>
          <p:cNvSpPr/>
          <p:nvPr/>
        </p:nvSpPr>
        <p:spPr>
          <a:xfrm>
            <a:off x="351949" y="3249774"/>
            <a:ext cx="11231277" cy="1675843"/>
          </a:xfrm>
          <a:prstGeom prst="rect">
            <a:avLst/>
          </a:prstGeom>
        </p:spPr>
        <p:txBody>
          <a:bodyPr wrap="square">
            <a:spAutoFit/>
          </a:bodyPr>
          <a:lstStyle/>
          <a:p>
            <a:pPr marL="72000" algn="just">
              <a:lnSpc>
                <a:spcPct val="150000"/>
              </a:lnSpc>
              <a:spcAft>
                <a:spcPts val="0"/>
              </a:spcAft>
            </a:pPr>
            <a:r>
              <a:rPr lang="en-US" altLang="zh-CN" sz="3600" b="1" kern="100" dirty="0">
                <a:highlight>
                  <a:srgbClr val="00FF00"/>
                </a:highlight>
                <a:latin typeface="Alibaba Sans" panose="020B0503020203040204" pitchFamily="34" charset="0"/>
                <a:ea typeface="华文细黑"/>
                <a:cs typeface="Alibaba Sans" panose="020B0503020203040204" pitchFamily="34" charset="0"/>
              </a:rPr>
              <a:t>Showing</a:t>
            </a:r>
            <a:r>
              <a:rPr lang="en-US" altLang="zh-CN" sz="3600" b="1" kern="100" dirty="0">
                <a:latin typeface="Alibaba Sans" panose="020B0503020203040204" pitchFamily="34" charset="0"/>
                <a:ea typeface="华文细黑"/>
                <a:cs typeface="Alibaba Sans" panose="020B0503020203040204" pitchFamily="34" charset="0"/>
              </a:rPr>
              <a:t>: </a:t>
            </a:r>
            <a:r>
              <a:rPr lang="en-US" altLang="zh-CN" sz="3600" b="1" i="1" kern="100" dirty="0">
                <a:solidFill>
                  <a:srgbClr val="FF0000"/>
                </a:solidFill>
                <a:latin typeface="Alibaba Sans" panose="020B0503020203040204" pitchFamily="34" charset="0"/>
                <a:ea typeface="华文细黑"/>
                <a:cs typeface="Alibaba Sans" panose="020B0503020203040204" pitchFamily="34" charset="0"/>
              </a:rPr>
              <a:t>Tina slammed the door shut and stormed into the kitchen. “What the hell were you thinking?”</a:t>
            </a:r>
          </a:p>
        </p:txBody>
      </p:sp>
      <p:sp>
        <p:nvSpPr>
          <p:cNvPr id="3" name="下弧形箭头 2">
            <a:extLst>
              <a:ext uri="{FF2B5EF4-FFF2-40B4-BE49-F238E27FC236}">
                <a16:creationId xmlns:a16="http://schemas.microsoft.com/office/drawing/2014/main" id="{14D53EC6-15F0-624F-AC74-A96A1CDA0B88}"/>
              </a:ext>
            </a:extLst>
          </p:cNvPr>
          <p:cNvSpPr/>
          <p:nvPr/>
        </p:nvSpPr>
        <p:spPr>
          <a:xfrm rot="1629590">
            <a:off x="6092832" y="2356616"/>
            <a:ext cx="1672192" cy="677621"/>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solidFill>
                <a:schemeClr val="tx1"/>
              </a:solidFill>
            </a:endParaRPr>
          </a:p>
        </p:txBody>
      </p:sp>
    </p:spTree>
    <p:extLst>
      <p:ext uri="{BB962C8B-B14F-4D97-AF65-F5344CB8AC3E}">
        <p14:creationId xmlns:p14="http://schemas.microsoft.com/office/powerpoint/2010/main" val="309215335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 calcmode="lin" valueType="num">
                                      <p:cBhvr additive="base">
                                        <p:cTn id="12" dur="500" fill="hold"/>
                                        <p:tgtEl>
                                          <p:spTgt spid="3"/>
                                        </p:tgtEl>
                                        <p:attrNameLst>
                                          <p:attrName>ppt_x</p:attrName>
                                        </p:attrNameLst>
                                      </p:cBhvr>
                                      <p:tavLst>
                                        <p:tav tm="0">
                                          <p:val>
                                            <p:strVal val="#ppt_x"/>
                                          </p:val>
                                        </p:tav>
                                        <p:tav tm="100000">
                                          <p:val>
                                            <p:strVal val="#ppt_x"/>
                                          </p:val>
                                        </p:tav>
                                      </p:tavLst>
                                    </p:anim>
                                    <p:anim calcmode="lin" valueType="num">
                                      <p:cBhvr additive="base">
                                        <p:cTn id="13"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3" presetClass="entr" presetSubtype="10" fill="hold" grpId="0" nodeType="clickEffect">
                                  <p:stCondLst>
                                    <p:cond delay="0"/>
                                  </p:stCondLst>
                                  <p:childTnLst>
                                    <p:set>
                                      <p:cBhvr>
                                        <p:cTn id="17" dur="1" fill="hold">
                                          <p:stCondLst>
                                            <p:cond delay="0"/>
                                          </p:stCondLst>
                                        </p:cTn>
                                        <p:tgtEl>
                                          <p:spTgt spid="9"/>
                                        </p:tgtEl>
                                        <p:attrNameLst>
                                          <p:attrName>style.visibility</p:attrName>
                                        </p:attrNameLst>
                                      </p:cBhvr>
                                      <p:to>
                                        <p:strVal val="visible"/>
                                      </p:to>
                                    </p:set>
                                    <p:animEffect transition="in" filter="blinds(horizontal)">
                                      <p:cBhvr>
                                        <p:cTn id="18"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9" grpId="0"/>
      <p:bldP spid="3" grpId="0" animBg="1"/>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格 1"/>
          <p:cNvGraphicFramePr>
            <a:graphicFrameLocks noGrp="1"/>
          </p:cNvGraphicFramePr>
          <p:nvPr/>
        </p:nvGraphicFramePr>
        <p:xfrm>
          <a:off x="335179" y="333450"/>
          <a:ext cx="11521641" cy="5961283"/>
        </p:xfrm>
        <a:graphic>
          <a:graphicData uri="http://schemas.openxmlformats.org/drawingml/2006/table">
            <a:tbl>
              <a:tblPr firstRow="1" firstCol="1" bandRow="1"/>
              <a:tblGrid>
                <a:gridCol w="11521641">
                  <a:extLst>
                    <a:ext uri="{9D8B030D-6E8A-4147-A177-3AD203B41FA5}">
                      <a16:colId xmlns:a16="http://schemas.microsoft.com/office/drawing/2014/main" val="20000"/>
                    </a:ext>
                  </a:extLst>
                </a:gridCol>
              </a:tblGrid>
              <a:tr h="5961283">
                <a:tc>
                  <a:txBody>
                    <a:bodyPr/>
                    <a:lstStyle/>
                    <a:p>
                      <a:pPr marL="72000" algn="just">
                        <a:lnSpc>
                          <a:spcPct val="150000"/>
                        </a:lnSpc>
                        <a:spcAft>
                          <a:spcPts val="0"/>
                        </a:spcAft>
                      </a:pPr>
                      <a:endParaRPr lang="en-US" altLang="zh-CN" sz="2800" b="1" kern="100" dirty="0">
                        <a:solidFill>
                          <a:schemeClr val="tx1"/>
                        </a:solidFill>
                        <a:effectLst/>
                        <a:latin typeface="Alibaba Sans" panose="020B0503020203040204" pitchFamily="34" charset="0"/>
                        <a:ea typeface="华文细黑"/>
                        <a:cs typeface="Alibaba Sans" panose="020B0503020203040204" pitchFamily="34" charset="0"/>
                      </a:endParaRPr>
                    </a:p>
                    <a:p>
                      <a:pPr marL="72000" algn="just">
                        <a:lnSpc>
                          <a:spcPct val="150000"/>
                        </a:lnSpc>
                        <a:spcAft>
                          <a:spcPts val="0"/>
                        </a:spcAft>
                      </a:pPr>
                      <a:endParaRPr lang="en-US" altLang="zh-CN" sz="2800" b="1" kern="100" dirty="0">
                        <a:solidFill>
                          <a:schemeClr val="tx1"/>
                        </a:solidFill>
                        <a:effectLst/>
                        <a:latin typeface="Alibaba Sans" panose="020B0503020203040204" pitchFamily="34" charset="0"/>
                        <a:ea typeface="华文细黑"/>
                        <a:cs typeface="Alibaba Sans" panose="020B0503020203040204" pitchFamily="34" charset="0"/>
                      </a:endParaRPr>
                    </a:p>
                    <a:p>
                      <a:pPr marL="72000" algn="just">
                        <a:lnSpc>
                          <a:spcPct val="150000"/>
                        </a:lnSpc>
                        <a:spcAft>
                          <a:spcPts val="0"/>
                        </a:spcAft>
                      </a:pPr>
                      <a:endParaRPr lang="en-US" altLang="zh-CN" sz="2800" b="1" kern="100" dirty="0">
                        <a:solidFill>
                          <a:schemeClr val="tx1"/>
                        </a:solidFill>
                        <a:effectLst/>
                        <a:latin typeface="Alibaba Sans" panose="020B0503020203040204" pitchFamily="34" charset="0"/>
                        <a:ea typeface="华文细黑"/>
                        <a:cs typeface="Alibaba Sans" panose="020B050302020304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sp>
        <p:nvSpPr>
          <p:cNvPr id="13" name="矩形 12">
            <a:extLst>
              <a:ext uri="{FF2B5EF4-FFF2-40B4-BE49-F238E27FC236}">
                <a16:creationId xmlns:a16="http://schemas.microsoft.com/office/drawing/2014/main" id="{08F37F0F-AB92-EE4A-9E73-C27FBCAC794E}"/>
              </a:ext>
            </a:extLst>
          </p:cNvPr>
          <p:cNvSpPr/>
          <p:nvPr/>
        </p:nvSpPr>
        <p:spPr>
          <a:xfrm>
            <a:off x="333593" y="423915"/>
            <a:ext cx="10904032" cy="677621"/>
          </a:xfrm>
          <a:prstGeom prst="rect">
            <a:avLst/>
          </a:prstGeom>
        </p:spPr>
        <p:txBody>
          <a:bodyPr wrap="square">
            <a:spAutoFit/>
          </a:bodyPr>
          <a:lstStyle/>
          <a:p>
            <a:pPr marL="72000" algn="just">
              <a:lnSpc>
                <a:spcPct val="150000"/>
              </a:lnSpc>
            </a:pPr>
            <a:r>
              <a:rPr lang="en-US" altLang="zh-CN" sz="2800" b="1" dirty="0">
                <a:solidFill>
                  <a:srgbClr val="00B050"/>
                </a:solidFill>
                <a:latin typeface="Alibaba Sans" panose="020B0503020203040204" pitchFamily="34" charset="0"/>
                <a:cs typeface="Alibaba Sans" panose="020B0503020203040204" pitchFamily="34" charset="0"/>
              </a:rPr>
              <a:t>5) Internal monologue (thoughts)</a:t>
            </a:r>
          </a:p>
        </p:txBody>
      </p:sp>
      <p:sp>
        <p:nvSpPr>
          <p:cNvPr id="10" name="矩形 9">
            <a:extLst>
              <a:ext uri="{FF2B5EF4-FFF2-40B4-BE49-F238E27FC236}">
                <a16:creationId xmlns:a16="http://schemas.microsoft.com/office/drawing/2014/main" id="{4F2AAC4F-07B4-3349-B241-670D2C8DC6B4}"/>
              </a:ext>
            </a:extLst>
          </p:cNvPr>
          <p:cNvSpPr/>
          <p:nvPr/>
        </p:nvSpPr>
        <p:spPr>
          <a:xfrm>
            <a:off x="333593" y="1192001"/>
            <a:ext cx="11265817" cy="4472058"/>
          </a:xfrm>
          <a:prstGeom prst="rect">
            <a:avLst/>
          </a:prstGeom>
        </p:spPr>
        <p:txBody>
          <a:bodyPr wrap="square">
            <a:spAutoFit/>
          </a:bodyPr>
          <a:lstStyle/>
          <a:p>
            <a:pPr marL="72000" algn="just">
              <a:lnSpc>
                <a:spcPct val="150000"/>
              </a:lnSpc>
            </a:pPr>
            <a:r>
              <a:rPr lang="en-US" altLang="zh-CN" sz="2400" b="1" dirty="0">
                <a:solidFill>
                  <a:srgbClr val="0066FF"/>
                </a:solidFill>
                <a:latin typeface="Alibaba Sans" panose="020B0503020203040204" pitchFamily="34" charset="0"/>
                <a:cs typeface="Alibaba Sans" panose="020B0503020203040204" pitchFamily="34" charset="0"/>
              </a:rPr>
              <a:t>Showing doesn’t mean that you can only write about external things such as actions and dialogue. You can—and should—also dive into your character’s mind. Internal monologue—or introspection(</a:t>
            </a:r>
            <a:r>
              <a:rPr lang="zh-CN" altLang="en-US" sz="2400" b="1" dirty="0">
                <a:solidFill>
                  <a:srgbClr val="0066FF"/>
                </a:solidFill>
                <a:latin typeface="Alibaba Sans" panose="020B0503020203040204" pitchFamily="34" charset="0"/>
                <a:cs typeface="Alibaba Sans" panose="020B0503020203040204" pitchFamily="34" charset="0"/>
              </a:rPr>
              <a:t>内省</a:t>
            </a:r>
            <a:r>
              <a:rPr lang="en-US" altLang="zh-CN" sz="2400" b="1" dirty="0">
                <a:solidFill>
                  <a:srgbClr val="0066FF"/>
                </a:solidFill>
                <a:latin typeface="Alibaba Sans" panose="020B0503020203040204" pitchFamily="34" charset="0"/>
                <a:cs typeface="Alibaba Sans" panose="020B0503020203040204" pitchFamily="34" charset="0"/>
              </a:rPr>
              <a:t>)—is another word for character thoughts. You can either present thoughts as direct internal monologue, written in first person and present tense and often set off by italics, or as indirect internal monologue in third person and past tense. Similar to when you’re writing dialogue, the character’s word choice can reveal his or her feelings.</a:t>
            </a:r>
          </a:p>
        </p:txBody>
      </p:sp>
    </p:spTree>
    <p:extLst>
      <p:ext uri="{BB962C8B-B14F-4D97-AF65-F5344CB8AC3E}">
        <p14:creationId xmlns:p14="http://schemas.microsoft.com/office/powerpoint/2010/main" val="136152623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blinds(horizontal)">
                                      <p:cBhvr>
                                        <p:cTn id="7" dur="5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blinds(horizontal)">
                                      <p:cBhvr>
                                        <p:cTn id="1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0" grpId="0"/>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格 1"/>
          <p:cNvGraphicFramePr>
            <a:graphicFrameLocks noGrp="1"/>
          </p:cNvGraphicFramePr>
          <p:nvPr/>
        </p:nvGraphicFramePr>
        <p:xfrm>
          <a:off x="335179" y="333450"/>
          <a:ext cx="11521641" cy="5961283"/>
        </p:xfrm>
        <a:graphic>
          <a:graphicData uri="http://schemas.openxmlformats.org/drawingml/2006/table">
            <a:tbl>
              <a:tblPr firstRow="1" firstCol="1" bandRow="1"/>
              <a:tblGrid>
                <a:gridCol w="11521641">
                  <a:extLst>
                    <a:ext uri="{9D8B030D-6E8A-4147-A177-3AD203B41FA5}">
                      <a16:colId xmlns:a16="http://schemas.microsoft.com/office/drawing/2014/main" val="20000"/>
                    </a:ext>
                  </a:extLst>
                </a:gridCol>
              </a:tblGrid>
              <a:tr h="5961283">
                <a:tc>
                  <a:txBody>
                    <a:bodyPr/>
                    <a:lstStyle/>
                    <a:p>
                      <a:pPr marL="72000" algn="just">
                        <a:lnSpc>
                          <a:spcPct val="150000"/>
                        </a:lnSpc>
                        <a:spcAft>
                          <a:spcPts val="0"/>
                        </a:spcAft>
                      </a:pPr>
                      <a:endParaRPr lang="en-US" altLang="zh-CN" sz="2800" b="1" kern="100" dirty="0">
                        <a:solidFill>
                          <a:schemeClr val="tx1"/>
                        </a:solidFill>
                        <a:effectLst/>
                        <a:latin typeface="Alibaba Sans" panose="020B0503020203040204" pitchFamily="34" charset="0"/>
                        <a:ea typeface="华文细黑"/>
                        <a:cs typeface="Alibaba Sans" panose="020B0503020203040204" pitchFamily="34" charset="0"/>
                      </a:endParaRPr>
                    </a:p>
                    <a:p>
                      <a:pPr marL="72000" algn="just">
                        <a:lnSpc>
                          <a:spcPct val="150000"/>
                        </a:lnSpc>
                        <a:spcAft>
                          <a:spcPts val="0"/>
                        </a:spcAft>
                      </a:pPr>
                      <a:endParaRPr lang="en-US" altLang="zh-CN" sz="2800" b="1" kern="100" dirty="0">
                        <a:solidFill>
                          <a:schemeClr val="tx1"/>
                        </a:solidFill>
                        <a:effectLst/>
                        <a:latin typeface="Alibaba Sans" panose="020B0503020203040204" pitchFamily="34" charset="0"/>
                        <a:ea typeface="华文细黑"/>
                        <a:cs typeface="Alibaba Sans" panose="020B0503020203040204" pitchFamily="34" charset="0"/>
                      </a:endParaRPr>
                    </a:p>
                    <a:p>
                      <a:pPr marL="72000" algn="just">
                        <a:lnSpc>
                          <a:spcPct val="150000"/>
                        </a:lnSpc>
                        <a:spcAft>
                          <a:spcPts val="0"/>
                        </a:spcAft>
                      </a:pPr>
                      <a:endParaRPr lang="en-US" altLang="zh-CN" sz="2800" b="1" kern="100" dirty="0">
                        <a:solidFill>
                          <a:schemeClr val="tx1"/>
                        </a:solidFill>
                        <a:effectLst/>
                        <a:latin typeface="Alibaba Sans" panose="020B0503020203040204" pitchFamily="34" charset="0"/>
                        <a:ea typeface="华文细黑"/>
                        <a:cs typeface="Alibaba Sans" panose="020B050302020304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sp>
        <p:nvSpPr>
          <p:cNvPr id="5" name="矩形 4">
            <a:extLst>
              <a:ext uri="{FF2B5EF4-FFF2-40B4-BE49-F238E27FC236}">
                <a16:creationId xmlns:a16="http://schemas.microsoft.com/office/drawing/2014/main" id="{5E2CF2B6-7290-CE43-A802-8C84820A6F09}"/>
              </a:ext>
            </a:extLst>
          </p:cNvPr>
          <p:cNvSpPr/>
          <p:nvPr/>
        </p:nvSpPr>
        <p:spPr>
          <a:xfrm>
            <a:off x="462295" y="699204"/>
            <a:ext cx="11265817" cy="677621"/>
          </a:xfrm>
          <a:prstGeom prst="rect">
            <a:avLst/>
          </a:prstGeom>
        </p:spPr>
        <p:txBody>
          <a:bodyPr wrap="square">
            <a:spAutoFit/>
          </a:bodyPr>
          <a:lstStyle/>
          <a:p>
            <a:pPr marL="72000" algn="just">
              <a:lnSpc>
                <a:spcPct val="150000"/>
              </a:lnSpc>
            </a:pPr>
            <a:r>
              <a:rPr lang="en-US" altLang="zh-CN" sz="2800" b="1" kern="100" dirty="0">
                <a:highlight>
                  <a:srgbClr val="00FF00"/>
                </a:highlight>
                <a:latin typeface="Alibaba Sans" panose="020B0503020203040204" pitchFamily="34" charset="0"/>
                <a:ea typeface="华文细黑"/>
                <a:cs typeface="Alibaba Sans" panose="020B0503020203040204" pitchFamily="34" charset="0"/>
              </a:rPr>
              <a:t>Telling</a:t>
            </a:r>
            <a:r>
              <a:rPr lang="en-US" altLang="zh-CN" sz="2800" b="1" kern="100" dirty="0">
                <a:latin typeface="Alibaba Sans" panose="020B0503020203040204" pitchFamily="34" charset="0"/>
                <a:ea typeface="华文细黑"/>
                <a:cs typeface="Alibaba Sans" panose="020B0503020203040204" pitchFamily="34" charset="0"/>
              </a:rPr>
              <a:t>:  </a:t>
            </a:r>
            <a:r>
              <a:rPr lang="en-US" altLang="zh-CN" sz="2800" b="1" i="1" kern="100" dirty="0">
                <a:latin typeface="Alibaba Sans" panose="020B0503020203040204" pitchFamily="34" charset="0"/>
                <a:ea typeface="华文细黑"/>
                <a:cs typeface="Alibaba Sans" panose="020B0503020203040204" pitchFamily="34" charset="0"/>
              </a:rPr>
              <a:t>She was confused. </a:t>
            </a:r>
          </a:p>
        </p:txBody>
      </p:sp>
      <p:sp>
        <p:nvSpPr>
          <p:cNvPr id="7" name="下弧形箭头 6">
            <a:extLst>
              <a:ext uri="{FF2B5EF4-FFF2-40B4-BE49-F238E27FC236}">
                <a16:creationId xmlns:a16="http://schemas.microsoft.com/office/drawing/2014/main" id="{8EF827CB-E81B-6849-9B22-3925F5DCF5F9}"/>
              </a:ext>
            </a:extLst>
          </p:cNvPr>
          <p:cNvSpPr/>
          <p:nvPr/>
        </p:nvSpPr>
        <p:spPr>
          <a:xfrm rot="2127760">
            <a:off x="9781257" y="699203"/>
            <a:ext cx="1343294" cy="677621"/>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solidFill>
                <a:schemeClr val="tx1"/>
              </a:solidFill>
            </a:endParaRPr>
          </a:p>
        </p:txBody>
      </p:sp>
      <p:sp>
        <p:nvSpPr>
          <p:cNvPr id="8" name="矩形 7">
            <a:extLst>
              <a:ext uri="{FF2B5EF4-FFF2-40B4-BE49-F238E27FC236}">
                <a16:creationId xmlns:a16="http://schemas.microsoft.com/office/drawing/2014/main" id="{D4CB0923-4DEE-6A4D-8A7C-5B7151D71A8D}"/>
              </a:ext>
            </a:extLst>
          </p:cNvPr>
          <p:cNvSpPr/>
          <p:nvPr/>
        </p:nvSpPr>
        <p:spPr>
          <a:xfrm>
            <a:off x="447207" y="1575315"/>
            <a:ext cx="11265817" cy="1323952"/>
          </a:xfrm>
          <a:prstGeom prst="rect">
            <a:avLst/>
          </a:prstGeom>
        </p:spPr>
        <p:txBody>
          <a:bodyPr wrap="square">
            <a:spAutoFit/>
          </a:bodyPr>
          <a:lstStyle/>
          <a:p>
            <a:pPr marL="72000" algn="just">
              <a:lnSpc>
                <a:spcPct val="150000"/>
              </a:lnSpc>
            </a:pPr>
            <a:r>
              <a:rPr lang="en-US" altLang="zh-CN" sz="2800" b="1" kern="100" dirty="0">
                <a:highlight>
                  <a:srgbClr val="00FF00"/>
                </a:highlight>
                <a:latin typeface="Alibaba Sans" panose="020B0503020203040204" pitchFamily="34" charset="0"/>
                <a:ea typeface="华文细黑"/>
                <a:cs typeface="Alibaba Sans" panose="020B0503020203040204" pitchFamily="34" charset="0"/>
              </a:rPr>
              <a:t>Showing</a:t>
            </a:r>
            <a:r>
              <a:rPr lang="en-US" altLang="zh-CN" sz="2800" b="1" kern="100" dirty="0">
                <a:latin typeface="Alibaba Sans" panose="020B0503020203040204" pitchFamily="34" charset="0"/>
                <a:ea typeface="华文细黑"/>
                <a:cs typeface="Alibaba Sans" panose="020B0503020203040204" pitchFamily="34" charset="0"/>
              </a:rPr>
              <a:t> (indirect internal monologue) : </a:t>
            </a:r>
            <a:r>
              <a:rPr lang="en-US" altLang="zh-CN" sz="2800" b="1" i="1" kern="100" dirty="0">
                <a:solidFill>
                  <a:srgbClr val="FF0000"/>
                </a:solidFill>
                <a:latin typeface="Alibaba Sans" panose="020B0503020203040204" pitchFamily="34" charset="0"/>
                <a:ea typeface="华文细黑"/>
                <a:cs typeface="Alibaba Sans" panose="020B0503020203040204" pitchFamily="34" charset="0"/>
              </a:rPr>
              <a:t> What the hell was going on? </a:t>
            </a:r>
          </a:p>
        </p:txBody>
      </p:sp>
      <p:sp>
        <p:nvSpPr>
          <p:cNvPr id="10" name="矩形 9">
            <a:extLst>
              <a:ext uri="{FF2B5EF4-FFF2-40B4-BE49-F238E27FC236}">
                <a16:creationId xmlns:a16="http://schemas.microsoft.com/office/drawing/2014/main" id="{2F7B4E38-AF16-E24C-BBD0-2517C7331F77}"/>
              </a:ext>
            </a:extLst>
          </p:cNvPr>
          <p:cNvSpPr/>
          <p:nvPr/>
        </p:nvSpPr>
        <p:spPr>
          <a:xfrm>
            <a:off x="463091" y="2951512"/>
            <a:ext cx="11265817" cy="677621"/>
          </a:xfrm>
          <a:prstGeom prst="rect">
            <a:avLst/>
          </a:prstGeom>
        </p:spPr>
        <p:txBody>
          <a:bodyPr wrap="square">
            <a:spAutoFit/>
          </a:bodyPr>
          <a:lstStyle/>
          <a:p>
            <a:pPr marL="72000" algn="just">
              <a:lnSpc>
                <a:spcPct val="150000"/>
              </a:lnSpc>
            </a:pPr>
            <a:r>
              <a:rPr lang="en-US" altLang="zh-CN" sz="2800" b="1" kern="100" dirty="0">
                <a:highlight>
                  <a:srgbClr val="00FF00"/>
                </a:highlight>
                <a:latin typeface="Alibaba Sans" panose="020B0503020203040204" pitchFamily="34" charset="0"/>
                <a:ea typeface="华文细黑"/>
                <a:cs typeface="Alibaba Sans" panose="020B0503020203040204" pitchFamily="34" charset="0"/>
              </a:rPr>
              <a:t>Telling</a:t>
            </a:r>
            <a:r>
              <a:rPr lang="en-US" altLang="zh-CN" sz="2800" b="1" kern="100" dirty="0">
                <a:latin typeface="Alibaba Sans" panose="020B0503020203040204" pitchFamily="34" charset="0"/>
                <a:ea typeface="华文细黑"/>
                <a:cs typeface="Alibaba Sans" panose="020B0503020203040204" pitchFamily="34" charset="0"/>
              </a:rPr>
              <a:t>:  </a:t>
            </a:r>
            <a:r>
              <a:rPr lang="en-US" altLang="zh-CN" sz="2800" b="1" i="1" kern="100" dirty="0">
                <a:latin typeface="Alibaba Sans" panose="020B0503020203040204" pitchFamily="34" charset="0"/>
                <a:ea typeface="华文细黑"/>
                <a:cs typeface="Alibaba Sans" panose="020B0503020203040204" pitchFamily="34" charset="0"/>
              </a:rPr>
              <a:t>She tried hard to hide how jealous she was of her brother. </a:t>
            </a:r>
          </a:p>
        </p:txBody>
      </p:sp>
      <p:sp>
        <p:nvSpPr>
          <p:cNvPr id="11" name="矩形 10">
            <a:extLst>
              <a:ext uri="{FF2B5EF4-FFF2-40B4-BE49-F238E27FC236}">
                <a16:creationId xmlns:a16="http://schemas.microsoft.com/office/drawing/2014/main" id="{D0445CCE-3500-E642-8194-208A8C6AD0C0}"/>
              </a:ext>
            </a:extLst>
          </p:cNvPr>
          <p:cNvSpPr/>
          <p:nvPr/>
        </p:nvSpPr>
        <p:spPr>
          <a:xfrm>
            <a:off x="472038" y="3960322"/>
            <a:ext cx="11265817" cy="1970283"/>
          </a:xfrm>
          <a:prstGeom prst="rect">
            <a:avLst/>
          </a:prstGeom>
        </p:spPr>
        <p:txBody>
          <a:bodyPr wrap="square">
            <a:spAutoFit/>
          </a:bodyPr>
          <a:lstStyle/>
          <a:p>
            <a:pPr marL="72000" algn="just">
              <a:lnSpc>
                <a:spcPct val="150000"/>
              </a:lnSpc>
            </a:pPr>
            <a:r>
              <a:rPr lang="en-US" altLang="zh-CN" sz="2800" b="1" kern="100" dirty="0">
                <a:highlight>
                  <a:srgbClr val="00FF00"/>
                </a:highlight>
                <a:latin typeface="Alibaba Sans" panose="020B0503020203040204" pitchFamily="34" charset="0"/>
                <a:ea typeface="华文细黑"/>
                <a:cs typeface="Alibaba Sans" panose="020B0503020203040204" pitchFamily="34" charset="0"/>
              </a:rPr>
              <a:t>Showing</a:t>
            </a:r>
            <a:r>
              <a:rPr lang="en-US" altLang="zh-CN" sz="2800" b="1" kern="100" dirty="0">
                <a:latin typeface="Alibaba Sans" panose="020B0503020203040204" pitchFamily="34" charset="0"/>
                <a:ea typeface="华文细黑"/>
                <a:cs typeface="Alibaba Sans" panose="020B0503020203040204" pitchFamily="34" charset="0"/>
              </a:rPr>
              <a:t> (direct internal monologue):  </a:t>
            </a:r>
            <a:r>
              <a:rPr lang="en-US" altLang="zh-CN" sz="2800" b="1" kern="100" dirty="0">
                <a:solidFill>
                  <a:srgbClr val="FF0000"/>
                </a:solidFill>
                <a:latin typeface="Alibaba Sans" panose="020B0503020203040204" pitchFamily="34" charset="0"/>
                <a:ea typeface="华文细黑"/>
                <a:cs typeface="Alibaba Sans" panose="020B0503020203040204" pitchFamily="34" charset="0"/>
              </a:rPr>
              <a:t>She struggled to keep her face expressionless as her father patted Tom’s shoulder. </a:t>
            </a:r>
            <a:r>
              <a:rPr lang="en-US" altLang="zh-CN" sz="2800" b="1" i="1" kern="100" dirty="0">
                <a:solidFill>
                  <a:srgbClr val="FF0000"/>
                </a:solidFill>
                <a:latin typeface="Alibaba Sans" panose="020B0503020203040204" pitchFamily="34" charset="0"/>
                <a:ea typeface="华文细黑"/>
                <a:cs typeface="Alibaba Sans" panose="020B0503020203040204" pitchFamily="34" charset="0"/>
              </a:rPr>
              <a:t>Yeah, of course, Daddy’s golden child can do no wrong. </a:t>
            </a:r>
          </a:p>
        </p:txBody>
      </p:sp>
      <p:sp>
        <p:nvSpPr>
          <p:cNvPr id="12" name="下弧形箭头 11">
            <a:extLst>
              <a:ext uri="{FF2B5EF4-FFF2-40B4-BE49-F238E27FC236}">
                <a16:creationId xmlns:a16="http://schemas.microsoft.com/office/drawing/2014/main" id="{47CC50DF-6E9D-A647-81A2-DD991040F9BA}"/>
              </a:ext>
            </a:extLst>
          </p:cNvPr>
          <p:cNvSpPr/>
          <p:nvPr/>
        </p:nvSpPr>
        <p:spPr>
          <a:xfrm rot="2127760">
            <a:off x="10450499" y="3405525"/>
            <a:ext cx="1343294" cy="677621"/>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solidFill>
                <a:schemeClr val="tx1"/>
              </a:solidFill>
            </a:endParaRPr>
          </a:p>
        </p:txBody>
      </p:sp>
    </p:spTree>
    <p:extLst>
      <p:ext uri="{BB962C8B-B14F-4D97-AF65-F5344CB8AC3E}">
        <p14:creationId xmlns:p14="http://schemas.microsoft.com/office/powerpoint/2010/main" val="241571960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 calcmode="lin" valueType="num">
                                      <p:cBhvr additive="base">
                                        <p:cTn id="12" dur="500" fill="hold"/>
                                        <p:tgtEl>
                                          <p:spTgt spid="7"/>
                                        </p:tgtEl>
                                        <p:attrNameLst>
                                          <p:attrName>ppt_x</p:attrName>
                                        </p:attrNameLst>
                                      </p:cBhvr>
                                      <p:tavLst>
                                        <p:tav tm="0">
                                          <p:val>
                                            <p:strVal val="#ppt_x"/>
                                          </p:val>
                                        </p:tav>
                                        <p:tav tm="100000">
                                          <p:val>
                                            <p:strVal val="#ppt_x"/>
                                          </p:val>
                                        </p:tav>
                                      </p:tavLst>
                                    </p:anim>
                                    <p:anim calcmode="lin" valueType="num">
                                      <p:cBhvr additive="base">
                                        <p:cTn id="13"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3" presetClass="entr" presetSubtype="10" fill="hold" grpId="0" nodeType="clickEffect">
                                  <p:stCondLst>
                                    <p:cond delay="0"/>
                                  </p:stCondLst>
                                  <p:childTnLst>
                                    <p:set>
                                      <p:cBhvr>
                                        <p:cTn id="17" dur="1" fill="hold">
                                          <p:stCondLst>
                                            <p:cond delay="0"/>
                                          </p:stCondLst>
                                        </p:cTn>
                                        <p:tgtEl>
                                          <p:spTgt spid="8"/>
                                        </p:tgtEl>
                                        <p:attrNameLst>
                                          <p:attrName>style.visibility</p:attrName>
                                        </p:attrNameLst>
                                      </p:cBhvr>
                                      <p:to>
                                        <p:strVal val="visible"/>
                                      </p:to>
                                    </p:set>
                                    <p:animEffect transition="in" filter="blinds(horizontal)">
                                      <p:cBhvr>
                                        <p:cTn id="18" dur="500"/>
                                        <p:tgtEl>
                                          <p:spTgt spid="8"/>
                                        </p:tgtEl>
                                      </p:cBhvr>
                                    </p:animEffect>
                                  </p:childTnLst>
                                </p:cTn>
                              </p:par>
                            </p:childTnLst>
                          </p:cTn>
                        </p:par>
                      </p:childTnLst>
                    </p:cTn>
                  </p:par>
                  <p:par>
                    <p:cTn id="19" fill="hold">
                      <p:stCondLst>
                        <p:cond delay="indefinite"/>
                      </p:stCondLst>
                      <p:childTnLst>
                        <p:par>
                          <p:cTn id="20" fill="hold">
                            <p:stCondLst>
                              <p:cond delay="0"/>
                            </p:stCondLst>
                            <p:childTnLst>
                              <p:par>
                                <p:cTn id="21" presetID="3" presetClass="entr" presetSubtype="1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animEffect transition="in" filter="blinds(horizontal)">
                                      <p:cBhvr>
                                        <p:cTn id="23" dur="500"/>
                                        <p:tgtEl>
                                          <p:spTgt spid="10"/>
                                        </p:tgtEl>
                                      </p:cBhvr>
                                    </p:animEffect>
                                  </p:childTnLst>
                                </p:cTn>
                              </p:par>
                            </p:childTnLst>
                          </p:cTn>
                        </p:par>
                      </p:childTnLst>
                    </p:cTn>
                  </p:par>
                  <p:par>
                    <p:cTn id="24" fill="hold">
                      <p:stCondLst>
                        <p:cond delay="indefinite"/>
                      </p:stCondLst>
                      <p:childTnLst>
                        <p:par>
                          <p:cTn id="25" fill="hold">
                            <p:stCondLst>
                              <p:cond delay="0"/>
                            </p:stCondLst>
                            <p:childTnLst>
                              <p:par>
                                <p:cTn id="26" presetID="2" presetClass="entr" presetSubtype="4" fill="hold" grpId="0" nodeType="clickEffect">
                                  <p:stCondLst>
                                    <p:cond delay="0"/>
                                  </p:stCondLst>
                                  <p:childTnLst>
                                    <p:set>
                                      <p:cBhvr>
                                        <p:cTn id="27" dur="1" fill="hold">
                                          <p:stCondLst>
                                            <p:cond delay="0"/>
                                          </p:stCondLst>
                                        </p:cTn>
                                        <p:tgtEl>
                                          <p:spTgt spid="12"/>
                                        </p:tgtEl>
                                        <p:attrNameLst>
                                          <p:attrName>style.visibility</p:attrName>
                                        </p:attrNameLst>
                                      </p:cBhvr>
                                      <p:to>
                                        <p:strVal val="visible"/>
                                      </p:to>
                                    </p:set>
                                    <p:anim calcmode="lin" valueType="num">
                                      <p:cBhvr additive="base">
                                        <p:cTn id="28" dur="500" fill="hold"/>
                                        <p:tgtEl>
                                          <p:spTgt spid="12"/>
                                        </p:tgtEl>
                                        <p:attrNameLst>
                                          <p:attrName>ppt_x</p:attrName>
                                        </p:attrNameLst>
                                      </p:cBhvr>
                                      <p:tavLst>
                                        <p:tav tm="0">
                                          <p:val>
                                            <p:strVal val="#ppt_x"/>
                                          </p:val>
                                        </p:tav>
                                        <p:tav tm="100000">
                                          <p:val>
                                            <p:strVal val="#ppt_x"/>
                                          </p:val>
                                        </p:tav>
                                      </p:tavLst>
                                    </p:anim>
                                    <p:anim calcmode="lin" valueType="num">
                                      <p:cBhvr additive="base">
                                        <p:cTn id="29"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3" presetClass="entr" presetSubtype="10" fill="hold" grpId="0" nodeType="clickEffect">
                                  <p:stCondLst>
                                    <p:cond delay="0"/>
                                  </p:stCondLst>
                                  <p:childTnLst>
                                    <p:set>
                                      <p:cBhvr>
                                        <p:cTn id="33" dur="1" fill="hold">
                                          <p:stCondLst>
                                            <p:cond delay="0"/>
                                          </p:stCondLst>
                                        </p:cTn>
                                        <p:tgtEl>
                                          <p:spTgt spid="11"/>
                                        </p:tgtEl>
                                        <p:attrNameLst>
                                          <p:attrName>style.visibility</p:attrName>
                                        </p:attrNameLst>
                                      </p:cBhvr>
                                      <p:to>
                                        <p:strVal val="visible"/>
                                      </p:to>
                                    </p:set>
                                    <p:animEffect transition="in" filter="blinds(horizontal)">
                                      <p:cBhvr>
                                        <p:cTn id="34"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animBg="1"/>
      <p:bldP spid="8" grpId="0"/>
      <p:bldP spid="10" grpId="0"/>
      <p:bldP spid="11" grpId="0"/>
      <p:bldP spid="12" grpId="0" animBg="1"/>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格 1"/>
          <p:cNvGraphicFramePr>
            <a:graphicFrameLocks noGrp="1"/>
          </p:cNvGraphicFramePr>
          <p:nvPr/>
        </p:nvGraphicFramePr>
        <p:xfrm>
          <a:off x="335179" y="333450"/>
          <a:ext cx="11521641" cy="5961283"/>
        </p:xfrm>
        <a:graphic>
          <a:graphicData uri="http://schemas.openxmlformats.org/drawingml/2006/table">
            <a:tbl>
              <a:tblPr firstRow="1" firstCol="1" bandRow="1"/>
              <a:tblGrid>
                <a:gridCol w="11521641">
                  <a:extLst>
                    <a:ext uri="{9D8B030D-6E8A-4147-A177-3AD203B41FA5}">
                      <a16:colId xmlns:a16="http://schemas.microsoft.com/office/drawing/2014/main" val="20000"/>
                    </a:ext>
                  </a:extLst>
                </a:gridCol>
              </a:tblGrid>
              <a:tr h="5961283">
                <a:tc>
                  <a:txBody>
                    <a:bodyPr/>
                    <a:lstStyle/>
                    <a:p>
                      <a:pPr marL="72000" algn="just">
                        <a:lnSpc>
                          <a:spcPct val="150000"/>
                        </a:lnSpc>
                        <a:spcAft>
                          <a:spcPts val="0"/>
                        </a:spcAft>
                      </a:pPr>
                      <a:endParaRPr lang="en-US" altLang="zh-CN" sz="2800" b="1" kern="100" dirty="0">
                        <a:solidFill>
                          <a:schemeClr val="tx1"/>
                        </a:solidFill>
                        <a:effectLst/>
                        <a:latin typeface="Alibaba Sans" panose="020B0503020203040204" pitchFamily="34" charset="0"/>
                        <a:ea typeface="华文细黑"/>
                        <a:cs typeface="Alibaba Sans" panose="020B0503020203040204" pitchFamily="34" charset="0"/>
                      </a:endParaRPr>
                    </a:p>
                    <a:p>
                      <a:pPr marL="72000" algn="just">
                        <a:lnSpc>
                          <a:spcPct val="150000"/>
                        </a:lnSpc>
                        <a:spcAft>
                          <a:spcPts val="0"/>
                        </a:spcAft>
                      </a:pPr>
                      <a:endParaRPr lang="en-US" altLang="zh-CN" sz="2800" b="1" kern="100" dirty="0">
                        <a:solidFill>
                          <a:schemeClr val="tx1"/>
                        </a:solidFill>
                        <a:effectLst/>
                        <a:latin typeface="Alibaba Sans" panose="020B0503020203040204" pitchFamily="34" charset="0"/>
                        <a:ea typeface="华文细黑"/>
                        <a:cs typeface="Alibaba Sans" panose="020B0503020203040204" pitchFamily="34" charset="0"/>
                      </a:endParaRPr>
                    </a:p>
                    <a:p>
                      <a:pPr marL="72000" algn="just">
                        <a:lnSpc>
                          <a:spcPct val="150000"/>
                        </a:lnSpc>
                        <a:spcAft>
                          <a:spcPts val="0"/>
                        </a:spcAft>
                      </a:pPr>
                      <a:endParaRPr lang="en-US" altLang="zh-CN" sz="2800" b="1" kern="100" dirty="0">
                        <a:solidFill>
                          <a:schemeClr val="tx1"/>
                        </a:solidFill>
                        <a:effectLst/>
                        <a:latin typeface="Alibaba Sans" panose="020B0503020203040204" pitchFamily="34" charset="0"/>
                        <a:ea typeface="华文细黑"/>
                        <a:cs typeface="Alibaba Sans" panose="020B050302020304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sp>
        <p:nvSpPr>
          <p:cNvPr id="13" name="矩形 12">
            <a:extLst>
              <a:ext uri="{FF2B5EF4-FFF2-40B4-BE49-F238E27FC236}">
                <a16:creationId xmlns:a16="http://schemas.microsoft.com/office/drawing/2014/main" id="{08F37F0F-AB92-EE4A-9E73-C27FBCAC794E}"/>
              </a:ext>
            </a:extLst>
          </p:cNvPr>
          <p:cNvSpPr/>
          <p:nvPr/>
        </p:nvSpPr>
        <p:spPr>
          <a:xfrm>
            <a:off x="333593" y="423915"/>
            <a:ext cx="10904032" cy="677621"/>
          </a:xfrm>
          <a:prstGeom prst="rect">
            <a:avLst/>
          </a:prstGeom>
        </p:spPr>
        <p:txBody>
          <a:bodyPr wrap="square">
            <a:spAutoFit/>
          </a:bodyPr>
          <a:lstStyle/>
          <a:p>
            <a:pPr marL="72000" algn="just">
              <a:lnSpc>
                <a:spcPct val="150000"/>
              </a:lnSpc>
            </a:pPr>
            <a:r>
              <a:rPr lang="en-US" altLang="zh-CN" sz="2800" b="1" dirty="0">
                <a:solidFill>
                  <a:srgbClr val="00B050"/>
                </a:solidFill>
                <a:latin typeface="Alibaba Sans" panose="020B0503020203040204" pitchFamily="34" charset="0"/>
                <a:cs typeface="Alibaba Sans" panose="020B0503020203040204" pitchFamily="34" charset="0"/>
              </a:rPr>
              <a:t>6) Setting descriptions</a:t>
            </a:r>
          </a:p>
        </p:txBody>
      </p:sp>
      <p:sp>
        <p:nvSpPr>
          <p:cNvPr id="10" name="矩形 9">
            <a:extLst>
              <a:ext uri="{FF2B5EF4-FFF2-40B4-BE49-F238E27FC236}">
                <a16:creationId xmlns:a16="http://schemas.microsoft.com/office/drawing/2014/main" id="{4F2AAC4F-07B4-3349-B241-670D2C8DC6B4}"/>
              </a:ext>
            </a:extLst>
          </p:cNvPr>
          <p:cNvSpPr/>
          <p:nvPr/>
        </p:nvSpPr>
        <p:spPr>
          <a:xfrm>
            <a:off x="333593" y="1192001"/>
            <a:ext cx="11265817" cy="3364062"/>
          </a:xfrm>
          <a:prstGeom prst="rect">
            <a:avLst/>
          </a:prstGeom>
        </p:spPr>
        <p:txBody>
          <a:bodyPr wrap="square">
            <a:spAutoFit/>
          </a:bodyPr>
          <a:lstStyle/>
          <a:p>
            <a:pPr marL="72000" algn="just">
              <a:lnSpc>
                <a:spcPct val="150000"/>
              </a:lnSpc>
            </a:pPr>
            <a:r>
              <a:rPr lang="en-US" altLang="zh-CN" sz="2400" b="1" dirty="0">
                <a:solidFill>
                  <a:srgbClr val="0066FF"/>
                </a:solidFill>
                <a:latin typeface="Alibaba Sans" panose="020B0503020203040204" pitchFamily="34" charset="0"/>
                <a:cs typeface="Alibaba Sans" panose="020B0503020203040204" pitchFamily="34" charset="0"/>
              </a:rPr>
              <a:t>The words you choose to describe a setting from a character’s point of view can reveal a lot about what kind of mood he or she is in. The same setting can be seen in a different light, depending on what mood the POV character is in.</a:t>
            </a:r>
          </a:p>
          <a:p>
            <a:pPr marL="72000" algn="just">
              <a:lnSpc>
                <a:spcPct val="150000"/>
              </a:lnSpc>
            </a:pPr>
            <a:r>
              <a:rPr lang="en-US" altLang="zh-CN" sz="2400" b="1" dirty="0">
                <a:solidFill>
                  <a:srgbClr val="0066FF"/>
                </a:solidFill>
                <a:latin typeface="Alibaba Sans" panose="020B0503020203040204" pitchFamily="34" charset="0"/>
                <a:cs typeface="Alibaba Sans" panose="020B0503020203040204" pitchFamily="34" charset="0"/>
              </a:rPr>
              <a:t>The weather or another part of the external setting can also mirror what your character is feeling.</a:t>
            </a:r>
          </a:p>
        </p:txBody>
      </p:sp>
    </p:spTree>
    <p:extLst>
      <p:ext uri="{BB962C8B-B14F-4D97-AF65-F5344CB8AC3E}">
        <p14:creationId xmlns:p14="http://schemas.microsoft.com/office/powerpoint/2010/main" val="313351436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blinds(horizontal)">
                                      <p:cBhvr>
                                        <p:cTn id="7" dur="5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blinds(horizontal)">
                                      <p:cBhvr>
                                        <p:cTn id="1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0" grpId="0"/>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格 1"/>
          <p:cNvGraphicFramePr>
            <a:graphicFrameLocks noGrp="1"/>
          </p:cNvGraphicFramePr>
          <p:nvPr>
            <p:extLst>
              <p:ext uri="{D42A27DB-BD31-4B8C-83A1-F6EECF244321}">
                <p14:modId xmlns:p14="http://schemas.microsoft.com/office/powerpoint/2010/main" val="4060902749"/>
              </p:ext>
            </p:extLst>
          </p:nvPr>
        </p:nvGraphicFramePr>
        <p:xfrm>
          <a:off x="272577" y="372383"/>
          <a:ext cx="11521641" cy="5961283"/>
        </p:xfrm>
        <a:graphic>
          <a:graphicData uri="http://schemas.openxmlformats.org/drawingml/2006/table">
            <a:tbl>
              <a:tblPr firstRow="1" firstCol="1" bandRow="1"/>
              <a:tblGrid>
                <a:gridCol w="11521641">
                  <a:extLst>
                    <a:ext uri="{9D8B030D-6E8A-4147-A177-3AD203B41FA5}">
                      <a16:colId xmlns:a16="http://schemas.microsoft.com/office/drawing/2014/main" val="20000"/>
                    </a:ext>
                  </a:extLst>
                </a:gridCol>
              </a:tblGrid>
              <a:tr h="5961283">
                <a:tc>
                  <a:txBody>
                    <a:bodyPr/>
                    <a:lstStyle/>
                    <a:p>
                      <a:pPr marL="72000" algn="just">
                        <a:lnSpc>
                          <a:spcPct val="150000"/>
                        </a:lnSpc>
                        <a:spcAft>
                          <a:spcPts val="0"/>
                        </a:spcAft>
                      </a:pPr>
                      <a:endParaRPr lang="en-US" altLang="zh-CN" sz="2800" b="1" kern="100" dirty="0">
                        <a:solidFill>
                          <a:schemeClr val="tx1"/>
                        </a:solidFill>
                        <a:effectLst/>
                        <a:latin typeface="Alibaba Sans" panose="020B0503020203040204" pitchFamily="34" charset="0"/>
                        <a:ea typeface="华文细黑"/>
                        <a:cs typeface="Alibaba Sans" panose="020B0503020203040204" pitchFamily="34" charset="0"/>
                      </a:endParaRPr>
                    </a:p>
                    <a:p>
                      <a:pPr marL="72000" algn="just">
                        <a:lnSpc>
                          <a:spcPct val="150000"/>
                        </a:lnSpc>
                        <a:spcAft>
                          <a:spcPts val="0"/>
                        </a:spcAft>
                      </a:pPr>
                      <a:endParaRPr lang="en-US" altLang="zh-CN" sz="2800" b="1" kern="100" dirty="0">
                        <a:solidFill>
                          <a:schemeClr val="tx1"/>
                        </a:solidFill>
                        <a:effectLst/>
                        <a:latin typeface="Alibaba Sans" panose="020B0503020203040204" pitchFamily="34" charset="0"/>
                        <a:ea typeface="华文细黑"/>
                        <a:cs typeface="Alibaba Sans" panose="020B0503020203040204" pitchFamily="34" charset="0"/>
                      </a:endParaRPr>
                    </a:p>
                    <a:p>
                      <a:pPr marL="72000" algn="just">
                        <a:lnSpc>
                          <a:spcPct val="150000"/>
                        </a:lnSpc>
                        <a:spcAft>
                          <a:spcPts val="0"/>
                        </a:spcAft>
                      </a:pPr>
                      <a:endParaRPr lang="en-US" altLang="zh-CN" sz="2800" b="1" kern="100" dirty="0">
                        <a:solidFill>
                          <a:schemeClr val="tx1"/>
                        </a:solidFill>
                        <a:effectLst/>
                        <a:latin typeface="Alibaba Sans" panose="020B0503020203040204" pitchFamily="34" charset="0"/>
                        <a:ea typeface="华文细黑"/>
                        <a:cs typeface="Alibaba Sans" panose="020B050302020304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sp>
        <p:nvSpPr>
          <p:cNvPr id="5" name="矩形 4">
            <a:extLst>
              <a:ext uri="{FF2B5EF4-FFF2-40B4-BE49-F238E27FC236}">
                <a16:creationId xmlns:a16="http://schemas.microsoft.com/office/drawing/2014/main" id="{5E2CF2B6-7290-CE43-A802-8C84820A6F09}"/>
              </a:ext>
            </a:extLst>
          </p:cNvPr>
          <p:cNvSpPr/>
          <p:nvPr/>
        </p:nvSpPr>
        <p:spPr>
          <a:xfrm>
            <a:off x="462295" y="699204"/>
            <a:ext cx="11265817" cy="677621"/>
          </a:xfrm>
          <a:prstGeom prst="rect">
            <a:avLst/>
          </a:prstGeom>
        </p:spPr>
        <p:txBody>
          <a:bodyPr wrap="square">
            <a:spAutoFit/>
          </a:bodyPr>
          <a:lstStyle/>
          <a:p>
            <a:pPr marL="72000" algn="just">
              <a:lnSpc>
                <a:spcPct val="150000"/>
              </a:lnSpc>
            </a:pPr>
            <a:r>
              <a:rPr lang="en-US" altLang="zh-CN" sz="2800" b="1" kern="100" dirty="0">
                <a:highlight>
                  <a:srgbClr val="00FF00"/>
                </a:highlight>
                <a:latin typeface="Alibaba Sans" panose="020B0503020203040204" pitchFamily="34" charset="0"/>
                <a:ea typeface="华文细黑"/>
                <a:cs typeface="Alibaba Sans" panose="020B0503020203040204" pitchFamily="34" charset="0"/>
              </a:rPr>
              <a:t>Telling</a:t>
            </a:r>
            <a:r>
              <a:rPr lang="en-US" altLang="zh-CN" sz="2800" b="1" kern="100" dirty="0">
                <a:latin typeface="Alibaba Sans" panose="020B0503020203040204" pitchFamily="34" charset="0"/>
                <a:ea typeface="华文细黑"/>
                <a:cs typeface="Alibaba Sans" panose="020B0503020203040204" pitchFamily="34" charset="0"/>
              </a:rPr>
              <a:t>:  </a:t>
            </a:r>
            <a:r>
              <a:rPr lang="en-US" altLang="zh-CN" sz="2800" b="1" i="1" kern="100" dirty="0">
                <a:latin typeface="Alibaba Sans" panose="020B0503020203040204" pitchFamily="34" charset="0"/>
                <a:ea typeface="华文细黑"/>
                <a:cs typeface="Alibaba Sans" panose="020B0503020203040204" pitchFamily="34" charset="0"/>
              </a:rPr>
              <a:t>It rained heavily. </a:t>
            </a:r>
          </a:p>
        </p:txBody>
      </p:sp>
      <p:sp>
        <p:nvSpPr>
          <p:cNvPr id="7" name="下弧形箭头 6">
            <a:extLst>
              <a:ext uri="{FF2B5EF4-FFF2-40B4-BE49-F238E27FC236}">
                <a16:creationId xmlns:a16="http://schemas.microsoft.com/office/drawing/2014/main" id="{8EF827CB-E81B-6849-9B22-3925F5DCF5F9}"/>
              </a:ext>
            </a:extLst>
          </p:cNvPr>
          <p:cNvSpPr/>
          <p:nvPr/>
        </p:nvSpPr>
        <p:spPr>
          <a:xfrm rot="2127760">
            <a:off x="9781257" y="699203"/>
            <a:ext cx="1343294" cy="677621"/>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solidFill>
                <a:schemeClr val="tx1"/>
              </a:solidFill>
            </a:endParaRPr>
          </a:p>
        </p:txBody>
      </p:sp>
      <p:sp>
        <p:nvSpPr>
          <p:cNvPr id="8" name="矩形 7">
            <a:extLst>
              <a:ext uri="{FF2B5EF4-FFF2-40B4-BE49-F238E27FC236}">
                <a16:creationId xmlns:a16="http://schemas.microsoft.com/office/drawing/2014/main" id="{D4CB0923-4DEE-6A4D-8A7C-5B7151D71A8D}"/>
              </a:ext>
            </a:extLst>
          </p:cNvPr>
          <p:cNvSpPr/>
          <p:nvPr/>
        </p:nvSpPr>
        <p:spPr>
          <a:xfrm>
            <a:off x="462095" y="2046452"/>
            <a:ext cx="11265817" cy="1323952"/>
          </a:xfrm>
          <a:prstGeom prst="rect">
            <a:avLst/>
          </a:prstGeom>
        </p:spPr>
        <p:txBody>
          <a:bodyPr wrap="square">
            <a:spAutoFit/>
          </a:bodyPr>
          <a:lstStyle/>
          <a:p>
            <a:pPr marL="72000" algn="just">
              <a:lnSpc>
                <a:spcPct val="150000"/>
              </a:lnSpc>
            </a:pPr>
            <a:r>
              <a:rPr lang="en-US" altLang="zh-CN" sz="2800" b="1" kern="100" dirty="0">
                <a:highlight>
                  <a:srgbClr val="00FF00"/>
                </a:highlight>
                <a:latin typeface="Alibaba Sans" panose="020B0503020203040204" pitchFamily="34" charset="0"/>
                <a:ea typeface="华文细黑"/>
                <a:cs typeface="Alibaba Sans" panose="020B0503020203040204" pitchFamily="34" charset="0"/>
              </a:rPr>
              <a:t>Showing</a:t>
            </a:r>
            <a:r>
              <a:rPr lang="en-US" altLang="zh-CN" sz="2800" b="1" kern="100" dirty="0">
                <a:latin typeface="Alibaba Sans" panose="020B0503020203040204" pitchFamily="34" charset="0"/>
                <a:ea typeface="华文细黑"/>
                <a:cs typeface="Alibaba Sans" panose="020B0503020203040204" pitchFamily="34" charset="0"/>
              </a:rPr>
              <a:t> (revealing an upbeat mood) : </a:t>
            </a:r>
            <a:r>
              <a:rPr lang="en-US" altLang="zh-CN" sz="2800" b="1" i="1" kern="100" dirty="0">
                <a:solidFill>
                  <a:srgbClr val="FF0000"/>
                </a:solidFill>
                <a:latin typeface="Alibaba Sans" panose="020B0503020203040204" pitchFamily="34" charset="0"/>
                <a:ea typeface="华文细黑"/>
                <a:cs typeface="Alibaba Sans" panose="020B0503020203040204" pitchFamily="34" charset="0"/>
              </a:rPr>
              <a:t> Raindrops danced along the windowpane</a:t>
            </a:r>
            <a:r>
              <a:rPr lang="en-US" altLang="zh-CN" sz="2800" b="1" kern="100" dirty="0">
                <a:solidFill>
                  <a:srgbClr val="FF0000"/>
                </a:solidFill>
                <a:latin typeface="Alibaba Sans" panose="020B0503020203040204" pitchFamily="34" charset="0"/>
                <a:ea typeface="华文细黑"/>
                <a:cs typeface="Alibaba Sans" panose="020B0503020203040204" pitchFamily="34" charset="0"/>
              </a:rPr>
              <a:t>(</a:t>
            </a:r>
            <a:r>
              <a:rPr lang="zh-CN" altLang="en-US" sz="2800" b="1" kern="100" dirty="0">
                <a:solidFill>
                  <a:srgbClr val="FF0000"/>
                </a:solidFill>
                <a:latin typeface="Alibaba Sans" panose="020B0503020203040204" pitchFamily="34" charset="0"/>
                <a:ea typeface="华文细黑"/>
                <a:cs typeface="Alibaba Sans" panose="020B0503020203040204" pitchFamily="34" charset="0"/>
              </a:rPr>
              <a:t>窗玻璃</a:t>
            </a:r>
            <a:r>
              <a:rPr lang="en-US" altLang="zh-CN" sz="2800" b="1" kern="100" dirty="0">
                <a:solidFill>
                  <a:srgbClr val="FF0000"/>
                </a:solidFill>
                <a:latin typeface="Alibaba Sans" panose="020B0503020203040204" pitchFamily="34" charset="0"/>
                <a:ea typeface="华文细黑"/>
                <a:cs typeface="Alibaba Sans" panose="020B0503020203040204" pitchFamily="34" charset="0"/>
              </a:rPr>
              <a:t>).</a:t>
            </a:r>
          </a:p>
        </p:txBody>
      </p:sp>
      <p:sp>
        <p:nvSpPr>
          <p:cNvPr id="11" name="矩形 10">
            <a:extLst>
              <a:ext uri="{FF2B5EF4-FFF2-40B4-BE49-F238E27FC236}">
                <a16:creationId xmlns:a16="http://schemas.microsoft.com/office/drawing/2014/main" id="{D0445CCE-3500-E642-8194-208A8C6AD0C0}"/>
              </a:ext>
            </a:extLst>
          </p:cNvPr>
          <p:cNvSpPr/>
          <p:nvPr/>
        </p:nvSpPr>
        <p:spPr>
          <a:xfrm>
            <a:off x="472038" y="3960322"/>
            <a:ext cx="11265817" cy="1323952"/>
          </a:xfrm>
          <a:prstGeom prst="rect">
            <a:avLst/>
          </a:prstGeom>
        </p:spPr>
        <p:txBody>
          <a:bodyPr wrap="square">
            <a:spAutoFit/>
          </a:bodyPr>
          <a:lstStyle/>
          <a:p>
            <a:pPr marL="72000" algn="just">
              <a:lnSpc>
                <a:spcPct val="150000"/>
              </a:lnSpc>
            </a:pPr>
            <a:r>
              <a:rPr lang="en-US" altLang="zh-CN" sz="2800" b="1" kern="100" dirty="0">
                <a:highlight>
                  <a:srgbClr val="00FF00"/>
                </a:highlight>
                <a:latin typeface="Alibaba Sans" panose="020B0503020203040204" pitchFamily="34" charset="0"/>
                <a:ea typeface="华文细黑"/>
                <a:cs typeface="Alibaba Sans" panose="020B0503020203040204" pitchFamily="34" charset="0"/>
              </a:rPr>
              <a:t>Showing</a:t>
            </a:r>
            <a:r>
              <a:rPr lang="en-US" altLang="zh-CN" sz="2800" b="1" kern="100" dirty="0">
                <a:latin typeface="Alibaba Sans" panose="020B0503020203040204" pitchFamily="34" charset="0"/>
                <a:ea typeface="华文细黑"/>
                <a:cs typeface="Alibaba Sans" panose="020B0503020203040204" pitchFamily="34" charset="0"/>
              </a:rPr>
              <a:t> (revealing a pessimistic mood): </a:t>
            </a:r>
            <a:r>
              <a:rPr lang="en-US" altLang="zh-CN" sz="2800" b="1" i="1" kern="100" dirty="0">
                <a:solidFill>
                  <a:srgbClr val="FF0000"/>
                </a:solidFill>
                <a:latin typeface="Alibaba Sans" panose="020B0503020203040204" pitchFamily="34" charset="0"/>
                <a:ea typeface="华文细黑"/>
                <a:cs typeface="Alibaba Sans" panose="020B0503020203040204" pitchFamily="34" charset="0"/>
              </a:rPr>
              <a:t>Rain lashed</a:t>
            </a:r>
            <a:r>
              <a:rPr lang="en-US" altLang="zh-CN" sz="2800" b="1" kern="100" dirty="0">
                <a:solidFill>
                  <a:srgbClr val="FF0000"/>
                </a:solidFill>
                <a:latin typeface="Alibaba Sans" panose="020B0503020203040204" pitchFamily="34" charset="0"/>
                <a:ea typeface="华文细黑"/>
                <a:cs typeface="Alibaba Sans" panose="020B0503020203040204" pitchFamily="34" charset="0"/>
              </a:rPr>
              <a:t>(</a:t>
            </a:r>
            <a:r>
              <a:rPr lang="zh-CN" altLang="en-US" sz="2800" b="1" kern="100" dirty="0">
                <a:solidFill>
                  <a:srgbClr val="FF0000"/>
                </a:solidFill>
                <a:latin typeface="Alibaba Sans" panose="020B0503020203040204" pitchFamily="34" charset="0"/>
                <a:ea typeface="华文细黑"/>
                <a:cs typeface="Alibaba Sans" panose="020B0503020203040204" pitchFamily="34" charset="0"/>
              </a:rPr>
              <a:t>猛击</a:t>
            </a:r>
            <a:r>
              <a:rPr lang="en-US" altLang="zh-CN" sz="2800" b="1" kern="100" dirty="0">
                <a:solidFill>
                  <a:srgbClr val="FF0000"/>
                </a:solidFill>
                <a:latin typeface="Alibaba Sans" panose="020B0503020203040204" pitchFamily="34" charset="0"/>
                <a:ea typeface="华文细黑"/>
                <a:cs typeface="Alibaba Sans" panose="020B0503020203040204" pitchFamily="34" charset="0"/>
              </a:rPr>
              <a:t>)</a:t>
            </a:r>
            <a:r>
              <a:rPr lang="en-US" altLang="zh-CN" sz="2800" b="1" i="1" kern="100" dirty="0">
                <a:solidFill>
                  <a:srgbClr val="FF0000"/>
                </a:solidFill>
                <a:latin typeface="Alibaba Sans" panose="020B0503020203040204" pitchFamily="34" charset="0"/>
                <a:ea typeface="华文细黑"/>
                <a:cs typeface="Alibaba Sans" panose="020B0503020203040204" pitchFamily="34" charset="0"/>
              </a:rPr>
              <a:t> against the window. </a:t>
            </a:r>
          </a:p>
        </p:txBody>
      </p:sp>
      <p:sp>
        <p:nvSpPr>
          <p:cNvPr id="12" name="下弧形箭头 11">
            <a:extLst>
              <a:ext uri="{FF2B5EF4-FFF2-40B4-BE49-F238E27FC236}">
                <a16:creationId xmlns:a16="http://schemas.microsoft.com/office/drawing/2014/main" id="{47CC50DF-6E9D-A647-81A2-DD991040F9BA}"/>
              </a:ext>
            </a:extLst>
          </p:cNvPr>
          <p:cNvSpPr/>
          <p:nvPr/>
        </p:nvSpPr>
        <p:spPr>
          <a:xfrm rot="2127760">
            <a:off x="9602548" y="2957162"/>
            <a:ext cx="1343294" cy="677621"/>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solidFill>
                <a:schemeClr val="tx1"/>
              </a:solidFill>
            </a:endParaRPr>
          </a:p>
        </p:txBody>
      </p:sp>
    </p:spTree>
    <p:extLst>
      <p:ext uri="{BB962C8B-B14F-4D97-AF65-F5344CB8AC3E}">
        <p14:creationId xmlns:p14="http://schemas.microsoft.com/office/powerpoint/2010/main" val="369411358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 calcmode="lin" valueType="num">
                                      <p:cBhvr additive="base">
                                        <p:cTn id="12" dur="500" fill="hold"/>
                                        <p:tgtEl>
                                          <p:spTgt spid="7"/>
                                        </p:tgtEl>
                                        <p:attrNameLst>
                                          <p:attrName>ppt_x</p:attrName>
                                        </p:attrNameLst>
                                      </p:cBhvr>
                                      <p:tavLst>
                                        <p:tav tm="0">
                                          <p:val>
                                            <p:strVal val="#ppt_x"/>
                                          </p:val>
                                        </p:tav>
                                        <p:tav tm="100000">
                                          <p:val>
                                            <p:strVal val="#ppt_x"/>
                                          </p:val>
                                        </p:tav>
                                      </p:tavLst>
                                    </p:anim>
                                    <p:anim calcmode="lin" valueType="num">
                                      <p:cBhvr additive="base">
                                        <p:cTn id="13"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3" presetClass="entr" presetSubtype="10" fill="hold" grpId="0" nodeType="clickEffect">
                                  <p:stCondLst>
                                    <p:cond delay="0"/>
                                  </p:stCondLst>
                                  <p:childTnLst>
                                    <p:set>
                                      <p:cBhvr>
                                        <p:cTn id="17" dur="1" fill="hold">
                                          <p:stCondLst>
                                            <p:cond delay="0"/>
                                          </p:stCondLst>
                                        </p:cTn>
                                        <p:tgtEl>
                                          <p:spTgt spid="8"/>
                                        </p:tgtEl>
                                        <p:attrNameLst>
                                          <p:attrName>style.visibility</p:attrName>
                                        </p:attrNameLst>
                                      </p:cBhvr>
                                      <p:to>
                                        <p:strVal val="visible"/>
                                      </p:to>
                                    </p:set>
                                    <p:animEffect transition="in" filter="blinds(horizontal)">
                                      <p:cBhvr>
                                        <p:cTn id="18" dur="500"/>
                                        <p:tgtEl>
                                          <p:spTgt spid="8"/>
                                        </p:tgtEl>
                                      </p:cBhvr>
                                    </p:animEffect>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anim calcmode="lin" valueType="num">
                                      <p:cBhvr additive="base">
                                        <p:cTn id="23" dur="500" fill="hold"/>
                                        <p:tgtEl>
                                          <p:spTgt spid="12"/>
                                        </p:tgtEl>
                                        <p:attrNameLst>
                                          <p:attrName>ppt_x</p:attrName>
                                        </p:attrNameLst>
                                      </p:cBhvr>
                                      <p:tavLst>
                                        <p:tav tm="0">
                                          <p:val>
                                            <p:strVal val="#ppt_x"/>
                                          </p:val>
                                        </p:tav>
                                        <p:tav tm="100000">
                                          <p:val>
                                            <p:strVal val="#ppt_x"/>
                                          </p:val>
                                        </p:tav>
                                      </p:tavLst>
                                    </p:anim>
                                    <p:anim calcmode="lin" valueType="num">
                                      <p:cBhvr additive="base">
                                        <p:cTn id="24"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3" presetClass="entr" presetSubtype="10" fill="hold" grpId="0" nodeType="clickEffect">
                                  <p:stCondLst>
                                    <p:cond delay="0"/>
                                  </p:stCondLst>
                                  <p:childTnLst>
                                    <p:set>
                                      <p:cBhvr>
                                        <p:cTn id="28" dur="1" fill="hold">
                                          <p:stCondLst>
                                            <p:cond delay="0"/>
                                          </p:stCondLst>
                                        </p:cTn>
                                        <p:tgtEl>
                                          <p:spTgt spid="11"/>
                                        </p:tgtEl>
                                        <p:attrNameLst>
                                          <p:attrName>style.visibility</p:attrName>
                                        </p:attrNameLst>
                                      </p:cBhvr>
                                      <p:to>
                                        <p:strVal val="visible"/>
                                      </p:to>
                                    </p:set>
                                    <p:animEffect transition="in" filter="blinds(horizontal)">
                                      <p:cBhvr>
                                        <p:cTn id="29"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animBg="1"/>
      <p:bldP spid="8" grpId="0"/>
      <p:bldP spid="11" grpId="0"/>
      <p:bldP spid="12" grpId="0" animBg="1"/>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格 1"/>
          <p:cNvGraphicFramePr>
            <a:graphicFrameLocks noGrp="1"/>
          </p:cNvGraphicFramePr>
          <p:nvPr/>
        </p:nvGraphicFramePr>
        <p:xfrm>
          <a:off x="335179" y="333450"/>
          <a:ext cx="11521641" cy="5961283"/>
        </p:xfrm>
        <a:graphic>
          <a:graphicData uri="http://schemas.openxmlformats.org/drawingml/2006/table">
            <a:tbl>
              <a:tblPr firstRow="1" firstCol="1" bandRow="1"/>
              <a:tblGrid>
                <a:gridCol w="11521641">
                  <a:extLst>
                    <a:ext uri="{9D8B030D-6E8A-4147-A177-3AD203B41FA5}">
                      <a16:colId xmlns:a16="http://schemas.microsoft.com/office/drawing/2014/main" val="20000"/>
                    </a:ext>
                  </a:extLst>
                </a:gridCol>
              </a:tblGrid>
              <a:tr h="5961283">
                <a:tc>
                  <a:txBody>
                    <a:bodyPr/>
                    <a:lstStyle/>
                    <a:p>
                      <a:pPr marL="72000" algn="just">
                        <a:lnSpc>
                          <a:spcPct val="150000"/>
                        </a:lnSpc>
                        <a:spcAft>
                          <a:spcPts val="0"/>
                        </a:spcAft>
                      </a:pPr>
                      <a:endParaRPr lang="en-US" altLang="zh-CN" sz="2800" b="1" kern="100" dirty="0">
                        <a:solidFill>
                          <a:schemeClr val="tx1"/>
                        </a:solidFill>
                        <a:effectLst/>
                        <a:latin typeface="Alibaba Sans" panose="020B0503020203040204" pitchFamily="34" charset="0"/>
                        <a:ea typeface="华文细黑"/>
                        <a:cs typeface="Alibaba Sans" panose="020B0503020203040204" pitchFamily="34" charset="0"/>
                      </a:endParaRPr>
                    </a:p>
                    <a:p>
                      <a:pPr marL="72000" algn="just">
                        <a:lnSpc>
                          <a:spcPct val="150000"/>
                        </a:lnSpc>
                        <a:spcAft>
                          <a:spcPts val="0"/>
                        </a:spcAft>
                      </a:pPr>
                      <a:endParaRPr lang="en-US" altLang="zh-CN" sz="2800" b="1" kern="100" dirty="0">
                        <a:solidFill>
                          <a:schemeClr val="tx1"/>
                        </a:solidFill>
                        <a:effectLst/>
                        <a:latin typeface="Alibaba Sans" panose="020B0503020203040204" pitchFamily="34" charset="0"/>
                        <a:ea typeface="华文细黑"/>
                        <a:cs typeface="Alibaba Sans" panose="020B0503020203040204" pitchFamily="34" charset="0"/>
                      </a:endParaRPr>
                    </a:p>
                    <a:p>
                      <a:pPr marL="72000" algn="just">
                        <a:lnSpc>
                          <a:spcPct val="150000"/>
                        </a:lnSpc>
                        <a:spcAft>
                          <a:spcPts val="0"/>
                        </a:spcAft>
                      </a:pPr>
                      <a:endParaRPr lang="en-US" altLang="zh-CN" sz="2800" b="1" kern="100" dirty="0">
                        <a:solidFill>
                          <a:schemeClr val="tx1"/>
                        </a:solidFill>
                        <a:effectLst/>
                        <a:latin typeface="Alibaba Sans" panose="020B0503020203040204" pitchFamily="34" charset="0"/>
                        <a:ea typeface="华文细黑"/>
                        <a:cs typeface="Alibaba Sans" panose="020B050302020304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sp>
        <p:nvSpPr>
          <p:cNvPr id="13" name="矩形 12">
            <a:extLst>
              <a:ext uri="{FF2B5EF4-FFF2-40B4-BE49-F238E27FC236}">
                <a16:creationId xmlns:a16="http://schemas.microsoft.com/office/drawing/2014/main" id="{08F37F0F-AB92-EE4A-9E73-C27FBCAC794E}"/>
              </a:ext>
            </a:extLst>
          </p:cNvPr>
          <p:cNvSpPr/>
          <p:nvPr/>
        </p:nvSpPr>
        <p:spPr>
          <a:xfrm>
            <a:off x="333593" y="423915"/>
            <a:ext cx="10904032" cy="677621"/>
          </a:xfrm>
          <a:prstGeom prst="rect">
            <a:avLst/>
          </a:prstGeom>
        </p:spPr>
        <p:txBody>
          <a:bodyPr wrap="square">
            <a:spAutoFit/>
          </a:bodyPr>
          <a:lstStyle/>
          <a:p>
            <a:pPr marL="72000" algn="just">
              <a:lnSpc>
                <a:spcPct val="150000"/>
              </a:lnSpc>
            </a:pPr>
            <a:r>
              <a:rPr lang="en-US" altLang="zh-CN" sz="2800" b="1" dirty="0">
                <a:solidFill>
                  <a:srgbClr val="00B050"/>
                </a:solidFill>
                <a:latin typeface="Alibaba Sans" panose="020B0503020203040204" pitchFamily="34" charset="0"/>
                <a:cs typeface="Alibaba Sans" panose="020B0503020203040204" pitchFamily="34" charset="0"/>
              </a:rPr>
              <a:t>7) The five senses</a:t>
            </a:r>
          </a:p>
        </p:txBody>
      </p:sp>
      <p:sp>
        <p:nvSpPr>
          <p:cNvPr id="10" name="矩形 9">
            <a:extLst>
              <a:ext uri="{FF2B5EF4-FFF2-40B4-BE49-F238E27FC236}">
                <a16:creationId xmlns:a16="http://schemas.microsoft.com/office/drawing/2014/main" id="{4F2AAC4F-07B4-3349-B241-670D2C8DC6B4}"/>
              </a:ext>
            </a:extLst>
          </p:cNvPr>
          <p:cNvSpPr/>
          <p:nvPr/>
        </p:nvSpPr>
        <p:spPr>
          <a:xfrm>
            <a:off x="333593" y="1192001"/>
            <a:ext cx="11265817" cy="1148071"/>
          </a:xfrm>
          <a:prstGeom prst="rect">
            <a:avLst/>
          </a:prstGeom>
        </p:spPr>
        <p:txBody>
          <a:bodyPr wrap="square">
            <a:spAutoFit/>
          </a:bodyPr>
          <a:lstStyle/>
          <a:p>
            <a:pPr marL="72000" algn="just">
              <a:lnSpc>
                <a:spcPct val="150000"/>
              </a:lnSpc>
            </a:pPr>
            <a:r>
              <a:rPr lang="en-US" altLang="zh-CN" sz="2400" b="1" dirty="0">
                <a:solidFill>
                  <a:srgbClr val="0066FF"/>
                </a:solidFill>
                <a:latin typeface="Alibaba Sans" panose="020B0503020203040204" pitchFamily="34" charset="0"/>
                <a:cs typeface="Alibaba Sans" panose="020B0503020203040204" pitchFamily="34" charset="0"/>
              </a:rPr>
              <a:t>In moments of heightened(</a:t>
            </a:r>
            <a:r>
              <a:rPr lang="zh-CN" altLang="en-US" sz="2400" b="1" dirty="0">
                <a:solidFill>
                  <a:srgbClr val="0066FF"/>
                </a:solidFill>
                <a:latin typeface="Alibaba Sans" panose="020B0503020203040204" pitchFamily="34" charset="0"/>
                <a:cs typeface="Alibaba Sans" panose="020B0503020203040204" pitchFamily="34" charset="0"/>
              </a:rPr>
              <a:t>增强的</a:t>
            </a:r>
            <a:r>
              <a:rPr lang="en-US" altLang="zh-CN" sz="2400" b="1" dirty="0">
                <a:solidFill>
                  <a:srgbClr val="0066FF"/>
                </a:solidFill>
                <a:latin typeface="Alibaba Sans" panose="020B0503020203040204" pitchFamily="34" charset="0"/>
                <a:cs typeface="Alibaba Sans" panose="020B0503020203040204" pitchFamily="34" charset="0"/>
              </a:rPr>
              <a:t>) emotion, our senses can also become heightened, so we’re suddenly hyperaware of sounds or smells. </a:t>
            </a:r>
          </a:p>
        </p:txBody>
      </p:sp>
      <p:sp>
        <p:nvSpPr>
          <p:cNvPr id="5" name="矩形 4">
            <a:extLst>
              <a:ext uri="{FF2B5EF4-FFF2-40B4-BE49-F238E27FC236}">
                <a16:creationId xmlns:a16="http://schemas.microsoft.com/office/drawing/2014/main" id="{904A6CA6-FDE5-A343-A9FD-505A4A2AEF57}"/>
              </a:ext>
            </a:extLst>
          </p:cNvPr>
          <p:cNvSpPr/>
          <p:nvPr/>
        </p:nvSpPr>
        <p:spPr>
          <a:xfrm>
            <a:off x="333592" y="2779193"/>
            <a:ext cx="11265817" cy="677621"/>
          </a:xfrm>
          <a:prstGeom prst="rect">
            <a:avLst/>
          </a:prstGeom>
        </p:spPr>
        <p:txBody>
          <a:bodyPr wrap="square">
            <a:spAutoFit/>
          </a:bodyPr>
          <a:lstStyle/>
          <a:p>
            <a:pPr marL="72000" algn="just">
              <a:lnSpc>
                <a:spcPct val="150000"/>
              </a:lnSpc>
            </a:pPr>
            <a:r>
              <a:rPr lang="en-US" altLang="zh-CN" sz="2800" b="1" kern="100" dirty="0">
                <a:highlight>
                  <a:srgbClr val="00FF00"/>
                </a:highlight>
                <a:latin typeface="Alibaba Sans" panose="020B0503020203040204" pitchFamily="34" charset="0"/>
                <a:ea typeface="华文细黑"/>
                <a:cs typeface="Alibaba Sans" panose="020B0503020203040204" pitchFamily="34" charset="0"/>
              </a:rPr>
              <a:t>Telling</a:t>
            </a:r>
            <a:r>
              <a:rPr lang="en-US" altLang="zh-CN" sz="2800" b="1" kern="100" dirty="0">
                <a:latin typeface="Alibaba Sans" panose="020B0503020203040204" pitchFamily="34" charset="0"/>
                <a:ea typeface="华文细黑"/>
                <a:cs typeface="Alibaba Sans" panose="020B0503020203040204" pitchFamily="34" charset="0"/>
              </a:rPr>
              <a:t>:  </a:t>
            </a:r>
            <a:r>
              <a:rPr lang="en-US" altLang="zh-CN" sz="2800" b="1" i="1" kern="100" dirty="0">
                <a:latin typeface="Alibaba Sans" panose="020B0503020203040204" pitchFamily="34" charset="0"/>
                <a:ea typeface="华文细黑"/>
                <a:cs typeface="Alibaba Sans" panose="020B0503020203040204" pitchFamily="34" charset="0"/>
              </a:rPr>
              <a:t>Afraid of whoever was following me, I walked faster. </a:t>
            </a:r>
          </a:p>
        </p:txBody>
      </p:sp>
      <p:sp>
        <p:nvSpPr>
          <p:cNvPr id="7" name="下弧形箭头 6">
            <a:extLst>
              <a:ext uri="{FF2B5EF4-FFF2-40B4-BE49-F238E27FC236}">
                <a16:creationId xmlns:a16="http://schemas.microsoft.com/office/drawing/2014/main" id="{6CEAA22A-5059-304F-91EE-67F2FFA734EF}"/>
              </a:ext>
            </a:extLst>
          </p:cNvPr>
          <p:cNvSpPr/>
          <p:nvPr/>
        </p:nvSpPr>
        <p:spPr>
          <a:xfrm rot="2127760">
            <a:off x="10565978" y="3366216"/>
            <a:ext cx="1343294" cy="677621"/>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solidFill>
                <a:schemeClr val="tx1"/>
              </a:solidFill>
            </a:endParaRPr>
          </a:p>
        </p:txBody>
      </p:sp>
      <p:sp>
        <p:nvSpPr>
          <p:cNvPr id="8" name="矩形 7">
            <a:extLst>
              <a:ext uri="{FF2B5EF4-FFF2-40B4-BE49-F238E27FC236}">
                <a16:creationId xmlns:a16="http://schemas.microsoft.com/office/drawing/2014/main" id="{86DF9CA1-689A-7F47-B9BE-A99C892F84FB}"/>
              </a:ext>
            </a:extLst>
          </p:cNvPr>
          <p:cNvSpPr/>
          <p:nvPr/>
        </p:nvSpPr>
        <p:spPr>
          <a:xfrm>
            <a:off x="333593" y="4219746"/>
            <a:ext cx="11265817" cy="1323952"/>
          </a:xfrm>
          <a:prstGeom prst="rect">
            <a:avLst/>
          </a:prstGeom>
        </p:spPr>
        <p:txBody>
          <a:bodyPr wrap="square">
            <a:spAutoFit/>
          </a:bodyPr>
          <a:lstStyle/>
          <a:p>
            <a:pPr marL="72000" algn="just">
              <a:lnSpc>
                <a:spcPct val="150000"/>
              </a:lnSpc>
            </a:pPr>
            <a:r>
              <a:rPr lang="en-US" altLang="zh-CN" sz="2800" b="1" kern="100" dirty="0">
                <a:highlight>
                  <a:srgbClr val="00FF00"/>
                </a:highlight>
                <a:latin typeface="Alibaba Sans" panose="020B0503020203040204" pitchFamily="34" charset="0"/>
                <a:ea typeface="华文细黑"/>
                <a:cs typeface="Alibaba Sans" panose="020B0503020203040204" pitchFamily="34" charset="0"/>
              </a:rPr>
              <a:t>Showing</a:t>
            </a:r>
            <a:r>
              <a:rPr lang="en-US" altLang="zh-CN" sz="2800" b="1" kern="100" dirty="0">
                <a:latin typeface="Alibaba Sans" panose="020B0503020203040204" pitchFamily="34" charset="0"/>
                <a:ea typeface="华文细黑"/>
                <a:cs typeface="Alibaba Sans" panose="020B0503020203040204" pitchFamily="34" charset="0"/>
              </a:rPr>
              <a:t> : </a:t>
            </a:r>
            <a:r>
              <a:rPr lang="en-US" altLang="zh-CN" sz="2800" b="1" i="1" kern="100" dirty="0">
                <a:solidFill>
                  <a:srgbClr val="FF0000"/>
                </a:solidFill>
                <a:latin typeface="Alibaba Sans" panose="020B0503020203040204" pitchFamily="34" charset="0"/>
                <a:ea typeface="华文细黑"/>
                <a:cs typeface="Alibaba Sans" panose="020B0503020203040204" pitchFamily="34" charset="0"/>
              </a:rPr>
              <a:t> Footsteps echoed behind me, and the stench</a:t>
            </a:r>
            <a:r>
              <a:rPr lang="en-US" altLang="zh-CN" sz="2800" b="1" kern="100" dirty="0">
                <a:solidFill>
                  <a:srgbClr val="FF0000"/>
                </a:solidFill>
                <a:latin typeface="Alibaba Sans" panose="020B0503020203040204" pitchFamily="34" charset="0"/>
                <a:ea typeface="华文细黑"/>
                <a:cs typeface="Alibaba Sans" panose="020B0503020203040204" pitchFamily="34" charset="0"/>
              </a:rPr>
              <a:t>(</a:t>
            </a:r>
            <a:r>
              <a:rPr lang="zh-CN" altLang="en-US" sz="2800" b="1" kern="100" dirty="0">
                <a:solidFill>
                  <a:srgbClr val="FF0000"/>
                </a:solidFill>
                <a:latin typeface="Alibaba Sans" panose="020B0503020203040204" pitchFamily="34" charset="0"/>
                <a:ea typeface="华文细黑"/>
                <a:cs typeface="Alibaba Sans" panose="020B0503020203040204" pitchFamily="34" charset="0"/>
              </a:rPr>
              <a:t>臭气</a:t>
            </a:r>
            <a:r>
              <a:rPr lang="en-US" altLang="zh-CN" sz="2800" b="1" kern="100" dirty="0">
                <a:solidFill>
                  <a:srgbClr val="FF0000"/>
                </a:solidFill>
                <a:latin typeface="Alibaba Sans" panose="020B0503020203040204" pitchFamily="34" charset="0"/>
                <a:ea typeface="华文细黑"/>
                <a:cs typeface="Alibaba Sans" panose="020B0503020203040204" pitchFamily="34" charset="0"/>
              </a:rPr>
              <a:t>) </a:t>
            </a:r>
            <a:r>
              <a:rPr lang="en-US" altLang="zh-CN" sz="2800" b="1" i="1" kern="100" dirty="0">
                <a:solidFill>
                  <a:srgbClr val="FF0000"/>
                </a:solidFill>
                <a:latin typeface="Alibaba Sans" panose="020B0503020203040204" pitchFamily="34" charset="0"/>
                <a:ea typeface="华文细黑"/>
                <a:cs typeface="Alibaba Sans" panose="020B0503020203040204" pitchFamily="34" charset="0"/>
              </a:rPr>
              <a:t>of stale</a:t>
            </a:r>
            <a:r>
              <a:rPr lang="en-US" altLang="zh-CN" sz="2800" b="1" kern="100" dirty="0">
                <a:solidFill>
                  <a:srgbClr val="FF0000"/>
                </a:solidFill>
                <a:latin typeface="Alibaba Sans" panose="020B0503020203040204" pitchFamily="34" charset="0"/>
                <a:ea typeface="华文细黑"/>
                <a:cs typeface="Alibaba Sans" panose="020B0503020203040204" pitchFamily="34" charset="0"/>
              </a:rPr>
              <a:t>(</a:t>
            </a:r>
            <a:r>
              <a:rPr lang="zh-CN" altLang="en-US" sz="2800" b="1" kern="100" dirty="0">
                <a:solidFill>
                  <a:srgbClr val="FF0000"/>
                </a:solidFill>
                <a:latin typeface="Alibaba Sans" panose="020B0503020203040204" pitchFamily="34" charset="0"/>
                <a:ea typeface="华文细黑"/>
                <a:cs typeface="Alibaba Sans" panose="020B0503020203040204" pitchFamily="34" charset="0"/>
              </a:rPr>
              <a:t>难闻的</a:t>
            </a:r>
            <a:r>
              <a:rPr lang="en-US" altLang="zh-CN" sz="2800" b="1" kern="100" dirty="0">
                <a:solidFill>
                  <a:srgbClr val="FF0000"/>
                </a:solidFill>
                <a:latin typeface="Alibaba Sans" panose="020B0503020203040204" pitchFamily="34" charset="0"/>
                <a:ea typeface="华文细黑"/>
                <a:cs typeface="Alibaba Sans" panose="020B0503020203040204" pitchFamily="34" charset="0"/>
              </a:rPr>
              <a:t>) </a:t>
            </a:r>
            <a:r>
              <a:rPr lang="en-US" altLang="zh-CN" sz="2800" b="1" i="1" kern="100" dirty="0">
                <a:solidFill>
                  <a:srgbClr val="FF0000"/>
                </a:solidFill>
                <a:latin typeface="Alibaba Sans" panose="020B0503020203040204" pitchFamily="34" charset="0"/>
                <a:ea typeface="华文细黑"/>
                <a:cs typeface="Alibaba Sans" panose="020B0503020203040204" pitchFamily="34" charset="0"/>
              </a:rPr>
              <a:t>beer hit my nose. I walked faster.</a:t>
            </a:r>
          </a:p>
        </p:txBody>
      </p:sp>
    </p:spTree>
    <p:extLst>
      <p:ext uri="{BB962C8B-B14F-4D97-AF65-F5344CB8AC3E}">
        <p14:creationId xmlns:p14="http://schemas.microsoft.com/office/powerpoint/2010/main" val="176912177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blinds(horizontal)">
                                      <p:cBhvr>
                                        <p:cTn id="7" dur="5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blinds(horizontal)">
                                      <p:cBhvr>
                                        <p:cTn id="12" dur="5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blinds(horizontal)">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 calcmode="lin" valueType="num">
                                      <p:cBhvr additive="base">
                                        <p:cTn id="22" dur="500" fill="hold"/>
                                        <p:tgtEl>
                                          <p:spTgt spid="7"/>
                                        </p:tgtEl>
                                        <p:attrNameLst>
                                          <p:attrName>ppt_x</p:attrName>
                                        </p:attrNameLst>
                                      </p:cBhvr>
                                      <p:tavLst>
                                        <p:tav tm="0">
                                          <p:val>
                                            <p:strVal val="#ppt_x"/>
                                          </p:val>
                                        </p:tav>
                                        <p:tav tm="100000">
                                          <p:val>
                                            <p:strVal val="#ppt_x"/>
                                          </p:val>
                                        </p:tav>
                                      </p:tavLst>
                                    </p:anim>
                                    <p:anim calcmode="lin" valueType="num">
                                      <p:cBhvr additive="base">
                                        <p:cTn id="23"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3" presetClass="entr" presetSubtype="10" fill="hold" grpId="0" nodeType="clickEffect">
                                  <p:stCondLst>
                                    <p:cond delay="0"/>
                                  </p:stCondLst>
                                  <p:childTnLst>
                                    <p:set>
                                      <p:cBhvr>
                                        <p:cTn id="27" dur="1" fill="hold">
                                          <p:stCondLst>
                                            <p:cond delay="0"/>
                                          </p:stCondLst>
                                        </p:cTn>
                                        <p:tgtEl>
                                          <p:spTgt spid="8"/>
                                        </p:tgtEl>
                                        <p:attrNameLst>
                                          <p:attrName>style.visibility</p:attrName>
                                        </p:attrNameLst>
                                      </p:cBhvr>
                                      <p:to>
                                        <p:strVal val="visible"/>
                                      </p:to>
                                    </p:set>
                                    <p:animEffect transition="in" filter="blinds(horizontal)">
                                      <p:cBhvr>
                                        <p:cTn id="28"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0" grpId="0"/>
      <p:bldP spid="5" grpId="0"/>
      <p:bldP spid="7" grpId="0" animBg="1"/>
      <p:bldP spid="8" grpId="0"/>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格 1"/>
          <p:cNvGraphicFramePr>
            <a:graphicFrameLocks noGrp="1"/>
          </p:cNvGraphicFramePr>
          <p:nvPr/>
        </p:nvGraphicFramePr>
        <p:xfrm>
          <a:off x="335179" y="333450"/>
          <a:ext cx="11521641" cy="5961283"/>
        </p:xfrm>
        <a:graphic>
          <a:graphicData uri="http://schemas.openxmlformats.org/drawingml/2006/table">
            <a:tbl>
              <a:tblPr firstRow="1" firstCol="1" bandRow="1"/>
              <a:tblGrid>
                <a:gridCol w="11521641">
                  <a:extLst>
                    <a:ext uri="{9D8B030D-6E8A-4147-A177-3AD203B41FA5}">
                      <a16:colId xmlns:a16="http://schemas.microsoft.com/office/drawing/2014/main" val="20000"/>
                    </a:ext>
                  </a:extLst>
                </a:gridCol>
              </a:tblGrid>
              <a:tr h="5961283">
                <a:tc>
                  <a:txBody>
                    <a:bodyPr/>
                    <a:lstStyle/>
                    <a:p>
                      <a:pPr marL="72000" algn="just">
                        <a:lnSpc>
                          <a:spcPct val="150000"/>
                        </a:lnSpc>
                        <a:spcAft>
                          <a:spcPts val="0"/>
                        </a:spcAft>
                      </a:pPr>
                      <a:endParaRPr lang="en-US" altLang="zh-CN" sz="2800" b="1" kern="100" dirty="0">
                        <a:solidFill>
                          <a:schemeClr val="tx1"/>
                        </a:solidFill>
                        <a:effectLst/>
                        <a:latin typeface="Alibaba Sans" panose="020B0503020203040204" pitchFamily="34" charset="0"/>
                        <a:ea typeface="华文细黑"/>
                        <a:cs typeface="Alibaba Sans" panose="020B0503020203040204" pitchFamily="34" charset="0"/>
                      </a:endParaRPr>
                    </a:p>
                    <a:p>
                      <a:pPr marL="72000" algn="just">
                        <a:lnSpc>
                          <a:spcPct val="150000"/>
                        </a:lnSpc>
                        <a:spcAft>
                          <a:spcPts val="0"/>
                        </a:spcAft>
                      </a:pPr>
                      <a:endParaRPr lang="en-US" altLang="zh-CN" sz="2800" b="1" kern="100" dirty="0">
                        <a:solidFill>
                          <a:schemeClr val="tx1"/>
                        </a:solidFill>
                        <a:effectLst/>
                        <a:latin typeface="Alibaba Sans" panose="020B0503020203040204" pitchFamily="34" charset="0"/>
                        <a:ea typeface="华文细黑"/>
                        <a:cs typeface="Alibaba Sans" panose="020B0503020203040204" pitchFamily="34" charset="0"/>
                      </a:endParaRPr>
                    </a:p>
                    <a:p>
                      <a:pPr marL="72000" algn="just">
                        <a:lnSpc>
                          <a:spcPct val="150000"/>
                        </a:lnSpc>
                        <a:spcAft>
                          <a:spcPts val="0"/>
                        </a:spcAft>
                      </a:pPr>
                      <a:endParaRPr lang="en-US" altLang="zh-CN" sz="2800" b="1" kern="100" dirty="0">
                        <a:solidFill>
                          <a:schemeClr val="tx1"/>
                        </a:solidFill>
                        <a:effectLst/>
                        <a:latin typeface="Alibaba Sans" panose="020B0503020203040204" pitchFamily="34" charset="0"/>
                        <a:ea typeface="华文细黑"/>
                        <a:cs typeface="Alibaba Sans" panose="020B050302020304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sp>
        <p:nvSpPr>
          <p:cNvPr id="13" name="矩形 12">
            <a:extLst>
              <a:ext uri="{FF2B5EF4-FFF2-40B4-BE49-F238E27FC236}">
                <a16:creationId xmlns:a16="http://schemas.microsoft.com/office/drawing/2014/main" id="{08F37F0F-AB92-EE4A-9E73-C27FBCAC794E}"/>
              </a:ext>
            </a:extLst>
          </p:cNvPr>
          <p:cNvSpPr/>
          <p:nvPr/>
        </p:nvSpPr>
        <p:spPr>
          <a:xfrm>
            <a:off x="333593" y="423915"/>
            <a:ext cx="10904032" cy="677621"/>
          </a:xfrm>
          <a:prstGeom prst="rect">
            <a:avLst/>
          </a:prstGeom>
        </p:spPr>
        <p:txBody>
          <a:bodyPr wrap="square">
            <a:spAutoFit/>
          </a:bodyPr>
          <a:lstStyle/>
          <a:p>
            <a:pPr marL="72000" algn="just">
              <a:lnSpc>
                <a:spcPct val="150000"/>
              </a:lnSpc>
            </a:pPr>
            <a:r>
              <a:rPr lang="en-US" altLang="zh-CN" sz="2800" b="1" dirty="0">
                <a:solidFill>
                  <a:srgbClr val="00B050"/>
                </a:solidFill>
                <a:latin typeface="Alibaba Sans" panose="020B0503020203040204" pitchFamily="34" charset="0"/>
                <a:cs typeface="Alibaba Sans" panose="020B0503020203040204" pitchFamily="34" charset="0"/>
              </a:rPr>
              <a:t>8) Figurative language</a:t>
            </a:r>
          </a:p>
        </p:txBody>
      </p:sp>
      <p:sp>
        <p:nvSpPr>
          <p:cNvPr id="10" name="矩形 9">
            <a:extLst>
              <a:ext uri="{FF2B5EF4-FFF2-40B4-BE49-F238E27FC236}">
                <a16:creationId xmlns:a16="http://schemas.microsoft.com/office/drawing/2014/main" id="{4F2AAC4F-07B4-3349-B241-670D2C8DC6B4}"/>
              </a:ext>
            </a:extLst>
          </p:cNvPr>
          <p:cNvSpPr/>
          <p:nvPr/>
        </p:nvSpPr>
        <p:spPr>
          <a:xfrm>
            <a:off x="333593" y="1192001"/>
            <a:ext cx="11265817" cy="1148071"/>
          </a:xfrm>
          <a:prstGeom prst="rect">
            <a:avLst/>
          </a:prstGeom>
        </p:spPr>
        <p:txBody>
          <a:bodyPr wrap="square">
            <a:spAutoFit/>
          </a:bodyPr>
          <a:lstStyle/>
          <a:p>
            <a:pPr marL="72000" algn="just">
              <a:lnSpc>
                <a:spcPct val="150000"/>
              </a:lnSpc>
            </a:pPr>
            <a:r>
              <a:rPr lang="en-US" altLang="zh-CN" sz="2400" b="1" dirty="0">
                <a:solidFill>
                  <a:srgbClr val="0066FF"/>
                </a:solidFill>
                <a:latin typeface="Alibaba Sans" panose="020B0503020203040204" pitchFamily="34" charset="0"/>
                <a:cs typeface="Alibaba Sans" panose="020B0503020203040204" pitchFamily="34" charset="0"/>
              </a:rPr>
              <a:t>Metaphors, similes, and other imagery can also be an effective way to reveal character emotions.</a:t>
            </a:r>
          </a:p>
        </p:txBody>
      </p:sp>
      <p:sp>
        <p:nvSpPr>
          <p:cNvPr id="5" name="矩形 4">
            <a:extLst>
              <a:ext uri="{FF2B5EF4-FFF2-40B4-BE49-F238E27FC236}">
                <a16:creationId xmlns:a16="http://schemas.microsoft.com/office/drawing/2014/main" id="{904A6CA6-FDE5-A343-A9FD-505A4A2AEF57}"/>
              </a:ext>
            </a:extLst>
          </p:cNvPr>
          <p:cNvSpPr/>
          <p:nvPr/>
        </p:nvSpPr>
        <p:spPr>
          <a:xfrm>
            <a:off x="333592" y="2779193"/>
            <a:ext cx="11265817" cy="677621"/>
          </a:xfrm>
          <a:prstGeom prst="rect">
            <a:avLst/>
          </a:prstGeom>
        </p:spPr>
        <p:txBody>
          <a:bodyPr wrap="square">
            <a:spAutoFit/>
          </a:bodyPr>
          <a:lstStyle/>
          <a:p>
            <a:pPr marL="72000" algn="just">
              <a:lnSpc>
                <a:spcPct val="150000"/>
              </a:lnSpc>
            </a:pPr>
            <a:r>
              <a:rPr lang="en-US" altLang="zh-CN" sz="2800" b="1" kern="100" dirty="0">
                <a:highlight>
                  <a:srgbClr val="00FF00"/>
                </a:highlight>
                <a:latin typeface="Alibaba Sans" panose="020B0503020203040204" pitchFamily="34" charset="0"/>
                <a:ea typeface="华文细黑"/>
                <a:cs typeface="Alibaba Sans" panose="020B0503020203040204" pitchFamily="34" charset="0"/>
              </a:rPr>
              <a:t>Telling</a:t>
            </a:r>
            <a:r>
              <a:rPr lang="en-US" altLang="zh-CN" sz="2800" b="1" kern="100" dirty="0">
                <a:latin typeface="Alibaba Sans" panose="020B0503020203040204" pitchFamily="34" charset="0"/>
                <a:ea typeface="华文细黑"/>
                <a:cs typeface="Alibaba Sans" panose="020B0503020203040204" pitchFamily="34" charset="0"/>
              </a:rPr>
              <a:t>:  </a:t>
            </a:r>
            <a:r>
              <a:rPr lang="en-US" altLang="zh-CN" sz="2800" b="1" i="1" kern="100" dirty="0">
                <a:latin typeface="Alibaba Sans" panose="020B0503020203040204" pitchFamily="34" charset="0"/>
                <a:ea typeface="华文细黑"/>
                <a:cs typeface="Alibaba Sans" panose="020B0503020203040204" pitchFamily="34" charset="0"/>
              </a:rPr>
              <a:t>She stared at him aggressively. </a:t>
            </a:r>
          </a:p>
        </p:txBody>
      </p:sp>
      <p:sp>
        <p:nvSpPr>
          <p:cNvPr id="7" name="下弧形箭头 6">
            <a:extLst>
              <a:ext uri="{FF2B5EF4-FFF2-40B4-BE49-F238E27FC236}">
                <a16:creationId xmlns:a16="http://schemas.microsoft.com/office/drawing/2014/main" id="{6CEAA22A-5059-304F-91EE-67F2FFA734EF}"/>
              </a:ext>
            </a:extLst>
          </p:cNvPr>
          <p:cNvSpPr/>
          <p:nvPr/>
        </p:nvSpPr>
        <p:spPr>
          <a:xfrm rot="2127760">
            <a:off x="10565978" y="3366216"/>
            <a:ext cx="1343294" cy="677621"/>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solidFill>
                <a:schemeClr val="tx1"/>
              </a:solidFill>
            </a:endParaRPr>
          </a:p>
        </p:txBody>
      </p:sp>
      <p:sp>
        <p:nvSpPr>
          <p:cNvPr id="8" name="矩形 7">
            <a:extLst>
              <a:ext uri="{FF2B5EF4-FFF2-40B4-BE49-F238E27FC236}">
                <a16:creationId xmlns:a16="http://schemas.microsoft.com/office/drawing/2014/main" id="{86DF9CA1-689A-7F47-B9BE-A99C892F84FB}"/>
              </a:ext>
            </a:extLst>
          </p:cNvPr>
          <p:cNvSpPr/>
          <p:nvPr/>
        </p:nvSpPr>
        <p:spPr>
          <a:xfrm>
            <a:off x="333593" y="4219746"/>
            <a:ext cx="11265817" cy="1323952"/>
          </a:xfrm>
          <a:prstGeom prst="rect">
            <a:avLst/>
          </a:prstGeom>
        </p:spPr>
        <p:txBody>
          <a:bodyPr wrap="square">
            <a:spAutoFit/>
          </a:bodyPr>
          <a:lstStyle/>
          <a:p>
            <a:pPr marL="72000" algn="just">
              <a:lnSpc>
                <a:spcPct val="150000"/>
              </a:lnSpc>
            </a:pPr>
            <a:r>
              <a:rPr lang="en-US" altLang="zh-CN" sz="2800" b="1" kern="100" dirty="0">
                <a:highlight>
                  <a:srgbClr val="00FF00"/>
                </a:highlight>
                <a:latin typeface="Alibaba Sans" panose="020B0503020203040204" pitchFamily="34" charset="0"/>
                <a:ea typeface="华文细黑"/>
                <a:cs typeface="Alibaba Sans" panose="020B0503020203040204" pitchFamily="34" charset="0"/>
              </a:rPr>
              <a:t>Showing</a:t>
            </a:r>
            <a:r>
              <a:rPr lang="en-US" altLang="zh-CN" sz="2800" b="1" kern="100" dirty="0">
                <a:latin typeface="Alibaba Sans" panose="020B0503020203040204" pitchFamily="34" charset="0"/>
                <a:ea typeface="华文细黑"/>
                <a:cs typeface="Alibaba Sans" panose="020B0503020203040204" pitchFamily="34" charset="0"/>
              </a:rPr>
              <a:t> : </a:t>
            </a:r>
            <a:r>
              <a:rPr lang="en-US" altLang="zh-CN" sz="2800" b="1" i="1" kern="100" dirty="0">
                <a:solidFill>
                  <a:srgbClr val="FF0000"/>
                </a:solidFill>
                <a:latin typeface="Alibaba Sans" panose="020B0503020203040204" pitchFamily="34" charset="0"/>
                <a:ea typeface="华文细黑"/>
                <a:cs typeface="Alibaba Sans" panose="020B0503020203040204" pitchFamily="34" charset="0"/>
              </a:rPr>
              <a:t> She stared at him like a prizefighter</a:t>
            </a:r>
            <a:r>
              <a:rPr lang="en-US" altLang="zh-CN" sz="2800" b="1" kern="100" dirty="0">
                <a:solidFill>
                  <a:srgbClr val="FF0000"/>
                </a:solidFill>
                <a:latin typeface="Alibaba Sans" panose="020B0503020203040204" pitchFamily="34" charset="0"/>
                <a:ea typeface="华文细黑"/>
                <a:cs typeface="Alibaba Sans" panose="020B0503020203040204" pitchFamily="34" charset="0"/>
              </a:rPr>
              <a:t>(</a:t>
            </a:r>
            <a:r>
              <a:rPr lang="zh-CN" altLang="en-US" sz="2800" b="1" kern="100" dirty="0">
                <a:solidFill>
                  <a:srgbClr val="FF0000"/>
                </a:solidFill>
                <a:latin typeface="Alibaba Sans" panose="020B0503020203040204" pitchFamily="34" charset="0"/>
                <a:ea typeface="华文细黑"/>
                <a:cs typeface="Alibaba Sans" panose="020B0503020203040204" pitchFamily="34" charset="0"/>
              </a:rPr>
              <a:t>职业拳击手</a:t>
            </a:r>
            <a:r>
              <a:rPr lang="en-US" altLang="zh-CN" sz="2800" b="1" kern="100" dirty="0">
                <a:solidFill>
                  <a:srgbClr val="FF0000"/>
                </a:solidFill>
                <a:latin typeface="Alibaba Sans" panose="020B0503020203040204" pitchFamily="34" charset="0"/>
                <a:ea typeface="华文细黑"/>
                <a:cs typeface="Alibaba Sans" panose="020B0503020203040204" pitchFamily="34" charset="0"/>
              </a:rPr>
              <a:t>) </a:t>
            </a:r>
            <a:r>
              <a:rPr lang="en-US" altLang="zh-CN" sz="2800" b="1" i="1" kern="100" dirty="0">
                <a:solidFill>
                  <a:srgbClr val="FF0000"/>
                </a:solidFill>
                <a:latin typeface="Alibaba Sans" panose="020B0503020203040204" pitchFamily="34" charset="0"/>
                <a:ea typeface="华文细黑"/>
                <a:cs typeface="Alibaba Sans" panose="020B0503020203040204" pitchFamily="34" charset="0"/>
              </a:rPr>
              <a:t>sizing up </a:t>
            </a:r>
            <a:r>
              <a:rPr lang="en-US" altLang="zh-CN" sz="2800" b="1" kern="100" dirty="0">
                <a:solidFill>
                  <a:srgbClr val="FF0000"/>
                </a:solidFill>
                <a:latin typeface="Alibaba Sans" panose="020B0503020203040204" pitchFamily="34" charset="0"/>
                <a:ea typeface="华文细黑"/>
                <a:cs typeface="Alibaba Sans" panose="020B0503020203040204" pitchFamily="34" charset="0"/>
              </a:rPr>
              <a:t>(</a:t>
            </a:r>
            <a:r>
              <a:rPr lang="zh-CN" altLang="en-US" sz="2800" b="1" kern="100" dirty="0">
                <a:solidFill>
                  <a:srgbClr val="FF0000"/>
                </a:solidFill>
                <a:latin typeface="Alibaba Sans" panose="020B0503020203040204" pitchFamily="34" charset="0"/>
                <a:ea typeface="华文细黑"/>
                <a:cs typeface="Alibaba Sans" panose="020B0503020203040204" pitchFamily="34" charset="0"/>
              </a:rPr>
              <a:t>打量</a:t>
            </a:r>
            <a:r>
              <a:rPr lang="en-US" altLang="zh-CN" sz="2800" b="1" kern="100" dirty="0">
                <a:solidFill>
                  <a:srgbClr val="FF0000"/>
                </a:solidFill>
                <a:latin typeface="Alibaba Sans" panose="020B0503020203040204" pitchFamily="34" charset="0"/>
                <a:ea typeface="华文细黑"/>
                <a:cs typeface="Alibaba Sans" panose="020B0503020203040204" pitchFamily="34" charset="0"/>
              </a:rPr>
              <a:t>)</a:t>
            </a:r>
            <a:r>
              <a:rPr lang="en-US" altLang="zh-CN" sz="2800" b="1" i="1" kern="100" dirty="0">
                <a:solidFill>
                  <a:srgbClr val="FF0000"/>
                </a:solidFill>
                <a:latin typeface="Alibaba Sans" panose="020B0503020203040204" pitchFamily="34" charset="0"/>
                <a:ea typeface="华文细黑"/>
                <a:cs typeface="Alibaba Sans" panose="020B0503020203040204" pitchFamily="34" charset="0"/>
              </a:rPr>
              <a:t>an opponent.</a:t>
            </a:r>
          </a:p>
        </p:txBody>
      </p:sp>
    </p:spTree>
    <p:extLst>
      <p:ext uri="{BB962C8B-B14F-4D97-AF65-F5344CB8AC3E}">
        <p14:creationId xmlns:p14="http://schemas.microsoft.com/office/powerpoint/2010/main" val="239166678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blinds(horizontal)">
                                      <p:cBhvr>
                                        <p:cTn id="7" dur="5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blinds(horizontal)">
                                      <p:cBhvr>
                                        <p:cTn id="12" dur="5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blinds(horizontal)">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 calcmode="lin" valueType="num">
                                      <p:cBhvr additive="base">
                                        <p:cTn id="22" dur="500" fill="hold"/>
                                        <p:tgtEl>
                                          <p:spTgt spid="7"/>
                                        </p:tgtEl>
                                        <p:attrNameLst>
                                          <p:attrName>ppt_x</p:attrName>
                                        </p:attrNameLst>
                                      </p:cBhvr>
                                      <p:tavLst>
                                        <p:tav tm="0">
                                          <p:val>
                                            <p:strVal val="#ppt_x"/>
                                          </p:val>
                                        </p:tav>
                                        <p:tav tm="100000">
                                          <p:val>
                                            <p:strVal val="#ppt_x"/>
                                          </p:val>
                                        </p:tav>
                                      </p:tavLst>
                                    </p:anim>
                                    <p:anim calcmode="lin" valueType="num">
                                      <p:cBhvr additive="base">
                                        <p:cTn id="23"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3" presetClass="entr" presetSubtype="10" fill="hold" grpId="0" nodeType="clickEffect">
                                  <p:stCondLst>
                                    <p:cond delay="0"/>
                                  </p:stCondLst>
                                  <p:childTnLst>
                                    <p:set>
                                      <p:cBhvr>
                                        <p:cTn id="27" dur="1" fill="hold">
                                          <p:stCondLst>
                                            <p:cond delay="0"/>
                                          </p:stCondLst>
                                        </p:cTn>
                                        <p:tgtEl>
                                          <p:spTgt spid="8"/>
                                        </p:tgtEl>
                                        <p:attrNameLst>
                                          <p:attrName>style.visibility</p:attrName>
                                        </p:attrNameLst>
                                      </p:cBhvr>
                                      <p:to>
                                        <p:strVal val="visible"/>
                                      </p:to>
                                    </p:set>
                                    <p:animEffect transition="in" filter="blinds(horizontal)">
                                      <p:cBhvr>
                                        <p:cTn id="28"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0" grpId="0"/>
      <p:bldP spid="5" grpId="0"/>
      <p:bldP spid="7" grpId="0" animBg="1"/>
      <p:bldP spid="8" grpId="0"/>
    </p:bld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格 1"/>
          <p:cNvGraphicFramePr>
            <a:graphicFrameLocks noGrp="1"/>
          </p:cNvGraphicFramePr>
          <p:nvPr/>
        </p:nvGraphicFramePr>
        <p:xfrm>
          <a:off x="313394" y="981522"/>
          <a:ext cx="11448548" cy="5184576"/>
        </p:xfrm>
        <a:graphic>
          <a:graphicData uri="http://schemas.openxmlformats.org/drawingml/2006/table">
            <a:tbl>
              <a:tblPr firstRow="1" firstCol="1" bandRow="1"/>
              <a:tblGrid>
                <a:gridCol w="11448548">
                  <a:extLst>
                    <a:ext uri="{9D8B030D-6E8A-4147-A177-3AD203B41FA5}">
                      <a16:colId xmlns:a16="http://schemas.microsoft.com/office/drawing/2014/main" val="20000"/>
                    </a:ext>
                  </a:extLst>
                </a:gridCol>
              </a:tblGrid>
              <a:tr h="5184576">
                <a:tc>
                  <a:txBody>
                    <a:bodyPr/>
                    <a:lstStyle/>
                    <a:p>
                      <a:pPr marL="72000" marR="0" lvl="0" indent="0" algn="just" defTabSz="1218565" rtl="0" eaLnBrk="1" fontAlgn="auto" latinLnBrk="0" hangingPunct="1">
                        <a:lnSpc>
                          <a:spcPct val="150000"/>
                        </a:lnSpc>
                        <a:spcBef>
                          <a:spcPts val="0"/>
                        </a:spcBef>
                        <a:spcAft>
                          <a:spcPts val="0"/>
                        </a:spcAft>
                        <a:buClrTx/>
                        <a:buSzTx/>
                        <a:buFontTx/>
                        <a:buNone/>
                        <a:tabLst/>
                        <a:defRPr/>
                      </a:pPr>
                      <a:endParaRPr lang="en-US" altLang="zh-CN" sz="2800" b="1" kern="100" dirty="0">
                        <a:solidFill>
                          <a:schemeClr val="tx1"/>
                        </a:solidFill>
                        <a:effectLst/>
                        <a:latin typeface="Alibaba Sans" panose="020B0503020203040204" pitchFamily="34" charset="0"/>
                        <a:ea typeface="华文细黑"/>
                        <a:cs typeface="Alibaba Sans" panose="020B0503020203040204" pitchFamily="34" charset="0"/>
                      </a:endParaRPr>
                    </a:p>
                    <a:p>
                      <a:pPr marL="72000" marR="0" lvl="0" indent="0" algn="just" defTabSz="1218565" rtl="0" eaLnBrk="1" fontAlgn="auto" latinLnBrk="0" hangingPunct="1">
                        <a:lnSpc>
                          <a:spcPct val="150000"/>
                        </a:lnSpc>
                        <a:spcBef>
                          <a:spcPts val="0"/>
                        </a:spcBef>
                        <a:spcAft>
                          <a:spcPts val="0"/>
                        </a:spcAft>
                        <a:buClrTx/>
                        <a:buSzTx/>
                        <a:buFontTx/>
                        <a:buNone/>
                        <a:tabLst/>
                        <a:defRPr/>
                      </a:pPr>
                      <a:endParaRPr lang="en-US" altLang="zh-CN" sz="2800" b="1" kern="100" dirty="0">
                        <a:solidFill>
                          <a:schemeClr val="tx1"/>
                        </a:solidFill>
                        <a:effectLst/>
                        <a:latin typeface="Alibaba Sans" panose="020B0503020203040204" pitchFamily="34" charset="0"/>
                        <a:ea typeface="华文细黑"/>
                        <a:cs typeface="Alibaba Sans" panose="020B0503020203040204" pitchFamily="34" charset="0"/>
                      </a:endParaRPr>
                    </a:p>
                    <a:p>
                      <a:pPr marL="72000" marR="0" lvl="0" indent="0" algn="just" defTabSz="1218565" rtl="0" eaLnBrk="1" fontAlgn="auto" latinLnBrk="0" hangingPunct="1">
                        <a:lnSpc>
                          <a:spcPct val="150000"/>
                        </a:lnSpc>
                        <a:spcBef>
                          <a:spcPts val="0"/>
                        </a:spcBef>
                        <a:spcAft>
                          <a:spcPts val="0"/>
                        </a:spcAft>
                        <a:buClrTx/>
                        <a:buSzTx/>
                        <a:buFontTx/>
                        <a:buNone/>
                        <a:tabLst/>
                        <a:defRPr/>
                      </a:pPr>
                      <a:endParaRPr lang="en-US" altLang="zh-CN" sz="2800" b="1" kern="100" dirty="0">
                        <a:solidFill>
                          <a:schemeClr val="tx1"/>
                        </a:solidFill>
                        <a:effectLst/>
                        <a:latin typeface="Alibaba Sans" panose="020B0503020203040204" pitchFamily="34" charset="0"/>
                        <a:ea typeface="华文细黑"/>
                        <a:cs typeface="Alibaba Sans" panose="020B0503020203040204" pitchFamily="34" charset="0"/>
                      </a:endParaRPr>
                    </a:p>
                    <a:p>
                      <a:pPr marL="72000" marR="0" lvl="0" indent="0" algn="just" defTabSz="1218565" rtl="0" eaLnBrk="1" fontAlgn="auto" latinLnBrk="0" hangingPunct="1">
                        <a:lnSpc>
                          <a:spcPct val="150000"/>
                        </a:lnSpc>
                        <a:spcBef>
                          <a:spcPts val="0"/>
                        </a:spcBef>
                        <a:spcAft>
                          <a:spcPts val="0"/>
                        </a:spcAft>
                        <a:buClrTx/>
                        <a:buSzTx/>
                        <a:buFontTx/>
                        <a:buNone/>
                        <a:tabLst/>
                        <a:defRPr/>
                      </a:pPr>
                      <a:endParaRPr lang="en-US" altLang="zh-CN" sz="2800" b="1" kern="100" dirty="0">
                        <a:solidFill>
                          <a:schemeClr val="tx1"/>
                        </a:solidFill>
                        <a:effectLst/>
                        <a:latin typeface="Alibaba Sans" panose="020B0503020203040204" pitchFamily="34" charset="0"/>
                        <a:ea typeface="华文细黑"/>
                        <a:cs typeface="Alibaba Sans" panose="020B050302020304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sp>
        <p:nvSpPr>
          <p:cNvPr id="6" name="矩形 5">
            <a:extLst>
              <a:ext uri="{FF2B5EF4-FFF2-40B4-BE49-F238E27FC236}">
                <a16:creationId xmlns:a16="http://schemas.microsoft.com/office/drawing/2014/main" id="{422E447A-5B16-1D44-A711-F641BDC2481E}"/>
              </a:ext>
            </a:extLst>
          </p:cNvPr>
          <p:cNvSpPr/>
          <p:nvPr/>
        </p:nvSpPr>
        <p:spPr>
          <a:xfrm>
            <a:off x="428471" y="1823456"/>
            <a:ext cx="10772499" cy="2708947"/>
          </a:xfrm>
          <a:prstGeom prst="rect">
            <a:avLst/>
          </a:prstGeom>
        </p:spPr>
        <p:txBody>
          <a:bodyPr wrap="square">
            <a:spAutoFit/>
          </a:bodyPr>
          <a:lstStyle/>
          <a:p>
            <a:pPr marL="72000" algn="ctr">
              <a:lnSpc>
                <a:spcPct val="150000"/>
              </a:lnSpc>
            </a:pPr>
            <a:r>
              <a:rPr lang="en-US" altLang="zh-CN" sz="4800" b="1" kern="100" dirty="0">
                <a:solidFill>
                  <a:srgbClr val="FF0000"/>
                </a:solidFill>
                <a:latin typeface="Alibaba Sans" panose="020B0503020203040204" pitchFamily="34" charset="0"/>
                <a:ea typeface="华文细黑"/>
                <a:cs typeface="Alibaba Sans" panose="020B0503020203040204" pitchFamily="34" charset="0"/>
              </a:rPr>
              <a:t>Telling in dialogue </a:t>
            </a:r>
            <a:br>
              <a:rPr lang="en-US" altLang="zh-CN" sz="4800" b="1" kern="100" dirty="0">
                <a:solidFill>
                  <a:srgbClr val="FF0000"/>
                </a:solidFill>
                <a:latin typeface="Alibaba Sans" panose="020B0503020203040204" pitchFamily="34" charset="0"/>
                <a:ea typeface="华文细黑"/>
                <a:cs typeface="Alibaba Sans" panose="020B0503020203040204" pitchFamily="34" charset="0"/>
              </a:rPr>
            </a:br>
            <a:r>
              <a:rPr lang="en-US" altLang="zh-CN" sz="4000" b="1" kern="100" dirty="0">
                <a:solidFill>
                  <a:srgbClr val="00B0F0"/>
                </a:solidFill>
                <a:latin typeface="Alibaba Sans" panose="020B0503020203040204" pitchFamily="34" charset="0"/>
                <a:ea typeface="华文细黑"/>
                <a:cs typeface="Alibaba Sans" panose="020B0503020203040204" pitchFamily="34" charset="0"/>
              </a:rPr>
              <a:t>How to recognize and fix it</a:t>
            </a:r>
          </a:p>
          <a:p>
            <a:pPr marL="72000" algn="just">
              <a:lnSpc>
                <a:spcPct val="150000"/>
              </a:lnSpc>
            </a:pPr>
            <a:endParaRPr lang="en-US" altLang="zh-CN" sz="2800" b="1" i="1" kern="100" dirty="0">
              <a:latin typeface="Alibaba Sans" panose="020B0503020203040204" pitchFamily="34" charset="0"/>
              <a:ea typeface="华文细黑"/>
              <a:cs typeface="Alibaba Sans" panose="020B0503020203040204" pitchFamily="34" charset="0"/>
            </a:endParaRPr>
          </a:p>
        </p:txBody>
      </p:sp>
    </p:spTree>
    <p:extLst>
      <p:ext uri="{BB962C8B-B14F-4D97-AF65-F5344CB8AC3E}">
        <p14:creationId xmlns:p14="http://schemas.microsoft.com/office/powerpoint/2010/main" val="314769721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格 1"/>
          <p:cNvGraphicFramePr>
            <a:graphicFrameLocks noGrp="1"/>
          </p:cNvGraphicFramePr>
          <p:nvPr/>
        </p:nvGraphicFramePr>
        <p:xfrm>
          <a:off x="335179" y="333450"/>
          <a:ext cx="11521641" cy="5961283"/>
        </p:xfrm>
        <a:graphic>
          <a:graphicData uri="http://schemas.openxmlformats.org/drawingml/2006/table">
            <a:tbl>
              <a:tblPr firstRow="1" firstCol="1" bandRow="1"/>
              <a:tblGrid>
                <a:gridCol w="11521641">
                  <a:extLst>
                    <a:ext uri="{9D8B030D-6E8A-4147-A177-3AD203B41FA5}">
                      <a16:colId xmlns:a16="http://schemas.microsoft.com/office/drawing/2014/main" val="20000"/>
                    </a:ext>
                  </a:extLst>
                </a:gridCol>
              </a:tblGrid>
              <a:tr h="5961283">
                <a:tc>
                  <a:txBody>
                    <a:bodyPr/>
                    <a:lstStyle/>
                    <a:p>
                      <a:pPr marL="72000" algn="just">
                        <a:lnSpc>
                          <a:spcPct val="150000"/>
                        </a:lnSpc>
                        <a:spcAft>
                          <a:spcPts val="0"/>
                        </a:spcAft>
                      </a:pPr>
                      <a:endParaRPr lang="en-US" altLang="zh-CN" sz="2800" b="1" kern="100" dirty="0">
                        <a:solidFill>
                          <a:schemeClr val="tx1"/>
                        </a:solidFill>
                        <a:effectLst/>
                        <a:latin typeface="Alibaba Sans" panose="020B0503020203040204" pitchFamily="34" charset="0"/>
                        <a:ea typeface="华文细黑"/>
                        <a:cs typeface="Alibaba Sans" panose="020B0503020203040204" pitchFamily="34" charset="0"/>
                      </a:endParaRPr>
                    </a:p>
                    <a:p>
                      <a:pPr marL="72000" algn="just">
                        <a:lnSpc>
                          <a:spcPct val="150000"/>
                        </a:lnSpc>
                        <a:spcAft>
                          <a:spcPts val="0"/>
                        </a:spcAft>
                      </a:pPr>
                      <a:endParaRPr lang="en-US" altLang="zh-CN" sz="2800" b="1" kern="100" dirty="0">
                        <a:solidFill>
                          <a:schemeClr val="tx1"/>
                        </a:solidFill>
                        <a:effectLst/>
                        <a:latin typeface="Alibaba Sans" panose="020B0503020203040204" pitchFamily="34" charset="0"/>
                        <a:ea typeface="华文细黑"/>
                        <a:cs typeface="Alibaba Sans" panose="020B0503020203040204" pitchFamily="34" charset="0"/>
                      </a:endParaRPr>
                    </a:p>
                    <a:p>
                      <a:pPr marL="72000" algn="just">
                        <a:lnSpc>
                          <a:spcPct val="150000"/>
                        </a:lnSpc>
                        <a:spcAft>
                          <a:spcPts val="0"/>
                        </a:spcAft>
                      </a:pPr>
                      <a:endParaRPr lang="en-US" altLang="zh-CN" sz="2800" b="1" kern="100" dirty="0">
                        <a:solidFill>
                          <a:schemeClr val="tx1"/>
                        </a:solidFill>
                        <a:effectLst/>
                        <a:latin typeface="Alibaba Sans" panose="020B0503020203040204" pitchFamily="34" charset="0"/>
                        <a:ea typeface="华文细黑"/>
                        <a:cs typeface="Alibaba Sans" panose="020B050302020304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sp>
        <p:nvSpPr>
          <p:cNvPr id="13" name="矩形 12">
            <a:extLst>
              <a:ext uri="{FF2B5EF4-FFF2-40B4-BE49-F238E27FC236}">
                <a16:creationId xmlns:a16="http://schemas.microsoft.com/office/drawing/2014/main" id="{08F37F0F-AB92-EE4A-9E73-C27FBCAC794E}"/>
              </a:ext>
            </a:extLst>
          </p:cNvPr>
          <p:cNvSpPr/>
          <p:nvPr/>
        </p:nvSpPr>
        <p:spPr>
          <a:xfrm>
            <a:off x="333593" y="423915"/>
            <a:ext cx="10904032" cy="677621"/>
          </a:xfrm>
          <a:prstGeom prst="rect">
            <a:avLst/>
          </a:prstGeom>
        </p:spPr>
        <p:txBody>
          <a:bodyPr wrap="square">
            <a:spAutoFit/>
          </a:bodyPr>
          <a:lstStyle/>
          <a:p>
            <a:pPr marL="72000" algn="just">
              <a:lnSpc>
                <a:spcPct val="150000"/>
              </a:lnSpc>
            </a:pPr>
            <a:r>
              <a:rPr lang="en-US" altLang="zh-CN" sz="2800" b="1" dirty="0">
                <a:solidFill>
                  <a:srgbClr val="00B050"/>
                </a:solidFill>
                <a:latin typeface="Alibaba Sans" panose="020B0503020203040204" pitchFamily="34" charset="0"/>
                <a:cs typeface="Alibaba Sans" panose="020B0503020203040204" pitchFamily="34" charset="0"/>
              </a:rPr>
              <a:t>1) Maid-and-butler dialogue</a:t>
            </a:r>
          </a:p>
        </p:txBody>
      </p:sp>
      <p:sp>
        <p:nvSpPr>
          <p:cNvPr id="10" name="矩形 9">
            <a:extLst>
              <a:ext uri="{FF2B5EF4-FFF2-40B4-BE49-F238E27FC236}">
                <a16:creationId xmlns:a16="http://schemas.microsoft.com/office/drawing/2014/main" id="{4F2AAC4F-07B4-3349-B241-670D2C8DC6B4}"/>
              </a:ext>
            </a:extLst>
          </p:cNvPr>
          <p:cNvSpPr/>
          <p:nvPr/>
        </p:nvSpPr>
        <p:spPr>
          <a:xfrm>
            <a:off x="333593" y="1192001"/>
            <a:ext cx="11265817" cy="2810065"/>
          </a:xfrm>
          <a:prstGeom prst="rect">
            <a:avLst/>
          </a:prstGeom>
        </p:spPr>
        <p:txBody>
          <a:bodyPr wrap="square">
            <a:spAutoFit/>
          </a:bodyPr>
          <a:lstStyle/>
          <a:p>
            <a:pPr marL="72000" algn="just">
              <a:lnSpc>
                <a:spcPct val="150000"/>
              </a:lnSpc>
            </a:pPr>
            <a:r>
              <a:rPr lang="en-US" altLang="zh-CN" sz="2400" b="1" dirty="0">
                <a:solidFill>
                  <a:srgbClr val="0066FF"/>
                </a:solidFill>
                <a:latin typeface="Alibaba Sans" panose="020B0503020203040204" pitchFamily="34" charset="0"/>
                <a:cs typeface="Alibaba Sans" panose="020B0503020203040204" pitchFamily="34" charset="0"/>
              </a:rPr>
              <a:t>Maid-and-butler dialogue, also called “as you know, Bob” dialogue, is a form of info-dumping through dialogue. The author wants to reveal some information to the reader, so he or she has the characters tell each other about that information, even though they both know about it already and have no reason to talk about it.</a:t>
            </a:r>
          </a:p>
        </p:txBody>
      </p:sp>
      <p:sp>
        <p:nvSpPr>
          <p:cNvPr id="8" name="矩形 7">
            <a:extLst>
              <a:ext uri="{FF2B5EF4-FFF2-40B4-BE49-F238E27FC236}">
                <a16:creationId xmlns:a16="http://schemas.microsoft.com/office/drawing/2014/main" id="{86DF9CA1-689A-7F47-B9BE-A99C892F84FB}"/>
              </a:ext>
            </a:extLst>
          </p:cNvPr>
          <p:cNvSpPr/>
          <p:nvPr/>
        </p:nvSpPr>
        <p:spPr>
          <a:xfrm>
            <a:off x="333593" y="4219746"/>
            <a:ext cx="11265817" cy="1323952"/>
          </a:xfrm>
          <a:prstGeom prst="rect">
            <a:avLst/>
          </a:prstGeom>
        </p:spPr>
        <p:txBody>
          <a:bodyPr wrap="square">
            <a:spAutoFit/>
          </a:bodyPr>
          <a:lstStyle/>
          <a:p>
            <a:pPr marL="72000" algn="just">
              <a:lnSpc>
                <a:spcPct val="150000"/>
              </a:lnSpc>
            </a:pPr>
            <a:r>
              <a:rPr lang="en-US" altLang="zh-CN" sz="2800" b="1" i="1" kern="100" dirty="0">
                <a:latin typeface="Alibaba Sans" panose="020B0503020203040204" pitchFamily="34" charset="0"/>
                <a:ea typeface="华文细黑"/>
                <a:cs typeface="Alibaba Sans" panose="020B0503020203040204" pitchFamily="34" charset="0"/>
              </a:rPr>
              <a:t>“As you know, Bob, the master is away on business in London with his oldest son…”</a:t>
            </a:r>
          </a:p>
        </p:txBody>
      </p:sp>
    </p:spTree>
    <p:extLst>
      <p:ext uri="{BB962C8B-B14F-4D97-AF65-F5344CB8AC3E}">
        <p14:creationId xmlns:p14="http://schemas.microsoft.com/office/powerpoint/2010/main" val="237076641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blinds(horizontal)">
                                      <p:cBhvr>
                                        <p:cTn id="7" dur="5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blinds(horizontal)">
                                      <p:cBhvr>
                                        <p:cTn id="12" dur="5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blinds(horizontal)">
                                      <p:cBhvr>
                                        <p:cTn id="1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0" grpId="0"/>
      <p:bldP spid="8" grpId="0"/>
    </p:bld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格 1"/>
          <p:cNvGraphicFramePr>
            <a:graphicFrameLocks noGrp="1"/>
          </p:cNvGraphicFramePr>
          <p:nvPr/>
        </p:nvGraphicFramePr>
        <p:xfrm>
          <a:off x="335179" y="333450"/>
          <a:ext cx="11521641" cy="5961283"/>
        </p:xfrm>
        <a:graphic>
          <a:graphicData uri="http://schemas.openxmlformats.org/drawingml/2006/table">
            <a:tbl>
              <a:tblPr firstRow="1" firstCol="1" bandRow="1"/>
              <a:tblGrid>
                <a:gridCol w="11521641">
                  <a:extLst>
                    <a:ext uri="{9D8B030D-6E8A-4147-A177-3AD203B41FA5}">
                      <a16:colId xmlns:a16="http://schemas.microsoft.com/office/drawing/2014/main" val="20000"/>
                    </a:ext>
                  </a:extLst>
                </a:gridCol>
              </a:tblGrid>
              <a:tr h="5961283">
                <a:tc>
                  <a:txBody>
                    <a:bodyPr/>
                    <a:lstStyle/>
                    <a:p>
                      <a:pPr marL="72000" algn="just">
                        <a:lnSpc>
                          <a:spcPct val="150000"/>
                        </a:lnSpc>
                        <a:spcAft>
                          <a:spcPts val="0"/>
                        </a:spcAft>
                      </a:pPr>
                      <a:endParaRPr lang="en-US" altLang="zh-CN" sz="2800" b="1" kern="100" dirty="0">
                        <a:solidFill>
                          <a:schemeClr val="tx1"/>
                        </a:solidFill>
                        <a:effectLst/>
                        <a:latin typeface="Alibaba Sans" panose="020B0503020203040204" pitchFamily="34" charset="0"/>
                        <a:ea typeface="华文细黑"/>
                        <a:cs typeface="Alibaba Sans" panose="020B0503020203040204" pitchFamily="34" charset="0"/>
                      </a:endParaRPr>
                    </a:p>
                    <a:p>
                      <a:pPr marL="72000" algn="just">
                        <a:lnSpc>
                          <a:spcPct val="150000"/>
                        </a:lnSpc>
                        <a:spcAft>
                          <a:spcPts val="0"/>
                        </a:spcAft>
                      </a:pPr>
                      <a:endParaRPr lang="en-US" altLang="zh-CN" sz="2800" b="1" kern="100" dirty="0">
                        <a:solidFill>
                          <a:schemeClr val="tx1"/>
                        </a:solidFill>
                        <a:effectLst/>
                        <a:latin typeface="Alibaba Sans" panose="020B0503020203040204" pitchFamily="34" charset="0"/>
                        <a:ea typeface="华文细黑"/>
                        <a:cs typeface="Alibaba Sans" panose="020B0503020203040204" pitchFamily="34" charset="0"/>
                      </a:endParaRPr>
                    </a:p>
                    <a:p>
                      <a:pPr marL="72000" algn="just">
                        <a:lnSpc>
                          <a:spcPct val="150000"/>
                        </a:lnSpc>
                        <a:spcAft>
                          <a:spcPts val="0"/>
                        </a:spcAft>
                      </a:pPr>
                      <a:endParaRPr lang="en-US" altLang="zh-CN" sz="2800" b="1" kern="100" dirty="0">
                        <a:solidFill>
                          <a:schemeClr val="tx1"/>
                        </a:solidFill>
                        <a:effectLst/>
                        <a:latin typeface="Alibaba Sans" panose="020B0503020203040204" pitchFamily="34" charset="0"/>
                        <a:ea typeface="华文细黑"/>
                        <a:cs typeface="Alibaba Sans" panose="020B050302020304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sp>
        <p:nvSpPr>
          <p:cNvPr id="13" name="矩形 12">
            <a:extLst>
              <a:ext uri="{FF2B5EF4-FFF2-40B4-BE49-F238E27FC236}">
                <a16:creationId xmlns:a16="http://schemas.microsoft.com/office/drawing/2014/main" id="{08F37F0F-AB92-EE4A-9E73-C27FBCAC794E}"/>
              </a:ext>
            </a:extLst>
          </p:cNvPr>
          <p:cNvSpPr/>
          <p:nvPr/>
        </p:nvSpPr>
        <p:spPr>
          <a:xfrm>
            <a:off x="333593" y="423915"/>
            <a:ext cx="10904032" cy="677621"/>
          </a:xfrm>
          <a:prstGeom prst="rect">
            <a:avLst/>
          </a:prstGeom>
        </p:spPr>
        <p:txBody>
          <a:bodyPr wrap="square">
            <a:spAutoFit/>
          </a:bodyPr>
          <a:lstStyle/>
          <a:p>
            <a:pPr marL="72000" algn="just">
              <a:lnSpc>
                <a:spcPct val="150000"/>
              </a:lnSpc>
            </a:pPr>
            <a:r>
              <a:rPr lang="en-US" altLang="zh-CN" sz="2800" b="1" dirty="0">
                <a:solidFill>
                  <a:srgbClr val="00B050"/>
                </a:solidFill>
                <a:latin typeface="Alibaba Sans" panose="020B0503020203040204" pitchFamily="34" charset="0"/>
                <a:cs typeface="Alibaba Sans" panose="020B0503020203040204" pitchFamily="34" charset="0"/>
              </a:rPr>
              <a:t>2) “Creative” dialogue tags</a:t>
            </a:r>
          </a:p>
        </p:txBody>
      </p:sp>
      <p:sp>
        <p:nvSpPr>
          <p:cNvPr id="10" name="矩形 9">
            <a:extLst>
              <a:ext uri="{FF2B5EF4-FFF2-40B4-BE49-F238E27FC236}">
                <a16:creationId xmlns:a16="http://schemas.microsoft.com/office/drawing/2014/main" id="{4F2AAC4F-07B4-3349-B241-670D2C8DC6B4}"/>
              </a:ext>
            </a:extLst>
          </p:cNvPr>
          <p:cNvSpPr/>
          <p:nvPr/>
        </p:nvSpPr>
        <p:spPr>
          <a:xfrm>
            <a:off x="333593" y="1192001"/>
            <a:ext cx="11265817" cy="5026056"/>
          </a:xfrm>
          <a:prstGeom prst="rect">
            <a:avLst/>
          </a:prstGeom>
        </p:spPr>
        <p:txBody>
          <a:bodyPr wrap="square">
            <a:spAutoFit/>
          </a:bodyPr>
          <a:lstStyle/>
          <a:p>
            <a:pPr marL="72000" algn="just">
              <a:lnSpc>
                <a:spcPct val="150000"/>
              </a:lnSpc>
            </a:pPr>
            <a:r>
              <a:rPr lang="en-US" altLang="zh-CN" sz="2400" b="1" dirty="0">
                <a:solidFill>
                  <a:srgbClr val="0066FF"/>
                </a:solidFill>
                <a:latin typeface="Alibaba Sans" panose="020B0503020203040204" pitchFamily="34" charset="0"/>
                <a:cs typeface="Alibaba Sans" panose="020B0503020203040204" pitchFamily="34" charset="0"/>
              </a:rPr>
              <a:t>Some authors seem to think that readers will get bored with said as a dialogue tag, so they try to come up with more creative dialogue tags such as </a:t>
            </a:r>
            <a:r>
              <a:rPr lang="en-US" altLang="zh-CN" sz="2400" b="1" i="1" dirty="0">
                <a:solidFill>
                  <a:srgbClr val="0066FF"/>
                </a:solidFill>
                <a:latin typeface="Alibaba Sans" panose="020B0503020203040204" pitchFamily="34" charset="0"/>
                <a:cs typeface="Alibaba Sans" panose="020B0503020203040204" pitchFamily="34" charset="0"/>
              </a:rPr>
              <a:t>exclaimed</a:t>
            </a:r>
            <a:r>
              <a:rPr lang="en-US" altLang="zh-CN" sz="2400" b="1" dirty="0">
                <a:solidFill>
                  <a:srgbClr val="0066FF"/>
                </a:solidFill>
                <a:latin typeface="Alibaba Sans" panose="020B0503020203040204" pitchFamily="34" charset="0"/>
                <a:cs typeface="Alibaba Sans" panose="020B0503020203040204" pitchFamily="34" charset="0"/>
              </a:rPr>
              <a:t> (</a:t>
            </a:r>
            <a:r>
              <a:rPr lang="zh-CN" altLang="en-US" sz="2400" b="1" dirty="0">
                <a:solidFill>
                  <a:srgbClr val="0066FF"/>
                </a:solidFill>
                <a:latin typeface="Alibaba Sans" panose="020B0503020203040204" pitchFamily="34" charset="0"/>
                <a:cs typeface="Alibaba Sans" panose="020B0503020203040204" pitchFamily="34" charset="0"/>
              </a:rPr>
              <a:t>惊叫</a:t>
            </a:r>
            <a:r>
              <a:rPr lang="en-US" altLang="zh-CN" sz="2400" b="1" dirty="0">
                <a:solidFill>
                  <a:srgbClr val="0066FF"/>
                </a:solidFill>
                <a:latin typeface="Alibaba Sans" panose="020B0503020203040204" pitchFamily="34" charset="0"/>
                <a:cs typeface="Alibaba Sans" panose="020B0503020203040204" pitchFamily="34" charset="0"/>
              </a:rPr>
              <a:t>), </a:t>
            </a:r>
            <a:r>
              <a:rPr lang="en-US" altLang="zh-CN" sz="2400" b="1" i="1" dirty="0">
                <a:solidFill>
                  <a:srgbClr val="0066FF"/>
                </a:solidFill>
                <a:latin typeface="Alibaba Sans" panose="020B0503020203040204" pitchFamily="34" charset="0"/>
                <a:cs typeface="Alibaba Sans" panose="020B0503020203040204" pitchFamily="34" charset="0"/>
              </a:rPr>
              <a:t>demanded</a:t>
            </a:r>
            <a:r>
              <a:rPr lang="en-US" altLang="zh-CN" sz="2400" b="1" dirty="0">
                <a:solidFill>
                  <a:srgbClr val="0066FF"/>
                </a:solidFill>
                <a:latin typeface="Alibaba Sans" panose="020B0503020203040204" pitchFamily="34" charset="0"/>
                <a:cs typeface="Alibaba Sans" panose="020B0503020203040204" pitchFamily="34" charset="0"/>
              </a:rPr>
              <a:t> , or </a:t>
            </a:r>
            <a:r>
              <a:rPr lang="en-US" altLang="zh-CN" sz="2400" b="1" i="1" dirty="0">
                <a:solidFill>
                  <a:srgbClr val="0066FF"/>
                </a:solidFill>
                <a:latin typeface="Alibaba Sans" panose="020B0503020203040204" pitchFamily="34" charset="0"/>
                <a:cs typeface="Alibaba Sans" panose="020B0503020203040204" pitchFamily="34" charset="0"/>
              </a:rPr>
              <a:t>commented </a:t>
            </a:r>
            <a:r>
              <a:rPr lang="en-US" altLang="zh-CN" sz="2400" b="1" dirty="0">
                <a:solidFill>
                  <a:srgbClr val="0066FF"/>
                </a:solidFill>
                <a:latin typeface="Alibaba Sans" panose="020B0503020203040204" pitchFamily="34" charset="0"/>
                <a:cs typeface="Alibaba Sans" panose="020B0503020203040204" pitchFamily="34" charset="0"/>
              </a:rPr>
              <a:t>.</a:t>
            </a:r>
          </a:p>
          <a:p>
            <a:pPr marL="72000" algn="just">
              <a:lnSpc>
                <a:spcPct val="150000"/>
              </a:lnSpc>
            </a:pPr>
            <a:r>
              <a:rPr lang="en-US" altLang="zh-CN" sz="2400" b="1" dirty="0">
                <a:solidFill>
                  <a:srgbClr val="0066FF"/>
                </a:solidFill>
                <a:latin typeface="Alibaba Sans" panose="020B0503020203040204" pitchFamily="34" charset="0"/>
                <a:cs typeface="Alibaba Sans" panose="020B0503020203040204" pitchFamily="34" charset="0"/>
              </a:rPr>
              <a:t>Normally, variety and creativity are good things when you’re a writer, but this is an exception. The best dialogue tag is always said because it’s unobtrusive</a:t>
            </a:r>
            <a:r>
              <a:rPr lang="zh-CN" altLang="en-US" sz="2400" b="1" dirty="0">
                <a:solidFill>
                  <a:srgbClr val="0066FF"/>
                </a:solidFill>
                <a:latin typeface="Alibaba Sans" panose="020B0503020203040204" pitchFamily="34" charset="0"/>
                <a:cs typeface="Alibaba Sans" panose="020B0503020203040204" pitchFamily="34" charset="0"/>
              </a:rPr>
              <a:t> </a:t>
            </a:r>
            <a:r>
              <a:rPr lang="en-US" altLang="zh-CN" sz="2400" b="1" dirty="0">
                <a:solidFill>
                  <a:srgbClr val="0066FF"/>
                </a:solidFill>
                <a:latin typeface="Alibaba Sans" panose="020B0503020203040204" pitchFamily="34" charset="0"/>
                <a:cs typeface="Alibaba Sans" panose="020B0503020203040204" pitchFamily="34" charset="0"/>
              </a:rPr>
              <a:t>(</a:t>
            </a:r>
            <a:r>
              <a:rPr lang="zh-CN" altLang="en-US" sz="2400" b="1" dirty="0">
                <a:solidFill>
                  <a:srgbClr val="0066FF"/>
                </a:solidFill>
                <a:latin typeface="Alibaba Sans" panose="020B0503020203040204" pitchFamily="34" charset="0"/>
                <a:cs typeface="Alibaba Sans" panose="020B0503020203040204" pitchFamily="34" charset="0"/>
              </a:rPr>
              <a:t>不引人注目的</a:t>
            </a:r>
            <a:r>
              <a:rPr lang="en-US" altLang="zh-CN" sz="2400" b="1" dirty="0">
                <a:solidFill>
                  <a:srgbClr val="0066FF"/>
                </a:solidFill>
                <a:latin typeface="Alibaba Sans" panose="020B0503020203040204" pitchFamily="34" charset="0"/>
                <a:cs typeface="Alibaba Sans" panose="020B0503020203040204" pitchFamily="34" charset="0"/>
              </a:rPr>
              <a:t>) and doesn’t distract from the dialogue itself.</a:t>
            </a:r>
          </a:p>
          <a:p>
            <a:pPr marL="72000" algn="just">
              <a:lnSpc>
                <a:spcPct val="150000"/>
              </a:lnSpc>
            </a:pPr>
            <a:r>
              <a:rPr lang="en-US" altLang="zh-CN" sz="2400" b="1" dirty="0">
                <a:solidFill>
                  <a:srgbClr val="0066FF"/>
                </a:solidFill>
                <a:latin typeface="Alibaba Sans" panose="020B0503020203040204" pitchFamily="34" charset="0"/>
                <a:cs typeface="Alibaba Sans" panose="020B0503020203040204" pitchFamily="34" charset="0"/>
              </a:rPr>
              <a:t>If you use dialogue tags other than said (or maybe asked and answered), you’re telling. Avoid dialogue tags that explain the dialogue to your readers and let the dialogue speak for itself.</a:t>
            </a:r>
          </a:p>
        </p:txBody>
      </p:sp>
    </p:spTree>
    <p:extLst>
      <p:ext uri="{BB962C8B-B14F-4D97-AF65-F5344CB8AC3E}">
        <p14:creationId xmlns:p14="http://schemas.microsoft.com/office/powerpoint/2010/main" val="344150350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blinds(horizontal)">
                                      <p:cBhvr>
                                        <p:cTn id="7" dur="5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blinds(horizontal)">
                                      <p:cBhvr>
                                        <p:cTn id="1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0" grpId="0"/>
    </p:bld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格 1"/>
          <p:cNvGraphicFramePr>
            <a:graphicFrameLocks noGrp="1"/>
          </p:cNvGraphicFramePr>
          <p:nvPr/>
        </p:nvGraphicFramePr>
        <p:xfrm>
          <a:off x="335179" y="333450"/>
          <a:ext cx="11521641" cy="5961283"/>
        </p:xfrm>
        <a:graphic>
          <a:graphicData uri="http://schemas.openxmlformats.org/drawingml/2006/table">
            <a:tbl>
              <a:tblPr firstRow="1" firstCol="1" bandRow="1"/>
              <a:tblGrid>
                <a:gridCol w="11521641">
                  <a:extLst>
                    <a:ext uri="{9D8B030D-6E8A-4147-A177-3AD203B41FA5}">
                      <a16:colId xmlns:a16="http://schemas.microsoft.com/office/drawing/2014/main" val="20000"/>
                    </a:ext>
                  </a:extLst>
                </a:gridCol>
              </a:tblGrid>
              <a:tr h="5961283">
                <a:tc>
                  <a:txBody>
                    <a:bodyPr/>
                    <a:lstStyle/>
                    <a:p>
                      <a:pPr marL="72000" algn="just">
                        <a:lnSpc>
                          <a:spcPct val="150000"/>
                        </a:lnSpc>
                        <a:spcAft>
                          <a:spcPts val="0"/>
                        </a:spcAft>
                      </a:pPr>
                      <a:endParaRPr lang="en-US" altLang="zh-CN" sz="2800" b="1" kern="100" dirty="0">
                        <a:solidFill>
                          <a:schemeClr val="tx1"/>
                        </a:solidFill>
                        <a:effectLst/>
                        <a:latin typeface="Alibaba Sans" panose="020B0503020203040204" pitchFamily="34" charset="0"/>
                        <a:ea typeface="华文细黑"/>
                        <a:cs typeface="Alibaba Sans" panose="020B0503020203040204" pitchFamily="34" charset="0"/>
                      </a:endParaRPr>
                    </a:p>
                    <a:p>
                      <a:pPr marL="72000" algn="just">
                        <a:lnSpc>
                          <a:spcPct val="150000"/>
                        </a:lnSpc>
                        <a:spcAft>
                          <a:spcPts val="0"/>
                        </a:spcAft>
                      </a:pPr>
                      <a:endParaRPr lang="en-US" altLang="zh-CN" sz="2800" b="1" kern="100" dirty="0">
                        <a:solidFill>
                          <a:schemeClr val="tx1"/>
                        </a:solidFill>
                        <a:effectLst/>
                        <a:latin typeface="Alibaba Sans" panose="020B0503020203040204" pitchFamily="34" charset="0"/>
                        <a:ea typeface="华文细黑"/>
                        <a:cs typeface="Alibaba Sans" panose="020B0503020203040204" pitchFamily="34" charset="0"/>
                      </a:endParaRPr>
                    </a:p>
                    <a:p>
                      <a:pPr marL="72000" algn="just">
                        <a:lnSpc>
                          <a:spcPct val="150000"/>
                        </a:lnSpc>
                        <a:spcAft>
                          <a:spcPts val="0"/>
                        </a:spcAft>
                      </a:pPr>
                      <a:endParaRPr lang="en-US" altLang="zh-CN" sz="2800" b="1" kern="100" dirty="0">
                        <a:solidFill>
                          <a:schemeClr val="tx1"/>
                        </a:solidFill>
                        <a:effectLst/>
                        <a:latin typeface="Alibaba Sans" panose="020B0503020203040204" pitchFamily="34" charset="0"/>
                        <a:ea typeface="华文细黑"/>
                        <a:cs typeface="Alibaba Sans" panose="020B050302020304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sp>
        <p:nvSpPr>
          <p:cNvPr id="5" name="矩形 4">
            <a:extLst>
              <a:ext uri="{FF2B5EF4-FFF2-40B4-BE49-F238E27FC236}">
                <a16:creationId xmlns:a16="http://schemas.microsoft.com/office/drawing/2014/main" id="{5E2CF2B6-7290-CE43-A802-8C84820A6F09}"/>
              </a:ext>
            </a:extLst>
          </p:cNvPr>
          <p:cNvSpPr/>
          <p:nvPr/>
        </p:nvSpPr>
        <p:spPr>
          <a:xfrm>
            <a:off x="487173" y="876045"/>
            <a:ext cx="11265817" cy="677621"/>
          </a:xfrm>
          <a:prstGeom prst="rect">
            <a:avLst/>
          </a:prstGeom>
        </p:spPr>
        <p:txBody>
          <a:bodyPr wrap="square">
            <a:spAutoFit/>
          </a:bodyPr>
          <a:lstStyle/>
          <a:p>
            <a:pPr marL="72000" algn="just">
              <a:lnSpc>
                <a:spcPct val="150000"/>
              </a:lnSpc>
            </a:pPr>
            <a:r>
              <a:rPr lang="en-US" altLang="zh-CN" sz="2800" b="1" kern="100" dirty="0">
                <a:highlight>
                  <a:srgbClr val="00FF00"/>
                </a:highlight>
                <a:latin typeface="Alibaba Sans" panose="020B0503020203040204" pitchFamily="34" charset="0"/>
                <a:ea typeface="华文细黑"/>
                <a:cs typeface="Alibaba Sans" panose="020B0503020203040204" pitchFamily="34" charset="0"/>
              </a:rPr>
              <a:t>Telling</a:t>
            </a:r>
            <a:r>
              <a:rPr lang="en-US" altLang="zh-CN" sz="2800" b="1" kern="100" dirty="0">
                <a:latin typeface="Alibaba Sans" panose="020B0503020203040204" pitchFamily="34" charset="0"/>
                <a:ea typeface="华文细黑"/>
                <a:cs typeface="Alibaba Sans" panose="020B0503020203040204" pitchFamily="34" charset="0"/>
              </a:rPr>
              <a:t>:  </a:t>
            </a:r>
            <a:r>
              <a:rPr lang="en-US" altLang="zh-CN" sz="2800" b="1" i="1" kern="100" dirty="0">
                <a:latin typeface="Alibaba Sans" panose="020B0503020203040204" pitchFamily="34" charset="0"/>
                <a:ea typeface="华文细黑"/>
                <a:cs typeface="Alibaba Sans" panose="020B0503020203040204" pitchFamily="34" charset="0"/>
              </a:rPr>
              <a:t>“Can’t keep up with me?” she teased. </a:t>
            </a:r>
          </a:p>
        </p:txBody>
      </p:sp>
      <p:sp>
        <p:nvSpPr>
          <p:cNvPr id="7" name="下弧形箭头 6">
            <a:extLst>
              <a:ext uri="{FF2B5EF4-FFF2-40B4-BE49-F238E27FC236}">
                <a16:creationId xmlns:a16="http://schemas.microsoft.com/office/drawing/2014/main" id="{8EF827CB-E81B-6849-9B22-3925F5DCF5F9}"/>
              </a:ext>
            </a:extLst>
          </p:cNvPr>
          <p:cNvSpPr/>
          <p:nvPr/>
        </p:nvSpPr>
        <p:spPr>
          <a:xfrm rot="2127760">
            <a:off x="9100780" y="1185165"/>
            <a:ext cx="1343294" cy="677621"/>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solidFill>
                <a:schemeClr val="tx1"/>
              </a:solidFill>
            </a:endParaRPr>
          </a:p>
        </p:txBody>
      </p:sp>
      <p:sp>
        <p:nvSpPr>
          <p:cNvPr id="8" name="矩形 7">
            <a:extLst>
              <a:ext uri="{FF2B5EF4-FFF2-40B4-BE49-F238E27FC236}">
                <a16:creationId xmlns:a16="http://schemas.microsoft.com/office/drawing/2014/main" id="{D4CB0923-4DEE-6A4D-8A7C-5B7151D71A8D}"/>
              </a:ext>
            </a:extLst>
          </p:cNvPr>
          <p:cNvSpPr/>
          <p:nvPr/>
        </p:nvSpPr>
        <p:spPr>
          <a:xfrm>
            <a:off x="487173" y="2010521"/>
            <a:ext cx="11265817" cy="677621"/>
          </a:xfrm>
          <a:prstGeom prst="rect">
            <a:avLst/>
          </a:prstGeom>
        </p:spPr>
        <p:txBody>
          <a:bodyPr wrap="square">
            <a:spAutoFit/>
          </a:bodyPr>
          <a:lstStyle/>
          <a:p>
            <a:pPr marL="72000" algn="just">
              <a:lnSpc>
                <a:spcPct val="150000"/>
              </a:lnSpc>
            </a:pPr>
            <a:r>
              <a:rPr lang="en-US" altLang="zh-CN" sz="2800" b="1" kern="100" dirty="0">
                <a:highlight>
                  <a:srgbClr val="00FF00"/>
                </a:highlight>
                <a:latin typeface="Alibaba Sans" panose="020B0503020203040204" pitchFamily="34" charset="0"/>
                <a:ea typeface="华文细黑"/>
                <a:cs typeface="Alibaba Sans" panose="020B0503020203040204" pitchFamily="34" charset="0"/>
              </a:rPr>
              <a:t>Showing</a:t>
            </a:r>
            <a:r>
              <a:rPr lang="en-US" altLang="zh-CN" sz="2800" b="1" kern="100" dirty="0">
                <a:latin typeface="Alibaba Sans" panose="020B0503020203040204" pitchFamily="34" charset="0"/>
                <a:ea typeface="华文细黑"/>
                <a:cs typeface="Alibaba Sans" panose="020B0503020203040204" pitchFamily="34" charset="0"/>
              </a:rPr>
              <a:t> : </a:t>
            </a:r>
            <a:r>
              <a:rPr lang="en-US" altLang="zh-CN" sz="2800" b="1" i="1" kern="100" dirty="0">
                <a:solidFill>
                  <a:srgbClr val="FF0000"/>
                </a:solidFill>
                <a:latin typeface="Alibaba Sans" panose="020B0503020203040204" pitchFamily="34" charset="0"/>
                <a:ea typeface="华文细黑"/>
                <a:cs typeface="Alibaba Sans" panose="020B0503020203040204" pitchFamily="34" charset="0"/>
              </a:rPr>
              <a:t> “Can’t keep up with me, old woman?”</a:t>
            </a:r>
          </a:p>
        </p:txBody>
      </p:sp>
      <p:sp>
        <p:nvSpPr>
          <p:cNvPr id="10" name="矩形 9">
            <a:extLst>
              <a:ext uri="{FF2B5EF4-FFF2-40B4-BE49-F238E27FC236}">
                <a16:creationId xmlns:a16="http://schemas.microsoft.com/office/drawing/2014/main" id="{2F7B4E38-AF16-E24C-BBD0-2517C7331F77}"/>
              </a:ext>
            </a:extLst>
          </p:cNvPr>
          <p:cNvSpPr/>
          <p:nvPr/>
        </p:nvSpPr>
        <p:spPr>
          <a:xfrm>
            <a:off x="452929" y="3430588"/>
            <a:ext cx="11265817" cy="677621"/>
          </a:xfrm>
          <a:prstGeom prst="rect">
            <a:avLst/>
          </a:prstGeom>
        </p:spPr>
        <p:txBody>
          <a:bodyPr wrap="square">
            <a:spAutoFit/>
          </a:bodyPr>
          <a:lstStyle/>
          <a:p>
            <a:pPr marL="72000" algn="just">
              <a:lnSpc>
                <a:spcPct val="150000"/>
              </a:lnSpc>
            </a:pPr>
            <a:r>
              <a:rPr lang="en-US" altLang="zh-CN" sz="2800" b="1" kern="100" dirty="0">
                <a:highlight>
                  <a:srgbClr val="00FF00"/>
                </a:highlight>
                <a:latin typeface="Alibaba Sans" panose="020B0503020203040204" pitchFamily="34" charset="0"/>
                <a:ea typeface="华文细黑"/>
                <a:cs typeface="Alibaba Sans" panose="020B0503020203040204" pitchFamily="34" charset="0"/>
              </a:rPr>
              <a:t>Telling</a:t>
            </a:r>
            <a:r>
              <a:rPr lang="en-US" altLang="zh-CN" sz="2800" b="1" kern="100" dirty="0">
                <a:latin typeface="Alibaba Sans" panose="020B0503020203040204" pitchFamily="34" charset="0"/>
                <a:ea typeface="华文细黑"/>
                <a:cs typeface="Alibaba Sans" panose="020B0503020203040204" pitchFamily="34" charset="0"/>
              </a:rPr>
              <a:t>:  </a:t>
            </a:r>
            <a:r>
              <a:rPr lang="en-US" altLang="zh-CN" sz="2800" b="1" i="1" kern="100" dirty="0">
                <a:latin typeface="Alibaba Sans" panose="020B0503020203040204" pitchFamily="34" charset="0"/>
                <a:ea typeface="华文细黑"/>
                <a:cs typeface="Alibaba Sans" panose="020B0503020203040204" pitchFamily="34" charset="0"/>
              </a:rPr>
              <a:t>“It wasn’t him. It was me,” I confessed.</a:t>
            </a:r>
          </a:p>
        </p:txBody>
      </p:sp>
      <p:sp>
        <p:nvSpPr>
          <p:cNvPr id="11" name="矩形 10">
            <a:extLst>
              <a:ext uri="{FF2B5EF4-FFF2-40B4-BE49-F238E27FC236}">
                <a16:creationId xmlns:a16="http://schemas.microsoft.com/office/drawing/2014/main" id="{D0445CCE-3500-E642-8194-208A8C6AD0C0}"/>
              </a:ext>
            </a:extLst>
          </p:cNvPr>
          <p:cNvSpPr/>
          <p:nvPr/>
        </p:nvSpPr>
        <p:spPr>
          <a:xfrm>
            <a:off x="462297" y="4493176"/>
            <a:ext cx="11265817" cy="677621"/>
          </a:xfrm>
          <a:prstGeom prst="rect">
            <a:avLst/>
          </a:prstGeom>
        </p:spPr>
        <p:txBody>
          <a:bodyPr wrap="square">
            <a:spAutoFit/>
          </a:bodyPr>
          <a:lstStyle/>
          <a:p>
            <a:pPr marL="72000" algn="just">
              <a:lnSpc>
                <a:spcPct val="150000"/>
              </a:lnSpc>
            </a:pPr>
            <a:r>
              <a:rPr lang="en-US" altLang="zh-CN" sz="2800" b="1" kern="100" dirty="0">
                <a:highlight>
                  <a:srgbClr val="00FF00"/>
                </a:highlight>
                <a:latin typeface="Alibaba Sans" panose="020B0503020203040204" pitchFamily="34" charset="0"/>
                <a:ea typeface="华文细黑"/>
                <a:cs typeface="Alibaba Sans" panose="020B0503020203040204" pitchFamily="34" charset="0"/>
              </a:rPr>
              <a:t>Showing</a:t>
            </a:r>
            <a:r>
              <a:rPr lang="en-US" altLang="zh-CN" sz="2800" b="1" kern="100" dirty="0">
                <a:latin typeface="Alibaba Sans" panose="020B0503020203040204" pitchFamily="34" charset="0"/>
                <a:ea typeface="华文细黑"/>
                <a:cs typeface="Alibaba Sans" panose="020B0503020203040204" pitchFamily="34" charset="0"/>
              </a:rPr>
              <a:t> :  </a:t>
            </a:r>
            <a:r>
              <a:rPr lang="en-US" altLang="zh-CN" sz="2800" b="1" i="1" kern="100" dirty="0">
                <a:solidFill>
                  <a:srgbClr val="FF0000"/>
                </a:solidFill>
                <a:latin typeface="Alibaba Sans" panose="020B0503020203040204" pitchFamily="34" charset="0"/>
                <a:ea typeface="华文细黑"/>
                <a:cs typeface="Alibaba Sans" panose="020B0503020203040204" pitchFamily="34" charset="0"/>
              </a:rPr>
              <a:t>“It wasn’t him,” I said. “It was me.” </a:t>
            </a:r>
          </a:p>
        </p:txBody>
      </p:sp>
      <p:sp>
        <p:nvSpPr>
          <p:cNvPr id="12" name="下弧形箭头 11">
            <a:extLst>
              <a:ext uri="{FF2B5EF4-FFF2-40B4-BE49-F238E27FC236}">
                <a16:creationId xmlns:a16="http://schemas.microsoft.com/office/drawing/2014/main" id="{47CC50DF-6E9D-A647-81A2-DD991040F9BA}"/>
              </a:ext>
            </a:extLst>
          </p:cNvPr>
          <p:cNvSpPr/>
          <p:nvPr/>
        </p:nvSpPr>
        <p:spPr>
          <a:xfrm rot="2127760">
            <a:off x="9263523" y="3827545"/>
            <a:ext cx="1343294" cy="677621"/>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solidFill>
                <a:schemeClr val="tx1"/>
              </a:solidFill>
            </a:endParaRPr>
          </a:p>
        </p:txBody>
      </p:sp>
    </p:spTree>
    <p:extLst>
      <p:ext uri="{BB962C8B-B14F-4D97-AF65-F5344CB8AC3E}">
        <p14:creationId xmlns:p14="http://schemas.microsoft.com/office/powerpoint/2010/main" val="175450650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 calcmode="lin" valueType="num">
                                      <p:cBhvr additive="base">
                                        <p:cTn id="12" dur="500" fill="hold"/>
                                        <p:tgtEl>
                                          <p:spTgt spid="7"/>
                                        </p:tgtEl>
                                        <p:attrNameLst>
                                          <p:attrName>ppt_x</p:attrName>
                                        </p:attrNameLst>
                                      </p:cBhvr>
                                      <p:tavLst>
                                        <p:tav tm="0">
                                          <p:val>
                                            <p:strVal val="#ppt_x"/>
                                          </p:val>
                                        </p:tav>
                                        <p:tav tm="100000">
                                          <p:val>
                                            <p:strVal val="#ppt_x"/>
                                          </p:val>
                                        </p:tav>
                                      </p:tavLst>
                                    </p:anim>
                                    <p:anim calcmode="lin" valueType="num">
                                      <p:cBhvr additive="base">
                                        <p:cTn id="13"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3" presetClass="entr" presetSubtype="10" fill="hold" grpId="0" nodeType="clickEffect">
                                  <p:stCondLst>
                                    <p:cond delay="0"/>
                                  </p:stCondLst>
                                  <p:childTnLst>
                                    <p:set>
                                      <p:cBhvr>
                                        <p:cTn id="17" dur="1" fill="hold">
                                          <p:stCondLst>
                                            <p:cond delay="0"/>
                                          </p:stCondLst>
                                        </p:cTn>
                                        <p:tgtEl>
                                          <p:spTgt spid="8"/>
                                        </p:tgtEl>
                                        <p:attrNameLst>
                                          <p:attrName>style.visibility</p:attrName>
                                        </p:attrNameLst>
                                      </p:cBhvr>
                                      <p:to>
                                        <p:strVal val="visible"/>
                                      </p:to>
                                    </p:set>
                                    <p:animEffect transition="in" filter="blinds(horizontal)">
                                      <p:cBhvr>
                                        <p:cTn id="18" dur="500"/>
                                        <p:tgtEl>
                                          <p:spTgt spid="8"/>
                                        </p:tgtEl>
                                      </p:cBhvr>
                                    </p:animEffect>
                                  </p:childTnLst>
                                </p:cTn>
                              </p:par>
                            </p:childTnLst>
                          </p:cTn>
                        </p:par>
                      </p:childTnLst>
                    </p:cTn>
                  </p:par>
                  <p:par>
                    <p:cTn id="19" fill="hold">
                      <p:stCondLst>
                        <p:cond delay="indefinite"/>
                      </p:stCondLst>
                      <p:childTnLst>
                        <p:par>
                          <p:cTn id="20" fill="hold">
                            <p:stCondLst>
                              <p:cond delay="0"/>
                            </p:stCondLst>
                            <p:childTnLst>
                              <p:par>
                                <p:cTn id="21" presetID="3" presetClass="entr" presetSubtype="1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animEffect transition="in" filter="blinds(horizontal)">
                                      <p:cBhvr>
                                        <p:cTn id="23" dur="500"/>
                                        <p:tgtEl>
                                          <p:spTgt spid="10"/>
                                        </p:tgtEl>
                                      </p:cBhvr>
                                    </p:animEffect>
                                  </p:childTnLst>
                                </p:cTn>
                              </p:par>
                            </p:childTnLst>
                          </p:cTn>
                        </p:par>
                      </p:childTnLst>
                    </p:cTn>
                  </p:par>
                  <p:par>
                    <p:cTn id="24" fill="hold">
                      <p:stCondLst>
                        <p:cond delay="indefinite"/>
                      </p:stCondLst>
                      <p:childTnLst>
                        <p:par>
                          <p:cTn id="25" fill="hold">
                            <p:stCondLst>
                              <p:cond delay="0"/>
                            </p:stCondLst>
                            <p:childTnLst>
                              <p:par>
                                <p:cTn id="26" presetID="2" presetClass="entr" presetSubtype="4" fill="hold" grpId="0" nodeType="clickEffect">
                                  <p:stCondLst>
                                    <p:cond delay="0"/>
                                  </p:stCondLst>
                                  <p:childTnLst>
                                    <p:set>
                                      <p:cBhvr>
                                        <p:cTn id="27" dur="1" fill="hold">
                                          <p:stCondLst>
                                            <p:cond delay="0"/>
                                          </p:stCondLst>
                                        </p:cTn>
                                        <p:tgtEl>
                                          <p:spTgt spid="12"/>
                                        </p:tgtEl>
                                        <p:attrNameLst>
                                          <p:attrName>style.visibility</p:attrName>
                                        </p:attrNameLst>
                                      </p:cBhvr>
                                      <p:to>
                                        <p:strVal val="visible"/>
                                      </p:to>
                                    </p:set>
                                    <p:anim calcmode="lin" valueType="num">
                                      <p:cBhvr additive="base">
                                        <p:cTn id="28" dur="500" fill="hold"/>
                                        <p:tgtEl>
                                          <p:spTgt spid="12"/>
                                        </p:tgtEl>
                                        <p:attrNameLst>
                                          <p:attrName>ppt_x</p:attrName>
                                        </p:attrNameLst>
                                      </p:cBhvr>
                                      <p:tavLst>
                                        <p:tav tm="0">
                                          <p:val>
                                            <p:strVal val="#ppt_x"/>
                                          </p:val>
                                        </p:tav>
                                        <p:tav tm="100000">
                                          <p:val>
                                            <p:strVal val="#ppt_x"/>
                                          </p:val>
                                        </p:tav>
                                      </p:tavLst>
                                    </p:anim>
                                    <p:anim calcmode="lin" valueType="num">
                                      <p:cBhvr additive="base">
                                        <p:cTn id="29"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3" presetClass="entr" presetSubtype="10" fill="hold" grpId="0" nodeType="clickEffect">
                                  <p:stCondLst>
                                    <p:cond delay="0"/>
                                  </p:stCondLst>
                                  <p:childTnLst>
                                    <p:set>
                                      <p:cBhvr>
                                        <p:cTn id="33" dur="1" fill="hold">
                                          <p:stCondLst>
                                            <p:cond delay="0"/>
                                          </p:stCondLst>
                                        </p:cTn>
                                        <p:tgtEl>
                                          <p:spTgt spid="11"/>
                                        </p:tgtEl>
                                        <p:attrNameLst>
                                          <p:attrName>style.visibility</p:attrName>
                                        </p:attrNameLst>
                                      </p:cBhvr>
                                      <p:to>
                                        <p:strVal val="visible"/>
                                      </p:to>
                                    </p:set>
                                    <p:animEffect transition="in" filter="blinds(horizontal)">
                                      <p:cBhvr>
                                        <p:cTn id="34"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animBg="1"/>
      <p:bldP spid="8" grpId="0"/>
      <p:bldP spid="10" grpId="0"/>
      <p:bldP spid="11" grpId="0"/>
      <p:bldP spid="12"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格 1"/>
          <p:cNvGraphicFramePr>
            <a:graphicFrameLocks noGrp="1"/>
          </p:cNvGraphicFramePr>
          <p:nvPr>
            <p:extLst>
              <p:ext uri="{D42A27DB-BD31-4B8C-83A1-F6EECF244321}">
                <p14:modId xmlns:p14="http://schemas.microsoft.com/office/powerpoint/2010/main" val="2398794110"/>
              </p:ext>
            </p:extLst>
          </p:nvPr>
        </p:nvGraphicFramePr>
        <p:xfrm>
          <a:off x="481274" y="1201071"/>
          <a:ext cx="11448548" cy="3564700"/>
        </p:xfrm>
        <a:graphic>
          <a:graphicData uri="http://schemas.openxmlformats.org/drawingml/2006/table">
            <a:tbl>
              <a:tblPr firstRow="1" firstCol="1" bandRow="1"/>
              <a:tblGrid>
                <a:gridCol w="11448548">
                  <a:extLst>
                    <a:ext uri="{9D8B030D-6E8A-4147-A177-3AD203B41FA5}">
                      <a16:colId xmlns:a16="http://schemas.microsoft.com/office/drawing/2014/main" val="20000"/>
                    </a:ext>
                  </a:extLst>
                </a:gridCol>
              </a:tblGrid>
              <a:tr h="2160240">
                <a:tc>
                  <a:txBody>
                    <a:bodyPr/>
                    <a:lstStyle/>
                    <a:p>
                      <a:pPr marL="72000" marR="0" lvl="0" indent="0" algn="ctr" defTabSz="1218565" rtl="0" eaLnBrk="1" fontAlgn="auto" latinLnBrk="0" hangingPunct="1">
                        <a:lnSpc>
                          <a:spcPct val="150000"/>
                        </a:lnSpc>
                        <a:spcBef>
                          <a:spcPts val="0"/>
                        </a:spcBef>
                        <a:spcAft>
                          <a:spcPts val="0"/>
                        </a:spcAft>
                        <a:buClrTx/>
                        <a:buSzTx/>
                        <a:buFontTx/>
                        <a:buNone/>
                        <a:tabLst/>
                        <a:defRPr/>
                      </a:pPr>
                      <a:br>
                        <a:rPr lang="en-US" altLang="zh-CN" sz="4000" b="1" kern="1200" dirty="0">
                          <a:solidFill>
                            <a:srgbClr val="FF0000"/>
                          </a:solidFill>
                          <a:effectLst/>
                          <a:latin typeface="+mn-lt"/>
                          <a:ea typeface="+mn-ea"/>
                          <a:cs typeface="+mn-cs"/>
                        </a:rPr>
                      </a:br>
                      <a:endParaRPr lang="en-US" altLang="zh-CN" sz="4000" b="1" kern="1200" dirty="0">
                        <a:solidFill>
                          <a:srgbClr val="00B0F0"/>
                        </a:solidFill>
                        <a:effectLst/>
                        <a:latin typeface="+mn-lt"/>
                        <a:ea typeface="+mn-ea"/>
                        <a:cs typeface="+mn-cs"/>
                      </a:endParaRPr>
                    </a:p>
                    <a:p>
                      <a:pPr marL="72000" marR="0" lvl="0" indent="0" algn="ctr" defTabSz="1218565" rtl="0" eaLnBrk="1" fontAlgn="auto" latinLnBrk="0" hangingPunct="1">
                        <a:lnSpc>
                          <a:spcPct val="150000"/>
                        </a:lnSpc>
                        <a:spcBef>
                          <a:spcPts val="0"/>
                        </a:spcBef>
                        <a:spcAft>
                          <a:spcPts val="0"/>
                        </a:spcAft>
                        <a:buClrTx/>
                        <a:buSzTx/>
                        <a:buFontTx/>
                        <a:buNone/>
                        <a:tabLst/>
                        <a:defRPr/>
                      </a:pPr>
                      <a:endParaRPr lang="en-US" altLang="zh-CN" sz="4000" b="1" kern="1200" dirty="0">
                        <a:solidFill>
                          <a:srgbClr val="00B0F0"/>
                        </a:solidFill>
                        <a:effectLst/>
                        <a:latin typeface="+mn-lt"/>
                        <a:ea typeface="+mn-ea"/>
                        <a:cs typeface="+mn-cs"/>
                      </a:endParaRPr>
                    </a:p>
                    <a:p>
                      <a:pPr marL="72000" marR="0" lvl="0" indent="0" algn="ctr" defTabSz="1218565" rtl="0" eaLnBrk="1" fontAlgn="auto" latinLnBrk="0" hangingPunct="1">
                        <a:lnSpc>
                          <a:spcPct val="150000"/>
                        </a:lnSpc>
                        <a:spcBef>
                          <a:spcPts val="0"/>
                        </a:spcBef>
                        <a:spcAft>
                          <a:spcPts val="0"/>
                        </a:spcAft>
                        <a:buClrTx/>
                        <a:buSzTx/>
                        <a:buFontTx/>
                        <a:buNone/>
                        <a:tabLst/>
                        <a:defRPr/>
                      </a:pPr>
                      <a:endParaRPr lang="en-US" altLang="zh-CN" sz="4000" b="1" kern="1200" dirty="0">
                        <a:solidFill>
                          <a:srgbClr val="00B0F0"/>
                        </a:solidFill>
                        <a:effectLst/>
                        <a:latin typeface="+mn-lt"/>
                        <a:ea typeface="+mn-ea"/>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sp>
        <p:nvSpPr>
          <p:cNvPr id="3" name="矩形 2">
            <a:extLst>
              <a:ext uri="{FF2B5EF4-FFF2-40B4-BE49-F238E27FC236}">
                <a16:creationId xmlns:a16="http://schemas.microsoft.com/office/drawing/2014/main" id="{11EDB73A-4CA8-3B44-BE6A-CA58095BA0C5}"/>
              </a:ext>
            </a:extLst>
          </p:cNvPr>
          <p:cNvSpPr/>
          <p:nvPr/>
        </p:nvSpPr>
        <p:spPr>
          <a:xfrm>
            <a:off x="1148840" y="1501382"/>
            <a:ext cx="10465044" cy="1472006"/>
          </a:xfrm>
          <a:prstGeom prst="rect">
            <a:avLst/>
          </a:prstGeom>
        </p:spPr>
        <p:txBody>
          <a:bodyPr wrap="none">
            <a:spAutoFit/>
          </a:bodyPr>
          <a:lstStyle/>
          <a:p>
            <a:pPr marL="72000" algn="just">
              <a:lnSpc>
                <a:spcPct val="150000"/>
              </a:lnSpc>
            </a:pPr>
            <a:r>
              <a:rPr lang="en-US" altLang="zh-CN" sz="6600" b="1" kern="100" dirty="0">
                <a:solidFill>
                  <a:srgbClr val="FF0000"/>
                </a:solidFill>
                <a:latin typeface="Alibaba Sans" panose="020B0503020203040204" pitchFamily="34" charset="0"/>
                <a:ea typeface="华文细黑"/>
                <a:cs typeface="Alibaba Sans" panose="020B0503020203040204" pitchFamily="34" charset="0"/>
              </a:rPr>
              <a:t>Nine red flags for telling</a:t>
            </a:r>
            <a:endParaRPr lang="en-US" altLang="zh-CN" sz="6600" b="1" i="1" kern="100" dirty="0">
              <a:solidFill>
                <a:srgbClr val="FF0000"/>
              </a:solidFill>
              <a:latin typeface="Alibaba Sans" panose="020B0503020203040204" pitchFamily="34" charset="0"/>
              <a:ea typeface="华文细黑"/>
              <a:cs typeface="Alibaba Sans" panose="020B0503020203040204" pitchFamily="34" charset="0"/>
            </a:endParaRPr>
          </a:p>
        </p:txBody>
      </p:sp>
      <p:sp>
        <p:nvSpPr>
          <p:cNvPr id="4" name="矩形 3">
            <a:extLst>
              <a:ext uri="{FF2B5EF4-FFF2-40B4-BE49-F238E27FC236}">
                <a16:creationId xmlns:a16="http://schemas.microsoft.com/office/drawing/2014/main" id="{681AD1B5-5EBA-E240-BDC9-3EB6083F8D67}"/>
              </a:ext>
            </a:extLst>
          </p:cNvPr>
          <p:cNvSpPr/>
          <p:nvPr/>
        </p:nvSpPr>
        <p:spPr>
          <a:xfrm>
            <a:off x="1270668" y="2973388"/>
            <a:ext cx="10221388" cy="1184876"/>
          </a:xfrm>
          <a:prstGeom prst="rect">
            <a:avLst/>
          </a:prstGeom>
        </p:spPr>
        <p:txBody>
          <a:bodyPr wrap="none">
            <a:spAutoFit/>
          </a:bodyPr>
          <a:lstStyle/>
          <a:p>
            <a:pPr marL="72000" lvl="0" algn="ctr">
              <a:lnSpc>
                <a:spcPct val="150000"/>
              </a:lnSpc>
              <a:defRPr/>
            </a:pPr>
            <a:r>
              <a:rPr lang="en-US" altLang="zh-CN" sz="5400" b="1" dirty="0">
                <a:solidFill>
                  <a:srgbClr val="00B0F0"/>
                </a:solidFill>
              </a:rPr>
              <a:t>How to tell when you’re telling</a:t>
            </a:r>
          </a:p>
        </p:txBody>
      </p:sp>
    </p:spTree>
    <p:extLst>
      <p:ext uri="{BB962C8B-B14F-4D97-AF65-F5344CB8AC3E}">
        <p14:creationId xmlns:p14="http://schemas.microsoft.com/office/powerpoint/2010/main" val="375703349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linds(horizontal)">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格 1"/>
          <p:cNvGraphicFramePr>
            <a:graphicFrameLocks noGrp="1"/>
          </p:cNvGraphicFramePr>
          <p:nvPr/>
        </p:nvGraphicFramePr>
        <p:xfrm>
          <a:off x="335179" y="333450"/>
          <a:ext cx="11521641" cy="5961283"/>
        </p:xfrm>
        <a:graphic>
          <a:graphicData uri="http://schemas.openxmlformats.org/drawingml/2006/table">
            <a:tbl>
              <a:tblPr firstRow="1" firstCol="1" bandRow="1"/>
              <a:tblGrid>
                <a:gridCol w="11521641">
                  <a:extLst>
                    <a:ext uri="{9D8B030D-6E8A-4147-A177-3AD203B41FA5}">
                      <a16:colId xmlns:a16="http://schemas.microsoft.com/office/drawing/2014/main" val="20000"/>
                    </a:ext>
                  </a:extLst>
                </a:gridCol>
              </a:tblGrid>
              <a:tr h="5961283">
                <a:tc>
                  <a:txBody>
                    <a:bodyPr/>
                    <a:lstStyle/>
                    <a:p>
                      <a:pPr marL="72000" algn="just">
                        <a:lnSpc>
                          <a:spcPct val="150000"/>
                        </a:lnSpc>
                        <a:spcAft>
                          <a:spcPts val="0"/>
                        </a:spcAft>
                      </a:pPr>
                      <a:endParaRPr lang="en-US" altLang="zh-CN" sz="2800" b="1" kern="100" dirty="0">
                        <a:solidFill>
                          <a:schemeClr val="tx1"/>
                        </a:solidFill>
                        <a:effectLst/>
                        <a:latin typeface="Alibaba Sans" panose="020B0503020203040204" pitchFamily="34" charset="0"/>
                        <a:ea typeface="华文细黑"/>
                        <a:cs typeface="Alibaba Sans" panose="020B0503020203040204" pitchFamily="34" charset="0"/>
                      </a:endParaRPr>
                    </a:p>
                    <a:p>
                      <a:pPr marL="72000" algn="just">
                        <a:lnSpc>
                          <a:spcPct val="150000"/>
                        </a:lnSpc>
                        <a:spcAft>
                          <a:spcPts val="0"/>
                        </a:spcAft>
                      </a:pPr>
                      <a:endParaRPr lang="en-US" altLang="zh-CN" sz="2800" b="1" kern="100" dirty="0">
                        <a:solidFill>
                          <a:schemeClr val="tx1"/>
                        </a:solidFill>
                        <a:effectLst/>
                        <a:latin typeface="Alibaba Sans" panose="020B0503020203040204" pitchFamily="34" charset="0"/>
                        <a:ea typeface="华文细黑"/>
                        <a:cs typeface="Alibaba Sans" panose="020B0503020203040204" pitchFamily="34" charset="0"/>
                      </a:endParaRPr>
                    </a:p>
                    <a:p>
                      <a:pPr marL="72000" algn="just">
                        <a:lnSpc>
                          <a:spcPct val="150000"/>
                        </a:lnSpc>
                        <a:spcAft>
                          <a:spcPts val="0"/>
                        </a:spcAft>
                      </a:pPr>
                      <a:endParaRPr lang="en-US" altLang="zh-CN" sz="2800" b="1" kern="100" dirty="0">
                        <a:solidFill>
                          <a:schemeClr val="tx1"/>
                        </a:solidFill>
                        <a:effectLst/>
                        <a:latin typeface="Alibaba Sans" panose="020B0503020203040204" pitchFamily="34" charset="0"/>
                        <a:ea typeface="华文细黑"/>
                        <a:cs typeface="Alibaba Sans" panose="020B050302020304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sp>
        <p:nvSpPr>
          <p:cNvPr id="13" name="矩形 12">
            <a:extLst>
              <a:ext uri="{FF2B5EF4-FFF2-40B4-BE49-F238E27FC236}">
                <a16:creationId xmlns:a16="http://schemas.microsoft.com/office/drawing/2014/main" id="{08F37F0F-AB92-EE4A-9E73-C27FBCAC794E}"/>
              </a:ext>
            </a:extLst>
          </p:cNvPr>
          <p:cNvSpPr/>
          <p:nvPr/>
        </p:nvSpPr>
        <p:spPr>
          <a:xfrm>
            <a:off x="333593" y="423915"/>
            <a:ext cx="10904032" cy="677621"/>
          </a:xfrm>
          <a:prstGeom prst="rect">
            <a:avLst/>
          </a:prstGeom>
        </p:spPr>
        <p:txBody>
          <a:bodyPr wrap="square">
            <a:spAutoFit/>
          </a:bodyPr>
          <a:lstStyle/>
          <a:p>
            <a:pPr marL="72000" algn="just">
              <a:lnSpc>
                <a:spcPct val="150000"/>
              </a:lnSpc>
            </a:pPr>
            <a:r>
              <a:rPr lang="en-US" altLang="zh-CN" sz="2800" b="1" dirty="0">
                <a:solidFill>
                  <a:srgbClr val="00B050"/>
                </a:solidFill>
                <a:latin typeface="Alibaba Sans" panose="020B0503020203040204" pitchFamily="34" charset="0"/>
                <a:cs typeface="Alibaba Sans" panose="020B0503020203040204" pitchFamily="34" charset="0"/>
              </a:rPr>
              <a:t>3) Adverbs in dialogue tags</a:t>
            </a:r>
          </a:p>
        </p:txBody>
      </p:sp>
      <p:sp>
        <p:nvSpPr>
          <p:cNvPr id="10" name="矩形 9">
            <a:extLst>
              <a:ext uri="{FF2B5EF4-FFF2-40B4-BE49-F238E27FC236}">
                <a16:creationId xmlns:a16="http://schemas.microsoft.com/office/drawing/2014/main" id="{4F2AAC4F-07B4-3349-B241-670D2C8DC6B4}"/>
              </a:ext>
            </a:extLst>
          </p:cNvPr>
          <p:cNvSpPr/>
          <p:nvPr/>
        </p:nvSpPr>
        <p:spPr>
          <a:xfrm>
            <a:off x="333593" y="1192001"/>
            <a:ext cx="11265817" cy="2256067"/>
          </a:xfrm>
          <a:prstGeom prst="rect">
            <a:avLst/>
          </a:prstGeom>
        </p:spPr>
        <p:txBody>
          <a:bodyPr wrap="square">
            <a:spAutoFit/>
          </a:bodyPr>
          <a:lstStyle/>
          <a:p>
            <a:pPr marL="72000" algn="just">
              <a:lnSpc>
                <a:spcPct val="150000"/>
              </a:lnSpc>
            </a:pPr>
            <a:r>
              <a:rPr lang="en-US" altLang="zh-CN" sz="2400" b="1" dirty="0">
                <a:solidFill>
                  <a:srgbClr val="0066FF"/>
                </a:solidFill>
                <a:latin typeface="Alibaba Sans" panose="020B0503020203040204" pitchFamily="34" charset="0"/>
                <a:cs typeface="Alibaba Sans" panose="020B0503020203040204" pitchFamily="34" charset="0"/>
              </a:rPr>
              <a:t>Using adverbs in dialogue tags is a form of telling too. The emotion should be visible in the dialogue itself, and it can also be revealed through body language and facial expressions, so you don’t need the adverb.</a:t>
            </a:r>
          </a:p>
        </p:txBody>
      </p:sp>
      <p:sp>
        <p:nvSpPr>
          <p:cNvPr id="5" name="矩形 4">
            <a:extLst>
              <a:ext uri="{FF2B5EF4-FFF2-40B4-BE49-F238E27FC236}">
                <a16:creationId xmlns:a16="http://schemas.microsoft.com/office/drawing/2014/main" id="{904A6CA6-FDE5-A343-A9FD-505A4A2AEF57}"/>
              </a:ext>
            </a:extLst>
          </p:cNvPr>
          <p:cNvSpPr/>
          <p:nvPr/>
        </p:nvSpPr>
        <p:spPr>
          <a:xfrm>
            <a:off x="333593" y="3628998"/>
            <a:ext cx="11265817" cy="677621"/>
          </a:xfrm>
          <a:prstGeom prst="rect">
            <a:avLst/>
          </a:prstGeom>
        </p:spPr>
        <p:txBody>
          <a:bodyPr wrap="square">
            <a:spAutoFit/>
          </a:bodyPr>
          <a:lstStyle/>
          <a:p>
            <a:pPr marL="72000" algn="just">
              <a:lnSpc>
                <a:spcPct val="150000"/>
              </a:lnSpc>
            </a:pPr>
            <a:r>
              <a:rPr lang="en-US" altLang="zh-CN" sz="2800" b="1" kern="100" dirty="0">
                <a:highlight>
                  <a:srgbClr val="00FF00"/>
                </a:highlight>
                <a:latin typeface="Alibaba Sans" panose="020B0503020203040204" pitchFamily="34" charset="0"/>
                <a:ea typeface="华文细黑"/>
                <a:cs typeface="Alibaba Sans" panose="020B0503020203040204" pitchFamily="34" charset="0"/>
              </a:rPr>
              <a:t>Telling</a:t>
            </a:r>
            <a:r>
              <a:rPr lang="en-US" altLang="zh-CN" sz="2800" b="1" kern="100" dirty="0">
                <a:latin typeface="Alibaba Sans" panose="020B0503020203040204" pitchFamily="34" charset="0"/>
                <a:ea typeface="华文细黑"/>
                <a:cs typeface="Alibaba Sans" panose="020B0503020203040204" pitchFamily="34" charset="0"/>
              </a:rPr>
              <a:t>:  </a:t>
            </a:r>
            <a:r>
              <a:rPr lang="en-US" altLang="zh-CN" sz="2800" b="1" i="1" kern="100" dirty="0">
                <a:latin typeface="Alibaba Sans" panose="020B0503020203040204" pitchFamily="34" charset="0"/>
                <a:ea typeface="华文细黑"/>
                <a:cs typeface="Alibaba Sans" panose="020B0503020203040204" pitchFamily="34" charset="0"/>
              </a:rPr>
              <a:t>“Isn’t my garden beautiful?” she said smugly</a:t>
            </a:r>
            <a:r>
              <a:rPr lang="en-US" altLang="zh-CN" sz="2800" b="1" kern="100" dirty="0">
                <a:latin typeface="Alibaba Sans" panose="020B0503020203040204" pitchFamily="34" charset="0"/>
                <a:ea typeface="华文细黑"/>
                <a:cs typeface="Alibaba Sans" panose="020B0503020203040204" pitchFamily="34" charset="0"/>
              </a:rPr>
              <a:t>(</a:t>
            </a:r>
            <a:r>
              <a:rPr lang="zh-CN" altLang="en-US" sz="2800" b="1" kern="100" dirty="0">
                <a:latin typeface="Alibaba Sans" panose="020B0503020203040204" pitchFamily="34" charset="0"/>
                <a:ea typeface="华文细黑"/>
                <a:cs typeface="Alibaba Sans" panose="020B0503020203040204" pitchFamily="34" charset="0"/>
              </a:rPr>
              <a:t>自鸣得意地</a:t>
            </a:r>
            <a:r>
              <a:rPr lang="en-US" altLang="zh-CN" sz="2800" b="1" kern="100" dirty="0">
                <a:latin typeface="Alibaba Sans" panose="020B0503020203040204" pitchFamily="34" charset="0"/>
                <a:ea typeface="华文细黑"/>
                <a:cs typeface="Alibaba Sans" panose="020B0503020203040204" pitchFamily="34" charset="0"/>
              </a:rPr>
              <a:t>). </a:t>
            </a:r>
          </a:p>
        </p:txBody>
      </p:sp>
      <p:sp>
        <p:nvSpPr>
          <p:cNvPr id="7" name="下弧形箭头 6">
            <a:extLst>
              <a:ext uri="{FF2B5EF4-FFF2-40B4-BE49-F238E27FC236}">
                <a16:creationId xmlns:a16="http://schemas.microsoft.com/office/drawing/2014/main" id="{6CEAA22A-5059-304F-91EE-67F2FFA734EF}"/>
              </a:ext>
            </a:extLst>
          </p:cNvPr>
          <p:cNvSpPr/>
          <p:nvPr/>
        </p:nvSpPr>
        <p:spPr>
          <a:xfrm rot="2127760">
            <a:off x="10703684" y="4444938"/>
            <a:ext cx="1343294" cy="677621"/>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solidFill>
                <a:schemeClr val="tx1"/>
              </a:solidFill>
            </a:endParaRPr>
          </a:p>
        </p:txBody>
      </p:sp>
      <p:sp>
        <p:nvSpPr>
          <p:cNvPr id="8" name="矩形 7">
            <a:extLst>
              <a:ext uri="{FF2B5EF4-FFF2-40B4-BE49-F238E27FC236}">
                <a16:creationId xmlns:a16="http://schemas.microsoft.com/office/drawing/2014/main" id="{86DF9CA1-689A-7F47-B9BE-A99C892F84FB}"/>
              </a:ext>
            </a:extLst>
          </p:cNvPr>
          <p:cNvSpPr/>
          <p:nvPr/>
        </p:nvSpPr>
        <p:spPr>
          <a:xfrm>
            <a:off x="333593" y="4615243"/>
            <a:ext cx="11265817" cy="1320041"/>
          </a:xfrm>
          <a:prstGeom prst="rect">
            <a:avLst/>
          </a:prstGeom>
        </p:spPr>
        <p:txBody>
          <a:bodyPr wrap="square">
            <a:spAutoFit/>
          </a:bodyPr>
          <a:lstStyle/>
          <a:p>
            <a:pPr marL="72000" algn="just">
              <a:lnSpc>
                <a:spcPct val="150000"/>
              </a:lnSpc>
            </a:pPr>
            <a:r>
              <a:rPr lang="en-US" altLang="zh-CN" sz="2800" b="1" kern="100" dirty="0">
                <a:highlight>
                  <a:srgbClr val="00FF00"/>
                </a:highlight>
                <a:latin typeface="Alibaba Sans" panose="020B0503020203040204" pitchFamily="34" charset="0"/>
                <a:ea typeface="华文细黑"/>
                <a:cs typeface="Alibaba Sans" panose="020B0503020203040204" pitchFamily="34" charset="0"/>
              </a:rPr>
              <a:t>Showing</a:t>
            </a:r>
            <a:r>
              <a:rPr lang="en-US" altLang="zh-CN" sz="2800" b="1" kern="100" dirty="0">
                <a:latin typeface="Alibaba Sans" panose="020B0503020203040204" pitchFamily="34" charset="0"/>
                <a:ea typeface="华文细黑"/>
                <a:cs typeface="Alibaba Sans" panose="020B0503020203040204" pitchFamily="34" charset="0"/>
              </a:rPr>
              <a:t> : </a:t>
            </a:r>
            <a:r>
              <a:rPr lang="en-US" altLang="zh-CN" sz="2800" b="1" i="1" kern="100" dirty="0">
                <a:solidFill>
                  <a:srgbClr val="FF0000"/>
                </a:solidFill>
                <a:latin typeface="Alibaba Sans" panose="020B0503020203040204" pitchFamily="34" charset="0"/>
                <a:ea typeface="华文细黑"/>
                <a:cs typeface="Alibaba Sans" panose="020B0503020203040204" pitchFamily="34" charset="0"/>
              </a:rPr>
              <a:t> “That’s one fine looking garden, isn’t it?” She polished her nails on her shirt. </a:t>
            </a:r>
          </a:p>
        </p:txBody>
      </p:sp>
    </p:spTree>
    <p:extLst>
      <p:ext uri="{BB962C8B-B14F-4D97-AF65-F5344CB8AC3E}">
        <p14:creationId xmlns:p14="http://schemas.microsoft.com/office/powerpoint/2010/main" val="279338872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blinds(horizontal)">
                                      <p:cBhvr>
                                        <p:cTn id="7" dur="5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blinds(horizontal)">
                                      <p:cBhvr>
                                        <p:cTn id="12" dur="5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blinds(horizontal)">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 calcmode="lin" valueType="num">
                                      <p:cBhvr additive="base">
                                        <p:cTn id="22" dur="500" fill="hold"/>
                                        <p:tgtEl>
                                          <p:spTgt spid="7"/>
                                        </p:tgtEl>
                                        <p:attrNameLst>
                                          <p:attrName>ppt_x</p:attrName>
                                        </p:attrNameLst>
                                      </p:cBhvr>
                                      <p:tavLst>
                                        <p:tav tm="0">
                                          <p:val>
                                            <p:strVal val="#ppt_x"/>
                                          </p:val>
                                        </p:tav>
                                        <p:tav tm="100000">
                                          <p:val>
                                            <p:strVal val="#ppt_x"/>
                                          </p:val>
                                        </p:tav>
                                      </p:tavLst>
                                    </p:anim>
                                    <p:anim calcmode="lin" valueType="num">
                                      <p:cBhvr additive="base">
                                        <p:cTn id="23"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3" presetClass="entr" presetSubtype="10" fill="hold" grpId="0" nodeType="clickEffect">
                                  <p:stCondLst>
                                    <p:cond delay="0"/>
                                  </p:stCondLst>
                                  <p:childTnLst>
                                    <p:set>
                                      <p:cBhvr>
                                        <p:cTn id="27" dur="1" fill="hold">
                                          <p:stCondLst>
                                            <p:cond delay="0"/>
                                          </p:stCondLst>
                                        </p:cTn>
                                        <p:tgtEl>
                                          <p:spTgt spid="8"/>
                                        </p:tgtEl>
                                        <p:attrNameLst>
                                          <p:attrName>style.visibility</p:attrName>
                                        </p:attrNameLst>
                                      </p:cBhvr>
                                      <p:to>
                                        <p:strVal val="visible"/>
                                      </p:to>
                                    </p:set>
                                    <p:animEffect transition="in" filter="blinds(horizontal)">
                                      <p:cBhvr>
                                        <p:cTn id="28"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0" grpId="0"/>
      <p:bldP spid="5" grpId="0"/>
      <p:bldP spid="7" grpId="0" animBg="1"/>
      <p:bldP spid="8" grpId="0"/>
    </p:bld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格 1"/>
          <p:cNvGraphicFramePr>
            <a:graphicFrameLocks noGrp="1"/>
          </p:cNvGraphicFramePr>
          <p:nvPr/>
        </p:nvGraphicFramePr>
        <p:xfrm>
          <a:off x="335179" y="333450"/>
          <a:ext cx="11521641" cy="5961283"/>
        </p:xfrm>
        <a:graphic>
          <a:graphicData uri="http://schemas.openxmlformats.org/drawingml/2006/table">
            <a:tbl>
              <a:tblPr firstRow="1" firstCol="1" bandRow="1"/>
              <a:tblGrid>
                <a:gridCol w="11521641">
                  <a:extLst>
                    <a:ext uri="{9D8B030D-6E8A-4147-A177-3AD203B41FA5}">
                      <a16:colId xmlns:a16="http://schemas.microsoft.com/office/drawing/2014/main" val="20000"/>
                    </a:ext>
                  </a:extLst>
                </a:gridCol>
              </a:tblGrid>
              <a:tr h="5961283">
                <a:tc>
                  <a:txBody>
                    <a:bodyPr/>
                    <a:lstStyle/>
                    <a:p>
                      <a:pPr marL="72000" algn="just">
                        <a:lnSpc>
                          <a:spcPct val="150000"/>
                        </a:lnSpc>
                        <a:spcAft>
                          <a:spcPts val="0"/>
                        </a:spcAft>
                      </a:pPr>
                      <a:endParaRPr lang="en-US" altLang="zh-CN" sz="2800" b="1" kern="100" dirty="0">
                        <a:solidFill>
                          <a:schemeClr val="tx1"/>
                        </a:solidFill>
                        <a:effectLst/>
                        <a:latin typeface="Alibaba Sans" panose="020B0503020203040204" pitchFamily="34" charset="0"/>
                        <a:ea typeface="华文细黑"/>
                        <a:cs typeface="Alibaba Sans" panose="020B0503020203040204" pitchFamily="34" charset="0"/>
                      </a:endParaRPr>
                    </a:p>
                    <a:p>
                      <a:pPr marL="72000" algn="just">
                        <a:lnSpc>
                          <a:spcPct val="150000"/>
                        </a:lnSpc>
                        <a:spcAft>
                          <a:spcPts val="0"/>
                        </a:spcAft>
                      </a:pPr>
                      <a:endParaRPr lang="en-US" altLang="zh-CN" sz="2800" b="1" kern="100" dirty="0">
                        <a:solidFill>
                          <a:schemeClr val="tx1"/>
                        </a:solidFill>
                        <a:effectLst/>
                        <a:latin typeface="Alibaba Sans" panose="020B0503020203040204" pitchFamily="34" charset="0"/>
                        <a:ea typeface="华文细黑"/>
                        <a:cs typeface="Alibaba Sans" panose="020B0503020203040204" pitchFamily="34" charset="0"/>
                      </a:endParaRPr>
                    </a:p>
                    <a:p>
                      <a:pPr marL="72000" algn="just">
                        <a:lnSpc>
                          <a:spcPct val="150000"/>
                        </a:lnSpc>
                        <a:spcAft>
                          <a:spcPts val="0"/>
                        </a:spcAft>
                      </a:pPr>
                      <a:endParaRPr lang="en-US" altLang="zh-CN" sz="2800" b="1" kern="100" dirty="0">
                        <a:solidFill>
                          <a:schemeClr val="tx1"/>
                        </a:solidFill>
                        <a:effectLst/>
                        <a:latin typeface="Alibaba Sans" panose="020B0503020203040204" pitchFamily="34" charset="0"/>
                        <a:ea typeface="华文细黑"/>
                        <a:cs typeface="Alibaba Sans" panose="020B050302020304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sp>
        <p:nvSpPr>
          <p:cNvPr id="5" name="矩形 4">
            <a:extLst>
              <a:ext uri="{FF2B5EF4-FFF2-40B4-BE49-F238E27FC236}">
                <a16:creationId xmlns:a16="http://schemas.microsoft.com/office/drawing/2014/main" id="{5E2CF2B6-7290-CE43-A802-8C84820A6F09}"/>
              </a:ext>
            </a:extLst>
          </p:cNvPr>
          <p:cNvSpPr/>
          <p:nvPr/>
        </p:nvSpPr>
        <p:spPr>
          <a:xfrm>
            <a:off x="487173" y="876045"/>
            <a:ext cx="11265817" cy="677621"/>
          </a:xfrm>
          <a:prstGeom prst="rect">
            <a:avLst/>
          </a:prstGeom>
        </p:spPr>
        <p:txBody>
          <a:bodyPr wrap="square">
            <a:spAutoFit/>
          </a:bodyPr>
          <a:lstStyle/>
          <a:p>
            <a:pPr marL="72000" algn="just">
              <a:lnSpc>
                <a:spcPct val="150000"/>
              </a:lnSpc>
            </a:pPr>
            <a:r>
              <a:rPr lang="en-US" altLang="zh-CN" sz="2800" b="1" kern="100" dirty="0">
                <a:highlight>
                  <a:srgbClr val="00FF00"/>
                </a:highlight>
                <a:latin typeface="Alibaba Sans" panose="020B0503020203040204" pitchFamily="34" charset="0"/>
                <a:ea typeface="华文细黑"/>
                <a:cs typeface="Alibaba Sans" panose="020B0503020203040204" pitchFamily="34" charset="0"/>
              </a:rPr>
              <a:t>Telling</a:t>
            </a:r>
            <a:r>
              <a:rPr lang="en-US" altLang="zh-CN" sz="2800" b="1" kern="100" dirty="0">
                <a:latin typeface="Alibaba Sans" panose="020B0503020203040204" pitchFamily="34" charset="0"/>
                <a:ea typeface="华文细黑"/>
                <a:cs typeface="Alibaba Sans" panose="020B0503020203040204" pitchFamily="34" charset="0"/>
              </a:rPr>
              <a:t>:  </a:t>
            </a:r>
            <a:r>
              <a:rPr lang="en-US" altLang="zh-CN" sz="2800" b="1" i="1" kern="100" dirty="0">
                <a:latin typeface="Alibaba Sans" panose="020B0503020203040204" pitchFamily="34" charset="0"/>
                <a:ea typeface="华文细黑"/>
                <a:cs typeface="Alibaba Sans" panose="020B0503020203040204" pitchFamily="34" charset="0"/>
              </a:rPr>
              <a:t>“Get out,” I said angrily.</a:t>
            </a:r>
          </a:p>
        </p:txBody>
      </p:sp>
      <p:sp>
        <p:nvSpPr>
          <p:cNvPr id="7" name="下弧形箭头 6">
            <a:extLst>
              <a:ext uri="{FF2B5EF4-FFF2-40B4-BE49-F238E27FC236}">
                <a16:creationId xmlns:a16="http://schemas.microsoft.com/office/drawing/2014/main" id="{8EF827CB-E81B-6849-9B22-3925F5DCF5F9}"/>
              </a:ext>
            </a:extLst>
          </p:cNvPr>
          <p:cNvSpPr/>
          <p:nvPr/>
        </p:nvSpPr>
        <p:spPr>
          <a:xfrm rot="2127760">
            <a:off x="9100780" y="1185165"/>
            <a:ext cx="1343294" cy="677621"/>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solidFill>
                <a:schemeClr val="tx1"/>
              </a:solidFill>
            </a:endParaRPr>
          </a:p>
        </p:txBody>
      </p:sp>
      <p:sp>
        <p:nvSpPr>
          <p:cNvPr id="8" name="矩形 7">
            <a:extLst>
              <a:ext uri="{FF2B5EF4-FFF2-40B4-BE49-F238E27FC236}">
                <a16:creationId xmlns:a16="http://schemas.microsoft.com/office/drawing/2014/main" id="{D4CB0923-4DEE-6A4D-8A7C-5B7151D71A8D}"/>
              </a:ext>
            </a:extLst>
          </p:cNvPr>
          <p:cNvSpPr/>
          <p:nvPr/>
        </p:nvSpPr>
        <p:spPr>
          <a:xfrm>
            <a:off x="487173" y="2010521"/>
            <a:ext cx="11265817" cy="677621"/>
          </a:xfrm>
          <a:prstGeom prst="rect">
            <a:avLst/>
          </a:prstGeom>
        </p:spPr>
        <p:txBody>
          <a:bodyPr wrap="square">
            <a:spAutoFit/>
          </a:bodyPr>
          <a:lstStyle/>
          <a:p>
            <a:pPr marL="72000" algn="just">
              <a:lnSpc>
                <a:spcPct val="150000"/>
              </a:lnSpc>
            </a:pPr>
            <a:r>
              <a:rPr lang="en-US" altLang="zh-CN" sz="2800" b="1" kern="100" dirty="0">
                <a:highlight>
                  <a:srgbClr val="00FF00"/>
                </a:highlight>
                <a:latin typeface="Alibaba Sans" panose="020B0503020203040204" pitchFamily="34" charset="0"/>
                <a:ea typeface="华文细黑"/>
                <a:cs typeface="Alibaba Sans" panose="020B0503020203040204" pitchFamily="34" charset="0"/>
              </a:rPr>
              <a:t>Showing</a:t>
            </a:r>
            <a:r>
              <a:rPr lang="en-US" altLang="zh-CN" sz="2800" b="1" kern="100" dirty="0">
                <a:latin typeface="Alibaba Sans" panose="020B0503020203040204" pitchFamily="34" charset="0"/>
                <a:ea typeface="华文细黑"/>
                <a:cs typeface="Alibaba Sans" panose="020B0503020203040204" pitchFamily="34" charset="0"/>
              </a:rPr>
              <a:t> : </a:t>
            </a:r>
            <a:r>
              <a:rPr lang="en-US" altLang="zh-CN" sz="2800" b="1" i="1" kern="100" dirty="0">
                <a:solidFill>
                  <a:srgbClr val="FF0000"/>
                </a:solidFill>
                <a:latin typeface="Alibaba Sans" panose="020B0503020203040204" pitchFamily="34" charset="0"/>
                <a:ea typeface="华文细黑"/>
                <a:cs typeface="Alibaba Sans" panose="020B0503020203040204" pitchFamily="34" charset="0"/>
              </a:rPr>
              <a:t> “Get out.” I shoved him toward the door.</a:t>
            </a:r>
          </a:p>
        </p:txBody>
      </p:sp>
      <p:sp>
        <p:nvSpPr>
          <p:cNvPr id="10" name="矩形 9">
            <a:extLst>
              <a:ext uri="{FF2B5EF4-FFF2-40B4-BE49-F238E27FC236}">
                <a16:creationId xmlns:a16="http://schemas.microsoft.com/office/drawing/2014/main" id="{2F7B4E38-AF16-E24C-BBD0-2517C7331F77}"/>
              </a:ext>
            </a:extLst>
          </p:cNvPr>
          <p:cNvSpPr/>
          <p:nvPr/>
        </p:nvSpPr>
        <p:spPr>
          <a:xfrm>
            <a:off x="452929" y="3430588"/>
            <a:ext cx="11265817" cy="677621"/>
          </a:xfrm>
          <a:prstGeom prst="rect">
            <a:avLst/>
          </a:prstGeom>
        </p:spPr>
        <p:txBody>
          <a:bodyPr wrap="square">
            <a:spAutoFit/>
          </a:bodyPr>
          <a:lstStyle/>
          <a:p>
            <a:pPr marL="72000" algn="just">
              <a:lnSpc>
                <a:spcPct val="150000"/>
              </a:lnSpc>
            </a:pPr>
            <a:r>
              <a:rPr lang="en-US" altLang="zh-CN" sz="2800" b="1" kern="100" dirty="0">
                <a:highlight>
                  <a:srgbClr val="00FF00"/>
                </a:highlight>
                <a:latin typeface="Alibaba Sans" panose="020B0503020203040204" pitchFamily="34" charset="0"/>
                <a:ea typeface="华文细黑"/>
                <a:cs typeface="Alibaba Sans" panose="020B0503020203040204" pitchFamily="34" charset="0"/>
              </a:rPr>
              <a:t>Telling</a:t>
            </a:r>
            <a:r>
              <a:rPr lang="en-US" altLang="zh-CN" sz="2800" b="1" kern="100" dirty="0">
                <a:latin typeface="Alibaba Sans" panose="020B0503020203040204" pitchFamily="34" charset="0"/>
                <a:ea typeface="华文细黑"/>
                <a:cs typeface="Alibaba Sans" panose="020B0503020203040204" pitchFamily="34" charset="0"/>
              </a:rPr>
              <a:t>:  </a:t>
            </a:r>
            <a:r>
              <a:rPr lang="en-US" altLang="zh-CN" sz="2800" b="1" i="1" kern="100" dirty="0">
                <a:latin typeface="Alibaba Sans" panose="020B0503020203040204" pitchFamily="34" charset="0"/>
                <a:ea typeface="华文细黑"/>
                <a:cs typeface="Alibaba Sans" panose="020B0503020203040204" pitchFamily="34" charset="0"/>
              </a:rPr>
              <a:t>“It wasn’t him. It was me,” I confessed.</a:t>
            </a:r>
          </a:p>
        </p:txBody>
      </p:sp>
      <p:sp>
        <p:nvSpPr>
          <p:cNvPr id="11" name="矩形 10">
            <a:extLst>
              <a:ext uri="{FF2B5EF4-FFF2-40B4-BE49-F238E27FC236}">
                <a16:creationId xmlns:a16="http://schemas.microsoft.com/office/drawing/2014/main" id="{D0445CCE-3500-E642-8194-208A8C6AD0C0}"/>
              </a:ext>
            </a:extLst>
          </p:cNvPr>
          <p:cNvSpPr/>
          <p:nvPr/>
        </p:nvSpPr>
        <p:spPr>
          <a:xfrm>
            <a:off x="462297" y="4493176"/>
            <a:ext cx="11265817" cy="677621"/>
          </a:xfrm>
          <a:prstGeom prst="rect">
            <a:avLst/>
          </a:prstGeom>
        </p:spPr>
        <p:txBody>
          <a:bodyPr wrap="square">
            <a:spAutoFit/>
          </a:bodyPr>
          <a:lstStyle/>
          <a:p>
            <a:pPr marL="72000" algn="just">
              <a:lnSpc>
                <a:spcPct val="150000"/>
              </a:lnSpc>
            </a:pPr>
            <a:r>
              <a:rPr lang="en-US" altLang="zh-CN" sz="2800" b="1" kern="100" dirty="0">
                <a:highlight>
                  <a:srgbClr val="00FF00"/>
                </a:highlight>
                <a:latin typeface="Alibaba Sans" panose="020B0503020203040204" pitchFamily="34" charset="0"/>
                <a:ea typeface="华文细黑"/>
                <a:cs typeface="Alibaba Sans" panose="020B0503020203040204" pitchFamily="34" charset="0"/>
              </a:rPr>
              <a:t>Showing</a:t>
            </a:r>
            <a:r>
              <a:rPr lang="en-US" altLang="zh-CN" sz="2800" b="1" kern="100" dirty="0">
                <a:latin typeface="Alibaba Sans" panose="020B0503020203040204" pitchFamily="34" charset="0"/>
                <a:ea typeface="华文细黑"/>
                <a:cs typeface="Alibaba Sans" panose="020B0503020203040204" pitchFamily="34" charset="0"/>
              </a:rPr>
              <a:t> :  </a:t>
            </a:r>
            <a:r>
              <a:rPr lang="en-US" altLang="zh-CN" sz="2800" b="1" i="1" kern="100" dirty="0">
                <a:solidFill>
                  <a:srgbClr val="FF0000"/>
                </a:solidFill>
                <a:latin typeface="Alibaba Sans" panose="020B0503020203040204" pitchFamily="34" charset="0"/>
                <a:ea typeface="华文细黑"/>
                <a:cs typeface="Alibaba Sans" panose="020B0503020203040204" pitchFamily="34" charset="0"/>
              </a:rPr>
              <a:t>“It wasn’t him,” I said. “It was me.” </a:t>
            </a:r>
          </a:p>
        </p:txBody>
      </p:sp>
      <p:sp>
        <p:nvSpPr>
          <p:cNvPr id="12" name="下弧形箭头 11">
            <a:extLst>
              <a:ext uri="{FF2B5EF4-FFF2-40B4-BE49-F238E27FC236}">
                <a16:creationId xmlns:a16="http://schemas.microsoft.com/office/drawing/2014/main" id="{47CC50DF-6E9D-A647-81A2-DD991040F9BA}"/>
              </a:ext>
            </a:extLst>
          </p:cNvPr>
          <p:cNvSpPr/>
          <p:nvPr/>
        </p:nvSpPr>
        <p:spPr>
          <a:xfrm rot="2127760">
            <a:off x="9263523" y="3827545"/>
            <a:ext cx="1343294" cy="677621"/>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solidFill>
                <a:schemeClr val="tx1"/>
              </a:solidFill>
            </a:endParaRPr>
          </a:p>
        </p:txBody>
      </p:sp>
    </p:spTree>
    <p:extLst>
      <p:ext uri="{BB962C8B-B14F-4D97-AF65-F5344CB8AC3E}">
        <p14:creationId xmlns:p14="http://schemas.microsoft.com/office/powerpoint/2010/main" val="321438208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 calcmode="lin" valueType="num">
                                      <p:cBhvr additive="base">
                                        <p:cTn id="12" dur="500" fill="hold"/>
                                        <p:tgtEl>
                                          <p:spTgt spid="7"/>
                                        </p:tgtEl>
                                        <p:attrNameLst>
                                          <p:attrName>ppt_x</p:attrName>
                                        </p:attrNameLst>
                                      </p:cBhvr>
                                      <p:tavLst>
                                        <p:tav tm="0">
                                          <p:val>
                                            <p:strVal val="#ppt_x"/>
                                          </p:val>
                                        </p:tav>
                                        <p:tav tm="100000">
                                          <p:val>
                                            <p:strVal val="#ppt_x"/>
                                          </p:val>
                                        </p:tav>
                                      </p:tavLst>
                                    </p:anim>
                                    <p:anim calcmode="lin" valueType="num">
                                      <p:cBhvr additive="base">
                                        <p:cTn id="13"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3" presetClass="entr" presetSubtype="10" fill="hold" grpId="0" nodeType="clickEffect">
                                  <p:stCondLst>
                                    <p:cond delay="0"/>
                                  </p:stCondLst>
                                  <p:childTnLst>
                                    <p:set>
                                      <p:cBhvr>
                                        <p:cTn id="17" dur="1" fill="hold">
                                          <p:stCondLst>
                                            <p:cond delay="0"/>
                                          </p:stCondLst>
                                        </p:cTn>
                                        <p:tgtEl>
                                          <p:spTgt spid="8"/>
                                        </p:tgtEl>
                                        <p:attrNameLst>
                                          <p:attrName>style.visibility</p:attrName>
                                        </p:attrNameLst>
                                      </p:cBhvr>
                                      <p:to>
                                        <p:strVal val="visible"/>
                                      </p:to>
                                    </p:set>
                                    <p:animEffect transition="in" filter="blinds(horizontal)">
                                      <p:cBhvr>
                                        <p:cTn id="18" dur="500"/>
                                        <p:tgtEl>
                                          <p:spTgt spid="8"/>
                                        </p:tgtEl>
                                      </p:cBhvr>
                                    </p:animEffect>
                                  </p:childTnLst>
                                </p:cTn>
                              </p:par>
                            </p:childTnLst>
                          </p:cTn>
                        </p:par>
                      </p:childTnLst>
                    </p:cTn>
                  </p:par>
                  <p:par>
                    <p:cTn id="19" fill="hold">
                      <p:stCondLst>
                        <p:cond delay="indefinite"/>
                      </p:stCondLst>
                      <p:childTnLst>
                        <p:par>
                          <p:cTn id="20" fill="hold">
                            <p:stCondLst>
                              <p:cond delay="0"/>
                            </p:stCondLst>
                            <p:childTnLst>
                              <p:par>
                                <p:cTn id="21" presetID="3" presetClass="entr" presetSubtype="1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animEffect transition="in" filter="blinds(horizontal)">
                                      <p:cBhvr>
                                        <p:cTn id="23" dur="500"/>
                                        <p:tgtEl>
                                          <p:spTgt spid="10"/>
                                        </p:tgtEl>
                                      </p:cBhvr>
                                    </p:animEffect>
                                  </p:childTnLst>
                                </p:cTn>
                              </p:par>
                            </p:childTnLst>
                          </p:cTn>
                        </p:par>
                      </p:childTnLst>
                    </p:cTn>
                  </p:par>
                  <p:par>
                    <p:cTn id="24" fill="hold">
                      <p:stCondLst>
                        <p:cond delay="indefinite"/>
                      </p:stCondLst>
                      <p:childTnLst>
                        <p:par>
                          <p:cTn id="25" fill="hold">
                            <p:stCondLst>
                              <p:cond delay="0"/>
                            </p:stCondLst>
                            <p:childTnLst>
                              <p:par>
                                <p:cTn id="26" presetID="2" presetClass="entr" presetSubtype="4" fill="hold" grpId="0" nodeType="clickEffect">
                                  <p:stCondLst>
                                    <p:cond delay="0"/>
                                  </p:stCondLst>
                                  <p:childTnLst>
                                    <p:set>
                                      <p:cBhvr>
                                        <p:cTn id="27" dur="1" fill="hold">
                                          <p:stCondLst>
                                            <p:cond delay="0"/>
                                          </p:stCondLst>
                                        </p:cTn>
                                        <p:tgtEl>
                                          <p:spTgt spid="12"/>
                                        </p:tgtEl>
                                        <p:attrNameLst>
                                          <p:attrName>style.visibility</p:attrName>
                                        </p:attrNameLst>
                                      </p:cBhvr>
                                      <p:to>
                                        <p:strVal val="visible"/>
                                      </p:to>
                                    </p:set>
                                    <p:anim calcmode="lin" valueType="num">
                                      <p:cBhvr additive="base">
                                        <p:cTn id="28" dur="500" fill="hold"/>
                                        <p:tgtEl>
                                          <p:spTgt spid="12"/>
                                        </p:tgtEl>
                                        <p:attrNameLst>
                                          <p:attrName>ppt_x</p:attrName>
                                        </p:attrNameLst>
                                      </p:cBhvr>
                                      <p:tavLst>
                                        <p:tav tm="0">
                                          <p:val>
                                            <p:strVal val="#ppt_x"/>
                                          </p:val>
                                        </p:tav>
                                        <p:tav tm="100000">
                                          <p:val>
                                            <p:strVal val="#ppt_x"/>
                                          </p:val>
                                        </p:tav>
                                      </p:tavLst>
                                    </p:anim>
                                    <p:anim calcmode="lin" valueType="num">
                                      <p:cBhvr additive="base">
                                        <p:cTn id="29"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3" presetClass="entr" presetSubtype="10" fill="hold" grpId="0" nodeType="clickEffect">
                                  <p:stCondLst>
                                    <p:cond delay="0"/>
                                  </p:stCondLst>
                                  <p:childTnLst>
                                    <p:set>
                                      <p:cBhvr>
                                        <p:cTn id="33" dur="1" fill="hold">
                                          <p:stCondLst>
                                            <p:cond delay="0"/>
                                          </p:stCondLst>
                                        </p:cTn>
                                        <p:tgtEl>
                                          <p:spTgt spid="11"/>
                                        </p:tgtEl>
                                        <p:attrNameLst>
                                          <p:attrName>style.visibility</p:attrName>
                                        </p:attrNameLst>
                                      </p:cBhvr>
                                      <p:to>
                                        <p:strVal val="visible"/>
                                      </p:to>
                                    </p:set>
                                    <p:animEffect transition="in" filter="blinds(horizontal)">
                                      <p:cBhvr>
                                        <p:cTn id="34"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animBg="1"/>
      <p:bldP spid="8" grpId="0"/>
      <p:bldP spid="10" grpId="0"/>
      <p:bldP spid="11" grpId="0"/>
      <p:bldP spid="12" grpId="0" animBg="1"/>
    </p:bld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格 1"/>
          <p:cNvGraphicFramePr>
            <a:graphicFrameLocks noGrp="1"/>
          </p:cNvGraphicFramePr>
          <p:nvPr/>
        </p:nvGraphicFramePr>
        <p:xfrm>
          <a:off x="335179" y="333450"/>
          <a:ext cx="11521641" cy="5961283"/>
        </p:xfrm>
        <a:graphic>
          <a:graphicData uri="http://schemas.openxmlformats.org/drawingml/2006/table">
            <a:tbl>
              <a:tblPr firstRow="1" firstCol="1" bandRow="1"/>
              <a:tblGrid>
                <a:gridCol w="11521641">
                  <a:extLst>
                    <a:ext uri="{9D8B030D-6E8A-4147-A177-3AD203B41FA5}">
                      <a16:colId xmlns:a16="http://schemas.microsoft.com/office/drawing/2014/main" val="20000"/>
                    </a:ext>
                  </a:extLst>
                </a:gridCol>
              </a:tblGrid>
              <a:tr h="5961283">
                <a:tc>
                  <a:txBody>
                    <a:bodyPr/>
                    <a:lstStyle/>
                    <a:p>
                      <a:pPr marL="72000" algn="just">
                        <a:lnSpc>
                          <a:spcPct val="150000"/>
                        </a:lnSpc>
                        <a:spcAft>
                          <a:spcPts val="0"/>
                        </a:spcAft>
                      </a:pPr>
                      <a:endParaRPr lang="en-US" altLang="zh-CN" sz="2800" b="1" kern="100" dirty="0">
                        <a:solidFill>
                          <a:schemeClr val="tx1"/>
                        </a:solidFill>
                        <a:effectLst/>
                        <a:latin typeface="Alibaba Sans" panose="020B0503020203040204" pitchFamily="34" charset="0"/>
                        <a:ea typeface="华文细黑"/>
                        <a:cs typeface="Alibaba Sans" panose="020B0503020203040204" pitchFamily="34" charset="0"/>
                      </a:endParaRPr>
                    </a:p>
                    <a:p>
                      <a:pPr marL="72000" algn="just">
                        <a:lnSpc>
                          <a:spcPct val="150000"/>
                        </a:lnSpc>
                        <a:spcAft>
                          <a:spcPts val="0"/>
                        </a:spcAft>
                      </a:pPr>
                      <a:endParaRPr lang="en-US" altLang="zh-CN" sz="2800" b="1" kern="100" dirty="0">
                        <a:solidFill>
                          <a:schemeClr val="tx1"/>
                        </a:solidFill>
                        <a:effectLst/>
                        <a:latin typeface="Alibaba Sans" panose="020B0503020203040204" pitchFamily="34" charset="0"/>
                        <a:ea typeface="华文细黑"/>
                        <a:cs typeface="Alibaba Sans" panose="020B0503020203040204" pitchFamily="34" charset="0"/>
                      </a:endParaRPr>
                    </a:p>
                    <a:p>
                      <a:pPr marL="72000" algn="just">
                        <a:lnSpc>
                          <a:spcPct val="150000"/>
                        </a:lnSpc>
                        <a:spcAft>
                          <a:spcPts val="0"/>
                        </a:spcAft>
                      </a:pPr>
                      <a:endParaRPr lang="en-US" altLang="zh-CN" sz="2800" b="1" kern="100" dirty="0">
                        <a:solidFill>
                          <a:schemeClr val="tx1"/>
                        </a:solidFill>
                        <a:effectLst/>
                        <a:latin typeface="Alibaba Sans" panose="020B0503020203040204" pitchFamily="34" charset="0"/>
                        <a:ea typeface="华文细黑"/>
                        <a:cs typeface="Alibaba Sans" panose="020B050302020304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sp>
        <p:nvSpPr>
          <p:cNvPr id="13" name="矩形 12">
            <a:extLst>
              <a:ext uri="{FF2B5EF4-FFF2-40B4-BE49-F238E27FC236}">
                <a16:creationId xmlns:a16="http://schemas.microsoft.com/office/drawing/2014/main" id="{08F37F0F-AB92-EE4A-9E73-C27FBCAC794E}"/>
              </a:ext>
            </a:extLst>
          </p:cNvPr>
          <p:cNvSpPr/>
          <p:nvPr/>
        </p:nvSpPr>
        <p:spPr>
          <a:xfrm>
            <a:off x="333593" y="423915"/>
            <a:ext cx="10904032" cy="677621"/>
          </a:xfrm>
          <a:prstGeom prst="rect">
            <a:avLst/>
          </a:prstGeom>
        </p:spPr>
        <p:txBody>
          <a:bodyPr wrap="square">
            <a:spAutoFit/>
          </a:bodyPr>
          <a:lstStyle/>
          <a:p>
            <a:pPr marL="72000" algn="just">
              <a:lnSpc>
                <a:spcPct val="150000"/>
              </a:lnSpc>
            </a:pPr>
            <a:r>
              <a:rPr lang="en-US" altLang="zh-CN" sz="2800" b="1" dirty="0">
                <a:solidFill>
                  <a:srgbClr val="00B050"/>
                </a:solidFill>
                <a:latin typeface="Alibaba Sans" panose="020B0503020203040204" pitchFamily="34" charset="0"/>
                <a:cs typeface="Alibaba Sans" panose="020B0503020203040204" pitchFamily="34" charset="0"/>
              </a:rPr>
              <a:t>4) Reported dialogue</a:t>
            </a:r>
          </a:p>
        </p:txBody>
      </p:sp>
      <p:sp>
        <p:nvSpPr>
          <p:cNvPr id="10" name="矩形 9">
            <a:extLst>
              <a:ext uri="{FF2B5EF4-FFF2-40B4-BE49-F238E27FC236}">
                <a16:creationId xmlns:a16="http://schemas.microsoft.com/office/drawing/2014/main" id="{4F2AAC4F-07B4-3349-B241-670D2C8DC6B4}"/>
              </a:ext>
            </a:extLst>
          </p:cNvPr>
          <p:cNvSpPr/>
          <p:nvPr/>
        </p:nvSpPr>
        <p:spPr>
          <a:xfrm>
            <a:off x="333593" y="1192001"/>
            <a:ext cx="11265817" cy="2256067"/>
          </a:xfrm>
          <a:prstGeom prst="rect">
            <a:avLst/>
          </a:prstGeom>
        </p:spPr>
        <p:txBody>
          <a:bodyPr wrap="square">
            <a:spAutoFit/>
          </a:bodyPr>
          <a:lstStyle/>
          <a:p>
            <a:pPr marL="72000" algn="just">
              <a:lnSpc>
                <a:spcPct val="150000"/>
              </a:lnSpc>
            </a:pPr>
            <a:r>
              <a:rPr lang="en-US" altLang="zh-CN" sz="2400" b="1" dirty="0">
                <a:solidFill>
                  <a:srgbClr val="0066FF"/>
                </a:solidFill>
                <a:latin typeface="Alibaba Sans" panose="020B0503020203040204" pitchFamily="34" charset="0"/>
                <a:cs typeface="Alibaba Sans" panose="020B0503020203040204" pitchFamily="34" charset="0"/>
              </a:rPr>
              <a:t>Reported dialogue—sometimes called indirect dialogue—is when you, the author, are telling your readers what one character said without showing the actual words in quotation marks. Most often, you should avoid reported dialogue since it’s another form of telling.</a:t>
            </a:r>
          </a:p>
        </p:txBody>
      </p:sp>
      <p:sp>
        <p:nvSpPr>
          <p:cNvPr id="5" name="矩形 4">
            <a:extLst>
              <a:ext uri="{FF2B5EF4-FFF2-40B4-BE49-F238E27FC236}">
                <a16:creationId xmlns:a16="http://schemas.microsoft.com/office/drawing/2014/main" id="{904A6CA6-FDE5-A343-A9FD-505A4A2AEF57}"/>
              </a:ext>
            </a:extLst>
          </p:cNvPr>
          <p:cNvSpPr/>
          <p:nvPr/>
        </p:nvSpPr>
        <p:spPr>
          <a:xfrm>
            <a:off x="333593" y="3628998"/>
            <a:ext cx="11265817" cy="677621"/>
          </a:xfrm>
          <a:prstGeom prst="rect">
            <a:avLst/>
          </a:prstGeom>
        </p:spPr>
        <p:txBody>
          <a:bodyPr wrap="square">
            <a:spAutoFit/>
          </a:bodyPr>
          <a:lstStyle/>
          <a:p>
            <a:pPr marL="72000" algn="just">
              <a:lnSpc>
                <a:spcPct val="150000"/>
              </a:lnSpc>
            </a:pPr>
            <a:r>
              <a:rPr lang="en-US" altLang="zh-CN" sz="2800" b="1" kern="100" dirty="0">
                <a:highlight>
                  <a:srgbClr val="00FF00"/>
                </a:highlight>
                <a:latin typeface="Alibaba Sans" panose="020B0503020203040204" pitchFamily="34" charset="0"/>
                <a:ea typeface="华文细黑"/>
                <a:cs typeface="Alibaba Sans" panose="020B0503020203040204" pitchFamily="34" charset="0"/>
              </a:rPr>
              <a:t>Telling</a:t>
            </a:r>
            <a:r>
              <a:rPr lang="en-US" altLang="zh-CN" sz="2800" b="1" kern="100" dirty="0">
                <a:latin typeface="Alibaba Sans" panose="020B0503020203040204" pitchFamily="34" charset="0"/>
                <a:ea typeface="华文细黑"/>
                <a:cs typeface="Alibaba Sans" panose="020B0503020203040204" pitchFamily="34" charset="0"/>
              </a:rPr>
              <a:t>:  </a:t>
            </a:r>
            <a:r>
              <a:rPr lang="en-US" altLang="zh-CN" sz="2800" b="1" i="1" kern="100" dirty="0">
                <a:latin typeface="Alibaba Sans" panose="020B0503020203040204" pitchFamily="34" charset="0"/>
                <a:ea typeface="华文细黑"/>
                <a:cs typeface="Alibaba Sans" panose="020B0503020203040204" pitchFamily="34" charset="0"/>
              </a:rPr>
              <a:t>Tina explained that she hadn’t seen him in a while. </a:t>
            </a:r>
            <a:endParaRPr lang="en-US" altLang="zh-CN" sz="2800" b="1" kern="100" dirty="0">
              <a:latin typeface="Alibaba Sans" panose="020B0503020203040204" pitchFamily="34" charset="0"/>
              <a:ea typeface="华文细黑"/>
              <a:cs typeface="Alibaba Sans" panose="020B0503020203040204" pitchFamily="34" charset="0"/>
            </a:endParaRPr>
          </a:p>
        </p:txBody>
      </p:sp>
      <p:sp>
        <p:nvSpPr>
          <p:cNvPr id="7" name="下弧形箭头 6">
            <a:extLst>
              <a:ext uri="{FF2B5EF4-FFF2-40B4-BE49-F238E27FC236}">
                <a16:creationId xmlns:a16="http://schemas.microsoft.com/office/drawing/2014/main" id="{6CEAA22A-5059-304F-91EE-67F2FFA734EF}"/>
              </a:ext>
            </a:extLst>
          </p:cNvPr>
          <p:cNvSpPr/>
          <p:nvPr/>
        </p:nvSpPr>
        <p:spPr>
          <a:xfrm rot="2127760">
            <a:off x="10469659" y="3949612"/>
            <a:ext cx="1343294" cy="677621"/>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solidFill>
                <a:schemeClr val="tx1"/>
              </a:solidFill>
            </a:endParaRPr>
          </a:p>
        </p:txBody>
      </p:sp>
      <p:sp>
        <p:nvSpPr>
          <p:cNvPr id="8" name="矩形 7">
            <a:extLst>
              <a:ext uri="{FF2B5EF4-FFF2-40B4-BE49-F238E27FC236}">
                <a16:creationId xmlns:a16="http://schemas.microsoft.com/office/drawing/2014/main" id="{86DF9CA1-689A-7F47-B9BE-A99C892F84FB}"/>
              </a:ext>
            </a:extLst>
          </p:cNvPr>
          <p:cNvSpPr/>
          <p:nvPr/>
        </p:nvSpPr>
        <p:spPr>
          <a:xfrm>
            <a:off x="333593" y="4615243"/>
            <a:ext cx="11265817" cy="677621"/>
          </a:xfrm>
          <a:prstGeom prst="rect">
            <a:avLst/>
          </a:prstGeom>
        </p:spPr>
        <p:txBody>
          <a:bodyPr wrap="square">
            <a:spAutoFit/>
          </a:bodyPr>
          <a:lstStyle/>
          <a:p>
            <a:pPr marL="72000" algn="just">
              <a:lnSpc>
                <a:spcPct val="150000"/>
              </a:lnSpc>
            </a:pPr>
            <a:r>
              <a:rPr lang="en-US" altLang="zh-CN" sz="2800" b="1" kern="100" dirty="0">
                <a:highlight>
                  <a:srgbClr val="00FF00"/>
                </a:highlight>
                <a:latin typeface="Alibaba Sans" panose="020B0503020203040204" pitchFamily="34" charset="0"/>
                <a:ea typeface="华文细黑"/>
                <a:cs typeface="Alibaba Sans" panose="020B0503020203040204" pitchFamily="34" charset="0"/>
              </a:rPr>
              <a:t>Showing</a:t>
            </a:r>
            <a:r>
              <a:rPr lang="en-US" altLang="zh-CN" sz="2800" b="1" kern="100" dirty="0">
                <a:latin typeface="Alibaba Sans" panose="020B0503020203040204" pitchFamily="34" charset="0"/>
                <a:ea typeface="华文细黑"/>
                <a:cs typeface="Alibaba Sans" panose="020B0503020203040204" pitchFamily="34" charset="0"/>
              </a:rPr>
              <a:t> : </a:t>
            </a:r>
            <a:r>
              <a:rPr lang="en-US" altLang="zh-CN" sz="2800" b="1" i="1" kern="100" dirty="0">
                <a:solidFill>
                  <a:srgbClr val="FF0000"/>
                </a:solidFill>
                <a:latin typeface="Alibaba Sans" panose="020B0503020203040204" pitchFamily="34" charset="0"/>
                <a:ea typeface="华文细黑"/>
                <a:cs typeface="Alibaba Sans" panose="020B0503020203040204" pitchFamily="34" charset="0"/>
              </a:rPr>
              <a:t> “I haven’t seen him in a while,” Tina said. </a:t>
            </a:r>
          </a:p>
        </p:txBody>
      </p:sp>
    </p:spTree>
    <p:extLst>
      <p:ext uri="{BB962C8B-B14F-4D97-AF65-F5344CB8AC3E}">
        <p14:creationId xmlns:p14="http://schemas.microsoft.com/office/powerpoint/2010/main" val="407931529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blinds(horizontal)">
                                      <p:cBhvr>
                                        <p:cTn id="7" dur="5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blinds(horizontal)">
                                      <p:cBhvr>
                                        <p:cTn id="12" dur="5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blinds(horizontal)">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 calcmode="lin" valueType="num">
                                      <p:cBhvr additive="base">
                                        <p:cTn id="22" dur="500" fill="hold"/>
                                        <p:tgtEl>
                                          <p:spTgt spid="7"/>
                                        </p:tgtEl>
                                        <p:attrNameLst>
                                          <p:attrName>ppt_x</p:attrName>
                                        </p:attrNameLst>
                                      </p:cBhvr>
                                      <p:tavLst>
                                        <p:tav tm="0">
                                          <p:val>
                                            <p:strVal val="#ppt_x"/>
                                          </p:val>
                                        </p:tav>
                                        <p:tav tm="100000">
                                          <p:val>
                                            <p:strVal val="#ppt_x"/>
                                          </p:val>
                                        </p:tav>
                                      </p:tavLst>
                                    </p:anim>
                                    <p:anim calcmode="lin" valueType="num">
                                      <p:cBhvr additive="base">
                                        <p:cTn id="23"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3" presetClass="entr" presetSubtype="10" fill="hold" grpId="0" nodeType="clickEffect">
                                  <p:stCondLst>
                                    <p:cond delay="0"/>
                                  </p:stCondLst>
                                  <p:childTnLst>
                                    <p:set>
                                      <p:cBhvr>
                                        <p:cTn id="27" dur="1" fill="hold">
                                          <p:stCondLst>
                                            <p:cond delay="0"/>
                                          </p:stCondLst>
                                        </p:cTn>
                                        <p:tgtEl>
                                          <p:spTgt spid="8"/>
                                        </p:tgtEl>
                                        <p:attrNameLst>
                                          <p:attrName>style.visibility</p:attrName>
                                        </p:attrNameLst>
                                      </p:cBhvr>
                                      <p:to>
                                        <p:strVal val="visible"/>
                                      </p:to>
                                    </p:set>
                                    <p:animEffect transition="in" filter="blinds(horizontal)">
                                      <p:cBhvr>
                                        <p:cTn id="28"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0" grpId="0"/>
      <p:bldP spid="5" grpId="0"/>
      <p:bldP spid="7" grpId="0" animBg="1"/>
      <p:bldP spid="8" grpId="0"/>
    </p:bld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格 1"/>
          <p:cNvGraphicFramePr>
            <a:graphicFrameLocks noGrp="1"/>
          </p:cNvGraphicFramePr>
          <p:nvPr/>
        </p:nvGraphicFramePr>
        <p:xfrm>
          <a:off x="335179" y="333450"/>
          <a:ext cx="11521641" cy="5961283"/>
        </p:xfrm>
        <a:graphic>
          <a:graphicData uri="http://schemas.openxmlformats.org/drawingml/2006/table">
            <a:tbl>
              <a:tblPr firstRow="1" firstCol="1" bandRow="1"/>
              <a:tblGrid>
                <a:gridCol w="11521641">
                  <a:extLst>
                    <a:ext uri="{9D8B030D-6E8A-4147-A177-3AD203B41FA5}">
                      <a16:colId xmlns:a16="http://schemas.microsoft.com/office/drawing/2014/main" val="20000"/>
                    </a:ext>
                  </a:extLst>
                </a:gridCol>
              </a:tblGrid>
              <a:tr h="5961283">
                <a:tc>
                  <a:txBody>
                    <a:bodyPr/>
                    <a:lstStyle/>
                    <a:p>
                      <a:pPr marL="72000" algn="just">
                        <a:lnSpc>
                          <a:spcPct val="150000"/>
                        </a:lnSpc>
                        <a:spcAft>
                          <a:spcPts val="0"/>
                        </a:spcAft>
                      </a:pPr>
                      <a:endParaRPr lang="en-US" altLang="zh-CN" sz="2800" b="1" kern="100" dirty="0">
                        <a:solidFill>
                          <a:schemeClr val="tx1"/>
                        </a:solidFill>
                        <a:effectLst/>
                        <a:latin typeface="Alibaba Sans" panose="020B0503020203040204" pitchFamily="34" charset="0"/>
                        <a:ea typeface="华文细黑"/>
                        <a:cs typeface="Alibaba Sans" panose="020B0503020203040204" pitchFamily="34" charset="0"/>
                      </a:endParaRPr>
                    </a:p>
                    <a:p>
                      <a:pPr marL="72000" algn="just">
                        <a:lnSpc>
                          <a:spcPct val="150000"/>
                        </a:lnSpc>
                        <a:spcAft>
                          <a:spcPts val="0"/>
                        </a:spcAft>
                      </a:pPr>
                      <a:endParaRPr lang="en-US" altLang="zh-CN" sz="2800" b="1" kern="100" dirty="0">
                        <a:solidFill>
                          <a:schemeClr val="tx1"/>
                        </a:solidFill>
                        <a:effectLst/>
                        <a:latin typeface="Alibaba Sans" panose="020B0503020203040204" pitchFamily="34" charset="0"/>
                        <a:ea typeface="华文细黑"/>
                        <a:cs typeface="Alibaba Sans" panose="020B0503020203040204" pitchFamily="34" charset="0"/>
                      </a:endParaRPr>
                    </a:p>
                    <a:p>
                      <a:pPr marL="72000" algn="just">
                        <a:lnSpc>
                          <a:spcPct val="150000"/>
                        </a:lnSpc>
                        <a:spcAft>
                          <a:spcPts val="0"/>
                        </a:spcAft>
                      </a:pPr>
                      <a:endParaRPr lang="en-US" altLang="zh-CN" sz="2800" b="1" kern="100" dirty="0">
                        <a:solidFill>
                          <a:schemeClr val="tx1"/>
                        </a:solidFill>
                        <a:effectLst/>
                        <a:latin typeface="Alibaba Sans" panose="020B0503020203040204" pitchFamily="34" charset="0"/>
                        <a:ea typeface="华文细黑"/>
                        <a:cs typeface="Alibaba Sans" panose="020B050302020304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sp>
        <p:nvSpPr>
          <p:cNvPr id="5" name="矩形 4">
            <a:extLst>
              <a:ext uri="{FF2B5EF4-FFF2-40B4-BE49-F238E27FC236}">
                <a16:creationId xmlns:a16="http://schemas.microsoft.com/office/drawing/2014/main" id="{5E2CF2B6-7290-CE43-A802-8C84820A6F09}"/>
              </a:ext>
            </a:extLst>
          </p:cNvPr>
          <p:cNvSpPr/>
          <p:nvPr/>
        </p:nvSpPr>
        <p:spPr>
          <a:xfrm>
            <a:off x="487173" y="876045"/>
            <a:ext cx="11265817" cy="677621"/>
          </a:xfrm>
          <a:prstGeom prst="rect">
            <a:avLst/>
          </a:prstGeom>
        </p:spPr>
        <p:txBody>
          <a:bodyPr wrap="square">
            <a:spAutoFit/>
          </a:bodyPr>
          <a:lstStyle/>
          <a:p>
            <a:pPr marL="72000" algn="just">
              <a:lnSpc>
                <a:spcPct val="150000"/>
              </a:lnSpc>
            </a:pPr>
            <a:r>
              <a:rPr lang="en-US" altLang="zh-CN" sz="2800" b="1" kern="100" dirty="0">
                <a:highlight>
                  <a:srgbClr val="00FF00"/>
                </a:highlight>
                <a:latin typeface="Alibaba Sans" panose="020B0503020203040204" pitchFamily="34" charset="0"/>
                <a:ea typeface="华文细黑"/>
                <a:cs typeface="Alibaba Sans" panose="020B0503020203040204" pitchFamily="34" charset="0"/>
              </a:rPr>
              <a:t>Telling</a:t>
            </a:r>
            <a:r>
              <a:rPr lang="en-US" altLang="zh-CN" sz="2800" b="1" kern="100" dirty="0">
                <a:latin typeface="Alibaba Sans" panose="020B0503020203040204" pitchFamily="34" charset="0"/>
                <a:ea typeface="华文细黑"/>
                <a:cs typeface="Alibaba Sans" panose="020B0503020203040204" pitchFamily="34" charset="0"/>
              </a:rPr>
              <a:t>:  </a:t>
            </a:r>
            <a:r>
              <a:rPr lang="en-US" altLang="zh-CN" sz="2800" b="1" i="1" kern="100" dirty="0">
                <a:latin typeface="Alibaba Sans" panose="020B0503020203040204" pitchFamily="34" charset="0"/>
                <a:ea typeface="华文细黑"/>
                <a:cs typeface="Alibaba Sans" panose="020B0503020203040204" pitchFamily="34" charset="0"/>
              </a:rPr>
              <a:t>Tina asked how often they went to the zoo.</a:t>
            </a:r>
          </a:p>
        </p:txBody>
      </p:sp>
      <p:sp>
        <p:nvSpPr>
          <p:cNvPr id="7" name="下弧形箭头 6">
            <a:extLst>
              <a:ext uri="{FF2B5EF4-FFF2-40B4-BE49-F238E27FC236}">
                <a16:creationId xmlns:a16="http://schemas.microsoft.com/office/drawing/2014/main" id="{8EF827CB-E81B-6849-9B22-3925F5DCF5F9}"/>
              </a:ext>
            </a:extLst>
          </p:cNvPr>
          <p:cNvSpPr/>
          <p:nvPr/>
        </p:nvSpPr>
        <p:spPr>
          <a:xfrm rot="2127760">
            <a:off x="9479548" y="1147277"/>
            <a:ext cx="1343294" cy="677621"/>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solidFill>
                <a:schemeClr val="tx1"/>
              </a:solidFill>
            </a:endParaRPr>
          </a:p>
        </p:txBody>
      </p:sp>
      <p:sp>
        <p:nvSpPr>
          <p:cNvPr id="8" name="矩形 7">
            <a:extLst>
              <a:ext uri="{FF2B5EF4-FFF2-40B4-BE49-F238E27FC236}">
                <a16:creationId xmlns:a16="http://schemas.microsoft.com/office/drawing/2014/main" id="{D4CB0923-4DEE-6A4D-8A7C-5B7151D71A8D}"/>
              </a:ext>
            </a:extLst>
          </p:cNvPr>
          <p:cNvSpPr/>
          <p:nvPr/>
        </p:nvSpPr>
        <p:spPr>
          <a:xfrm>
            <a:off x="487173" y="2010521"/>
            <a:ext cx="11265817" cy="677621"/>
          </a:xfrm>
          <a:prstGeom prst="rect">
            <a:avLst/>
          </a:prstGeom>
        </p:spPr>
        <p:txBody>
          <a:bodyPr wrap="square">
            <a:spAutoFit/>
          </a:bodyPr>
          <a:lstStyle/>
          <a:p>
            <a:pPr marL="72000" algn="just">
              <a:lnSpc>
                <a:spcPct val="150000"/>
              </a:lnSpc>
            </a:pPr>
            <a:r>
              <a:rPr lang="en-US" altLang="zh-CN" sz="2800" b="1" kern="100" dirty="0">
                <a:highlight>
                  <a:srgbClr val="00FF00"/>
                </a:highlight>
                <a:latin typeface="Alibaba Sans" panose="020B0503020203040204" pitchFamily="34" charset="0"/>
                <a:ea typeface="华文细黑"/>
                <a:cs typeface="Alibaba Sans" panose="020B0503020203040204" pitchFamily="34" charset="0"/>
              </a:rPr>
              <a:t>Showing</a:t>
            </a:r>
            <a:r>
              <a:rPr lang="en-US" altLang="zh-CN" sz="2800" b="1" kern="100" dirty="0">
                <a:latin typeface="Alibaba Sans" panose="020B0503020203040204" pitchFamily="34" charset="0"/>
                <a:ea typeface="华文细黑"/>
                <a:cs typeface="Alibaba Sans" panose="020B0503020203040204" pitchFamily="34" charset="0"/>
              </a:rPr>
              <a:t> : </a:t>
            </a:r>
            <a:r>
              <a:rPr lang="en-US" altLang="zh-CN" sz="2800" b="1" i="1" kern="100" dirty="0">
                <a:solidFill>
                  <a:srgbClr val="FF0000"/>
                </a:solidFill>
                <a:latin typeface="Alibaba Sans" panose="020B0503020203040204" pitchFamily="34" charset="0"/>
                <a:ea typeface="华文细黑"/>
                <a:cs typeface="Alibaba Sans" panose="020B0503020203040204" pitchFamily="34" charset="0"/>
              </a:rPr>
              <a:t> “How often do you go to the zoo?” Tina asked. </a:t>
            </a:r>
          </a:p>
        </p:txBody>
      </p:sp>
      <p:sp>
        <p:nvSpPr>
          <p:cNvPr id="10" name="矩形 9">
            <a:extLst>
              <a:ext uri="{FF2B5EF4-FFF2-40B4-BE49-F238E27FC236}">
                <a16:creationId xmlns:a16="http://schemas.microsoft.com/office/drawing/2014/main" id="{2F7B4E38-AF16-E24C-BBD0-2517C7331F77}"/>
              </a:ext>
            </a:extLst>
          </p:cNvPr>
          <p:cNvSpPr/>
          <p:nvPr/>
        </p:nvSpPr>
        <p:spPr>
          <a:xfrm>
            <a:off x="452929" y="3430588"/>
            <a:ext cx="11265817" cy="1148071"/>
          </a:xfrm>
          <a:prstGeom prst="rect">
            <a:avLst/>
          </a:prstGeom>
        </p:spPr>
        <p:txBody>
          <a:bodyPr wrap="square">
            <a:spAutoFit/>
          </a:bodyPr>
          <a:lstStyle/>
          <a:p>
            <a:pPr marL="72000" algn="just">
              <a:lnSpc>
                <a:spcPct val="150000"/>
              </a:lnSpc>
            </a:pPr>
            <a:r>
              <a:rPr lang="en-US" altLang="zh-CN" sz="2400" b="1" kern="100" dirty="0">
                <a:solidFill>
                  <a:srgbClr val="0066FF"/>
                </a:solidFill>
                <a:latin typeface="Alibaba Sans" panose="020B0503020203040204" pitchFamily="34" charset="0"/>
                <a:ea typeface="华文细黑"/>
                <a:cs typeface="Alibaba Sans" panose="020B0503020203040204" pitchFamily="34" charset="0"/>
              </a:rPr>
              <a:t>If the conversation is important, show it. And if it’s not important because it doesn’t move your plot forward, cut it.</a:t>
            </a:r>
            <a:endParaRPr lang="en-US" altLang="zh-CN" sz="2400" b="1" i="1" kern="100" dirty="0">
              <a:solidFill>
                <a:srgbClr val="0066FF"/>
              </a:solidFill>
              <a:latin typeface="Alibaba Sans" panose="020B0503020203040204" pitchFamily="34" charset="0"/>
              <a:ea typeface="华文细黑"/>
              <a:cs typeface="Alibaba Sans" panose="020B0503020203040204" pitchFamily="34" charset="0"/>
            </a:endParaRPr>
          </a:p>
        </p:txBody>
      </p:sp>
    </p:spTree>
    <p:extLst>
      <p:ext uri="{BB962C8B-B14F-4D97-AF65-F5344CB8AC3E}">
        <p14:creationId xmlns:p14="http://schemas.microsoft.com/office/powerpoint/2010/main" val="86941115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 calcmode="lin" valueType="num">
                                      <p:cBhvr additive="base">
                                        <p:cTn id="12" dur="500" fill="hold"/>
                                        <p:tgtEl>
                                          <p:spTgt spid="7"/>
                                        </p:tgtEl>
                                        <p:attrNameLst>
                                          <p:attrName>ppt_x</p:attrName>
                                        </p:attrNameLst>
                                      </p:cBhvr>
                                      <p:tavLst>
                                        <p:tav tm="0">
                                          <p:val>
                                            <p:strVal val="#ppt_x"/>
                                          </p:val>
                                        </p:tav>
                                        <p:tav tm="100000">
                                          <p:val>
                                            <p:strVal val="#ppt_x"/>
                                          </p:val>
                                        </p:tav>
                                      </p:tavLst>
                                    </p:anim>
                                    <p:anim calcmode="lin" valueType="num">
                                      <p:cBhvr additive="base">
                                        <p:cTn id="13"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3" presetClass="entr" presetSubtype="10" fill="hold" grpId="0" nodeType="clickEffect">
                                  <p:stCondLst>
                                    <p:cond delay="0"/>
                                  </p:stCondLst>
                                  <p:childTnLst>
                                    <p:set>
                                      <p:cBhvr>
                                        <p:cTn id="17" dur="1" fill="hold">
                                          <p:stCondLst>
                                            <p:cond delay="0"/>
                                          </p:stCondLst>
                                        </p:cTn>
                                        <p:tgtEl>
                                          <p:spTgt spid="8"/>
                                        </p:tgtEl>
                                        <p:attrNameLst>
                                          <p:attrName>style.visibility</p:attrName>
                                        </p:attrNameLst>
                                      </p:cBhvr>
                                      <p:to>
                                        <p:strVal val="visible"/>
                                      </p:to>
                                    </p:set>
                                    <p:animEffect transition="in" filter="blinds(horizontal)">
                                      <p:cBhvr>
                                        <p:cTn id="18" dur="500"/>
                                        <p:tgtEl>
                                          <p:spTgt spid="8"/>
                                        </p:tgtEl>
                                      </p:cBhvr>
                                    </p:animEffect>
                                  </p:childTnLst>
                                </p:cTn>
                              </p:par>
                            </p:childTnLst>
                          </p:cTn>
                        </p:par>
                      </p:childTnLst>
                    </p:cTn>
                  </p:par>
                  <p:par>
                    <p:cTn id="19" fill="hold">
                      <p:stCondLst>
                        <p:cond delay="indefinite"/>
                      </p:stCondLst>
                      <p:childTnLst>
                        <p:par>
                          <p:cTn id="20" fill="hold">
                            <p:stCondLst>
                              <p:cond delay="0"/>
                            </p:stCondLst>
                            <p:childTnLst>
                              <p:par>
                                <p:cTn id="21" presetID="3" presetClass="entr" presetSubtype="1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animEffect transition="in" filter="blinds(horizontal)">
                                      <p:cBhvr>
                                        <p:cTn id="23"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animBg="1"/>
      <p:bldP spid="8" grpId="0"/>
      <p:bldP spid="10" grpId="0"/>
    </p:bld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格 1"/>
          <p:cNvGraphicFramePr>
            <a:graphicFrameLocks noGrp="1"/>
          </p:cNvGraphicFramePr>
          <p:nvPr/>
        </p:nvGraphicFramePr>
        <p:xfrm>
          <a:off x="313394" y="981522"/>
          <a:ext cx="11448548" cy="5184576"/>
        </p:xfrm>
        <a:graphic>
          <a:graphicData uri="http://schemas.openxmlformats.org/drawingml/2006/table">
            <a:tbl>
              <a:tblPr firstRow="1" firstCol="1" bandRow="1"/>
              <a:tblGrid>
                <a:gridCol w="11448548">
                  <a:extLst>
                    <a:ext uri="{9D8B030D-6E8A-4147-A177-3AD203B41FA5}">
                      <a16:colId xmlns:a16="http://schemas.microsoft.com/office/drawing/2014/main" val="20000"/>
                    </a:ext>
                  </a:extLst>
                </a:gridCol>
              </a:tblGrid>
              <a:tr h="5184576">
                <a:tc>
                  <a:txBody>
                    <a:bodyPr/>
                    <a:lstStyle/>
                    <a:p>
                      <a:pPr marL="72000" marR="0" lvl="0" indent="0" algn="just" defTabSz="1218565" rtl="0" eaLnBrk="1" fontAlgn="auto" latinLnBrk="0" hangingPunct="1">
                        <a:lnSpc>
                          <a:spcPct val="150000"/>
                        </a:lnSpc>
                        <a:spcBef>
                          <a:spcPts val="0"/>
                        </a:spcBef>
                        <a:spcAft>
                          <a:spcPts val="0"/>
                        </a:spcAft>
                        <a:buClrTx/>
                        <a:buSzTx/>
                        <a:buFontTx/>
                        <a:buNone/>
                        <a:tabLst/>
                        <a:defRPr/>
                      </a:pPr>
                      <a:endParaRPr lang="en-US" altLang="zh-CN" sz="2800" b="1" kern="100" dirty="0">
                        <a:solidFill>
                          <a:schemeClr val="tx1"/>
                        </a:solidFill>
                        <a:effectLst/>
                        <a:latin typeface="Alibaba Sans" panose="020B0503020203040204" pitchFamily="34" charset="0"/>
                        <a:ea typeface="华文细黑"/>
                        <a:cs typeface="Alibaba Sans" panose="020B0503020203040204" pitchFamily="34" charset="0"/>
                      </a:endParaRPr>
                    </a:p>
                    <a:p>
                      <a:pPr marL="72000" marR="0" lvl="0" indent="0" algn="just" defTabSz="1218565" rtl="0" eaLnBrk="1" fontAlgn="auto" latinLnBrk="0" hangingPunct="1">
                        <a:lnSpc>
                          <a:spcPct val="150000"/>
                        </a:lnSpc>
                        <a:spcBef>
                          <a:spcPts val="0"/>
                        </a:spcBef>
                        <a:spcAft>
                          <a:spcPts val="0"/>
                        </a:spcAft>
                        <a:buClrTx/>
                        <a:buSzTx/>
                        <a:buFontTx/>
                        <a:buNone/>
                        <a:tabLst/>
                        <a:defRPr/>
                      </a:pPr>
                      <a:endParaRPr lang="en-US" altLang="zh-CN" sz="2800" b="1" kern="100" dirty="0">
                        <a:solidFill>
                          <a:schemeClr val="tx1"/>
                        </a:solidFill>
                        <a:effectLst/>
                        <a:latin typeface="Alibaba Sans" panose="020B0503020203040204" pitchFamily="34" charset="0"/>
                        <a:ea typeface="华文细黑"/>
                        <a:cs typeface="Alibaba Sans" panose="020B0503020203040204" pitchFamily="34" charset="0"/>
                      </a:endParaRPr>
                    </a:p>
                    <a:p>
                      <a:pPr marL="72000" marR="0" lvl="0" indent="0" algn="just" defTabSz="1218565" rtl="0" eaLnBrk="1" fontAlgn="auto" latinLnBrk="0" hangingPunct="1">
                        <a:lnSpc>
                          <a:spcPct val="150000"/>
                        </a:lnSpc>
                        <a:spcBef>
                          <a:spcPts val="0"/>
                        </a:spcBef>
                        <a:spcAft>
                          <a:spcPts val="0"/>
                        </a:spcAft>
                        <a:buClrTx/>
                        <a:buSzTx/>
                        <a:buFontTx/>
                        <a:buNone/>
                        <a:tabLst/>
                        <a:defRPr/>
                      </a:pPr>
                      <a:endParaRPr lang="en-US" altLang="zh-CN" sz="2800" b="1" kern="100" dirty="0">
                        <a:solidFill>
                          <a:schemeClr val="tx1"/>
                        </a:solidFill>
                        <a:effectLst/>
                        <a:latin typeface="Alibaba Sans" panose="020B0503020203040204" pitchFamily="34" charset="0"/>
                        <a:ea typeface="华文细黑"/>
                        <a:cs typeface="Alibaba Sans" panose="020B0503020203040204" pitchFamily="34" charset="0"/>
                      </a:endParaRPr>
                    </a:p>
                    <a:p>
                      <a:pPr marL="72000" marR="0" lvl="0" indent="0" algn="just" defTabSz="1218565" rtl="0" eaLnBrk="1" fontAlgn="auto" latinLnBrk="0" hangingPunct="1">
                        <a:lnSpc>
                          <a:spcPct val="150000"/>
                        </a:lnSpc>
                        <a:spcBef>
                          <a:spcPts val="0"/>
                        </a:spcBef>
                        <a:spcAft>
                          <a:spcPts val="0"/>
                        </a:spcAft>
                        <a:buClrTx/>
                        <a:buSzTx/>
                        <a:buFontTx/>
                        <a:buNone/>
                        <a:tabLst/>
                        <a:defRPr/>
                      </a:pPr>
                      <a:endParaRPr lang="en-US" altLang="zh-CN" sz="2800" b="1" kern="100" dirty="0">
                        <a:solidFill>
                          <a:schemeClr val="tx1"/>
                        </a:solidFill>
                        <a:effectLst/>
                        <a:latin typeface="Alibaba Sans" panose="020B0503020203040204" pitchFamily="34" charset="0"/>
                        <a:ea typeface="华文细黑"/>
                        <a:cs typeface="Alibaba Sans" panose="020B050302020304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sp>
        <p:nvSpPr>
          <p:cNvPr id="6" name="矩形 5">
            <a:extLst>
              <a:ext uri="{FF2B5EF4-FFF2-40B4-BE49-F238E27FC236}">
                <a16:creationId xmlns:a16="http://schemas.microsoft.com/office/drawing/2014/main" id="{422E447A-5B16-1D44-A711-F641BDC2481E}"/>
              </a:ext>
            </a:extLst>
          </p:cNvPr>
          <p:cNvSpPr/>
          <p:nvPr/>
        </p:nvSpPr>
        <p:spPr>
          <a:xfrm>
            <a:off x="428471" y="1823456"/>
            <a:ext cx="10772499" cy="3632276"/>
          </a:xfrm>
          <a:prstGeom prst="rect">
            <a:avLst/>
          </a:prstGeom>
        </p:spPr>
        <p:txBody>
          <a:bodyPr wrap="square">
            <a:spAutoFit/>
          </a:bodyPr>
          <a:lstStyle/>
          <a:p>
            <a:pPr marL="72000" algn="ctr">
              <a:lnSpc>
                <a:spcPct val="150000"/>
              </a:lnSpc>
            </a:pPr>
            <a:r>
              <a:rPr lang="en-US" altLang="zh-CN" sz="4800" b="1" kern="100" dirty="0">
                <a:solidFill>
                  <a:srgbClr val="FF0000"/>
                </a:solidFill>
                <a:latin typeface="Alibaba Sans" panose="020B0503020203040204" pitchFamily="34" charset="0"/>
                <a:ea typeface="华文细黑"/>
                <a:cs typeface="Alibaba Sans" panose="020B0503020203040204" pitchFamily="34" charset="0"/>
              </a:rPr>
              <a:t>The uses of telling</a:t>
            </a:r>
            <a:br>
              <a:rPr lang="en-US" altLang="zh-CN" sz="4800" b="1" kern="100" dirty="0">
                <a:solidFill>
                  <a:srgbClr val="FF0000"/>
                </a:solidFill>
                <a:latin typeface="Alibaba Sans" panose="020B0503020203040204" pitchFamily="34" charset="0"/>
                <a:ea typeface="华文细黑"/>
                <a:cs typeface="Alibaba Sans" panose="020B0503020203040204" pitchFamily="34" charset="0"/>
              </a:rPr>
            </a:br>
            <a:r>
              <a:rPr lang="en-US" altLang="zh-CN" sz="4000" b="1" kern="100" dirty="0">
                <a:solidFill>
                  <a:srgbClr val="00B0F0"/>
                </a:solidFill>
                <a:latin typeface="Alibaba Sans" panose="020B0503020203040204" pitchFamily="34" charset="0"/>
                <a:ea typeface="华文细黑"/>
                <a:cs typeface="Alibaba Sans" panose="020B0503020203040204" pitchFamily="34" charset="0"/>
              </a:rPr>
              <a:t>How to recognize and fix it When telling is the better choice</a:t>
            </a:r>
          </a:p>
          <a:p>
            <a:pPr marL="72000" algn="just">
              <a:lnSpc>
                <a:spcPct val="150000"/>
              </a:lnSpc>
            </a:pPr>
            <a:endParaRPr lang="en-US" altLang="zh-CN" sz="2800" b="1" i="1" kern="100" dirty="0">
              <a:latin typeface="Alibaba Sans" panose="020B0503020203040204" pitchFamily="34" charset="0"/>
              <a:ea typeface="华文细黑"/>
              <a:cs typeface="Alibaba Sans" panose="020B0503020203040204" pitchFamily="34" charset="0"/>
            </a:endParaRPr>
          </a:p>
        </p:txBody>
      </p:sp>
    </p:spTree>
    <p:extLst>
      <p:ext uri="{BB962C8B-B14F-4D97-AF65-F5344CB8AC3E}">
        <p14:creationId xmlns:p14="http://schemas.microsoft.com/office/powerpoint/2010/main" val="359574649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格 1"/>
          <p:cNvGraphicFramePr>
            <a:graphicFrameLocks noGrp="1"/>
          </p:cNvGraphicFramePr>
          <p:nvPr/>
        </p:nvGraphicFramePr>
        <p:xfrm>
          <a:off x="335179" y="333450"/>
          <a:ext cx="11521641" cy="5961283"/>
        </p:xfrm>
        <a:graphic>
          <a:graphicData uri="http://schemas.openxmlformats.org/drawingml/2006/table">
            <a:tbl>
              <a:tblPr firstRow="1" firstCol="1" bandRow="1"/>
              <a:tblGrid>
                <a:gridCol w="11521641">
                  <a:extLst>
                    <a:ext uri="{9D8B030D-6E8A-4147-A177-3AD203B41FA5}">
                      <a16:colId xmlns:a16="http://schemas.microsoft.com/office/drawing/2014/main" val="20000"/>
                    </a:ext>
                  </a:extLst>
                </a:gridCol>
              </a:tblGrid>
              <a:tr h="5961283">
                <a:tc>
                  <a:txBody>
                    <a:bodyPr/>
                    <a:lstStyle/>
                    <a:p>
                      <a:pPr marL="72000" algn="just">
                        <a:lnSpc>
                          <a:spcPct val="150000"/>
                        </a:lnSpc>
                        <a:spcAft>
                          <a:spcPts val="0"/>
                        </a:spcAft>
                      </a:pPr>
                      <a:endParaRPr lang="en-US" altLang="zh-CN" sz="2800" b="1" kern="100" dirty="0">
                        <a:solidFill>
                          <a:schemeClr val="tx1"/>
                        </a:solidFill>
                        <a:effectLst/>
                        <a:latin typeface="Alibaba Sans" panose="020B0503020203040204" pitchFamily="34" charset="0"/>
                        <a:ea typeface="华文细黑"/>
                        <a:cs typeface="Alibaba Sans" panose="020B0503020203040204" pitchFamily="34" charset="0"/>
                      </a:endParaRPr>
                    </a:p>
                    <a:p>
                      <a:pPr marL="72000" algn="just">
                        <a:lnSpc>
                          <a:spcPct val="150000"/>
                        </a:lnSpc>
                        <a:spcAft>
                          <a:spcPts val="0"/>
                        </a:spcAft>
                      </a:pPr>
                      <a:endParaRPr lang="en-US" altLang="zh-CN" sz="2800" b="1" kern="100" dirty="0">
                        <a:solidFill>
                          <a:schemeClr val="tx1"/>
                        </a:solidFill>
                        <a:effectLst/>
                        <a:latin typeface="Alibaba Sans" panose="020B0503020203040204" pitchFamily="34" charset="0"/>
                        <a:ea typeface="华文细黑"/>
                        <a:cs typeface="Alibaba Sans" panose="020B0503020203040204" pitchFamily="34" charset="0"/>
                      </a:endParaRPr>
                    </a:p>
                    <a:p>
                      <a:pPr marL="72000" algn="just">
                        <a:lnSpc>
                          <a:spcPct val="150000"/>
                        </a:lnSpc>
                        <a:spcAft>
                          <a:spcPts val="0"/>
                        </a:spcAft>
                      </a:pPr>
                      <a:endParaRPr lang="en-US" altLang="zh-CN" sz="2800" b="1" kern="100" dirty="0">
                        <a:solidFill>
                          <a:schemeClr val="tx1"/>
                        </a:solidFill>
                        <a:effectLst/>
                        <a:latin typeface="Alibaba Sans" panose="020B0503020203040204" pitchFamily="34" charset="0"/>
                        <a:ea typeface="华文细黑"/>
                        <a:cs typeface="Alibaba Sans" panose="020B050302020304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sp>
        <p:nvSpPr>
          <p:cNvPr id="13" name="矩形 12">
            <a:extLst>
              <a:ext uri="{FF2B5EF4-FFF2-40B4-BE49-F238E27FC236}">
                <a16:creationId xmlns:a16="http://schemas.microsoft.com/office/drawing/2014/main" id="{08F37F0F-AB92-EE4A-9E73-C27FBCAC794E}"/>
              </a:ext>
            </a:extLst>
          </p:cNvPr>
          <p:cNvSpPr/>
          <p:nvPr/>
        </p:nvSpPr>
        <p:spPr>
          <a:xfrm>
            <a:off x="333593" y="423915"/>
            <a:ext cx="10904032" cy="677621"/>
          </a:xfrm>
          <a:prstGeom prst="rect">
            <a:avLst/>
          </a:prstGeom>
        </p:spPr>
        <p:txBody>
          <a:bodyPr wrap="square">
            <a:spAutoFit/>
          </a:bodyPr>
          <a:lstStyle/>
          <a:p>
            <a:pPr marL="72000" algn="just">
              <a:lnSpc>
                <a:spcPct val="150000"/>
              </a:lnSpc>
            </a:pPr>
            <a:r>
              <a:rPr lang="en-US" altLang="zh-CN" sz="2800" b="1" dirty="0">
                <a:solidFill>
                  <a:srgbClr val="00B050"/>
                </a:solidFill>
                <a:latin typeface="Alibaba Sans" panose="020B0503020203040204" pitchFamily="34" charset="0"/>
                <a:cs typeface="Alibaba Sans" panose="020B0503020203040204" pitchFamily="34" charset="0"/>
              </a:rPr>
              <a:t>1) Unimportant details</a:t>
            </a:r>
          </a:p>
        </p:txBody>
      </p:sp>
      <p:sp>
        <p:nvSpPr>
          <p:cNvPr id="10" name="矩形 9">
            <a:extLst>
              <a:ext uri="{FF2B5EF4-FFF2-40B4-BE49-F238E27FC236}">
                <a16:creationId xmlns:a16="http://schemas.microsoft.com/office/drawing/2014/main" id="{4F2AAC4F-07B4-3349-B241-670D2C8DC6B4}"/>
              </a:ext>
            </a:extLst>
          </p:cNvPr>
          <p:cNvSpPr/>
          <p:nvPr/>
        </p:nvSpPr>
        <p:spPr>
          <a:xfrm>
            <a:off x="333593" y="1192001"/>
            <a:ext cx="11265817" cy="3918060"/>
          </a:xfrm>
          <a:prstGeom prst="rect">
            <a:avLst/>
          </a:prstGeom>
        </p:spPr>
        <p:txBody>
          <a:bodyPr wrap="square">
            <a:spAutoFit/>
          </a:bodyPr>
          <a:lstStyle/>
          <a:p>
            <a:pPr marL="72000" algn="just">
              <a:lnSpc>
                <a:spcPct val="150000"/>
              </a:lnSpc>
            </a:pPr>
            <a:r>
              <a:rPr lang="en-US" altLang="zh-CN" sz="2400" b="1" dirty="0">
                <a:solidFill>
                  <a:srgbClr val="0066FF"/>
                </a:solidFill>
                <a:latin typeface="Alibaba Sans" panose="020B0503020203040204" pitchFamily="34" charset="0"/>
                <a:cs typeface="Alibaba Sans" panose="020B0503020203040204" pitchFamily="34" charset="0"/>
              </a:rPr>
              <a:t>When you compare the telling examples with the ones that show, you probably realize that showing takes up more space on the page. The more space you give to something in your story, the more important it will seem. Showing is a signal to readers that what you’re writing about is important, so they’d better pay attention. If you show everything, readers will assume everything is important and they’ll eventually become exhausted. The really important things won’t stand out anymore.</a:t>
            </a:r>
          </a:p>
        </p:txBody>
      </p:sp>
    </p:spTree>
    <p:extLst>
      <p:ext uri="{BB962C8B-B14F-4D97-AF65-F5344CB8AC3E}">
        <p14:creationId xmlns:p14="http://schemas.microsoft.com/office/powerpoint/2010/main" val="293741949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blinds(horizontal)">
                                      <p:cBhvr>
                                        <p:cTn id="7" dur="5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blinds(horizontal)">
                                      <p:cBhvr>
                                        <p:cTn id="1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0" grpId="0"/>
    </p:bld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格 1"/>
          <p:cNvGraphicFramePr>
            <a:graphicFrameLocks noGrp="1"/>
          </p:cNvGraphicFramePr>
          <p:nvPr/>
        </p:nvGraphicFramePr>
        <p:xfrm>
          <a:off x="335179" y="333450"/>
          <a:ext cx="11521641" cy="5961283"/>
        </p:xfrm>
        <a:graphic>
          <a:graphicData uri="http://schemas.openxmlformats.org/drawingml/2006/table">
            <a:tbl>
              <a:tblPr firstRow="1" firstCol="1" bandRow="1"/>
              <a:tblGrid>
                <a:gridCol w="11521641">
                  <a:extLst>
                    <a:ext uri="{9D8B030D-6E8A-4147-A177-3AD203B41FA5}">
                      <a16:colId xmlns:a16="http://schemas.microsoft.com/office/drawing/2014/main" val="20000"/>
                    </a:ext>
                  </a:extLst>
                </a:gridCol>
              </a:tblGrid>
              <a:tr h="5961283">
                <a:tc>
                  <a:txBody>
                    <a:bodyPr/>
                    <a:lstStyle/>
                    <a:p>
                      <a:pPr marL="72000" algn="just">
                        <a:lnSpc>
                          <a:spcPct val="150000"/>
                        </a:lnSpc>
                        <a:spcAft>
                          <a:spcPts val="0"/>
                        </a:spcAft>
                      </a:pPr>
                      <a:endParaRPr lang="en-US" altLang="zh-CN" sz="2800" b="1" kern="100" dirty="0">
                        <a:solidFill>
                          <a:schemeClr val="tx1"/>
                        </a:solidFill>
                        <a:effectLst/>
                        <a:latin typeface="Alibaba Sans" panose="020B0503020203040204" pitchFamily="34" charset="0"/>
                        <a:ea typeface="华文细黑"/>
                        <a:cs typeface="Alibaba Sans" panose="020B0503020203040204" pitchFamily="34" charset="0"/>
                      </a:endParaRPr>
                    </a:p>
                    <a:p>
                      <a:pPr marL="72000" algn="just">
                        <a:lnSpc>
                          <a:spcPct val="150000"/>
                        </a:lnSpc>
                        <a:spcAft>
                          <a:spcPts val="0"/>
                        </a:spcAft>
                      </a:pPr>
                      <a:endParaRPr lang="en-US" altLang="zh-CN" sz="2800" b="1" kern="100" dirty="0">
                        <a:solidFill>
                          <a:schemeClr val="tx1"/>
                        </a:solidFill>
                        <a:effectLst/>
                        <a:latin typeface="Alibaba Sans" panose="020B0503020203040204" pitchFamily="34" charset="0"/>
                        <a:ea typeface="华文细黑"/>
                        <a:cs typeface="Alibaba Sans" panose="020B0503020203040204" pitchFamily="34" charset="0"/>
                      </a:endParaRPr>
                    </a:p>
                    <a:p>
                      <a:pPr marL="72000" algn="just">
                        <a:lnSpc>
                          <a:spcPct val="150000"/>
                        </a:lnSpc>
                        <a:spcAft>
                          <a:spcPts val="0"/>
                        </a:spcAft>
                      </a:pPr>
                      <a:endParaRPr lang="en-US" altLang="zh-CN" sz="2800" b="1" kern="100" dirty="0">
                        <a:solidFill>
                          <a:schemeClr val="tx1"/>
                        </a:solidFill>
                        <a:effectLst/>
                        <a:latin typeface="Alibaba Sans" panose="020B0503020203040204" pitchFamily="34" charset="0"/>
                        <a:ea typeface="华文细黑"/>
                        <a:cs typeface="Alibaba Sans" panose="020B050302020304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sp>
        <p:nvSpPr>
          <p:cNvPr id="5" name="矩形 4">
            <a:extLst>
              <a:ext uri="{FF2B5EF4-FFF2-40B4-BE49-F238E27FC236}">
                <a16:creationId xmlns:a16="http://schemas.microsoft.com/office/drawing/2014/main" id="{904A6CA6-FDE5-A343-A9FD-505A4A2AEF57}"/>
              </a:ext>
            </a:extLst>
          </p:cNvPr>
          <p:cNvSpPr/>
          <p:nvPr/>
        </p:nvSpPr>
        <p:spPr>
          <a:xfrm>
            <a:off x="462297" y="1413570"/>
            <a:ext cx="11265817" cy="1323952"/>
          </a:xfrm>
          <a:prstGeom prst="rect">
            <a:avLst/>
          </a:prstGeom>
        </p:spPr>
        <p:txBody>
          <a:bodyPr wrap="square">
            <a:spAutoFit/>
          </a:bodyPr>
          <a:lstStyle/>
          <a:p>
            <a:pPr marL="72000" algn="just">
              <a:lnSpc>
                <a:spcPct val="150000"/>
              </a:lnSpc>
            </a:pPr>
            <a:r>
              <a:rPr lang="en-US" altLang="zh-CN" sz="2800" b="1" kern="100" dirty="0">
                <a:highlight>
                  <a:srgbClr val="00FF00"/>
                </a:highlight>
                <a:latin typeface="Alibaba Sans" panose="020B0503020203040204" pitchFamily="34" charset="0"/>
                <a:ea typeface="华文细黑"/>
                <a:cs typeface="Alibaba Sans" panose="020B0503020203040204" pitchFamily="34" charset="0"/>
              </a:rPr>
              <a:t>Showing</a:t>
            </a:r>
            <a:r>
              <a:rPr lang="en-US" altLang="zh-CN" sz="2800" b="1" kern="100" dirty="0">
                <a:latin typeface="Alibaba Sans" panose="020B0503020203040204" pitchFamily="34" charset="0"/>
                <a:ea typeface="华文细黑"/>
                <a:cs typeface="Alibaba Sans" panose="020B0503020203040204" pitchFamily="34" charset="0"/>
              </a:rPr>
              <a:t>:  </a:t>
            </a:r>
            <a:r>
              <a:rPr lang="en-US" altLang="zh-CN" sz="2800" b="1" i="1" kern="100" dirty="0">
                <a:latin typeface="Alibaba Sans" panose="020B0503020203040204" pitchFamily="34" charset="0"/>
                <a:ea typeface="华文细黑"/>
                <a:cs typeface="Alibaba Sans" panose="020B0503020203040204" pitchFamily="34" charset="0"/>
              </a:rPr>
              <a:t>I moved my mouse to the top-right corner of the screen and clicked on the X icon to close the browser.</a:t>
            </a:r>
          </a:p>
        </p:txBody>
      </p:sp>
      <p:sp>
        <p:nvSpPr>
          <p:cNvPr id="7" name="下弧形箭头 6">
            <a:extLst>
              <a:ext uri="{FF2B5EF4-FFF2-40B4-BE49-F238E27FC236}">
                <a16:creationId xmlns:a16="http://schemas.microsoft.com/office/drawing/2014/main" id="{6CEAA22A-5059-304F-91EE-67F2FFA734EF}"/>
              </a:ext>
            </a:extLst>
          </p:cNvPr>
          <p:cNvSpPr/>
          <p:nvPr/>
        </p:nvSpPr>
        <p:spPr>
          <a:xfrm rot="2127760">
            <a:off x="9479548" y="2162416"/>
            <a:ext cx="1343294" cy="677621"/>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solidFill>
                <a:schemeClr val="tx1"/>
              </a:solidFill>
            </a:endParaRPr>
          </a:p>
        </p:txBody>
      </p:sp>
      <p:sp>
        <p:nvSpPr>
          <p:cNvPr id="8" name="矩形 7">
            <a:extLst>
              <a:ext uri="{FF2B5EF4-FFF2-40B4-BE49-F238E27FC236}">
                <a16:creationId xmlns:a16="http://schemas.microsoft.com/office/drawing/2014/main" id="{86DF9CA1-689A-7F47-B9BE-A99C892F84FB}"/>
              </a:ext>
            </a:extLst>
          </p:cNvPr>
          <p:cNvSpPr/>
          <p:nvPr/>
        </p:nvSpPr>
        <p:spPr>
          <a:xfrm>
            <a:off x="463091" y="2844574"/>
            <a:ext cx="11265817" cy="677621"/>
          </a:xfrm>
          <a:prstGeom prst="rect">
            <a:avLst/>
          </a:prstGeom>
        </p:spPr>
        <p:txBody>
          <a:bodyPr wrap="square">
            <a:spAutoFit/>
          </a:bodyPr>
          <a:lstStyle/>
          <a:p>
            <a:pPr marL="72000" algn="just">
              <a:lnSpc>
                <a:spcPct val="150000"/>
              </a:lnSpc>
            </a:pPr>
            <a:r>
              <a:rPr lang="en-US" altLang="zh-CN" sz="2800" b="1" kern="100" dirty="0">
                <a:highlight>
                  <a:srgbClr val="00FF00"/>
                </a:highlight>
                <a:latin typeface="Alibaba Sans" panose="020B0503020203040204" pitchFamily="34" charset="0"/>
                <a:ea typeface="华文细黑"/>
                <a:cs typeface="Alibaba Sans" panose="020B0503020203040204" pitchFamily="34" charset="0"/>
              </a:rPr>
              <a:t>Telling</a:t>
            </a:r>
            <a:r>
              <a:rPr lang="en-US" altLang="zh-CN" sz="2800" b="1" kern="100" dirty="0">
                <a:latin typeface="Alibaba Sans" panose="020B0503020203040204" pitchFamily="34" charset="0"/>
                <a:ea typeface="华文细黑"/>
                <a:cs typeface="Alibaba Sans" panose="020B0503020203040204" pitchFamily="34" charset="0"/>
              </a:rPr>
              <a:t> : </a:t>
            </a:r>
            <a:r>
              <a:rPr lang="en-US" altLang="zh-CN" sz="2800" b="1" i="1" kern="100" dirty="0">
                <a:solidFill>
                  <a:srgbClr val="FF0000"/>
                </a:solidFill>
                <a:latin typeface="Alibaba Sans" panose="020B0503020203040204" pitchFamily="34" charset="0"/>
                <a:ea typeface="华文细黑"/>
                <a:cs typeface="Alibaba Sans" panose="020B0503020203040204" pitchFamily="34" charset="0"/>
              </a:rPr>
              <a:t> I closed the browser. </a:t>
            </a:r>
          </a:p>
        </p:txBody>
      </p:sp>
    </p:spTree>
    <p:extLst>
      <p:ext uri="{BB962C8B-B14F-4D97-AF65-F5344CB8AC3E}">
        <p14:creationId xmlns:p14="http://schemas.microsoft.com/office/powerpoint/2010/main" val="38718202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 calcmode="lin" valueType="num">
                                      <p:cBhvr additive="base">
                                        <p:cTn id="12" dur="500" fill="hold"/>
                                        <p:tgtEl>
                                          <p:spTgt spid="7"/>
                                        </p:tgtEl>
                                        <p:attrNameLst>
                                          <p:attrName>ppt_x</p:attrName>
                                        </p:attrNameLst>
                                      </p:cBhvr>
                                      <p:tavLst>
                                        <p:tav tm="0">
                                          <p:val>
                                            <p:strVal val="#ppt_x"/>
                                          </p:val>
                                        </p:tav>
                                        <p:tav tm="100000">
                                          <p:val>
                                            <p:strVal val="#ppt_x"/>
                                          </p:val>
                                        </p:tav>
                                      </p:tavLst>
                                    </p:anim>
                                    <p:anim calcmode="lin" valueType="num">
                                      <p:cBhvr additive="base">
                                        <p:cTn id="13"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3" presetClass="entr" presetSubtype="10" fill="hold" grpId="0" nodeType="clickEffect">
                                  <p:stCondLst>
                                    <p:cond delay="0"/>
                                  </p:stCondLst>
                                  <p:childTnLst>
                                    <p:set>
                                      <p:cBhvr>
                                        <p:cTn id="17" dur="1" fill="hold">
                                          <p:stCondLst>
                                            <p:cond delay="0"/>
                                          </p:stCondLst>
                                        </p:cTn>
                                        <p:tgtEl>
                                          <p:spTgt spid="8"/>
                                        </p:tgtEl>
                                        <p:attrNameLst>
                                          <p:attrName>style.visibility</p:attrName>
                                        </p:attrNameLst>
                                      </p:cBhvr>
                                      <p:to>
                                        <p:strVal val="visible"/>
                                      </p:to>
                                    </p:set>
                                    <p:animEffect transition="in" filter="blinds(horizontal)">
                                      <p:cBhvr>
                                        <p:cTn id="18"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animBg="1"/>
      <p:bldP spid="8" grpId="0"/>
    </p:bld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格 1"/>
          <p:cNvGraphicFramePr>
            <a:graphicFrameLocks noGrp="1"/>
          </p:cNvGraphicFramePr>
          <p:nvPr/>
        </p:nvGraphicFramePr>
        <p:xfrm>
          <a:off x="335179" y="333450"/>
          <a:ext cx="11521641" cy="5961283"/>
        </p:xfrm>
        <a:graphic>
          <a:graphicData uri="http://schemas.openxmlformats.org/drawingml/2006/table">
            <a:tbl>
              <a:tblPr firstRow="1" firstCol="1" bandRow="1"/>
              <a:tblGrid>
                <a:gridCol w="11521641">
                  <a:extLst>
                    <a:ext uri="{9D8B030D-6E8A-4147-A177-3AD203B41FA5}">
                      <a16:colId xmlns:a16="http://schemas.microsoft.com/office/drawing/2014/main" val="20000"/>
                    </a:ext>
                  </a:extLst>
                </a:gridCol>
              </a:tblGrid>
              <a:tr h="5961283">
                <a:tc>
                  <a:txBody>
                    <a:bodyPr/>
                    <a:lstStyle/>
                    <a:p>
                      <a:pPr marL="72000" algn="just">
                        <a:lnSpc>
                          <a:spcPct val="150000"/>
                        </a:lnSpc>
                        <a:spcAft>
                          <a:spcPts val="0"/>
                        </a:spcAft>
                      </a:pPr>
                      <a:endParaRPr lang="en-US" altLang="zh-CN" sz="2800" b="1" kern="100" dirty="0">
                        <a:solidFill>
                          <a:schemeClr val="tx1"/>
                        </a:solidFill>
                        <a:effectLst/>
                        <a:latin typeface="Alibaba Sans" panose="020B0503020203040204" pitchFamily="34" charset="0"/>
                        <a:ea typeface="华文细黑"/>
                        <a:cs typeface="Alibaba Sans" panose="020B0503020203040204" pitchFamily="34" charset="0"/>
                      </a:endParaRPr>
                    </a:p>
                    <a:p>
                      <a:pPr marL="72000" algn="just">
                        <a:lnSpc>
                          <a:spcPct val="150000"/>
                        </a:lnSpc>
                        <a:spcAft>
                          <a:spcPts val="0"/>
                        </a:spcAft>
                      </a:pPr>
                      <a:endParaRPr lang="en-US" altLang="zh-CN" sz="2800" b="1" kern="100" dirty="0">
                        <a:solidFill>
                          <a:schemeClr val="tx1"/>
                        </a:solidFill>
                        <a:effectLst/>
                        <a:latin typeface="Alibaba Sans" panose="020B0503020203040204" pitchFamily="34" charset="0"/>
                        <a:ea typeface="华文细黑"/>
                        <a:cs typeface="Alibaba Sans" panose="020B0503020203040204" pitchFamily="34" charset="0"/>
                      </a:endParaRPr>
                    </a:p>
                    <a:p>
                      <a:pPr marL="72000" algn="just">
                        <a:lnSpc>
                          <a:spcPct val="150000"/>
                        </a:lnSpc>
                        <a:spcAft>
                          <a:spcPts val="0"/>
                        </a:spcAft>
                      </a:pPr>
                      <a:endParaRPr lang="en-US" altLang="zh-CN" sz="2800" b="1" kern="100" dirty="0">
                        <a:solidFill>
                          <a:schemeClr val="tx1"/>
                        </a:solidFill>
                        <a:effectLst/>
                        <a:latin typeface="Alibaba Sans" panose="020B0503020203040204" pitchFamily="34" charset="0"/>
                        <a:ea typeface="华文细黑"/>
                        <a:cs typeface="Alibaba Sans" panose="020B050302020304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sp>
        <p:nvSpPr>
          <p:cNvPr id="13" name="矩形 12">
            <a:extLst>
              <a:ext uri="{FF2B5EF4-FFF2-40B4-BE49-F238E27FC236}">
                <a16:creationId xmlns:a16="http://schemas.microsoft.com/office/drawing/2014/main" id="{08F37F0F-AB92-EE4A-9E73-C27FBCAC794E}"/>
              </a:ext>
            </a:extLst>
          </p:cNvPr>
          <p:cNvSpPr/>
          <p:nvPr/>
        </p:nvSpPr>
        <p:spPr>
          <a:xfrm>
            <a:off x="333593" y="423915"/>
            <a:ext cx="10904032" cy="677621"/>
          </a:xfrm>
          <a:prstGeom prst="rect">
            <a:avLst/>
          </a:prstGeom>
        </p:spPr>
        <p:txBody>
          <a:bodyPr wrap="square">
            <a:spAutoFit/>
          </a:bodyPr>
          <a:lstStyle/>
          <a:p>
            <a:pPr marL="72000" algn="just">
              <a:lnSpc>
                <a:spcPct val="150000"/>
              </a:lnSpc>
            </a:pPr>
            <a:r>
              <a:rPr lang="en-US" altLang="zh-CN" sz="2800" b="1" dirty="0">
                <a:solidFill>
                  <a:srgbClr val="00B050"/>
                </a:solidFill>
                <a:latin typeface="Alibaba Sans" panose="020B0503020203040204" pitchFamily="34" charset="0"/>
                <a:cs typeface="Alibaba Sans" panose="020B0503020203040204" pitchFamily="34" charset="0"/>
              </a:rPr>
              <a:t>2) Transitions</a:t>
            </a:r>
          </a:p>
        </p:txBody>
      </p:sp>
      <p:sp>
        <p:nvSpPr>
          <p:cNvPr id="10" name="矩形 9">
            <a:extLst>
              <a:ext uri="{FF2B5EF4-FFF2-40B4-BE49-F238E27FC236}">
                <a16:creationId xmlns:a16="http://schemas.microsoft.com/office/drawing/2014/main" id="{4F2AAC4F-07B4-3349-B241-670D2C8DC6B4}"/>
              </a:ext>
            </a:extLst>
          </p:cNvPr>
          <p:cNvSpPr/>
          <p:nvPr/>
        </p:nvSpPr>
        <p:spPr>
          <a:xfrm>
            <a:off x="333593" y="1192001"/>
            <a:ext cx="11265817" cy="2256067"/>
          </a:xfrm>
          <a:prstGeom prst="rect">
            <a:avLst/>
          </a:prstGeom>
        </p:spPr>
        <p:txBody>
          <a:bodyPr wrap="square">
            <a:spAutoFit/>
          </a:bodyPr>
          <a:lstStyle/>
          <a:p>
            <a:pPr marL="72000" algn="just">
              <a:lnSpc>
                <a:spcPct val="150000"/>
              </a:lnSpc>
            </a:pPr>
            <a:r>
              <a:rPr lang="en-US" altLang="zh-CN" sz="2400" b="1" dirty="0">
                <a:solidFill>
                  <a:srgbClr val="0066FF"/>
                </a:solidFill>
                <a:latin typeface="Alibaba Sans" panose="020B0503020203040204" pitchFamily="34" charset="0"/>
                <a:cs typeface="Alibaba Sans" panose="020B0503020203040204" pitchFamily="34" charset="0"/>
              </a:rPr>
              <a:t>Telling can be useful for transitions between scenes, when you are jumping ahead in time, switch point of view, or jump to another location. You can use telling to summarize a span of time or distance and debrief(</a:t>
            </a:r>
            <a:r>
              <a:rPr lang="zh-CN" altLang="en-US" sz="2400" b="1" dirty="0">
                <a:solidFill>
                  <a:srgbClr val="0066FF"/>
                </a:solidFill>
                <a:latin typeface="Alibaba Sans" panose="020B0503020203040204" pitchFamily="34" charset="0"/>
                <a:cs typeface="Alibaba Sans" panose="020B0503020203040204" pitchFamily="34" charset="0"/>
              </a:rPr>
              <a:t>汇报</a:t>
            </a:r>
            <a:r>
              <a:rPr lang="en-US" altLang="zh-CN" sz="2400" b="1" dirty="0">
                <a:solidFill>
                  <a:srgbClr val="0066FF"/>
                </a:solidFill>
                <a:latin typeface="Alibaba Sans" panose="020B0503020203040204" pitchFamily="34" charset="0"/>
                <a:cs typeface="Alibaba Sans" panose="020B0503020203040204" pitchFamily="34" charset="0"/>
              </a:rPr>
              <a:t>) your readers on what happened in between the scenes.</a:t>
            </a:r>
          </a:p>
        </p:txBody>
      </p:sp>
      <p:sp>
        <p:nvSpPr>
          <p:cNvPr id="5" name="矩形 4">
            <a:extLst>
              <a:ext uri="{FF2B5EF4-FFF2-40B4-BE49-F238E27FC236}">
                <a16:creationId xmlns:a16="http://schemas.microsoft.com/office/drawing/2014/main" id="{071BB564-9C72-EA4A-886D-41A914A401F0}"/>
              </a:ext>
            </a:extLst>
          </p:cNvPr>
          <p:cNvSpPr/>
          <p:nvPr/>
        </p:nvSpPr>
        <p:spPr>
          <a:xfrm>
            <a:off x="462297" y="3628998"/>
            <a:ext cx="11265817" cy="677621"/>
          </a:xfrm>
          <a:prstGeom prst="rect">
            <a:avLst/>
          </a:prstGeom>
        </p:spPr>
        <p:txBody>
          <a:bodyPr wrap="square">
            <a:spAutoFit/>
          </a:bodyPr>
          <a:lstStyle/>
          <a:p>
            <a:pPr marL="72000" algn="just">
              <a:lnSpc>
                <a:spcPct val="150000"/>
              </a:lnSpc>
            </a:pPr>
            <a:r>
              <a:rPr lang="en-US" altLang="zh-CN" sz="2800" b="1" i="1" kern="100" dirty="0">
                <a:latin typeface="Alibaba Sans" panose="020B0503020203040204" pitchFamily="34" charset="0"/>
                <a:ea typeface="华文细黑"/>
                <a:cs typeface="Alibaba Sans" panose="020B0503020203040204" pitchFamily="34" charset="0"/>
              </a:rPr>
              <a:t>After three days without a call from John, Tina had enough.</a:t>
            </a:r>
          </a:p>
        </p:txBody>
      </p:sp>
      <p:sp>
        <p:nvSpPr>
          <p:cNvPr id="6" name="矩形 5">
            <a:extLst>
              <a:ext uri="{FF2B5EF4-FFF2-40B4-BE49-F238E27FC236}">
                <a16:creationId xmlns:a16="http://schemas.microsoft.com/office/drawing/2014/main" id="{8C7FB9E8-A3A2-3F43-ADC5-874CC7BB9842}"/>
              </a:ext>
            </a:extLst>
          </p:cNvPr>
          <p:cNvSpPr/>
          <p:nvPr/>
        </p:nvSpPr>
        <p:spPr>
          <a:xfrm>
            <a:off x="460921" y="4306619"/>
            <a:ext cx="11265817" cy="1702069"/>
          </a:xfrm>
          <a:prstGeom prst="rect">
            <a:avLst/>
          </a:prstGeom>
        </p:spPr>
        <p:txBody>
          <a:bodyPr wrap="square">
            <a:spAutoFit/>
          </a:bodyPr>
          <a:lstStyle/>
          <a:p>
            <a:pPr marL="72000" algn="just">
              <a:lnSpc>
                <a:spcPct val="150000"/>
              </a:lnSpc>
            </a:pPr>
            <a:r>
              <a:rPr lang="en-US" altLang="zh-CN" sz="2400" b="1" dirty="0">
                <a:solidFill>
                  <a:srgbClr val="0066FF"/>
                </a:solidFill>
                <a:latin typeface="Alibaba Sans" panose="020B0503020203040204" pitchFamily="34" charset="0"/>
                <a:cs typeface="Alibaba Sans" panose="020B0503020203040204" pitchFamily="34" charset="0"/>
              </a:rPr>
              <a:t>You can use telling for transitions not just at the beginning, but at the end of a scene too. Telling helps to move your readers into or out of scenes.</a:t>
            </a:r>
          </a:p>
        </p:txBody>
      </p:sp>
    </p:spTree>
    <p:extLst>
      <p:ext uri="{BB962C8B-B14F-4D97-AF65-F5344CB8AC3E}">
        <p14:creationId xmlns:p14="http://schemas.microsoft.com/office/powerpoint/2010/main" val="2669275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blinds(horizontal)">
                                      <p:cBhvr>
                                        <p:cTn id="7" dur="5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blinds(horizontal)">
                                      <p:cBhvr>
                                        <p:cTn id="12" dur="5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blinds(horizontal)">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blinds(horizontal)">
                                      <p:cBhvr>
                                        <p:cTn id="2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0" grpId="0"/>
      <p:bldP spid="5" grpId="0"/>
      <p:bldP spid="6" grpId="0"/>
    </p:bld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格 1"/>
          <p:cNvGraphicFramePr>
            <a:graphicFrameLocks noGrp="1"/>
          </p:cNvGraphicFramePr>
          <p:nvPr/>
        </p:nvGraphicFramePr>
        <p:xfrm>
          <a:off x="335179" y="333450"/>
          <a:ext cx="11521641" cy="5961283"/>
        </p:xfrm>
        <a:graphic>
          <a:graphicData uri="http://schemas.openxmlformats.org/drawingml/2006/table">
            <a:tbl>
              <a:tblPr firstRow="1" firstCol="1" bandRow="1"/>
              <a:tblGrid>
                <a:gridCol w="11521641">
                  <a:extLst>
                    <a:ext uri="{9D8B030D-6E8A-4147-A177-3AD203B41FA5}">
                      <a16:colId xmlns:a16="http://schemas.microsoft.com/office/drawing/2014/main" val="20000"/>
                    </a:ext>
                  </a:extLst>
                </a:gridCol>
              </a:tblGrid>
              <a:tr h="5961283">
                <a:tc>
                  <a:txBody>
                    <a:bodyPr/>
                    <a:lstStyle/>
                    <a:p>
                      <a:pPr marL="72000" algn="just">
                        <a:lnSpc>
                          <a:spcPct val="150000"/>
                        </a:lnSpc>
                        <a:spcAft>
                          <a:spcPts val="0"/>
                        </a:spcAft>
                      </a:pPr>
                      <a:endParaRPr lang="en-US" altLang="zh-CN" sz="2800" b="1" kern="100" dirty="0">
                        <a:solidFill>
                          <a:schemeClr val="tx1"/>
                        </a:solidFill>
                        <a:effectLst/>
                        <a:latin typeface="Alibaba Sans" panose="020B0503020203040204" pitchFamily="34" charset="0"/>
                        <a:ea typeface="华文细黑"/>
                        <a:cs typeface="Alibaba Sans" panose="020B0503020203040204" pitchFamily="34" charset="0"/>
                      </a:endParaRPr>
                    </a:p>
                    <a:p>
                      <a:pPr marL="72000" algn="just">
                        <a:lnSpc>
                          <a:spcPct val="150000"/>
                        </a:lnSpc>
                        <a:spcAft>
                          <a:spcPts val="0"/>
                        </a:spcAft>
                      </a:pPr>
                      <a:endParaRPr lang="en-US" altLang="zh-CN" sz="2800" b="1" kern="100" dirty="0">
                        <a:solidFill>
                          <a:schemeClr val="tx1"/>
                        </a:solidFill>
                        <a:effectLst/>
                        <a:latin typeface="Alibaba Sans" panose="020B0503020203040204" pitchFamily="34" charset="0"/>
                        <a:ea typeface="华文细黑"/>
                        <a:cs typeface="Alibaba Sans" panose="020B0503020203040204" pitchFamily="34" charset="0"/>
                      </a:endParaRPr>
                    </a:p>
                    <a:p>
                      <a:pPr marL="72000" algn="just">
                        <a:lnSpc>
                          <a:spcPct val="150000"/>
                        </a:lnSpc>
                        <a:spcAft>
                          <a:spcPts val="0"/>
                        </a:spcAft>
                      </a:pPr>
                      <a:endParaRPr lang="en-US" altLang="zh-CN" sz="2800" b="1" kern="100" dirty="0">
                        <a:solidFill>
                          <a:schemeClr val="tx1"/>
                        </a:solidFill>
                        <a:effectLst/>
                        <a:latin typeface="Alibaba Sans" panose="020B0503020203040204" pitchFamily="34" charset="0"/>
                        <a:ea typeface="华文细黑"/>
                        <a:cs typeface="Alibaba Sans" panose="020B050302020304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sp>
        <p:nvSpPr>
          <p:cNvPr id="5" name="矩形 4">
            <a:extLst>
              <a:ext uri="{FF2B5EF4-FFF2-40B4-BE49-F238E27FC236}">
                <a16:creationId xmlns:a16="http://schemas.microsoft.com/office/drawing/2014/main" id="{904A6CA6-FDE5-A343-A9FD-505A4A2AEF57}"/>
              </a:ext>
            </a:extLst>
          </p:cNvPr>
          <p:cNvSpPr/>
          <p:nvPr/>
        </p:nvSpPr>
        <p:spPr>
          <a:xfrm>
            <a:off x="462297" y="1413570"/>
            <a:ext cx="11265817" cy="677621"/>
          </a:xfrm>
          <a:prstGeom prst="rect">
            <a:avLst/>
          </a:prstGeom>
        </p:spPr>
        <p:txBody>
          <a:bodyPr wrap="square">
            <a:spAutoFit/>
          </a:bodyPr>
          <a:lstStyle/>
          <a:p>
            <a:pPr marL="72000" algn="just">
              <a:lnSpc>
                <a:spcPct val="150000"/>
              </a:lnSpc>
            </a:pPr>
            <a:r>
              <a:rPr lang="en-US" altLang="zh-CN" sz="2800" b="1" i="1" kern="100" dirty="0">
                <a:latin typeface="Alibaba Sans" panose="020B0503020203040204" pitchFamily="34" charset="0"/>
                <a:ea typeface="华文细黑"/>
                <a:cs typeface="Alibaba Sans" panose="020B0503020203040204" pitchFamily="34" charset="0"/>
              </a:rPr>
              <a:t>Betty locked her apartment door and went to work.</a:t>
            </a:r>
          </a:p>
        </p:txBody>
      </p:sp>
      <p:sp>
        <p:nvSpPr>
          <p:cNvPr id="6" name="矩形 5">
            <a:extLst>
              <a:ext uri="{FF2B5EF4-FFF2-40B4-BE49-F238E27FC236}">
                <a16:creationId xmlns:a16="http://schemas.microsoft.com/office/drawing/2014/main" id="{210EC2D3-ED11-A94E-861A-DAE8BC4AF7D4}"/>
              </a:ext>
            </a:extLst>
          </p:cNvPr>
          <p:cNvSpPr/>
          <p:nvPr/>
        </p:nvSpPr>
        <p:spPr>
          <a:xfrm>
            <a:off x="340534" y="2320276"/>
            <a:ext cx="11265817" cy="1702069"/>
          </a:xfrm>
          <a:prstGeom prst="rect">
            <a:avLst/>
          </a:prstGeom>
        </p:spPr>
        <p:txBody>
          <a:bodyPr wrap="square">
            <a:spAutoFit/>
          </a:bodyPr>
          <a:lstStyle/>
          <a:p>
            <a:pPr marL="72000" algn="just">
              <a:lnSpc>
                <a:spcPct val="150000"/>
              </a:lnSpc>
            </a:pPr>
            <a:r>
              <a:rPr lang="en-US" altLang="zh-CN" sz="2400" b="1" dirty="0">
                <a:solidFill>
                  <a:srgbClr val="0066FF"/>
                </a:solidFill>
                <a:latin typeface="Alibaba Sans" panose="020B0503020203040204" pitchFamily="34" charset="0"/>
                <a:cs typeface="Alibaba Sans" panose="020B0503020203040204" pitchFamily="34" charset="0"/>
              </a:rPr>
              <a:t>“Went to work” is telling. Unless something exciting, for example, an accident, happens on the way to work, you don’t need to show the car ride. Sum it up by telling readers that she went to work.</a:t>
            </a:r>
          </a:p>
        </p:txBody>
      </p:sp>
    </p:spTree>
    <p:extLst>
      <p:ext uri="{BB962C8B-B14F-4D97-AF65-F5344CB8AC3E}">
        <p14:creationId xmlns:p14="http://schemas.microsoft.com/office/powerpoint/2010/main" val="299547658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linds(horizontal)">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格 1"/>
          <p:cNvGraphicFramePr>
            <a:graphicFrameLocks noGrp="1"/>
          </p:cNvGraphicFramePr>
          <p:nvPr/>
        </p:nvGraphicFramePr>
        <p:xfrm>
          <a:off x="313394" y="981522"/>
          <a:ext cx="11448548" cy="5184576"/>
        </p:xfrm>
        <a:graphic>
          <a:graphicData uri="http://schemas.openxmlformats.org/drawingml/2006/table">
            <a:tbl>
              <a:tblPr firstRow="1" firstCol="1" bandRow="1"/>
              <a:tblGrid>
                <a:gridCol w="11448548">
                  <a:extLst>
                    <a:ext uri="{9D8B030D-6E8A-4147-A177-3AD203B41FA5}">
                      <a16:colId xmlns:a16="http://schemas.microsoft.com/office/drawing/2014/main" val="20000"/>
                    </a:ext>
                  </a:extLst>
                </a:gridCol>
              </a:tblGrid>
              <a:tr h="5184576">
                <a:tc>
                  <a:txBody>
                    <a:bodyPr/>
                    <a:lstStyle/>
                    <a:p>
                      <a:pPr marL="72000" marR="0" lvl="0" indent="0" algn="just" defTabSz="1218565" rtl="0" eaLnBrk="1" fontAlgn="auto" latinLnBrk="0" hangingPunct="1">
                        <a:lnSpc>
                          <a:spcPct val="150000"/>
                        </a:lnSpc>
                        <a:spcBef>
                          <a:spcPts val="0"/>
                        </a:spcBef>
                        <a:spcAft>
                          <a:spcPts val="0"/>
                        </a:spcAft>
                        <a:buClrTx/>
                        <a:buSzTx/>
                        <a:buFontTx/>
                        <a:buNone/>
                        <a:tabLst/>
                        <a:defRPr/>
                      </a:pPr>
                      <a:endParaRPr lang="en-US" altLang="zh-CN" sz="2800" b="1" kern="100" dirty="0">
                        <a:solidFill>
                          <a:schemeClr val="tx1"/>
                        </a:solidFill>
                        <a:effectLst/>
                        <a:latin typeface="Alibaba Sans" panose="020B0503020203040204" pitchFamily="34" charset="0"/>
                        <a:ea typeface="华文细黑"/>
                        <a:cs typeface="Alibaba Sans" panose="020B0503020203040204" pitchFamily="34" charset="0"/>
                      </a:endParaRPr>
                    </a:p>
                    <a:p>
                      <a:pPr marL="72000" marR="0" lvl="0" indent="0" algn="just" defTabSz="1218565" rtl="0" eaLnBrk="1" fontAlgn="auto" latinLnBrk="0" hangingPunct="1">
                        <a:lnSpc>
                          <a:spcPct val="150000"/>
                        </a:lnSpc>
                        <a:spcBef>
                          <a:spcPts val="0"/>
                        </a:spcBef>
                        <a:spcAft>
                          <a:spcPts val="0"/>
                        </a:spcAft>
                        <a:buClrTx/>
                        <a:buSzTx/>
                        <a:buFontTx/>
                        <a:buNone/>
                        <a:tabLst/>
                        <a:defRPr/>
                      </a:pPr>
                      <a:endParaRPr lang="en-US" altLang="zh-CN" sz="2800" b="1" kern="100" dirty="0">
                        <a:solidFill>
                          <a:schemeClr val="tx1"/>
                        </a:solidFill>
                        <a:effectLst/>
                        <a:latin typeface="Alibaba Sans" panose="020B0503020203040204" pitchFamily="34" charset="0"/>
                        <a:ea typeface="华文细黑"/>
                        <a:cs typeface="Alibaba Sans" panose="020B0503020203040204" pitchFamily="34" charset="0"/>
                      </a:endParaRPr>
                    </a:p>
                    <a:p>
                      <a:pPr marL="72000" marR="0" lvl="0" indent="0" algn="just" defTabSz="1218565" rtl="0" eaLnBrk="1" fontAlgn="auto" latinLnBrk="0" hangingPunct="1">
                        <a:lnSpc>
                          <a:spcPct val="150000"/>
                        </a:lnSpc>
                        <a:spcBef>
                          <a:spcPts val="0"/>
                        </a:spcBef>
                        <a:spcAft>
                          <a:spcPts val="0"/>
                        </a:spcAft>
                        <a:buClrTx/>
                        <a:buSzTx/>
                        <a:buFontTx/>
                        <a:buNone/>
                        <a:tabLst/>
                        <a:defRPr/>
                      </a:pPr>
                      <a:endParaRPr lang="en-US" altLang="zh-CN" sz="2800" b="1" kern="100" dirty="0">
                        <a:solidFill>
                          <a:schemeClr val="tx1"/>
                        </a:solidFill>
                        <a:effectLst/>
                        <a:latin typeface="Alibaba Sans" panose="020B0503020203040204" pitchFamily="34" charset="0"/>
                        <a:ea typeface="华文细黑"/>
                        <a:cs typeface="Alibaba Sans" panose="020B0503020203040204" pitchFamily="34" charset="0"/>
                      </a:endParaRPr>
                    </a:p>
                    <a:p>
                      <a:pPr marL="72000" marR="0" lvl="0" indent="0" algn="just" defTabSz="1218565" rtl="0" eaLnBrk="1" fontAlgn="auto" latinLnBrk="0" hangingPunct="1">
                        <a:lnSpc>
                          <a:spcPct val="150000"/>
                        </a:lnSpc>
                        <a:spcBef>
                          <a:spcPts val="0"/>
                        </a:spcBef>
                        <a:spcAft>
                          <a:spcPts val="0"/>
                        </a:spcAft>
                        <a:buClrTx/>
                        <a:buSzTx/>
                        <a:buFontTx/>
                        <a:buNone/>
                        <a:tabLst/>
                        <a:defRPr/>
                      </a:pPr>
                      <a:endParaRPr lang="en-US" altLang="zh-CN" sz="2800" b="1" kern="100" dirty="0">
                        <a:solidFill>
                          <a:schemeClr val="tx1"/>
                        </a:solidFill>
                        <a:effectLst/>
                        <a:latin typeface="Alibaba Sans" panose="020B0503020203040204" pitchFamily="34" charset="0"/>
                        <a:ea typeface="华文细黑"/>
                        <a:cs typeface="Alibaba Sans" panose="020B050302020304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sp>
        <p:nvSpPr>
          <p:cNvPr id="6" name="矩形 5">
            <a:extLst>
              <a:ext uri="{FF2B5EF4-FFF2-40B4-BE49-F238E27FC236}">
                <a16:creationId xmlns:a16="http://schemas.microsoft.com/office/drawing/2014/main" id="{422E447A-5B16-1D44-A711-F641BDC2481E}"/>
              </a:ext>
            </a:extLst>
          </p:cNvPr>
          <p:cNvSpPr/>
          <p:nvPr/>
        </p:nvSpPr>
        <p:spPr>
          <a:xfrm>
            <a:off x="436710" y="2333703"/>
            <a:ext cx="10772499" cy="1095749"/>
          </a:xfrm>
          <a:prstGeom prst="rect">
            <a:avLst/>
          </a:prstGeom>
        </p:spPr>
        <p:txBody>
          <a:bodyPr wrap="square">
            <a:spAutoFit/>
          </a:bodyPr>
          <a:lstStyle/>
          <a:p>
            <a:pPr marL="72000" algn="ctr">
              <a:lnSpc>
                <a:spcPct val="150000"/>
              </a:lnSpc>
            </a:pPr>
            <a:r>
              <a:rPr lang="en-US" altLang="zh-CN" sz="4800" b="1" kern="100" dirty="0">
                <a:solidFill>
                  <a:srgbClr val="FF0000"/>
                </a:solidFill>
                <a:latin typeface="Alibaba Sans" panose="020B0503020203040204" pitchFamily="34" charset="0"/>
                <a:ea typeface="华文细黑"/>
                <a:cs typeface="Alibaba Sans" panose="020B0503020203040204" pitchFamily="34" charset="0"/>
              </a:rPr>
              <a:t>Exercises</a:t>
            </a:r>
            <a:endParaRPr lang="en-US" altLang="zh-CN" sz="2800" b="1" i="1" kern="100" dirty="0">
              <a:latin typeface="Alibaba Sans" panose="020B0503020203040204" pitchFamily="34" charset="0"/>
              <a:ea typeface="华文细黑"/>
              <a:cs typeface="Alibaba Sans" panose="020B0503020203040204" pitchFamily="34" charset="0"/>
            </a:endParaRPr>
          </a:p>
        </p:txBody>
      </p:sp>
    </p:spTree>
    <p:extLst>
      <p:ext uri="{BB962C8B-B14F-4D97-AF65-F5344CB8AC3E}">
        <p14:creationId xmlns:p14="http://schemas.microsoft.com/office/powerpoint/2010/main" val="124267087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格 1"/>
          <p:cNvGraphicFramePr>
            <a:graphicFrameLocks noGrp="1"/>
          </p:cNvGraphicFramePr>
          <p:nvPr>
            <p:extLst>
              <p:ext uri="{D42A27DB-BD31-4B8C-83A1-F6EECF244321}">
                <p14:modId xmlns:p14="http://schemas.microsoft.com/office/powerpoint/2010/main" val="1930317070"/>
              </p:ext>
            </p:extLst>
          </p:nvPr>
        </p:nvGraphicFramePr>
        <p:xfrm>
          <a:off x="344033" y="765498"/>
          <a:ext cx="11448548" cy="5688632"/>
        </p:xfrm>
        <a:graphic>
          <a:graphicData uri="http://schemas.openxmlformats.org/drawingml/2006/table">
            <a:tbl>
              <a:tblPr firstRow="1" firstCol="1" bandRow="1"/>
              <a:tblGrid>
                <a:gridCol w="11448548">
                  <a:extLst>
                    <a:ext uri="{9D8B030D-6E8A-4147-A177-3AD203B41FA5}">
                      <a16:colId xmlns:a16="http://schemas.microsoft.com/office/drawing/2014/main" val="20000"/>
                    </a:ext>
                  </a:extLst>
                </a:gridCol>
              </a:tblGrid>
              <a:tr h="5688632">
                <a:tc>
                  <a:txBody>
                    <a:bodyPr/>
                    <a:lstStyle/>
                    <a:p>
                      <a:pPr marL="72000" algn="just">
                        <a:lnSpc>
                          <a:spcPct val="150000"/>
                        </a:lnSpc>
                        <a:spcAft>
                          <a:spcPts val="0"/>
                        </a:spcAft>
                      </a:pPr>
                      <a:endParaRPr lang="en-US" altLang="zh-CN" sz="3600" b="1" kern="100" dirty="0">
                        <a:solidFill>
                          <a:schemeClr val="accent5"/>
                        </a:solidFill>
                        <a:effectLst/>
                        <a:latin typeface="Alibaba Sans" panose="020B0503020203040204" pitchFamily="34" charset="0"/>
                        <a:ea typeface="华文细黑"/>
                        <a:cs typeface="Alibaba Sans" panose="020B0503020203040204" pitchFamily="34" charset="0"/>
                      </a:endParaRPr>
                    </a:p>
                    <a:p>
                      <a:pPr marL="72000" algn="just">
                        <a:lnSpc>
                          <a:spcPct val="150000"/>
                        </a:lnSpc>
                        <a:spcAft>
                          <a:spcPts val="0"/>
                        </a:spcAft>
                      </a:pPr>
                      <a:endParaRPr lang="en-US" altLang="zh-CN" sz="3600" b="1" kern="100" dirty="0">
                        <a:solidFill>
                          <a:schemeClr val="accent5"/>
                        </a:solidFill>
                        <a:effectLst/>
                        <a:latin typeface="Alibaba Sans" panose="020B0503020203040204" pitchFamily="34" charset="0"/>
                        <a:ea typeface="华文细黑"/>
                        <a:cs typeface="Alibaba Sans" panose="020B0503020203040204" pitchFamily="34" charset="0"/>
                      </a:endParaRPr>
                    </a:p>
                    <a:p>
                      <a:pPr marL="72000" algn="just">
                        <a:lnSpc>
                          <a:spcPct val="150000"/>
                        </a:lnSpc>
                        <a:spcAft>
                          <a:spcPts val="0"/>
                        </a:spcAft>
                      </a:pPr>
                      <a:endParaRPr lang="en-US" altLang="zh-CN" sz="2800" b="1" kern="100" dirty="0">
                        <a:solidFill>
                          <a:schemeClr val="tx1"/>
                        </a:solidFill>
                        <a:effectLst/>
                        <a:latin typeface="Alibaba Sans" panose="020B0503020203040204" pitchFamily="34" charset="0"/>
                        <a:ea typeface="华文细黑"/>
                        <a:cs typeface="Alibaba Sans" panose="020B050302020304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sp>
        <p:nvSpPr>
          <p:cNvPr id="7" name="矩形 6">
            <a:extLst>
              <a:ext uri="{FF2B5EF4-FFF2-40B4-BE49-F238E27FC236}">
                <a16:creationId xmlns:a16="http://schemas.microsoft.com/office/drawing/2014/main" id="{E28CCD23-BB73-924E-8B86-2469A106B4F5}"/>
              </a:ext>
            </a:extLst>
          </p:cNvPr>
          <p:cNvSpPr/>
          <p:nvPr/>
        </p:nvSpPr>
        <p:spPr>
          <a:xfrm>
            <a:off x="397832" y="934649"/>
            <a:ext cx="10980858" cy="1012137"/>
          </a:xfrm>
          <a:prstGeom prst="rect">
            <a:avLst/>
          </a:prstGeom>
        </p:spPr>
        <p:txBody>
          <a:bodyPr wrap="square">
            <a:spAutoFit/>
          </a:bodyPr>
          <a:lstStyle/>
          <a:p>
            <a:pPr marL="72000" algn="just">
              <a:lnSpc>
                <a:spcPct val="150000"/>
              </a:lnSpc>
              <a:spcAft>
                <a:spcPts val="0"/>
              </a:spcAft>
            </a:pPr>
            <a:r>
              <a:rPr lang="en-US" altLang="zh-CN" sz="4400" b="1" kern="100" dirty="0">
                <a:solidFill>
                  <a:srgbClr val="FF0000"/>
                </a:solidFill>
                <a:latin typeface="Alibaba Sans" panose="020B0503020203040204" pitchFamily="34" charset="0"/>
                <a:ea typeface="华文细黑"/>
                <a:cs typeface="Alibaba Sans" panose="020B0503020203040204" pitchFamily="34" charset="0"/>
              </a:rPr>
              <a:t>1) Conclusions</a:t>
            </a:r>
          </a:p>
        </p:txBody>
      </p:sp>
      <p:sp>
        <p:nvSpPr>
          <p:cNvPr id="8" name="矩形 7">
            <a:extLst>
              <a:ext uri="{FF2B5EF4-FFF2-40B4-BE49-F238E27FC236}">
                <a16:creationId xmlns:a16="http://schemas.microsoft.com/office/drawing/2014/main" id="{838A9EC0-97E3-004F-8054-FCCC7307345C}"/>
              </a:ext>
            </a:extLst>
          </p:cNvPr>
          <p:cNvSpPr/>
          <p:nvPr/>
        </p:nvSpPr>
        <p:spPr>
          <a:xfrm>
            <a:off x="361889" y="1773610"/>
            <a:ext cx="10980858" cy="4059125"/>
          </a:xfrm>
          <a:prstGeom prst="rect">
            <a:avLst/>
          </a:prstGeom>
        </p:spPr>
        <p:txBody>
          <a:bodyPr wrap="square">
            <a:spAutoFit/>
          </a:bodyPr>
          <a:lstStyle/>
          <a:p>
            <a:pPr marL="72000" algn="just">
              <a:lnSpc>
                <a:spcPct val="150000"/>
              </a:lnSpc>
              <a:spcAft>
                <a:spcPts val="0"/>
              </a:spcAft>
            </a:pPr>
            <a:r>
              <a:rPr lang="en-US" altLang="zh-CN" sz="4400" b="1" kern="100" dirty="0">
                <a:solidFill>
                  <a:schemeClr val="accent5"/>
                </a:solidFill>
                <a:latin typeface="Alibaba Sans" panose="020B0503020203040204" pitchFamily="34" charset="0"/>
                <a:ea typeface="华文细黑"/>
                <a:cs typeface="Alibaba Sans" panose="020B0503020203040204" pitchFamily="34" charset="0"/>
              </a:rPr>
              <a:t>If you give your readers conclusions, you are telling. To show, provide them with enough “evidence” so they can come to the conclusions themselves.</a:t>
            </a:r>
          </a:p>
        </p:txBody>
      </p:sp>
    </p:spTree>
    <p:extLst>
      <p:ext uri="{BB962C8B-B14F-4D97-AF65-F5344CB8AC3E}">
        <p14:creationId xmlns:p14="http://schemas.microsoft.com/office/powerpoint/2010/main" val="299300057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linds(horizontal)">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blinds(horizontal)">
                                      <p:cBhvr>
                                        <p:cTn id="1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格 1"/>
          <p:cNvGraphicFramePr>
            <a:graphicFrameLocks noGrp="1"/>
          </p:cNvGraphicFramePr>
          <p:nvPr/>
        </p:nvGraphicFramePr>
        <p:xfrm>
          <a:off x="335179" y="333450"/>
          <a:ext cx="11521641" cy="5961283"/>
        </p:xfrm>
        <a:graphic>
          <a:graphicData uri="http://schemas.openxmlformats.org/drawingml/2006/table">
            <a:tbl>
              <a:tblPr firstRow="1" firstCol="1" bandRow="1"/>
              <a:tblGrid>
                <a:gridCol w="11521641">
                  <a:extLst>
                    <a:ext uri="{9D8B030D-6E8A-4147-A177-3AD203B41FA5}">
                      <a16:colId xmlns:a16="http://schemas.microsoft.com/office/drawing/2014/main" val="20000"/>
                    </a:ext>
                  </a:extLst>
                </a:gridCol>
              </a:tblGrid>
              <a:tr h="5961283">
                <a:tc>
                  <a:txBody>
                    <a:bodyPr/>
                    <a:lstStyle/>
                    <a:p>
                      <a:pPr marL="72000" algn="just">
                        <a:lnSpc>
                          <a:spcPct val="150000"/>
                        </a:lnSpc>
                        <a:spcAft>
                          <a:spcPts val="0"/>
                        </a:spcAft>
                      </a:pPr>
                      <a:endParaRPr lang="en-US" altLang="zh-CN" sz="2800" b="1" kern="100" dirty="0">
                        <a:solidFill>
                          <a:schemeClr val="tx1"/>
                        </a:solidFill>
                        <a:effectLst/>
                        <a:latin typeface="Alibaba Sans" panose="020B0503020203040204" pitchFamily="34" charset="0"/>
                        <a:ea typeface="华文细黑"/>
                        <a:cs typeface="Alibaba Sans" panose="020B0503020203040204" pitchFamily="34" charset="0"/>
                      </a:endParaRPr>
                    </a:p>
                    <a:p>
                      <a:pPr marL="72000" algn="just">
                        <a:lnSpc>
                          <a:spcPct val="150000"/>
                        </a:lnSpc>
                        <a:spcAft>
                          <a:spcPts val="0"/>
                        </a:spcAft>
                      </a:pPr>
                      <a:endParaRPr lang="en-US" altLang="zh-CN" sz="2800" b="1" kern="100" dirty="0">
                        <a:solidFill>
                          <a:schemeClr val="tx1"/>
                        </a:solidFill>
                        <a:effectLst/>
                        <a:latin typeface="Alibaba Sans" panose="020B0503020203040204" pitchFamily="34" charset="0"/>
                        <a:ea typeface="华文细黑"/>
                        <a:cs typeface="Alibaba Sans" panose="020B0503020203040204" pitchFamily="34" charset="0"/>
                      </a:endParaRPr>
                    </a:p>
                    <a:p>
                      <a:pPr marL="72000" algn="just">
                        <a:lnSpc>
                          <a:spcPct val="150000"/>
                        </a:lnSpc>
                        <a:spcAft>
                          <a:spcPts val="0"/>
                        </a:spcAft>
                      </a:pPr>
                      <a:endParaRPr lang="en-US" altLang="zh-CN" sz="2800" b="1" kern="100" dirty="0">
                        <a:solidFill>
                          <a:schemeClr val="tx1"/>
                        </a:solidFill>
                        <a:effectLst/>
                        <a:latin typeface="Alibaba Sans" panose="020B0503020203040204" pitchFamily="34" charset="0"/>
                        <a:ea typeface="华文细黑"/>
                        <a:cs typeface="Alibaba Sans" panose="020B050302020304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sp>
        <p:nvSpPr>
          <p:cNvPr id="5" name="矩形 4">
            <a:extLst>
              <a:ext uri="{FF2B5EF4-FFF2-40B4-BE49-F238E27FC236}">
                <a16:creationId xmlns:a16="http://schemas.microsoft.com/office/drawing/2014/main" id="{5E2CF2B6-7290-CE43-A802-8C84820A6F09}"/>
              </a:ext>
            </a:extLst>
          </p:cNvPr>
          <p:cNvSpPr/>
          <p:nvPr/>
        </p:nvSpPr>
        <p:spPr>
          <a:xfrm>
            <a:off x="481578" y="689619"/>
            <a:ext cx="11265817" cy="677621"/>
          </a:xfrm>
          <a:prstGeom prst="rect">
            <a:avLst/>
          </a:prstGeom>
        </p:spPr>
        <p:txBody>
          <a:bodyPr wrap="square">
            <a:spAutoFit/>
          </a:bodyPr>
          <a:lstStyle/>
          <a:p>
            <a:pPr marL="72000" algn="just">
              <a:lnSpc>
                <a:spcPct val="150000"/>
              </a:lnSpc>
            </a:pPr>
            <a:r>
              <a:rPr lang="en-US" altLang="zh-CN" sz="2800" b="1" kern="100" dirty="0">
                <a:highlight>
                  <a:srgbClr val="00FF00"/>
                </a:highlight>
                <a:latin typeface="Alibaba Sans" panose="020B0503020203040204" pitchFamily="34" charset="0"/>
                <a:ea typeface="华文细黑"/>
                <a:cs typeface="Alibaba Sans" panose="020B0503020203040204" pitchFamily="34" charset="0"/>
              </a:rPr>
              <a:t>Telling</a:t>
            </a:r>
            <a:r>
              <a:rPr lang="en-US" altLang="zh-CN" sz="2800" b="1" kern="100" dirty="0">
                <a:latin typeface="Alibaba Sans" panose="020B0503020203040204" pitchFamily="34" charset="0"/>
                <a:ea typeface="华文细黑"/>
                <a:cs typeface="Alibaba Sans" panose="020B0503020203040204" pitchFamily="34" charset="0"/>
              </a:rPr>
              <a:t>:  </a:t>
            </a:r>
            <a:r>
              <a:rPr lang="en-US" altLang="zh-CN" sz="2800" b="1" i="1" kern="100" dirty="0">
                <a:latin typeface="Alibaba Sans" panose="020B0503020203040204" pitchFamily="34" charset="0"/>
                <a:ea typeface="华文细黑"/>
                <a:cs typeface="Alibaba Sans" panose="020B0503020203040204" pitchFamily="34" charset="0"/>
              </a:rPr>
              <a:t>She was cold. </a:t>
            </a:r>
          </a:p>
        </p:txBody>
      </p:sp>
      <p:sp>
        <p:nvSpPr>
          <p:cNvPr id="7" name="下弧形箭头 6">
            <a:extLst>
              <a:ext uri="{FF2B5EF4-FFF2-40B4-BE49-F238E27FC236}">
                <a16:creationId xmlns:a16="http://schemas.microsoft.com/office/drawing/2014/main" id="{8EF827CB-E81B-6849-9B22-3925F5DCF5F9}"/>
              </a:ext>
            </a:extLst>
          </p:cNvPr>
          <p:cNvSpPr/>
          <p:nvPr/>
        </p:nvSpPr>
        <p:spPr>
          <a:xfrm rot="2127760">
            <a:off x="9047501" y="840563"/>
            <a:ext cx="1343294" cy="677621"/>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solidFill>
                <a:schemeClr val="tx1"/>
              </a:solidFill>
            </a:endParaRPr>
          </a:p>
        </p:txBody>
      </p:sp>
      <p:sp>
        <p:nvSpPr>
          <p:cNvPr id="8" name="矩形 7">
            <a:extLst>
              <a:ext uri="{FF2B5EF4-FFF2-40B4-BE49-F238E27FC236}">
                <a16:creationId xmlns:a16="http://schemas.microsoft.com/office/drawing/2014/main" id="{D4CB0923-4DEE-6A4D-8A7C-5B7151D71A8D}"/>
              </a:ext>
            </a:extLst>
          </p:cNvPr>
          <p:cNvSpPr/>
          <p:nvPr/>
        </p:nvSpPr>
        <p:spPr>
          <a:xfrm>
            <a:off x="481577" y="1680711"/>
            <a:ext cx="11265817" cy="677621"/>
          </a:xfrm>
          <a:prstGeom prst="rect">
            <a:avLst/>
          </a:prstGeom>
        </p:spPr>
        <p:txBody>
          <a:bodyPr wrap="square">
            <a:spAutoFit/>
          </a:bodyPr>
          <a:lstStyle/>
          <a:p>
            <a:pPr marL="72000" algn="just">
              <a:lnSpc>
                <a:spcPct val="150000"/>
              </a:lnSpc>
            </a:pPr>
            <a:r>
              <a:rPr lang="en-US" altLang="zh-CN" sz="2800" b="1" kern="100" dirty="0">
                <a:highlight>
                  <a:srgbClr val="00FF00"/>
                </a:highlight>
                <a:latin typeface="Alibaba Sans" panose="020B0503020203040204" pitchFamily="34" charset="0"/>
                <a:ea typeface="华文细黑"/>
                <a:cs typeface="Alibaba Sans" panose="020B0503020203040204" pitchFamily="34" charset="0"/>
              </a:rPr>
              <a:t>Showing</a:t>
            </a:r>
            <a:r>
              <a:rPr lang="en-US" altLang="zh-CN" sz="2800" b="1" kern="100" dirty="0">
                <a:latin typeface="Alibaba Sans" panose="020B0503020203040204" pitchFamily="34" charset="0"/>
                <a:ea typeface="华文细黑"/>
                <a:cs typeface="Alibaba Sans" panose="020B0503020203040204" pitchFamily="34" charset="0"/>
              </a:rPr>
              <a:t> : </a:t>
            </a:r>
            <a:r>
              <a:rPr lang="en-US" altLang="zh-CN" sz="2800" b="1" i="1" kern="100" dirty="0">
                <a:solidFill>
                  <a:srgbClr val="FF0000"/>
                </a:solidFill>
                <a:latin typeface="Alibaba Sans" panose="020B0503020203040204" pitchFamily="34" charset="0"/>
                <a:ea typeface="华文细黑"/>
                <a:cs typeface="Alibaba Sans" panose="020B0503020203040204" pitchFamily="34" charset="0"/>
              </a:rPr>
              <a:t> Her teeth chattered as she blew on her fingers. </a:t>
            </a:r>
          </a:p>
        </p:txBody>
      </p:sp>
      <p:sp>
        <p:nvSpPr>
          <p:cNvPr id="10" name="矩形 9">
            <a:extLst>
              <a:ext uri="{FF2B5EF4-FFF2-40B4-BE49-F238E27FC236}">
                <a16:creationId xmlns:a16="http://schemas.microsoft.com/office/drawing/2014/main" id="{2F7B4E38-AF16-E24C-BBD0-2517C7331F77}"/>
              </a:ext>
            </a:extLst>
          </p:cNvPr>
          <p:cNvSpPr/>
          <p:nvPr/>
        </p:nvSpPr>
        <p:spPr>
          <a:xfrm>
            <a:off x="463091" y="2905548"/>
            <a:ext cx="11265817" cy="677621"/>
          </a:xfrm>
          <a:prstGeom prst="rect">
            <a:avLst/>
          </a:prstGeom>
        </p:spPr>
        <p:txBody>
          <a:bodyPr wrap="square">
            <a:spAutoFit/>
          </a:bodyPr>
          <a:lstStyle/>
          <a:p>
            <a:pPr marL="72000" algn="just">
              <a:lnSpc>
                <a:spcPct val="150000"/>
              </a:lnSpc>
            </a:pPr>
            <a:r>
              <a:rPr lang="en-US" altLang="zh-CN" sz="2800" b="1" kern="100" dirty="0">
                <a:highlight>
                  <a:srgbClr val="00FF00"/>
                </a:highlight>
                <a:latin typeface="Alibaba Sans" panose="020B0503020203040204" pitchFamily="34" charset="0"/>
                <a:ea typeface="华文细黑"/>
                <a:cs typeface="Alibaba Sans" panose="020B0503020203040204" pitchFamily="34" charset="0"/>
              </a:rPr>
              <a:t>Telling</a:t>
            </a:r>
            <a:r>
              <a:rPr lang="en-US" altLang="zh-CN" sz="2800" b="1" kern="100" dirty="0">
                <a:latin typeface="Alibaba Sans" panose="020B0503020203040204" pitchFamily="34" charset="0"/>
                <a:ea typeface="华文细黑"/>
                <a:cs typeface="Alibaba Sans" panose="020B0503020203040204" pitchFamily="34" charset="0"/>
              </a:rPr>
              <a:t>:  </a:t>
            </a:r>
            <a:r>
              <a:rPr lang="en-US" altLang="zh-CN" sz="2800" b="1" i="1" kern="100" dirty="0">
                <a:latin typeface="Alibaba Sans" panose="020B0503020203040204" pitchFamily="34" charset="0"/>
                <a:ea typeface="华文细黑"/>
                <a:cs typeface="Alibaba Sans" panose="020B0503020203040204" pitchFamily="34" charset="0"/>
              </a:rPr>
              <a:t>It was hot outside. </a:t>
            </a:r>
          </a:p>
        </p:txBody>
      </p:sp>
      <p:sp>
        <p:nvSpPr>
          <p:cNvPr id="11" name="矩形 10">
            <a:extLst>
              <a:ext uri="{FF2B5EF4-FFF2-40B4-BE49-F238E27FC236}">
                <a16:creationId xmlns:a16="http://schemas.microsoft.com/office/drawing/2014/main" id="{D0445CCE-3500-E642-8194-208A8C6AD0C0}"/>
              </a:ext>
            </a:extLst>
          </p:cNvPr>
          <p:cNvSpPr/>
          <p:nvPr/>
        </p:nvSpPr>
        <p:spPr>
          <a:xfrm>
            <a:off x="462297" y="3953809"/>
            <a:ext cx="11265817" cy="1970283"/>
          </a:xfrm>
          <a:prstGeom prst="rect">
            <a:avLst/>
          </a:prstGeom>
        </p:spPr>
        <p:txBody>
          <a:bodyPr wrap="square">
            <a:spAutoFit/>
          </a:bodyPr>
          <a:lstStyle/>
          <a:p>
            <a:pPr marL="72000" algn="just">
              <a:lnSpc>
                <a:spcPct val="150000"/>
              </a:lnSpc>
            </a:pPr>
            <a:r>
              <a:rPr lang="en-US" altLang="zh-CN" sz="2800" b="1" kern="100" dirty="0">
                <a:highlight>
                  <a:srgbClr val="00FF00"/>
                </a:highlight>
                <a:latin typeface="Alibaba Sans" panose="020B0503020203040204" pitchFamily="34" charset="0"/>
                <a:ea typeface="华文细黑"/>
                <a:cs typeface="Alibaba Sans" panose="020B0503020203040204" pitchFamily="34" charset="0"/>
              </a:rPr>
              <a:t>Showing</a:t>
            </a:r>
            <a:r>
              <a:rPr lang="en-US" altLang="zh-CN" sz="2800" b="1" kern="100" dirty="0">
                <a:latin typeface="Alibaba Sans" panose="020B0503020203040204" pitchFamily="34" charset="0"/>
                <a:ea typeface="华文细黑"/>
                <a:cs typeface="Alibaba Sans" panose="020B0503020203040204" pitchFamily="34" charset="0"/>
              </a:rPr>
              <a:t> :  </a:t>
            </a:r>
            <a:r>
              <a:rPr lang="en-US" altLang="zh-CN" sz="2800" b="1" i="1" kern="100" dirty="0">
                <a:solidFill>
                  <a:srgbClr val="FF0000"/>
                </a:solidFill>
                <a:latin typeface="Alibaba Sans" panose="020B0503020203040204" pitchFamily="34" charset="0"/>
                <a:ea typeface="华文细黑"/>
                <a:cs typeface="Alibaba Sans" panose="020B0503020203040204" pitchFamily="34" charset="0"/>
              </a:rPr>
              <a:t>Heat sizzled</a:t>
            </a:r>
            <a:r>
              <a:rPr lang="en-US" altLang="zh-CN" sz="2800" b="1" kern="100" dirty="0">
                <a:solidFill>
                  <a:srgbClr val="FF0000"/>
                </a:solidFill>
                <a:latin typeface="Alibaba Sans" panose="020B0503020203040204" pitchFamily="34" charset="0"/>
                <a:ea typeface="华文细黑"/>
                <a:cs typeface="Alibaba Sans" panose="020B0503020203040204" pitchFamily="34" charset="0"/>
              </a:rPr>
              <a:t>(</a:t>
            </a:r>
            <a:r>
              <a:rPr lang="zh-CN" altLang="en-US" sz="2800" b="1" kern="100" dirty="0">
                <a:solidFill>
                  <a:srgbClr val="FF0000"/>
                </a:solidFill>
                <a:latin typeface="Alibaba Sans" panose="020B0503020203040204" pitchFamily="34" charset="0"/>
                <a:ea typeface="华文细黑"/>
                <a:cs typeface="Alibaba Sans" panose="020B0503020203040204" pitchFamily="34" charset="0"/>
              </a:rPr>
              <a:t>发出咝咝声</a:t>
            </a:r>
            <a:r>
              <a:rPr lang="en-US" altLang="zh-CN" sz="2800" b="1" kern="100" dirty="0">
                <a:solidFill>
                  <a:srgbClr val="FF0000"/>
                </a:solidFill>
                <a:latin typeface="Alibaba Sans" panose="020B0503020203040204" pitchFamily="34" charset="0"/>
                <a:ea typeface="华文细黑"/>
                <a:cs typeface="Alibaba Sans" panose="020B0503020203040204" pitchFamily="34" charset="0"/>
              </a:rPr>
              <a:t>) </a:t>
            </a:r>
            <a:r>
              <a:rPr lang="en-US" altLang="zh-CN" sz="2800" b="1" i="1" kern="100" dirty="0">
                <a:solidFill>
                  <a:srgbClr val="FF0000"/>
                </a:solidFill>
                <a:latin typeface="Alibaba Sans" panose="020B0503020203040204" pitchFamily="34" charset="0"/>
                <a:ea typeface="华文细黑"/>
                <a:cs typeface="Alibaba Sans" panose="020B0503020203040204" pitchFamily="34" charset="0"/>
              </a:rPr>
              <a:t>from the pavement. She wiped her sweaty brow and tried not to gag</a:t>
            </a:r>
            <a:r>
              <a:rPr lang="en-US" altLang="zh-CN" sz="2800" b="1" kern="100" dirty="0">
                <a:solidFill>
                  <a:srgbClr val="FF0000"/>
                </a:solidFill>
                <a:latin typeface="Alibaba Sans" panose="020B0503020203040204" pitchFamily="34" charset="0"/>
                <a:ea typeface="华文细黑"/>
                <a:cs typeface="Alibaba Sans" panose="020B0503020203040204" pitchFamily="34" charset="0"/>
              </a:rPr>
              <a:t>(</a:t>
            </a:r>
            <a:r>
              <a:rPr lang="zh-CN" altLang="en-US" sz="2800" b="1" kern="100" dirty="0">
                <a:solidFill>
                  <a:srgbClr val="FF0000"/>
                </a:solidFill>
                <a:latin typeface="Alibaba Sans" panose="020B0503020203040204" pitchFamily="34" charset="0"/>
                <a:ea typeface="华文细黑"/>
                <a:cs typeface="Alibaba Sans" panose="020B0503020203040204" pitchFamily="34" charset="0"/>
              </a:rPr>
              <a:t>作呕</a:t>
            </a:r>
            <a:r>
              <a:rPr lang="en-US" altLang="zh-CN" sz="2800" b="1" kern="100" dirty="0">
                <a:solidFill>
                  <a:srgbClr val="FF0000"/>
                </a:solidFill>
                <a:latin typeface="Alibaba Sans" panose="020B0503020203040204" pitchFamily="34" charset="0"/>
                <a:ea typeface="华文细黑"/>
                <a:cs typeface="Alibaba Sans" panose="020B0503020203040204" pitchFamily="34" charset="0"/>
              </a:rPr>
              <a:t>) </a:t>
            </a:r>
            <a:r>
              <a:rPr lang="en-US" altLang="zh-CN" sz="2800" b="1" i="1" kern="100" dirty="0">
                <a:solidFill>
                  <a:srgbClr val="FF0000"/>
                </a:solidFill>
                <a:latin typeface="Alibaba Sans" panose="020B0503020203040204" pitchFamily="34" charset="0"/>
                <a:ea typeface="华文细黑"/>
                <a:cs typeface="Alibaba Sans" panose="020B0503020203040204" pitchFamily="34" charset="0"/>
              </a:rPr>
              <a:t>at the stench of rotting garbage on the sidewalks.</a:t>
            </a:r>
          </a:p>
        </p:txBody>
      </p:sp>
      <p:sp>
        <p:nvSpPr>
          <p:cNvPr id="12" name="下弧形箭头 11">
            <a:extLst>
              <a:ext uri="{FF2B5EF4-FFF2-40B4-BE49-F238E27FC236}">
                <a16:creationId xmlns:a16="http://schemas.microsoft.com/office/drawing/2014/main" id="{47CC50DF-6E9D-A647-81A2-DD991040F9BA}"/>
              </a:ext>
            </a:extLst>
          </p:cNvPr>
          <p:cNvSpPr/>
          <p:nvPr/>
        </p:nvSpPr>
        <p:spPr>
          <a:xfrm rot="2127760">
            <a:off x="9047501" y="3232368"/>
            <a:ext cx="1343294" cy="677621"/>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solidFill>
                <a:schemeClr val="tx1"/>
              </a:solidFill>
            </a:endParaRPr>
          </a:p>
        </p:txBody>
      </p:sp>
    </p:spTree>
    <p:extLst>
      <p:ext uri="{BB962C8B-B14F-4D97-AF65-F5344CB8AC3E}">
        <p14:creationId xmlns:p14="http://schemas.microsoft.com/office/powerpoint/2010/main" val="210836352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 calcmode="lin" valueType="num">
                                      <p:cBhvr additive="base">
                                        <p:cTn id="12" dur="500" fill="hold"/>
                                        <p:tgtEl>
                                          <p:spTgt spid="7"/>
                                        </p:tgtEl>
                                        <p:attrNameLst>
                                          <p:attrName>ppt_x</p:attrName>
                                        </p:attrNameLst>
                                      </p:cBhvr>
                                      <p:tavLst>
                                        <p:tav tm="0">
                                          <p:val>
                                            <p:strVal val="#ppt_x"/>
                                          </p:val>
                                        </p:tav>
                                        <p:tav tm="100000">
                                          <p:val>
                                            <p:strVal val="#ppt_x"/>
                                          </p:val>
                                        </p:tav>
                                      </p:tavLst>
                                    </p:anim>
                                    <p:anim calcmode="lin" valueType="num">
                                      <p:cBhvr additive="base">
                                        <p:cTn id="13"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3" presetClass="entr" presetSubtype="10" fill="hold" grpId="0" nodeType="clickEffect">
                                  <p:stCondLst>
                                    <p:cond delay="0"/>
                                  </p:stCondLst>
                                  <p:childTnLst>
                                    <p:set>
                                      <p:cBhvr>
                                        <p:cTn id="17" dur="1" fill="hold">
                                          <p:stCondLst>
                                            <p:cond delay="0"/>
                                          </p:stCondLst>
                                        </p:cTn>
                                        <p:tgtEl>
                                          <p:spTgt spid="8"/>
                                        </p:tgtEl>
                                        <p:attrNameLst>
                                          <p:attrName>style.visibility</p:attrName>
                                        </p:attrNameLst>
                                      </p:cBhvr>
                                      <p:to>
                                        <p:strVal val="visible"/>
                                      </p:to>
                                    </p:set>
                                    <p:animEffect transition="in" filter="blinds(horizontal)">
                                      <p:cBhvr>
                                        <p:cTn id="18" dur="500"/>
                                        <p:tgtEl>
                                          <p:spTgt spid="8"/>
                                        </p:tgtEl>
                                      </p:cBhvr>
                                    </p:animEffect>
                                  </p:childTnLst>
                                </p:cTn>
                              </p:par>
                            </p:childTnLst>
                          </p:cTn>
                        </p:par>
                      </p:childTnLst>
                    </p:cTn>
                  </p:par>
                  <p:par>
                    <p:cTn id="19" fill="hold">
                      <p:stCondLst>
                        <p:cond delay="indefinite"/>
                      </p:stCondLst>
                      <p:childTnLst>
                        <p:par>
                          <p:cTn id="20" fill="hold">
                            <p:stCondLst>
                              <p:cond delay="0"/>
                            </p:stCondLst>
                            <p:childTnLst>
                              <p:par>
                                <p:cTn id="21" presetID="3" presetClass="entr" presetSubtype="1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animEffect transition="in" filter="blinds(horizontal)">
                                      <p:cBhvr>
                                        <p:cTn id="23" dur="500"/>
                                        <p:tgtEl>
                                          <p:spTgt spid="10"/>
                                        </p:tgtEl>
                                      </p:cBhvr>
                                    </p:animEffect>
                                  </p:childTnLst>
                                </p:cTn>
                              </p:par>
                            </p:childTnLst>
                          </p:cTn>
                        </p:par>
                      </p:childTnLst>
                    </p:cTn>
                  </p:par>
                  <p:par>
                    <p:cTn id="24" fill="hold">
                      <p:stCondLst>
                        <p:cond delay="indefinite"/>
                      </p:stCondLst>
                      <p:childTnLst>
                        <p:par>
                          <p:cTn id="25" fill="hold">
                            <p:stCondLst>
                              <p:cond delay="0"/>
                            </p:stCondLst>
                            <p:childTnLst>
                              <p:par>
                                <p:cTn id="26" presetID="2" presetClass="entr" presetSubtype="4" fill="hold" grpId="0" nodeType="clickEffect">
                                  <p:stCondLst>
                                    <p:cond delay="0"/>
                                  </p:stCondLst>
                                  <p:childTnLst>
                                    <p:set>
                                      <p:cBhvr>
                                        <p:cTn id="27" dur="1" fill="hold">
                                          <p:stCondLst>
                                            <p:cond delay="0"/>
                                          </p:stCondLst>
                                        </p:cTn>
                                        <p:tgtEl>
                                          <p:spTgt spid="12"/>
                                        </p:tgtEl>
                                        <p:attrNameLst>
                                          <p:attrName>style.visibility</p:attrName>
                                        </p:attrNameLst>
                                      </p:cBhvr>
                                      <p:to>
                                        <p:strVal val="visible"/>
                                      </p:to>
                                    </p:set>
                                    <p:anim calcmode="lin" valueType="num">
                                      <p:cBhvr additive="base">
                                        <p:cTn id="28" dur="500" fill="hold"/>
                                        <p:tgtEl>
                                          <p:spTgt spid="12"/>
                                        </p:tgtEl>
                                        <p:attrNameLst>
                                          <p:attrName>ppt_x</p:attrName>
                                        </p:attrNameLst>
                                      </p:cBhvr>
                                      <p:tavLst>
                                        <p:tav tm="0">
                                          <p:val>
                                            <p:strVal val="#ppt_x"/>
                                          </p:val>
                                        </p:tav>
                                        <p:tav tm="100000">
                                          <p:val>
                                            <p:strVal val="#ppt_x"/>
                                          </p:val>
                                        </p:tav>
                                      </p:tavLst>
                                    </p:anim>
                                    <p:anim calcmode="lin" valueType="num">
                                      <p:cBhvr additive="base">
                                        <p:cTn id="29"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3" presetClass="entr" presetSubtype="10" fill="hold" grpId="0" nodeType="clickEffect">
                                  <p:stCondLst>
                                    <p:cond delay="0"/>
                                  </p:stCondLst>
                                  <p:childTnLst>
                                    <p:set>
                                      <p:cBhvr>
                                        <p:cTn id="33" dur="1" fill="hold">
                                          <p:stCondLst>
                                            <p:cond delay="0"/>
                                          </p:stCondLst>
                                        </p:cTn>
                                        <p:tgtEl>
                                          <p:spTgt spid="11"/>
                                        </p:tgtEl>
                                        <p:attrNameLst>
                                          <p:attrName>style.visibility</p:attrName>
                                        </p:attrNameLst>
                                      </p:cBhvr>
                                      <p:to>
                                        <p:strVal val="visible"/>
                                      </p:to>
                                    </p:set>
                                    <p:animEffect transition="in" filter="blinds(horizontal)">
                                      <p:cBhvr>
                                        <p:cTn id="34"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animBg="1"/>
      <p:bldP spid="8" grpId="0"/>
      <p:bldP spid="10" grpId="0"/>
      <p:bldP spid="11" grpId="0"/>
      <p:bldP spid="12" grpId="0" animBg="1"/>
    </p:bld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格 1"/>
          <p:cNvGraphicFramePr>
            <a:graphicFrameLocks noGrp="1"/>
          </p:cNvGraphicFramePr>
          <p:nvPr/>
        </p:nvGraphicFramePr>
        <p:xfrm>
          <a:off x="335179" y="333450"/>
          <a:ext cx="11521641" cy="5961283"/>
        </p:xfrm>
        <a:graphic>
          <a:graphicData uri="http://schemas.openxmlformats.org/drawingml/2006/table">
            <a:tbl>
              <a:tblPr firstRow="1" firstCol="1" bandRow="1"/>
              <a:tblGrid>
                <a:gridCol w="11521641">
                  <a:extLst>
                    <a:ext uri="{9D8B030D-6E8A-4147-A177-3AD203B41FA5}">
                      <a16:colId xmlns:a16="http://schemas.microsoft.com/office/drawing/2014/main" val="20000"/>
                    </a:ext>
                  </a:extLst>
                </a:gridCol>
              </a:tblGrid>
              <a:tr h="5961283">
                <a:tc>
                  <a:txBody>
                    <a:bodyPr/>
                    <a:lstStyle/>
                    <a:p>
                      <a:pPr marL="72000" algn="just">
                        <a:lnSpc>
                          <a:spcPct val="150000"/>
                        </a:lnSpc>
                        <a:spcAft>
                          <a:spcPts val="0"/>
                        </a:spcAft>
                      </a:pPr>
                      <a:endParaRPr lang="en-US" altLang="zh-CN" sz="2800" b="1" kern="100" dirty="0">
                        <a:solidFill>
                          <a:schemeClr val="tx1"/>
                        </a:solidFill>
                        <a:effectLst/>
                        <a:latin typeface="Alibaba Sans" panose="020B0503020203040204" pitchFamily="34" charset="0"/>
                        <a:ea typeface="华文细黑"/>
                        <a:cs typeface="Alibaba Sans" panose="020B0503020203040204" pitchFamily="34" charset="0"/>
                      </a:endParaRPr>
                    </a:p>
                    <a:p>
                      <a:pPr marL="72000" algn="just">
                        <a:lnSpc>
                          <a:spcPct val="150000"/>
                        </a:lnSpc>
                        <a:spcAft>
                          <a:spcPts val="0"/>
                        </a:spcAft>
                      </a:pPr>
                      <a:endParaRPr lang="en-US" altLang="zh-CN" sz="2800" b="1" kern="100" dirty="0">
                        <a:solidFill>
                          <a:schemeClr val="tx1"/>
                        </a:solidFill>
                        <a:effectLst/>
                        <a:latin typeface="Alibaba Sans" panose="020B0503020203040204" pitchFamily="34" charset="0"/>
                        <a:ea typeface="华文细黑"/>
                        <a:cs typeface="Alibaba Sans" panose="020B0503020203040204" pitchFamily="34" charset="0"/>
                      </a:endParaRPr>
                    </a:p>
                    <a:p>
                      <a:pPr marL="72000" algn="just">
                        <a:lnSpc>
                          <a:spcPct val="150000"/>
                        </a:lnSpc>
                        <a:spcAft>
                          <a:spcPts val="0"/>
                        </a:spcAft>
                      </a:pPr>
                      <a:endParaRPr lang="en-US" altLang="zh-CN" sz="2800" b="1" kern="100" dirty="0">
                        <a:solidFill>
                          <a:schemeClr val="tx1"/>
                        </a:solidFill>
                        <a:effectLst/>
                        <a:latin typeface="Alibaba Sans" panose="020B0503020203040204" pitchFamily="34" charset="0"/>
                        <a:ea typeface="华文细黑"/>
                        <a:cs typeface="Alibaba Sans" panose="020B050302020304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sp>
        <p:nvSpPr>
          <p:cNvPr id="5" name="矩形 4">
            <a:extLst>
              <a:ext uri="{FF2B5EF4-FFF2-40B4-BE49-F238E27FC236}">
                <a16:creationId xmlns:a16="http://schemas.microsoft.com/office/drawing/2014/main" id="{5E2CF2B6-7290-CE43-A802-8C84820A6F09}"/>
              </a:ext>
            </a:extLst>
          </p:cNvPr>
          <p:cNvSpPr/>
          <p:nvPr/>
        </p:nvSpPr>
        <p:spPr>
          <a:xfrm>
            <a:off x="487173" y="876045"/>
            <a:ext cx="11265817" cy="677621"/>
          </a:xfrm>
          <a:prstGeom prst="rect">
            <a:avLst/>
          </a:prstGeom>
        </p:spPr>
        <p:txBody>
          <a:bodyPr wrap="square">
            <a:spAutoFit/>
          </a:bodyPr>
          <a:lstStyle/>
          <a:p>
            <a:pPr marL="72000" algn="just">
              <a:lnSpc>
                <a:spcPct val="150000"/>
              </a:lnSpc>
            </a:pPr>
            <a:r>
              <a:rPr lang="en-US" altLang="zh-CN" sz="2800" b="1" kern="100" dirty="0">
                <a:highlight>
                  <a:srgbClr val="00FF00"/>
                </a:highlight>
                <a:latin typeface="Alibaba Sans" panose="020B0503020203040204" pitchFamily="34" charset="0"/>
                <a:ea typeface="华文细黑"/>
                <a:cs typeface="Alibaba Sans" panose="020B0503020203040204" pitchFamily="34" charset="0"/>
              </a:rPr>
              <a:t>Telling</a:t>
            </a:r>
            <a:r>
              <a:rPr lang="en-US" altLang="zh-CN" sz="2800" b="1" kern="100" dirty="0">
                <a:latin typeface="Alibaba Sans" panose="020B0503020203040204" pitchFamily="34" charset="0"/>
                <a:ea typeface="华文细黑"/>
                <a:cs typeface="Alibaba Sans" panose="020B0503020203040204" pitchFamily="34" charset="0"/>
              </a:rPr>
              <a:t>:  </a:t>
            </a:r>
            <a:r>
              <a:rPr lang="en-US" altLang="zh-CN" sz="2800" b="1" i="1" kern="100" dirty="0">
                <a:latin typeface="Alibaba Sans" panose="020B0503020203040204" pitchFamily="34" charset="0"/>
                <a:ea typeface="华文细黑"/>
                <a:cs typeface="Alibaba Sans" panose="020B0503020203040204" pitchFamily="34" charset="0"/>
              </a:rPr>
              <a:t>“Get out,” I said angrily.</a:t>
            </a:r>
          </a:p>
        </p:txBody>
      </p:sp>
      <p:sp>
        <p:nvSpPr>
          <p:cNvPr id="7" name="下弧形箭头 6">
            <a:extLst>
              <a:ext uri="{FF2B5EF4-FFF2-40B4-BE49-F238E27FC236}">
                <a16:creationId xmlns:a16="http://schemas.microsoft.com/office/drawing/2014/main" id="{8EF827CB-E81B-6849-9B22-3925F5DCF5F9}"/>
              </a:ext>
            </a:extLst>
          </p:cNvPr>
          <p:cNvSpPr/>
          <p:nvPr/>
        </p:nvSpPr>
        <p:spPr>
          <a:xfrm rot="2127760">
            <a:off x="9100780" y="1185165"/>
            <a:ext cx="1343294" cy="677621"/>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solidFill>
                <a:schemeClr val="tx1"/>
              </a:solidFill>
            </a:endParaRPr>
          </a:p>
        </p:txBody>
      </p:sp>
      <p:sp>
        <p:nvSpPr>
          <p:cNvPr id="8" name="矩形 7">
            <a:extLst>
              <a:ext uri="{FF2B5EF4-FFF2-40B4-BE49-F238E27FC236}">
                <a16:creationId xmlns:a16="http://schemas.microsoft.com/office/drawing/2014/main" id="{D4CB0923-4DEE-6A4D-8A7C-5B7151D71A8D}"/>
              </a:ext>
            </a:extLst>
          </p:cNvPr>
          <p:cNvSpPr/>
          <p:nvPr/>
        </p:nvSpPr>
        <p:spPr>
          <a:xfrm>
            <a:off x="487173" y="2010521"/>
            <a:ext cx="11265817" cy="677621"/>
          </a:xfrm>
          <a:prstGeom prst="rect">
            <a:avLst/>
          </a:prstGeom>
        </p:spPr>
        <p:txBody>
          <a:bodyPr wrap="square">
            <a:spAutoFit/>
          </a:bodyPr>
          <a:lstStyle/>
          <a:p>
            <a:pPr marL="72000" algn="just">
              <a:lnSpc>
                <a:spcPct val="150000"/>
              </a:lnSpc>
            </a:pPr>
            <a:r>
              <a:rPr lang="en-US" altLang="zh-CN" sz="2800" b="1" kern="100" dirty="0">
                <a:highlight>
                  <a:srgbClr val="00FF00"/>
                </a:highlight>
                <a:latin typeface="Alibaba Sans" panose="020B0503020203040204" pitchFamily="34" charset="0"/>
                <a:ea typeface="华文细黑"/>
                <a:cs typeface="Alibaba Sans" panose="020B0503020203040204" pitchFamily="34" charset="0"/>
              </a:rPr>
              <a:t>Showing</a:t>
            </a:r>
            <a:r>
              <a:rPr lang="en-US" altLang="zh-CN" sz="2800" b="1" kern="100" dirty="0">
                <a:latin typeface="Alibaba Sans" panose="020B0503020203040204" pitchFamily="34" charset="0"/>
                <a:ea typeface="华文细黑"/>
                <a:cs typeface="Alibaba Sans" panose="020B0503020203040204" pitchFamily="34" charset="0"/>
              </a:rPr>
              <a:t> : </a:t>
            </a:r>
            <a:r>
              <a:rPr lang="en-US" altLang="zh-CN" sz="2800" b="1" i="1" kern="100" dirty="0">
                <a:solidFill>
                  <a:srgbClr val="FF0000"/>
                </a:solidFill>
                <a:latin typeface="Alibaba Sans" panose="020B0503020203040204" pitchFamily="34" charset="0"/>
                <a:ea typeface="华文细黑"/>
                <a:cs typeface="Alibaba Sans" panose="020B0503020203040204" pitchFamily="34" charset="0"/>
              </a:rPr>
              <a:t> “Get out.” I shoved him toward the door.</a:t>
            </a:r>
          </a:p>
        </p:txBody>
      </p:sp>
      <p:sp>
        <p:nvSpPr>
          <p:cNvPr id="10" name="矩形 9">
            <a:extLst>
              <a:ext uri="{FF2B5EF4-FFF2-40B4-BE49-F238E27FC236}">
                <a16:creationId xmlns:a16="http://schemas.microsoft.com/office/drawing/2014/main" id="{2F7B4E38-AF16-E24C-BBD0-2517C7331F77}"/>
              </a:ext>
            </a:extLst>
          </p:cNvPr>
          <p:cNvSpPr/>
          <p:nvPr/>
        </p:nvSpPr>
        <p:spPr>
          <a:xfrm>
            <a:off x="462297" y="3429794"/>
            <a:ext cx="11265817" cy="677621"/>
          </a:xfrm>
          <a:prstGeom prst="rect">
            <a:avLst/>
          </a:prstGeom>
        </p:spPr>
        <p:txBody>
          <a:bodyPr wrap="square">
            <a:spAutoFit/>
          </a:bodyPr>
          <a:lstStyle/>
          <a:p>
            <a:pPr marL="72000" algn="just">
              <a:lnSpc>
                <a:spcPct val="150000"/>
              </a:lnSpc>
            </a:pPr>
            <a:r>
              <a:rPr lang="en-US" altLang="zh-CN" sz="2800" b="1" kern="100" dirty="0">
                <a:highlight>
                  <a:srgbClr val="00FF00"/>
                </a:highlight>
                <a:latin typeface="Alibaba Sans" panose="020B0503020203040204" pitchFamily="34" charset="0"/>
                <a:ea typeface="华文细黑"/>
                <a:cs typeface="Alibaba Sans" panose="020B0503020203040204" pitchFamily="34" charset="0"/>
              </a:rPr>
              <a:t>Telling</a:t>
            </a:r>
            <a:r>
              <a:rPr lang="en-US" altLang="zh-CN" sz="2800" b="1" kern="100" dirty="0">
                <a:latin typeface="Alibaba Sans" panose="020B0503020203040204" pitchFamily="34" charset="0"/>
                <a:ea typeface="华文细黑"/>
                <a:cs typeface="Alibaba Sans" panose="020B0503020203040204" pitchFamily="34" charset="0"/>
              </a:rPr>
              <a:t>:  </a:t>
            </a:r>
            <a:r>
              <a:rPr lang="en-US" altLang="zh-CN" sz="2800" b="1" i="1" kern="100" dirty="0">
                <a:latin typeface="Alibaba Sans" panose="020B0503020203040204" pitchFamily="34" charset="0"/>
                <a:ea typeface="华文细黑"/>
                <a:cs typeface="Alibaba Sans" panose="020B0503020203040204" pitchFamily="34" charset="0"/>
              </a:rPr>
              <a:t>He looked tired. </a:t>
            </a:r>
          </a:p>
        </p:txBody>
      </p:sp>
      <p:sp>
        <p:nvSpPr>
          <p:cNvPr id="11" name="矩形 10">
            <a:extLst>
              <a:ext uri="{FF2B5EF4-FFF2-40B4-BE49-F238E27FC236}">
                <a16:creationId xmlns:a16="http://schemas.microsoft.com/office/drawing/2014/main" id="{D0445CCE-3500-E642-8194-208A8C6AD0C0}"/>
              </a:ext>
            </a:extLst>
          </p:cNvPr>
          <p:cNvSpPr/>
          <p:nvPr/>
        </p:nvSpPr>
        <p:spPr>
          <a:xfrm>
            <a:off x="462297" y="4493176"/>
            <a:ext cx="11265817" cy="1323952"/>
          </a:xfrm>
          <a:prstGeom prst="rect">
            <a:avLst/>
          </a:prstGeom>
        </p:spPr>
        <p:txBody>
          <a:bodyPr wrap="square">
            <a:spAutoFit/>
          </a:bodyPr>
          <a:lstStyle/>
          <a:p>
            <a:pPr marL="72000" algn="just">
              <a:lnSpc>
                <a:spcPct val="150000"/>
              </a:lnSpc>
            </a:pPr>
            <a:r>
              <a:rPr lang="en-US" altLang="zh-CN" sz="2800" b="1" kern="100" dirty="0">
                <a:highlight>
                  <a:srgbClr val="00FF00"/>
                </a:highlight>
                <a:latin typeface="Alibaba Sans" panose="020B0503020203040204" pitchFamily="34" charset="0"/>
                <a:ea typeface="华文细黑"/>
                <a:cs typeface="Alibaba Sans" panose="020B0503020203040204" pitchFamily="34" charset="0"/>
              </a:rPr>
              <a:t>Showing</a:t>
            </a:r>
            <a:r>
              <a:rPr lang="en-US" altLang="zh-CN" sz="2800" b="1" kern="100" dirty="0">
                <a:latin typeface="Alibaba Sans" panose="020B0503020203040204" pitchFamily="34" charset="0"/>
                <a:ea typeface="华文细黑"/>
                <a:cs typeface="Alibaba Sans" panose="020B0503020203040204" pitchFamily="34" charset="0"/>
              </a:rPr>
              <a:t> :  </a:t>
            </a:r>
            <a:r>
              <a:rPr lang="en-US" altLang="zh-CN" sz="2800" b="1" i="1" kern="100" dirty="0">
                <a:solidFill>
                  <a:srgbClr val="FF0000"/>
                </a:solidFill>
                <a:latin typeface="Alibaba Sans" panose="020B0503020203040204" pitchFamily="34" charset="0"/>
                <a:ea typeface="华文细黑"/>
                <a:cs typeface="Alibaba Sans" panose="020B0503020203040204" pitchFamily="34" charset="0"/>
              </a:rPr>
              <a:t>He slumped</a:t>
            </a:r>
            <a:r>
              <a:rPr lang="en-US" altLang="zh-CN" sz="2800" b="1" kern="100" dirty="0">
                <a:solidFill>
                  <a:srgbClr val="FF0000"/>
                </a:solidFill>
                <a:latin typeface="Alibaba Sans" panose="020B0503020203040204" pitchFamily="34" charset="0"/>
                <a:ea typeface="华文细黑"/>
                <a:cs typeface="Alibaba Sans" panose="020B0503020203040204" pitchFamily="34" charset="0"/>
              </a:rPr>
              <a:t>(</a:t>
            </a:r>
            <a:r>
              <a:rPr lang="zh-CN" altLang="en-US" sz="2800" b="1" kern="100" dirty="0">
                <a:solidFill>
                  <a:srgbClr val="FF0000"/>
                </a:solidFill>
                <a:latin typeface="Alibaba Sans" panose="020B0503020203040204" pitchFamily="34" charset="0"/>
                <a:ea typeface="华文细黑"/>
                <a:cs typeface="Alibaba Sans" panose="020B0503020203040204" pitchFamily="34" charset="0"/>
              </a:rPr>
              <a:t>重重地坐下</a:t>
            </a:r>
            <a:r>
              <a:rPr lang="en-US" altLang="zh-CN" sz="2800" b="1" kern="100" dirty="0">
                <a:solidFill>
                  <a:srgbClr val="FF0000"/>
                </a:solidFill>
                <a:latin typeface="Alibaba Sans" panose="020B0503020203040204" pitchFamily="34" charset="0"/>
                <a:ea typeface="华文细黑"/>
                <a:cs typeface="Alibaba Sans" panose="020B0503020203040204" pitchFamily="34" charset="0"/>
              </a:rPr>
              <a:t>) </a:t>
            </a:r>
            <a:r>
              <a:rPr lang="en-US" altLang="zh-CN" sz="2800" b="1" i="1" kern="100" dirty="0">
                <a:solidFill>
                  <a:srgbClr val="FF0000"/>
                </a:solidFill>
                <a:latin typeface="Alibaba Sans" panose="020B0503020203040204" pitchFamily="34" charset="0"/>
                <a:ea typeface="华文细黑"/>
                <a:cs typeface="Alibaba Sans" panose="020B0503020203040204" pitchFamily="34" charset="0"/>
              </a:rPr>
              <a:t>into his chair. His eyelids drooped(</a:t>
            </a:r>
            <a:r>
              <a:rPr lang="zh-CN" altLang="en-US" sz="2800" b="1" i="1" kern="100" dirty="0">
                <a:solidFill>
                  <a:srgbClr val="FF0000"/>
                </a:solidFill>
                <a:latin typeface="Alibaba Sans" panose="020B0503020203040204" pitchFamily="34" charset="0"/>
                <a:ea typeface="华文细黑"/>
                <a:cs typeface="Alibaba Sans" panose="020B0503020203040204" pitchFamily="34" charset="0"/>
              </a:rPr>
              <a:t>低垂</a:t>
            </a:r>
            <a:r>
              <a:rPr lang="en-US" altLang="zh-CN" sz="2800" b="1" i="1" kern="100" dirty="0">
                <a:solidFill>
                  <a:srgbClr val="FF0000"/>
                </a:solidFill>
                <a:latin typeface="Alibaba Sans" panose="020B0503020203040204" pitchFamily="34" charset="0"/>
                <a:ea typeface="华文细黑"/>
                <a:cs typeface="Alibaba Sans" panose="020B0503020203040204" pitchFamily="34" charset="0"/>
              </a:rPr>
              <a:t>), and his chin sank on his chest. </a:t>
            </a:r>
          </a:p>
        </p:txBody>
      </p:sp>
      <p:sp>
        <p:nvSpPr>
          <p:cNvPr id="12" name="下弧形箭头 11">
            <a:extLst>
              <a:ext uri="{FF2B5EF4-FFF2-40B4-BE49-F238E27FC236}">
                <a16:creationId xmlns:a16="http://schemas.microsoft.com/office/drawing/2014/main" id="{47CC50DF-6E9D-A647-81A2-DD991040F9BA}"/>
              </a:ext>
            </a:extLst>
          </p:cNvPr>
          <p:cNvSpPr/>
          <p:nvPr/>
        </p:nvSpPr>
        <p:spPr>
          <a:xfrm rot="2127760">
            <a:off x="9263523" y="3827545"/>
            <a:ext cx="1343294" cy="677621"/>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solidFill>
                <a:schemeClr val="tx1"/>
              </a:solidFill>
            </a:endParaRPr>
          </a:p>
        </p:txBody>
      </p:sp>
    </p:spTree>
    <p:extLst>
      <p:ext uri="{BB962C8B-B14F-4D97-AF65-F5344CB8AC3E}">
        <p14:creationId xmlns:p14="http://schemas.microsoft.com/office/powerpoint/2010/main" val="9371319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 calcmode="lin" valueType="num">
                                      <p:cBhvr additive="base">
                                        <p:cTn id="12" dur="500" fill="hold"/>
                                        <p:tgtEl>
                                          <p:spTgt spid="7"/>
                                        </p:tgtEl>
                                        <p:attrNameLst>
                                          <p:attrName>ppt_x</p:attrName>
                                        </p:attrNameLst>
                                      </p:cBhvr>
                                      <p:tavLst>
                                        <p:tav tm="0">
                                          <p:val>
                                            <p:strVal val="#ppt_x"/>
                                          </p:val>
                                        </p:tav>
                                        <p:tav tm="100000">
                                          <p:val>
                                            <p:strVal val="#ppt_x"/>
                                          </p:val>
                                        </p:tav>
                                      </p:tavLst>
                                    </p:anim>
                                    <p:anim calcmode="lin" valueType="num">
                                      <p:cBhvr additive="base">
                                        <p:cTn id="13"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3" presetClass="entr" presetSubtype="10" fill="hold" grpId="0" nodeType="clickEffect">
                                  <p:stCondLst>
                                    <p:cond delay="0"/>
                                  </p:stCondLst>
                                  <p:childTnLst>
                                    <p:set>
                                      <p:cBhvr>
                                        <p:cTn id="17" dur="1" fill="hold">
                                          <p:stCondLst>
                                            <p:cond delay="0"/>
                                          </p:stCondLst>
                                        </p:cTn>
                                        <p:tgtEl>
                                          <p:spTgt spid="8"/>
                                        </p:tgtEl>
                                        <p:attrNameLst>
                                          <p:attrName>style.visibility</p:attrName>
                                        </p:attrNameLst>
                                      </p:cBhvr>
                                      <p:to>
                                        <p:strVal val="visible"/>
                                      </p:to>
                                    </p:set>
                                    <p:animEffect transition="in" filter="blinds(horizontal)">
                                      <p:cBhvr>
                                        <p:cTn id="18" dur="500"/>
                                        <p:tgtEl>
                                          <p:spTgt spid="8"/>
                                        </p:tgtEl>
                                      </p:cBhvr>
                                    </p:animEffect>
                                  </p:childTnLst>
                                </p:cTn>
                              </p:par>
                            </p:childTnLst>
                          </p:cTn>
                        </p:par>
                      </p:childTnLst>
                    </p:cTn>
                  </p:par>
                  <p:par>
                    <p:cTn id="19" fill="hold">
                      <p:stCondLst>
                        <p:cond delay="indefinite"/>
                      </p:stCondLst>
                      <p:childTnLst>
                        <p:par>
                          <p:cTn id="20" fill="hold">
                            <p:stCondLst>
                              <p:cond delay="0"/>
                            </p:stCondLst>
                            <p:childTnLst>
                              <p:par>
                                <p:cTn id="21" presetID="3" presetClass="entr" presetSubtype="1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animEffect transition="in" filter="blinds(horizontal)">
                                      <p:cBhvr>
                                        <p:cTn id="23" dur="500"/>
                                        <p:tgtEl>
                                          <p:spTgt spid="10"/>
                                        </p:tgtEl>
                                      </p:cBhvr>
                                    </p:animEffect>
                                  </p:childTnLst>
                                </p:cTn>
                              </p:par>
                            </p:childTnLst>
                          </p:cTn>
                        </p:par>
                      </p:childTnLst>
                    </p:cTn>
                  </p:par>
                  <p:par>
                    <p:cTn id="24" fill="hold">
                      <p:stCondLst>
                        <p:cond delay="indefinite"/>
                      </p:stCondLst>
                      <p:childTnLst>
                        <p:par>
                          <p:cTn id="25" fill="hold">
                            <p:stCondLst>
                              <p:cond delay="0"/>
                            </p:stCondLst>
                            <p:childTnLst>
                              <p:par>
                                <p:cTn id="26" presetID="2" presetClass="entr" presetSubtype="4" fill="hold" grpId="0" nodeType="clickEffect">
                                  <p:stCondLst>
                                    <p:cond delay="0"/>
                                  </p:stCondLst>
                                  <p:childTnLst>
                                    <p:set>
                                      <p:cBhvr>
                                        <p:cTn id="27" dur="1" fill="hold">
                                          <p:stCondLst>
                                            <p:cond delay="0"/>
                                          </p:stCondLst>
                                        </p:cTn>
                                        <p:tgtEl>
                                          <p:spTgt spid="12"/>
                                        </p:tgtEl>
                                        <p:attrNameLst>
                                          <p:attrName>style.visibility</p:attrName>
                                        </p:attrNameLst>
                                      </p:cBhvr>
                                      <p:to>
                                        <p:strVal val="visible"/>
                                      </p:to>
                                    </p:set>
                                    <p:anim calcmode="lin" valueType="num">
                                      <p:cBhvr additive="base">
                                        <p:cTn id="28" dur="500" fill="hold"/>
                                        <p:tgtEl>
                                          <p:spTgt spid="12"/>
                                        </p:tgtEl>
                                        <p:attrNameLst>
                                          <p:attrName>ppt_x</p:attrName>
                                        </p:attrNameLst>
                                      </p:cBhvr>
                                      <p:tavLst>
                                        <p:tav tm="0">
                                          <p:val>
                                            <p:strVal val="#ppt_x"/>
                                          </p:val>
                                        </p:tav>
                                        <p:tav tm="100000">
                                          <p:val>
                                            <p:strVal val="#ppt_x"/>
                                          </p:val>
                                        </p:tav>
                                      </p:tavLst>
                                    </p:anim>
                                    <p:anim calcmode="lin" valueType="num">
                                      <p:cBhvr additive="base">
                                        <p:cTn id="29"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3" presetClass="entr" presetSubtype="10" fill="hold" grpId="0" nodeType="clickEffect">
                                  <p:stCondLst>
                                    <p:cond delay="0"/>
                                  </p:stCondLst>
                                  <p:childTnLst>
                                    <p:set>
                                      <p:cBhvr>
                                        <p:cTn id="33" dur="1" fill="hold">
                                          <p:stCondLst>
                                            <p:cond delay="0"/>
                                          </p:stCondLst>
                                        </p:cTn>
                                        <p:tgtEl>
                                          <p:spTgt spid="11"/>
                                        </p:tgtEl>
                                        <p:attrNameLst>
                                          <p:attrName>style.visibility</p:attrName>
                                        </p:attrNameLst>
                                      </p:cBhvr>
                                      <p:to>
                                        <p:strVal val="visible"/>
                                      </p:to>
                                    </p:set>
                                    <p:animEffect transition="in" filter="blinds(horizontal)">
                                      <p:cBhvr>
                                        <p:cTn id="34"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animBg="1"/>
      <p:bldP spid="8" grpId="0"/>
      <p:bldP spid="10" grpId="0"/>
      <p:bldP spid="11" grpId="0"/>
      <p:bldP spid="12" grpId="0" animBg="1"/>
    </p:bld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格 1"/>
          <p:cNvGraphicFramePr>
            <a:graphicFrameLocks noGrp="1"/>
          </p:cNvGraphicFramePr>
          <p:nvPr/>
        </p:nvGraphicFramePr>
        <p:xfrm>
          <a:off x="335179" y="333450"/>
          <a:ext cx="11521641" cy="5961283"/>
        </p:xfrm>
        <a:graphic>
          <a:graphicData uri="http://schemas.openxmlformats.org/drawingml/2006/table">
            <a:tbl>
              <a:tblPr firstRow="1" firstCol="1" bandRow="1"/>
              <a:tblGrid>
                <a:gridCol w="11521641">
                  <a:extLst>
                    <a:ext uri="{9D8B030D-6E8A-4147-A177-3AD203B41FA5}">
                      <a16:colId xmlns:a16="http://schemas.microsoft.com/office/drawing/2014/main" val="20000"/>
                    </a:ext>
                  </a:extLst>
                </a:gridCol>
              </a:tblGrid>
              <a:tr h="5961283">
                <a:tc>
                  <a:txBody>
                    <a:bodyPr/>
                    <a:lstStyle/>
                    <a:p>
                      <a:pPr marL="72000" algn="just">
                        <a:lnSpc>
                          <a:spcPct val="150000"/>
                        </a:lnSpc>
                        <a:spcAft>
                          <a:spcPts val="0"/>
                        </a:spcAft>
                      </a:pPr>
                      <a:endParaRPr lang="en-US" altLang="zh-CN" sz="2800" b="1" kern="100" dirty="0">
                        <a:solidFill>
                          <a:schemeClr val="tx1"/>
                        </a:solidFill>
                        <a:effectLst/>
                        <a:latin typeface="Alibaba Sans" panose="020B0503020203040204" pitchFamily="34" charset="0"/>
                        <a:ea typeface="华文细黑"/>
                        <a:cs typeface="Alibaba Sans" panose="020B0503020203040204" pitchFamily="34" charset="0"/>
                      </a:endParaRPr>
                    </a:p>
                    <a:p>
                      <a:pPr marL="72000" algn="just">
                        <a:lnSpc>
                          <a:spcPct val="150000"/>
                        </a:lnSpc>
                        <a:spcAft>
                          <a:spcPts val="0"/>
                        </a:spcAft>
                      </a:pPr>
                      <a:endParaRPr lang="en-US" altLang="zh-CN" sz="2800" b="1" kern="100" dirty="0">
                        <a:solidFill>
                          <a:schemeClr val="tx1"/>
                        </a:solidFill>
                        <a:effectLst/>
                        <a:latin typeface="Alibaba Sans" panose="020B0503020203040204" pitchFamily="34" charset="0"/>
                        <a:ea typeface="华文细黑"/>
                        <a:cs typeface="Alibaba Sans" panose="020B0503020203040204" pitchFamily="34" charset="0"/>
                      </a:endParaRPr>
                    </a:p>
                    <a:p>
                      <a:pPr marL="72000" algn="just">
                        <a:lnSpc>
                          <a:spcPct val="150000"/>
                        </a:lnSpc>
                        <a:spcAft>
                          <a:spcPts val="0"/>
                        </a:spcAft>
                      </a:pPr>
                      <a:endParaRPr lang="en-US" altLang="zh-CN" sz="2800" b="1" kern="100" dirty="0">
                        <a:solidFill>
                          <a:schemeClr val="tx1"/>
                        </a:solidFill>
                        <a:effectLst/>
                        <a:latin typeface="Alibaba Sans" panose="020B0503020203040204" pitchFamily="34" charset="0"/>
                        <a:ea typeface="华文细黑"/>
                        <a:cs typeface="Alibaba Sans" panose="020B050302020304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sp>
        <p:nvSpPr>
          <p:cNvPr id="5" name="矩形 4">
            <a:extLst>
              <a:ext uri="{FF2B5EF4-FFF2-40B4-BE49-F238E27FC236}">
                <a16:creationId xmlns:a16="http://schemas.microsoft.com/office/drawing/2014/main" id="{5E2CF2B6-7290-CE43-A802-8C84820A6F09}"/>
              </a:ext>
            </a:extLst>
          </p:cNvPr>
          <p:cNvSpPr/>
          <p:nvPr/>
        </p:nvSpPr>
        <p:spPr>
          <a:xfrm>
            <a:off x="469164" y="519534"/>
            <a:ext cx="11265817" cy="677621"/>
          </a:xfrm>
          <a:prstGeom prst="rect">
            <a:avLst/>
          </a:prstGeom>
        </p:spPr>
        <p:txBody>
          <a:bodyPr wrap="square">
            <a:spAutoFit/>
          </a:bodyPr>
          <a:lstStyle/>
          <a:p>
            <a:pPr marL="72000" algn="just">
              <a:lnSpc>
                <a:spcPct val="150000"/>
              </a:lnSpc>
            </a:pPr>
            <a:r>
              <a:rPr lang="en-US" altLang="zh-CN" sz="2800" b="1" kern="100" dirty="0">
                <a:highlight>
                  <a:srgbClr val="00FF00"/>
                </a:highlight>
                <a:latin typeface="Alibaba Sans" panose="020B0503020203040204" pitchFamily="34" charset="0"/>
                <a:ea typeface="华文细黑"/>
                <a:cs typeface="Alibaba Sans" panose="020B0503020203040204" pitchFamily="34" charset="0"/>
              </a:rPr>
              <a:t>Telling</a:t>
            </a:r>
            <a:r>
              <a:rPr lang="en-US" altLang="zh-CN" sz="2800" b="1" kern="100" dirty="0">
                <a:latin typeface="Alibaba Sans" panose="020B0503020203040204" pitchFamily="34" charset="0"/>
                <a:ea typeface="华文细黑"/>
                <a:cs typeface="Alibaba Sans" panose="020B0503020203040204" pitchFamily="34" charset="0"/>
              </a:rPr>
              <a:t>:  </a:t>
            </a:r>
            <a:r>
              <a:rPr lang="en-US" altLang="zh-CN" sz="2800" b="1" i="1" kern="100" dirty="0">
                <a:latin typeface="Alibaba Sans" panose="020B0503020203040204" pitchFamily="34" charset="0"/>
                <a:ea typeface="华文细黑"/>
                <a:cs typeface="Alibaba Sans" panose="020B0503020203040204" pitchFamily="34" charset="0"/>
              </a:rPr>
              <a:t>She was overweight. </a:t>
            </a:r>
          </a:p>
        </p:txBody>
      </p:sp>
      <p:sp>
        <p:nvSpPr>
          <p:cNvPr id="7" name="下弧形箭头 6">
            <a:extLst>
              <a:ext uri="{FF2B5EF4-FFF2-40B4-BE49-F238E27FC236}">
                <a16:creationId xmlns:a16="http://schemas.microsoft.com/office/drawing/2014/main" id="{8EF827CB-E81B-6849-9B22-3925F5DCF5F9}"/>
              </a:ext>
            </a:extLst>
          </p:cNvPr>
          <p:cNvSpPr/>
          <p:nvPr/>
        </p:nvSpPr>
        <p:spPr>
          <a:xfrm rot="2127760">
            <a:off x="8975492" y="613459"/>
            <a:ext cx="1343294" cy="677621"/>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solidFill>
                <a:schemeClr val="tx1"/>
              </a:solidFill>
            </a:endParaRPr>
          </a:p>
        </p:txBody>
      </p:sp>
      <p:sp>
        <p:nvSpPr>
          <p:cNvPr id="8" name="矩形 7">
            <a:extLst>
              <a:ext uri="{FF2B5EF4-FFF2-40B4-BE49-F238E27FC236}">
                <a16:creationId xmlns:a16="http://schemas.microsoft.com/office/drawing/2014/main" id="{D4CB0923-4DEE-6A4D-8A7C-5B7151D71A8D}"/>
              </a:ext>
            </a:extLst>
          </p:cNvPr>
          <p:cNvSpPr/>
          <p:nvPr/>
        </p:nvSpPr>
        <p:spPr>
          <a:xfrm>
            <a:off x="469164" y="1343808"/>
            <a:ext cx="11265817" cy="1970283"/>
          </a:xfrm>
          <a:prstGeom prst="rect">
            <a:avLst/>
          </a:prstGeom>
        </p:spPr>
        <p:txBody>
          <a:bodyPr wrap="square">
            <a:spAutoFit/>
          </a:bodyPr>
          <a:lstStyle/>
          <a:p>
            <a:pPr marL="72000" algn="just">
              <a:lnSpc>
                <a:spcPct val="150000"/>
              </a:lnSpc>
            </a:pPr>
            <a:r>
              <a:rPr lang="en-US" altLang="zh-CN" sz="2800" b="1" kern="100" dirty="0">
                <a:highlight>
                  <a:srgbClr val="00FF00"/>
                </a:highlight>
                <a:latin typeface="Alibaba Sans" panose="020B0503020203040204" pitchFamily="34" charset="0"/>
                <a:ea typeface="华文细黑"/>
                <a:cs typeface="Alibaba Sans" panose="020B0503020203040204" pitchFamily="34" charset="0"/>
              </a:rPr>
              <a:t>Showing</a:t>
            </a:r>
            <a:r>
              <a:rPr lang="en-US" altLang="zh-CN" sz="2800" b="1" kern="100" dirty="0">
                <a:latin typeface="Alibaba Sans" panose="020B0503020203040204" pitchFamily="34" charset="0"/>
                <a:ea typeface="华文细黑"/>
                <a:cs typeface="Alibaba Sans" panose="020B0503020203040204" pitchFamily="34" charset="0"/>
              </a:rPr>
              <a:t> : </a:t>
            </a:r>
            <a:r>
              <a:rPr lang="en-US" altLang="zh-CN" sz="2800" b="1" i="1" kern="100" dirty="0">
                <a:solidFill>
                  <a:srgbClr val="FF0000"/>
                </a:solidFill>
                <a:latin typeface="Alibaba Sans" panose="020B0503020203040204" pitchFamily="34" charset="0"/>
                <a:ea typeface="华文细黑"/>
                <a:cs typeface="Alibaba Sans" panose="020B0503020203040204" pitchFamily="34" charset="0"/>
              </a:rPr>
              <a:t> As she heaved </a:t>
            </a:r>
            <a:r>
              <a:rPr lang="en-US" altLang="zh-CN" sz="2800" b="1" kern="100" dirty="0">
                <a:solidFill>
                  <a:srgbClr val="FF0000"/>
                </a:solidFill>
                <a:latin typeface="Alibaba Sans" panose="020B0503020203040204" pitchFamily="34" charset="0"/>
                <a:ea typeface="华文细黑"/>
                <a:cs typeface="Alibaba Sans" panose="020B0503020203040204" pitchFamily="34" charset="0"/>
              </a:rPr>
              <a:t>(</a:t>
            </a:r>
            <a:r>
              <a:rPr lang="zh-CN" altLang="en-US" sz="2800" b="1" kern="100" dirty="0">
                <a:solidFill>
                  <a:srgbClr val="FF0000"/>
                </a:solidFill>
                <a:latin typeface="Alibaba Sans" panose="020B0503020203040204" pitchFamily="34" charset="0"/>
                <a:ea typeface="华文细黑"/>
                <a:cs typeface="Alibaba Sans" panose="020B0503020203040204" pitchFamily="34" charset="0"/>
              </a:rPr>
              <a:t>用力拖</a:t>
            </a:r>
            <a:r>
              <a:rPr lang="en-US" altLang="zh-CN" sz="2800" b="1" kern="100" dirty="0">
                <a:solidFill>
                  <a:srgbClr val="FF0000"/>
                </a:solidFill>
                <a:latin typeface="Alibaba Sans" panose="020B0503020203040204" pitchFamily="34" charset="0"/>
                <a:ea typeface="华文细黑"/>
                <a:cs typeface="Alibaba Sans" panose="020B0503020203040204" pitchFamily="34" charset="0"/>
              </a:rPr>
              <a:t>) </a:t>
            </a:r>
            <a:r>
              <a:rPr lang="en-US" altLang="zh-CN" sz="2800" b="1" i="1" kern="100" dirty="0">
                <a:solidFill>
                  <a:srgbClr val="FF0000"/>
                </a:solidFill>
                <a:latin typeface="Alibaba Sans" panose="020B0503020203040204" pitchFamily="34" charset="0"/>
                <a:ea typeface="华文细黑"/>
                <a:cs typeface="Alibaba Sans" panose="020B0503020203040204" pitchFamily="34" charset="0"/>
              </a:rPr>
              <a:t>herself up from her chair, Jake halfway expected to hear a groan of relief from the piece of furniture.</a:t>
            </a:r>
          </a:p>
        </p:txBody>
      </p:sp>
      <p:sp>
        <p:nvSpPr>
          <p:cNvPr id="10" name="矩形 9">
            <a:extLst>
              <a:ext uri="{FF2B5EF4-FFF2-40B4-BE49-F238E27FC236}">
                <a16:creationId xmlns:a16="http://schemas.microsoft.com/office/drawing/2014/main" id="{2F7B4E38-AF16-E24C-BBD0-2517C7331F77}"/>
              </a:ext>
            </a:extLst>
          </p:cNvPr>
          <p:cNvSpPr/>
          <p:nvPr/>
        </p:nvSpPr>
        <p:spPr>
          <a:xfrm>
            <a:off x="488843" y="3409843"/>
            <a:ext cx="11265817" cy="677621"/>
          </a:xfrm>
          <a:prstGeom prst="rect">
            <a:avLst/>
          </a:prstGeom>
        </p:spPr>
        <p:txBody>
          <a:bodyPr wrap="square">
            <a:spAutoFit/>
          </a:bodyPr>
          <a:lstStyle/>
          <a:p>
            <a:pPr marL="72000" algn="just">
              <a:lnSpc>
                <a:spcPct val="150000"/>
              </a:lnSpc>
            </a:pPr>
            <a:r>
              <a:rPr lang="en-US" altLang="zh-CN" sz="2800" b="1" kern="100" dirty="0">
                <a:highlight>
                  <a:srgbClr val="00FF00"/>
                </a:highlight>
                <a:latin typeface="Alibaba Sans" panose="020B0503020203040204" pitchFamily="34" charset="0"/>
                <a:ea typeface="华文细黑"/>
                <a:cs typeface="Alibaba Sans" panose="020B0503020203040204" pitchFamily="34" charset="0"/>
              </a:rPr>
              <a:t>Telling</a:t>
            </a:r>
            <a:r>
              <a:rPr lang="en-US" altLang="zh-CN" sz="2800" b="1" kern="100" dirty="0">
                <a:latin typeface="Alibaba Sans" panose="020B0503020203040204" pitchFamily="34" charset="0"/>
                <a:ea typeface="华文细黑"/>
                <a:cs typeface="Alibaba Sans" panose="020B0503020203040204" pitchFamily="34" charset="0"/>
              </a:rPr>
              <a:t>:  </a:t>
            </a:r>
            <a:r>
              <a:rPr lang="en-US" altLang="zh-CN" sz="2800" b="1" i="1" kern="100" dirty="0">
                <a:latin typeface="Alibaba Sans" panose="020B0503020203040204" pitchFamily="34" charset="0"/>
                <a:ea typeface="华文细黑"/>
                <a:cs typeface="Alibaba Sans" panose="020B0503020203040204" pitchFamily="34" charset="0"/>
              </a:rPr>
              <a:t>The house was run-down</a:t>
            </a:r>
            <a:r>
              <a:rPr lang="en-US" altLang="zh-CN" sz="2800" b="1" kern="100" dirty="0">
                <a:latin typeface="Alibaba Sans" panose="020B0503020203040204" pitchFamily="34" charset="0"/>
                <a:ea typeface="华文细黑"/>
                <a:cs typeface="Alibaba Sans" panose="020B0503020203040204" pitchFamily="34" charset="0"/>
              </a:rPr>
              <a:t>(</a:t>
            </a:r>
            <a:r>
              <a:rPr lang="zh-CN" altLang="en-US" sz="2800" b="1" kern="100" dirty="0">
                <a:latin typeface="Alibaba Sans" panose="020B0503020203040204" pitchFamily="34" charset="0"/>
                <a:ea typeface="华文细黑"/>
                <a:cs typeface="Alibaba Sans" panose="020B0503020203040204" pitchFamily="34" charset="0"/>
              </a:rPr>
              <a:t>破败的</a:t>
            </a:r>
            <a:r>
              <a:rPr lang="en-US" altLang="zh-CN" sz="2800" b="1" kern="100" dirty="0">
                <a:latin typeface="Alibaba Sans" panose="020B0503020203040204" pitchFamily="34" charset="0"/>
                <a:ea typeface="华文细黑"/>
                <a:cs typeface="Alibaba Sans" panose="020B0503020203040204" pitchFamily="34" charset="0"/>
              </a:rPr>
              <a:t>). </a:t>
            </a:r>
          </a:p>
        </p:txBody>
      </p:sp>
      <p:sp>
        <p:nvSpPr>
          <p:cNvPr id="11" name="矩形 10">
            <a:extLst>
              <a:ext uri="{FF2B5EF4-FFF2-40B4-BE49-F238E27FC236}">
                <a16:creationId xmlns:a16="http://schemas.microsoft.com/office/drawing/2014/main" id="{D0445CCE-3500-E642-8194-208A8C6AD0C0}"/>
              </a:ext>
            </a:extLst>
          </p:cNvPr>
          <p:cNvSpPr/>
          <p:nvPr/>
        </p:nvSpPr>
        <p:spPr>
          <a:xfrm>
            <a:off x="491038" y="4205957"/>
            <a:ext cx="11265817" cy="1970283"/>
          </a:xfrm>
          <a:prstGeom prst="rect">
            <a:avLst/>
          </a:prstGeom>
        </p:spPr>
        <p:txBody>
          <a:bodyPr wrap="square">
            <a:spAutoFit/>
          </a:bodyPr>
          <a:lstStyle/>
          <a:p>
            <a:pPr marL="72000" algn="just">
              <a:lnSpc>
                <a:spcPct val="150000"/>
              </a:lnSpc>
            </a:pPr>
            <a:r>
              <a:rPr lang="en-US" altLang="zh-CN" sz="2800" b="1" kern="100" dirty="0">
                <a:highlight>
                  <a:srgbClr val="00FF00"/>
                </a:highlight>
                <a:latin typeface="Alibaba Sans" panose="020B0503020203040204" pitchFamily="34" charset="0"/>
                <a:ea typeface="华文细黑"/>
                <a:cs typeface="Alibaba Sans" panose="020B0503020203040204" pitchFamily="34" charset="0"/>
              </a:rPr>
              <a:t>Showing</a:t>
            </a:r>
            <a:r>
              <a:rPr lang="en-US" altLang="zh-CN" sz="2800" b="1" kern="100" dirty="0">
                <a:latin typeface="Alibaba Sans" panose="020B0503020203040204" pitchFamily="34" charset="0"/>
                <a:ea typeface="华文细黑"/>
                <a:cs typeface="Alibaba Sans" panose="020B0503020203040204" pitchFamily="34" charset="0"/>
              </a:rPr>
              <a:t> :  </a:t>
            </a:r>
            <a:r>
              <a:rPr lang="en-US" altLang="zh-CN" sz="2800" b="1" i="1" kern="100" dirty="0">
                <a:solidFill>
                  <a:srgbClr val="FF0000"/>
                </a:solidFill>
                <a:latin typeface="Alibaba Sans" panose="020B0503020203040204" pitchFamily="34" charset="0"/>
                <a:ea typeface="华文细黑"/>
                <a:cs typeface="Alibaba Sans" panose="020B0503020203040204" pitchFamily="34" charset="0"/>
              </a:rPr>
              <a:t>Paint flaked</a:t>
            </a:r>
            <a:r>
              <a:rPr lang="en-US" altLang="zh-CN" sz="2800" b="1" kern="100" dirty="0">
                <a:solidFill>
                  <a:srgbClr val="FF0000"/>
                </a:solidFill>
                <a:latin typeface="Alibaba Sans" panose="020B0503020203040204" pitchFamily="34" charset="0"/>
                <a:ea typeface="华文细黑"/>
                <a:cs typeface="Alibaba Sans" panose="020B0503020203040204" pitchFamily="34" charset="0"/>
              </a:rPr>
              <a:t>(</a:t>
            </a:r>
            <a:r>
              <a:rPr lang="zh-CN" altLang="en-US" sz="2800" b="1" kern="100" dirty="0">
                <a:solidFill>
                  <a:srgbClr val="FF0000"/>
                </a:solidFill>
                <a:latin typeface="Alibaba Sans" panose="020B0503020203040204" pitchFamily="34" charset="0"/>
                <a:ea typeface="华文细黑"/>
                <a:cs typeface="Alibaba Sans" panose="020B0503020203040204" pitchFamily="34" charset="0"/>
              </a:rPr>
              <a:t>剥落</a:t>
            </a:r>
            <a:r>
              <a:rPr lang="en-US" altLang="zh-CN" sz="2800" b="1" kern="100" dirty="0">
                <a:solidFill>
                  <a:srgbClr val="FF0000"/>
                </a:solidFill>
                <a:latin typeface="Alibaba Sans" panose="020B0503020203040204" pitchFamily="34" charset="0"/>
                <a:ea typeface="华文细黑"/>
                <a:cs typeface="Alibaba Sans" panose="020B0503020203040204" pitchFamily="34" charset="0"/>
              </a:rPr>
              <a:t>) </a:t>
            </a:r>
            <a:r>
              <a:rPr lang="en-US" altLang="zh-CN" sz="2800" b="1" i="1" kern="100" dirty="0">
                <a:solidFill>
                  <a:srgbClr val="FF0000"/>
                </a:solidFill>
                <a:latin typeface="Alibaba Sans" panose="020B0503020203040204" pitchFamily="34" charset="0"/>
                <a:ea typeface="华文细黑"/>
                <a:cs typeface="Alibaba Sans" panose="020B0503020203040204" pitchFamily="34" charset="0"/>
              </a:rPr>
              <a:t>from the walls. Weeds had taken over the cracks in the driveway. The smell of mold </a:t>
            </a:r>
            <a:r>
              <a:rPr lang="en-US" altLang="zh-CN" sz="2800" b="1" kern="100" dirty="0">
                <a:solidFill>
                  <a:srgbClr val="FF0000"/>
                </a:solidFill>
                <a:latin typeface="Alibaba Sans" panose="020B0503020203040204" pitchFamily="34" charset="0"/>
                <a:ea typeface="华文细黑"/>
                <a:cs typeface="Alibaba Sans" panose="020B0503020203040204" pitchFamily="34" charset="0"/>
              </a:rPr>
              <a:t>(</a:t>
            </a:r>
            <a:r>
              <a:rPr lang="zh-CN" altLang="en-US" sz="2800" b="1" kern="100" dirty="0">
                <a:solidFill>
                  <a:srgbClr val="FF0000"/>
                </a:solidFill>
                <a:latin typeface="Alibaba Sans" panose="020B0503020203040204" pitchFamily="34" charset="0"/>
                <a:ea typeface="华文细黑"/>
                <a:cs typeface="Alibaba Sans" panose="020B0503020203040204" pitchFamily="34" charset="0"/>
              </a:rPr>
              <a:t>霉</a:t>
            </a:r>
            <a:r>
              <a:rPr lang="en-US" altLang="zh-CN" sz="2800" b="1" kern="100" dirty="0">
                <a:solidFill>
                  <a:srgbClr val="FF0000"/>
                </a:solidFill>
                <a:latin typeface="Alibaba Sans" panose="020B0503020203040204" pitchFamily="34" charset="0"/>
                <a:ea typeface="华文细黑"/>
                <a:cs typeface="Alibaba Sans" panose="020B0503020203040204" pitchFamily="34" charset="0"/>
              </a:rPr>
              <a:t>)</a:t>
            </a:r>
            <a:r>
              <a:rPr lang="en-US" altLang="zh-CN" sz="2800" b="1" i="1" kern="100" dirty="0">
                <a:solidFill>
                  <a:srgbClr val="FF0000"/>
                </a:solidFill>
                <a:latin typeface="Alibaba Sans" panose="020B0503020203040204" pitchFamily="34" charset="0"/>
                <a:ea typeface="华文细黑"/>
                <a:cs typeface="Alibaba Sans" panose="020B0503020203040204" pitchFamily="34" charset="0"/>
              </a:rPr>
              <a:t> and urine filled Tina’s nostrils as she stepped over broken glass.</a:t>
            </a:r>
          </a:p>
        </p:txBody>
      </p:sp>
      <p:sp>
        <p:nvSpPr>
          <p:cNvPr id="12" name="下弧形箭头 11">
            <a:extLst>
              <a:ext uri="{FF2B5EF4-FFF2-40B4-BE49-F238E27FC236}">
                <a16:creationId xmlns:a16="http://schemas.microsoft.com/office/drawing/2014/main" id="{47CC50DF-6E9D-A647-81A2-DD991040F9BA}"/>
              </a:ext>
            </a:extLst>
          </p:cNvPr>
          <p:cNvSpPr/>
          <p:nvPr/>
        </p:nvSpPr>
        <p:spPr>
          <a:xfrm rot="2127760">
            <a:off x="9191515" y="3409843"/>
            <a:ext cx="1343294" cy="677621"/>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solidFill>
                <a:schemeClr val="tx1"/>
              </a:solidFill>
            </a:endParaRPr>
          </a:p>
        </p:txBody>
      </p:sp>
    </p:spTree>
    <p:extLst>
      <p:ext uri="{BB962C8B-B14F-4D97-AF65-F5344CB8AC3E}">
        <p14:creationId xmlns:p14="http://schemas.microsoft.com/office/powerpoint/2010/main" val="14752648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 calcmode="lin" valueType="num">
                                      <p:cBhvr additive="base">
                                        <p:cTn id="12" dur="500" fill="hold"/>
                                        <p:tgtEl>
                                          <p:spTgt spid="7"/>
                                        </p:tgtEl>
                                        <p:attrNameLst>
                                          <p:attrName>ppt_x</p:attrName>
                                        </p:attrNameLst>
                                      </p:cBhvr>
                                      <p:tavLst>
                                        <p:tav tm="0">
                                          <p:val>
                                            <p:strVal val="#ppt_x"/>
                                          </p:val>
                                        </p:tav>
                                        <p:tav tm="100000">
                                          <p:val>
                                            <p:strVal val="#ppt_x"/>
                                          </p:val>
                                        </p:tav>
                                      </p:tavLst>
                                    </p:anim>
                                    <p:anim calcmode="lin" valueType="num">
                                      <p:cBhvr additive="base">
                                        <p:cTn id="13"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3" presetClass="entr" presetSubtype="10" fill="hold" grpId="0" nodeType="clickEffect">
                                  <p:stCondLst>
                                    <p:cond delay="0"/>
                                  </p:stCondLst>
                                  <p:childTnLst>
                                    <p:set>
                                      <p:cBhvr>
                                        <p:cTn id="17" dur="1" fill="hold">
                                          <p:stCondLst>
                                            <p:cond delay="0"/>
                                          </p:stCondLst>
                                        </p:cTn>
                                        <p:tgtEl>
                                          <p:spTgt spid="8"/>
                                        </p:tgtEl>
                                        <p:attrNameLst>
                                          <p:attrName>style.visibility</p:attrName>
                                        </p:attrNameLst>
                                      </p:cBhvr>
                                      <p:to>
                                        <p:strVal val="visible"/>
                                      </p:to>
                                    </p:set>
                                    <p:animEffect transition="in" filter="blinds(horizontal)">
                                      <p:cBhvr>
                                        <p:cTn id="18" dur="500"/>
                                        <p:tgtEl>
                                          <p:spTgt spid="8"/>
                                        </p:tgtEl>
                                      </p:cBhvr>
                                    </p:animEffect>
                                  </p:childTnLst>
                                </p:cTn>
                              </p:par>
                            </p:childTnLst>
                          </p:cTn>
                        </p:par>
                      </p:childTnLst>
                    </p:cTn>
                  </p:par>
                  <p:par>
                    <p:cTn id="19" fill="hold">
                      <p:stCondLst>
                        <p:cond delay="indefinite"/>
                      </p:stCondLst>
                      <p:childTnLst>
                        <p:par>
                          <p:cTn id="20" fill="hold">
                            <p:stCondLst>
                              <p:cond delay="0"/>
                            </p:stCondLst>
                            <p:childTnLst>
                              <p:par>
                                <p:cTn id="21" presetID="3" presetClass="entr" presetSubtype="1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animEffect transition="in" filter="blinds(horizontal)">
                                      <p:cBhvr>
                                        <p:cTn id="23" dur="500"/>
                                        <p:tgtEl>
                                          <p:spTgt spid="10"/>
                                        </p:tgtEl>
                                      </p:cBhvr>
                                    </p:animEffect>
                                  </p:childTnLst>
                                </p:cTn>
                              </p:par>
                            </p:childTnLst>
                          </p:cTn>
                        </p:par>
                      </p:childTnLst>
                    </p:cTn>
                  </p:par>
                  <p:par>
                    <p:cTn id="24" fill="hold">
                      <p:stCondLst>
                        <p:cond delay="indefinite"/>
                      </p:stCondLst>
                      <p:childTnLst>
                        <p:par>
                          <p:cTn id="25" fill="hold">
                            <p:stCondLst>
                              <p:cond delay="0"/>
                            </p:stCondLst>
                            <p:childTnLst>
                              <p:par>
                                <p:cTn id="26" presetID="2" presetClass="entr" presetSubtype="4" fill="hold" grpId="0" nodeType="clickEffect">
                                  <p:stCondLst>
                                    <p:cond delay="0"/>
                                  </p:stCondLst>
                                  <p:childTnLst>
                                    <p:set>
                                      <p:cBhvr>
                                        <p:cTn id="27" dur="1" fill="hold">
                                          <p:stCondLst>
                                            <p:cond delay="0"/>
                                          </p:stCondLst>
                                        </p:cTn>
                                        <p:tgtEl>
                                          <p:spTgt spid="12"/>
                                        </p:tgtEl>
                                        <p:attrNameLst>
                                          <p:attrName>style.visibility</p:attrName>
                                        </p:attrNameLst>
                                      </p:cBhvr>
                                      <p:to>
                                        <p:strVal val="visible"/>
                                      </p:to>
                                    </p:set>
                                    <p:anim calcmode="lin" valueType="num">
                                      <p:cBhvr additive="base">
                                        <p:cTn id="28" dur="500" fill="hold"/>
                                        <p:tgtEl>
                                          <p:spTgt spid="12"/>
                                        </p:tgtEl>
                                        <p:attrNameLst>
                                          <p:attrName>ppt_x</p:attrName>
                                        </p:attrNameLst>
                                      </p:cBhvr>
                                      <p:tavLst>
                                        <p:tav tm="0">
                                          <p:val>
                                            <p:strVal val="#ppt_x"/>
                                          </p:val>
                                        </p:tav>
                                        <p:tav tm="100000">
                                          <p:val>
                                            <p:strVal val="#ppt_x"/>
                                          </p:val>
                                        </p:tav>
                                      </p:tavLst>
                                    </p:anim>
                                    <p:anim calcmode="lin" valueType="num">
                                      <p:cBhvr additive="base">
                                        <p:cTn id="29"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3" presetClass="entr" presetSubtype="10" fill="hold" grpId="0" nodeType="clickEffect">
                                  <p:stCondLst>
                                    <p:cond delay="0"/>
                                  </p:stCondLst>
                                  <p:childTnLst>
                                    <p:set>
                                      <p:cBhvr>
                                        <p:cTn id="33" dur="1" fill="hold">
                                          <p:stCondLst>
                                            <p:cond delay="0"/>
                                          </p:stCondLst>
                                        </p:cTn>
                                        <p:tgtEl>
                                          <p:spTgt spid="11"/>
                                        </p:tgtEl>
                                        <p:attrNameLst>
                                          <p:attrName>style.visibility</p:attrName>
                                        </p:attrNameLst>
                                      </p:cBhvr>
                                      <p:to>
                                        <p:strVal val="visible"/>
                                      </p:to>
                                    </p:set>
                                    <p:animEffect transition="in" filter="blinds(horizontal)">
                                      <p:cBhvr>
                                        <p:cTn id="34"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animBg="1"/>
      <p:bldP spid="8" grpId="0"/>
      <p:bldP spid="10" grpId="0"/>
      <p:bldP spid="11" grpId="0"/>
      <p:bldP spid="12" grpId="0" animBg="1"/>
    </p:bld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格 1"/>
          <p:cNvGraphicFramePr>
            <a:graphicFrameLocks noGrp="1"/>
          </p:cNvGraphicFramePr>
          <p:nvPr/>
        </p:nvGraphicFramePr>
        <p:xfrm>
          <a:off x="335179" y="333450"/>
          <a:ext cx="11521641" cy="5961283"/>
        </p:xfrm>
        <a:graphic>
          <a:graphicData uri="http://schemas.openxmlformats.org/drawingml/2006/table">
            <a:tbl>
              <a:tblPr firstRow="1" firstCol="1" bandRow="1"/>
              <a:tblGrid>
                <a:gridCol w="11521641">
                  <a:extLst>
                    <a:ext uri="{9D8B030D-6E8A-4147-A177-3AD203B41FA5}">
                      <a16:colId xmlns:a16="http://schemas.microsoft.com/office/drawing/2014/main" val="20000"/>
                    </a:ext>
                  </a:extLst>
                </a:gridCol>
              </a:tblGrid>
              <a:tr h="5961283">
                <a:tc>
                  <a:txBody>
                    <a:bodyPr/>
                    <a:lstStyle/>
                    <a:p>
                      <a:pPr marL="72000" algn="just">
                        <a:lnSpc>
                          <a:spcPct val="150000"/>
                        </a:lnSpc>
                        <a:spcAft>
                          <a:spcPts val="0"/>
                        </a:spcAft>
                      </a:pPr>
                      <a:endParaRPr lang="en-US" altLang="zh-CN" sz="2800" b="1" kern="100" dirty="0">
                        <a:solidFill>
                          <a:schemeClr val="tx1"/>
                        </a:solidFill>
                        <a:effectLst/>
                        <a:latin typeface="Alibaba Sans" panose="020B0503020203040204" pitchFamily="34" charset="0"/>
                        <a:ea typeface="华文细黑"/>
                        <a:cs typeface="Alibaba Sans" panose="020B0503020203040204" pitchFamily="34" charset="0"/>
                      </a:endParaRPr>
                    </a:p>
                    <a:p>
                      <a:pPr marL="72000" algn="just">
                        <a:lnSpc>
                          <a:spcPct val="150000"/>
                        </a:lnSpc>
                        <a:spcAft>
                          <a:spcPts val="0"/>
                        </a:spcAft>
                      </a:pPr>
                      <a:endParaRPr lang="en-US" altLang="zh-CN" sz="2800" b="1" kern="100" dirty="0">
                        <a:solidFill>
                          <a:schemeClr val="tx1"/>
                        </a:solidFill>
                        <a:effectLst/>
                        <a:latin typeface="Alibaba Sans" panose="020B0503020203040204" pitchFamily="34" charset="0"/>
                        <a:ea typeface="华文细黑"/>
                        <a:cs typeface="Alibaba Sans" panose="020B0503020203040204" pitchFamily="34" charset="0"/>
                      </a:endParaRPr>
                    </a:p>
                    <a:p>
                      <a:pPr marL="72000" algn="just">
                        <a:lnSpc>
                          <a:spcPct val="150000"/>
                        </a:lnSpc>
                        <a:spcAft>
                          <a:spcPts val="0"/>
                        </a:spcAft>
                      </a:pPr>
                      <a:endParaRPr lang="en-US" altLang="zh-CN" sz="2800" b="1" kern="100" dirty="0">
                        <a:solidFill>
                          <a:schemeClr val="tx1"/>
                        </a:solidFill>
                        <a:effectLst/>
                        <a:latin typeface="Alibaba Sans" panose="020B0503020203040204" pitchFamily="34" charset="0"/>
                        <a:ea typeface="华文细黑"/>
                        <a:cs typeface="Alibaba Sans" panose="020B050302020304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sp>
        <p:nvSpPr>
          <p:cNvPr id="5" name="矩形 4">
            <a:extLst>
              <a:ext uri="{FF2B5EF4-FFF2-40B4-BE49-F238E27FC236}">
                <a16:creationId xmlns:a16="http://schemas.microsoft.com/office/drawing/2014/main" id="{5E2CF2B6-7290-CE43-A802-8C84820A6F09}"/>
              </a:ext>
            </a:extLst>
          </p:cNvPr>
          <p:cNvSpPr/>
          <p:nvPr/>
        </p:nvSpPr>
        <p:spPr>
          <a:xfrm>
            <a:off x="487173" y="876045"/>
            <a:ext cx="11265817" cy="677621"/>
          </a:xfrm>
          <a:prstGeom prst="rect">
            <a:avLst/>
          </a:prstGeom>
        </p:spPr>
        <p:txBody>
          <a:bodyPr wrap="square">
            <a:spAutoFit/>
          </a:bodyPr>
          <a:lstStyle/>
          <a:p>
            <a:pPr marL="72000" algn="just">
              <a:lnSpc>
                <a:spcPct val="150000"/>
              </a:lnSpc>
            </a:pPr>
            <a:r>
              <a:rPr lang="en-US" altLang="zh-CN" sz="2800" b="1" kern="100" dirty="0">
                <a:highlight>
                  <a:srgbClr val="00FF00"/>
                </a:highlight>
                <a:latin typeface="Alibaba Sans" panose="020B0503020203040204" pitchFamily="34" charset="0"/>
                <a:ea typeface="华文细黑"/>
                <a:cs typeface="Alibaba Sans" panose="020B0503020203040204" pitchFamily="34" charset="0"/>
              </a:rPr>
              <a:t>Telling</a:t>
            </a:r>
            <a:r>
              <a:rPr lang="en-US" altLang="zh-CN" sz="2800" b="1" kern="100" dirty="0">
                <a:latin typeface="Alibaba Sans" panose="020B0503020203040204" pitchFamily="34" charset="0"/>
                <a:ea typeface="华文细黑"/>
                <a:cs typeface="Alibaba Sans" panose="020B0503020203040204" pitchFamily="34" charset="0"/>
              </a:rPr>
              <a:t>:  </a:t>
            </a:r>
            <a:r>
              <a:rPr lang="en-US" altLang="zh-CN" sz="2800" b="1" i="1" kern="100" dirty="0">
                <a:latin typeface="Alibaba Sans" panose="020B0503020203040204" pitchFamily="34" charset="0"/>
                <a:ea typeface="华文细黑"/>
                <a:cs typeface="Alibaba Sans" panose="020B0503020203040204" pitchFamily="34" charset="0"/>
              </a:rPr>
              <a:t>It was a dark and stormy night. </a:t>
            </a:r>
          </a:p>
        </p:txBody>
      </p:sp>
      <p:sp>
        <p:nvSpPr>
          <p:cNvPr id="7" name="下弧形箭头 6">
            <a:extLst>
              <a:ext uri="{FF2B5EF4-FFF2-40B4-BE49-F238E27FC236}">
                <a16:creationId xmlns:a16="http://schemas.microsoft.com/office/drawing/2014/main" id="{8EF827CB-E81B-6849-9B22-3925F5DCF5F9}"/>
              </a:ext>
            </a:extLst>
          </p:cNvPr>
          <p:cNvSpPr/>
          <p:nvPr/>
        </p:nvSpPr>
        <p:spPr>
          <a:xfrm rot="2127760">
            <a:off x="9100780" y="1185165"/>
            <a:ext cx="1343294" cy="677621"/>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solidFill>
                <a:schemeClr val="tx1"/>
              </a:solidFill>
            </a:endParaRPr>
          </a:p>
        </p:txBody>
      </p:sp>
      <p:sp>
        <p:nvSpPr>
          <p:cNvPr id="8" name="矩形 7">
            <a:extLst>
              <a:ext uri="{FF2B5EF4-FFF2-40B4-BE49-F238E27FC236}">
                <a16:creationId xmlns:a16="http://schemas.microsoft.com/office/drawing/2014/main" id="{D4CB0923-4DEE-6A4D-8A7C-5B7151D71A8D}"/>
              </a:ext>
            </a:extLst>
          </p:cNvPr>
          <p:cNvSpPr/>
          <p:nvPr/>
        </p:nvSpPr>
        <p:spPr>
          <a:xfrm>
            <a:off x="487173" y="2010521"/>
            <a:ext cx="11265817" cy="1323952"/>
          </a:xfrm>
          <a:prstGeom prst="rect">
            <a:avLst/>
          </a:prstGeom>
        </p:spPr>
        <p:txBody>
          <a:bodyPr wrap="square">
            <a:spAutoFit/>
          </a:bodyPr>
          <a:lstStyle/>
          <a:p>
            <a:pPr marL="72000" algn="just">
              <a:lnSpc>
                <a:spcPct val="150000"/>
              </a:lnSpc>
            </a:pPr>
            <a:r>
              <a:rPr lang="en-US" altLang="zh-CN" sz="2800" b="1" kern="100" dirty="0">
                <a:highlight>
                  <a:srgbClr val="00FF00"/>
                </a:highlight>
                <a:latin typeface="Alibaba Sans" panose="020B0503020203040204" pitchFamily="34" charset="0"/>
                <a:ea typeface="华文细黑"/>
                <a:cs typeface="Alibaba Sans" panose="020B0503020203040204" pitchFamily="34" charset="0"/>
              </a:rPr>
              <a:t>Showing</a:t>
            </a:r>
            <a:r>
              <a:rPr lang="en-US" altLang="zh-CN" sz="2800" b="1" kern="100" dirty="0">
                <a:latin typeface="Alibaba Sans" panose="020B0503020203040204" pitchFamily="34" charset="0"/>
                <a:ea typeface="华文细黑"/>
                <a:cs typeface="Alibaba Sans" panose="020B0503020203040204" pitchFamily="34" charset="0"/>
              </a:rPr>
              <a:t> : </a:t>
            </a:r>
            <a:r>
              <a:rPr lang="en-US" altLang="zh-CN" sz="2800" b="1" i="1" kern="100" dirty="0">
                <a:solidFill>
                  <a:srgbClr val="FF0000"/>
                </a:solidFill>
                <a:latin typeface="Alibaba Sans" panose="020B0503020203040204" pitchFamily="34" charset="0"/>
                <a:ea typeface="华文细黑"/>
                <a:cs typeface="Alibaba Sans" panose="020B0503020203040204" pitchFamily="34" charset="0"/>
              </a:rPr>
              <a:t> The wind rattled</a:t>
            </a:r>
            <a:r>
              <a:rPr lang="en-US" altLang="zh-CN" sz="2800" b="1" kern="100" dirty="0">
                <a:solidFill>
                  <a:srgbClr val="FF0000"/>
                </a:solidFill>
                <a:latin typeface="Alibaba Sans" panose="020B0503020203040204" pitchFamily="34" charset="0"/>
                <a:ea typeface="华文细黑"/>
                <a:cs typeface="Alibaba Sans" panose="020B0503020203040204" pitchFamily="34" charset="0"/>
              </a:rPr>
              <a:t>(</a:t>
            </a:r>
            <a:r>
              <a:rPr lang="zh-CN" altLang="en-US" sz="2800" b="1" kern="100" dirty="0">
                <a:solidFill>
                  <a:srgbClr val="FF0000"/>
                </a:solidFill>
                <a:latin typeface="Alibaba Sans" panose="020B0503020203040204" pitchFamily="34" charset="0"/>
                <a:ea typeface="华文细黑"/>
                <a:cs typeface="Alibaba Sans" panose="020B0503020203040204" pitchFamily="34" charset="0"/>
              </a:rPr>
              <a:t>发出格格声</a:t>
            </a:r>
            <a:r>
              <a:rPr lang="en-US" altLang="zh-CN" sz="2800" b="1" kern="100" dirty="0">
                <a:solidFill>
                  <a:srgbClr val="FF0000"/>
                </a:solidFill>
                <a:latin typeface="Alibaba Sans" panose="020B0503020203040204" pitchFamily="34" charset="0"/>
                <a:ea typeface="华文细黑"/>
                <a:cs typeface="Alibaba Sans" panose="020B0503020203040204" pitchFamily="34" charset="0"/>
              </a:rPr>
              <a:t>) </a:t>
            </a:r>
            <a:r>
              <a:rPr lang="en-US" altLang="zh-CN" sz="2800" b="1" i="1" kern="100" dirty="0">
                <a:solidFill>
                  <a:srgbClr val="FF0000"/>
                </a:solidFill>
                <a:latin typeface="Alibaba Sans" panose="020B0503020203040204" pitchFamily="34" charset="0"/>
                <a:ea typeface="华文细黑"/>
                <a:cs typeface="Alibaba Sans" panose="020B0503020203040204" pitchFamily="34" charset="0"/>
              </a:rPr>
              <a:t>the shutters</a:t>
            </a:r>
            <a:r>
              <a:rPr lang="en-US" altLang="zh-CN" sz="2800" b="1" kern="100" dirty="0">
                <a:solidFill>
                  <a:srgbClr val="FF0000"/>
                </a:solidFill>
                <a:latin typeface="Alibaba Sans" panose="020B0503020203040204" pitchFamily="34" charset="0"/>
                <a:ea typeface="华文细黑"/>
                <a:cs typeface="Alibaba Sans" panose="020B0503020203040204" pitchFamily="34" charset="0"/>
              </a:rPr>
              <a:t>(</a:t>
            </a:r>
            <a:r>
              <a:rPr lang="zh-CN" altLang="en-US" sz="2800" b="1" kern="100" dirty="0">
                <a:solidFill>
                  <a:srgbClr val="FF0000"/>
                </a:solidFill>
                <a:latin typeface="Alibaba Sans" panose="020B0503020203040204" pitchFamily="34" charset="0"/>
                <a:ea typeface="华文细黑"/>
                <a:cs typeface="Alibaba Sans" panose="020B0503020203040204" pitchFamily="34" charset="0"/>
              </a:rPr>
              <a:t>护窗</a:t>
            </a:r>
            <a:r>
              <a:rPr lang="en-US" altLang="zh-CN" sz="2800" b="1" kern="100" dirty="0">
                <a:solidFill>
                  <a:srgbClr val="FF0000"/>
                </a:solidFill>
                <a:latin typeface="Alibaba Sans" panose="020B0503020203040204" pitchFamily="34" charset="0"/>
                <a:ea typeface="华文细黑"/>
                <a:cs typeface="Alibaba Sans" panose="020B0503020203040204" pitchFamily="34" charset="0"/>
              </a:rPr>
              <a:t>) </a:t>
            </a:r>
            <a:r>
              <a:rPr lang="en-US" altLang="zh-CN" sz="2800" b="1" i="1" kern="100" dirty="0">
                <a:solidFill>
                  <a:srgbClr val="FF0000"/>
                </a:solidFill>
                <a:latin typeface="Alibaba Sans" panose="020B0503020203040204" pitchFamily="34" charset="0"/>
                <a:ea typeface="华文细黑"/>
                <a:cs typeface="Alibaba Sans" panose="020B0503020203040204" pitchFamily="34" charset="0"/>
              </a:rPr>
              <a:t>and hurled</a:t>
            </a:r>
            <a:r>
              <a:rPr lang="en-US" altLang="zh-CN" sz="2800" b="1" i="1" u="sng" kern="100" dirty="0">
                <a:solidFill>
                  <a:srgbClr val="FF0000"/>
                </a:solidFill>
                <a:latin typeface="Alibaba Sans" panose="020B0503020203040204" pitchFamily="34" charset="0"/>
                <a:ea typeface="华文细黑"/>
                <a:cs typeface="Alibaba Sans" panose="020B0503020203040204" pitchFamily="34" charset="0"/>
              </a:rPr>
              <a:t>(</a:t>
            </a:r>
            <a:r>
              <a:rPr lang="zh-CN" altLang="en-US" sz="2800" b="1" i="1" u="sng" kern="100" dirty="0">
                <a:solidFill>
                  <a:srgbClr val="FF0000"/>
                </a:solidFill>
                <a:latin typeface="Alibaba Sans" panose="020B0503020203040204" pitchFamily="34" charset="0"/>
                <a:ea typeface="华文细黑"/>
                <a:cs typeface="Alibaba Sans" panose="020B0503020203040204" pitchFamily="34" charset="0"/>
              </a:rPr>
              <a:t>猛摔</a:t>
            </a:r>
            <a:r>
              <a:rPr lang="en-US" altLang="zh-CN" sz="2800" b="1" i="1" u="sng" kern="100" dirty="0">
                <a:solidFill>
                  <a:srgbClr val="FF0000"/>
                </a:solidFill>
                <a:latin typeface="Alibaba Sans" panose="020B0503020203040204" pitchFamily="34" charset="0"/>
                <a:ea typeface="华文细黑"/>
                <a:cs typeface="Alibaba Sans" panose="020B0503020203040204" pitchFamily="34" charset="0"/>
              </a:rPr>
              <a:t>) </a:t>
            </a:r>
            <a:r>
              <a:rPr lang="en-US" altLang="zh-CN" sz="2800" b="1" i="1" kern="100" dirty="0">
                <a:solidFill>
                  <a:srgbClr val="FF0000"/>
                </a:solidFill>
                <a:latin typeface="Alibaba Sans" panose="020B0503020203040204" pitchFamily="34" charset="0"/>
                <a:ea typeface="华文细黑"/>
                <a:cs typeface="Alibaba Sans" panose="020B0503020203040204" pitchFamily="34" charset="0"/>
              </a:rPr>
              <a:t>rain from the night sky.</a:t>
            </a:r>
          </a:p>
        </p:txBody>
      </p:sp>
      <p:sp>
        <p:nvSpPr>
          <p:cNvPr id="10" name="矩形 9">
            <a:extLst>
              <a:ext uri="{FF2B5EF4-FFF2-40B4-BE49-F238E27FC236}">
                <a16:creationId xmlns:a16="http://schemas.microsoft.com/office/drawing/2014/main" id="{2F7B4E38-AF16-E24C-BBD0-2517C7331F77}"/>
              </a:ext>
            </a:extLst>
          </p:cNvPr>
          <p:cNvSpPr/>
          <p:nvPr/>
        </p:nvSpPr>
        <p:spPr>
          <a:xfrm>
            <a:off x="452929" y="3430588"/>
            <a:ext cx="11265817" cy="677621"/>
          </a:xfrm>
          <a:prstGeom prst="rect">
            <a:avLst/>
          </a:prstGeom>
        </p:spPr>
        <p:txBody>
          <a:bodyPr wrap="square">
            <a:spAutoFit/>
          </a:bodyPr>
          <a:lstStyle/>
          <a:p>
            <a:pPr marL="72000" algn="just">
              <a:lnSpc>
                <a:spcPct val="150000"/>
              </a:lnSpc>
            </a:pPr>
            <a:r>
              <a:rPr lang="en-US" altLang="zh-CN" sz="2800" b="1" kern="100" dirty="0">
                <a:highlight>
                  <a:srgbClr val="00FF00"/>
                </a:highlight>
                <a:latin typeface="Alibaba Sans" panose="020B0503020203040204" pitchFamily="34" charset="0"/>
                <a:ea typeface="华文细黑"/>
                <a:cs typeface="Alibaba Sans" panose="020B0503020203040204" pitchFamily="34" charset="0"/>
              </a:rPr>
              <a:t>Telling</a:t>
            </a:r>
            <a:r>
              <a:rPr lang="en-US" altLang="zh-CN" sz="2800" b="1" kern="100" dirty="0">
                <a:latin typeface="Alibaba Sans" panose="020B0503020203040204" pitchFamily="34" charset="0"/>
                <a:ea typeface="华文细黑"/>
                <a:cs typeface="Alibaba Sans" panose="020B0503020203040204" pitchFamily="34" charset="0"/>
              </a:rPr>
              <a:t>:  </a:t>
            </a:r>
            <a:r>
              <a:rPr lang="en-US" altLang="zh-CN" sz="2800" b="1" i="1" kern="100" dirty="0">
                <a:latin typeface="Alibaba Sans" panose="020B0503020203040204" pitchFamily="34" charset="0"/>
                <a:ea typeface="华文细黑"/>
                <a:cs typeface="Alibaba Sans" panose="020B0503020203040204" pitchFamily="34" charset="0"/>
              </a:rPr>
              <a:t>She seemed uncomfortable. </a:t>
            </a:r>
          </a:p>
        </p:txBody>
      </p:sp>
      <p:sp>
        <p:nvSpPr>
          <p:cNvPr id="11" name="矩形 10">
            <a:extLst>
              <a:ext uri="{FF2B5EF4-FFF2-40B4-BE49-F238E27FC236}">
                <a16:creationId xmlns:a16="http://schemas.microsoft.com/office/drawing/2014/main" id="{D0445CCE-3500-E642-8194-208A8C6AD0C0}"/>
              </a:ext>
            </a:extLst>
          </p:cNvPr>
          <p:cNvSpPr/>
          <p:nvPr/>
        </p:nvSpPr>
        <p:spPr>
          <a:xfrm>
            <a:off x="462297" y="4493176"/>
            <a:ext cx="11265817" cy="1323952"/>
          </a:xfrm>
          <a:prstGeom prst="rect">
            <a:avLst/>
          </a:prstGeom>
        </p:spPr>
        <p:txBody>
          <a:bodyPr wrap="square">
            <a:spAutoFit/>
          </a:bodyPr>
          <a:lstStyle/>
          <a:p>
            <a:pPr marL="72000" algn="just">
              <a:lnSpc>
                <a:spcPct val="150000"/>
              </a:lnSpc>
            </a:pPr>
            <a:r>
              <a:rPr lang="en-US" altLang="zh-CN" sz="2800" b="1" kern="100" dirty="0">
                <a:highlight>
                  <a:srgbClr val="00FF00"/>
                </a:highlight>
                <a:latin typeface="Alibaba Sans" panose="020B0503020203040204" pitchFamily="34" charset="0"/>
                <a:ea typeface="华文细黑"/>
                <a:cs typeface="Alibaba Sans" panose="020B0503020203040204" pitchFamily="34" charset="0"/>
              </a:rPr>
              <a:t>Showing</a:t>
            </a:r>
            <a:r>
              <a:rPr lang="en-US" altLang="zh-CN" sz="2800" b="1" kern="100" dirty="0">
                <a:latin typeface="Alibaba Sans" panose="020B0503020203040204" pitchFamily="34" charset="0"/>
                <a:ea typeface="华文细黑"/>
                <a:cs typeface="Alibaba Sans" panose="020B0503020203040204" pitchFamily="34" charset="0"/>
              </a:rPr>
              <a:t> :  </a:t>
            </a:r>
            <a:r>
              <a:rPr lang="en-US" altLang="zh-CN" sz="2800" b="1" i="1" kern="100" dirty="0">
                <a:solidFill>
                  <a:srgbClr val="FF0000"/>
                </a:solidFill>
                <a:latin typeface="Alibaba Sans" panose="020B0503020203040204" pitchFamily="34" charset="0"/>
                <a:ea typeface="华文细黑"/>
                <a:cs typeface="Alibaba Sans" panose="020B0503020203040204" pitchFamily="34" charset="0"/>
              </a:rPr>
              <a:t>She slid to the edge of her seat and shuffled</a:t>
            </a:r>
            <a:r>
              <a:rPr lang="en-US" altLang="zh-CN" sz="2800" b="1" kern="100" dirty="0">
                <a:solidFill>
                  <a:srgbClr val="FF0000"/>
                </a:solidFill>
                <a:latin typeface="Alibaba Sans" panose="020B0503020203040204" pitchFamily="34" charset="0"/>
                <a:ea typeface="华文细黑"/>
                <a:cs typeface="Alibaba Sans" panose="020B0503020203040204" pitchFamily="34" charset="0"/>
              </a:rPr>
              <a:t>(</a:t>
            </a:r>
            <a:r>
              <a:rPr lang="zh-CN" altLang="en-US" sz="2800" b="1" kern="100" dirty="0">
                <a:solidFill>
                  <a:srgbClr val="FF0000"/>
                </a:solidFill>
                <a:latin typeface="Alibaba Sans" panose="020B0503020203040204" pitchFamily="34" charset="0"/>
                <a:ea typeface="华文细黑"/>
                <a:cs typeface="Alibaba Sans" panose="020B0503020203040204" pitchFamily="34" charset="0"/>
              </a:rPr>
              <a:t>拖着脚走</a:t>
            </a:r>
            <a:r>
              <a:rPr lang="en-US" altLang="zh-CN" sz="2800" b="1" kern="100" dirty="0">
                <a:solidFill>
                  <a:srgbClr val="FF0000"/>
                </a:solidFill>
                <a:latin typeface="Alibaba Sans" panose="020B0503020203040204" pitchFamily="34" charset="0"/>
                <a:ea typeface="华文细黑"/>
                <a:cs typeface="Alibaba Sans" panose="020B0503020203040204" pitchFamily="34" charset="0"/>
              </a:rPr>
              <a:t>)</a:t>
            </a:r>
            <a:r>
              <a:rPr lang="en-US" altLang="zh-CN" sz="2800" b="1" i="1" kern="100" dirty="0">
                <a:solidFill>
                  <a:srgbClr val="FF0000"/>
                </a:solidFill>
                <a:latin typeface="Alibaba Sans" panose="020B0503020203040204" pitchFamily="34" charset="0"/>
                <a:ea typeface="华文细黑"/>
                <a:cs typeface="Alibaba Sans" panose="020B0503020203040204" pitchFamily="34" charset="0"/>
              </a:rPr>
              <a:t> her feet beneath the table.</a:t>
            </a:r>
          </a:p>
        </p:txBody>
      </p:sp>
      <p:sp>
        <p:nvSpPr>
          <p:cNvPr id="12" name="下弧形箭头 11">
            <a:extLst>
              <a:ext uri="{FF2B5EF4-FFF2-40B4-BE49-F238E27FC236}">
                <a16:creationId xmlns:a16="http://schemas.microsoft.com/office/drawing/2014/main" id="{47CC50DF-6E9D-A647-81A2-DD991040F9BA}"/>
              </a:ext>
            </a:extLst>
          </p:cNvPr>
          <p:cNvSpPr/>
          <p:nvPr/>
        </p:nvSpPr>
        <p:spPr>
          <a:xfrm rot="2127760">
            <a:off x="9263523" y="3827545"/>
            <a:ext cx="1343294" cy="677621"/>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solidFill>
                <a:schemeClr val="tx1"/>
              </a:solidFill>
            </a:endParaRPr>
          </a:p>
        </p:txBody>
      </p:sp>
    </p:spTree>
    <p:extLst>
      <p:ext uri="{BB962C8B-B14F-4D97-AF65-F5344CB8AC3E}">
        <p14:creationId xmlns:p14="http://schemas.microsoft.com/office/powerpoint/2010/main" val="133607550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 calcmode="lin" valueType="num">
                                      <p:cBhvr additive="base">
                                        <p:cTn id="12" dur="500" fill="hold"/>
                                        <p:tgtEl>
                                          <p:spTgt spid="7"/>
                                        </p:tgtEl>
                                        <p:attrNameLst>
                                          <p:attrName>ppt_x</p:attrName>
                                        </p:attrNameLst>
                                      </p:cBhvr>
                                      <p:tavLst>
                                        <p:tav tm="0">
                                          <p:val>
                                            <p:strVal val="#ppt_x"/>
                                          </p:val>
                                        </p:tav>
                                        <p:tav tm="100000">
                                          <p:val>
                                            <p:strVal val="#ppt_x"/>
                                          </p:val>
                                        </p:tav>
                                      </p:tavLst>
                                    </p:anim>
                                    <p:anim calcmode="lin" valueType="num">
                                      <p:cBhvr additive="base">
                                        <p:cTn id="13"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3" presetClass="entr" presetSubtype="10" fill="hold" grpId="0" nodeType="clickEffect">
                                  <p:stCondLst>
                                    <p:cond delay="0"/>
                                  </p:stCondLst>
                                  <p:childTnLst>
                                    <p:set>
                                      <p:cBhvr>
                                        <p:cTn id="17" dur="1" fill="hold">
                                          <p:stCondLst>
                                            <p:cond delay="0"/>
                                          </p:stCondLst>
                                        </p:cTn>
                                        <p:tgtEl>
                                          <p:spTgt spid="8"/>
                                        </p:tgtEl>
                                        <p:attrNameLst>
                                          <p:attrName>style.visibility</p:attrName>
                                        </p:attrNameLst>
                                      </p:cBhvr>
                                      <p:to>
                                        <p:strVal val="visible"/>
                                      </p:to>
                                    </p:set>
                                    <p:animEffect transition="in" filter="blinds(horizontal)">
                                      <p:cBhvr>
                                        <p:cTn id="18" dur="500"/>
                                        <p:tgtEl>
                                          <p:spTgt spid="8"/>
                                        </p:tgtEl>
                                      </p:cBhvr>
                                    </p:animEffect>
                                  </p:childTnLst>
                                </p:cTn>
                              </p:par>
                            </p:childTnLst>
                          </p:cTn>
                        </p:par>
                      </p:childTnLst>
                    </p:cTn>
                  </p:par>
                  <p:par>
                    <p:cTn id="19" fill="hold">
                      <p:stCondLst>
                        <p:cond delay="indefinite"/>
                      </p:stCondLst>
                      <p:childTnLst>
                        <p:par>
                          <p:cTn id="20" fill="hold">
                            <p:stCondLst>
                              <p:cond delay="0"/>
                            </p:stCondLst>
                            <p:childTnLst>
                              <p:par>
                                <p:cTn id="21" presetID="3" presetClass="entr" presetSubtype="1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animEffect transition="in" filter="blinds(horizontal)">
                                      <p:cBhvr>
                                        <p:cTn id="23" dur="500"/>
                                        <p:tgtEl>
                                          <p:spTgt spid="10"/>
                                        </p:tgtEl>
                                      </p:cBhvr>
                                    </p:animEffect>
                                  </p:childTnLst>
                                </p:cTn>
                              </p:par>
                            </p:childTnLst>
                          </p:cTn>
                        </p:par>
                      </p:childTnLst>
                    </p:cTn>
                  </p:par>
                  <p:par>
                    <p:cTn id="24" fill="hold">
                      <p:stCondLst>
                        <p:cond delay="indefinite"/>
                      </p:stCondLst>
                      <p:childTnLst>
                        <p:par>
                          <p:cTn id="25" fill="hold">
                            <p:stCondLst>
                              <p:cond delay="0"/>
                            </p:stCondLst>
                            <p:childTnLst>
                              <p:par>
                                <p:cTn id="26" presetID="2" presetClass="entr" presetSubtype="4" fill="hold" grpId="0" nodeType="clickEffect">
                                  <p:stCondLst>
                                    <p:cond delay="0"/>
                                  </p:stCondLst>
                                  <p:childTnLst>
                                    <p:set>
                                      <p:cBhvr>
                                        <p:cTn id="27" dur="1" fill="hold">
                                          <p:stCondLst>
                                            <p:cond delay="0"/>
                                          </p:stCondLst>
                                        </p:cTn>
                                        <p:tgtEl>
                                          <p:spTgt spid="12"/>
                                        </p:tgtEl>
                                        <p:attrNameLst>
                                          <p:attrName>style.visibility</p:attrName>
                                        </p:attrNameLst>
                                      </p:cBhvr>
                                      <p:to>
                                        <p:strVal val="visible"/>
                                      </p:to>
                                    </p:set>
                                    <p:anim calcmode="lin" valueType="num">
                                      <p:cBhvr additive="base">
                                        <p:cTn id="28" dur="500" fill="hold"/>
                                        <p:tgtEl>
                                          <p:spTgt spid="12"/>
                                        </p:tgtEl>
                                        <p:attrNameLst>
                                          <p:attrName>ppt_x</p:attrName>
                                        </p:attrNameLst>
                                      </p:cBhvr>
                                      <p:tavLst>
                                        <p:tav tm="0">
                                          <p:val>
                                            <p:strVal val="#ppt_x"/>
                                          </p:val>
                                        </p:tav>
                                        <p:tav tm="100000">
                                          <p:val>
                                            <p:strVal val="#ppt_x"/>
                                          </p:val>
                                        </p:tav>
                                      </p:tavLst>
                                    </p:anim>
                                    <p:anim calcmode="lin" valueType="num">
                                      <p:cBhvr additive="base">
                                        <p:cTn id="29"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3" presetClass="entr" presetSubtype="10" fill="hold" grpId="0" nodeType="clickEffect">
                                  <p:stCondLst>
                                    <p:cond delay="0"/>
                                  </p:stCondLst>
                                  <p:childTnLst>
                                    <p:set>
                                      <p:cBhvr>
                                        <p:cTn id="33" dur="1" fill="hold">
                                          <p:stCondLst>
                                            <p:cond delay="0"/>
                                          </p:stCondLst>
                                        </p:cTn>
                                        <p:tgtEl>
                                          <p:spTgt spid="11"/>
                                        </p:tgtEl>
                                        <p:attrNameLst>
                                          <p:attrName>style.visibility</p:attrName>
                                        </p:attrNameLst>
                                      </p:cBhvr>
                                      <p:to>
                                        <p:strVal val="visible"/>
                                      </p:to>
                                    </p:set>
                                    <p:animEffect transition="in" filter="blinds(horizontal)">
                                      <p:cBhvr>
                                        <p:cTn id="34"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animBg="1"/>
      <p:bldP spid="8" grpId="0"/>
      <p:bldP spid="10" grpId="0"/>
      <p:bldP spid="11" grpId="0"/>
      <p:bldP spid="12" grpId="0" animBg="1"/>
    </p:bld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格 1"/>
          <p:cNvGraphicFramePr>
            <a:graphicFrameLocks noGrp="1"/>
          </p:cNvGraphicFramePr>
          <p:nvPr/>
        </p:nvGraphicFramePr>
        <p:xfrm>
          <a:off x="335179" y="333450"/>
          <a:ext cx="11521641" cy="5961283"/>
        </p:xfrm>
        <a:graphic>
          <a:graphicData uri="http://schemas.openxmlformats.org/drawingml/2006/table">
            <a:tbl>
              <a:tblPr firstRow="1" firstCol="1" bandRow="1"/>
              <a:tblGrid>
                <a:gridCol w="11521641">
                  <a:extLst>
                    <a:ext uri="{9D8B030D-6E8A-4147-A177-3AD203B41FA5}">
                      <a16:colId xmlns:a16="http://schemas.microsoft.com/office/drawing/2014/main" val="20000"/>
                    </a:ext>
                  </a:extLst>
                </a:gridCol>
              </a:tblGrid>
              <a:tr h="5961283">
                <a:tc>
                  <a:txBody>
                    <a:bodyPr/>
                    <a:lstStyle/>
                    <a:p>
                      <a:pPr marL="72000" algn="just">
                        <a:lnSpc>
                          <a:spcPct val="150000"/>
                        </a:lnSpc>
                        <a:spcAft>
                          <a:spcPts val="0"/>
                        </a:spcAft>
                      </a:pPr>
                      <a:endParaRPr lang="en-US" altLang="zh-CN" sz="2800" b="1" kern="100" dirty="0">
                        <a:solidFill>
                          <a:schemeClr val="tx1"/>
                        </a:solidFill>
                        <a:effectLst/>
                        <a:latin typeface="Alibaba Sans" panose="020B0503020203040204" pitchFamily="34" charset="0"/>
                        <a:ea typeface="华文细黑"/>
                        <a:cs typeface="Alibaba Sans" panose="020B0503020203040204" pitchFamily="34" charset="0"/>
                      </a:endParaRPr>
                    </a:p>
                    <a:p>
                      <a:pPr marL="72000" algn="just">
                        <a:lnSpc>
                          <a:spcPct val="150000"/>
                        </a:lnSpc>
                        <a:spcAft>
                          <a:spcPts val="0"/>
                        </a:spcAft>
                      </a:pPr>
                      <a:endParaRPr lang="en-US" altLang="zh-CN" sz="2800" b="1" kern="100" dirty="0">
                        <a:solidFill>
                          <a:schemeClr val="tx1"/>
                        </a:solidFill>
                        <a:effectLst/>
                        <a:latin typeface="Alibaba Sans" panose="020B0503020203040204" pitchFamily="34" charset="0"/>
                        <a:ea typeface="华文细黑"/>
                        <a:cs typeface="Alibaba Sans" panose="020B0503020203040204" pitchFamily="34" charset="0"/>
                      </a:endParaRPr>
                    </a:p>
                    <a:p>
                      <a:pPr marL="72000" algn="just">
                        <a:lnSpc>
                          <a:spcPct val="150000"/>
                        </a:lnSpc>
                        <a:spcAft>
                          <a:spcPts val="0"/>
                        </a:spcAft>
                      </a:pPr>
                      <a:endParaRPr lang="en-US" altLang="zh-CN" sz="2800" b="1" kern="100" dirty="0">
                        <a:solidFill>
                          <a:schemeClr val="tx1"/>
                        </a:solidFill>
                        <a:effectLst/>
                        <a:latin typeface="Alibaba Sans" panose="020B0503020203040204" pitchFamily="34" charset="0"/>
                        <a:ea typeface="华文细黑"/>
                        <a:cs typeface="Alibaba Sans" panose="020B050302020304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sp>
        <p:nvSpPr>
          <p:cNvPr id="5" name="矩形 4">
            <a:extLst>
              <a:ext uri="{FF2B5EF4-FFF2-40B4-BE49-F238E27FC236}">
                <a16:creationId xmlns:a16="http://schemas.microsoft.com/office/drawing/2014/main" id="{5E2CF2B6-7290-CE43-A802-8C84820A6F09}"/>
              </a:ext>
            </a:extLst>
          </p:cNvPr>
          <p:cNvSpPr/>
          <p:nvPr/>
        </p:nvSpPr>
        <p:spPr>
          <a:xfrm>
            <a:off x="487173" y="876045"/>
            <a:ext cx="11265817" cy="677621"/>
          </a:xfrm>
          <a:prstGeom prst="rect">
            <a:avLst/>
          </a:prstGeom>
        </p:spPr>
        <p:txBody>
          <a:bodyPr wrap="square">
            <a:spAutoFit/>
          </a:bodyPr>
          <a:lstStyle/>
          <a:p>
            <a:pPr marL="72000" algn="just">
              <a:lnSpc>
                <a:spcPct val="150000"/>
              </a:lnSpc>
            </a:pPr>
            <a:r>
              <a:rPr lang="en-US" altLang="zh-CN" sz="2800" b="1" kern="100" dirty="0">
                <a:highlight>
                  <a:srgbClr val="00FF00"/>
                </a:highlight>
                <a:latin typeface="Alibaba Sans" panose="020B0503020203040204" pitchFamily="34" charset="0"/>
                <a:ea typeface="华文细黑"/>
                <a:cs typeface="Alibaba Sans" panose="020B0503020203040204" pitchFamily="34" charset="0"/>
              </a:rPr>
              <a:t>Telling</a:t>
            </a:r>
            <a:r>
              <a:rPr lang="en-US" altLang="zh-CN" sz="2800" b="1" kern="100" dirty="0">
                <a:latin typeface="Alibaba Sans" panose="020B0503020203040204" pitchFamily="34" charset="0"/>
                <a:ea typeface="华文细黑"/>
                <a:cs typeface="Alibaba Sans" panose="020B0503020203040204" pitchFamily="34" charset="0"/>
              </a:rPr>
              <a:t>:  </a:t>
            </a:r>
            <a:r>
              <a:rPr lang="en-US" altLang="zh-CN" sz="2800" b="1" i="1" kern="100" dirty="0">
                <a:latin typeface="Alibaba Sans" panose="020B0503020203040204" pitchFamily="34" charset="0"/>
                <a:ea typeface="华文细黑"/>
                <a:cs typeface="Alibaba Sans" panose="020B0503020203040204" pitchFamily="34" charset="0"/>
              </a:rPr>
              <a:t>He was helpless. </a:t>
            </a:r>
          </a:p>
        </p:txBody>
      </p:sp>
      <p:sp>
        <p:nvSpPr>
          <p:cNvPr id="7" name="下弧形箭头 6">
            <a:extLst>
              <a:ext uri="{FF2B5EF4-FFF2-40B4-BE49-F238E27FC236}">
                <a16:creationId xmlns:a16="http://schemas.microsoft.com/office/drawing/2014/main" id="{8EF827CB-E81B-6849-9B22-3925F5DCF5F9}"/>
              </a:ext>
            </a:extLst>
          </p:cNvPr>
          <p:cNvSpPr/>
          <p:nvPr/>
        </p:nvSpPr>
        <p:spPr>
          <a:xfrm rot="2127760">
            <a:off x="9100780" y="1185165"/>
            <a:ext cx="1343294" cy="677621"/>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solidFill>
                <a:schemeClr val="tx1"/>
              </a:solidFill>
            </a:endParaRPr>
          </a:p>
        </p:txBody>
      </p:sp>
      <p:sp>
        <p:nvSpPr>
          <p:cNvPr id="8" name="矩形 7">
            <a:extLst>
              <a:ext uri="{FF2B5EF4-FFF2-40B4-BE49-F238E27FC236}">
                <a16:creationId xmlns:a16="http://schemas.microsoft.com/office/drawing/2014/main" id="{D4CB0923-4DEE-6A4D-8A7C-5B7151D71A8D}"/>
              </a:ext>
            </a:extLst>
          </p:cNvPr>
          <p:cNvSpPr/>
          <p:nvPr/>
        </p:nvSpPr>
        <p:spPr>
          <a:xfrm>
            <a:off x="487173" y="2010521"/>
            <a:ext cx="11265817" cy="1323952"/>
          </a:xfrm>
          <a:prstGeom prst="rect">
            <a:avLst/>
          </a:prstGeom>
        </p:spPr>
        <p:txBody>
          <a:bodyPr wrap="square">
            <a:spAutoFit/>
          </a:bodyPr>
          <a:lstStyle/>
          <a:p>
            <a:pPr marL="72000" algn="just">
              <a:lnSpc>
                <a:spcPct val="150000"/>
              </a:lnSpc>
            </a:pPr>
            <a:r>
              <a:rPr lang="en-US" altLang="zh-CN" sz="2800" b="1" kern="100" dirty="0">
                <a:highlight>
                  <a:srgbClr val="00FF00"/>
                </a:highlight>
                <a:latin typeface="Alibaba Sans" panose="020B0503020203040204" pitchFamily="34" charset="0"/>
                <a:ea typeface="华文细黑"/>
                <a:cs typeface="Alibaba Sans" panose="020B0503020203040204" pitchFamily="34" charset="0"/>
              </a:rPr>
              <a:t>Showing</a:t>
            </a:r>
            <a:r>
              <a:rPr lang="en-US" altLang="zh-CN" sz="2800" b="1" kern="100" dirty="0">
                <a:latin typeface="Alibaba Sans" panose="020B0503020203040204" pitchFamily="34" charset="0"/>
                <a:ea typeface="华文细黑"/>
                <a:cs typeface="Alibaba Sans" panose="020B0503020203040204" pitchFamily="34" charset="0"/>
              </a:rPr>
              <a:t> : </a:t>
            </a:r>
            <a:r>
              <a:rPr lang="en-US" altLang="zh-CN" sz="2800" b="1" i="1" kern="100" dirty="0">
                <a:solidFill>
                  <a:srgbClr val="FF0000"/>
                </a:solidFill>
                <a:latin typeface="Alibaba Sans" panose="020B0503020203040204" pitchFamily="34" charset="0"/>
                <a:ea typeface="华文细黑"/>
                <a:cs typeface="Alibaba Sans" panose="020B0503020203040204" pitchFamily="34" charset="0"/>
              </a:rPr>
              <a:t> He rubbed his temples. What was he supposed to do now? </a:t>
            </a:r>
          </a:p>
        </p:txBody>
      </p:sp>
      <p:sp>
        <p:nvSpPr>
          <p:cNvPr id="10" name="矩形 9">
            <a:extLst>
              <a:ext uri="{FF2B5EF4-FFF2-40B4-BE49-F238E27FC236}">
                <a16:creationId xmlns:a16="http://schemas.microsoft.com/office/drawing/2014/main" id="{2F7B4E38-AF16-E24C-BBD0-2517C7331F77}"/>
              </a:ext>
            </a:extLst>
          </p:cNvPr>
          <p:cNvSpPr/>
          <p:nvPr/>
        </p:nvSpPr>
        <p:spPr>
          <a:xfrm>
            <a:off x="452929" y="3430588"/>
            <a:ext cx="11265817" cy="677621"/>
          </a:xfrm>
          <a:prstGeom prst="rect">
            <a:avLst/>
          </a:prstGeom>
        </p:spPr>
        <p:txBody>
          <a:bodyPr wrap="square">
            <a:spAutoFit/>
          </a:bodyPr>
          <a:lstStyle/>
          <a:p>
            <a:pPr marL="72000" algn="just">
              <a:lnSpc>
                <a:spcPct val="150000"/>
              </a:lnSpc>
            </a:pPr>
            <a:r>
              <a:rPr lang="en-US" altLang="zh-CN" sz="2800" b="1" kern="100" dirty="0">
                <a:highlight>
                  <a:srgbClr val="00FF00"/>
                </a:highlight>
                <a:latin typeface="Alibaba Sans" panose="020B0503020203040204" pitchFamily="34" charset="0"/>
                <a:ea typeface="华文细黑"/>
                <a:cs typeface="Alibaba Sans" panose="020B0503020203040204" pitchFamily="34" charset="0"/>
              </a:rPr>
              <a:t>Telling</a:t>
            </a:r>
            <a:r>
              <a:rPr lang="en-US" altLang="zh-CN" sz="2800" b="1" kern="100" dirty="0">
                <a:latin typeface="Alibaba Sans" panose="020B0503020203040204" pitchFamily="34" charset="0"/>
                <a:ea typeface="华文细黑"/>
                <a:cs typeface="Alibaba Sans" panose="020B0503020203040204" pitchFamily="34" charset="0"/>
              </a:rPr>
              <a:t>:  </a:t>
            </a:r>
            <a:r>
              <a:rPr lang="en-US" altLang="zh-CN" sz="2800" b="1" i="1" kern="100" dirty="0">
                <a:latin typeface="Alibaba Sans" panose="020B0503020203040204" pitchFamily="34" charset="0"/>
                <a:ea typeface="华文细黑"/>
                <a:cs typeface="Alibaba Sans" panose="020B0503020203040204" pitchFamily="34" charset="0"/>
              </a:rPr>
              <a:t>It was raining as she drove. </a:t>
            </a:r>
          </a:p>
        </p:txBody>
      </p:sp>
      <p:sp>
        <p:nvSpPr>
          <p:cNvPr id="11" name="矩形 10">
            <a:extLst>
              <a:ext uri="{FF2B5EF4-FFF2-40B4-BE49-F238E27FC236}">
                <a16:creationId xmlns:a16="http://schemas.microsoft.com/office/drawing/2014/main" id="{D0445CCE-3500-E642-8194-208A8C6AD0C0}"/>
              </a:ext>
            </a:extLst>
          </p:cNvPr>
          <p:cNvSpPr/>
          <p:nvPr/>
        </p:nvSpPr>
        <p:spPr>
          <a:xfrm>
            <a:off x="462297" y="4493176"/>
            <a:ext cx="11265817" cy="1323952"/>
          </a:xfrm>
          <a:prstGeom prst="rect">
            <a:avLst/>
          </a:prstGeom>
        </p:spPr>
        <p:txBody>
          <a:bodyPr wrap="square">
            <a:spAutoFit/>
          </a:bodyPr>
          <a:lstStyle/>
          <a:p>
            <a:pPr marL="72000" algn="just">
              <a:lnSpc>
                <a:spcPct val="150000"/>
              </a:lnSpc>
            </a:pPr>
            <a:r>
              <a:rPr lang="en-US" altLang="zh-CN" sz="2800" b="1" kern="100" dirty="0">
                <a:highlight>
                  <a:srgbClr val="00FF00"/>
                </a:highlight>
                <a:latin typeface="Alibaba Sans" panose="020B0503020203040204" pitchFamily="34" charset="0"/>
                <a:ea typeface="华文细黑"/>
                <a:cs typeface="Alibaba Sans" panose="020B0503020203040204" pitchFamily="34" charset="0"/>
              </a:rPr>
              <a:t>Showing</a:t>
            </a:r>
            <a:r>
              <a:rPr lang="en-US" altLang="zh-CN" sz="2800" b="1" kern="100" dirty="0">
                <a:latin typeface="Alibaba Sans" panose="020B0503020203040204" pitchFamily="34" charset="0"/>
                <a:ea typeface="华文细黑"/>
                <a:cs typeface="Alibaba Sans" panose="020B0503020203040204" pitchFamily="34" charset="0"/>
              </a:rPr>
              <a:t> :  </a:t>
            </a:r>
            <a:r>
              <a:rPr lang="en-US" altLang="zh-CN" sz="2800" b="1" i="1" kern="100" dirty="0">
                <a:solidFill>
                  <a:srgbClr val="FF0000"/>
                </a:solidFill>
                <a:latin typeface="Alibaba Sans" panose="020B0503020203040204" pitchFamily="34" charset="0"/>
                <a:ea typeface="华文细黑"/>
                <a:cs typeface="Alibaba Sans" panose="020B0503020203040204" pitchFamily="34" charset="0"/>
              </a:rPr>
              <a:t>Rain drummed on the windshield and the Honda’s roof, drowning out the hum of the engine. </a:t>
            </a:r>
          </a:p>
        </p:txBody>
      </p:sp>
      <p:sp>
        <p:nvSpPr>
          <p:cNvPr id="12" name="下弧形箭头 11">
            <a:extLst>
              <a:ext uri="{FF2B5EF4-FFF2-40B4-BE49-F238E27FC236}">
                <a16:creationId xmlns:a16="http://schemas.microsoft.com/office/drawing/2014/main" id="{47CC50DF-6E9D-A647-81A2-DD991040F9BA}"/>
              </a:ext>
            </a:extLst>
          </p:cNvPr>
          <p:cNvSpPr/>
          <p:nvPr/>
        </p:nvSpPr>
        <p:spPr>
          <a:xfrm rot="2127760">
            <a:off x="9263523" y="3827545"/>
            <a:ext cx="1343294" cy="677621"/>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solidFill>
                <a:schemeClr val="tx1"/>
              </a:solidFill>
            </a:endParaRPr>
          </a:p>
        </p:txBody>
      </p:sp>
    </p:spTree>
    <p:extLst>
      <p:ext uri="{BB962C8B-B14F-4D97-AF65-F5344CB8AC3E}">
        <p14:creationId xmlns:p14="http://schemas.microsoft.com/office/powerpoint/2010/main" val="99914385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 calcmode="lin" valueType="num">
                                      <p:cBhvr additive="base">
                                        <p:cTn id="12" dur="500" fill="hold"/>
                                        <p:tgtEl>
                                          <p:spTgt spid="7"/>
                                        </p:tgtEl>
                                        <p:attrNameLst>
                                          <p:attrName>ppt_x</p:attrName>
                                        </p:attrNameLst>
                                      </p:cBhvr>
                                      <p:tavLst>
                                        <p:tav tm="0">
                                          <p:val>
                                            <p:strVal val="#ppt_x"/>
                                          </p:val>
                                        </p:tav>
                                        <p:tav tm="100000">
                                          <p:val>
                                            <p:strVal val="#ppt_x"/>
                                          </p:val>
                                        </p:tav>
                                      </p:tavLst>
                                    </p:anim>
                                    <p:anim calcmode="lin" valueType="num">
                                      <p:cBhvr additive="base">
                                        <p:cTn id="13"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3" presetClass="entr" presetSubtype="10" fill="hold" grpId="0" nodeType="clickEffect">
                                  <p:stCondLst>
                                    <p:cond delay="0"/>
                                  </p:stCondLst>
                                  <p:childTnLst>
                                    <p:set>
                                      <p:cBhvr>
                                        <p:cTn id="17" dur="1" fill="hold">
                                          <p:stCondLst>
                                            <p:cond delay="0"/>
                                          </p:stCondLst>
                                        </p:cTn>
                                        <p:tgtEl>
                                          <p:spTgt spid="8"/>
                                        </p:tgtEl>
                                        <p:attrNameLst>
                                          <p:attrName>style.visibility</p:attrName>
                                        </p:attrNameLst>
                                      </p:cBhvr>
                                      <p:to>
                                        <p:strVal val="visible"/>
                                      </p:to>
                                    </p:set>
                                    <p:animEffect transition="in" filter="blinds(horizontal)">
                                      <p:cBhvr>
                                        <p:cTn id="18" dur="500"/>
                                        <p:tgtEl>
                                          <p:spTgt spid="8"/>
                                        </p:tgtEl>
                                      </p:cBhvr>
                                    </p:animEffect>
                                  </p:childTnLst>
                                </p:cTn>
                              </p:par>
                            </p:childTnLst>
                          </p:cTn>
                        </p:par>
                      </p:childTnLst>
                    </p:cTn>
                  </p:par>
                  <p:par>
                    <p:cTn id="19" fill="hold">
                      <p:stCondLst>
                        <p:cond delay="indefinite"/>
                      </p:stCondLst>
                      <p:childTnLst>
                        <p:par>
                          <p:cTn id="20" fill="hold">
                            <p:stCondLst>
                              <p:cond delay="0"/>
                            </p:stCondLst>
                            <p:childTnLst>
                              <p:par>
                                <p:cTn id="21" presetID="3" presetClass="entr" presetSubtype="1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animEffect transition="in" filter="blinds(horizontal)">
                                      <p:cBhvr>
                                        <p:cTn id="23" dur="500"/>
                                        <p:tgtEl>
                                          <p:spTgt spid="10"/>
                                        </p:tgtEl>
                                      </p:cBhvr>
                                    </p:animEffect>
                                  </p:childTnLst>
                                </p:cTn>
                              </p:par>
                            </p:childTnLst>
                          </p:cTn>
                        </p:par>
                      </p:childTnLst>
                    </p:cTn>
                  </p:par>
                  <p:par>
                    <p:cTn id="24" fill="hold">
                      <p:stCondLst>
                        <p:cond delay="indefinite"/>
                      </p:stCondLst>
                      <p:childTnLst>
                        <p:par>
                          <p:cTn id="25" fill="hold">
                            <p:stCondLst>
                              <p:cond delay="0"/>
                            </p:stCondLst>
                            <p:childTnLst>
                              <p:par>
                                <p:cTn id="26" presetID="2" presetClass="entr" presetSubtype="4" fill="hold" grpId="0" nodeType="clickEffect">
                                  <p:stCondLst>
                                    <p:cond delay="0"/>
                                  </p:stCondLst>
                                  <p:childTnLst>
                                    <p:set>
                                      <p:cBhvr>
                                        <p:cTn id="27" dur="1" fill="hold">
                                          <p:stCondLst>
                                            <p:cond delay="0"/>
                                          </p:stCondLst>
                                        </p:cTn>
                                        <p:tgtEl>
                                          <p:spTgt spid="12"/>
                                        </p:tgtEl>
                                        <p:attrNameLst>
                                          <p:attrName>style.visibility</p:attrName>
                                        </p:attrNameLst>
                                      </p:cBhvr>
                                      <p:to>
                                        <p:strVal val="visible"/>
                                      </p:to>
                                    </p:set>
                                    <p:anim calcmode="lin" valueType="num">
                                      <p:cBhvr additive="base">
                                        <p:cTn id="28" dur="500" fill="hold"/>
                                        <p:tgtEl>
                                          <p:spTgt spid="12"/>
                                        </p:tgtEl>
                                        <p:attrNameLst>
                                          <p:attrName>ppt_x</p:attrName>
                                        </p:attrNameLst>
                                      </p:cBhvr>
                                      <p:tavLst>
                                        <p:tav tm="0">
                                          <p:val>
                                            <p:strVal val="#ppt_x"/>
                                          </p:val>
                                        </p:tav>
                                        <p:tav tm="100000">
                                          <p:val>
                                            <p:strVal val="#ppt_x"/>
                                          </p:val>
                                        </p:tav>
                                      </p:tavLst>
                                    </p:anim>
                                    <p:anim calcmode="lin" valueType="num">
                                      <p:cBhvr additive="base">
                                        <p:cTn id="29"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3" presetClass="entr" presetSubtype="10" fill="hold" grpId="0" nodeType="clickEffect">
                                  <p:stCondLst>
                                    <p:cond delay="0"/>
                                  </p:stCondLst>
                                  <p:childTnLst>
                                    <p:set>
                                      <p:cBhvr>
                                        <p:cTn id="33" dur="1" fill="hold">
                                          <p:stCondLst>
                                            <p:cond delay="0"/>
                                          </p:stCondLst>
                                        </p:cTn>
                                        <p:tgtEl>
                                          <p:spTgt spid="11"/>
                                        </p:tgtEl>
                                        <p:attrNameLst>
                                          <p:attrName>style.visibility</p:attrName>
                                        </p:attrNameLst>
                                      </p:cBhvr>
                                      <p:to>
                                        <p:strVal val="visible"/>
                                      </p:to>
                                    </p:set>
                                    <p:animEffect transition="in" filter="blinds(horizontal)">
                                      <p:cBhvr>
                                        <p:cTn id="34"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animBg="1"/>
      <p:bldP spid="8" grpId="0"/>
      <p:bldP spid="10" grpId="0"/>
      <p:bldP spid="11" grpId="0"/>
      <p:bldP spid="12" grpId="0" animBg="1"/>
    </p:bld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格 1"/>
          <p:cNvGraphicFramePr>
            <a:graphicFrameLocks noGrp="1"/>
          </p:cNvGraphicFramePr>
          <p:nvPr/>
        </p:nvGraphicFramePr>
        <p:xfrm>
          <a:off x="335179" y="333450"/>
          <a:ext cx="11521641" cy="5961283"/>
        </p:xfrm>
        <a:graphic>
          <a:graphicData uri="http://schemas.openxmlformats.org/drawingml/2006/table">
            <a:tbl>
              <a:tblPr firstRow="1" firstCol="1" bandRow="1"/>
              <a:tblGrid>
                <a:gridCol w="11521641">
                  <a:extLst>
                    <a:ext uri="{9D8B030D-6E8A-4147-A177-3AD203B41FA5}">
                      <a16:colId xmlns:a16="http://schemas.microsoft.com/office/drawing/2014/main" val="20000"/>
                    </a:ext>
                  </a:extLst>
                </a:gridCol>
              </a:tblGrid>
              <a:tr h="5961283">
                <a:tc>
                  <a:txBody>
                    <a:bodyPr/>
                    <a:lstStyle/>
                    <a:p>
                      <a:pPr marL="72000" algn="just">
                        <a:lnSpc>
                          <a:spcPct val="150000"/>
                        </a:lnSpc>
                        <a:spcAft>
                          <a:spcPts val="0"/>
                        </a:spcAft>
                      </a:pPr>
                      <a:endParaRPr lang="en-US" altLang="zh-CN" sz="2800" b="1" kern="100" dirty="0">
                        <a:solidFill>
                          <a:schemeClr val="tx1"/>
                        </a:solidFill>
                        <a:effectLst/>
                        <a:latin typeface="Alibaba Sans" panose="020B0503020203040204" pitchFamily="34" charset="0"/>
                        <a:ea typeface="华文细黑"/>
                        <a:cs typeface="Alibaba Sans" panose="020B0503020203040204" pitchFamily="34" charset="0"/>
                      </a:endParaRPr>
                    </a:p>
                    <a:p>
                      <a:pPr marL="72000" algn="just">
                        <a:lnSpc>
                          <a:spcPct val="150000"/>
                        </a:lnSpc>
                        <a:spcAft>
                          <a:spcPts val="0"/>
                        </a:spcAft>
                      </a:pPr>
                      <a:endParaRPr lang="en-US" altLang="zh-CN" sz="2800" b="1" kern="100" dirty="0">
                        <a:solidFill>
                          <a:schemeClr val="tx1"/>
                        </a:solidFill>
                        <a:effectLst/>
                        <a:latin typeface="Alibaba Sans" panose="020B0503020203040204" pitchFamily="34" charset="0"/>
                        <a:ea typeface="华文细黑"/>
                        <a:cs typeface="Alibaba Sans" panose="020B0503020203040204" pitchFamily="34" charset="0"/>
                      </a:endParaRPr>
                    </a:p>
                    <a:p>
                      <a:pPr marL="72000" algn="just">
                        <a:lnSpc>
                          <a:spcPct val="150000"/>
                        </a:lnSpc>
                        <a:spcAft>
                          <a:spcPts val="0"/>
                        </a:spcAft>
                      </a:pPr>
                      <a:endParaRPr lang="en-US" altLang="zh-CN" sz="2800" b="1" kern="100" dirty="0">
                        <a:solidFill>
                          <a:schemeClr val="tx1"/>
                        </a:solidFill>
                        <a:effectLst/>
                        <a:latin typeface="Alibaba Sans" panose="020B0503020203040204" pitchFamily="34" charset="0"/>
                        <a:ea typeface="华文细黑"/>
                        <a:cs typeface="Alibaba Sans" panose="020B050302020304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sp>
        <p:nvSpPr>
          <p:cNvPr id="5" name="矩形 4">
            <a:extLst>
              <a:ext uri="{FF2B5EF4-FFF2-40B4-BE49-F238E27FC236}">
                <a16:creationId xmlns:a16="http://schemas.microsoft.com/office/drawing/2014/main" id="{5E2CF2B6-7290-CE43-A802-8C84820A6F09}"/>
              </a:ext>
            </a:extLst>
          </p:cNvPr>
          <p:cNvSpPr/>
          <p:nvPr/>
        </p:nvSpPr>
        <p:spPr>
          <a:xfrm>
            <a:off x="513694" y="581024"/>
            <a:ext cx="11265817" cy="677621"/>
          </a:xfrm>
          <a:prstGeom prst="rect">
            <a:avLst/>
          </a:prstGeom>
        </p:spPr>
        <p:txBody>
          <a:bodyPr wrap="square">
            <a:spAutoFit/>
          </a:bodyPr>
          <a:lstStyle/>
          <a:p>
            <a:pPr marL="72000" algn="just">
              <a:lnSpc>
                <a:spcPct val="150000"/>
              </a:lnSpc>
            </a:pPr>
            <a:r>
              <a:rPr lang="en-US" altLang="zh-CN" sz="2800" b="1" kern="100" dirty="0">
                <a:highlight>
                  <a:srgbClr val="00FF00"/>
                </a:highlight>
                <a:latin typeface="Alibaba Sans" panose="020B0503020203040204" pitchFamily="34" charset="0"/>
                <a:ea typeface="华文细黑"/>
                <a:cs typeface="Alibaba Sans" panose="020B0503020203040204" pitchFamily="34" charset="0"/>
              </a:rPr>
              <a:t>Telling</a:t>
            </a:r>
            <a:r>
              <a:rPr lang="en-US" altLang="zh-CN" sz="2800" b="1" kern="100" dirty="0">
                <a:latin typeface="Alibaba Sans" panose="020B0503020203040204" pitchFamily="34" charset="0"/>
                <a:ea typeface="华文细黑"/>
                <a:cs typeface="Alibaba Sans" panose="020B0503020203040204" pitchFamily="34" charset="0"/>
              </a:rPr>
              <a:t>:  </a:t>
            </a:r>
            <a:r>
              <a:rPr lang="en-US" altLang="zh-CN" sz="2800" b="1" i="1" kern="100" dirty="0">
                <a:latin typeface="Alibaba Sans" panose="020B0503020203040204" pitchFamily="34" charset="0"/>
                <a:ea typeface="华文细黑"/>
                <a:cs typeface="Alibaba Sans" panose="020B0503020203040204" pitchFamily="34" charset="0"/>
              </a:rPr>
              <a:t>I ate dinner. </a:t>
            </a:r>
          </a:p>
        </p:txBody>
      </p:sp>
      <p:sp>
        <p:nvSpPr>
          <p:cNvPr id="7" name="下弧形箭头 6">
            <a:extLst>
              <a:ext uri="{FF2B5EF4-FFF2-40B4-BE49-F238E27FC236}">
                <a16:creationId xmlns:a16="http://schemas.microsoft.com/office/drawing/2014/main" id="{8EF827CB-E81B-6849-9B22-3925F5DCF5F9}"/>
              </a:ext>
            </a:extLst>
          </p:cNvPr>
          <p:cNvSpPr/>
          <p:nvPr/>
        </p:nvSpPr>
        <p:spPr>
          <a:xfrm rot="2127760">
            <a:off x="9047500" y="581024"/>
            <a:ext cx="1343294" cy="677621"/>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solidFill>
                <a:schemeClr val="tx1"/>
              </a:solidFill>
            </a:endParaRPr>
          </a:p>
        </p:txBody>
      </p:sp>
      <p:sp>
        <p:nvSpPr>
          <p:cNvPr id="8" name="矩形 7">
            <a:extLst>
              <a:ext uri="{FF2B5EF4-FFF2-40B4-BE49-F238E27FC236}">
                <a16:creationId xmlns:a16="http://schemas.microsoft.com/office/drawing/2014/main" id="{D4CB0923-4DEE-6A4D-8A7C-5B7151D71A8D}"/>
              </a:ext>
            </a:extLst>
          </p:cNvPr>
          <p:cNvSpPr/>
          <p:nvPr/>
        </p:nvSpPr>
        <p:spPr>
          <a:xfrm>
            <a:off x="513693" y="1475174"/>
            <a:ext cx="11265817" cy="1323952"/>
          </a:xfrm>
          <a:prstGeom prst="rect">
            <a:avLst/>
          </a:prstGeom>
        </p:spPr>
        <p:txBody>
          <a:bodyPr wrap="square">
            <a:spAutoFit/>
          </a:bodyPr>
          <a:lstStyle/>
          <a:p>
            <a:pPr marL="72000" algn="just">
              <a:lnSpc>
                <a:spcPct val="150000"/>
              </a:lnSpc>
            </a:pPr>
            <a:r>
              <a:rPr lang="en-US" altLang="zh-CN" sz="2800" b="1" kern="100" dirty="0">
                <a:highlight>
                  <a:srgbClr val="00FF00"/>
                </a:highlight>
                <a:latin typeface="Alibaba Sans" panose="020B0503020203040204" pitchFamily="34" charset="0"/>
                <a:ea typeface="华文细黑"/>
                <a:cs typeface="Alibaba Sans" panose="020B0503020203040204" pitchFamily="34" charset="0"/>
              </a:rPr>
              <a:t>Showing</a:t>
            </a:r>
            <a:r>
              <a:rPr lang="en-US" altLang="zh-CN" sz="2800" b="1" kern="100" dirty="0">
                <a:latin typeface="Alibaba Sans" panose="020B0503020203040204" pitchFamily="34" charset="0"/>
                <a:ea typeface="华文细黑"/>
                <a:cs typeface="Alibaba Sans" panose="020B0503020203040204" pitchFamily="34" charset="0"/>
              </a:rPr>
              <a:t> : </a:t>
            </a:r>
            <a:r>
              <a:rPr lang="en-US" altLang="zh-CN" sz="2800" b="1" i="1" kern="100" dirty="0">
                <a:solidFill>
                  <a:srgbClr val="FF0000"/>
                </a:solidFill>
                <a:latin typeface="Alibaba Sans" panose="020B0503020203040204" pitchFamily="34" charset="0"/>
                <a:ea typeface="华文细黑"/>
                <a:cs typeface="Alibaba Sans" panose="020B0503020203040204" pitchFamily="34" charset="0"/>
              </a:rPr>
              <a:t> I cut into her juicy steak. The scent of herb butter teased my nose. </a:t>
            </a:r>
          </a:p>
        </p:txBody>
      </p:sp>
      <p:sp>
        <p:nvSpPr>
          <p:cNvPr id="10" name="矩形 9">
            <a:extLst>
              <a:ext uri="{FF2B5EF4-FFF2-40B4-BE49-F238E27FC236}">
                <a16:creationId xmlns:a16="http://schemas.microsoft.com/office/drawing/2014/main" id="{2F7B4E38-AF16-E24C-BBD0-2517C7331F77}"/>
              </a:ext>
            </a:extLst>
          </p:cNvPr>
          <p:cNvSpPr/>
          <p:nvPr/>
        </p:nvSpPr>
        <p:spPr>
          <a:xfrm>
            <a:off x="481976" y="2878372"/>
            <a:ext cx="11265817" cy="677621"/>
          </a:xfrm>
          <a:prstGeom prst="rect">
            <a:avLst/>
          </a:prstGeom>
        </p:spPr>
        <p:txBody>
          <a:bodyPr wrap="square">
            <a:spAutoFit/>
          </a:bodyPr>
          <a:lstStyle/>
          <a:p>
            <a:pPr marL="72000" algn="just">
              <a:lnSpc>
                <a:spcPct val="150000"/>
              </a:lnSpc>
            </a:pPr>
            <a:r>
              <a:rPr lang="en-US" altLang="zh-CN" sz="2800" b="1" kern="100" dirty="0">
                <a:highlight>
                  <a:srgbClr val="00FF00"/>
                </a:highlight>
                <a:latin typeface="Alibaba Sans" panose="020B0503020203040204" pitchFamily="34" charset="0"/>
                <a:ea typeface="华文细黑"/>
                <a:cs typeface="Alibaba Sans" panose="020B0503020203040204" pitchFamily="34" charset="0"/>
              </a:rPr>
              <a:t>Telling</a:t>
            </a:r>
            <a:r>
              <a:rPr lang="en-US" altLang="zh-CN" sz="2800" b="1" kern="100" dirty="0">
                <a:latin typeface="Alibaba Sans" panose="020B0503020203040204" pitchFamily="34" charset="0"/>
                <a:ea typeface="华文细黑"/>
                <a:cs typeface="Alibaba Sans" panose="020B0503020203040204" pitchFamily="34" charset="0"/>
              </a:rPr>
              <a:t>:  </a:t>
            </a:r>
            <a:r>
              <a:rPr lang="en-US" altLang="zh-CN" sz="2800" b="1" i="1" kern="100" dirty="0">
                <a:latin typeface="Alibaba Sans" panose="020B0503020203040204" pitchFamily="34" charset="0"/>
                <a:ea typeface="华文细黑"/>
                <a:cs typeface="Alibaba Sans" panose="020B0503020203040204" pitchFamily="34" charset="0"/>
              </a:rPr>
              <a:t>The pizza looked delicious, but it tasted horrible. </a:t>
            </a:r>
          </a:p>
        </p:txBody>
      </p:sp>
      <p:sp>
        <p:nvSpPr>
          <p:cNvPr id="11" name="矩形 10">
            <a:extLst>
              <a:ext uri="{FF2B5EF4-FFF2-40B4-BE49-F238E27FC236}">
                <a16:creationId xmlns:a16="http://schemas.microsoft.com/office/drawing/2014/main" id="{D0445CCE-3500-E642-8194-208A8C6AD0C0}"/>
              </a:ext>
            </a:extLst>
          </p:cNvPr>
          <p:cNvSpPr/>
          <p:nvPr/>
        </p:nvSpPr>
        <p:spPr>
          <a:xfrm>
            <a:off x="462297" y="3657958"/>
            <a:ext cx="11265817" cy="2616614"/>
          </a:xfrm>
          <a:prstGeom prst="rect">
            <a:avLst/>
          </a:prstGeom>
        </p:spPr>
        <p:txBody>
          <a:bodyPr wrap="square">
            <a:spAutoFit/>
          </a:bodyPr>
          <a:lstStyle/>
          <a:p>
            <a:pPr marL="72000" algn="just">
              <a:lnSpc>
                <a:spcPct val="150000"/>
              </a:lnSpc>
            </a:pPr>
            <a:r>
              <a:rPr lang="en-US" altLang="zh-CN" sz="2800" b="1" kern="100" dirty="0">
                <a:highlight>
                  <a:srgbClr val="00FF00"/>
                </a:highlight>
                <a:latin typeface="Alibaba Sans" panose="020B0503020203040204" pitchFamily="34" charset="0"/>
                <a:ea typeface="华文细黑"/>
                <a:cs typeface="Alibaba Sans" panose="020B0503020203040204" pitchFamily="34" charset="0"/>
              </a:rPr>
              <a:t>Showing</a:t>
            </a:r>
            <a:r>
              <a:rPr lang="en-US" altLang="zh-CN" sz="2800" b="1" kern="100" dirty="0">
                <a:latin typeface="Alibaba Sans" panose="020B0503020203040204" pitchFamily="34" charset="0"/>
                <a:ea typeface="华文细黑"/>
                <a:cs typeface="Alibaba Sans" panose="020B0503020203040204" pitchFamily="34" charset="0"/>
              </a:rPr>
              <a:t> :  </a:t>
            </a:r>
            <a:r>
              <a:rPr lang="en-US" altLang="zh-CN" sz="2800" b="1" i="1" kern="100" dirty="0">
                <a:solidFill>
                  <a:srgbClr val="FF0000"/>
                </a:solidFill>
                <a:latin typeface="Alibaba Sans" panose="020B0503020203040204" pitchFamily="34" charset="0"/>
                <a:ea typeface="华文细黑"/>
                <a:cs typeface="Alibaba Sans" panose="020B0503020203040204" pitchFamily="34" charset="0"/>
              </a:rPr>
              <a:t>Steam rising up off the melted cheese made his mouth water. He picked up a slice and took a huge bite. A bitter taste spread across his tongue. Ugh. Dammit. Who the hell had put olives on his pizza?</a:t>
            </a:r>
          </a:p>
        </p:txBody>
      </p:sp>
      <p:sp>
        <p:nvSpPr>
          <p:cNvPr id="12" name="下弧形箭头 11">
            <a:extLst>
              <a:ext uri="{FF2B5EF4-FFF2-40B4-BE49-F238E27FC236}">
                <a16:creationId xmlns:a16="http://schemas.microsoft.com/office/drawing/2014/main" id="{47CC50DF-6E9D-A647-81A2-DD991040F9BA}"/>
              </a:ext>
            </a:extLst>
          </p:cNvPr>
          <p:cNvSpPr/>
          <p:nvPr/>
        </p:nvSpPr>
        <p:spPr>
          <a:xfrm rot="2127760">
            <a:off x="10261452" y="3058547"/>
            <a:ext cx="1343294" cy="677621"/>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solidFill>
                <a:schemeClr val="tx1"/>
              </a:solidFill>
            </a:endParaRPr>
          </a:p>
        </p:txBody>
      </p:sp>
    </p:spTree>
    <p:extLst>
      <p:ext uri="{BB962C8B-B14F-4D97-AF65-F5344CB8AC3E}">
        <p14:creationId xmlns:p14="http://schemas.microsoft.com/office/powerpoint/2010/main" val="55538220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 calcmode="lin" valueType="num">
                                      <p:cBhvr additive="base">
                                        <p:cTn id="12" dur="500" fill="hold"/>
                                        <p:tgtEl>
                                          <p:spTgt spid="7"/>
                                        </p:tgtEl>
                                        <p:attrNameLst>
                                          <p:attrName>ppt_x</p:attrName>
                                        </p:attrNameLst>
                                      </p:cBhvr>
                                      <p:tavLst>
                                        <p:tav tm="0">
                                          <p:val>
                                            <p:strVal val="#ppt_x"/>
                                          </p:val>
                                        </p:tav>
                                        <p:tav tm="100000">
                                          <p:val>
                                            <p:strVal val="#ppt_x"/>
                                          </p:val>
                                        </p:tav>
                                      </p:tavLst>
                                    </p:anim>
                                    <p:anim calcmode="lin" valueType="num">
                                      <p:cBhvr additive="base">
                                        <p:cTn id="13"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3" presetClass="entr" presetSubtype="10" fill="hold" grpId="0" nodeType="clickEffect">
                                  <p:stCondLst>
                                    <p:cond delay="0"/>
                                  </p:stCondLst>
                                  <p:childTnLst>
                                    <p:set>
                                      <p:cBhvr>
                                        <p:cTn id="17" dur="1" fill="hold">
                                          <p:stCondLst>
                                            <p:cond delay="0"/>
                                          </p:stCondLst>
                                        </p:cTn>
                                        <p:tgtEl>
                                          <p:spTgt spid="8"/>
                                        </p:tgtEl>
                                        <p:attrNameLst>
                                          <p:attrName>style.visibility</p:attrName>
                                        </p:attrNameLst>
                                      </p:cBhvr>
                                      <p:to>
                                        <p:strVal val="visible"/>
                                      </p:to>
                                    </p:set>
                                    <p:animEffect transition="in" filter="blinds(horizontal)">
                                      <p:cBhvr>
                                        <p:cTn id="18" dur="500"/>
                                        <p:tgtEl>
                                          <p:spTgt spid="8"/>
                                        </p:tgtEl>
                                      </p:cBhvr>
                                    </p:animEffect>
                                  </p:childTnLst>
                                </p:cTn>
                              </p:par>
                            </p:childTnLst>
                          </p:cTn>
                        </p:par>
                      </p:childTnLst>
                    </p:cTn>
                  </p:par>
                  <p:par>
                    <p:cTn id="19" fill="hold">
                      <p:stCondLst>
                        <p:cond delay="indefinite"/>
                      </p:stCondLst>
                      <p:childTnLst>
                        <p:par>
                          <p:cTn id="20" fill="hold">
                            <p:stCondLst>
                              <p:cond delay="0"/>
                            </p:stCondLst>
                            <p:childTnLst>
                              <p:par>
                                <p:cTn id="21" presetID="3" presetClass="entr" presetSubtype="1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animEffect transition="in" filter="blinds(horizontal)">
                                      <p:cBhvr>
                                        <p:cTn id="23" dur="500"/>
                                        <p:tgtEl>
                                          <p:spTgt spid="10"/>
                                        </p:tgtEl>
                                      </p:cBhvr>
                                    </p:animEffect>
                                  </p:childTnLst>
                                </p:cTn>
                              </p:par>
                            </p:childTnLst>
                          </p:cTn>
                        </p:par>
                      </p:childTnLst>
                    </p:cTn>
                  </p:par>
                  <p:par>
                    <p:cTn id="24" fill="hold">
                      <p:stCondLst>
                        <p:cond delay="indefinite"/>
                      </p:stCondLst>
                      <p:childTnLst>
                        <p:par>
                          <p:cTn id="25" fill="hold">
                            <p:stCondLst>
                              <p:cond delay="0"/>
                            </p:stCondLst>
                            <p:childTnLst>
                              <p:par>
                                <p:cTn id="26" presetID="2" presetClass="entr" presetSubtype="4" fill="hold" grpId="0" nodeType="clickEffect">
                                  <p:stCondLst>
                                    <p:cond delay="0"/>
                                  </p:stCondLst>
                                  <p:childTnLst>
                                    <p:set>
                                      <p:cBhvr>
                                        <p:cTn id="27" dur="1" fill="hold">
                                          <p:stCondLst>
                                            <p:cond delay="0"/>
                                          </p:stCondLst>
                                        </p:cTn>
                                        <p:tgtEl>
                                          <p:spTgt spid="12"/>
                                        </p:tgtEl>
                                        <p:attrNameLst>
                                          <p:attrName>style.visibility</p:attrName>
                                        </p:attrNameLst>
                                      </p:cBhvr>
                                      <p:to>
                                        <p:strVal val="visible"/>
                                      </p:to>
                                    </p:set>
                                    <p:anim calcmode="lin" valueType="num">
                                      <p:cBhvr additive="base">
                                        <p:cTn id="28" dur="500" fill="hold"/>
                                        <p:tgtEl>
                                          <p:spTgt spid="12"/>
                                        </p:tgtEl>
                                        <p:attrNameLst>
                                          <p:attrName>ppt_x</p:attrName>
                                        </p:attrNameLst>
                                      </p:cBhvr>
                                      <p:tavLst>
                                        <p:tav tm="0">
                                          <p:val>
                                            <p:strVal val="#ppt_x"/>
                                          </p:val>
                                        </p:tav>
                                        <p:tav tm="100000">
                                          <p:val>
                                            <p:strVal val="#ppt_x"/>
                                          </p:val>
                                        </p:tav>
                                      </p:tavLst>
                                    </p:anim>
                                    <p:anim calcmode="lin" valueType="num">
                                      <p:cBhvr additive="base">
                                        <p:cTn id="29"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3" presetClass="entr" presetSubtype="10" fill="hold" grpId="0" nodeType="clickEffect">
                                  <p:stCondLst>
                                    <p:cond delay="0"/>
                                  </p:stCondLst>
                                  <p:childTnLst>
                                    <p:set>
                                      <p:cBhvr>
                                        <p:cTn id="33" dur="1" fill="hold">
                                          <p:stCondLst>
                                            <p:cond delay="0"/>
                                          </p:stCondLst>
                                        </p:cTn>
                                        <p:tgtEl>
                                          <p:spTgt spid="11"/>
                                        </p:tgtEl>
                                        <p:attrNameLst>
                                          <p:attrName>style.visibility</p:attrName>
                                        </p:attrNameLst>
                                      </p:cBhvr>
                                      <p:to>
                                        <p:strVal val="visible"/>
                                      </p:to>
                                    </p:set>
                                    <p:animEffect transition="in" filter="blinds(horizontal)">
                                      <p:cBhvr>
                                        <p:cTn id="34"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animBg="1"/>
      <p:bldP spid="8" grpId="0"/>
      <p:bldP spid="10" grpId="0"/>
      <p:bldP spid="11" grpId="0"/>
      <p:bldP spid="12" grpId="0" animBg="1"/>
    </p:bld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格 1"/>
          <p:cNvGraphicFramePr>
            <a:graphicFrameLocks noGrp="1"/>
          </p:cNvGraphicFramePr>
          <p:nvPr/>
        </p:nvGraphicFramePr>
        <p:xfrm>
          <a:off x="335179" y="333450"/>
          <a:ext cx="11521641" cy="5961283"/>
        </p:xfrm>
        <a:graphic>
          <a:graphicData uri="http://schemas.openxmlformats.org/drawingml/2006/table">
            <a:tbl>
              <a:tblPr firstRow="1" firstCol="1" bandRow="1"/>
              <a:tblGrid>
                <a:gridCol w="11521641">
                  <a:extLst>
                    <a:ext uri="{9D8B030D-6E8A-4147-A177-3AD203B41FA5}">
                      <a16:colId xmlns:a16="http://schemas.microsoft.com/office/drawing/2014/main" val="20000"/>
                    </a:ext>
                  </a:extLst>
                </a:gridCol>
              </a:tblGrid>
              <a:tr h="5961283">
                <a:tc>
                  <a:txBody>
                    <a:bodyPr/>
                    <a:lstStyle/>
                    <a:p>
                      <a:pPr marL="72000" algn="just">
                        <a:lnSpc>
                          <a:spcPct val="150000"/>
                        </a:lnSpc>
                        <a:spcAft>
                          <a:spcPts val="0"/>
                        </a:spcAft>
                      </a:pPr>
                      <a:endParaRPr lang="en-US" altLang="zh-CN" sz="2800" b="1" kern="100" dirty="0">
                        <a:solidFill>
                          <a:schemeClr val="tx1"/>
                        </a:solidFill>
                        <a:effectLst/>
                        <a:latin typeface="Alibaba Sans" panose="020B0503020203040204" pitchFamily="34" charset="0"/>
                        <a:ea typeface="华文细黑"/>
                        <a:cs typeface="Alibaba Sans" panose="020B0503020203040204" pitchFamily="34" charset="0"/>
                      </a:endParaRPr>
                    </a:p>
                    <a:p>
                      <a:pPr marL="72000" algn="just">
                        <a:lnSpc>
                          <a:spcPct val="150000"/>
                        </a:lnSpc>
                        <a:spcAft>
                          <a:spcPts val="0"/>
                        </a:spcAft>
                      </a:pPr>
                      <a:endParaRPr lang="en-US" altLang="zh-CN" sz="2800" b="1" kern="100" dirty="0">
                        <a:solidFill>
                          <a:schemeClr val="tx1"/>
                        </a:solidFill>
                        <a:effectLst/>
                        <a:latin typeface="Alibaba Sans" panose="020B0503020203040204" pitchFamily="34" charset="0"/>
                        <a:ea typeface="华文细黑"/>
                        <a:cs typeface="Alibaba Sans" panose="020B0503020203040204" pitchFamily="34" charset="0"/>
                      </a:endParaRPr>
                    </a:p>
                    <a:p>
                      <a:pPr marL="72000" algn="just">
                        <a:lnSpc>
                          <a:spcPct val="150000"/>
                        </a:lnSpc>
                        <a:spcAft>
                          <a:spcPts val="0"/>
                        </a:spcAft>
                      </a:pPr>
                      <a:endParaRPr lang="en-US" altLang="zh-CN" sz="2800" b="1" kern="100" dirty="0">
                        <a:solidFill>
                          <a:schemeClr val="tx1"/>
                        </a:solidFill>
                        <a:effectLst/>
                        <a:latin typeface="Alibaba Sans" panose="020B0503020203040204" pitchFamily="34" charset="0"/>
                        <a:ea typeface="华文细黑"/>
                        <a:cs typeface="Alibaba Sans" panose="020B050302020304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sp>
        <p:nvSpPr>
          <p:cNvPr id="5" name="矩形 4">
            <a:extLst>
              <a:ext uri="{FF2B5EF4-FFF2-40B4-BE49-F238E27FC236}">
                <a16:creationId xmlns:a16="http://schemas.microsoft.com/office/drawing/2014/main" id="{5E2CF2B6-7290-CE43-A802-8C84820A6F09}"/>
              </a:ext>
            </a:extLst>
          </p:cNvPr>
          <p:cNvSpPr/>
          <p:nvPr/>
        </p:nvSpPr>
        <p:spPr>
          <a:xfrm>
            <a:off x="487173" y="876045"/>
            <a:ext cx="11265817" cy="677621"/>
          </a:xfrm>
          <a:prstGeom prst="rect">
            <a:avLst/>
          </a:prstGeom>
        </p:spPr>
        <p:txBody>
          <a:bodyPr wrap="square">
            <a:spAutoFit/>
          </a:bodyPr>
          <a:lstStyle/>
          <a:p>
            <a:pPr marL="72000" algn="just">
              <a:lnSpc>
                <a:spcPct val="150000"/>
              </a:lnSpc>
            </a:pPr>
            <a:r>
              <a:rPr lang="en-US" altLang="zh-CN" sz="2800" b="1" kern="100" dirty="0">
                <a:highlight>
                  <a:srgbClr val="00FF00"/>
                </a:highlight>
                <a:latin typeface="Alibaba Sans" panose="020B0503020203040204" pitchFamily="34" charset="0"/>
                <a:ea typeface="华文细黑"/>
                <a:cs typeface="Alibaba Sans" panose="020B0503020203040204" pitchFamily="34" charset="0"/>
              </a:rPr>
              <a:t>Telling</a:t>
            </a:r>
            <a:r>
              <a:rPr lang="en-US" altLang="zh-CN" sz="2800" b="1" kern="100" dirty="0">
                <a:latin typeface="Alibaba Sans" panose="020B0503020203040204" pitchFamily="34" charset="0"/>
                <a:ea typeface="华文细黑"/>
                <a:cs typeface="Alibaba Sans" panose="020B0503020203040204" pitchFamily="34" charset="0"/>
              </a:rPr>
              <a:t>:  </a:t>
            </a:r>
            <a:r>
              <a:rPr lang="en-US" altLang="zh-CN" sz="2800" b="1" i="1" kern="100" dirty="0">
                <a:latin typeface="Alibaba Sans" panose="020B0503020203040204" pitchFamily="34" charset="0"/>
                <a:ea typeface="华文细黑"/>
                <a:cs typeface="Alibaba Sans" panose="020B0503020203040204" pitchFamily="34" charset="0"/>
              </a:rPr>
              <a:t>She was afraid. </a:t>
            </a:r>
          </a:p>
        </p:txBody>
      </p:sp>
      <p:sp>
        <p:nvSpPr>
          <p:cNvPr id="7" name="下弧形箭头 6">
            <a:extLst>
              <a:ext uri="{FF2B5EF4-FFF2-40B4-BE49-F238E27FC236}">
                <a16:creationId xmlns:a16="http://schemas.microsoft.com/office/drawing/2014/main" id="{8EF827CB-E81B-6849-9B22-3925F5DCF5F9}"/>
              </a:ext>
            </a:extLst>
          </p:cNvPr>
          <p:cNvSpPr/>
          <p:nvPr/>
        </p:nvSpPr>
        <p:spPr>
          <a:xfrm rot="2127760">
            <a:off x="9100780" y="1185165"/>
            <a:ext cx="1343294" cy="677621"/>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solidFill>
                <a:schemeClr val="tx1"/>
              </a:solidFill>
            </a:endParaRPr>
          </a:p>
        </p:txBody>
      </p:sp>
      <p:sp>
        <p:nvSpPr>
          <p:cNvPr id="8" name="矩形 7">
            <a:extLst>
              <a:ext uri="{FF2B5EF4-FFF2-40B4-BE49-F238E27FC236}">
                <a16:creationId xmlns:a16="http://schemas.microsoft.com/office/drawing/2014/main" id="{D4CB0923-4DEE-6A4D-8A7C-5B7151D71A8D}"/>
              </a:ext>
            </a:extLst>
          </p:cNvPr>
          <p:cNvSpPr/>
          <p:nvPr/>
        </p:nvSpPr>
        <p:spPr>
          <a:xfrm>
            <a:off x="487173" y="2010521"/>
            <a:ext cx="11265817" cy="1323952"/>
          </a:xfrm>
          <a:prstGeom prst="rect">
            <a:avLst/>
          </a:prstGeom>
        </p:spPr>
        <p:txBody>
          <a:bodyPr wrap="square">
            <a:spAutoFit/>
          </a:bodyPr>
          <a:lstStyle/>
          <a:p>
            <a:pPr marL="72000" algn="just">
              <a:lnSpc>
                <a:spcPct val="150000"/>
              </a:lnSpc>
            </a:pPr>
            <a:r>
              <a:rPr lang="en-US" altLang="zh-CN" sz="2800" b="1" kern="100" dirty="0">
                <a:highlight>
                  <a:srgbClr val="00FF00"/>
                </a:highlight>
                <a:latin typeface="Alibaba Sans" panose="020B0503020203040204" pitchFamily="34" charset="0"/>
                <a:ea typeface="华文细黑"/>
                <a:cs typeface="Alibaba Sans" panose="020B0503020203040204" pitchFamily="34" charset="0"/>
              </a:rPr>
              <a:t>Showing</a:t>
            </a:r>
            <a:r>
              <a:rPr lang="en-US" altLang="zh-CN" sz="2800" b="1" kern="100" dirty="0">
                <a:latin typeface="Alibaba Sans" panose="020B0503020203040204" pitchFamily="34" charset="0"/>
                <a:ea typeface="华文细黑"/>
                <a:cs typeface="Alibaba Sans" panose="020B0503020203040204" pitchFamily="34" charset="0"/>
              </a:rPr>
              <a:t> : </a:t>
            </a:r>
            <a:r>
              <a:rPr lang="en-US" altLang="zh-CN" sz="2800" b="1" i="1" kern="100" dirty="0">
                <a:solidFill>
                  <a:srgbClr val="FF0000"/>
                </a:solidFill>
                <a:latin typeface="Alibaba Sans" panose="020B0503020203040204" pitchFamily="34" charset="0"/>
                <a:ea typeface="华文细黑"/>
                <a:cs typeface="Alibaba Sans" panose="020B0503020203040204" pitchFamily="34" charset="0"/>
              </a:rPr>
              <a:t> She wrapped her arms around herself and wiped her palms, wet with perspiration, on the back of her shirt.</a:t>
            </a:r>
          </a:p>
        </p:txBody>
      </p:sp>
      <p:sp>
        <p:nvSpPr>
          <p:cNvPr id="10" name="矩形 9">
            <a:extLst>
              <a:ext uri="{FF2B5EF4-FFF2-40B4-BE49-F238E27FC236}">
                <a16:creationId xmlns:a16="http://schemas.microsoft.com/office/drawing/2014/main" id="{2F7B4E38-AF16-E24C-BBD0-2517C7331F77}"/>
              </a:ext>
            </a:extLst>
          </p:cNvPr>
          <p:cNvSpPr/>
          <p:nvPr/>
        </p:nvSpPr>
        <p:spPr>
          <a:xfrm>
            <a:off x="452929" y="3430588"/>
            <a:ext cx="11265817" cy="677621"/>
          </a:xfrm>
          <a:prstGeom prst="rect">
            <a:avLst/>
          </a:prstGeom>
        </p:spPr>
        <p:txBody>
          <a:bodyPr wrap="square">
            <a:spAutoFit/>
          </a:bodyPr>
          <a:lstStyle/>
          <a:p>
            <a:pPr marL="72000" algn="just">
              <a:lnSpc>
                <a:spcPct val="150000"/>
              </a:lnSpc>
            </a:pPr>
            <a:r>
              <a:rPr lang="en-US" altLang="zh-CN" sz="2800" b="1" kern="100" dirty="0">
                <a:highlight>
                  <a:srgbClr val="00FF00"/>
                </a:highlight>
                <a:latin typeface="Alibaba Sans" panose="020B0503020203040204" pitchFamily="34" charset="0"/>
                <a:ea typeface="华文细黑"/>
                <a:cs typeface="Alibaba Sans" panose="020B0503020203040204" pitchFamily="34" charset="0"/>
              </a:rPr>
              <a:t>Telling</a:t>
            </a:r>
            <a:r>
              <a:rPr lang="en-US" altLang="zh-CN" sz="2800" b="1" kern="100" dirty="0">
                <a:latin typeface="Alibaba Sans" panose="020B0503020203040204" pitchFamily="34" charset="0"/>
                <a:ea typeface="华文细黑"/>
                <a:cs typeface="Alibaba Sans" panose="020B0503020203040204" pitchFamily="34" charset="0"/>
              </a:rPr>
              <a:t>:  </a:t>
            </a:r>
            <a:r>
              <a:rPr lang="en-US" altLang="zh-CN" sz="2800" b="1" i="1" kern="100" dirty="0">
                <a:latin typeface="Alibaba Sans" panose="020B0503020203040204" pitchFamily="34" charset="0"/>
                <a:ea typeface="华文细黑"/>
                <a:cs typeface="Alibaba Sans" panose="020B0503020203040204" pitchFamily="34" charset="0"/>
              </a:rPr>
              <a:t>She was curious.</a:t>
            </a:r>
          </a:p>
        </p:txBody>
      </p:sp>
      <p:sp>
        <p:nvSpPr>
          <p:cNvPr id="11" name="矩形 10">
            <a:extLst>
              <a:ext uri="{FF2B5EF4-FFF2-40B4-BE49-F238E27FC236}">
                <a16:creationId xmlns:a16="http://schemas.microsoft.com/office/drawing/2014/main" id="{D0445CCE-3500-E642-8194-208A8C6AD0C0}"/>
              </a:ext>
            </a:extLst>
          </p:cNvPr>
          <p:cNvSpPr/>
          <p:nvPr/>
        </p:nvSpPr>
        <p:spPr>
          <a:xfrm>
            <a:off x="462297" y="4493176"/>
            <a:ext cx="11265817" cy="1323952"/>
          </a:xfrm>
          <a:prstGeom prst="rect">
            <a:avLst/>
          </a:prstGeom>
        </p:spPr>
        <p:txBody>
          <a:bodyPr wrap="square">
            <a:spAutoFit/>
          </a:bodyPr>
          <a:lstStyle/>
          <a:p>
            <a:pPr marL="72000" algn="just">
              <a:lnSpc>
                <a:spcPct val="150000"/>
              </a:lnSpc>
            </a:pPr>
            <a:r>
              <a:rPr lang="en-US" altLang="zh-CN" sz="2800" b="1" kern="100" dirty="0">
                <a:highlight>
                  <a:srgbClr val="00FF00"/>
                </a:highlight>
                <a:latin typeface="Alibaba Sans" panose="020B0503020203040204" pitchFamily="34" charset="0"/>
                <a:ea typeface="华文细黑"/>
                <a:cs typeface="Alibaba Sans" panose="020B0503020203040204" pitchFamily="34" charset="0"/>
              </a:rPr>
              <a:t>Showing</a:t>
            </a:r>
            <a:r>
              <a:rPr lang="en-US" altLang="zh-CN" sz="2800" b="1" kern="100" dirty="0">
                <a:latin typeface="Alibaba Sans" panose="020B0503020203040204" pitchFamily="34" charset="0"/>
                <a:ea typeface="华文细黑"/>
                <a:cs typeface="Alibaba Sans" panose="020B0503020203040204" pitchFamily="34" charset="0"/>
              </a:rPr>
              <a:t> :  </a:t>
            </a:r>
            <a:r>
              <a:rPr lang="en-US" altLang="zh-CN" sz="2800" b="1" i="1" kern="100" dirty="0">
                <a:solidFill>
                  <a:srgbClr val="FF0000"/>
                </a:solidFill>
                <a:latin typeface="Alibaba Sans" panose="020B0503020203040204" pitchFamily="34" charset="0"/>
                <a:ea typeface="华文细黑"/>
                <a:cs typeface="Alibaba Sans" panose="020B0503020203040204" pitchFamily="34" charset="0"/>
              </a:rPr>
              <a:t>She tilted her head to the side and waved her hand in a </a:t>
            </a:r>
            <a:r>
              <a:rPr lang="en-US" altLang="zh-CN" sz="2800" b="1" i="1" kern="100" dirty="0" err="1">
                <a:solidFill>
                  <a:srgbClr val="FF0000"/>
                </a:solidFill>
                <a:latin typeface="Alibaba Sans" panose="020B0503020203040204" pitchFamily="34" charset="0"/>
                <a:ea typeface="华文细黑"/>
                <a:cs typeface="Alibaba Sans" panose="020B0503020203040204" pitchFamily="34" charset="0"/>
              </a:rPr>
              <a:t>gimme</a:t>
            </a:r>
            <a:r>
              <a:rPr lang="en-US" altLang="zh-CN" sz="2800" b="1" i="1" kern="100" dirty="0">
                <a:solidFill>
                  <a:srgbClr val="FF0000"/>
                </a:solidFill>
                <a:latin typeface="Alibaba Sans" panose="020B0503020203040204" pitchFamily="34" charset="0"/>
                <a:ea typeface="华文细黑"/>
                <a:cs typeface="Alibaba Sans" panose="020B0503020203040204" pitchFamily="34" charset="0"/>
              </a:rPr>
              <a:t> motion. “Come on. Tell me!” </a:t>
            </a:r>
          </a:p>
        </p:txBody>
      </p:sp>
      <p:sp>
        <p:nvSpPr>
          <p:cNvPr id="12" name="下弧形箭头 11">
            <a:extLst>
              <a:ext uri="{FF2B5EF4-FFF2-40B4-BE49-F238E27FC236}">
                <a16:creationId xmlns:a16="http://schemas.microsoft.com/office/drawing/2014/main" id="{47CC50DF-6E9D-A647-81A2-DD991040F9BA}"/>
              </a:ext>
            </a:extLst>
          </p:cNvPr>
          <p:cNvSpPr/>
          <p:nvPr/>
        </p:nvSpPr>
        <p:spPr>
          <a:xfrm rot="2127760">
            <a:off x="9263523" y="3827545"/>
            <a:ext cx="1343294" cy="677621"/>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solidFill>
                <a:schemeClr val="tx1"/>
              </a:solidFill>
            </a:endParaRPr>
          </a:p>
        </p:txBody>
      </p:sp>
    </p:spTree>
    <p:extLst>
      <p:ext uri="{BB962C8B-B14F-4D97-AF65-F5344CB8AC3E}">
        <p14:creationId xmlns:p14="http://schemas.microsoft.com/office/powerpoint/2010/main" val="221450111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 calcmode="lin" valueType="num">
                                      <p:cBhvr additive="base">
                                        <p:cTn id="12" dur="500" fill="hold"/>
                                        <p:tgtEl>
                                          <p:spTgt spid="7"/>
                                        </p:tgtEl>
                                        <p:attrNameLst>
                                          <p:attrName>ppt_x</p:attrName>
                                        </p:attrNameLst>
                                      </p:cBhvr>
                                      <p:tavLst>
                                        <p:tav tm="0">
                                          <p:val>
                                            <p:strVal val="#ppt_x"/>
                                          </p:val>
                                        </p:tav>
                                        <p:tav tm="100000">
                                          <p:val>
                                            <p:strVal val="#ppt_x"/>
                                          </p:val>
                                        </p:tav>
                                      </p:tavLst>
                                    </p:anim>
                                    <p:anim calcmode="lin" valueType="num">
                                      <p:cBhvr additive="base">
                                        <p:cTn id="13"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3" presetClass="entr" presetSubtype="10" fill="hold" grpId="0" nodeType="clickEffect">
                                  <p:stCondLst>
                                    <p:cond delay="0"/>
                                  </p:stCondLst>
                                  <p:childTnLst>
                                    <p:set>
                                      <p:cBhvr>
                                        <p:cTn id="17" dur="1" fill="hold">
                                          <p:stCondLst>
                                            <p:cond delay="0"/>
                                          </p:stCondLst>
                                        </p:cTn>
                                        <p:tgtEl>
                                          <p:spTgt spid="8"/>
                                        </p:tgtEl>
                                        <p:attrNameLst>
                                          <p:attrName>style.visibility</p:attrName>
                                        </p:attrNameLst>
                                      </p:cBhvr>
                                      <p:to>
                                        <p:strVal val="visible"/>
                                      </p:to>
                                    </p:set>
                                    <p:animEffect transition="in" filter="blinds(horizontal)">
                                      <p:cBhvr>
                                        <p:cTn id="18" dur="500"/>
                                        <p:tgtEl>
                                          <p:spTgt spid="8"/>
                                        </p:tgtEl>
                                      </p:cBhvr>
                                    </p:animEffect>
                                  </p:childTnLst>
                                </p:cTn>
                              </p:par>
                            </p:childTnLst>
                          </p:cTn>
                        </p:par>
                      </p:childTnLst>
                    </p:cTn>
                  </p:par>
                  <p:par>
                    <p:cTn id="19" fill="hold">
                      <p:stCondLst>
                        <p:cond delay="indefinite"/>
                      </p:stCondLst>
                      <p:childTnLst>
                        <p:par>
                          <p:cTn id="20" fill="hold">
                            <p:stCondLst>
                              <p:cond delay="0"/>
                            </p:stCondLst>
                            <p:childTnLst>
                              <p:par>
                                <p:cTn id="21" presetID="3" presetClass="entr" presetSubtype="1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animEffect transition="in" filter="blinds(horizontal)">
                                      <p:cBhvr>
                                        <p:cTn id="23" dur="500"/>
                                        <p:tgtEl>
                                          <p:spTgt spid="10"/>
                                        </p:tgtEl>
                                      </p:cBhvr>
                                    </p:animEffect>
                                  </p:childTnLst>
                                </p:cTn>
                              </p:par>
                            </p:childTnLst>
                          </p:cTn>
                        </p:par>
                      </p:childTnLst>
                    </p:cTn>
                  </p:par>
                  <p:par>
                    <p:cTn id="24" fill="hold">
                      <p:stCondLst>
                        <p:cond delay="indefinite"/>
                      </p:stCondLst>
                      <p:childTnLst>
                        <p:par>
                          <p:cTn id="25" fill="hold">
                            <p:stCondLst>
                              <p:cond delay="0"/>
                            </p:stCondLst>
                            <p:childTnLst>
                              <p:par>
                                <p:cTn id="26" presetID="2" presetClass="entr" presetSubtype="4" fill="hold" grpId="0" nodeType="clickEffect">
                                  <p:stCondLst>
                                    <p:cond delay="0"/>
                                  </p:stCondLst>
                                  <p:childTnLst>
                                    <p:set>
                                      <p:cBhvr>
                                        <p:cTn id="27" dur="1" fill="hold">
                                          <p:stCondLst>
                                            <p:cond delay="0"/>
                                          </p:stCondLst>
                                        </p:cTn>
                                        <p:tgtEl>
                                          <p:spTgt spid="12"/>
                                        </p:tgtEl>
                                        <p:attrNameLst>
                                          <p:attrName>style.visibility</p:attrName>
                                        </p:attrNameLst>
                                      </p:cBhvr>
                                      <p:to>
                                        <p:strVal val="visible"/>
                                      </p:to>
                                    </p:set>
                                    <p:anim calcmode="lin" valueType="num">
                                      <p:cBhvr additive="base">
                                        <p:cTn id="28" dur="500" fill="hold"/>
                                        <p:tgtEl>
                                          <p:spTgt spid="12"/>
                                        </p:tgtEl>
                                        <p:attrNameLst>
                                          <p:attrName>ppt_x</p:attrName>
                                        </p:attrNameLst>
                                      </p:cBhvr>
                                      <p:tavLst>
                                        <p:tav tm="0">
                                          <p:val>
                                            <p:strVal val="#ppt_x"/>
                                          </p:val>
                                        </p:tav>
                                        <p:tav tm="100000">
                                          <p:val>
                                            <p:strVal val="#ppt_x"/>
                                          </p:val>
                                        </p:tav>
                                      </p:tavLst>
                                    </p:anim>
                                    <p:anim calcmode="lin" valueType="num">
                                      <p:cBhvr additive="base">
                                        <p:cTn id="29"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3" presetClass="entr" presetSubtype="10" fill="hold" grpId="0" nodeType="clickEffect">
                                  <p:stCondLst>
                                    <p:cond delay="0"/>
                                  </p:stCondLst>
                                  <p:childTnLst>
                                    <p:set>
                                      <p:cBhvr>
                                        <p:cTn id="33" dur="1" fill="hold">
                                          <p:stCondLst>
                                            <p:cond delay="0"/>
                                          </p:stCondLst>
                                        </p:cTn>
                                        <p:tgtEl>
                                          <p:spTgt spid="11"/>
                                        </p:tgtEl>
                                        <p:attrNameLst>
                                          <p:attrName>style.visibility</p:attrName>
                                        </p:attrNameLst>
                                      </p:cBhvr>
                                      <p:to>
                                        <p:strVal val="visible"/>
                                      </p:to>
                                    </p:set>
                                    <p:animEffect transition="in" filter="blinds(horizontal)">
                                      <p:cBhvr>
                                        <p:cTn id="34"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animBg="1"/>
      <p:bldP spid="8" grpId="0"/>
      <p:bldP spid="10" grpId="0"/>
      <p:bldP spid="11" grpId="0"/>
      <p:bldP spid="12" grpId="0" animBg="1"/>
    </p:bld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格 1"/>
          <p:cNvGraphicFramePr>
            <a:graphicFrameLocks noGrp="1"/>
          </p:cNvGraphicFramePr>
          <p:nvPr/>
        </p:nvGraphicFramePr>
        <p:xfrm>
          <a:off x="335179" y="333450"/>
          <a:ext cx="11521641" cy="5961283"/>
        </p:xfrm>
        <a:graphic>
          <a:graphicData uri="http://schemas.openxmlformats.org/drawingml/2006/table">
            <a:tbl>
              <a:tblPr firstRow="1" firstCol="1" bandRow="1"/>
              <a:tblGrid>
                <a:gridCol w="11521641">
                  <a:extLst>
                    <a:ext uri="{9D8B030D-6E8A-4147-A177-3AD203B41FA5}">
                      <a16:colId xmlns:a16="http://schemas.microsoft.com/office/drawing/2014/main" val="20000"/>
                    </a:ext>
                  </a:extLst>
                </a:gridCol>
              </a:tblGrid>
              <a:tr h="5961283">
                <a:tc>
                  <a:txBody>
                    <a:bodyPr/>
                    <a:lstStyle/>
                    <a:p>
                      <a:pPr marL="72000" algn="just">
                        <a:lnSpc>
                          <a:spcPct val="150000"/>
                        </a:lnSpc>
                        <a:spcAft>
                          <a:spcPts val="0"/>
                        </a:spcAft>
                      </a:pPr>
                      <a:endParaRPr lang="en-US" altLang="zh-CN" sz="2800" b="1" kern="100" dirty="0">
                        <a:solidFill>
                          <a:schemeClr val="tx1"/>
                        </a:solidFill>
                        <a:effectLst/>
                        <a:latin typeface="Alibaba Sans" panose="020B0503020203040204" pitchFamily="34" charset="0"/>
                        <a:ea typeface="华文细黑"/>
                        <a:cs typeface="Alibaba Sans" panose="020B0503020203040204" pitchFamily="34" charset="0"/>
                      </a:endParaRPr>
                    </a:p>
                    <a:p>
                      <a:pPr marL="72000" algn="just">
                        <a:lnSpc>
                          <a:spcPct val="150000"/>
                        </a:lnSpc>
                        <a:spcAft>
                          <a:spcPts val="0"/>
                        </a:spcAft>
                      </a:pPr>
                      <a:endParaRPr lang="en-US" altLang="zh-CN" sz="2800" b="1" kern="100" dirty="0">
                        <a:solidFill>
                          <a:schemeClr val="tx1"/>
                        </a:solidFill>
                        <a:effectLst/>
                        <a:latin typeface="Alibaba Sans" panose="020B0503020203040204" pitchFamily="34" charset="0"/>
                        <a:ea typeface="华文细黑"/>
                        <a:cs typeface="Alibaba Sans" panose="020B0503020203040204" pitchFamily="34" charset="0"/>
                      </a:endParaRPr>
                    </a:p>
                    <a:p>
                      <a:pPr marL="72000" algn="just">
                        <a:lnSpc>
                          <a:spcPct val="150000"/>
                        </a:lnSpc>
                        <a:spcAft>
                          <a:spcPts val="0"/>
                        </a:spcAft>
                      </a:pPr>
                      <a:endParaRPr lang="en-US" altLang="zh-CN" sz="2800" b="1" kern="100" dirty="0">
                        <a:solidFill>
                          <a:schemeClr val="tx1"/>
                        </a:solidFill>
                        <a:effectLst/>
                        <a:latin typeface="Alibaba Sans" panose="020B0503020203040204" pitchFamily="34" charset="0"/>
                        <a:ea typeface="华文细黑"/>
                        <a:cs typeface="Alibaba Sans" panose="020B050302020304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sp>
        <p:nvSpPr>
          <p:cNvPr id="5" name="矩形 4">
            <a:extLst>
              <a:ext uri="{FF2B5EF4-FFF2-40B4-BE49-F238E27FC236}">
                <a16:creationId xmlns:a16="http://schemas.microsoft.com/office/drawing/2014/main" id="{5E2CF2B6-7290-CE43-A802-8C84820A6F09}"/>
              </a:ext>
            </a:extLst>
          </p:cNvPr>
          <p:cNvSpPr/>
          <p:nvPr/>
        </p:nvSpPr>
        <p:spPr>
          <a:xfrm>
            <a:off x="487173" y="876045"/>
            <a:ext cx="11265817" cy="677621"/>
          </a:xfrm>
          <a:prstGeom prst="rect">
            <a:avLst/>
          </a:prstGeom>
        </p:spPr>
        <p:txBody>
          <a:bodyPr wrap="square">
            <a:spAutoFit/>
          </a:bodyPr>
          <a:lstStyle/>
          <a:p>
            <a:pPr marL="72000" algn="just">
              <a:lnSpc>
                <a:spcPct val="150000"/>
              </a:lnSpc>
            </a:pPr>
            <a:r>
              <a:rPr lang="en-US" altLang="zh-CN" sz="2800" b="1" kern="100" dirty="0">
                <a:highlight>
                  <a:srgbClr val="00FF00"/>
                </a:highlight>
                <a:latin typeface="Alibaba Sans" panose="020B0503020203040204" pitchFamily="34" charset="0"/>
                <a:ea typeface="华文细黑"/>
                <a:cs typeface="Alibaba Sans" panose="020B0503020203040204" pitchFamily="34" charset="0"/>
              </a:rPr>
              <a:t>Telling</a:t>
            </a:r>
            <a:r>
              <a:rPr lang="en-US" altLang="zh-CN" sz="2800" b="1" kern="100" dirty="0">
                <a:latin typeface="Alibaba Sans" panose="020B0503020203040204" pitchFamily="34" charset="0"/>
                <a:ea typeface="华文细黑"/>
                <a:cs typeface="Alibaba Sans" panose="020B0503020203040204" pitchFamily="34" charset="0"/>
              </a:rPr>
              <a:t>:  </a:t>
            </a:r>
            <a:r>
              <a:rPr lang="en-US" altLang="zh-CN" sz="2800" b="1" i="1" kern="100" dirty="0">
                <a:latin typeface="Alibaba Sans" panose="020B0503020203040204" pitchFamily="34" charset="0"/>
                <a:ea typeface="华文细黑"/>
                <a:cs typeface="Alibaba Sans" panose="020B0503020203040204" pitchFamily="34" charset="0"/>
              </a:rPr>
              <a:t>Tina was a spoiled child. </a:t>
            </a:r>
          </a:p>
        </p:txBody>
      </p:sp>
      <p:sp>
        <p:nvSpPr>
          <p:cNvPr id="7" name="下弧形箭头 6">
            <a:extLst>
              <a:ext uri="{FF2B5EF4-FFF2-40B4-BE49-F238E27FC236}">
                <a16:creationId xmlns:a16="http://schemas.microsoft.com/office/drawing/2014/main" id="{8EF827CB-E81B-6849-9B22-3925F5DCF5F9}"/>
              </a:ext>
            </a:extLst>
          </p:cNvPr>
          <p:cNvSpPr/>
          <p:nvPr/>
        </p:nvSpPr>
        <p:spPr>
          <a:xfrm rot="2127760">
            <a:off x="9100780" y="1185165"/>
            <a:ext cx="1343294" cy="677621"/>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solidFill>
                <a:schemeClr val="tx1"/>
              </a:solidFill>
            </a:endParaRPr>
          </a:p>
        </p:txBody>
      </p:sp>
      <p:sp>
        <p:nvSpPr>
          <p:cNvPr id="8" name="矩形 7">
            <a:extLst>
              <a:ext uri="{FF2B5EF4-FFF2-40B4-BE49-F238E27FC236}">
                <a16:creationId xmlns:a16="http://schemas.microsoft.com/office/drawing/2014/main" id="{D4CB0923-4DEE-6A4D-8A7C-5B7151D71A8D}"/>
              </a:ext>
            </a:extLst>
          </p:cNvPr>
          <p:cNvSpPr/>
          <p:nvPr/>
        </p:nvSpPr>
        <p:spPr>
          <a:xfrm>
            <a:off x="487173" y="2010521"/>
            <a:ext cx="11265817" cy="1323952"/>
          </a:xfrm>
          <a:prstGeom prst="rect">
            <a:avLst/>
          </a:prstGeom>
        </p:spPr>
        <p:txBody>
          <a:bodyPr wrap="square">
            <a:spAutoFit/>
          </a:bodyPr>
          <a:lstStyle/>
          <a:p>
            <a:pPr marL="72000" algn="just">
              <a:lnSpc>
                <a:spcPct val="150000"/>
              </a:lnSpc>
            </a:pPr>
            <a:r>
              <a:rPr lang="en-US" altLang="zh-CN" sz="2800" b="1" kern="100" dirty="0">
                <a:highlight>
                  <a:srgbClr val="00FF00"/>
                </a:highlight>
                <a:latin typeface="Alibaba Sans" panose="020B0503020203040204" pitchFamily="34" charset="0"/>
                <a:ea typeface="华文细黑"/>
                <a:cs typeface="Alibaba Sans" panose="020B0503020203040204" pitchFamily="34" charset="0"/>
              </a:rPr>
              <a:t>Showing</a:t>
            </a:r>
            <a:r>
              <a:rPr lang="en-US" altLang="zh-CN" sz="2800" b="1" kern="100" dirty="0">
                <a:latin typeface="Alibaba Sans" panose="020B0503020203040204" pitchFamily="34" charset="0"/>
                <a:ea typeface="华文细黑"/>
                <a:cs typeface="Alibaba Sans" panose="020B0503020203040204" pitchFamily="34" charset="0"/>
              </a:rPr>
              <a:t> : </a:t>
            </a:r>
            <a:r>
              <a:rPr lang="en-US" altLang="zh-CN" sz="2800" b="1" i="1" kern="100" dirty="0">
                <a:solidFill>
                  <a:srgbClr val="FF0000"/>
                </a:solidFill>
                <a:latin typeface="Alibaba Sans" panose="020B0503020203040204" pitchFamily="34" charset="0"/>
                <a:ea typeface="华文细黑"/>
                <a:cs typeface="Alibaba Sans" panose="020B0503020203040204" pitchFamily="34" charset="0"/>
              </a:rPr>
              <a:t> Tina threw herself on the floor and flailed</a:t>
            </a:r>
            <a:r>
              <a:rPr lang="en-US" altLang="zh-CN" sz="2800" b="1" kern="100" dirty="0">
                <a:solidFill>
                  <a:srgbClr val="FF0000"/>
                </a:solidFill>
                <a:latin typeface="Alibaba Sans" panose="020B0503020203040204" pitchFamily="34" charset="0"/>
                <a:ea typeface="华文细黑"/>
                <a:cs typeface="Alibaba Sans" panose="020B0503020203040204" pitchFamily="34" charset="0"/>
              </a:rPr>
              <a:t>(</a:t>
            </a:r>
            <a:r>
              <a:rPr lang="zh-CN" altLang="en-US" sz="2800" b="1" kern="100" dirty="0">
                <a:solidFill>
                  <a:srgbClr val="FF0000"/>
                </a:solidFill>
                <a:latin typeface="Alibaba Sans" panose="020B0503020203040204" pitchFamily="34" charset="0"/>
                <a:ea typeface="华文细黑"/>
                <a:cs typeface="Alibaba Sans" panose="020B0503020203040204" pitchFamily="34" charset="0"/>
              </a:rPr>
              <a:t>乱动</a:t>
            </a:r>
            <a:r>
              <a:rPr lang="en-US" altLang="zh-CN" sz="2800" b="1" kern="100" dirty="0">
                <a:solidFill>
                  <a:srgbClr val="FF0000"/>
                </a:solidFill>
                <a:latin typeface="Alibaba Sans" panose="020B0503020203040204" pitchFamily="34" charset="0"/>
                <a:ea typeface="华文细黑"/>
                <a:cs typeface="Alibaba Sans" panose="020B0503020203040204" pitchFamily="34" charset="0"/>
              </a:rPr>
              <a:t>) </a:t>
            </a:r>
            <a:r>
              <a:rPr lang="en-US" altLang="zh-CN" sz="2800" b="1" i="1" kern="100" dirty="0">
                <a:solidFill>
                  <a:srgbClr val="FF0000"/>
                </a:solidFill>
                <a:latin typeface="Alibaba Sans" panose="020B0503020203040204" pitchFamily="34" charset="0"/>
                <a:ea typeface="华文细黑"/>
                <a:cs typeface="Alibaba Sans" panose="020B0503020203040204" pitchFamily="34" charset="0"/>
              </a:rPr>
              <a:t>her arms and legs. “I want it! I want it! I want it!” </a:t>
            </a:r>
          </a:p>
        </p:txBody>
      </p:sp>
      <p:sp>
        <p:nvSpPr>
          <p:cNvPr id="10" name="矩形 9">
            <a:extLst>
              <a:ext uri="{FF2B5EF4-FFF2-40B4-BE49-F238E27FC236}">
                <a16:creationId xmlns:a16="http://schemas.microsoft.com/office/drawing/2014/main" id="{2F7B4E38-AF16-E24C-BBD0-2517C7331F77}"/>
              </a:ext>
            </a:extLst>
          </p:cNvPr>
          <p:cNvSpPr/>
          <p:nvPr/>
        </p:nvSpPr>
        <p:spPr>
          <a:xfrm>
            <a:off x="452929" y="3430588"/>
            <a:ext cx="11265817" cy="1323952"/>
          </a:xfrm>
          <a:prstGeom prst="rect">
            <a:avLst/>
          </a:prstGeom>
        </p:spPr>
        <p:txBody>
          <a:bodyPr wrap="square">
            <a:spAutoFit/>
          </a:bodyPr>
          <a:lstStyle/>
          <a:p>
            <a:pPr marL="72000" algn="just">
              <a:lnSpc>
                <a:spcPct val="150000"/>
              </a:lnSpc>
            </a:pPr>
            <a:r>
              <a:rPr lang="en-US" altLang="zh-CN" sz="2800" b="1" kern="100" dirty="0">
                <a:highlight>
                  <a:srgbClr val="00FF00"/>
                </a:highlight>
                <a:latin typeface="Alibaba Sans" panose="020B0503020203040204" pitchFamily="34" charset="0"/>
                <a:ea typeface="华文细黑"/>
                <a:cs typeface="Alibaba Sans" panose="020B0503020203040204" pitchFamily="34" charset="0"/>
              </a:rPr>
              <a:t>Telling</a:t>
            </a:r>
            <a:r>
              <a:rPr lang="en-US" altLang="zh-CN" sz="2800" b="1" kern="100" dirty="0">
                <a:latin typeface="Alibaba Sans" panose="020B0503020203040204" pitchFamily="34" charset="0"/>
                <a:ea typeface="华文细黑"/>
                <a:cs typeface="Alibaba Sans" panose="020B0503020203040204" pitchFamily="34" charset="0"/>
              </a:rPr>
              <a:t>:  </a:t>
            </a:r>
            <a:r>
              <a:rPr lang="en-US" altLang="zh-CN" sz="2800" b="1" i="1" kern="100" dirty="0">
                <a:latin typeface="Alibaba Sans" panose="020B0503020203040204" pitchFamily="34" charset="0"/>
                <a:ea typeface="华文细黑"/>
                <a:cs typeface="Alibaba Sans" panose="020B0503020203040204" pitchFamily="34" charset="0"/>
              </a:rPr>
              <a:t>When her brother refused to give her the book, she became angry. </a:t>
            </a:r>
          </a:p>
        </p:txBody>
      </p:sp>
      <p:sp>
        <p:nvSpPr>
          <p:cNvPr id="11" name="矩形 10">
            <a:extLst>
              <a:ext uri="{FF2B5EF4-FFF2-40B4-BE49-F238E27FC236}">
                <a16:creationId xmlns:a16="http://schemas.microsoft.com/office/drawing/2014/main" id="{D0445CCE-3500-E642-8194-208A8C6AD0C0}"/>
              </a:ext>
            </a:extLst>
          </p:cNvPr>
          <p:cNvSpPr/>
          <p:nvPr/>
        </p:nvSpPr>
        <p:spPr>
          <a:xfrm>
            <a:off x="418409" y="4754540"/>
            <a:ext cx="11265817" cy="1323952"/>
          </a:xfrm>
          <a:prstGeom prst="rect">
            <a:avLst/>
          </a:prstGeom>
        </p:spPr>
        <p:txBody>
          <a:bodyPr wrap="square">
            <a:spAutoFit/>
          </a:bodyPr>
          <a:lstStyle/>
          <a:p>
            <a:pPr marL="72000" algn="just">
              <a:lnSpc>
                <a:spcPct val="150000"/>
              </a:lnSpc>
            </a:pPr>
            <a:r>
              <a:rPr lang="en-US" altLang="zh-CN" sz="2800" b="1" kern="100" dirty="0">
                <a:highlight>
                  <a:srgbClr val="00FF00"/>
                </a:highlight>
                <a:latin typeface="Alibaba Sans" panose="020B0503020203040204" pitchFamily="34" charset="0"/>
                <a:ea typeface="华文细黑"/>
                <a:cs typeface="Alibaba Sans" panose="020B0503020203040204" pitchFamily="34" charset="0"/>
              </a:rPr>
              <a:t>Showing</a:t>
            </a:r>
            <a:r>
              <a:rPr lang="en-US" altLang="zh-CN" sz="2800" b="1" kern="100" dirty="0">
                <a:latin typeface="Alibaba Sans" panose="020B0503020203040204" pitchFamily="34" charset="0"/>
                <a:ea typeface="华文细黑"/>
                <a:cs typeface="Alibaba Sans" panose="020B0503020203040204" pitchFamily="34" charset="0"/>
              </a:rPr>
              <a:t> :  </a:t>
            </a:r>
            <a:r>
              <a:rPr lang="en-US" altLang="zh-CN" sz="2800" b="1" i="1" kern="100" dirty="0">
                <a:solidFill>
                  <a:srgbClr val="FF0000"/>
                </a:solidFill>
                <a:latin typeface="Alibaba Sans" panose="020B0503020203040204" pitchFamily="34" charset="0"/>
                <a:ea typeface="华文细黑"/>
                <a:cs typeface="Alibaba Sans" panose="020B0503020203040204" pitchFamily="34" charset="0"/>
              </a:rPr>
              <a:t>Blood roared in her ears. She thrust</a:t>
            </a:r>
            <a:r>
              <a:rPr lang="en-US" altLang="zh-CN" sz="2800" b="1" kern="100" dirty="0">
                <a:solidFill>
                  <a:srgbClr val="FF0000"/>
                </a:solidFill>
                <a:latin typeface="Alibaba Sans" panose="020B0503020203040204" pitchFamily="34" charset="0"/>
                <a:ea typeface="华文细黑"/>
                <a:cs typeface="Alibaba Sans" panose="020B0503020203040204" pitchFamily="34" charset="0"/>
              </a:rPr>
              <a:t>(</a:t>
            </a:r>
            <a:r>
              <a:rPr lang="zh-CN" altLang="en-US" sz="2800" b="1" kern="100" dirty="0">
                <a:solidFill>
                  <a:srgbClr val="FF0000"/>
                </a:solidFill>
                <a:latin typeface="Alibaba Sans" panose="020B0503020203040204" pitchFamily="34" charset="0"/>
                <a:ea typeface="华文细黑"/>
                <a:cs typeface="Alibaba Sans" panose="020B0503020203040204" pitchFamily="34" charset="0"/>
              </a:rPr>
              <a:t>猛推</a:t>
            </a:r>
            <a:r>
              <a:rPr lang="en-US" altLang="zh-CN" sz="2800" b="1" kern="100" dirty="0">
                <a:solidFill>
                  <a:srgbClr val="FF0000"/>
                </a:solidFill>
                <a:latin typeface="Alibaba Sans" panose="020B0503020203040204" pitchFamily="34" charset="0"/>
                <a:ea typeface="华文细黑"/>
                <a:cs typeface="Alibaba Sans" panose="020B0503020203040204" pitchFamily="34" charset="0"/>
              </a:rPr>
              <a:t>) </a:t>
            </a:r>
            <a:r>
              <a:rPr lang="en-US" altLang="zh-CN" sz="2800" b="1" i="1" kern="100" dirty="0">
                <a:solidFill>
                  <a:srgbClr val="FF0000"/>
                </a:solidFill>
                <a:latin typeface="Alibaba Sans" panose="020B0503020203040204" pitchFamily="34" charset="0"/>
                <a:ea typeface="华文细黑"/>
                <a:cs typeface="Alibaba Sans" panose="020B0503020203040204" pitchFamily="34" charset="0"/>
              </a:rPr>
              <a:t>her chin forward. “If you don’t give me that damn book back, I’ll kill you.” </a:t>
            </a:r>
          </a:p>
        </p:txBody>
      </p:sp>
      <p:sp>
        <p:nvSpPr>
          <p:cNvPr id="12" name="下弧形箭头 11">
            <a:extLst>
              <a:ext uri="{FF2B5EF4-FFF2-40B4-BE49-F238E27FC236}">
                <a16:creationId xmlns:a16="http://schemas.microsoft.com/office/drawing/2014/main" id="{47CC50DF-6E9D-A647-81A2-DD991040F9BA}"/>
              </a:ext>
            </a:extLst>
          </p:cNvPr>
          <p:cNvSpPr/>
          <p:nvPr/>
        </p:nvSpPr>
        <p:spPr>
          <a:xfrm rot="2127760">
            <a:off x="10322215" y="4117452"/>
            <a:ext cx="1343294" cy="677621"/>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solidFill>
                <a:schemeClr val="tx1"/>
              </a:solidFill>
            </a:endParaRPr>
          </a:p>
        </p:txBody>
      </p:sp>
    </p:spTree>
    <p:extLst>
      <p:ext uri="{BB962C8B-B14F-4D97-AF65-F5344CB8AC3E}">
        <p14:creationId xmlns:p14="http://schemas.microsoft.com/office/powerpoint/2010/main" val="61176405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 calcmode="lin" valueType="num">
                                      <p:cBhvr additive="base">
                                        <p:cTn id="12" dur="500" fill="hold"/>
                                        <p:tgtEl>
                                          <p:spTgt spid="7"/>
                                        </p:tgtEl>
                                        <p:attrNameLst>
                                          <p:attrName>ppt_x</p:attrName>
                                        </p:attrNameLst>
                                      </p:cBhvr>
                                      <p:tavLst>
                                        <p:tav tm="0">
                                          <p:val>
                                            <p:strVal val="#ppt_x"/>
                                          </p:val>
                                        </p:tav>
                                        <p:tav tm="100000">
                                          <p:val>
                                            <p:strVal val="#ppt_x"/>
                                          </p:val>
                                        </p:tav>
                                      </p:tavLst>
                                    </p:anim>
                                    <p:anim calcmode="lin" valueType="num">
                                      <p:cBhvr additive="base">
                                        <p:cTn id="13"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3" presetClass="entr" presetSubtype="10" fill="hold" grpId="0" nodeType="clickEffect">
                                  <p:stCondLst>
                                    <p:cond delay="0"/>
                                  </p:stCondLst>
                                  <p:childTnLst>
                                    <p:set>
                                      <p:cBhvr>
                                        <p:cTn id="17" dur="1" fill="hold">
                                          <p:stCondLst>
                                            <p:cond delay="0"/>
                                          </p:stCondLst>
                                        </p:cTn>
                                        <p:tgtEl>
                                          <p:spTgt spid="8"/>
                                        </p:tgtEl>
                                        <p:attrNameLst>
                                          <p:attrName>style.visibility</p:attrName>
                                        </p:attrNameLst>
                                      </p:cBhvr>
                                      <p:to>
                                        <p:strVal val="visible"/>
                                      </p:to>
                                    </p:set>
                                    <p:animEffect transition="in" filter="blinds(horizontal)">
                                      <p:cBhvr>
                                        <p:cTn id="18" dur="500"/>
                                        <p:tgtEl>
                                          <p:spTgt spid="8"/>
                                        </p:tgtEl>
                                      </p:cBhvr>
                                    </p:animEffect>
                                  </p:childTnLst>
                                </p:cTn>
                              </p:par>
                            </p:childTnLst>
                          </p:cTn>
                        </p:par>
                      </p:childTnLst>
                    </p:cTn>
                  </p:par>
                  <p:par>
                    <p:cTn id="19" fill="hold">
                      <p:stCondLst>
                        <p:cond delay="indefinite"/>
                      </p:stCondLst>
                      <p:childTnLst>
                        <p:par>
                          <p:cTn id="20" fill="hold">
                            <p:stCondLst>
                              <p:cond delay="0"/>
                            </p:stCondLst>
                            <p:childTnLst>
                              <p:par>
                                <p:cTn id="21" presetID="3" presetClass="entr" presetSubtype="1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animEffect transition="in" filter="blinds(horizontal)">
                                      <p:cBhvr>
                                        <p:cTn id="23" dur="500"/>
                                        <p:tgtEl>
                                          <p:spTgt spid="10"/>
                                        </p:tgtEl>
                                      </p:cBhvr>
                                    </p:animEffect>
                                  </p:childTnLst>
                                </p:cTn>
                              </p:par>
                            </p:childTnLst>
                          </p:cTn>
                        </p:par>
                      </p:childTnLst>
                    </p:cTn>
                  </p:par>
                  <p:par>
                    <p:cTn id="24" fill="hold">
                      <p:stCondLst>
                        <p:cond delay="indefinite"/>
                      </p:stCondLst>
                      <p:childTnLst>
                        <p:par>
                          <p:cTn id="25" fill="hold">
                            <p:stCondLst>
                              <p:cond delay="0"/>
                            </p:stCondLst>
                            <p:childTnLst>
                              <p:par>
                                <p:cTn id="26" presetID="2" presetClass="entr" presetSubtype="4" fill="hold" grpId="0" nodeType="clickEffect">
                                  <p:stCondLst>
                                    <p:cond delay="0"/>
                                  </p:stCondLst>
                                  <p:childTnLst>
                                    <p:set>
                                      <p:cBhvr>
                                        <p:cTn id="27" dur="1" fill="hold">
                                          <p:stCondLst>
                                            <p:cond delay="0"/>
                                          </p:stCondLst>
                                        </p:cTn>
                                        <p:tgtEl>
                                          <p:spTgt spid="12"/>
                                        </p:tgtEl>
                                        <p:attrNameLst>
                                          <p:attrName>style.visibility</p:attrName>
                                        </p:attrNameLst>
                                      </p:cBhvr>
                                      <p:to>
                                        <p:strVal val="visible"/>
                                      </p:to>
                                    </p:set>
                                    <p:anim calcmode="lin" valueType="num">
                                      <p:cBhvr additive="base">
                                        <p:cTn id="28" dur="500" fill="hold"/>
                                        <p:tgtEl>
                                          <p:spTgt spid="12"/>
                                        </p:tgtEl>
                                        <p:attrNameLst>
                                          <p:attrName>ppt_x</p:attrName>
                                        </p:attrNameLst>
                                      </p:cBhvr>
                                      <p:tavLst>
                                        <p:tav tm="0">
                                          <p:val>
                                            <p:strVal val="#ppt_x"/>
                                          </p:val>
                                        </p:tav>
                                        <p:tav tm="100000">
                                          <p:val>
                                            <p:strVal val="#ppt_x"/>
                                          </p:val>
                                        </p:tav>
                                      </p:tavLst>
                                    </p:anim>
                                    <p:anim calcmode="lin" valueType="num">
                                      <p:cBhvr additive="base">
                                        <p:cTn id="29"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3" presetClass="entr" presetSubtype="10" fill="hold" grpId="0" nodeType="clickEffect">
                                  <p:stCondLst>
                                    <p:cond delay="0"/>
                                  </p:stCondLst>
                                  <p:childTnLst>
                                    <p:set>
                                      <p:cBhvr>
                                        <p:cTn id="33" dur="1" fill="hold">
                                          <p:stCondLst>
                                            <p:cond delay="0"/>
                                          </p:stCondLst>
                                        </p:cTn>
                                        <p:tgtEl>
                                          <p:spTgt spid="11"/>
                                        </p:tgtEl>
                                        <p:attrNameLst>
                                          <p:attrName>style.visibility</p:attrName>
                                        </p:attrNameLst>
                                      </p:cBhvr>
                                      <p:to>
                                        <p:strVal val="visible"/>
                                      </p:to>
                                    </p:set>
                                    <p:animEffect transition="in" filter="blinds(horizontal)">
                                      <p:cBhvr>
                                        <p:cTn id="34"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animBg="1"/>
      <p:bldP spid="8" grpId="0"/>
      <p:bldP spid="10" grpId="0"/>
      <p:bldP spid="11" grpId="0"/>
      <p:bldP spid="12" grpId="0" animBg="1"/>
    </p:bld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格 1"/>
          <p:cNvGraphicFramePr>
            <a:graphicFrameLocks noGrp="1"/>
          </p:cNvGraphicFramePr>
          <p:nvPr/>
        </p:nvGraphicFramePr>
        <p:xfrm>
          <a:off x="335179" y="333450"/>
          <a:ext cx="11521641" cy="5961283"/>
        </p:xfrm>
        <a:graphic>
          <a:graphicData uri="http://schemas.openxmlformats.org/drawingml/2006/table">
            <a:tbl>
              <a:tblPr firstRow="1" firstCol="1" bandRow="1"/>
              <a:tblGrid>
                <a:gridCol w="11521641">
                  <a:extLst>
                    <a:ext uri="{9D8B030D-6E8A-4147-A177-3AD203B41FA5}">
                      <a16:colId xmlns:a16="http://schemas.microsoft.com/office/drawing/2014/main" val="20000"/>
                    </a:ext>
                  </a:extLst>
                </a:gridCol>
              </a:tblGrid>
              <a:tr h="5961283">
                <a:tc>
                  <a:txBody>
                    <a:bodyPr/>
                    <a:lstStyle/>
                    <a:p>
                      <a:pPr marL="72000" algn="just">
                        <a:lnSpc>
                          <a:spcPct val="150000"/>
                        </a:lnSpc>
                        <a:spcAft>
                          <a:spcPts val="0"/>
                        </a:spcAft>
                      </a:pPr>
                      <a:endParaRPr lang="en-US" altLang="zh-CN" sz="2800" b="1" kern="100" dirty="0">
                        <a:solidFill>
                          <a:schemeClr val="tx1"/>
                        </a:solidFill>
                        <a:effectLst/>
                        <a:latin typeface="Alibaba Sans" panose="020B0503020203040204" pitchFamily="34" charset="0"/>
                        <a:ea typeface="华文细黑"/>
                        <a:cs typeface="Alibaba Sans" panose="020B0503020203040204" pitchFamily="34" charset="0"/>
                      </a:endParaRPr>
                    </a:p>
                    <a:p>
                      <a:pPr marL="72000" algn="just">
                        <a:lnSpc>
                          <a:spcPct val="150000"/>
                        </a:lnSpc>
                        <a:spcAft>
                          <a:spcPts val="0"/>
                        </a:spcAft>
                      </a:pPr>
                      <a:endParaRPr lang="en-US" altLang="zh-CN" sz="2800" b="1" kern="100" dirty="0">
                        <a:solidFill>
                          <a:schemeClr val="tx1"/>
                        </a:solidFill>
                        <a:effectLst/>
                        <a:latin typeface="Alibaba Sans" panose="020B0503020203040204" pitchFamily="34" charset="0"/>
                        <a:ea typeface="华文细黑"/>
                        <a:cs typeface="Alibaba Sans" panose="020B0503020203040204" pitchFamily="34" charset="0"/>
                      </a:endParaRPr>
                    </a:p>
                    <a:p>
                      <a:pPr marL="72000" algn="just">
                        <a:lnSpc>
                          <a:spcPct val="150000"/>
                        </a:lnSpc>
                        <a:spcAft>
                          <a:spcPts val="0"/>
                        </a:spcAft>
                      </a:pPr>
                      <a:endParaRPr lang="en-US" altLang="zh-CN" sz="2800" b="1" kern="100" dirty="0">
                        <a:solidFill>
                          <a:schemeClr val="tx1"/>
                        </a:solidFill>
                        <a:effectLst/>
                        <a:latin typeface="Alibaba Sans" panose="020B0503020203040204" pitchFamily="34" charset="0"/>
                        <a:ea typeface="华文细黑"/>
                        <a:cs typeface="Alibaba Sans" panose="020B050302020304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sp>
        <p:nvSpPr>
          <p:cNvPr id="5" name="矩形 4">
            <a:extLst>
              <a:ext uri="{FF2B5EF4-FFF2-40B4-BE49-F238E27FC236}">
                <a16:creationId xmlns:a16="http://schemas.microsoft.com/office/drawing/2014/main" id="{5E2CF2B6-7290-CE43-A802-8C84820A6F09}"/>
              </a:ext>
            </a:extLst>
          </p:cNvPr>
          <p:cNvSpPr/>
          <p:nvPr/>
        </p:nvSpPr>
        <p:spPr>
          <a:xfrm>
            <a:off x="487173" y="876045"/>
            <a:ext cx="11265817" cy="1323952"/>
          </a:xfrm>
          <a:prstGeom prst="rect">
            <a:avLst/>
          </a:prstGeom>
        </p:spPr>
        <p:txBody>
          <a:bodyPr wrap="square">
            <a:spAutoFit/>
          </a:bodyPr>
          <a:lstStyle/>
          <a:p>
            <a:pPr marL="72000" algn="just">
              <a:lnSpc>
                <a:spcPct val="150000"/>
              </a:lnSpc>
            </a:pPr>
            <a:r>
              <a:rPr lang="en-US" altLang="zh-CN" sz="2800" b="1" kern="100" dirty="0">
                <a:highlight>
                  <a:srgbClr val="00FF00"/>
                </a:highlight>
                <a:latin typeface="Alibaba Sans" panose="020B0503020203040204" pitchFamily="34" charset="0"/>
                <a:ea typeface="华文细黑"/>
                <a:cs typeface="Alibaba Sans" panose="020B0503020203040204" pitchFamily="34" charset="0"/>
              </a:rPr>
              <a:t>Telling</a:t>
            </a:r>
            <a:r>
              <a:rPr lang="en-US" altLang="zh-CN" sz="2800" b="1" kern="100" dirty="0">
                <a:latin typeface="Alibaba Sans" panose="020B0503020203040204" pitchFamily="34" charset="0"/>
                <a:ea typeface="华文细黑"/>
                <a:cs typeface="Alibaba Sans" panose="020B0503020203040204" pitchFamily="34" charset="0"/>
              </a:rPr>
              <a:t>:  </a:t>
            </a:r>
            <a:r>
              <a:rPr lang="en-US" altLang="zh-CN" sz="2800" b="1" i="1" kern="100" dirty="0">
                <a:latin typeface="Alibaba Sans" panose="020B0503020203040204" pitchFamily="34" charset="0"/>
                <a:ea typeface="华文细黑"/>
                <a:cs typeface="Alibaba Sans" panose="020B0503020203040204" pitchFamily="34" charset="0"/>
              </a:rPr>
              <a:t>Satisfied that everything was packed, Tina grabbed her bag.</a:t>
            </a:r>
          </a:p>
        </p:txBody>
      </p:sp>
      <p:sp>
        <p:nvSpPr>
          <p:cNvPr id="7" name="下弧形箭头 6">
            <a:extLst>
              <a:ext uri="{FF2B5EF4-FFF2-40B4-BE49-F238E27FC236}">
                <a16:creationId xmlns:a16="http://schemas.microsoft.com/office/drawing/2014/main" id="{8EF827CB-E81B-6849-9B22-3925F5DCF5F9}"/>
              </a:ext>
            </a:extLst>
          </p:cNvPr>
          <p:cNvSpPr/>
          <p:nvPr/>
        </p:nvSpPr>
        <p:spPr>
          <a:xfrm rot="2127760">
            <a:off x="9658456" y="1589922"/>
            <a:ext cx="1343294" cy="677621"/>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solidFill>
                <a:schemeClr val="tx1"/>
              </a:solidFill>
            </a:endParaRPr>
          </a:p>
        </p:txBody>
      </p:sp>
      <p:sp>
        <p:nvSpPr>
          <p:cNvPr id="8" name="矩形 7">
            <a:extLst>
              <a:ext uri="{FF2B5EF4-FFF2-40B4-BE49-F238E27FC236}">
                <a16:creationId xmlns:a16="http://schemas.microsoft.com/office/drawing/2014/main" id="{D4CB0923-4DEE-6A4D-8A7C-5B7151D71A8D}"/>
              </a:ext>
            </a:extLst>
          </p:cNvPr>
          <p:cNvSpPr/>
          <p:nvPr/>
        </p:nvSpPr>
        <p:spPr>
          <a:xfrm>
            <a:off x="462296" y="2387039"/>
            <a:ext cx="11265817" cy="677621"/>
          </a:xfrm>
          <a:prstGeom prst="rect">
            <a:avLst/>
          </a:prstGeom>
        </p:spPr>
        <p:txBody>
          <a:bodyPr wrap="square">
            <a:spAutoFit/>
          </a:bodyPr>
          <a:lstStyle/>
          <a:p>
            <a:pPr marL="72000" algn="just">
              <a:lnSpc>
                <a:spcPct val="150000"/>
              </a:lnSpc>
            </a:pPr>
            <a:r>
              <a:rPr lang="en-US" altLang="zh-CN" sz="2800" b="1" kern="100" dirty="0">
                <a:highlight>
                  <a:srgbClr val="00FF00"/>
                </a:highlight>
                <a:latin typeface="Alibaba Sans" panose="020B0503020203040204" pitchFamily="34" charset="0"/>
                <a:ea typeface="华文细黑"/>
                <a:cs typeface="Alibaba Sans" panose="020B0503020203040204" pitchFamily="34" charset="0"/>
              </a:rPr>
              <a:t>Showing</a:t>
            </a:r>
            <a:r>
              <a:rPr lang="en-US" altLang="zh-CN" sz="2800" b="1" kern="100" dirty="0">
                <a:latin typeface="Alibaba Sans" panose="020B0503020203040204" pitchFamily="34" charset="0"/>
                <a:ea typeface="华文细黑"/>
                <a:cs typeface="Alibaba Sans" panose="020B0503020203040204" pitchFamily="34" charset="0"/>
              </a:rPr>
              <a:t> : </a:t>
            </a:r>
            <a:r>
              <a:rPr lang="en-US" altLang="zh-CN" sz="2800" b="1" i="1" kern="100" dirty="0">
                <a:solidFill>
                  <a:srgbClr val="FF0000"/>
                </a:solidFill>
                <a:latin typeface="Alibaba Sans" panose="020B0503020203040204" pitchFamily="34" charset="0"/>
                <a:ea typeface="华文细黑"/>
                <a:cs typeface="Alibaba Sans" panose="020B0503020203040204" pitchFamily="34" charset="0"/>
              </a:rPr>
              <a:t> Great. Everything was packed. Tina grabbed her bag. </a:t>
            </a:r>
          </a:p>
        </p:txBody>
      </p:sp>
    </p:spTree>
    <p:extLst>
      <p:ext uri="{BB962C8B-B14F-4D97-AF65-F5344CB8AC3E}">
        <p14:creationId xmlns:p14="http://schemas.microsoft.com/office/powerpoint/2010/main" val="326329287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 calcmode="lin" valueType="num">
                                      <p:cBhvr additive="base">
                                        <p:cTn id="12" dur="500" fill="hold"/>
                                        <p:tgtEl>
                                          <p:spTgt spid="7"/>
                                        </p:tgtEl>
                                        <p:attrNameLst>
                                          <p:attrName>ppt_x</p:attrName>
                                        </p:attrNameLst>
                                      </p:cBhvr>
                                      <p:tavLst>
                                        <p:tav tm="0">
                                          <p:val>
                                            <p:strVal val="#ppt_x"/>
                                          </p:val>
                                        </p:tav>
                                        <p:tav tm="100000">
                                          <p:val>
                                            <p:strVal val="#ppt_x"/>
                                          </p:val>
                                        </p:tav>
                                      </p:tavLst>
                                    </p:anim>
                                    <p:anim calcmode="lin" valueType="num">
                                      <p:cBhvr additive="base">
                                        <p:cTn id="13"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3" presetClass="entr" presetSubtype="10" fill="hold" grpId="0" nodeType="clickEffect">
                                  <p:stCondLst>
                                    <p:cond delay="0"/>
                                  </p:stCondLst>
                                  <p:childTnLst>
                                    <p:set>
                                      <p:cBhvr>
                                        <p:cTn id="17" dur="1" fill="hold">
                                          <p:stCondLst>
                                            <p:cond delay="0"/>
                                          </p:stCondLst>
                                        </p:cTn>
                                        <p:tgtEl>
                                          <p:spTgt spid="8"/>
                                        </p:tgtEl>
                                        <p:attrNameLst>
                                          <p:attrName>style.visibility</p:attrName>
                                        </p:attrNameLst>
                                      </p:cBhvr>
                                      <p:to>
                                        <p:strVal val="visible"/>
                                      </p:to>
                                    </p:set>
                                    <p:animEffect transition="in" filter="blinds(horizontal)">
                                      <p:cBhvr>
                                        <p:cTn id="18"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animBg="1"/>
      <p:bldP spid="8"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格 1"/>
          <p:cNvGraphicFramePr>
            <a:graphicFrameLocks noGrp="1"/>
          </p:cNvGraphicFramePr>
          <p:nvPr>
            <p:extLst>
              <p:ext uri="{D42A27DB-BD31-4B8C-83A1-F6EECF244321}">
                <p14:modId xmlns:p14="http://schemas.microsoft.com/office/powerpoint/2010/main" val="2646442517"/>
              </p:ext>
            </p:extLst>
          </p:nvPr>
        </p:nvGraphicFramePr>
        <p:xfrm>
          <a:off x="370932" y="909514"/>
          <a:ext cx="11448548" cy="4680520"/>
        </p:xfrm>
        <a:graphic>
          <a:graphicData uri="http://schemas.openxmlformats.org/drawingml/2006/table">
            <a:tbl>
              <a:tblPr firstRow="1" firstCol="1" bandRow="1"/>
              <a:tblGrid>
                <a:gridCol w="11448548">
                  <a:extLst>
                    <a:ext uri="{9D8B030D-6E8A-4147-A177-3AD203B41FA5}">
                      <a16:colId xmlns:a16="http://schemas.microsoft.com/office/drawing/2014/main" val="20000"/>
                    </a:ext>
                  </a:extLst>
                </a:gridCol>
              </a:tblGrid>
              <a:tr h="4680520">
                <a:tc>
                  <a:txBody>
                    <a:bodyPr/>
                    <a:lstStyle/>
                    <a:p>
                      <a:pPr marL="72000" algn="just">
                        <a:lnSpc>
                          <a:spcPct val="150000"/>
                        </a:lnSpc>
                        <a:spcAft>
                          <a:spcPts val="0"/>
                        </a:spcAft>
                      </a:pPr>
                      <a:endParaRPr lang="en-US" altLang="zh-CN" sz="2800" b="1" kern="100" dirty="0">
                        <a:solidFill>
                          <a:schemeClr val="tx1"/>
                        </a:solidFill>
                        <a:effectLst/>
                        <a:latin typeface="Alibaba Sans" panose="020B0503020203040204" pitchFamily="34" charset="0"/>
                        <a:ea typeface="华文细黑"/>
                        <a:cs typeface="Alibaba Sans" panose="020B0503020203040204" pitchFamily="34" charset="0"/>
                      </a:endParaRPr>
                    </a:p>
                    <a:p>
                      <a:pPr marL="72000" algn="just">
                        <a:lnSpc>
                          <a:spcPct val="150000"/>
                        </a:lnSpc>
                        <a:spcAft>
                          <a:spcPts val="0"/>
                        </a:spcAft>
                      </a:pPr>
                      <a:endParaRPr lang="en-US" altLang="zh-CN" sz="2800" b="1" kern="100" dirty="0">
                        <a:solidFill>
                          <a:schemeClr val="tx1"/>
                        </a:solidFill>
                        <a:effectLst/>
                        <a:latin typeface="Alibaba Sans" panose="020B0503020203040204" pitchFamily="34" charset="0"/>
                        <a:ea typeface="华文细黑"/>
                        <a:cs typeface="Alibaba Sans" panose="020B0503020203040204" pitchFamily="34" charset="0"/>
                      </a:endParaRPr>
                    </a:p>
                    <a:p>
                      <a:pPr marL="72000" algn="just">
                        <a:lnSpc>
                          <a:spcPct val="150000"/>
                        </a:lnSpc>
                        <a:spcAft>
                          <a:spcPts val="0"/>
                        </a:spcAft>
                      </a:pPr>
                      <a:endParaRPr lang="en-US" altLang="zh-CN" sz="2800" b="1" kern="100" dirty="0">
                        <a:solidFill>
                          <a:schemeClr val="tx1"/>
                        </a:solidFill>
                        <a:effectLst/>
                        <a:latin typeface="Alibaba Sans" panose="020B0503020203040204" pitchFamily="34" charset="0"/>
                        <a:ea typeface="华文细黑"/>
                        <a:cs typeface="Alibaba Sans" panose="020B050302020304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sp>
        <p:nvSpPr>
          <p:cNvPr id="6" name="矩形 5">
            <a:extLst>
              <a:ext uri="{FF2B5EF4-FFF2-40B4-BE49-F238E27FC236}">
                <a16:creationId xmlns:a16="http://schemas.microsoft.com/office/drawing/2014/main" id="{422E447A-5B16-1D44-A711-F641BDC2481E}"/>
              </a:ext>
            </a:extLst>
          </p:cNvPr>
          <p:cNvSpPr/>
          <p:nvPr/>
        </p:nvSpPr>
        <p:spPr>
          <a:xfrm>
            <a:off x="463091" y="1784455"/>
            <a:ext cx="10980858" cy="1675843"/>
          </a:xfrm>
          <a:prstGeom prst="rect">
            <a:avLst/>
          </a:prstGeom>
        </p:spPr>
        <p:txBody>
          <a:bodyPr wrap="square">
            <a:spAutoFit/>
          </a:bodyPr>
          <a:lstStyle/>
          <a:p>
            <a:pPr marL="72000" algn="just">
              <a:lnSpc>
                <a:spcPct val="150000"/>
              </a:lnSpc>
              <a:spcAft>
                <a:spcPts val="0"/>
              </a:spcAft>
            </a:pPr>
            <a:r>
              <a:rPr lang="en-US" altLang="zh-CN" sz="3600" b="1" kern="100" dirty="0">
                <a:highlight>
                  <a:srgbClr val="00FF00"/>
                </a:highlight>
                <a:latin typeface="Alibaba Sans" panose="020B0503020203040204" pitchFamily="34" charset="0"/>
                <a:ea typeface="华文细黑"/>
                <a:cs typeface="Alibaba Sans" panose="020B0503020203040204" pitchFamily="34" charset="0"/>
              </a:rPr>
              <a:t>Telling</a:t>
            </a:r>
            <a:r>
              <a:rPr lang="en-US" altLang="zh-CN" sz="3600" b="1" kern="100" dirty="0">
                <a:latin typeface="Alibaba Sans" panose="020B0503020203040204" pitchFamily="34" charset="0"/>
                <a:ea typeface="华文细黑"/>
                <a:cs typeface="Alibaba Sans" panose="020B0503020203040204" pitchFamily="34" charset="0"/>
              </a:rPr>
              <a:t>:</a:t>
            </a:r>
            <a:r>
              <a:rPr lang="en-US" altLang="zh-CN" sz="3600" b="1" i="1" kern="100" dirty="0">
                <a:latin typeface="Alibaba Sans" panose="020B0503020203040204" pitchFamily="34" charset="0"/>
                <a:ea typeface="华文细黑"/>
                <a:cs typeface="Alibaba Sans" panose="020B0503020203040204" pitchFamily="34" charset="0"/>
              </a:rPr>
              <a:t> It was obvious that he was trying to pick a fight.</a:t>
            </a:r>
          </a:p>
        </p:txBody>
      </p:sp>
      <p:sp>
        <p:nvSpPr>
          <p:cNvPr id="9" name="矩形 8">
            <a:extLst>
              <a:ext uri="{FF2B5EF4-FFF2-40B4-BE49-F238E27FC236}">
                <a16:creationId xmlns:a16="http://schemas.microsoft.com/office/drawing/2014/main" id="{9CC072BE-15EA-A74C-8C3C-57A40DBEAD32}"/>
              </a:ext>
            </a:extLst>
          </p:cNvPr>
          <p:cNvSpPr/>
          <p:nvPr/>
        </p:nvSpPr>
        <p:spPr>
          <a:xfrm>
            <a:off x="463091" y="3817939"/>
            <a:ext cx="11265817" cy="1670842"/>
          </a:xfrm>
          <a:prstGeom prst="rect">
            <a:avLst/>
          </a:prstGeom>
        </p:spPr>
        <p:txBody>
          <a:bodyPr wrap="square">
            <a:spAutoFit/>
          </a:bodyPr>
          <a:lstStyle/>
          <a:p>
            <a:pPr marL="72000" algn="just">
              <a:lnSpc>
                <a:spcPct val="150000"/>
              </a:lnSpc>
            </a:pPr>
            <a:r>
              <a:rPr lang="en-US" altLang="zh-CN" sz="3600" b="1" kern="100" dirty="0">
                <a:highlight>
                  <a:srgbClr val="00FF00"/>
                </a:highlight>
                <a:latin typeface="Alibaba Sans" panose="020B0503020203040204" pitchFamily="34" charset="0"/>
                <a:ea typeface="华文细黑"/>
                <a:cs typeface="Alibaba Sans" panose="020B0503020203040204" pitchFamily="34" charset="0"/>
              </a:rPr>
              <a:t>Showing</a:t>
            </a:r>
            <a:r>
              <a:rPr lang="en-US" altLang="zh-CN" sz="3600" b="1" kern="100" dirty="0">
                <a:latin typeface="Alibaba Sans" panose="020B0503020203040204" pitchFamily="34" charset="0"/>
                <a:ea typeface="华文细黑"/>
                <a:cs typeface="Alibaba Sans" panose="020B0503020203040204" pitchFamily="34" charset="0"/>
              </a:rPr>
              <a:t>:</a:t>
            </a:r>
            <a:r>
              <a:rPr lang="en-US" altLang="zh-CN" sz="3600" b="1" i="1" kern="100" dirty="0">
                <a:latin typeface="Alibaba Sans" panose="020B0503020203040204" pitchFamily="34" charset="0"/>
                <a:ea typeface="华文细黑"/>
                <a:cs typeface="Alibaba Sans" panose="020B0503020203040204" pitchFamily="34" charset="0"/>
              </a:rPr>
              <a:t> </a:t>
            </a:r>
            <a:r>
              <a:rPr lang="en-US" altLang="zh-CN" sz="3600" b="1" i="1" kern="100" dirty="0">
                <a:solidFill>
                  <a:srgbClr val="FF0000"/>
                </a:solidFill>
                <a:latin typeface="Alibaba Sans" panose="020B0503020203040204" pitchFamily="34" charset="0"/>
                <a:ea typeface="华文细黑"/>
                <a:cs typeface="Alibaba Sans" panose="020B0503020203040204" pitchFamily="34" charset="0"/>
              </a:rPr>
              <a:t>“What did you just say?” Snarling</a:t>
            </a:r>
            <a:r>
              <a:rPr lang="en-US" altLang="zh-CN" sz="3600" b="1" kern="100" dirty="0">
                <a:solidFill>
                  <a:srgbClr val="FF0000"/>
                </a:solidFill>
                <a:latin typeface="Alibaba Sans" panose="020B0503020203040204" pitchFamily="34" charset="0"/>
                <a:ea typeface="华文细黑"/>
                <a:cs typeface="Alibaba Sans" panose="020B0503020203040204" pitchFamily="34" charset="0"/>
              </a:rPr>
              <a:t>(</a:t>
            </a:r>
            <a:r>
              <a:rPr lang="zh-CN" altLang="en-US" sz="3600" b="1" kern="100" dirty="0">
                <a:solidFill>
                  <a:srgbClr val="FF0000"/>
                </a:solidFill>
                <a:latin typeface="Alibaba Sans" panose="020B0503020203040204" pitchFamily="34" charset="0"/>
                <a:ea typeface="华文细黑"/>
                <a:cs typeface="Alibaba Sans" panose="020B0503020203040204" pitchFamily="34" charset="0"/>
              </a:rPr>
              <a:t>咆哮着说</a:t>
            </a:r>
            <a:r>
              <a:rPr lang="en-US" altLang="zh-CN" sz="3600" b="1" kern="100" dirty="0">
                <a:solidFill>
                  <a:srgbClr val="FF0000"/>
                </a:solidFill>
                <a:latin typeface="Alibaba Sans" panose="020B0503020203040204" pitchFamily="34" charset="0"/>
                <a:ea typeface="华文细黑"/>
                <a:cs typeface="Alibaba Sans" panose="020B0503020203040204" pitchFamily="34" charset="0"/>
              </a:rPr>
              <a:t>)</a:t>
            </a:r>
            <a:r>
              <a:rPr lang="en-US" altLang="zh-CN" sz="3600" b="1" i="1" kern="100" dirty="0">
                <a:solidFill>
                  <a:srgbClr val="FF0000"/>
                </a:solidFill>
                <a:latin typeface="Alibaba Sans" panose="020B0503020203040204" pitchFamily="34" charset="0"/>
                <a:ea typeface="华文细黑"/>
                <a:cs typeface="Alibaba Sans" panose="020B0503020203040204" pitchFamily="34" charset="0"/>
              </a:rPr>
              <a:t>, he stepped forward, right into John’s space.</a:t>
            </a:r>
          </a:p>
        </p:txBody>
      </p:sp>
      <p:sp>
        <p:nvSpPr>
          <p:cNvPr id="3" name="下弧形箭头 2">
            <a:extLst>
              <a:ext uri="{FF2B5EF4-FFF2-40B4-BE49-F238E27FC236}">
                <a16:creationId xmlns:a16="http://schemas.microsoft.com/office/drawing/2014/main" id="{14D53EC6-15F0-624F-AC74-A96A1CDA0B88}"/>
              </a:ext>
            </a:extLst>
          </p:cNvPr>
          <p:cNvSpPr/>
          <p:nvPr/>
        </p:nvSpPr>
        <p:spPr>
          <a:xfrm rot="3417041">
            <a:off x="10263705" y="3090983"/>
            <a:ext cx="1343294" cy="677621"/>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solidFill>
                <a:schemeClr val="tx1"/>
              </a:solidFill>
            </a:endParaRPr>
          </a:p>
        </p:txBody>
      </p:sp>
    </p:spTree>
    <p:extLst>
      <p:ext uri="{BB962C8B-B14F-4D97-AF65-F5344CB8AC3E}">
        <p14:creationId xmlns:p14="http://schemas.microsoft.com/office/powerpoint/2010/main" val="331630079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 calcmode="lin" valueType="num">
                                      <p:cBhvr additive="base">
                                        <p:cTn id="12" dur="500" fill="hold"/>
                                        <p:tgtEl>
                                          <p:spTgt spid="3"/>
                                        </p:tgtEl>
                                        <p:attrNameLst>
                                          <p:attrName>ppt_x</p:attrName>
                                        </p:attrNameLst>
                                      </p:cBhvr>
                                      <p:tavLst>
                                        <p:tav tm="0">
                                          <p:val>
                                            <p:strVal val="#ppt_x"/>
                                          </p:val>
                                        </p:tav>
                                        <p:tav tm="100000">
                                          <p:val>
                                            <p:strVal val="#ppt_x"/>
                                          </p:val>
                                        </p:tav>
                                      </p:tavLst>
                                    </p:anim>
                                    <p:anim calcmode="lin" valueType="num">
                                      <p:cBhvr additive="base">
                                        <p:cTn id="13"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3" presetClass="entr" presetSubtype="10" fill="hold" grpId="0" nodeType="clickEffect">
                                  <p:stCondLst>
                                    <p:cond delay="0"/>
                                  </p:stCondLst>
                                  <p:childTnLst>
                                    <p:set>
                                      <p:cBhvr>
                                        <p:cTn id="17" dur="1" fill="hold">
                                          <p:stCondLst>
                                            <p:cond delay="0"/>
                                          </p:stCondLst>
                                        </p:cTn>
                                        <p:tgtEl>
                                          <p:spTgt spid="9"/>
                                        </p:tgtEl>
                                        <p:attrNameLst>
                                          <p:attrName>style.visibility</p:attrName>
                                        </p:attrNameLst>
                                      </p:cBhvr>
                                      <p:to>
                                        <p:strVal val="visible"/>
                                      </p:to>
                                    </p:set>
                                    <p:animEffect transition="in" filter="blinds(horizontal)">
                                      <p:cBhvr>
                                        <p:cTn id="18"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9" grpId="0"/>
      <p:bldP spid="3" grpId="0" animBg="1"/>
    </p:bld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7977</TotalTime>
  <Words>4926</Words>
  <Application>Microsoft Office PowerPoint</Application>
  <PresentationFormat>自定义</PresentationFormat>
  <Paragraphs>393</Paragraphs>
  <Slides>88</Slides>
  <Notes>0</Notes>
  <HiddenSlides>0</HiddenSlides>
  <MMClips>0</MMClips>
  <ScaleCrop>false</ScaleCrop>
  <HeadingPairs>
    <vt:vector size="6" baseType="variant">
      <vt:variant>
        <vt:lpstr>已用的字体</vt:lpstr>
      </vt:variant>
      <vt:variant>
        <vt:i4>6</vt:i4>
      </vt:variant>
      <vt:variant>
        <vt:lpstr>主题</vt:lpstr>
      </vt:variant>
      <vt:variant>
        <vt:i4>1</vt:i4>
      </vt:variant>
      <vt:variant>
        <vt:lpstr>幻灯片标题</vt:lpstr>
      </vt:variant>
      <vt:variant>
        <vt:i4>88</vt:i4>
      </vt:variant>
    </vt:vector>
  </HeadingPairs>
  <TitlesOfParts>
    <vt:vector size="95" baseType="lpstr">
      <vt:lpstr>Alibaba Sans</vt:lpstr>
      <vt:lpstr>等线</vt:lpstr>
      <vt:lpstr>等线 Light</vt:lpstr>
      <vt:lpstr>宋体</vt:lpstr>
      <vt:lpstr>Arial</vt:lpstr>
      <vt:lpstr>Calibri</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Administrator</dc:creator>
  <cp:lastModifiedBy>Windows 用户</cp:lastModifiedBy>
  <cp:revision>3720</cp:revision>
  <dcterms:created xsi:type="dcterms:W3CDTF">2014-11-27T01:03:00Z</dcterms:created>
  <dcterms:modified xsi:type="dcterms:W3CDTF">2021-01-25T03:14:25Z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2052-10.1.0.5458</vt:lpwstr>
  </property>
</Properties>
</file>