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371" r:id="rId3"/>
    <p:sldId id="273" r:id="rId4"/>
    <p:sldId id="320" r:id="rId5"/>
    <p:sldId id="321" r:id="rId6"/>
    <p:sldId id="276" r:id="rId7"/>
    <p:sldId id="279" r:id="rId8"/>
    <p:sldId id="280" r:id="rId9"/>
    <p:sldId id="346" r:id="rId10"/>
    <p:sldId id="347" r:id="rId11"/>
    <p:sldId id="348" r:id="rId12"/>
    <p:sldId id="349" r:id="rId13"/>
    <p:sldId id="283" r:id="rId14"/>
    <p:sldId id="261" r:id="rId15"/>
    <p:sldId id="284" r:id="rId16"/>
    <p:sldId id="305" r:id="rId17"/>
    <p:sldId id="291" r:id="rId18"/>
    <p:sldId id="286" r:id="rId19"/>
    <p:sldId id="306" r:id="rId20"/>
    <p:sldId id="304" r:id="rId21"/>
    <p:sldId id="298" r:id="rId22"/>
    <p:sldId id="322" r:id="rId23"/>
    <p:sldId id="323" r:id="rId24"/>
    <p:sldId id="324" r:id="rId25"/>
    <p:sldId id="325" r:id="rId26"/>
    <p:sldId id="300" r:id="rId27"/>
    <p:sldId id="318" r:id="rId28"/>
    <p:sldId id="289" r:id="rId29"/>
    <p:sldId id="285" r:id="rId30"/>
    <p:sldId id="297" r:id="rId31"/>
    <p:sldId id="296" r:id="rId32"/>
    <p:sldId id="266" r:id="rId33"/>
    <p:sldId id="271" r:id="rId3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05" autoAdjust="0"/>
    <p:restoredTop sz="95385" autoAdjust="0"/>
  </p:normalViewPr>
  <p:slideViewPr>
    <p:cSldViewPr>
      <p:cViewPr varScale="1">
        <p:scale>
          <a:sx n="110" d="100"/>
          <a:sy n="110" d="100"/>
        </p:scale>
        <p:origin x="72" y="80"/>
      </p:cViewPr>
      <p:guideLst>
        <p:guide orient="horz" pos="1620"/>
        <p:guide pos="2834"/>
      </p:guideLst>
    </p:cSldViewPr>
  </p:slideViewPr>
  <p:notesTextViewPr>
    <p:cViewPr>
      <p:scale>
        <a:sx n="100" d="100"/>
        <a:sy n="100" d="100"/>
      </p:scale>
      <p:origin x="0" y="0"/>
    </p:cViewPr>
  </p:notesTextViewPr>
  <p:sorterViewPr>
    <p:cViewPr varScale="1">
      <p:scale>
        <a:sx n="1" d="1"/>
        <a:sy n="1" d="1"/>
      </p:scale>
      <p:origin x="0" y="-354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D15C37-9F84-45E4-B52B-FD0B0A2B22D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D004C-4BCC-4780-9BE4-470879FE7B6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8.png"/><Relationship Id="rId22" Type="http://schemas.openxmlformats.org/officeDocument/2006/relationships/image" Target="../media/image7.png"/><Relationship Id="rId21" Type="http://schemas.openxmlformats.org/officeDocument/2006/relationships/tags" Target="../tags/tag4.xml"/><Relationship Id="rId20" Type="http://schemas.openxmlformats.org/officeDocument/2006/relationships/tags" Target="../tags/tag3.xml"/><Relationship Id="rId2" Type="http://schemas.openxmlformats.org/officeDocument/2006/relationships/slideLayout" Target="../slideLayouts/slideLayout2.xml"/><Relationship Id="rId19" Type="http://schemas.openxmlformats.org/officeDocument/2006/relationships/image" Target="../media/image6.png"/><Relationship Id="rId18" Type="http://schemas.openxmlformats.org/officeDocument/2006/relationships/tags" Target="../tags/tag2.xml"/><Relationship Id="rId17" Type="http://schemas.openxmlformats.org/officeDocument/2006/relationships/image" Target="../media/image5.png"/><Relationship Id="rId16" Type="http://schemas.openxmlformats.org/officeDocument/2006/relationships/tags" Target="../tags/tag1.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444" y="-6599"/>
            <a:ext cx="9143999" cy="517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灯片编号占位符 3"/>
          <p:cNvSpPr txBox="1"/>
          <p:nvPr userDrawn="1"/>
        </p:nvSpPr>
        <p:spPr bwMode="auto">
          <a:xfrm>
            <a:off x="18397536" y="13516966"/>
            <a:ext cx="568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3852" tIns="121926" rIns="243852" bIns="121926" numCol="1" anchor="t" anchorCtr="0" compatLnSpc="1"/>
          <a:lstStyle>
            <a:defPPr>
              <a:defRPr lang="zh-CN"/>
            </a:defPPr>
            <a:lvl1pPr marL="0" lvl="0" indent="0" algn="r" defTabSz="914400" rtl="0" eaLnBrk="1" fontAlgn="base" latinLnBrk="0" hangingPunct="1">
              <a:lnSpc>
                <a:spcPct val="100000"/>
              </a:lnSpc>
              <a:spcBef>
                <a:spcPct val="0"/>
              </a:spcBef>
              <a:spcAft>
                <a:spcPct val="0"/>
              </a:spcAft>
              <a:buNone/>
              <a:defRPr sz="3700" b="0" i="0" u="none" kern="1200" baseline="0">
                <a:solidFill>
                  <a:schemeClr val="tx1"/>
                </a:solidFill>
                <a:latin typeface="Arial" panose="020B0604020202020204" pitchFamily="34" charset="0"/>
                <a:ea typeface="宋体" panose="02010600030101010101" pitchFamily="2" charset="-122"/>
                <a:cs typeface="+mn-cs"/>
              </a:defRPr>
            </a:lvl1pPr>
            <a:lvl2pPr marL="1219200" lvl="1" indent="-762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2438400" lvl="2" indent="-1524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3657600" lvl="3" indent="-2286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4876800" lvl="4" indent="-3048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3048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3048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3048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3048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defRPr/>
            </a:pPr>
            <a:fld id="{1C55E9A2-A2B0-4D0C-BA11-1ED6953AD5A7}" type="slidenum">
              <a:rPr lang="zh-CN" altLang="zh-CN" smtClean="0">
                <a:solidFill>
                  <a:srgbClr val="000000"/>
                </a:solidFill>
                <a:cs typeface="Arial" panose="020B0604020202020204"/>
              </a:rPr>
            </a:fld>
            <a:endParaRPr lang="zh-CN" altLang="zh-CN">
              <a:solidFill>
                <a:srgbClr val="000000"/>
              </a:solidFill>
              <a:cs typeface="Arial" panose="020B0604020202020204"/>
            </a:endParaRPr>
          </a:p>
        </p:txBody>
      </p:sp>
      <p:sp>
        <p:nvSpPr>
          <p:cNvPr id="8" name="Rectangle 6"/>
          <p:cNvSpPr txBox="1">
            <a:spLocks noChangeArrowheads="1"/>
          </p:cNvSpPr>
          <p:nvPr userDrawn="1"/>
        </p:nvSpPr>
        <p:spPr bwMode="auto">
          <a:xfrm>
            <a:off x="18397536" y="13516966"/>
            <a:ext cx="568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3852" tIns="121926" rIns="243852" bIns="121926" numCol="1" anchor="t" anchorCtr="0" compatLnSpc="1"/>
          <a:lstStyle>
            <a:defPPr>
              <a:defRPr lang="zh-CN"/>
            </a:defPPr>
            <a:lvl1pPr marL="0" lvl="0" indent="0" algn="r" defTabSz="914400" rtl="0" eaLnBrk="1" fontAlgn="base" latinLnBrk="0" hangingPunct="1">
              <a:lnSpc>
                <a:spcPct val="100000"/>
              </a:lnSpc>
              <a:spcBef>
                <a:spcPct val="0"/>
              </a:spcBef>
              <a:spcAft>
                <a:spcPct val="0"/>
              </a:spcAft>
              <a:buNone/>
              <a:defRPr sz="3700" b="0" i="0" u="none" kern="1200" baseline="0">
                <a:solidFill>
                  <a:schemeClr val="tx1"/>
                </a:solidFill>
                <a:latin typeface="Arial" panose="020B0604020202020204" pitchFamily="34" charset="0"/>
                <a:ea typeface="宋体" panose="02010600030101010101" pitchFamily="2" charset="-122"/>
                <a:cs typeface="+mn-cs"/>
              </a:defRPr>
            </a:lvl1pPr>
            <a:lvl2pPr marL="1219200" lvl="1" indent="-762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2438400" lvl="2" indent="-1524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3657600" lvl="3" indent="-2286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4876800" lvl="4" indent="-3048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3048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3048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3048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30480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defRPr/>
            </a:pPr>
            <a:fld id="{1C55E9A2-A2B0-4D0C-BA11-1ED6953AD5A7}" type="slidenum">
              <a:rPr lang="zh-CN" altLang="zh-CN" smtClean="0">
                <a:solidFill>
                  <a:srgbClr val="000000"/>
                </a:solidFill>
                <a:cs typeface="Arial" panose="020B0604020202020204"/>
              </a:rPr>
            </a:fld>
            <a:endParaRPr lang="zh-CN" altLang="zh-CN">
              <a:solidFill>
                <a:srgbClr val="000000"/>
              </a:solidFill>
              <a:cs typeface="Arial" panose="020B0604020202020204"/>
            </a:endParaRPr>
          </a:p>
        </p:txBody>
      </p:sp>
      <p:grpSp>
        <p:nvGrpSpPr>
          <p:cNvPr id="11" name="组合 10"/>
          <p:cNvGrpSpPr/>
          <p:nvPr userDrawn="1"/>
        </p:nvGrpSpPr>
        <p:grpSpPr>
          <a:xfrm>
            <a:off x="15445" y="0"/>
            <a:ext cx="9113110" cy="5033769"/>
            <a:chOff x="99026" y="-145016"/>
            <a:chExt cx="24310301" cy="13677058"/>
          </a:xfrm>
        </p:grpSpPr>
        <p:sp>
          <p:nvSpPr>
            <p:cNvPr id="12" name="任意多边形: 形状 11"/>
            <p:cNvSpPr/>
            <p:nvPr/>
          </p:nvSpPr>
          <p:spPr>
            <a:xfrm rot="16200000" flipH="1">
              <a:off x="5454828" y="-5500818"/>
              <a:ext cx="13598697" cy="24310301"/>
            </a:xfrm>
            <a:custGeom>
              <a:avLst/>
              <a:gdLst>
                <a:gd name="connsiteX0" fmla="*/ 3485811 w 6858000"/>
                <a:gd name="connsiteY0" fmla="*/ 12192000 h 12192000"/>
                <a:gd name="connsiteX1" fmla="*/ 6858000 w 6858000"/>
                <a:gd name="connsiteY1" fmla="*/ 12191999 h 12192000"/>
                <a:gd name="connsiteX2" fmla="*/ 6858000 w 6858000"/>
                <a:gd name="connsiteY2" fmla="*/ 7499204 h 12192000"/>
                <a:gd name="connsiteX3" fmla="*/ 6712241 w 6858000"/>
                <a:gd name="connsiteY3" fmla="*/ 7655644 h 12192000"/>
                <a:gd name="connsiteX4" fmla="*/ 6109745 w 6858000"/>
                <a:gd name="connsiteY4" fmla="*/ 8637603 h 12192000"/>
                <a:gd name="connsiteX5" fmla="*/ 5599192 w 6858000"/>
                <a:gd name="connsiteY5" fmla="*/ 11103201 h 12192000"/>
                <a:gd name="connsiteX6" fmla="*/ 3606790 w 6858000"/>
                <a:gd name="connsiteY6" fmla="*/ 12099402 h 12192000"/>
                <a:gd name="connsiteX7" fmla="*/ 3525948 w 6858000"/>
                <a:gd name="connsiteY7" fmla="*/ 12156894 h 12192000"/>
                <a:gd name="connsiteX8" fmla="*/ 0 w 6858000"/>
                <a:gd name="connsiteY8" fmla="*/ 0 h 12192000"/>
                <a:gd name="connsiteX9" fmla="*/ 0 w 6858000"/>
                <a:gd name="connsiteY9" fmla="*/ 4265531 h 12192000"/>
                <a:gd name="connsiteX10" fmla="*/ 159606 w 6858000"/>
                <a:gd name="connsiteY10" fmla="*/ 4094229 h 12192000"/>
                <a:gd name="connsiteX11" fmla="*/ 762103 w 6858000"/>
                <a:gd name="connsiteY11" fmla="*/ 3112269 h 12192000"/>
                <a:gd name="connsiteX12" fmla="*/ 1272655 w 6858000"/>
                <a:gd name="connsiteY12" fmla="*/ 646672 h 12192000"/>
                <a:gd name="connsiteX13" fmla="*/ 2250955 w 6858000"/>
                <a:gd name="connsiteY13" fmla="*/ 43503 h 12192000"/>
                <a:gd name="connsiteX14" fmla="*/ 2377438 w 6858000"/>
                <a:gd name="connsiteY14"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0" h="12192000">
                  <a:moveTo>
                    <a:pt x="3485811" y="12192000"/>
                  </a:moveTo>
                  <a:lnTo>
                    <a:pt x="6858000" y="12191999"/>
                  </a:lnTo>
                  <a:lnTo>
                    <a:pt x="6858000" y="7499204"/>
                  </a:lnTo>
                  <a:lnTo>
                    <a:pt x="6712241" y="7655644"/>
                  </a:lnTo>
                  <a:cubicBezTo>
                    <a:pt x="6483505" y="7916599"/>
                    <a:pt x="6271822" y="8218110"/>
                    <a:pt x="6109745" y="8637603"/>
                  </a:cubicBezTo>
                  <a:cubicBezTo>
                    <a:pt x="5862770" y="9276833"/>
                    <a:pt x="6016351" y="10526235"/>
                    <a:pt x="5599192" y="11103201"/>
                  </a:cubicBezTo>
                  <a:cubicBezTo>
                    <a:pt x="5182033" y="11680167"/>
                    <a:pt x="4071684" y="11802618"/>
                    <a:pt x="3606790" y="12099402"/>
                  </a:cubicBezTo>
                  <a:cubicBezTo>
                    <a:pt x="3577734" y="12117952"/>
                    <a:pt x="3550875" y="12137166"/>
                    <a:pt x="3525948" y="12156894"/>
                  </a:cubicBezTo>
                  <a:close/>
                  <a:moveTo>
                    <a:pt x="0" y="0"/>
                  </a:moveTo>
                  <a:lnTo>
                    <a:pt x="0" y="4265531"/>
                  </a:lnTo>
                  <a:lnTo>
                    <a:pt x="159606" y="4094229"/>
                  </a:lnTo>
                  <a:cubicBezTo>
                    <a:pt x="388342" y="3833274"/>
                    <a:pt x="600026" y="3531763"/>
                    <a:pt x="762103" y="3112269"/>
                  </a:cubicBezTo>
                  <a:cubicBezTo>
                    <a:pt x="1009078" y="2473040"/>
                    <a:pt x="855497" y="1223638"/>
                    <a:pt x="1272655" y="646672"/>
                  </a:cubicBezTo>
                  <a:cubicBezTo>
                    <a:pt x="1481235" y="358189"/>
                    <a:pt x="1863112" y="183335"/>
                    <a:pt x="2250955" y="43503"/>
                  </a:cubicBezTo>
                  <a:lnTo>
                    <a:pt x="2377438" y="0"/>
                  </a:lnTo>
                  <a:close/>
                </a:path>
              </a:pathLst>
            </a:custGeom>
            <a:solidFill>
              <a:srgbClr val="FFA200">
                <a:lumMod val="20000"/>
                <a:lumOff val="80000"/>
              </a:srgbClr>
            </a:solidFill>
            <a:ln w="12700" cap="flat" cmpd="sng" algn="ctr">
              <a:noFill/>
              <a:prstDash val="solid"/>
              <a:miter lim="800000"/>
            </a:ln>
            <a:effectLst/>
          </p:spPr>
          <p:txBody>
            <a:bodyPr wrap="square" rtlCol="0" anchor="ctr">
              <a:noAutofit/>
            </a:bodyPr>
            <a:lstStyle/>
            <a:p>
              <a:pPr algn="ctr">
                <a:defRPr/>
              </a:pPr>
              <a:endParaRPr lang="zh-CN" altLang="en-US" kern="0">
                <a:solidFill>
                  <a:srgbClr val="FFFFFF"/>
                </a:solidFill>
                <a:latin typeface="阿里巴巴普惠体"/>
                <a:ea typeface="等线" panose="02010600030101010101" pitchFamily="2" charset="-122"/>
                <a:cs typeface="Arial" panose="020B0604020202020204"/>
              </a:endParaRPr>
            </a:p>
          </p:txBody>
        </p:sp>
        <p:pic>
          <p:nvPicPr>
            <p:cNvPr id="13" name="图片 12"/>
            <p:cNvPicPr>
              <a:picLocks noChangeAspect="1"/>
            </p:cNvPicPr>
            <p:nvPr/>
          </p:nvPicPr>
          <p:blipFill>
            <a:blip r:embed="rId13"/>
            <a:srcRect l="9448" t="15517" r="12117" b="19751"/>
            <a:stretch>
              <a:fillRect/>
            </a:stretch>
          </p:blipFill>
          <p:spPr>
            <a:xfrm>
              <a:off x="23119581" y="12568940"/>
              <a:ext cx="1166987" cy="963102"/>
            </a:xfrm>
            <a:prstGeom prst="rect">
              <a:avLst/>
            </a:prstGeom>
          </p:spPr>
        </p:pic>
        <p:pic>
          <p:nvPicPr>
            <p:cNvPr id="14" name="图片 13"/>
            <p:cNvPicPr>
              <a:picLocks noChangeAspect="1"/>
            </p:cNvPicPr>
            <p:nvPr/>
          </p:nvPicPr>
          <p:blipFill>
            <a:blip r:embed="rId14"/>
            <a:stretch>
              <a:fillRect/>
            </a:stretch>
          </p:blipFill>
          <p:spPr>
            <a:xfrm>
              <a:off x="135620" y="190125"/>
              <a:ext cx="636540" cy="795560"/>
            </a:xfrm>
            <a:prstGeom prst="rect">
              <a:avLst/>
            </a:prstGeom>
          </p:spPr>
        </p:pic>
      </p:grpSp>
      <p:grpSp>
        <p:nvGrpSpPr>
          <p:cNvPr id="15" name="组合 14"/>
          <p:cNvGrpSpPr/>
          <p:nvPr userDrawn="1"/>
        </p:nvGrpSpPr>
        <p:grpSpPr>
          <a:xfrm>
            <a:off x="637328" y="-38122"/>
            <a:ext cx="7869344" cy="835603"/>
            <a:chOff x="747445" y="-20226"/>
            <a:chExt cx="7845049" cy="838248"/>
          </a:xfrm>
        </p:grpSpPr>
        <p:grpSp>
          <p:nvGrpSpPr>
            <p:cNvPr id="16" name="组合 10"/>
            <p:cNvGrpSpPr/>
            <p:nvPr userDrawn="1"/>
          </p:nvGrpSpPr>
          <p:grpSpPr bwMode="auto">
            <a:xfrm>
              <a:off x="747445" y="64362"/>
              <a:ext cx="7845049" cy="753660"/>
              <a:chOff x="830248" y="91731"/>
              <a:chExt cx="7844911" cy="959958"/>
            </a:xfrm>
          </p:grpSpPr>
          <p:sp>
            <p:nvSpPr>
              <p:cNvPr id="18" name="AutoShape 229"/>
              <p:cNvSpPr>
                <a:spLocks noChangeArrowheads="1"/>
              </p:cNvSpPr>
              <p:nvPr/>
            </p:nvSpPr>
            <p:spPr bwMode="auto">
              <a:xfrm>
                <a:off x="829872" y="91219"/>
                <a:ext cx="7542080" cy="960470"/>
              </a:xfrm>
              <a:prstGeom prst="roundRect">
                <a:avLst>
                  <a:gd name="adj" fmla="val 16667"/>
                </a:avLst>
              </a:prstGeom>
              <a:solidFill>
                <a:srgbClr val="FFFFFF"/>
              </a:solidFill>
              <a:ln w="47625" cap="rnd" algn="ctr">
                <a:solidFill>
                  <a:srgbClr val="00B050"/>
                </a:solidFill>
                <a:prstDash val="sysDot"/>
                <a:round/>
              </a:ln>
            </p:spPr>
            <p:txBody>
              <a:bodyPr wrap="none" anchor="ctr"/>
              <a:lstStyle/>
              <a:p>
                <a:pPr marL="342900" indent="-342900" algn="just">
                  <a:lnSpc>
                    <a:spcPct val="115000"/>
                  </a:lnSpc>
                  <a:buClr>
                    <a:srgbClr val="FF0000"/>
                  </a:buClr>
                  <a:buFont typeface="Wingdings" panose="05000000000000000000" pitchFamily="2" charset="2"/>
                  <a:buChar char=""/>
                  <a:defRPr/>
                </a:pPr>
                <a:endParaRPr lang="en-US" altLang="zh-CN" sz="2800" b="1" u="sng" kern="100" dirty="0">
                  <a:solidFill>
                    <a:prstClr val="black"/>
                  </a:solidFill>
                  <a:latin typeface="Times New Roman" panose="02020603050405020304" pitchFamily="18" charset="0"/>
                  <a:cs typeface="Times New Roman" panose="02020603050405020304" pitchFamily="18" charset="0"/>
                </a:endParaRPr>
              </a:p>
              <a:p>
                <a:pPr algn="ctr">
                  <a:defRPr/>
                </a:pPr>
                <a:r>
                  <a:rPr lang="en-US" altLang="zh-CN" sz="2800" dirty="0">
                    <a:solidFill>
                      <a:prstClr val="black"/>
                    </a:solidFill>
                    <a:cs typeface="Arial" panose="020B0604020202020204"/>
                  </a:rPr>
                  <a:t>		</a:t>
                </a:r>
                <a:endParaRPr lang="en-US" altLang="zh-CN" sz="2800" dirty="0">
                  <a:solidFill>
                    <a:prstClr val="black"/>
                  </a:solidFill>
                  <a:cs typeface="Arial" panose="020B0604020202020204"/>
                </a:endParaRPr>
              </a:p>
            </p:txBody>
          </p:sp>
          <p:grpSp>
            <p:nvGrpSpPr>
              <p:cNvPr id="19" name="Group 230"/>
              <p:cNvGrpSpPr/>
              <p:nvPr/>
            </p:nvGrpSpPr>
            <p:grpSpPr bwMode="auto">
              <a:xfrm rot="-1705272">
                <a:off x="7709679" y="432284"/>
                <a:ext cx="965480" cy="607101"/>
                <a:chOff x="1270" y="1366"/>
                <a:chExt cx="284" cy="191"/>
              </a:xfrm>
            </p:grpSpPr>
            <p:grpSp>
              <p:nvGrpSpPr>
                <p:cNvPr id="20" name="Group 231"/>
                <p:cNvGrpSpPr/>
                <p:nvPr/>
              </p:nvGrpSpPr>
              <p:grpSpPr bwMode="auto">
                <a:xfrm rot="-3920841">
                  <a:off x="1292" y="1367"/>
                  <a:ext cx="148" cy="191"/>
                  <a:chOff x="2825" y="3007"/>
                  <a:chExt cx="229" cy="242"/>
                </a:xfrm>
              </p:grpSpPr>
              <p:sp>
                <p:nvSpPr>
                  <p:cNvPr id="24" name="Freeform 232"/>
                  <p:cNvSpPr/>
                  <p:nvPr/>
                </p:nvSpPr>
                <p:spPr bwMode="auto">
                  <a:xfrm>
                    <a:off x="2857" y="3007"/>
                    <a:ext cx="144" cy="242"/>
                  </a:xfrm>
                  <a:custGeom>
                    <a:avLst/>
                    <a:gdLst>
                      <a:gd name="T0" fmla="*/ 3 w 213"/>
                      <a:gd name="T1" fmla="*/ 1 h 343"/>
                      <a:gd name="T2" fmla="*/ 1 w 213"/>
                      <a:gd name="T3" fmla="*/ 2 h 343"/>
                      <a:gd name="T4" fmla="*/ 1 w 213"/>
                      <a:gd name="T5" fmla="*/ 7 h 343"/>
                      <a:gd name="T6" fmla="*/ 3 w 213"/>
                      <a:gd name="T7" fmla="*/ 1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endParaRPr lang="zh-CN" altLang="en-US">
                      <a:solidFill>
                        <a:prstClr val="black"/>
                      </a:solidFill>
                      <a:latin typeface="等线" panose="02010600030101010101" pitchFamily="2" charset="-122"/>
                      <a:ea typeface="等线" panose="02010600030101010101" pitchFamily="2" charset="-122"/>
                      <a:cs typeface="Arial" panose="020B0604020202020204"/>
                    </a:endParaRPr>
                  </a:p>
                </p:txBody>
              </p:sp>
              <p:sp>
                <p:nvSpPr>
                  <p:cNvPr id="25" name="Freeform 233"/>
                  <p:cNvSpPr/>
                  <p:nvPr/>
                </p:nvSpPr>
                <p:spPr bwMode="auto">
                  <a:xfrm rot="3996341" flipH="1">
                    <a:off x="2853" y="3030"/>
                    <a:ext cx="174" cy="229"/>
                  </a:xfrm>
                  <a:custGeom>
                    <a:avLst/>
                    <a:gdLst>
                      <a:gd name="T0" fmla="*/ 22 w 213"/>
                      <a:gd name="T1" fmla="*/ 1 h 343"/>
                      <a:gd name="T2" fmla="*/ 7 w 213"/>
                      <a:gd name="T3" fmla="*/ 1 h 343"/>
                      <a:gd name="T4" fmla="*/ 2 w 213"/>
                      <a:gd name="T5" fmla="*/ 4 h 343"/>
                      <a:gd name="T6" fmla="*/ 22 w 213"/>
                      <a:gd name="T7" fmla="*/ 1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prstClr val="black"/>
                      </a:solidFill>
                      <a:latin typeface="等线" panose="02010600030101010101" pitchFamily="2" charset="-122"/>
                      <a:ea typeface="等线" panose="02010600030101010101" pitchFamily="2" charset="-122"/>
                      <a:cs typeface="Arial" panose="020B0604020202020204"/>
                    </a:endParaRPr>
                  </a:p>
                </p:txBody>
              </p:sp>
            </p:grpSp>
            <p:grpSp>
              <p:nvGrpSpPr>
                <p:cNvPr id="21" name="Group 234"/>
                <p:cNvGrpSpPr/>
                <p:nvPr/>
              </p:nvGrpSpPr>
              <p:grpSpPr bwMode="auto">
                <a:xfrm rot="-10500000">
                  <a:off x="1406" y="1366"/>
                  <a:ext cx="148" cy="191"/>
                  <a:chOff x="2825" y="3007"/>
                  <a:chExt cx="229" cy="242"/>
                </a:xfrm>
              </p:grpSpPr>
              <p:sp>
                <p:nvSpPr>
                  <p:cNvPr id="22" name="Freeform 235"/>
                  <p:cNvSpPr/>
                  <p:nvPr/>
                </p:nvSpPr>
                <p:spPr bwMode="auto">
                  <a:xfrm>
                    <a:off x="2857" y="3007"/>
                    <a:ext cx="144" cy="242"/>
                  </a:xfrm>
                  <a:custGeom>
                    <a:avLst/>
                    <a:gdLst>
                      <a:gd name="T0" fmla="*/ 3 w 213"/>
                      <a:gd name="T1" fmla="*/ 1 h 343"/>
                      <a:gd name="T2" fmla="*/ 1 w 213"/>
                      <a:gd name="T3" fmla="*/ 2 h 343"/>
                      <a:gd name="T4" fmla="*/ 1 w 213"/>
                      <a:gd name="T5" fmla="*/ 7 h 343"/>
                      <a:gd name="T6" fmla="*/ 3 w 213"/>
                      <a:gd name="T7" fmla="*/ 1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endParaRPr lang="zh-CN" altLang="en-US">
                      <a:solidFill>
                        <a:prstClr val="black"/>
                      </a:solidFill>
                      <a:latin typeface="等线" panose="02010600030101010101" pitchFamily="2" charset="-122"/>
                      <a:ea typeface="等线" panose="02010600030101010101" pitchFamily="2" charset="-122"/>
                      <a:cs typeface="Arial" panose="020B0604020202020204"/>
                    </a:endParaRPr>
                  </a:p>
                </p:txBody>
              </p:sp>
              <p:sp>
                <p:nvSpPr>
                  <p:cNvPr id="23" name="Freeform 236"/>
                  <p:cNvSpPr/>
                  <p:nvPr/>
                </p:nvSpPr>
                <p:spPr bwMode="auto">
                  <a:xfrm rot="3996341" flipH="1">
                    <a:off x="2853" y="3030"/>
                    <a:ext cx="174" cy="229"/>
                  </a:xfrm>
                  <a:custGeom>
                    <a:avLst/>
                    <a:gdLst>
                      <a:gd name="T0" fmla="*/ 22 w 213"/>
                      <a:gd name="T1" fmla="*/ 1 h 343"/>
                      <a:gd name="T2" fmla="*/ 7 w 213"/>
                      <a:gd name="T3" fmla="*/ 1 h 343"/>
                      <a:gd name="T4" fmla="*/ 2 w 213"/>
                      <a:gd name="T5" fmla="*/ 4 h 343"/>
                      <a:gd name="T6" fmla="*/ 22 w 213"/>
                      <a:gd name="T7" fmla="*/ 1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endParaRPr lang="zh-CN" altLang="en-US">
                      <a:solidFill>
                        <a:prstClr val="black"/>
                      </a:solidFill>
                      <a:latin typeface="等线" panose="02010600030101010101" pitchFamily="2" charset="-122"/>
                      <a:ea typeface="等线" panose="02010600030101010101" pitchFamily="2" charset="-122"/>
                      <a:cs typeface="Arial" panose="020B0604020202020204"/>
                    </a:endParaRPr>
                  </a:p>
                </p:txBody>
              </p:sp>
            </p:grpSp>
          </p:grpSp>
        </p:grpSp>
        <p:pic>
          <p:nvPicPr>
            <p:cNvPr id="17" name="图片 1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7704" y="-20226"/>
              <a:ext cx="6959723" cy="83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图片 2"/>
          <p:cNvPicPr>
            <a:picLocks noChangeAspect="1" noChangeArrowheads="1"/>
          </p:cNvPicPr>
          <p:nvPr userDrawn="1">
            <p:custDataLst>
              <p:tags r:id="rId1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rot="19803663">
            <a:off x="127764" y="4508870"/>
            <a:ext cx="851944" cy="84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10"/>
          <p:cNvPicPr>
            <a:picLocks noChangeAspect="1" noChangeArrowheads="1"/>
          </p:cNvPicPr>
          <p:nvPr userDrawn="1">
            <p:custDataLst>
              <p:tags r:id="rId18"/>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rot="21423663">
            <a:off x="-306377" y="4525823"/>
            <a:ext cx="860471" cy="72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2"/>
          <p:cNvPicPr>
            <a:picLocks noChangeAspect="1" noChangeArrowheads="1"/>
          </p:cNvPicPr>
          <p:nvPr userDrawn="1">
            <p:custDataLst>
              <p:tags r:id="rId20"/>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rot="303663">
            <a:off x="6113" y="4144226"/>
            <a:ext cx="860470" cy="72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11"/>
          <p:cNvPicPr>
            <a:picLocks noChangeAspect="1" noChangeArrowheads="1"/>
          </p:cNvPicPr>
          <p:nvPr userDrawn="1">
            <p:custDataLst>
              <p:tags r:id="rId21"/>
            </p:custDataLst>
          </p:nvPr>
        </p:nvPicPr>
        <p:blipFill>
          <a:blip r:embed="rId22">
            <a:extLst>
              <a:ext uri="{28A0092B-C50C-407E-A947-70E740481C1C}">
                <a14:useLocalDpi xmlns:a14="http://schemas.microsoft.com/office/drawing/2010/main" val="0"/>
              </a:ext>
            </a:extLst>
          </a:blip>
          <a:srcRect/>
          <a:stretch>
            <a:fillRect/>
          </a:stretch>
        </p:blipFill>
        <p:spPr bwMode="auto">
          <a:xfrm rot="18603663">
            <a:off x="-213803" y="4297772"/>
            <a:ext cx="1186351" cy="100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水印"/>
          <p:cNvPicPr>
            <a:picLocks noChangeAspect="1"/>
          </p:cNvPicPr>
          <p:nvPr userDrawn="1"/>
        </p:nvPicPr>
        <p:blipFill>
          <a:blip r:embed="rId23"/>
          <a:stretch>
            <a:fillRect/>
          </a:stretch>
        </p:blipFill>
        <p:spPr>
          <a:xfrm>
            <a:off x="5389721" y="476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24328" y="1995686"/>
            <a:ext cx="914400" cy="914400"/>
          </a:xfrm>
          <a:prstGeom prst="rect">
            <a:avLst/>
          </a:prstGeom>
          <a:noFill/>
        </p:spPr>
        <p:txBody>
          <a:bodyPr wrap="square" rtlCol="0">
            <a:spAutoFit/>
          </a:bodyPr>
          <a:lstStyle/>
          <a:p>
            <a:endParaRPr lang="zh-CN" altLang="en-US" dirty="0"/>
          </a:p>
        </p:txBody>
      </p:sp>
      <p:sp>
        <p:nvSpPr>
          <p:cNvPr id="5" name="文本框 4"/>
          <p:cNvSpPr txBox="1"/>
          <p:nvPr/>
        </p:nvSpPr>
        <p:spPr>
          <a:xfrm>
            <a:off x="755650" y="915670"/>
            <a:ext cx="8180705" cy="3759200"/>
          </a:xfrm>
          <a:prstGeom prst="rect">
            <a:avLst/>
          </a:prstGeom>
          <a:noFill/>
        </p:spPr>
        <p:txBody>
          <a:bodyPr wrap="square" rtlCol="0">
            <a:spAutoFit/>
          </a:bodyPr>
          <a:lstStyle/>
          <a:p>
            <a:pPr indent="0" fontAlgn="auto">
              <a:lnSpc>
                <a:spcPts val="2200"/>
              </a:lnSpc>
            </a:pPr>
            <a:r>
              <a:rPr lang="en-US" altLang="zh-CN" sz="2000" b="1" dirty="0"/>
              <a:t>   </a:t>
            </a:r>
            <a:r>
              <a:rPr lang="zh-CN" altLang="en-US" sz="2000" b="1" dirty="0"/>
              <a:t>主题伏笔有时是隐性的，散落在文章各处，考验学生能否有效提取关键信息，确定故事深处蕴含的主题伏笔。</a:t>
            </a:r>
            <a:endParaRPr lang="en-US" altLang="zh-CN" sz="2000" b="1" dirty="0"/>
          </a:p>
          <a:p>
            <a:pPr marL="342900" indent="0" fontAlgn="auto">
              <a:lnSpc>
                <a:spcPts val="2200"/>
              </a:lnSpc>
              <a:buAutoNum type="arabicPeriod"/>
            </a:pPr>
            <a:r>
              <a:rPr lang="en-US" altLang="zh-CN" sz="2000" b="1" dirty="0"/>
              <a:t>Nor did she wish him a happy New Year.</a:t>
            </a:r>
            <a:endParaRPr lang="en-US" altLang="zh-CN" sz="2000" b="1" dirty="0"/>
          </a:p>
          <a:p>
            <a:pPr marL="342900" indent="0" fontAlgn="auto">
              <a:lnSpc>
                <a:spcPts val="2200"/>
              </a:lnSpc>
              <a:buAutoNum type="arabicPeriod"/>
            </a:pPr>
            <a:r>
              <a:rPr lang="en-US" altLang="zh-CN" sz="2000" b="1" dirty="0"/>
              <a:t>An uncle to be proud of</a:t>
            </a:r>
            <a:endParaRPr lang="en-US" altLang="zh-CN" sz="2000" b="1" dirty="0"/>
          </a:p>
          <a:p>
            <a:pPr marL="342900" indent="0" fontAlgn="auto">
              <a:lnSpc>
                <a:spcPts val="2200"/>
              </a:lnSpc>
              <a:buAutoNum type="arabicPeriod"/>
            </a:pPr>
            <a:r>
              <a:rPr lang="en-US" altLang="zh-CN" sz="2000" b="1" dirty="0"/>
              <a:t>If only he were like what he used to be himself.</a:t>
            </a:r>
            <a:endParaRPr lang="en-US" altLang="zh-CN" sz="2000" b="1" dirty="0"/>
          </a:p>
          <a:p>
            <a:pPr marL="342900" indent="0" fontAlgn="auto">
              <a:lnSpc>
                <a:spcPts val="2200"/>
              </a:lnSpc>
              <a:buAutoNum type="arabicPeriod"/>
            </a:pPr>
            <a:r>
              <a:rPr lang="en-US" altLang="zh-CN" sz="2000" b="1" dirty="0"/>
              <a:t>The only uncle</a:t>
            </a:r>
            <a:endParaRPr lang="en-US" altLang="zh-CN" sz="2000" b="1" dirty="0"/>
          </a:p>
          <a:p>
            <a:pPr marL="342900" indent="0" fontAlgn="auto">
              <a:lnSpc>
                <a:spcPts val="2200"/>
              </a:lnSpc>
              <a:buAutoNum type="arabicPeriod"/>
            </a:pPr>
            <a:r>
              <a:rPr lang="en-US" altLang="zh-CN" sz="2000" b="1" dirty="0"/>
              <a:t>They had been great friends</a:t>
            </a:r>
            <a:endParaRPr lang="en-US" altLang="zh-CN" sz="2000" b="1" dirty="0"/>
          </a:p>
          <a:p>
            <a:pPr marL="342900" indent="0" fontAlgn="auto">
              <a:lnSpc>
                <a:spcPts val="2200"/>
              </a:lnSpc>
              <a:buAutoNum type="arabicPeriod"/>
            </a:pPr>
            <a:r>
              <a:rPr lang="en-US" altLang="zh-CN" sz="2000" b="1" dirty="0"/>
              <a:t>Prissy walked thoughtfully home.</a:t>
            </a:r>
            <a:endParaRPr lang="en-US" altLang="zh-CN" sz="2000" b="1" dirty="0"/>
          </a:p>
          <a:p>
            <a:pPr marL="342900" indent="0" fontAlgn="auto">
              <a:lnSpc>
                <a:spcPts val="2200"/>
              </a:lnSpc>
              <a:buAutoNum type="arabicPeriod"/>
            </a:pPr>
            <a:r>
              <a:rPr lang="en-US" altLang="zh-CN" sz="2000" b="1" dirty="0"/>
              <a:t>She could not help thinking about Uncle.</a:t>
            </a:r>
            <a:endParaRPr lang="en-US" altLang="zh-CN" sz="2000" b="1" dirty="0"/>
          </a:p>
          <a:p>
            <a:pPr marL="342900" indent="0" fontAlgn="auto">
              <a:lnSpc>
                <a:spcPts val="2200"/>
              </a:lnSpc>
              <a:buAutoNum type="arabicPeriod"/>
            </a:pPr>
            <a:r>
              <a:rPr lang="en-US" altLang="zh-CN" sz="2000" b="1" dirty="0"/>
              <a:t>She felt sorry for him.</a:t>
            </a:r>
            <a:endParaRPr lang="en-US" altLang="zh-CN" sz="2000" b="1" dirty="0"/>
          </a:p>
          <a:p>
            <a:pPr indent="0" fontAlgn="auto">
              <a:lnSpc>
                <a:spcPts val="2200"/>
              </a:lnSpc>
            </a:pPr>
            <a:r>
              <a:rPr lang="en-US" altLang="zh-CN" sz="2000" b="1" dirty="0"/>
              <a:t>   </a:t>
            </a:r>
            <a:r>
              <a:rPr lang="zh-CN" altLang="en-US" sz="2000" b="1" dirty="0"/>
              <a:t>有效运用主题伏笔有利于达成生动的情境，真切的感情，合理的情节，以及动人的情怀。通过作者文笔的描述，蕴含在文中的主题伏笔，暗示叔侄通过心与心的交流，能达成和解，最终冰释前嫌，握手言和。</a:t>
            </a:r>
            <a:endParaRPr lang="zh-CN" altLang="en-US" sz="2000" b="1" dirty="0"/>
          </a:p>
        </p:txBody>
      </p:sp>
      <p:sp>
        <p:nvSpPr>
          <p:cNvPr id="2" name="文本框 1"/>
          <p:cNvSpPr txBox="1"/>
          <p:nvPr/>
        </p:nvSpPr>
        <p:spPr>
          <a:xfrm>
            <a:off x="1835785" y="339725"/>
            <a:ext cx="4222115" cy="398780"/>
          </a:xfrm>
          <a:prstGeom prst="rect">
            <a:avLst/>
          </a:prstGeom>
          <a:noFill/>
        </p:spPr>
        <p:txBody>
          <a:bodyPr wrap="none" rtlCol="0" anchor="t">
            <a:spAutoFit/>
          </a:bodyPr>
          <a:p>
            <a:r>
              <a:rPr lang="en-US" altLang="zh-CN" sz="20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有效运用主题伏笔，表达动人情怀</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arn(inVertical)">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3528" y="915829"/>
            <a:ext cx="8352928" cy="3199765"/>
          </a:xfrm>
          <a:prstGeom prst="rect">
            <a:avLst/>
          </a:prstGeom>
          <a:noFill/>
        </p:spPr>
        <p:txBody>
          <a:bodyPr wrap="square">
            <a:spAutoFit/>
          </a:bodyPr>
          <a:lstStyle/>
          <a:p>
            <a:pPr indent="0" algn="just" fontAlgn="auto">
              <a:lnSpc>
                <a:spcPts val="2560"/>
              </a:lnSpc>
              <a:spcAft>
                <a:spcPts val="400"/>
              </a:spcAft>
            </a:pPr>
            <a:r>
              <a:rPr lang="zh-CN" altLang="zh-CN"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要求续写的段首语分别是：</a:t>
            </a:r>
            <a:endParaRPr lang="zh-CN" altLang="zh-CN"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fontAlgn="auto">
              <a:lnSpc>
                <a:spcPts val="2560"/>
              </a:lnSpc>
            </a:pPr>
            <a:r>
              <a:rPr lang="zh-CN" altLang="zh-CN"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第一段</a:t>
            </a:r>
            <a:r>
              <a:rPr lang="en-US" altLang="zh-CN"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b="1" i="1" kern="100" dirty="0">
                <a:effectLst/>
                <a:latin typeface="Times New Roman" panose="02020603050405020304" pitchFamily="18" charset="0"/>
                <a:ea typeface="宋体" panose="02010600030101010101" pitchFamily="2" charset="-122"/>
                <a:cs typeface="Times New Roman" panose="02020603050405020304" pitchFamily="18" charset="0"/>
              </a:rPr>
              <a:t> Suddenly an idea came into </a:t>
            </a:r>
            <a:r>
              <a:rPr lang="en-US" altLang="zh-CN" b="1" i="1" kern="100" dirty="0" err="1">
                <a:effectLst/>
                <a:latin typeface="Times New Roman" panose="02020603050405020304" pitchFamily="18" charset="0"/>
                <a:ea typeface="宋体" panose="02010600030101010101" pitchFamily="2" charset="-122"/>
                <a:cs typeface="Times New Roman" panose="02020603050405020304" pitchFamily="18" charset="0"/>
              </a:rPr>
              <a:t>Prissy’s</a:t>
            </a:r>
            <a:r>
              <a:rPr lang="en-US" altLang="zh-CN" b="1" i="1" kern="100" dirty="0">
                <a:effectLst/>
                <a:latin typeface="Times New Roman" panose="02020603050405020304" pitchFamily="18" charset="0"/>
                <a:ea typeface="宋体" panose="02010600030101010101" pitchFamily="2" charset="-122"/>
                <a:cs typeface="Times New Roman" panose="02020603050405020304" pitchFamily="18" charset="0"/>
              </a:rPr>
              <a:t> head.</a:t>
            </a:r>
            <a:r>
              <a:rPr lang="en-US" altLang="zh-CN"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fontAlgn="auto">
              <a:lnSpc>
                <a:spcPts val="2560"/>
              </a:lnSpc>
              <a:spcAft>
                <a:spcPts val="400"/>
              </a:spcAft>
            </a:pPr>
            <a:r>
              <a:rPr lang="zh-CN" altLang="zh-CN"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第二段：</a:t>
            </a:r>
            <a:r>
              <a:rPr lang="en-US" altLang="zh-CN" b="1" i="1" kern="100" dirty="0">
                <a:effectLst/>
                <a:latin typeface="Times New Roman" panose="02020603050405020304" pitchFamily="18" charset="0"/>
                <a:ea typeface="宋体" panose="02010600030101010101" pitchFamily="2" charset="-122"/>
                <a:cs typeface="Times New Roman" panose="02020603050405020304" pitchFamily="18" charset="0"/>
              </a:rPr>
              <a:t>Prissy had just set the table when an angry voice cut through the peace</a:t>
            </a:r>
            <a:r>
              <a:rPr lang="en-US" altLang="zh-CN" b="1" i="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fontAlgn="auto">
              <a:lnSpc>
                <a:spcPts val="2560"/>
              </a:lnSpc>
              <a:spcAft>
                <a:spcPts val="400"/>
              </a:spcAft>
            </a:pPr>
            <a:r>
              <a:rPr lang="zh-CN" altLang="zh-CN"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续写部分情节推断不难，第一段：</a:t>
            </a:r>
            <a:r>
              <a:rPr lang="en-US" altLang="zh-CN"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Prissy</a:t>
            </a:r>
            <a:r>
              <a:rPr lang="zh-CN" altLang="zh-CN"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突然想到了一个主意，她准备做些什么事来化解和叔叔的纠葛和争吵呢？</a:t>
            </a:r>
            <a:r>
              <a:rPr lang="en-US" altLang="zh-CN"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Prissy</a:t>
            </a:r>
            <a:r>
              <a:rPr lang="zh-CN" altLang="zh-CN"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会为叔叔准备一顿热乎乎的晚餐吗？怎么准备的？</a:t>
            </a:r>
            <a:r>
              <a:rPr lang="zh-CN" altLang="zh-CN" b="1" kern="0" spc="4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zh-CN" altLang="zh-CN"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fontAlgn="auto">
              <a:lnSpc>
                <a:spcPts val="2560"/>
              </a:lnSpc>
              <a:spcAft>
                <a:spcPts val="400"/>
              </a:spcAft>
            </a:pPr>
            <a:r>
              <a:rPr lang="zh-CN" altLang="zh-CN"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第二段：</a:t>
            </a:r>
            <a:r>
              <a:rPr lang="en-US" altLang="zh-CN"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Prissy</a:t>
            </a:r>
            <a:r>
              <a:rPr lang="zh-CN" altLang="zh-CN"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刚在摆放桌子时，叔叔回来了，让叔叔出其不意的是这顿丰盛的晚餐，侄女的行为让他感动，他的内心为</a:t>
            </a:r>
            <a:r>
              <a:rPr lang="en-US" altLang="zh-CN"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Prissy</a:t>
            </a:r>
            <a:r>
              <a:rPr lang="zh-CN" altLang="zh-CN"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的付出所打动，他们冰释前嫌，和好如初，一家人又回归其乐融融。</a:t>
            </a:r>
            <a:endParaRPr lang="zh-CN" altLang="zh-CN"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文本框 1"/>
          <p:cNvSpPr txBox="1"/>
          <p:nvPr/>
        </p:nvSpPr>
        <p:spPr>
          <a:xfrm>
            <a:off x="1464945" y="267335"/>
            <a:ext cx="5179060" cy="506730"/>
          </a:xfrm>
          <a:prstGeom prst="rect">
            <a:avLst/>
          </a:prstGeom>
          <a:noFill/>
        </p:spPr>
        <p:txBody>
          <a:bodyPr wrap="none" rtlCol="0" anchor="t">
            <a:spAutoFit/>
          </a:bodyPr>
          <a:p>
            <a:pPr indent="266700" algn="just">
              <a:lnSpc>
                <a:spcPct val="150000"/>
              </a:lnSpc>
              <a:spcAft>
                <a:spcPts val="400"/>
              </a:spcAft>
            </a:pPr>
            <a:r>
              <a:rPr lang="en-US" altLang="zh-CN" b="1" kern="0" spc="4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zh-CN" b="1" kern="0" spc="4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根据段首语提示，分析后续情节具体展开：</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tor\桌面\timg (2)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87475" y="1481138"/>
            <a:ext cx="7312025"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4"/>
          <p:cNvSpPr/>
          <p:nvPr/>
        </p:nvSpPr>
        <p:spPr>
          <a:xfrm>
            <a:off x="1304847" y="4562015"/>
            <a:ext cx="1672225" cy="490376"/>
          </a:xfrm>
          <a:prstGeom prst="roundRect">
            <a:avLst/>
          </a:prstGeom>
        </p:spPr>
        <p:style>
          <a:lnRef idx="0">
            <a:schemeClr val="accent5"/>
          </a:lnRef>
          <a:fillRef idx="3">
            <a:schemeClr val="accent5"/>
          </a:fillRef>
          <a:effectRef idx="3">
            <a:schemeClr val="accent5"/>
          </a:effectRef>
          <a:fontRef idx="minor">
            <a:schemeClr val="lt1"/>
          </a:fontRef>
        </p:style>
        <p:txBody>
          <a:bodyPr lIns="68580" tIns="34290" rIns="68580" bIns="34290" anchor="ctr"/>
          <a:lstStyle/>
          <a:p>
            <a:pPr algn="ctr">
              <a:defRPr/>
            </a:pPr>
            <a:endParaRPr lang="zh-CN" altLang="en-US"/>
          </a:p>
        </p:txBody>
      </p:sp>
      <p:sp>
        <p:nvSpPr>
          <p:cNvPr id="6" name="文本框 20"/>
          <p:cNvSpPr txBox="1">
            <a:spLocks noChangeArrowheads="1"/>
          </p:cNvSpPr>
          <p:nvPr/>
        </p:nvSpPr>
        <p:spPr bwMode="auto">
          <a:xfrm>
            <a:off x="1192213" y="4567238"/>
            <a:ext cx="1808162"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a:latin typeface="方正幼线简体"/>
                <a:ea typeface="方正幼线简体"/>
                <a:cs typeface="方正幼线简体"/>
              </a:rPr>
              <a:t> </a:t>
            </a:r>
            <a:r>
              <a:rPr lang="en-US" altLang="zh-CN" sz="1600" b="1">
                <a:latin typeface="微软雅黑" panose="020B0503020204020204" pitchFamily="34" charset="-122"/>
                <a:ea typeface="微软雅黑" panose="020B0503020204020204" pitchFamily="34" charset="-122"/>
              </a:rPr>
              <a:t>Beginning</a:t>
            </a:r>
            <a:endParaRPr lang="en-US" altLang="zh-CN" sz="1600" b="1">
              <a:latin typeface="微软雅黑" panose="020B0503020204020204" pitchFamily="34" charset="-122"/>
              <a:ea typeface="微软雅黑" panose="020B0503020204020204" pitchFamily="34" charset="-122"/>
            </a:endParaRPr>
          </a:p>
          <a:p>
            <a:r>
              <a:rPr lang="en-US" altLang="zh-CN" sz="1600" b="1">
                <a:latin typeface="微软雅黑" panose="020B0503020204020204" pitchFamily="34" charset="-122"/>
                <a:ea typeface="微软雅黑" panose="020B0503020204020204" pitchFamily="34" charset="-122"/>
              </a:rPr>
              <a:t>   (Introduction)</a:t>
            </a:r>
            <a:endParaRPr lang="en-US" altLang="zh-CN" sz="1600" b="1">
              <a:latin typeface="微软雅黑" panose="020B0503020204020204" pitchFamily="34" charset="-122"/>
              <a:ea typeface="微软雅黑" panose="020B0503020204020204" pitchFamily="34" charset="-122"/>
            </a:endParaRPr>
          </a:p>
          <a:p>
            <a:endParaRPr lang="zh-CN" altLang="en-US" sz="1600" b="1">
              <a:latin typeface="方正幼线简体"/>
              <a:ea typeface="方正幼线简体"/>
              <a:cs typeface="方正幼线简体"/>
            </a:endParaRPr>
          </a:p>
        </p:txBody>
      </p:sp>
      <p:sp>
        <p:nvSpPr>
          <p:cNvPr id="7" name="圆角矩形 6"/>
          <p:cNvSpPr/>
          <p:nvPr/>
        </p:nvSpPr>
        <p:spPr>
          <a:xfrm>
            <a:off x="3358502" y="3652312"/>
            <a:ext cx="1431712" cy="490376"/>
          </a:xfrm>
          <a:prstGeom prst="roundRect">
            <a:avLst/>
          </a:prstGeom>
        </p:spPr>
        <p:style>
          <a:lnRef idx="0">
            <a:schemeClr val="accent4"/>
          </a:lnRef>
          <a:fillRef idx="3">
            <a:schemeClr val="accent4"/>
          </a:fillRef>
          <a:effectRef idx="3">
            <a:schemeClr val="accent4"/>
          </a:effectRef>
          <a:fontRef idx="minor">
            <a:schemeClr val="lt1"/>
          </a:fontRef>
        </p:style>
        <p:txBody>
          <a:bodyPr lIns="68580" tIns="34290" rIns="68580" bIns="34290" anchor="ctr"/>
          <a:lstStyle/>
          <a:p>
            <a:pPr algn="ctr">
              <a:defRPr/>
            </a:pPr>
            <a:endParaRPr lang="zh-CN" altLang="en-US"/>
          </a:p>
        </p:txBody>
      </p:sp>
      <p:sp>
        <p:nvSpPr>
          <p:cNvPr id="8" name="文本框 20"/>
          <p:cNvSpPr txBox="1">
            <a:spLocks noChangeArrowheads="1"/>
          </p:cNvSpPr>
          <p:nvPr/>
        </p:nvSpPr>
        <p:spPr bwMode="auto">
          <a:xfrm>
            <a:off x="3266281" y="3616512"/>
            <a:ext cx="1641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latin typeface="方正幼线简体"/>
                <a:ea typeface="方正幼线简体"/>
                <a:cs typeface="方正幼线简体"/>
              </a:rPr>
              <a:t> </a:t>
            </a:r>
            <a:r>
              <a:rPr lang="en-US" altLang="zh-CN" sz="1600" b="1" dirty="0">
                <a:latin typeface="微软雅黑" panose="020B0503020204020204" pitchFamily="34" charset="-122"/>
                <a:ea typeface="微软雅黑" panose="020B0503020204020204" pitchFamily="34" charset="-122"/>
              </a:rPr>
              <a:t>Process</a:t>
            </a:r>
            <a:endParaRPr lang="en-US" altLang="zh-CN" sz="1600" b="1" dirty="0">
              <a:latin typeface="微软雅黑" panose="020B0503020204020204" pitchFamily="34" charset="-122"/>
              <a:ea typeface="微软雅黑" panose="020B0503020204020204" pitchFamily="34" charset="-122"/>
            </a:endParaRPr>
          </a:p>
          <a:p>
            <a:pPr algn="ctr"/>
            <a:r>
              <a:rPr lang="en-US" altLang="zh-CN" sz="1600" b="1" dirty="0">
                <a:latin typeface="微软雅黑" panose="020B0503020204020204" pitchFamily="34" charset="-122"/>
                <a:ea typeface="微软雅黑" panose="020B0503020204020204" pitchFamily="34" charset="-122"/>
              </a:rPr>
              <a:t>( Developing)</a:t>
            </a:r>
            <a:endParaRPr lang="zh-CN" altLang="en-US" sz="1600" b="1" dirty="0">
              <a:latin typeface="方正幼线简体"/>
              <a:ea typeface="方正幼线简体"/>
              <a:cs typeface="方正幼线简体"/>
            </a:endParaRPr>
          </a:p>
        </p:txBody>
      </p:sp>
      <p:sp>
        <p:nvSpPr>
          <p:cNvPr id="9" name="圆角矩形 8"/>
          <p:cNvSpPr/>
          <p:nvPr/>
        </p:nvSpPr>
        <p:spPr>
          <a:xfrm>
            <a:off x="5257761" y="2752003"/>
            <a:ext cx="1431712" cy="490376"/>
          </a:xfrm>
          <a:prstGeom prst="roundRect">
            <a:avLst/>
          </a:prstGeom>
        </p:spPr>
        <p:style>
          <a:lnRef idx="0">
            <a:schemeClr val="accent2"/>
          </a:lnRef>
          <a:fillRef idx="3">
            <a:schemeClr val="accent2"/>
          </a:fillRef>
          <a:effectRef idx="3">
            <a:schemeClr val="accent2"/>
          </a:effectRef>
          <a:fontRef idx="minor">
            <a:schemeClr val="lt1"/>
          </a:fontRef>
        </p:style>
        <p:txBody>
          <a:bodyPr lIns="68580" tIns="34290" rIns="68580" bIns="34290" anchor="ctr"/>
          <a:lstStyle/>
          <a:p>
            <a:pPr algn="ctr">
              <a:defRPr/>
            </a:pPr>
            <a:endParaRPr lang="zh-CN" altLang="en-US"/>
          </a:p>
        </p:txBody>
      </p:sp>
      <p:sp>
        <p:nvSpPr>
          <p:cNvPr id="10" name="文本框 20"/>
          <p:cNvSpPr txBox="1">
            <a:spLocks noChangeArrowheads="1"/>
          </p:cNvSpPr>
          <p:nvPr/>
        </p:nvSpPr>
        <p:spPr bwMode="auto">
          <a:xfrm>
            <a:off x="5286375" y="2714625"/>
            <a:ext cx="146843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a:latin typeface="方正幼线简体"/>
                <a:ea typeface="方正幼线简体"/>
                <a:cs typeface="方正幼线简体"/>
              </a:rPr>
              <a:t> </a:t>
            </a:r>
            <a:r>
              <a:rPr lang="en-US" altLang="zh-CN" sz="1600" b="1">
                <a:latin typeface="微软雅黑" panose="020B0503020204020204" pitchFamily="34" charset="-122"/>
                <a:ea typeface="微软雅黑" panose="020B0503020204020204" pitchFamily="34" charset="-122"/>
              </a:rPr>
              <a:t>Climax</a:t>
            </a:r>
            <a:endParaRPr lang="en-US" altLang="zh-CN" sz="1600" b="1">
              <a:latin typeface="微软雅黑" panose="020B0503020204020204" pitchFamily="34" charset="-122"/>
              <a:ea typeface="微软雅黑" panose="020B0503020204020204" pitchFamily="34" charset="-122"/>
            </a:endParaRPr>
          </a:p>
          <a:p>
            <a:pPr algn="ctr"/>
            <a:r>
              <a:rPr lang="en-US" altLang="zh-CN" sz="1600" b="1">
                <a:latin typeface="微软雅黑" panose="020B0503020204020204" pitchFamily="34" charset="-122"/>
                <a:ea typeface="微软雅黑" panose="020B0503020204020204" pitchFamily="34" charset="-122"/>
              </a:rPr>
              <a:t>(conflict)</a:t>
            </a:r>
            <a:endParaRPr lang="zh-CN" altLang="en-US" sz="1600" b="1">
              <a:latin typeface="方正幼线简体"/>
              <a:ea typeface="方正幼线简体"/>
              <a:cs typeface="方正幼线简体"/>
            </a:endParaRPr>
          </a:p>
        </p:txBody>
      </p:sp>
      <p:sp>
        <p:nvSpPr>
          <p:cNvPr id="11" name="圆角矩形 10"/>
          <p:cNvSpPr/>
          <p:nvPr/>
        </p:nvSpPr>
        <p:spPr>
          <a:xfrm>
            <a:off x="7155454" y="1812551"/>
            <a:ext cx="1431712" cy="490376"/>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lIns="68580" tIns="34290" rIns="68580" bIns="34290" anchor="ctr"/>
          <a:lstStyle/>
          <a:p>
            <a:pPr algn="ctr">
              <a:defRPr/>
            </a:pPr>
            <a:endParaRPr lang="zh-CN" altLang="en-US"/>
          </a:p>
        </p:txBody>
      </p:sp>
      <p:sp>
        <p:nvSpPr>
          <p:cNvPr id="12" name="文本框 20"/>
          <p:cNvSpPr txBox="1">
            <a:spLocks noChangeArrowheads="1"/>
          </p:cNvSpPr>
          <p:nvPr/>
        </p:nvSpPr>
        <p:spPr bwMode="auto">
          <a:xfrm>
            <a:off x="7154863" y="1812925"/>
            <a:ext cx="14700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700" b="1">
                <a:latin typeface="方正幼线简体"/>
                <a:ea typeface="方正幼线简体"/>
                <a:cs typeface="方正幼线简体"/>
              </a:rPr>
              <a:t> </a:t>
            </a:r>
            <a:r>
              <a:rPr lang="en-US" altLang="zh-CN" sz="2400" b="1">
                <a:latin typeface="微软雅黑" panose="020B0503020204020204" pitchFamily="34" charset="-122"/>
                <a:ea typeface="微软雅黑" panose="020B0503020204020204" pitchFamily="34" charset="-122"/>
              </a:rPr>
              <a:t>Ending</a:t>
            </a:r>
            <a:endParaRPr lang="zh-CN" altLang="en-US" sz="2700" b="1">
              <a:latin typeface="方正幼线简体"/>
              <a:ea typeface="方正幼线简体"/>
              <a:cs typeface="方正幼线简体"/>
            </a:endParaRPr>
          </a:p>
        </p:txBody>
      </p:sp>
      <p:sp>
        <p:nvSpPr>
          <p:cNvPr id="13" name="文本框 20"/>
          <p:cNvSpPr txBox="1"/>
          <p:nvPr/>
        </p:nvSpPr>
        <p:spPr>
          <a:xfrm>
            <a:off x="2141538" y="3236913"/>
            <a:ext cx="746125" cy="838200"/>
          </a:xfrm>
          <a:prstGeom prst="rect">
            <a:avLst/>
          </a:prstGeom>
          <a:noFill/>
        </p:spPr>
        <p:txBody>
          <a:bodyPr lIns="68580" tIns="34290" rIns="68580" bIns="34290">
            <a:spAutoFit/>
          </a:bodyPr>
          <a:lstStyle/>
          <a:p>
            <a:pPr>
              <a:defRPr/>
            </a:pPr>
            <a:r>
              <a:rPr lang="en-US" altLang="zh-CN" sz="2700" b="1" dirty="0">
                <a:latin typeface="方正幼线简体" panose="03000509000000000000" pitchFamily="65" charset="-122"/>
                <a:ea typeface="方正幼线简体" panose="03000509000000000000" pitchFamily="65" charset="-122"/>
              </a:rPr>
              <a:t> </a:t>
            </a:r>
            <a:r>
              <a:rPr lang="en-US" altLang="zh-CN" sz="5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zh-CN" altLang="en-US" sz="5000" b="1" dirty="0">
              <a:effectLst>
                <a:outerShdw blurRad="38100" dist="38100" dir="2700000" algn="tl">
                  <a:srgbClr val="000000">
                    <a:alpha val="43137"/>
                  </a:srgbClr>
                </a:outerShdw>
              </a:effectLst>
              <a:latin typeface="方正幼线简体" panose="03000509000000000000" pitchFamily="65" charset="-122"/>
              <a:ea typeface="方正幼线简体" panose="03000509000000000000" pitchFamily="65" charset="-122"/>
            </a:endParaRPr>
          </a:p>
        </p:txBody>
      </p:sp>
      <p:sp>
        <p:nvSpPr>
          <p:cNvPr id="14" name="文本框 20"/>
          <p:cNvSpPr txBox="1"/>
          <p:nvPr/>
        </p:nvSpPr>
        <p:spPr>
          <a:xfrm>
            <a:off x="3814763" y="2419350"/>
            <a:ext cx="746125" cy="839788"/>
          </a:xfrm>
          <a:prstGeom prst="rect">
            <a:avLst/>
          </a:prstGeom>
          <a:noFill/>
        </p:spPr>
        <p:txBody>
          <a:bodyPr lIns="68580" tIns="34290" rIns="68580" bIns="34290">
            <a:spAutoFit/>
          </a:bodyPr>
          <a:lstStyle/>
          <a:p>
            <a:pPr>
              <a:defRPr/>
            </a:pPr>
            <a:r>
              <a:rPr lang="en-US" altLang="zh-CN" sz="2700" b="1" dirty="0">
                <a:latin typeface="方正幼线简体" panose="03000509000000000000" pitchFamily="65" charset="-122"/>
                <a:ea typeface="方正幼线简体" panose="03000509000000000000" pitchFamily="65" charset="-122"/>
              </a:rPr>
              <a:t> </a:t>
            </a:r>
            <a:r>
              <a:rPr lang="en-US" altLang="zh-CN" sz="5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zh-CN" altLang="en-US" sz="5000" b="1" dirty="0">
              <a:effectLst>
                <a:outerShdw blurRad="38100" dist="38100" dir="2700000" algn="tl">
                  <a:srgbClr val="000000">
                    <a:alpha val="43137"/>
                  </a:srgbClr>
                </a:outerShdw>
              </a:effectLst>
              <a:latin typeface="方正幼线简体" panose="03000509000000000000" pitchFamily="65" charset="-122"/>
              <a:ea typeface="方正幼线简体" panose="03000509000000000000" pitchFamily="65" charset="-122"/>
            </a:endParaRPr>
          </a:p>
        </p:txBody>
      </p:sp>
      <p:sp>
        <p:nvSpPr>
          <p:cNvPr id="15" name="文本框 20"/>
          <p:cNvSpPr txBox="1"/>
          <p:nvPr/>
        </p:nvSpPr>
        <p:spPr>
          <a:xfrm>
            <a:off x="5449888" y="1614488"/>
            <a:ext cx="746125" cy="838200"/>
          </a:xfrm>
          <a:prstGeom prst="rect">
            <a:avLst/>
          </a:prstGeom>
          <a:noFill/>
        </p:spPr>
        <p:txBody>
          <a:bodyPr lIns="68580" tIns="34290" rIns="68580" bIns="34290">
            <a:spAutoFit/>
          </a:bodyPr>
          <a:lstStyle/>
          <a:p>
            <a:pPr>
              <a:defRPr/>
            </a:pPr>
            <a:r>
              <a:rPr lang="en-US" altLang="zh-CN" sz="2700" b="1" dirty="0">
                <a:latin typeface="方正幼线简体" panose="03000509000000000000" pitchFamily="65" charset="-122"/>
                <a:ea typeface="方正幼线简体" panose="03000509000000000000" pitchFamily="65" charset="-122"/>
              </a:rPr>
              <a:t> </a:t>
            </a:r>
            <a:r>
              <a:rPr lang="en-US" altLang="zh-CN" sz="5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zh-CN" altLang="en-US" sz="5000" b="1" dirty="0">
              <a:effectLst>
                <a:outerShdw blurRad="38100" dist="38100" dir="2700000" algn="tl">
                  <a:srgbClr val="000000">
                    <a:alpha val="43137"/>
                  </a:srgbClr>
                </a:outerShdw>
              </a:effectLst>
              <a:latin typeface="方正幼线简体" panose="03000509000000000000" pitchFamily="65" charset="-122"/>
              <a:ea typeface="方正幼线简体" panose="03000509000000000000" pitchFamily="65" charset="-122"/>
            </a:endParaRPr>
          </a:p>
        </p:txBody>
      </p:sp>
      <p:sp>
        <p:nvSpPr>
          <p:cNvPr id="16" name="文本框 20"/>
          <p:cNvSpPr txBox="1"/>
          <p:nvPr/>
        </p:nvSpPr>
        <p:spPr>
          <a:xfrm>
            <a:off x="7620000" y="509588"/>
            <a:ext cx="657225" cy="1085850"/>
          </a:xfrm>
          <a:prstGeom prst="rect">
            <a:avLst/>
          </a:prstGeom>
          <a:noFill/>
        </p:spPr>
        <p:txBody>
          <a:bodyPr lIns="68580" tIns="34290" rIns="68580" bIns="34290">
            <a:spAutoFit/>
          </a:bodyPr>
          <a:lstStyle/>
          <a:p>
            <a:pPr>
              <a:defRPr/>
            </a:pPr>
            <a:r>
              <a:rPr lang="en-US" altLang="zh-CN" sz="6600" b="1" dirty="0">
                <a:solidFill>
                  <a:srgbClr val="FF00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6600" b="1" dirty="0">
              <a:solidFill>
                <a:srgbClr val="FF00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20"/>
          <p:cNvSpPr txBox="1">
            <a:spLocks noChangeArrowheads="1"/>
          </p:cNvSpPr>
          <p:nvPr/>
        </p:nvSpPr>
        <p:spPr bwMode="auto">
          <a:xfrm>
            <a:off x="251460" y="843915"/>
            <a:ext cx="5600700" cy="200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dirty="0">
                <a:latin typeface="Times New Roman" panose="02020603050405020304" pitchFamily="18" charset="0"/>
                <a:ea typeface="方正幼线简体"/>
                <a:cs typeface="Times New Roman" panose="02020603050405020304" pitchFamily="18" charset="0"/>
              </a:rPr>
              <a:t>1. Richard had not spoken with Prissy or her father since the quarrel over the property division. </a:t>
            </a:r>
            <a:endParaRPr lang="en-US" altLang="zh-CN" b="1" dirty="0">
              <a:latin typeface="Times New Roman" panose="02020603050405020304" pitchFamily="18" charset="0"/>
              <a:ea typeface="方正幼线简体"/>
              <a:cs typeface="Times New Roman" panose="02020603050405020304" pitchFamily="18" charset="0"/>
            </a:endParaRPr>
          </a:p>
          <a:p>
            <a:r>
              <a:rPr lang="en-US" altLang="zh-CN" b="1" dirty="0">
                <a:latin typeface="Times New Roman" panose="02020603050405020304" pitchFamily="18" charset="0"/>
                <a:ea typeface="方正幼线简体"/>
                <a:cs typeface="Times New Roman" panose="02020603050405020304" pitchFamily="18" charset="0"/>
              </a:rPr>
              <a:t>2. On New Year’s Day, Richard will have to put up with a cold bite.</a:t>
            </a:r>
            <a:endParaRPr lang="en-US" altLang="zh-CN" b="1" dirty="0">
              <a:latin typeface="Times New Roman" panose="02020603050405020304" pitchFamily="18" charset="0"/>
              <a:ea typeface="方正幼线简体"/>
              <a:cs typeface="Times New Roman" panose="02020603050405020304" pitchFamily="18" charset="0"/>
            </a:endParaRPr>
          </a:p>
          <a:p>
            <a:r>
              <a:rPr lang="en-US" altLang="zh-CN" b="1" dirty="0">
                <a:latin typeface="Times New Roman" panose="02020603050405020304" pitchFamily="18" charset="0"/>
                <a:ea typeface="方正幼线简体"/>
                <a:cs typeface="Times New Roman" panose="02020603050405020304" pitchFamily="18" charset="0"/>
              </a:rPr>
              <a:t>3. Prissy could not help thinking about Uncle Richard. She felt sorry for him.</a:t>
            </a:r>
            <a:endParaRPr lang="en-US" altLang="zh-CN" b="1" dirty="0">
              <a:latin typeface="Times New Roman" panose="02020603050405020304" pitchFamily="18" charset="0"/>
              <a:ea typeface="方正幼线简体"/>
              <a:cs typeface="Times New Roman" panose="02020603050405020304" pitchFamily="18" charset="0"/>
            </a:endParaRPr>
          </a:p>
          <a:p>
            <a:r>
              <a:rPr lang="en-US" altLang="zh-CN" b="1" dirty="0">
                <a:latin typeface="Times New Roman" panose="02020603050405020304" pitchFamily="18" charset="0"/>
                <a:ea typeface="方正幼线简体"/>
                <a:cs typeface="Times New Roman" panose="02020603050405020304" pitchFamily="18" charset="0"/>
              </a:rPr>
              <a:t>4. </a:t>
            </a:r>
            <a:r>
              <a:rPr lang="en-US" altLang="zh-CN"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8" name="组合 4"/>
          <p:cNvGrpSpPr/>
          <p:nvPr/>
        </p:nvGrpSpPr>
        <p:grpSpPr bwMode="auto">
          <a:xfrm>
            <a:off x="6908329" y="25188"/>
            <a:ext cx="2175335" cy="635212"/>
            <a:chOff x="1057293" y="50525"/>
            <a:chExt cx="4270357" cy="725487"/>
          </a:xfrm>
        </p:grpSpPr>
        <p:sp>
          <p:nvSpPr>
            <p:cNvPr id="19" name="文本框 6"/>
            <p:cNvSpPr txBox="1">
              <a:spLocks noChangeArrowheads="1"/>
            </p:cNvSpPr>
            <p:nvPr/>
          </p:nvSpPr>
          <p:spPr bwMode="auto">
            <a:xfrm>
              <a:off x="1057293" y="258631"/>
              <a:ext cx="999787" cy="290002"/>
            </a:xfrm>
            <a:prstGeom prst="rect">
              <a:avLst/>
            </a:prstGeom>
            <a:solidFill>
              <a:srgbClr val="513087"/>
            </a:solidFill>
            <a:ln w="9525">
              <a:solidFill>
                <a:srgbClr val="FF0000"/>
              </a:solidFill>
              <a:miter lim="800000"/>
            </a:ln>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dirty="0">
                  <a:solidFill>
                    <a:srgbClr val="FF0066"/>
                  </a:solidFill>
                  <a:cs typeface="Arial" panose="020B0604020202020204" pitchFamily="34" charset="0"/>
                </a:rPr>
                <a:t>Step 2</a:t>
              </a:r>
              <a:endParaRPr lang="zh-CN" altLang="en-US" sz="1200" b="1" dirty="0">
                <a:solidFill>
                  <a:srgbClr val="FF0066"/>
                </a:solidFill>
                <a:cs typeface="Arial" panose="020B0604020202020204" pitchFamily="34" charset="0"/>
              </a:endParaRPr>
            </a:p>
          </p:txBody>
        </p:sp>
        <p:pic>
          <p:nvPicPr>
            <p:cNvPr id="20"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673" y="50525"/>
              <a:ext cx="301897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2345260" y="107326"/>
              <a:ext cx="2730797" cy="61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b="1" dirty="0">
                  <a:solidFill>
                    <a:srgbClr val="FFFFFF"/>
                  </a:solidFill>
                  <a:latin typeface="方正粗黑宋简体" panose="02000000000000000000" pitchFamily="2" charset="-122"/>
                  <a:ea typeface="方正粗黑宋简体" panose="02000000000000000000" pitchFamily="2" charset="-122"/>
                </a:rPr>
                <a:t>List the plots</a:t>
              </a:r>
              <a:endParaRPr lang="en-US" altLang="zh-CN" sz="1200" b="1" dirty="0">
                <a:solidFill>
                  <a:srgbClr val="FFFFFF"/>
                </a:solidFill>
                <a:latin typeface="方正粗黑宋简体" panose="02000000000000000000" pitchFamily="2" charset="-122"/>
                <a:ea typeface="方正粗黑宋简体" panose="02000000000000000000" pitchFamily="2" charset="-122"/>
              </a:endParaRPr>
            </a:p>
            <a:p>
              <a:r>
                <a:rPr lang="en-US" altLang="zh-CN" sz="1200" b="1" dirty="0">
                  <a:solidFill>
                    <a:srgbClr val="FFFFFF"/>
                  </a:solidFill>
                  <a:latin typeface="方正粗黑宋简体" panose="02000000000000000000" pitchFamily="2" charset="-122"/>
                  <a:ea typeface="方正粗黑宋简体" panose="02000000000000000000" pitchFamily="2" charset="-122"/>
                </a:rPr>
                <a:t>Trace</a:t>
              </a:r>
              <a:r>
                <a:rPr lang="zh-CN" altLang="en-US" sz="1200" b="1" dirty="0">
                  <a:solidFill>
                    <a:srgbClr val="FFFFFF"/>
                  </a:solidFill>
                  <a:latin typeface="方正粗黑宋简体" panose="02000000000000000000" pitchFamily="2" charset="-122"/>
                  <a:ea typeface="方正粗黑宋简体" panose="02000000000000000000" pitchFamily="2" charset="-122"/>
                </a:rPr>
                <a:t> </a:t>
              </a:r>
              <a:r>
                <a:rPr lang="en-US" altLang="zh-CN" sz="1200" b="1" dirty="0">
                  <a:solidFill>
                    <a:srgbClr val="FFFFFF"/>
                  </a:solidFill>
                  <a:latin typeface="方正粗黑宋简体" panose="02000000000000000000" pitchFamily="2" charset="-122"/>
                  <a:ea typeface="方正粗黑宋简体" panose="02000000000000000000" pitchFamily="2" charset="-122"/>
                </a:rPr>
                <a:t>the clues</a:t>
              </a:r>
              <a:endParaRPr lang="zh-CN" altLang="en-US" sz="1200" b="1" dirty="0">
                <a:solidFill>
                  <a:srgbClr val="FFFFFF"/>
                </a:solidFill>
                <a:latin typeface="方正粗黑宋简体" panose="02000000000000000000" pitchFamily="2" charset="-122"/>
                <a:ea typeface="方正粗黑宋简体" panose="02000000000000000000" pitchFamily="2" charset="-122"/>
              </a:endParaRPr>
            </a:p>
          </p:txBody>
        </p:sp>
      </p:grpSp>
      <p:sp>
        <p:nvSpPr>
          <p:cNvPr id="22" name="矩形 21"/>
          <p:cNvSpPr/>
          <p:nvPr/>
        </p:nvSpPr>
        <p:spPr>
          <a:xfrm>
            <a:off x="5580112" y="3912963"/>
            <a:ext cx="3436687" cy="502954"/>
          </a:xfrm>
          <a:prstGeom prst="rect">
            <a:avLst/>
          </a:prstGeom>
          <a:solidFill>
            <a:srgbClr val="FFFF00"/>
          </a:solidFill>
          <a:ln>
            <a:solidFill>
              <a:srgbClr val="FF0000"/>
            </a:solidFill>
          </a:ln>
          <a:effectLst>
            <a:innerShdw blurRad="63500" dist="50800" dir="18900000">
              <a:prstClr val="black">
                <a:alpha val="50000"/>
              </a:prstClr>
            </a:innerShdw>
          </a:effectLst>
        </p:spPr>
        <p:txBody>
          <a:bodyPr wrap="square">
            <a:spAutoFit/>
          </a:bodyPr>
          <a:lstStyle/>
          <a:p>
            <a:pPr>
              <a:defRPr/>
            </a:pPr>
            <a:endParaRPr lang="zh-CN" altLang="en-US" dirty="0"/>
          </a:p>
        </p:txBody>
      </p:sp>
      <p:sp>
        <p:nvSpPr>
          <p:cNvPr id="23" name="文本框 8"/>
          <p:cNvSpPr txBox="1">
            <a:spLocks noChangeArrowheads="1"/>
          </p:cNvSpPr>
          <p:nvPr/>
        </p:nvSpPr>
        <p:spPr bwMode="auto">
          <a:xfrm>
            <a:off x="5580112" y="3897499"/>
            <a:ext cx="3420726"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dirty="0">
                <a:solidFill>
                  <a:srgbClr val="FF0000"/>
                </a:solidFill>
              </a:rPr>
              <a:t>读后续写情节分析</a:t>
            </a:r>
            <a:endParaRPr lang="zh-CN"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barn(inVertical)">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barn(inVertical)">
                                      <p:cBhvr>
                                        <p:cTn id="27" dur="2000"/>
                                        <p:tgtEl>
                                          <p:spTgt spid="1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Effect transition="in" filter="barn(inVertical)">
                                      <p:cBhvr>
                                        <p:cTn id="32" dur="2000"/>
                                        <p:tgtEl>
                                          <p:spTgt spid="1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xEl>
                                              <p:pRg st="3" end="3"/>
                                            </p:txEl>
                                          </p:spTgt>
                                        </p:tgtEl>
                                        <p:attrNameLst>
                                          <p:attrName>style.visibility</p:attrName>
                                        </p:attrNameLst>
                                      </p:cBhvr>
                                      <p:to>
                                        <p:strVal val="visible"/>
                                      </p:to>
                                    </p:set>
                                    <p:animEffect transition="in" filter="barn(inVertical)">
                                      <p:cBhvr>
                                        <p:cTn id="3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a:off x="1888187" y="3331953"/>
            <a:ext cx="646033" cy="568556"/>
          </a:xfrm>
          <a:prstGeom prst="straightConnector1">
            <a:avLst/>
          </a:prstGeom>
          <a:ln w="444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38710" y="317041"/>
            <a:ext cx="2514541" cy="830997"/>
          </a:xfrm>
          <a:prstGeom prst="rect">
            <a:avLst/>
          </a:prstGeom>
          <a:solidFill>
            <a:srgbClr val="FFFF00"/>
          </a:solidFill>
        </p:spPr>
        <p:txBody>
          <a:bodyPr wrap="square" rtlCol="0">
            <a:spAutoFit/>
          </a:bodyPr>
          <a:lstStyle>
            <a:defPPr>
              <a:defRPr lang="zh-CN"/>
            </a:defPPr>
            <a:lvl1pPr>
              <a:defRPr>
                <a:solidFill>
                  <a:prstClr val="black"/>
                </a:solidFill>
              </a:defRPr>
            </a:lvl1pPr>
          </a:lstStyle>
          <a:p>
            <a:r>
              <a:rPr lang="en-US" altLang="zh-CN" sz="1600" b="1"/>
              <a:t>Para.6-7</a:t>
            </a:r>
            <a:r>
              <a:rPr lang="en-US" altLang="zh-CN" sz="1600" b="1" dirty="0"/>
              <a:t>: she felt sorry for him, he would have cold New Year.</a:t>
            </a:r>
            <a:endParaRPr lang="en-US" altLang="zh-CN" sz="1600" b="1" dirty="0"/>
          </a:p>
        </p:txBody>
      </p:sp>
      <p:sp>
        <p:nvSpPr>
          <p:cNvPr id="8" name="TextBox 7"/>
          <p:cNvSpPr txBox="1"/>
          <p:nvPr/>
        </p:nvSpPr>
        <p:spPr>
          <a:xfrm>
            <a:off x="6768171" y="1063696"/>
            <a:ext cx="2470489" cy="1077218"/>
          </a:xfrm>
          <a:prstGeom prst="rect">
            <a:avLst/>
          </a:prstGeom>
          <a:solidFill>
            <a:srgbClr val="FFFF00"/>
          </a:solidFill>
        </p:spPr>
        <p:txBody>
          <a:bodyPr wrap="square" rtlCol="0">
            <a:spAutoFit/>
          </a:bodyPr>
          <a:lstStyle>
            <a:defPPr>
              <a:defRPr lang="zh-CN"/>
            </a:defPPr>
            <a:lvl1pPr>
              <a:defRPr>
                <a:solidFill>
                  <a:prstClr val="black"/>
                </a:solidFill>
              </a:defRPr>
            </a:lvl1pPr>
          </a:lstStyle>
          <a:p>
            <a:r>
              <a:rPr lang="en-US" altLang="zh-CN" sz="1600" b="1" dirty="0"/>
              <a:t>Continuation para.1: Prissy and Uncle Richard had a good dinner on New Year’s Day.</a:t>
            </a:r>
            <a:endParaRPr lang="zh-CN" altLang="en-US" sz="1600" b="1" dirty="0"/>
          </a:p>
        </p:txBody>
      </p:sp>
      <p:grpSp>
        <p:nvGrpSpPr>
          <p:cNvPr id="3" name="组合 2"/>
          <p:cNvGrpSpPr/>
          <p:nvPr/>
        </p:nvGrpSpPr>
        <p:grpSpPr>
          <a:xfrm>
            <a:off x="1481899" y="521659"/>
            <a:ext cx="6887311" cy="3335675"/>
            <a:chOff x="1481899" y="521659"/>
            <a:chExt cx="6887311" cy="3335675"/>
          </a:xfrm>
        </p:grpSpPr>
        <p:cxnSp>
          <p:nvCxnSpPr>
            <p:cNvPr id="10" name="直接连接符 9"/>
            <p:cNvCxnSpPr/>
            <p:nvPr/>
          </p:nvCxnSpPr>
          <p:spPr>
            <a:xfrm flipV="1">
              <a:off x="1481899" y="521659"/>
              <a:ext cx="2982330" cy="3335675"/>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直接连接符 10"/>
            <p:cNvCxnSpPr/>
            <p:nvPr/>
          </p:nvCxnSpPr>
          <p:spPr>
            <a:xfrm>
              <a:off x="4405654" y="521659"/>
              <a:ext cx="3963556" cy="3159841"/>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13" name="直接箭头连接符 12"/>
          <p:cNvCxnSpPr/>
          <p:nvPr/>
        </p:nvCxnSpPr>
        <p:spPr>
          <a:xfrm flipH="1" flipV="1">
            <a:off x="1114434" y="3311678"/>
            <a:ext cx="289558" cy="588831"/>
          </a:xfrm>
          <a:prstGeom prst="straightConnector1">
            <a:avLst/>
          </a:prstGeom>
          <a:ln w="38100">
            <a:solidFill>
              <a:srgbClr val="EB1B39"/>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8231394" y="3576642"/>
            <a:ext cx="169937" cy="647734"/>
          </a:xfrm>
          <a:prstGeom prst="straightConnector1">
            <a:avLst/>
          </a:prstGeom>
          <a:ln w="38100">
            <a:solidFill>
              <a:srgbClr val="EB1B39"/>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98863" y="4320848"/>
            <a:ext cx="166955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resolution</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742400" y="3555558"/>
            <a:ext cx="3117970" cy="830997"/>
          </a:xfrm>
          <a:prstGeom prst="rect">
            <a:avLst/>
          </a:prstGeom>
          <a:solidFill>
            <a:srgbClr val="FFFF00"/>
          </a:solidFill>
        </p:spPr>
        <p:txBody>
          <a:bodyPr wrap="square" rtlCol="0">
            <a:spAutoFit/>
          </a:bodyPr>
          <a:lstStyle>
            <a:defPPr>
              <a:defRPr lang="zh-CN"/>
            </a:defPPr>
            <a:lvl1pPr>
              <a:defRPr>
                <a:solidFill>
                  <a:prstClr val="black"/>
                </a:solidFill>
              </a:defRPr>
            </a:lvl1pPr>
          </a:lstStyle>
          <a:p>
            <a:r>
              <a:rPr lang="en-US" altLang="zh-CN" sz="1600" b="1" dirty="0"/>
              <a:t>Continuation para.2: Richard and Prissy made up with each other and were still very good friends.  </a:t>
            </a:r>
            <a:endParaRPr lang="zh-CN" altLang="en-US" sz="1600" b="1" dirty="0"/>
          </a:p>
        </p:txBody>
      </p:sp>
      <p:sp>
        <p:nvSpPr>
          <p:cNvPr id="17" name="TextBox 16"/>
          <p:cNvSpPr txBox="1"/>
          <p:nvPr/>
        </p:nvSpPr>
        <p:spPr>
          <a:xfrm rot="2257737">
            <a:off x="5650694" y="2016995"/>
            <a:ext cx="220932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falling action</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矩形 17"/>
          <p:cNvSpPr/>
          <p:nvPr/>
        </p:nvSpPr>
        <p:spPr>
          <a:xfrm rot="18838636">
            <a:off x="1845553" y="1812499"/>
            <a:ext cx="1816523"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rising action</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189994" y="3991853"/>
            <a:ext cx="1868180" cy="42088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2135" b="1" dirty="0"/>
              <a:t> unconcerned</a:t>
            </a:r>
            <a:endParaRPr lang="zh-CN" altLang="en-US" sz="2135" b="1" dirty="0"/>
          </a:p>
        </p:txBody>
      </p:sp>
      <p:cxnSp>
        <p:nvCxnSpPr>
          <p:cNvPr id="25" name="直接箭头连接符 24"/>
          <p:cNvCxnSpPr/>
          <p:nvPr/>
        </p:nvCxnSpPr>
        <p:spPr>
          <a:xfrm>
            <a:off x="2748973" y="2508342"/>
            <a:ext cx="577652" cy="710900"/>
          </a:xfrm>
          <a:prstGeom prst="straightConnector1">
            <a:avLst/>
          </a:prstGeom>
          <a:ln w="444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53492" y="3160735"/>
            <a:ext cx="1818367" cy="42056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CN" sz="2135" b="1" dirty="0"/>
              <a:t>Kind, helpful</a:t>
            </a:r>
            <a:endParaRPr lang="zh-CN" altLang="en-US" sz="2135" b="1" dirty="0"/>
          </a:p>
        </p:txBody>
      </p:sp>
      <p:cxnSp>
        <p:nvCxnSpPr>
          <p:cNvPr id="27" name="直接箭头连接符 26"/>
          <p:cNvCxnSpPr/>
          <p:nvPr/>
        </p:nvCxnSpPr>
        <p:spPr>
          <a:xfrm>
            <a:off x="5255121" y="639994"/>
            <a:ext cx="0" cy="847403"/>
          </a:xfrm>
          <a:prstGeom prst="straightConnector1">
            <a:avLst/>
          </a:prstGeom>
          <a:ln w="444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95192" y="1998531"/>
            <a:ext cx="1057482" cy="42056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2135" b="1" dirty="0"/>
              <a:t>sincere</a:t>
            </a:r>
            <a:endParaRPr lang="zh-CN" altLang="en-US" sz="2135" b="1" dirty="0"/>
          </a:p>
        </p:txBody>
      </p:sp>
      <p:cxnSp>
        <p:nvCxnSpPr>
          <p:cNvPr id="29" name="直接箭头连接符 28"/>
          <p:cNvCxnSpPr/>
          <p:nvPr/>
        </p:nvCxnSpPr>
        <p:spPr>
          <a:xfrm>
            <a:off x="5770558" y="1679897"/>
            <a:ext cx="35114" cy="703343"/>
          </a:xfrm>
          <a:prstGeom prst="straightConnector1">
            <a:avLst/>
          </a:prstGeom>
          <a:ln w="444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255121" y="2386008"/>
            <a:ext cx="1136999" cy="42056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altLang="zh-CN" sz="2135" b="1" dirty="0"/>
              <a:t>relieved</a:t>
            </a:r>
            <a:endParaRPr lang="en-US" altLang="zh-CN" sz="2135" b="1" dirty="0"/>
          </a:p>
        </p:txBody>
      </p:sp>
      <p:cxnSp>
        <p:nvCxnSpPr>
          <p:cNvPr id="31" name="直接箭头连接符 30"/>
          <p:cNvCxnSpPr/>
          <p:nvPr/>
        </p:nvCxnSpPr>
        <p:spPr>
          <a:xfrm>
            <a:off x="6815435" y="2471040"/>
            <a:ext cx="0" cy="600683"/>
          </a:xfrm>
          <a:prstGeom prst="straightConnector1">
            <a:avLst/>
          </a:prstGeom>
          <a:ln w="444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56497" y="3061052"/>
            <a:ext cx="1648433" cy="42088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2135" b="1" dirty="0"/>
              <a:t>appreciative</a:t>
            </a:r>
            <a:endParaRPr lang="en-US" altLang="zh-CN" sz="2135" b="1" dirty="0"/>
          </a:p>
        </p:txBody>
      </p:sp>
      <p:sp>
        <p:nvSpPr>
          <p:cNvPr id="33" name="TextBox 32"/>
          <p:cNvSpPr txBox="1"/>
          <p:nvPr/>
        </p:nvSpPr>
        <p:spPr>
          <a:xfrm>
            <a:off x="0" y="-21263"/>
            <a:ext cx="4283968"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sz="1200" b="1" dirty="0">
                <a:solidFill>
                  <a:srgbClr val="FF0000"/>
                </a:solidFill>
                <a:latin typeface="Times New Roman" panose="02020603050405020304" pitchFamily="18" charset="0"/>
                <a:cs typeface="Times New Roman" panose="02020603050405020304" pitchFamily="18" charset="0"/>
              </a:rPr>
              <a:t>Step 2: </a:t>
            </a:r>
            <a:r>
              <a:rPr lang="en-US" altLang="zh-CN" sz="1200" b="1" noProof="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mn-ea"/>
              </a:rPr>
              <a:t>Read for </a:t>
            </a:r>
            <a:r>
              <a:rPr lang="en-US" altLang="zh-CN" sz="1200" b="1" noProof="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宋体" panose="02010600030101010101" pitchFamily="2" charset="-122"/>
              </a:rPr>
              <a:t>plot development clues (</a:t>
            </a:r>
            <a:r>
              <a:rPr lang="en-US" altLang="zh-CN" sz="1200" b="1" dirty="0">
                <a:solidFill>
                  <a:srgbClr val="FF0000"/>
                </a:solidFill>
                <a:latin typeface="Times New Roman" panose="02020603050405020304" pitchFamily="18" charset="0"/>
                <a:cs typeface="Times New Roman" panose="02020603050405020304" pitchFamily="18" charset="0"/>
              </a:rPr>
              <a:t>Plot &amp; Feelings)</a:t>
            </a:r>
            <a:endParaRPr lang="zh-CN" altLang="en-US" sz="1200" b="1" dirty="0">
              <a:solidFill>
                <a:srgbClr val="FF0000"/>
              </a:solidFill>
              <a:latin typeface="Times New Roman" panose="02020603050405020304" pitchFamily="18" charset="0"/>
              <a:cs typeface="Times New Roman" panose="02020603050405020304" pitchFamily="18" charset="0"/>
            </a:endParaRPr>
          </a:p>
        </p:txBody>
      </p:sp>
      <p:sp>
        <p:nvSpPr>
          <p:cNvPr id="34" name="矩形 33"/>
          <p:cNvSpPr/>
          <p:nvPr/>
        </p:nvSpPr>
        <p:spPr>
          <a:xfrm>
            <a:off x="117318" y="3961678"/>
            <a:ext cx="1770869"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background</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35" name="矩形 34"/>
          <p:cNvSpPr/>
          <p:nvPr/>
        </p:nvSpPr>
        <p:spPr>
          <a:xfrm>
            <a:off x="3975293" y="417315"/>
            <a:ext cx="1058303"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climax</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36" name="TextBox 13"/>
          <p:cNvSpPr txBox="1"/>
          <p:nvPr/>
        </p:nvSpPr>
        <p:spPr>
          <a:xfrm>
            <a:off x="38024" y="2484941"/>
            <a:ext cx="2028813" cy="1323439"/>
          </a:xfrm>
          <a:prstGeom prst="rect">
            <a:avLst/>
          </a:prstGeom>
          <a:solidFill>
            <a:srgbClr val="FFFF00"/>
          </a:solidFill>
        </p:spPr>
        <p:txBody>
          <a:bodyPr wrap="square" rtlCol="0">
            <a:spAutoFit/>
          </a:bodyPr>
          <a:lstStyle>
            <a:defPPr>
              <a:defRPr lang="zh-CN"/>
            </a:defPPr>
            <a:lvl1pPr>
              <a:defRPr>
                <a:solidFill>
                  <a:prstClr val="black"/>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1600" b="1" dirty="0"/>
              <a:t>Para.1-2: Prissy and Uncle Richard had not spoken since the  quarrel over property division.</a:t>
            </a:r>
            <a:endParaRPr lang="en-US" altLang="zh-CN" sz="1600" b="1" dirty="0"/>
          </a:p>
        </p:txBody>
      </p:sp>
      <p:sp>
        <p:nvSpPr>
          <p:cNvPr id="37" name="TextBox 49"/>
          <p:cNvSpPr txBox="1"/>
          <p:nvPr/>
        </p:nvSpPr>
        <p:spPr>
          <a:xfrm>
            <a:off x="1365618" y="368463"/>
            <a:ext cx="2603985" cy="923330"/>
          </a:xfrm>
          <a:prstGeom prst="rect">
            <a:avLst/>
          </a:prstGeom>
          <a:solidFill>
            <a:srgbClr val="FFFF00"/>
          </a:solidFill>
        </p:spPr>
        <p:txBody>
          <a:bodyPr wrap="square" rtlCol="0">
            <a:spAutoFit/>
          </a:bodyPr>
          <a:lstStyle/>
          <a:p>
            <a:r>
              <a:rPr lang="en-US" altLang="zh-CN" b="1" dirty="0">
                <a:solidFill>
                  <a:prstClr val="black"/>
                </a:solidFill>
              </a:rPr>
              <a:t>Para.3-5: Uncle Richard will have to put up with a cold bite.</a:t>
            </a:r>
            <a:endParaRPr lang="en-US" altLang="zh-CN" b="1" dirty="0">
              <a:solidFill>
                <a:prstClr val="black"/>
              </a:solidFill>
            </a:endParaRPr>
          </a:p>
        </p:txBody>
      </p:sp>
      <p:cxnSp>
        <p:nvCxnSpPr>
          <p:cNvPr id="41" name="直接箭头连接符 40"/>
          <p:cNvCxnSpPr/>
          <p:nvPr/>
        </p:nvCxnSpPr>
        <p:spPr>
          <a:xfrm>
            <a:off x="3628505" y="1190970"/>
            <a:ext cx="23544" cy="803707"/>
          </a:xfrm>
          <a:prstGeom prst="straightConnector1">
            <a:avLst/>
          </a:prstGeom>
          <a:ln w="444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2" name="TextBox 82"/>
          <p:cNvSpPr txBox="1"/>
          <p:nvPr/>
        </p:nvSpPr>
        <p:spPr>
          <a:xfrm>
            <a:off x="3899694" y="1452356"/>
            <a:ext cx="1643564"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zh-CN" b="1" dirty="0"/>
              <a:t>Pitiful</a:t>
            </a:r>
            <a:r>
              <a:rPr lang="zh-CN" altLang="en-US" b="1" dirty="0"/>
              <a:t>，</a:t>
            </a:r>
            <a:r>
              <a:rPr lang="en-US" altLang="zh-CN" b="1" dirty="0"/>
              <a:t>caring</a:t>
            </a:r>
            <a:endParaRPr lang="en-US" altLang="zh-CN" b="1" dirty="0"/>
          </a:p>
        </p:txBody>
      </p:sp>
      <p:sp>
        <p:nvSpPr>
          <p:cNvPr id="2" name="矩形 1"/>
          <p:cNvSpPr/>
          <p:nvPr/>
        </p:nvSpPr>
        <p:spPr>
          <a:xfrm>
            <a:off x="4957572" y="0"/>
            <a:ext cx="3574868" cy="29751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ts val="1610"/>
              </a:lnSpc>
              <a:spcAft>
                <a:spcPts val="400"/>
              </a:spcAft>
            </a:pPr>
            <a:r>
              <a:rPr lang="zh-CN" altLang="zh-CN" sz="1600" b="1" kern="100" dirty="0">
                <a:cs typeface="Times New Roman" panose="02020603050405020304"/>
              </a:rPr>
              <a:t>杭州二中高三 读后续写</a:t>
            </a:r>
            <a:r>
              <a:rPr lang="zh-CN" altLang="en-US" sz="1600" b="1" kern="100" dirty="0">
                <a:cs typeface="Times New Roman" panose="02020603050405020304"/>
              </a:rPr>
              <a:t>精讲</a:t>
            </a:r>
            <a:r>
              <a:rPr lang="zh-CN" altLang="zh-CN" sz="1600" b="1" kern="100" dirty="0">
                <a:cs typeface="Times New Roman" panose="02020603050405020304"/>
              </a:rPr>
              <a:t>解析</a:t>
            </a:r>
            <a:endParaRPr lang="zh-CN" altLang="zh-CN" sz="1600" b="1" kern="100" dirty="0">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circle(in)">
                                      <p:cBhvr>
                                        <p:cTn id="22" dur="2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arn(inVertical)">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heel(1)">
                                      <p:cBhvr>
                                        <p:cTn id="58" dur="2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down)">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down)">
                                      <p:cBhvr>
                                        <p:cTn id="85" dur="50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wipe(down)">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wipe(down)">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32"/>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1000"/>
                                        <p:tgtEl>
                                          <p:spTgt spid="14"/>
                                        </p:tgtEl>
                                      </p:cBhvr>
                                    </p:animEffect>
                                    <p:anim calcmode="lin" valueType="num">
                                      <p:cBhvr>
                                        <p:cTn id="123" dur="1000" fill="hold"/>
                                        <p:tgtEl>
                                          <p:spTgt spid="14"/>
                                        </p:tgtEl>
                                        <p:attrNameLst>
                                          <p:attrName>ppt_x</p:attrName>
                                        </p:attrNameLst>
                                      </p:cBhvr>
                                      <p:tavLst>
                                        <p:tav tm="0">
                                          <p:val>
                                            <p:strVal val="#ppt_x"/>
                                          </p:val>
                                        </p:tav>
                                        <p:tav tm="100000">
                                          <p:val>
                                            <p:strVal val="#ppt_x"/>
                                          </p:val>
                                        </p:tav>
                                      </p:tavLst>
                                    </p:anim>
                                    <p:anim calcmode="lin" valueType="num">
                                      <p:cBhvr>
                                        <p:cTn id="1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grpId="0" nodeType="click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randombar(horizontal)">
                                      <p:cBhvr>
                                        <p:cTn id="1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17" grpId="0" animBg="1"/>
      <p:bldP spid="18" grpId="0" animBg="1"/>
      <p:bldP spid="24" grpId="0" animBg="1"/>
      <p:bldP spid="26" grpId="0" animBg="1"/>
      <p:bldP spid="28" grpId="0" animBg="1"/>
      <p:bldP spid="30" grpId="0" animBg="1"/>
      <p:bldP spid="32" grpId="0" animBg="1"/>
      <p:bldP spid="33" grpId="0" animBg="1"/>
      <p:bldP spid="34" grpId="0" animBg="1"/>
      <p:bldP spid="35" grpId="0" animBg="1"/>
      <p:bldP spid="36" grpId="0" animBg="1"/>
      <p:bldP spid="37" grpId="0" animBg="1"/>
      <p:bldP spid="42"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00250" y="0"/>
            <a:ext cx="3428969" cy="514668"/>
            <a:chOff x="1627981" y="30260"/>
            <a:chExt cx="3428969" cy="521635"/>
          </a:xfrm>
        </p:grpSpPr>
        <p:sp>
          <p:nvSpPr>
            <p:cNvPr id="5" name="文本框 6"/>
            <p:cNvSpPr txBox="1">
              <a:spLocks noChangeArrowheads="1"/>
            </p:cNvSpPr>
            <p:nvPr/>
          </p:nvSpPr>
          <p:spPr bwMode="auto">
            <a:xfrm>
              <a:off x="1627981" y="118275"/>
              <a:ext cx="907941" cy="350936"/>
            </a:xfrm>
            <a:prstGeom prst="rect">
              <a:avLst/>
            </a:prstGeom>
            <a:solidFill>
              <a:srgbClr val="513087"/>
            </a:solidFill>
            <a:ln w="9525">
              <a:solidFill>
                <a:srgbClr val="FF0000"/>
              </a:solidFill>
              <a:miter lim="800000"/>
            </a:ln>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solidFill>
                    <a:srgbClr val="FF0066"/>
                  </a:solidFill>
                  <a:cs typeface="Arial" panose="020B0604020202020204" pitchFamily="34" charset="0"/>
                </a:rPr>
                <a:t>Step 3:</a:t>
              </a:r>
              <a:endParaRPr lang="zh-CN" altLang="en-US" b="1" dirty="0">
                <a:solidFill>
                  <a:srgbClr val="FF0066"/>
                </a:solidFill>
                <a:cs typeface="Arial" panose="020B0604020202020204" pitchFamily="34" charset="0"/>
              </a:endParaRPr>
            </a:p>
          </p:txBody>
        </p:sp>
        <p:pic>
          <p:nvPicPr>
            <p:cNvPr id="6" name="Picture 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13329" y="30260"/>
              <a:ext cx="2343621" cy="52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p:cNvSpPr txBox="1">
              <a:spLocks noChangeArrowheads="1"/>
            </p:cNvSpPr>
            <p:nvPr/>
          </p:nvSpPr>
          <p:spPr bwMode="auto">
            <a:xfrm>
              <a:off x="2713328" y="118275"/>
              <a:ext cx="2062467" cy="3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en-US" altLang="zh-CN" sz="1600" b="1" dirty="0">
                  <a:solidFill>
                    <a:srgbClr val="FFFFFF"/>
                  </a:solidFill>
                  <a:latin typeface="方正粗黑宋简体" panose="02000000000000000000" pitchFamily="2" charset="-122"/>
                  <a:ea typeface="方正粗黑宋简体" panose="02000000000000000000" pitchFamily="2" charset="-122"/>
                </a:rPr>
                <a:t>Explore the theme</a:t>
              </a:r>
              <a:endParaRPr lang="zh-CN" altLang="en-US" sz="1600" b="1" dirty="0">
                <a:solidFill>
                  <a:srgbClr val="FFFFFF"/>
                </a:solidFill>
                <a:latin typeface="方正粗黑宋简体" panose="02000000000000000000" pitchFamily="2" charset="-122"/>
                <a:ea typeface="方正粗黑宋简体" panose="02000000000000000000" pitchFamily="2" charset="-122"/>
              </a:endParaRPr>
            </a:p>
          </p:txBody>
        </p:sp>
      </p:gr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82975" y="2159000"/>
            <a:ext cx="16002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75"/>
          <p:cNvGrpSpPr/>
          <p:nvPr/>
        </p:nvGrpSpPr>
        <p:grpSpPr bwMode="auto">
          <a:xfrm>
            <a:off x="1952625" y="1104900"/>
            <a:ext cx="4502150" cy="3476625"/>
            <a:chOff x="3797937" y="4945771"/>
            <a:chExt cx="2775522" cy="772669"/>
          </a:xfrm>
        </p:grpSpPr>
        <p:sp>
          <p:nvSpPr>
            <p:cNvPr id="10" name="椭圆 9"/>
            <p:cNvSpPr/>
            <p:nvPr/>
          </p:nvSpPr>
          <p:spPr>
            <a:xfrm>
              <a:off x="4414502" y="5120768"/>
              <a:ext cx="1593283" cy="452311"/>
            </a:xfrm>
            <a:prstGeom prst="ellipse">
              <a:avLst/>
            </a:prstGeom>
            <a:noFill/>
            <a:ln w="381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2400" kern="0">
                <a:solidFill>
                  <a:srgbClr val="FF0000"/>
                </a:solidFill>
                <a:latin typeface="Calibri" panose="020F0502020204030204"/>
                <a:ea typeface="宋体" panose="02010600030101010101" pitchFamily="2" charset="-122"/>
              </a:endParaRPr>
            </a:p>
          </p:txBody>
        </p:sp>
        <p:cxnSp>
          <p:nvCxnSpPr>
            <p:cNvPr id="11" name="直接箭头连接符 77"/>
            <p:cNvCxnSpPr>
              <a:cxnSpLocks noChangeShapeType="1"/>
            </p:cNvCxnSpPr>
            <p:nvPr/>
          </p:nvCxnSpPr>
          <p:spPr bwMode="auto">
            <a:xfrm flipH="1" flipV="1">
              <a:off x="4577349" y="4959895"/>
              <a:ext cx="175368" cy="162011"/>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12" name="直接箭头连接符 78"/>
            <p:cNvCxnSpPr>
              <a:cxnSpLocks noChangeShapeType="1"/>
            </p:cNvCxnSpPr>
            <p:nvPr/>
          </p:nvCxnSpPr>
          <p:spPr bwMode="auto">
            <a:xfrm flipV="1">
              <a:off x="5699793" y="4945771"/>
              <a:ext cx="359345" cy="176135"/>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13" name="直接箭头连接符 79"/>
            <p:cNvCxnSpPr>
              <a:cxnSpLocks noChangeShapeType="1"/>
            </p:cNvCxnSpPr>
            <p:nvPr/>
          </p:nvCxnSpPr>
          <p:spPr bwMode="auto">
            <a:xfrm flipV="1">
              <a:off x="6064576" y="5350716"/>
              <a:ext cx="508883" cy="0"/>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14" name="直接箭头连接符 80"/>
            <p:cNvCxnSpPr>
              <a:cxnSpLocks noChangeShapeType="1"/>
            </p:cNvCxnSpPr>
            <p:nvPr/>
          </p:nvCxnSpPr>
          <p:spPr bwMode="auto">
            <a:xfrm>
              <a:off x="5699793" y="5556429"/>
              <a:ext cx="359345" cy="162011"/>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15" name="直接箭头连接符 81"/>
            <p:cNvCxnSpPr>
              <a:cxnSpLocks noChangeShapeType="1"/>
            </p:cNvCxnSpPr>
            <p:nvPr/>
          </p:nvCxnSpPr>
          <p:spPr bwMode="auto">
            <a:xfrm flipH="1">
              <a:off x="4517080" y="5574208"/>
              <a:ext cx="295905" cy="144232"/>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16" name="直接箭头连接符 82"/>
            <p:cNvCxnSpPr>
              <a:cxnSpLocks noChangeShapeType="1"/>
            </p:cNvCxnSpPr>
            <p:nvPr/>
          </p:nvCxnSpPr>
          <p:spPr bwMode="auto">
            <a:xfrm flipH="1">
              <a:off x="3797937" y="5347060"/>
              <a:ext cx="514321" cy="0"/>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grpSp>
      <p:sp>
        <p:nvSpPr>
          <p:cNvPr id="17" name="文本框 13"/>
          <p:cNvSpPr txBox="1"/>
          <p:nvPr/>
        </p:nvSpPr>
        <p:spPr>
          <a:xfrm>
            <a:off x="857250" y="785813"/>
            <a:ext cx="2286000" cy="461962"/>
          </a:xfrm>
          <a:prstGeom prst="rect">
            <a:avLst/>
          </a:prstGeom>
          <a:noFill/>
        </p:spPr>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Who </a:t>
            </a:r>
            <a:r>
              <a:rPr lang="en-US" altLang="zh-CN" sz="2400" b="1" kern="0" dirty="0">
                <a:solidFill>
                  <a:srgbClr val="FF0066"/>
                </a:solidFill>
                <a:latin typeface="Calibri" panose="020F0502020204030204" pitchFamily="34" charset="0"/>
              </a:rPr>
              <a:t>(character)</a:t>
            </a:r>
            <a:endParaRPr lang="en-US" altLang="zh-CN" sz="2400" b="1" kern="0" dirty="0">
              <a:solidFill>
                <a:srgbClr val="FF0066"/>
              </a:solidFill>
              <a:latin typeface="Calibri" panose="020F0502020204030204" pitchFamily="34" charset="0"/>
            </a:endParaRPr>
          </a:p>
        </p:txBody>
      </p:sp>
      <p:sp>
        <p:nvSpPr>
          <p:cNvPr id="18" name="文本框 11"/>
          <p:cNvSpPr txBox="1"/>
          <p:nvPr/>
        </p:nvSpPr>
        <p:spPr>
          <a:xfrm>
            <a:off x="5667375" y="698500"/>
            <a:ext cx="2193925" cy="460375"/>
          </a:xfrm>
          <a:prstGeom prst="rect">
            <a:avLst/>
          </a:prstGeom>
          <a:noFill/>
        </p:spPr>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Where</a:t>
            </a:r>
            <a:r>
              <a:rPr lang="en-US" altLang="zh-CN" sz="2400" b="1" kern="0" dirty="0">
                <a:solidFill>
                  <a:srgbClr val="4472C4">
                    <a:lumMod val="50000"/>
                  </a:srgbClr>
                </a:solidFill>
                <a:latin typeface="Calibri" panose="020F0502020204030204" pitchFamily="34" charset="0"/>
              </a:rPr>
              <a:t> </a:t>
            </a:r>
            <a:r>
              <a:rPr lang="en-US" altLang="zh-CN" sz="2400" b="1" kern="0" dirty="0">
                <a:solidFill>
                  <a:srgbClr val="0000FF"/>
                </a:solidFill>
                <a:latin typeface="Calibri" panose="020F0502020204030204" pitchFamily="34" charset="0"/>
              </a:rPr>
              <a:t>(place)</a:t>
            </a:r>
            <a:endParaRPr lang="en-US" altLang="zh-CN" sz="2400" b="1" kern="0" dirty="0">
              <a:solidFill>
                <a:srgbClr val="0000FF"/>
              </a:solidFill>
              <a:latin typeface="Calibri" panose="020F0502020204030204" pitchFamily="34" charset="0"/>
            </a:endParaRPr>
          </a:p>
        </p:txBody>
      </p:sp>
      <p:sp>
        <p:nvSpPr>
          <p:cNvPr id="19" name="文本框 14"/>
          <p:cNvSpPr txBox="1"/>
          <p:nvPr/>
        </p:nvSpPr>
        <p:spPr>
          <a:xfrm>
            <a:off x="6307138" y="2695575"/>
            <a:ext cx="2165350" cy="461963"/>
          </a:xfrm>
          <a:prstGeom prst="rect">
            <a:avLst/>
          </a:prstGeom>
          <a:noFill/>
        </p:spPr>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When  </a:t>
            </a:r>
            <a:r>
              <a:rPr lang="en-US" altLang="zh-CN" sz="2400" b="1" kern="0" dirty="0">
                <a:solidFill>
                  <a:srgbClr val="0000FF"/>
                </a:solidFill>
                <a:latin typeface="Calibri" panose="020F0502020204030204" pitchFamily="34" charset="0"/>
              </a:rPr>
              <a:t>(time)</a:t>
            </a:r>
            <a:endParaRPr lang="en-US" altLang="zh-CN" sz="2400" b="1" kern="0" dirty="0">
              <a:solidFill>
                <a:srgbClr val="0000FF"/>
              </a:solidFill>
              <a:latin typeface="Calibri" panose="020F0502020204030204" pitchFamily="34" charset="0"/>
            </a:endParaRPr>
          </a:p>
        </p:txBody>
      </p:sp>
      <p:sp>
        <p:nvSpPr>
          <p:cNvPr id="20" name="文本框 16"/>
          <p:cNvSpPr txBox="1"/>
          <p:nvPr/>
        </p:nvSpPr>
        <p:spPr>
          <a:xfrm>
            <a:off x="4832007" y="4581526"/>
            <a:ext cx="2021557" cy="46196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What </a:t>
            </a:r>
            <a:r>
              <a:rPr lang="en-US" altLang="zh-CN" sz="2400" b="1" kern="0" dirty="0">
                <a:solidFill>
                  <a:srgbClr val="0000FF"/>
                </a:solidFill>
                <a:latin typeface="Calibri" panose="020F0502020204030204" pitchFamily="34" charset="0"/>
              </a:rPr>
              <a:t>(event)</a:t>
            </a:r>
            <a:endParaRPr lang="en-US" altLang="zh-CN" sz="2400" b="1" kern="0" dirty="0">
              <a:solidFill>
                <a:srgbClr val="0000FF"/>
              </a:solidFill>
              <a:latin typeface="Calibri" panose="020F0502020204030204" pitchFamily="34" charset="0"/>
            </a:endParaRPr>
          </a:p>
        </p:txBody>
      </p:sp>
      <p:sp>
        <p:nvSpPr>
          <p:cNvPr id="21" name="文本框 17"/>
          <p:cNvSpPr txBox="1"/>
          <p:nvPr/>
        </p:nvSpPr>
        <p:spPr>
          <a:xfrm>
            <a:off x="1169485" y="4209578"/>
            <a:ext cx="2047418" cy="461963"/>
          </a:xfrm>
          <a:prstGeom prst="rect">
            <a:avLst/>
          </a:prstGeom>
          <a:noFill/>
        </p:spPr>
        <p:txBody>
          <a:bodyPr wrap="square">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Why </a:t>
            </a:r>
            <a:r>
              <a:rPr lang="en-US" altLang="zh-CN" sz="2400" b="1" kern="0" dirty="0">
                <a:solidFill>
                  <a:srgbClr val="0000FF"/>
                </a:solidFill>
                <a:latin typeface="Calibri" panose="020F0502020204030204" pitchFamily="34" charset="0"/>
              </a:rPr>
              <a:t>(reason)</a:t>
            </a:r>
            <a:endParaRPr lang="en-US" altLang="zh-CN" sz="2400" b="1" kern="0" dirty="0">
              <a:solidFill>
                <a:srgbClr val="0000FF"/>
              </a:solidFill>
              <a:latin typeface="Calibri" panose="020F0502020204030204" pitchFamily="34" charset="0"/>
            </a:endParaRPr>
          </a:p>
        </p:txBody>
      </p:sp>
      <p:sp>
        <p:nvSpPr>
          <p:cNvPr id="22" name="文本框 18"/>
          <p:cNvSpPr txBox="1"/>
          <p:nvPr/>
        </p:nvSpPr>
        <p:spPr>
          <a:xfrm>
            <a:off x="392214" y="2326098"/>
            <a:ext cx="1574800" cy="8318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How </a:t>
            </a:r>
            <a:r>
              <a:rPr lang="en-US" altLang="zh-CN" sz="2400" b="1" kern="0" dirty="0">
                <a:solidFill>
                  <a:srgbClr val="0000FF"/>
                </a:solidFill>
                <a:latin typeface="Calibri" panose="020F0502020204030204" pitchFamily="34" charset="0"/>
              </a:rPr>
              <a:t>(solution)</a:t>
            </a:r>
            <a:endParaRPr lang="en-US" altLang="zh-CN" sz="2400" b="1" kern="0" dirty="0">
              <a:solidFill>
                <a:srgbClr val="0000FF"/>
              </a:solidFill>
              <a:latin typeface="Calibri" panose="020F0502020204030204" pitchFamily="34" charset="0"/>
            </a:endParaRPr>
          </a:p>
        </p:txBody>
      </p:sp>
      <p:sp>
        <p:nvSpPr>
          <p:cNvPr id="23" name="文本框 19"/>
          <p:cNvSpPr txBox="1"/>
          <p:nvPr/>
        </p:nvSpPr>
        <p:spPr>
          <a:xfrm>
            <a:off x="612775" y="844779"/>
            <a:ext cx="26797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eaLnBrk="1" fontAlgn="auto" hangingPunct="1">
              <a:spcBef>
                <a:spcPts val="0"/>
              </a:spcBef>
              <a:spcAft>
                <a:spcPts val="0"/>
              </a:spcAft>
              <a:defRPr/>
            </a:pPr>
            <a:r>
              <a:rPr lang="en-US" altLang="zh-CN" b="1" kern="0" dirty="0">
                <a:solidFill>
                  <a:sysClr val="windowText" lastClr="000000"/>
                </a:solidFill>
                <a:latin typeface="Times New Roman" panose="02020603050405020304" pitchFamily="18" charset="0"/>
                <a:cs typeface="Times New Roman" panose="02020603050405020304" pitchFamily="18" charset="0"/>
              </a:rPr>
              <a:t>Prissy</a:t>
            </a:r>
            <a:r>
              <a:rPr lang="zh-CN" altLang="en-US" b="1" kern="0" dirty="0">
                <a:solidFill>
                  <a:sysClr val="windowText" lastClr="000000"/>
                </a:solidFill>
                <a:latin typeface="Times New Roman" panose="02020603050405020304" pitchFamily="18" charset="0"/>
                <a:cs typeface="Times New Roman" panose="02020603050405020304" pitchFamily="18" charset="0"/>
              </a:rPr>
              <a:t>，</a:t>
            </a:r>
            <a:r>
              <a:rPr lang="en-US" altLang="zh-CN" b="1" kern="0" dirty="0">
                <a:solidFill>
                  <a:sysClr val="windowText" lastClr="000000"/>
                </a:solidFill>
                <a:latin typeface="Times New Roman" panose="02020603050405020304" pitchFamily="18" charset="0"/>
                <a:cs typeface="Times New Roman" panose="02020603050405020304" pitchFamily="18" charset="0"/>
              </a:rPr>
              <a:t>Uncle Richard</a:t>
            </a:r>
            <a:endParaRPr lang="en-US" altLang="zh-CN" b="1"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4" name="文本框 21"/>
          <p:cNvSpPr txBox="1"/>
          <p:nvPr/>
        </p:nvSpPr>
        <p:spPr>
          <a:xfrm>
            <a:off x="5667375" y="736091"/>
            <a:ext cx="206503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altLang="zh-CN" sz="2000" b="1" dirty="0">
                <a:solidFill>
                  <a:schemeClr val="bg1">
                    <a:lumMod val="75000"/>
                    <a:lumOff val="25000"/>
                  </a:schemeClr>
                </a:solidFill>
                <a:latin typeface="Times New Roman" panose="02020603050405020304" pitchFamily="18" charset="0"/>
                <a:cs typeface="Times New Roman" panose="02020603050405020304" pitchFamily="18" charset="0"/>
              </a:rPr>
              <a:t>Richard’s home</a:t>
            </a:r>
            <a:endParaRPr lang="en-US" altLang="zh-CN" sz="2000" b="1" dirty="0">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25" name="文本框 22"/>
          <p:cNvSpPr txBox="1"/>
          <p:nvPr/>
        </p:nvSpPr>
        <p:spPr>
          <a:xfrm>
            <a:off x="6340363" y="2557373"/>
            <a:ext cx="1702023"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eaLnBrk="1" fontAlgn="auto" hangingPunct="1">
              <a:spcBef>
                <a:spcPts val="0"/>
              </a:spcBef>
              <a:spcAft>
                <a:spcPts val="0"/>
              </a:spcAft>
              <a:defRPr/>
            </a:pPr>
            <a:r>
              <a:rPr lang="en-US" altLang="zh-CN" b="1" kern="0" dirty="0">
                <a:solidFill>
                  <a:schemeClr val="bg1"/>
                </a:solidFill>
                <a:latin typeface="Times New Roman" panose="02020603050405020304" pitchFamily="18" charset="0"/>
                <a:cs typeface="Times New Roman" panose="02020603050405020304" pitchFamily="18" charset="0"/>
              </a:rPr>
              <a:t>8 years ago,</a:t>
            </a:r>
            <a:endParaRPr lang="en-US" altLang="zh-CN" b="1" kern="0" dirty="0">
              <a:solidFill>
                <a:schemeClr val="bg1"/>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altLang="zh-CN" b="1" kern="0" dirty="0">
                <a:solidFill>
                  <a:schemeClr val="bg1"/>
                </a:solidFill>
                <a:latin typeface="Times New Roman" panose="02020603050405020304" pitchFamily="18" charset="0"/>
                <a:cs typeface="Times New Roman" panose="02020603050405020304" pitchFamily="18" charset="0"/>
              </a:rPr>
              <a:t>The New Year’s Day</a:t>
            </a:r>
            <a:endParaRPr lang="en-US" altLang="zh-CN" b="1" kern="0" dirty="0">
              <a:solidFill>
                <a:schemeClr val="bg1"/>
              </a:solidFill>
              <a:latin typeface="Times New Roman" panose="02020603050405020304" pitchFamily="18" charset="0"/>
              <a:cs typeface="Times New Roman" panose="02020603050405020304" pitchFamily="18" charset="0"/>
            </a:endParaRPr>
          </a:p>
        </p:txBody>
      </p:sp>
      <p:sp>
        <p:nvSpPr>
          <p:cNvPr id="26" name="文本框 23"/>
          <p:cNvSpPr txBox="1"/>
          <p:nvPr/>
        </p:nvSpPr>
        <p:spPr>
          <a:xfrm>
            <a:off x="4576529" y="4305221"/>
            <a:ext cx="3971431"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eaLnBrk="1" fontAlgn="auto" hangingPunct="1">
              <a:spcBef>
                <a:spcPts val="0"/>
              </a:spcBef>
              <a:spcAft>
                <a:spcPts val="0"/>
              </a:spcAft>
              <a:defRPr/>
            </a:pPr>
            <a:r>
              <a:rPr lang="en-US" altLang="zh-CN" sz="2000" b="1" kern="0" dirty="0">
                <a:solidFill>
                  <a:srgbClr val="0000FF"/>
                </a:solidFill>
                <a:latin typeface="Times New Roman" panose="02020603050405020304" pitchFamily="18" charset="0"/>
                <a:cs typeface="Times New Roman" panose="02020603050405020304" pitchFamily="18" charset="0"/>
              </a:rPr>
              <a:t>Prissy was kind enough to prepare dinner for her uncle Richard.</a:t>
            </a:r>
            <a:endParaRPr lang="en-US" altLang="zh-CN" sz="2000" b="1" kern="0" dirty="0">
              <a:solidFill>
                <a:srgbClr val="0000FF"/>
              </a:solidFill>
              <a:latin typeface="Times New Roman" panose="02020603050405020304" pitchFamily="18" charset="0"/>
              <a:cs typeface="Times New Roman" panose="02020603050405020304" pitchFamily="18" charset="0"/>
            </a:endParaRPr>
          </a:p>
        </p:txBody>
      </p:sp>
      <p:sp>
        <p:nvSpPr>
          <p:cNvPr id="27" name="文本框 24"/>
          <p:cNvSpPr txBox="1"/>
          <p:nvPr/>
        </p:nvSpPr>
        <p:spPr>
          <a:xfrm>
            <a:off x="259264" y="1957209"/>
            <a:ext cx="2550896"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eaLnBrk="1" fontAlgn="auto" hangingPunct="1">
              <a:spcBef>
                <a:spcPts val="0"/>
              </a:spcBef>
              <a:spcAft>
                <a:spcPts val="0"/>
              </a:spcAft>
              <a:defRPr/>
            </a:pPr>
            <a:r>
              <a:rPr lang="en-US" altLang="zh-CN" b="1" kern="0" dirty="0">
                <a:solidFill>
                  <a:srgbClr val="0000FF"/>
                </a:solidFill>
                <a:latin typeface="Times New Roman" panose="02020603050405020304" pitchFamily="18" charset="0"/>
                <a:cs typeface="Times New Roman" panose="02020603050405020304" pitchFamily="18" charset="0"/>
              </a:rPr>
              <a:t>Prissy prepared the New Year dinner for her stubborn and lonely uncle.</a:t>
            </a:r>
            <a:endParaRPr lang="en-US" altLang="zh-CN" b="1" kern="0" dirty="0">
              <a:solidFill>
                <a:srgbClr val="0000FF"/>
              </a:solidFill>
              <a:latin typeface="Times New Roman" panose="02020603050405020304" pitchFamily="18" charset="0"/>
              <a:cs typeface="Times New Roman" panose="02020603050405020304" pitchFamily="18" charset="0"/>
            </a:endParaRPr>
          </a:p>
        </p:txBody>
      </p:sp>
      <p:sp>
        <p:nvSpPr>
          <p:cNvPr id="28" name="文本框 25"/>
          <p:cNvSpPr txBox="1"/>
          <p:nvPr/>
        </p:nvSpPr>
        <p:spPr>
          <a:xfrm>
            <a:off x="372981" y="3676044"/>
            <a:ext cx="2693987" cy="1200329"/>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eaLnBrk="1" fontAlgn="auto" hangingPunct="1">
              <a:spcBef>
                <a:spcPts val="0"/>
              </a:spcBef>
              <a:spcAft>
                <a:spcPts val="0"/>
              </a:spcAft>
              <a:defRPr/>
            </a:pPr>
            <a:r>
              <a:rPr lang="en-US" altLang="zh-CN" b="1" kern="0" dirty="0">
                <a:solidFill>
                  <a:sysClr val="windowText" lastClr="000000"/>
                </a:solidFill>
                <a:latin typeface="Times New Roman" panose="02020603050405020304" pitchFamily="18" charset="0"/>
                <a:cs typeface="Times New Roman" panose="02020603050405020304" pitchFamily="18" charset="0"/>
              </a:rPr>
              <a:t>They once had a quarrel over property division and now Prissy wanted to make peace with uncle.</a:t>
            </a:r>
            <a:endParaRPr lang="en-US" altLang="zh-CN" b="1"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9" name="Rounded Rectangle 7"/>
          <p:cNvSpPr>
            <a:spLocks noChangeArrowheads="1"/>
          </p:cNvSpPr>
          <p:nvPr/>
        </p:nvSpPr>
        <p:spPr bwMode="auto">
          <a:xfrm>
            <a:off x="2893459" y="1345450"/>
            <a:ext cx="2974685" cy="2786063"/>
          </a:xfrm>
          <a:prstGeom prst="roundRect">
            <a:avLst>
              <a:gd name="adj" fmla="val 16667"/>
            </a:avLst>
          </a:prstGeom>
          <a:solidFill>
            <a:srgbClr val="FFC000"/>
          </a:solidFill>
          <a:ln w="38100">
            <a:solidFill>
              <a:sysClr val="window" lastClr="FFFFFF"/>
            </a:solidFill>
            <a:round/>
          </a:ln>
        </p:spPr>
        <p:txBody>
          <a:bodyPr lIns="86360" tIns="43180" rIns="86360" bIns="43180" anchor="ctr"/>
          <a:lstStyle/>
          <a:p>
            <a:pPr eaLnBrk="1" fontAlgn="auto" hangingPunct="1">
              <a:spcBef>
                <a:spcPts val="0"/>
              </a:spcBef>
              <a:spcAft>
                <a:spcPts val="0"/>
              </a:spcAft>
              <a:buFont typeface="Arial" panose="020B0604020202020204" pitchFamily="34" charset="0"/>
              <a:buNone/>
              <a:defRPr/>
            </a:pPr>
            <a:r>
              <a:rPr lang="en-US" altLang="zh-CN" sz="1400" b="1" kern="0" dirty="0">
                <a:solidFill>
                  <a:sysClr val="windowText" lastClr="000000"/>
                </a:solidFill>
                <a:latin typeface="Times New Roman" panose="02020603050405020304" pitchFamily="18" charset="0"/>
                <a:cs typeface="Times New Roman" panose="02020603050405020304" pitchFamily="18" charset="0"/>
              </a:rPr>
              <a:t>Main idea: </a:t>
            </a:r>
            <a:endParaRPr lang="en-US" altLang="zh-CN" sz="1400" b="1" kern="0" dirty="0">
              <a:solidFill>
                <a:sysClr val="windowText" lastClr="000000"/>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buFont typeface="Arial" panose="020B0604020202020204" pitchFamily="34" charset="0"/>
              <a:buNone/>
              <a:defRPr/>
            </a:pPr>
            <a:r>
              <a:rPr lang="en-US" altLang="zh-CN" sz="1400" b="1" kern="0" dirty="0">
                <a:solidFill>
                  <a:sysClr val="windowText" lastClr="000000"/>
                </a:solidFill>
                <a:latin typeface="Times New Roman" panose="02020603050405020304" pitchFamily="18" charset="0"/>
                <a:cs typeface="Times New Roman" panose="02020603050405020304" pitchFamily="18" charset="0"/>
              </a:rPr>
              <a:t>Prissy and her Uncle Richard had a quarrel over property division and didn’t greet each other for 8 years. Prissy cooked a New Year dinner for her lonely uncle in order not to let her uncle put up with a cold bite. She broke the ice between them and created a harmonious atmosphere in a family.</a:t>
            </a:r>
            <a:endParaRPr lang="en-US" altLang="zh-CN" sz="1400" b="1" kern="0" dirty="0">
              <a:solidFill>
                <a:sysClr val="windowText" lastClr="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ox(in)">
                                      <p:cBhvr>
                                        <p:cTn id="42" dur="2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ox(in)">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ox(in)">
                                      <p:cBhvr>
                                        <p:cTn id="52" dur="2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ox(in)">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ox(in)">
                                      <p:cBhvr>
                                        <p:cTn id="62" dur="20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ox(in)">
                                      <p:cBhvr>
                                        <p:cTn id="67" dur="20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ox(in)">
                                      <p:cBhvr>
                                        <p:cTn id="72" dur="20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ox(in)">
                                      <p:cBhvr>
                                        <p:cTn id="77" dur="20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ox(in)">
                                      <p:cBhvr>
                                        <p:cTn id="8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animBg="1"/>
      <p:bldP spid="21" grpId="0"/>
      <p:bldP spid="22" grpId="0" animBg="1"/>
      <p:bldP spid="23" grpId="0" bldLvl="0" animBg="1"/>
      <p:bldP spid="24" grpId="0" bldLvl="0" animBg="1"/>
      <p:bldP spid="25" grpId="0" bldLvl="0" animBg="1"/>
      <p:bldP spid="26" grpId="0" bldLvl="0" animBg="1"/>
      <p:bldP spid="27" grpId="0" bldLvl="0" animBg="1"/>
      <p:bldP spid="28" grpId="0" bldLvl="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581383" y="816022"/>
            <a:ext cx="7450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3300"/>
                </a:solidFill>
                <a:latin typeface="Times New Roman" panose="02020603050405020304" pitchFamily="18" charset="0"/>
                <a:cs typeface="Times New Roman" panose="02020603050405020304" pitchFamily="18" charset="0"/>
              </a:rPr>
              <a:t>How did Prissy feel?</a:t>
            </a:r>
            <a:r>
              <a:rPr lang="en-US" altLang="zh-CN" sz="2400" b="1" dirty="0">
                <a:solidFill>
                  <a:srgbClr val="FF0701"/>
                </a:solidFill>
                <a:latin typeface="Calibri" panose="020F0502020204030204" pitchFamily="34" charset="0"/>
                <a:cs typeface="Arial" panose="020B0604020202020204" pitchFamily="34" charset="0"/>
              </a:rPr>
              <a:t> (Mood</a:t>
            </a:r>
            <a:r>
              <a:rPr lang="zh-CN" altLang="en-US" sz="2400" b="1" dirty="0">
                <a:solidFill>
                  <a:srgbClr val="FF0701"/>
                </a:solidFill>
                <a:latin typeface="Calibri" panose="020F0502020204030204" pitchFamily="34" charset="0"/>
                <a:cs typeface="Arial" panose="020B0604020202020204" pitchFamily="34" charset="0"/>
              </a:rPr>
              <a:t>暗线</a:t>
            </a:r>
            <a:r>
              <a:rPr lang="en-US" altLang="zh-CN" sz="2400" b="1" dirty="0">
                <a:solidFill>
                  <a:srgbClr val="FF0701"/>
                </a:solidFill>
                <a:latin typeface="Calibri" panose="020F0502020204030204" pitchFamily="34" charset="0"/>
                <a:cs typeface="Arial" panose="020B0604020202020204" pitchFamily="34" charset="0"/>
              </a:rPr>
              <a:t>)</a:t>
            </a:r>
            <a:endParaRPr lang="en-US" altLang="zh-CN" sz="2400" b="1" dirty="0">
              <a:solidFill>
                <a:srgbClr val="FF3300"/>
              </a:solidFill>
              <a:latin typeface="Times New Roman" panose="02020603050405020304" pitchFamily="18" charset="0"/>
              <a:cs typeface="Times New Roman" panose="02020603050405020304" pitchFamily="18" charset="0"/>
            </a:endParaRPr>
          </a:p>
        </p:txBody>
      </p:sp>
      <p:sp>
        <p:nvSpPr>
          <p:cNvPr id="3" name="Text Box 5"/>
          <p:cNvSpPr txBox="1">
            <a:spLocks noChangeArrowheads="1"/>
          </p:cNvSpPr>
          <p:nvPr/>
        </p:nvSpPr>
        <p:spPr bwMode="auto">
          <a:xfrm>
            <a:off x="2975015" y="1416967"/>
            <a:ext cx="1632178" cy="43088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defPPr>
              <a:defRPr lang="zh-CN"/>
            </a:defPPr>
            <a:lvl1pPr marR="0" lvl="0" indent="0" fontAlgn="auto">
              <a:lnSpc>
                <a:spcPct val="100000"/>
              </a:lnSpc>
              <a:spcBef>
                <a:spcPts val="0"/>
              </a:spcBef>
              <a:spcAft>
                <a:spcPts val="0"/>
              </a:spcAft>
              <a:buClrTx/>
              <a:buSzTx/>
              <a:buFontTx/>
              <a:buNone/>
              <a:defRPr kumimoji="0" sz="3200" b="1" i="0" u="none" strike="noStrike" kern="0" cap="none" spc="0" normalizeH="0" baseline="0">
                <a:ln>
                  <a:noFill/>
                </a:ln>
                <a:solidFill>
                  <a:srgbClr val="FFFF00"/>
                </a:solidFill>
                <a:effectLst/>
                <a:uLnTx/>
                <a:uFillTx/>
                <a:latin typeface="Calibri" panose="020F0502020204030204"/>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200" dirty="0"/>
              <a:t>caring, sorry</a:t>
            </a:r>
            <a:endParaRPr lang="en-US" altLang="zh-CN" sz="2200" dirty="0"/>
          </a:p>
        </p:txBody>
      </p:sp>
      <p:sp>
        <p:nvSpPr>
          <p:cNvPr id="4" name="AutoShape 6"/>
          <p:cNvSpPr>
            <a:spLocks noChangeArrowheads="1"/>
          </p:cNvSpPr>
          <p:nvPr/>
        </p:nvSpPr>
        <p:spPr bwMode="auto">
          <a:xfrm>
            <a:off x="2068649" y="1514964"/>
            <a:ext cx="792163" cy="377825"/>
          </a:xfrm>
          <a:prstGeom prst="rightArrow">
            <a:avLst>
              <a:gd name="adj1" fmla="val 50000"/>
              <a:gd name="adj2" fmla="val 39312"/>
            </a:avLst>
          </a:prstGeom>
          <a:solidFill>
            <a:srgbClr val="4F81BD"/>
          </a:solidFill>
          <a:ln w="9525">
            <a:solidFill>
              <a:sysClr val="window" lastClr="FFFFFF"/>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Text Box 7"/>
          <p:cNvSpPr txBox="1">
            <a:spLocks noChangeArrowheads="1"/>
          </p:cNvSpPr>
          <p:nvPr/>
        </p:nvSpPr>
        <p:spPr bwMode="auto">
          <a:xfrm>
            <a:off x="5865166" y="1386895"/>
            <a:ext cx="1007007" cy="43088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defPPr>
              <a:defRPr lang="zh-CN"/>
            </a:defPPr>
            <a:lvl1pPr marR="0" lvl="0" indent="0" fontAlgn="auto">
              <a:lnSpc>
                <a:spcPct val="100000"/>
              </a:lnSpc>
              <a:spcBef>
                <a:spcPts val="0"/>
              </a:spcBef>
              <a:spcAft>
                <a:spcPts val="0"/>
              </a:spcAft>
              <a:buClrTx/>
              <a:buSzTx/>
              <a:buFontTx/>
              <a:buNone/>
              <a:defRPr kumimoji="0" sz="3200" b="1" i="0" u="none" strike="noStrike" kern="0" cap="none" spc="0" normalizeH="0" baseline="0">
                <a:ln>
                  <a:noFill/>
                </a:ln>
                <a:solidFill>
                  <a:srgbClr val="FFFF00"/>
                </a:solidFill>
                <a:effectLst/>
                <a:uLnTx/>
                <a:uFillTx/>
                <a:latin typeface="Calibri" panose="020F0502020204030204"/>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200" dirty="0"/>
              <a:t>helpful</a:t>
            </a:r>
            <a:endParaRPr lang="en-US" altLang="zh-CN" sz="2200" dirty="0"/>
          </a:p>
        </p:txBody>
      </p:sp>
      <p:sp>
        <p:nvSpPr>
          <p:cNvPr id="6" name="AutoShape 8"/>
          <p:cNvSpPr>
            <a:spLocks noChangeArrowheads="1"/>
          </p:cNvSpPr>
          <p:nvPr/>
        </p:nvSpPr>
        <p:spPr bwMode="auto">
          <a:xfrm>
            <a:off x="4897444" y="1468534"/>
            <a:ext cx="792162" cy="377825"/>
          </a:xfrm>
          <a:prstGeom prst="rightArrow">
            <a:avLst>
              <a:gd name="adj1" fmla="val 50000"/>
              <a:gd name="adj2" fmla="val 39312"/>
            </a:avLst>
          </a:prstGeom>
          <a:solidFill>
            <a:srgbClr val="4F81BD"/>
          </a:solidFill>
          <a:ln w="9525">
            <a:solidFill>
              <a:sysClr val="window" lastClr="FFFFFF"/>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Text Box 9"/>
          <p:cNvSpPr txBox="1">
            <a:spLocks noChangeArrowheads="1"/>
          </p:cNvSpPr>
          <p:nvPr/>
        </p:nvSpPr>
        <p:spPr bwMode="auto">
          <a:xfrm>
            <a:off x="1330413" y="2061493"/>
            <a:ext cx="1681871" cy="43088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defPPr>
              <a:defRPr lang="zh-CN"/>
            </a:defPPr>
            <a:lvl1pPr marR="0" lvl="0" indent="0" fontAlgn="auto">
              <a:lnSpc>
                <a:spcPct val="100000"/>
              </a:lnSpc>
              <a:spcBef>
                <a:spcPts val="0"/>
              </a:spcBef>
              <a:spcAft>
                <a:spcPts val="0"/>
              </a:spcAft>
              <a:buClrTx/>
              <a:buSzTx/>
              <a:buFontTx/>
              <a:buNone/>
              <a:defRPr kumimoji="0" sz="3200" b="1" i="0" u="none" strike="noStrike" kern="0" cap="none" spc="0" normalizeH="0" baseline="0">
                <a:ln>
                  <a:noFill/>
                </a:ln>
                <a:solidFill>
                  <a:srgbClr val="FFFF00"/>
                </a:solidFill>
                <a:effectLst/>
                <a:uLnTx/>
                <a:uFillTx/>
                <a:latin typeface="Calibri" panose="020F0502020204030204"/>
                <a:cs typeface="Arial" panose="020B0604020202020204" pitchFamily="34" charset="0"/>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200" dirty="0"/>
              <a:t>Kind, sincere</a:t>
            </a:r>
            <a:endParaRPr lang="en-US" altLang="zh-CN" sz="2200" dirty="0"/>
          </a:p>
        </p:txBody>
      </p:sp>
      <p:sp>
        <p:nvSpPr>
          <p:cNvPr id="8" name="AutoShape 10"/>
          <p:cNvSpPr>
            <a:spLocks noChangeArrowheads="1"/>
          </p:cNvSpPr>
          <p:nvPr/>
        </p:nvSpPr>
        <p:spPr bwMode="auto">
          <a:xfrm>
            <a:off x="453460" y="2178927"/>
            <a:ext cx="792162" cy="377825"/>
          </a:xfrm>
          <a:prstGeom prst="rightArrow">
            <a:avLst>
              <a:gd name="adj1" fmla="val 50000"/>
              <a:gd name="adj2" fmla="val 39312"/>
            </a:avLst>
          </a:prstGeom>
          <a:solidFill>
            <a:srgbClr val="4F81BD"/>
          </a:solidFill>
          <a:ln w="9525">
            <a:solidFill>
              <a:sysClr val="window" lastClr="FFFFFF"/>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Text Box 11"/>
          <p:cNvSpPr txBox="1">
            <a:spLocks noChangeArrowheads="1"/>
          </p:cNvSpPr>
          <p:nvPr/>
        </p:nvSpPr>
        <p:spPr bwMode="auto">
          <a:xfrm>
            <a:off x="4210600" y="2036112"/>
            <a:ext cx="2737664" cy="43088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200" b="1" kern="0" dirty="0">
                <a:solidFill>
                  <a:srgbClr val="FFFF00"/>
                </a:solidFill>
                <a:latin typeface="Calibri" panose="020F0502020204030204"/>
                <a:ea typeface="+mn-ea"/>
                <a:cs typeface="Arial" panose="020B0604020202020204" pitchFamily="34" charset="0"/>
              </a:rPr>
              <a:t>devoted, relieved</a:t>
            </a:r>
            <a:endParaRPr lang="en-US" altLang="zh-CN" sz="2200" b="1" kern="0" dirty="0">
              <a:solidFill>
                <a:srgbClr val="FFFF00"/>
              </a:solidFill>
              <a:latin typeface="Calibri" panose="020F0502020204030204"/>
              <a:ea typeface="+mn-ea"/>
              <a:cs typeface="Arial" panose="020B0604020202020204" pitchFamily="34" charset="0"/>
            </a:endParaRPr>
          </a:p>
        </p:txBody>
      </p:sp>
      <p:pic>
        <p:nvPicPr>
          <p:cNvPr id="14" name="Picture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00392" y="4539522"/>
            <a:ext cx="9271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501075" y="3314350"/>
            <a:ext cx="1919822" cy="43088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200" b="1" kern="0" dirty="0">
                <a:solidFill>
                  <a:srgbClr val="FFFF00"/>
                </a:solidFill>
                <a:latin typeface="Calibri" panose="020F0502020204030204"/>
                <a:ea typeface="+mn-ea"/>
                <a:cs typeface="Arial" panose="020B0604020202020204" pitchFamily="34" charset="0"/>
              </a:rPr>
              <a:t>strong-looking </a:t>
            </a:r>
            <a:endParaRPr lang="en-US" altLang="zh-CN" sz="2200" b="1" kern="0" dirty="0">
              <a:solidFill>
                <a:srgbClr val="FFFF00"/>
              </a:solidFill>
              <a:latin typeface="Calibri" panose="020F0502020204030204"/>
              <a:ea typeface="+mn-ea"/>
              <a:cs typeface="Arial" panose="020B0604020202020204" pitchFamily="34" charset="0"/>
            </a:endParaRPr>
          </a:p>
        </p:txBody>
      </p:sp>
      <p:sp>
        <p:nvSpPr>
          <p:cNvPr id="17" name="AutoShape 6"/>
          <p:cNvSpPr>
            <a:spLocks noChangeArrowheads="1"/>
          </p:cNvSpPr>
          <p:nvPr/>
        </p:nvSpPr>
        <p:spPr bwMode="auto">
          <a:xfrm>
            <a:off x="2474918" y="3333976"/>
            <a:ext cx="792162" cy="377825"/>
          </a:xfrm>
          <a:prstGeom prst="rightArrow">
            <a:avLst>
              <a:gd name="adj1" fmla="val 50000"/>
              <a:gd name="adj2" fmla="val 39312"/>
            </a:avLst>
          </a:prstGeom>
          <a:solidFill>
            <a:srgbClr val="4F81BD"/>
          </a:solidFill>
          <a:ln w="9525">
            <a:solidFill>
              <a:sysClr val="window" lastClr="FFFFFF"/>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Text Box 7"/>
          <p:cNvSpPr txBox="1">
            <a:spLocks noChangeArrowheads="1"/>
          </p:cNvSpPr>
          <p:nvPr/>
        </p:nvSpPr>
        <p:spPr bwMode="auto">
          <a:xfrm>
            <a:off x="3319593" y="3250136"/>
            <a:ext cx="800219" cy="43088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defPPr>
              <a:defRPr lang="zh-CN"/>
            </a:defPPr>
            <a:lvl1pPr marR="0" lvl="0" indent="0" fontAlgn="auto">
              <a:lnSpc>
                <a:spcPct val="100000"/>
              </a:lnSpc>
              <a:spcBef>
                <a:spcPts val="0"/>
              </a:spcBef>
              <a:spcAft>
                <a:spcPts val="0"/>
              </a:spcAft>
              <a:buClrTx/>
              <a:buSzTx/>
              <a:buFontTx/>
              <a:buNone/>
              <a:defRPr kumimoji="0" sz="3600" b="1" i="0" u="none" strike="noStrike" kern="0" cap="none" spc="0" normalizeH="0" baseline="0">
                <a:ln>
                  <a:noFill/>
                </a:ln>
                <a:solidFill>
                  <a:srgbClr val="FFFF00"/>
                </a:solidFill>
                <a:effectLst/>
                <a:uLnTx/>
                <a:uFillTx/>
                <a:latin typeface="Calibri" panose="020F0502020204030204"/>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200" dirty="0"/>
              <a:t>frank</a:t>
            </a:r>
            <a:endParaRPr lang="en-US" altLang="zh-CN" sz="2200" dirty="0"/>
          </a:p>
        </p:txBody>
      </p:sp>
      <p:sp>
        <p:nvSpPr>
          <p:cNvPr id="19" name="AutoShape 8"/>
          <p:cNvSpPr>
            <a:spLocks noChangeArrowheads="1"/>
          </p:cNvSpPr>
          <p:nvPr/>
        </p:nvSpPr>
        <p:spPr bwMode="auto">
          <a:xfrm>
            <a:off x="4306559" y="3286166"/>
            <a:ext cx="856325" cy="377825"/>
          </a:xfrm>
          <a:prstGeom prst="rightArrow">
            <a:avLst>
              <a:gd name="adj1" fmla="val 50000"/>
              <a:gd name="adj2" fmla="val 39312"/>
            </a:avLst>
          </a:prstGeom>
          <a:solidFill>
            <a:srgbClr val="4F81BD"/>
          </a:solidFill>
          <a:ln w="9525">
            <a:solidFill>
              <a:sysClr val="window" lastClr="FFFFFF"/>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Text Box 9"/>
          <p:cNvSpPr txBox="1">
            <a:spLocks noChangeArrowheads="1"/>
          </p:cNvSpPr>
          <p:nvPr/>
        </p:nvSpPr>
        <p:spPr bwMode="auto">
          <a:xfrm>
            <a:off x="5293525" y="3244245"/>
            <a:ext cx="1869423" cy="43088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200" b="1" kern="0" dirty="0">
                <a:solidFill>
                  <a:srgbClr val="FFFF00"/>
                </a:solidFill>
                <a:latin typeface="Calibri" panose="020F0502020204030204"/>
                <a:cs typeface="Arial" panose="020B0604020202020204" pitchFamily="34" charset="0"/>
              </a:rPr>
              <a:t>b</a:t>
            </a:r>
            <a:r>
              <a:rPr kumimoji="0" lang="en-US" altLang="zh-CN" sz="2200" b="1" i="0" u="none" strike="noStrike" kern="0" cap="none" spc="0" normalizeH="0" baseline="0" noProof="0" dirty="0">
                <a:ln>
                  <a:noFill/>
                </a:ln>
                <a:solidFill>
                  <a:srgbClr val="FFFF00"/>
                </a:solidFill>
                <a:effectLst/>
                <a:uLnTx/>
                <a:uFillTx/>
                <a:latin typeface="Calibri" panose="020F0502020204030204"/>
                <a:cs typeface="Arial" panose="020B0604020202020204" pitchFamily="34" charset="0"/>
              </a:rPr>
              <a:t>ad-tempered</a:t>
            </a:r>
            <a:endParaRPr kumimoji="0" lang="en-US" altLang="zh-CN" sz="2200" b="0" i="0" u="none" strike="noStrike" kern="0" cap="none" spc="0" normalizeH="0" baseline="0" noProof="0" dirty="0">
              <a:ln>
                <a:noFill/>
              </a:ln>
              <a:solidFill>
                <a:srgbClr val="FFFF00"/>
              </a:solidFill>
              <a:effectLst/>
              <a:uLnTx/>
              <a:uFillTx/>
              <a:latin typeface="Calibri" panose="020F0502020204030204"/>
            </a:endParaRPr>
          </a:p>
        </p:txBody>
      </p:sp>
      <p:sp>
        <p:nvSpPr>
          <p:cNvPr id="25" name="AutoShape 8"/>
          <p:cNvSpPr>
            <a:spLocks noChangeArrowheads="1"/>
          </p:cNvSpPr>
          <p:nvPr/>
        </p:nvSpPr>
        <p:spPr bwMode="auto">
          <a:xfrm>
            <a:off x="3242593" y="2096671"/>
            <a:ext cx="792163" cy="377825"/>
          </a:xfrm>
          <a:prstGeom prst="rightArrow">
            <a:avLst>
              <a:gd name="adj1" fmla="val 50000"/>
              <a:gd name="adj2" fmla="val 39312"/>
            </a:avLst>
          </a:prstGeom>
          <a:solidFill>
            <a:srgbClr val="4F81BD"/>
          </a:solidFill>
          <a:ln w="9525">
            <a:solidFill>
              <a:sysClr val="window" lastClr="FFFFFF"/>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Text Box 9"/>
          <p:cNvSpPr txBox="1">
            <a:spLocks noChangeArrowheads="1"/>
          </p:cNvSpPr>
          <p:nvPr/>
        </p:nvSpPr>
        <p:spPr bwMode="auto">
          <a:xfrm>
            <a:off x="208278" y="1453128"/>
            <a:ext cx="1713931" cy="43088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defPPr>
              <a:defRPr lang="zh-CN"/>
            </a:defPPr>
            <a:lvl1pPr marR="0" lvl="0" indent="0" fontAlgn="auto">
              <a:lnSpc>
                <a:spcPct val="100000"/>
              </a:lnSpc>
              <a:spcBef>
                <a:spcPts val="0"/>
              </a:spcBef>
              <a:spcAft>
                <a:spcPts val="0"/>
              </a:spcAft>
              <a:buClrTx/>
              <a:buSzTx/>
              <a:buFontTx/>
              <a:buNone/>
              <a:defRPr kumimoji="0" sz="3200" b="1" i="0" u="none" strike="noStrike" kern="0" cap="none" spc="0" normalizeH="0" baseline="0">
                <a:ln>
                  <a:noFill/>
                </a:ln>
                <a:solidFill>
                  <a:srgbClr val="FFFF00"/>
                </a:solidFill>
                <a:effectLst/>
                <a:uLnTx/>
                <a:uFillTx/>
                <a:latin typeface="Calibri" panose="020F0502020204030204"/>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200" dirty="0"/>
              <a:t>unconcerned</a:t>
            </a:r>
            <a:endParaRPr lang="en-US" altLang="zh-CN" sz="2200" dirty="0"/>
          </a:p>
        </p:txBody>
      </p:sp>
      <p:sp>
        <p:nvSpPr>
          <p:cNvPr id="22" name="TextBox 2"/>
          <p:cNvSpPr txBox="1">
            <a:spLocks noChangeArrowheads="1"/>
          </p:cNvSpPr>
          <p:nvPr/>
        </p:nvSpPr>
        <p:spPr bwMode="auto">
          <a:xfrm>
            <a:off x="456772" y="2655831"/>
            <a:ext cx="5345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3300"/>
                </a:solidFill>
                <a:latin typeface="Times New Roman" panose="02020603050405020304" pitchFamily="18" charset="0"/>
                <a:cs typeface="Times New Roman" panose="02020603050405020304" pitchFamily="18" charset="0"/>
              </a:rPr>
              <a:t>How did Richard feel?</a:t>
            </a:r>
            <a:r>
              <a:rPr lang="en-US" altLang="zh-CN" sz="2400" b="1" dirty="0">
                <a:solidFill>
                  <a:srgbClr val="FF0701"/>
                </a:solidFill>
                <a:latin typeface="Calibri" panose="020F0502020204030204" pitchFamily="34" charset="0"/>
                <a:cs typeface="Arial" panose="020B0604020202020204" pitchFamily="34" charset="0"/>
              </a:rPr>
              <a:t> (Mood</a:t>
            </a:r>
            <a:r>
              <a:rPr lang="zh-CN" altLang="en-US" sz="2400" b="1" dirty="0">
                <a:solidFill>
                  <a:srgbClr val="FF0701"/>
                </a:solidFill>
                <a:latin typeface="Calibri" panose="020F0502020204030204" pitchFamily="34" charset="0"/>
                <a:cs typeface="Arial" panose="020B0604020202020204" pitchFamily="34" charset="0"/>
              </a:rPr>
              <a:t>暗线</a:t>
            </a:r>
            <a:r>
              <a:rPr lang="en-US" altLang="zh-CN" sz="2400" b="1" dirty="0">
                <a:solidFill>
                  <a:srgbClr val="FF0701"/>
                </a:solidFill>
                <a:latin typeface="Calibri" panose="020F0502020204030204" pitchFamily="34" charset="0"/>
                <a:cs typeface="Arial" panose="020B0604020202020204" pitchFamily="34" charset="0"/>
              </a:rPr>
              <a:t>)</a:t>
            </a:r>
            <a:endParaRPr lang="en-US" altLang="zh-CN" sz="2400" b="1" dirty="0">
              <a:solidFill>
                <a:srgbClr val="FF3300"/>
              </a:solidFill>
              <a:latin typeface="Times New Roman" panose="02020603050405020304" pitchFamily="18" charset="0"/>
              <a:cs typeface="Times New Roman" panose="02020603050405020304" pitchFamily="18" charset="0"/>
            </a:endParaRPr>
          </a:p>
        </p:txBody>
      </p:sp>
      <p:sp>
        <p:nvSpPr>
          <p:cNvPr id="23" name="AutoShape 8"/>
          <p:cNvSpPr>
            <a:spLocks noChangeArrowheads="1"/>
          </p:cNvSpPr>
          <p:nvPr/>
        </p:nvSpPr>
        <p:spPr bwMode="auto">
          <a:xfrm>
            <a:off x="491211" y="3998422"/>
            <a:ext cx="792163" cy="377825"/>
          </a:xfrm>
          <a:prstGeom prst="rightArrow">
            <a:avLst>
              <a:gd name="adj1" fmla="val 50000"/>
              <a:gd name="adj2" fmla="val 39312"/>
            </a:avLst>
          </a:prstGeom>
          <a:solidFill>
            <a:srgbClr val="4F81BD"/>
          </a:solidFill>
          <a:ln w="9525">
            <a:solidFill>
              <a:sysClr val="window" lastClr="FFFFFF"/>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AutoShape 8"/>
          <p:cNvSpPr>
            <a:spLocks noChangeArrowheads="1"/>
          </p:cNvSpPr>
          <p:nvPr/>
        </p:nvSpPr>
        <p:spPr bwMode="auto">
          <a:xfrm>
            <a:off x="2754061" y="4009916"/>
            <a:ext cx="792163" cy="377825"/>
          </a:xfrm>
          <a:prstGeom prst="rightArrow">
            <a:avLst>
              <a:gd name="adj1" fmla="val 50000"/>
              <a:gd name="adj2" fmla="val 39312"/>
            </a:avLst>
          </a:prstGeom>
          <a:solidFill>
            <a:srgbClr val="4F81BD"/>
          </a:solidFill>
          <a:ln w="9525">
            <a:solidFill>
              <a:sysClr val="window" lastClr="FFFFFF"/>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Text Box 9"/>
          <p:cNvSpPr txBox="1">
            <a:spLocks noChangeArrowheads="1"/>
          </p:cNvSpPr>
          <p:nvPr/>
        </p:nvSpPr>
        <p:spPr bwMode="auto">
          <a:xfrm>
            <a:off x="1360734" y="3939142"/>
            <a:ext cx="1250663" cy="43088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200" b="1" kern="0" dirty="0">
                <a:solidFill>
                  <a:srgbClr val="FFFF00"/>
                </a:solidFill>
                <a:latin typeface="Calibri" panose="020F0502020204030204"/>
                <a:cs typeface="Arial" panose="020B0604020202020204" pitchFamily="34" charset="0"/>
              </a:rPr>
              <a:t>stubborn</a:t>
            </a:r>
            <a:endParaRPr kumimoji="0" lang="en-US" altLang="zh-CN" sz="2200" b="0" i="0" u="none" strike="noStrike" kern="0" cap="none" spc="0" normalizeH="0" baseline="0" noProof="0" dirty="0">
              <a:ln>
                <a:noFill/>
              </a:ln>
              <a:solidFill>
                <a:srgbClr val="FFFF00"/>
              </a:solidFill>
              <a:effectLst/>
              <a:uLnTx/>
              <a:uFillTx/>
              <a:latin typeface="Calibri" panose="020F0502020204030204"/>
            </a:endParaRPr>
          </a:p>
        </p:txBody>
      </p:sp>
      <p:sp>
        <p:nvSpPr>
          <p:cNvPr id="29" name="Text Box 9"/>
          <p:cNvSpPr txBox="1">
            <a:spLocks noChangeArrowheads="1"/>
          </p:cNvSpPr>
          <p:nvPr/>
        </p:nvSpPr>
        <p:spPr bwMode="auto">
          <a:xfrm>
            <a:off x="3649350" y="3939142"/>
            <a:ext cx="901209" cy="43088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200" b="1" kern="0" dirty="0">
                <a:solidFill>
                  <a:srgbClr val="FFFF00"/>
                </a:solidFill>
                <a:latin typeface="Calibri" panose="020F0502020204030204"/>
                <a:cs typeface="Arial" panose="020B0604020202020204" pitchFamily="34" charset="0"/>
              </a:rPr>
              <a:t>lonely</a:t>
            </a:r>
            <a:endParaRPr kumimoji="0" lang="en-US" altLang="zh-CN" sz="2200" b="0" i="0" u="none" strike="noStrike" kern="0" cap="none" spc="0" normalizeH="0" baseline="0" noProof="0" dirty="0">
              <a:ln>
                <a:noFill/>
              </a:ln>
              <a:solidFill>
                <a:srgbClr val="FFFF00"/>
              </a:solidFill>
              <a:effectLst/>
              <a:uLnTx/>
              <a:uFillTx/>
              <a:latin typeface="Calibri" panose="020F0502020204030204"/>
            </a:endParaRPr>
          </a:p>
        </p:txBody>
      </p:sp>
      <p:sp>
        <p:nvSpPr>
          <p:cNvPr id="30" name="AutoShape 8"/>
          <p:cNvSpPr>
            <a:spLocks noChangeArrowheads="1"/>
          </p:cNvSpPr>
          <p:nvPr/>
        </p:nvSpPr>
        <p:spPr bwMode="auto">
          <a:xfrm>
            <a:off x="4697925" y="3998420"/>
            <a:ext cx="792163" cy="377825"/>
          </a:xfrm>
          <a:prstGeom prst="rightArrow">
            <a:avLst>
              <a:gd name="adj1" fmla="val 50000"/>
              <a:gd name="adj2" fmla="val 39312"/>
            </a:avLst>
          </a:prstGeom>
          <a:solidFill>
            <a:srgbClr val="4F81BD"/>
          </a:solidFill>
          <a:ln w="9525">
            <a:solidFill>
              <a:sysClr val="window" lastClr="FFFFFF"/>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Text Box 9"/>
          <p:cNvSpPr txBox="1">
            <a:spLocks noChangeArrowheads="1"/>
          </p:cNvSpPr>
          <p:nvPr/>
        </p:nvSpPr>
        <p:spPr bwMode="auto">
          <a:xfrm>
            <a:off x="5566005" y="3956501"/>
            <a:ext cx="2762295" cy="43088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200" b="1" kern="0" noProof="0" dirty="0">
                <a:solidFill>
                  <a:srgbClr val="FFFF00"/>
                </a:solidFill>
                <a:latin typeface="Calibri" panose="020F0502020204030204"/>
                <a:cs typeface="Arial" panose="020B0604020202020204" pitchFamily="34" charset="0"/>
              </a:rPr>
              <a:t>grateful, appreciative </a:t>
            </a:r>
            <a:endParaRPr kumimoji="0" lang="en-US" altLang="zh-CN" sz="2200" b="0" i="0" u="none" strike="noStrike" kern="0" cap="none" spc="0" normalizeH="0" baseline="0" noProof="0" dirty="0">
              <a:ln>
                <a:noFill/>
              </a:ln>
              <a:solidFill>
                <a:srgbClr val="FFFF00"/>
              </a:solidFill>
              <a:effectLst/>
              <a:uLnTx/>
              <a:uFillTx/>
              <a:latin typeface="Calibri" panose="020F0502020204030204"/>
            </a:endParaRPr>
          </a:p>
        </p:txBody>
      </p:sp>
      <p:grpSp>
        <p:nvGrpSpPr>
          <p:cNvPr id="32" name="组合 31"/>
          <p:cNvGrpSpPr/>
          <p:nvPr/>
        </p:nvGrpSpPr>
        <p:grpSpPr>
          <a:xfrm>
            <a:off x="827584" y="185856"/>
            <a:ext cx="4557646" cy="469347"/>
            <a:chOff x="1403648" y="-1606"/>
            <a:chExt cx="4687400" cy="532941"/>
          </a:xfrm>
        </p:grpSpPr>
        <p:sp>
          <p:nvSpPr>
            <p:cNvPr id="33" name="文本框 6"/>
            <p:cNvSpPr txBox="1">
              <a:spLocks noChangeArrowheads="1"/>
            </p:cNvSpPr>
            <p:nvPr/>
          </p:nvSpPr>
          <p:spPr bwMode="auto">
            <a:xfrm>
              <a:off x="1403648" y="68894"/>
              <a:ext cx="907941" cy="346249"/>
            </a:xfrm>
            <a:prstGeom prst="rect">
              <a:avLst/>
            </a:prstGeom>
            <a:solidFill>
              <a:srgbClr val="513087"/>
            </a:solidFill>
            <a:ln w="9525">
              <a:solidFill>
                <a:srgbClr val="FF0000"/>
              </a:solidFill>
              <a:miter lim="800000"/>
            </a:ln>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solidFill>
                    <a:srgbClr val="FF0066"/>
                  </a:solidFill>
                  <a:cs typeface="Arial" panose="020B0604020202020204" pitchFamily="34" charset="0"/>
                </a:rPr>
                <a:t>Step 4:</a:t>
              </a:r>
              <a:endParaRPr lang="zh-CN" altLang="en-US" b="1" dirty="0">
                <a:solidFill>
                  <a:srgbClr val="FF0066"/>
                </a:solidFill>
                <a:cs typeface="Arial" panose="020B0604020202020204" pitchFamily="34" charset="0"/>
              </a:endParaRPr>
            </a:p>
          </p:txBody>
        </p:sp>
        <p:pic>
          <p:nvPicPr>
            <p:cNvPr id="34"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783" y="-1606"/>
              <a:ext cx="3172612" cy="53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10"/>
            <p:cNvSpPr txBox="1">
              <a:spLocks noChangeArrowheads="1"/>
            </p:cNvSpPr>
            <p:nvPr/>
          </p:nvSpPr>
          <p:spPr bwMode="auto">
            <a:xfrm>
              <a:off x="2637284" y="65668"/>
              <a:ext cx="3453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en-US" altLang="zh-CN" b="1" dirty="0">
                  <a:solidFill>
                    <a:srgbClr val="FFFFFF"/>
                  </a:solidFill>
                  <a:latin typeface="方正粗黑宋简体" panose="02000000000000000000" pitchFamily="2" charset="-122"/>
                  <a:ea typeface="方正粗黑宋简体" panose="02000000000000000000" pitchFamily="2" charset="-122"/>
                </a:rPr>
                <a:t>Analyze the character</a:t>
              </a:r>
              <a:endParaRPr lang="zh-CN" altLang="en-US" b="1" dirty="0">
                <a:solidFill>
                  <a:srgbClr val="FFFFFF"/>
                </a:solidFill>
                <a:latin typeface="方正粗黑宋简体" panose="02000000000000000000" pitchFamily="2" charset="-122"/>
                <a:ea typeface="方正粗黑宋简体" panose="020000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linds(horizontal)">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blinds(horizontal)">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horizont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additive="base">
                                        <p:cTn id="92" dur="500" fill="hold"/>
                                        <p:tgtEl>
                                          <p:spTgt spid="20"/>
                                        </p:tgtEl>
                                        <p:attrNameLst>
                                          <p:attrName>ppt_x</p:attrName>
                                        </p:attrNameLst>
                                      </p:cBhvr>
                                      <p:tavLst>
                                        <p:tav tm="0">
                                          <p:val>
                                            <p:strVal val="#ppt_x"/>
                                          </p:val>
                                        </p:tav>
                                        <p:tav tm="100000">
                                          <p:val>
                                            <p:strVal val="#ppt_x"/>
                                          </p:val>
                                        </p:tav>
                                      </p:tavLst>
                                    </p:anim>
                                    <p:anim calcmode="lin" valueType="num">
                                      <p:cBhvr additive="base">
                                        <p:cTn id="9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blinds(horizontal)">
                                      <p:cBhvr>
                                        <p:cTn id="109" dur="500"/>
                                        <p:tgtEl>
                                          <p:spTgt spid="24"/>
                                        </p:tgtEl>
                                      </p:cBhvr>
                                    </p:animEffec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additive="base">
                                        <p:cTn id="114" dur="500" fill="hold"/>
                                        <p:tgtEl>
                                          <p:spTgt spid="29"/>
                                        </p:tgtEl>
                                        <p:attrNameLst>
                                          <p:attrName>ppt_x</p:attrName>
                                        </p:attrNameLst>
                                      </p:cBhvr>
                                      <p:tavLst>
                                        <p:tav tm="0">
                                          <p:val>
                                            <p:strVal val="#ppt_x"/>
                                          </p:val>
                                        </p:tav>
                                        <p:tav tm="100000">
                                          <p:val>
                                            <p:strVal val="#ppt_x"/>
                                          </p:val>
                                        </p:tav>
                                      </p:tavLst>
                                    </p:anim>
                                    <p:anim calcmode="lin" valueType="num">
                                      <p:cBhvr additive="base">
                                        <p:cTn id="11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blinds(horizontal)">
                                      <p:cBhvr>
                                        <p:cTn id="120" dur="500"/>
                                        <p:tgtEl>
                                          <p:spTgt spid="30"/>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 calcmode="lin" valueType="num">
                                      <p:cBhvr additive="base">
                                        <p:cTn id="125" dur="500" fill="hold"/>
                                        <p:tgtEl>
                                          <p:spTgt spid="31"/>
                                        </p:tgtEl>
                                        <p:attrNameLst>
                                          <p:attrName>ppt_x</p:attrName>
                                        </p:attrNameLst>
                                      </p:cBhvr>
                                      <p:tavLst>
                                        <p:tav tm="0">
                                          <p:val>
                                            <p:strVal val="#ppt_x"/>
                                          </p:val>
                                        </p:tav>
                                        <p:tav tm="100000">
                                          <p:val>
                                            <p:strVal val="#ppt_x"/>
                                          </p:val>
                                        </p:tav>
                                      </p:tavLst>
                                    </p:anim>
                                    <p:anim calcmode="lin" valueType="num">
                                      <p:cBhvr additive="base">
                                        <p:cTn id="1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6" grpId="0" animBg="1"/>
      <p:bldP spid="17" grpId="0" animBg="1"/>
      <p:bldP spid="18" grpId="0" animBg="1"/>
      <p:bldP spid="19" grpId="0" animBg="1"/>
      <p:bldP spid="20" grpId="0" animBg="1"/>
      <p:bldP spid="25" grpId="0" animBg="1"/>
      <p:bldP spid="26" grpId="0" animBg="1"/>
      <p:bldP spid="22" grpId="0"/>
      <p:bldP spid="23" grpId="0" animBg="1"/>
      <p:bldP spid="24" grpId="0" animBg="1"/>
      <p:bldP spid="28" grpId="0" animBg="1"/>
      <p:bldP spid="29"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ph idx="1"/>
          </p:nvPr>
        </p:nvSpPr>
        <p:spPr bwMode="auto">
          <a:xfrm>
            <a:off x="755576" y="1837891"/>
            <a:ext cx="8242189" cy="2376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r>
              <a:rPr lang="en-US" altLang="zh-CN" sz="22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 the dinner on New Year’s Day</a:t>
            </a:r>
            <a:endParaRPr lang="en-US" altLang="zh-CN" sz="22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altLang="zh-CN" sz="2200" b="1" dirty="0">
                <a:solidFill>
                  <a:schemeClr val="accent1">
                    <a:lumMod val="50000"/>
                  </a:schemeClr>
                </a:solidFill>
                <a:latin typeface="Times New Roman" panose="02020603050405020304" pitchFamily="18" charset="0"/>
                <a:cs typeface="Times New Roman" panose="02020603050405020304" pitchFamily="18" charset="0"/>
                <a:sym typeface="+mn-ea"/>
              </a:rPr>
              <a:t>Prissy cooked a meal for  Richard and they had a good dinner on New Year’s Day.</a:t>
            </a:r>
            <a:endParaRPr lang="en-US" altLang="zh-CN" sz="2200" b="1" dirty="0">
              <a:solidFill>
                <a:schemeClr val="accent1">
                  <a:lumMod val="50000"/>
                </a:schemeClr>
              </a:solidFill>
              <a:latin typeface="Times New Roman" panose="02020603050405020304" pitchFamily="18" charset="0"/>
              <a:cs typeface="Times New Roman" panose="02020603050405020304" pitchFamily="18" charset="0"/>
              <a:sym typeface="+mn-ea"/>
            </a:endParaRPr>
          </a:p>
          <a:p>
            <a:r>
              <a:rPr lang="en-US" altLang="zh-CN" sz="22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 </a:t>
            </a:r>
            <a:r>
              <a:rPr lang="en-US" altLang="zh-CN" sz="22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Prissy and Uncle Richard’s </a:t>
            </a:r>
            <a:r>
              <a:rPr lang="en-US" altLang="zh-CN" sz="22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relationship</a:t>
            </a:r>
            <a:endParaRPr lang="en-US" altLang="zh-CN" sz="22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altLang="zh-CN" sz="2200" b="1" dirty="0">
                <a:solidFill>
                  <a:schemeClr val="accent1">
                    <a:lumMod val="50000"/>
                  </a:schemeClr>
                </a:solidFill>
                <a:latin typeface="Times New Roman" panose="02020603050405020304" pitchFamily="18" charset="0"/>
                <a:cs typeface="Times New Roman" panose="02020603050405020304" pitchFamily="18" charset="0"/>
                <a:sym typeface="+mn-ea"/>
              </a:rPr>
              <a:t>Richard and Prissy</a:t>
            </a:r>
            <a:r>
              <a:rPr lang="en-US" altLang="zh-CN" sz="2200" b="1" dirty="0">
                <a:solidFill>
                  <a:schemeClr val="accent1">
                    <a:lumMod val="50000"/>
                  </a:schemeClr>
                </a:solidFill>
                <a:latin typeface="Times New Roman" panose="02020603050405020304" pitchFamily="18" charset="0"/>
                <a:cs typeface="Times New Roman" panose="02020603050405020304" pitchFamily="18" charset="0"/>
              </a:rPr>
              <a:t> made up with each other and were still very good friends. </a:t>
            </a:r>
            <a:endParaRPr lang="en-US" altLang="zh-CN" sz="2200" b="1" dirty="0">
              <a:solidFill>
                <a:schemeClr val="accent1">
                  <a:lumMod val="50000"/>
                </a:schemeClr>
              </a:solidFill>
              <a:latin typeface="Times New Roman" panose="02020603050405020304" pitchFamily="18" charset="0"/>
              <a:cs typeface="Times New Roman" panose="02020603050405020304" pitchFamily="18" charset="0"/>
            </a:endParaRPr>
          </a:p>
          <a:p>
            <a:endParaRPr lang="en-US" altLang="zh-CN" sz="2200" b="1" dirty="0">
              <a:latin typeface="Times New Roman" panose="02020603050405020304" pitchFamily="18" charset="0"/>
              <a:cs typeface="Times New Roman" panose="02020603050405020304" pitchFamily="18" charset="0"/>
            </a:endParaRPr>
          </a:p>
        </p:txBody>
      </p:sp>
      <p:sp>
        <p:nvSpPr>
          <p:cNvPr id="3" name="TextBox 4"/>
          <p:cNvSpPr txBox="1">
            <a:spLocks noChangeArrowheads="1"/>
          </p:cNvSpPr>
          <p:nvPr/>
        </p:nvSpPr>
        <p:spPr bwMode="auto">
          <a:xfrm>
            <a:off x="899592" y="1090828"/>
            <a:ext cx="5630644" cy="438582"/>
          </a:xfrm>
          <a:prstGeom prst="rect">
            <a:avLst/>
          </a:prstGeom>
        </p:spPr>
        <p:style>
          <a:lnRef idx="2">
            <a:schemeClr val="accent2"/>
          </a:lnRef>
          <a:fillRef idx="1">
            <a:schemeClr val="lt1"/>
          </a:fillRef>
          <a:effectRef idx="0">
            <a:schemeClr val="accent2"/>
          </a:effectRef>
          <a:fontRef idx="minor">
            <a:schemeClr val="dk1"/>
          </a:fontRef>
        </p:style>
        <p:txBody>
          <a:bodyPr wrap="non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r>
              <a:rPr lang="en-US" altLang="zh-CN" sz="2400" dirty="0">
                <a:solidFill>
                  <a:srgbClr val="FF0066"/>
                </a:solidFill>
                <a:latin typeface="Times New Roman" panose="02020603050405020304" pitchFamily="18" charset="0"/>
                <a:cs typeface="Times New Roman" panose="02020603050405020304" pitchFamily="18" charset="0"/>
              </a:rPr>
              <a:t>Trends/ending in the story’s development </a:t>
            </a:r>
            <a:endParaRPr lang="zh-CN" altLang="en-US" sz="2400" dirty="0">
              <a:solidFill>
                <a:srgbClr val="FF0066"/>
              </a:solidFill>
              <a:latin typeface="Times New Roman" panose="02020603050405020304" pitchFamily="18" charset="0"/>
              <a:cs typeface="Times New Roman" panose="02020603050405020304" pitchFamily="18" charset="0"/>
            </a:endParaRPr>
          </a:p>
        </p:txBody>
      </p:sp>
      <p:grpSp>
        <p:nvGrpSpPr>
          <p:cNvPr id="4" name="组合 5"/>
          <p:cNvGrpSpPr/>
          <p:nvPr/>
        </p:nvGrpSpPr>
        <p:grpSpPr bwMode="auto">
          <a:xfrm>
            <a:off x="827584" y="123478"/>
            <a:ext cx="4176464" cy="648072"/>
            <a:chOff x="1311493" y="50525"/>
            <a:chExt cx="4016157" cy="725487"/>
          </a:xfrm>
        </p:grpSpPr>
        <p:sp>
          <p:nvSpPr>
            <p:cNvPr id="5" name="文本框 6"/>
            <p:cNvSpPr txBox="1">
              <a:spLocks noChangeArrowheads="1"/>
            </p:cNvSpPr>
            <p:nvPr/>
          </p:nvSpPr>
          <p:spPr bwMode="auto">
            <a:xfrm>
              <a:off x="1311493" y="156467"/>
              <a:ext cx="978888" cy="377795"/>
            </a:xfrm>
            <a:prstGeom prst="rect">
              <a:avLst/>
            </a:prstGeom>
            <a:solidFill>
              <a:srgbClr val="513087"/>
            </a:solidFill>
            <a:ln w="9525">
              <a:solidFill>
                <a:srgbClr val="FF0000"/>
              </a:solidFill>
              <a:miter lim="800000"/>
            </a:ln>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rgbClr val="FF0066"/>
                  </a:solidFill>
                  <a:cs typeface="Arial" panose="020B0604020202020204" pitchFamily="34" charset="0"/>
                </a:rPr>
                <a:t>Step 5</a:t>
              </a:r>
              <a:r>
                <a:rPr lang="zh-CN" altLang="en-US" sz="2000" b="1" dirty="0">
                  <a:solidFill>
                    <a:srgbClr val="FF0066"/>
                  </a:solidFill>
                  <a:cs typeface="Arial" panose="020B0604020202020204" pitchFamily="34" charset="0"/>
                </a:rPr>
                <a:t>：</a:t>
              </a:r>
              <a:endParaRPr lang="zh-CN" altLang="en-US" sz="2000" b="1" dirty="0">
                <a:solidFill>
                  <a:srgbClr val="FF0066"/>
                </a:solidFill>
                <a:cs typeface="Arial" panose="020B0604020202020204" pitchFamily="34" charset="0"/>
              </a:endParaRPr>
            </a:p>
          </p:txBody>
        </p:sp>
        <p:pic>
          <p:nvPicPr>
            <p:cNvPr id="6" name="Picture 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08673" y="50525"/>
              <a:ext cx="301897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2384756" y="67499"/>
              <a:ext cx="2730796" cy="58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dirty="0">
                  <a:solidFill>
                    <a:srgbClr val="FFFFFF"/>
                  </a:solidFill>
                  <a:latin typeface="方正粗黑宋简体" panose="02000000000000000000" pitchFamily="2" charset="-122"/>
                  <a:ea typeface="方正粗黑宋简体" panose="02000000000000000000" pitchFamily="2" charset="-122"/>
                </a:rPr>
                <a:t>Predicting the ending</a:t>
              </a:r>
              <a:endParaRPr lang="en-US" altLang="zh-CN" sz="1600" b="1" dirty="0">
                <a:solidFill>
                  <a:srgbClr val="FFFFFF"/>
                </a:solidFill>
                <a:latin typeface="方正粗黑宋简体" panose="02000000000000000000" pitchFamily="2" charset="-122"/>
                <a:ea typeface="方正粗黑宋简体" panose="02000000000000000000" pitchFamily="2" charset="-122"/>
              </a:endParaRPr>
            </a:p>
            <a:p>
              <a:r>
                <a:rPr lang="en-US" altLang="zh-CN" sz="1600" b="1" dirty="0">
                  <a:solidFill>
                    <a:srgbClr val="FFFFFF"/>
                  </a:solidFill>
                  <a:latin typeface="方正粗黑宋简体" panose="02000000000000000000" pitchFamily="2" charset="-122"/>
                  <a:ea typeface="方正粗黑宋简体" panose="02000000000000000000" pitchFamily="2" charset="-122"/>
                </a:rPr>
                <a:t>Deepen the theme</a:t>
              </a:r>
              <a:endParaRPr lang="zh-CN" altLang="en-US" sz="1600" b="1" dirty="0">
                <a:solidFill>
                  <a:srgbClr val="FFFFFF"/>
                </a:solidFill>
                <a:latin typeface="方正粗黑宋简体" panose="02000000000000000000" pitchFamily="2" charset="-122"/>
                <a:ea typeface="方正粗黑宋简体" panose="020000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00276" y="975409"/>
          <a:ext cx="8227473" cy="4103116"/>
        </p:xfrm>
        <a:graphic>
          <a:graphicData uri="http://schemas.openxmlformats.org/drawingml/2006/table">
            <a:tbl>
              <a:tblPr firstRow="1" bandRow="1">
                <a:tableStyleId>{16D9F66E-5EB9-4882-86FB-DCBF35E3C3E4}</a:tableStyleId>
              </a:tblPr>
              <a:tblGrid>
                <a:gridCol w="336830"/>
                <a:gridCol w="1154700"/>
                <a:gridCol w="2198189"/>
                <a:gridCol w="2016224"/>
                <a:gridCol w="2521530"/>
              </a:tblGrid>
              <a:tr h="1247911">
                <a:tc rowSpan="6">
                  <a:txBody>
                    <a:bodyPr/>
                    <a:lstStyle/>
                    <a:p>
                      <a:r>
                        <a:rPr lang="zh-CN" altLang="en-US" sz="1600" dirty="0">
                          <a:solidFill>
                            <a:srgbClr val="FF0701"/>
                          </a:solidFill>
                        </a:rPr>
                        <a:t>三条线</a:t>
                      </a:r>
                      <a:endParaRPr lang="zh-CN" altLang="en-US" sz="1600" dirty="0">
                        <a:solidFill>
                          <a:srgbClr val="FF0701"/>
                        </a:solidFill>
                      </a:endParaRPr>
                    </a:p>
                  </a:txBody>
                  <a:tcPr marL="91427" marR="91427" marT="45716" marB="45716"/>
                </a:tc>
                <a:tc>
                  <a:txBody>
                    <a:bodyPr/>
                    <a:lstStyle/>
                    <a:p>
                      <a:r>
                        <a:rPr lang="zh-CN" altLang="en-US" sz="1600" dirty="0"/>
                        <a:t>时空线（明线）</a:t>
                      </a:r>
                      <a:endParaRPr lang="en-US" altLang="zh-CN" sz="1600" dirty="0"/>
                    </a:p>
                    <a:p>
                      <a:r>
                        <a:rPr lang="en-US" altLang="zh-CN" sz="1600" dirty="0"/>
                        <a:t>Time &amp; Place</a:t>
                      </a:r>
                      <a:endParaRPr lang="en-US" altLang="zh-CN" sz="1600" dirty="0"/>
                    </a:p>
                    <a:p>
                      <a:r>
                        <a:rPr lang="en-US" altLang="zh-CN" sz="1600" dirty="0"/>
                        <a:t>(setting)</a:t>
                      </a:r>
                      <a:endParaRPr lang="zh-CN" altLang="en-US" sz="1600" dirty="0"/>
                    </a:p>
                  </a:txBody>
                  <a:tcPr marL="91427" marR="91427" marT="45716" marB="45716"/>
                </a:tc>
                <a:tc>
                  <a:txBody>
                    <a:bodyPr/>
                    <a:lstStyle/>
                    <a:p>
                      <a:r>
                        <a:rPr lang="zh-CN" altLang="en-US" sz="1600" dirty="0"/>
                        <a:t>情节线</a:t>
                      </a:r>
                      <a:endParaRPr lang="en-US" altLang="zh-CN" sz="1600" dirty="0"/>
                    </a:p>
                    <a:p>
                      <a:r>
                        <a:rPr lang="en-US" altLang="zh-CN" sz="1600" dirty="0">
                          <a:solidFill>
                            <a:srgbClr val="FF0701"/>
                          </a:solidFill>
                        </a:rPr>
                        <a:t>(Plot</a:t>
                      </a:r>
                      <a:r>
                        <a:rPr lang="zh-CN" altLang="en-US" sz="1600" dirty="0">
                          <a:solidFill>
                            <a:srgbClr val="FF0701"/>
                          </a:solidFill>
                        </a:rPr>
                        <a:t>暗线</a:t>
                      </a:r>
                      <a:r>
                        <a:rPr lang="en-US" altLang="zh-CN" sz="1600" dirty="0">
                          <a:solidFill>
                            <a:srgbClr val="FF0701"/>
                          </a:solidFill>
                        </a:rPr>
                        <a:t>) </a:t>
                      </a:r>
                      <a:endParaRPr lang="zh-CN" altLang="en-US" sz="1600" dirty="0">
                        <a:solidFill>
                          <a:srgbClr val="FF0701"/>
                        </a:solidFill>
                      </a:endParaRPr>
                    </a:p>
                  </a:txBody>
                  <a:tcPr marL="91427" marR="91427" marT="45716" marB="45716"/>
                </a:tc>
                <a:tc>
                  <a:txBody>
                    <a:bodyPr/>
                    <a:lstStyle/>
                    <a:p>
                      <a:r>
                        <a:rPr lang="zh-CN" altLang="en-US" sz="1600" dirty="0"/>
                        <a:t>情感线  </a:t>
                      </a:r>
                      <a:endParaRPr lang="en-US" altLang="zh-CN" sz="1600" dirty="0"/>
                    </a:p>
                    <a:p>
                      <a:r>
                        <a:rPr lang="en-US" altLang="zh-CN" sz="1600" dirty="0">
                          <a:solidFill>
                            <a:srgbClr val="FF0701"/>
                          </a:solidFill>
                        </a:rPr>
                        <a:t>(Mood</a:t>
                      </a:r>
                      <a:r>
                        <a:rPr lang="zh-CN" altLang="en-US" sz="1600" dirty="0">
                          <a:solidFill>
                            <a:srgbClr val="FF0701"/>
                          </a:solidFill>
                        </a:rPr>
                        <a:t>暗线</a:t>
                      </a:r>
                      <a:r>
                        <a:rPr lang="en-US" altLang="zh-CN" sz="1600" dirty="0">
                          <a:solidFill>
                            <a:srgbClr val="FF0701"/>
                          </a:solidFill>
                        </a:rPr>
                        <a:t>)</a:t>
                      </a:r>
                      <a:endParaRPr lang="en-US" altLang="zh-CN" sz="1600" dirty="0">
                        <a:solidFill>
                          <a:srgbClr val="FF0701"/>
                        </a:solidFill>
                      </a:endParaRPr>
                    </a:p>
                    <a:p>
                      <a:r>
                        <a:rPr lang="en-US" altLang="zh-CN" sz="1600" dirty="0">
                          <a:solidFill>
                            <a:srgbClr val="FF0701"/>
                          </a:solidFill>
                        </a:rPr>
                        <a:t> </a:t>
                      </a:r>
                      <a:r>
                        <a:rPr lang="en-US" altLang="zh-CN" sz="1600" dirty="0">
                          <a:solidFill>
                            <a:srgbClr val="0000FF"/>
                          </a:solidFill>
                        </a:rPr>
                        <a:t>(</a:t>
                      </a:r>
                      <a:r>
                        <a:rPr lang="en-US" altLang="zh-CN" sz="1600" dirty="0" err="1">
                          <a:solidFill>
                            <a:srgbClr val="0000FF"/>
                          </a:solidFill>
                        </a:rPr>
                        <a:t>Prissy’s</a:t>
                      </a:r>
                      <a:r>
                        <a:rPr lang="en-US" altLang="zh-CN" sz="1600" dirty="0">
                          <a:solidFill>
                            <a:srgbClr val="0000FF"/>
                          </a:solidFill>
                        </a:rPr>
                        <a:t>)</a:t>
                      </a:r>
                      <a:endParaRPr lang="zh-CN" altLang="en-US" sz="1600" dirty="0">
                        <a:solidFill>
                          <a:srgbClr val="0000FF"/>
                        </a:solidFill>
                      </a:endParaRPr>
                    </a:p>
                  </a:txBody>
                  <a:tcPr marL="91427" marR="91427" marT="45716" marB="45716"/>
                </a:tc>
                <a:tc>
                  <a:txBody>
                    <a:bodyPr/>
                    <a:lstStyle/>
                    <a:p>
                      <a:r>
                        <a:rPr lang="zh-CN" altLang="en-US" sz="1600" dirty="0"/>
                        <a:t>情感线  </a:t>
                      </a:r>
                      <a:endParaRPr lang="en-US" altLang="zh-CN" sz="1600" dirty="0"/>
                    </a:p>
                    <a:p>
                      <a:r>
                        <a:rPr lang="en-US" altLang="zh-CN" sz="1600" dirty="0">
                          <a:solidFill>
                            <a:srgbClr val="FF0701"/>
                          </a:solidFill>
                        </a:rPr>
                        <a:t>(Mood</a:t>
                      </a:r>
                      <a:r>
                        <a:rPr lang="zh-CN" altLang="en-US" sz="1600" dirty="0">
                          <a:solidFill>
                            <a:srgbClr val="FF0701"/>
                          </a:solidFill>
                        </a:rPr>
                        <a:t>暗线</a:t>
                      </a:r>
                      <a:r>
                        <a:rPr lang="en-US" altLang="zh-CN" sz="1600" dirty="0">
                          <a:solidFill>
                            <a:srgbClr val="FF0701"/>
                          </a:solidFill>
                        </a:rPr>
                        <a:t>)</a:t>
                      </a:r>
                      <a:endParaRPr lang="en-US" altLang="zh-CN" sz="1600" dirty="0">
                        <a:solidFill>
                          <a:srgbClr val="FF0701"/>
                        </a:solidFill>
                      </a:endParaRPr>
                    </a:p>
                    <a:p>
                      <a:r>
                        <a:rPr lang="en-US" altLang="zh-CN" sz="1600" dirty="0">
                          <a:solidFill>
                            <a:srgbClr val="FF0701"/>
                          </a:solidFill>
                        </a:rPr>
                        <a:t> </a:t>
                      </a:r>
                      <a:r>
                        <a:rPr lang="en-US" altLang="zh-CN" sz="1600" dirty="0">
                          <a:solidFill>
                            <a:srgbClr val="0000FF"/>
                          </a:solidFill>
                        </a:rPr>
                        <a:t>(Richard’s)</a:t>
                      </a:r>
                      <a:endParaRPr lang="zh-CN" altLang="en-US" sz="1600" dirty="0">
                        <a:solidFill>
                          <a:srgbClr val="0000FF"/>
                        </a:solidFill>
                      </a:endParaRPr>
                    </a:p>
                    <a:p>
                      <a:endParaRPr lang="zh-CN" altLang="en-US" sz="1600" dirty="0">
                        <a:solidFill>
                          <a:srgbClr val="0000FF"/>
                        </a:solidFill>
                      </a:endParaRPr>
                    </a:p>
                  </a:txBody>
                  <a:tcPr marL="91427" marR="91427" marT="45716" marB="45716"/>
                </a:tc>
              </a:tr>
              <a:tr h="783569">
                <a:tc vMerge="1">
                  <a:tcPr/>
                </a:tc>
                <a:tc>
                  <a:txBody>
                    <a:bodyPr/>
                    <a:lstStyle/>
                    <a:p>
                      <a:r>
                        <a:rPr lang="en-US" altLang="zh-CN" sz="1600" b="1" dirty="0">
                          <a:solidFill>
                            <a:srgbClr val="0000FF"/>
                          </a:solidFill>
                        </a:rPr>
                        <a:t>New Year Day;</a:t>
                      </a:r>
                      <a:endParaRPr lang="en-US" altLang="zh-CN" sz="1600" b="1" dirty="0">
                        <a:solidFill>
                          <a:srgbClr val="0000FF"/>
                        </a:solidFill>
                      </a:endParaRPr>
                    </a:p>
                    <a:p>
                      <a:r>
                        <a:rPr lang="en-US" altLang="zh-CN" sz="1600" b="1" dirty="0">
                          <a:solidFill>
                            <a:srgbClr val="0000FF"/>
                          </a:solidFill>
                        </a:rPr>
                        <a:t>8 years ago</a:t>
                      </a:r>
                      <a:endParaRPr lang="zh-CN" altLang="en-US" sz="1600" b="1" dirty="0">
                        <a:solidFill>
                          <a:srgbClr val="0000FF"/>
                        </a:solidFill>
                      </a:endParaRPr>
                    </a:p>
                  </a:txBody>
                  <a:tcPr marL="91427" marR="91427" marT="45716" marB="45716"/>
                </a:tc>
                <a:tc>
                  <a:txBody>
                    <a:bodyPr/>
                    <a:lstStyle/>
                    <a:p>
                      <a:r>
                        <a:rPr lang="en-US" altLang="zh-CN" sz="1600" b="1" dirty="0"/>
                        <a:t>Opening (</a:t>
                      </a:r>
                      <a:r>
                        <a:rPr lang="zh-CN" altLang="en-US" sz="1600" b="1" dirty="0"/>
                        <a:t>起）</a:t>
                      </a:r>
                      <a:endParaRPr lang="en-US" altLang="zh-CN" sz="1600" b="1" dirty="0"/>
                    </a:p>
                    <a:p>
                      <a:r>
                        <a:rPr lang="en-US" altLang="zh-CN" sz="1600" b="1" dirty="0">
                          <a:solidFill>
                            <a:srgbClr val="0000FF"/>
                          </a:solidFill>
                        </a:rPr>
                        <a:t>inciting</a:t>
                      </a:r>
                      <a:r>
                        <a:rPr lang="en-US" altLang="zh-CN" sz="1600" b="1" baseline="0" dirty="0">
                          <a:solidFill>
                            <a:srgbClr val="0000FF"/>
                          </a:solidFill>
                        </a:rPr>
                        <a:t> incident(</a:t>
                      </a:r>
                      <a:r>
                        <a:rPr lang="zh-CN" altLang="en-US" sz="1600" b="1" baseline="0" dirty="0">
                          <a:solidFill>
                            <a:srgbClr val="0000FF"/>
                          </a:solidFill>
                        </a:rPr>
                        <a:t>引发事件）</a:t>
                      </a:r>
                      <a:endParaRPr lang="zh-CN" altLang="en-US" sz="1600" b="1" dirty="0">
                        <a:solidFill>
                          <a:srgbClr val="0000FF"/>
                        </a:solidFill>
                      </a:endParaRPr>
                    </a:p>
                  </a:txBody>
                  <a:tcPr marL="91427" marR="91427" marT="45716" marB="45716"/>
                </a:tc>
                <a:tc>
                  <a:txBody>
                    <a:bodyPr/>
                    <a:lstStyle/>
                    <a:p>
                      <a:r>
                        <a:rPr lang="en-US" altLang="zh-CN" sz="1600" b="1" dirty="0"/>
                        <a:t>unconcerned,</a:t>
                      </a:r>
                      <a:endParaRPr lang="zh-CN" altLang="en-US" sz="1600" b="1" dirty="0"/>
                    </a:p>
                  </a:txBody>
                  <a:tcPr marL="91427" marR="91427" marT="45716" marB="45716"/>
                </a:tc>
                <a:tc>
                  <a:txBody>
                    <a:bodyPr/>
                    <a:lstStyle/>
                    <a:p>
                      <a:r>
                        <a:rPr lang="en-US" altLang="zh-CN" sz="1600" b="1" dirty="0"/>
                        <a:t>Strong-looking, </a:t>
                      </a:r>
                      <a:endParaRPr lang="zh-CN" altLang="en-US" sz="1600" b="1" dirty="0"/>
                    </a:p>
                  </a:txBody>
                  <a:tcPr marL="91427" marR="91427" marT="45716" marB="45716"/>
                </a:tc>
              </a:tr>
              <a:tr h="0">
                <a:tc vMerge="1">
                  <a:tcPr/>
                </a:tc>
                <a:tc>
                  <a:txBody>
                    <a:bodyPr/>
                    <a:lstStyle/>
                    <a:p>
                      <a:r>
                        <a:rPr lang="en-US" altLang="zh-CN" sz="1600" b="1" dirty="0">
                          <a:solidFill>
                            <a:srgbClr val="0000FF"/>
                          </a:solidFill>
                        </a:rPr>
                        <a:t> Uncle’s house</a:t>
                      </a:r>
                      <a:endParaRPr lang="zh-CN" altLang="en-US" sz="1600" b="1" dirty="0">
                        <a:solidFill>
                          <a:srgbClr val="0000FF"/>
                        </a:solidFill>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kern="1200" dirty="0">
                          <a:solidFill>
                            <a:schemeClr val="dk1"/>
                          </a:solidFill>
                          <a:latin typeface="+mn-lt"/>
                          <a:ea typeface="+mn-ea"/>
                          <a:cs typeface="+mn-cs"/>
                        </a:rPr>
                        <a:t>Foreshadowing (</a:t>
                      </a:r>
                      <a:r>
                        <a:rPr lang="zh-CN" altLang="en-US" sz="1600" b="1" kern="1200" dirty="0">
                          <a:solidFill>
                            <a:schemeClr val="dk1"/>
                          </a:solidFill>
                          <a:latin typeface="+mn-lt"/>
                          <a:ea typeface="+mn-ea"/>
                          <a:cs typeface="+mn-cs"/>
                        </a:rPr>
                        <a:t>伏笔）</a:t>
                      </a:r>
                      <a:endParaRPr lang="zh-CN" altLang="en-US" sz="1600" b="1" kern="1200" dirty="0">
                        <a:solidFill>
                          <a:schemeClr val="dk1"/>
                        </a:solidFill>
                        <a:latin typeface="+mn-lt"/>
                        <a:ea typeface="+mn-ea"/>
                        <a:cs typeface="+mn-cs"/>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kern="1200" dirty="0">
                          <a:solidFill>
                            <a:schemeClr val="dk1"/>
                          </a:solidFill>
                          <a:latin typeface="+mn-lt"/>
                          <a:ea typeface="+mn-ea"/>
                          <a:cs typeface="+mn-cs"/>
                        </a:rPr>
                        <a:t>sorry, caring, kind, helpful</a:t>
                      </a:r>
                      <a:endParaRPr lang="zh-CN" altLang="en-US" sz="1600" b="1" dirty="0"/>
                    </a:p>
                  </a:txBody>
                  <a:tcPr marL="91427" marR="91427" marT="45716" marB="45716"/>
                </a:tc>
                <a:tc>
                  <a:txBody>
                    <a:bodyPr/>
                    <a:lstStyle/>
                    <a:p>
                      <a:r>
                        <a:rPr lang="en-US" altLang="zh-CN" sz="1600" b="1" dirty="0"/>
                        <a:t>Frank, bad tempered</a:t>
                      </a:r>
                      <a:endParaRPr lang="zh-CN" altLang="en-US" sz="1600" b="1" dirty="0"/>
                    </a:p>
                  </a:txBody>
                  <a:tcPr marL="91427" marR="91427" marT="45716" marB="45716"/>
                </a:tc>
              </a:tr>
              <a:tr h="592467">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kern="1200" dirty="0">
                          <a:solidFill>
                            <a:srgbClr val="0000FF"/>
                          </a:solidFill>
                          <a:latin typeface="+mn-lt"/>
                          <a:ea typeface="+mn-ea"/>
                          <a:cs typeface="+mn-cs"/>
                        </a:rPr>
                        <a:t>New Year’s dinner</a:t>
                      </a:r>
                      <a:endParaRPr lang="zh-CN" altLang="en-US" sz="1600" b="1" kern="1200" dirty="0">
                        <a:solidFill>
                          <a:srgbClr val="0000FF"/>
                        </a:solidFill>
                        <a:latin typeface="+mn-lt"/>
                        <a:ea typeface="+mn-ea"/>
                        <a:cs typeface="+mn-cs"/>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kern="1200" dirty="0">
                          <a:solidFill>
                            <a:schemeClr val="dk1"/>
                          </a:solidFill>
                          <a:latin typeface="+mn-lt"/>
                          <a:ea typeface="+mn-ea"/>
                          <a:cs typeface="+mn-cs"/>
                        </a:rPr>
                        <a:t>Developing ( </a:t>
                      </a:r>
                      <a:r>
                        <a:rPr lang="zh-CN" altLang="en-US" sz="1600" b="1" kern="1200" dirty="0">
                          <a:solidFill>
                            <a:schemeClr val="dk1"/>
                          </a:solidFill>
                          <a:latin typeface="+mn-lt"/>
                          <a:ea typeface="+mn-ea"/>
                          <a:cs typeface="+mn-cs"/>
                        </a:rPr>
                        <a:t>承）</a:t>
                      </a:r>
                      <a:r>
                        <a:rPr lang="en-US" altLang="zh-CN" sz="1600" b="1" kern="1200" dirty="0">
                          <a:solidFill>
                            <a:srgbClr val="FF0701"/>
                          </a:solidFill>
                          <a:latin typeface="+mn-lt"/>
                          <a:ea typeface="+mn-ea"/>
                          <a:cs typeface="+mn-cs"/>
                        </a:rPr>
                        <a:t>Up1</a:t>
                      </a:r>
                      <a:endParaRPr lang="zh-CN" altLang="en-US" sz="1600" b="1" kern="1200" dirty="0">
                        <a:solidFill>
                          <a:srgbClr val="FF0701"/>
                        </a:solidFill>
                        <a:latin typeface="+mn-lt"/>
                        <a:ea typeface="+mn-ea"/>
                        <a:cs typeface="+mn-cs"/>
                      </a:endParaRPr>
                    </a:p>
                    <a:p>
                      <a:pPr marL="0" algn="l" defTabSz="914400" rtl="0" eaLnBrk="1" latinLnBrk="0" hangingPunct="1"/>
                      <a:endParaRPr lang="zh-CN" altLang="en-US" sz="1600" b="1" kern="1200" dirty="0">
                        <a:solidFill>
                          <a:srgbClr val="FF0701"/>
                        </a:solidFill>
                        <a:latin typeface="+mn-lt"/>
                        <a:ea typeface="+mn-ea"/>
                        <a:cs typeface="+mn-cs"/>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dirty="0"/>
                        <a:t>sincere</a:t>
                      </a:r>
                      <a:endParaRPr lang="zh-CN" altLang="en-US" sz="1600" b="1" dirty="0"/>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dirty="0"/>
                        <a:t>stubborn, lonely (bachelor)</a:t>
                      </a:r>
                      <a:endParaRPr lang="zh-CN" altLang="en-US" sz="1600" b="1" dirty="0"/>
                    </a:p>
                  </a:txBody>
                  <a:tcPr marL="91427" marR="91427" marT="45716" marB="45716"/>
                </a:tc>
              </a:tr>
              <a:tr h="462681">
                <a:tc vMerge="1">
                  <a:tcPr/>
                </a:tc>
                <a:tc>
                  <a:txBody>
                    <a:bodyPr/>
                    <a:lstStyle/>
                    <a:p>
                      <a:endParaRPr lang="zh-CN" altLang="en-US" sz="1600" dirty="0"/>
                    </a:p>
                  </a:txBody>
                  <a:tcPr marL="91427" marR="91427" marT="45716" marB="45716"/>
                </a:tc>
                <a:tc>
                  <a:txBody>
                    <a:bodyPr/>
                    <a:lstStyle/>
                    <a:p>
                      <a:r>
                        <a:rPr lang="en-US" altLang="zh-CN" sz="1600" b="1" kern="1200" dirty="0">
                          <a:solidFill>
                            <a:schemeClr val="dk1"/>
                          </a:solidFill>
                          <a:latin typeface="+mn-lt"/>
                          <a:ea typeface="+mn-ea"/>
                          <a:cs typeface="+mn-cs"/>
                        </a:rPr>
                        <a:t>Changing </a:t>
                      </a:r>
                      <a:r>
                        <a:rPr lang="zh-CN" altLang="en-US" sz="1600" b="1" kern="1200" dirty="0">
                          <a:solidFill>
                            <a:schemeClr val="dk1"/>
                          </a:solidFill>
                          <a:latin typeface="+mn-lt"/>
                          <a:ea typeface="+mn-ea"/>
                          <a:cs typeface="+mn-cs"/>
                        </a:rPr>
                        <a:t>（转）</a:t>
                      </a:r>
                      <a:endParaRPr lang="zh-CN" altLang="en-US" sz="1600" b="1" kern="1200" dirty="0">
                        <a:solidFill>
                          <a:schemeClr val="dk1"/>
                        </a:solidFill>
                        <a:latin typeface="+mn-lt"/>
                        <a:ea typeface="+mn-ea"/>
                        <a:cs typeface="+mn-cs"/>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kern="1200" dirty="0">
                          <a:solidFill>
                            <a:schemeClr val="dk1"/>
                          </a:solidFill>
                          <a:latin typeface="+mn-lt"/>
                          <a:ea typeface="+mn-ea"/>
                          <a:cs typeface="+mn-cs"/>
                        </a:rPr>
                        <a:t>devoted</a:t>
                      </a:r>
                      <a:endParaRPr lang="zh-CN" altLang="en-US" sz="1600" b="1" dirty="0"/>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dirty="0"/>
                        <a:t>grateful</a:t>
                      </a:r>
                      <a:endParaRPr lang="zh-CN" altLang="en-US" sz="1600" b="1" dirty="0"/>
                    </a:p>
                  </a:txBody>
                  <a:tcPr marL="91427" marR="91427" marT="45716" marB="45716"/>
                </a:tc>
              </a:tr>
              <a:tr h="323984">
                <a:tc vMerge="1">
                  <a:tcPr/>
                </a:tc>
                <a:tc>
                  <a:txBody>
                    <a:bodyPr/>
                    <a:lstStyle/>
                    <a:p>
                      <a:endParaRPr lang="zh-CN" altLang="en-US" sz="1600" dirty="0"/>
                    </a:p>
                  </a:txBody>
                  <a:tcPr marL="91427" marR="91427" marT="45716" marB="45716"/>
                </a:tc>
                <a:tc>
                  <a:txBody>
                    <a:bodyPr/>
                    <a:lstStyle/>
                    <a:p>
                      <a:r>
                        <a:rPr lang="en-US" altLang="zh-CN" sz="1600" b="1" kern="1200" dirty="0">
                          <a:solidFill>
                            <a:schemeClr val="dk1"/>
                          </a:solidFill>
                          <a:latin typeface="+mn-lt"/>
                          <a:ea typeface="+mn-ea"/>
                          <a:cs typeface="+mn-cs"/>
                        </a:rPr>
                        <a:t>Concluding </a:t>
                      </a:r>
                      <a:r>
                        <a:rPr lang="zh-CN" altLang="en-US" sz="1600" b="1" kern="1200" dirty="0">
                          <a:solidFill>
                            <a:schemeClr val="dk1"/>
                          </a:solidFill>
                          <a:latin typeface="+mn-lt"/>
                          <a:ea typeface="+mn-ea"/>
                          <a:cs typeface="+mn-cs"/>
                        </a:rPr>
                        <a:t>（合）</a:t>
                      </a:r>
                      <a:endParaRPr lang="zh-CN" altLang="en-US" sz="1600" b="1" kern="1200" dirty="0">
                        <a:solidFill>
                          <a:schemeClr val="dk1"/>
                        </a:solidFill>
                        <a:latin typeface="+mn-lt"/>
                        <a:ea typeface="+mn-ea"/>
                        <a:cs typeface="+mn-cs"/>
                      </a:endParaRPr>
                    </a:p>
                  </a:txBody>
                  <a:tcPr marL="91427" marR="91427" marT="45716" marB="45716"/>
                </a:tc>
                <a:tc>
                  <a:txBody>
                    <a:bodyPr/>
                    <a:lstStyle/>
                    <a:p>
                      <a:r>
                        <a:rPr lang="en-US" altLang="zh-CN" sz="1600" b="1" dirty="0"/>
                        <a:t>relieved</a:t>
                      </a:r>
                      <a:endParaRPr lang="zh-CN" altLang="en-US" sz="1600" b="1" dirty="0"/>
                    </a:p>
                  </a:txBody>
                  <a:tcPr marL="91427" marR="91427" marT="45716" marB="45716"/>
                </a:tc>
                <a:tc>
                  <a:txBody>
                    <a:bodyPr/>
                    <a:lstStyle/>
                    <a:p>
                      <a:r>
                        <a:rPr lang="en-US" altLang="zh-CN" sz="1600" b="1" dirty="0"/>
                        <a:t>appreciative</a:t>
                      </a:r>
                      <a:endParaRPr lang="zh-CN" altLang="en-US" sz="1600" b="1" dirty="0"/>
                    </a:p>
                  </a:txBody>
                  <a:tcPr marL="91427" marR="91427" marT="45716" marB="45716"/>
                </a:tc>
              </a:tr>
            </a:tbl>
          </a:graphicData>
        </a:graphic>
      </p:graphicFrame>
      <p:grpSp>
        <p:nvGrpSpPr>
          <p:cNvPr id="14" name="组合 13"/>
          <p:cNvGrpSpPr/>
          <p:nvPr/>
        </p:nvGrpSpPr>
        <p:grpSpPr>
          <a:xfrm>
            <a:off x="323528" y="22626"/>
            <a:ext cx="5643699" cy="896902"/>
            <a:chOff x="178330" y="169885"/>
            <a:chExt cx="5643699" cy="896902"/>
          </a:xfrm>
        </p:grpSpPr>
        <p:sp>
          <p:nvSpPr>
            <p:cNvPr id="6" name="文本框 20"/>
            <p:cNvSpPr txBox="1">
              <a:spLocks noChangeArrowheads="1"/>
            </p:cNvSpPr>
            <p:nvPr/>
          </p:nvSpPr>
          <p:spPr bwMode="auto">
            <a:xfrm>
              <a:off x="730307" y="212234"/>
              <a:ext cx="4153746" cy="346249"/>
            </a:xfrm>
            <a:prstGeom prst="rect">
              <a:avLst/>
            </a:prstGeom>
          </p:spPr>
          <p:style>
            <a:lnRef idx="1">
              <a:schemeClr val="accent3"/>
            </a:lnRef>
            <a:fillRef idx="2">
              <a:schemeClr val="accent3"/>
            </a:fillRef>
            <a:effectRef idx="1">
              <a:schemeClr val="accent3"/>
            </a:effectRef>
            <a:fontRef idx="minor">
              <a:schemeClr val="dk1"/>
            </a:fontRef>
          </p:style>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dirty="0">
                  <a:solidFill>
                    <a:srgbClr val="FF0000"/>
                  </a:solidFill>
                  <a:latin typeface="微软雅黑" panose="020B0503020204020204" pitchFamily="34" charset="-122"/>
                  <a:ea typeface="微软雅黑" panose="020B0503020204020204" pitchFamily="34" charset="-122"/>
                </a:rPr>
                <a:t>用原文的已知信息预测续写的结尾</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bwMode="auto">
            <a:xfrm>
              <a:off x="223023" y="170683"/>
              <a:ext cx="440217" cy="430491"/>
            </a:xfrm>
            <a:prstGeom prst="rect">
              <a:avLst/>
            </a:prstGeom>
            <a:solidFill>
              <a:srgbClr val="FFCC66"/>
            </a:solidFill>
            <a:ln>
              <a:solidFill>
                <a:srgbClr val="FF0000"/>
              </a:solidFill>
            </a:ln>
          </p:spPr>
          <p:style>
            <a:lnRef idx="0">
              <a:schemeClr val="accent1"/>
            </a:lnRef>
            <a:fillRef idx="3">
              <a:schemeClr val="accent1"/>
            </a:fillRef>
            <a:effectRef idx="3">
              <a:schemeClr val="accent1"/>
            </a:effectRef>
            <a:fontRef idx="minor">
              <a:schemeClr val="lt1"/>
            </a:fontRef>
          </p:style>
          <p:txBody>
            <a:bodyPr lIns="68580" tIns="34290" rIns="68580" bIns="34290" anchor="ctr"/>
            <a:lstStyle/>
            <a:p>
              <a:pPr algn="ctr">
                <a:defRPr/>
              </a:pPr>
              <a:endParaRPr lang="zh-CN" altLang="en-US" sz="1200"/>
            </a:p>
          </p:txBody>
        </p:sp>
        <p:sp>
          <p:nvSpPr>
            <p:cNvPr id="8" name="文本框 4"/>
            <p:cNvSpPr txBox="1">
              <a:spLocks noChangeArrowheads="1"/>
            </p:cNvSpPr>
            <p:nvPr/>
          </p:nvSpPr>
          <p:spPr bwMode="auto">
            <a:xfrm>
              <a:off x="275073" y="840824"/>
              <a:ext cx="5546956" cy="225963"/>
            </a:xfrm>
            <a:prstGeom prst="rect">
              <a:avLst/>
            </a:prstGeom>
            <a:solidFill>
              <a:srgbClr val="FFFF00"/>
            </a:solidFill>
            <a:ln w="9525">
              <a:solidFill>
                <a:srgbClr val="FF0000"/>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450"/>
                </a:spcAft>
              </a:pPr>
              <a:r>
                <a:rPr lang="en-US" altLang="zh-CN" sz="1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Make predictions with the help of given detailed information</a:t>
              </a:r>
              <a:endParaRPr lang="en-US" altLang="zh-CN" sz="1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TextBox 9"/>
            <p:cNvSpPr txBox="1">
              <a:spLocks noChangeArrowheads="1"/>
            </p:cNvSpPr>
            <p:nvPr/>
          </p:nvSpPr>
          <p:spPr bwMode="auto">
            <a:xfrm>
              <a:off x="178330" y="169885"/>
              <a:ext cx="5072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0000FF"/>
                  </a:solidFill>
                </a:rPr>
                <a:t>线</a:t>
              </a:r>
              <a:endParaRPr lang="zh-CN" altLang="en-US" sz="2800" b="1" dirty="0">
                <a:solidFill>
                  <a:srgbClr val="0000FF"/>
                </a:solidFill>
              </a:endParaRPr>
            </a:p>
          </p:txBody>
        </p:sp>
      </p:grpSp>
      <p:grpSp>
        <p:nvGrpSpPr>
          <p:cNvPr id="3" name="组合 2"/>
          <p:cNvGrpSpPr/>
          <p:nvPr/>
        </p:nvGrpSpPr>
        <p:grpSpPr>
          <a:xfrm>
            <a:off x="5101259" y="91594"/>
            <a:ext cx="3426490" cy="404006"/>
            <a:chOff x="5076056" y="197168"/>
            <a:chExt cx="3426490" cy="404006"/>
          </a:xfrm>
        </p:grpSpPr>
        <p:sp>
          <p:nvSpPr>
            <p:cNvPr id="11" name="文本框 6"/>
            <p:cNvSpPr txBox="1">
              <a:spLocks noChangeArrowheads="1"/>
            </p:cNvSpPr>
            <p:nvPr/>
          </p:nvSpPr>
          <p:spPr bwMode="auto">
            <a:xfrm>
              <a:off x="5076056" y="229566"/>
              <a:ext cx="1040019" cy="346249"/>
            </a:xfrm>
            <a:prstGeom prst="rect">
              <a:avLst/>
            </a:prstGeom>
            <a:solidFill>
              <a:srgbClr val="513087"/>
            </a:solidFill>
            <a:ln w="9525">
              <a:solidFill>
                <a:srgbClr val="FF0000"/>
              </a:solidFill>
              <a:miter lim="800000"/>
            </a:ln>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solidFill>
                    <a:srgbClr val="FF0066"/>
                  </a:solidFill>
                  <a:cs typeface="Arial" panose="020B0604020202020204" pitchFamily="34" charset="0"/>
                </a:rPr>
                <a:t>Step 5:</a:t>
              </a:r>
              <a:endParaRPr lang="zh-CN" altLang="en-US" b="1" dirty="0">
                <a:solidFill>
                  <a:srgbClr val="FF0066"/>
                </a:solidFill>
                <a:cs typeface="Arial" panose="020B0604020202020204" pitchFamily="34" charset="0"/>
              </a:endParaRPr>
            </a:p>
          </p:txBody>
        </p:sp>
        <p:pic>
          <p:nvPicPr>
            <p:cNvPr id="12" name="Picture 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16075" y="197168"/>
              <a:ext cx="2386471" cy="40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p:cNvSpPr txBox="1">
            <a:spLocks noChangeArrowheads="1"/>
          </p:cNvSpPr>
          <p:nvPr/>
        </p:nvSpPr>
        <p:spPr bwMode="auto">
          <a:xfrm>
            <a:off x="6129570" y="145736"/>
            <a:ext cx="20881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b="1" dirty="0">
                <a:solidFill>
                  <a:srgbClr val="FFFFFF"/>
                </a:solidFill>
                <a:latin typeface="方正粗黑宋简体" panose="02000000000000000000" pitchFamily="2" charset="-122"/>
                <a:ea typeface="方正粗黑宋简体" panose="02000000000000000000" pitchFamily="2" charset="-122"/>
              </a:rPr>
              <a:t>Predicting the ending</a:t>
            </a:r>
            <a:endParaRPr lang="en-US" altLang="zh-CN" sz="1200" b="1" dirty="0">
              <a:solidFill>
                <a:srgbClr val="FFFFFF"/>
              </a:solidFill>
              <a:latin typeface="方正粗黑宋简体" panose="02000000000000000000" pitchFamily="2" charset="-122"/>
              <a:ea typeface="方正粗黑宋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9331" y="843558"/>
          <a:ext cx="9030970" cy="3872230"/>
        </p:xfrm>
        <a:graphic>
          <a:graphicData uri="http://schemas.openxmlformats.org/drawingml/2006/table">
            <a:tbl>
              <a:tblPr/>
              <a:tblGrid>
                <a:gridCol w="930844"/>
                <a:gridCol w="8100060"/>
              </a:tblGrid>
              <a:tr h="792088">
                <a:tc>
                  <a:txBody>
                    <a:bodyPr/>
                    <a:lstStyle/>
                    <a:p>
                      <a:pPr algn="ctr">
                        <a:buNone/>
                      </a:pPr>
                      <a:r>
                        <a:rPr lang="zh-CN" altLang="en-US" sz="1800" b="1" dirty="0">
                          <a:solidFill>
                            <a:schemeClr val="bg1"/>
                          </a:solidFill>
                          <a:latin typeface="华文楷体" panose="02010600040101010101" charset="-122"/>
                          <a:ea typeface="华文楷体" panose="02010600040101010101" charset="-122"/>
                          <a:cs typeface="Times New Roman" panose="02020603050405020304" pitchFamily="18" charset="0"/>
                        </a:rPr>
                        <a:t>意图</a:t>
                      </a:r>
                      <a:endParaRPr lang="zh-CN" altLang="en-US" sz="1800" b="1" dirty="0">
                        <a:solidFill>
                          <a:schemeClr val="bg1"/>
                        </a:solidFill>
                        <a:latin typeface="华文楷体" panose="02010600040101010101" charset="-122"/>
                        <a:ea typeface="华文楷体" panose="02010600040101010101" charset="-122"/>
                        <a:cs typeface="Times New Roman" panose="02020603050405020304" pitchFamily="18" charset="0"/>
                      </a:endParaRPr>
                    </a:p>
                  </a:txBody>
                  <a:tcPr marL="91442" marR="91442" marT="45718" marB="45718"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0000FF"/>
                    </a:solidFill>
                  </a:tcPr>
                </a:tc>
                <a:tc>
                  <a:txBody>
                    <a:bodyPr/>
                    <a:lstStyle/>
                    <a:p>
                      <a:pPr algn="l">
                        <a:buNone/>
                      </a:pPr>
                      <a:r>
                        <a:rPr lang="en-US" altLang="zh-CN" sz="1800" b="1" dirty="0">
                          <a:solidFill>
                            <a:schemeClr val="bg1">
                              <a:lumMod val="95000"/>
                              <a:lumOff val="5000"/>
                            </a:schemeClr>
                          </a:solidFill>
                          <a:latin typeface="Times New Roman" panose="02020603050405020304" pitchFamily="18" charset="0"/>
                          <a:cs typeface="Times New Roman" panose="02020603050405020304" pitchFamily="18" charset="0"/>
                        </a:rPr>
                        <a:t>to break the ice between niece and uncle and make peace with each other</a:t>
                      </a:r>
                      <a:r>
                        <a:rPr lang="en-US" altLang="zh-CN" sz="1800" b="1" baseline="0" dirty="0">
                          <a:solidFill>
                            <a:schemeClr val="bg1">
                              <a:lumMod val="95000"/>
                              <a:lumOff val="5000"/>
                            </a:schemeClr>
                          </a:solidFill>
                          <a:latin typeface="Times New Roman" panose="02020603050405020304" pitchFamily="18" charset="0"/>
                          <a:cs typeface="Times New Roman" panose="02020603050405020304" pitchFamily="18" charset="0"/>
                        </a:rPr>
                        <a:t>.</a:t>
                      </a:r>
                      <a:endParaRPr lang="en-US" altLang="zh-CN" sz="1800" b="1" dirty="0">
                        <a:solidFill>
                          <a:schemeClr val="bg1">
                            <a:lumMod val="95000"/>
                            <a:lumOff val="5000"/>
                          </a:schemeClr>
                        </a:solidFill>
                        <a:latin typeface="Times New Roman" panose="02020603050405020304" pitchFamily="18" charset="0"/>
                        <a:cs typeface="Times New Roman" panose="02020603050405020304" pitchFamily="18" charset="0"/>
                      </a:endParaRPr>
                    </a:p>
                  </a:txBody>
                  <a:tcPr marL="91442" marR="91442" marT="45718" marB="45718"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3080122">
                <a:tc>
                  <a:txBody>
                    <a:bodyPr/>
                    <a:lstStyle/>
                    <a:p>
                      <a:pPr marL="0" algn="l" defTabSz="914400" rtl="0" eaLnBrk="1" latinLnBrk="0" hangingPunct="1"/>
                      <a:r>
                        <a:rPr lang="zh-CN" altLang="en-US" sz="1800" b="1" kern="1200" dirty="0">
                          <a:solidFill>
                            <a:srgbClr val="0000FF"/>
                          </a:solidFill>
                          <a:latin typeface="华文楷体" panose="02010600040101010101" charset="-122"/>
                          <a:ea typeface="华文楷体" panose="02010600040101010101" charset="-122"/>
                          <a:cs typeface="Times New Roman" panose="02020603050405020304" pitchFamily="18" charset="0"/>
                        </a:rPr>
                        <a:t>段首句</a:t>
                      </a:r>
                      <a:endParaRPr lang="zh-CN" altLang="en-US" sz="1800" b="1" kern="1200" dirty="0">
                        <a:solidFill>
                          <a:srgbClr val="0000FF"/>
                        </a:solidFill>
                        <a:latin typeface="华文楷体" panose="02010600040101010101" charset="-122"/>
                        <a:ea typeface="华文楷体" panose="02010600040101010101" charset="-122"/>
                        <a:cs typeface="Times New Roman" panose="02020603050405020304" pitchFamily="18" charset="0"/>
                      </a:endParaRPr>
                    </a:p>
                  </a:txBody>
                  <a:tcPr marL="91442" marR="9144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indent="0" latinLnBrk="1">
                        <a:lnSpc>
                          <a:spcPct val="150000"/>
                        </a:lnSpc>
                      </a:pPr>
                      <a:r>
                        <a:rPr lang="en-US" altLang="zh-CN" sz="1800" b="1" dirty="0">
                          <a:solidFill>
                            <a:srgbClr val="0000FF"/>
                          </a:solidFill>
                          <a:latin typeface="Times New Roman" panose="02020603050405020304" pitchFamily="18" charset="0"/>
                          <a:sym typeface="+mn-ea"/>
                        </a:rPr>
                        <a:t>Paragraph 1:</a:t>
                      </a:r>
                      <a:endParaRPr lang="en-US" altLang="zh-CN" sz="1800" b="1" i="1" dirty="0">
                        <a:solidFill>
                          <a:srgbClr val="0000FF"/>
                        </a:solidFill>
                        <a:latin typeface="Times New Roman" panose="02020603050405020304" pitchFamily="18" charset="0"/>
                        <a:sym typeface="+mn-ea"/>
                      </a:endParaRPr>
                    </a:p>
                    <a:p>
                      <a:pPr marL="0" indent="0">
                        <a:buFont typeface="Arial" panose="020B0604020202020204" pitchFamily="34" charset="0"/>
                        <a:buNone/>
                        <a:defRPr/>
                      </a:pPr>
                      <a:r>
                        <a:rPr lang="en-US" altLang="zh-CN" sz="1800" b="1" i="1" dirty="0"/>
                        <a:t>Suddenly an idea came into </a:t>
                      </a:r>
                      <a:r>
                        <a:rPr lang="en-US" altLang="zh-CN" sz="1800" b="1" i="1" dirty="0" err="1"/>
                        <a:t>Prissy’s</a:t>
                      </a:r>
                      <a:r>
                        <a:rPr lang="en-US" altLang="zh-CN" sz="1800" b="1" i="1" dirty="0"/>
                        <a:t> head. </a:t>
                      </a:r>
                      <a:br>
                        <a:rPr lang="en-US" altLang="zh-CN" sz="2000" b="1" dirty="0"/>
                      </a:br>
                      <a:endParaRPr lang="en-US" altLang="zh-CN" sz="2000" b="1" dirty="0"/>
                    </a:p>
                    <a:p>
                      <a:pPr indent="0" algn="l"/>
                      <a:endParaRPr lang="en-US" altLang="zh-CN" sz="1800" b="1" dirty="0">
                        <a:solidFill>
                          <a:schemeClr val="bg1"/>
                        </a:solidFill>
                        <a:latin typeface="Times New Roman" panose="02020603050405020304" pitchFamily="18" charset="0"/>
                        <a:sym typeface="+mn-ea"/>
                      </a:endParaRPr>
                    </a:p>
                    <a:p>
                      <a:pPr indent="0" algn="l"/>
                      <a:endParaRPr lang="en-US" altLang="zh-CN" sz="1800" b="1" dirty="0">
                        <a:solidFill>
                          <a:srgbClr val="0000FF"/>
                        </a:solidFill>
                        <a:latin typeface="Times New Roman" panose="02020603050405020304" pitchFamily="18" charset="0"/>
                        <a:sym typeface="+mn-ea"/>
                      </a:endParaRPr>
                    </a:p>
                    <a:p>
                      <a:pPr indent="0" algn="l"/>
                      <a:r>
                        <a:rPr lang="en-US" altLang="zh-CN" sz="1800" b="1" dirty="0">
                          <a:solidFill>
                            <a:srgbClr val="0000FF"/>
                          </a:solidFill>
                          <a:latin typeface="Times New Roman" panose="02020603050405020304" pitchFamily="18" charset="0"/>
                          <a:sym typeface="+mn-ea"/>
                        </a:rPr>
                        <a:t>Paragraph 2:</a:t>
                      </a:r>
                      <a:endParaRPr lang="en-US" altLang="zh-CN" sz="1800" b="1" i="1" dirty="0">
                        <a:solidFill>
                          <a:srgbClr val="0000FF"/>
                        </a:solidFill>
                        <a:latin typeface="Times New Roman" panose="02020603050405020304" pitchFamily="18" charset="0"/>
                        <a:sym typeface="+mn-ea"/>
                      </a:endParaRPr>
                    </a:p>
                    <a:p>
                      <a:pPr indent="0" algn="l"/>
                      <a:r>
                        <a:rPr kumimoji="0" lang="en-US" altLang="zh-CN" sz="2000" b="1" i="1" u="none" strike="noStrike" kern="1200" cap="none" spc="0" normalizeH="0" baseline="0" noProof="0" dirty="0">
                          <a:ln>
                            <a:noFill/>
                          </a:ln>
                          <a:solidFill>
                            <a:prstClr val="black"/>
                          </a:solidFill>
                          <a:effectLst/>
                          <a:uLnTx/>
                          <a:uFillTx/>
                          <a:latin typeface="+mn-lt"/>
                          <a:ea typeface="+mn-ea"/>
                          <a:cs typeface="+mn-cs"/>
                        </a:rPr>
                        <a:t>Prissy had just set the table when an angry voice cut through the peace.</a:t>
                      </a:r>
                      <a:endParaRPr lang="en-US" altLang="zh-CN" sz="1800" b="1" dirty="0">
                        <a:solidFill>
                          <a:schemeClr val="bg1"/>
                        </a:solidFill>
                        <a:latin typeface="Times New Roman" panose="02020603050405020304" pitchFamily="18" charset="0"/>
                        <a:cs typeface="Times New Roman" panose="02020603050405020304" pitchFamily="18" charset="0"/>
                      </a:endParaRPr>
                    </a:p>
                  </a:txBody>
                  <a:tcPr marL="91442" marR="9144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3" name="文本框 6"/>
          <p:cNvSpPr txBox="1">
            <a:spLocks noChangeArrowheads="1"/>
          </p:cNvSpPr>
          <p:nvPr/>
        </p:nvSpPr>
        <p:spPr bwMode="auto">
          <a:xfrm>
            <a:off x="993454" y="2427734"/>
            <a:ext cx="690308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fontAlgn="auto">
              <a:buNone/>
            </a:pPr>
            <a:r>
              <a:rPr lang="en-US" altLang="zh-CN" sz="1600" b="1" dirty="0">
                <a:solidFill>
                  <a:srgbClr val="FF0000"/>
                </a:solidFill>
                <a:latin typeface="Times New Roman" panose="02020603050405020304" pitchFamily="18" charset="0"/>
                <a:ea typeface="华文细黑" panose="02010600040101010101" charset="-122"/>
                <a:cs typeface="Times New Roman" panose="02020603050405020304" pitchFamily="18" charset="0"/>
                <a:sym typeface="+mn-ea"/>
              </a:rPr>
              <a:t>Q1: How did Prissy cook a meal?</a:t>
            </a:r>
            <a:endParaRPr lang="en-US" altLang="zh-CN" sz="1600" b="1" dirty="0">
              <a:solidFill>
                <a:srgbClr val="FF0000"/>
              </a:solidFill>
              <a:latin typeface="Times New Roman" panose="02020603050405020304" pitchFamily="18" charset="0"/>
              <a:ea typeface="华文细黑" panose="02010600040101010101" charset="-122"/>
              <a:cs typeface="Times New Roman" panose="02020603050405020304" pitchFamily="18" charset="0"/>
            </a:endParaRPr>
          </a:p>
          <a:p>
            <a:r>
              <a:rPr lang="en-US" altLang="zh-CN" sz="1600" b="1" dirty="0">
                <a:solidFill>
                  <a:srgbClr val="FF0000"/>
                </a:solidFill>
                <a:latin typeface="Times New Roman" panose="02020603050405020304" pitchFamily="18" charset="0"/>
                <a:ea typeface="华文细黑" panose="02010600040101010101" charset="-122"/>
                <a:cs typeface="Times New Roman" panose="02020603050405020304" pitchFamily="18" charset="0"/>
                <a:sym typeface="+mn-ea"/>
              </a:rPr>
              <a:t>Q2: How did Prissy feel when preparing New Year’s dinner for Uncle Richard ?</a:t>
            </a:r>
            <a:endParaRPr lang="en-US" altLang="zh-CN" sz="1600" b="1" dirty="0">
              <a:solidFill>
                <a:srgbClr val="FF0000"/>
              </a:solidFill>
              <a:latin typeface="Times New Roman" panose="02020603050405020304" pitchFamily="18" charset="0"/>
              <a:ea typeface="华文细黑" panose="02010600040101010101" charset="-122"/>
              <a:cs typeface="Times New Roman" panose="02020603050405020304" pitchFamily="18" charset="0"/>
            </a:endParaRPr>
          </a:p>
        </p:txBody>
      </p:sp>
      <p:sp>
        <p:nvSpPr>
          <p:cNvPr id="6" name="文本框 11"/>
          <p:cNvSpPr txBox="1">
            <a:spLocks noChangeArrowheads="1"/>
          </p:cNvSpPr>
          <p:nvPr/>
        </p:nvSpPr>
        <p:spPr bwMode="auto">
          <a:xfrm>
            <a:off x="993454" y="3771502"/>
            <a:ext cx="8259065" cy="80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dirty="0">
                <a:solidFill>
                  <a:srgbClr val="FF0000"/>
                </a:solidFill>
                <a:latin typeface="Times New Roman" panose="02020603050405020304" pitchFamily="18" charset="0"/>
                <a:ea typeface="华文细黑" panose="02010600040101010101" charset="-122"/>
                <a:cs typeface="Times New Roman" panose="02020603050405020304" pitchFamily="18" charset="0"/>
                <a:sym typeface="+mn-ea"/>
              </a:rPr>
              <a:t>Q1: What was Uncle Richard’s reaction to the dinner? How did Richard feel?</a:t>
            </a:r>
            <a:endParaRPr lang="en-US" altLang="zh-CN" sz="1600" b="1" dirty="0">
              <a:solidFill>
                <a:srgbClr val="FF0000"/>
              </a:solidFill>
              <a:latin typeface="Times New Roman" panose="02020603050405020304" pitchFamily="18" charset="0"/>
              <a:ea typeface="华文细黑" panose="02010600040101010101" charset="-122"/>
              <a:cs typeface="Times New Roman" panose="02020603050405020304" pitchFamily="18" charset="0"/>
            </a:endParaRPr>
          </a:p>
          <a:p>
            <a:r>
              <a:rPr lang="en-US" altLang="zh-CN" sz="1600" b="1" dirty="0">
                <a:solidFill>
                  <a:srgbClr val="FF0000"/>
                </a:solidFill>
                <a:latin typeface="Times New Roman" panose="02020603050405020304" pitchFamily="18" charset="0"/>
                <a:ea typeface="华文细黑" panose="02010600040101010101" charset="-122"/>
                <a:cs typeface="Times New Roman" panose="02020603050405020304" pitchFamily="18" charset="0"/>
                <a:sym typeface="+mn-ea"/>
              </a:rPr>
              <a:t>Q2: How did Prissy feel?</a:t>
            </a:r>
            <a:endParaRPr lang="en-US" altLang="zh-CN" sz="1600" b="1" dirty="0">
              <a:solidFill>
                <a:srgbClr val="FF0000"/>
              </a:solidFill>
              <a:latin typeface="Times New Roman" panose="02020603050405020304" pitchFamily="18" charset="0"/>
              <a:ea typeface="华文细黑" panose="02010600040101010101" charset="-122"/>
              <a:cs typeface="Times New Roman" panose="02020603050405020304" pitchFamily="18" charset="0"/>
            </a:endParaRPr>
          </a:p>
          <a:p>
            <a:r>
              <a:rPr lang="en-US" altLang="zh-CN" sz="1600" b="1" dirty="0">
                <a:solidFill>
                  <a:srgbClr val="FF0000"/>
                </a:solidFill>
                <a:latin typeface="Times New Roman" panose="02020603050405020304" pitchFamily="18" charset="0"/>
                <a:ea typeface="华文细黑" panose="02010600040101010101" charset="-122"/>
                <a:cs typeface="Times New Roman" panose="02020603050405020304" pitchFamily="18" charset="0"/>
                <a:sym typeface="+mn-ea"/>
              </a:rPr>
              <a:t>Q3: Would the room still be cold? Did they break the ice?</a:t>
            </a:r>
            <a:endParaRPr lang="en-US" altLang="zh-CN" sz="1600" b="1" dirty="0">
              <a:solidFill>
                <a:srgbClr val="FF0000"/>
              </a:solidFill>
              <a:latin typeface="Times New Roman" panose="02020603050405020304" pitchFamily="18" charset="0"/>
              <a:ea typeface="华文细黑" panose="02010600040101010101" charset="-122"/>
              <a:cs typeface="Times New Roman" panose="02020603050405020304" pitchFamily="18" charset="0"/>
              <a:sym typeface="+mn-ea"/>
            </a:endParaRPr>
          </a:p>
        </p:txBody>
      </p:sp>
      <p:grpSp>
        <p:nvGrpSpPr>
          <p:cNvPr id="13" name="组合 12"/>
          <p:cNvGrpSpPr/>
          <p:nvPr/>
        </p:nvGrpSpPr>
        <p:grpSpPr>
          <a:xfrm>
            <a:off x="107504" y="54863"/>
            <a:ext cx="8643938" cy="687250"/>
            <a:chOff x="56817" y="38615"/>
            <a:chExt cx="8643938" cy="687250"/>
          </a:xfrm>
        </p:grpSpPr>
        <p:sp>
          <p:nvSpPr>
            <p:cNvPr id="8" name="文本框 4"/>
            <p:cNvSpPr txBox="1">
              <a:spLocks noChangeArrowheads="1"/>
            </p:cNvSpPr>
            <p:nvPr/>
          </p:nvSpPr>
          <p:spPr bwMode="auto">
            <a:xfrm>
              <a:off x="56817" y="448866"/>
              <a:ext cx="8643938" cy="276999"/>
            </a:xfrm>
            <a:prstGeom prst="rect">
              <a:avLst/>
            </a:prstGeom>
            <a:solidFill>
              <a:srgbClr val="FFFF00"/>
            </a:solidFill>
            <a:ln w="9525">
              <a:solidFill>
                <a:srgbClr val="FF0000"/>
              </a:solidFill>
              <a:miter lim="800000"/>
            </a:ln>
            <a:effectLst>
              <a:innerShdw blurRad="114300">
                <a:prstClr val="black"/>
              </a:innerShdw>
            </a:effectLst>
          </p:spPr>
          <p:txBody>
            <a:bodyPr>
              <a:spAutoFit/>
            </a:bodyPr>
            <a:lstStyle/>
            <a:p>
              <a:pPr>
                <a:spcAft>
                  <a:spcPts val="450"/>
                </a:spcAft>
                <a:defRPr/>
              </a:pPr>
              <a:r>
                <a:rPr lang="en-US" altLang="zh-CN" sz="1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Make predictions with the help of given detailed information</a:t>
              </a:r>
              <a:endParaRPr lang="en-US" altLang="zh-CN" sz="1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 name="组合 28"/>
            <p:cNvGrpSpPr/>
            <p:nvPr/>
          </p:nvGrpSpPr>
          <p:grpSpPr bwMode="auto">
            <a:xfrm>
              <a:off x="168931" y="38615"/>
              <a:ext cx="5123150" cy="432638"/>
              <a:chOff x="0" y="32016"/>
              <a:chExt cx="4882651" cy="432659"/>
            </a:xfrm>
          </p:grpSpPr>
          <p:sp>
            <p:nvSpPr>
              <p:cNvPr id="10" name="文本框 20"/>
              <p:cNvSpPr txBox="1">
                <a:spLocks noChangeArrowheads="1"/>
              </p:cNvSpPr>
              <p:nvPr/>
            </p:nvSpPr>
            <p:spPr bwMode="auto">
              <a:xfrm>
                <a:off x="785818" y="63871"/>
                <a:ext cx="4096833" cy="315487"/>
              </a:xfrm>
              <a:prstGeom prst="rect">
                <a:avLst/>
              </a:prstGeom>
            </p:spPr>
            <p:style>
              <a:lnRef idx="2">
                <a:schemeClr val="accent3"/>
              </a:lnRef>
              <a:fillRef idx="1">
                <a:schemeClr val="lt1"/>
              </a:fillRef>
              <a:effectRef idx="0">
                <a:schemeClr val="accent3"/>
              </a:effectRef>
              <a:fontRef idx="minor">
                <a:schemeClr val="dk1"/>
              </a:fontRef>
            </p:style>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b="1" dirty="0">
                    <a:solidFill>
                      <a:srgbClr val="FF0000"/>
                    </a:solidFill>
                    <a:latin typeface="微软雅黑" panose="020B0503020204020204" pitchFamily="34" charset="-122"/>
                    <a:ea typeface="微软雅黑" panose="020B0503020204020204" pitchFamily="34" charset="-122"/>
                  </a:rPr>
                  <a:t>用原文的已知信息预测续写的结尾</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0" y="67614"/>
                <a:ext cx="785818" cy="397061"/>
              </a:xfrm>
              <a:prstGeom prst="rect">
                <a:avLst/>
              </a:prstGeom>
              <a:solidFill>
                <a:srgbClr val="FFCC66"/>
              </a:solidFill>
              <a:ln>
                <a:solidFill>
                  <a:srgbClr val="FF0000"/>
                </a:solidFill>
              </a:ln>
            </p:spPr>
            <p:style>
              <a:lnRef idx="0">
                <a:schemeClr val="accent1"/>
              </a:lnRef>
              <a:fillRef idx="3">
                <a:schemeClr val="accent1"/>
              </a:fillRef>
              <a:effectRef idx="3">
                <a:schemeClr val="accent1"/>
              </a:effectRef>
              <a:fontRef idx="minor">
                <a:schemeClr val="lt1"/>
              </a:fontRef>
            </p:style>
            <p:txBody>
              <a:bodyPr lIns="68580" tIns="34290" rIns="68580" bIns="34290" anchor="ctr"/>
              <a:lstStyle/>
              <a:p>
                <a:pPr algn="ctr">
                  <a:defRPr/>
                </a:pPr>
                <a:endParaRPr lang="zh-CN" altLang="en-US" sz="1200"/>
              </a:p>
            </p:txBody>
          </p:sp>
          <p:sp>
            <p:nvSpPr>
              <p:cNvPr id="12" name="TextBox 27"/>
              <p:cNvSpPr txBox="1">
                <a:spLocks noChangeArrowheads="1"/>
              </p:cNvSpPr>
              <p:nvPr/>
            </p:nvSpPr>
            <p:spPr bwMode="auto">
              <a:xfrm>
                <a:off x="130460" y="32016"/>
                <a:ext cx="655358" cy="40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b="1" dirty="0"/>
                  <a:t>面</a:t>
                </a:r>
                <a:endParaRPr lang="zh-CN" altLang="en-US" sz="2000" b="1" dirty="0"/>
              </a:p>
            </p:txBody>
          </p:sp>
        </p:grpSp>
      </p:grpSp>
      <p:grpSp>
        <p:nvGrpSpPr>
          <p:cNvPr id="7" name="组合 6"/>
          <p:cNvGrpSpPr/>
          <p:nvPr/>
        </p:nvGrpSpPr>
        <p:grpSpPr>
          <a:xfrm>
            <a:off x="5453920" y="26947"/>
            <a:ext cx="3714562" cy="455974"/>
            <a:chOff x="5453920" y="26947"/>
            <a:chExt cx="3714562" cy="455974"/>
          </a:xfrm>
        </p:grpSpPr>
        <p:sp>
          <p:nvSpPr>
            <p:cNvPr id="14" name="文本框 6"/>
            <p:cNvSpPr txBox="1">
              <a:spLocks noChangeArrowheads="1"/>
            </p:cNvSpPr>
            <p:nvPr/>
          </p:nvSpPr>
          <p:spPr bwMode="auto">
            <a:xfrm>
              <a:off x="5453920" y="101919"/>
              <a:ext cx="1025042" cy="377026"/>
            </a:xfrm>
            <a:prstGeom prst="rect">
              <a:avLst/>
            </a:prstGeom>
            <a:solidFill>
              <a:srgbClr val="513087"/>
            </a:solidFill>
            <a:ln w="9525">
              <a:solidFill>
                <a:srgbClr val="FF0000"/>
              </a:solidFill>
              <a:miter lim="800000"/>
            </a:ln>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rgbClr val="FF0066"/>
                  </a:solidFill>
                  <a:cs typeface="Arial" panose="020B0604020202020204" pitchFamily="34" charset="0"/>
                </a:rPr>
                <a:t>Step 5</a:t>
              </a:r>
              <a:r>
                <a:rPr lang="zh-CN" altLang="en-US" sz="2000" b="1" dirty="0">
                  <a:solidFill>
                    <a:srgbClr val="FF0066"/>
                  </a:solidFill>
                  <a:cs typeface="Arial" panose="020B0604020202020204" pitchFamily="34" charset="0"/>
                </a:rPr>
                <a:t>： </a:t>
              </a:r>
              <a:endParaRPr lang="zh-CN" altLang="en-US" sz="2000" b="1" dirty="0">
                <a:solidFill>
                  <a:srgbClr val="FF0066"/>
                </a:solidFill>
                <a:cs typeface="Arial" panose="020B0604020202020204" pitchFamily="34" charset="0"/>
              </a:endParaRPr>
            </a:p>
          </p:txBody>
        </p:sp>
        <p:pic>
          <p:nvPicPr>
            <p:cNvPr id="15"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963" y="26947"/>
              <a:ext cx="2674879" cy="45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7"/>
            <p:cNvSpPr txBox="1">
              <a:spLocks noChangeArrowheads="1"/>
            </p:cNvSpPr>
            <p:nvPr/>
          </p:nvSpPr>
          <p:spPr bwMode="auto">
            <a:xfrm>
              <a:off x="6493603" y="140209"/>
              <a:ext cx="26748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b="1" dirty="0">
                  <a:solidFill>
                    <a:srgbClr val="FFFFFF"/>
                  </a:solidFill>
                  <a:latin typeface="方正粗黑宋简体" panose="02000000000000000000" pitchFamily="2" charset="-122"/>
                  <a:ea typeface="方正粗黑宋简体" panose="02000000000000000000" pitchFamily="2" charset="-122"/>
                </a:rPr>
                <a:t>Predicting the ending</a:t>
              </a:r>
              <a:endParaRPr lang="en-US" altLang="zh-CN" sz="1400" b="1" dirty="0">
                <a:solidFill>
                  <a:srgbClr val="FFFFFF"/>
                </a:solidFill>
                <a:latin typeface="方正粗黑宋简体" panose="02000000000000000000" pitchFamily="2" charset="-122"/>
                <a:ea typeface="方正粗黑宋简体" panose="020000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ox(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ox(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bwMode="auto">
          <a:xfrm>
            <a:off x="428625" y="530494"/>
            <a:ext cx="4043362" cy="638175"/>
          </a:xfrm>
          <a:solidFill>
            <a:srgbClr val="FFC000"/>
          </a:solidFill>
          <a:ln>
            <a:solidFill>
              <a:srgbClr val="0000FF"/>
            </a:solidFill>
            <a:miter lim="800000"/>
          </a:ln>
        </p:spPr>
        <p:txBody>
          <a:bodyPr vert="horz" wrap="square" lIns="91440" tIns="45720" rIns="91440" bIns="45720" numCol="1" anchor="t" anchorCtr="0" compatLnSpc="1"/>
          <a:lstStyle/>
          <a:p>
            <a:pPr algn="l"/>
            <a:r>
              <a:rPr lang="en-US" altLang="zh-CN" sz="2400"/>
              <a:t>Predict the plot -1</a:t>
            </a:r>
            <a:endParaRPr lang="zh-CN" altLang="en-US" sz="2400"/>
          </a:p>
        </p:txBody>
      </p:sp>
      <p:sp>
        <p:nvSpPr>
          <p:cNvPr id="3" name="内容占位符 2"/>
          <p:cNvSpPr>
            <a:spLocks noGrp="1"/>
          </p:cNvSpPr>
          <p:nvPr>
            <p:ph idx="1"/>
          </p:nvPr>
        </p:nvSpPr>
        <p:spPr>
          <a:xfrm>
            <a:off x="428625" y="1473993"/>
            <a:ext cx="8229600" cy="3394075"/>
          </a:xfrm>
          <a:ln>
            <a:solidFill>
              <a:srgbClr val="FF3300"/>
            </a:solidFill>
          </a:ln>
        </p:spPr>
        <p:txBody>
          <a:bodyPr>
            <a:normAutofit fontScale="85000" lnSpcReduction="10000"/>
          </a:bodyPr>
          <a:lstStyle/>
          <a:p>
            <a:pPr marL="0" indent="0">
              <a:buFont typeface="Arial" panose="020B0604020202020204" pitchFamily="34" charset="0"/>
              <a:buNone/>
              <a:defRPr/>
            </a:pPr>
            <a:r>
              <a:rPr lang="en-US" altLang="zh-CN" sz="2800" b="1" dirty="0"/>
              <a:t>Paragraph 1:</a:t>
            </a:r>
            <a:br>
              <a:rPr lang="en-US" altLang="zh-CN" sz="2800" b="1" dirty="0"/>
            </a:br>
            <a:r>
              <a:rPr lang="en-US" altLang="zh-CN" sz="2400" b="1" i="1" dirty="0"/>
              <a:t> Suddenly an idea came into </a:t>
            </a:r>
            <a:r>
              <a:rPr lang="en-US" altLang="zh-CN" sz="2400" b="1" i="1" dirty="0" err="1"/>
              <a:t>Prissy’s</a:t>
            </a:r>
            <a:r>
              <a:rPr lang="en-US" altLang="zh-CN" sz="2400" b="1" i="1" dirty="0"/>
              <a:t> head. </a:t>
            </a:r>
            <a:br>
              <a:rPr lang="en-US" altLang="zh-CN" sz="2800" b="1" dirty="0"/>
            </a:br>
            <a:endParaRPr lang="en-US" altLang="zh-CN" sz="2800" b="1" dirty="0"/>
          </a:p>
          <a:p>
            <a:pPr marL="0" indent="0">
              <a:buFont typeface="Arial" panose="020B0604020202020204" pitchFamily="34" charset="0"/>
              <a:buNone/>
              <a:defRPr/>
            </a:pPr>
            <a:endParaRPr lang="en-US" altLang="zh-CN" sz="2800" b="1" dirty="0"/>
          </a:p>
          <a:p>
            <a:pPr marL="0" indent="0">
              <a:buFont typeface="Arial" panose="020B0604020202020204" pitchFamily="34" charset="0"/>
              <a:buNone/>
              <a:defRPr/>
            </a:pPr>
            <a:br>
              <a:rPr lang="en-US" altLang="zh-CN" sz="2800" b="1" dirty="0"/>
            </a:br>
            <a:endParaRPr lang="en-US" altLang="zh-CN" sz="2800" b="1" dirty="0"/>
          </a:p>
          <a:p>
            <a:pPr marL="0" indent="0">
              <a:buFont typeface="Arial" panose="020B0604020202020204" pitchFamily="34" charset="0"/>
              <a:buNone/>
              <a:defRPr/>
            </a:pPr>
            <a:endParaRPr lang="en-US" altLang="zh-CN" sz="2800" b="1" dirty="0"/>
          </a:p>
          <a:p>
            <a:pPr marL="0" indent="0">
              <a:buFont typeface="Arial" panose="020B0604020202020204" pitchFamily="34" charset="0"/>
              <a:buNone/>
              <a:defRPr/>
            </a:pPr>
            <a:r>
              <a:rPr lang="en-US" altLang="zh-CN" sz="2800" b="1" dirty="0"/>
              <a:t>Paragraph 2:</a:t>
            </a:r>
            <a:br>
              <a:rPr lang="en-US" altLang="zh-CN" sz="2800" b="1" dirty="0"/>
            </a:br>
            <a:r>
              <a:rPr lang="en-US" altLang="zh-CN" sz="2400" b="1" i="1" dirty="0"/>
              <a:t>    Prissy had just set the table when an angry voice cut through the peace. </a:t>
            </a:r>
            <a:endParaRPr lang="zh-CN" altLang="zh-CN" sz="2800" b="1" i="1" dirty="0"/>
          </a:p>
        </p:txBody>
      </p:sp>
      <p:sp>
        <p:nvSpPr>
          <p:cNvPr id="4" name="矩形 3"/>
          <p:cNvSpPr/>
          <p:nvPr/>
        </p:nvSpPr>
        <p:spPr>
          <a:xfrm>
            <a:off x="1619672" y="1769267"/>
            <a:ext cx="3350902" cy="3778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717603" y="4323408"/>
            <a:ext cx="4526805" cy="32543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箭头连接符 5"/>
          <p:cNvCxnSpPr/>
          <p:nvPr/>
        </p:nvCxnSpPr>
        <p:spPr>
          <a:xfrm rot="16200000" flipH="1">
            <a:off x="1943893" y="2173287"/>
            <a:ext cx="452438" cy="19685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直接箭头连接符 6"/>
          <p:cNvCxnSpPr/>
          <p:nvPr/>
        </p:nvCxnSpPr>
        <p:spPr>
          <a:xfrm flipV="1">
            <a:off x="2357437" y="3688556"/>
            <a:ext cx="315913" cy="508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a:spLocks noChangeArrowheads="1"/>
          </p:cNvSpPr>
          <p:nvPr/>
        </p:nvSpPr>
        <p:spPr bwMode="auto">
          <a:xfrm>
            <a:off x="296505" y="2606436"/>
            <a:ext cx="2405777"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defPPr>
              <a:defRPr lang="zh-CN"/>
            </a:defPPr>
            <a:lvl1pPr>
              <a:defRPr b="1">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dirty="0" err="1"/>
              <a:t>Prissy’s</a:t>
            </a:r>
            <a:r>
              <a:rPr lang="en-US" altLang="zh-CN" dirty="0"/>
              <a:t> practice: </a:t>
            </a:r>
            <a:endParaRPr lang="zh-CN" altLang="en-US" dirty="0"/>
          </a:p>
        </p:txBody>
      </p:sp>
      <p:sp>
        <p:nvSpPr>
          <p:cNvPr id="9" name="TextBox 8"/>
          <p:cNvSpPr txBox="1">
            <a:spLocks noChangeArrowheads="1"/>
          </p:cNvSpPr>
          <p:nvPr/>
        </p:nvSpPr>
        <p:spPr bwMode="auto">
          <a:xfrm>
            <a:off x="2714625" y="2614374"/>
            <a:ext cx="3256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dirty="0">
                <a:solidFill>
                  <a:srgbClr val="0000FF"/>
                </a:solidFill>
              </a:rPr>
              <a:t>Cooked a wonderful dinner</a:t>
            </a:r>
            <a:endParaRPr lang="en-US" altLang="zh-CN" b="1" dirty="0">
              <a:solidFill>
                <a:srgbClr val="0000FF"/>
              </a:solidFill>
            </a:endParaRPr>
          </a:p>
        </p:txBody>
      </p:sp>
      <p:sp>
        <p:nvSpPr>
          <p:cNvPr id="10" name="TextBox 9"/>
          <p:cNvSpPr txBox="1">
            <a:spLocks noChangeArrowheads="1"/>
          </p:cNvSpPr>
          <p:nvPr/>
        </p:nvSpPr>
        <p:spPr bwMode="auto">
          <a:xfrm>
            <a:off x="284162" y="3117055"/>
            <a:ext cx="3207718"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defPPr>
              <a:defRPr lang="zh-CN"/>
            </a:defPPr>
            <a:lvl1pPr>
              <a:defRPr sz="2600" b="1">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1800" dirty="0"/>
              <a:t>Uncle Richard’s reflection </a:t>
            </a:r>
            <a:endParaRPr lang="zh-CN" altLang="en-US" sz="1800" dirty="0"/>
          </a:p>
        </p:txBody>
      </p:sp>
      <p:sp>
        <p:nvSpPr>
          <p:cNvPr id="11" name="右箭头 10"/>
          <p:cNvSpPr/>
          <p:nvPr/>
        </p:nvSpPr>
        <p:spPr>
          <a:xfrm flipV="1">
            <a:off x="5797114" y="2780167"/>
            <a:ext cx="612775" cy="92075"/>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TextBox 11"/>
          <p:cNvSpPr txBox="1">
            <a:spLocks noChangeArrowheads="1"/>
          </p:cNvSpPr>
          <p:nvPr/>
        </p:nvSpPr>
        <p:spPr bwMode="auto">
          <a:xfrm>
            <a:off x="3874274" y="2936765"/>
            <a:ext cx="1856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b="1">
                <a:solidFill>
                  <a:srgbClr val="0000FF"/>
                </a:solidFill>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dirty="0"/>
              <a:t>unexpected and angry </a:t>
            </a:r>
            <a:endParaRPr lang="zh-CN" altLang="en-US" dirty="0"/>
          </a:p>
        </p:txBody>
      </p:sp>
      <p:sp>
        <p:nvSpPr>
          <p:cNvPr id="13" name="矩形 12"/>
          <p:cNvSpPr/>
          <p:nvPr/>
        </p:nvSpPr>
        <p:spPr>
          <a:xfrm>
            <a:off x="6072187" y="2045493"/>
            <a:ext cx="2006600"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dirty="0">
                <a:solidFill>
                  <a:schemeClr val="tx1"/>
                </a:solidFill>
                <a:latin typeface="Times New Roman" panose="02020603050405020304" pitchFamily="18" charset="0"/>
                <a:cs typeface="Times New Roman" panose="02020603050405020304" pitchFamily="18" charset="0"/>
              </a:rPr>
              <a:t>problem</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4" name="矩形 13"/>
          <p:cNvSpPr/>
          <p:nvPr/>
        </p:nvSpPr>
        <p:spPr>
          <a:xfrm>
            <a:off x="5322786" y="3898861"/>
            <a:ext cx="2882900"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dirty="0">
                <a:solidFill>
                  <a:schemeClr val="tx1"/>
                </a:solidFill>
                <a:latin typeface="Times New Roman" panose="02020603050405020304" pitchFamily="18" charset="0"/>
                <a:cs typeface="Times New Roman" panose="02020603050405020304" pitchFamily="18" charset="0"/>
              </a:rPr>
              <a:t>further problem</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5" name="矩形 14"/>
          <p:cNvSpPr/>
          <p:nvPr/>
        </p:nvSpPr>
        <p:spPr>
          <a:xfrm>
            <a:off x="107950" y="2561431"/>
            <a:ext cx="8964612" cy="107473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矩形 9"/>
          <p:cNvSpPr>
            <a:spLocks noChangeArrowheads="1"/>
          </p:cNvSpPr>
          <p:nvPr/>
        </p:nvSpPr>
        <p:spPr bwMode="auto">
          <a:xfrm>
            <a:off x="428625" y="1061833"/>
            <a:ext cx="4948919" cy="400110"/>
          </a:xfrm>
          <a:prstGeom prst="rect">
            <a:avLst/>
          </a:prstGeom>
          <a:solidFill>
            <a:srgbClr val="FFFF00"/>
          </a:solidFill>
          <a:ln w="9525">
            <a:solidFill>
              <a:srgbClr val="FF0000"/>
            </a:solidFill>
            <a:miter lim="800000"/>
          </a:ln>
        </p:spPr>
        <p:txBody>
          <a:bodyPr wrap="none">
            <a:spAutoFit/>
          </a:bodyPr>
          <a:lstStyle/>
          <a:p>
            <a:r>
              <a:rPr lang="en-US" altLang="zh-CN" sz="2000" b="1" i="1" dirty="0">
                <a:solidFill>
                  <a:srgbClr val="FF0000"/>
                </a:solidFill>
                <a:latin typeface="Times New Roman" panose="02020603050405020304" pitchFamily="18" charset="0"/>
                <a:cs typeface="Times New Roman" panose="02020603050405020304" pitchFamily="18" charset="0"/>
              </a:rPr>
              <a:t>Trace the hidden clues </a:t>
            </a:r>
            <a:r>
              <a:rPr lang="en-US" altLang="zh-CN" sz="2000" b="1" i="1" dirty="0">
                <a:solidFill>
                  <a:srgbClr val="7030A0"/>
                </a:solidFill>
                <a:latin typeface="Times New Roman" panose="02020603050405020304" pitchFamily="18" charset="0"/>
                <a:cs typeface="Times New Roman" panose="02020603050405020304" pitchFamily="18" charset="0"/>
              </a:rPr>
              <a:t>in the given sentences</a:t>
            </a:r>
            <a:endParaRPr lang="zh-CN" altLang="en-US" sz="2000" b="1" i="1" dirty="0">
              <a:solidFill>
                <a:srgbClr val="7030A0"/>
              </a:solidFill>
              <a:latin typeface="Times New Roman" panose="02020603050405020304" pitchFamily="18" charset="0"/>
              <a:cs typeface="Times New Roman" panose="02020603050405020304" pitchFamily="18" charset="0"/>
            </a:endParaRPr>
          </a:p>
        </p:txBody>
      </p:sp>
      <p:sp>
        <p:nvSpPr>
          <p:cNvPr id="17" name="Text Box 5"/>
          <p:cNvSpPr txBox="1">
            <a:spLocks noChangeArrowheads="1"/>
          </p:cNvSpPr>
          <p:nvPr/>
        </p:nvSpPr>
        <p:spPr bwMode="auto">
          <a:xfrm>
            <a:off x="6385719" y="2592604"/>
            <a:ext cx="2214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0000"/>
                </a:solidFill>
              </a:rPr>
              <a:t>relieved</a:t>
            </a:r>
            <a:endParaRPr lang="en-US" altLang="zh-CN" sz="2400" dirty="0">
              <a:latin typeface="Arial Black" panose="020B0A04020102020204" pitchFamily="34" charset="0"/>
            </a:endParaRPr>
          </a:p>
        </p:txBody>
      </p:sp>
      <p:sp>
        <p:nvSpPr>
          <p:cNvPr id="18" name="右箭头 17"/>
          <p:cNvSpPr/>
          <p:nvPr/>
        </p:nvSpPr>
        <p:spPr>
          <a:xfrm flipV="1">
            <a:off x="5500687" y="3259931"/>
            <a:ext cx="612775" cy="92075"/>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Text Box 5"/>
          <p:cNvSpPr txBox="1">
            <a:spLocks noChangeArrowheads="1"/>
          </p:cNvSpPr>
          <p:nvPr/>
        </p:nvSpPr>
        <p:spPr bwMode="auto">
          <a:xfrm>
            <a:off x="6252012" y="3048000"/>
            <a:ext cx="2571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FF0000"/>
                </a:solidFill>
                <a:latin typeface="Calibri" panose="020F0502020204030204" pitchFamily="34" charset="0"/>
                <a:cs typeface="Arial" panose="020B0604020202020204" pitchFamily="34" charset="0"/>
              </a:rPr>
              <a:t>appreciative </a:t>
            </a:r>
            <a:endParaRPr lang="en-US" altLang="zh-CN" sz="2400" dirty="0">
              <a:solidFill>
                <a:srgbClr val="FF0000"/>
              </a:solidFill>
              <a:latin typeface="Arial Black" panose="020B0A04020102020204" pitchFamily="34" charset="0"/>
            </a:endParaRPr>
          </a:p>
        </p:txBody>
      </p:sp>
      <p:grpSp>
        <p:nvGrpSpPr>
          <p:cNvPr id="20" name="组合 19"/>
          <p:cNvGrpSpPr/>
          <p:nvPr/>
        </p:nvGrpSpPr>
        <p:grpSpPr>
          <a:xfrm>
            <a:off x="755576" y="-62649"/>
            <a:ext cx="4464496" cy="612307"/>
            <a:chOff x="2612834" y="9304"/>
            <a:chExt cx="5280098" cy="727360"/>
          </a:xfrm>
        </p:grpSpPr>
        <p:sp>
          <p:nvSpPr>
            <p:cNvPr id="21" name="文本框 6"/>
            <p:cNvSpPr txBox="1">
              <a:spLocks noChangeArrowheads="1"/>
            </p:cNvSpPr>
            <p:nvPr/>
          </p:nvSpPr>
          <p:spPr bwMode="auto">
            <a:xfrm>
              <a:off x="2612834" y="280865"/>
              <a:ext cx="947468" cy="374749"/>
            </a:xfrm>
            <a:prstGeom prst="rect">
              <a:avLst/>
            </a:prstGeom>
            <a:solidFill>
              <a:srgbClr val="513087"/>
            </a:solidFill>
            <a:ln w="9525">
              <a:solidFill>
                <a:srgbClr val="FF0000"/>
              </a:solidFill>
              <a:miter lim="800000"/>
            </a:ln>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FF0066"/>
                  </a:solidFill>
                  <a:cs typeface="Arial" panose="020B0604020202020204" pitchFamily="34" charset="0"/>
                </a:rPr>
                <a:t>Step 5:</a:t>
              </a:r>
              <a:endParaRPr lang="zh-CN" altLang="en-US" sz="1600" b="1" dirty="0">
                <a:solidFill>
                  <a:srgbClr val="FF0066"/>
                </a:solidFill>
                <a:cs typeface="Arial" panose="020B0604020202020204" pitchFamily="34" charset="0"/>
              </a:endParaRPr>
            </a:p>
          </p:txBody>
        </p:sp>
        <p:pic>
          <p:nvPicPr>
            <p:cNvPr id="22" name="Picture 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86406" y="9304"/>
              <a:ext cx="4206526" cy="72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8"/>
            <p:cNvSpPr txBox="1">
              <a:spLocks noChangeArrowheads="1"/>
            </p:cNvSpPr>
            <p:nvPr/>
          </p:nvSpPr>
          <p:spPr bwMode="auto">
            <a:xfrm>
              <a:off x="3830775" y="42009"/>
              <a:ext cx="3174547" cy="69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dirty="0">
                  <a:solidFill>
                    <a:srgbClr val="FFFFFF"/>
                  </a:solidFill>
                  <a:latin typeface="方正粗黑宋简体" panose="02000000000000000000" pitchFamily="2" charset="-122"/>
                  <a:ea typeface="方正粗黑宋简体" panose="02000000000000000000" pitchFamily="2" charset="-122"/>
                </a:rPr>
                <a:t>Predicting the ending</a:t>
              </a:r>
              <a:endParaRPr lang="en-US" altLang="zh-CN" sz="1600" b="1" dirty="0">
                <a:solidFill>
                  <a:srgbClr val="FFFFFF"/>
                </a:solidFill>
                <a:latin typeface="方正粗黑宋简体" panose="02000000000000000000" pitchFamily="2" charset="-122"/>
                <a:ea typeface="方正粗黑宋简体" panose="02000000000000000000" pitchFamily="2" charset="-122"/>
              </a:endParaRPr>
            </a:p>
            <a:p>
              <a:r>
                <a:rPr lang="en-US" altLang="zh-CN" sz="1600" b="1" dirty="0">
                  <a:solidFill>
                    <a:srgbClr val="FFFFFF"/>
                  </a:solidFill>
                  <a:latin typeface="方正粗黑宋简体" panose="02000000000000000000" pitchFamily="2" charset="-122"/>
                  <a:ea typeface="方正粗黑宋简体" panose="02000000000000000000" pitchFamily="2" charset="-122"/>
                </a:rPr>
                <a:t>Deepen the theme</a:t>
              </a:r>
              <a:endParaRPr lang="zh-CN" altLang="en-US" sz="1600" b="1" dirty="0">
                <a:solidFill>
                  <a:srgbClr val="FFFFFF"/>
                </a:solidFill>
                <a:latin typeface="方正粗黑宋简体" panose="02000000000000000000" pitchFamily="2" charset="-122"/>
                <a:ea typeface="方正粗黑宋简体" panose="020000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inVertical)">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linds(horizontal)">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circle(in)">
                                      <p:cBhvr>
                                        <p:cTn id="7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animBg="1"/>
      <p:bldP spid="11" grpId="0" animBg="1"/>
      <p:bldP spid="12" grpId="0"/>
      <p:bldP spid="13" grpId="0" animBg="1"/>
      <p:bldP spid="14" grpId="0" animBg="1"/>
      <p:bldP spid="16" grpId="0" animBg="1"/>
      <p:bldP spid="17" grpId="0"/>
      <p:bldP spid="18"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390535" y="2577338"/>
            <a:ext cx="4819055" cy="441563"/>
          </a:xfrm>
          <a:prstGeom prst="roundRect">
            <a:avLst>
              <a:gd name="adj" fmla="val 4227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ts val="1610"/>
              </a:lnSpc>
              <a:spcAft>
                <a:spcPts val="400"/>
              </a:spcAft>
            </a:pPr>
            <a:r>
              <a:rPr lang="zh-CN" altLang="zh-CN" sz="1600" b="1" kern="100" dirty="0">
                <a:cs typeface="Times New Roman" panose="02020603050405020304"/>
              </a:rPr>
              <a:t>杭州二中高三 读后续写</a:t>
            </a:r>
            <a:r>
              <a:rPr lang="zh-CN" altLang="en-US" sz="1600" b="1" kern="100" dirty="0">
                <a:cs typeface="Times New Roman" panose="02020603050405020304"/>
              </a:rPr>
              <a:t>精讲</a:t>
            </a:r>
            <a:r>
              <a:rPr lang="zh-CN" altLang="zh-CN" sz="1600" b="1" kern="100" dirty="0">
                <a:cs typeface="Times New Roman" panose="02020603050405020304"/>
              </a:rPr>
              <a:t>解析</a:t>
            </a:r>
            <a:endParaRPr lang="zh-CN" altLang="zh-CN" sz="1600" b="1" kern="100" dirty="0">
              <a:cs typeface="Times New Roman" panose="02020603050405020304"/>
            </a:endParaRPr>
          </a:p>
        </p:txBody>
      </p:sp>
      <p:sp>
        <p:nvSpPr>
          <p:cNvPr id="8" name="圆角矩形 7"/>
          <p:cNvSpPr/>
          <p:nvPr/>
        </p:nvSpPr>
        <p:spPr>
          <a:xfrm>
            <a:off x="3413342" y="3340979"/>
            <a:ext cx="2565029" cy="474012"/>
          </a:xfrm>
          <a:prstGeom prst="roundRect">
            <a:avLst>
              <a:gd name="adj" fmla="val 4227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sz="2800" b="1" dirty="0">
                <a:solidFill>
                  <a:schemeClr val="bg1"/>
                </a:solidFill>
                <a:latin typeface="宋体-简" panose="02010800040101010101" charset="-122"/>
                <a:ea typeface="宋体-简" panose="02010800040101010101" charset="-122"/>
              </a:rPr>
              <a:t>叔侄握手言和</a:t>
            </a:r>
            <a:endParaRPr lang="zh-CN" altLang="en-US" sz="2800" b="1" dirty="0">
              <a:solidFill>
                <a:schemeClr val="bg1"/>
              </a:solidFill>
              <a:latin typeface="宋体-简" panose="02010800040101010101" charset="-122"/>
              <a:ea typeface="宋体-简" panose="02010800040101010101" charset="-122"/>
            </a:endParaRPr>
          </a:p>
        </p:txBody>
      </p:sp>
      <p:sp>
        <p:nvSpPr>
          <p:cNvPr id="9" name="椭圆 8"/>
          <p:cNvSpPr/>
          <p:nvPr/>
        </p:nvSpPr>
        <p:spPr>
          <a:xfrm>
            <a:off x="1954970" y="893763"/>
            <a:ext cx="1476801" cy="147173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272" tIns="36136" rIns="72272" bIns="36136" rtlCol="0" anchor="ctr"/>
          <a:lstStyle/>
          <a:p>
            <a:pPr algn="ctr"/>
            <a:endParaRPr lang="zh-CN" altLang="en-US" sz="1785" dirty="0">
              <a:latin typeface="宋体-简" panose="02010800040101010101" charset="-122"/>
              <a:ea typeface="宋体-简" panose="02010800040101010101" charset="-122"/>
            </a:endParaRPr>
          </a:p>
        </p:txBody>
      </p:sp>
      <p:sp>
        <p:nvSpPr>
          <p:cNvPr id="10" name="椭圆 9"/>
          <p:cNvSpPr/>
          <p:nvPr/>
        </p:nvSpPr>
        <p:spPr>
          <a:xfrm>
            <a:off x="3182673" y="893763"/>
            <a:ext cx="1476801" cy="147173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272" tIns="36136" rIns="72272" bIns="36136" rtlCol="0" anchor="ctr"/>
          <a:lstStyle/>
          <a:p>
            <a:pPr algn="ctr"/>
            <a:endParaRPr lang="zh-CN" altLang="en-US" sz="1785" dirty="0">
              <a:latin typeface="宋体-简" panose="02010800040101010101" charset="-122"/>
              <a:ea typeface="宋体-简" panose="02010800040101010101" charset="-122"/>
            </a:endParaRPr>
          </a:p>
        </p:txBody>
      </p:sp>
      <p:sp>
        <p:nvSpPr>
          <p:cNvPr id="11" name="椭圆 10"/>
          <p:cNvSpPr/>
          <p:nvPr/>
        </p:nvSpPr>
        <p:spPr>
          <a:xfrm>
            <a:off x="4420110" y="893763"/>
            <a:ext cx="1476801" cy="147173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272" tIns="36136" rIns="72272" bIns="36136" rtlCol="0" anchor="ctr"/>
          <a:lstStyle/>
          <a:p>
            <a:pPr algn="ctr"/>
            <a:endParaRPr lang="zh-CN" altLang="en-US" sz="1785" dirty="0">
              <a:latin typeface="宋体-简" panose="02010800040101010101" charset="-122"/>
              <a:ea typeface="宋体-简" panose="02010800040101010101" charset="-122"/>
            </a:endParaRPr>
          </a:p>
        </p:txBody>
      </p:sp>
      <p:sp>
        <p:nvSpPr>
          <p:cNvPr id="12" name="椭圆 11"/>
          <p:cNvSpPr/>
          <p:nvPr/>
        </p:nvSpPr>
        <p:spPr>
          <a:xfrm>
            <a:off x="5659087" y="893763"/>
            <a:ext cx="1476801" cy="147173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272" tIns="36136" rIns="72272" bIns="36136" rtlCol="0" anchor="ctr"/>
          <a:lstStyle/>
          <a:p>
            <a:pPr algn="ctr"/>
            <a:endParaRPr lang="zh-CN" altLang="en-US" sz="1785" dirty="0">
              <a:latin typeface="宋体-简" panose="02010800040101010101" charset="-122"/>
              <a:ea typeface="宋体-简" panose="02010800040101010101" charset="-122"/>
            </a:endParaRPr>
          </a:p>
        </p:txBody>
      </p:sp>
      <p:grpSp>
        <p:nvGrpSpPr>
          <p:cNvPr id="13" name="组合 12"/>
          <p:cNvGrpSpPr/>
          <p:nvPr/>
        </p:nvGrpSpPr>
        <p:grpSpPr>
          <a:xfrm>
            <a:off x="2069553" y="994642"/>
            <a:ext cx="1274348" cy="1269978"/>
            <a:chOff x="3768359" y="1725446"/>
            <a:chExt cx="1930605" cy="1930605"/>
          </a:xfrm>
        </p:grpSpPr>
        <p:sp>
          <p:nvSpPr>
            <p:cNvPr id="1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15"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grpSp>
        <p:nvGrpSpPr>
          <p:cNvPr id="16" name="组合 15"/>
          <p:cNvGrpSpPr/>
          <p:nvPr/>
        </p:nvGrpSpPr>
        <p:grpSpPr>
          <a:xfrm>
            <a:off x="3287380" y="994642"/>
            <a:ext cx="1274348" cy="1269978"/>
            <a:chOff x="3768359" y="1725446"/>
            <a:chExt cx="1930605" cy="1930605"/>
          </a:xfrm>
        </p:grpSpPr>
        <p:sp>
          <p:nvSpPr>
            <p:cNvPr id="1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18"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grpSp>
        <p:nvGrpSpPr>
          <p:cNvPr id="19" name="组合 18"/>
          <p:cNvGrpSpPr/>
          <p:nvPr/>
        </p:nvGrpSpPr>
        <p:grpSpPr>
          <a:xfrm>
            <a:off x="4520546" y="994642"/>
            <a:ext cx="1274348" cy="1269978"/>
            <a:chOff x="3768359" y="1725446"/>
            <a:chExt cx="1930605" cy="1930605"/>
          </a:xfrm>
        </p:grpSpPr>
        <p:sp>
          <p:nvSpPr>
            <p:cNvPr id="2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21"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grpSp>
        <p:nvGrpSpPr>
          <p:cNvPr id="22" name="组合 21"/>
          <p:cNvGrpSpPr/>
          <p:nvPr/>
        </p:nvGrpSpPr>
        <p:grpSpPr>
          <a:xfrm>
            <a:off x="5794894" y="920446"/>
            <a:ext cx="1274348" cy="1269978"/>
            <a:chOff x="3768359" y="1725446"/>
            <a:chExt cx="1930605" cy="1930605"/>
          </a:xfrm>
        </p:grpSpPr>
        <p:sp>
          <p:nvSpPr>
            <p:cNvPr id="2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24"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sp>
        <p:nvSpPr>
          <p:cNvPr id="25" name="矩形 24"/>
          <p:cNvSpPr/>
          <p:nvPr/>
        </p:nvSpPr>
        <p:spPr>
          <a:xfrm>
            <a:off x="2324369" y="1196862"/>
            <a:ext cx="764715" cy="811642"/>
          </a:xfrm>
          <a:prstGeom prst="rect">
            <a:avLst/>
          </a:prstGeom>
          <a:effectLst/>
        </p:spPr>
        <p:txBody>
          <a:bodyPr wrap="none" lIns="72272" tIns="36136" rIns="72272" bIns="36136">
            <a:spAutoFit/>
          </a:bodyPr>
          <a:lstStyle/>
          <a:p>
            <a:r>
              <a:rPr lang="zh-CN" altLang="en-US" sz="4800" b="1" dirty="0">
                <a:solidFill>
                  <a:schemeClr val="bg1"/>
                </a:solidFill>
                <a:effectLst>
                  <a:outerShdw blurRad="38100" dist="38100" dir="2700000" algn="tl">
                    <a:srgbClr val="000000">
                      <a:alpha val="43137"/>
                    </a:srgbClr>
                  </a:outerShdw>
                </a:effectLst>
                <a:latin typeface="宋体-简" panose="02010800040101010101" charset="-122"/>
                <a:ea typeface="宋体-简" panose="02010800040101010101" charset="-122"/>
              </a:rPr>
              <a:t>读</a:t>
            </a:r>
            <a:endParaRPr lang="zh-CN" altLang="en-US" sz="4800" b="1" dirty="0">
              <a:solidFill>
                <a:schemeClr val="bg1"/>
              </a:solidFill>
              <a:effectLst>
                <a:outerShdw blurRad="38100" dist="38100" dir="2700000" algn="tl">
                  <a:srgbClr val="000000">
                    <a:alpha val="43137"/>
                  </a:srgbClr>
                </a:outerShdw>
              </a:effectLst>
              <a:latin typeface="宋体-简" panose="02010800040101010101" charset="-122"/>
              <a:ea typeface="宋体-简" panose="02010800040101010101" charset="-122"/>
            </a:endParaRPr>
          </a:p>
        </p:txBody>
      </p:sp>
      <p:sp>
        <p:nvSpPr>
          <p:cNvPr id="26" name="矩形 25"/>
          <p:cNvSpPr/>
          <p:nvPr/>
        </p:nvSpPr>
        <p:spPr>
          <a:xfrm>
            <a:off x="3538715" y="1176201"/>
            <a:ext cx="764715" cy="811642"/>
          </a:xfrm>
          <a:prstGeom prst="rect">
            <a:avLst/>
          </a:prstGeom>
          <a:effectLst/>
        </p:spPr>
        <p:txBody>
          <a:bodyPr wrap="none" lIns="72272" tIns="36136" rIns="72272" bIns="36136">
            <a:spAutoFit/>
          </a:bodyPr>
          <a:lstStyle/>
          <a:p>
            <a:r>
              <a:rPr lang="zh-CN" altLang="en-US" sz="4800" b="1" dirty="0">
                <a:solidFill>
                  <a:schemeClr val="bg1"/>
                </a:solidFill>
                <a:effectLst>
                  <a:outerShdw blurRad="38100" dist="38100" dir="2700000" algn="tl">
                    <a:srgbClr val="000000">
                      <a:alpha val="43137"/>
                    </a:srgbClr>
                  </a:outerShdw>
                </a:effectLst>
                <a:latin typeface="宋体-简" panose="02010800040101010101" charset="-122"/>
                <a:ea typeface="宋体-简" panose="02010800040101010101" charset="-122"/>
              </a:rPr>
              <a:t>后</a:t>
            </a:r>
            <a:endParaRPr lang="zh-CN" altLang="en-US" sz="4800" b="1" dirty="0">
              <a:solidFill>
                <a:schemeClr val="bg1"/>
              </a:solidFill>
              <a:effectLst>
                <a:outerShdw blurRad="38100" dist="38100" dir="2700000" algn="tl">
                  <a:srgbClr val="000000">
                    <a:alpha val="43137"/>
                  </a:srgbClr>
                </a:outerShdw>
              </a:effectLst>
              <a:latin typeface="宋体-简" panose="02010800040101010101" charset="-122"/>
              <a:ea typeface="宋体-简" panose="02010800040101010101" charset="-122"/>
            </a:endParaRPr>
          </a:p>
        </p:txBody>
      </p:sp>
      <p:sp>
        <p:nvSpPr>
          <p:cNvPr id="27" name="矩形 26"/>
          <p:cNvSpPr/>
          <p:nvPr/>
        </p:nvSpPr>
        <p:spPr>
          <a:xfrm>
            <a:off x="4786419" y="1118642"/>
            <a:ext cx="764715" cy="811642"/>
          </a:xfrm>
          <a:prstGeom prst="rect">
            <a:avLst/>
          </a:prstGeom>
          <a:effectLst/>
        </p:spPr>
        <p:txBody>
          <a:bodyPr wrap="none" lIns="72272" tIns="36136" rIns="72272" bIns="36136">
            <a:spAutoFit/>
          </a:bodyPr>
          <a:lstStyle/>
          <a:p>
            <a:r>
              <a:rPr lang="zh-CN" altLang="en-US" sz="4800" b="1" dirty="0">
                <a:solidFill>
                  <a:schemeClr val="bg1"/>
                </a:solidFill>
                <a:effectLst>
                  <a:outerShdw blurRad="38100" dist="38100" dir="2700000" algn="tl">
                    <a:srgbClr val="000000">
                      <a:alpha val="43137"/>
                    </a:srgbClr>
                  </a:outerShdw>
                </a:effectLst>
                <a:latin typeface="宋体-简" panose="02010800040101010101" charset="-122"/>
                <a:ea typeface="宋体-简" panose="02010800040101010101" charset="-122"/>
              </a:rPr>
              <a:t>续</a:t>
            </a:r>
            <a:endParaRPr lang="zh-CN" altLang="en-US" sz="4800" b="1" dirty="0">
              <a:solidFill>
                <a:schemeClr val="bg1"/>
              </a:solidFill>
              <a:effectLst>
                <a:outerShdw blurRad="38100" dist="38100" dir="2700000" algn="tl">
                  <a:srgbClr val="000000">
                    <a:alpha val="43137"/>
                  </a:srgbClr>
                </a:outerShdw>
              </a:effectLst>
              <a:latin typeface="宋体-简" panose="02010800040101010101" charset="-122"/>
              <a:ea typeface="宋体-简" panose="02010800040101010101" charset="-122"/>
            </a:endParaRPr>
          </a:p>
        </p:txBody>
      </p:sp>
      <p:sp>
        <p:nvSpPr>
          <p:cNvPr id="28" name="矩形 27"/>
          <p:cNvSpPr/>
          <p:nvPr/>
        </p:nvSpPr>
        <p:spPr>
          <a:xfrm>
            <a:off x="6073318" y="1107148"/>
            <a:ext cx="775970" cy="811642"/>
          </a:xfrm>
          <a:prstGeom prst="rect">
            <a:avLst/>
          </a:prstGeom>
          <a:effectLst/>
        </p:spPr>
        <p:txBody>
          <a:bodyPr wrap="square" lIns="72272" tIns="36136" rIns="72272" bIns="36136">
            <a:spAutoFit/>
          </a:bodyPr>
          <a:lstStyle/>
          <a:p>
            <a:r>
              <a:rPr lang="zh-CN" altLang="en-US" sz="4800" b="1" dirty="0">
                <a:solidFill>
                  <a:schemeClr val="bg1"/>
                </a:solidFill>
                <a:effectLst>
                  <a:outerShdw blurRad="38100" dist="38100" dir="2700000" algn="tl">
                    <a:srgbClr val="000000">
                      <a:alpha val="43137"/>
                    </a:srgbClr>
                  </a:outerShdw>
                </a:effectLst>
                <a:latin typeface="宋体-简" panose="02010800040101010101" charset="-122"/>
                <a:ea typeface="宋体-简" panose="02010800040101010101" charset="-122"/>
              </a:rPr>
              <a:t>写</a:t>
            </a:r>
            <a:endParaRPr lang="zh-CN" altLang="en-US" sz="4800" b="1" dirty="0">
              <a:solidFill>
                <a:schemeClr val="bg1"/>
              </a:solidFill>
              <a:effectLst>
                <a:outerShdw blurRad="38100" dist="38100" dir="2700000" algn="tl">
                  <a:srgbClr val="000000">
                    <a:alpha val="43137"/>
                  </a:srgbClr>
                </a:outerShdw>
              </a:effectLst>
              <a:latin typeface="宋体-简" panose="02010800040101010101" charset="-122"/>
              <a:ea typeface="宋体-简" panose="02010800040101010101" charset="-122"/>
            </a:endParaRPr>
          </a:p>
        </p:txBody>
      </p:sp>
      <p:grpSp>
        <p:nvGrpSpPr>
          <p:cNvPr id="29" name="组合 28"/>
          <p:cNvGrpSpPr/>
          <p:nvPr/>
        </p:nvGrpSpPr>
        <p:grpSpPr>
          <a:xfrm>
            <a:off x="1650555" y="1582022"/>
            <a:ext cx="304415" cy="303371"/>
            <a:chOff x="3768359" y="1725446"/>
            <a:chExt cx="1930605" cy="1930605"/>
          </a:xfrm>
          <a:solidFill>
            <a:srgbClr val="78AF51"/>
          </a:solidFill>
        </p:grpSpPr>
        <p:sp>
          <p:nvSpPr>
            <p:cNvPr id="30"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31"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grpSp>
        <p:nvGrpSpPr>
          <p:cNvPr id="32" name="组合 31"/>
          <p:cNvGrpSpPr/>
          <p:nvPr/>
        </p:nvGrpSpPr>
        <p:grpSpPr>
          <a:xfrm>
            <a:off x="1439801" y="120764"/>
            <a:ext cx="213012" cy="212281"/>
            <a:chOff x="3768359" y="1725446"/>
            <a:chExt cx="1930605" cy="1930605"/>
          </a:xfrm>
          <a:solidFill>
            <a:srgbClr val="EA5E66"/>
          </a:solidFill>
        </p:grpSpPr>
        <p:sp>
          <p:nvSpPr>
            <p:cNvPr id="33"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34"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grpSp>
        <p:nvGrpSpPr>
          <p:cNvPr id="35" name="组合 34"/>
          <p:cNvGrpSpPr/>
          <p:nvPr/>
        </p:nvGrpSpPr>
        <p:grpSpPr>
          <a:xfrm>
            <a:off x="3146681" y="955021"/>
            <a:ext cx="152651" cy="152127"/>
            <a:chOff x="3768359" y="1725446"/>
            <a:chExt cx="1930605" cy="1930605"/>
          </a:xfrm>
          <a:solidFill>
            <a:srgbClr val="78AF51"/>
          </a:solidFill>
        </p:grpSpPr>
        <p:sp>
          <p:nvSpPr>
            <p:cNvPr id="36"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37"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grpSp>
        <p:nvGrpSpPr>
          <p:cNvPr id="38" name="组合 37"/>
          <p:cNvGrpSpPr/>
          <p:nvPr/>
        </p:nvGrpSpPr>
        <p:grpSpPr>
          <a:xfrm>
            <a:off x="4429637" y="914217"/>
            <a:ext cx="217824" cy="217077"/>
            <a:chOff x="3768359" y="1725446"/>
            <a:chExt cx="1930605" cy="1930605"/>
          </a:xfrm>
          <a:solidFill>
            <a:srgbClr val="78AF51"/>
          </a:solidFill>
        </p:grpSpPr>
        <p:sp>
          <p:nvSpPr>
            <p:cNvPr id="39"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40"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grpSp>
        <p:nvGrpSpPr>
          <p:cNvPr id="41" name="组合 40"/>
          <p:cNvGrpSpPr/>
          <p:nvPr/>
        </p:nvGrpSpPr>
        <p:grpSpPr>
          <a:xfrm>
            <a:off x="4414041" y="2148839"/>
            <a:ext cx="187982" cy="187337"/>
            <a:chOff x="3768359" y="1725446"/>
            <a:chExt cx="1930605" cy="1930605"/>
          </a:xfrm>
          <a:solidFill>
            <a:srgbClr val="78AF51"/>
          </a:solidFill>
        </p:grpSpPr>
        <p:sp>
          <p:nvSpPr>
            <p:cNvPr id="42"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43"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grpSp>
        <p:nvGrpSpPr>
          <p:cNvPr id="44" name="组合 43"/>
          <p:cNvGrpSpPr/>
          <p:nvPr/>
        </p:nvGrpSpPr>
        <p:grpSpPr>
          <a:xfrm>
            <a:off x="3225503" y="2133039"/>
            <a:ext cx="193389" cy="192726"/>
            <a:chOff x="3768359" y="1725446"/>
            <a:chExt cx="1930605" cy="1930605"/>
          </a:xfrm>
          <a:solidFill>
            <a:srgbClr val="78AF51"/>
          </a:solidFill>
        </p:grpSpPr>
        <p:sp>
          <p:nvSpPr>
            <p:cNvPr id="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46"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grpSp>
        <p:nvGrpSpPr>
          <p:cNvPr id="47" name="组合 46"/>
          <p:cNvGrpSpPr/>
          <p:nvPr/>
        </p:nvGrpSpPr>
        <p:grpSpPr>
          <a:xfrm>
            <a:off x="5689766" y="841314"/>
            <a:ext cx="190424" cy="189771"/>
            <a:chOff x="3768359" y="1725446"/>
            <a:chExt cx="1930605" cy="1930605"/>
          </a:xfrm>
          <a:solidFill>
            <a:srgbClr val="78AF51"/>
          </a:solidFill>
        </p:grpSpPr>
        <p:sp>
          <p:nvSpPr>
            <p:cNvPr id="48"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49"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grpSp>
        <p:nvGrpSpPr>
          <p:cNvPr id="50" name="组合 49"/>
          <p:cNvGrpSpPr/>
          <p:nvPr/>
        </p:nvGrpSpPr>
        <p:grpSpPr>
          <a:xfrm>
            <a:off x="5764714" y="2197826"/>
            <a:ext cx="168250" cy="167672"/>
            <a:chOff x="3768359" y="1725446"/>
            <a:chExt cx="1930605" cy="1930605"/>
          </a:xfrm>
          <a:solidFill>
            <a:srgbClr val="78AF51"/>
          </a:solidFill>
        </p:grpSpPr>
        <p:sp>
          <p:nvSpPr>
            <p:cNvPr id="51"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52"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grpSp>
        <p:nvGrpSpPr>
          <p:cNvPr id="53" name="组合 52"/>
          <p:cNvGrpSpPr/>
          <p:nvPr/>
        </p:nvGrpSpPr>
        <p:grpSpPr>
          <a:xfrm>
            <a:off x="7057383" y="1527949"/>
            <a:ext cx="304415" cy="303371"/>
            <a:chOff x="3768359" y="1725446"/>
            <a:chExt cx="1930605" cy="1930605"/>
          </a:xfrm>
        </p:grpSpPr>
        <p:sp>
          <p:nvSpPr>
            <p:cNvPr id="5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55"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grpSp>
        <p:nvGrpSpPr>
          <p:cNvPr id="56" name="组合 55"/>
          <p:cNvGrpSpPr/>
          <p:nvPr/>
        </p:nvGrpSpPr>
        <p:grpSpPr>
          <a:xfrm>
            <a:off x="7430758" y="1399790"/>
            <a:ext cx="213012" cy="212281"/>
            <a:chOff x="3768359" y="1725446"/>
            <a:chExt cx="1930605" cy="1930605"/>
          </a:xfrm>
          <a:solidFill>
            <a:srgbClr val="78AF51"/>
          </a:solidFill>
        </p:grpSpPr>
        <p:sp>
          <p:nvSpPr>
            <p:cNvPr id="57"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58"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grpSp>
        <p:nvGrpSpPr>
          <p:cNvPr id="59" name="组合 58"/>
          <p:cNvGrpSpPr/>
          <p:nvPr/>
        </p:nvGrpSpPr>
        <p:grpSpPr>
          <a:xfrm>
            <a:off x="7745000" y="1582675"/>
            <a:ext cx="152651" cy="152127"/>
            <a:chOff x="3768359" y="1725446"/>
            <a:chExt cx="1930605" cy="1930605"/>
          </a:xfrm>
          <a:solidFill>
            <a:srgbClr val="78AF51"/>
          </a:solidFill>
        </p:grpSpPr>
        <p:sp>
          <p:nvSpPr>
            <p:cNvPr id="60"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61"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grpSp>
        <p:nvGrpSpPr>
          <p:cNvPr id="62" name="组合 61"/>
          <p:cNvGrpSpPr/>
          <p:nvPr/>
        </p:nvGrpSpPr>
        <p:grpSpPr>
          <a:xfrm>
            <a:off x="1052593" y="647517"/>
            <a:ext cx="152651" cy="152127"/>
            <a:chOff x="3768359" y="1725446"/>
            <a:chExt cx="1930605" cy="1930605"/>
          </a:xfrm>
        </p:grpSpPr>
        <p:sp>
          <p:nvSpPr>
            <p:cNvPr id="6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prstClr val="white"/>
                </a:solidFill>
                <a:latin typeface="宋体-简" panose="02010800040101010101" charset="-122"/>
                <a:ea typeface="宋体-简" panose="02010800040101010101" charset="-122"/>
              </a:endParaRPr>
            </a:p>
          </p:txBody>
        </p:sp>
        <p:sp>
          <p:nvSpPr>
            <p:cNvPr id="64"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4488" tIns="32244" rIns="64488" bIns="32244" numCol="1" anchor="t" anchorCtr="0" compatLnSpc="1"/>
            <a:lstStyle/>
            <a:p>
              <a:endParaRPr lang="zh-CN" altLang="en-US" sz="1785" dirty="0">
                <a:solidFill>
                  <a:prstClr val="black"/>
                </a:solidFill>
                <a:latin typeface="宋体-简" panose="02010800040101010101" charset="-122"/>
                <a:ea typeface="宋体-简" panose="02010800040101010101" charset="-122"/>
              </a:endParaRPr>
            </a:p>
          </p:txBody>
        </p:sp>
      </p:grpSp>
      <p:sp>
        <p:nvSpPr>
          <p:cNvPr id="65" name="文本框 64"/>
          <p:cNvSpPr txBox="1"/>
          <p:nvPr/>
        </p:nvSpPr>
        <p:spPr>
          <a:xfrm>
            <a:off x="2411907" y="4011662"/>
            <a:ext cx="4369441" cy="306705"/>
          </a:xfrm>
          <a:prstGeom prst="rect">
            <a:avLst/>
          </a:prstGeom>
          <a:noFill/>
        </p:spPr>
        <p:txBody>
          <a:bodyPr wrap="square" rtlCol="0">
            <a:spAutoFit/>
          </a:bodyPr>
          <a:lstStyle/>
          <a:p>
            <a:pPr algn="ctr"/>
            <a:r>
              <a:rPr lang="zh-CN" altLang="en-US" sz="1400" b="1" dirty="0">
                <a:solidFill>
                  <a:srgbClr val="0000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rPr>
              <a:t>杭州二中许丽君</a:t>
            </a:r>
            <a:endParaRPr lang="zh-CN" altLang="en-US" sz="1400" b="1" dirty="0">
              <a:solidFill>
                <a:srgbClr val="0000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endParaRPr>
          </a:p>
        </p:txBody>
      </p:sp>
      <p:sp>
        <p:nvSpPr>
          <p:cNvPr id="2" name="文本框 1"/>
          <p:cNvSpPr txBox="1"/>
          <p:nvPr/>
        </p:nvSpPr>
        <p:spPr>
          <a:xfrm>
            <a:off x="1779905" y="339090"/>
            <a:ext cx="4116705" cy="368300"/>
          </a:xfrm>
          <a:prstGeom prst="rect">
            <a:avLst/>
          </a:prstGeom>
          <a:noFill/>
        </p:spPr>
        <p:txBody>
          <a:bodyPr wrap="square" rtlCol="0" anchor="t">
            <a:spAutoFit/>
          </a:bodyPr>
          <a:p>
            <a:r>
              <a:rPr lang="zh-CN" altLang="en-US" b="1">
                <a:solidFill>
                  <a:schemeClr val="bg1"/>
                </a:solidFill>
                <a:latin typeface="微软雅黑" panose="020B0503020204020204" pitchFamily="34" charset="-122"/>
                <a:ea typeface="微软雅黑" panose="020B0503020204020204" pitchFamily="34" charset="-122"/>
              </a:rPr>
              <a:t>基于主题伏笔的读后续写讲评</a:t>
            </a:r>
            <a:endParaRPr lang="zh-CN" altLang="en-US"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5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750"/>
                                  </p:stCondLst>
                                  <p:childTnLst>
                                    <p:set>
                                      <p:cBhvr>
                                        <p:cTn id="16" dur="1" fill="hold">
                                          <p:stCondLst>
                                            <p:cond delay="0"/>
                                          </p:stCondLst>
                                        </p:cTn>
                                        <p:tgtEl>
                                          <p:spTgt spid="25"/>
                                        </p:tgtEl>
                                        <p:attrNameLst>
                                          <p:attrName>style.visibility</p:attrName>
                                        </p:attrNameLst>
                                      </p:cBhvr>
                                      <p:to>
                                        <p:strVal val="visible"/>
                                      </p:to>
                                    </p:set>
                                    <p:anim calcmode="lin" valueType="num">
                                      <p:cBhvr>
                                        <p:cTn id="17" dur="250" fill="hold"/>
                                        <p:tgtEl>
                                          <p:spTgt spid="25"/>
                                        </p:tgtEl>
                                        <p:attrNameLst>
                                          <p:attrName>ppt_w</p:attrName>
                                        </p:attrNameLst>
                                      </p:cBhvr>
                                      <p:tavLst>
                                        <p:tav tm="0">
                                          <p:val>
                                            <p:fltVal val="0"/>
                                          </p:val>
                                        </p:tav>
                                        <p:tav tm="100000">
                                          <p:val>
                                            <p:strVal val="#ppt_w"/>
                                          </p:val>
                                        </p:tav>
                                      </p:tavLst>
                                    </p:anim>
                                    <p:anim calcmode="lin" valueType="num">
                                      <p:cBhvr>
                                        <p:cTn id="18" dur="250" fill="hold"/>
                                        <p:tgtEl>
                                          <p:spTgt spid="25"/>
                                        </p:tgtEl>
                                        <p:attrNameLst>
                                          <p:attrName>ppt_h</p:attrName>
                                        </p:attrNameLst>
                                      </p:cBhvr>
                                      <p:tavLst>
                                        <p:tav tm="0">
                                          <p:val>
                                            <p:fltVal val="0"/>
                                          </p:val>
                                        </p:tav>
                                        <p:tav tm="100000">
                                          <p:val>
                                            <p:strVal val="#ppt_h"/>
                                          </p:val>
                                        </p:tav>
                                      </p:tavLst>
                                    </p:anim>
                                    <p:animEffect transition="in" filter="fade">
                                      <p:cBhvr>
                                        <p:cTn id="19" dur="250"/>
                                        <p:tgtEl>
                                          <p:spTgt spid="25"/>
                                        </p:tgtEl>
                                      </p:cBhvr>
                                    </p:animEffect>
                                  </p:childTnLst>
                                </p:cTn>
                              </p:par>
                              <p:par>
                                <p:cTn id="20" presetID="53" presetClass="entr" presetSubtype="16"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175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20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250" fill="hold"/>
                                        <p:tgtEl>
                                          <p:spTgt spid="26"/>
                                        </p:tgtEl>
                                        <p:attrNameLst>
                                          <p:attrName>ppt_w</p:attrName>
                                        </p:attrNameLst>
                                      </p:cBhvr>
                                      <p:tavLst>
                                        <p:tav tm="0">
                                          <p:val>
                                            <p:fltVal val="0"/>
                                          </p:val>
                                        </p:tav>
                                        <p:tav tm="100000">
                                          <p:val>
                                            <p:strVal val="#ppt_w"/>
                                          </p:val>
                                        </p:tav>
                                      </p:tavLst>
                                    </p:anim>
                                    <p:anim calcmode="lin" valueType="num">
                                      <p:cBhvr>
                                        <p:cTn id="33" dur="250" fill="hold"/>
                                        <p:tgtEl>
                                          <p:spTgt spid="26"/>
                                        </p:tgtEl>
                                        <p:attrNameLst>
                                          <p:attrName>ppt_h</p:attrName>
                                        </p:attrNameLst>
                                      </p:cBhvr>
                                      <p:tavLst>
                                        <p:tav tm="0">
                                          <p:val>
                                            <p:fltVal val="0"/>
                                          </p:val>
                                        </p:tav>
                                        <p:tav tm="100000">
                                          <p:val>
                                            <p:strVal val="#ppt_h"/>
                                          </p:val>
                                        </p:tav>
                                      </p:tavLst>
                                    </p:anim>
                                    <p:animEffect transition="in" filter="fade">
                                      <p:cBhvr>
                                        <p:cTn id="34" dur="250"/>
                                        <p:tgtEl>
                                          <p:spTgt spid="26"/>
                                        </p:tgtEl>
                                      </p:cBhvr>
                                    </p:animEffect>
                                  </p:childTnLst>
                                </p:cTn>
                              </p:par>
                              <p:par>
                                <p:cTn id="35" presetID="53" presetClass="entr" presetSubtype="16" fill="hold" grpId="0" nodeType="withEffect">
                                  <p:stCondLst>
                                    <p:cond delay="2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30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3250"/>
                                  </p:stCondLst>
                                  <p:childTnLst>
                                    <p:set>
                                      <p:cBhvr>
                                        <p:cTn id="46" dur="1" fill="hold">
                                          <p:stCondLst>
                                            <p:cond delay="0"/>
                                          </p:stCondLst>
                                        </p:cTn>
                                        <p:tgtEl>
                                          <p:spTgt spid="27"/>
                                        </p:tgtEl>
                                        <p:attrNameLst>
                                          <p:attrName>style.visibility</p:attrName>
                                        </p:attrNameLst>
                                      </p:cBhvr>
                                      <p:to>
                                        <p:strVal val="visible"/>
                                      </p:to>
                                    </p:set>
                                    <p:anim calcmode="lin" valueType="num">
                                      <p:cBhvr>
                                        <p:cTn id="47" dur="250" fill="hold"/>
                                        <p:tgtEl>
                                          <p:spTgt spid="27"/>
                                        </p:tgtEl>
                                        <p:attrNameLst>
                                          <p:attrName>ppt_w</p:attrName>
                                        </p:attrNameLst>
                                      </p:cBhvr>
                                      <p:tavLst>
                                        <p:tav tm="0">
                                          <p:val>
                                            <p:fltVal val="0"/>
                                          </p:val>
                                        </p:tav>
                                        <p:tav tm="100000">
                                          <p:val>
                                            <p:strVal val="#ppt_w"/>
                                          </p:val>
                                        </p:tav>
                                      </p:tavLst>
                                    </p:anim>
                                    <p:anim calcmode="lin" valueType="num">
                                      <p:cBhvr>
                                        <p:cTn id="48" dur="250" fill="hold"/>
                                        <p:tgtEl>
                                          <p:spTgt spid="27"/>
                                        </p:tgtEl>
                                        <p:attrNameLst>
                                          <p:attrName>ppt_h</p:attrName>
                                        </p:attrNameLst>
                                      </p:cBhvr>
                                      <p:tavLst>
                                        <p:tav tm="0">
                                          <p:val>
                                            <p:fltVal val="0"/>
                                          </p:val>
                                        </p:tav>
                                        <p:tav tm="100000">
                                          <p:val>
                                            <p:strVal val="#ppt_h"/>
                                          </p:val>
                                        </p:tav>
                                      </p:tavLst>
                                    </p:anim>
                                    <p:animEffect transition="in" filter="fade">
                                      <p:cBhvr>
                                        <p:cTn id="49" dur="250"/>
                                        <p:tgtEl>
                                          <p:spTgt spid="27"/>
                                        </p:tgtEl>
                                      </p:cBhvr>
                                    </p:animEffect>
                                  </p:childTnLst>
                                </p:cTn>
                              </p:par>
                              <p:par>
                                <p:cTn id="50" presetID="53" presetClass="entr" presetSubtype="16" fill="hold" grpId="0" nodeType="withEffect">
                                  <p:stCondLst>
                                    <p:cond delay="375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nodeType="withEffect">
                                  <p:stCondLst>
                                    <p:cond delay="425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grpId="0" nodeType="withEffect">
                                  <p:stCondLst>
                                    <p:cond delay="4500"/>
                                  </p:stCondLst>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ppt_w</p:attrName>
                                        </p:attrNameLst>
                                      </p:cBhvr>
                                      <p:tavLst>
                                        <p:tav tm="0">
                                          <p:val>
                                            <p:fltVal val="0"/>
                                          </p:val>
                                        </p:tav>
                                        <p:tav tm="100000">
                                          <p:val>
                                            <p:strVal val="#ppt_w"/>
                                          </p:val>
                                        </p:tav>
                                      </p:tavLst>
                                    </p:anim>
                                    <p:anim calcmode="lin" valueType="num">
                                      <p:cBhvr>
                                        <p:cTn id="63" dur="250" fill="hold"/>
                                        <p:tgtEl>
                                          <p:spTgt spid="28"/>
                                        </p:tgtEl>
                                        <p:attrNameLst>
                                          <p:attrName>ppt_h</p:attrName>
                                        </p:attrNameLst>
                                      </p:cBhvr>
                                      <p:tavLst>
                                        <p:tav tm="0">
                                          <p:val>
                                            <p:fltVal val="0"/>
                                          </p:val>
                                        </p:tav>
                                        <p:tav tm="100000">
                                          <p:val>
                                            <p:strVal val="#ppt_h"/>
                                          </p:val>
                                        </p:tav>
                                      </p:tavLst>
                                    </p:anim>
                                    <p:animEffect transition="in" filter="fade">
                                      <p:cBhvr>
                                        <p:cTn id="64" dur="250"/>
                                        <p:tgtEl>
                                          <p:spTgt spid="28"/>
                                        </p:tgtEl>
                                      </p:cBhvr>
                                    </p:animEffect>
                                  </p:childTnLst>
                                </p:cTn>
                              </p:par>
                              <p:par>
                                <p:cTn id="65" presetID="53" presetClass="entr" presetSubtype="16" fill="hold" nodeType="withEffect">
                                  <p:stCondLst>
                                    <p:cond delay="4750"/>
                                  </p:stCondLst>
                                  <p:childTnLst>
                                    <p:set>
                                      <p:cBhvr>
                                        <p:cTn id="66" dur="1" fill="hold">
                                          <p:stCondLst>
                                            <p:cond delay="0"/>
                                          </p:stCondLst>
                                        </p:cTn>
                                        <p:tgtEl>
                                          <p:spTgt spid="38"/>
                                        </p:tgtEl>
                                        <p:attrNameLst>
                                          <p:attrName>style.visibility</p:attrName>
                                        </p:attrNameLst>
                                      </p:cBhvr>
                                      <p:to>
                                        <p:strVal val="visible"/>
                                      </p:to>
                                    </p:set>
                                    <p:anim calcmode="lin" valueType="num">
                                      <p:cBhvr>
                                        <p:cTn id="67" dur="250" fill="hold"/>
                                        <p:tgtEl>
                                          <p:spTgt spid="38"/>
                                        </p:tgtEl>
                                        <p:attrNameLst>
                                          <p:attrName>ppt_w</p:attrName>
                                        </p:attrNameLst>
                                      </p:cBhvr>
                                      <p:tavLst>
                                        <p:tav tm="0">
                                          <p:val>
                                            <p:fltVal val="0"/>
                                          </p:val>
                                        </p:tav>
                                        <p:tav tm="100000">
                                          <p:val>
                                            <p:strVal val="#ppt_w"/>
                                          </p:val>
                                        </p:tav>
                                      </p:tavLst>
                                    </p:anim>
                                    <p:anim calcmode="lin" valueType="num">
                                      <p:cBhvr>
                                        <p:cTn id="68" dur="250" fill="hold"/>
                                        <p:tgtEl>
                                          <p:spTgt spid="38"/>
                                        </p:tgtEl>
                                        <p:attrNameLst>
                                          <p:attrName>ppt_h</p:attrName>
                                        </p:attrNameLst>
                                      </p:cBhvr>
                                      <p:tavLst>
                                        <p:tav tm="0">
                                          <p:val>
                                            <p:fltVal val="0"/>
                                          </p:val>
                                        </p:tav>
                                        <p:tav tm="100000">
                                          <p:val>
                                            <p:strVal val="#ppt_h"/>
                                          </p:val>
                                        </p:tav>
                                      </p:tavLst>
                                    </p:anim>
                                    <p:animEffect transition="in" filter="fade">
                                      <p:cBhvr>
                                        <p:cTn id="69" dur="250"/>
                                        <p:tgtEl>
                                          <p:spTgt spid="38"/>
                                        </p:tgtEl>
                                      </p:cBhvr>
                                    </p:animEffect>
                                  </p:childTnLst>
                                </p:cTn>
                              </p:par>
                              <p:par>
                                <p:cTn id="70" presetID="53" presetClass="entr" presetSubtype="16" fill="hold" nodeType="withEffect">
                                  <p:stCondLst>
                                    <p:cond delay="5000"/>
                                  </p:stCondLst>
                                  <p:childTnLst>
                                    <p:set>
                                      <p:cBhvr>
                                        <p:cTn id="71" dur="1" fill="hold">
                                          <p:stCondLst>
                                            <p:cond delay="0"/>
                                          </p:stCondLst>
                                        </p:cTn>
                                        <p:tgtEl>
                                          <p:spTgt spid="41"/>
                                        </p:tgtEl>
                                        <p:attrNameLst>
                                          <p:attrName>style.visibility</p:attrName>
                                        </p:attrNameLst>
                                      </p:cBhvr>
                                      <p:to>
                                        <p:strVal val="visible"/>
                                      </p:to>
                                    </p:set>
                                    <p:anim calcmode="lin" valueType="num">
                                      <p:cBhvr>
                                        <p:cTn id="72" dur="250" fill="hold"/>
                                        <p:tgtEl>
                                          <p:spTgt spid="41"/>
                                        </p:tgtEl>
                                        <p:attrNameLst>
                                          <p:attrName>ppt_w</p:attrName>
                                        </p:attrNameLst>
                                      </p:cBhvr>
                                      <p:tavLst>
                                        <p:tav tm="0">
                                          <p:val>
                                            <p:fltVal val="0"/>
                                          </p:val>
                                        </p:tav>
                                        <p:tav tm="100000">
                                          <p:val>
                                            <p:strVal val="#ppt_w"/>
                                          </p:val>
                                        </p:tav>
                                      </p:tavLst>
                                    </p:anim>
                                    <p:anim calcmode="lin" valueType="num">
                                      <p:cBhvr>
                                        <p:cTn id="73" dur="250" fill="hold"/>
                                        <p:tgtEl>
                                          <p:spTgt spid="41"/>
                                        </p:tgtEl>
                                        <p:attrNameLst>
                                          <p:attrName>ppt_h</p:attrName>
                                        </p:attrNameLst>
                                      </p:cBhvr>
                                      <p:tavLst>
                                        <p:tav tm="0">
                                          <p:val>
                                            <p:fltVal val="0"/>
                                          </p:val>
                                        </p:tav>
                                        <p:tav tm="100000">
                                          <p:val>
                                            <p:strVal val="#ppt_h"/>
                                          </p:val>
                                        </p:tav>
                                      </p:tavLst>
                                    </p:anim>
                                    <p:animEffect transition="in" filter="fade">
                                      <p:cBhvr>
                                        <p:cTn id="74" dur="250"/>
                                        <p:tgtEl>
                                          <p:spTgt spid="41"/>
                                        </p:tgtEl>
                                      </p:cBhvr>
                                    </p:animEffect>
                                  </p:childTnLst>
                                </p:cTn>
                              </p:par>
                              <p:par>
                                <p:cTn id="75" presetID="53" presetClass="entr" presetSubtype="16" fill="hold" nodeType="withEffect">
                                  <p:stCondLst>
                                    <p:cond delay="5250"/>
                                  </p:stCondLst>
                                  <p:childTnLst>
                                    <p:set>
                                      <p:cBhvr>
                                        <p:cTn id="76" dur="1" fill="hold">
                                          <p:stCondLst>
                                            <p:cond delay="0"/>
                                          </p:stCondLst>
                                        </p:cTn>
                                        <p:tgtEl>
                                          <p:spTgt spid="53"/>
                                        </p:tgtEl>
                                        <p:attrNameLst>
                                          <p:attrName>style.visibility</p:attrName>
                                        </p:attrNameLst>
                                      </p:cBhvr>
                                      <p:to>
                                        <p:strVal val="visible"/>
                                      </p:to>
                                    </p:set>
                                    <p:anim calcmode="lin" valueType="num">
                                      <p:cBhvr>
                                        <p:cTn id="77" dur="250" fill="hold"/>
                                        <p:tgtEl>
                                          <p:spTgt spid="53"/>
                                        </p:tgtEl>
                                        <p:attrNameLst>
                                          <p:attrName>ppt_w</p:attrName>
                                        </p:attrNameLst>
                                      </p:cBhvr>
                                      <p:tavLst>
                                        <p:tav tm="0">
                                          <p:val>
                                            <p:fltVal val="0"/>
                                          </p:val>
                                        </p:tav>
                                        <p:tav tm="100000">
                                          <p:val>
                                            <p:strVal val="#ppt_w"/>
                                          </p:val>
                                        </p:tav>
                                      </p:tavLst>
                                    </p:anim>
                                    <p:anim calcmode="lin" valueType="num">
                                      <p:cBhvr>
                                        <p:cTn id="78" dur="250" fill="hold"/>
                                        <p:tgtEl>
                                          <p:spTgt spid="53"/>
                                        </p:tgtEl>
                                        <p:attrNameLst>
                                          <p:attrName>ppt_h</p:attrName>
                                        </p:attrNameLst>
                                      </p:cBhvr>
                                      <p:tavLst>
                                        <p:tav tm="0">
                                          <p:val>
                                            <p:fltVal val="0"/>
                                          </p:val>
                                        </p:tav>
                                        <p:tav tm="100000">
                                          <p:val>
                                            <p:strVal val="#ppt_h"/>
                                          </p:val>
                                        </p:tav>
                                      </p:tavLst>
                                    </p:anim>
                                    <p:animEffect transition="in" filter="fade">
                                      <p:cBhvr>
                                        <p:cTn id="79" dur="250"/>
                                        <p:tgtEl>
                                          <p:spTgt spid="53"/>
                                        </p:tgtEl>
                                      </p:cBhvr>
                                    </p:animEffect>
                                  </p:childTnLst>
                                </p:cTn>
                              </p:par>
                              <p:par>
                                <p:cTn id="80" presetID="53" presetClass="entr" presetSubtype="16" fill="hold" nodeType="withEffect">
                                  <p:stCondLst>
                                    <p:cond delay="5500"/>
                                  </p:stCondLst>
                                  <p:childTnLst>
                                    <p:set>
                                      <p:cBhvr>
                                        <p:cTn id="81" dur="1" fill="hold">
                                          <p:stCondLst>
                                            <p:cond delay="0"/>
                                          </p:stCondLst>
                                        </p:cTn>
                                        <p:tgtEl>
                                          <p:spTgt spid="47"/>
                                        </p:tgtEl>
                                        <p:attrNameLst>
                                          <p:attrName>style.visibility</p:attrName>
                                        </p:attrNameLst>
                                      </p:cBhvr>
                                      <p:to>
                                        <p:strVal val="visible"/>
                                      </p:to>
                                    </p:set>
                                    <p:anim calcmode="lin" valueType="num">
                                      <p:cBhvr>
                                        <p:cTn id="82" dur="250" fill="hold"/>
                                        <p:tgtEl>
                                          <p:spTgt spid="47"/>
                                        </p:tgtEl>
                                        <p:attrNameLst>
                                          <p:attrName>ppt_w</p:attrName>
                                        </p:attrNameLst>
                                      </p:cBhvr>
                                      <p:tavLst>
                                        <p:tav tm="0">
                                          <p:val>
                                            <p:fltVal val="0"/>
                                          </p:val>
                                        </p:tav>
                                        <p:tav tm="100000">
                                          <p:val>
                                            <p:strVal val="#ppt_w"/>
                                          </p:val>
                                        </p:tav>
                                      </p:tavLst>
                                    </p:anim>
                                    <p:anim calcmode="lin" valueType="num">
                                      <p:cBhvr>
                                        <p:cTn id="83" dur="250" fill="hold"/>
                                        <p:tgtEl>
                                          <p:spTgt spid="47"/>
                                        </p:tgtEl>
                                        <p:attrNameLst>
                                          <p:attrName>ppt_h</p:attrName>
                                        </p:attrNameLst>
                                      </p:cBhvr>
                                      <p:tavLst>
                                        <p:tav tm="0">
                                          <p:val>
                                            <p:fltVal val="0"/>
                                          </p:val>
                                        </p:tav>
                                        <p:tav tm="100000">
                                          <p:val>
                                            <p:strVal val="#ppt_h"/>
                                          </p:val>
                                        </p:tav>
                                      </p:tavLst>
                                    </p:anim>
                                    <p:animEffect transition="in" filter="fade">
                                      <p:cBhvr>
                                        <p:cTn id="84" dur="250"/>
                                        <p:tgtEl>
                                          <p:spTgt spid="47"/>
                                        </p:tgtEl>
                                      </p:cBhvr>
                                    </p:animEffect>
                                  </p:childTnLst>
                                </p:cTn>
                              </p:par>
                              <p:par>
                                <p:cTn id="85" presetID="53" presetClass="entr" presetSubtype="16" fill="hold" nodeType="withEffect">
                                  <p:stCondLst>
                                    <p:cond delay="5750"/>
                                  </p:stCondLst>
                                  <p:childTnLst>
                                    <p:set>
                                      <p:cBhvr>
                                        <p:cTn id="86" dur="1" fill="hold">
                                          <p:stCondLst>
                                            <p:cond delay="0"/>
                                          </p:stCondLst>
                                        </p:cTn>
                                        <p:tgtEl>
                                          <p:spTgt spid="44"/>
                                        </p:tgtEl>
                                        <p:attrNameLst>
                                          <p:attrName>style.visibility</p:attrName>
                                        </p:attrNameLst>
                                      </p:cBhvr>
                                      <p:to>
                                        <p:strVal val="visible"/>
                                      </p:to>
                                    </p:set>
                                    <p:anim calcmode="lin" valueType="num">
                                      <p:cBhvr>
                                        <p:cTn id="87" dur="250" fill="hold"/>
                                        <p:tgtEl>
                                          <p:spTgt spid="44"/>
                                        </p:tgtEl>
                                        <p:attrNameLst>
                                          <p:attrName>ppt_w</p:attrName>
                                        </p:attrNameLst>
                                      </p:cBhvr>
                                      <p:tavLst>
                                        <p:tav tm="0">
                                          <p:val>
                                            <p:fltVal val="0"/>
                                          </p:val>
                                        </p:tav>
                                        <p:tav tm="100000">
                                          <p:val>
                                            <p:strVal val="#ppt_w"/>
                                          </p:val>
                                        </p:tav>
                                      </p:tavLst>
                                    </p:anim>
                                    <p:anim calcmode="lin" valueType="num">
                                      <p:cBhvr>
                                        <p:cTn id="88" dur="250" fill="hold"/>
                                        <p:tgtEl>
                                          <p:spTgt spid="44"/>
                                        </p:tgtEl>
                                        <p:attrNameLst>
                                          <p:attrName>ppt_h</p:attrName>
                                        </p:attrNameLst>
                                      </p:cBhvr>
                                      <p:tavLst>
                                        <p:tav tm="0">
                                          <p:val>
                                            <p:fltVal val="0"/>
                                          </p:val>
                                        </p:tav>
                                        <p:tav tm="100000">
                                          <p:val>
                                            <p:strVal val="#ppt_h"/>
                                          </p:val>
                                        </p:tav>
                                      </p:tavLst>
                                    </p:anim>
                                    <p:animEffect transition="in" filter="fade">
                                      <p:cBhvr>
                                        <p:cTn id="89" dur="250"/>
                                        <p:tgtEl>
                                          <p:spTgt spid="44"/>
                                        </p:tgtEl>
                                      </p:cBhvr>
                                    </p:animEffect>
                                  </p:childTnLst>
                                </p:cTn>
                              </p:par>
                              <p:par>
                                <p:cTn id="90" presetID="53" presetClass="entr" presetSubtype="16" fill="hold" nodeType="withEffect">
                                  <p:stCondLst>
                                    <p:cond delay="600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50" fill="hold"/>
                                        <p:tgtEl>
                                          <p:spTgt spid="29"/>
                                        </p:tgtEl>
                                        <p:attrNameLst>
                                          <p:attrName>ppt_w</p:attrName>
                                        </p:attrNameLst>
                                      </p:cBhvr>
                                      <p:tavLst>
                                        <p:tav tm="0">
                                          <p:val>
                                            <p:fltVal val="0"/>
                                          </p:val>
                                        </p:tav>
                                        <p:tav tm="100000">
                                          <p:val>
                                            <p:strVal val="#ppt_w"/>
                                          </p:val>
                                        </p:tav>
                                      </p:tavLst>
                                    </p:anim>
                                    <p:anim calcmode="lin" valueType="num">
                                      <p:cBhvr>
                                        <p:cTn id="93" dur="250" fill="hold"/>
                                        <p:tgtEl>
                                          <p:spTgt spid="29"/>
                                        </p:tgtEl>
                                        <p:attrNameLst>
                                          <p:attrName>ppt_h</p:attrName>
                                        </p:attrNameLst>
                                      </p:cBhvr>
                                      <p:tavLst>
                                        <p:tav tm="0">
                                          <p:val>
                                            <p:fltVal val="0"/>
                                          </p:val>
                                        </p:tav>
                                        <p:tav tm="100000">
                                          <p:val>
                                            <p:strVal val="#ppt_h"/>
                                          </p:val>
                                        </p:tav>
                                      </p:tavLst>
                                    </p:anim>
                                    <p:animEffect transition="in" filter="fade">
                                      <p:cBhvr>
                                        <p:cTn id="94" dur="250"/>
                                        <p:tgtEl>
                                          <p:spTgt spid="29"/>
                                        </p:tgtEl>
                                      </p:cBhvr>
                                    </p:animEffect>
                                  </p:childTnLst>
                                </p:cTn>
                              </p:par>
                              <p:par>
                                <p:cTn id="95" presetID="53" presetClass="entr" presetSubtype="16" fill="hold" nodeType="withEffect">
                                  <p:stCondLst>
                                    <p:cond delay="6250"/>
                                  </p:stCondLst>
                                  <p:childTnLst>
                                    <p:set>
                                      <p:cBhvr>
                                        <p:cTn id="96" dur="1" fill="hold">
                                          <p:stCondLst>
                                            <p:cond delay="0"/>
                                          </p:stCondLst>
                                        </p:cTn>
                                        <p:tgtEl>
                                          <p:spTgt spid="35"/>
                                        </p:tgtEl>
                                        <p:attrNameLst>
                                          <p:attrName>style.visibility</p:attrName>
                                        </p:attrNameLst>
                                      </p:cBhvr>
                                      <p:to>
                                        <p:strVal val="visible"/>
                                      </p:to>
                                    </p:set>
                                    <p:anim calcmode="lin" valueType="num">
                                      <p:cBhvr>
                                        <p:cTn id="97" dur="250" fill="hold"/>
                                        <p:tgtEl>
                                          <p:spTgt spid="35"/>
                                        </p:tgtEl>
                                        <p:attrNameLst>
                                          <p:attrName>ppt_w</p:attrName>
                                        </p:attrNameLst>
                                      </p:cBhvr>
                                      <p:tavLst>
                                        <p:tav tm="0">
                                          <p:val>
                                            <p:fltVal val="0"/>
                                          </p:val>
                                        </p:tav>
                                        <p:tav tm="100000">
                                          <p:val>
                                            <p:strVal val="#ppt_w"/>
                                          </p:val>
                                        </p:tav>
                                      </p:tavLst>
                                    </p:anim>
                                    <p:anim calcmode="lin" valueType="num">
                                      <p:cBhvr>
                                        <p:cTn id="98" dur="250" fill="hold"/>
                                        <p:tgtEl>
                                          <p:spTgt spid="35"/>
                                        </p:tgtEl>
                                        <p:attrNameLst>
                                          <p:attrName>ppt_h</p:attrName>
                                        </p:attrNameLst>
                                      </p:cBhvr>
                                      <p:tavLst>
                                        <p:tav tm="0">
                                          <p:val>
                                            <p:fltVal val="0"/>
                                          </p:val>
                                        </p:tav>
                                        <p:tav tm="100000">
                                          <p:val>
                                            <p:strVal val="#ppt_h"/>
                                          </p:val>
                                        </p:tav>
                                      </p:tavLst>
                                    </p:anim>
                                    <p:animEffect transition="in" filter="fade">
                                      <p:cBhvr>
                                        <p:cTn id="99" dur="250"/>
                                        <p:tgtEl>
                                          <p:spTgt spid="35"/>
                                        </p:tgtEl>
                                      </p:cBhvr>
                                    </p:animEffect>
                                  </p:childTnLst>
                                </p:cTn>
                              </p:par>
                              <p:par>
                                <p:cTn id="100" presetID="53" presetClass="entr" presetSubtype="16" fill="hold" nodeType="withEffect">
                                  <p:stCondLst>
                                    <p:cond delay="6500"/>
                                  </p:stCondLst>
                                  <p:childTnLst>
                                    <p:set>
                                      <p:cBhvr>
                                        <p:cTn id="101" dur="1" fill="hold">
                                          <p:stCondLst>
                                            <p:cond delay="0"/>
                                          </p:stCondLst>
                                        </p:cTn>
                                        <p:tgtEl>
                                          <p:spTgt spid="56"/>
                                        </p:tgtEl>
                                        <p:attrNameLst>
                                          <p:attrName>style.visibility</p:attrName>
                                        </p:attrNameLst>
                                      </p:cBhvr>
                                      <p:to>
                                        <p:strVal val="visible"/>
                                      </p:to>
                                    </p:set>
                                    <p:anim calcmode="lin" valueType="num">
                                      <p:cBhvr>
                                        <p:cTn id="102" dur="250" fill="hold"/>
                                        <p:tgtEl>
                                          <p:spTgt spid="56"/>
                                        </p:tgtEl>
                                        <p:attrNameLst>
                                          <p:attrName>ppt_w</p:attrName>
                                        </p:attrNameLst>
                                      </p:cBhvr>
                                      <p:tavLst>
                                        <p:tav tm="0">
                                          <p:val>
                                            <p:fltVal val="0"/>
                                          </p:val>
                                        </p:tav>
                                        <p:tav tm="100000">
                                          <p:val>
                                            <p:strVal val="#ppt_w"/>
                                          </p:val>
                                        </p:tav>
                                      </p:tavLst>
                                    </p:anim>
                                    <p:anim calcmode="lin" valueType="num">
                                      <p:cBhvr>
                                        <p:cTn id="103" dur="250" fill="hold"/>
                                        <p:tgtEl>
                                          <p:spTgt spid="56"/>
                                        </p:tgtEl>
                                        <p:attrNameLst>
                                          <p:attrName>ppt_h</p:attrName>
                                        </p:attrNameLst>
                                      </p:cBhvr>
                                      <p:tavLst>
                                        <p:tav tm="0">
                                          <p:val>
                                            <p:fltVal val="0"/>
                                          </p:val>
                                        </p:tav>
                                        <p:tav tm="100000">
                                          <p:val>
                                            <p:strVal val="#ppt_h"/>
                                          </p:val>
                                        </p:tav>
                                      </p:tavLst>
                                    </p:anim>
                                    <p:animEffect transition="in" filter="fade">
                                      <p:cBhvr>
                                        <p:cTn id="104" dur="250"/>
                                        <p:tgtEl>
                                          <p:spTgt spid="56"/>
                                        </p:tgtEl>
                                      </p:cBhvr>
                                    </p:animEffect>
                                  </p:childTnLst>
                                </p:cTn>
                              </p:par>
                              <p:par>
                                <p:cTn id="105" presetID="53" presetClass="entr" presetSubtype="16" fill="hold" nodeType="withEffect">
                                  <p:stCondLst>
                                    <p:cond delay="6750"/>
                                  </p:stCondLst>
                                  <p:childTnLst>
                                    <p:set>
                                      <p:cBhvr>
                                        <p:cTn id="106" dur="1" fill="hold">
                                          <p:stCondLst>
                                            <p:cond delay="0"/>
                                          </p:stCondLst>
                                        </p:cTn>
                                        <p:tgtEl>
                                          <p:spTgt spid="59"/>
                                        </p:tgtEl>
                                        <p:attrNameLst>
                                          <p:attrName>style.visibility</p:attrName>
                                        </p:attrNameLst>
                                      </p:cBhvr>
                                      <p:to>
                                        <p:strVal val="visible"/>
                                      </p:to>
                                    </p:set>
                                    <p:anim calcmode="lin" valueType="num">
                                      <p:cBhvr>
                                        <p:cTn id="107" dur="250" fill="hold"/>
                                        <p:tgtEl>
                                          <p:spTgt spid="59"/>
                                        </p:tgtEl>
                                        <p:attrNameLst>
                                          <p:attrName>ppt_w</p:attrName>
                                        </p:attrNameLst>
                                      </p:cBhvr>
                                      <p:tavLst>
                                        <p:tav tm="0">
                                          <p:val>
                                            <p:fltVal val="0"/>
                                          </p:val>
                                        </p:tav>
                                        <p:tav tm="100000">
                                          <p:val>
                                            <p:strVal val="#ppt_w"/>
                                          </p:val>
                                        </p:tav>
                                      </p:tavLst>
                                    </p:anim>
                                    <p:anim calcmode="lin" valueType="num">
                                      <p:cBhvr>
                                        <p:cTn id="108" dur="250" fill="hold"/>
                                        <p:tgtEl>
                                          <p:spTgt spid="59"/>
                                        </p:tgtEl>
                                        <p:attrNameLst>
                                          <p:attrName>ppt_h</p:attrName>
                                        </p:attrNameLst>
                                      </p:cBhvr>
                                      <p:tavLst>
                                        <p:tav tm="0">
                                          <p:val>
                                            <p:fltVal val="0"/>
                                          </p:val>
                                        </p:tav>
                                        <p:tav tm="100000">
                                          <p:val>
                                            <p:strVal val="#ppt_h"/>
                                          </p:val>
                                        </p:tav>
                                      </p:tavLst>
                                    </p:anim>
                                    <p:animEffect transition="in" filter="fade">
                                      <p:cBhvr>
                                        <p:cTn id="109" dur="250"/>
                                        <p:tgtEl>
                                          <p:spTgt spid="59"/>
                                        </p:tgtEl>
                                      </p:cBhvr>
                                    </p:animEffect>
                                  </p:childTnLst>
                                </p:cTn>
                              </p:par>
                              <p:par>
                                <p:cTn id="110" presetID="53" presetClass="entr" presetSubtype="16" fill="hold" nodeType="withEffect">
                                  <p:stCondLst>
                                    <p:cond delay="700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250" fill="hold"/>
                                        <p:tgtEl>
                                          <p:spTgt spid="32"/>
                                        </p:tgtEl>
                                        <p:attrNameLst>
                                          <p:attrName>ppt_w</p:attrName>
                                        </p:attrNameLst>
                                      </p:cBhvr>
                                      <p:tavLst>
                                        <p:tav tm="0">
                                          <p:val>
                                            <p:fltVal val="0"/>
                                          </p:val>
                                        </p:tav>
                                        <p:tav tm="100000">
                                          <p:val>
                                            <p:strVal val="#ppt_w"/>
                                          </p:val>
                                        </p:tav>
                                      </p:tavLst>
                                    </p:anim>
                                    <p:anim calcmode="lin" valueType="num">
                                      <p:cBhvr>
                                        <p:cTn id="113" dur="250" fill="hold"/>
                                        <p:tgtEl>
                                          <p:spTgt spid="32"/>
                                        </p:tgtEl>
                                        <p:attrNameLst>
                                          <p:attrName>ppt_h</p:attrName>
                                        </p:attrNameLst>
                                      </p:cBhvr>
                                      <p:tavLst>
                                        <p:tav tm="0">
                                          <p:val>
                                            <p:fltVal val="0"/>
                                          </p:val>
                                        </p:tav>
                                        <p:tav tm="100000">
                                          <p:val>
                                            <p:strVal val="#ppt_h"/>
                                          </p:val>
                                        </p:tav>
                                      </p:tavLst>
                                    </p:anim>
                                    <p:animEffect transition="in" filter="fade">
                                      <p:cBhvr>
                                        <p:cTn id="114" dur="250"/>
                                        <p:tgtEl>
                                          <p:spTgt spid="32"/>
                                        </p:tgtEl>
                                      </p:cBhvr>
                                    </p:animEffect>
                                  </p:childTnLst>
                                </p:cTn>
                              </p:par>
                              <p:par>
                                <p:cTn id="115" presetID="53" presetClass="entr" presetSubtype="16" fill="hold" nodeType="withEffect">
                                  <p:stCondLst>
                                    <p:cond delay="725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250" fill="hold"/>
                                        <p:tgtEl>
                                          <p:spTgt spid="50"/>
                                        </p:tgtEl>
                                        <p:attrNameLst>
                                          <p:attrName>ppt_w</p:attrName>
                                        </p:attrNameLst>
                                      </p:cBhvr>
                                      <p:tavLst>
                                        <p:tav tm="0">
                                          <p:val>
                                            <p:fltVal val="0"/>
                                          </p:val>
                                        </p:tav>
                                        <p:tav tm="100000">
                                          <p:val>
                                            <p:strVal val="#ppt_w"/>
                                          </p:val>
                                        </p:tav>
                                      </p:tavLst>
                                    </p:anim>
                                    <p:anim calcmode="lin" valueType="num">
                                      <p:cBhvr>
                                        <p:cTn id="118" dur="250" fill="hold"/>
                                        <p:tgtEl>
                                          <p:spTgt spid="50"/>
                                        </p:tgtEl>
                                        <p:attrNameLst>
                                          <p:attrName>ppt_h</p:attrName>
                                        </p:attrNameLst>
                                      </p:cBhvr>
                                      <p:tavLst>
                                        <p:tav tm="0">
                                          <p:val>
                                            <p:fltVal val="0"/>
                                          </p:val>
                                        </p:tav>
                                        <p:tav tm="100000">
                                          <p:val>
                                            <p:strVal val="#ppt_h"/>
                                          </p:val>
                                        </p:tav>
                                      </p:tavLst>
                                    </p:anim>
                                    <p:animEffect transition="in" filter="fade">
                                      <p:cBhvr>
                                        <p:cTn id="119" dur="250"/>
                                        <p:tgtEl>
                                          <p:spTgt spid="50"/>
                                        </p:tgtEl>
                                      </p:cBhvr>
                                    </p:animEffect>
                                  </p:childTnLst>
                                </p:cTn>
                              </p:par>
                              <p:par>
                                <p:cTn id="120" presetID="53" presetClass="entr" presetSubtype="16" fill="hold" nodeType="withEffect">
                                  <p:stCondLst>
                                    <p:cond delay="7500"/>
                                  </p:stCondLst>
                                  <p:childTnLst>
                                    <p:set>
                                      <p:cBhvr>
                                        <p:cTn id="121" dur="1" fill="hold">
                                          <p:stCondLst>
                                            <p:cond delay="0"/>
                                          </p:stCondLst>
                                        </p:cTn>
                                        <p:tgtEl>
                                          <p:spTgt spid="62"/>
                                        </p:tgtEl>
                                        <p:attrNameLst>
                                          <p:attrName>style.visibility</p:attrName>
                                        </p:attrNameLst>
                                      </p:cBhvr>
                                      <p:to>
                                        <p:strVal val="visible"/>
                                      </p:to>
                                    </p:set>
                                    <p:anim calcmode="lin" valueType="num">
                                      <p:cBhvr>
                                        <p:cTn id="122" dur="250" fill="hold"/>
                                        <p:tgtEl>
                                          <p:spTgt spid="62"/>
                                        </p:tgtEl>
                                        <p:attrNameLst>
                                          <p:attrName>ppt_w</p:attrName>
                                        </p:attrNameLst>
                                      </p:cBhvr>
                                      <p:tavLst>
                                        <p:tav tm="0">
                                          <p:val>
                                            <p:fltVal val="0"/>
                                          </p:val>
                                        </p:tav>
                                        <p:tav tm="100000">
                                          <p:val>
                                            <p:strVal val="#ppt_w"/>
                                          </p:val>
                                        </p:tav>
                                      </p:tavLst>
                                    </p:anim>
                                    <p:anim calcmode="lin" valueType="num">
                                      <p:cBhvr>
                                        <p:cTn id="123" dur="250" fill="hold"/>
                                        <p:tgtEl>
                                          <p:spTgt spid="62"/>
                                        </p:tgtEl>
                                        <p:attrNameLst>
                                          <p:attrName>ppt_h</p:attrName>
                                        </p:attrNameLst>
                                      </p:cBhvr>
                                      <p:tavLst>
                                        <p:tav tm="0">
                                          <p:val>
                                            <p:fltVal val="0"/>
                                          </p:val>
                                        </p:tav>
                                        <p:tav tm="100000">
                                          <p:val>
                                            <p:strVal val="#ppt_h"/>
                                          </p:val>
                                        </p:tav>
                                      </p:tavLst>
                                    </p:anim>
                                    <p:animEffect transition="in" filter="fade">
                                      <p:cBhvr>
                                        <p:cTn id="124" dur="25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
                                        </p:tgtEl>
                                        <p:attrNameLst>
                                          <p:attrName>style.visibility</p:attrName>
                                        </p:attrNameLst>
                                      </p:cBhvr>
                                      <p:to>
                                        <p:strVal val="visible"/>
                                      </p:to>
                                    </p:set>
                                    <p:animEffect transition="in" filter="fade">
                                      <p:cBhvr>
                                        <p:cTn id="129" dur="500"/>
                                        <p:tgtEl>
                                          <p:spTgt spid="4"/>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grpId="0" nodeType="clickEffect">
                                  <p:stCondLst>
                                    <p:cond delay="0"/>
                                  </p:stCondLst>
                                  <p:childTnLst>
                                    <p:set>
                                      <p:cBhvr>
                                        <p:cTn id="133" dur="1" fill="hold">
                                          <p:stCondLst>
                                            <p:cond delay="0"/>
                                          </p:stCondLst>
                                        </p:cTn>
                                        <p:tgtEl>
                                          <p:spTgt spid="8"/>
                                        </p:tgtEl>
                                        <p:attrNameLst>
                                          <p:attrName>style.visibility</p:attrName>
                                        </p:attrNameLst>
                                      </p:cBhvr>
                                      <p:to>
                                        <p:strVal val="visible"/>
                                      </p:to>
                                    </p:set>
                                    <p:animEffect transition="in" filter="circle(in)">
                                      <p:cBhvr>
                                        <p:cTn id="134" dur="2000"/>
                                        <p:tgtEl>
                                          <p:spTgt spid="8"/>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65"/>
                                        </p:tgtEl>
                                        <p:attrNameLst>
                                          <p:attrName>style.visibility</p:attrName>
                                        </p:attrNameLst>
                                      </p:cBhvr>
                                      <p:to>
                                        <p:strVal val="visible"/>
                                      </p:to>
                                    </p:set>
                                    <p:animEffect transition="in" filter="wipe(down)">
                                      <p:cBhvr>
                                        <p:cTn id="13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9" grpId="0" bldLvl="0" animBg="1"/>
      <p:bldP spid="10" grpId="0" bldLvl="0" animBg="1"/>
      <p:bldP spid="11" grpId="0" bldLvl="0" animBg="1"/>
      <p:bldP spid="12" grpId="0" bldLvl="0" animBg="1"/>
      <p:bldP spid="25" grpId="0" bldLvl="0" animBg="1"/>
      <p:bldP spid="26" grpId="0" bldLvl="0" animBg="1"/>
      <p:bldP spid="27" grpId="0" bldLvl="0" animBg="1"/>
      <p:bldP spid="28" grpId="0" bldLvl="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bwMode="auto">
          <a:xfrm>
            <a:off x="2915816" y="184725"/>
            <a:ext cx="2507158" cy="396737"/>
          </a:xfrm>
          <a:solidFill>
            <a:srgbClr val="FFC000"/>
          </a:solidFill>
          <a:ln>
            <a:solidFill>
              <a:srgbClr val="0000FF"/>
            </a:solidFill>
            <a:miter lim="800000"/>
          </a:ln>
        </p:spPr>
        <p:txBody>
          <a:bodyPr vert="horz" wrap="square" lIns="91440" tIns="45720" rIns="91440" bIns="45720" numCol="1" anchor="t" anchorCtr="0" compatLnSpc="1"/>
          <a:lstStyle/>
          <a:p>
            <a:pPr algn="l"/>
            <a:r>
              <a:rPr lang="en-US" altLang="zh-CN" sz="2400" b="1"/>
              <a:t>Predict the plot-2</a:t>
            </a:r>
            <a:endParaRPr lang="zh-CN" altLang="en-US" sz="2400" b="1"/>
          </a:p>
        </p:txBody>
      </p:sp>
      <p:sp>
        <p:nvSpPr>
          <p:cNvPr id="5" name="内容占位符 2"/>
          <p:cNvSpPr>
            <a:spLocks noGrp="1"/>
          </p:cNvSpPr>
          <p:nvPr>
            <p:ph idx="1"/>
          </p:nvPr>
        </p:nvSpPr>
        <p:spPr bwMode="auto">
          <a:xfrm>
            <a:off x="428625" y="928688"/>
            <a:ext cx="8229600" cy="118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buNone/>
            </a:pPr>
            <a:r>
              <a:rPr lang="en-US" altLang="zh-CN" sz="2400" b="1" dirty="0"/>
              <a:t>Paragraph 2:</a:t>
            </a:r>
            <a:br>
              <a:rPr lang="en-US" altLang="zh-CN" sz="2400" b="1" dirty="0"/>
            </a:br>
            <a:r>
              <a:rPr lang="en-US" altLang="zh-CN" sz="2400" b="1" i="1" dirty="0"/>
              <a:t>    Prissy had just set the table when an angry voice cut through the peace.</a:t>
            </a:r>
            <a:endParaRPr lang="zh-CN" altLang="zh-CN" sz="2400" b="1" i="1" dirty="0"/>
          </a:p>
        </p:txBody>
      </p:sp>
      <p:sp>
        <p:nvSpPr>
          <p:cNvPr id="6" name="矩形 5"/>
          <p:cNvSpPr/>
          <p:nvPr/>
        </p:nvSpPr>
        <p:spPr>
          <a:xfrm>
            <a:off x="4283969" y="1344613"/>
            <a:ext cx="4176464" cy="3778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7" name="直接箭头连接符 6"/>
          <p:cNvCxnSpPr/>
          <p:nvPr/>
        </p:nvCxnSpPr>
        <p:spPr>
          <a:xfrm rot="5400000">
            <a:off x="4182369" y="1771651"/>
            <a:ext cx="498475" cy="29527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a:spLocks noChangeArrowheads="1"/>
          </p:cNvSpPr>
          <p:nvPr/>
        </p:nvSpPr>
        <p:spPr bwMode="auto">
          <a:xfrm>
            <a:off x="428625" y="2192020"/>
            <a:ext cx="8337550" cy="922020"/>
          </a:xfrm>
          <a:prstGeom prst="rect">
            <a:avLst/>
          </a:prstGeom>
          <a:noFill/>
          <a:ln w="57150">
            <a:solidFill>
              <a:srgbClr val="00B05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en-US" altLang="zh-CN" b="1" dirty="0">
                <a:solidFill>
                  <a:srgbClr val="0000FF"/>
                </a:solidFill>
              </a:rPr>
              <a:t>Richard didn’t accept his niece’s concern, but later he was appreciative to accept his niece’s care, from blame to happy acceptance, a big change, what on earth happened?</a:t>
            </a:r>
            <a:endParaRPr lang="zh-CN" altLang="en-US" b="1" dirty="0">
              <a:solidFill>
                <a:srgbClr val="0000FF"/>
              </a:solidFill>
            </a:endParaRPr>
          </a:p>
        </p:txBody>
      </p:sp>
      <p:sp>
        <p:nvSpPr>
          <p:cNvPr id="9" name="矩形 8"/>
          <p:cNvSpPr/>
          <p:nvPr/>
        </p:nvSpPr>
        <p:spPr>
          <a:xfrm>
            <a:off x="1043608" y="3291830"/>
            <a:ext cx="2016125"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dirty="0">
                <a:solidFill>
                  <a:schemeClr val="tx1"/>
                </a:solidFill>
                <a:latin typeface="Times New Roman" panose="02020603050405020304" pitchFamily="18" charset="0"/>
                <a:cs typeface="Times New Roman" panose="02020603050405020304" pitchFamily="18" charset="0"/>
              </a:rPr>
              <a:t>Resolution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0" name="右箭头 9"/>
          <p:cNvSpPr/>
          <p:nvPr/>
        </p:nvSpPr>
        <p:spPr>
          <a:xfrm flipV="1">
            <a:off x="3070846" y="3390255"/>
            <a:ext cx="714375" cy="198437"/>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10"/>
          <p:cNvSpPr/>
          <p:nvPr/>
        </p:nvSpPr>
        <p:spPr>
          <a:xfrm>
            <a:off x="3901108" y="3277542"/>
            <a:ext cx="1871663"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dirty="0">
                <a:solidFill>
                  <a:schemeClr val="tx1"/>
                </a:solidFill>
                <a:latin typeface="Times New Roman" panose="02020603050405020304" pitchFamily="18" charset="0"/>
                <a:cs typeface="Times New Roman" panose="02020603050405020304" pitchFamily="18" charset="0"/>
              </a:rPr>
              <a:t>result?</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1403648" y="3825805"/>
            <a:ext cx="7352978" cy="753110"/>
          </a:xfrm>
          <a:prstGeom prst="rect">
            <a:avLst/>
          </a:prstGeom>
          <a:noFill/>
          <a:ln w="28575">
            <a:solidFill>
              <a:srgbClr val="3333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lnSpc>
                <a:spcPts val="2580"/>
              </a:lnSpc>
            </a:pPr>
            <a:r>
              <a:rPr lang="en-US" altLang="zh-CN" b="1" dirty="0">
                <a:solidFill>
                  <a:srgbClr val="FF0000"/>
                </a:solidFill>
                <a:latin typeface="Times New Roman" panose="02020603050405020304" pitchFamily="18" charset="0"/>
                <a:cs typeface="Times New Roman" panose="02020603050405020304" pitchFamily="18" charset="0"/>
              </a:rPr>
              <a:t>They celebrated the New Year together. Richard and Prissy made up with each other and were very good friends.</a:t>
            </a:r>
            <a:endParaRPr lang="en-US" altLang="zh-CN" b="1" dirty="0">
              <a:solidFill>
                <a:srgbClr val="FF0000"/>
              </a:solidFill>
              <a:latin typeface="Times New Roman" panose="02020603050405020304" pitchFamily="18" charset="0"/>
              <a:cs typeface="Times New Roman" panose="02020603050405020304" pitchFamily="18" charset="0"/>
            </a:endParaRPr>
          </a:p>
        </p:txBody>
      </p:sp>
      <p:sp>
        <p:nvSpPr>
          <p:cNvPr id="13" name="矩形 9"/>
          <p:cNvSpPr>
            <a:spLocks noChangeArrowheads="1"/>
          </p:cNvSpPr>
          <p:nvPr/>
        </p:nvSpPr>
        <p:spPr bwMode="auto">
          <a:xfrm>
            <a:off x="539552" y="633850"/>
            <a:ext cx="4948919" cy="400110"/>
          </a:xfrm>
          <a:prstGeom prst="rect">
            <a:avLst/>
          </a:prstGeom>
          <a:solidFill>
            <a:srgbClr val="FFFF00"/>
          </a:solidFill>
          <a:ln w="9525">
            <a:solidFill>
              <a:srgbClr val="FF0000"/>
            </a:solidFill>
            <a:miter lim="800000"/>
          </a:ln>
        </p:spPr>
        <p:txBody>
          <a:bodyPr wrap="none">
            <a:spAutoFit/>
          </a:bodyPr>
          <a:lstStyle/>
          <a:p>
            <a:r>
              <a:rPr lang="en-US" altLang="zh-CN" sz="2000" b="1" i="1" dirty="0">
                <a:solidFill>
                  <a:srgbClr val="FF0000"/>
                </a:solidFill>
                <a:latin typeface="Times New Roman" panose="02020603050405020304" pitchFamily="18" charset="0"/>
                <a:cs typeface="Times New Roman" panose="02020603050405020304" pitchFamily="18" charset="0"/>
              </a:rPr>
              <a:t>Trace the hidden clues </a:t>
            </a:r>
            <a:r>
              <a:rPr lang="en-US" altLang="zh-CN" sz="2000" b="1" i="1" dirty="0">
                <a:solidFill>
                  <a:srgbClr val="7030A0"/>
                </a:solidFill>
                <a:latin typeface="Times New Roman" panose="02020603050405020304" pitchFamily="18" charset="0"/>
                <a:cs typeface="Times New Roman" panose="02020603050405020304" pitchFamily="18" charset="0"/>
              </a:rPr>
              <a:t>in the given sentences</a:t>
            </a:r>
            <a:endParaRPr lang="zh-CN" altLang="en-US" sz="2000" b="1" i="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ldLvl="0" animBg="1"/>
      <p:bldP spid="9" grpId="0" animBg="1"/>
      <p:bldP spid="10" grpId="0" animBg="1"/>
      <p:bldP spid="11" grpId="0" animBg="1"/>
      <p:bldP spid="12" grpId="0" bldLvl="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custDataLst>
              <p:tags r:id="rId1"/>
            </p:custDataLst>
          </p:nvPr>
        </p:nvSpPr>
        <p:spPr bwMode="auto">
          <a:xfrm>
            <a:off x="129935" y="-34043"/>
            <a:ext cx="3008630"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975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buFontTx/>
              <a:buNone/>
            </a:pPr>
            <a:endParaRPr lang="en-US" altLang="zh-CN"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6" name="文本框 5"/>
          <p:cNvSpPr txBox="1"/>
          <p:nvPr/>
        </p:nvSpPr>
        <p:spPr>
          <a:xfrm rot="16200000">
            <a:off x="668308" y="-403793"/>
            <a:ext cx="430887" cy="1201705"/>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vert="eaVert" wrap="square" rtlCol="0">
            <a:spAutoFit/>
            <a:scene3d>
              <a:camera prst="orthographicFront"/>
              <a:lightRig rig="threePt" dir="t"/>
            </a:scene3d>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rgbClr val="0000FF"/>
                </a:solidFill>
                <a:effectLst>
                  <a:outerShdw blurRad="38100" dist="25400" dir="5400000" algn="ctr" rotWithShape="0">
                    <a:srgbClr val="6E747A">
                      <a:alpha val="43000"/>
                    </a:srgbClr>
                  </a:outerShdw>
                </a:effectLst>
                <a:uLnTx/>
                <a:uFillTx/>
                <a:latin typeface="Apple Chancery" panose="03020702040506060504" charset="0"/>
                <a:ea typeface="微软雅黑" panose="020B0503020204020204" pitchFamily="34" charset="-122"/>
                <a:cs typeface="Apple Chancery" panose="03020702040506060504" charset="0"/>
              </a:rPr>
              <a:t>Writing</a:t>
            </a:r>
            <a:endParaRPr kumimoji="0" lang="en-US" altLang="zh-CN" sz="1600" b="1" i="0" u="none" strike="noStrike" kern="0" cap="none" spc="0" normalizeH="0" baseline="0" noProof="0" dirty="0">
              <a:ln>
                <a:noFill/>
              </a:ln>
              <a:solidFill>
                <a:srgbClr val="0000FF"/>
              </a:solidFill>
              <a:effectLst>
                <a:outerShdw blurRad="38100" dist="25400" dir="5400000" algn="ctr" rotWithShape="0">
                  <a:srgbClr val="6E747A">
                    <a:alpha val="43000"/>
                  </a:srgbClr>
                </a:outerShdw>
              </a:effectLst>
              <a:uLnTx/>
              <a:uFillTx/>
              <a:latin typeface="Apple Chancery" panose="03020702040506060504" charset="0"/>
              <a:ea typeface="微软雅黑" panose="020B0503020204020204" pitchFamily="34" charset="-122"/>
              <a:cs typeface="Apple Chancery" panose="03020702040506060504" charset="0"/>
            </a:endParaRPr>
          </a:p>
        </p:txBody>
      </p:sp>
      <p:sp>
        <p:nvSpPr>
          <p:cNvPr id="7" name="文本框 6"/>
          <p:cNvSpPr txBox="1"/>
          <p:nvPr/>
        </p:nvSpPr>
        <p:spPr>
          <a:xfrm>
            <a:off x="214433" y="944873"/>
            <a:ext cx="8822063" cy="4197559"/>
          </a:xfrm>
          <a:prstGeom prst="rect">
            <a:avLst/>
          </a:prstGeom>
          <a:noFill/>
        </p:spPr>
        <p:txBody>
          <a:bodyPr wrap="square">
            <a:spAutoFit/>
          </a:bodyPr>
          <a:lstStyle/>
          <a:p>
            <a:pPr>
              <a:lnSpc>
                <a:spcPct val="150000"/>
              </a:lnSpc>
            </a:pPr>
            <a:r>
              <a:rPr lang="en-US" altLang="zh-CN" b="1" spc="50" dirty="0">
                <a:solidFill>
                  <a:prstClr val="black"/>
                </a:solidFill>
                <a:latin typeface="Times New Roman" panose="02020603050405020304" pitchFamily="18" charset="0"/>
                <a:ea typeface="Helvetica" panose="020B0604020202020204" pitchFamily="34" charset="0"/>
                <a:cs typeface="Times New Roman" panose="02020603050405020304" pitchFamily="18" charset="0"/>
              </a:rPr>
              <a:t>What is the theme of the story?-A happy ending?</a:t>
            </a:r>
            <a:endParaRPr lang="en-US" altLang="zh-CN" b="1" spc="50" dirty="0">
              <a:solidFill>
                <a:prstClr val="black"/>
              </a:solidFill>
              <a:latin typeface="Times New Roman" panose="02020603050405020304" pitchFamily="18" charset="0"/>
              <a:ea typeface="Helvetica" panose="020B0604020202020204" pitchFamily="34" charset="0"/>
              <a:cs typeface="Times New Roman" panose="02020603050405020304" pitchFamily="18" charset="0"/>
            </a:endParaRPr>
          </a:p>
          <a:p>
            <a:pPr>
              <a:lnSpc>
                <a:spcPct val="150000"/>
              </a:lnSpc>
            </a:pPr>
            <a:r>
              <a:rPr lang="zh-CN" altLang="zh-CN" b="1" spc="50" dirty="0">
                <a:solidFill>
                  <a:srgbClr val="0000FF"/>
                </a:solidFill>
                <a:latin typeface="Times New Roman" panose="02020603050405020304" pitchFamily="18" charset="0"/>
                <a:ea typeface="Helvetica" panose="020B0604020202020204" pitchFamily="34" charset="0"/>
                <a:cs typeface="Times New Roman" panose="02020603050405020304" pitchFamily="18" charset="0"/>
              </a:rPr>
              <a:t>先写最后一句即主题句</a:t>
            </a:r>
            <a:endParaRPr lang="en-US" altLang="zh-CN" b="1" spc="50" dirty="0">
              <a:solidFill>
                <a:srgbClr val="0000FF"/>
              </a:solidFill>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lnSpc>
                <a:spcPct val="150000"/>
              </a:lnSpc>
              <a:buFontTx/>
              <a:buAutoNum type="arabicPeriod"/>
            </a:pPr>
            <a:r>
              <a:rPr lang="en-US" altLang="zh-CN" b="1" dirty="0">
                <a:latin typeface="Times New Roman" panose="02020603050405020304" pitchFamily="18" charset="0"/>
                <a:cs typeface="Times New Roman" panose="02020603050405020304" pitchFamily="18" charset="0"/>
                <a:sym typeface="+mn-ea"/>
              </a:rPr>
              <a:t>The whole room was bathed in happiness, with air being sweet.</a:t>
            </a:r>
            <a:r>
              <a:rPr lang="en-US" altLang="zh-CN" b="1" kern="100" dirty="0">
                <a:solidFill>
                  <a:prstClr val="black"/>
                </a:solidFill>
                <a:latin typeface="Times New Roman" panose="02020603050405020304" pitchFamily="18" charset="0"/>
                <a:cs typeface="Times New Roman" panose="02020603050405020304" pitchFamily="18" charset="0"/>
              </a:rPr>
              <a:t> </a:t>
            </a:r>
            <a:endParaRPr lang="en-US" altLang="zh-CN" b="1" spc="50" dirty="0">
              <a:solidFill>
                <a:prstClr val="black"/>
              </a:solidFill>
              <a:latin typeface="Times New Roman" panose="02020603050405020304" pitchFamily="18" charset="0"/>
              <a:ea typeface="Helvetica" panose="020B0604020202020204" pitchFamily="34" charset="0"/>
            </a:endParaRPr>
          </a:p>
          <a:p>
            <a:pPr marL="457200" indent="-457200">
              <a:lnSpc>
                <a:spcPct val="150000"/>
              </a:lnSpc>
              <a:buFontTx/>
              <a:buAutoNum type="arabicPeriod"/>
            </a:pPr>
            <a:r>
              <a:rPr lang="en-US" altLang="zh-CN" b="1" kern="100" dirty="0">
                <a:solidFill>
                  <a:prstClr val="black"/>
                </a:solidFill>
                <a:latin typeface="Times New Roman" panose="02020603050405020304" pitchFamily="18" charset="0"/>
                <a:cs typeface="Times New Roman" panose="02020603050405020304" pitchFamily="18" charset="0"/>
              </a:rPr>
              <a:t>Laughter lingered around the room. The room was not cold anymore.</a:t>
            </a:r>
            <a:endParaRPr lang="en-US" altLang="zh-CN" b="1" kern="100" dirty="0">
              <a:solidFill>
                <a:prstClr val="black"/>
              </a:solidFill>
              <a:latin typeface="Times New Roman" panose="02020603050405020304" pitchFamily="18" charset="0"/>
              <a:cs typeface="Times New Roman" panose="02020603050405020304" pitchFamily="18" charset="0"/>
            </a:endParaRPr>
          </a:p>
          <a:p>
            <a:pPr marL="457200" indent="-457200">
              <a:lnSpc>
                <a:spcPct val="150000"/>
              </a:lnSpc>
              <a:buFontTx/>
              <a:buAutoNum type="arabicPeriod"/>
            </a:pPr>
            <a:r>
              <a:rPr lang="en-US" altLang="zh-CN" b="1" kern="100" dirty="0">
                <a:solidFill>
                  <a:prstClr val="black"/>
                </a:solidFill>
                <a:latin typeface="Times New Roman" panose="02020603050405020304" pitchFamily="18" charset="0"/>
                <a:cs typeface="Times New Roman" panose="02020603050405020304" pitchFamily="18" charset="0"/>
              </a:rPr>
              <a:t>They celebrated the New Year together, wishing it to be forever.</a:t>
            </a:r>
            <a:endParaRPr lang="en-US" altLang="zh-CN" b="1" kern="100" dirty="0">
              <a:solidFill>
                <a:prstClr val="black"/>
              </a:solidFill>
              <a:latin typeface="Times New Roman" panose="02020603050405020304" pitchFamily="18" charset="0"/>
              <a:cs typeface="Times New Roman" panose="02020603050405020304" pitchFamily="18" charset="0"/>
            </a:endParaRPr>
          </a:p>
          <a:p>
            <a:pPr marL="457200" indent="-457200">
              <a:lnSpc>
                <a:spcPct val="150000"/>
              </a:lnSpc>
              <a:buFontTx/>
              <a:buAutoNum type="arabicPeriod"/>
            </a:pPr>
            <a:r>
              <a:rPr lang="en-US" altLang="zh-CN" b="1" dirty="0">
                <a:latin typeface="Times New Roman" panose="02020603050405020304" pitchFamily="18" charset="0"/>
                <a:cs typeface="Times New Roman" panose="02020603050405020304" pitchFamily="18" charset="0"/>
              </a:rPr>
              <a:t>With the atmosphere of warmth pervading/spreading across the room, they enjoyed the New Year’s dinner and each other’s company.</a:t>
            </a:r>
            <a:endParaRPr lang="en-US" altLang="zh-CN" b="1" dirty="0">
              <a:latin typeface="Times New Roman" panose="02020603050405020304" pitchFamily="18" charset="0"/>
              <a:cs typeface="Times New Roman" panose="02020603050405020304" pitchFamily="18" charset="0"/>
            </a:endParaRPr>
          </a:p>
          <a:p>
            <a:pPr marL="457200" indent="-457200">
              <a:lnSpc>
                <a:spcPct val="150000"/>
              </a:lnSpc>
              <a:buFontTx/>
              <a:buAutoNum type="arabicPeriod"/>
            </a:pPr>
            <a:r>
              <a:rPr lang="en-US" altLang="zh-CN" b="1" dirty="0">
                <a:latin typeface="Times New Roman" panose="02020603050405020304" pitchFamily="18" charset="0"/>
                <a:cs typeface="Times New Roman" panose="02020603050405020304" pitchFamily="18" charset="0"/>
              </a:rPr>
              <a:t>Bathed in the soft moonlight, both of them appreciated the cheerful family atmosphere, which was invaluable.</a:t>
            </a:r>
            <a:endParaRPr lang="en-US" altLang="zh-CN" b="1" dirty="0">
              <a:latin typeface="Times New Roman" panose="02020603050405020304" pitchFamily="18" charset="0"/>
              <a:cs typeface="Times New Roman" panose="02020603050405020304" pitchFamily="18" charset="0"/>
            </a:endParaRPr>
          </a:p>
          <a:p>
            <a:pPr marL="457200" indent="-457200">
              <a:lnSpc>
                <a:spcPct val="150000"/>
              </a:lnSpc>
              <a:buFontTx/>
              <a:buAutoNum type="arabicPeriod"/>
            </a:pPr>
            <a:endParaRPr lang="en-US" altLang="zh-CN" b="1" kern="100" dirty="0">
              <a:solidFill>
                <a:prstClr val="black"/>
              </a:solidFill>
              <a:latin typeface="Times New Roman" panose="02020603050405020304" pitchFamily="18" charset="0"/>
              <a:cs typeface="Times New Roman" panose="02020603050405020304" pitchFamily="18" charset="0"/>
            </a:endParaRPr>
          </a:p>
        </p:txBody>
      </p:sp>
      <p:grpSp>
        <p:nvGrpSpPr>
          <p:cNvPr id="8" name="组合 7"/>
          <p:cNvGrpSpPr/>
          <p:nvPr/>
        </p:nvGrpSpPr>
        <p:grpSpPr>
          <a:xfrm>
            <a:off x="313111" y="412504"/>
            <a:ext cx="6654855" cy="457120"/>
            <a:chOff x="1164390" y="3880"/>
            <a:chExt cx="7949007" cy="502347"/>
          </a:xfrm>
        </p:grpSpPr>
        <p:sp>
          <p:nvSpPr>
            <p:cNvPr id="9" name="TextBox 12"/>
            <p:cNvSpPr txBox="1">
              <a:spLocks noChangeArrowheads="1"/>
            </p:cNvSpPr>
            <p:nvPr/>
          </p:nvSpPr>
          <p:spPr bwMode="auto">
            <a:xfrm>
              <a:off x="3185209" y="68663"/>
              <a:ext cx="5928188" cy="369332"/>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FFFFFF"/>
                  </a:solidFill>
                  <a:effectLst/>
                  <a:uLnTx/>
                  <a:uFillTx/>
                  <a:latin typeface="方正粗黑宋简体" panose="02000000000000000000" pitchFamily="2" charset="-122"/>
                  <a:ea typeface="方正粗黑宋简体" panose="02000000000000000000" pitchFamily="2" charset="-122"/>
                  <a:cs typeface="+mn-cs"/>
                </a:rPr>
                <a:t>Make the draft, weave the story</a:t>
              </a:r>
              <a:endParaRPr kumimoji="0" lang="en-US" altLang="zh-CN" b="1" i="0" u="none" strike="noStrike" kern="0" cap="none" spc="0" normalizeH="0" baseline="0" noProof="0" dirty="0">
                <a:ln>
                  <a:noFill/>
                </a:ln>
                <a:solidFill>
                  <a:srgbClr val="FFFFFF"/>
                </a:solidFill>
                <a:effectLst/>
                <a:uLnTx/>
                <a:uFillTx/>
                <a:latin typeface="方正粗黑宋简体" panose="02000000000000000000" pitchFamily="2" charset="-122"/>
                <a:ea typeface="方正粗黑宋简体" panose="02000000000000000000" pitchFamily="2" charset="-122"/>
                <a:cs typeface="+mn-cs"/>
              </a:endParaRPr>
            </a:p>
          </p:txBody>
        </p:sp>
        <p:grpSp>
          <p:nvGrpSpPr>
            <p:cNvPr id="10" name="组合 9"/>
            <p:cNvGrpSpPr/>
            <p:nvPr/>
          </p:nvGrpSpPr>
          <p:grpSpPr>
            <a:xfrm>
              <a:off x="1164390" y="3880"/>
              <a:ext cx="1881736" cy="502347"/>
              <a:chOff x="1164390" y="3880"/>
              <a:chExt cx="1881736" cy="502347"/>
            </a:xfrm>
          </p:grpSpPr>
          <p:pic>
            <p:nvPicPr>
              <p:cNvPr id="11" name="图片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4390" y="3880"/>
                <a:ext cx="1264327" cy="434115"/>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2519193" y="100354"/>
                <a:ext cx="526933" cy="405873"/>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06</a:t>
                </a:r>
                <a:endParaRPr kumimoji="0" lang="zh-CN" altLang="en-US" b="1"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文本框 12"/>
              <p:cNvSpPr txBox="1"/>
              <p:nvPr/>
            </p:nvSpPr>
            <p:spPr>
              <a:xfrm>
                <a:off x="1348855" y="64270"/>
                <a:ext cx="981262" cy="40587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b="1" kern="0" dirty="0">
                    <a:solidFill>
                      <a:prstClr val="white"/>
                    </a:solidFill>
                    <a:effectLst>
                      <a:outerShdw blurRad="38100" dist="38100" dir="2700000" algn="tl">
                        <a:srgbClr val="000000">
                          <a:alpha val="43137"/>
                        </a:srgbClr>
                      </a:outerShdw>
                    </a:effectLst>
                    <a:ea typeface="微软雅黑" panose="020B0503020204020204" pitchFamily="34" charset="-122"/>
                  </a:rPr>
                  <a:t>Step</a:t>
                </a:r>
                <a:endParaRPr kumimoji="0" lang="zh-CN" altLang="en-US"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5536" y="1001868"/>
            <a:ext cx="8532948" cy="3970318"/>
          </a:xfrm>
          <a:prstGeom prst="rect">
            <a:avLst/>
          </a:prstGeom>
          <a:noFill/>
        </p:spPr>
        <p:txBody>
          <a:bodyPr wrap="square">
            <a:spAutoFit/>
          </a:bodyPr>
          <a:lstStyle/>
          <a:p>
            <a:r>
              <a:rPr lang="zh-CN" altLang="zh-CN" b="1" spc="50" dirty="0">
                <a:solidFill>
                  <a:srgbClr val="0000FF"/>
                </a:solidFill>
                <a:latin typeface="Times New Roman" panose="02020603050405020304" pitchFamily="18" charset="0"/>
                <a:cs typeface="Times New Roman" panose="02020603050405020304" pitchFamily="18" charset="0"/>
              </a:rPr>
              <a:t>再写衔接句即第一段的最后一句</a:t>
            </a:r>
            <a:r>
              <a:rPr lang="en-US" altLang="zh-CN" b="1" spc="50" dirty="0">
                <a:solidFill>
                  <a:srgbClr val="0000FF"/>
                </a:solidFill>
                <a:latin typeface="Times New Roman" panose="02020603050405020304" pitchFamily="18" charset="0"/>
                <a:cs typeface="Times New Roman" panose="02020603050405020304" pitchFamily="18" charset="0"/>
              </a:rPr>
              <a:t>:</a:t>
            </a:r>
            <a:endParaRPr lang="en-US" altLang="zh-CN" b="1" spc="50" dirty="0">
              <a:solidFill>
                <a:srgbClr val="0000FF"/>
              </a:solidFill>
              <a:latin typeface="Times New Roman" panose="02020603050405020304" pitchFamily="18" charset="0"/>
              <a:cs typeface="Times New Roman" panose="02020603050405020304" pitchFamily="18" charset="0"/>
            </a:endParaRPr>
          </a:p>
          <a:p>
            <a:r>
              <a:rPr lang="en-US" altLang="zh-CN" b="1" spc="50" dirty="0">
                <a:effectLst/>
                <a:latin typeface="Times New Roman" panose="02020603050405020304" pitchFamily="18" charset="0"/>
                <a:ea typeface="Helvetica" panose="020B0604020202020204" pitchFamily="34" charset="0"/>
              </a:rPr>
              <a:t>1. </a:t>
            </a:r>
            <a:r>
              <a:rPr lang="zh-CN" altLang="en-US" b="1" dirty="0">
                <a:latin typeface="Times New Roman" panose="02020603050405020304" pitchFamily="18" charset="0"/>
                <a:cs typeface="Times New Roman" panose="02020603050405020304" pitchFamily="18" charset="0"/>
              </a:rPr>
              <a:t>Driven by enormous sympathy and kindness, she sta</a:t>
            </a:r>
            <a:r>
              <a:rPr lang="en-US" altLang="zh-CN" b="1" dirty="0">
                <a:latin typeface="Times New Roman" panose="02020603050405020304" pitchFamily="18" charset="0"/>
                <a:cs typeface="Times New Roman" panose="02020603050405020304" pitchFamily="18" charset="0"/>
              </a:rPr>
              <a:t>rt</a:t>
            </a:r>
            <a:r>
              <a:rPr lang="zh-CN" altLang="en-US" b="1" dirty="0">
                <a:latin typeface="Times New Roman" panose="02020603050405020304" pitchFamily="18" charset="0"/>
                <a:cs typeface="Times New Roman" panose="02020603050405020304" pitchFamily="18" charset="0"/>
              </a:rPr>
              <a:t>ed to cook a big meal. Picturing Uncle’s satisfied expression, she was overwhelmed with delight and quickly set the table.</a:t>
            </a:r>
            <a:endParaRPr lang="zh-CN" altLang="en-US" b="1" dirty="0">
              <a:latin typeface="Times New Roman" panose="02020603050405020304" pitchFamily="18" charset="0"/>
              <a:cs typeface="Times New Roman" panose="02020603050405020304" pitchFamily="18" charset="0"/>
            </a:endParaRPr>
          </a:p>
          <a:p>
            <a:r>
              <a:rPr lang="en-US" altLang="zh-CN" b="1" spc="50" dirty="0">
                <a:effectLst/>
                <a:latin typeface="Times New Roman" panose="02020603050405020304" pitchFamily="18" charset="0"/>
                <a:ea typeface="Helvetica" panose="020B0604020202020204" pitchFamily="34" charset="0"/>
              </a:rPr>
              <a:t>2. </a:t>
            </a:r>
            <a:r>
              <a:rPr lang="en-US" altLang="zh-CN" b="1" spc="50" dirty="0">
                <a:latin typeface="Times New Roman" panose="02020603050405020304" pitchFamily="18" charset="0"/>
                <a:ea typeface="Helvetica" panose="020B0604020202020204" pitchFamily="34" charset="0"/>
              </a:rPr>
              <a:t>She tried her best to cook and was proud of herself. She was immersed in unmeasurable joy.</a:t>
            </a:r>
            <a:endParaRPr lang="en-US" altLang="zh-CN" b="1" spc="50" dirty="0">
              <a:effectLst/>
              <a:latin typeface="Times New Roman" panose="02020603050405020304" pitchFamily="18" charset="0"/>
              <a:ea typeface="Helvetica" panose="020B0604020202020204" pitchFamily="34" charset="0"/>
            </a:endParaRPr>
          </a:p>
          <a:p>
            <a:r>
              <a:rPr lang="zh-CN" altLang="zh-CN" b="1" spc="50" dirty="0">
                <a:solidFill>
                  <a:srgbClr val="0000FF"/>
                </a:solidFill>
                <a:latin typeface="Times New Roman" panose="02020603050405020304" pitchFamily="18" charset="0"/>
                <a:cs typeface="Times New Roman" panose="02020603050405020304" pitchFamily="18" charset="0"/>
              </a:rPr>
              <a:t>紧接着根据每段的提示语句写角色的情感</a:t>
            </a:r>
            <a:endParaRPr lang="en-US" altLang="zh-CN" b="1" spc="50" dirty="0">
              <a:solidFill>
                <a:srgbClr val="0000FF"/>
              </a:solidFill>
              <a:latin typeface="Times New Roman" panose="02020603050405020304" pitchFamily="18" charset="0"/>
              <a:cs typeface="Times New Roman" panose="02020603050405020304" pitchFamily="18" charset="0"/>
            </a:endParaRPr>
          </a:p>
          <a:p>
            <a:r>
              <a:rPr lang="zh-CN" altLang="zh-CN" b="1" spc="50" dirty="0">
                <a:solidFill>
                  <a:srgbClr val="0000FF"/>
                </a:solidFill>
                <a:latin typeface="Times New Roman" panose="02020603050405020304" pitchFamily="18" charset="0"/>
                <a:cs typeface="Times New Roman" panose="02020603050405020304" pitchFamily="18" charset="0"/>
              </a:rPr>
              <a:t>根据第一段提示写</a:t>
            </a:r>
            <a:r>
              <a:rPr lang="zh-CN" altLang="zh-CN" b="1" spc="50" dirty="0">
                <a:solidFill>
                  <a:srgbClr val="0000FF"/>
                </a:solidFill>
                <a:effectLst/>
                <a:latin typeface="Times New Roman" panose="02020603050405020304" pitchFamily="18" charset="0"/>
                <a:ea typeface="Helvetica" panose="020B0604020202020204" pitchFamily="34" charset="0"/>
                <a:cs typeface="Times New Roman" panose="02020603050405020304" pitchFamily="18" charset="0"/>
              </a:rPr>
              <a:t>：</a:t>
            </a:r>
            <a:endParaRPr lang="en-US" altLang="zh-CN" b="1" spc="50" dirty="0">
              <a:solidFill>
                <a:srgbClr val="0000FF"/>
              </a:solidFill>
              <a:effectLst/>
              <a:latin typeface="Times New Roman" panose="02020603050405020304" pitchFamily="18" charset="0"/>
              <a:ea typeface="Helvetica" panose="020B0604020202020204" pitchFamily="34" charset="0"/>
              <a:cs typeface="Times New Roman" panose="02020603050405020304" pitchFamily="18" charset="0"/>
            </a:endParaRPr>
          </a:p>
          <a:p>
            <a:r>
              <a:rPr lang="en-US" altLang="zh-CN" b="1" i="1" dirty="0"/>
              <a:t> Suddenly an idea came into </a:t>
            </a:r>
            <a:r>
              <a:rPr lang="en-US" altLang="zh-CN" b="1" i="1" dirty="0" err="1"/>
              <a:t>Prissy’s</a:t>
            </a:r>
            <a:r>
              <a:rPr lang="en-US" altLang="zh-CN" b="1" i="1" dirty="0"/>
              <a:t> head. </a:t>
            </a:r>
            <a:endParaRPr lang="en-US" altLang="zh-CN" b="1" spc="50" dirty="0">
              <a:solidFill>
                <a:srgbClr val="0000FF"/>
              </a:solidFill>
              <a:effectLst/>
              <a:latin typeface="Times New Roman" panose="02020603050405020304" pitchFamily="18" charset="0"/>
              <a:ea typeface="Helvetica" panose="020B0604020202020204" pitchFamily="34" charset="0"/>
              <a:cs typeface="Times New Roman" panose="02020603050405020304" pitchFamily="18" charset="0"/>
            </a:endParaRPr>
          </a:p>
          <a:p>
            <a:r>
              <a:rPr lang="en-US" altLang="zh-CN" b="1" spc="50" dirty="0">
                <a:effectLst/>
                <a:latin typeface="Times New Roman" panose="02020603050405020304" pitchFamily="18" charset="0"/>
                <a:ea typeface="Helvetica" panose="020B0604020202020204" pitchFamily="34" charset="0"/>
                <a:cs typeface="Times New Roman" panose="02020603050405020304" pitchFamily="18" charset="0"/>
              </a:rPr>
              <a:t>1. </a:t>
            </a:r>
            <a:r>
              <a:rPr lang="en-US" altLang="zh-CN" b="1" dirty="0">
                <a:latin typeface="Times New Roman" panose="02020603050405020304" pitchFamily="18" charset="0"/>
                <a:cs typeface="Times New Roman" panose="02020603050405020304" pitchFamily="18" charset="0"/>
              </a:rPr>
              <a:t>S</a:t>
            </a:r>
            <a:r>
              <a:rPr lang="zh-CN" altLang="en-US" b="1" dirty="0">
                <a:latin typeface="Times New Roman" panose="02020603050405020304" pitchFamily="18" charset="0"/>
                <a:cs typeface="Times New Roman" panose="02020603050405020304" pitchFamily="18" charset="0"/>
              </a:rPr>
              <a:t>he got started without hesitation. She bent over the pan of </a:t>
            </a:r>
            <a:r>
              <a:rPr lang="en-US" altLang="zh-CN" b="1" dirty="0">
                <a:latin typeface="Times New Roman" panose="02020603050405020304" pitchFamily="18" charset="0"/>
                <a:cs typeface="Times New Roman" panose="02020603050405020304" pitchFamily="18" charset="0"/>
              </a:rPr>
              <a:t>roast</a:t>
            </a:r>
            <a:r>
              <a:rPr lang="zh-CN" altLang="en-US" b="1" dirty="0">
                <a:latin typeface="Times New Roman" panose="02020603050405020304" pitchFamily="18" charset="0"/>
                <a:cs typeface="Times New Roman" panose="02020603050405020304" pitchFamily="18" charset="0"/>
              </a:rPr>
              <a:t>ing meat, inhaled deeply and grinned at the cooked meal with satisfaction. </a:t>
            </a:r>
            <a:endParaRPr lang="zh-CN" altLang="en-US" b="1" dirty="0">
              <a:latin typeface="Times New Roman" panose="02020603050405020304" pitchFamily="18" charset="0"/>
              <a:cs typeface="Times New Roman" panose="02020603050405020304" pitchFamily="18" charset="0"/>
            </a:endParaRPr>
          </a:p>
          <a:p>
            <a:pPr marL="342900" indent="-342900">
              <a:buAutoNum type="arabicPeriod" startAt="2"/>
            </a:pPr>
            <a:r>
              <a:rPr lang="zh-CN" altLang="en-US" b="1" dirty="0">
                <a:latin typeface="Times New Roman" panose="02020603050405020304" pitchFamily="18" charset="0"/>
                <a:cs typeface="Times New Roman" panose="02020603050405020304" pitchFamily="18" charset="0"/>
              </a:rPr>
              <a:t>She determined to cook an appetizing meal for Uncle Richard.</a:t>
            </a:r>
            <a:r>
              <a:rPr lang="en-US" altLang="zh-CN" b="1" dirty="0">
                <a:latin typeface="Times New Roman" panose="02020603050405020304" pitchFamily="18" charset="0"/>
                <a:cs typeface="Times New Roman" panose="02020603050405020304" pitchFamily="18" charset="0"/>
              </a:rPr>
              <a:t> Therefore, s</a:t>
            </a:r>
            <a:r>
              <a:rPr lang="zh-CN" altLang="en-US" b="1" dirty="0">
                <a:latin typeface="Times New Roman" panose="02020603050405020304" pitchFamily="18" charset="0"/>
                <a:cs typeface="Times New Roman" panose="02020603050405020304" pitchFamily="18" charset="0"/>
              </a:rPr>
              <a:t>he buried herself preparing for the special dinner.</a:t>
            </a:r>
            <a:endParaRPr lang="en-US" altLang="zh-CN" b="1" dirty="0">
              <a:latin typeface="Times New Roman" panose="02020603050405020304" pitchFamily="18" charset="0"/>
              <a:cs typeface="Times New Roman" panose="02020603050405020304" pitchFamily="18" charset="0"/>
            </a:endParaRPr>
          </a:p>
          <a:p>
            <a:pPr marL="342900" indent="-342900">
              <a:buAutoNum type="arabicPeriod" startAt="2"/>
            </a:pPr>
            <a:endParaRPr lang="zh-CN" altLang="en-US" b="1" dirty="0">
              <a:latin typeface="Times New Roman" panose="02020603050405020304" pitchFamily="18" charset="0"/>
              <a:cs typeface="Times New Roman" panose="02020603050405020304" pitchFamily="18" charset="0"/>
            </a:endParaRPr>
          </a:p>
        </p:txBody>
      </p:sp>
      <p:grpSp>
        <p:nvGrpSpPr>
          <p:cNvPr id="10" name="组合 9"/>
          <p:cNvGrpSpPr/>
          <p:nvPr/>
        </p:nvGrpSpPr>
        <p:grpSpPr>
          <a:xfrm>
            <a:off x="539552" y="123478"/>
            <a:ext cx="5762339" cy="870299"/>
            <a:chOff x="472182" y="96374"/>
            <a:chExt cx="5762339" cy="870299"/>
          </a:xfrm>
        </p:grpSpPr>
        <p:sp>
          <p:nvSpPr>
            <p:cNvPr id="2" name="文本框 1"/>
            <p:cNvSpPr txBox="1"/>
            <p:nvPr/>
          </p:nvSpPr>
          <p:spPr>
            <a:xfrm rot="16200000">
              <a:off x="888199" y="-319642"/>
              <a:ext cx="461665" cy="1293698"/>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grpSp>
          <p:nvGrpSpPr>
            <p:cNvPr id="4" name="组合 3"/>
            <p:cNvGrpSpPr/>
            <p:nvPr/>
          </p:nvGrpSpPr>
          <p:grpSpPr>
            <a:xfrm>
              <a:off x="472182" y="566563"/>
              <a:ext cx="5762339" cy="400110"/>
              <a:chOff x="1006128" y="-5923"/>
              <a:chExt cx="6706967" cy="650091"/>
            </a:xfrm>
          </p:grpSpPr>
          <p:sp>
            <p:nvSpPr>
              <p:cNvPr id="5" name="TextBox 12"/>
              <p:cNvSpPr txBox="1">
                <a:spLocks noChangeArrowheads="1"/>
              </p:cNvSpPr>
              <p:nvPr/>
            </p:nvSpPr>
            <p:spPr bwMode="auto">
              <a:xfrm>
                <a:off x="3222872" y="28883"/>
                <a:ext cx="4490223" cy="55007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dirty="0">
                    <a:solidFill>
                      <a:srgbClr val="FFFFFF"/>
                    </a:solidFill>
                    <a:latin typeface="方正粗黑宋简体" panose="02000000000000000000" pitchFamily="2" charset="-122"/>
                    <a:ea typeface="方正粗黑宋简体" panose="02000000000000000000" pitchFamily="2" charset="-122"/>
                  </a:rPr>
                  <a:t>Make the draft, weave the story</a:t>
                </a:r>
                <a:endParaRPr lang="en-US" altLang="zh-CN" sz="16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6" name="组合 5"/>
              <p:cNvGrpSpPr/>
              <p:nvPr/>
            </p:nvGrpSpPr>
            <p:grpSpPr>
              <a:xfrm>
                <a:off x="1006128" y="-5923"/>
                <a:ext cx="2027778" cy="650091"/>
                <a:chOff x="1006128" y="-5923"/>
                <a:chExt cx="2027778" cy="650091"/>
              </a:xfrm>
            </p:grpSpPr>
            <p:pic>
              <p:nvPicPr>
                <p:cNvPr id="7" name="图片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6128" y="34024"/>
                  <a:ext cx="1340998"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6"/>
                <p:cNvSpPr txBox="1">
                  <a:spLocks noChangeArrowheads="1"/>
                </p:cNvSpPr>
                <p:nvPr/>
              </p:nvSpPr>
              <p:spPr bwMode="auto">
                <a:xfrm>
                  <a:off x="2511904" y="17283"/>
                  <a:ext cx="522002" cy="600084"/>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06</a:t>
                  </a:r>
                  <a:endParaRPr kumimoji="0" lang="zh-CN" altLang="en-US"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文本框 8"/>
                <p:cNvSpPr txBox="1"/>
                <p:nvPr/>
              </p:nvSpPr>
              <p:spPr>
                <a:xfrm>
                  <a:off x="1148170" y="-5923"/>
                  <a:ext cx="949638" cy="650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prstClr val="white"/>
                      </a:solidFill>
                      <a:effectLst>
                        <a:outerShdw blurRad="38100" dist="38100" dir="2700000" algn="tl">
                          <a:srgbClr val="000000">
                            <a:alpha val="43137"/>
                          </a:srgbClr>
                        </a:outerShdw>
                      </a:effectLst>
                      <a:latin typeface="Calibri" panose="020F0502020204030204"/>
                      <a:ea typeface="微软雅黑" panose="020B0503020204020204" pitchFamily="34" charset="-122"/>
                    </a:rPr>
                    <a:t>Step </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grpSp>
      <p:sp>
        <p:nvSpPr>
          <p:cNvPr id="11" name="Text Box 10"/>
          <p:cNvSpPr txBox="1">
            <a:spLocks noChangeArrowheads="1"/>
          </p:cNvSpPr>
          <p:nvPr>
            <p:custDataLst>
              <p:tags r:id="rId2"/>
            </p:custDataLst>
          </p:nvPr>
        </p:nvSpPr>
        <p:spPr bwMode="auto">
          <a:xfrm>
            <a:off x="6464243" y="123478"/>
            <a:ext cx="1683891" cy="767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60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lgn="r">
              <a:spcBef>
                <a:spcPct val="0"/>
              </a:spcBef>
              <a:buFontTx/>
              <a:buNone/>
            </a:pPr>
            <a:r>
              <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rPr>
              <a:t>Para 1</a:t>
            </a: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custDataLst>
              <p:tags r:id="rId1"/>
            </p:custDataLst>
          </p:nvPr>
        </p:nvSpPr>
        <p:spPr bwMode="auto">
          <a:xfrm>
            <a:off x="6373899" y="191330"/>
            <a:ext cx="1683891" cy="767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60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lgn="r">
              <a:spcBef>
                <a:spcPct val="0"/>
              </a:spcBef>
              <a:buFontTx/>
              <a:buNone/>
            </a:pPr>
            <a:r>
              <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rPr>
              <a:t>Para 2</a:t>
            </a: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4" name="文本框 3"/>
          <p:cNvSpPr txBox="1"/>
          <p:nvPr/>
        </p:nvSpPr>
        <p:spPr>
          <a:xfrm>
            <a:off x="395536" y="1275606"/>
            <a:ext cx="8640960" cy="3477875"/>
          </a:xfrm>
          <a:prstGeom prst="rect">
            <a:avLst/>
          </a:prstGeom>
          <a:noFill/>
        </p:spPr>
        <p:txBody>
          <a:bodyPr wrap="square">
            <a:spAutoFit/>
          </a:bodyPr>
          <a:lstStyle/>
          <a:p>
            <a:r>
              <a:rPr lang="zh-CN" altLang="zh-CN" sz="2000" b="1" spc="50" dirty="0">
                <a:solidFill>
                  <a:srgbClr val="0000FF"/>
                </a:solidFill>
                <a:latin typeface="Times New Roman" panose="02020603050405020304" pitchFamily="18" charset="0"/>
                <a:cs typeface="Times New Roman" panose="02020603050405020304" pitchFamily="18" charset="0"/>
              </a:rPr>
              <a:t>根据第二段提示写</a:t>
            </a:r>
            <a:r>
              <a:rPr lang="zh-CN" altLang="zh-CN" sz="2000" b="1" spc="50" dirty="0">
                <a:solidFill>
                  <a:srgbClr val="0000FF"/>
                </a:solidFill>
                <a:latin typeface="+mj-ea"/>
                <a:ea typeface="+mj-ea"/>
                <a:cs typeface="Times New Roman" panose="02020603050405020304" pitchFamily="18" charset="0"/>
              </a:rPr>
              <a:t>：</a:t>
            </a:r>
            <a:endParaRPr lang="en-US" altLang="zh-CN" sz="2000" b="1" spc="50" dirty="0">
              <a:solidFill>
                <a:srgbClr val="0000FF"/>
              </a:solidFill>
              <a:latin typeface="+mj-ea"/>
              <a:ea typeface="+mj-ea"/>
              <a:cs typeface="Times New Roman" panose="02020603050405020304" pitchFamily="18" charset="0"/>
            </a:endParaRPr>
          </a:p>
          <a:p>
            <a:r>
              <a:rPr lang="en-US" altLang="zh-CN" sz="2000" b="1" i="1" dirty="0"/>
              <a:t>Prissy had just set the table when an angry voice cut through the peace.</a:t>
            </a:r>
            <a:endParaRPr lang="en-US" altLang="zh-CN" sz="2000" b="1" spc="50" dirty="0">
              <a:solidFill>
                <a:srgbClr val="0000FF"/>
              </a:solidFill>
              <a:latin typeface="+mj-ea"/>
              <a:ea typeface="+mj-ea"/>
              <a:cs typeface="Times New Roman" panose="02020603050405020304" pitchFamily="18" charset="0"/>
            </a:endParaRPr>
          </a:p>
          <a:p>
            <a:r>
              <a:rPr lang="en-US" altLang="zh-CN" sz="2000" b="1" dirty="0">
                <a:latin typeface="Times New Roman" panose="02020603050405020304" pitchFamily="18" charset="0"/>
                <a:cs typeface="Times New Roman" panose="02020603050405020304" pitchFamily="18" charset="0"/>
                <a:sym typeface="+mn-ea"/>
              </a:rPr>
              <a:t>1. </a:t>
            </a:r>
            <a:r>
              <a:rPr lang="zh-CN" altLang="en-US" sz="2000" b="1" dirty="0">
                <a:latin typeface="Times New Roman" panose="02020603050405020304" pitchFamily="18" charset="0"/>
                <a:cs typeface="Times New Roman" panose="02020603050405020304" pitchFamily="18" charset="0"/>
                <a:sym typeface="+mn-ea"/>
              </a:rPr>
              <a:t>The instant he saw the elegantly cooked dishes, he was rooted on the spot, unable to utter a</a:t>
            </a:r>
            <a:r>
              <a:rPr lang="en-US" altLang="zh-CN" sz="2000" b="1" dirty="0" err="1">
                <a:latin typeface="Times New Roman" panose="02020603050405020304" pitchFamily="18" charset="0"/>
                <a:cs typeface="Times New Roman" panose="02020603050405020304" pitchFamily="18" charset="0"/>
                <a:sym typeface="+mn-ea"/>
              </a:rPr>
              <a:t>ny</a:t>
            </a:r>
            <a:r>
              <a:rPr lang="zh-CN" altLang="en-US" sz="2000" b="1" dirty="0">
                <a:latin typeface="Times New Roman" panose="02020603050405020304" pitchFamily="18" charset="0"/>
                <a:cs typeface="Times New Roman" panose="02020603050405020304" pitchFamily="18" charset="0"/>
                <a:sym typeface="+mn-ea"/>
              </a:rPr>
              <a:t> single word.</a:t>
            </a:r>
            <a:endParaRPr lang="zh-CN" altLang="en-US" sz="2000" b="1" dirty="0">
              <a:latin typeface="Times New Roman" panose="02020603050405020304" pitchFamily="18" charset="0"/>
              <a:cs typeface="Times New Roman" panose="02020603050405020304" pitchFamily="18" charset="0"/>
              <a:sym typeface="+mn-ea"/>
            </a:endParaRPr>
          </a:p>
          <a:p>
            <a:r>
              <a:rPr lang="en-US" altLang="zh-CN" sz="2000" b="1" spc="50" dirty="0">
                <a:latin typeface="Times New Roman" panose="02020603050405020304" pitchFamily="18" charset="0"/>
                <a:ea typeface="+mj-ea"/>
                <a:cs typeface="Times New Roman" panose="02020603050405020304" pitchFamily="18" charset="0"/>
              </a:rPr>
              <a:t>2. </a:t>
            </a:r>
            <a:r>
              <a:rPr lang="zh-CN" altLang="en-US" sz="2000" b="1" dirty="0">
                <a:latin typeface="Times New Roman" panose="02020603050405020304" pitchFamily="18" charset="0"/>
                <a:cs typeface="Times New Roman" panose="02020603050405020304" pitchFamily="18" charset="0"/>
              </a:rPr>
              <a:t>He stood motionlessly, </a:t>
            </a:r>
            <a:r>
              <a:rPr lang="en-US" altLang="zh-CN" sz="2000" b="1" dirty="0">
                <a:latin typeface="Times New Roman" panose="02020603050405020304" pitchFamily="18" charset="0"/>
                <a:cs typeface="Times New Roman" panose="02020603050405020304" pitchFamily="18" charset="0"/>
              </a:rPr>
              <a:t>staring at the </a:t>
            </a:r>
            <a:r>
              <a:rPr lang="zh-CN" altLang="en-US" sz="2000" b="1" dirty="0">
                <a:latin typeface="Times New Roman" panose="02020603050405020304" pitchFamily="18" charset="0"/>
                <a:cs typeface="Times New Roman" panose="02020603050405020304" pitchFamily="18" charset="0"/>
              </a:rPr>
              <a:t>surprise of love that </a:t>
            </a:r>
            <a:r>
              <a:rPr lang="en-US" altLang="zh-CN" sz="2000" b="1" dirty="0">
                <a:latin typeface="Times New Roman" panose="02020603050405020304" pitchFamily="18" charset="0"/>
                <a:cs typeface="Times New Roman" panose="02020603050405020304" pitchFamily="18" charset="0"/>
              </a:rPr>
              <a:t>could</a:t>
            </a:r>
            <a:r>
              <a:rPr lang="zh-CN" altLang="en-US" sz="2000" b="1" dirty="0">
                <a:latin typeface="Times New Roman" panose="02020603050405020304" pitchFamily="18" charset="0"/>
                <a:cs typeface="Times New Roman" panose="02020603050405020304" pitchFamily="18" charset="0"/>
              </a:rPr>
              <a:t> bring light where there was darkness.</a:t>
            </a:r>
            <a:endParaRPr lang="zh-CN" altLang="en-US" sz="2000" b="1" dirty="0">
              <a:latin typeface="Times New Roman" panose="02020603050405020304" pitchFamily="18" charset="0"/>
              <a:cs typeface="Times New Roman" panose="02020603050405020304" pitchFamily="18" charset="0"/>
            </a:endParaRPr>
          </a:p>
          <a:p>
            <a:r>
              <a:rPr lang="en-US" altLang="zh-CN" sz="2000" b="1" spc="50" dirty="0">
                <a:effectLst/>
                <a:latin typeface="Times New Roman" panose="02020603050405020304" pitchFamily="18" charset="0"/>
                <a:ea typeface="+mj-ea"/>
                <a:cs typeface="Times New Roman" panose="02020603050405020304" pitchFamily="18" charset="0"/>
              </a:rPr>
              <a:t>3. </a:t>
            </a:r>
            <a:r>
              <a:rPr lang="zh-CN" altLang="en-US" sz="2000" b="1" dirty="0">
                <a:latin typeface="Times New Roman" panose="02020603050405020304" pitchFamily="18" charset="0"/>
                <a:cs typeface="Times New Roman" panose="02020603050405020304" pitchFamily="18" charset="0"/>
              </a:rPr>
              <a:t>A sudden rush of guilt f</a:t>
            </a:r>
            <a:r>
              <a:rPr lang="en-US" altLang="zh-CN" sz="2000" b="1" dirty="0">
                <a:latin typeface="Times New Roman" panose="02020603050405020304" pitchFamily="18" charset="0"/>
                <a:cs typeface="Times New Roman" panose="02020603050405020304" pitchFamily="18" charset="0"/>
              </a:rPr>
              <a:t>lash</a:t>
            </a:r>
            <a:r>
              <a:rPr lang="zh-CN" altLang="en-US" sz="2000" b="1" dirty="0">
                <a:latin typeface="Times New Roman" panose="02020603050405020304" pitchFamily="18" charset="0"/>
                <a:cs typeface="Times New Roman" panose="02020603050405020304" pitchFamily="18" charset="0"/>
              </a:rPr>
              <a:t>ing </a:t>
            </a:r>
            <a:r>
              <a:rPr lang="en-US" altLang="zh-CN" sz="2000" b="1" dirty="0">
                <a:latin typeface="Times New Roman" panose="02020603050405020304" pitchFamily="18" charset="0"/>
                <a:cs typeface="Times New Roman" panose="02020603050405020304" pitchFamily="18" charset="0"/>
              </a:rPr>
              <a:t>on </a:t>
            </a:r>
            <a:r>
              <a:rPr lang="zh-CN" altLang="en-US" sz="2000" b="1" dirty="0">
                <a:latin typeface="Times New Roman" panose="02020603050405020304" pitchFamily="18" charset="0"/>
                <a:cs typeface="Times New Roman" panose="02020603050405020304" pitchFamily="18" charset="0"/>
              </a:rPr>
              <a:t>the face, Prissy was at an absolute loss but gave an </a:t>
            </a:r>
            <a:r>
              <a:rPr lang="en-US" altLang="zh-CN" sz="2000" b="1" dirty="0">
                <a:latin typeface="Times New Roman" panose="02020603050405020304" pitchFamily="18" charset="0"/>
                <a:cs typeface="Times New Roman" panose="02020603050405020304" pitchFamily="18" charset="0"/>
              </a:rPr>
              <a:t>authentic and</a:t>
            </a:r>
            <a:r>
              <a:rPr lang="zh-CN" altLang="en-US" sz="2000" b="1" dirty="0">
                <a:latin typeface="Times New Roman" panose="02020603050405020304" pitchFamily="18" charset="0"/>
                <a:cs typeface="Times New Roman" panose="02020603050405020304" pitchFamily="18" charset="0"/>
              </a:rPr>
              <a:t> gentle laugh in return</a:t>
            </a:r>
            <a:r>
              <a:rPr lang="en-US" altLang="zh-CN" sz="2000" b="1" dirty="0">
                <a:latin typeface="Times New Roman" panose="02020603050405020304" pitchFamily="18" charset="0"/>
                <a:cs typeface="Times New Roman" panose="02020603050405020304" pitchFamily="18" charset="0"/>
              </a:rPr>
              <a:t>.</a:t>
            </a:r>
            <a:endParaRPr lang="en-US" altLang="zh-CN" sz="2000" b="1" dirty="0">
              <a:latin typeface="Times New Roman" panose="02020603050405020304" pitchFamily="18" charset="0"/>
              <a:cs typeface="Times New Roman" panose="02020603050405020304" pitchFamily="18" charset="0"/>
            </a:endParaRPr>
          </a:p>
          <a:p>
            <a:r>
              <a:rPr lang="en-US" altLang="zh-CN" sz="2000" b="1" spc="50" dirty="0">
                <a:latin typeface="Times New Roman" panose="02020603050405020304" pitchFamily="18" charset="0"/>
                <a:ea typeface="Helvetica" panose="020B0604020202020204" pitchFamily="34" charset="0"/>
                <a:cs typeface="Times New Roman" panose="02020603050405020304" pitchFamily="18" charset="0"/>
              </a:rPr>
              <a:t>4.</a:t>
            </a:r>
            <a:r>
              <a:rPr lang="zh-CN" altLang="en-US" sz="2000" b="1" dirty="0">
                <a:latin typeface="Times New Roman" panose="02020603050405020304" pitchFamily="18" charset="0"/>
                <a:cs typeface="Times New Roman" panose="02020603050405020304" pitchFamily="18" charset="0"/>
                <a:sym typeface="+mn-ea"/>
              </a:rPr>
              <a:t> Prissy turned awkward, looking so restless that w</a:t>
            </a:r>
            <a:r>
              <a:rPr lang="en-US" altLang="zh-CN" sz="2000" b="1" dirty="0">
                <a:latin typeface="Times New Roman" panose="02020603050405020304" pitchFamily="18" charset="0"/>
                <a:cs typeface="Times New Roman" panose="02020603050405020304" pitchFamily="18" charset="0"/>
                <a:sym typeface="+mn-ea"/>
              </a:rPr>
              <a:t>o</a:t>
            </a:r>
            <a:r>
              <a:rPr lang="zh-CN" altLang="en-US" sz="2000" b="1" dirty="0">
                <a:latin typeface="Times New Roman" panose="02020603050405020304" pitchFamily="18" charset="0"/>
                <a:cs typeface="Times New Roman" panose="02020603050405020304" pitchFamily="18" charset="0"/>
                <a:sym typeface="+mn-ea"/>
              </a:rPr>
              <a:t>rds failed her. A strange silence hung in the air. </a:t>
            </a:r>
            <a:endParaRPr lang="zh-CN" altLang="en-US" sz="2000" b="1" dirty="0">
              <a:latin typeface="Times New Roman" panose="02020603050405020304" pitchFamily="18" charset="0"/>
              <a:cs typeface="Times New Roman" panose="02020603050405020304" pitchFamily="18" charset="0"/>
              <a:sym typeface="+mn-ea"/>
            </a:endParaRPr>
          </a:p>
          <a:p>
            <a:endParaRPr lang="en-US" altLang="zh-CN" sz="2000" b="1" spc="50" dirty="0">
              <a:latin typeface="Times New Roman" panose="02020603050405020304" pitchFamily="18" charset="0"/>
              <a:ea typeface="Helvetica" panose="020B0604020202020204" pitchFamily="34" charset="0"/>
              <a:cs typeface="Times New Roman" panose="02020603050405020304" pitchFamily="18" charset="0"/>
            </a:endParaRPr>
          </a:p>
        </p:txBody>
      </p:sp>
      <p:grpSp>
        <p:nvGrpSpPr>
          <p:cNvPr id="11" name="组合 10"/>
          <p:cNvGrpSpPr/>
          <p:nvPr/>
        </p:nvGrpSpPr>
        <p:grpSpPr>
          <a:xfrm>
            <a:off x="611560" y="204198"/>
            <a:ext cx="5762339" cy="870299"/>
            <a:chOff x="472182" y="96374"/>
            <a:chExt cx="5762339" cy="870299"/>
          </a:xfrm>
        </p:grpSpPr>
        <p:sp>
          <p:nvSpPr>
            <p:cNvPr id="12" name="文本框 11"/>
            <p:cNvSpPr txBox="1"/>
            <p:nvPr/>
          </p:nvSpPr>
          <p:spPr>
            <a:xfrm rot="16200000">
              <a:off x="888199" y="-319642"/>
              <a:ext cx="461665" cy="1293698"/>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grpSp>
          <p:nvGrpSpPr>
            <p:cNvPr id="13" name="组合 12"/>
            <p:cNvGrpSpPr/>
            <p:nvPr/>
          </p:nvGrpSpPr>
          <p:grpSpPr>
            <a:xfrm>
              <a:off x="472182" y="566563"/>
              <a:ext cx="5762339" cy="400110"/>
              <a:chOff x="1006128" y="-5923"/>
              <a:chExt cx="6706967" cy="650091"/>
            </a:xfrm>
          </p:grpSpPr>
          <p:sp>
            <p:nvSpPr>
              <p:cNvPr id="14" name="TextBox 12"/>
              <p:cNvSpPr txBox="1">
                <a:spLocks noChangeArrowheads="1"/>
              </p:cNvSpPr>
              <p:nvPr/>
            </p:nvSpPr>
            <p:spPr bwMode="auto">
              <a:xfrm>
                <a:off x="3222872" y="28883"/>
                <a:ext cx="4490223" cy="55007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dirty="0">
                    <a:solidFill>
                      <a:srgbClr val="FFFFFF"/>
                    </a:solidFill>
                    <a:latin typeface="方正粗黑宋简体" panose="02000000000000000000" pitchFamily="2" charset="-122"/>
                    <a:ea typeface="方正粗黑宋简体" panose="02000000000000000000" pitchFamily="2" charset="-122"/>
                  </a:rPr>
                  <a:t>Make the draft, weave the story</a:t>
                </a:r>
                <a:endParaRPr lang="en-US" altLang="zh-CN" sz="16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5" name="组合 14"/>
              <p:cNvGrpSpPr/>
              <p:nvPr/>
            </p:nvGrpSpPr>
            <p:grpSpPr>
              <a:xfrm>
                <a:off x="1006128" y="-5923"/>
                <a:ext cx="2027778" cy="650091"/>
                <a:chOff x="1006128" y="-5923"/>
                <a:chExt cx="2027778" cy="650091"/>
              </a:xfrm>
            </p:grpSpPr>
            <p:pic>
              <p:nvPicPr>
                <p:cNvPr id="16" name="图片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128" y="34024"/>
                  <a:ext cx="1340998"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6"/>
                <p:cNvSpPr txBox="1">
                  <a:spLocks noChangeArrowheads="1"/>
                </p:cNvSpPr>
                <p:nvPr/>
              </p:nvSpPr>
              <p:spPr bwMode="auto">
                <a:xfrm>
                  <a:off x="2511904" y="17283"/>
                  <a:ext cx="522002" cy="600084"/>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06</a:t>
                  </a:r>
                  <a:endParaRPr kumimoji="0" lang="zh-CN" altLang="en-US"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文本框 17"/>
                <p:cNvSpPr txBox="1"/>
                <p:nvPr/>
              </p:nvSpPr>
              <p:spPr>
                <a:xfrm>
                  <a:off x="1148170" y="-5923"/>
                  <a:ext cx="949638" cy="650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Step </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39552" y="1077558"/>
            <a:ext cx="5904656" cy="400110"/>
          </a:xfrm>
          <a:prstGeom prst="rect">
            <a:avLst/>
          </a:prstGeom>
          <a:noFill/>
        </p:spPr>
        <p:txBody>
          <a:bodyPr wrap="square">
            <a:spAutoFit/>
          </a:bodyPr>
          <a:lstStyle/>
          <a:p>
            <a:r>
              <a:rPr lang="zh-CN" altLang="zh-CN" sz="2000" b="1" spc="50" dirty="0">
                <a:solidFill>
                  <a:srgbClr val="0000FF"/>
                </a:solidFill>
                <a:latin typeface="Times New Roman" panose="02020603050405020304" pitchFamily="18" charset="0"/>
                <a:cs typeface="Times New Roman" panose="02020603050405020304" pitchFamily="18" charset="0"/>
              </a:rPr>
              <a:t>最后就是把每段的中间补充完整</a:t>
            </a:r>
            <a:endParaRPr lang="zh-CN" altLang="en-US" sz="2000" b="1" spc="50" dirty="0">
              <a:solidFill>
                <a:srgbClr val="0000FF"/>
              </a:solidFill>
              <a:latin typeface="Times New Roman" panose="02020603050405020304" pitchFamily="18" charset="0"/>
              <a:cs typeface="Times New Roman" panose="02020603050405020304" pitchFamily="18" charset="0"/>
            </a:endParaRPr>
          </a:p>
        </p:txBody>
      </p:sp>
      <p:grpSp>
        <p:nvGrpSpPr>
          <p:cNvPr id="4" name="组合 3"/>
          <p:cNvGrpSpPr/>
          <p:nvPr/>
        </p:nvGrpSpPr>
        <p:grpSpPr>
          <a:xfrm>
            <a:off x="539552" y="123478"/>
            <a:ext cx="5762339" cy="870299"/>
            <a:chOff x="472182" y="96374"/>
            <a:chExt cx="5762339" cy="870299"/>
          </a:xfrm>
        </p:grpSpPr>
        <p:sp>
          <p:nvSpPr>
            <p:cNvPr id="5" name="文本框 4"/>
            <p:cNvSpPr txBox="1"/>
            <p:nvPr/>
          </p:nvSpPr>
          <p:spPr>
            <a:xfrm rot="16200000">
              <a:off x="888199" y="-319642"/>
              <a:ext cx="461665" cy="1293698"/>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grpSp>
          <p:nvGrpSpPr>
            <p:cNvPr id="6" name="组合 5"/>
            <p:cNvGrpSpPr/>
            <p:nvPr/>
          </p:nvGrpSpPr>
          <p:grpSpPr>
            <a:xfrm>
              <a:off x="472182" y="566563"/>
              <a:ext cx="5762339" cy="400110"/>
              <a:chOff x="1006128" y="-5923"/>
              <a:chExt cx="6706967" cy="650091"/>
            </a:xfrm>
          </p:grpSpPr>
          <p:sp>
            <p:nvSpPr>
              <p:cNvPr id="7" name="TextBox 12"/>
              <p:cNvSpPr txBox="1">
                <a:spLocks noChangeArrowheads="1"/>
              </p:cNvSpPr>
              <p:nvPr/>
            </p:nvSpPr>
            <p:spPr bwMode="auto">
              <a:xfrm>
                <a:off x="3222872" y="28883"/>
                <a:ext cx="4490223" cy="55007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dirty="0">
                    <a:solidFill>
                      <a:srgbClr val="FFFFFF"/>
                    </a:solidFill>
                    <a:latin typeface="方正粗黑宋简体" panose="02000000000000000000" pitchFamily="2" charset="-122"/>
                    <a:ea typeface="方正粗黑宋简体" panose="02000000000000000000" pitchFamily="2" charset="-122"/>
                  </a:rPr>
                  <a:t>Make the draft, weave the story</a:t>
                </a:r>
                <a:endParaRPr lang="en-US" altLang="zh-CN" sz="16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8" name="组合 7"/>
              <p:cNvGrpSpPr/>
              <p:nvPr/>
            </p:nvGrpSpPr>
            <p:grpSpPr>
              <a:xfrm>
                <a:off x="1006128" y="-5923"/>
                <a:ext cx="2027778" cy="650091"/>
                <a:chOff x="1006128" y="-5923"/>
                <a:chExt cx="2027778" cy="650091"/>
              </a:xfrm>
            </p:grpSpPr>
            <p:pic>
              <p:nvPicPr>
                <p:cNvPr id="9" name="图片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6128" y="34024"/>
                  <a:ext cx="1340998"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6"/>
                <p:cNvSpPr txBox="1">
                  <a:spLocks noChangeArrowheads="1"/>
                </p:cNvSpPr>
                <p:nvPr/>
              </p:nvSpPr>
              <p:spPr bwMode="auto">
                <a:xfrm>
                  <a:off x="2511904" y="17283"/>
                  <a:ext cx="522002" cy="600084"/>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06</a:t>
                  </a:r>
                  <a:endParaRPr kumimoji="0" lang="zh-CN" altLang="en-US"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文本框 10"/>
                <p:cNvSpPr txBox="1"/>
                <p:nvPr/>
              </p:nvSpPr>
              <p:spPr>
                <a:xfrm>
                  <a:off x="1148170" y="-5923"/>
                  <a:ext cx="949638" cy="650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prstClr val="white"/>
                      </a:solidFill>
                      <a:effectLst>
                        <a:outerShdw blurRad="38100" dist="38100" dir="2700000" algn="tl">
                          <a:srgbClr val="000000">
                            <a:alpha val="43137"/>
                          </a:srgbClr>
                        </a:outerShdw>
                      </a:effectLst>
                      <a:latin typeface="Calibri" panose="020F0502020204030204"/>
                      <a:ea typeface="微软雅黑" panose="020B0503020204020204" pitchFamily="34" charset="-122"/>
                    </a:rPr>
                    <a:t>Step </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grpSp>
      <p:sp>
        <p:nvSpPr>
          <p:cNvPr id="15" name="文本框 14"/>
          <p:cNvSpPr txBox="1"/>
          <p:nvPr/>
        </p:nvSpPr>
        <p:spPr>
          <a:xfrm>
            <a:off x="431540" y="1486191"/>
            <a:ext cx="8280920" cy="369331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defRPr/>
            </a:pPr>
            <a:r>
              <a:rPr kumimoji="0" lang="en-US" altLang="zh-CN"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 He paused for a while, as if wandering in his memory. Suddenly</a:t>
            </a:r>
            <a:r>
              <a:rPr kumimoji="0" lang="en-US" altLang="zh-CN"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Uncle Richard smiled, grateful </a:t>
            </a:r>
            <a:r>
              <a:rPr kumimoji="0" lang="en-US" altLang="zh-CN" b="1" i="0" u="none" strike="noStrike" kern="1200" cap="none" spc="0" normalizeH="0" baseline="0" noProof="0" dirty="0">
                <a:ln>
                  <a:noFill/>
                </a:ln>
                <a:solidFill>
                  <a:prstClr val="black">
                    <a:lumMod val="75000"/>
                    <a:lumOff val="25000"/>
                  </a:prstClr>
                </a:solidFill>
                <a:effectLst/>
                <a:uLnTx/>
                <a:uFillTx/>
                <a:latin typeface="Baskerville Old Face" panose="02020602080505020303" charset="0"/>
                <a:ea typeface="微软雅黑" panose="020B0503020204020204" pitchFamily="34" charset="-122"/>
                <a:cs typeface="Baskerville Old Face" panose="02020602080505020303" charset="0"/>
                <a:sym typeface="+mn-ea"/>
              </a:rPr>
              <a:t>f</a:t>
            </a:r>
            <a:r>
              <a:rPr kumimoji="0" lang="en-US" altLang="zh-CN"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or </a:t>
            </a:r>
            <a:r>
              <a:rPr kumimoji="0" lang="en-US" altLang="zh-CN"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Prissy’s</a:t>
            </a:r>
            <a:r>
              <a:rPr kumimoji="0" lang="en-US" altLang="zh-CN"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devotion. </a:t>
            </a:r>
            <a:endParaRPr kumimoji="0" lang="en-US" altLang="zh-CN"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r>
              <a:rPr lang="en-US" altLang="zh-CN" sz="1800" b="1" dirty="0">
                <a:latin typeface="Times New Roman" panose="02020603050405020304" pitchFamily="18" charset="0"/>
                <a:cs typeface="Times New Roman" panose="02020603050405020304" pitchFamily="18" charset="0"/>
              </a:rPr>
              <a:t>2.  A mixed sentiment of guilt and movement clung upon his mind. Uncle clenched his fists and murmured .</a:t>
            </a:r>
            <a:endParaRPr lang="en-US" altLang="zh-CN" sz="1800" b="1" dirty="0">
              <a:latin typeface="Times New Roman" panose="02020603050405020304" pitchFamily="18" charset="0"/>
              <a:cs typeface="Times New Roman" panose="02020603050405020304" pitchFamily="18" charset="0"/>
            </a:endParaRPr>
          </a:p>
          <a:p>
            <a:pPr algn="l"/>
            <a:r>
              <a:rPr lang="en-US" altLang="zh-CN" sz="1800" b="1" dirty="0">
                <a:latin typeface="Times New Roman" panose="02020603050405020304" pitchFamily="18" charset="0"/>
                <a:cs typeface="Times New Roman" panose="02020603050405020304" pitchFamily="18" charset="0"/>
                <a:sym typeface="+mn-ea"/>
              </a:rPr>
              <a:t>3. </a:t>
            </a:r>
            <a:r>
              <a:rPr lang="zh-CN" altLang="en-US" sz="1800" b="1" dirty="0">
                <a:latin typeface="Times New Roman" panose="02020603050405020304" pitchFamily="18" charset="0"/>
                <a:cs typeface="Times New Roman" panose="02020603050405020304" pitchFamily="18" charset="0"/>
                <a:sym typeface="+mn-ea"/>
              </a:rPr>
              <a:t>Uncle Richard </a:t>
            </a:r>
            <a:r>
              <a:rPr lang="en-US" altLang="zh-CN" b="1" dirty="0">
                <a:latin typeface="Times New Roman" panose="02020603050405020304" pitchFamily="18" charset="0"/>
                <a:cs typeface="Times New Roman" panose="02020603050405020304" pitchFamily="18" charset="0"/>
                <a:sym typeface="+mn-ea"/>
              </a:rPr>
              <a:t>p</a:t>
            </a:r>
            <a:r>
              <a:rPr lang="zh-CN" altLang="en-US" sz="1800" b="1" dirty="0">
                <a:latin typeface="Times New Roman" panose="02020603050405020304" pitchFamily="18" charset="0"/>
                <a:cs typeface="Times New Roman" panose="02020603050405020304" pitchFamily="18" charset="0"/>
              </a:rPr>
              <a:t>oured out </a:t>
            </a:r>
            <a:r>
              <a:rPr lang="zh-CN" altLang="en-US" sz="1800" b="1" dirty="0">
                <a:latin typeface="Times New Roman" panose="02020603050405020304" pitchFamily="18" charset="0"/>
                <a:cs typeface="Times New Roman" panose="02020603050405020304" pitchFamily="18" charset="0"/>
                <a:sym typeface="+mn-ea"/>
              </a:rPr>
              <a:t>his </a:t>
            </a:r>
            <a:r>
              <a:rPr lang="zh-CN" altLang="en-US" sz="1800" b="1" dirty="0">
                <a:latin typeface="Times New Roman" panose="02020603050405020304" pitchFamily="18" charset="0"/>
                <a:cs typeface="Times New Roman" panose="02020603050405020304" pitchFamily="18" charset="0"/>
              </a:rPr>
              <a:t>unease heartily and made a sincere apology</a:t>
            </a:r>
            <a:r>
              <a:rPr lang="en-US" altLang="zh-CN" sz="1800" b="1" dirty="0">
                <a:latin typeface="Times New Roman" panose="02020603050405020304" pitchFamily="18" charset="0"/>
                <a:cs typeface="Times New Roman" panose="02020603050405020304" pitchFamily="18" charset="0"/>
              </a:rPr>
              <a:t> to Prissy.</a:t>
            </a:r>
            <a:endParaRPr lang="en-US" altLang="zh-CN" sz="1800" b="1" dirty="0">
              <a:latin typeface="Times New Roman" panose="02020603050405020304" pitchFamily="18" charset="0"/>
              <a:cs typeface="Times New Roman" panose="02020603050405020304" pitchFamily="18" charset="0"/>
            </a:endParaRPr>
          </a:p>
          <a:p>
            <a:pPr marL="342900" indent="-342900" algn="l">
              <a:buAutoNum type="arabicPeriod" startAt="4"/>
            </a:pPr>
            <a:r>
              <a:rPr lang="en-US" altLang="zh-CN" sz="1800" b="1" dirty="0">
                <a:latin typeface="Times New Roman" panose="02020603050405020304" pitchFamily="18" charset="0"/>
                <a:cs typeface="Times New Roman" panose="02020603050405020304" pitchFamily="18" charset="0"/>
              </a:rPr>
              <a:t>Suddenly, embarrassment came dominating him. </a:t>
            </a:r>
            <a:r>
              <a:rPr lang="zh-CN" altLang="en-US" sz="1800" b="1" dirty="0">
                <a:latin typeface="Times New Roman" panose="02020603050405020304" pitchFamily="18" charset="0"/>
                <a:cs typeface="Times New Roman" panose="02020603050405020304" pitchFamily="18" charset="0"/>
                <a:sym typeface="+mn-ea"/>
              </a:rPr>
              <a:t>He fought back his tears and buried his head in his ha</a:t>
            </a:r>
            <a:r>
              <a:rPr lang="en-US" altLang="zh-CN" sz="1800" b="1" dirty="0">
                <a:latin typeface="Times New Roman" panose="02020603050405020304" pitchFamily="18" charset="0"/>
                <a:cs typeface="Times New Roman" panose="02020603050405020304" pitchFamily="18" charset="0"/>
                <a:sym typeface="+mn-ea"/>
              </a:rPr>
              <a:t>n</a:t>
            </a:r>
            <a:r>
              <a:rPr lang="zh-CN" altLang="en-US" sz="1800" b="1" dirty="0">
                <a:latin typeface="Times New Roman" panose="02020603050405020304" pitchFamily="18" charset="0"/>
                <a:cs typeface="Times New Roman" panose="02020603050405020304" pitchFamily="18" charset="0"/>
                <a:sym typeface="+mn-ea"/>
              </a:rPr>
              <a:t>d. </a:t>
            </a:r>
            <a:endParaRPr lang="en-US" altLang="zh-CN" sz="1800" b="1" dirty="0">
              <a:latin typeface="Times New Roman" panose="02020603050405020304" pitchFamily="18" charset="0"/>
              <a:cs typeface="Times New Roman" panose="02020603050405020304" pitchFamily="18" charset="0"/>
              <a:sym typeface="+mn-ea"/>
            </a:endParaRPr>
          </a:p>
          <a:p>
            <a:pPr algn="l"/>
            <a:r>
              <a:rPr lang="en-US" altLang="zh-CN" sz="1800" b="1" dirty="0">
                <a:latin typeface="Times New Roman" panose="02020603050405020304" pitchFamily="18" charset="0"/>
                <a:cs typeface="Times New Roman" panose="02020603050405020304" pitchFamily="18" charset="0"/>
                <a:sym typeface="+mn-ea"/>
              </a:rPr>
              <a:t>5. She cast Uncle Richard a look, with her face wearing a broad and warm smile.</a:t>
            </a:r>
            <a:endParaRPr lang="en-US" altLang="zh-CN" sz="1800" b="1" dirty="0">
              <a:latin typeface="Times New Roman" panose="02020603050405020304" pitchFamily="18" charset="0"/>
              <a:cs typeface="Times New Roman" panose="02020603050405020304" pitchFamily="18" charset="0"/>
              <a:sym typeface="+mn-ea"/>
            </a:endParaRPr>
          </a:p>
          <a:p>
            <a:pPr algn="l"/>
            <a:r>
              <a:rPr lang="en-US" altLang="zh-CN" sz="1800" b="1" dirty="0">
                <a:latin typeface="Times New Roman" panose="02020603050405020304" pitchFamily="18" charset="0"/>
                <a:cs typeface="Times New Roman" panose="02020603050405020304" pitchFamily="18" charset="0"/>
                <a:sym typeface="+mn-ea"/>
              </a:rPr>
              <a:t>6. So delighted was she that her face was brightened with excitement.</a:t>
            </a:r>
            <a:endParaRPr lang="en-US" altLang="zh-CN" sz="1800" b="1" dirty="0">
              <a:latin typeface="Times New Roman" panose="02020603050405020304" pitchFamily="18" charset="0"/>
              <a:cs typeface="Times New Roman" panose="02020603050405020304" pitchFamily="18" charset="0"/>
              <a:sym typeface="+mn-ea"/>
            </a:endParaRPr>
          </a:p>
          <a:p>
            <a:pPr algn="l"/>
            <a:r>
              <a:rPr lang="en-US" altLang="zh-CN" sz="1800" b="1" dirty="0">
                <a:latin typeface="Times New Roman" panose="02020603050405020304" pitchFamily="18" charset="0"/>
                <a:cs typeface="Times New Roman" panose="02020603050405020304" pitchFamily="18" charset="0"/>
                <a:sym typeface="+mn-ea"/>
              </a:rPr>
              <a:t>7. They all sighed with relief. </a:t>
            </a:r>
            <a:endParaRPr lang="en-US" altLang="zh-CN" sz="1800" b="1" dirty="0">
              <a:latin typeface="Times New Roman" panose="02020603050405020304" pitchFamily="18" charset="0"/>
              <a:cs typeface="Times New Roman" panose="02020603050405020304" pitchFamily="18" charset="0"/>
              <a:sym typeface="+mn-ea"/>
            </a:endParaRPr>
          </a:p>
          <a:p>
            <a:pPr marL="342900" indent="-342900" algn="l">
              <a:buAutoNum type="arabicPeriod" startAt="4"/>
            </a:pPr>
            <a:endParaRPr lang="en-US" altLang="zh-CN" sz="1800" b="1" dirty="0">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AutoNum type="arabicPeriod"/>
              <a:defRPr/>
            </a:pPr>
            <a:endParaRPr kumimoji="0" lang="en-US" altLang="zh-CN"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699792" y="203031"/>
            <a:ext cx="4149116" cy="338554"/>
          </a:xfrm>
          <a:prstGeom prst="rect">
            <a:avLst/>
          </a:prstGeom>
          <a:solidFill>
            <a:srgbClr val="FFFF00"/>
          </a:solidFill>
          <a:ln w="9525">
            <a:solidFill>
              <a:srgbClr val="FFC000"/>
            </a:solidFill>
            <a:miter lim="800000"/>
          </a:ln>
          <a:effectLst>
            <a:innerShdw blurRad="63500" dist="50800" dir="18900000">
              <a:prstClr val="black">
                <a:alpha val="50000"/>
              </a:prstClr>
            </a:innerShdw>
          </a:effectLst>
        </p:spPr>
        <p:txBody>
          <a:bodyPr wrap="square">
            <a:spAutoFit/>
          </a:bodyPr>
          <a:lstStyle/>
          <a:p>
            <a:pPr eaLnBrk="1" hangingPunct="1">
              <a:defRPr/>
            </a:pPr>
            <a:r>
              <a:rPr lang="en-US" altLang="zh-CN" sz="1600" dirty="0">
                <a:solidFill>
                  <a:srgbClr val="FF0000"/>
                </a:solidFill>
                <a:latin typeface="Impact" panose="020B0806030902050204" pitchFamily="34" charset="0"/>
                <a:sym typeface="+mn-ea"/>
              </a:rPr>
              <a:t>Step 7: weave the story –Possible version 1</a:t>
            </a:r>
            <a:endParaRPr lang="en-US" altLang="zh-CN" sz="1600" dirty="0">
              <a:solidFill>
                <a:srgbClr val="FF0000"/>
              </a:solidFill>
              <a:latin typeface="Impact" panose="020B0806030902050204" pitchFamily="34" charset="0"/>
              <a:sym typeface="+mn-ea"/>
            </a:endParaRPr>
          </a:p>
        </p:txBody>
      </p:sp>
      <p:sp>
        <p:nvSpPr>
          <p:cNvPr id="3" name="TextBox 2"/>
          <p:cNvSpPr txBox="1"/>
          <p:nvPr/>
        </p:nvSpPr>
        <p:spPr>
          <a:xfrm>
            <a:off x="323528" y="1002089"/>
            <a:ext cx="8643937" cy="3139321"/>
          </a:xfrm>
          <a:prstGeom prst="rect">
            <a:avLst/>
          </a:prstGeom>
          <a:ln>
            <a:solidFill>
              <a:srgbClr val="FF0066"/>
            </a:solid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altLang="zh-CN" sz="2200" b="1" dirty="0"/>
              <a:t>Paragraph 1</a:t>
            </a:r>
            <a:r>
              <a:rPr lang="zh-CN" altLang="zh-CN" sz="2200" b="1" dirty="0"/>
              <a:t>：</a:t>
            </a:r>
            <a:endParaRPr lang="en-US" altLang="zh-CN" sz="2200" b="1" dirty="0"/>
          </a:p>
          <a:p>
            <a:pPr>
              <a:defRPr/>
            </a:pPr>
            <a:r>
              <a:rPr lang="en-US" altLang="zh-CN" sz="2200" b="1" i="1" dirty="0"/>
              <a:t> </a:t>
            </a:r>
            <a:r>
              <a:rPr lang="en-US" altLang="zh-CN" sz="2200" b="1" i="1" dirty="0">
                <a:solidFill>
                  <a:srgbClr val="0000FF"/>
                </a:solidFill>
              </a:rPr>
              <a:t>    Suddenly an idea came into </a:t>
            </a:r>
            <a:r>
              <a:rPr lang="en-US" altLang="zh-CN" sz="2200" b="1" i="1" dirty="0" err="1">
                <a:solidFill>
                  <a:srgbClr val="0000FF"/>
                </a:solidFill>
              </a:rPr>
              <a:t>Prissy’s</a:t>
            </a:r>
            <a:r>
              <a:rPr lang="en-US" altLang="zh-CN" sz="2200" b="1" i="1" dirty="0">
                <a:solidFill>
                  <a:srgbClr val="0000FF"/>
                </a:solidFill>
              </a:rPr>
              <a:t> head. </a:t>
            </a:r>
            <a:r>
              <a:rPr lang="en-US" altLang="zh-CN" sz="2200" b="1" dirty="0">
                <a:solidFill>
                  <a:schemeClr val="tx1">
                    <a:lumMod val="95000"/>
                    <a:lumOff val="5000"/>
                  </a:schemeClr>
                </a:solidFill>
              </a:rPr>
              <a:t>Why not go to uncle’s and prepare a fragrant </a:t>
            </a:r>
            <a:r>
              <a:rPr lang="en-US" altLang="zh-CN" sz="2200" b="1" u="sng" dirty="0">
                <a:solidFill>
                  <a:schemeClr val="tx1">
                    <a:lumMod val="95000"/>
                    <a:lumOff val="5000"/>
                  </a:schemeClr>
                </a:solidFill>
              </a:rPr>
              <a:t>dinner</a:t>
            </a:r>
            <a:r>
              <a:rPr lang="en-US" altLang="zh-CN" sz="2200" b="1" dirty="0">
                <a:solidFill>
                  <a:schemeClr val="tx1">
                    <a:lumMod val="95000"/>
                    <a:lumOff val="5000"/>
                  </a:schemeClr>
                </a:solidFill>
              </a:rPr>
              <a:t> for him? Without any hesitation, Prissy ran to </a:t>
            </a:r>
            <a:r>
              <a:rPr lang="en-US" altLang="zh-CN" sz="2200" b="1" u="sng" dirty="0">
                <a:solidFill>
                  <a:schemeClr val="tx1">
                    <a:lumMod val="95000"/>
                    <a:lumOff val="5000"/>
                  </a:schemeClr>
                </a:solidFill>
              </a:rPr>
              <a:t>Richard</a:t>
            </a:r>
            <a:r>
              <a:rPr lang="en-US" altLang="zh-CN" sz="2200" b="1" dirty="0">
                <a:solidFill>
                  <a:schemeClr val="tx1">
                    <a:lumMod val="95000"/>
                    <a:lumOff val="5000"/>
                  </a:schemeClr>
                </a:solidFill>
              </a:rPr>
              <a:t>’s home as fast as possible. On her arrival, she slid into the house with her heart thumping strongly. She took out the frozen food from the fridge and mixed the ingredients together. She made some bread, which smelled good. She </a:t>
            </a:r>
            <a:r>
              <a:rPr lang="en-US" altLang="zh-CN" sz="2200" b="1" u="sng" dirty="0">
                <a:solidFill>
                  <a:schemeClr val="tx1">
                    <a:lumMod val="95000"/>
                    <a:lumOff val="5000"/>
                  </a:schemeClr>
                </a:solidFill>
              </a:rPr>
              <a:t>cooked</a:t>
            </a:r>
            <a:r>
              <a:rPr lang="en-US" altLang="zh-CN" sz="2200" b="1" dirty="0">
                <a:solidFill>
                  <a:schemeClr val="tx1">
                    <a:lumMod val="95000"/>
                    <a:lumOff val="5000"/>
                  </a:schemeClr>
                </a:solidFill>
              </a:rPr>
              <a:t> the best food she ever cooked, the food looked particularly inviting. it must be her uncle’s favorite food. Prissy thought to herself, wishing that her uncle would like it.</a:t>
            </a:r>
            <a:endParaRPr lang="zh-CN" altLang="en-US" sz="2200" b="1"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noChangeArrowheads="1"/>
          </p:cNvSpPr>
          <p:nvPr>
            <p:ph type="title"/>
          </p:nvPr>
        </p:nvSpPr>
        <p:spPr bwMode="auto">
          <a:xfrm>
            <a:off x="2699792" y="195486"/>
            <a:ext cx="3744416" cy="338554"/>
          </a:xfrm>
          <a:prstGeom prst="rect">
            <a:avLst/>
          </a:prstGeom>
          <a:solidFill>
            <a:srgbClr val="FFFF00"/>
          </a:solidFill>
          <a:ln w="9525">
            <a:solidFill>
              <a:srgbClr val="FFC000"/>
            </a:solidFill>
            <a:miter lim="800000"/>
          </a:ln>
          <a:effectLst>
            <a:innerShdw blurRad="63500" dist="50800" dir="18900000">
              <a:prstClr val="black">
                <a:alpha val="50000"/>
              </a:prstClr>
            </a:innerShdw>
          </a:effectLst>
        </p:spPr>
        <p:txBody>
          <a:bodyPr wrap="square">
            <a:spAutoFit/>
          </a:bodyPr>
          <a:lstStyle/>
          <a:p>
            <a:pPr algn="ctr" eaLnBrk="1" hangingPunct="1">
              <a:defRPr/>
            </a:pPr>
            <a:r>
              <a:rPr lang="en-US" altLang="zh-CN" sz="1600" dirty="0">
                <a:solidFill>
                  <a:srgbClr val="FF0000"/>
                </a:solidFill>
                <a:latin typeface="Impact" panose="020B0806030902050204" pitchFamily="34" charset="0"/>
                <a:sym typeface="+mn-ea"/>
              </a:rPr>
              <a:t>Step 7: weave the story-possible version 1</a:t>
            </a:r>
            <a:endParaRPr lang="en-US" altLang="zh-CN" sz="1600" dirty="0">
              <a:solidFill>
                <a:srgbClr val="FF0000"/>
              </a:solidFill>
              <a:latin typeface="Impact" panose="020B0806030902050204" pitchFamily="34" charset="0"/>
              <a:sym typeface="+mn-ea"/>
            </a:endParaRPr>
          </a:p>
        </p:txBody>
      </p:sp>
      <p:sp>
        <p:nvSpPr>
          <p:cNvPr id="4" name="内容占位符 3"/>
          <p:cNvSpPr txBox="1">
            <a:spLocks noGrp="1"/>
          </p:cNvSpPr>
          <p:nvPr>
            <p:ph idx="1"/>
          </p:nvPr>
        </p:nvSpPr>
        <p:spPr>
          <a:xfrm>
            <a:off x="251520" y="987574"/>
            <a:ext cx="8640960" cy="3539430"/>
          </a:xfrm>
          <a:prstGeom prst="rect">
            <a:avLst/>
          </a:prstGeom>
          <a:ln>
            <a:solidFill>
              <a:srgbClr val="FF0066"/>
            </a:solid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marL="0" indent="0">
              <a:buNone/>
              <a:defRPr/>
            </a:pPr>
            <a:r>
              <a:rPr lang="en-US" altLang="zh-CN" sz="2000" b="1" dirty="0"/>
              <a:t>Paragraph 2</a:t>
            </a:r>
            <a:r>
              <a:rPr lang="zh-CN" altLang="zh-CN" sz="2000" b="1" dirty="0"/>
              <a:t>：</a:t>
            </a:r>
            <a:r>
              <a:rPr lang="en-US" altLang="zh-CN" sz="2000" b="1" i="1" dirty="0">
                <a:solidFill>
                  <a:srgbClr val="0000FF"/>
                </a:solidFill>
              </a:rPr>
              <a:t> </a:t>
            </a:r>
            <a:endParaRPr lang="en-US" altLang="zh-CN" sz="2000" b="1" i="1" dirty="0">
              <a:solidFill>
                <a:srgbClr val="0000FF"/>
              </a:solidFill>
            </a:endParaRPr>
          </a:p>
          <a:p>
            <a:pPr marL="0" indent="0">
              <a:buNone/>
              <a:defRPr/>
            </a:pPr>
            <a:r>
              <a:rPr lang="en-US" altLang="zh-CN" sz="2000" b="1" i="1" dirty="0">
                <a:solidFill>
                  <a:srgbClr val="0000FF"/>
                </a:solidFill>
              </a:rPr>
              <a:t>       Prissy had just set the table when an angry voice cut through the peace</a:t>
            </a:r>
            <a:r>
              <a:rPr lang="en-US" altLang="zh-CN" sz="2000" b="1" dirty="0">
                <a:solidFill>
                  <a:schemeClr val="tx1">
                    <a:lumMod val="95000"/>
                    <a:lumOff val="5000"/>
                  </a:schemeClr>
                </a:solidFill>
              </a:rPr>
              <a:t>. It was Uncle Richard that yelled. “How dare you…”However, hardly had </a:t>
            </a:r>
            <a:r>
              <a:rPr lang="en-US" altLang="zh-CN" sz="2000" b="1" u="sng" dirty="0">
                <a:solidFill>
                  <a:schemeClr val="tx1">
                    <a:lumMod val="95000"/>
                    <a:lumOff val="5000"/>
                  </a:schemeClr>
                </a:solidFill>
              </a:rPr>
              <a:t>Richard</a:t>
            </a:r>
            <a:r>
              <a:rPr lang="en-US" altLang="zh-CN" sz="2000" b="1" dirty="0">
                <a:solidFill>
                  <a:schemeClr val="tx1">
                    <a:lumMod val="95000"/>
                    <a:lumOff val="5000"/>
                  </a:schemeClr>
                </a:solidFill>
              </a:rPr>
              <a:t> stopped his yelling with fury when he saw the bright room. Into his sight came the tidy and clean table and a feast for </a:t>
            </a:r>
            <a:r>
              <a:rPr lang="en-US" altLang="zh-CN" sz="2000" b="1" u="sng" dirty="0">
                <a:solidFill>
                  <a:schemeClr val="tx1">
                    <a:lumMod val="95000"/>
                    <a:lumOff val="5000"/>
                  </a:schemeClr>
                </a:solidFill>
              </a:rPr>
              <a:t>dinner</a:t>
            </a:r>
            <a:r>
              <a:rPr lang="en-US" altLang="zh-CN" sz="2000" b="1" dirty="0">
                <a:solidFill>
                  <a:schemeClr val="tx1">
                    <a:lumMod val="95000"/>
                    <a:lumOff val="5000"/>
                  </a:schemeClr>
                </a:solidFill>
              </a:rPr>
              <a:t>. “My dad would be gone the whole day. So…” she added with a sincere voice. “I’m so </a:t>
            </a:r>
            <a:r>
              <a:rPr lang="en-US" altLang="zh-CN" sz="2000" b="1" u="sng" dirty="0">
                <a:solidFill>
                  <a:schemeClr val="tx1">
                    <a:lumMod val="95000"/>
                    <a:lumOff val="5000"/>
                  </a:schemeClr>
                </a:solidFill>
              </a:rPr>
              <a:t>sorry</a:t>
            </a:r>
            <a:r>
              <a:rPr lang="en-US" altLang="zh-CN" sz="2000" b="1" dirty="0">
                <a:solidFill>
                  <a:schemeClr val="tx1">
                    <a:lumMod val="95000"/>
                    <a:lumOff val="5000"/>
                  </a:schemeClr>
                </a:solidFill>
              </a:rPr>
              <a:t> for the quarrel between us. But could we eat together to </a:t>
            </a:r>
            <a:r>
              <a:rPr lang="en-US" altLang="zh-CN" sz="2000" b="1" u="sng" dirty="0">
                <a:solidFill>
                  <a:schemeClr val="tx1">
                    <a:lumMod val="95000"/>
                    <a:lumOff val="5000"/>
                  </a:schemeClr>
                </a:solidFill>
              </a:rPr>
              <a:t>celebrate</a:t>
            </a:r>
            <a:r>
              <a:rPr lang="en-US" altLang="zh-CN" sz="2000" b="1" dirty="0">
                <a:solidFill>
                  <a:schemeClr val="tx1">
                    <a:lumMod val="95000"/>
                    <a:lumOff val="5000"/>
                  </a:schemeClr>
                </a:solidFill>
              </a:rPr>
              <a:t> the </a:t>
            </a:r>
            <a:r>
              <a:rPr lang="en-US" altLang="zh-CN" sz="2000" b="1" u="sng" dirty="0">
                <a:solidFill>
                  <a:schemeClr val="tx1">
                    <a:lumMod val="95000"/>
                    <a:lumOff val="5000"/>
                  </a:schemeClr>
                </a:solidFill>
              </a:rPr>
              <a:t>New Year </a:t>
            </a:r>
            <a:r>
              <a:rPr lang="en-US" altLang="zh-CN" sz="2000" b="1" dirty="0">
                <a:solidFill>
                  <a:schemeClr val="tx1">
                    <a:lumMod val="95000"/>
                    <a:lumOff val="5000"/>
                  </a:schemeClr>
                </a:solidFill>
              </a:rPr>
              <a:t>just like 8 years ago?” Tears welling up with guilty and sorrow, Uncle stepped toward her, stroke her head and gathered her into his tender embrace. The family was rebuilt and Richard finally </a:t>
            </a:r>
            <a:r>
              <a:rPr lang="en-US" altLang="zh-CN" sz="2000" b="1" u="sng" dirty="0">
                <a:solidFill>
                  <a:schemeClr val="tx1">
                    <a:lumMod val="95000"/>
                    <a:lumOff val="5000"/>
                  </a:schemeClr>
                </a:solidFill>
              </a:rPr>
              <a:t>admitted</a:t>
            </a:r>
            <a:r>
              <a:rPr lang="en-US" altLang="zh-CN" sz="2000" b="1" dirty="0">
                <a:solidFill>
                  <a:schemeClr val="tx1">
                    <a:lumMod val="95000"/>
                    <a:lumOff val="5000"/>
                  </a:schemeClr>
                </a:solidFill>
              </a:rPr>
              <a:t> his fault and got relieved by  </a:t>
            </a:r>
            <a:r>
              <a:rPr lang="en-US" altLang="zh-CN" sz="2000" b="1" dirty="0" err="1">
                <a:solidFill>
                  <a:schemeClr val="tx1">
                    <a:lumMod val="95000"/>
                    <a:lumOff val="5000"/>
                  </a:schemeClr>
                </a:solidFill>
              </a:rPr>
              <a:t>Prissy’s</a:t>
            </a:r>
            <a:r>
              <a:rPr lang="en-US" altLang="zh-CN" sz="2000" b="1" dirty="0">
                <a:solidFill>
                  <a:schemeClr val="tx1">
                    <a:lumMod val="95000"/>
                    <a:lumOff val="5000"/>
                  </a:schemeClr>
                </a:solidFill>
              </a:rPr>
              <a:t> concern and devotion.</a:t>
            </a:r>
            <a:endParaRPr lang="en-US" altLang="zh-CN" sz="2000" b="1"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a:spLocks noGrp="1" noChangeArrowheads="1"/>
          </p:cNvSpPr>
          <p:nvPr>
            <p:ph type="title"/>
          </p:nvPr>
        </p:nvSpPr>
        <p:spPr bwMode="auto">
          <a:xfrm>
            <a:off x="2123728" y="288980"/>
            <a:ext cx="4392488" cy="338554"/>
          </a:xfrm>
          <a:prstGeom prst="rect">
            <a:avLst/>
          </a:prstGeom>
          <a:solidFill>
            <a:srgbClr val="FFFF00"/>
          </a:solidFill>
          <a:ln w="9525">
            <a:solidFill>
              <a:srgbClr val="FFC000"/>
            </a:solidFill>
            <a:miter lim="800000"/>
          </a:ln>
          <a:effectLst>
            <a:innerShdw blurRad="63500" dist="50800" dir="18900000">
              <a:prstClr val="black">
                <a:alpha val="50000"/>
              </a:prstClr>
            </a:innerShdw>
          </a:effectLst>
        </p:spPr>
        <p:txBody>
          <a:bodyPr wrap="square">
            <a:spAutoFit/>
          </a:bodyPr>
          <a:lstStyle/>
          <a:p>
            <a:pPr algn="ctr" eaLnBrk="1" hangingPunct="1">
              <a:defRPr/>
            </a:pPr>
            <a:r>
              <a:rPr lang="en-US" altLang="zh-CN" sz="1600" dirty="0">
                <a:solidFill>
                  <a:srgbClr val="FF0000"/>
                </a:solidFill>
                <a:latin typeface="Impact" panose="020B0806030902050204" pitchFamily="34" charset="0"/>
                <a:sym typeface="+mn-ea"/>
              </a:rPr>
              <a:t>Step 7: weave the story-possible version 2</a:t>
            </a:r>
            <a:endParaRPr lang="en-US" altLang="zh-CN" sz="1600" dirty="0">
              <a:solidFill>
                <a:srgbClr val="FF0000"/>
              </a:solidFill>
              <a:latin typeface="Impact" panose="020B0806030902050204" pitchFamily="34" charset="0"/>
              <a:sym typeface="+mn-ea"/>
            </a:endParaRPr>
          </a:p>
        </p:txBody>
      </p:sp>
      <p:sp>
        <p:nvSpPr>
          <p:cNvPr id="6" name="TextBox 2"/>
          <p:cNvSpPr txBox="1"/>
          <p:nvPr/>
        </p:nvSpPr>
        <p:spPr>
          <a:xfrm>
            <a:off x="395536" y="1131590"/>
            <a:ext cx="8643937" cy="3046988"/>
          </a:xfrm>
          <a:prstGeom prst="rect">
            <a:avLst/>
          </a:prstGeom>
          <a:ln>
            <a:solidFill>
              <a:srgbClr val="FF0066"/>
            </a:solid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altLang="zh-CN" sz="2400" b="1" dirty="0"/>
              <a:t>Paragraph 1</a:t>
            </a:r>
            <a:r>
              <a:rPr lang="zh-CN" altLang="zh-CN" sz="2400" b="1" dirty="0"/>
              <a:t>：</a:t>
            </a:r>
            <a:endParaRPr lang="en-US" altLang="zh-CN" sz="2400" b="1" dirty="0"/>
          </a:p>
          <a:p>
            <a:pPr>
              <a:defRPr/>
            </a:pPr>
            <a:r>
              <a:rPr lang="en-US" altLang="zh-CN" sz="2400" b="1" i="1" dirty="0"/>
              <a:t> </a:t>
            </a:r>
            <a:r>
              <a:rPr lang="en-US" altLang="zh-CN" sz="2400" b="1" i="1" dirty="0">
                <a:solidFill>
                  <a:srgbClr val="0000FF"/>
                </a:solidFill>
              </a:rPr>
              <a:t>    Suddenly an idea came into </a:t>
            </a:r>
            <a:r>
              <a:rPr lang="en-US" altLang="zh-CN" sz="2400" b="1" i="1" dirty="0" err="1">
                <a:solidFill>
                  <a:srgbClr val="0000FF"/>
                </a:solidFill>
              </a:rPr>
              <a:t>Prissy’s</a:t>
            </a:r>
            <a:r>
              <a:rPr lang="en-US" altLang="zh-CN" sz="2400" b="1" i="1" dirty="0">
                <a:solidFill>
                  <a:srgbClr val="0000FF"/>
                </a:solidFill>
              </a:rPr>
              <a:t> head. </a:t>
            </a:r>
            <a:r>
              <a:rPr lang="zh-CN" altLang="en-US" sz="2400" b="1" dirty="0">
                <a:solidFill>
                  <a:prstClr val="black"/>
                </a:solidFill>
                <a:ea typeface="微软雅黑" panose="020B0503020204020204" pitchFamily="34" charset="-122"/>
                <a:cs typeface="Times New Roman" panose="02020603050405020304" pitchFamily="18" charset="0"/>
              </a:rPr>
              <a:t>Why not </a:t>
            </a:r>
            <a:r>
              <a:rPr lang="en-US" altLang="zh-CN" sz="2400" b="1" u="sng" dirty="0">
                <a:solidFill>
                  <a:prstClr val="black"/>
                </a:solidFill>
                <a:ea typeface="微软雅黑" panose="020B0503020204020204" pitchFamily="34" charset="-122"/>
                <a:cs typeface="Times New Roman" panose="02020603050405020304" pitchFamily="18" charset="0"/>
              </a:rPr>
              <a:t>cook</a:t>
            </a:r>
            <a:r>
              <a:rPr lang="zh-CN" altLang="en-US" sz="2400" b="1" dirty="0">
                <a:solidFill>
                  <a:prstClr val="black"/>
                </a:solidFill>
                <a:ea typeface="微软雅黑" panose="020B0503020204020204" pitchFamily="34" charset="-122"/>
                <a:cs typeface="Times New Roman" panose="02020603050405020304" pitchFamily="18" charset="0"/>
              </a:rPr>
              <a:t> a meal for Uncle </a:t>
            </a:r>
            <a:r>
              <a:rPr lang="zh-CN" altLang="en-US" sz="2400" b="1" u="sng" dirty="0">
                <a:solidFill>
                  <a:prstClr val="black"/>
                </a:solidFill>
                <a:ea typeface="微软雅黑" panose="020B0503020204020204" pitchFamily="34" charset="-122"/>
                <a:cs typeface="Times New Roman" panose="02020603050405020304" pitchFamily="18" charset="0"/>
              </a:rPr>
              <a:t>Richard</a:t>
            </a:r>
            <a:r>
              <a:rPr lang="en-US" altLang="zh-CN" sz="2400" b="1" dirty="0">
                <a:solidFill>
                  <a:prstClr val="black"/>
                </a:solidFill>
                <a:ea typeface="微软雅黑" panose="020B0503020204020204" pitchFamily="34" charset="-122"/>
                <a:cs typeface="Times New Roman" panose="02020603050405020304" pitchFamily="18" charset="0"/>
              </a:rPr>
              <a:t>?</a:t>
            </a:r>
            <a:r>
              <a:rPr lang="zh-CN" altLang="en-US" sz="2400" b="1" dirty="0">
                <a:solidFill>
                  <a:prstClr val="black"/>
                </a:solidFill>
                <a:ea typeface="微软雅黑" panose="020B0503020204020204" pitchFamily="34" charset="-122"/>
                <a:cs typeface="Times New Roman" panose="02020603050405020304" pitchFamily="18" charset="0"/>
              </a:rPr>
              <a:t> So miserable was he that he had to bear a cold bite! With every ingredient ready, </a:t>
            </a:r>
            <a:r>
              <a:rPr lang="en-US" altLang="zh-CN" sz="2400" b="1" dirty="0">
                <a:solidFill>
                  <a:prstClr val="black"/>
                </a:solidFill>
                <a:ea typeface="微软雅黑" panose="020B0503020204020204" pitchFamily="34" charset="-122"/>
                <a:cs typeface="Times New Roman" panose="02020603050405020304" pitchFamily="18" charset="0"/>
              </a:rPr>
              <a:t>Prissy </a:t>
            </a:r>
            <a:r>
              <a:rPr lang="zh-CN" altLang="en-US" sz="2400" b="1" dirty="0">
                <a:solidFill>
                  <a:prstClr val="black"/>
                </a:solidFill>
                <a:ea typeface="微软雅黑" panose="020B0503020204020204" pitchFamily="34" charset="-122"/>
                <a:cs typeface="Times New Roman" panose="02020603050405020304" pitchFamily="18" charset="0"/>
              </a:rPr>
              <a:t>got started without hesitation. She bent over the pan of </a:t>
            </a:r>
            <a:r>
              <a:rPr lang="en-US" altLang="zh-CN" sz="2400" b="1" dirty="0">
                <a:solidFill>
                  <a:prstClr val="black"/>
                </a:solidFill>
                <a:ea typeface="微软雅黑" panose="020B0503020204020204" pitchFamily="34" charset="-122"/>
                <a:cs typeface="Times New Roman" panose="02020603050405020304" pitchFamily="18" charset="0"/>
              </a:rPr>
              <a:t>roast</a:t>
            </a:r>
            <a:r>
              <a:rPr lang="zh-CN" altLang="en-US" sz="2400" b="1" dirty="0">
                <a:solidFill>
                  <a:prstClr val="black"/>
                </a:solidFill>
                <a:ea typeface="微软雅黑" panose="020B0503020204020204" pitchFamily="34" charset="-122"/>
                <a:cs typeface="Times New Roman" panose="02020603050405020304" pitchFamily="18" charset="0"/>
              </a:rPr>
              <a:t> meat, inhaled deeply and grinned at the </a:t>
            </a:r>
            <a:r>
              <a:rPr lang="en-US" altLang="zh-CN" sz="2400" b="1" dirty="0">
                <a:solidFill>
                  <a:prstClr val="black"/>
                </a:solidFill>
                <a:ea typeface="微软雅黑" panose="020B0503020204020204" pitchFamily="34" charset="-122"/>
                <a:cs typeface="Times New Roman" panose="02020603050405020304" pitchFamily="18" charset="0"/>
              </a:rPr>
              <a:t>perfectly </a:t>
            </a:r>
            <a:r>
              <a:rPr lang="zh-CN" altLang="en-US" sz="2400" b="1" dirty="0">
                <a:solidFill>
                  <a:prstClr val="black"/>
                </a:solidFill>
                <a:ea typeface="微软雅黑" panose="020B0503020204020204" pitchFamily="34" charset="-122"/>
                <a:cs typeface="Times New Roman" panose="02020603050405020304" pitchFamily="18" charset="0"/>
              </a:rPr>
              <a:t>cooked meal with satisfaction. </a:t>
            </a:r>
            <a:r>
              <a:rPr lang="en-US" altLang="zh-CN" sz="2400" b="1" dirty="0">
                <a:solidFill>
                  <a:prstClr val="black"/>
                </a:solidFill>
                <a:ea typeface="微软雅黑" panose="020B0503020204020204" pitchFamily="34" charset="-122"/>
                <a:cs typeface="Times New Roman" panose="02020603050405020304" pitchFamily="18" charset="0"/>
              </a:rPr>
              <a:t>W</a:t>
            </a:r>
            <a:r>
              <a:rPr lang="zh-CN" altLang="en-US" sz="2400" b="1" dirty="0">
                <a:solidFill>
                  <a:prstClr val="black"/>
                </a:solidFill>
                <a:ea typeface="微软雅黑" panose="020B0503020204020204" pitchFamily="34" charset="-122"/>
                <a:cs typeface="Times New Roman" panose="02020603050405020304" pitchFamily="18" charset="0"/>
              </a:rPr>
              <a:t>orried as she was, she </a:t>
            </a:r>
            <a:r>
              <a:rPr lang="en-US" altLang="zh-CN" sz="2400" b="1" dirty="0">
                <a:solidFill>
                  <a:prstClr val="black"/>
                </a:solidFill>
                <a:ea typeface="微软雅黑" panose="020B0503020204020204" pitchFamily="34" charset="-122"/>
                <a:cs typeface="Times New Roman" panose="02020603050405020304" pitchFamily="18" charset="0"/>
              </a:rPr>
              <a:t>gathered her courage, </a:t>
            </a:r>
            <a:r>
              <a:rPr lang="zh-CN" altLang="en-US" sz="2400" b="1" dirty="0">
                <a:solidFill>
                  <a:prstClr val="black"/>
                </a:solidFill>
                <a:ea typeface="微软雅黑" panose="020B0503020204020204" pitchFamily="34" charset="-122"/>
                <a:cs typeface="Times New Roman" panose="02020603050405020304" pitchFamily="18" charset="0"/>
              </a:rPr>
              <a:t>packed up the meal carefully and directly headed to Richard’s home.</a:t>
            </a:r>
            <a:endParaRPr lang="zh-CN" altLang="en-US" sz="2400" b="1" dirty="0">
              <a:solidFill>
                <a:prstClr val="black"/>
              </a:solidFill>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arn(inVertical)">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noChangeArrowheads="1"/>
          </p:cNvSpPr>
          <p:nvPr>
            <p:ph type="title"/>
          </p:nvPr>
        </p:nvSpPr>
        <p:spPr bwMode="auto">
          <a:xfrm>
            <a:off x="2411760" y="288980"/>
            <a:ext cx="3744416" cy="338554"/>
          </a:xfrm>
          <a:prstGeom prst="rect">
            <a:avLst/>
          </a:prstGeom>
          <a:solidFill>
            <a:srgbClr val="FFFF00"/>
          </a:solidFill>
          <a:ln w="9525">
            <a:solidFill>
              <a:srgbClr val="FFC000"/>
            </a:solidFill>
            <a:miter lim="800000"/>
          </a:ln>
          <a:effectLst>
            <a:innerShdw blurRad="63500" dist="50800" dir="18900000">
              <a:prstClr val="black">
                <a:alpha val="50000"/>
              </a:prstClr>
            </a:innerShdw>
          </a:effectLst>
        </p:spPr>
        <p:txBody>
          <a:bodyPr wrap="square">
            <a:spAutoFit/>
          </a:bodyPr>
          <a:lstStyle/>
          <a:p>
            <a:pPr algn="ctr" eaLnBrk="1" hangingPunct="1">
              <a:defRPr/>
            </a:pPr>
            <a:r>
              <a:rPr lang="en-US" altLang="zh-CN" sz="1600" dirty="0">
                <a:solidFill>
                  <a:srgbClr val="FF0000"/>
                </a:solidFill>
                <a:latin typeface="Impact" panose="020B0806030902050204" pitchFamily="34" charset="0"/>
                <a:sym typeface="+mn-ea"/>
              </a:rPr>
              <a:t>Step 7: weave the story-Possible version 2</a:t>
            </a:r>
            <a:endParaRPr lang="en-US" altLang="zh-CN" sz="1600" dirty="0">
              <a:solidFill>
                <a:srgbClr val="FF0000"/>
              </a:solidFill>
              <a:latin typeface="Impact" panose="020B0806030902050204" pitchFamily="34" charset="0"/>
              <a:sym typeface="+mn-ea"/>
            </a:endParaRPr>
          </a:p>
        </p:txBody>
      </p:sp>
      <p:sp>
        <p:nvSpPr>
          <p:cNvPr id="7" name="文本框 6"/>
          <p:cNvSpPr txBox="1"/>
          <p:nvPr/>
        </p:nvSpPr>
        <p:spPr>
          <a:xfrm>
            <a:off x="467544" y="987574"/>
            <a:ext cx="8424936" cy="3477875"/>
          </a:xfrm>
          <a:prstGeom prst="rect">
            <a:avLst/>
          </a:prstGeom>
          <a:noFill/>
        </p:spPr>
        <p:txBody>
          <a:bodyPr wrap="square">
            <a:spAutoFit/>
          </a:bodyPr>
          <a:lstStyle/>
          <a:p>
            <a:pPr marL="0" indent="0">
              <a:buNone/>
              <a:defRPr/>
            </a:pPr>
            <a:r>
              <a:rPr lang="en-US" altLang="zh-CN" sz="2000" b="1" dirty="0"/>
              <a:t>Paragraph 2</a:t>
            </a:r>
            <a:r>
              <a:rPr lang="zh-CN" altLang="zh-CN" sz="2000" b="1" dirty="0"/>
              <a:t>：</a:t>
            </a:r>
            <a:r>
              <a:rPr lang="en-US" altLang="zh-CN" sz="2000" b="1" i="1" dirty="0">
                <a:solidFill>
                  <a:srgbClr val="0000FF"/>
                </a:solidFill>
              </a:rPr>
              <a:t> </a:t>
            </a:r>
            <a:endParaRPr lang="en-US" altLang="zh-CN" sz="2000" b="1" i="1" dirty="0">
              <a:solidFill>
                <a:srgbClr val="0000FF"/>
              </a:solidFill>
            </a:endParaRPr>
          </a:p>
          <a:p>
            <a:pPr marL="0" indent="0">
              <a:buNone/>
              <a:defRPr/>
            </a:pPr>
            <a:r>
              <a:rPr lang="en-US" altLang="zh-CN" sz="2000" b="1" i="1" dirty="0">
                <a:solidFill>
                  <a:srgbClr val="0000FF"/>
                </a:solidFill>
              </a:rPr>
              <a:t>       Prissy had just set the table when an angry voice cut through the peace</a:t>
            </a:r>
            <a:r>
              <a:rPr lang="en-US" altLang="zh-CN" sz="2000" b="1" dirty="0">
                <a:solidFill>
                  <a:schemeClr val="tx1">
                    <a:lumMod val="95000"/>
                    <a:lumOff val="5000"/>
                  </a:schemeClr>
                </a:solidFill>
              </a:rPr>
              <a:t>. It turned out to be </a:t>
            </a:r>
            <a:r>
              <a:rPr lang="en-US" altLang="zh-CN" sz="2000" b="1" u="sng" dirty="0">
                <a:solidFill>
                  <a:schemeClr val="tx1">
                    <a:lumMod val="95000"/>
                    <a:lumOff val="5000"/>
                  </a:schemeClr>
                </a:solidFill>
              </a:rPr>
              <a:t>Richard</a:t>
            </a:r>
            <a:r>
              <a:rPr lang="en-US" altLang="zh-CN" sz="2000" b="1" dirty="0">
                <a:solidFill>
                  <a:schemeClr val="tx1">
                    <a:lumMod val="95000"/>
                    <a:lumOff val="5000"/>
                  </a:schemeClr>
                </a:solidFill>
              </a:rPr>
              <a:t>, who was slightly trembling with cold, questioning her and glaring at her, showing every symptom of acute intolerance. “I …I only want to prepare a delicious </a:t>
            </a:r>
            <a:r>
              <a:rPr lang="en-US" altLang="zh-CN" sz="2000" b="1" u="sng" dirty="0">
                <a:solidFill>
                  <a:schemeClr val="tx1">
                    <a:lumMod val="95000"/>
                    <a:lumOff val="5000"/>
                  </a:schemeClr>
                </a:solidFill>
              </a:rPr>
              <a:t>dinner</a:t>
            </a:r>
            <a:r>
              <a:rPr lang="en-US" altLang="zh-CN" sz="2000" b="1" dirty="0">
                <a:solidFill>
                  <a:schemeClr val="tx1">
                    <a:lumMod val="95000"/>
                    <a:lumOff val="5000"/>
                  </a:schemeClr>
                </a:solidFill>
              </a:rPr>
              <a:t> to make your day.” Prissy whispered with head drooping and tears blurring her vision. It was at this very moment that the frozen ice between two generations melted into a warm stream, flowing into their hearts. Richard felt </a:t>
            </a:r>
            <a:r>
              <a:rPr lang="en-US" altLang="zh-CN" sz="2000" b="1" u="sng" dirty="0">
                <a:solidFill>
                  <a:schemeClr val="tx1">
                    <a:lumMod val="95000"/>
                    <a:lumOff val="5000"/>
                  </a:schemeClr>
                </a:solidFill>
              </a:rPr>
              <a:t>sorry</a:t>
            </a:r>
            <a:r>
              <a:rPr lang="en-US" altLang="zh-CN" sz="2000" b="1" dirty="0">
                <a:solidFill>
                  <a:schemeClr val="tx1">
                    <a:lumMod val="95000"/>
                    <a:lumOff val="5000"/>
                  </a:schemeClr>
                </a:solidFill>
              </a:rPr>
              <a:t>, ruffling </a:t>
            </a:r>
            <a:r>
              <a:rPr lang="en-US" altLang="zh-CN" sz="2000" b="1" dirty="0" err="1">
                <a:solidFill>
                  <a:schemeClr val="tx1">
                    <a:lumMod val="95000"/>
                    <a:lumOff val="5000"/>
                  </a:schemeClr>
                </a:solidFill>
              </a:rPr>
              <a:t>Prissy’s</a:t>
            </a:r>
            <a:r>
              <a:rPr lang="en-US" altLang="zh-CN" sz="2000" b="1" dirty="0">
                <a:solidFill>
                  <a:schemeClr val="tx1">
                    <a:lumMod val="95000"/>
                    <a:lumOff val="5000"/>
                  </a:schemeClr>
                </a:solidFill>
              </a:rPr>
              <a:t> hair, whispering an apology then beaming. The moon burst through clouds and cast its silver light over their sparkling face. They </a:t>
            </a:r>
            <a:r>
              <a:rPr lang="en-US" altLang="zh-CN" sz="2000" b="1" u="sng" dirty="0">
                <a:solidFill>
                  <a:schemeClr val="tx1">
                    <a:lumMod val="95000"/>
                    <a:lumOff val="5000"/>
                  </a:schemeClr>
                </a:solidFill>
              </a:rPr>
              <a:t>celebrated</a:t>
            </a:r>
            <a:r>
              <a:rPr lang="en-US" altLang="zh-CN" sz="2000" b="1" dirty="0">
                <a:solidFill>
                  <a:schemeClr val="tx1">
                    <a:lumMod val="95000"/>
                    <a:lumOff val="5000"/>
                  </a:schemeClr>
                </a:solidFill>
              </a:rPr>
              <a:t> the </a:t>
            </a:r>
            <a:r>
              <a:rPr lang="en-US" altLang="zh-CN" sz="2000" b="1" u="sng" dirty="0">
                <a:solidFill>
                  <a:schemeClr val="tx1">
                    <a:lumMod val="95000"/>
                    <a:lumOff val="5000"/>
                  </a:schemeClr>
                </a:solidFill>
              </a:rPr>
              <a:t>New Year </a:t>
            </a:r>
            <a:r>
              <a:rPr lang="en-US" altLang="zh-CN" sz="2000" b="1" dirty="0">
                <a:solidFill>
                  <a:schemeClr val="tx1">
                    <a:lumMod val="95000"/>
                    <a:lumOff val="5000"/>
                  </a:schemeClr>
                </a:solidFill>
              </a:rPr>
              <a:t>together, wishing it to be forever.</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a:spLocks noGrp="1" noChangeArrowheads="1"/>
          </p:cNvSpPr>
          <p:nvPr>
            <p:ph type="title"/>
          </p:nvPr>
        </p:nvSpPr>
        <p:spPr bwMode="auto">
          <a:xfrm>
            <a:off x="1835696" y="339497"/>
            <a:ext cx="5122912" cy="338554"/>
          </a:xfrm>
          <a:prstGeom prst="rect">
            <a:avLst/>
          </a:prstGeom>
          <a:solidFill>
            <a:srgbClr val="FFFF00"/>
          </a:solidFill>
          <a:ln w="9525">
            <a:solidFill>
              <a:srgbClr val="FFC000"/>
            </a:solidFill>
            <a:miter lim="800000"/>
          </a:ln>
          <a:effectLst>
            <a:innerShdw blurRad="63500" dist="50800" dir="18900000">
              <a:prstClr val="black">
                <a:alpha val="50000"/>
              </a:prstClr>
            </a:innerShdw>
          </a:effectLst>
        </p:spPr>
        <p:txBody>
          <a:bodyPr wrap="square">
            <a:spAutoFit/>
          </a:bodyPr>
          <a:lstStyle/>
          <a:p>
            <a:pPr algn="ctr" eaLnBrk="1" hangingPunct="1">
              <a:defRPr/>
            </a:pPr>
            <a:r>
              <a:rPr lang="en-US" altLang="zh-CN" sz="1600" dirty="0">
                <a:solidFill>
                  <a:srgbClr val="FF0000"/>
                </a:solidFill>
                <a:latin typeface="Impact" panose="020B0806030902050204" pitchFamily="34" charset="0"/>
                <a:sym typeface="+mn-ea"/>
              </a:rPr>
              <a:t>Step 7: weave the story-possible version 3</a:t>
            </a:r>
            <a:endParaRPr lang="en-US" altLang="zh-CN" sz="1600" dirty="0">
              <a:solidFill>
                <a:srgbClr val="FF0000"/>
              </a:solidFill>
              <a:latin typeface="Impact" panose="020B0806030902050204" pitchFamily="34" charset="0"/>
              <a:sym typeface="+mn-ea"/>
            </a:endParaRPr>
          </a:p>
        </p:txBody>
      </p:sp>
      <p:sp>
        <p:nvSpPr>
          <p:cNvPr id="7" name="文本框 6"/>
          <p:cNvSpPr txBox="1"/>
          <p:nvPr/>
        </p:nvSpPr>
        <p:spPr>
          <a:xfrm>
            <a:off x="755576" y="987574"/>
            <a:ext cx="8336550" cy="3477875"/>
          </a:xfrm>
          <a:prstGeom prst="rect">
            <a:avLst/>
          </a:prstGeom>
          <a:noFill/>
        </p:spPr>
        <p:txBody>
          <a:bodyPr wrap="square">
            <a:spAutoFit/>
          </a:bodyPr>
          <a:lstStyle/>
          <a:p>
            <a:pPr>
              <a:defRPr/>
            </a:pPr>
            <a:r>
              <a:rPr lang="en-US" altLang="zh-CN" sz="2200" b="1" dirty="0"/>
              <a:t>Paragraph 1</a:t>
            </a:r>
            <a:r>
              <a:rPr lang="zh-CN" altLang="zh-CN" sz="2200" b="1" dirty="0"/>
              <a:t>：</a:t>
            </a:r>
            <a:endParaRPr lang="en-US" altLang="zh-CN" sz="2200" b="1" dirty="0"/>
          </a:p>
          <a:p>
            <a:pPr>
              <a:defRPr/>
            </a:pPr>
            <a:r>
              <a:rPr lang="en-US" altLang="zh-CN" sz="2200" b="1" i="1" dirty="0"/>
              <a:t> </a:t>
            </a:r>
            <a:r>
              <a:rPr lang="en-US" altLang="zh-CN" sz="2200" b="1" i="1" dirty="0">
                <a:solidFill>
                  <a:srgbClr val="0000FF"/>
                </a:solidFill>
              </a:rPr>
              <a:t>    Suddenly an idea came into </a:t>
            </a:r>
            <a:r>
              <a:rPr lang="en-US" altLang="zh-CN" sz="2200" b="1" i="1" dirty="0" err="1">
                <a:solidFill>
                  <a:srgbClr val="0000FF"/>
                </a:solidFill>
              </a:rPr>
              <a:t>Prissy’s</a:t>
            </a:r>
            <a:r>
              <a:rPr lang="en-US" altLang="zh-CN" sz="2200" b="1" i="1" dirty="0">
                <a:solidFill>
                  <a:srgbClr val="0000FF"/>
                </a:solidFill>
              </a:rPr>
              <a:t> head.</a:t>
            </a:r>
            <a:r>
              <a:rPr lang="zh-CN" altLang="zh-CN" sz="2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kern="1200" dirty="0">
                <a:solidFill>
                  <a:srgbClr val="000000"/>
                </a:solidFill>
                <a:effectLst/>
                <a:ea typeface="宋体" panose="02010600030101010101" pitchFamily="2" charset="-122"/>
                <a:cs typeface="Times New Roman" panose="02020603050405020304" pitchFamily="18" charset="0"/>
              </a:rPr>
              <a:t>Why not celebrate the </a:t>
            </a:r>
            <a:r>
              <a:rPr lang="en-US" altLang="zh-CN" sz="2200" b="1" u="sng" kern="1200" dirty="0">
                <a:solidFill>
                  <a:srgbClr val="000000"/>
                </a:solidFill>
                <a:effectLst/>
                <a:ea typeface="宋体" panose="02010600030101010101" pitchFamily="2" charset="-122"/>
                <a:cs typeface="Times New Roman" panose="02020603050405020304" pitchFamily="18" charset="0"/>
              </a:rPr>
              <a:t>New Year</a:t>
            </a:r>
            <a:r>
              <a:rPr lang="en-US" altLang="zh-CN" sz="2200" b="1" kern="1200" dirty="0">
                <a:solidFill>
                  <a:srgbClr val="000000"/>
                </a:solidFill>
                <a:effectLst/>
                <a:ea typeface="宋体" panose="02010600030101010101" pitchFamily="2" charset="-122"/>
                <a:cs typeface="Times New Roman" panose="02020603050405020304" pitchFamily="18" charset="0"/>
              </a:rPr>
              <a:t> with Richard?” she moistened her lips and said to herself. Prissy made up her mind to buy all the crucial things to prepare for the </a:t>
            </a:r>
            <a:r>
              <a:rPr lang="en-US" altLang="zh-CN" sz="2200" b="1" u="sng" kern="1200" dirty="0">
                <a:solidFill>
                  <a:srgbClr val="000000"/>
                </a:solidFill>
                <a:effectLst/>
                <a:ea typeface="宋体" panose="02010600030101010101" pitchFamily="2" charset="-122"/>
                <a:cs typeface="Times New Roman" panose="02020603050405020304" pitchFamily="18" charset="0"/>
              </a:rPr>
              <a:t>dinner</a:t>
            </a:r>
            <a:r>
              <a:rPr lang="en-US" altLang="zh-CN" sz="2200" b="1" kern="1200" dirty="0">
                <a:solidFill>
                  <a:srgbClr val="000000"/>
                </a:solidFill>
                <a:effectLst/>
                <a:ea typeface="宋体" panose="02010600030101010101" pitchFamily="2" charset="-122"/>
                <a:cs typeface="Times New Roman" panose="02020603050405020304" pitchFamily="18" charset="0"/>
              </a:rPr>
              <a:t>. A surge of happiness welled up in her mind. Although the wind came from what was like thousands of devils. Prissy was still determined to go out. She bought some Richard’s favorite food and drinks. Then she went to Richard’s home directly. She tried her best to </a:t>
            </a:r>
            <a:r>
              <a:rPr lang="en-US" altLang="zh-CN" sz="2200" b="1" u="sng" kern="1200" dirty="0">
                <a:solidFill>
                  <a:srgbClr val="000000"/>
                </a:solidFill>
                <a:effectLst/>
                <a:ea typeface="宋体" panose="02010600030101010101" pitchFamily="2" charset="-122"/>
                <a:cs typeface="Times New Roman" panose="02020603050405020304" pitchFamily="18" charset="0"/>
              </a:rPr>
              <a:t>cook </a:t>
            </a:r>
            <a:r>
              <a:rPr lang="en-US" altLang="zh-CN" sz="2200" b="1" kern="1200" dirty="0">
                <a:solidFill>
                  <a:srgbClr val="000000"/>
                </a:solidFill>
                <a:effectLst/>
                <a:ea typeface="宋体" panose="02010600030101010101" pitchFamily="2" charset="-122"/>
                <a:cs typeface="Times New Roman" panose="02020603050405020304" pitchFamily="18" charset="0"/>
              </a:rPr>
              <a:t>and was </a:t>
            </a:r>
            <a:r>
              <a:rPr lang="en-US" altLang="zh-CN" sz="2200" b="1" u="sng" kern="1200" dirty="0">
                <a:solidFill>
                  <a:srgbClr val="000000"/>
                </a:solidFill>
                <a:effectLst/>
                <a:ea typeface="宋体" panose="02010600030101010101" pitchFamily="2" charset="-122"/>
                <a:cs typeface="Times New Roman" panose="02020603050405020304" pitchFamily="18" charset="0"/>
              </a:rPr>
              <a:t>proud</a:t>
            </a:r>
            <a:r>
              <a:rPr lang="en-US" altLang="zh-CN" sz="2200" b="1" kern="1200" dirty="0">
                <a:solidFill>
                  <a:srgbClr val="000000"/>
                </a:solidFill>
                <a:effectLst/>
                <a:ea typeface="宋体" panose="02010600030101010101" pitchFamily="2" charset="-122"/>
                <a:cs typeface="Times New Roman" panose="02020603050405020304" pitchFamily="18" charset="0"/>
              </a:rPr>
              <a:t> of herself. She was immersed in unmeasurable joy.</a:t>
            </a:r>
            <a:endParaRPr lang="zh-CN" altLang="zh-CN" sz="2200" b="1" kern="100" dirty="0">
              <a:effectLst/>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5536" y="699924"/>
            <a:ext cx="8352928" cy="3726661"/>
          </a:xfrm>
          <a:prstGeom prst="rect">
            <a:avLst/>
          </a:prstGeom>
          <a:noFill/>
        </p:spPr>
        <p:txBody>
          <a:bodyPr wrap="square">
            <a:spAutoFit/>
          </a:bodyPr>
          <a:lstStyle/>
          <a:p>
            <a:pPr algn="just">
              <a:lnSpc>
                <a:spcPct val="150000"/>
              </a:lnSpc>
            </a:pPr>
            <a:r>
              <a:rPr lang="zh-CN" altLang="zh-CN" b="1" kern="100" dirty="0">
                <a:effectLst/>
                <a:latin typeface="Times New Roman" panose="02020603050405020304" pitchFamily="18" charset="0"/>
                <a:ea typeface="宋体" panose="02010600030101010101" pitchFamily="2" charset="-122"/>
                <a:cs typeface="Times New Roman" panose="02020603050405020304" pitchFamily="18" charset="0"/>
              </a:rPr>
              <a:t>第二节</a:t>
            </a:r>
            <a:r>
              <a:rPr lang="zh-CN" altLang="zh-CN"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CN" altLang="zh-CN" b="1" kern="100" dirty="0">
                <a:effectLst/>
                <a:latin typeface="Times New Roman" panose="02020603050405020304" pitchFamily="18" charset="0"/>
                <a:ea typeface="宋体" panose="02010600030101010101" pitchFamily="2" charset="-122"/>
                <a:cs typeface="Times New Roman" panose="02020603050405020304" pitchFamily="18" charset="0"/>
              </a:rPr>
              <a:t>读后续写（满分</a:t>
            </a:r>
            <a:r>
              <a:rPr lang="en-US" altLang="zh-CN" b="1" kern="100" dirty="0">
                <a:effectLst/>
                <a:latin typeface="Times New Roman" panose="02020603050405020304" pitchFamily="18" charset="0"/>
                <a:ea typeface="宋体" panose="02010600030101010101" pitchFamily="2" charset="-122"/>
                <a:cs typeface="Times New Roman" panose="02020603050405020304" pitchFamily="18" charset="0"/>
              </a:rPr>
              <a:t>25</a:t>
            </a:r>
            <a:r>
              <a:rPr lang="zh-CN" altLang="zh-CN" b="1" kern="100"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ts val="1700"/>
              </a:lnSpc>
            </a:pPr>
            <a:r>
              <a:rPr lang="zh-CN" altLang="zh-CN" b="1" kern="100" dirty="0">
                <a:effectLst/>
                <a:latin typeface="Times New Roman" panose="02020603050405020304" pitchFamily="18" charset="0"/>
                <a:ea typeface="宋体" panose="02010600030101010101" pitchFamily="2" charset="-122"/>
                <a:cs typeface="Times New Roman" panose="02020603050405020304" pitchFamily="18" charset="0"/>
              </a:rPr>
              <a:t>阅读下列短文，根据所给情节进行续写，使之构成一个完整的故事。</a:t>
            </a:r>
            <a:endParaRPr lang="zh-CN" altLang="zh-CN"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ts val="1800"/>
              </a:lnSpc>
            </a:pPr>
            <a:r>
              <a:rPr lang="en-US" altLang="zh-CN" b="1" kern="100" dirty="0">
                <a:effectLst/>
                <a:latin typeface="Times New Roman" panose="02020603050405020304" pitchFamily="18" charset="0"/>
                <a:ea typeface="宋体" panose="02010600030101010101" pitchFamily="2" charset="-122"/>
                <a:cs typeface="Times New Roman" panose="02020603050405020304" pitchFamily="18" charset="0"/>
              </a:rPr>
              <a:t>Prissy Baker was in Oscar Miller’s store on New Year’s morning, buying matches when her uncle, Richard Baker, came in. He did not look at Prissy, nor did she wish him a happy</a:t>
            </a:r>
            <a:r>
              <a:rPr lang="en-US" altLang="zh-CN" b="1" u="sng" kern="100" dirty="0">
                <a:effectLst/>
                <a:latin typeface="Times New Roman" panose="02020603050405020304" pitchFamily="18" charset="0"/>
                <a:ea typeface="宋体" panose="02010600030101010101" pitchFamily="2" charset="-122"/>
                <a:cs typeface="Times New Roman" panose="02020603050405020304" pitchFamily="18" charset="0"/>
              </a:rPr>
              <a:t> New Year</a:t>
            </a:r>
            <a:r>
              <a:rPr lang="en-US" altLang="zh-CN" b="1" kern="100" dirty="0">
                <a:effectLst/>
                <a:latin typeface="Times New Roman" panose="02020603050405020304" pitchFamily="18" charset="0"/>
                <a:ea typeface="宋体" panose="02010600030101010101" pitchFamily="2" charset="-122"/>
                <a:cs typeface="Times New Roman" panose="02020603050405020304" pitchFamily="18" charset="0"/>
              </a:rPr>
              <a:t>; she would not have dared.</a:t>
            </a:r>
            <a:endParaRPr lang="zh-CN" altLang="zh-CN"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ts val="1800"/>
              </a:lnSpc>
            </a:pPr>
            <a:r>
              <a:rPr lang="en-US" altLang="zh-CN" b="1" kern="100" dirty="0">
                <a:effectLst/>
                <a:latin typeface="Times New Roman" panose="02020603050405020304" pitchFamily="18" charset="0"/>
                <a:ea typeface="宋体" panose="02010600030101010101" pitchFamily="2" charset="-122"/>
                <a:cs typeface="Times New Roman" panose="02020603050405020304" pitchFamily="18" charset="0"/>
              </a:rPr>
              <a:t>Uncle </a:t>
            </a:r>
            <a:r>
              <a:rPr lang="en-US" altLang="zh-CN" b="1" u="sng" kern="100" dirty="0">
                <a:effectLst/>
                <a:latin typeface="Times New Roman" panose="02020603050405020304" pitchFamily="18" charset="0"/>
                <a:ea typeface="宋体" panose="02010600030101010101" pitchFamily="2" charset="-122"/>
                <a:cs typeface="Times New Roman" panose="02020603050405020304" pitchFamily="18" charset="0"/>
              </a:rPr>
              <a:t>Richard</a:t>
            </a:r>
            <a:r>
              <a:rPr lang="en-US" altLang="zh-CN" b="1" kern="100" dirty="0">
                <a:effectLst/>
                <a:latin typeface="Times New Roman" panose="02020603050405020304" pitchFamily="18" charset="0"/>
                <a:ea typeface="宋体" panose="02010600030101010101" pitchFamily="2" charset="-122"/>
                <a:cs typeface="Times New Roman" panose="02020603050405020304" pitchFamily="18" charset="0"/>
              </a:rPr>
              <a:t> had not been speaking with Prissy or her father since the two brothers’ quarrel over the division of a piece of property eight years ago. The fault had been mainly on Richard's side, but he was too stubborn to </a:t>
            </a:r>
            <a:r>
              <a:rPr lang="en-US" altLang="zh-CN" b="1" u="sng" kern="100" dirty="0">
                <a:effectLst/>
                <a:latin typeface="Times New Roman" panose="02020603050405020304" pitchFamily="18" charset="0"/>
                <a:ea typeface="宋体" panose="02010600030101010101" pitchFamily="2" charset="-122"/>
                <a:cs typeface="Times New Roman" panose="02020603050405020304" pitchFamily="18" charset="0"/>
              </a:rPr>
              <a:t>admit </a:t>
            </a:r>
            <a:r>
              <a:rPr lang="en-US" altLang="zh-CN" b="1" kern="100" dirty="0">
                <a:effectLst/>
                <a:latin typeface="Times New Roman" panose="02020603050405020304" pitchFamily="18" charset="0"/>
                <a:ea typeface="宋体" panose="02010600030101010101" pitchFamily="2" charset="-122"/>
                <a:cs typeface="Times New Roman" panose="02020603050405020304" pitchFamily="18" charset="0"/>
              </a:rPr>
              <a:t>it.</a:t>
            </a:r>
            <a:endParaRPr lang="zh-CN" altLang="zh-CN"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ts val="1800"/>
              </a:lnSpc>
            </a:pPr>
            <a:r>
              <a:rPr lang="en-US" altLang="zh-CN" b="1" kern="100" dirty="0">
                <a:effectLst/>
                <a:latin typeface="Times New Roman" panose="02020603050405020304" pitchFamily="18" charset="0"/>
                <a:ea typeface="宋体" panose="02010600030101010101" pitchFamily="2" charset="-122"/>
                <a:cs typeface="Times New Roman" panose="02020603050405020304" pitchFamily="18" charset="0"/>
              </a:rPr>
              <a:t>He was actually a big, strong-looking man</a:t>
            </a:r>
            <a:r>
              <a:rPr lang="zh-CN" altLang="zh-CN" b="1" kern="100" dirty="0">
                <a:effectLst/>
                <a:latin typeface="Calibri" panose="020F0502020204030204" pitchFamily="34" charset="0"/>
                <a:ea typeface="宋体" panose="02010600030101010101" pitchFamily="2" charset="-122"/>
                <a:cs typeface="宋体" panose="02010600030101010101" pitchFamily="2" charset="-122"/>
              </a:rPr>
              <a:t>－</a:t>
            </a:r>
            <a:r>
              <a:rPr lang="en-US" altLang="zh-CN" b="1" kern="100" dirty="0">
                <a:effectLst/>
                <a:latin typeface="Times New Roman" panose="02020603050405020304" pitchFamily="18" charset="0"/>
                <a:ea typeface="宋体" panose="02010600030101010101" pitchFamily="2" charset="-122"/>
                <a:cs typeface="Times New Roman" panose="02020603050405020304" pitchFamily="18" charset="0"/>
              </a:rPr>
              <a:t>an uncle to be </a:t>
            </a:r>
            <a:r>
              <a:rPr lang="en-US" altLang="zh-CN" b="1" u="sng" kern="100" dirty="0">
                <a:effectLst/>
                <a:latin typeface="Times New Roman" panose="02020603050405020304" pitchFamily="18" charset="0"/>
                <a:ea typeface="宋体" panose="02010600030101010101" pitchFamily="2" charset="-122"/>
                <a:cs typeface="Times New Roman" panose="02020603050405020304" pitchFamily="18" charset="0"/>
              </a:rPr>
              <a:t>proud</a:t>
            </a:r>
            <a:r>
              <a:rPr lang="en-US" altLang="zh-CN" b="1" kern="100" dirty="0">
                <a:effectLst/>
                <a:latin typeface="Times New Roman" panose="02020603050405020304" pitchFamily="18" charset="0"/>
                <a:ea typeface="宋体" panose="02010600030101010101" pitchFamily="2" charset="-122"/>
                <a:cs typeface="Times New Roman" panose="02020603050405020304" pitchFamily="18" charset="0"/>
              </a:rPr>
              <a:t> of, Prissy thought, if only he were like what he used to be himself. He was the only uncle Prissy had, and when she was a little girl they had been great friends; but that was before the quarrel.</a:t>
            </a:r>
            <a:endParaRPr lang="zh-CN" altLang="zh-CN"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ts val="1800"/>
              </a:lnSpc>
            </a:pPr>
            <a:r>
              <a:rPr lang="en-US" altLang="zh-CN" b="1" kern="100" dirty="0">
                <a:effectLst/>
                <a:latin typeface="Times New Roman" panose="02020603050405020304" pitchFamily="18" charset="0"/>
                <a:ea typeface="宋体" panose="02010600030101010101" pitchFamily="2" charset="-122"/>
                <a:cs typeface="Times New Roman" panose="02020603050405020304" pitchFamily="18" charset="0"/>
              </a:rPr>
              <a:t>Richard Baker informed Mr. Miller he was on his way to Navarre to deliver a load of pork.  “New Year’s Day would be pretty much the same as any other day to you,” said Mr. Miller, for Richard Baker was a bachelor(</a:t>
            </a:r>
            <a:r>
              <a:rPr lang="zh-CN" altLang="zh-CN" b="1" kern="100" dirty="0">
                <a:effectLst/>
                <a:latin typeface="Times New Roman" panose="02020603050405020304" pitchFamily="18" charset="0"/>
                <a:ea typeface="宋体" panose="02010600030101010101" pitchFamily="2" charset="-122"/>
                <a:cs typeface="Times New Roman" panose="02020603050405020304" pitchFamily="18" charset="0"/>
              </a:rPr>
              <a:t>单身汉</a:t>
            </a:r>
            <a:r>
              <a:rPr lang="en-US" altLang="zh-CN"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a:spLocks noGrp="1" noChangeArrowheads="1"/>
          </p:cNvSpPr>
          <p:nvPr>
            <p:ph type="title"/>
          </p:nvPr>
        </p:nvSpPr>
        <p:spPr bwMode="auto">
          <a:xfrm>
            <a:off x="2123728" y="267494"/>
            <a:ext cx="4680520" cy="338554"/>
          </a:xfrm>
          <a:prstGeom prst="rect">
            <a:avLst/>
          </a:prstGeom>
          <a:solidFill>
            <a:srgbClr val="FFFF00"/>
          </a:solidFill>
          <a:ln w="9525">
            <a:solidFill>
              <a:srgbClr val="FFC000"/>
            </a:solidFill>
            <a:miter lim="800000"/>
          </a:ln>
          <a:effectLst>
            <a:innerShdw blurRad="63500" dist="50800" dir="18900000">
              <a:prstClr val="black">
                <a:alpha val="50000"/>
              </a:prstClr>
            </a:innerShdw>
          </a:effectLst>
        </p:spPr>
        <p:txBody>
          <a:bodyPr wrap="square">
            <a:spAutoFit/>
          </a:bodyPr>
          <a:lstStyle/>
          <a:p>
            <a:pPr algn="ctr" eaLnBrk="1" hangingPunct="1">
              <a:defRPr/>
            </a:pPr>
            <a:r>
              <a:rPr lang="en-US" altLang="zh-CN" sz="1600" dirty="0">
                <a:solidFill>
                  <a:srgbClr val="FF0000"/>
                </a:solidFill>
                <a:latin typeface="Impact" panose="020B0806030902050204" pitchFamily="34" charset="0"/>
                <a:sym typeface="+mn-ea"/>
              </a:rPr>
              <a:t>Step 7: weave the story-possible version 3</a:t>
            </a:r>
            <a:endParaRPr lang="en-US" altLang="zh-CN" sz="1600" dirty="0">
              <a:solidFill>
                <a:srgbClr val="FF0000"/>
              </a:solidFill>
              <a:latin typeface="Impact" panose="020B0806030902050204" pitchFamily="34" charset="0"/>
              <a:sym typeface="+mn-ea"/>
            </a:endParaRPr>
          </a:p>
        </p:txBody>
      </p:sp>
      <p:sp>
        <p:nvSpPr>
          <p:cNvPr id="7" name="文本框 6"/>
          <p:cNvSpPr txBox="1"/>
          <p:nvPr/>
        </p:nvSpPr>
        <p:spPr>
          <a:xfrm>
            <a:off x="539552" y="782141"/>
            <a:ext cx="8408558" cy="4154984"/>
          </a:xfrm>
          <a:prstGeom prst="rect">
            <a:avLst/>
          </a:prstGeom>
          <a:noFill/>
        </p:spPr>
        <p:txBody>
          <a:bodyPr wrap="square">
            <a:spAutoFit/>
          </a:bodyPr>
          <a:lstStyle/>
          <a:p>
            <a:pPr marL="0" indent="0">
              <a:buNone/>
              <a:defRPr/>
            </a:pPr>
            <a:r>
              <a:rPr lang="en-US" altLang="zh-CN" sz="2200" b="1" dirty="0"/>
              <a:t>Paragraph 2</a:t>
            </a:r>
            <a:r>
              <a:rPr lang="zh-CN" altLang="zh-CN" sz="2200" b="1" dirty="0"/>
              <a:t>：</a:t>
            </a:r>
            <a:r>
              <a:rPr lang="en-US" altLang="zh-CN" sz="2200" b="1" i="1" dirty="0">
                <a:solidFill>
                  <a:srgbClr val="0000FF"/>
                </a:solidFill>
              </a:rPr>
              <a:t> </a:t>
            </a:r>
            <a:endParaRPr lang="en-US" altLang="zh-CN" sz="2200" b="1" i="1" dirty="0">
              <a:solidFill>
                <a:srgbClr val="0000FF"/>
              </a:solidFill>
            </a:endParaRPr>
          </a:p>
          <a:p>
            <a:pPr marL="0" indent="0">
              <a:buNone/>
              <a:defRPr/>
            </a:pPr>
            <a:r>
              <a:rPr lang="en-US" altLang="zh-CN" sz="2200" b="1" i="1" dirty="0">
                <a:solidFill>
                  <a:srgbClr val="0000FF"/>
                </a:solidFill>
              </a:rPr>
              <a:t>       Prissy had just set the table when an angry voice cut through the peace</a:t>
            </a:r>
            <a:r>
              <a:rPr lang="en-US" altLang="zh-CN" sz="2200" b="1" i="1" kern="1200" dirty="0">
                <a:solidFill>
                  <a:srgbClr val="000000"/>
                </a:solidFill>
                <a:effectLst/>
                <a:ea typeface="微软雅黑" panose="020B0503020204020204" pitchFamily="34" charset="-122"/>
                <a:cs typeface="Times New Roman" panose="02020603050405020304" pitchFamily="18" charset="0"/>
              </a:rPr>
              <a:t>.</a:t>
            </a:r>
            <a:r>
              <a:rPr lang="en-US" altLang="zh-CN" sz="2200" b="1" kern="1200" dirty="0">
                <a:solidFill>
                  <a:srgbClr val="000000"/>
                </a:solidFill>
                <a:effectLst/>
                <a:ea typeface="微软雅黑" panose="020B0503020204020204" pitchFamily="34" charset="-122"/>
                <a:cs typeface="Times New Roman" panose="02020603050405020304" pitchFamily="18" charset="0"/>
              </a:rPr>
              <a:t> </a:t>
            </a:r>
            <a:r>
              <a:rPr lang="en-US" altLang="zh-CN" sz="2200" b="1" u="sng" kern="1200" dirty="0">
                <a:solidFill>
                  <a:srgbClr val="000000"/>
                </a:solidFill>
                <a:effectLst/>
                <a:ea typeface="微软雅黑" panose="020B0503020204020204" pitchFamily="34" charset="-122"/>
                <a:cs typeface="Times New Roman" panose="02020603050405020304" pitchFamily="18" charset="0"/>
              </a:rPr>
              <a:t>Richard</a:t>
            </a:r>
            <a:r>
              <a:rPr lang="en-US" altLang="zh-CN" sz="2200" b="1" kern="1200" dirty="0">
                <a:solidFill>
                  <a:srgbClr val="000000"/>
                </a:solidFill>
                <a:effectLst/>
                <a:ea typeface="微软雅黑" panose="020B0503020204020204" pitchFamily="34" charset="-122"/>
                <a:cs typeface="Times New Roman" panose="02020603050405020304" pitchFamily="18" charset="0"/>
              </a:rPr>
              <a:t> stalked in, and said in a sharp voice, “What are you doing?” Prissy shook all over, feeling like sitting on pins and needles. Her heart beat so violently and her stomach was full of butterflies. Prissy tried to calm down and then explained why she was here. “The </a:t>
            </a:r>
            <a:r>
              <a:rPr lang="en-US" altLang="zh-CN" sz="2200" b="1" u="sng" kern="1200" dirty="0">
                <a:solidFill>
                  <a:srgbClr val="000000"/>
                </a:solidFill>
                <a:effectLst/>
                <a:ea typeface="微软雅黑" panose="020B0503020204020204" pitchFamily="34" charset="-122"/>
                <a:cs typeface="Times New Roman" panose="02020603050405020304" pitchFamily="18" charset="0"/>
              </a:rPr>
              <a:t>quarrel</a:t>
            </a:r>
            <a:r>
              <a:rPr lang="en-US" altLang="zh-CN" sz="2200" b="1" kern="1200" dirty="0">
                <a:solidFill>
                  <a:srgbClr val="000000"/>
                </a:solidFill>
                <a:effectLst/>
                <a:ea typeface="微软雅黑" panose="020B0503020204020204" pitchFamily="34" charset="-122"/>
                <a:cs typeface="Times New Roman" panose="02020603050405020304" pitchFamily="18" charset="0"/>
              </a:rPr>
              <a:t> has already gone. I feel </a:t>
            </a:r>
            <a:r>
              <a:rPr lang="en-US" altLang="zh-CN" sz="2200" b="1" u="sng" kern="1200" dirty="0">
                <a:solidFill>
                  <a:srgbClr val="000000"/>
                </a:solidFill>
                <a:effectLst/>
                <a:ea typeface="微软雅黑" panose="020B0503020204020204" pitchFamily="34" charset="-122"/>
                <a:cs typeface="Times New Roman" panose="02020603050405020304" pitchFamily="18" charset="0"/>
              </a:rPr>
              <a:t>sorry</a:t>
            </a:r>
            <a:r>
              <a:rPr lang="en-US" altLang="zh-CN" sz="2200" b="1" kern="1200" dirty="0">
                <a:solidFill>
                  <a:srgbClr val="000000"/>
                </a:solidFill>
                <a:effectLst/>
                <a:ea typeface="微软雅黑" panose="020B0503020204020204" pitchFamily="34" charset="-122"/>
                <a:cs typeface="Times New Roman" panose="02020603050405020304" pitchFamily="18" charset="0"/>
              </a:rPr>
              <a:t> to let you </a:t>
            </a:r>
            <a:r>
              <a:rPr lang="en-US" altLang="zh-CN" sz="2200" b="1" u="sng" kern="1200" dirty="0">
                <a:solidFill>
                  <a:srgbClr val="000000"/>
                </a:solidFill>
                <a:effectLst/>
                <a:ea typeface="微软雅黑" panose="020B0503020204020204" pitchFamily="34" charset="-122"/>
                <a:cs typeface="Times New Roman" panose="02020603050405020304" pitchFamily="18" charset="0"/>
              </a:rPr>
              <a:t>celebrate</a:t>
            </a:r>
            <a:r>
              <a:rPr lang="en-US" altLang="zh-CN" sz="2200" b="1" kern="1200" dirty="0">
                <a:solidFill>
                  <a:srgbClr val="000000"/>
                </a:solidFill>
                <a:effectLst/>
                <a:ea typeface="微软雅黑" panose="020B0503020204020204" pitchFamily="34" charset="-122"/>
                <a:cs typeface="Times New Roman" panose="02020603050405020304" pitchFamily="18" charset="0"/>
              </a:rPr>
              <a:t> the </a:t>
            </a:r>
            <a:r>
              <a:rPr lang="en-US" altLang="zh-CN" sz="2200" b="1" u="sng" kern="1200" dirty="0">
                <a:solidFill>
                  <a:srgbClr val="000000"/>
                </a:solidFill>
                <a:effectLst/>
                <a:ea typeface="微软雅黑" panose="020B0503020204020204" pitchFamily="34" charset="-122"/>
                <a:cs typeface="Times New Roman" panose="02020603050405020304" pitchFamily="18" charset="0"/>
              </a:rPr>
              <a:t>New Year </a:t>
            </a:r>
            <a:r>
              <a:rPr lang="en-US" altLang="zh-CN" sz="2200" b="1" kern="1200" dirty="0">
                <a:solidFill>
                  <a:srgbClr val="000000"/>
                </a:solidFill>
                <a:effectLst/>
                <a:ea typeface="微软雅黑" panose="020B0503020204020204" pitchFamily="34" charset="-122"/>
                <a:cs typeface="Times New Roman" panose="02020603050405020304" pitchFamily="18" charset="0"/>
              </a:rPr>
              <a:t>alone.” Prissy lowered her head. Unexpectedly, Richard patted her on the shoulder, giving her a reassuring grin. They all sighed with relief. After that, they enjoyed a happy dinner time and recalled cherishing things. Laughter lingered around the room. The room was not cold anymore.</a:t>
            </a:r>
            <a:endParaRPr lang="zh-CN" altLang="zh-CN" sz="2200" b="1" kern="100" dirty="0">
              <a:effectLst/>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586679" y="-1702147"/>
            <a:ext cx="7974822" cy="791210"/>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a:t>Conclusion: How to continue a story? </a:t>
            </a:r>
            <a:endParaRPr lang="en-US" altLang="zh-CN" sz="1800" b="1"/>
          </a:p>
        </p:txBody>
      </p:sp>
      <p:sp>
        <p:nvSpPr>
          <p:cNvPr id="5" name="内容占位符 2"/>
          <p:cNvSpPr txBox="1"/>
          <p:nvPr/>
        </p:nvSpPr>
        <p:spPr>
          <a:xfrm>
            <a:off x="683568" y="932954"/>
            <a:ext cx="7776864"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sym typeface="+mn-ea"/>
              </a:rPr>
              <a:t>Reading:                     </a:t>
            </a:r>
            <a:endParaRPr lang="en-US" sz="2800" b="1" dirty="0">
              <a:sym typeface="+mn-ea"/>
            </a:endParaRPr>
          </a:p>
          <a:p>
            <a:pPr marL="0" indent="0">
              <a:buFont typeface="Arial" panose="020B0604020202020204" pitchFamily="34" charset="0"/>
              <a:buNone/>
            </a:pPr>
            <a:endParaRPr lang="en-US" sz="2800" b="1" dirty="0">
              <a:sym typeface="+mn-ea"/>
            </a:endParaRPr>
          </a:p>
          <a:p>
            <a:pPr marL="0" indent="0">
              <a:buFont typeface="Arial" panose="020B0604020202020204" pitchFamily="34" charset="0"/>
              <a:buNone/>
            </a:pPr>
            <a:endParaRPr lang="en-US" sz="2800" b="1" dirty="0">
              <a:sym typeface="+mn-ea"/>
            </a:endParaRPr>
          </a:p>
          <a:p>
            <a:pPr marL="0" indent="0">
              <a:buFont typeface="Arial" panose="020B0604020202020204" pitchFamily="34" charset="0"/>
              <a:buNone/>
            </a:pPr>
            <a:endParaRPr lang="en-US" sz="2800" b="1" dirty="0"/>
          </a:p>
          <a:p>
            <a:pPr marL="0" indent="0">
              <a:buFont typeface="Arial" panose="020B0604020202020204" pitchFamily="34" charset="0"/>
              <a:buNone/>
            </a:pPr>
            <a:r>
              <a:rPr lang="en-US" sz="2800" b="1" dirty="0"/>
              <a:t>Writing:   </a:t>
            </a:r>
            <a:endParaRPr lang="en-US" sz="2800" b="1" dirty="0"/>
          </a:p>
        </p:txBody>
      </p:sp>
      <p:sp>
        <p:nvSpPr>
          <p:cNvPr id="6" name="左大括号 5"/>
          <p:cNvSpPr/>
          <p:nvPr/>
        </p:nvSpPr>
        <p:spPr>
          <a:xfrm>
            <a:off x="2123440" y="857250"/>
            <a:ext cx="132080" cy="1246505"/>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sp>
        <p:nvSpPr>
          <p:cNvPr id="7" name="文本框 6"/>
          <p:cNvSpPr txBox="1"/>
          <p:nvPr/>
        </p:nvSpPr>
        <p:spPr>
          <a:xfrm>
            <a:off x="2379273" y="838567"/>
            <a:ext cx="497437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indent="0">
              <a:buNone/>
            </a:pPr>
            <a:r>
              <a:rPr lang="en-US" b="1" dirty="0">
                <a:solidFill>
                  <a:srgbClr val="FF0000"/>
                </a:solidFill>
                <a:sym typeface="+mn-ea"/>
              </a:rPr>
              <a:t>theme &amp; plot (six elements of a story)</a:t>
            </a:r>
            <a:endParaRPr lang="en-US" altLang="zh-CN" b="1" dirty="0">
              <a:solidFill>
                <a:srgbClr val="FF0000"/>
              </a:solidFill>
              <a:sym typeface="+mn-ea"/>
            </a:endParaRPr>
          </a:p>
        </p:txBody>
      </p:sp>
      <p:sp>
        <p:nvSpPr>
          <p:cNvPr id="8" name="文本框 7"/>
          <p:cNvSpPr txBox="1"/>
          <p:nvPr/>
        </p:nvSpPr>
        <p:spPr>
          <a:xfrm>
            <a:off x="2389138" y="1209122"/>
            <a:ext cx="4974374" cy="9220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indent="0" fontAlgn="auto">
              <a:lnSpc>
                <a:spcPts val="2160"/>
              </a:lnSpc>
              <a:buNone/>
            </a:pPr>
            <a:r>
              <a:rPr lang="zh-CN" altLang="en-US" b="1" dirty="0">
                <a:solidFill>
                  <a:srgbClr val="FF0000"/>
                </a:solidFill>
                <a:latin typeface="楷体" panose="02010609060101010101" charset="-122"/>
                <a:ea typeface="楷体" panose="02010609060101010101" charset="-122"/>
              </a:rPr>
              <a:t>利用所给段落首句逆向推理情节</a:t>
            </a:r>
            <a:endParaRPr lang="zh-CN" altLang="en-US" b="1" dirty="0">
              <a:solidFill>
                <a:srgbClr val="FF0000"/>
              </a:solidFill>
              <a:latin typeface="楷体" panose="02010609060101010101" charset="-122"/>
              <a:ea typeface="楷体" panose="02010609060101010101" charset="-122"/>
            </a:endParaRPr>
          </a:p>
          <a:p>
            <a:pPr marL="0" indent="0" fontAlgn="auto">
              <a:lnSpc>
                <a:spcPts val="2160"/>
              </a:lnSpc>
              <a:buNone/>
            </a:pPr>
            <a:r>
              <a:rPr lang="zh-CN" altLang="en-US" b="1" dirty="0">
                <a:solidFill>
                  <a:srgbClr val="FF0000"/>
                </a:solidFill>
                <a:latin typeface="楷体" panose="02010609060101010101" charset="-122"/>
                <a:ea typeface="楷体" panose="02010609060101010101" charset="-122"/>
              </a:rPr>
              <a:t>结合常识和次要人物合理增加细节</a:t>
            </a:r>
            <a:endParaRPr lang="zh-CN" altLang="en-US" b="1" dirty="0">
              <a:solidFill>
                <a:srgbClr val="FF0000"/>
              </a:solidFill>
              <a:latin typeface="楷体" panose="02010609060101010101" charset="-122"/>
              <a:ea typeface="楷体" panose="02010609060101010101" charset="-122"/>
            </a:endParaRPr>
          </a:p>
          <a:p>
            <a:pPr marL="0" indent="0" fontAlgn="auto">
              <a:lnSpc>
                <a:spcPts val="2160"/>
              </a:lnSpc>
              <a:buNone/>
            </a:pPr>
            <a:r>
              <a:rPr lang="zh-CN" altLang="en-US" b="1" dirty="0">
                <a:solidFill>
                  <a:srgbClr val="FF0000"/>
                </a:solidFill>
                <a:latin typeface="楷体" panose="02010609060101010101" charset="-122"/>
                <a:ea typeface="楷体" panose="02010609060101010101" charset="-122"/>
              </a:rPr>
              <a:t>利用关键词设计情节</a:t>
            </a:r>
            <a:endParaRPr lang="zh-CN" altLang="en-US" b="1" dirty="0">
              <a:solidFill>
                <a:srgbClr val="FF0000"/>
              </a:solidFill>
              <a:latin typeface="楷体" panose="02010609060101010101" charset="-122"/>
              <a:ea typeface="楷体" panose="02010609060101010101" charset="-122"/>
            </a:endParaRPr>
          </a:p>
        </p:txBody>
      </p:sp>
      <p:sp>
        <p:nvSpPr>
          <p:cNvPr id="9" name="左大括号 8"/>
          <p:cNvSpPr/>
          <p:nvPr/>
        </p:nvSpPr>
        <p:spPr>
          <a:xfrm>
            <a:off x="2017846" y="2557870"/>
            <a:ext cx="260572" cy="2000497"/>
          </a:xfrm>
          <a:prstGeom prst="leftBrace">
            <a:avLst>
              <a:gd name="adj1" fmla="val 8333"/>
              <a:gd name="adj2" fmla="val 53176"/>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10" name="文本框 9"/>
          <p:cNvSpPr txBox="1"/>
          <p:nvPr/>
        </p:nvSpPr>
        <p:spPr>
          <a:xfrm>
            <a:off x="2339746" y="3870442"/>
            <a:ext cx="595009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indent="0">
              <a:buNone/>
            </a:pPr>
            <a:r>
              <a:rPr lang="zh-CN" altLang="en-US" b="1" dirty="0">
                <a:solidFill>
                  <a:srgbClr val="FF0000"/>
                </a:solidFill>
                <a:sym typeface="+mn-ea"/>
              </a:rPr>
              <a:t>分类分话题积累词汇：身体动作，内心感受，心理反应</a:t>
            </a:r>
            <a:endParaRPr lang="en-US" altLang="zh-CN" b="1" dirty="0">
              <a:solidFill>
                <a:srgbClr val="FF0000"/>
              </a:solidFill>
              <a:sym typeface="+mn-ea"/>
            </a:endParaRPr>
          </a:p>
        </p:txBody>
      </p:sp>
      <p:sp>
        <p:nvSpPr>
          <p:cNvPr id="11" name="文本框 10"/>
          <p:cNvSpPr txBox="1"/>
          <p:nvPr/>
        </p:nvSpPr>
        <p:spPr>
          <a:xfrm>
            <a:off x="2339745" y="4334161"/>
            <a:ext cx="595009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indent="0">
              <a:buNone/>
            </a:pPr>
            <a:r>
              <a:rPr lang="zh-CN" b="1">
                <a:solidFill>
                  <a:srgbClr val="FF0000"/>
                </a:solidFill>
                <a:sym typeface="+mn-ea"/>
              </a:rPr>
              <a:t>不断强化各种句式的运用能力，学会排列组合</a:t>
            </a:r>
            <a:endParaRPr lang="zh-CN" b="1">
              <a:solidFill>
                <a:srgbClr val="FF0000"/>
              </a:solidFill>
              <a:sym typeface="+mn-ea"/>
            </a:endParaRPr>
          </a:p>
        </p:txBody>
      </p:sp>
      <p:sp>
        <p:nvSpPr>
          <p:cNvPr id="12" name="标题 1"/>
          <p:cNvSpPr txBox="1"/>
          <p:nvPr/>
        </p:nvSpPr>
        <p:spPr>
          <a:xfrm>
            <a:off x="1971303" y="211213"/>
            <a:ext cx="5382344" cy="47177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j-cs"/>
              </a:rPr>
              <a:t>Conclusion: How to continue a story? </a:t>
            </a:r>
            <a:endParaRPr kumimoji="0" lang="en-US" altLang="zh-CN" sz="2400" b="1" i="0" u="none" strike="noStrike" kern="120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j-cs"/>
            </a:endParaRPr>
          </a:p>
        </p:txBody>
      </p:sp>
      <p:sp>
        <p:nvSpPr>
          <p:cNvPr id="13" name="文本框 12"/>
          <p:cNvSpPr txBox="1"/>
          <p:nvPr/>
        </p:nvSpPr>
        <p:spPr>
          <a:xfrm>
            <a:off x="2339746" y="2859107"/>
            <a:ext cx="5950093"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b="1" dirty="0">
                <a:solidFill>
                  <a:srgbClr val="FF0000"/>
                </a:solidFill>
                <a:sym typeface="+mn-ea"/>
              </a:rPr>
              <a:t>小说中的具体细节，不要纠结</a:t>
            </a:r>
            <a:r>
              <a:rPr lang="en-US" altLang="zh-CN" b="1" dirty="0">
                <a:solidFill>
                  <a:srgbClr val="FF0000"/>
                </a:solidFill>
                <a:sym typeface="+mn-ea"/>
              </a:rPr>
              <a:t>Prissy </a:t>
            </a:r>
            <a:r>
              <a:rPr lang="zh-CN" altLang="en-US" b="1" dirty="0">
                <a:solidFill>
                  <a:srgbClr val="FF0000"/>
                </a:solidFill>
                <a:sym typeface="+mn-ea"/>
              </a:rPr>
              <a:t>如何进入</a:t>
            </a:r>
            <a:r>
              <a:rPr lang="en-US" altLang="zh-CN" b="1" dirty="0">
                <a:solidFill>
                  <a:srgbClr val="FF0000"/>
                </a:solidFill>
                <a:sym typeface="+mn-ea"/>
              </a:rPr>
              <a:t>Richard</a:t>
            </a:r>
            <a:r>
              <a:rPr lang="zh-CN" altLang="en-US" b="1" dirty="0">
                <a:solidFill>
                  <a:srgbClr val="FF0000"/>
                </a:solidFill>
                <a:sym typeface="+mn-ea"/>
              </a:rPr>
              <a:t>家的细节， 简单交代即可，例如</a:t>
            </a:r>
            <a:r>
              <a:rPr lang="en-US" altLang="zh-CN" b="1" dirty="0">
                <a:solidFill>
                  <a:srgbClr val="FF0000"/>
                </a:solidFill>
                <a:sym typeface="+mn-ea"/>
              </a:rPr>
              <a:t>She tiptoed in the room and was secretly pleased that there was no one in the house. </a:t>
            </a:r>
            <a:endParaRPr lang="en-US" altLang="zh-CN" b="1" dirty="0">
              <a:solidFill>
                <a:srgbClr val="FF0000"/>
              </a:solidFill>
              <a:sym typeface="+mn-ea"/>
            </a:endParaRPr>
          </a:p>
        </p:txBody>
      </p:sp>
      <p:sp>
        <p:nvSpPr>
          <p:cNvPr id="14" name="文本框 13"/>
          <p:cNvSpPr txBox="1"/>
          <p:nvPr/>
        </p:nvSpPr>
        <p:spPr>
          <a:xfrm>
            <a:off x="2339746" y="2396135"/>
            <a:ext cx="595009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b="1" dirty="0">
                <a:solidFill>
                  <a:srgbClr val="FF0000"/>
                </a:solidFill>
                <a:sym typeface="+mn-ea"/>
              </a:rPr>
              <a:t>抓住主要角色描写和主要矛盾，不必面面俱到</a:t>
            </a:r>
            <a:endParaRPr lang="zh-CN" altLang="en-US" b="1" dirty="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additive="base">
                                        <p:cTn id="3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 calcmode="lin" valueType="num">
                                      <p:cBhvr additive="base">
                                        <p:cTn id="3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 calcmode="lin" valueType="num">
                                      <p:cBhvr additive="base">
                                        <p:cTn id="4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7" grpId="0" bldLvl="0" animBg="1"/>
      <p:bldP spid="8" grpId="0" bldLvl="0" animBg="1"/>
      <p:bldP spid="9" grpId="0" bldLvl="0" animBg="1"/>
      <p:bldP spid="10" grpId="0" bldLvl="0" animBg="1"/>
      <p:bldP spid="11" grpId="0" bldLvl="0" animBg="1"/>
      <p:bldP spid="13" grpId="0" bldLvl="0" animBg="1"/>
      <p:bldP spid="1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1"/>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395536" y="1059582"/>
            <a:ext cx="8352928" cy="3394075"/>
          </a:xfrm>
          <a:prstGeom prst="rect">
            <a:avLst/>
          </a:prstGeom>
        </p:spPr>
        <p:style>
          <a:lnRef idx="1">
            <a:schemeClr val="accent3"/>
          </a:lnRef>
          <a:fillRef idx="2">
            <a:schemeClr val="accent3"/>
          </a:fillRef>
          <a:effectRef idx="1">
            <a:schemeClr val="accent3"/>
          </a:effectRef>
          <a:fontRef idx="minor">
            <a:schemeClr val="dk1"/>
          </a:fontRef>
        </p:style>
      </p:pic>
      <p:sp>
        <p:nvSpPr>
          <p:cNvPr id="3" name="矩形 2"/>
          <p:cNvSpPr/>
          <p:nvPr/>
        </p:nvSpPr>
        <p:spPr>
          <a:xfrm>
            <a:off x="1967829" y="2110085"/>
            <a:ext cx="5208349" cy="646331"/>
          </a:xfrm>
          <a:prstGeom prst="rect">
            <a:avLst/>
          </a:prstGeom>
          <a:noFill/>
        </p:spPr>
        <p:txBody>
          <a:bodyPr wrap="none" lIns="91440" tIns="45720" rIns="91440" bIns="45720">
            <a:spAutoFit/>
          </a:bodyPr>
          <a:lstStyle/>
          <a:p>
            <a:pPr algn="ctr"/>
            <a:r>
              <a:rPr lang="en-US" altLang="zh-CN" sz="3600" b="1" cap="none" spc="0" dirty="0">
                <a:ln w="6600">
                  <a:solidFill>
                    <a:schemeClr val="accent2"/>
                  </a:solidFill>
                  <a:prstDash val="solid"/>
                </a:ln>
                <a:solidFill>
                  <a:srgbClr val="FFFFFF"/>
                </a:solidFill>
                <a:effectLst>
                  <a:outerShdw dist="38100" dir="2700000" algn="tl" rotWithShape="0">
                    <a:schemeClr val="accent2"/>
                  </a:outerShdw>
                </a:effectLst>
              </a:rPr>
              <a:t>Thank</a:t>
            </a:r>
            <a:r>
              <a:rPr lang="en-US" altLang="zh-CN" sz="3600" b="1" dirty="0">
                <a:ln w="6600">
                  <a:solidFill>
                    <a:schemeClr val="accent2"/>
                  </a:solidFill>
                  <a:prstDash val="solid"/>
                </a:ln>
                <a:solidFill>
                  <a:srgbClr val="FFFFFF"/>
                </a:solidFill>
                <a:effectLst>
                  <a:outerShdw dist="38100" dir="2700000" algn="tl" rotWithShape="0">
                    <a:schemeClr val="accent2"/>
                  </a:outerShdw>
                </a:effectLst>
              </a:rPr>
              <a:t>s</a:t>
            </a:r>
            <a:r>
              <a:rPr lang="zh-CN" altLang="en-US" sz="3600" b="1" dirty="0">
                <a:ln w="6600">
                  <a:solidFill>
                    <a:schemeClr val="accent2"/>
                  </a:solidFill>
                  <a:prstDash val="solid"/>
                </a:ln>
                <a:solidFill>
                  <a:srgbClr val="FFFFFF"/>
                </a:solidFill>
                <a:effectLst>
                  <a:outerShdw dist="38100" dir="2700000" algn="tl" rotWithShape="0">
                    <a:schemeClr val="accent2"/>
                  </a:outerShdw>
                </a:effectLst>
              </a:rPr>
              <a:t> </a:t>
            </a:r>
            <a:r>
              <a:rPr lang="en-US" altLang="zh-CN" sz="3600" b="1" dirty="0">
                <a:ln w="6600">
                  <a:solidFill>
                    <a:schemeClr val="accent2"/>
                  </a:solidFill>
                  <a:prstDash val="solid"/>
                </a:ln>
                <a:solidFill>
                  <a:srgbClr val="FFFFFF"/>
                </a:solidFill>
                <a:effectLst>
                  <a:outerShdw dist="38100" dir="2700000" algn="tl" rotWithShape="0">
                    <a:schemeClr val="accent2"/>
                  </a:outerShdw>
                </a:effectLst>
              </a:rPr>
              <a:t>for</a:t>
            </a:r>
            <a:r>
              <a:rPr lang="zh-CN" altLang="en-US" sz="3600" b="1" dirty="0">
                <a:ln w="6600">
                  <a:solidFill>
                    <a:schemeClr val="accent2"/>
                  </a:solidFill>
                  <a:prstDash val="solid"/>
                </a:ln>
                <a:solidFill>
                  <a:srgbClr val="FFFFFF"/>
                </a:solidFill>
                <a:effectLst>
                  <a:outerShdw dist="38100" dir="2700000" algn="tl" rotWithShape="0">
                    <a:schemeClr val="accent2"/>
                  </a:outerShdw>
                </a:effectLst>
              </a:rPr>
              <a:t> </a:t>
            </a:r>
            <a:r>
              <a:rPr lang="en-US" altLang="zh-CN" sz="3600" b="1" dirty="0">
                <a:ln w="6600">
                  <a:solidFill>
                    <a:schemeClr val="accent2"/>
                  </a:solidFill>
                  <a:prstDash val="solid"/>
                </a:ln>
                <a:solidFill>
                  <a:srgbClr val="FFFFFF"/>
                </a:solidFill>
                <a:effectLst>
                  <a:outerShdw dist="38100" dir="2700000" algn="tl" rotWithShape="0">
                    <a:schemeClr val="accent2"/>
                  </a:outerShdw>
                </a:effectLst>
              </a:rPr>
              <a:t>your</a:t>
            </a:r>
            <a:r>
              <a:rPr lang="zh-CN" altLang="en-US" sz="3600" b="1" dirty="0">
                <a:ln w="6600">
                  <a:solidFill>
                    <a:schemeClr val="accent2"/>
                  </a:solidFill>
                  <a:prstDash val="solid"/>
                </a:ln>
                <a:solidFill>
                  <a:srgbClr val="FFFFFF"/>
                </a:solidFill>
                <a:effectLst>
                  <a:outerShdw dist="38100" dir="2700000" algn="tl" rotWithShape="0">
                    <a:schemeClr val="accent2"/>
                  </a:outerShdw>
                </a:effectLst>
              </a:rPr>
              <a:t> </a:t>
            </a:r>
            <a:r>
              <a:rPr lang="en-US" altLang="zh-CN" sz="3600" b="1" dirty="0">
                <a:ln w="6600">
                  <a:solidFill>
                    <a:schemeClr val="accent2"/>
                  </a:solidFill>
                  <a:prstDash val="solid"/>
                </a:ln>
                <a:solidFill>
                  <a:srgbClr val="FFFFFF"/>
                </a:solidFill>
                <a:effectLst>
                  <a:outerShdw dist="38100" dir="2700000" algn="tl" rotWithShape="0">
                    <a:schemeClr val="accent2"/>
                  </a:outerShdw>
                </a:effectLst>
              </a:rPr>
              <a:t>attention!</a:t>
            </a:r>
            <a:endParaRPr lang="zh-CN" altLang="en-US"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95605" y="843915"/>
            <a:ext cx="8586470" cy="3584575"/>
          </a:xfrm>
          <a:prstGeom prst="rect">
            <a:avLst/>
          </a:prstGeom>
          <a:noFill/>
        </p:spPr>
        <p:txBody>
          <a:bodyPr wrap="square">
            <a:spAutoFit/>
          </a:bodyPr>
          <a:lstStyle/>
          <a:p>
            <a:pPr indent="266700" algn="just">
              <a:lnSpc>
                <a:spcPts val="1800"/>
              </a:lnSpc>
            </a:pP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“Well,1 always like a good </a:t>
            </a:r>
            <a:r>
              <a:rPr lang="en-US" altLang="zh-CN" sz="1600" b="1" u="sng" kern="100" dirty="0">
                <a:effectLst/>
                <a:latin typeface="Times New Roman" panose="02020603050405020304" pitchFamily="18" charset="0"/>
                <a:ea typeface="宋体" panose="02010600030101010101" pitchFamily="2" charset="-122"/>
                <a:cs typeface="Times New Roman" panose="02020603050405020304" pitchFamily="18" charset="0"/>
              </a:rPr>
              <a:t>dinner</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on New Year’s Day,” said Richard Baker. “It's about the only way I can </a:t>
            </a:r>
            <a:r>
              <a:rPr lang="en-US" altLang="zh-CN" sz="1600" b="1" u="sng" kern="100" dirty="0">
                <a:effectLst/>
                <a:latin typeface="Times New Roman" panose="02020603050405020304" pitchFamily="18" charset="0"/>
                <a:ea typeface="宋体" panose="02010600030101010101" pitchFamily="2" charset="-122"/>
                <a:cs typeface="Times New Roman" panose="02020603050405020304" pitchFamily="18" charset="0"/>
              </a:rPr>
              <a:t>celebrate</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I got everything ready last night but I have to send the pork now. I won't get back from Navarre before one o'clock, so I guess I'll have to put up with a cold bite.”</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ts val="1800"/>
              </a:lnSpc>
            </a:pP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After her uncle had driven away, Prissy walked thoughtfully home. She did not mean to </a:t>
            </a:r>
            <a:r>
              <a:rPr lang="en-US" altLang="zh-CN" sz="1600" b="1" u="sng" kern="100" dirty="0">
                <a:effectLst/>
                <a:latin typeface="Times New Roman" panose="02020603050405020304" pitchFamily="18" charset="0"/>
                <a:ea typeface="宋体" panose="02010600030101010101" pitchFamily="2" charset="-122"/>
                <a:cs typeface="Times New Roman" panose="02020603050405020304" pitchFamily="18" charset="0"/>
              </a:rPr>
              <a:t>cook </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a dinner, for her father had to meet a friend and would be gone the whole day. There was nobody else to cook dinner for. </a:t>
            </a:r>
            <a:r>
              <a:rPr lang="en-US" altLang="zh-CN" sz="1600" b="1" kern="100" dirty="0" err="1">
                <a:effectLst/>
                <a:latin typeface="Times New Roman" panose="02020603050405020304" pitchFamily="18" charset="0"/>
                <a:ea typeface="宋体" panose="02010600030101010101" pitchFamily="2" charset="-122"/>
                <a:cs typeface="Times New Roman" panose="02020603050405020304" pitchFamily="18" charset="0"/>
              </a:rPr>
              <a:t>Prissy’s</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mother had died when Prissy was a baby.</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ts val="1800"/>
              </a:lnSpc>
            </a:pP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But as she walked home, she could not help thinking about Uncle Richard. He would certainly have cold New Year, cold enough to freeze the whole coming year. She felt</a:t>
            </a:r>
            <a:r>
              <a:rPr lang="en-US" altLang="zh-CN" sz="1600" b="1" u="sng" kern="100" dirty="0">
                <a:effectLst/>
                <a:latin typeface="Times New Roman" panose="02020603050405020304" pitchFamily="18" charset="0"/>
                <a:ea typeface="宋体" panose="02010600030101010101" pitchFamily="2" charset="-122"/>
                <a:cs typeface="Times New Roman" panose="02020603050405020304" pitchFamily="18" charset="0"/>
              </a:rPr>
              <a:t> sorry</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for him, picturing him returning from Navarre, cold and </a:t>
            </a:r>
            <a:r>
              <a:rPr lang="en-US" altLang="zh-CN" sz="1600" b="1" u="sng" kern="100" dirty="0">
                <a:effectLst/>
                <a:latin typeface="Times New Roman" panose="02020603050405020304" pitchFamily="18" charset="0"/>
                <a:ea typeface="宋体" panose="02010600030101010101" pitchFamily="2" charset="-122"/>
                <a:cs typeface="Times New Roman" panose="02020603050405020304" pitchFamily="18" charset="0"/>
              </a:rPr>
              <a:t>hungry</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to find a fireless house and an uncooked dinner.</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800"/>
              </a:lnSpc>
            </a:pP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800"/>
              </a:lnSpc>
            </a:pPr>
            <a:r>
              <a:rPr lang="en-US" altLang="zh-CN" sz="1600" b="1" i="1" kern="100" dirty="0">
                <a:effectLst/>
                <a:latin typeface="Times New Roman" panose="02020603050405020304" pitchFamily="18" charset="0"/>
                <a:ea typeface="宋体" panose="02010600030101010101" pitchFamily="2" charset="-122"/>
                <a:cs typeface="Times New Roman" panose="02020603050405020304" pitchFamily="18" charset="0"/>
              </a:rPr>
              <a:t>Para.1</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r>
              <a:rPr lang="en-US" altLang="zh-CN" sz="1600" b="1" i="1" kern="100" dirty="0">
                <a:effectLst/>
                <a:latin typeface="Times New Roman" panose="02020603050405020304" pitchFamily="18" charset="0"/>
                <a:ea typeface="宋体" panose="02010600030101010101" pitchFamily="2" charset="-122"/>
              </a:rPr>
              <a:t> </a:t>
            </a:r>
            <a:r>
              <a:rPr lang="en-US" altLang="zh-CN" sz="1600" b="1" i="1" kern="100" dirty="0">
                <a:latin typeface="Times New Roman" panose="02020603050405020304" pitchFamily="18" charset="0"/>
                <a:ea typeface="宋体" panose="02010600030101010101" pitchFamily="2" charset="-122"/>
              </a:rPr>
              <a:t>    </a:t>
            </a:r>
            <a:r>
              <a:rPr lang="en-US" altLang="zh-CN" sz="1600" b="1" i="1" kern="100" dirty="0">
                <a:effectLst/>
                <a:latin typeface="Times New Roman" panose="02020603050405020304" pitchFamily="18" charset="0"/>
                <a:ea typeface="宋体" panose="02010600030101010101" pitchFamily="2" charset="-122"/>
              </a:rPr>
              <a:t>Suddenly an idea came into </a:t>
            </a:r>
            <a:r>
              <a:rPr lang="en-US" altLang="zh-CN" sz="1600" b="1" i="1" kern="100" dirty="0" err="1">
                <a:effectLst/>
                <a:latin typeface="Times New Roman" panose="02020603050405020304" pitchFamily="18" charset="0"/>
                <a:ea typeface="宋体" panose="02010600030101010101" pitchFamily="2" charset="-122"/>
              </a:rPr>
              <a:t>Prissy’s</a:t>
            </a:r>
            <a:r>
              <a:rPr lang="en-US" altLang="zh-CN" sz="1600" b="1" i="1" kern="100" dirty="0">
                <a:effectLst/>
                <a:latin typeface="Times New Roman" panose="02020603050405020304" pitchFamily="18" charset="0"/>
                <a:ea typeface="宋体" panose="02010600030101010101" pitchFamily="2" charset="-122"/>
              </a:rPr>
              <a:t> head.</a:t>
            </a:r>
            <a:endParaRPr lang="en-US" altLang="zh-CN" sz="1600" b="1" i="1" kern="100" dirty="0">
              <a:effectLst/>
              <a:latin typeface="Times New Roman" panose="02020603050405020304" pitchFamily="18" charset="0"/>
              <a:ea typeface="宋体" panose="02010600030101010101" pitchFamily="2" charset="-122"/>
            </a:endParaRPr>
          </a:p>
          <a:p>
            <a:pPr algn="just">
              <a:lnSpc>
                <a:spcPts val="1800"/>
              </a:lnSpc>
            </a:pP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Para.2  </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r>
              <a:rPr lang="en-US" altLang="zh-CN" sz="1600" b="1" i="1" kern="100" dirty="0">
                <a:effectLst/>
                <a:latin typeface="Times New Roman" panose="02020603050405020304" pitchFamily="18" charset="0"/>
                <a:ea typeface="宋体" panose="02010600030101010101" pitchFamily="2" charset="-122"/>
              </a:rPr>
              <a:t>     Prissy had just set the table when an angry voice cut through the peace.</a:t>
            </a:r>
            <a:endParaRPr lang="zh-CN" alt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8853" y="915948"/>
            <a:ext cx="7309320" cy="3888432"/>
          </a:xfrm>
        </p:spPr>
        <p:txBody>
          <a:bodyPr/>
          <a:lstStyle/>
          <a:p>
            <a:pPr marL="0" lvl="0" indent="0" eaLnBrk="0" fontAlgn="base" hangingPunct="0">
              <a:lnSpc>
                <a:spcPct val="150000"/>
              </a:lnSpc>
              <a:spcBef>
                <a:spcPct val="0"/>
              </a:spcBef>
              <a:spcAft>
                <a:spcPct val="0"/>
              </a:spcAft>
              <a:buNone/>
              <a:defRPr/>
            </a:pPr>
            <a:r>
              <a:rPr lang="zh-CN" altLang="en-US" sz="2400" b="1" dirty="0">
                <a:solidFill>
                  <a:srgbClr val="FF0000"/>
                </a:solidFill>
                <a:latin typeface="Arial" panose="020B0604020202020204" pitchFamily="34" charset="0"/>
                <a:ea typeface="宋体" panose="02010600030101010101" pitchFamily="2" charset="-122"/>
              </a:rPr>
              <a:t>一</a:t>
            </a:r>
            <a:r>
              <a:rPr lang="en-US" altLang="zh-CN" sz="2400" b="1" dirty="0">
                <a:solidFill>
                  <a:srgbClr val="FF0000"/>
                </a:solidFill>
                <a:latin typeface="Arial" panose="020B0604020202020204" pitchFamily="34" charset="0"/>
                <a:ea typeface="宋体" panose="02010600030101010101" pitchFamily="2" charset="-122"/>
              </a:rPr>
              <a:t>. </a:t>
            </a:r>
            <a:r>
              <a:rPr lang="zh-CN" altLang="en-US" sz="2400" b="1" dirty="0">
                <a:solidFill>
                  <a:srgbClr val="FF0000"/>
                </a:solidFill>
                <a:latin typeface="Arial" panose="020B0604020202020204" pitchFamily="34" charset="0"/>
                <a:ea typeface="宋体" panose="02010600030101010101" pitchFamily="2" charset="-122"/>
              </a:rPr>
              <a:t>寻叙事要素</a:t>
            </a:r>
            <a:r>
              <a:rPr lang="en-US" altLang="zh-CN" sz="2400" b="1" dirty="0">
                <a:solidFill>
                  <a:srgbClr val="FF0000"/>
                </a:solidFill>
                <a:latin typeface="Arial" panose="020B0604020202020204" pitchFamily="34" charset="0"/>
                <a:ea typeface="宋体" panose="02010600030101010101" pitchFamily="2" charset="-122"/>
              </a:rPr>
              <a:t> </a:t>
            </a:r>
            <a:r>
              <a:rPr lang="en-US" altLang="zh-CN" sz="2400" b="1" dirty="0">
                <a:solidFill>
                  <a:srgbClr val="0000FF"/>
                </a:solidFill>
                <a:latin typeface="Arial" panose="020B0604020202020204" pitchFamily="34" charset="0"/>
                <a:ea typeface="宋体" panose="02010600030101010101" pitchFamily="2" charset="-122"/>
              </a:rPr>
              <a:t>(search  for the elements) </a:t>
            </a:r>
            <a:endParaRPr lang="en-US" altLang="zh-CN" sz="2400" b="1" dirty="0">
              <a:solidFill>
                <a:srgbClr val="0000FF"/>
              </a:solidFill>
              <a:latin typeface="Arial" panose="020B0604020202020204" pitchFamily="34" charset="0"/>
              <a:ea typeface="宋体" panose="02010600030101010101" pitchFamily="2" charset="-122"/>
            </a:endParaRPr>
          </a:p>
          <a:p>
            <a:pPr marL="0" lvl="0" indent="0" eaLnBrk="0" fontAlgn="base" hangingPunct="0">
              <a:lnSpc>
                <a:spcPct val="150000"/>
              </a:lnSpc>
              <a:spcBef>
                <a:spcPct val="0"/>
              </a:spcBef>
              <a:spcAft>
                <a:spcPct val="0"/>
              </a:spcAft>
              <a:buNone/>
              <a:defRPr/>
            </a:pPr>
            <a:r>
              <a:rPr lang="zh-CN" altLang="en-US" sz="2400" b="1" dirty="0">
                <a:solidFill>
                  <a:srgbClr val="FF0000"/>
                </a:solidFill>
                <a:latin typeface="Arial" panose="020B0604020202020204" pitchFamily="34" charset="0"/>
                <a:ea typeface="宋体" panose="02010600030101010101" pitchFamily="2" charset="-122"/>
              </a:rPr>
              <a:t>二</a:t>
            </a:r>
            <a:r>
              <a:rPr lang="en-US" altLang="zh-CN" sz="2400" b="1" dirty="0">
                <a:solidFill>
                  <a:srgbClr val="FF0000"/>
                </a:solidFill>
                <a:latin typeface="Arial" panose="020B0604020202020204" pitchFamily="34" charset="0"/>
                <a:ea typeface="宋体" panose="02010600030101010101" pitchFamily="2" charset="-122"/>
              </a:rPr>
              <a:t>. </a:t>
            </a:r>
            <a:r>
              <a:rPr lang="zh-CN" altLang="en-US" sz="2400" b="1" dirty="0">
                <a:solidFill>
                  <a:srgbClr val="FF0000"/>
                </a:solidFill>
                <a:latin typeface="Arial" panose="020B0604020202020204" pitchFamily="34" charset="0"/>
                <a:ea typeface="宋体" panose="02010600030101010101" pitchFamily="2" charset="-122"/>
              </a:rPr>
              <a:t>探故</a:t>
            </a:r>
            <a:r>
              <a:rPr lang="zh-CN" altLang="en-US" sz="2400" b="1" dirty="0">
                <a:solidFill>
                  <a:srgbClr val="FF0701"/>
                </a:solidFill>
                <a:latin typeface="Arial" panose="020B0604020202020204" pitchFamily="34" charset="0"/>
                <a:ea typeface="宋体" panose="02010600030101010101" pitchFamily="2" charset="-122"/>
              </a:rPr>
              <a:t>事线索</a:t>
            </a:r>
            <a:r>
              <a:rPr lang="zh-CN" altLang="en-US" sz="2400" b="1" dirty="0">
                <a:solidFill>
                  <a:srgbClr val="FFFF00"/>
                </a:solidFill>
                <a:latin typeface="Arial" panose="020B0604020202020204" pitchFamily="34" charset="0"/>
                <a:ea typeface="宋体" panose="02010600030101010101" pitchFamily="2" charset="-122"/>
              </a:rPr>
              <a:t> </a:t>
            </a:r>
            <a:r>
              <a:rPr lang="en-US" altLang="zh-CN" sz="2400" b="1" dirty="0">
                <a:solidFill>
                  <a:srgbClr val="0000FF"/>
                </a:solidFill>
                <a:latin typeface="Arial" panose="020B0604020202020204" pitchFamily="34" charset="0"/>
                <a:ea typeface="宋体" panose="02010600030101010101" pitchFamily="2" charset="-122"/>
              </a:rPr>
              <a:t>( trace the clues)</a:t>
            </a:r>
            <a:endParaRPr lang="en-US" altLang="zh-CN" sz="2400" b="1" dirty="0">
              <a:solidFill>
                <a:srgbClr val="0000FF"/>
              </a:solidFill>
              <a:latin typeface="Arial" panose="020B0604020202020204" pitchFamily="34" charset="0"/>
              <a:ea typeface="宋体" panose="02010600030101010101" pitchFamily="2" charset="-122"/>
            </a:endParaRPr>
          </a:p>
          <a:p>
            <a:pPr marL="0" lvl="0" indent="0" eaLnBrk="0" fontAlgn="base" hangingPunct="0">
              <a:lnSpc>
                <a:spcPct val="150000"/>
              </a:lnSpc>
              <a:spcBef>
                <a:spcPct val="0"/>
              </a:spcBef>
              <a:spcAft>
                <a:spcPct val="0"/>
              </a:spcAft>
              <a:buNone/>
              <a:defRPr/>
            </a:pPr>
            <a:r>
              <a:rPr lang="zh-CN" altLang="en-US" sz="2400" b="1" dirty="0">
                <a:solidFill>
                  <a:srgbClr val="FF0000"/>
                </a:solidFill>
                <a:latin typeface="Arial" panose="020B0604020202020204" pitchFamily="34" charset="0"/>
                <a:ea typeface="宋体" panose="02010600030101010101" pitchFamily="2" charset="-122"/>
              </a:rPr>
              <a:t>三</a:t>
            </a:r>
            <a:r>
              <a:rPr lang="en-US" altLang="zh-CN" sz="2400" b="1" dirty="0">
                <a:solidFill>
                  <a:srgbClr val="FF0000"/>
                </a:solidFill>
                <a:latin typeface="Arial" panose="020B0604020202020204" pitchFamily="34" charset="0"/>
                <a:ea typeface="宋体" panose="02010600030101010101" pitchFamily="2" charset="-122"/>
              </a:rPr>
              <a:t>. </a:t>
            </a:r>
            <a:r>
              <a:rPr lang="zh-CN" altLang="en-US" sz="2400" b="1" dirty="0">
                <a:solidFill>
                  <a:srgbClr val="FF0000"/>
                </a:solidFill>
                <a:latin typeface="Arial" panose="020B0604020202020204" pitchFamily="34" charset="0"/>
                <a:ea typeface="宋体" panose="02010600030101010101" pitchFamily="2" charset="-122"/>
              </a:rPr>
              <a:t>找中心矛盾 </a:t>
            </a:r>
            <a:r>
              <a:rPr lang="en-US" altLang="zh-CN" sz="2400" b="1" dirty="0">
                <a:solidFill>
                  <a:srgbClr val="0000FF"/>
                </a:solidFill>
                <a:latin typeface="Arial" panose="020B0604020202020204" pitchFamily="34" charset="0"/>
                <a:ea typeface="宋体" panose="02010600030101010101" pitchFamily="2" charset="-122"/>
              </a:rPr>
              <a:t>(search  for the central conflicts)</a:t>
            </a:r>
            <a:endParaRPr lang="en-US" altLang="zh-CN" sz="2400" b="1" dirty="0">
              <a:solidFill>
                <a:srgbClr val="0000FF"/>
              </a:solidFill>
              <a:latin typeface="Arial" panose="020B0604020202020204" pitchFamily="34" charset="0"/>
              <a:ea typeface="宋体" panose="02010600030101010101" pitchFamily="2" charset="-122"/>
            </a:endParaRPr>
          </a:p>
          <a:p>
            <a:pPr marL="0" lvl="0" indent="0" eaLnBrk="0" fontAlgn="base" hangingPunct="0">
              <a:lnSpc>
                <a:spcPct val="150000"/>
              </a:lnSpc>
              <a:spcBef>
                <a:spcPct val="0"/>
              </a:spcBef>
              <a:spcAft>
                <a:spcPct val="0"/>
              </a:spcAft>
              <a:buNone/>
              <a:defRPr/>
            </a:pPr>
            <a:r>
              <a:rPr lang="zh-CN" altLang="en-US" sz="2400" b="1" dirty="0">
                <a:solidFill>
                  <a:srgbClr val="FF0000"/>
                </a:solidFill>
                <a:latin typeface="Arial" panose="020B0604020202020204" pitchFamily="34" charset="0"/>
                <a:ea typeface="宋体" panose="02010600030101010101" pitchFamily="2" charset="-122"/>
              </a:rPr>
              <a:t>四</a:t>
            </a:r>
            <a:r>
              <a:rPr lang="en-US" altLang="zh-CN" sz="2400" b="1" dirty="0">
                <a:solidFill>
                  <a:srgbClr val="FF0000"/>
                </a:solidFill>
                <a:latin typeface="Arial" panose="020B0604020202020204" pitchFamily="34" charset="0"/>
                <a:ea typeface="宋体" panose="02010600030101010101" pitchFamily="2" charset="-122"/>
              </a:rPr>
              <a:t>. </a:t>
            </a:r>
            <a:r>
              <a:rPr lang="zh-CN" altLang="en-US" sz="2400" b="1" dirty="0">
                <a:solidFill>
                  <a:srgbClr val="FF0000"/>
                </a:solidFill>
                <a:latin typeface="Arial" panose="020B0604020202020204" pitchFamily="34" charset="0"/>
                <a:ea typeface="宋体" panose="02010600030101010101" pitchFamily="2" charset="-122"/>
              </a:rPr>
              <a:t>研文章主题 </a:t>
            </a:r>
            <a:r>
              <a:rPr lang="en-US" altLang="zh-CN" sz="2400" b="1" dirty="0">
                <a:solidFill>
                  <a:srgbClr val="0000FF"/>
                </a:solidFill>
                <a:latin typeface="Arial" panose="020B0604020202020204" pitchFamily="34" charset="0"/>
                <a:ea typeface="宋体" panose="02010600030101010101" pitchFamily="2" charset="-122"/>
              </a:rPr>
              <a:t>( explore the theme)</a:t>
            </a:r>
            <a:endParaRPr lang="en-US" altLang="zh-CN" sz="2400" b="1" dirty="0">
              <a:solidFill>
                <a:srgbClr val="0000FF"/>
              </a:solidFill>
              <a:latin typeface="Arial" panose="020B0604020202020204" pitchFamily="34" charset="0"/>
              <a:ea typeface="宋体" panose="02010600030101010101" pitchFamily="2" charset="-122"/>
            </a:endParaRPr>
          </a:p>
          <a:p>
            <a:pPr marL="514350" lvl="0" indent="-514350" eaLnBrk="0" fontAlgn="base" hangingPunct="0">
              <a:lnSpc>
                <a:spcPct val="150000"/>
              </a:lnSpc>
              <a:spcBef>
                <a:spcPct val="0"/>
              </a:spcBef>
              <a:spcAft>
                <a:spcPct val="0"/>
              </a:spcAft>
              <a:buFontTx/>
              <a:buAutoNum type="ea1ChsPeriod" startAt="5"/>
              <a:defRPr/>
            </a:pPr>
            <a:r>
              <a:rPr lang="zh-CN" altLang="en-US" sz="2400" b="1" dirty="0">
                <a:solidFill>
                  <a:srgbClr val="FF0000"/>
                </a:solidFill>
                <a:latin typeface="Arial" panose="020B0604020202020204" pitchFamily="34" charset="0"/>
                <a:ea typeface="宋体" panose="02010600030101010101" pitchFamily="2" charset="-122"/>
              </a:rPr>
              <a:t>析人物性格 </a:t>
            </a:r>
            <a:r>
              <a:rPr lang="en-US" altLang="zh-CN" sz="2400" b="1" dirty="0">
                <a:solidFill>
                  <a:srgbClr val="0000FF"/>
                </a:solidFill>
                <a:latin typeface="Arial" panose="020B0604020202020204" pitchFamily="34" charset="0"/>
                <a:ea typeface="宋体" panose="02010600030101010101" pitchFamily="2" charset="-122"/>
              </a:rPr>
              <a:t>( analyze the character)</a:t>
            </a:r>
            <a:endParaRPr lang="en-US" altLang="zh-CN" sz="2400" b="1" dirty="0">
              <a:solidFill>
                <a:srgbClr val="0000FF"/>
              </a:solidFill>
              <a:latin typeface="Arial" panose="020B0604020202020204" pitchFamily="34" charset="0"/>
              <a:ea typeface="宋体" panose="02010600030101010101" pitchFamily="2" charset="-122"/>
            </a:endParaRPr>
          </a:p>
          <a:p>
            <a:pPr marL="514350" lvl="0" indent="-514350" eaLnBrk="0" fontAlgn="base" hangingPunct="0">
              <a:lnSpc>
                <a:spcPct val="150000"/>
              </a:lnSpc>
              <a:spcBef>
                <a:spcPct val="0"/>
              </a:spcBef>
              <a:spcAft>
                <a:spcPct val="0"/>
              </a:spcAft>
              <a:buFontTx/>
              <a:buAutoNum type="ea1ChsPeriod" startAt="5"/>
              <a:defRPr/>
            </a:pPr>
            <a:r>
              <a:rPr lang="zh-CN" altLang="en-US" sz="2400" b="1" dirty="0">
                <a:solidFill>
                  <a:srgbClr val="FF0000"/>
                </a:solidFill>
                <a:latin typeface="Arial" panose="020B0604020202020204" pitchFamily="34" charset="0"/>
                <a:ea typeface="宋体" panose="02010600030101010101" pitchFamily="2" charset="-122"/>
              </a:rPr>
              <a:t>估故事结尾</a:t>
            </a:r>
            <a:r>
              <a:rPr lang="en-US" altLang="zh-CN" sz="2400" b="1" dirty="0">
                <a:solidFill>
                  <a:srgbClr val="FF0000"/>
                </a:solidFill>
                <a:latin typeface="Arial" panose="020B0604020202020204" pitchFamily="34" charset="0"/>
                <a:ea typeface="宋体" panose="02010600030101010101" pitchFamily="2" charset="-122"/>
              </a:rPr>
              <a:t> </a:t>
            </a:r>
            <a:r>
              <a:rPr lang="en-US" altLang="zh-CN" sz="2400" b="1" dirty="0">
                <a:solidFill>
                  <a:srgbClr val="0000FF"/>
                </a:solidFill>
                <a:latin typeface="Arial" panose="020B0604020202020204" pitchFamily="34" charset="0"/>
                <a:ea typeface="宋体" panose="02010600030101010101" pitchFamily="2" charset="-122"/>
              </a:rPr>
              <a:t>( predicting the ending)</a:t>
            </a:r>
            <a:endParaRPr lang="zh-CN" altLang="en-US" sz="2400" b="1" dirty="0">
              <a:solidFill>
                <a:srgbClr val="0000FF"/>
              </a:solidFill>
              <a:latin typeface="Arial" panose="020B0604020202020204" pitchFamily="34" charset="0"/>
              <a:ea typeface="宋体" panose="02010600030101010101" pitchFamily="2" charset="-122"/>
            </a:endParaRPr>
          </a:p>
          <a:p>
            <a:pPr marL="0" indent="0">
              <a:buNone/>
            </a:pPr>
            <a:endParaRPr lang="zh-CN" altLang="en-US" sz="2400" dirty="0"/>
          </a:p>
        </p:txBody>
      </p:sp>
      <p:grpSp>
        <p:nvGrpSpPr>
          <p:cNvPr id="4" name="组合 1"/>
          <p:cNvGrpSpPr/>
          <p:nvPr/>
        </p:nvGrpSpPr>
        <p:grpSpPr bwMode="auto">
          <a:xfrm>
            <a:off x="2267744" y="255953"/>
            <a:ext cx="4392488" cy="523220"/>
            <a:chOff x="2616410" y="60467"/>
            <a:chExt cx="3671790" cy="523220"/>
          </a:xfrm>
        </p:grpSpPr>
        <p:sp>
          <p:nvSpPr>
            <p:cNvPr id="5" name="矩形 4"/>
            <p:cNvSpPr/>
            <p:nvPr/>
          </p:nvSpPr>
          <p:spPr>
            <a:xfrm>
              <a:off x="2616410" y="60467"/>
              <a:ext cx="3671790" cy="523220"/>
            </a:xfrm>
            <a:prstGeom prst="rect">
              <a:avLst/>
            </a:prstGeom>
            <a:solidFill>
              <a:srgbClr val="FFFF00"/>
            </a:solidFill>
            <a:ln>
              <a:solidFill>
                <a:srgbClr val="FF0000"/>
              </a:solidFill>
            </a:ln>
            <a:effectLst>
              <a:innerShdw blurRad="63500" dist="50800" dir="18900000">
                <a:prstClr val="black">
                  <a:alpha val="50000"/>
                </a:prstClr>
              </a:innerShdw>
            </a:effectLst>
          </p:spPr>
          <p:txBody>
            <a:bodyPr>
              <a:spAutoFit/>
            </a:bodyPr>
            <a:lstStyle/>
            <a:p>
              <a:pPr>
                <a:defRPr/>
              </a:pPr>
              <a:endParaRPr lang="zh-CN" altLang="en-US" sz="2800" dirty="0"/>
            </a:p>
          </p:txBody>
        </p:sp>
        <p:sp>
          <p:nvSpPr>
            <p:cNvPr id="6" name="文本框 1"/>
            <p:cNvSpPr txBox="1">
              <a:spLocks noChangeArrowheads="1"/>
            </p:cNvSpPr>
            <p:nvPr/>
          </p:nvSpPr>
          <p:spPr bwMode="auto">
            <a:xfrm>
              <a:off x="3036464" y="72181"/>
              <a:ext cx="283168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0000"/>
                  </a:solidFill>
                </a:rPr>
                <a:t>读后续写情节的构思</a:t>
              </a:r>
              <a:endParaRPr lang="zh-CN" altLang="en-US" sz="28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p:cNvSpPr txBox="1">
            <a:spLocks noChangeArrowheads="1"/>
          </p:cNvSpPr>
          <p:nvPr/>
        </p:nvSpPr>
        <p:spPr bwMode="auto">
          <a:xfrm>
            <a:off x="4694291" y="278316"/>
            <a:ext cx="4311650" cy="623887"/>
          </a:xfrm>
          <a:prstGeom prst="rect">
            <a:avLst/>
          </a:prstGeom>
          <a:solidFill>
            <a:srgbClr val="FFC000"/>
          </a:solidFill>
          <a:ln w="9525">
            <a:noFill/>
            <a:miter lim="800000"/>
          </a:ln>
          <a:effectLst>
            <a:innerShdw blurRad="114300">
              <a:prstClr val="black"/>
            </a:innerShdw>
            <a:reflection blurRad="6350" stA="50000" endA="300" endPos="55500" dist="50800" dir="5400000" sy="-100000" algn="bl" rotWithShape="0"/>
          </a:effectLst>
        </p:spPr>
        <p:txBody>
          <a:bodyPr lIns="68580" tIns="34290" rIns="68580" bIns="34290">
            <a:spAutoFit/>
          </a:bodyPr>
          <a:lstStyle/>
          <a:p>
            <a:pPr>
              <a:defRPr/>
            </a:pPr>
            <a:r>
              <a:rPr lang="zh-CN" altLang="en-US" sz="3600" b="1" dirty="0"/>
              <a:t>续写体裁：记叙文</a:t>
            </a:r>
            <a:endParaRPr lang="zh-CN" altLang="en-US" sz="3600" b="1" dirty="0"/>
          </a:p>
        </p:txBody>
      </p:sp>
      <p:sp>
        <p:nvSpPr>
          <p:cNvPr id="8" name="文本框 12"/>
          <p:cNvSpPr txBox="1">
            <a:spLocks noChangeArrowheads="1"/>
          </p:cNvSpPr>
          <p:nvPr/>
        </p:nvSpPr>
        <p:spPr bwMode="auto">
          <a:xfrm>
            <a:off x="755576" y="1085162"/>
            <a:ext cx="169829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t>读情节</a:t>
            </a:r>
            <a:endParaRPr lang="zh-CN" altLang="en-US" sz="2400" b="1" dirty="0"/>
          </a:p>
        </p:txBody>
      </p:sp>
      <p:grpSp>
        <p:nvGrpSpPr>
          <p:cNvPr id="9" name="组合 2"/>
          <p:cNvGrpSpPr/>
          <p:nvPr/>
        </p:nvGrpSpPr>
        <p:grpSpPr bwMode="auto">
          <a:xfrm>
            <a:off x="387598" y="1997974"/>
            <a:ext cx="4070350" cy="2208213"/>
            <a:chOff x="289972" y="2595743"/>
            <a:chExt cx="5426464" cy="2942744"/>
          </a:xfrm>
        </p:grpSpPr>
        <p:cxnSp>
          <p:nvCxnSpPr>
            <p:cNvPr id="10" name="直接连接符 9"/>
            <p:cNvCxnSpPr/>
            <p:nvPr/>
          </p:nvCxnSpPr>
          <p:spPr>
            <a:xfrm>
              <a:off x="289972" y="5532140"/>
              <a:ext cx="150688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775689" y="2616899"/>
              <a:ext cx="1953442" cy="292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97385" y="2595743"/>
              <a:ext cx="751323" cy="225730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425429" y="4836121"/>
              <a:ext cx="1291007"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311398" y="4282387"/>
            <a:ext cx="1568450" cy="369887"/>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100" b="1" dirty="0">
                <a:solidFill>
                  <a:schemeClr val="tx1"/>
                </a:solidFill>
                <a:latin typeface="Georgia" panose="02040502050405020303" pitchFamily="18" charset="0"/>
              </a:rPr>
              <a:t>Beginning</a:t>
            </a:r>
            <a:endParaRPr lang="zh-CN" altLang="en-US" sz="2100" b="1" dirty="0">
              <a:solidFill>
                <a:schemeClr val="tx1"/>
              </a:solidFill>
              <a:latin typeface="Georgia" panose="02040502050405020303" pitchFamily="18" charset="0"/>
            </a:endParaRPr>
          </a:p>
        </p:txBody>
      </p:sp>
      <p:sp>
        <p:nvSpPr>
          <p:cNvPr id="15" name="矩形 14"/>
          <p:cNvSpPr/>
          <p:nvPr/>
        </p:nvSpPr>
        <p:spPr>
          <a:xfrm>
            <a:off x="2386260" y="1604274"/>
            <a:ext cx="1198563" cy="3937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100" b="1" dirty="0">
                <a:solidFill>
                  <a:schemeClr val="tx1"/>
                </a:solidFill>
                <a:latin typeface="Georgia" panose="02040502050405020303" pitchFamily="18" charset="0"/>
              </a:rPr>
              <a:t>Climax</a:t>
            </a:r>
            <a:endParaRPr lang="zh-CN" altLang="en-US" sz="2100" b="1" dirty="0">
              <a:solidFill>
                <a:schemeClr val="tx1"/>
              </a:solidFill>
              <a:latin typeface="Georgia" panose="02040502050405020303" pitchFamily="18" charset="0"/>
            </a:endParaRPr>
          </a:p>
        </p:txBody>
      </p:sp>
      <p:sp>
        <p:nvSpPr>
          <p:cNvPr id="16" name="矩形 15"/>
          <p:cNvSpPr/>
          <p:nvPr/>
        </p:nvSpPr>
        <p:spPr>
          <a:xfrm>
            <a:off x="3443535" y="3779149"/>
            <a:ext cx="1196975" cy="38735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100" b="1" dirty="0">
                <a:solidFill>
                  <a:schemeClr val="tx1"/>
                </a:solidFill>
                <a:latin typeface="Georgia" panose="02040502050405020303" pitchFamily="18" charset="0"/>
              </a:rPr>
              <a:t>Closing</a:t>
            </a:r>
            <a:endParaRPr lang="zh-CN" altLang="en-US" sz="2100" b="1" dirty="0">
              <a:solidFill>
                <a:schemeClr val="tx1"/>
              </a:solidFill>
              <a:latin typeface="Georgia" panose="02040502050405020303" pitchFamily="18" charset="0"/>
            </a:endParaRPr>
          </a:p>
        </p:txBody>
      </p:sp>
      <p:sp>
        <p:nvSpPr>
          <p:cNvPr id="17" name="文本框 23"/>
          <p:cNvSpPr txBox="1">
            <a:spLocks noChangeArrowheads="1"/>
          </p:cNvSpPr>
          <p:nvPr/>
        </p:nvSpPr>
        <p:spPr bwMode="auto">
          <a:xfrm rot="18322226">
            <a:off x="857498" y="2705999"/>
            <a:ext cx="23336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a:solidFill>
                  <a:srgbClr val="FF0000"/>
                </a:solidFill>
                <a:latin typeface="Georgia" panose="02040502050405020303" pitchFamily="18" charset="0"/>
              </a:rPr>
              <a:t>Developing</a:t>
            </a:r>
            <a:endParaRPr lang="zh-CN" altLang="en-US" b="1">
              <a:solidFill>
                <a:srgbClr val="FF0000"/>
              </a:solidFill>
              <a:latin typeface="Georgia" panose="02040502050405020303" pitchFamily="18" charset="0"/>
            </a:endParaRPr>
          </a:p>
        </p:txBody>
      </p:sp>
      <p:sp>
        <p:nvSpPr>
          <p:cNvPr id="18" name="文本框 29"/>
          <p:cNvSpPr txBox="1">
            <a:spLocks noChangeArrowheads="1"/>
          </p:cNvSpPr>
          <p:nvPr/>
        </p:nvSpPr>
        <p:spPr bwMode="auto">
          <a:xfrm>
            <a:off x="4746079" y="1566174"/>
            <a:ext cx="2333625" cy="469359"/>
          </a:xfrm>
          <a:prstGeom prst="rect">
            <a:avLst/>
          </a:prstGeom>
          <a:solidFill>
            <a:srgbClr val="FFFF00"/>
          </a:solidFill>
          <a:ln w="9525">
            <a:solidFill>
              <a:srgbClr val="FF0000"/>
            </a:solidFill>
            <a:miter lim="800000"/>
          </a:ln>
          <a:effectLst>
            <a:innerShdw blurRad="63500" dist="50800" dir="16200000">
              <a:prstClr val="black">
                <a:alpha val="50000"/>
              </a:prstClr>
            </a:innerShdw>
          </a:effectLst>
        </p:spPr>
        <p:txBody>
          <a:bodyPr lIns="68580" tIns="34290" rIns="68580" bIns="34290">
            <a:spAutoFit/>
          </a:bodyPr>
          <a:lstStyle/>
          <a:p>
            <a:pPr>
              <a:defRPr/>
            </a:pPr>
            <a:r>
              <a:rPr lang="en-US" altLang="zh-CN" sz="2600" b="1" dirty="0">
                <a:solidFill>
                  <a:srgbClr val="FF0000"/>
                </a:solidFill>
                <a:latin typeface="Georgia" panose="02040502050405020303" pitchFamily="18" charset="0"/>
              </a:rPr>
              <a:t>Developing:</a:t>
            </a:r>
            <a:endParaRPr lang="zh-CN" altLang="en-US" sz="2600" b="1" dirty="0">
              <a:solidFill>
                <a:srgbClr val="FF0000"/>
              </a:solidFill>
              <a:latin typeface="Georgia" panose="02040502050405020303" pitchFamily="18" charset="0"/>
            </a:endParaRPr>
          </a:p>
        </p:txBody>
      </p:sp>
      <p:sp>
        <p:nvSpPr>
          <p:cNvPr id="19" name="椭圆 18"/>
          <p:cNvSpPr/>
          <p:nvPr/>
        </p:nvSpPr>
        <p:spPr>
          <a:xfrm>
            <a:off x="6960641" y="2351986"/>
            <a:ext cx="1042988" cy="54292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22" name="TextBox 10"/>
          <p:cNvSpPr txBox="1">
            <a:spLocks noChangeArrowheads="1"/>
          </p:cNvSpPr>
          <p:nvPr/>
        </p:nvSpPr>
        <p:spPr bwMode="auto">
          <a:xfrm>
            <a:off x="4630985" y="2127458"/>
            <a:ext cx="4659312"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rgbClr val="FF0000"/>
                </a:solidFill>
                <a:latin typeface="Times New Roman" panose="02020603050405020304" pitchFamily="18" charset="0"/>
                <a:cs typeface="Times New Roman" panose="02020603050405020304" pitchFamily="18" charset="0"/>
              </a:rPr>
              <a:t>Inciting incident</a:t>
            </a:r>
            <a:r>
              <a:rPr lang="zh-CN" altLang="en-US" sz="2000" b="1" dirty="0">
                <a:solidFill>
                  <a:srgbClr val="FF0000"/>
                </a:solidFill>
                <a:latin typeface="Times New Roman" panose="02020603050405020304" pitchFamily="18" charset="0"/>
                <a:cs typeface="Times New Roman" panose="02020603050405020304" pitchFamily="18" charset="0"/>
              </a:rPr>
              <a:t>：</a:t>
            </a:r>
            <a:endParaRPr lang="en-US" altLang="zh-CN" sz="2000" b="1" dirty="0">
              <a:solidFill>
                <a:srgbClr val="FF0000"/>
              </a:solidFill>
              <a:latin typeface="Times New Roman" panose="02020603050405020304" pitchFamily="18" charset="0"/>
              <a:cs typeface="Times New Roman" panose="02020603050405020304" pitchFamily="18" charset="0"/>
            </a:endParaRPr>
          </a:p>
          <a:p>
            <a:r>
              <a:rPr lang="zh-CN" altLang="en-US" sz="2000" b="1" dirty="0">
                <a:latin typeface="Times New Roman" panose="02020603050405020304" pitchFamily="18" charset="0"/>
                <a:cs typeface="Times New Roman" panose="02020603050405020304" pitchFamily="18" charset="0"/>
              </a:rPr>
              <a:t>引发故事矛盾或冲突</a:t>
            </a:r>
            <a:r>
              <a:rPr lang="en-US" altLang="zh-CN" sz="2000" b="1" dirty="0">
                <a:latin typeface="Times New Roman" panose="02020603050405020304" pitchFamily="18" charset="0"/>
                <a:cs typeface="Times New Roman" panose="02020603050405020304" pitchFamily="18" charset="0"/>
              </a:rPr>
              <a:t>(conflict) </a:t>
            </a:r>
            <a:r>
              <a:rPr lang="zh-CN" altLang="en-US" sz="2000" b="1" dirty="0">
                <a:latin typeface="Times New Roman" panose="02020603050405020304" pitchFamily="18" charset="0"/>
                <a:cs typeface="Times New Roman" panose="02020603050405020304" pitchFamily="18" charset="0"/>
              </a:rPr>
              <a:t>的事件</a:t>
            </a:r>
            <a:r>
              <a:rPr lang="en-US" altLang="zh-CN" sz="2000" b="1" dirty="0">
                <a:latin typeface="Times New Roman" panose="02020603050405020304" pitchFamily="18" charset="0"/>
                <a:cs typeface="Times New Roman" panose="02020603050405020304" pitchFamily="18" charset="0"/>
              </a:rPr>
              <a:t>; </a:t>
            </a:r>
            <a:endParaRPr lang="en-US" altLang="zh-CN" sz="2000" b="1" dirty="0">
              <a:latin typeface="Times New Roman" panose="02020603050405020304" pitchFamily="18" charset="0"/>
              <a:cs typeface="Times New Roman" panose="02020603050405020304" pitchFamily="18" charset="0"/>
            </a:endParaRPr>
          </a:p>
          <a:p>
            <a:r>
              <a:rPr lang="en-US" altLang="zh-CN" sz="2000" b="1" dirty="0">
                <a:solidFill>
                  <a:srgbClr val="FF0000"/>
                </a:solidFill>
                <a:latin typeface="Times New Roman" panose="02020603050405020304" pitchFamily="18" charset="0"/>
                <a:cs typeface="Times New Roman" panose="02020603050405020304" pitchFamily="18" charset="0"/>
              </a:rPr>
              <a:t>Rising action</a:t>
            </a:r>
            <a:r>
              <a:rPr lang="zh-CN" altLang="en-US" sz="2000" b="1" dirty="0">
                <a:solidFill>
                  <a:srgbClr val="FF0000"/>
                </a:solidFill>
                <a:latin typeface="Times New Roman" panose="02020603050405020304" pitchFamily="18" charset="0"/>
                <a:cs typeface="Times New Roman" panose="02020603050405020304" pitchFamily="18" charset="0"/>
              </a:rPr>
              <a:t>：</a:t>
            </a:r>
            <a:endParaRPr lang="en-US" altLang="zh-CN" sz="2000" b="1" dirty="0">
              <a:solidFill>
                <a:srgbClr val="FF0000"/>
              </a:solidFill>
              <a:latin typeface="Times New Roman" panose="02020603050405020304" pitchFamily="18" charset="0"/>
              <a:cs typeface="Times New Roman" panose="02020603050405020304" pitchFamily="18" charset="0"/>
            </a:endParaRPr>
          </a:p>
          <a:p>
            <a:r>
              <a:rPr lang="zh-CN" altLang="en-US" sz="2000" b="1" dirty="0">
                <a:latin typeface="Times New Roman" panose="02020603050405020304" pitchFamily="18" charset="0"/>
                <a:cs typeface="Times New Roman" panose="02020603050405020304" pitchFamily="18" charset="0"/>
              </a:rPr>
              <a:t>围绕冲突故事主人公采取一系列行动</a:t>
            </a:r>
            <a:r>
              <a:rPr lang="en-US" altLang="zh-CN" sz="2000" b="1" dirty="0">
                <a:latin typeface="Times New Roman" panose="02020603050405020304" pitchFamily="18" charset="0"/>
                <a:cs typeface="Times New Roman" panose="02020603050405020304" pitchFamily="18" charset="0"/>
              </a:rPr>
              <a:t>;</a:t>
            </a:r>
            <a:endParaRPr lang="en-US" altLang="zh-CN" sz="2000" b="1" dirty="0">
              <a:latin typeface="Times New Roman" panose="02020603050405020304" pitchFamily="18" charset="0"/>
              <a:cs typeface="Times New Roman" panose="02020603050405020304" pitchFamily="18" charset="0"/>
            </a:endParaRPr>
          </a:p>
          <a:p>
            <a:r>
              <a:rPr lang="en-US" altLang="zh-CN" sz="2000" b="1" dirty="0">
                <a:solidFill>
                  <a:srgbClr val="FF0000"/>
                </a:solidFill>
                <a:latin typeface="Times New Roman" panose="02020603050405020304" pitchFamily="18" charset="0"/>
                <a:cs typeface="Times New Roman" panose="02020603050405020304" pitchFamily="18" charset="0"/>
              </a:rPr>
              <a:t>Falling action</a:t>
            </a:r>
            <a:r>
              <a:rPr lang="zh-CN" altLang="en-US" sz="2000" b="1" dirty="0">
                <a:solidFill>
                  <a:srgbClr val="FF0000"/>
                </a:solidFill>
                <a:latin typeface="Times New Roman" panose="02020603050405020304" pitchFamily="18" charset="0"/>
                <a:cs typeface="Times New Roman" panose="02020603050405020304" pitchFamily="18" charset="0"/>
              </a:rPr>
              <a:t>：</a:t>
            </a:r>
            <a:endParaRPr lang="en-US" altLang="zh-CN" sz="2000" b="1" dirty="0">
              <a:solidFill>
                <a:srgbClr val="FF0000"/>
              </a:solidFill>
              <a:latin typeface="Times New Roman" panose="02020603050405020304" pitchFamily="18" charset="0"/>
              <a:cs typeface="Times New Roman" panose="02020603050405020304" pitchFamily="18" charset="0"/>
            </a:endParaRPr>
          </a:p>
          <a:p>
            <a:r>
              <a:rPr lang="zh-CN" altLang="en-US" sz="2000" b="1" dirty="0">
                <a:latin typeface="Times New Roman" panose="02020603050405020304" pitchFamily="18" charset="0"/>
                <a:cs typeface="Times New Roman" panose="02020603050405020304" pitchFamily="18" charset="0"/>
              </a:rPr>
              <a:t>冲突向得以解决的方向发展</a:t>
            </a:r>
            <a:r>
              <a:rPr lang="en-US" altLang="zh-CN" sz="2000" b="1" dirty="0">
                <a:latin typeface="Times New Roman" panose="02020603050405020304" pitchFamily="18" charset="0"/>
                <a:cs typeface="Times New Roman" panose="02020603050405020304" pitchFamily="18" charset="0"/>
              </a:rPr>
              <a:t>; </a:t>
            </a:r>
            <a:endParaRPr lang="en-US" altLang="zh-CN" sz="2000" b="1" dirty="0">
              <a:latin typeface="Times New Roman" panose="02020603050405020304" pitchFamily="18" charset="0"/>
              <a:cs typeface="Times New Roman" panose="02020603050405020304" pitchFamily="18" charset="0"/>
            </a:endParaRPr>
          </a:p>
          <a:p>
            <a:r>
              <a:rPr lang="en-US" altLang="zh-CN" sz="2000" b="1" dirty="0">
                <a:solidFill>
                  <a:srgbClr val="FF0000"/>
                </a:solidFill>
                <a:latin typeface="Times New Roman" panose="02020603050405020304" pitchFamily="18" charset="0"/>
                <a:cs typeface="Times New Roman" panose="02020603050405020304" pitchFamily="18" charset="0"/>
              </a:rPr>
              <a:t>Resolution</a:t>
            </a:r>
            <a:r>
              <a:rPr lang="zh-CN" altLang="en-US" sz="2000" b="1" dirty="0">
                <a:solidFill>
                  <a:srgbClr val="FF0000"/>
                </a:solidFill>
                <a:latin typeface="Times New Roman" panose="02020603050405020304" pitchFamily="18" charset="0"/>
                <a:cs typeface="Times New Roman" panose="02020603050405020304" pitchFamily="18" charset="0"/>
              </a:rPr>
              <a:t>：</a:t>
            </a:r>
            <a:endParaRPr lang="en-US" altLang="zh-CN" sz="2000" b="1" dirty="0">
              <a:solidFill>
                <a:srgbClr val="FF0000"/>
              </a:solidFill>
              <a:latin typeface="Times New Roman" panose="02020603050405020304" pitchFamily="18" charset="0"/>
              <a:cs typeface="Times New Roman" panose="02020603050405020304" pitchFamily="18" charset="0"/>
            </a:endParaRPr>
          </a:p>
          <a:p>
            <a:r>
              <a:rPr lang="zh-CN" altLang="en-US" sz="2000" b="1" dirty="0">
                <a:latin typeface="Times New Roman" panose="02020603050405020304" pitchFamily="18" charset="0"/>
                <a:cs typeface="Times New Roman" panose="02020603050405020304" pitchFamily="18" charset="0"/>
              </a:rPr>
              <a:t>冲突得到解决</a:t>
            </a:r>
            <a:r>
              <a:rPr lang="en-US" altLang="zh-CN" sz="2000" b="1" dirty="0">
                <a:latin typeface="Times New Roman" panose="02020603050405020304" pitchFamily="18" charset="0"/>
                <a:cs typeface="Times New Roman" panose="02020603050405020304" pitchFamily="18" charset="0"/>
              </a:rPr>
              <a:t>; </a:t>
            </a:r>
            <a:endParaRPr lang="en-US" altLang="zh-CN" sz="2000" b="1" dirty="0">
              <a:latin typeface="Times New Roman" panose="02020603050405020304" pitchFamily="18" charset="0"/>
              <a:cs typeface="Times New Roman" panose="02020603050405020304" pitchFamily="18" charset="0"/>
            </a:endParaRPr>
          </a:p>
          <a:p>
            <a:endParaRPr lang="zh-CN" altLang="en-US" sz="2000" b="1" dirty="0">
              <a:latin typeface="Times New Roman" panose="02020603050405020304" pitchFamily="18" charset="0"/>
              <a:cs typeface="Times New Roman" panose="02020603050405020304" pitchFamily="18" charset="0"/>
            </a:endParaRPr>
          </a:p>
        </p:txBody>
      </p:sp>
      <p:grpSp>
        <p:nvGrpSpPr>
          <p:cNvPr id="2" name="组合 1"/>
          <p:cNvGrpSpPr/>
          <p:nvPr/>
        </p:nvGrpSpPr>
        <p:grpSpPr>
          <a:xfrm>
            <a:off x="395536" y="153748"/>
            <a:ext cx="3740878" cy="623886"/>
            <a:chOff x="296569" y="305698"/>
            <a:chExt cx="4149472" cy="817563"/>
          </a:xfrm>
        </p:grpSpPr>
        <p:pic>
          <p:nvPicPr>
            <p:cNvPr id="20" name="图片 4"/>
            <p:cNvPicPr>
              <a:picLocks noChangeAspect="1" noChangeArrowheads="1"/>
            </p:cNvPicPr>
            <p:nvPr/>
          </p:nvPicPr>
          <p:blipFill>
            <a:blip r:embed="rId1"/>
            <a:srcRect/>
            <a:stretch>
              <a:fillRect/>
            </a:stretch>
          </p:blipFill>
          <p:spPr bwMode="auto">
            <a:xfrm>
              <a:off x="1588541" y="305698"/>
              <a:ext cx="2857500" cy="817563"/>
            </a:xfrm>
            <a:prstGeom prst="rect">
              <a:avLst/>
            </a:prstGeom>
          </p:spPr>
          <p:style>
            <a:lnRef idx="2">
              <a:schemeClr val="accent1"/>
            </a:lnRef>
            <a:fillRef idx="1">
              <a:schemeClr val="lt1"/>
            </a:fillRef>
            <a:effectRef idx="0">
              <a:schemeClr val="accent1"/>
            </a:effectRef>
            <a:fontRef idx="minor">
              <a:schemeClr val="dk1"/>
            </a:fontRef>
          </p:style>
        </p:pic>
        <p:sp>
          <p:nvSpPr>
            <p:cNvPr id="21" name="TextBox 20"/>
            <p:cNvSpPr txBox="1">
              <a:spLocks noChangeArrowheads="1"/>
            </p:cNvSpPr>
            <p:nvPr/>
          </p:nvSpPr>
          <p:spPr bwMode="auto">
            <a:xfrm>
              <a:off x="1751066" y="376445"/>
              <a:ext cx="2214561"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dirty="0">
                  <a:solidFill>
                    <a:srgbClr val="FFFFFF"/>
                  </a:solidFill>
                  <a:latin typeface="方正粗黑宋简体" panose="02000000000000000000" pitchFamily="2" charset="-122"/>
                  <a:ea typeface="方正粗黑宋简体" panose="02000000000000000000" pitchFamily="2" charset="-122"/>
                </a:rPr>
                <a:t>Read the story, get the gist</a:t>
              </a:r>
              <a:endParaRPr lang="zh-CN" altLang="en-US" sz="1600" b="1" dirty="0">
                <a:solidFill>
                  <a:srgbClr val="FFFFFF"/>
                </a:solidFill>
                <a:latin typeface="方正粗黑宋简体" panose="02000000000000000000" pitchFamily="2" charset="-122"/>
                <a:ea typeface="方正粗黑宋简体" panose="02000000000000000000" pitchFamily="2" charset="-122"/>
              </a:endParaRPr>
            </a:p>
          </p:txBody>
        </p:sp>
        <p:sp>
          <p:nvSpPr>
            <p:cNvPr id="23" name="文本框 6"/>
            <p:cNvSpPr txBox="1">
              <a:spLocks noChangeArrowheads="1"/>
            </p:cNvSpPr>
            <p:nvPr/>
          </p:nvSpPr>
          <p:spPr bwMode="auto">
            <a:xfrm>
              <a:off x="296569" y="440520"/>
              <a:ext cx="974083" cy="413405"/>
            </a:xfrm>
            <a:prstGeom prst="rect">
              <a:avLst/>
            </a:prstGeom>
            <a:solidFill>
              <a:srgbClr val="513087"/>
            </a:solidFill>
            <a:ln w="9525">
              <a:solidFill>
                <a:srgbClr val="FF0000"/>
              </a:solidFill>
              <a:miter lim="800000"/>
            </a:ln>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FF0066"/>
                  </a:solidFill>
                  <a:cs typeface="Arial" panose="020B0604020202020204" pitchFamily="34" charset="0"/>
                </a:rPr>
                <a:t>Step 1</a:t>
              </a:r>
              <a:endParaRPr lang="zh-CN" altLang="en-US" sz="1600" b="1" dirty="0">
                <a:solidFill>
                  <a:srgbClr val="FF0066"/>
                </a:solidFill>
                <a:cs typeface="Arial" panose="020B0604020202020204" pitchFamily="34"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animBg="1"/>
      <p:bldP spid="15" grpId="0" animBg="1"/>
      <p:bldP spid="16" grpId="0" animBg="1"/>
      <p:bldP spid="17"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125"/>
          <p:cNvSpPr txBox="1">
            <a:spLocks noChangeArrowheads="1"/>
          </p:cNvSpPr>
          <p:nvPr/>
        </p:nvSpPr>
        <p:spPr bwMode="auto">
          <a:xfrm>
            <a:off x="611560" y="1378174"/>
            <a:ext cx="8143875"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190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latin typeface="Times New Roman" panose="02020603050405020304" pitchFamily="18" charset="0"/>
                <a:cs typeface="Times New Roman" panose="02020603050405020304" pitchFamily="18" charset="0"/>
              </a:rPr>
              <a:t>Prissy, New Year, Richard, admit, proud, dinner, celebrate, cook, sorry, hungry, </a:t>
            </a:r>
            <a:endParaRPr lang="zh-CN" altLang="en-US" sz="2400" b="1" dirty="0">
              <a:latin typeface="Times New Roman" panose="02020603050405020304" pitchFamily="18" charset="0"/>
              <a:cs typeface="Times New Roman" panose="02020603050405020304" pitchFamily="18" charset="0"/>
            </a:endParaRPr>
          </a:p>
        </p:txBody>
      </p:sp>
      <p:graphicFrame>
        <p:nvGraphicFramePr>
          <p:cNvPr id="5" name="表格 4"/>
          <p:cNvGraphicFramePr>
            <a:graphicFrameLocks noGrp="1"/>
          </p:cNvGraphicFramePr>
          <p:nvPr/>
        </p:nvGraphicFramePr>
        <p:xfrm>
          <a:off x="755576" y="2283718"/>
          <a:ext cx="5921110" cy="1989806"/>
        </p:xfrm>
        <a:graphic>
          <a:graphicData uri="http://schemas.openxmlformats.org/drawingml/2006/table">
            <a:tbl>
              <a:tblPr>
                <a:tableStyleId>{35758FB7-9AC5-4552-8A53-C91805E547FA}</a:tableStyleId>
              </a:tblPr>
              <a:tblGrid>
                <a:gridCol w="811033"/>
                <a:gridCol w="5110077"/>
              </a:tblGrid>
              <a:tr h="408419">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i="0" u="none" strike="noStrike" cap="none" normalizeH="0" baseline="0" dirty="0">
                          <a:ln>
                            <a:noFill/>
                          </a:ln>
                          <a:solidFill>
                            <a:schemeClr val="dk1"/>
                          </a:solidFill>
                          <a:effectLst/>
                          <a:latin typeface="方正姚体" panose="02010601030101010101" pitchFamily="2" charset="-122"/>
                          <a:ea typeface="方正姚体" panose="02010601030101010101" pitchFamily="2" charset="-122"/>
                        </a:rPr>
                        <a:t>情绪</a:t>
                      </a:r>
                      <a:endParaRPr kumimoji="0" lang="zh-CN" altLang="en-US" sz="2000" b="1" i="0" u="none" strike="noStrike" cap="none" normalizeH="0" baseline="0" dirty="0">
                        <a:ln>
                          <a:noFill/>
                        </a:ln>
                        <a:solidFill>
                          <a:srgbClr val="FFFFFF"/>
                        </a:solidFill>
                        <a:effectLst/>
                        <a:latin typeface="方正姚体" panose="02010601030101010101" pitchFamily="2" charset="-122"/>
                        <a:ea typeface="方正姚体" panose="02010601030101010101" pitchFamily="2" charset="-122"/>
                      </a:endParaRPr>
                    </a:p>
                  </a:txBody>
                  <a:tcPr marL="68580" marR="68580" marT="34290" marB="34290" horzOverflow="overflow"/>
                </a:tc>
                <a:tc>
                  <a:txBody>
                    <a:bodyPr/>
                    <a:lstStyle/>
                    <a:p>
                      <a:r>
                        <a:rPr lang="en-US" altLang="zh-CN" sz="2000" b="1" dirty="0">
                          <a:latin typeface="Times New Roman" panose="02020603050405020304" pitchFamily="18" charset="0"/>
                          <a:cs typeface="Times New Roman" panose="02020603050405020304" pitchFamily="18" charset="0"/>
                        </a:rPr>
                        <a:t>proud, sorry</a:t>
                      </a:r>
                      <a:endParaRPr lang="zh-CN" altLang="en-US" sz="2000" dirty="0"/>
                    </a:p>
                  </a:txBody>
                  <a:tcPr marL="68580" marR="68580" marT="34290" marB="34290" horzOverflow="overflow">
                    <a:solidFill>
                      <a:schemeClr val="accent5">
                        <a:lumMod val="60000"/>
                        <a:lumOff val="40000"/>
                      </a:schemeClr>
                    </a:solidFill>
                  </a:tcPr>
                </a:tc>
              </a:tr>
              <a:tr h="40297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u="none" strike="noStrike" cap="none" normalizeH="0" baseline="0" dirty="0">
                          <a:ln>
                            <a:noFill/>
                          </a:ln>
                          <a:effectLst/>
                          <a:latin typeface="方正姚体" panose="02010601030101010101" pitchFamily="2" charset="-122"/>
                          <a:ea typeface="方正姚体" panose="02010601030101010101" pitchFamily="2" charset="-122"/>
                        </a:rPr>
                        <a:t>事物</a:t>
                      </a:r>
                      <a:endParaRPr kumimoji="0" lang="zh-CN" altLang="en-US" sz="2000" b="1" i="0" u="none" strike="noStrike" cap="none" normalizeH="0" baseline="0" dirty="0">
                        <a:ln>
                          <a:noFill/>
                        </a:ln>
                        <a:solidFill>
                          <a:srgbClr val="000066"/>
                        </a:solidFill>
                        <a:effectLst/>
                        <a:latin typeface="方正姚体" panose="02010601030101010101" pitchFamily="2" charset="-122"/>
                        <a:ea typeface="方正姚体" panose="02010601030101010101" pitchFamily="2" charset="-122"/>
                      </a:endParaRPr>
                    </a:p>
                  </a:txBody>
                  <a:tcPr marL="68580" marR="68580" marT="34290" marB="34290" horzOverflow="overflow"/>
                </a:tc>
                <a:tc>
                  <a:txBody>
                    <a:bodyPr/>
                    <a:lstStyle/>
                    <a:p>
                      <a:r>
                        <a:rPr lang="en-US" altLang="zh-CN" sz="2000" b="1" dirty="0">
                          <a:latin typeface="Times New Roman" panose="02020603050405020304" pitchFamily="18" charset="0"/>
                          <a:cs typeface="Times New Roman" panose="02020603050405020304" pitchFamily="18" charset="0"/>
                        </a:rPr>
                        <a:t>New Year,</a:t>
                      </a: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dinner,</a:t>
                      </a:r>
                      <a:endParaRPr lang="zh-CN" altLang="en-US" sz="2000" dirty="0"/>
                    </a:p>
                  </a:txBody>
                  <a:tcPr marL="68580" marR="68580" marT="34290" marB="34290" horzOverflow="overflow">
                    <a:solidFill>
                      <a:schemeClr val="accent5">
                        <a:lumMod val="60000"/>
                        <a:lumOff val="40000"/>
                      </a:schemeClr>
                    </a:solidFill>
                  </a:tcPr>
                </a:tc>
              </a:tr>
              <a:tr h="405685">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u="none" strike="noStrike" cap="none" normalizeH="0" baseline="0" dirty="0">
                          <a:ln>
                            <a:noFill/>
                          </a:ln>
                          <a:effectLst/>
                          <a:latin typeface="方正姚体" panose="02010601030101010101" pitchFamily="2" charset="-122"/>
                          <a:ea typeface="方正姚体" panose="02010601030101010101" pitchFamily="2" charset="-122"/>
                        </a:rPr>
                        <a:t>动作</a:t>
                      </a:r>
                      <a:endParaRPr kumimoji="0" lang="zh-CN" altLang="en-US" sz="2000" b="1" i="0" u="none" strike="noStrike" cap="none" normalizeH="0" baseline="0" dirty="0">
                        <a:ln>
                          <a:noFill/>
                        </a:ln>
                        <a:solidFill>
                          <a:srgbClr val="000066"/>
                        </a:solidFill>
                        <a:effectLst/>
                        <a:latin typeface="方正姚体" panose="02010601030101010101" pitchFamily="2" charset="-122"/>
                        <a:ea typeface="方正姚体" panose="02010601030101010101" pitchFamily="2" charset="-122"/>
                      </a:endParaRPr>
                    </a:p>
                  </a:txBody>
                  <a:tcPr marL="68580" marR="68580"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2000" b="1" dirty="0">
                          <a:latin typeface="Times New Roman" panose="02020603050405020304" pitchFamily="18" charset="0"/>
                          <a:cs typeface="Times New Roman" panose="02020603050405020304" pitchFamily="18" charset="0"/>
                        </a:rPr>
                        <a:t>admit, celebrate</a:t>
                      </a:r>
                      <a:r>
                        <a:rPr lang="zh-CN" altLang="en-US" sz="2000" b="1" dirty="0">
                          <a:latin typeface="Times New Roman" panose="02020603050405020304" pitchFamily="18" charset="0"/>
                          <a:cs typeface="Times New Roman" panose="02020603050405020304" pitchFamily="18" charset="0"/>
                        </a:rPr>
                        <a:t>，</a:t>
                      </a:r>
                      <a:r>
                        <a:rPr lang="en-US" altLang="zh-CN" sz="2000" b="1" dirty="0">
                          <a:latin typeface="Times New Roman" panose="02020603050405020304" pitchFamily="18" charset="0"/>
                          <a:cs typeface="Times New Roman" panose="02020603050405020304" pitchFamily="18" charset="0"/>
                        </a:rPr>
                        <a:t>cook</a:t>
                      </a:r>
                      <a:endParaRPr kumimoji="0" lang="zh-CN" altLang="en-US" sz="2000" b="1" i="0" u="none" strike="noStrike" cap="none" normalizeH="0" baseline="0" dirty="0">
                        <a:ln>
                          <a:noFill/>
                        </a:ln>
                        <a:solidFill>
                          <a:srgbClr val="FFFFFF"/>
                        </a:solidFill>
                        <a:effectLst/>
                        <a:latin typeface="Verdana" panose="020B0604030504040204" pitchFamily="34" charset="0"/>
                        <a:ea typeface="宋体" panose="02010600030101010101" pitchFamily="2" charset="-122"/>
                      </a:endParaRPr>
                    </a:p>
                  </a:txBody>
                  <a:tcPr marL="68580" marR="68580" marT="34290" marB="34290" horzOverflow="overflow">
                    <a:solidFill>
                      <a:schemeClr val="accent5">
                        <a:lumMod val="60000"/>
                        <a:lumOff val="40000"/>
                      </a:schemeClr>
                    </a:solidFill>
                  </a:tcPr>
                </a:tc>
              </a:tr>
              <a:tr h="38636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u="none" strike="noStrike" cap="none" normalizeH="0" baseline="0" dirty="0">
                          <a:ln>
                            <a:noFill/>
                          </a:ln>
                          <a:effectLst/>
                          <a:latin typeface="方正姚体" panose="02010601030101010101" pitchFamily="2" charset="-122"/>
                          <a:ea typeface="方正姚体" panose="02010601030101010101" pitchFamily="2" charset="-122"/>
                        </a:rPr>
                        <a:t>特性</a:t>
                      </a:r>
                      <a:endParaRPr kumimoji="0" lang="zh-CN" altLang="en-US" sz="2000" b="1" i="0" u="none" strike="noStrike" cap="none" normalizeH="0" baseline="0" dirty="0">
                        <a:ln>
                          <a:noFill/>
                        </a:ln>
                        <a:solidFill>
                          <a:srgbClr val="000066"/>
                        </a:solidFill>
                        <a:effectLst/>
                        <a:latin typeface="方正姚体" panose="02010601030101010101" pitchFamily="2" charset="-122"/>
                        <a:ea typeface="方正姚体" panose="02010601030101010101" pitchFamily="2" charset="-122"/>
                      </a:endParaRPr>
                    </a:p>
                  </a:txBody>
                  <a:tcPr marL="68580" marR="68580"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2000" b="1" dirty="0">
                          <a:latin typeface="Times New Roman" panose="02020603050405020304" pitchFamily="18" charset="0"/>
                          <a:cs typeface="Times New Roman" panose="02020603050405020304" pitchFamily="18" charset="0"/>
                        </a:rPr>
                        <a:t>hungry</a:t>
                      </a:r>
                      <a:endParaRPr kumimoji="0" lang="zh-CN" altLang="en-US" sz="2000" b="1" i="0" u="none" strike="noStrike" cap="none" normalizeH="0" baseline="0" dirty="0">
                        <a:ln>
                          <a:noFill/>
                        </a:ln>
                        <a:solidFill>
                          <a:schemeClr val="bg1"/>
                        </a:solidFill>
                        <a:effectLst/>
                        <a:latin typeface="Verdana" panose="020B0604030504040204" pitchFamily="34" charset="0"/>
                        <a:ea typeface="宋体" panose="02010600030101010101" pitchFamily="2" charset="-122"/>
                      </a:endParaRPr>
                    </a:p>
                  </a:txBody>
                  <a:tcPr marL="68580" marR="68580" marT="34290" marB="34290" horzOverflow="overflow">
                    <a:solidFill>
                      <a:schemeClr val="accent5">
                        <a:lumMod val="60000"/>
                        <a:lumOff val="40000"/>
                      </a:schemeClr>
                    </a:solidFill>
                  </a:tcPr>
                </a:tc>
              </a:tr>
              <a:tr h="38636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u="none" strike="noStrike" kern="1200" cap="none" normalizeH="0" baseline="0" dirty="0">
                          <a:ln>
                            <a:noFill/>
                          </a:ln>
                          <a:solidFill>
                            <a:schemeClr val="dk1"/>
                          </a:solidFill>
                          <a:effectLst/>
                          <a:latin typeface="方正姚体" panose="02010601030101010101" pitchFamily="2" charset="-122"/>
                          <a:ea typeface="方正姚体" panose="02010601030101010101" pitchFamily="2" charset="-122"/>
                          <a:cs typeface="+mn-cs"/>
                        </a:rPr>
                        <a:t>人物</a:t>
                      </a:r>
                      <a:endParaRPr kumimoji="0" lang="zh-CN" altLang="en-US" sz="2000" b="1" u="none" strike="noStrike" kern="1200" cap="none" normalizeH="0" baseline="0" dirty="0">
                        <a:ln>
                          <a:noFill/>
                        </a:ln>
                        <a:solidFill>
                          <a:schemeClr val="dk1"/>
                        </a:solidFill>
                        <a:effectLst/>
                        <a:latin typeface="方正姚体" panose="02010601030101010101" pitchFamily="2" charset="-122"/>
                        <a:ea typeface="方正姚体" panose="02010601030101010101" pitchFamily="2" charset="-122"/>
                        <a:cs typeface="+mn-cs"/>
                      </a:endParaRPr>
                    </a:p>
                  </a:txBody>
                  <a:tcPr marL="68580" marR="68580"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2000" b="1" dirty="0">
                          <a:latin typeface="Times New Roman" panose="02020603050405020304" pitchFamily="18" charset="0"/>
                          <a:cs typeface="Times New Roman" panose="02020603050405020304" pitchFamily="18" charset="0"/>
                        </a:rPr>
                        <a:t>Prissy</a:t>
                      </a:r>
                      <a:r>
                        <a:rPr lang="zh-CN" altLang="en-US" sz="2000" b="1" dirty="0">
                          <a:latin typeface="Times New Roman" panose="02020603050405020304" pitchFamily="18" charset="0"/>
                          <a:cs typeface="Times New Roman" panose="02020603050405020304" pitchFamily="18" charset="0"/>
                        </a:rPr>
                        <a:t>，</a:t>
                      </a:r>
                      <a:r>
                        <a:rPr lang="en-US" altLang="zh-CN" sz="2000" b="1" dirty="0">
                          <a:latin typeface="Times New Roman" panose="02020603050405020304" pitchFamily="18" charset="0"/>
                          <a:cs typeface="Times New Roman" panose="02020603050405020304" pitchFamily="18" charset="0"/>
                        </a:rPr>
                        <a:t>Richard</a:t>
                      </a:r>
                      <a:endParaRPr kumimoji="0" lang="zh-CN" altLang="en-US" sz="2000" b="1" i="0" u="none" strike="noStrike" cap="none" normalizeH="0" baseline="0" dirty="0">
                        <a:ln>
                          <a:noFill/>
                        </a:ln>
                        <a:solidFill>
                          <a:schemeClr val="bg1"/>
                        </a:solidFill>
                        <a:effectLst/>
                        <a:latin typeface="Verdana" panose="020B0604030504040204" pitchFamily="34" charset="0"/>
                        <a:ea typeface="宋体" panose="02010600030101010101" pitchFamily="2" charset="-122"/>
                      </a:endParaRPr>
                    </a:p>
                  </a:txBody>
                  <a:tcPr marL="68580" marR="68580" marT="34290" marB="34290" horzOverflow="overflow">
                    <a:solidFill>
                      <a:schemeClr val="accent5">
                        <a:lumMod val="60000"/>
                        <a:lumOff val="40000"/>
                      </a:schemeClr>
                    </a:solidFill>
                  </a:tcPr>
                </a:tc>
              </a:tr>
            </a:tbl>
          </a:graphicData>
        </a:graphic>
      </p:graphicFrame>
      <p:sp>
        <p:nvSpPr>
          <p:cNvPr id="6" name="文本框 1"/>
          <p:cNvSpPr txBox="1">
            <a:spLocks noChangeArrowheads="1"/>
          </p:cNvSpPr>
          <p:nvPr/>
        </p:nvSpPr>
        <p:spPr bwMode="auto">
          <a:xfrm>
            <a:off x="755576" y="944540"/>
            <a:ext cx="577709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0000FF"/>
                </a:solidFill>
                <a:latin typeface="Times New Roman" panose="02020603050405020304" pitchFamily="18" charset="0"/>
                <a:cs typeface="Times New Roman" panose="02020603050405020304" pitchFamily="18" charset="0"/>
              </a:rPr>
              <a:t>Divide the underlined words into 4 groups:</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grpSp>
        <p:nvGrpSpPr>
          <p:cNvPr id="3" name="组合 2"/>
          <p:cNvGrpSpPr/>
          <p:nvPr/>
        </p:nvGrpSpPr>
        <p:grpSpPr>
          <a:xfrm>
            <a:off x="976861" y="86114"/>
            <a:ext cx="3949696" cy="646331"/>
            <a:chOff x="973478" y="232531"/>
            <a:chExt cx="3949696" cy="646331"/>
          </a:xfrm>
        </p:grpSpPr>
        <p:pic>
          <p:nvPicPr>
            <p:cNvPr id="7" name="图片 4"/>
            <p:cNvPicPr>
              <a:picLocks noChangeAspect="1" noChangeArrowheads="1"/>
            </p:cNvPicPr>
            <p:nvPr/>
          </p:nvPicPr>
          <p:blipFill>
            <a:blip r:embed="rId1"/>
            <a:srcRect/>
            <a:stretch>
              <a:fillRect/>
            </a:stretch>
          </p:blipFill>
          <p:spPr bwMode="auto">
            <a:xfrm>
              <a:off x="2085741" y="232531"/>
              <a:ext cx="2444889" cy="646331"/>
            </a:xfrm>
            <a:prstGeom prst="rect">
              <a:avLst/>
            </a:prstGeom>
            <a:noFill/>
            <a:ln w="9525">
              <a:noFill/>
              <a:miter lim="800000"/>
              <a:headEnd/>
              <a:tailEnd/>
            </a:ln>
            <a:effectLst>
              <a:outerShdw dist="38100" dir="8100000" algn="ctr" rotWithShape="0">
                <a:srgbClr val="000000">
                  <a:alpha val="39000"/>
                </a:srgbClr>
              </a:outerShdw>
            </a:effectLst>
          </p:spPr>
        </p:pic>
        <p:grpSp>
          <p:nvGrpSpPr>
            <p:cNvPr id="2" name="组合 1"/>
            <p:cNvGrpSpPr/>
            <p:nvPr/>
          </p:nvGrpSpPr>
          <p:grpSpPr>
            <a:xfrm>
              <a:off x="973478" y="249435"/>
              <a:ext cx="3949696" cy="584775"/>
              <a:chOff x="973478" y="249435"/>
              <a:chExt cx="3949696" cy="584775"/>
            </a:xfrm>
          </p:grpSpPr>
          <p:sp>
            <p:nvSpPr>
              <p:cNvPr id="9" name="文本框 6"/>
              <p:cNvSpPr txBox="1">
                <a:spLocks noChangeArrowheads="1"/>
              </p:cNvSpPr>
              <p:nvPr/>
            </p:nvSpPr>
            <p:spPr bwMode="auto">
              <a:xfrm>
                <a:off x="973478" y="424392"/>
                <a:ext cx="830997" cy="346249"/>
              </a:xfrm>
              <a:prstGeom prst="rect">
                <a:avLst/>
              </a:prstGeom>
              <a:solidFill>
                <a:srgbClr val="513087"/>
              </a:solidFill>
              <a:ln w="9525">
                <a:solidFill>
                  <a:srgbClr val="FF0000"/>
                </a:solidFill>
                <a:miter lim="800000"/>
              </a:ln>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solidFill>
                      <a:srgbClr val="FF0066"/>
                    </a:solidFill>
                    <a:cs typeface="Arial" panose="020B0604020202020204" pitchFamily="34" charset="0"/>
                  </a:rPr>
                  <a:t>Step 2</a:t>
                </a:r>
                <a:endParaRPr lang="zh-CN" altLang="en-US" b="1" dirty="0">
                  <a:solidFill>
                    <a:srgbClr val="FF0066"/>
                  </a:solidFill>
                  <a:cs typeface="Arial" panose="020B0604020202020204" pitchFamily="34" charset="0"/>
                </a:endParaRPr>
              </a:p>
            </p:txBody>
          </p:sp>
          <p:sp>
            <p:nvSpPr>
              <p:cNvPr id="10" name="TextBox 20"/>
              <p:cNvSpPr txBox="1">
                <a:spLocks noChangeArrowheads="1"/>
              </p:cNvSpPr>
              <p:nvPr/>
            </p:nvSpPr>
            <p:spPr bwMode="auto">
              <a:xfrm>
                <a:off x="2192353" y="249435"/>
                <a:ext cx="27308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dirty="0">
                    <a:solidFill>
                      <a:srgbClr val="FFFFFF"/>
                    </a:solidFill>
                    <a:latin typeface="方正粗黑宋简体" panose="02000000000000000000" pitchFamily="2" charset="-122"/>
                    <a:ea typeface="方正粗黑宋简体" panose="02000000000000000000" pitchFamily="2" charset="-122"/>
                  </a:rPr>
                  <a:t>List the plots</a:t>
                </a:r>
                <a:endParaRPr lang="en-US" altLang="zh-CN" sz="1600" b="1" dirty="0">
                  <a:solidFill>
                    <a:srgbClr val="FFFFFF"/>
                  </a:solidFill>
                  <a:latin typeface="方正粗黑宋简体" panose="02000000000000000000" pitchFamily="2" charset="-122"/>
                  <a:ea typeface="方正粗黑宋简体" panose="02000000000000000000" pitchFamily="2" charset="-122"/>
                </a:endParaRPr>
              </a:p>
              <a:p>
                <a:r>
                  <a:rPr lang="en-US" altLang="zh-CN" sz="1600" b="1" dirty="0">
                    <a:solidFill>
                      <a:srgbClr val="FFFFFF"/>
                    </a:solidFill>
                    <a:latin typeface="方正粗黑宋简体" panose="02000000000000000000" pitchFamily="2" charset="-122"/>
                    <a:ea typeface="方正粗黑宋简体" panose="02000000000000000000" pitchFamily="2" charset="-122"/>
                  </a:rPr>
                  <a:t>Trace</a:t>
                </a:r>
                <a:r>
                  <a:rPr lang="zh-CN" altLang="en-US" sz="1600" b="1" dirty="0">
                    <a:solidFill>
                      <a:srgbClr val="FFFFFF"/>
                    </a:solidFill>
                    <a:latin typeface="方正粗黑宋简体" panose="02000000000000000000" pitchFamily="2" charset="-122"/>
                    <a:ea typeface="方正粗黑宋简体" panose="02000000000000000000" pitchFamily="2" charset="-122"/>
                  </a:rPr>
                  <a:t> </a:t>
                </a:r>
                <a:r>
                  <a:rPr lang="en-US" altLang="zh-CN" sz="1600" b="1" dirty="0">
                    <a:solidFill>
                      <a:srgbClr val="FFFFFF"/>
                    </a:solidFill>
                    <a:latin typeface="方正粗黑宋简体" panose="02000000000000000000" pitchFamily="2" charset="-122"/>
                    <a:ea typeface="方正粗黑宋简体" panose="02000000000000000000" pitchFamily="2" charset="-122"/>
                  </a:rPr>
                  <a:t>the clues</a:t>
                </a:r>
                <a:endParaRPr lang="zh-CN" altLang="en-US" sz="1600" b="1" dirty="0">
                  <a:solidFill>
                    <a:srgbClr val="FFFFFF"/>
                  </a:solidFill>
                  <a:latin typeface="方正粗黑宋简体" panose="02000000000000000000" pitchFamily="2" charset="-122"/>
                  <a:ea typeface="方正粗黑宋简体" panose="02000000000000000000"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431" y="1059587"/>
            <a:ext cx="7416824" cy="2899410"/>
          </a:xfrm>
          <a:prstGeom prst="rect">
            <a:avLst/>
          </a:prstGeom>
          <a:noFill/>
        </p:spPr>
        <p:txBody>
          <a:bodyPr wrap="square">
            <a:spAutoFit/>
          </a:bodyPr>
          <a:lstStyle/>
          <a:p>
            <a:pPr indent="266700" algn="l">
              <a:lnSpc>
                <a:spcPct val="150000"/>
              </a:lnSpc>
              <a:spcBef>
                <a:spcPts val="1200"/>
              </a:spcBef>
              <a:spcAft>
                <a:spcPts val="300"/>
              </a:spcAft>
            </a:pPr>
            <a:r>
              <a:rPr lang="zh-CN" altLang="zh-CN" sz="2000" b="1" kern="100" dirty="0">
                <a:effectLst/>
                <a:latin typeface="Cambria" panose="02040503050406030204" pitchFamily="18" charset="0"/>
                <a:ea typeface="宋体" panose="02010600030101010101" pitchFamily="2" charset="-122"/>
                <a:cs typeface="Times New Roman" panose="02020603050405020304" pitchFamily="18" charset="0"/>
              </a:rPr>
              <a:t>故事主要讲述了</a:t>
            </a:r>
            <a:r>
              <a:rPr lang="en-US" altLang="zh-CN" sz="2000" b="1" kern="100" dirty="0">
                <a:effectLst/>
                <a:latin typeface="Cambria" panose="02040503050406030204" pitchFamily="18" charset="0"/>
                <a:ea typeface="宋体" panose="02010600030101010101" pitchFamily="2" charset="-122"/>
                <a:cs typeface="Times New Roman" panose="02020603050405020304" pitchFamily="18" charset="0"/>
              </a:rPr>
              <a:t>Prissy </a:t>
            </a:r>
            <a:r>
              <a:rPr lang="zh-CN" altLang="zh-CN" sz="2000" b="1" kern="100" dirty="0">
                <a:effectLst/>
                <a:latin typeface="Cambria" panose="02040503050406030204" pitchFamily="18" charset="0"/>
                <a:ea typeface="宋体" panose="02010600030101010101" pitchFamily="2" charset="-122"/>
                <a:cs typeface="Times New Roman" panose="02020603050405020304" pitchFamily="18" charset="0"/>
              </a:rPr>
              <a:t>与他的叔叔</a:t>
            </a:r>
            <a:r>
              <a:rPr lang="en-US" altLang="zh-CN" sz="2000" b="1" kern="100" dirty="0">
                <a:effectLst/>
                <a:latin typeface="Cambria" panose="02040503050406030204" pitchFamily="18" charset="0"/>
                <a:ea typeface="宋体" panose="02010600030101010101" pitchFamily="2" charset="-122"/>
                <a:cs typeface="Times New Roman" panose="02020603050405020304" pitchFamily="18" charset="0"/>
              </a:rPr>
              <a:t>Richard</a:t>
            </a:r>
            <a:r>
              <a:rPr lang="zh-CN" altLang="zh-CN" sz="2000" b="1" kern="100" dirty="0">
                <a:effectLst/>
                <a:latin typeface="Cambria" panose="02040503050406030204" pitchFamily="18" charset="0"/>
                <a:ea typeface="宋体" panose="02010600030101010101" pitchFamily="2" charset="-122"/>
                <a:cs typeface="Times New Roman" panose="02020603050405020304" pitchFamily="18" charset="0"/>
              </a:rPr>
              <a:t>握手言和的故事，从争吵、纠葛到互不理睬，但</a:t>
            </a:r>
            <a:r>
              <a:rPr lang="en-US" altLang="zh-CN" sz="2000" b="1" kern="100" dirty="0">
                <a:effectLst/>
                <a:latin typeface="Cambria" panose="02040503050406030204" pitchFamily="18" charset="0"/>
                <a:ea typeface="宋体" panose="02010600030101010101" pitchFamily="2" charset="-122"/>
                <a:cs typeface="Times New Roman" panose="02020603050405020304" pitchFamily="18" charset="0"/>
              </a:rPr>
              <a:t>Prissy</a:t>
            </a:r>
            <a:r>
              <a:rPr lang="zh-CN" altLang="zh-CN" sz="2000" b="1" kern="100" dirty="0">
                <a:effectLst/>
                <a:latin typeface="Cambria" panose="02040503050406030204" pitchFamily="18" charset="0"/>
                <a:ea typeface="宋体" panose="02010600030101010101" pitchFamily="2" charset="-122"/>
                <a:cs typeface="Times New Roman" panose="02020603050405020304" pitchFamily="18" charset="0"/>
              </a:rPr>
              <a:t>非常可怜同情叔叔孤独的生活，希望经过自己的努力，改善与叔叔的亲属关系，让全家人其乐融融的故事。</a:t>
            </a:r>
            <a:endParaRPr lang="zh-CN" altLang="zh-CN" sz="2000" b="1" kern="100" dirty="0">
              <a:effectLst/>
              <a:latin typeface="Cambria" panose="02040503050406030204" pitchFamily="18" charset="0"/>
              <a:ea typeface="宋体" panose="02010600030101010101" pitchFamily="2" charset="-122"/>
              <a:cs typeface="Times New Roman" panose="02020603050405020304" pitchFamily="18" charset="0"/>
            </a:endParaRPr>
          </a:p>
          <a:p>
            <a:pPr indent="287020" algn="just">
              <a:lnSpc>
                <a:spcPct val="150000"/>
              </a:lnSpc>
              <a:spcAft>
                <a:spcPts val="400"/>
              </a:spcAft>
            </a:pP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根据原文情节信息，结果应该是积极向上的，在</a:t>
            </a:r>
            <a:r>
              <a:rPr lang="en-US"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Prissy</a:t>
            </a: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的努力付出和积极沟通下，叔侄终于握手言和。</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文本框 1"/>
          <p:cNvSpPr txBox="1"/>
          <p:nvPr/>
        </p:nvSpPr>
        <p:spPr>
          <a:xfrm>
            <a:off x="1841500" y="195580"/>
            <a:ext cx="2811780" cy="553085"/>
          </a:xfrm>
          <a:prstGeom prst="rect">
            <a:avLst/>
          </a:prstGeom>
          <a:noFill/>
        </p:spPr>
        <p:txBody>
          <a:bodyPr wrap="none" rtlCol="0" anchor="t">
            <a:spAutoFit/>
          </a:bodyPr>
          <a:p>
            <a:pPr marL="342900" indent="-342900" algn="just">
              <a:lnSpc>
                <a:spcPct val="150000"/>
              </a:lnSpc>
              <a:buFont typeface="+mj-lt"/>
              <a:buAutoNum type="arabicPeriod"/>
            </a:pPr>
            <a:r>
              <a:rPr lang="zh-CN" altLang="zh-CN" sz="2000" b="1" kern="100"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展开文本故事解读：</a:t>
            </a:r>
            <a:endParaRPr lang="zh-CN" altLang="zh-CN" sz="2000" b="1" kern="100"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55576" y="1059935"/>
            <a:ext cx="7416824" cy="3325495"/>
          </a:xfrm>
          <a:prstGeom prst="rect">
            <a:avLst/>
          </a:prstGeom>
          <a:noFill/>
        </p:spPr>
        <p:txBody>
          <a:bodyPr wrap="square">
            <a:spAutoFit/>
          </a:bodyPr>
          <a:lstStyle/>
          <a:p>
            <a:pPr lvl="0">
              <a:lnSpc>
                <a:spcPts val="1610"/>
              </a:lnSpc>
              <a:spcAft>
                <a:spcPts val="400"/>
              </a:spcAft>
            </a:pPr>
            <a:b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br>
            <a:r>
              <a:rPr lang="zh-CN"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语篇文本介绍：</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spcAft>
                <a:spcPts val="400"/>
              </a:spcAft>
            </a:pP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续写给出的部分共</a:t>
            </a:r>
            <a:r>
              <a:rPr lang="en-US"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7</a:t>
            </a: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段，主要讲述了叔叔</a:t>
            </a:r>
            <a:r>
              <a:rPr lang="en-US"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Richard</a:t>
            </a: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因财产分割与兄弟争吵，发生纠葛，一直与兄弟一家人形同陌路，就在新年到来之际，</a:t>
            </a:r>
            <a:r>
              <a:rPr lang="en-US"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Richard</a:t>
            </a: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要忍受一顿冷冰冰的晚餐，</a:t>
            </a:r>
            <a:r>
              <a:rPr lang="en-US"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Prissy</a:t>
            </a: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情不自禁地同情叔叔，想为他做些事，她相信只有通过自己的实际行动，才能化解叔侄之间、兄弟之间的矛盾和隔阂，让一家人真正快乐，其乐融融。</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文本框 1"/>
          <p:cNvSpPr txBox="1"/>
          <p:nvPr/>
        </p:nvSpPr>
        <p:spPr>
          <a:xfrm>
            <a:off x="1691640" y="339725"/>
            <a:ext cx="2952115" cy="398780"/>
          </a:xfrm>
          <a:prstGeom prst="rect">
            <a:avLst/>
          </a:prstGeom>
          <a:noFill/>
        </p:spPr>
        <p:txBody>
          <a:bodyPr wrap="none" rtlCol="0" anchor="t">
            <a:spAutoFit/>
          </a:bodyPr>
          <a:p>
            <a:r>
              <a:rPr lang="en-US" altLang="zh-CN" sz="2000" b="1" kern="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sz="2000" b="1" kern="0" dirty="0">
                <a:solidFill>
                  <a:srgbClr val="0000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语篇类型解读：记叙文</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AS_UNIQUEID" val="1583"/>
  <p:tag name="KSO_WM_UNIT_PLACING_PICTURE_USER_VIEWPORT" val="{&quot;height&quot;:2838.924409448819,&quot;width&quot;:2838.924409448819}"/>
</p:tagLst>
</file>

<file path=ppt/tags/tag2.xml><?xml version="1.0" encoding="utf-8"?>
<p:tagLst xmlns:p="http://schemas.openxmlformats.org/presentationml/2006/main">
  <p:tag name="AS_UNIQUEID" val="1590"/>
</p:tagLst>
</file>

<file path=ppt/tags/tag3.xml><?xml version="1.0" encoding="utf-8"?>
<p:tagLst xmlns:p="http://schemas.openxmlformats.org/presentationml/2006/main">
  <p:tag name="AS_UNIQUEID" val="1591"/>
</p:tagLst>
</file>

<file path=ppt/tags/tag4.xml><?xml version="1.0" encoding="utf-8"?>
<p:tagLst xmlns:p="http://schemas.openxmlformats.org/presentationml/2006/main">
  <p:tag name="AS_UNIQUEID" val="138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5.xml><?xml version="1.0" encoding="utf-8"?>
<p:tagLst xmlns:p="http://schemas.openxmlformats.org/presentationml/2006/main">
  <p:tag name="KSO_WM_UNIT_TABLE_BEAUTIFY" val="smartTable{c3d02fd0-5551-4dc2-b8d3-115b52f741f2}"/>
</p:tagLst>
</file>

<file path=ppt/tags/tag6.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7.xml><?xml version="1.0" encoding="utf-8"?>
<p:tagLst xmlns:p="http://schemas.openxmlformats.org/presentationml/2006/main">
  <p:tag name="KSO_WM_TEMPLATE_CATEGORY" val="custom"/>
  <p:tag name="KSO_WM_TEMPLATE_INDEX" val="160004"/>
  <p:tag name="KSO_WM_UNIT_TYPE" val="h_f"/>
  <p:tag name="KSO_WM_UNIT_INDEX" val="2_2"/>
  <p:tag name="KSO_WM_UNIT_ID" val="custom160004_21*h_f*2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2"/>
</p:tagLst>
</file>

<file path=ppt/tags/tag8.xml><?xml version="1.0" encoding="utf-8"?>
<p:tagLst xmlns:p="http://schemas.openxmlformats.org/presentationml/2006/main">
  <p:tag name="KSO_WM_TEMPLATE_CATEGORY" val="custom"/>
  <p:tag name="KSO_WM_TEMPLATE_INDEX" val="160004"/>
  <p:tag name="KSO_WM_UNIT_TYPE" val="h_f"/>
  <p:tag name="KSO_WM_UNIT_INDEX" val="2_2"/>
  <p:tag name="KSO_WM_UNIT_ID" val="custom160004_21*h_f*2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14738</Words>
  <Application>WPS 演示</Application>
  <PresentationFormat>全屏显示(16:9)</PresentationFormat>
  <Paragraphs>563</Paragraphs>
  <Slides>32</Slides>
  <Notes>0</Notes>
  <HiddenSlides>0</HiddenSlides>
  <MMClips>0</MMClips>
  <ScaleCrop>false</ScaleCrop>
  <HeadingPairs>
    <vt:vector size="6" baseType="variant">
      <vt:variant>
        <vt:lpstr>已用的字体</vt:lpstr>
      </vt:variant>
      <vt:variant>
        <vt:i4>34</vt:i4>
      </vt:variant>
      <vt:variant>
        <vt:lpstr>主题</vt:lpstr>
      </vt:variant>
      <vt:variant>
        <vt:i4>1</vt:i4>
      </vt:variant>
      <vt:variant>
        <vt:lpstr>幻灯片标题</vt:lpstr>
      </vt:variant>
      <vt:variant>
        <vt:i4>32</vt:i4>
      </vt:variant>
    </vt:vector>
  </HeadingPairs>
  <TitlesOfParts>
    <vt:vector size="67" baseType="lpstr">
      <vt:lpstr>Arial</vt:lpstr>
      <vt:lpstr>宋体</vt:lpstr>
      <vt:lpstr>Wingdings</vt:lpstr>
      <vt:lpstr>Arial</vt:lpstr>
      <vt:lpstr>阿里巴巴普惠体</vt:lpstr>
      <vt:lpstr>等线</vt:lpstr>
      <vt:lpstr>Times New Roman</vt:lpstr>
      <vt:lpstr>Times New Roman</vt:lpstr>
      <vt:lpstr>宋体-简</vt:lpstr>
      <vt:lpstr>华文行楷</vt:lpstr>
      <vt:lpstr>微软雅黑</vt:lpstr>
      <vt:lpstr>Calibri</vt:lpstr>
      <vt:lpstr>Georgia</vt:lpstr>
      <vt:lpstr>方正粗黑宋简体</vt:lpstr>
      <vt:lpstr>方正姚体</vt:lpstr>
      <vt:lpstr>Verdana</vt:lpstr>
      <vt:lpstr>Cambria</vt:lpstr>
      <vt:lpstr>Arial Unicode MS</vt:lpstr>
      <vt:lpstr>Segoe Print</vt:lpstr>
      <vt:lpstr>方正幼线简体</vt:lpstr>
      <vt:lpstr>方正幼线简体</vt:lpstr>
      <vt:lpstr>Calibri</vt:lpstr>
      <vt:lpstr>华文楷体</vt:lpstr>
      <vt:lpstr>华文细黑</vt:lpstr>
      <vt:lpstr>Arial Black</vt:lpstr>
      <vt:lpstr>黑体</vt:lpstr>
      <vt:lpstr>Apple Chancery</vt:lpstr>
      <vt:lpstr>Helvetica</vt:lpstr>
      <vt:lpstr>Baskerville Old Face</vt:lpstr>
      <vt:lpstr>Impact</vt:lpstr>
      <vt:lpstr>楷体</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Predict the plot -1</vt:lpstr>
      <vt:lpstr>Predict the plot-2</vt:lpstr>
      <vt:lpstr>PowerPoint 演示文稿</vt:lpstr>
      <vt:lpstr>PowerPoint 演示文稿</vt:lpstr>
      <vt:lpstr>PowerPoint 演示文稿</vt:lpstr>
      <vt:lpstr>PowerPoint 演示文稿</vt:lpstr>
      <vt:lpstr>PowerPoint 演示文稿</vt:lpstr>
      <vt:lpstr>Step 7: weave the story-possible version 1</vt:lpstr>
      <vt:lpstr>Step 7: weave the story-possible version 2</vt:lpstr>
      <vt:lpstr>Step 7: weave the story-Possible version 2</vt:lpstr>
      <vt:lpstr>Step 7: weave the story-possible version 3</vt:lpstr>
      <vt:lpstr>Step 7: weave the story-possible version 3</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24147</cp:lastModifiedBy>
  <cp:revision>117</cp:revision>
  <dcterms:created xsi:type="dcterms:W3CDTF">2021-06-02T11:03:00Z</dcterms:created>
  <dcterms:modified xsi:type="dcterms:W3CDTF">2022-04-07T12:33:22Z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2C4576889021423791C802F3D4E93D6C</vt:lpwstr>
  </property>
  <property fmtid="{D5CDD505-2E9C-101B-9397-08002B2CF9AE}" pid="3" name="KSOProductBuildVer">
    <vt:lpwstr>2052-11.8.2.8411</vt:lpwstr>
  </property>
</Properties>
</file>