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3"/>
  </p:notesMasterIdLst>
  <p:handoutMasterIdLst>
    <p:handoutMasterId r:id="rId24"/>
  </p:handoutMasterIdLst>
  <p:sldIdLst>
    <p:sldId id="419" r:id="rId3"/>
    <p:sldId id="257" r:id="rId4"/>
    <p:sldId id="396" r:id="rId5"/>
    <p:sldId id="400" r:id="rId6"/>
    <p:sldId id="402" r:id="rId7"/>
    <p:sldId id="398" r:id="rId8"/>
    <p:sldId id="403" r:id="rId9"/>
    <p:sldId id="324" r:id="rId10"/>
    <p:sldId id="405" r:id="rId11"/>
    <p:sldId id="407" r:id="rId12"/>
    <p:sldId id="408" r:id="rId13"/>
    <p:sldId id="409" r:id="rId14"/>
    <p:sldId id="404" r:id="rId15"/>
    <p:sldId id="411" r:id="rId16"/>
    <p:sldId id="412" r:id="rId17"/>
    <p:sldId id="413" r:id="rId18"/>
    <p:sldId id="415" r:id="rId19"/>
    <p:sldId id="410" r:id="rId20"/>
    <p:sldId id="416" r:id="rId21"/>
    <p:sldId id="417" r:id="rId22"/>
  </p:sldIdLst>
  <p:sldSz cx="12192000" cy="6858000"/>
  <p:notesSz cx="6858000" cy="9144000"/>
  <p:embeddedFontLst>
    <p:embeddedFont>
      <p:font typeface="汉仪中黑 简" panose="00020600040101010101" pitchFamily="18" charset="-122"/>
      <p:regular r:id="rId28"/>
    </p:embeddedFont>
    <p:embeddedFont>
      <p:font typeface="汉仪雅酷黑 85W" panose="020B0904020202020204" charset="-122"/>
      <p:bold r:id="rId29"/>
    </p:embeddedFont>
    <p:embeddedFont>
      <p:font typeface="华文中宋" panose="02010600040101010101" charset="-122"/>
      <p:regular r:id="rId30"/>
    </p:embeddedFont>
    <p:embeddedFont>
      <p:font typeface="华文楷体" panose="02010600040101010101" charset="-122"/>
      <p:regular r:id="rId31"/>
    </p:embeddedFont>
    <p:embeddedFont>
      <p:font typeface="思源黑体 CN Normal" panose="020B0400000000000000" charset="-122"/>
      <p:regular r:id="rId32"/>
    </p:embeddedFont>
    <p:embeddedFont>
      <p:font typeface="新宋体" panose="02010609030101010101" charset="-122"/>
      <p:regular r:id="rId33"/>
    </p:embeddedFont>
    <p:embeddedFont>
      <p:font typeface="华文新魏" panose="02010800040101010101" pitchFamily="2" charset="-122"/>
      <p:regular r:id="rId34"/>
    </p:embeddedFont>
    <p:embeddedFont>
      <p:font typeface="华文仿宋" panose="02010600040101010101" charset="-122"/>
      <p:regular r:id="rId35"/>
    </p:embeddedFont>
    <p:embeddedFont>
      <p:font typeface="华文行楷" panose="02010800040101010101" charset="-122"/>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9BFA7F-44B5-433F-9D8C-878B3A5B892D}" styleName="{a7acee3b-c162-4ade-b236-c2fcadb5c1cc}">
    <a:wholeTbl>
      <a:tcTxStyle>
        <a:fontRef idx="none">
          <a:prstClr val="black"/>
        </a:fontRef>
      </a:tcTxStyle>
      <a:tcStyle>
        <a:tcBdr>
          <a:top>
            <a:ln w="19050" cmpd="sng">
              <a:solidFill>
                <a:srgbClr val="5EB8B1"/>
              </a:solidFill>
            </a:ln>
          </a:top>
          <a:bottom>
            <a:ln w="19050" cmpd="sng">
              <a:solidFill>
                <a:srgbClr val="5EB8B1"/>
              </a:solidFill>
            </a:ln>
          </a:bottom>
        </a:tcBdr>
        <a:fill>
          <a:solidFill>
            <a:srgbClr val="FFFFFF"/>
          </a:solidFill>
        </a:fill>
      </a:tcStyle>
    </a:wholeTbl>
    <a:band1H>
      <a:tcTxStyle>
        <a:fontRef idx="none">
          <a:prstClr val="black"/>
        </a:fontRef>
      </a:tcTxStyle>
      <a:tcStyle>
        <a:tcBdr/>
        <a:fill>
          <a:solidFill>
            <a:srgbClr val="D3ECEA"/>
          </a:solidFill>
        </a:fill>
      </a:tcStyle>
    </a:band1H>
    <a:lastCol>
      <a:tcTxStyle>
        <a:fontRef idx="none">
          <a:prstClr val="black"/>
        </a:fontRef>
      </a:tcTxStyle>
      <a:tcStyle>
        <a:tcBdr>
          <a:insideH>
            <a:ln w="19050" cmpd="sng">
              <a:solidFill>
                <a:srgbClr val="5EB8B1"/>
              </a:solidFill>
            </a:ln>
          </a:insideH>
        </a:tcBdr>
        <a:fill>
          <a:solidFill>
            <a:srgbClr val="98D2CE"/>
          </a:solidFill>
        </a:fill>
      </a:tcStyle>
    </a:lastCol>
    <a:firstRow>
      <a:tcTxStyle>
        <a:fontRef idx="none">
          <a:prstClr val="black"/>
        </a:fontRef>
      </a:tcTxStyle>
      <a:tcStyle>
        <a:tcBdr>
          <a:top>
            <a:ln w="19050" cmpd="sng">
              <a:solidFill>
                <a:srgbClr val="5EB8B1"/>
              </a:solidFill>
            </a:ln>
          </a:top>
          <a:bottom>
            <a:ln w="19050" cmpd="sng">
              <a:solidFill>
                <a:srgbClr val="5EB8B1"/>
              </a:solidFill>
            </a:ln>
          </a:bottom>
        </a:tcBdr>
        <a:fill>
          <a:solidFill>
            <a:srgbClr val="98D2CE"/>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49" d="100"/>
          <a:sy n="49" d="100"/>
        </p:scale>
        <p:origin x="1628" y="1304"/>
      </p:cViewPr>
      <p:guideLst/>
    </p:cSldViewPr>
  </p:slideViewPr>
  <p:notesTextViewPr>
    <p:cViewPr>
      <p:scale>
        <a:sx n="1" d="1"/>
        <a:sy n="1" d="1"/>
      </p:scale>
      <p:origin x="0" y="0"/>
    </p:cViewPr>
  </p:notesText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font" Target="fonts/font9.fntdata"/><Relationship Id="rId35" Type="http://schemas.openxmlformats.org/officeDocument/2006/relationships/font" Target="fonts/font8.fntdata"/><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 Target="slides/slide1.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6F0932-B166-4782-A4F2-0FFD83A2C5F2}" type="datetimeFigureOut">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5B32E1D-72F0-49E7-9B8A-5F11AB1569B1}" type="slidenum">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黑 简" panose="00020600040101010101" pitchFamily="18" charset="-122"/>
                <a:ea typeface="汉仪中黑 简" panose="00020600040101010101" pitchFamily="18" charset="-122"/>
              </a:defRPr>
            </a:lvl1pPr>
          </a:lstStyle>
          <a:p>
            <a:fld id="{A77C51CB-8C8F-4AF8-89B7-C7B3964BF4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黑 简" panose="00020600040101010101" pitchFamily="18" charset="-122"/>
                <a:ea typeface="汉仪中黑 简" panose="00020600040101010101" pitchFamily="18" charset="-122"/>
              </a:defRPr>
            </a:lvl1pPr>
          </a:lstStyle>
          <a:p>
            <a:fld id="{5CB83E40-BCA0-4B78-AA72-3EBE43D37A9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1pPr>
    <a:lvl2pPr marL="4572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2pPr>
    <a:lvl3pPr marL="9144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3pPr>
    <a:lvl4pPr marL="13716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4pPr>
    <a:lvl5pPr marL="18288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2000" cy="6857999"/>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4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7"/>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2755" y="396875"/>
            <a:ext cx="6071235" cy="5889625"/>
          </a:xfrm>
          <a:prstGeom prst="rect">
            <a:avLst/>
          </a:prstGeom>
          <a:solidFill>
            <a:schemeClr val="bg1"/>
          </a:solidFill>
          <a:ln>
            <a:solidFill>
              <a:schemeClr val="bg1"/>
            </a:solidFill>
          </a:ln>
        </p:spPr>
        <p:txBody>
          <a:bodyPr wrap="square" rtlCol="0">
            <a:noAutofit/>
          </a:bodyPr>
          <a:p>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假定你是李华，暑假在伦敦学习。你对当地一个社区在网上发布的志愿者招募信息十分感兴趣于是给该社区写信。内容包括:</a:t>
            </a:r>
            <a:endParaRPr lang="zh-CN" altLang="en-US" sz="28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800">
                <a:highlight>
                  <a:srgbClr val="FFFF00"/>
                </a:highlight>
                <a:latin typeface="华文中宋" panose="02010600040101010101" charset="-122"/>
                <a:ea typeface="华文中宋" panose="02010600040101010101" charset="-122"/>
                <a:cs typeface="华文中宋" panose="02010600040101010101" charset="-122"/>
              </a:rPr>
              <a:t>1.说明报名原因;</a:t>
            </a:r>
            <a:endParaRPr lang="zh-CN" altLang="en-US" sz="2800">
              <a:highlight>
                <a:srgbClr val="FFFF00"/>
              </a:highlight>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800">
                <a:highlight>
                  <a:srgbClr val="FFFF00"/>
                </a:highlight>
                <a:latin typeface="华文中宋" panose="02010600040101010101" charset="-122"/>
                <a:ea typeface="华文中宋" panose="02010600040101010101" charset="-122"/>
                <a:cs typeface="华文中宋" panose="02010600040101010101" charset="-122"/>
              </a:rPr>
              <a:t>2.询问相关情况</a:t>
            </a:r>
            <a:endParaRPr lang="zh-CN" altLang="en-US" sz="2800">
              <a:highlight>
                <a:srgbClr val="FFFF00"/>
              </a:highlight>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800">
                <a:highlight>
                  <a:srgbClr val="FFFF00"/>
                </a:highlight>
                <a:latin typeface="华文中宋" panose="02010600040101010101" charset="-122"/>
                <a:ea typeface="华文中宋" panose="02010600040101010101" charset="-122"/>
                <a:cs typeface="华文中宋" panose="02010600040101010101" charset="-122"/>
              </a:rPr>
              <a:t>3</a:t>
            </a:r>
            <a:r>
              <a:rPr lang="en-US" altLang="zh-CN" sz="2800">
                <a:highlight>
                  <a:srgbClr val="FFFF00"/>
                </a:highlight>
                <a:latin typeface="华文中宋" panose="02010600040101010101" charset="-122"/>
                <a:ea typeface="华文中宋" panose="02010600040101010101" charset="-122"/>
                <a:cs typeface="华文中宋" panose="02010600040101010101" charset="-122"/>
              </a:rPr>
              <a:t>.</a:t>
            </a:r>
            <a:r>
              <a:rPr lang="zh-CN" altLang="en-US" sz="2800">
                <a:highlight>
                  <a:srgbClr val="FFFF00"/>
                </a:highlight>
                <a:latin typeface="华文中宋" panose="02010600040101010101" charset="-122"/>
                <a:ea typeface="华文中宋" panose="02010600040101010101" charset="-122"/>
                <a:cs typeface="华文中宋" panose="02010600040101010101" charset="-122"/>
              </a:rPr>
              <a:t>表达你的期待</a:t>
            </a:r>
            <a:endParaRPr lang="zh-CN" altLang="en-US" sz="2800">
              <a:highlight>
                <a:srgbClr val="FFFF00"/>
              </a:highlight>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注意:</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1，词数 80 左右;</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2.请按如下格式在答题卡的相应位置作答</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Dear Sir / Madam,</a:t>
            </a: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4" name="矩形标注 3"/>
          <p:cNvSpPr/>
          <p:nvPr/>
        </p:nvSpPr>
        <p:spPr>
          <a:xfrm>
            <a:off x="6523990" y="1041400"/>
            <a:ext cx="4948555" cy="701675"/>
          </a:xfrm>
          <a:prstGeom prst="wedgeRectCallout">
            <a:avLst>
              <a:gd name="adj1" fmla="val -65969"/>
              <a:gd name="adj2" fmla="val -55496"/>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latin typeface="华文新魏" panose="02010800040101010101" pitchFamily="2" charset="-122"/>
                <a:ea typeface="华文新魏" panose="02010800040101010101" pitchFamily="2" charset="-122"/>
                <a:cs typeface="华文新魏" panose="02010800040101010101" pitchFamily="2" charset="-122"/>
                <a:sym typeface="+mn-ea"/>
              </a:rPr>
              <a:t>Identity</a:t>
            </a:r>
            <a:r>
              <a:rPr lang="zh-CN" altLang="en-US" sz="2800">
                <a:latin typeface="华文新魏" panose="02010800040101010101" pitchFamily="2" charset="-122"/>
                <a:ea typeface="华文新魏" panose="02010800040101010101" pitchFamily="2" charset="-122"/>
                <a:cs typeface="华文新魏" panose="02010800040101010101" pitchFamily="2" charset="-122"/>
                <a:sym typeface="+mn-ea"/>
              </a:rPr>
              <a:t>：暑期留学生</a:t>
            </a:r>
            <a:endParaRPr lang="zh-CN" altLang="en-US" sz="2800">
              <a:latin typeface="华文新魏" panose="02010800040101010101" pitchFamily="2" charset="-122"/>
              <a:ea typeface="华文新魏" panose="02010800040101010101" pitchFamily="2" charset="-122"/>
              <a:cs typeface="华文新魏" panose="02010800040101010101" pitchFamily="2" charset="-122"/>
              <a:sym typeface="+mn-ea"/>
            </a:endParaRPr>
          </a:p>
        </p:txBody>
      </p:sp>
      <p:cxnSp>
        <p:nvCxnSpPr>
          <p:cNvPr id="8" name="直接连接符 7"/>
          <p:cNvCxnSpPr/>
          <p:nvPr/>
        </p:nvCxnSpPr>
        <p:spPr>
          <a:xfrm flipV="1">
            <a:off x="1522095" y="2995930"/>
            <a:ext cx="1564005" cy="10795"/>
          </a:xfrm>
          <a:prstGeom prst="line">
            <a:avLst/>
          </a:prstGeom>
          <a:ln w="38100">
            <a:solidFill>
              <a:srgbClr val="C00000"/>
            </a:solidFill>
          </a:ln>
        </p:spPr>
        <p:style>
          <a:lnRef idx="2">
            <a:schemeClr val="accent1"/>
          </a:lnRef>
          <a:fillRef idx="0">
            <a:srgbClr val="FFFFFF"/>
          </a:fillRef>
          <a:effectRef idx="0">
            <a:srgbClr val="FFFFFF"/>
          </a:effectRef>
          <a:fontRef idx="minor">
            <a:schemeClr val="tx1"/>
          </a:fontRef>
        </p:style>
      </p:cxnSp>
      <p:sp>
        <p:nvSpPr>
          <p:cNvPr id="12" name="椭圆 11"/>
          <p:cNvSpPr/>
          <p:nvPr/>
        </p:nvSpPr>
        <p:spPr>
          <a:xfrm>
            <a:off x="2956560" y="766445"/>
            <a:ext cx="2819400" cy="638175"/>
          </a:xfrm>
          <a:prstGeom prst="ellipse">
            <a:avLst/>
          </a:prstGeom>
          <a:noFill/>
          <a:ln w="38100">
            <a:solidFill>
              <a:srgbClr val="C00000"/>
            </a:solidFill>
          </a:ln>
          <a:extLst>
            <a:ext uri="{909E8E84-426E-40DD-AFC4-6F175D3DCCD1}">
              <a14:hiddenFill xmlns:a14="http://schemas.microsoft.com/office/drawing/2010/main">
                <a:solidFill>
                  <a:srgbClr val="C0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6" name="直接箭头连接符 15"/>
          <p:cNvCxnSpPr/>
          <p:nvPr/>
        </p:nvCxnSpPr>
        <p:spPr>
          <a:xfrm flipH="1">
            <a:off x="3075940" y="1833245"/>
            <a:ext cx="3703955" cy="926465"/>
          </a:xfrm>
          <a:prstGeom prst="straightConnector1">
            <a:avLst/>
          </a:prstGeom>
          <a:ln w="38100">
            <a:solidFill>
              <a:srgbClr val="C00000"/>
            </a:solidFill>
            <a:tailEnd type="arrow"/>
          </a:ln>
        </p:spPr>
        <p:style>
          <a:lnRef idx="2">
            <a:schemeClr val="accent1"/>
          </a:lnRef>
          <a:fillRef idx="0">
            <a:srgbClr val="FFFFFF"/>
          </a:fillRef>
          <a:effectRef idx="0">
            <a:srgbClr val="FFFFFF"/>
          </a:effectRef>
          <a:fontRef idx="minor">
            <a:schemeClr val="tx1"/>
          </a:fontRef>
        </p:style>
      </p:cxnSp>
      <p:sp>
        <p:nvSpPr>
          <p:cNvPr id="17" name="椭圆 16"/>
          <p:cNvSpPr/>
          <p:nvPr/>
        </p:nvSpPr>
        <p:spPr>
          <a:xfrm>
            <a:off x="1457960" y="3006725"/>
            <a:ext cx="1739265" cy="638175"/>
          </a:xfrm>
          <a:prstGeom prst="ellipse">
            <a:avLst/>
          </a:prstGeom>
          <a:noFill/>
          <a:ln w="38100">
            <a:solidFill>
              <a:srgbClr val="0070C0"/>
            </a:solidFill>
          </a:ln>
          <a:extLst>
            <a:ext uri="{909E8E84-426E-40DD-AFC4-6F175D3DCCD1}">
              <a14:hiddenFill xmlns:a14="http://schemas.microsoft.com/office/drawing/2010/main">
                <a:solidFill>
                  <a:srgbClr val="C0000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8" name="直接箭头连接符 17"/>
          <p:cNvCxnSpPr/>
          <p:nvPr/>
        </p:nvCxnSpPr>
        <p:spPr>
          <a:xfrm flipV="1">
            <a:off x="3080385" y="1720215"/>
            <a:ext cx="2413635" cy="1708785"/>
          </a:xfrm>
          <a:prstGeom prst="straightConnector1">
            <a:avLst/>
          </a:prstGeom>
          <a:ln w="38100">
            <a:solidFill>
              <a:srgbClr val="0070C0"/>
            </a:solidFill>
            <a:tailEnd type="arrow"/>
          </a:ln>
        </p:spPr>
        <p:style>
          <a:lnRef idx="2">
            <a:schemeClr val="accent1"/>
          </a:lnRef>
          <a:fillRef idx="0">
            <a:srgbClr val="FFFFFF"/>
          </a:fillRef>
          <a:effectRef idx="0">
            <a:srgbClr val="FFFFFF"/>
          </a:effectRef>
          <a:fontRef idx="minor">
            <a:schemeClr val="tx1"/>
          </a:fontRef>
        </p:style>
      </p:cxnSp>
      <p:cxnSp>
        <p:nvCxnSpPr>
          <p:cNvPr id="19" name="直接连接符 18"/>
          <p:cNvCxnSpPr/>
          <p:nvPr/>
        </p:nvCxnSpPr>
        <p:spPr>
          <a:xfrm flipV="1">
            <a:off x="5133340" y="1678940"/>
            <a:ext cx="1122045" cy="10795"/>
          </a:xfrm>
          <a:prstGeom prst="line">
            <a:avLst/>
          </a:prstGeom>
          <a:ln w="38100">
            <a:solidFill>
              <a:srgbClr val="0070C0"/>
            </a:solidFill>
          </a:ln>
        </p:spPr>
        <p:style>
          <a:lnRef idx="2">
            <a:schemeClr val="accent1"/>
          </a:lnRef>
          <a:fillRef idx="0">
            <a:srgbClr val="FFFFFF"/>
          </a:fillRef>
          <a:effectRef idx="0">
            <a:srgbClr val="FFFFFF"/>
          </a:effectRef>
          <a:fontRef idx="minor">
            <a:schemeClr val="tx1"/>
          </a:fontRef>
        </p:style>
      </p:cxnSp>
      <p:sp>
        <p:nvSpPr>
          <p:cNvPr id="20" name="文本框 19"/>
          <p:cNvSpPr txBox="1"/>
          <p:nvPr/>
        </p:nvSpPr>
        <p:spPr>
          <a:xfrm>
            <a:off x="4279900" y="2584450"/>
            <a:ext cx="2077085" cy="583565"/>
          </a:xfrm>
          <a:prstGeom prst="rect">
            <a:avLst/>
          </a:prstGeom>
          <a:noFill/>
        </p:spPr>
        <p:txBody>
          <a:bodyPr wrap="square" rtlCol="0">
            <a:spAutoFit/>
          </a:bodyPr>
          <a:p>
            <a:r>
              <a:rPr lang="en-US" altLang="zh-CN" sz="3200">
                <a:solidFill>
                  <a:srgbClr val="0070C0"/>
                </a:solidFill>
              </a:rPr>
              <a:t>relevent</a:t>
            </a:r>
            <a:endParaRPr lang="en-US" altLang="zh-CN" sz="3200">
              <a:solidFill>
                <a:srgbClr val="0070C0"/>
              </a:solidFill>
            </a:endParaRPr>
          </a:p>
        </p:txBody>
      </p:sp>
      <p:sp>
        <p:nvSpPr>
          <p:cNvPr id="21" name="文本框 20"/>
          <p:cNvSpPr txBox="1"/>
          <p:nvPr/>
        </p:nvSpPr>
        <p:spPr>
          <a:xfrm>
            <a:off x="1680210" y="4926965"/>
            <a:ext cx="8832215" cy="706755"/>
          </a:xfrm>
          <a:prstGeom prst="rect">
            <a:avLst/>
          </a:prstGeom>
          <a:solidFill>
            <a:schemeClr val="accent1"/>
          </a:solidFill>
          <a:ln>
            <a:solidFill>
              <a:srgbClr val="FFFF00"/>
            </a:solidFill>
          </a:ln>
        </p:spPr>
        <p:txBody>
          <a:bodyPr wrap="square" rtlCol="0">
            <a:spAutoFit/>
          </a:bodyPr>
          <a:p>
            <a:pPr algn="ctr"/>
            <a:r>
              <a:rPr lang="en-US" altLang="zh-CN" sz="4000" b="1">
                <a:solidFill>
                  <a:srgbClr val="FF0000"/>
                </a:solidFill>
                <a:latin typeface="华文仿宋" panose="02010600040101010101" charset="-122"/>
                <a:ea typeface="华文仿宋" panose="02010600040101010101" charset="-122"/>
                <a:cs typeface="华文行楷" panose="02010800040101010101" charset="-122"/>
              </a:rPr>
              <a:t>Tip 1: </a:t>
            </a:r>
            <a:r>
              <a:rPr lang="en-US" sz="4000" b="1">
                <a:solidFill>
                  <a:srgbClr val="FF0000"/>
                </a:solidFill>
                <a:latin typeface="华文仿宋" panose="02010600040101010101" charset="-122"/>
                <a:ea typeface="华文仿宋" panose="02010600040101010101" charset="-122"/>
                <a:cs typeface="华文行楷" panose="02010800040101010101" charset="-122"/>
              </a:rPr>
              <a:t>Read for the underlying meaning</a:t>
            </a:r>
            <a:endParaRPr lang="en-US" sz="4000" b="1">
              <a:solidFill>
                <a:srgbClr val="FF0000"/>
              </a:solidFill>
              <a:latin typeface="华文仿宋" panose="02010600040101010101" charset="-122"/>
              <a:ea typeface="华文仿宋" panose="02010600040101010101" charset="-122"/>
              <a:cs typeface="华文行楷" panose="02010800040101010101" charset="-122"/>
            </a:endParaRPr>
          </a:p>
        </p:txBody>
      </p:sp>
      <p:sp>
        <p:nvSpPr>
          <p:cNvPr id="2" name="矩形 1"/>
          <p:cNvSpPr/>
          <p:nvPr>
            <p:custDataLst>
              <p:tags r:id="rId1"/>
            </p:custDataLst>
          </p:nvPr>
        </p:nvSpPr>
        <p:spPr>
          <a:xfrm>
            <a:off x="5866130" y="83185"/>
            <a:ext cx="5862320" cy="547370"/>
          </a:xfrm>
          <a:prstGeom prst="rect">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dirty="0">
                <a:solidFill>
                  <a:schemeClr val="bg2"/>
                </a:solidFill>
              </a:rPr>
              <a:t>The body  </a:t>
            </a:r>
            <a:r>
              <a:rPr lang="zh-CN" altLang="en-US" sz="3200" dirty="0">
                <a:solidFill>
                  <a:schemeClr val="bg2"/>
                </a:solidFill>
              </a:rPr>
              <a:t>报名原因</a:t>
            </a:r>
            <a:r>
              <a:rPr lang="en-US" altLang="zh-CN" sz="3200" dirty="0">
                <a:solidFill>
                  <a:schemeClr val="bg2"/>
                </a:solidFill>
              </a:rPr>
              <a:t>+</a:t>
            </a:r>
            <a:r>
              <a:rPr lang="zh-CN" altLang="en-US" sz="3200" dirty="0">
                <a:solidFill>
                  <a:schemeClr val="bg2"/>
                </a:solidFill>
              </a:rPr>
              <a:t>说明情况</a:t>
            </a:r>
            <a:endParaRPr lang="zh-CN" altLang="en-US" sz="3200" dirty="0">
              <a:solidFill>
                <a:schemeClr val="bg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2" grpId="0" bldLvl="0" animBg="1"/>
      <p:bldP spid="17" grpId="0" bldLvl="0" animBg="1"/>
      <p:bldP spid="20" grpId="0"/>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577850" y="630555"/>
            <a:ext cx="5862320" cy="547370"/>
          </a:xfrm>
          <a:prstGeom prst="rect">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2"/>
                </a:solidFill>
              </a:rPr>
              <a:t>The ending  </a:t>
            </a:r>
            <a:r>
              <a:rPr lang="zh-CN" altLang="en-US" sz="3200" dirty="0">
                <a:solidFill>
                  <a:schemeClr val="bg2"/>
                </a:solidFill>
              </a:rPr>
              <a:t>期待</a:t>
            </a:r>
            <a:endParaRPr lang="zh-CN" altLang="en-US" sz="3200" dirty="0">
              <a:solidFill>
                <a:schemeClr val="bg2"/>
              </a:solidFill>
            </a:endParaRPr>
          </a:p>
        </p:txBody>
      </p:sp>
      <p:sp>
        <p:nvSpPr>
          <p:cNvPr id="3" name="文本框 2"/>
          <p:cNvSpPr txBox="1"/>
          <p:nvPr/>
        </p:nvSpPr>
        <p:spPr>
          <a:xfrm>
            <a:off x="452755" y="1379855"/>
            <a:ext cx="6071235" cy="4552315"/>
          </a:xfrm>
          <a:prstGeom prst="rect">
            <a:avLst/>
          </a:prstGeom>
          <a:solidFill>
            <a:schemeClr val="bg1"/>
          </a:solidFill>
          <a:ln>
            <a:solidFill>
              <a:schemeClr val="bg1"/>
            </a:solidFill>
          </a:ln>
        </p:spPr>
        <p:txBody>
          <a:bodyPr wrap="square" rtlCol="0">
            <a:noAutofit/>
          </a:bodyPr>
          <a:p>
            <a:pPr>
              <a:lnSpc>
                <a:spcPct val="120000"/>
              </a:lnSpc>
            </a:pP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假定你是李华，暑假在伦敦学习。你对当地一个社区在网上发布的志愿者招募信息十分感兴趣于是给该社区写信。内容包括:</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1.说明报名原因;</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2.询问相关情况</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3</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表达你的期待</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注意:</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1，词数 80 左右;</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2.请按如下格式在答题卡的相应位置作答</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Dear Sir / Madam,</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5" name="椭圆 4"/>
          <p:cNvSpPr/>
          <p:nvPr/>
        </p:nvSpPr>
        <p:spPr>
          <a:xfrm>
            <a:off x="2633345" y="2738755"/>
            <a:ext cx="792480" cy="46291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标注 7"/>
          <p:cNvSpPr/>
          <p:nvPr/>
        </p:nvSpPr>
        <p:spPr>
          <a:xfrm>
            <a:off x="3785870" y="3222625"/>
            <a:ext cx="5257800" cy="1069340"/>
          </a:xfrm>
          <a:prstGeom prst="wedgeRoundRectCallout">
            <a:avLst>
              <a:gd name="adj1" fmla="val -55617"/>
              <a:gd name="adj2" fmla="val -55220"/>
              <a:gd name="adj3" fmla="val 16667"/>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t>Identity of the recipient</a:t>
            </a:r>
            <a:endParaRPr lang="en-US" altLang="zh-CN" sz="3200"/>
          </a:p>
        </p:txBody>
      </p:sp>
      <p:sp>
        <p:nvSpPr>
          <p:cNvPr id="21" name="文本框 20"/>
          <p:cNvSpPr txBox="1"/>
          <p:nvPr/>
        </p:nvSpPr>
        <p:spPr>
          <a:xfrm>
            <a:off x="2530475" y="4926965"/>
            <a:ext cx="7402195" cy="706755"/>
          </a:xfrm>
          <a:prstGeom prst="rect">
            <a:avLst/>
          </a:prstGeom>
          <a:solidFill>
            <a:schemeClr val="accent1"/>
          </a:solidFill>
          <a:ln>
            <a:solidFill>
              <a:srgbClr val="FFFF00"/>
            </a:solidFill>
          </a:ln>
        </p:spPr>
        <p:txBody>
          <a:bodyPr wrap="square" rtlCol="0">
            <a:spAutoFit/>
          </a:bodyPr>
          <a:p>
            <a:pPr algn="ctr"/>
            <a:r>
              <a:rPr lang="en-US" altLang="zh-CN" sz="4000" b="1">
                <a:solidFill>
                  <a:srgbClr val="FF0000"/>
                </a:solidFill>
                <a:latin typeface="华文仿宋" panose="02010600040101010101" charset="-122"/>
                <a:ea typeface="华文仿宋" panose="02010600040101010101" charset="-122"/>
                <a:cs typeface="华文行楷" panose="02010800040101010101" charset="-122"/>
              </a:rPr>
              <a:t>Tip 2: Write in a polite</a:t>
            </a:r>
            <a:r>
              <a:rPr lang="en-US" sz="4000" b="1">
                <a:solidFill>
                  <a:srgbClr val="FF0000"/>
                </a:solidFill>
                <a:latin typeface="华文仿宋" panose="02010600040101010101" charset="-122"/>
                <a:ea typeface="华文仿宋" panose="02010600040101010101" charset="-122"/>
                <a:cs typeface="华文行楷" panose="02010800040101010101" charset="-122"/>
              </a:rPr>
              <a:t> tone</a:t>
            </a:r>
            <a:endParaRPr lang="en-US" sz="4000" b="1">
              <a:solidFill>
                <a:srgbClr val="FF0000"/>
              </a:solidFill>
              <a:latin typeface="华文仿宋" panose="02010600040101010101" charset="-122"/>
              <a:ea typeface="华文仿宋" panose="02010600040101010101" charset="-122"/>
              <a:cs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2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圆角矩形 6"/>
          <p:cNvSpPr/>
          <p:nvPr/>
        </p:nvSpPr>
        <p:spPr>
          <a:xfrm>
            <a:off x="5211445" y="1276556"/>
            <a:ext cx="1769110" cy="57023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第三部分</a:t>
            </a:r>
            <a:endPar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sp>
        <p:nvSpPr>
          <p:cNvPr id="6" name="文本框 5"/>
          <p:cNvSpPr txBox="1"/>
          <p:nvPr/>
        </p:nvSpPr>
        <p:spPr>
          <a:xfrm>
            <a:off x="1025525" y="2251710"/>
            <a:ext cx="10520045" cy="193802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lang="zh-CN" altLang="en-US" sz="6000" b="1" dirty="0">
                <a:solidFill>
                  <a:schemeClr val="accent1"/>
                </a:solidFill>
                <a:sym typeface="+mn-ea"/>
              </a:rPr>
              <a:t>语言</a:t>
            </a:r>
            <a:endParaRPr lang="zh-CN" altLang="en-US" sz="6000" b="1" dirty="0">
              <a:solidFill>
                <a:schemeClr val="accent1"/>
              </a:solidFill>
              <a:sym typeface="+mn-ea"/>
            </a:endParaRPr>
          </a:p>
          <a:p>
            <a:pPr marL="0" marR="0" lvl="0" indent="0" algn="ctr" defTabSz="914400" rtl="0" eaLnBrk="1" fontAlgn="auto" latinLnBrk="0" hangingPunct="1">
              <a:lnSpc>
                <a:spcPct val="100000"/>
              </a:lnSpc>
              <a:spcBef>
                <a:spcPct val="0"/>
              </a:spcBef>
              <a:spcAft>
                <a:spcPts val="0"/>
              </a:spcAft>
              <a:buClrTx/>
              <a:buSzTx/>
              <a:buFontTx/>
              <a:buNone/>
              <a:defRPr/>
            </a:pPr>
            <a:r>
              <a:rPr lang="en-US" altLang="zh-CN" sz="6000" b="1" spc="300" noProof="0" dirty="0">
                <a:ln>
                  <a:noFill/>
                </a:ln>
                <a:solidFill>
                  <a:srgbClr val="0A9495"/>
                </a:solidFill>
                <a:effectLst/>
                <a:uLnTx/>
                <a:uFillTx/>
                <a:latin typeface="Times New Roman" panose="02020603050405020304" pitchFamily="18" charset="0"/>
                <a:ea typeface="思源黑体 CN Normal" panose="020B0400000000000000" charset="-122"/>
                <a:cs typeface="Times New Roman" panose="02020603050405020304" pitchFamily="18" charset="0"/>
                <a:sym typeface="+mn-ea"/>
              </a:rPr>
              <a:t>Language Constructing</a:t>
            </a:r>
            <a:endParaRPr kumimoji="0" lang="en-US" altLang="zh-CN" sz="6000" b="1" i="0" u="none" strike="noStrike" kern="1200" cap="none" spc="300" normalizeH="0" baseline="0" noProof="0" dirty="0">
              <a:ln>
                <a:noFill/>
              </a:ln>
              <a:solidFill>
                <a:srgbClr val="0A9495"/>
              </a:solidFill>
              <a:effectLst/>
              <a:uLnTx/>
              <a:uFillTx/>
              <a:latin typeface="Times New Roman" panose="02020603050405020304" pitchFamily="18" charset="0"/>
              <a:ea typeface="思源黑体 CN Normal" panose="020B0400000000000000"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303770" y="638810"/>
            <a:ext cx="4384675" cy="4552315"/>
          </a:xfrm>
          <a:prstGeom prst="rect">
            <a:avLst/>
          </a:prstGeom>
          <a:solidFill>
            <a:schemeClr val="bg1"/>
          </a:solidFill>
          <a:ln>
            <a:solidFill>
              <a:schemeClr val="bg1"/>
            </a:solidFill>
          </a:ln>
        </p:spPr>
        <p:txBody>
          <a:bodyPr wrap="square" rtlCol="0">
            <a:noAutofit/>
          </a:bodyPr>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假定你是李华，暑假在伦敦学习。你对当地一个社区在网上发布的志愿者招募信息十分感兴趣于是给该社区写信。内容包括:</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1.说明报名原因;</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2.询问相关情况</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3</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表达你的期待</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注意:</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1，词数 80 左右;</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2.请按如下格式在答题卡的相应位置作答</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Dear Sir / Madam,</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90119" name="Rectangle 7"/>
          <p:cNvSpPr>
            <a:spLocks noChangeArrowheads="1"/>
          </p:cNvSpPr>
          <p:nvPr/>
        </p:nvSpPr>
        <p:spPr bwMode="auto">
          <a:xfrm>
            <a:off x="652145" y="638810"/>
            <a:ext cx="6248400" cy="1480185"/>
          </a:xfrm>
          <a:prstGeom prst="rect">
            <a:avLst/>
          </a:prstGeom>
          <a:solidFill>
            <a:schemeClr val="accent3"/>
          </a:solidFill>
          <a:ln w="9525">
            <a:solidFill>
              <a:schemeClr val="accent5"/>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42900" indent="-342900">
              <a:spcBef>
                <a:spcPct val="20000"/>
              </a:spcBef>
              <a:buClr>
                <a:schemeClr val="hlink"/>
              </a:buClr>
              <a:buSzPct val="75000"/>
              <a:buFont typeface="Wingdings" panose="05000000000000000000" pitchFamily="2" charset="2"/>
              <a:buChar char="l"/>
              <a:defRPr sz="2800">
                <a:solidFill>
                  <a:schemeClr val="tx1"/>
                </a:solidFill>
                <a:latin typeface="华文楷体" panose="02010600040101010101" charset="-122"/>
                <a:ea typeface="华文楷体" panose="02010600040101010101" charset="-122"/>
              </a:defRPr>
            </a:lvl1pPr>
            <a:lvl2pPr marL="742950" indent="-285750">
              <a:spcBef>
                <a:spcPct val="20000"/>
              </a:spcBef>
              <a:buClr>
                <a:schemeClr val="tx2"/>
              </a:buClr>
              <a:buSzPct val="75000"/>
              <a:buFont typeface="Wingdings" panose="05000000000000000000" pitchFamily="2" charset="2"/>
              <a:buChar char="l"/>
              <a:defRPr sz="2400">
                <a:solidFill>
                  <a:schemeClr val="tx1"/>
                </a:solidFill>
                <a:latin typeface="华文楷体" panose="02010600040101010101" charset="-122"/>
                <a:ea typeface="华文楷体" panose="02010600040101010101" charset="-122"/>
              </a:defRPr>
            </a:lvl2pPr>
            <a:lvl3pPr marL="1143000" indent="-228600">
              <a:spcBef>
                <a:spcPct val="20000"/>
              </a:spcBef>
              <a:buClr>
                <a:schemeClr val="accent2"/>
              </a:buClr>
              <a:buSzPct val="75000"/>
              <a:buFont typeface="Wingdings" panose="05000000000000000000" pitchFamily="2" charset="2"/>
              <a:buChar char="l"/>
              <a:defRPr sz="2000">
                <a:solidFill>
                  <a:schemeClr val="tx1"/>
                </a:solidFill>
                <a:latin typeface="华文楷体" panose="02010600040101010101" charset="-122"/>
                <a:ea typeface="华文楷体" panose="02010600040101010101" charset="-122"/>
              </a:defRPr>
            </a:lvl3pPr>
            <a:lvl4pPr marL="1600200" indent="-228600">
              <a:spcBef>
                <a:spcPct val="20000"/>
              </a:spcBef>
              <a:buClr>
                <a:schemeClr val="folHlink"/>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4pPr>
            <a:lvl5pPr marL="2057400" indent="-228600">
              <a:spcBef>
                <a:spcPct val="20000"/>
              </a:spcBef>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5pPr>
            <a:lvl6pPr marL="25146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6pPr>
            <a:lvl7pPr marL="29718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7pPr>
            <a:lvl8pPr marL="34290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8pPr>
            <a:lvl9pPr marL="38862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9pPr>
          </a:lstStyle>
          <a:p>
            <a:pPr marL="0" indent="0">
              <a:lnSpc>
                <a:spcPct val="150000"/>
              </a:lnSpc>
              <a:buNone/>
            </a:pP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Dear Sir/Madam,</a:t>
            </a:r>
            <a:endPar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a:p>
            <a:pPr marL="0" indent="0">
              <a:lnSpc>
                <a:spcPct val="90000"/>
              </a:lnSpc>
              <a:buNone/>
            </a:pP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    I am very interested in your volunteer recruitment advertisement and would like to inquire further about the specifics.</a:t>
            </a:r>
            <a:endPar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p:txBody>
      </p:sp>
      <p:sp>
        <p:nvSpPr>
          <p:cNvPr id="2" name="文本框 1"/>
          <p:cNvSpPr txBox="1"/>
          <p:nvPr/>
        </p:nvSpPr>
        <p:spPr>
          <a:xfrm>
            <a:off x="1892935" y="482600"/>
            <a:ext cx="5752465" cy="645160"/>
          </a:xfrm>
          <a:prstGeom prst="rect">
            <a:avLst/>
          </a:prstGeom>
          <a:solidFill>
            <a:srgbClr val="FFC000"/>
          </a:solidFill>
        </p:spPr>
        <p:txBody>
          <a:bodyPr wrap="square" rtlCol="0">
            <a:spAutoFit/>
          </a:bodyPr>
          <a:p>
            <a:r>
              <a:rPr kumimoji="1" lang="en-US" altLang="zh-CN" sz="3600" b="1">
                <a:latin typeface="Times New Roman" panose="02020603050405020304" pitchFamily="18" charset="0"/>
                <a:cs typeface="Times New Roman" panose="02020603050405020304" pitchFamily="18" charset="0"/>
                <a:sym typeface="+mn-ea"/>
              </a:rPr>
              <a:t>Lack of self-introduction</a:t>
            </a:r>
            <a:endParaRPr kumimoji="1" lang="en-US" altLang="zh-CN" sz="3600" b="1">
              <a:latin typeface="Times New Roman" panose="02020603050405020304" pitchFamily="18" charset="0"/>
              <a:cs typeface="Times New Roman" panose="02020603050405020304" pitchFamily="18" charset="0"/>
              <a:sym typeface="+mn-ea"/>
            </a:endParaRPr>
          </a:p>
        </p:txBody>
      </p:sp>
      <p:sp>
        <p:nvSpPr>
          <p:cNvPr id="4" name="下箭头 3"/>
          <p:cNvSpPr/>
          <p:nvPr/>
        </p:nvSpPr>
        <p:spPr>
          <a:xfrm>
            <a:off x="3528695" y="2687320"/>
            <a:ext cx="473075" cy="535305"/>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Rectangle 7"/>
          <p:cNvSpPr>
            <a:spLocks noChangeArrowheads="1"/>
          </p:cNvSpPr>
          <p:nvPr/>
        </p:nvSpPr>
        <p:spPr bwMode="auto">
          <a:xfrm>
            <a:off x="641985" y="3429000"/>
            <a:ext cx="6248400" cy="1762125"/>
          </a:xfrm>
          <a:prstGeom prst="rect">
            <a:avLst/>
          </a:prstGeom>
          <a:solidFill>
            <a:schemeClr val="accent3"/>
          </a:solidFill>
          <a:ln w="9525">
            <a:solidFill>
              <a:schemeClr val="accent5"/>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42900" indent="-342900">
              <a:spcBef>
                <a:spcPct val="20000"/>
              </a:spcBef>
              <a:buClr>
                <a:schemeClr val="hlink"/>
              </a:buClr>
              <a:buSzPct val="75000"/>
              <a:buFont typeface="Wingdings" panose="05000000000000000000" pitchFamily="2" charset="2"/>
              <a:buChar char="l"/>
              <a:defRPr sz="2800">
                <a:solidFill>
                  <a:schemeClr val="tx1"/>
                </a:solidFill>
                <a:latin typeface="华文楷体" panose="02010600040101010101" charset="-122"/>
                <a:ea typeface="华文楷体" panose="02010600040101010101" charset="-122"/>
              </a:defRPr>
            </a:lvl1pPr>
            <a:lvl2pPr marL="742950" indent="-285750">
              <a:spcBef>
                <a:spcPct val="20000"/>
              </a:spcBef>
              <a:buClr>
                <a:schemeClr val="tx2"/>
              </a:buClr>
              <a:buSzPct val="75000"/>
              <a:buFont typeface="Wingdings" panose="05000000000000000000" pitchFamily="2" charset="2"/>
              <a:buChar char="l"/>
              <a:defRPr sz="2400">
                <a:solidFill>
                  <a:schemeClr val="tx1"/>
                </a:solidFill>
                <a:latin typeface="华文楷体" panose="02010600040101010101" charset="-122"/>
                <a:ea typeface="华文楷体" panose="02010600040101010101" charset="-122"/>
              </a:defRPr>
            </a:lvl2pPr>
            <a:lvl3pPr marL="1143000" indent="-228600">
              <a:spcBef>
                <a:spcPct val="20000"/>
              </a:spcBef>
              <a:buClr>
                <a:schemeClr val="accent2"/>
              </a:buClr>
              <a:buSzPct val="75000"/>
              <a:buFont typeface="Wingdings" panose="05000000000000000000" pitchFamily="2" charset="2"/>
              <a:buChar char="l"/>
              <a:defRPr sz="2000">
                <a:solidFill>
                  <a:schemeClr val="tx1"/>
                </a:solidFill>
                <a:latin typeface="华文楷体" panose="02010600040101010101" charset="-122"/>
                <a:ea typeface="华文楷体" panose="02010600040101010101" charset="-122"/>
              </a:defRPr>
            </a:lvl3pPr>
            <a:lvl4pPr marL="1600200" indent="-228600">
              <a:spcBef>
                <a:spcPct val="20000"/>
              </a:spcBef>
              <a:buClr>
                <a:schemeClr val="folHlink"/>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4pPr>
            <a:lvl5pPr marL="2057400" indent="-228600">
              <a:spcBef>
                <a:spcPct val="20000"/>
              </a:spcBef>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5pPr>
            <a:lvl6pPr marL="25146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6pPr>
            <a:lvl7pPr marL="29718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7pPr>
            <a:lvl8pPr marL="34290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8pPr>
            <a:lvl9pPr marL="38862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9pPr>
          </a:lstStyle>
          <a:p>
            <a:pPr marL="0" indent="0">
              <a:lnSpc>
                <a:spcPct val="150000"/>
              </a:lnSpc>
              <a:buNone/>
            </a:pP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Dear Sir/Madam,</a:t>
            </a:r>
            <a:endPar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a:p>
            <a:pPr marL="0" indent="0">
              <a:lnSpc>
                <a:spcPct val="90000"/>
              </a:lnSpc>
              <a:buNone/>
            </a:pP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    My name is Li Hua, and I am currently studying in London for the summer. I recently came across the volunteer recruitment information posted online by your community, and I am extremely interested in participating.</a:t>
            </a:r>
            <a:endPar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p:txBody>
      </p:sp>
      <p:sp>
        <p:nvSpPr>
          <p:cNvPr id="6" name="文本框 5"/>
          <p:cNvSpPr txBox="1"/>
          <p:nvPr/>
        </p:nvSpPr>
        <p:spPr>
          <a:xfrm>
            <a:off x="652145" y="1746885"/>
            <a:ext cx="9876790" cy="1845310"/>
          </a:xfrm>
          <a:prstGeom prst="rect">
            <a:avLst/>
          </a:prstGeom>
          <a:solidFill>
            <a:schemeClr val="accent2">
              <a:lumMod val="20000"/>
              <a:lumOff val="80000"/>
            </a:schemeClr>
          </a:solidFill>
        </p:spPr>
        <p:txBody>
          <a:bodyPr wrap="square" rtlCol="0">
            <a:spAutoFit/>
          </a:bodyPr>
          <a:p>
            <a:r>
              <a:rPr lang="zh-CN" altLang="en-US" sz="2400" b="1">
                <a:solidFill>
                  <a:schemeClr val="tx1"/>
                </a:solidFill>
                <a:latin typeface="华文楷体" panose="02010600040101010101" charset="-122"/>
                <a:ea typeface="华文楷体" panose="02010600040101010101" charset="-122"/>
              </a:rPr>
              <a:t>小贴士：应用文写作中自我介绍是否有必要？</a:t>
            </a:r>
            <a:endParaRPr lang="zh-CN" altLang="en-US" sz="2400" b="1">
              <a:solidFill>
                <a:schemeClr val="tx1"/>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rPr>
              <a:t>申请信</a:t>
            </a:r>
            <a:r>
              <a:rPr lang="zh-CN" altLang="en-US" b="1">
                <a:solidFill>
                  <a:schemeClr val="tx1"/>
                </a:solidFill>
                <a:latin typeface="华文楷体" panose="02010600040101010101" charset="-122"/>
                <a:ea typeface="华文楷体" panose="02010600040101010101" charset="-122"/>
              </a:rPr>
              <a:t>或</a:t>
            </a:r>
            <a:r>
              <a:rPr lang="zh-CN" altLang="en-US" b="1">
                <a:solidFill>
                  <a:srgbClr val="C00000"/>
                </a:solidFill>
                <a:latin typeface="华文楷体" panose="02010600040101010101" charset="-122"/>
                <a:ea typeface="华文楷体" panose="02010600040101010101" charset="-122"/>
              </a:rPr>
              <a:t>求职信</a:t>
            </a:r>
            <a:r>
              <a:rPr lang="zh-CN" altLang="en-US" b="1">
                <a:solidFill>
                  <a:schemeClr val="tx1"/>
                </a:solidFill>
                <a:latin typeface="华文楷体" panose="02010600040101010101" charset="-122"/>
                <a:ea typeface="华文楷体" panose="02010600040101010101" charset="-122"/>
              </a:rPr>
              <a:t>中，自我介绍通常是必要的，以便让读者了解你的背景、资历和动机。</a:t>
            </a:r>
            <a:endParaRPr lang="zh-CN" altLang="en-US" b="1">
              <a:solidFill>
                <a:schemeClr val="tx1"/>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rPr>
              <a:t>询问信</a:t>
            </a:r>
            <a:r>
              <a:rPr lang="zh-CN" altLang="en-US" b="1">
                <a:solidFill>
                  <a:schemeClr val="tx1"/>
                </a:solidFill>
                <a:latin typeface="华文楷体" panose="02010600040101010101" charset="-122"/>
                <a:ea typeface="华文楷体" panose="02010600040101010101" charset="-122"/>
              </a:rPr>
              <a:t>或</a:t>
            </a:r>
            <a:r>
              <a:rPr lang="zh-CN" altLang="en-US" b="1">
                <a:solidFill>
                  <a:srgbClr val="C00000"/>
                </a:solidFill>
                <a:latin typeface="华文楷体" panose="02010600040101010101" charset="-122"/>
                <a:ea typeface="华文楷体" panose="02010600040101010101" charset="-122"/>
              </a:rPr>
              <a:t>建议信</a:t>
            </a:r>
            <a:r>
              <a:rPr lang="zh-CN" altLang="en-US" b="1">
                <a:solidFill>
                  <a:schemeClr val="tx1"/>
                </a:solidFill>
                <a:latin typeface="华文楷体" panose="02010600040101010101" charset="-122"/>
                <a:ea typeface="华文楷体" panose="02010600040101010101" charset="-122"/>
              </a:rPr>
              <a:t>等情况下，自我介绍可能并不是必要的，因为焦点更多地放在表达你的问题、建议或意图上。在这种情况下，可以直接开始表达你的意见或问题，而不用过多介绍自己。</a:t>
            </a:r>
            <a:endParaRPr lang="zh-CN" altLang="en-US" b="1">
              <a:solidFill>
                <a:schemeClr val="tx1"/>
              </a:solidFill>
              <a:latin typeface="华文楷体" panose="02010600040101010101" charset="-122"/>
              <a:ea typeface="华文楷体" panose="02010600040101010101" charset="-122"/>
            </a:endParaRPr>
          </a:p>
          <a:p>
            <a:r>
              <a:rPr lang="zh-CN" altLang="en-US" b="1">
                <a:solidFill>
                  <a:schemeClr val="tx1"/>
                </a:solidFill>
                <a:latin typeface="华文楷体" panose="02010600040101010101" charset="-122"/>
                <a:ea typeface="华文楷体" panose="02010600040101010101" charset="-122"/>
              </a:rPr>
              <a:t>总的来说，自我介绍在应用文写作中具体需不需要取决于</a:t>
            </a:r>
            <a:r>
              <a:rPr lang="zh-CN" altLang="en-US" b="1">
                <a:solidFill>
                  <a:srgbClr val="C00000"/>
                </a:solidFill>
                <a:latin typeface="华文楷体" panose="02010600040101010101" charset="-122"/>
                <a:ea typeface="华文楷体" panose="02010600040101010101" charset="-122"/>
              </a:rPr>
              <a:t>信件类型</a:t>
            </a:r>
            <a:r>
              <a:rPr lang="zh-CN" altLang="en-US" b="1">
                <a:solidFill>
                  <a:schemeClr val="tx1"/>
                </a:solidFill>
                <a:latin typeface="华文楷体" panose="02010600040101010101" charset="-122"/>
                <a:ea typeface="华文楷体" panose="02010600040101010101" charset="-122"/>
              </a:rPr>
              <a:t>以及</a:t>
            </a:r>
            <a:r>
              <a:rPr lang="zh-CN" altLang="en-US" b="1">
                <a:solidFill>
                  <a:srgbClr val="C00000"/>
                </a:solidFill>
                <a:latin typeface="华文楷体" panose="02010600040101010101" charset="-122"/>
                <a:ea typeface="华文楷体" panose="02010600040101010101" charset="-122"/>
              </a:rPr>
              <a:t>写作目的</a:t>
            </a:r>
            <a:r>
              <a:rPr lang="zh-CN" altLang="en-US" b="1">
                <a:solidFill>
                  <a:schemeClr val="tx1"/>
                </a:solidFill>
                <a:latin typeface="华文楷体" panose="02010600040101010101" charset="-122"/>
                <a:ea typeface="华文楷体" panose="02010600040101010101" charset="-122"/>
              </a:rPr>
              <a:t>。确保根据具体情况灵活运用自我介绍，以提高信件的效果和连贯性。</a:t>
            </a:r>
            <a:endParaRPr lang="zh-CN" altLang="en-US" b="1">
              <a:solidFill>
                <a:schemeClr val="tx1"/>
              </a:solidFill>
              <a:latin typeface="华文楷体" panose="02010600040101010101" charset="-122"/>
              <a:ea typeface="华文楷体" panose="02010600040101010101" charset="-122"/>
            </a:endParaRPr>
          </a:p>
        </p:txBody>
      </p:sp>
      <p:sp>
        <p:nvSpPr>
          <p:cNvPr id="7" name="文本框 6"/>
          <p:cNvSpPr txBox="1"/>
          <p:nvPr/>
        </p:nvSpPr>
        <p:spPr>
          <a:xfrm>
            <a:off x="641985" y="2254250"/>
            <a:ext cx="9876790" cy="829945"/>
          </a:xfrm>
          <a:prstGeom prst="rect">
            <a:avLst/>
          </a:prstGeom>
          <a:solidFill>
            <a:schemeClr val="accent2">
              <a:lumMod val="20000"/>
              <a:lumOff val="80000"/>
            </a:schemeClr>
          </a:solidFill>
        </p:spPr>
        <p:txBody>
          <a:bodyPr wrap="square" rtlCol="0">
            <a:spAutoFit/>
          </a:bodyPr>
          <a:p>
            <a:r>
              <a:rPr lang="zh-CN" altLang="en-US" sz="2400" b="1">
                <a:solidFill>
                  <a:schemeClr val="tx1"/>
                </a:solidFill>
                <a:latin typeface="华文楷体" panose="02010600040101010101" charset="-122"/>
                <a:ea typeface="华文楷体" panose="02010600040101010101" charset="-122"/>
              </a:rPr>
              <a:t>本文虽然是一篇咨询信，但同时也有自荐的成分，并且在后面关于</a:t>
            </a:r>
            <a:r>
              <a:rPr lang="en-US" altLang="zh-CN"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说明原因</a:t>
            </a:r>
            <a:r>
              <a:rPr lang="en-US" altLang="zh-CN"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这一要点中，会涉及到写信人的身份，故</a:t>
            </a:r>
            <a:r>
              <a:rPr lang="zh-CN" altLang="en-US" sz="2400" b="1">
                <a:solidFill>
                  <a:srgbClr val="C00000"/>
                </a:solidFill>
                <a:latin typeface="华文楷体" panose="02010600040101010101" charset="-122"/>
                <a:ea typeface="华文楷体" panose="02010600040101010101" charset="-122"/>
              </a:rPr>
              <a:t>有必要</a:t>
            </a:r>
            <a:r>
              <a:rPr lang="zh-CN" altLang="en-US" sz="2400" b="1">
                <a:solidFill>
                  <a:schemeClr val="tx1"/>
                </a:solidFill>
                <a:latin typeface="华文楷体" panose="02010600040101010101" charset="-122"/>
                <a:ea typeface="华文楷体" panose="02010600040101010101" charset="-122"/>
              </a:rPr>
              <a:t>进行自我介绍</a:t>
            </a:r>
            <a:endParaRPr lang="zh-CN" altLang="en-US" sz="2400" b="1">
              <a:solidFill>
                <a:schemeClr val="tx1"/>
              </a:solidFill>
              <a:latin typeface="华文楷体" panose="02010600040101010101" charset="-122"/>
              <a:ea typeface="华文楷体" panose="02010600040101010101" charset="-122"/>
            </a:endParaRPr>
          </a:p>
        </p:txBody>
      </p:sp>
      <p:sp>
        <p:nvSpPr>
          <p:cNvPr id="21" name="文本框 20"/>
          <p:cNvSpPr txBox="1"/>
          <p:nvPr/>
        </p:nvSpPr>
        <p:spPr>
          <a:xfrm>
            <a:off x="569595" y="4895215"/>
            <a:ext cx="10793095" cy="1322070"/>
          </a:xfrm>
          <a:prstGeom prst="rect">
            <a:avLst/>
          </a:prstGeom>
          <a:solidFill>
            <a:schemeClr val="accent1"/>
          </a:solidFill>
          <a:ln>
            <a:solidFill>
              <a:srgbClr val="FFFF00"/>
            </a:solidFill>
          </a:ln>
        </p:spPr>
        <p:txBody>
          <a:bodyPr wrap="square" rtlCol="0">
            <a:spAutoFit/>
          </a:bodyPr>
          <a:p>
            <a:pPr algn="ctr"/>
            <a:r>
              <a:rPr lang="en-US" altLang="zh-CN" sz="4000" b="1">
                <a:solidFill>
                  <a:srgbClr val="FF0000"/>
                </a:solidFill>
                <a:latin typeface="华文仿宋" panose="02010600040101010101" charset="-122"/>
                <a:ea typeface="华文仿宋" panose="02010600040101010101" charset="-122"/>
                <a:cs typeface="华文行楷" panose="02010800040101010101" charset="-122"/>
              </a:rPr>
              <a:t>Tip 3: The selection of content should be determined based on practical application.</a:t>
            </a:r>
            <a:endParaRPr lang="en-US" altLang="zh-CN" sz="4000" b="1">
              <a:solidFill>
                <a:srgbClr val="FF0000"/>
              </a:solidFill>
              <a:latin typeface="华文仿宋" panose="02010600040101010101" charset="-122"/>
              <a:ea typeface="华文仿宋" panose="02010600040101010101" charset="-122"/>
              <a:cs typeface="华文行楷" panose="02010800040101010101" charset="-122"/>
            </a:endParaRPr>
          </a:p>
        </p:txBody>
      </p:sp>
      <p:sp>
        <p:nvSpPr>
          <p:cNvPr id="20" name="圆角矩形 19"/>
          <p:cNvSpPr/>
          <p:nvPr/>
        </p:nvSpPr>
        <p:spPr>
          <a:xfrm>
            <a:off x="8970185" y="167640"/>
            <a:ext cx="2718260" cy="546735"/>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Para 1 </a:t>
            </a:r>
            <a:r>
              <a:rPr lang="zh-CN" altLang="en-US" sz="24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sym typeface="+mn-ea"/>
              </a:rPr>
              <a:t>背景</a:t>
            </a:r>
            <a:r>
              <a:rPr lang="en-US" altLang="zh-CN" sz="24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sym typeface="+mn-ea"/>
              </a:rPr>
              <a:t>目的</a:t>
            </a:r>
            <a:r>
              <a:rPr lang="en-US" sz="2400" dirty="0">
                <a:sym typeface="+mn-ea"/>
              </a:rPr>
              <a:t> </a:t>
            </a:r>
            <a:endParaRPr kumimoji="0" lang="en-US" altLang="zh-CN"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ppt_x"/>
                                          </p:val>
                                        </p:tav>
                                        <p:tav tm="100000">
                                          <p:val>
                                            <p:strVal val="#ppt_x"/>
                                          </p:val>
                                        </p:tav>
                                      </p:tavLst>
                                    </p:anim>
                                    <p:anim calcmode="lin" valueType="num">
                                      <p:cBhvr additive="base">
                                        <p:cTn id="8"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xit" presetSubtype="4" fill="hold" grpId="1" nodeType="clickEffect">
                                  <p:stCondLst>
                                    <p:cond delay="0"/>
                                  </p:stCondLst>
                                  <p:childTnLst>
                                    <p:animEffect transition="out" filter="wipe(down)">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1" nodeType="clickEffect">
                                  <p:stCondLst>
                                    <p:cond delay="0"/>
                                  </p:stCondLst>
                                  <p:childTnLst>
                                    <p:animEffect transition="out" filter="wipe(down)">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9" grpId="0" bldLvl="0" animBg="1"/>
      <p:bldP spid="2" grpId="0" bldLvl="0" animBg="1"/>
      <p:bldP spid="6" grpId="0" bldLvl="0" animBg="1"/>
      <p:bldP spid="6" grpId="1" bldLvl="0" animBg="1"/>
      <p:bldP spid="7" grpId="0" bldLvl="0" animBg="1"/>
      <p:bldP spid="7" grpId="1" bldLvl="0" animBg="1"/>
      <p:bldP spid="5" grpId="1" animBg="1"/>
      <p:bldP spid="4" grpId="0" animBg="1"/>
      <p:bldP spid="2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303770" y="638810"/>
            <a:ext cx="4384675" cy="4552315"/>
          </a:xfrm>
          <a:prstGeom prst="rect">
            <a:avLst/>
          </a:prstGeom>
          <a:solidFill>
            <a:schemeClr val="bg1"/>
          </a:solidFill>
          <a:ln>
            <a:solidFill>
              <a:schemeClr val="bg1"/>
            </a:solidFill>
          </a:ln>
        </p:spPr>
        <p:txBody>
          <a:bodyPr wrap="square" rtlCol="0">
            <a:noAutofit/>
          </a:bodyPr>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假定你是李华，暑假在伦敦学习。你对当地一个社区在网上发布的志愿者招募信息十分感兴趣于是给该社区写信。内容包括:</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1.说明报名原因;</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2.询问相关情况</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3</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表达你的期待</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注意:</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1，词数 80 左右;</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2.请按如下格式在答题卡的相应位置作答</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Dear Sir / Madam,</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90119" name="Rectangle 7"/>
          <p:cNvSpPr>
            <a:spLocks noChangeArrowheads="1"/>
          </p:cNvSpPr>
          <p:nvPr/>
        </p:nvSpPr>
        <p:spPr bwMode="auto">
          <a:xfrm>
            <a:off x="652145" y="638810"/>
            <a:ext cx="6248400" cy="1480185"/>
          </a:xfrm>
          <a:prstGeom prst="rect">
            <a:avLst/>
          </a:prstGeom>
          <a:solidFill>
            <a:schemeClr val="accent3"/>
          </a:solidFill>
          <a:ln w="9525">
            <a:solidFill>
              <a:schemeClr val="accent5"/>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42900" indent="-342900">
              <a:spcBef>
                <a:spcPct val="20000"/>
              </a:spcBef>
              <a:buClr>
                <a:schemeClr val="hlink"/>
              </a:buClr>
              <a:buSzPct val="75000"/>
              <a:buFont typeface="Wingdings" panose="05000000000000000000" pitchFamily="2" charset="2"/>
              <a:buChar char="l"/>
              <a:defRPr sz="2800">
                <a:solidFill>
                  <a:schemeClr val="tx1"/>
                </a:solidFill>
                <a:latin typeface="华文楷体" panose="02010600040101010101" charset="-122"/>
                <a:ea typeface="华文楷体" panose="02010600040101010101" charset="-122"/>
              </a:defRPr>
            </a:lvl1pPr>
            <a:lvl2pPr marL="742950" indent="-285750">
              <a:spcBef>
                <a:spcPct val="20000"/>
              </a:spcBef>
              <a:buClr>
                <a:schemeClr val="tx2"/>
              </a:buClr>
              <a:buSzPct val="75000"/>
              <a:buFont typeface="Wingdings" panose="05000000000000000000" pitchFamily="2" charset="2"/>
              <a:buChar char="l"/>
              <a:defRPr sz="2400">
                <a:solidFill>
                  <a:schemeClr val="tx1"/>
                </a:solidFill>
                <a:latin typeface="华文楷体" panose="02010600040101010101" charset="-122"/>
                <a:ea typeface="华文楷体" panose="02010600040101010101" charset="-122"/>
              </a:defRPr>
            </a:lvl2pPr>
            <a:lvl3pPr marL="1143000" indent="-228600">
              <a:spcBef>
                <a:spcPct val="20000"/>
              </a:spcBef>
              <a:buClr>
                <a:schemeClr val="accent2"/>
              </a:buClr>
              <a:buSzPct val="75000"/>
              <a:buFont typeface="Wingdings" panose="05000000000000000000" pitchFamily="2" charset="2"/>
              <a:buChar char="l"/>
              <a:defRPr sz="2000">
                <a:solidFill>
                  <a:schemeClr val="tx1"/>
                </a:solidFill>
                <a:latin typeface="华文楷体" panose="02010600040101010101" charset="-122"/>
                <a:ea typeface="华文楷体" panose="02010600040101010101" charset="-122"/>
              </a:defRPr>
            </a:lvl3pPr>
            <a:lvl4pPr marL="1600200" indent="-228600">
              <a:spcBef>
                <a:spcPct val="20000"/>
              </a:spcBef>
              <a:buClr>
                <a:schemeClr val="folHlink"/>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4pPr>
            <a:lvl5pPr marL="2057400" indent="-228600">
              <a:spcBef>
                <a:spcPct val="20000"/>
              </a:spcBef>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5pPr>
            <a:lvl6pPr marL="25146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6pPr>
            <a:lvl7pPr marL="29718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7pPr>
            <a:lvl8pPr marL="34290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8pPr>
            <a:lvl9pPr marL="38862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9pPr>
          </a:lstStyle>
          <a:p>
            <a:pPr marL="0" indent="0">
              <a:lnSpc>
                <a:spcPct val="150000"/>
              </a:lnSpc>
              <a:buNone/>
            </a:pP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From a young age, I have always had a passion for helping others. In addition, I am skilled in interpersonal communication and fluent in English.</a:t>
            </a:r>
            <a:endPar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p:txBody>
      </p:sp>
      <p:sp>
        <p:nvSpPr>
          <p:cNvPr id="4" name="下箭头 3"/>
          <p:cNvSpPr/>
          <p:nvPr/>
        </p:nvSpPr>
        <p:spPr>
          <a:xfrm>
            <a:off x="3528695" y="2687320"/>
            <a:ext cx="473075" cy="535305"/>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圆角矩形 19"/>
          <p:cNvSpPr/>
          <p:nvPr/>
        </p:nvSpPr>
        <p:spPr>
          <a:xfrm>
            <a:off x="6378575" y="167640"/>
            <a:ext cx="5309870" cy="546735"/>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Para 2</a:t>
            </a:r>
            <a:r>
              <a:rPr lang="zh-CN" altLang="en-US" sz="24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sym typeface="+mn-ea"/>
              </a:rPr>
              <a:t>报名原因</a:t>
            </a:r>
            <a:r>
              <a:rPr lang="en-US" sz="24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sym typeface="+mn-ea"/>
              </a:rPr>
              <a:t>询问情况</a:t>
            </a:r>
            <a:endParaRPr kumimoji="0" lang="en-US" altLang="zh-CN"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sp>
        <p:nvSpPr>
          <p:cNvPr id="8" name="椭圆 7"/>
          <p:cNvSpPr/>
          <p:nvPr/>
        </p:nvSpPr>
        <p:spPr>
          <a:xfrm>
            <a:off x="8086725" y="2821305"/>
            <a:ext cx="1769110" cy="53530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1892935" y="482600"/>
            <a:ext cx="5752465" cy="645160"/>
          </a:xfrm>
          <a:prstGeom prst="rect">
            <a:avLst/>
          </a:prstGeom>
          <a:solidFill>
            <a:srgbClr val="FFC000"/>
          </a:solidFill>
        </p:spPr>
        <p:txBody>
          <a:bodyPr wrap="square" rtlCol="0">
            <a:spAutoFit/>
          </a:bodyPr>
          <a:p>
            <a:r>
              <a:rPr kumimoji="1" lang="en-US" altLang="zh-CN" sz="3600" b="1">
                <a:latin typeface="Times New Roman" panose="02020603050405020304" pitchFamily="18" charset="0"/>
                <a:cs typeface="Times New Roman" panose="02020603050405020304" pitchFamily="18" charset="0"/>
                <a:sym typeface="+mn-ea"/>
              </a:rPr>
              <a:t>This reason is too common</a:t>
            </a:r>
            <a:endParaRPr kumimoji="1" lang="en-US" altLang="zh-CN" sz="3600" b="1">
              <a:latin typeface="Times New Roman" panose="02020603050405020304" pitchFamily="18" charset="0"/>
              <a:cs typeface="Times New Roman" panose="02020603050405020304" pitchFamily="18" charset="0"/>
              <a:sym typeface="+mn-ea"/>
            </a:endParaRPr>
          </a:p>
        </p:txBody>
      </p:sp>
      <p:sp>
        <p:nvSpPr>
          <p:cNvPr id="10" name="文本框 9"/>
          <p:cNvSpPr txBox="1"/>
          <p:nvPr/>
        </p:nvSpPr>
        <p:spPr>
          <a:xfrm>
            <a:off x="570230" y="1746885"/>
            <a:ext cx="6320790" cy="2339975"/>
          </a:xfrm>
          <a:prstGeom prst="rect">
            <a:avLst/>
          </a:prstGeom>
          <a:solidFill>
            <a:schemeClr val="accent2">
              <a:lumMod val="20000"/>
              <a:lumOff val="80000"/>
            </a:schemeClr>
          </a:solidFill>
        </p:spPr>
        <p:txBody>
          <a:bodyPr wrap="square" rtlCol="0">
            <a:noAutofit/>
          </a:bodyPr>
          <a:p>
            <a:r>
              <a:rPr lang="zh-CN" altLang="en-US" sz="3200" b="1">
                <a:solidFill>
                  <a:schemeClr val="tx1"/>
                </a:solidFill>
                <a:latin typeface="华文楷体" panose="02010600040101010101" charset="-122"/>
                <a:ea typeface="华文楷体" panose="02010600040101010101" charset="-122"/>
              </a:rPr>
              <a:t>小贴士：应用文的真实性原则</a:t>
            </a:r>
            <a:endParaRPr lang="zh-CN" altLang="en-US" sz="3200" b="1">
              <a:solidFill>
                <a:schemeClr val="tx1"/>
              </a:solidFill>
              <a:latin typeface="华文楷体" panose="02010600040101010101" charset="-122"/>
              <a:ea typeface="华文楷体" panose="02010600040101010101" charset="-122"/>
            </a:endParaRPr>
          </a:p>
          <a:p>
            <a:r>
              <a:rPr lang="zh-CN" altLang="en-US" sz="2400" b="1">
                <a:solidFill>
                  <a:schemeClr val="tx1"/>
                </a:solidFill>
                <a:latin typeface="华文楷体" panose="02010600040101010101" charset="-122"/>
                <a:ea typeface="华文楷体" panose="02010600040101010101" charset="-122"/>
              </a:rPr>
              <a:t>在实际的使用中，是否能达到有效的交际。</a:t>
            </a:r>
            <a:endParaRPr lang="zh-CN" altLang="en-US" sz="2400" b="1">
              <a:solidFill>
                <a:schemeClr val="tx1"/>
              </a:solidFill>
              <a:latin typeface="华文楷体" panose="02010600040101010101" charset="-122"/>
              <a:ea typeface="华文楷体" panose="02010600040101010101" charset="-122"/>
            </a:endParaRPr>
          </a:p>
          <a:p>
            <a:r>
              <a:rPr lang="zh-CN" altLang="en-US" sz="2400" b="1">
                <a:solidFill>
                  <a:schemeClr val="tx1"/>
                </a:solidFill>
                <a:latin typeface="华文楷体" panose="02010600040101010101" charset="-122"/>
                <a:ea typeface="华文楷体" panose="02010600040101010101" charset="-122"/>
              </a:rPr>
              <a:t>本文是一篇自荐</a:t>
            </a:r>
            <a:r>
              <a:rPr lang="en-US" altLang="zh-CN"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咨询信，所以在报名的原因陈述上要用真实的</a:t>
            </a:r>
            <a:r>
              <a:rPr lang="en-US" altLang="zh-CN"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李华</a:t>
            </a:r>
            <a:r>
              <a:rPr lang="en-US" altLang="zh-CN"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所具有的特征</a:t>
            </a:r>
            <a:r>
              <a:rPr lang="en-US" altLang="zh-CN"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从而</a:t>
            </a:r>
            <a:r>
              <a:rPr lang="en-US" altLang="zh-CN" sz="2400" b="1">
                <a:solidFill>
                  <a:schemeClr val="tx1"/>
                </a:solidFill>
                <a:latin typeface="华文楷体" panose="02010600040101010101" charset="-122"/>
                <a:ea typeface="华文楷体" panose="02010600040101010101" charset="-122"/>
              </a:rPr>
              <a:t>“set you apart”</a:t>
            </a:r>
            <a:r>
              <a:rPr lang="zh-CN" altLang="en-US" sz="2400" b="1">
                <a:solidFill>
                  <a:schemeClr val="tx1"/>
                </a:solidFill>
                <a:latin typeface="华文楷体" panose="02010600040101010101" charset="-122"/>
                <a:ea typeface="华文楷体" panose="02010600040101010101" charset="-122"/>
              </a:rPr>
              <a:t>。</a:t>
            </a:r>
            <a:endParaRPr lang="zh-CN" altLang="en-US" sz="2400" b="1">
              <a:solidFill>
                <a:schemeClr val="tx1"/>
              </a:solidFill>
              <a:latin typeface="华文楷体" panose="02010600040101010101" charset="-122"/>
              <a:ea typeface="华文楷体" panose="02010600040101010101" charset="-122"/>
            </a:endParaRPr>
          </a:p>
        </p:txBody>
      </p:sp>
      <p:sp>
        <p:nvSpPr>
          <p:cNvPr id="11" name="文本框 10"/>
          <p:cNvSpPr txBox="1"/>
          <p:nvPr/>
        </p:nvSpPr>
        <p:spPr>
          <a:xfrm>
            <a:off x="569595" y="4895215"/>
            <a:ext cx="10793095" cy="1322070"/>
          </a:xfrm>
          <a:prstGeom prst="rect">
            <a:avLst/>
          </a:prstGeom>
          <a:solidFill>
            <a:schemeClr val="accent1"/>
          </a:solidFill>
          <a:ln>
            <a:solidFill>
              <a:srgbClr val="FFFF00"/>
            </a:solidFill>
          </a:ln>
        </p:spPr>
        <p:txBody>
          <a:bodyPr wrap="square" rtlCol="0">
            <a:spAutoFit/>
          </a:bodyPr>
          <a:p>
            <a:pPr algn="ctr"/>
            <a:r>
              <a:rPr lang="en-US" altLang="zh-CN" sz="4000" b="1">
                <a:solidFill>
                  <a:srgbClr val="FF0000"/>
                </a:solidFill>
                <a:latin typeface="华文仿宋" panose="02010600040101010101" charset="-122"/>
                <a:ea typeface="华文仿宋" panose="02010600040101010101" charset="-122"/>
                <a:cs typeface="华文行楷" panose="02010800040101010101" charset="-122"/>
              </a:rPr>
              <a:t>Tip 4: The key points should be combined with real-life characters.</a:t>
            </a:r>
            <a:endParaRPr lang="en-US" altLang="zh-CN" sz="4000" b="1">
              <a:solidFill>
                <a:srgbClr val="FF0000"/>
              </a:solidFill>
              <a:latin typeface="华文仿宋" panose="02010600040101010101" charset="-122"/>
              <a:ea typeface="华文仿宋" panose="02010600040101010101" charset="-122"/>
              <a:cs typeface="华文行楷" panose="02010800040101010101" charset="-122"/>
            </a:endParaRPr>
          </a:p>
        </p:txBody>
      </p:sp>
      <p:cxnSp>
        <p:nvCxnSpPr>
          <p:cNvPr id="12" name="直接连接符 11"/>
          <p:cNvCxnSpPr/>
          <p:nvPr/>
        </p:nvCxnSpPr>
        <p:spPr>
          <a:xfrm flipV="1">
            <a:off x="9671050" y="1092835"/>
            <a:ext cx="1625600" cy="20320"/>
          </a:xfrm>
          <a:prstGeom prst="line">
            <a:avLst/>
          </a:prstGeom>
          <a:ln w="38100">
            <a:solidFill>
              <a:srgbClr val="C00000"/>
            </a:solidFill>
          </a:ln>
        </p:spPr>
        <p:style>
          <a:lnRef idx="2">
            <a:schemeClr val="accent1"/>
          </a:lnRef>
          <a:fillRef idx="0">
            <a:srgbClr val="FFFFFF"/>
          </a:fillRef>
          <a:effectRef idx="0">
            <a:srgbClr val="FFFFFF"/>
          </a:effectRef>
          <a:fontRef idx="minor">
            <a:schemeClr val="tx1"/>
          </a:fontRef>
        </p:style>
      </p:cxnSp>
      <p:cxnSp>
        <p:nvCxnSpPr>
          <p:cNvPr id="13" name="直接连接符 12"/>
          <p:cNvCxnSpPr/>
          <p:nvPr/>
        </p:nvCxnSpPr>
        <p:spPr>
          <a:xfrm flipV="1">
            <a:off x="7303770" y="1555750"/>
            <a:ext cx="577215" cy="13970"/>
          </a:xfrm>
          <a:prstGeom prst="line">
            <a:avLst/>
          </a:prstGeom>
          <a:ln w="38100">
            <a:solidFill>
              <a:srgbClr val="C00000"/>
            </a:solidFill>
          </a:ln>
        </p:spPr>
        <p:style>
          <a:lnRef idx="2">
            <a:schemeClr val="accent1"/>
          </a:lnRef>
          <a:fillRef idx="0">
            <a:srgbClr val="FFFFFF"/>
          </a:fillRef>
          <a:effectRef idx="0">
            <a:srgbClr val="FFFFFF"/>
          </a:effectRef>
          <a:fontRef idx="minor">
            <a:schemeClr val="tx1"/>
          </a:fontRef>
        </p:style>
      </p:cxnSp>
      <p:cxnSp>
        <p:nvCxnSpPr>
          <p:cNvPr id="14" name="直接连接符 13"/>
          <p:cNvCxnSpPr/>
          <p:nvPr/>
        </p:nvCxnSpPr>
        <p:spPr>
          <a:xfrm>
            <a:off x="3244215" y="3376930"/>
            <a:ext cx="2877185" cy="0"/>
          </a:xfrm>
          <a:prstGeom prst="line">
            <a:avLst/>
          </a:prstGeom>
          <a:ln w="38100">
            <a:solidFill>
              <a:srgbClr val="C00000"/>
            </a:solidFill>
          </a:ln>
        </p:spPr>
        <p:style>
          <a:lnRef idx="2">
            <a:schemeClr val="accent1"/>
          </a:lnRef>
          <a:fillRef idx="0">
            <a:srgbClr val="FFFFFF"/>
          </a:fillRef>
          <a:effectRef idx="0">
            <a:srgbClr val="FFFFFF"/>
          </a:effectRef>
          <a:fontRef idx="minor">
            <a:schemeClr val="tx1"/>
          </a:fontRef>
        </p:style>
      </p:cxnSp>
      <p:cxnSp>
        <p:nvCxnSpPr>
          <p:cNvPr id="15" name="直接箭头连接符 14"/>
          <p:cNvCxnSpPr/>
          <p:nvPr/>
        </p:nvCxnSpPr>
        <p:spPr>
          <a:xfrm flipV="1">
            <a:off x="6080125" y="1195705"/>
            <a:ext cx="3940810" cy="1965325"/>
          </a:xfrm>
          <a:prstGeom prst="straightConnector1">
            <a:avLst/>
          </a:prstGeom>
          <a:ln w="38100">
            <a:solidFill>
              <a:srgbClr val="C00000"/>
            </a:solidFill>
            <a:tailEnd type="arrow"/>
          </a:ln>
        </p:spPr>
        <p:style>
          <a:lnRef idx="2">
            <a:schemeClr val="accent1"/>
          </a:lnRef>
          <a:fillRef idx="0">
            <a:srgbClr val="FFFFFF"/>
          </a:fillRef>
          <a:effectRef idx="0">
            <a:srgbClr val="FFFFFF"/>
          </a:effectRef>
          <a:fontRef idx="minor">
            <a:schemeClr val="tx1"/>
          </a:fontRef>
        </p:style>
      </p:cxnSp>
      <p:sp>
        <p:nvSpPr>
          <p:cNvPr id="5" name="Rectangle 7"/>
          <p:cNvSpPr>
            <a:spLocks noChangeArrowheads="1"/>
          </p:cNvSpPr>
          <p:nvPr/>
        </p:nvSpPr>
        <p:spPr bwMode="auto">
          <a:xfrm>
            <a:off x="642620" y="3476625"/>
            <a:ext cx="6248400" cy="1319530"/>
          </a:xfrm>
          <a:prstGeom prst="rect">
            <a:avLst/>
          </a:prstGeom>
          <a:solidFill>
            <a:schemeClr val="accent3"/>
          </a:solidFill>
          <a:ln w="9525">
            <a:solidFill>
              <a:schemeClr val="accent5"/>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42900" indent="-342900">
              <a:spcBef>
                <a:spcPct val="20000"/>
              </a:spcBef>
              <a:buClr>
                <a:schemeClr val="hlink"/>
              </a:buClr>
              <a:buSzPct val="75000"/>
              <a:buFont typeface="Wingdings" panose="05000000000000000000" pitchFamily="2" charset="2"/>
              <a:buChar char="l"/>
              <a:defRPr sz="2800">
                <a:solidFill>
                  <a:schemeClr val="tx1"/>
                </a:solidFill>
                <a:latin typeface="华文楷体" panose="02010600040101010101" charset="-122"/>
                <a:ea typeface="华文楷体" panose="02010600040101010101" charset="-122"/>
              </a:defRPr>
            </a:lvl1pPr>
            <a:lvl2pPr marL="742950" indent="-285750">
              <a:spcBef>
                <a:spcPct val="20000"/>
              </a:spcBef>
              <a:buClr>
                <a:schemeClr val="tx2"/>
              </a:buClr>
              <a:buSzPct val="75000"/>
              <a:buFont typeface="Wingdings" panose="05000000000000000000" pitchFamily="2" charset="2"/>
              <a:buChar char="l"/>
              <a:defRPr sz="2400">
                <a:solidFill>
                  <a:schemeClr val="tx1"/>
                </a:solidFill>
                <a:latin typeface="华文楷体" panose="02010600040101010101" charset="-122"/>
                <a:ea typeface="华文楷体" panose="02010600040101010101" charset="-122"/>
              </a:defRPr>
            </a:lvl2pPr>
            <a:lvl3pPr marL="1143000" indent="-228600">
              <a:spcBef>
                <a:spcPct val="20000"/>
              </a:spcBef>
              <a:buClr>
                <a:schemeClr val="accent2"/>
              </a:buClr>
              <a:buSzPct val="75000"/>
              <a:buFont typeface="Wingdings" panose="05000000000000000000" pitchFamily="2" charset="2"/>
              <a:buChar char="l"/>
              <a:defRPr sz="2000">
                <a:solidFill>
                  <a:schemeClr val="tx1"/>
                </a:solidFill>
                <a:latin typeface="华文楷体" panose="02010600040101010101" charset="-122"/>
                <a:ea typeface="华文楷体" panose="02010600040101010101" charset="-122"/>
              </a:defRPr>
            </a:lvl3pPr>
            <a:lvl4pPr marL="1600200" indent="-228600">
              <a:spcBef>
                <a:spcPct val="20000"/>
              </a:spcBef>
              <a:buClr>
                <a:schemeClr val="folHlink"/>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4pPr>
            <a:lvl5pPr marL="2057400" indent="-228600">
              <a:spcBef>
                <a:spcPct val="20000"/>
              </a:spcBef>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5pPr>
            <a:lvl6pPr marL="25146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6pPr>
            <a:lvl7pPr marL="29718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7pPr>
            <a:lvl8pPr marL="34290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8pPr>
            <a:lvl9pPr marL="38862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9pPr>
          </a:lstStyle>
          <a:p>
            <a:pPr marL="0" indent="0">
              <a:lnSpc>
                <a:spcPct val="130000"/>
              </a:lnSpc>
              <a:buNone/>
            </a:pP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Yearning</a:t>
            </a:r>
            <a:r>
              <a:rPr lang="zh-CN" altLang="en-US"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（渴望）</a:t>
            </a: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 for blending into</a:t>
            </a:r>
            <a:r>
              <a:rPr lang="zh-CN" altLang="en-US"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（融入）</a:t>
            </a: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 local society and extending my abilities to help others, I find this work exactly caters to my expectations. </a:t>
            </a:r>
            <a:endPar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0119"/>
                                        </p:tgtEl>
                                        <p:attrNameLst>
                                          <p:attrName>style.visibility</p:attrName>
                                        </p:attrNameLst>
                                      </p:cBhvr>
                                      <p:to>
                                        <p:strVal val="visible"/>
                                      </p:to>
                                    </p:set>
                                    <p:anim calcmode="lin" valueType="num">
                                      <p:cBhvr additive="base">
                                        <p:cTn id="11" dur="500" fill="hold"/>
                                        <p:tgtEl>
                                          <p:spTgt spid="90119"/>
                                        </p:tgtEl>
                                        <p:attrNameLst>
                                          <p:attrName>ppt_x</p:attrName>
                                        </p:attrNameLst>
                                      </p:cBhvr>
                                      <p:tavLst>
                                        <p:tav tm="0">
                                          <p:val>
                                            <p:strVal val="#ppt_x"/>
                                          </p:val>
                                        </p:tav>
                                        <p:tav tm="100000">
                                          <p:val>
                                            <p:strVal val="#ppt_x"/>
                                          </p:val>
                                        </p:tav>
                                      </p:tavLst>
                                    </p:anim>
                                    <p:anim calcmode="lin" valueType="num">
                                      <p:cBhvr additive="base">
                                        <p:cTn id="12"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9" grpId="0" bldLvl="0" animBg="1"/>
      <p:bldP spid="5" grpId="1" bldLvl="0" animBg="1"/>
      <p:bldP spid="4" grpId="0" bldLvl="0" animBg="1"/>
      <p:bldP spid="8" grpId="0" bldLvl="0" animBg="1"/>
      <p:bldP spid="9" grpId="0" bldLvl="0" animBg="1"/>
      <p:bldP spid="11" grpId="0" bldLvl="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303770" y="638810"/>
            <a:ext cx="4384675" cy="4552315"/>
          </a:xfrm>
          <a:prstGeom prst="rect">
            <a:avLst/>
          </a:prstGeom>
          <a:solidFill>
            <a:schemeClr val="bg1"/>
          </a:solidFill>
          <a:ln>
            <a:solidFill>
              <a:schemeClr val="bg1"/>
            </a:solidFill>
          </a:ln>
        </p:spPr>
        <p:txBody>
          <a:bodyPr wrap="square" rtlCol="0">
            <a:noAutofit/>
          </a:bodyPr>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假定你是李华，暑假在伦敦学习。你对当地一个社区在网上发布的志愿者招募信息十分感兴趣于是给该社区写信。内容包括:</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1.说明报名原因;</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2.询问相关情况</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3</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表达你的期待</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注意:</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1，词数 80 左右;</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2.请按如下格式在答题卡的相应位置作答</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Dear Sir / Madam,</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90119" name="Rectangle 7"/>
          <p:cNvSpPr>
            <a:spLocks noChangeArrowheads="1"/>
          </p:cNvSpPr>
          <p:nvPr/>
        </p:nvSpPr>
        <p:spPr bwMode="auto">
          <a:xfrm>
            <a:off x="652145" y="854710"/>
            <a:ext cx="6248400" cy="1017270"/>
          </a:xfrm>
          <a:prstGeom prst="rect">
            <a:avLst/>
          </a:prstGeom>
          <a:solidFill>
            <a:schemeClr val="accent3"/>
          </a:solidFill>
          <a:ln w="9525">
            <a:solidFill>
              <a:schemeClr val="accent5"/>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42900" indent="-342900">
              <a:spcBef>
                <a:spcPct val="20000"/>
              </a:spcBef>
              <a:buClr>
                <a:schemeClr val="hlink"/>
              </a:buClr>
              <a:buSzPct val="75000"/>
              <a:buFont typeface="Wingdings" panose="05000000000000000000" pitchFamily="2" charset="2"/>
              <a:buChar char="l"/>
              <a:defRPr sz="2800">
                <a:solidFill>
                  <a:schemeClr val="tx1"/>
                </a:solidFill>
                <a:latin typeface="华文楷体" panose="02010600040101010101" charset="-122"/>
                <a:ea typeface="华文楷体" panose="02010600040101010101" charset="-122"/>
              </a:defRPr>
            </a:lvl1pPr>
            <a:lvl2pPr marL="742950" indent="-285750">
              <a:spcBef>
                <a:spcPct val="20000"/>
              </a:spcBef>
              <a:buClr>
                <a:schemeClr val="tx2"/>
              </a:buClr>
              <a:buSzPct val="75000"/>
              <a:buFont typeface="Wingdings" panose="05000000000000000000" pitchFamily="2" charset="2"/>
              <a:buChar char="l"/>
              <a:defRPr sz="2400">
                <a:solidFill>
                  <a:schemeClr val="tx1"/>
                </a:solidFill>
                <a:latin typeface="华文楷体" panose="02010600040101010101" charset="-122"/>
                <a:ea typeface="华文楷体" panose="02010600040101010101" charset="-122"/>
              </a:defRPr>
            </a:lvl2pPr>
            <a:lvl3pPr marL="1143000" indent="-228600">
              <a:spcBef>
                <a:spcPct val="20000"/>
              </a:spcBef>
              <a:buClr>
                <a:schemeClr val="accent2"/>
              </a:buClr>
              <a:buSzPct val="75000"/>
              <a:buFont typeface="Wingdings" panose="05000000000000000000" pitchFamily="2" charset="2"/>
              <a:buChar char="l"/>
              <a:defRPr sz="2000">
                <a:solidFill>
                  <a:schemeClr val="tx1"/>
                </a:solidFill>
                <a:latin typeface="华文楷体" panose="02010600040101010101" charset="-122"/>
                <a:ea typeface="华文楷体" panose="02010600040101010101" charset="-122"/>
              </a:defRPr>
            </a:lvl3pPr>
            <a:lvl4pPr marL="1600200" indent="-228600">
              <a:spcBef>
                <a:spcPct val="20000"/>
              </a:spcBef>
              <a:buClr>
                <a:schemeClr val="folHlink"/>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4pPr>
            <a:lvl5pPr marL="2057400" indent="-228600">
              <a:spcBef>
                <a:spcPct val="20000"/>
              </a:spcBef>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5pPr>
            <a:lvl6pPr marL="25146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6pPr>
            <a:lvl7pPr marL="29718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7pPr>
            <a:lvl8pPr marL="34290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8pPr>
            <a:lvl9pPr marL="38862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9pPr>
          </a:lstStyle>
          <a:p>
            <a:pPr marL="0" indent="0">
              <a:lnSpc>
                <a:spcPct val="150000"/>
              </a:lnSpc>
              <a:buNone/>
            </a:pP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I want to inquire about the specific task and the exact time and position. </a:t>
            </a:r>
            <a:endPar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p:txBody>
      </p:sp>
      <p:sp>
        <p:nvSpPr>
          <p:cNvPr id="20" name="圆角矩形 19"/>
          <p:cNvSpPr/>
          <p:nvPr/>
        </p:nvSpPr>
        <p:spPr>
          <a:xfrm>
            <a:off x="6378575" y="167640"/>
            <a:ext cx="5309870" cy="546735"/>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Para 2</a:t>
            </a:r>
            <a:r>
              <a:rPr lang="zh-CN" altLang="en-US" sz="24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sym typeface="+mn-ea"/>
              </a:rPr>
              <a:t>报名原因</a:t>
            </a:r>
            <a:r>
              <a:rPr lang="en-US" sz="24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sym typeface="+mn-ea"/>
              </a:rPr>
              <a:t>询问情况</a:t>
            </a:r>
            <a:endParaRPr kumimoji="0" lang="en-US" altLang="zh-CN"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sp>
        <p:nvSpPr>
          <p:cNvPr id="8" name="椭圆 7"/>
          <p:cNvSpPr/>
          <p:nvPr/>
        </p:nvSpPr>
        <p:spPr>
          <a:xfrm>
            <a:off x="7645400" y="3243580"/>
            <a:ext cx="2087880" cy="53530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745490" y="381000"/>
            <a:ext cx="8175625" cy="645160"/>
          </a:xfrm>
          <a:prstGeom prst="rect">
            <a:avLst/>
          </a:prstGeom>
          <a:solidFill>
            <a:srgbClr val="FFC000"/>
          </a:solidFill>
        </p:spPr>
        <p:txBody>
          <a:bodyPr wrap="square" rtlCol="0">
            <a:spAutoFit/>
          </a:bodyPr>
          <a:p>
            <a:r>
              <a:rPr kumimoji="1" lang="en-US" altLang="zh-CN" sz="3600" b="1">
                <a:latin typeface="Times New Roman" panose="02020603050405020304" pitchFamily="18" charset="0"/>
                <a:cs typeface="Times New Roman" panose="02020603050405020304" pitchFamily="18" charset="0"/>
                <a:sym typeface="+mn-ea"/>
              </a:rPr>
              <a:t>The content is monotonous</a:t>
            </a:r>
            <a:r>
              <a:rPr kumimoji="1" lang="zh-CN" altLang="en-US" sz="3600" b="1">
                <a:latin typeface="Times New Roman" panose="02020603050405020304" pitchFamily="18" charset="0"/>
                <a:cs typeface="Times New Roman" panose="02020603050405020304" pitchFamily="18" charset="0"/>
                <a:sym typeface="+mn-ea"/>
              </a:rPr>
              <a:t>（单调乏味）</a:t>
            </a:r>
            <a:r>
              <a:rPr kumimoji="1" lang="en-US" altLang="zh-CN" sz="3600" b="1">
                <a:latin typeface="Times New Roman" panose="02020603050405020304" pitchFamily="18" charset="0"/>
                <a:cs typeface="Times New Roman" panose="02020603050405020304" pitchFamily="18" charset="0"/>
                <a:sym typeface="+mn-ea"/>
              </a:rPr>
              <a:t>.</a:t>
            </a:r>
            <a:endParaRPr kumimoji="1" lang="en-US" altLang="zh-CN" sz="3600" b="1">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560070" y="1299845"/>
            <a:ext cx="9876790" cy="3230245"/>
          </a:xfrm>
          <a:prstGeom prst="rect">
            <a:avLst/>
          </a:prstGeom>
          <a:solidFill>
            <a:schemeClr val="accent2">
              <a:lumMod val="20000"/>
              <a:lumOff val="80000"/>
            </a:schemeClr>
          </a:solidFill>
        </p:spPr>
        <p:txBody>
          <a:bodyPr wrap="square" rtlCol="0">
            <a:spAutoFit/>
          </a:bodyPr>
          <a:p>
            <a:r>
              <a:rPr lang="en-US" altLang="zh-CN" sz="2400" b="1">
                <a:solidFill>
                  <a:schemeClr val="tx1"/>
                </a:solidFill>
                <a:latin typeface="华文楷体" panose="02010600040101010101" charset="-122"/>
                <a:ea typeface="华文楷体" panose="02010600040101010101" charset="-122"/>
              </a:rPr>
              <a:t>Brain Storm: </a:t>
            </a:r>
            <a:r>
              <a:rPr lang="zh-CN" altLang="en-US" sz="2400" b="1">
                <a:solidFill>
                  <a:schemeClr val="tx1"/>
                </a:solidFill>
                <a:latin typeface="华文楷体" panose="02010600040101010101" charset="-122"/>
                <a:ea typeface="华文楷体" panose="02010600040101010101" charset="-122"/>
              </a:rPr>
              <a:t>咨询信中关于工作可以咨询哪些内容？</a:t>
            </a:r>
            <a:endParaRPr lang="zh-CN" altLang="en-US" sz="2400" b="1">
              <a:solidFill>
                <a:schemeClr val="tx1"/>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sym typeface="+mn-ea"/>
              </a:rPr>
              <a:t> </a:t>
            </a:r>
            <a:r>
              <a:rPr lang="en-US" altLang="zh-CN" b="1">
                <a:solidFill>
                  <a:srgbClr val="C00000"/>
                </a:solidFill>
                <a:latin typeface="华文楷体" panose="02010600040101010101" charset="-122"/>
                <a:ea typeface="华文楷体" panose="02010600040101010101" charset="-122"/>
                <a:sym typeface="+mn-ea"/>
              </a:rPr>
              <a:t>J</a:t>
            </a:r>
            <a:r>
              <a:rPr lang="zh-CN" altLang="en-US" b="1">
                <a:solidFill>
                  <a:srgbClr val="C00000"/>
                </a:solidFill>
                <a:latin typeface="华文楷体" panose="02010600040101010101" charset="-122"/>
                <a:ea typeface="华文楷体" panose="02010600040101010101" charset="-122"/>
                <a:sym typeface="+mn-ea"/>
              </a:rPr>
              <a:t>ob location</a:t>
            </a:r>
            <a:endParaRPr lang="zh-CN" altLang="en-US" b="1">
              <a:solidFill>
                <a:srgbClr val="C00000"/>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rPr>
              <a:t>Job responsibilities</a:t>
            </a:r>
            <a:endParaRPr lang="zh-CN" altLang="en-US" b="1">
              <a:solidFill>
                <a:srgbClr val="C00000"/>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rPr>
              <a:t>Job requirements</a:t>
            </a:r>
            <a:endParaRPr lang="zh-CN" altLang="en-US" b="1">
              <a:solidFill>
                <a:srgbClr val="C00000"/>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rPr>
              <a:t>Salary and benefits</a:t>
            </a:r>
            <a:endParaRPr lang="zh-CN" altLang="en-US" b="1">
              <a:solidFill>
                <a:srgbClr val="C00000"/>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rPr>
              <a:t>Working hours</a:t>
            </a:r>
            <a:endParaRPr lang="zh-CN" altLang="en-US" b="1">
              <a:solidFill>
                <a:srgbClr val="C00000"/>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rPr>
              <a:t>Company background</a:t>
            </a:r>
            <a:endParaRPr lang="zh-CN" altLang="en-US" b="1">
              <a:solidFill>
                <a:srgbClr val="C00000"/>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rPr>
              <a:t>Career development</a:t>
            </a:r>
            <a:endParaRPr lang="zh-CN" altLang="en-US" b="1">
              <a:solidFill>
                <a:srgbClr val="C00000"/>
              </a:solidFill>
              <a:latin typeface="华文楷体" panose="02010600040101010101" charset="-122"/>
              <a:ea typeface="华文楷体" panose="02010600040101010101" charset="-122"/>
            </a:endParaRPr>
          </a:p>
          <a:p>
            <a:r>
              <a:rPr lang="en-US" altLang="zh-CN" b="1">
                <a:solidFill>
                  <a:srgbClr val="C00000"/>
                </a:solidFill>
                <a:latin typeface="华文楷体" panose="02010600040101010101" charset="-122"/>
                <a:ea typeface="华文楷体" panose="02010600040101010101" charset="-122"/>
              </a:rPr>
              <a:t>W</a:t>
            </a:r>
            <a:r>
              <a:rPr lang="zh-CN" altLang="en-US" b="1">
                <a:solidFill>
                  <a:srgbClr val="C00000"/>
                </a:solidFill>
                <a:latin typeface="华文楷体" panose="02010600040101010101" charset="-122"/>
                <a:ea typeface="华文楷体" panose="02010600040101010101" charset="-122"/>
              </a:rPr>
              <a:t>ork environment</a:t>
            </a:r>
            <a:endParaRPr lang="zh-CN" altLang="en-US" b="1">
              <a:solidFill>
                <a:srgbClr val="C00000"/>
              </a:solidFill>
              <a:latin typeface="华文楷体" panose="02010600040101010101" charset="-122"/>
              <a:ea typeface="华文楷体" panose="02010600040101010101" charset="-122"/>
            </a:endParaRPr>
          </a:p>
          <a:p>
            <a:r>
              <a:rPr lang="zh-CN" altLang="en-US" b="1">
                <a:solidFill>
                  <a:srgbClr val="C00000"/>
                </a:solidFill>
                <a:latin typeface="华文楷体" panose="02010600040101010101" charset="-122"/>
                <a:ea typeface="华文楷体" panose="02010600040101010101" charset="-122"/>
              </a:rPr>
              <a:t> </a:t>
            </a:r>
            <a:r>
              <a:rPr lang="en-US" altLang="zh-CN" b="1">
                <a:solidFill>
                  <a:srgbClr val="C00000"/>
                </a:solidFill>
                <a:latin typeface="华文楷体" panose="02010600040101010101" charset="-122"/>
                <a:ea typeface="华文楷体" panose="02010600040101010101" charset="-122"/>
              </a:rPr>
              <a:t>E</a:t>
            </a:r>
            <a:r>
              <a:rPr lang="zh-CN" altLang="en-US" b="1">
                <a:solidFill>
                  <a:srgbClr val="C00000"/>
                </a:solidFill>
                <a:latin typeface="华文楷体" panose="02010600040101010101" charset="-122"/>
                <a:ea typeface="华文楷体" panose="02010600040101010101" charset="-122"/>
              </a:rPr>
              <a:t>mployee benefits</a:t>
            </a:r>
            <a:endParaRPr lang="zh-CN" altLang="en-US" b="1">
              <a:solidFill>
                <a:srgbClr val="C00000"/>
              </a:solidFill>
              <a:latin typeface="华文楷体" panose="02010600040101010101" charset="-122"/>
              <a:ea typeface="华文楷体" panose="02010600040101010101" charset="-122"/>
            </a:endParaRPr>
          </a:p>
          <a:p>
            <a:r>
              <a:rPr lang="en-US" altLang="zh-CN" b="1">
                <a:solidFill>
                  <a:srgbClr val="C00000"/>
                </a:solidFill>
                <a:latin typeface="华文楷体" panose="02010600040101010101" charset="-122"/>
                <a:ea typeface="华文楷体" panose="02010600040101010101" charset="-122"/>
              </a:rPr>
              <a:t>...</a:t>
            </a:r>
            <a:endParaRPr lang="en-US" altLang="zh-CN" b="1">
              <a:solidFill>
                <a:srgbClr val="C00000"/>
              </a:solidFill>
              <a:latin typeface="华文楷体" panose="02010600040101010101" charset="-122"/>
              <a:ea typeface="华文楷体" panose="02010600040101010101" charset="-122"/>
            </a:endParaRPr>
          </a:p>
        </p:txBody>
      </p:sp>
      <p:sp>
        <p:nvSpPr>
          <p:cNvPr id="7" name="Rectangle 7"/>
          <p:cNvSpPr>
            <a:spLocks noChangeArrowheads="1"/>
          </p:cNvSpPr>
          <p:nvPr/>
        </p:nvSpPr>
        <p:spPr bwMode="auto">
          <a:xfrm>
            <a:off x="642620" y="3476625"/>
            <a:ext cx="6248400" cy="2059305"/>
          </a:xfrm>
          <a:prstGeom prst="rect">
            <a:avLst/>
          </a:prstGeom>
          <a:solidFill>
            <a:schemeClr val="accent3"/>
          </a:solidFill>
          <a:ln w="9525">
            <a:solidFill>
              <a:schemeClr val="accent5"/>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42900" indent="-342900">
              <a:spcBef>
                <a:spcPct val="20000"/>
              </a:spcBef>
              <a:buClr>
                <a:schemeClr val="hlink"/>
              </a:buClr>
              <a:buSzPct val="75000"/>
              <a:buFont typeface="Wingdings" panose="05000000000000000000" pitchFamily="2" charset="2"/>
              <a:buChar char="l"/>
              <a:defRPr sz="2800">
                <a:solidFill>
                  <a:schemeClr val="tx1"/>
                </a:solidFill>
                <a:latin typeface="华文楷体" panose="02010600040101010101" charset="-122"/>
                <a:ea typeface="华文楷体" panose="02010600040101010101" charset="-122"/>
              </a:defRPr>
            </a:lvl1pPr>
            <a:lvl2pPr marL="742950" indent="-285750">
              <a:spcBef>
                <a:spcPct val="20000"/>
              </a:spcBef>
              <a:buClr>
                <a:schemeClr val="tx2"/>
              </a:buClr>
              <a:buSzPct val="75000"/>
              <a:buFont typeface="Wingdings" panose="05000000000000000000" pitchFamily="2" charset="2"/>
              <a:buChar char="l"/>
              <a:defRPr sz="2400">
                <a:solidFill>
                  <a:schemeClr val="tx1"/>
                </a:solidFill>
                <a:latin typeface="华文楷体" panose="02010600040101010101" charset="-122"/>
                <a:ea typeface="华文楷体" panose="02010600040101010101" charset="-122"/>
              </a:defRPr>
            </a:lvl2pPr>
            <a:lvl3pPr marL="1143000" indent="-228600">
              <a:spcBef>
                <a:spcPct val="20000"/>
              </a:spcBef>
              <a:buClr>
                <a:schemeClr val="accent2"/>
              </a:buClr>
              <a:buSzPct val="75000"/>
              <a:buFont typeface="Wingdings" panose="05000000000000000000" pitchFamily="2" charset="2"/>
              <a:buChar char="l"/>
              <a:defRPr sz="2000">
                <a:solidFill>
                  <a:schemeClr val="tx1"/>
                </a:solidFill>
                <a:latin typeface="华文楷体" panose="02010600040101010101" charset="-122"/>
                <a:ea typeface="华文楷体" panose="02010600040101010101" charset="-122"/>
              </a:defRPr>
            </a:lvl3pPr>
            <a:lvl4pPr marL="1600200" indent="-228600">
              <a:spcBef>
                <a:spcPct val="20000"/>
              </a:spcBef>
              <a:buClr>
                <a:schemeClr val="folHlink"/>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4pPr>
            <a:lvl5pPr marL="2057400" indent="-228600">
              <a:spcBef>
                <a:spcPct val="20000"/>
              </a:spcBef>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5pPr>
            <a:lvl6pPr marL="25146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6pPr>
            <a:lvl7pPr marL="29718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7pPr>
            <a:lvl8pPr marL="34290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8pPr>
            <a:lvl9pPr marL="38862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9pPr>
          </a:lstStyle>
          <a:p>
            <a:pPr marL="0" indent="0">
              <a:lnSpc>
                <a:spcPct val="130000"/>
              </a:lnSpc>
              <a:buNone/>
            </a:pPr>
            <a:r>
              <a:rPr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I would like to inquire about the details of the volunteer opportunity, such as the specific tasks involved, the time commitment required, and any training provided. Additionally, I would appreciate information on how to apply and the selection process.</a:t>
            </a:r>
            <a:endParaRPr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p:txBody>
      </p:sp>
      <p:sp>
        <p:nvSpPr>
          <p:cNvPr id="16" name="下箭头 15"/>
          <p:cNvSpPr/>
          <p:nvPr/>
        </p:nvSpPr>
        <p:spPr>
          <a:xfrm>
            <a:off x="3034665" y="2252980"/>
            <a:ext cx="565785" cy="699135"/>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0119"/>
                                        </p:tgtEl>
                                        <p:attrNameLst>
                                          <p:attrName>style.visibility</p:attrName>
                                        </p:attrNameLst>
                                      </p:cBhvr>
                                      <p:to>
                                        <p:strVal val="visible"/>
                                      </p:to>
                                    </p:set>
                                    <p:anim calcmode="lin" valueType="num">
                                      <p:cBhvr additive="base">
                                        <p:cTn id="11" dur="500" fill="hold"/>
                                        <p:tgtEl>
                                          <p:spTgt spid="90119"/>
                                        </p:tgtEl>
                                        <p:attrNameLst>
                                          <p:attrName>ppt_x</p:attrName>
                                        </p:attrNameLst>
                                      </p:cBhvr>
                                      <p:tavLst>
                                        <p:tav tm="0">
                                          <p:val>
                                            <p:strVal val="#ppt_x"/>
                                          </p:val>
                                        </p:tav>
                                        <p:tav tm="100000">
                                          <p:val>
                                            <p:strVal val="#ppt_x"/>
                                          </p:val>
                                        </p:tav>
                                      </p:tavLst>
                                    </p:anim>
                                    <p:anim calcmode="lin" valueType="num">
                                      <p:cBhvr additive="base">
                                        <p:cTn id="12"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6">
                                            <p:txEl>
                                              <p:pRg st="9" end="9"/>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4" presetClass="exit" presetSubtype="32" fill="hold" grpId="2" nodeType="clickEffect">
                                  <p:stCondLst>
                                    <p:cond delay="0"/>
                                  </p:stCondLst>
                                  <p:childTnLst>
                                    <p:animEffect transition="out" filter="box(out)">
                                      <p:cBhvr>
                                        <p:cTn id="66" dur="2000"/>
                                        <p:tgtEl>
                                          <p:spTgt spid="6">
                                            <p:txEl>
                                              <p:pRg st="0" end="0"/>
                                            </p:txEl>
                                          </p:spTgt>
                                        </p:tgtEl>
                                      </p:cBhvr>
                                    </p:animEffect>
                                    <p:set>
                                      <p:cBhvr>
                                        <p:cTn id="67" dur="1" fill="hold">
                                          <p:stCondLst>
                                            <p:cond delay="1999"/>
                                          </p:stCondLst>
                                        </p:cTn>
                                        <p:tgtEl>
                                          <p:spTgt spid="6">
                                            <p:txEl>
                                              <p:pRg st="0" end="0"/>
                                            </p:txEl>
                                          </p:spTgt>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4" presetClass="exit" presetSubtype="32" fill="hold" grpId="2" nodeType="clickEffect">
                                  <p:stCondLst>
                                    <p:cond delay="0"/>
                                  </p:stCondLst>
                                  <p:childTnLst>
                                    <p:animEffect transition="out" filter="box(out)">
                                      <p:cBhvr>
                                        <p:cTn id="71" dur="2000"/>
                                        <p:tgtEl>
                                          <p:spTgt spid="6">
                                            <p:txEl>
                                              <p:pRg st="4294967295" end="4294967295"/>
                                            </p:txEl>
                                          </p:spTgt>
                                        </p:tgtEl>
                                      </p:cBhvr>
                                    </p:animEffect>
                                    <p:set>
                                      <p:cBhvr>
                                        <p:cTn id="72" dur="1" fill="hold">
                                          <p:stCondLst>
                                            <p:cond delay="1999"/>
                                          </p:stCondLst>
                                        </p:cTn>
                                        <p:tgtEl>
                                          <p:spTgt spid="6">
                                            <p:txEl>
                                              <p:pRg st="4294967295" end="4294967295"/>
                                            </p:txEl>
                                          </p:spTgt>
                                        </p:tgtEl>
                                        <p:attrNameLst>
                                          <p:attrName>style.visibility</p:attrName>
                                        </p:attrNameLst>
                                      </p:cBhvr>
                                      <p:to>
                                        <p:strVal val="hidden"/>
                                      </p:to>
                                    </p:set>
                                  </p:childTnLst>
                                </p:cTn>
                              </p:par>
                              <p:par>
                                <p:cTn id="73" presetID="4" presetClass="exit" presetSubtype="32" fill="hold" grpId="2" nodeType="withEffect">
                                  <p:stCondLst>
                                    <p:cond delay="0"/>
                                  </p:stCondLst>
                                  <p:childTnLst>
                                    <p:animEffect transition="out" filter="box(out)">
                                      <p:cBhvr>
                                        <p:cTn id="74" dur="2000"/>
                                        <p:tgtEl>
                                          <p:spTgt spid="6">
                                            <p:txEl>
                                              <p:pRg st="1" end="1"/>
                                            </p:txEl>
                                          </p:spTgt>
                                        </p:tgtEl>
                                      </p:cBhvr>
                                    </p:animEffect>
                                    <p:set>
                                      <p:cBhvr>
                                        <p:cTn id="75" dur="1" fill="hold">
                                          <p:stCondLst>
                                            <p:cond delay="1999"/>
                                          </p:stCondLst>
                                        </p:cTn>
                                        <p:tgtEl>
                                          <p:spTgt spid="6">
                                            <p:txEl>
                                              <p:pRg st="1" end="1"/>
                                            </p:txEl>
                                          </p:spTgt>
                                        </p:tgtEl>
                                        <p:attrNameLst>
                                          <p:attrName>style.visibility</p:attrName>
                                        </p:attrNameLst>
                                      </p:cBhvr>
                                      <p:to>
                                        <p:strVal val="hidden"/>
                                      </p:to>
                                    </p:set>
                                  </p:childTnLst>
                                </p:cTn>
                              </p:par>
                              <p:par>
                                <p:cTn id="76" presetID="4" presetClass="exit" presetSubtype="32" fill="hold" grpId="2" nodeType="withEffect">
                                  <p:stCondLst>
                                    <p:cond delay="0"/>
                                  </p:stCondLst>
                                  <p:childTnLst>
                                    <p:animEffect transition="out" filter="box(out)">
                                      <p:cBhvr>
                                        <p:cTn id="77" dur="2000"/>
                                        <p:tgtEl>
                                          <p:spTgt spid="6">
                                            <p:txEl>
                                              <p:pRg st="2" end="2"/>
                                            </p:txEl>
                                          </p:spTgt>
                                        </p:tgtEl>
                                      </p:cBhvr>
                                    </p:animEffect>
                                    <p:set>
                                      <p:cBhvr>
                                        <p:cTn id="78" dur="1" fill="hold">
                                          <p:stCondLst>
                                            <p:cond delay="1999"/>
                                          </p:stCondLst>
                                        </p:cTn>
                                        <p:tgtEl>
                                          <p:spTgt spid="6">
                                            <p:txEl>
                                              <p:pRg st="2" end="2"/>
                                            </p:txEl>
                                          </p:spTgt>
                                        </p:tgtEl>
                                        <p:attrNameLst>
                                          <p:attrName>style.visibility</p:attrName>
                                        </p:attrNameLst>
                                      </p:cBhvr>
                                      <p:to>
                                        <p:strVal val="hidden"/>
                                      </p:to>
                                    </p:set>
                                  </p:childTnLst>
                                </p:cTn>
                              </p:par>
                              <p:par>
                                <p:cTn id="79" presetID="4" presetClass="exit" presetSubtype="32" fill="hold" grpId="2" nodeType="withEffect">
                                  <p:stCondLst>
                                    <p:cond delay="0"/>
                                  </p:stCondLst>
                                  <p:childTnLst>
                                    <p:animEffect transition="out" filter="box(out)">
                                      <p:cBhvr>
                                        <p:cTn id="80" dur="2000"/>
                                        <p:tgtEl>
                                          <p:spTgt spid="6">
                                            <p:txEl>
                                              <p:pRg st="3" end="3"/>
                                            </p:txEl>
                                          </p:spTgt>
                                        </p:tgtEl>
                                      </p:cBhvr>
                                    </p:animEffect>
                                    <p:set>
                                      <p:cBhvr>
                                        <p:cTn id="81" dur="1" fill="hold">
                                          <p:stCondLst>
                                            <p:cond delay="1999"/>
                                          </p:stCondLst>
                                        </p:cTn>
                                        <p:tgtEl>
                                          <p:spTgt spid="6">
                                            <p:txEl>
                                              <p:pRg st="3" end="3"/>
                                            </p:txEl>
                                          </p:spTgt>
                                        </p:tgtEl>
                                        <p:attrNameLst>
                                          <p:attrName>style.visibility</p:attrName>
                                        </p:attrNameLst>
                                      </p:cBhvr>
                                      <p:to>
                                        <p:strVal val="hidden"/>
                                      </p:to>
                                    </p:set>
                                  </p:childTnLst>
                                </p:cTn>
                              </p:par>
                              <p:par>
                                <p:cTn id="82" presetID="4" presetClass="exit" presetSubtype="32" fill="hold" grpId="2" nodeType="withEffect">
                                  <p:stCondLst>
                                    <p:cond delay="0"/>
                                  </p:stCondLst>
                                  <p:childTnLst>
                                    <p:animEffect transition="out" filter="box(out)">
                                      <p:cBhvr>
                                        <p:cTn id="83" dur="2000"/>
                                        <p:tgtEl>
                                          <p:spTgt spid="6">
                                            <p:txEl>
                                              <p:pRg st="4" end="4"/>
                                            </p:txEl>
                                          </p:spTgt>
                                        </p:tgtEl>
                                      </p:cBhvr>
                                    </p:animEffect>
                                    <p:set>
                                      <p:cBhvr>
                                        <p:cTn id="84" dur="1" fill="hold">
                                          <p:stCondLst>
                                            <p:cond delay="1999"/>
                                          </p:stCondLst>
                                        </p:cTn>
                                        <p:tgtEl>
                                          <p:spTgt spid="6">
                                            <p:txEl>
                                              <p:pRg st="4" end="4"/>
                                            </p:txEl>
                                          </p:spTgt>
                                        </p:tgtEl>
                                        <p:attrNameLst>
                                          <p:attrName>style.visibility</p:attrName>
                                        </p:attrNameLst>
                                      </p:cBhvr>
                                      <p:to>
                                        <p:strVal val="hidden"/>
                                      </p:to>
                                    </p:set>
                                  </p:childTnLst>
                                </p:cTn>
                              </p:par>
                              <p:par>
                                <p:cTn id="85" presetID="4" presetClass="exit" presetSubtype="32" fill="hold" grpId="2" nodeType="withEffect">
                                  <p:stCondLst>
                                    <p:cond delay="0"/>
                                  </p:stCondLst>
                                  <p:childTnLst>
                                    <p:animEffect transition="out" filter="box(out)">
                                      <p:cBhvr>
                                        <p:cTn id="86" dur="2000"/>
                                        <p:tgtEl>
                                          <p:spTgt spid="6">
                                            <p:txEl>
                                              <p:pRg st="5" end="5"/>
                                            </p:txEl>
                                          </p:spTgt>
                                        </p:tgtEl>
                                      </p:cBhvr>
                                    </p:animEffect>
                                    <p:set>
                                      <p:cBhvr>
                                        <p:cTn id="87" dur="1" fill="hold">
                                          <p:stCondLst>
                                            <p:cond delay="1999"/>
                                          </p:stCondLst>
                                        </p:cTn>
                                        <p:tgtEl>
                                          <p:spTgt spid="6">
                                            <p:txEl>
                                              <p:pRg st="5" end="5"/>
                                            </p:txEl>
                                          </p:spTgt>
                                        </p:tgtEl>
                                        <p:attrNameLst>
                                          <p:attrName>style.visibility</p:attrName>
                                        </p:attrNameLst>
                                      </p:cBhvr>
                                      <p:to>
                                        <p:strVal val="hidden"/>
                                      </p:to>
                                    </p:set>
                                  </p:childTnLst>
                                </p:cTn>
                              </p:par>
                              <p:par>
                                <p:cTn id="88" presetID="4" presetClass="exit" presetSubtype="32" fill="hold" grpId="2" nodeType="withEffect">
                                  <p:stCondLst>
                                    <p:cond delay="0"/>
                                  </p:stCondLst>
                                  <p:childTnLst>
                                    <p:animEffect transition="out" filter="box(out)">
                                      <p:cBhvr>
                                        <p:cTn id="89" dur="2000"/>
                                        <p:tgtEl>
                                          <p:spTgt spid="6">
                                            <p:txEl>
                                              <p:pRg st="6" end="6"/>
                                            </p:txEl>
                                          </p:spTgt>
                                        </p:tgtEl>
                                      </p:cBhvr>
                                    </p:animEffect>
                                    <p:set>
                                      <p:cBhvr>
                                        <p:cTn id="90" dur="1" fill="hold">
                                          <p:stCondLst>
                                            <p:cond delay="1999"/>
                                          </p:stCondLst>
                                        </p:cTn>
                                        <p:tgtEl>
                                          <p:spTgt spid="6">
                                            <p:txEl>
                                              <p:pRg st="6" end="6"/>
                                            </p:txEl>
                                          </p:spTgt>
                                        </p:tgtEl>
                                        <p:attrNameLst>
                                          <p:attrName>style.visibility</p:attrName>
                                        </p:attrNameLst>
                                      </p:cBhvr>
                                      <p:to>
                                        <p:strVal val="hidden"/>
                                      </p:to>
                                    </p:set>
                                  </p:childTnLst>
                                </p:cTn>
                              </p:par>
                              <p:par>
                                <p:cTn id="91" presetID="4" presetClass="exit" presetSubtype="32" fill="hold" grpId="2" nodeType="withEffect">
                                  <p:stCondLst>
                                    <p:cond delay="0"/>
                                  </p:stCondLst>
                                  <p:childTnLst>
                                    <p:animEffect transition="out" filter="box(out)">
                                      <p:cBhvr>
                                        <p:cTn id="92" dur="2000"/>
                                        <p:tgtEl>
                                          <p:spTgt spid="6">
                                            <p:txEl>
                                              <p:pRg st="7" end="7"/>
                                            </p:txEl>
                                          </p:spTgt>
                                        </p:tgtEl>
                                      </p:cBhvr>
                                    </p:animEffect>
                                    <p:set>
                                      <p:cBhvr>
                                        <p:cTn id="93" dur="1" fill="hold">
                                          <p:stCondLst>
                                            <p:cond delay="1999"/>
                                          </p:stCondLst>
                                        </p:cTn>
                                        <p:tgtEl>
                                          <p:spTgt spid="6">
                                            <p:txEl>
                                              <p:pRg st="7" end="7"/>
                                            </p:txEl>
                                          </p:spTgt>
                                        </p:tgtEl>
                                        <p:attrNameLst>
                                          <p:attrName>style.visibility</p:attrName>
                                        </p:attrNameLst>
                                      </p:cBhvr>
                                      <p:to>
                                        <p:strVal val="hidden"/>
                                      </p:to>
                                    </p:set>
                                  </p:childTnLst>
                                </p:cTn>
                              </p:par>
                              <p:par>
                                <p:cTn id="94" presetID="4" presetClass="exit" presetSubtype="32" fill="hold" grpId="2" nodeType="withEffect">
                                  <p:stCondLst>
                                    <p:cond delay="0"/>
                                  </p:stCondLst>
                                  <p:childTnLst>
                                    <p:animEffect transition="out" filter="box(out)">
                                      <p:cBhvr>
                                        <p:cTn id="95" dur="2000"/>
                                        <p:tgtEl>
                                          <p:spTgt spid="6">
                                            <p:txEl>
                                              <p:pRg st="8" end="8"/>
                                            </p:txEl>
                                          </p:spTgt>
                                        </p:tgtEl>
                                      </p:cBhvr>
                                    </p:animEffect>
                                    <p:set>
                                      <p:cBhvr>
                                        <p:cTn id="96" dur="1" fill="hold">
                                          <p:stCondLst>
                                            <p:cond delay="1999"/>
                                          </p:stCondLst>
                                        </p:cTn>
                                        <p:tgtEl>
                                          <p:spTgt spid="6">
                                            <p:txEl>
                                              <p:pRg st="8" end="8"/>
                                            </p:txEl>
                                          </p:spTgt>
                                        </p:tgtEl>
                                        <p:attrNameLst>
                                          <p:attrName>style.visibility</p:attrName>
                                        </p:attrNameLst>
                                      </p:cBhvr>
                                      <p:to>
                                        <p:strVal val="hidden"/>
                                      </p:to>
                                    </p:set>
                                  </p:childTnLst>
                                </p:cTn>
                              </p:par>
                              <p:par>
                                <p:cTn id="97" presetID="4" presetClass="exit" presetSubtype="32" fill="hold" grpId="2" nodeType="withEffect">
                                  <p:stCondLst>
                                    <p:cond delay="0"/>
                                  </p:stCondLst>
                                  <p:childTnLst>
                                    <p:animEffect transition="out" filter="box(out)">
                                      <p:cBhvr>
                                        <p:cTn id="98" dur="2000"/>
                                        <p:tgtEl>
                                          <p:spTgt spid="6"/>
                                        </p:tgtEl>
                                      </p:cBhvr>
                                    </p:animEffect>
                                    <p:set>
                                      <p:cBhvr>
                                        <p:cTn id="99" dur="1" fill="hold">
                                          <p:stCondLst>
                                            <p:cond delay="1999"/>
                                          </p:stCondLst>
                                        </p:cTn>
                                        <p:tgtEl>
                                          <p:spTgt spid="6"/>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grpId="0" nodeType="click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additive="base">
                                        <p:cTn id="104" dur="500" fill="hold"/>
                                        <p:tgtEl>
                                          <p:spTgt spid="16"/>
                                        </p:tgtEl>
                                        <p:attrNameLst>
                                          <p:attrName>ppt_x</p:attrName>
                                        </p:attrNameLst>
                                      </p:cBhvr>
                                      <p:tavLst>
                                        <p:tav tm="0">
                                          <p:val>
                                            <p:strVal val="#ppt_x"/>
                                          </p:val>
                                        </p:tav>
                                        <p:tav tm="100000">
                                          <p:val>
                                            <p:strVal val="#ppt_x"/>
                                          </p:val>
                                        </p:tav>
                                      </p:tavLst>
                                    </p:anim>
                                    <p:anim calcmode="lin" valueType="num">
                                      <p:cBhvr additive="base">
                                        <p:cTn id="10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1" nodeType="clickEffect">
                                  <p:stCondLst>
                                    <p:cond delay="0"/>
                                  </p:stCondLst>
                                  <p:childTnLst>
                                    <p:set>
                                      <p:cBhvr>
                                        <p:cTn id="10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9" grpId="0" bldLvl="0" animBg="1"/>
      <p:bldP spid="8" grpId="0" bldLvl="0" animBg="1"/>
      <p:bldP spid="2" grpId="0" bldLvl="0" animBg="1"/>
      <p:bldP spid="6" grpId="0" bldLvl="0" animBg="1"/>
      <p:bldP spid="6" grpId="2" bldLvl="0" animBg="1" build="allAtOnce"/>
      <p:bldP spid="7" grpId="1" bldLvl="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303770" y="638810"/>
            <a:ext cx="4384675" cy="4552315"/>
          </a:xfrm>
          <a:prstGeom prst="rect">
            <a:avLst/>
          </a:prstGeom>
          <a:solidFill>
            <a:schemeClr val="bg1"/>
          </a:solidFill>
          <a:ln>
            <a:solidFill>
              <a:schemeClr val="bg1"/>
            </a:solidFill>
          </a:ln>
        </p:spPr>
        <p:txBody>
          <a:bodyPr wrap="square" rtlCol="0">
            <a:noAutofit/>
          </a:bodyPr>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假定你是李华，暑假在伦敦学习。你对当地一个社区在网上发布的志愿者招募信息十分感兴趣于是给该社区写信。内容包括:</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1.说明报名原因;</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2.询问相关情况</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3</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表达你的期待</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注意:</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1，词数 80 左右;</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2.请按如下格式在答题卡的相应位置作答</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Dear Sir / Madam,</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90119" name="Rectangle 7"/>
          <p:cNvSpPr>
            <a:spLocks noChangeArrowheads="1"/>
          </p:cNvSpPr>
          <p:nvPr/>
        </p:nvSpPr>
        <p:spPr bwMode="auto">
          <a:xfrm>
            <a:off x="652145" y="854710"/>
            <a:ext cx="6248400" cy="1037590"/>
          </a:xfrm>
          <a:prstGeom prst="rect">
            <a:avLst/>
          </a:prstGeom>
          <a:solidFill>
            <a:schemeClr val="accent3"/>
          </a:solidFill>
          <a:ln w="9525">
            <a:solidFill>
              <a:schemeClr val="accent5"/>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42900" indent="-342900">
              <a:spcBef>
                <a:spcPct val="20000"/>
              </a:spcBef>
              <a:buClr>
                <a:schemeClr val="hlink"/>
              </a:buClr>
              <a:buSzPct val="75000"/>
              <a:buFont typeface="Wingdings" panose="05000000000000000000" pitchFamily="2" charset="2"/>
              <a:buChar char="l"/>
              <a:defRPr sz="2800">
                <a:solidFill>
                  <a:schemeClr val="tx1"/>
                </a:solidFill>
                <a:latin typeface="华文楷体" panose="02010600040101010101" charset="-122"/>
                <a:ea typeface="华文楷体" panose="02010600040101010101" charset="-122"/>
              </a:defRPr>
            </a:lvl1pPr>
            <a:lvl2pPr marL="742950" indent="-285750">
              <a:spcBef>
                <a:spcPct val="20000"/>
              </a:spcBef>
              <a:buClr>
                <a:schemeClr val="tx2"/>
              </a:buClr>
              <a:buSzPct val="75000"/>
              <a:buFont typeface="Wingdings" panose="05000000000000000000" pitchFamily="2" charset="2"/>
              <a:buChar char="l"/>
              <a:defRPr sz="2400">
                <a:solidFill>
                  <a:schemeClr val="tx1"/>
                </a:solidFill>
                <a:latin typeface="华文楷体" panose="02010600040101010101" charset="-122"/>
                <a:ea typeface="华文楷体" panose="02010600040101010101" charset="-122"/>
              </a:defRPr>
            </a:lvl2pPr>
            <a:lvl3pPr marL="1143000" indent="-228600">
              <a:spcBef>
                <a:spcPct val="20000"/>
              </a:spcBef>
              <a:buClr>
                <a:schemeClr val="accent2"/>
              </a:buClr>
              <a:buSzPct val="75000"/>
              <a:buFont typeface="Wingdings" panose="05000000000000000000" pitchFamily="2" charset="2"/>
              <a:buChar char="l"/>
              <a:defRPr sz="2000">
                <a:solidFill>
                  <a:schemeClr val="tx1"/>
                </a:solidFill>
                <a:latin typeface="华文楷体" panose="02010600040101010101" charset="-122"/>
                <a:ea typeface="华文楷体" panose="02010600040101010101" charset="-122"/>
              </a:defRPr>
            </a:lvl3pPr>
            <a:lvl4pPr marL="1600200" indent="-228600">
              <a:spcBef>
                <a:spcPct val="20000"/>
              </a:spcBef>
              <a:buClr>
                <a:schemeClr val="folHlink"/>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4pPr>
            <a:lvl5pPr marL="2057400" indent="-228600">
              <a:spcBef>
                <a:spcPct val="20000"/>
              </a:spcBef>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5pPr>
            <a:lvl6pPr marL="25146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6pPr>
            <a:lvl7pPr marL="29718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7pPr>
            <a:lvl8pPr marL="34290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8pPr>
            <a:lvl9pPr marL="38862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9pPr>
          </a:lstStyle>
          <a:p>
            <a:pPr marL="0" indent="0">
              <a:lnSpc>
                <a:spcPct val="150000"/>
              </a:lnSpc>
              <a:buNone/>
            </a:pPr>
            <a:r>
              <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I would appreciate if you can take my application into considerration. Looking forward to your reply!</a:t>
            </a:r>
            <a:endParaRPr lang="en-US" altLang="zh-CN"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p:txBody>
      </p:sp>
      <p:sp>
        <p:nvSpPr>
          <p:cNvPr id="20" name="圆角矩形 19"/>
          <p:cNvSpPr/>
          <p:nvPr/>
        </p:nvSpPr>
        <p:spPr>
          <a:xfrm>
            <a:off x="6378575" y="167640"/>
            <a:ext cx="5309870" cy="546735"/>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Para 3 </a:t>
            </a:r>
            <a:r>
              <a:rPr kumimoji="0" lang="zh-CN" altLang="en-US" sz="2400" b="0" i="0" u="none" strike="noStrike" kern="1200" cap="none" spc="0" normalizeH="0" baseline="0" noProof="0">
                <a:ln>
                  <a:noFill/>
                </a:ln>
                <a:solidFill>
                  <a:schemeClr val="tx1"/>
                </a:solidFill>
                <a:effectLst/>
                <a:uLnTx/>
                <a:uFillTx/>
                <a:latin typeface="汉仪雅酷黑 85W" panose="020B0904020202020204" charset="-122"/>
                <a:ea typeface="汉仪雅酷黑 85W" panose="020B0904020202020204" charset="-122"/>
                <a:cs typeface="+mn-cs"/>
              </a:rPr>
              <a:t>期待</a:t>
            </a:r>
            <a:endParaRPr kumimoji="0" lang="zh-CN" altLang="en-US" sz="2400" b="0" i="0" u="none" strike="noStrike" kern="1200" cap="none" spc="0" normalizeH="0" baseline="0" noProof="0">
              <a:ln>
                <a:noFill/>
              </a:ln>
              <a:solidFill>
                <a:schemeClr val="tx1"/>
              </a:solidFill>
              <a:effectLst/>
              <a:uLnTx/>
              <a:uFillTx/>
              <a:latin typeface="汉仪雅酷黑 85W" panose="020B0904020202020204" charset="-122"/>
              <a:ea typeface="汉仪雅酷黑 85W" panose="020B0904020202020204" charset="-122"/>
              <a:cs typeface="+mn-cs"/>
            </a:endParaRPr>
          </a:p>
        </p:txBody>
      </p:sp>
      <p:sp>
        <p:nvSpPr>
          <p:cNvPr id="8" name="椭圆 7"/>
          <p:cNvSpPr/>
          <p:nvPr/>
        </p:nvSpPr>
        <p:spPr>
          <a:xfrm>
            <a:off x="7645400" y="3778885"/>
            <a:ext cx="2087880" cy="53530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1892935" y="482600"/>
            <a:ext cx="5752465" cy="645160"/>
          </a:xfrm>
          <a:prstGeom prst="rect">
            <a:avLst/>
          </a:prstGeom>
          <a:solidFill>
            <a:srgbClr val="FFC000"/>
          </a:solidFill>
        </p:spPr>
        <p:txBody>
          <a:bodyPr wrap="square" rtlCol="0">
            <a:spAutoFit/>
          </a:bodyPr>
          <a:p>
            <a:r>
              <a:rPr kumimoji="1" lang="en-US" altLang="zh-CN" sz="3600" b="1">
                <a:latin typeface="Times New Roman" panose="02020603050405020304" pitchFamily="18" charset="0"/>
                <a:cs typeface="Times New Roman" panose="02020603050405020304" pitchFamily="18" charset="0"/>
                <a:sym typeface="+mn-ea"/>
              </a:rPr>
              <a:t>Lack of specific expectation</a:t>
            </a:r>
            <a:endParaRPr kumimoji="1" lang="en-US" altLang="zh-CN" sz="3600" b="1">
              <a:latin typeface="Times New Roman" panose="02020603050405020304" pitchFamily="18" charset="0"/>
              <a:cs typeface="Times New Roman" panose="02020603050405020304" pitchFamily="18" charset="0"/>
              <a:sym typeface="+mn-ea"/>
            </a:endParaRPr>
          </a:p>
        </p:txBody>
      </p:sp>
      <p:sp>
        <p:nvSpPr>
          <p:cNvPr id="10" name="文本框 9"/>
          <p:cNvSpPr txBox="1"/>
          <p:nvPr/>
        </p:nvSpPr>
        <p:spPr>
          <a:xfrm>
            <a:off x="755015" y="1127760"/>
            <a:ext cx="6320790" cy="1682115"/>
          </a:xfrm>
          <a:prstGeom prst="rect">
            <a:avLst/>
          </a:prstGeom>
          <a:solidFill>
            <a:schemeClr val="accent2">
              <a:lumMod val="20000"/>
              <a:lumOff val="80000"/>
            </a:schemeClr>
          </a:solidFill>
        </p:spPr>
        <p:txBody>
          <a:bodyPr wrap="square" rtlCol="0">
            <a:noAutofit/>
          </a:bodyPr>
          <a:p>
            <a:r>
              <a:rPr lang="zh-CN" altLang="en-US" sz="3200" b="1">
                <a:solidFill>
                  <a:schemeClr val="tx1"/>
                </a:solidFill>
                <a:latin typeface="华文楷体" panose="02010600040101010101" charset="-122"/>
                <a:ea typeface="华文楷体" panose="02010600040101010101" charset="-122"/>
              </a:rPr>
              <a:t>小贴士：什么叫</a:t>
            </a:r>
            <a:r>
              <a:rPr lang="en-US" altLang="zh-CN" sz="3200" b="1">
                <a:solidFill>
                  <a:schemeClr val="tx1"/>
                </a:solidFill>
                <a:latin typeface="华文楷体" panose="02010600040101010101" charset="-122"/>
                <a:ea typeface="华文楷体" panose="02010600040101010101" charset="-122"/>
              </a:rPr>
              <a:t>“</a:t>
            </a:r>
            <a:r>
              <a:rPr lang="zh-CN" altLang="en-US" sz="3200" b="1">
                <a:solidFill>
                  <a:schemeClr val="tx1"/>
                </a:solidFill>
                <a:latin typeface="华文楷体" panose="02010600040101010101" charset="-122"/>
                <a:ea typeface="华文楷体" panose="02010600040101010101" charset="-122"/>
              </a:rPr>
              <a:t>期待</a:t>
            </a:r>
            <a:r>
              <a:rPr lang="en-US" altLang="zh-CN" sz="3200" b="1">
                <a:solidFill>
                  <a:schemeClr val="tx1"/>
                </a:solidFill>
                <a:latin typeface="华文楷体" panose="02010600040101010101" charset="-122"/>
                <a:ea typeface="华文楷体" panose="02010600040101010101" charset="-122"/>
              </a:rPr>
              <a:t>”</a:t>
            </a:r>
            <a:endParaRPr lang="zh-CN" altLang="en-US" sz="3200" b="1">
              <a:solidFill>
                <a:schemeClr val="tx1"/>
              </a:solidFill>
              <a:latin typeface="华文楷体" panose="02010600040101010101" charset="-122"/>
              <a:ea typeface="华文楷体" panose="02010600040101010101" charset="-122"/>
            </a:endParaRPr>
          </a:p>
          <a:p>
            <a:r>
              <a:rPr lang="en-US"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期待</a:t>
            </a:r>
            <a:r>
              <a:rPr lang="en-US"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不仅是得到什么结果，达到什么目的，还包括对未来的期待和希望，展示出积极的态度。</a:t>
            </a:r>
            <a:endParaRPr lang="zh-CN" altLang="en-US" sz="2400" b="1">
              <a:solidFill>
                <a:schemeClr val="tx1"/>
              </a:solidFill>
              <a:latin typeface="华文楷体" panose="02010600040101010101" charset="-122"/>
              <a:ea typeface="华文楷体" panose="02010600040101010101" charset="-122"/>
            </a:endParaRPr>
          </a:p>
        </p:txBody>
      </p:sp>
      <p:sp>
        <p:nvSpPr>
          <p:cNvPr id="4" name="文本框 3"/>
          <p:cNvSpPr txBox="1"/>
          <p:nvPr/>
        </p:nvSpPr>
        <p:spPr>
          <a:xfrm>
            <a:off x="755015" y="1033780"/>
            <a:ext cx="6320790" cy="1682115"/>
          </a:xfrm>
          <a:prstGeom prst="rect">
            <a:avLst/>
          </a:prstGeom>
          <a:solidFill>
            <a:schemeClr val="accent2">
              <a:lumMod val="20000"/>
              <a:lumOff val="80000"/>
            </a:schemeClr>
          </a:solidFill>
        </p:spPr>
        <p:txBody>
          <a:bodyPr wrap="square" rtlCol="0">
            <a:noAutofit/>
          </a:bodyPr>
          <a:p>
            <a:r>
              <a:rPr lang="zh-CN" altLang="en-US" sz="3200" b="1">
                <a:solidFill>
                  <a:schemeClr val="tx1"/>
                </a:solidFill>
                <a:latin typeface="华文楷体" panose="02010600040101010101" charset="-122"/>
                <a:ea typeface="华文楷体" panose="02010600040101010101" charset="-122"/>
              </a:rPr>
              <a:t>本文是为社区做志愿者，所以</a:t>
            </a:r>
            <a:r>
              <a:rPr lang="en-US" altLang="zh-CN" sz="3200" b="1">
                <a:solidFill>
                  <a:schemeClr val="tx1"/>
                </a:solidFill>
                <a:latin typeface="华文楷体" panose="02010600040101010101" charset="-122"/>
                <a:ea typeface="华文楷体" panose="02010600040101010101" charset="-122"/>
              </a:rPr>
              <a:t>“</a:t>
            </a:r>
            <a:r>
              <a:rPr lang="zh-CN" altLang="en-US" sz="3200" b="1">
                <a:solidFill>
                  <a:schemeClr val="tx1"/>
                </a:solidFill>
                <a:latin typeface="华文楷体" panose="02010600040101010101" charset="-122"/>
                <a:ea typeface="华文楷体" panose="02010600040101010101" charset="-122"/>
              </a:rPr>
              <a:t>期待</a:t>
            </a:r>
            <a:r>
              <a:rPr lang="en-US" altLang="zh-CN" sz="3200" b="1">
                <a:solidFill>
                  <a:schemeClr val="tx1"/>
                </a:solidFill>
                <a:latin typeface="华文楷体" panose="02010600040101010101" charset="-122"/>
                <a:ea typeface="华文楷体" panose="02010600040101010101" charset="-122"/>
              </a:rPr>
              <a:t>”</a:t>
            </a:r>
            <a:r>
              <a:rPr lang="zh-CN" altLang="en-US" sz="3200" b="1">
                <a:solidFill>
                  <a:schemeClr val="tx1"/>
                </a:solidFill>
                <a:latin typeface="华文楷体" panose="02010600040101010101" charset="-122"/>
                <a:ea typeface="华文楷体" panose="02010600040101010101" charset="-122"/>
              </a:rPr>
              <a:t>中还可包含</a:t>
            </a:r>
            <a:r>
              <a:rPr lang="zh-CN" altLang="en-US" sz="3200" b="1">
                <a:solidFill>
                  <a:schemeClr val="tx1"/>
                </a:solidFill>
                <a:highlight>
                  <a:srgbClr val="FFFF00"/>
                </a:highlight>
                <a:latin typeface="华文楷体" panose="02010600040101010101" charset="-122"/>
                <a:ea typeface="华文楷体" panose="02010600040101010101" charset="-122"/>
              </a:rPr>
              <a:t>对志愿者活动</a:t>
            </a:r>
            <a:r>
              <a:rPr lang="zh-CN" altLang="en-US" sz="3200" b="1">
                <a:solidFill>
                  <a:schemeClr val="tx1"/>
                </a:solidFill>
                <a:latin typeface="华文楷体" panose="02010600040101010101" charset="-122"/>
                <a:ea typeface="华文楷体" panose="02010600040101010101" charset="-122"/>
              </a:rPr>
              <a:t>的期待或者对自己</a:t>
            </a:r>
            <a:r>
              <a:rPr lang="zh-CN" altLang="en-US" sz="3200" b="1">
                <a:solidFill>
                  <a:schemeClr val="tx1"/>
                </a:solidFill>
                <a:highlight>
                  <a:srgbClr val="FFFF00"/>
                </a:highlight>
                <a:latin typeface="华文楷体" panose="02010600040101010101" charset="-122"/>
                <a:ea typeface="华文楷体" panose="02010600040101010101" charset="-122"/>
              </a:rPr>
              <a:t>将来的收获</a:t>
            </a:r>
            <a:r>
              <a:rPr lang="zh-CN" altLang="en-US" sz="3200" b="1">
                <a:solidFill>
                  <a:schemeClr val="tx1"/>
                </a:solidFill>
                <a:latin typeface="华文楷体" panose="02010600040101010101" charset="-122"/>
                <a:ea typeface="华文楷体" panose="02010600040101010101" charset="-122"/>
              </a:rPr>
              <a:t>的期待</a:t>
            </a:r>
            <a:endParaRPr lang="zh-CN" altLang="en-US" sz="3200" b="1">
              <a:solidFill>
                <a:schemeClr val="tx1"/>
              </a:solidFill>
              <a:latin typeface="华文楷体" panose="02010600040101010101" charset="-122"/>
              <a:ea typeface="华文楷体" panose="02010600040101010101" charset="-122"/>
            </a:endParaRPr>
          </a:p>
        </p:txBody>
      </p:sp>
      <p:sp>
        <p:nvSpPr>
          <p:cNvPr id="5" name="下箭头 4"/>
          <p:cNvSpPr/>
          <p:nvPr/>
        </p:nvSpPr>
        <p:spPr>
          <a:xfrm>
            <a:off x="3374390" y="2519045"/>
            <a:ext cx="349250" cy="792480"/>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Rectangle 7"/>
          <p:cNvSpPr>
            <a:spLocks noChangeArrowheads="1"/>
          </p:cNvSpPr>
          <p:nvPr/>
        </p:nvSpPr>
        <p:spPr bwMode="auto">
          <a:xfrm>
            <a:off x="652145" y="3311525"/>
            <a:ext cx="6248400" cy="1226820"/>
          </a:xfrm>
          <a:prstGeom prst="rect">
            <a:avLst/>
          </a:prstGeom>
          <a:solidFill>
            <a:schemeClr val="accent3"/>
          </a:solidFill>
          <a:ln w="9525">
            <a:solidFill>
              <a:schemeClr val="accent5"/>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42900" indent="-342900">
              <a:spcBef>
                <a:spcPct val="20000"/>
              </a:spcBef>
              <a:buClr>
                <a:schemeClr val="hlink"/>
              </a:buClr>
              <a:buSzPct val="75000"/>
              <a:buFont typeface="Wingdings" panose="05000000000000000000" pitchFamily="2" charset="2"/>
              <a:buChar char="l"/>
              <a:defRPr sz="2800">
                <a:solidFill>
                  <a:schemeClr val="tx1"/>
                </a:solidFill>
                <a:latin typeface="华文楷体" panose="02010600040101010101" charset="-122"/>
                <a:ea typeface="华文楷体" panose="02010600040101010101" charset="-122"/>
              </a:defRPr>
            </a:lvl1pPr>
            <a:lvl2pPr marL="742950" indent="-285750">
              <a:spcBef>
                <a:spcPct val="20000"/>
              </a:spcBef>
              <a:buClr>
                <a:schemeClr val="tx2"/>
              </a:buClr>
              <a:buSzPct val="75000"/>
              <a:buFont typeface="Wingdings" panose="05000000000000000000" pitchFamily="2" charset="2"/>
              <a:buChar char="l"/>
              <a:defRPr sz="2400">
                <a:solidFill>
                  <a:schemeClr val="tx1"/>
                </a:solidFill>
                <a:latin typeface="华文楷体" panose="02010600040101010101" charset="-122"/>
                <a:ea typeface="华文楷体" panose="02010600040101010101" charset="-122"/>
              </a:defRPr>
            </a:lvl2pPr>
            <a:lvl3pPr marL="1143000" indent="-228600">
              <a:spcBef>
                <a:spcPct val="20000"/>
              </a:spcBef>
              <a:buClr>
                <a:schemeClr val="accent2"/>
              </a:buClr>
              <a:buSzPct val="75000"/>
              <a:buFont typeface="Wingdings" panose="05000000000000000000" pitchFamily="2" charset="2"/>
              <a:buChar char="l"/>
              <a:defRPr sz="2000">
                <a:solidFill>
                  <a:schemeClr val="tx1"/>
                </a:solidFill>
                <a:latin typeface="华文楷体" panose="02010600040101010101" charset="-122"/>
                <a:ea typeface="华文楷体" panose="02010600040101010101" charset="-122"/>
              </a:defRPr>
            </a:lvl3pPr>
            <a:lvl4pPr marL="1600200" indent="-228600">
              <a:spcBef>
                <a:spcPct val="20000"/>
              </a:spcBef>
              <a:buClr>
                <a:schemeClr val="folHlink"/>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4pPr>
            <a:lvl5pPr marL="2057400" indent="-228600">
              <a:spcBef>
                <a:spcPct val="20000"/>
              </a:spcBef>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5pPr>
            <a:lvl6pPr marL="25146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6pPr>
            <a:lvl7pPr marL="29718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7pPr>
            <a:lvl8pPr marL="34290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8pPr>
            <a:lvl9pPr marL="3886200" indent="-228600" fontAlgn="base">
              <a:spcBef>
                <a:spcPct val="20000"/>
              </a:spcBef>
              <a:spcAft>
                <a:spcPct val="0"/>
              </a:spcAft>
              <a:buClr>
                <a:schemeClr val="tx1"/>
              </a:buClr>
              <a:buSzPct val="75000"/>
              <a:buFont typeface="Wingdings" panose="05000000000000000000" pitchFamily="2" charset="2"/>
              <a:buChar char="l"/>
              <a:defRPr>
                <a:solidFill>
                  <a:schemeClr val="tx1"/>
                </a:solidFill>
                <a:latin typeface="华文楷体" panose="02010600040101010101" charset="-122"/>
                <a:ea typeface="华文楷体" panose="02010600040101010101" charset="-122"/>
              </a:defRPr>
            </a:lvl9pPr>
          </a:lstStyle>
          <a:p>
            <a:pPr marL="0" indent="0">
              <a:lnSpc>
                <a:spcPct val="130000"/>
              </a:lnSpc>
              <a:buNone/>
            </a:pPr>
            <a:r>
              <a:rPr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 </a:t>
            </a:r>
            <a:r>
              <a:rPr lang="en-US"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I </a:t>
            </a:r>
            <a:r>
              <a:rPr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am excited about the prospect of contributing to your community and gaining enriching experiences through volunteering.</a:t>
            </a:r>
            <a:r>
              <a:rPr lang="en-US"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Ea</a:t>
            </a:r>
            <a:r>
              <a:rPr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gerly await</a:t>
            </a:r>
            <a:r>
              <a:rPr lang="en-US"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ing</a:t>
            </a:r>
            <a:r>
              <a:rPr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 </a:t>
            </a:r>
            <a:r>
              <a:rPr lang="en-US"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y</a:t>
            </a:r>
            <a:r>
              <a:rPr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rPr>
              <a:t>our response.</a:t>
            </a:r>
            <a:endParaRPr sz="2000" dirty="0">
              <a:solidFill>
                <a:srgbClr val="FFFF00"/>
              </a:solidFill>
              <a:latin typeface="Times New Roman" panose="02020603050405020304" pitchFamily="18" charset="0"/>
              <a:ea typeface="思源黑体 CN Normal" panose="020B0400000000000000" charset="-122"/>
              <a:cs typeface="Times New Roman" panose="02020603050405020304" pitchFamily="18" charset="0"/>
              <a:sym typeface="思源黑体 CN Normal" panose="020B0400000000000000" charset="-122"/>
            </a:endParaRPr>
          </a:p>
        </p:txBody>
      </p:sp>
      <p:sp>
        <p:nvSpPr>
          <p:cNvPr id="13" name="文本框 12"/>
          <p:cNvSpPr txBox="1"/>
          <p:nvPr>
            <p:custDataLst>
              <p:tags r:id="rId1"/>
            </p:custDataLst>
          </p:nvPr>
        </p:nvSpPr>
        <p:spPr>
          <a:xfrm>
            <a:off x="344805" y="4982210"/>
            <a:ext cx="11491595" cy="645160"/>
          </a:xfrm>
          <a:prstGeom prst="rect">
            <a:avLst/>
          </a:prstGeom>
          <a:solidFill>
            <a:schemeClr val="accent1"/>
          </a:solidFill>
        </p:spPr>
        <p:txBody>
          <a:bodyPr wrap="square" rtlCol="0">
            <a:spAutoFit/>
          </a:bodyPr>
          <a:p>
            <a:pPr algn="ctr"/>
            <a:r>
              <a:rPr lang="en-US" altLang="zh-CN" sz="3600" b="1">
                <a:solidFill>
                  <a:srgbClr val="FF0000"/>
                </a:solidFill>
                <a:latin typeface="华文仿宋" panose="02010600040101010101" charset="-122"/>
                <a:ea typeface="华文仿宋" panose="02010600040101010101" charset="-122"/>
                <a:cs typeface="华文行楷" panose="02010800040101010101" charset="-122"/>
              </a:rPr>
              <a:t>Tip 6: </a:t>
            </a:r>
            <a:r>
              <a:rPr lang="en-US" sz="3600" b="1">
                <a:solidFill>
                  <a:srgbClr val="FF0000"/>
                </a:solidFill>
                <a:latin typeface="华文仿宋" panose="02010600040101010101" charset="-122"/>
                <a:ea typeface="华文仿宋" panose="02010600040101010101" charset="-122"/>
                <a:cs typeface="华文行楷" panose="02010800040101010101" charset="-122"/>
              </a:rPr>
              <a:t>Express your expectations according to the context</a:t>
            </a:r>
            <a:endParaRPr lang="en-US" sz="3600" b="1">
              <a:solidFill>
                <a:srgbClr val="FF0000"/>
              </a:solidFill>
              <a:latin typeface="华文仿宋" panose="02010600040101010101" charset="-122"/>
              <a:ea typeface="华文仿宋" panose="02010600040101010101" charset="-122"/>
              <a:cs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0119"/>
                                        </p:tgtEl>
                                        <p:attrNameLst>
                                          <p:attrName>style.visibility</p:attrName>
                                        </p:attrNameLst>
                                      </p:cBhvr>
                                      <p:to>
                                        <p:strVal val="visible"/>
                                      </p:to>
                                    </p:set>
                                    <p:anim calcmode="lin" valueType="num">
                                      <p:cBhvr additive="base">
                                        <p:cTn id="11" dur="500" fill="hold"/>
                                        <p:tgtEl>
                                          <p:spTgt spid="90119"/>
                                        </p:tgtEl>
                                        <p:attrNameLst>
                                          <p:attrName>ppt_x</p:attrName>
                                        </p:attrNameLst>
                                      </p:cBhvr>
                                      <p:tavLst>
                                        <p:tav tm="0">
                                          <p:val>
                                            <p:strVal val="#ppt_x"/>
                                          </p:val>
                                        </p:tav>
                                        <p:tav tm="100000">
                                          <p:val>
                                            <p:strVal val="#ppt_x"/>
                                          </p:val>
                                        </p:tav>
                                      </p:tavLst>
                                    </p:anim>
                                    <p:anim calcmode="lin" valueType="num">
                                      <p:cBhvr additive="base">
                                        <p:cTn id="12"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1"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xit" presetSubtype="4" fill="hold" grpId="1" nodeType="clickEffect">
                                  <p:stCondLst>
                                    <p:cond delay="0"/>
                                  </p:stCondLst>
                                  <p:childTnLst>
                                    <p:animEffect transition="out" filter="wipe(down)">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1" nodeType="click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9" grpId="0" bldLvl="0" animBg="1"/>
      <p:bldP spid="8" grpId="0" bldLvl="0" animBg="1"/>
      <p:bldP spid="9" grpId="0" bldLvl="0" animBg="1"/>
      <p:bldP spid="10" grpId="0" bldLvl="0" animBg="1"/>
      <p:bldP spid="10" grpId="1" bldLvl="0" animBg="1"/>
      <p:bldP spid="4" grpId="0" bldLvl="0" animBg="1"/>
      <p:bldP spid="4" grpId="1" bldLvl="0" animBg="1"/>
      <p:bldP spid="5" grpId="0" bldLvl="0" animBg="1"/>
      <p:bldP spid="11" grpId="1" bldLvl="0" animBg="1"/>
      <p:bldP spid="1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圆角矩形 6"/>
          <p:cNvSpPr/>
          <p:nvPr/>
        </p:nvSpPr>
        <p:spPr>
          <a:xfrm>
            <a:off x="5211445" y="1276556"/>
            <a:ext cx="1769110" cy="57023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第四部分</a:t>
            </a:r>
            <a:endPar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sp>
        <p:nvSpPr>
          <p:cNvPr id="6" name="文本框 5"/>
          <p:cNvSpPr txBox="1"/>
          <p:nvPr/>
        </p:nvSpPr>
        <p:spPr>
          <a:xfrm>
            <a:off x="1025525" y="2251710"/>
            <a:ext cx="10520045" cy="193802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lang="zh-CN" altLang="en-US" sz="6000" b="1" dirty="0">
                <a:solidFill>
                  <a:schemeClr val="accent1"/>
                </a:solidFill>
                <a:sym typeface="+mn-ea"/>
              </a:rPr>
              <a:t>范文</a:t>
            </a:r>
            <a:endParaRPr lang="zh-CN" altLang="en-US" sz="6000" b="1" dirty="0">
              <a:solidFill>
                <a:schemeClr val="accent1"/>
              </a:solidFill>
              <a:sym typeface="+mn-ea"/>
            </a:endParaRPr>
          </a:p>
          <a:p>
            <a:pPr marL="0" marR="0" lvl="0" indent="0" algn="ctr" defTabSz="914400" rtl="0" eaLnBrk="1" fontAlgn="auto" latinLnBrk="0" hangingPunct="1">
              <a:lnSpc>
                <a:spcPct val="100000"/>
              </a:lnSpc>
              <a:spcBef>
                <a:spcPct val="0"/>
              </a:spcBef>
              <a:spcAft>
                <a:spcPts val="0"/>
              </a:spcAft>
              <a:buClrTx/>
              <a:buSzTx/>
              <a:buFontTx/>
              <a:buNone/>
              <a:defRPr/>
            </a:pPr>
            <a:r>
              <a:rPr lang="en-US" altLang="zh-CN" sz="6000" b="1" spc="300" noProof="0" dirty="0">
                <a:ln>
                  <a:noFill/>
                </a:ln>
                <a:solidFill>
                  <a:srgbClr val="0A9495"/>
                </a:solidFill>
                <a:effectLst/>
                <a:uLnTx/>
                <a:uFillTx/>
                <a:latin typeface="Times New Roman" panose="02020603050405020304" pitchFamily="18" charset="0"/>
                <a:ea typeface="思源黑体 CN Normal" panose="020B0400000000000000" charset="-122"/>
                <a:cs typeface="Times New Roman" panose="02020603050405020304" pitchFamily="18" charset="0"/>
                <a:sym typeface="+mn-ea"/>
              </a:rPr>
              <a:t>Versions</a:t>
            </a:r>
            <a:endParaRPr kumimoji="0" lang="en-US" altLang="zh-CN" sz="6000" b="1" i="0" u="none" strike="noStrike" kern="1200" cap="none" spc="300" normalizeH="0" baseline="0" noProof="0" dirty="0">
              <a:ln>
                <a:noFill/>
              </a:ln>
              <a:solidFill>
                <a:srgbClr val="0A9495"/>
              </a:solidFill>
              <a:effectLst/>
              <a:uLnTx/>
              <a:uFillTx/>
              <a:latin typeface="Times New Roman" panose="02020603050405020304" pitchFamily="18" charset="0"/>
              <a:ea typeface="思源黑体 CN Normal" panose="020B0400000000000000"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92183" y="3151929"/>
            <a:ext cx="2196669" cy="3429000"/>
          </a:xfrm>
          <a:prstGeom prst="rect">
            <a:avLst/>
          </a:prstGeom>
        </p:spPr>
      </p:pic>
      <p:sp>
        <p:nvSpPr>
          <p:cNvPr id="2" name="文本框 1"/>
          <p:cNvSpPr txBox="1"/>
          <p:nvPr/>
        </p:nvSpPr>
        <p:spPr>
          <a:xfrm>
            <a:off x="988695" y="1038225"/>
            <a:ext cx="10256520" cy="4892675"/>
          </a:xfrm>
          <a:prstGeom prst="rect">
            <a:avLst/>
          </a:prstGeom>
          <a:solidFill>
            <a:schemeClr val="bg1"/>
          </a:solidFill>
        </p:spPr>
        <p:txBody>
          <a:bodyPr wrap="square" rtlCol="0">
            <a:spAutoFit/>
          </a:bodyPr>
          <a:p>
            <a:r>
              <a:rPr lang="en-US" altLang="zh-CN" sz="2400">
                <a:latin typeface="Times New Roman" panose="02020603050405020304" pitchFamily="18" charset="0"/>
                <a:cs typeface="Times New Roman" panose="02020603050405020304" pitchFamily="18" charset="0"/>
              </a:rPr>
              <a:t>Dear Sir/Madam,</a:t>
            </a:r>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en-US" altLang="zh-CN" sz="2400">
                <a:latin typeface="Times New Roman" panose="02020603050405020304" pitchFamily="18" charset="0"/>
                <a:cs typeface="Times New Roman" panose="02020603050405020304" pitchFamily="18" charset="0"/>
                <a:sym typeface="+mn-ea"/>
              </a:rPr>
              <a:t> My name is Li Hua, currently studying in London during the summer break.</a:t>
            </a:r>
            <a:r>
              <a:rPr lang="en-US" altLang="zh-CN" sz="2400">
                <a:latin typeface="Times New Roman" panose="02020603050405020304" pitchFamily="18" charset="0"/>
                <a:cs typeface="Times New Roman" panose="02020603050405020304" pitchFamily="18" charset="0"/>
              </a:rPr>
              <a:t>I am writing to express my interest in the volunteer recruitment notice posted online by your community.</a:t>
            </a:r>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I am keen to sign up as a volunteer because I believe in giving back to the community and making a positive impact. Could you please provide me with more details regarding the specific volunteer opportunities available, the time commitment required, and any necessary qualifications or training?</a:t>
            </a:r>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I am eager to contribute my time and skills to assist in any way I can and look forward to the opportunity to work with your community. </a:t>
            </a:r>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Thank you for considering my application.</a:t>
            </a:r>
            <a:endParaRPr lang="en-US" altLang="zh-CN" sz="2400">
              <a:latin typeface="Times New Roman" panose="02020603050405020304" pitchFamily="18" charset="0"/>
              <a:cs typeface="Times New Roman" panose="02020603050405020304" pitchFamily="18" charset="0"/>
            </a:endParaRPr>
          </a:p>
          <a:p>
            <a:pPr algn="r"/>
            <a:r>
              <a:rPr lang="en-US" altLang="zh-CN" sz="2400">
                <a:latin typeface="Times New Roman" panose="02020603050405020304" pitchFamily="18" charset="0"/>
                <a:cs typeface="Times New Roman" panose="02020603050405020304" pitchFamily="18" charset="0"/>
              </a:rPr>
              <a:t>Yours ,</a:t>
            </a:r>
            <a:endParaRPr lang="en-US" altLang="zh-CN" sz="2400">
              <a:latin typeface="Times New Roman" panose="02020603050405020304" pitchFamily="18" charset="0"/>
              <a:cs typeface="Times New Roman" panose="02020603050405020304" pitchFamily="18" charset="0"/>
            </a:endParaRPr>
          </a:p>
          <a:p>
            <a:pPr algn="r"/>
            <a:r>
              <a:rPr lang="en-US" altLang="zh-CN" sz="2400">
                <a:latin typeface="Times New Roman" panose="02020603050405020304" pitchFamily="18" charset="0"/>
                <a:cs typeface="Times New Roman" panose="02020603050405020304" pitchFamily="18" charset="0"/>
              </a:rPr>
              <a:t>Li Hua</a:t>
            </a:r>
            <a:endParaRPr lang="en-US" altLang="zh-CN" sz="2400">
              <a:latin typeface="Times New Roman" panose="02020603050405020304" pitchFamily="18" charset="0"/>
              <a:cs typeface="Times New Roman" panose="02020603050405020304" pitchFamily="18" charset="0"/>
            </a:endParaRPr>
          </a:p>
        </p:txBody>
      </p:sp>
      <p:sp>
        <p:nvSpPr>
          <p:cNvPr id="20" name="圆角矩形 19"/>
          <p:cNvSpPr/>
          <p:nvPr/>
        </p:nvSpPr>
        <p:spPr>
          <a:xfrm>
            <a:off x="4557395" y="491490"/>
            <a:ext cx="2943860" cy="546735"/>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下水文</a:t>
            </a:r>
            <a:endPar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8695" y="1038225"/>
            <a:ext cx="10256520" cy="4523105"/>
          </a:xfrm>
          <a:prstGeom prst="rect">
            <a:avLst/>
          </a:prstGeom>
          <a:solidFill>
            <a:schemeClr val="bg1"/>
          </a:solidFill>
        </p:spPr>
        <p:txBody>
          <a:bodyPr wrap="square" rtlCol="0">
            <a:spAutoFit/>
          </a:bodyPr>
          <a:p>
            <a:r>
              <a:rPr lang="en-US" altLang="zh-CN" sz="2400">
                <a:latin typeface="Times New Roman" panose="02020603050405020304" pitchFamily="18" charset="0"/>
                <a:cs typeface="Times New Roman" panose="02020603050405020304" pitchFamily="18" charset="0"/>
              </a:rPr>
              <a:t>Dear Sir/Madam,</a:t>
            </a:r>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en-US" altLang="zh-CN" sz="2400">
                <a:latin typeface="Times New Roman" panose="02020603050405020304" pitchFamily="18" charset="0"/>
                <a:cs typeface="Times New Roman" panose="02020603050405020304" pitchFamily="18" charset="0"/>
                <a:sym typeface="+mn-ea"/>
              </a:rPr>
              <a:t> </a:t>
            </a:r>
            <a:r>
              <a:rPr lang="en-US" altLang="zh-CN" sz="2400">
                <a:latin typeface="Times New Roman" panose="02020603050405020304" pitchFamily="18" charset="0"/>
                <a:cs typeface="Times New Roman" panose="02020603050405020304" pitchFamily="18" charset="0"/>
              </a:rPr>
              <a:t>Fascinated by your volunteer recruitment advertisement online, I'm writing to extend my fervent(</a:t>
            </a:r>
            <a:r>
              <a:rPr lang="zh-CN" altLang="en-US" sz="2400">
                <a:latin typeface="Times New Roman" panose="02020603050405020304" pitchFamily="18" charset="0"/>
                <a:cs typeface="Times New Roman" panose="02020603050405020304" pitchFamily="18" charset="0"/>
              </a:rPr>
              <a:t>强烈的</a:t>
            </a:r>
            <a:r>
              <a:rPr lang="en-US" altLang="zh-CN" sz="2400">
                <a:latin typeface="Times New Roman" panose="02020603050405020304" pitchFamily="18" charset="0"/>
                <a:cs typeface="Times New Roman" panose="02020603050405020304" pitchFamily="18" charset="0"/>
              </a:rPr>
              <a:t>) anticipation to participate and enquire about some relevant information.</a:t>
            </a:r>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Yearning for blending into local society and extending my abilities to help others, I find this work exactly caters to my expectations. I wounder if you could endow</a:t>
            </a:r>
            <a:r>
              <a:rPr lang="zh-CN" altLang="en-US" sz="2400">
                <a:latin typeface="Times New Roman" panose="02020603050405020304" pitchFamily="18" charset="0"/>
                <a:cs typeface="Times New Roman" panose="02020603050405020304" pitchFamily="18" charset="0"/>
              </a:rPr>
              <a:t>（赋予）</a:t>
            </a:r>
            <a:r>
              <a:rPr lang="en-US" altLang="zh-CN" sz="2400">
                <a:latin typeface="Times New Roman" panose="02020603050405020304" pitchFamily="18" charset="0"/>
                <a:cs typeface="Times New Roman" panose="02020603050405020304" pitchFamily="18" charset="0"/>
              </a:rPr>
              <a:t> me with detailed arrangements, thus guaranteeing appropriate preparations for the work in advance. Hopefully, I could be given the golden opportunity to get involved in your program and enrich my experience</a:t>
            </a:r>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I'm grateful for your attention and looking forward to your prompt reply.</a:t>
            </a:r>
            <a:endParaRPr lang="en-US" altLang="zh-CN" sz="2400">
              <a:latin typeface="Times New Roman" panose="02020603050405020304" pitchFamily="18" charset="0"/>
              <a:cs typeface="Times New Roman" panose="02020603050405020304" pitchFamily="18" charset="0"/>
            </a:endParaRPr>
          </a:p>
          <a:p>
            <a:pPr algn="r"/>
            <a:r>
              <a:rPr lang="en-US" altLang="zh-CN" sz="2400">
                <a:latin typeface="Times New Roman" panose="02020603050405020304" pitchFamily="18" charset="0"/>
                <a:cs typeface="Times New Roman" panose="02020603050405020304" pitchFamily="18" charset="0"/>
                <a:sym typeface="+mn-ea"/>
              </a:rPr>
              <a:t>Yours ,</a:t>
            </a:r>
            <a:endParaRPr lang="en-US" altLang="zh-CN" sz="2400">
              <a:latin typeface="Times New Roman" panose="02020603050405020304" pitchFamily="18" charset="0"/>
              <a:cs typeface="Times New Roman" panose="02020603050405020304" pitchFamily="18" charset="0"/>
            </a:endParaRPr>
          </a:p>
          <a:p>
            <a:pPr algn="r"/>
            <a:r>
              <a:rPr lang="en-US" altLang="zh-CN" sz="2400">
                <a:latin typeface="Times New Roman" panose="02020603050405020304" pitchFamily="18" charset="0"/>
                <a:cs typeface="Times New Roman" panose="02020603050405020304" pitchFamily="18" charset="0"/>
                <a:sym typeface="+mn-ea"/>
              </a:rPr>
              <a:t>Li Hua</a:t>
            </a:r>
            <a:endParaRPr lang="en-US" altLang="zh-CN" sz="2400">
              <a:latin typeface="Times New Roman" panose="02020603050405020304" pitchFamily="18" charset="0"/>
              <a:cs typeface="Times New Roman" panose="02020603050405020304" pitchFamily="18" charset="0"/>
            </a:endParaRPr>
          </a:p>
        </p:txBody>
      </p:sp>
      <p:sp>
        <p:nvSpPr>
          <p:cNvPr id="20" name="圆角矩形 19"/>
          <p:cNvSpPr/>
          <p:nvPr/>
        </p:nvSpPr>
        <p:spPr>
          <a:xfrm>
            <a:off x="4002405" y="373380"/>
            <a:ext cx="3077210" cy="546735"/>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范文</a:t>
            </a:r>
            <a:endPar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7372" y="4773817"/>
            <a:ext cx="2406225" cy="16867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2590800" y="3158490"/>
            <a:ext cx="3504565" cy="3962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海亮高级中学</a:t>
            </a:r>
            <a:r>
              <a:rPr kumimoji="1" lang="en-US" altLang="zh-CN"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  </a:t>
            </a:r>
            <a:r>
              <a:rPr kumimoji="1"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陈虹</a:t>
            </a:r>
            <a:endParaRPr kumimoji="1"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sp>
        <p:nvSpPr>
          <p:cNvPr id="10" name="文本框 9"/>
          <p:cNvSpPr txBox="1"/>
          <p:nvPr/>
        </p:nvSpPr>
        <p:spPr>
          <a:xfrm>
            <a:off x="1603375" y="2066925"/>
            <a:ext cx="12666345" cy="706755"/>
          </a:xfrm>
          <a:prstGeom prst="rect">
            <a:avLst/>
          </a:prstGeom>
          <a:noFill/>
        </p:spPr>
        <p:txBody>
          <a:bodyPr wrap="square" rtlCol="0">
            <a:spAutoFit/>
          </a:bodyPr>
          <a:lstStyle/>
          <a:p>
            <a:pPr algn="l"/>
            <a:r>
              <a:rPr kumimoji="1" lang="zh-CN" altLang="en-US" sz="4000" b="0" i="0" u="none" strike="noStrike" kern="1200" cap="none" spc="0" normalizeH="0" baseline="0" noProof="0" dirty="0">
                <a:ln>
                  <a:noFill/>
                </a:ln>
                <a:solidFill>
                  <a:schemeClr val="tx1">
                    <a:lumMod val="65000"/>
                    <a:lumOff val="35000"/>
                  </a:schemeClr>
                </a:solidFill>
                <a:effectLst/>
                <a:uLnTx/>
                <a:uFillTx/>
                <a:latin typeface="汉仪雅酷黑 85W" panose="020B0904020202020204" charset="-122"/>
                <a:ea typeface="汉仪雅酷黑 85W" panose="020B0904020202020204" charset="-122"/>
                <a:cs typeface="Montserrat Medium" panose="00000600000000000000" charset="0"/>
                <a:sym typeface="+mn-ea"/>
              </a:rPr>
              <a:t>咨询信：咨询关于自愿者招募的信息</a:t>
            </a:r>
            <a:endParaRPr kumimoji="1" lang="zh-CN" altLang="en-US" sz="4000" b="0" i="0" u="none" strike="noStrike" kern="1200" cap="none" spc="0" normalizeH="0" baseline="0" noProof="0" dirty="0">
              <a:ln>
                <a:noFill/>
              </a:ln>
              <a:solidFill>
                <a:schemeClr val="tx1">
                  <a:lumMod val="65000"/>
                  <a:lumOff val="35000"/>
                </a:schemeClr>
              </a:solidFill>
              <a:effectLst/>
              <a:uLnTx/>
              <a:uFillTx/>
              <a:latin typeface="汉仪雅酷黑 85W" panose="020B0904020202020204" charset="-122"/>
              <a:ea typeface="汉仪雅酷黑 85W" panose="020B0904020202020204" charset="-122"/>
              <a:cs typeface="Montserrat Medium" panose="00000600000000000000" charset="0"/>
              <a:sym typeface="+mn-ea"/>
            </a:endParaRPr>
          </a:p>
        </p:txBody>
      </p:sp>
      <p:sp>
        <p:nvSpPr>
          <p:cNvPr id="22" name="文本框 21"/>
          <p:cNvSpPr txBox="1"/>
          <p:nvPr/>
        </p:nvSpPr>
        <p:spPr>
          <a:xfrm>
            <a:off x="1341755" y="1312545"/>
            <a:ext cx="7679690" cy="52197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2800" dirty="0">
                <a:solidFill>
                  <a:srgbClr val="7498D6"/>
                </a:solidFill>
                <a:latin typeface="+mj-ea"/>
                <a:ea typeface="+mj-ea"/>
                <a:cs typeface="Montserrat Medium" panose="00000600000000000000" charset="0"/>
                <a:sym typeface="+mn-ea"/>
              </a:rPr>
              <a:t>2024</a:t>
            </a:r>
            <a:r>
              <a:rPr lang="zh-CN" altLang="en-US" sz="2800" dirty="0">
                <a:solidFill>
                  <a:srgbClr val="7498D6"/>
                </a:solidFill>
                <a:latin typeface="+mj-ea"/>
                <a:ea typeface="+mj-ea"/>
                <a:cs typeface="Montserrat Medium" panose="00000600000000000000" charset="0"/>
                <a:sym typeface="+mn-ea"/>
              </a:rPr>
              <a:t>年宁波</a:t>
            </a:r>
            <a:r>
              <a:rPr lang="en-US" altLang="zh-CN" sz="2800" dirty="0">
                <a:solidFill>
                  <a:srgbClr val="7498D6"/>
                </a:solidFill>
                <a:latin typeface="+mj-ea"/>
                <a:ea typeface="+mj-ea"/>
                <a:cs typeface="Montserrat Medium" panose="00000600000000000000" charset="0"/>
                <a:sym typeface="+mn-ea"/>
              </a:rPr>
              <a:t>“</a:t>
            </a:r>
            <a:r>
              <a:rPr lang="zh-CN" altLang="en-US" sz="2800" dirty="0">
                <a:solidFill>
                  <a:srgbClr val="7498D6"/>
                </a:solidFill>
                <a:latin typeface="+mj-ea"/>
                <a:ea typeface="+mj-ea"/>
                <a:cs typeface="Montserrat Medium" panose="00000600000000000000" charset="0"/>
                <a:sym typeface="+mn-ea"/>
              </a:rPr>
              <a:t>十校</a:t>
            </a:r>
            <a:r>
              <a:rPr lang="en-US" altLang="zh-CN" sz="2800" dirty="0">
                <a:solidFill>
                  <a:srgbClr val="7498D6"/>
                </a:solidFill>
                <a:latin typeface="+mj-ea"/>
                <a:ea typeface="+mj-ea"/>
                <a:cs typeface="Montserrat Medium" panose="00000600000000000000" charset="0"/>
                <a:sym typeface="+mn-ea"/>
              </a:rPr>
              <a:t>”3</a:t>
            </a:r>
            <a:r>
              <a:rPr lang="zh-CN" altLang="en-US" sz="2800" dirty="0">
                <a:solidFill>
                  <a:srgbClr val="7498D6"/>
                </a:solidFill>
                <a:latin typeface="+mj-ea"/>
                <a:ea typeface="+mj-ea"/>
                <a:cs typeface="Montserrat Medium" panose="00000600000000000000" charset="0"/>
                <a:sym typeface="+mn-ea"/>
              </a:rPr>
              <a:t>月高三联考应用文讲评</a:t>
            </a:r>
            <a:endParaRPr lang="zh-CN" altLang="en-US" sz="2800" dirty="0">
              <a:solidFill>
                <a:srgbClr val="7498D6"/>
              </a:solidFill>
              <a:latin typeface="+mj-ea"/>
              <a:ea typeface="+mj-ea"/>
              <a:cs typeface="Montserrat Medium" panose="00000600000000000000"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dissolve">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0"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nvSpPr>
        <p:spPr>
          <a:xfrm>
            <a:off x="1694815" y="1691005"/>
            <a:ext cx="8502650" cy="2850515"/>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zh-CN" altLang="en-US" sz="5400" b="1">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endParaRPr>
          </a:p>
          <a:p>
            <a:pPr marL="0" indent="0" algn="ctr">
              <a:buNone/>
            </a:pPr>
            <a:r>
              <a:rPr lang="en-US" altLang="zh-CN" sz="66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华文楷体" panose="02010600040101010101" charset="-122"/>
                <a:cs typeface="Times New Roman" panose="02020603050405020304" pitchFamily="18" charset="0"/>
              </a:rPr>
              <a:t>Thanks</a:t>
            </a:r>
            <a:endParaRPr lang="en-US" altLang="zh-CN" sz="66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华文楷体" panose="02010600040101010101"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4510" y="311150"/>
            <a:ext cx="9630410" cy="5180330"/>
          </a:xfrm>
          <a:prstGeom prst="rect">
            <a:avLst/>
          </a:prstGeom>
          <a:solidFill>
            <a:schemeClr val="bg1"/>
          </a:solidFill>
          <a:ln>
            <a:solidFill>
              <a:schemeClr val="bg1"/>
            </a:solidFill>
          </a:ln>
        </p:spPr>
        <p:txBody>
          <a:bodyPr wrap="square" rtlCol="0">
            <a:noAutofit/>
          </a:bodyPr>
          <a:p>
            <a:r>
              <a:rPr lang="zh-CN" altLang="en-US" sz="2800">
                <a:latin typeface="华文中宋" panose="02010600040101010101" charset="-122"/>
                <a:ea typeface="华文中宋" panose="02010600040101010101" charset="-122"/>
                <a:cs typeface="华文中宋" panose="02010600040101010101" charset="-122"/>
              </a:rPr>
              <a:t>假定你是李华，暑假在伦敦学习。你对当地一个社区在网上发布的志愿者招募信息十分感兴趣于是给该社区写信。内容包括:</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1.说明报名原因;</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2.询问相关情况</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3</a:t>
            </a:r>
            <a:r>
              <a:rPr lang="en-US" altLang="zh-CN" sz="2800">
                <a:latin typeface="华文中宋" panose="02010600040101010101" charset="-122"/>
                <a:ea typeface="华文中宋" panose="02010600040101010101" charset="-122"/>
                <a:cs typeface="华文中宋" panose="02010600040101010101" charset="-122"/>
              </a:rPr>
              <a:t>.</a:t>
            </a:r>
            <a:r>
              <a:rPr lang="zh-CN" altLang="en-US" sz="2800">
                <a:latin typeface="华文中宋" panose="02010600040101010101" charset="-122"/>
                <a:ea typeface="华文中宋" panose="02010600040101010101" charset="-122"/>
                <a:cs typeface="华文中宋" panose="02010600040101010101" charset="-122"/>
              </a:rPr>
              <a:t>表达你的期待</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注意:</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1，词数 80 左右;</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2.请按如下格式在答题卡的相应位置作答</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Dear Sir / Madam,</a:t>
            </a:r>
            <a:endParaRPr lang="zh-CN" altLang="en-US" sz="2800">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812290" y="396240"/>
            <a:ext cx="8176895" cy="111506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3600" b="1" noProof="0">
                <a:ln>
                  <a:noFill/>
                </a:ln>
                <a:solidFill>
                  <a:prstClr val="white"/>
                </a:solidFill>
                <a:effectLst/>
                <a:uLnTx/>
                <a:uFillTx/>
                <a:latin typeface="汉仪雅酷黑 85W" panose="020B0904020202020204" charset="-122"/>
                <a:ea typeface="汉仪雅酷黑 85W" panose="020B0904020202020204" charset="-122"/>
                <a:sym typeface="+mn-ea"/>
              </a:rPr>
              <a:t>Request for a letter of inquiry </a:t>
            </a:r>
            <a:endParaRPr kumimoji="0" lang="en-US" altLang="zh-CN" sz="3600" b="1"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sym typeface="+mn-ea"/>
            </a:endParaRPr>
          </a:p>
        </p:txBody>
      </p:sp>
      <p:sp>
        <p:nvSpPr>
          <p:cNvPr id="2" name="文本框 1"/>
          <p:cNvSpPr txBox="1"/>
          <p:nvPr/>
        </p:nvSpPr>
        <p:spPr>
          <a:xfrm>
            <a:off x="493395" y="1792605"/>
            <a:ext cx="10700385" cy="2889885"/>
          </a:xfrm>
          <a:prstGeom prst="rect">
            <a:avLst/>
          </a:prstGeom>
          <a:noFill/>
        </p:spPr>
        <p:txBody>
          <a:bodyPr wrap="square" rtlCol="0">
            <a:spAutoFit/>
          </a:bodyPr>
          <a:p>
            <a:pPr>
              <a:lnSpc>
                <a:spcPct val="130000"/>
              </a:lnSpc>
            </a:pPr>
            <a:r>
              <a:rPr lang="zh-CN" altLang="en-US" sz="2800" b="1">
                <a:latin typeface="华文楷体" panose="02010600040101010101" charset="-122"/>
                <a:ea typeface="华文楷体" panose="02010600040101010101" charset="-122"/>
              </a:rPr>
              <a:t>Clearly state the purpose</a:t>
            </a:r>
            <a:r>
              <a:rPr lang="en-US" altLang="zh-CN" sz="2800" b="1">
                <a:latin typeface="华文楷体" panose="02010600040101010101" charset="-122"/>
                <a:ea typeface="华文楷体" panose="02010600040101010101" charset="-122"/>
              </a:rPr>
              <a:t> </a:t>
            </a:r>
            <a:r>
              <a:rPr lang="en-US" altLang="zh-CN" sz="2800" b="1">
                <a:solidFill>
                  <a:srgbClr val="C00000"/>
                </a:solidFill>
                <a:latin typeface="华文楷体" panose="02010600040101010101" charset="-122"/>
                <a:ea typeface="华文楷体" panose="02010600040101010101" charset="-122"/>
              </a:rPr>
              <a:t>(</a:t>
            </a:r>
            <a:r>
              <a:rPr lang="en-US" altLang="zh-CN" sz="2400" b="1">
                <a:solidFill>
                  <a:srgbClr val="C00000"/>
                </a:solidFill>
                <a:latin typeface="华文楷体" panose="02010600040101010101" charset="-122"/>
                <a:ea typeface="华文楷体" panose="02010600040101010101" charset="-122"/>
              </a:rPr>
              <a:t>I</a:t>
            </a:r>
            <a:r>
              <a:rPr lang="zh-CN" altLang="en-US" sz="2400" b="1">
                <a:solidFill>
                  <a:srgbClr val="C00000"/>
                </a:solidFill>
                <a:latin typeface="华文楷体" panose="02010600040101010101" charset="-122"/>
                <a:ea typeface="华文楷体" panose="02010600040101010101" charset="-122"/>
              </a:rPr>
              <a:t>ndicat</a:t>
            </a:r>
            <a:r>
              <a:rPr lang="en-US" altLang="zh-CN" sz="2400" b="1">
                <a:solidFill>
                  <a:srgbClr val="C00000"/>
                </a:solidFill>
                <a:latin typeface="华文楷体" panose="02010600040101010101" charset="-122"/>
                <a:ea typeface="华文楷体" panose="02010600040101010101" charset="-122"/>
              </a:rPr>
              <a:t>e</a:t>
            </a:r>
            <a:r>
              <a:rPr lang="zh-CN" altLang="en-US" sz="2400" b="1">
                <a:solidFill>
                  <a:srgbClr val="C00000"/>
                </a:solidFill>
                <a:latin typeface="华文楷体" panose="02010600040101010101" charset="-122"/>
                <a:ea typeface="华文楷体" panose="02010600040101010101" charset="-122"/>
              </a:rPr>
              <a:t> the questions or information you are seeking</a:t>
            </a:r>
            <a:r>
              <a:rPr lang="en-US" altLang="zh-CN" sz="2400" b="1">
                <a:solidFill>
                  <a:srgbClr val="C00000"/>
                </a:solidFill>
                <a:latin typeface="华文楷体" panose="02010600040101010101" charset="-122"/>
                <a:ea typeface="华文楷体" panose="02010600040101010101" charset="-122"/>
              </a:rPr>
              <a:t>)</a:t>
            </a:r>
            <a:endParaRPr lang="zh-CN" altLang="en-US" sz="2400" b="1">
              <a:solidFill>
                <a:schemeClr val="accent1"/>
              </a:solidFill>
              <a:latin typeface="华文楷体" panose="02010600040101010101" charset="-122"/>
              <a:ea typeface="华文楷体" panose="02010600040101010101" charset="-122"/>
            </a:endParaRPr>
          </a:p>
          <a:p>
            <a:pPr>
              <a:lnSpc>
                <a:spcPct val="130000"/>
              </a:lnSpc>
            </a:pPr>
            <a:r>
              <a:rPr lang="zh-CN" altLang="en-US" sz="2800" b="1">
                <a:latin typeface="华文楷体" panose="02010600040101010101" charset="-122"/>
                <a:ea typeface="华文楷体" panose="02010600040101010101" charset="-122"/>
              </a:rPr>
              <a:t>Pose specific questions</a:t>
            </a:r>
            <a:r>
              <a:rPr lang="en-US" altLang="zh-CN" sz="2800" b="1">
                <a:latin typeface="华文楷体" panose="02010600040101010101" charset="-122"/>
                <a:ea typeface="华文楷体" panose="02010600040101010101" charset="-122"/>
              </a:rPr>
              <a:t> </a:t>
            </a:r>
            <a:r>
              <a:rPr lang="en-US" altLang="zh-CN" sz="2400" b="1">
                <a:solidFill>
                  <a:srgbClr val="C00000"/>
                </a:solidFill>
                <a:latin typeface="华文楷体" panose="02010600040101010101" charset="-122"/>
                <a:ea typeface="华文楷体" panose="02010600040101010101" charset="-122"/>
              </a:rPr>
              <a:t>(Ensure they are clear and specific)</a:t>
            </a:r>
            <a:endParaRPr lang="zh-CN" altLang="en-US" sz="2400">
              <a:solidFill>
                <a:srgbClr val="C00000"/>
              </a:solidFill>
              <a:latin typeface="华文楷体" panose="02010600040101010101" charset="-122"/>
              <a:ea typeface="华文楷体" panose="02010600040101010101" charset="-122"/>
            </a:endParaRPr>
          </a:p>
          <a:p>
            <a:pPr algn="l">
              <a:lnSpc>
                <a:spcPct val="130000"/>
              </a:lnSpc>
              <a:buClrTx/>
              <a:buSzTx/>
              <a:buFontTx/>
            </a:pPr>
            <a:r>
              <a:rPr lang="zh-CN" altLang="en-US" sz="2800" b="1">
                <a:latin typeface="华文楷体" panose="02010600040101010101" charset="-122"/>
                <a:ea typeface="华文楷体" panose="02010600040101010101" charset="-122"/>
              </a:rPr>
              <a:t>Use polite language</a:t>
            </a:r>
            <a:r>
              <a:rPr lang="zh-CN" altLang="en-US" sz="2400">
                <a:latin typeface="华文楷体" panose="02010600040101010101" charset="-122"/>
                <a:ea typeface="华文楷体" panose="02010600040101010101" charset="-122"/>
              </a:rPr>
              <a:t> </a:t>
            </a:r>
            <a:r>
              <a:rPr lang="en-US" altLang="zh-CN" sz="2400" b="1">
                <a:solidFill>
                  <a:srgbClr val="C00000"/>
                </a:solidFill>
                <a:latin typeface="华文楷体" panose="02010600040101010101" charset="-122"/>
                <a:ea typeface="华文楷体" panose="02010600040101010101" charset="-122"/>
              </a:rPr>
              <a:t>(Express gratitude and respect)</a:t>
            </a:r>
            <a:endParaRPr lang="en-US" altLang="zh-CN" sz="2400" b="1">
              <a:solidFill>
                <a:srgbClr val="C00000"/>
              </a:solidFill>
              <a:latin typeface="华文楷体" panose="02010600040101010101" charset="-122"/>
              <a:ea typeface="华文楷体" panose="02010600040101010101" charset="-122"/>
            </a:endParaRPr>
          </a:p>
          <a:p>
            <a:pPr algn="l">
              <a:lnSpc>
                <a:spcPct val="130000"/>
              </a:lnSpc>
              <a:buClrTx/>
              <a:buSzTx/>
              <a:buFontTx/>
            </a:pPr>
            <a:r>
              <a:rPr lang="zh-CN" altLang="en-US" sz="2800" b="1">
                <a:latin typeface="华文楷体" panose="02010600040101010101" charset="-122"/>
                <a:ea typeface="华文楷体" panose="02010600040101010101" charset="-122"/>
              </a:rPr>
              <a:t>Be concise and clear</a:t>
            </a:r>
            <a:r>
              <a:rPr lang="zh-CN" altLang="en-US" sz="2400">
                <a:latin typeface="华文楷体" panose="02010600040101010101" charset="-122"/>
                <a:ea typeface="华文楷体" panose="02010600040101010101" charset="-122"/>
              </a:rPr>
              <a:t> </a:t>
            </a:r>
            <a:r>
              <a:rPr lang="en-US" altLang="zh-CN" sz="2400" b="1">
                <a:solidFill>
                  <a:srgbClr val="C00000"/>
                </a:solidFill>
                <a:latin typeface="华文楷体" panose="02010600040101010101" charset="-122"/>
                <a:ea typeface="华文楷体" panose="02010600040101010101" charset="-122"/>
              </a:rPr>
              <a:t>(Avoide unnecessary details)</a:t>
            </a:r>
            <a:endParaRPr lang="en-US" altLang="zh-CN" sz="2400" b="1">
              <a:solidFill>
                <a:srgbClr val="C00000"/>
              </a:solidFill>
              <a:latin typeface="华文楷体" panose="02010600040101010101" charset="-122"/>
              <a:ea typeface="华文楷体" panose="02010600040101010101" charset="-122"/>
            </a:endParaRPr>
          </a:p>
          <a:p>
            <a:pPr algn="l">
              <a:lnSpc>
                <a:spcPct val="130000"/>
              </a:lnSpc>
              <a:buClrTx/>
              <a:buSzTx/>
              <a:buFontTx/>
            </a:pPr>
            <a:r>
              <a:rPr lang="zh-CN" altLang="en-US" sz="2800" b="1">
                <a:latin typeface="华文楷体" panose="02010600040101010101" charset="-122"/>
                <a:ea typeface="华文楷体" panose="02010600040101010101" charset="-122"/>
              </a:rPr>
              <a:t>Request a response</a:t>
            </a:r>
            <a:r>
              <a:rPr lang="zh-CN" altLang="en-US" sz="2400">
                <a:latin typeface="华文楷体" panose="02010600040101010101" charset="-122"/>
                <a:ea typeface="华文楷体" panose="02010600040101010101" charset="-122"/>
              </a:rPr>
              <a:t> </a:t>
            </a:r>
            <a:r>
              <a:rPr lang="en-US" altLang="zh-CN" sz="2400" b="1">
                <a:solidFill>
                  <a:srgbClr val="C00000"/>
                </a:solidFill>
                <a:latin typeface="华文楷体" panose="02010600040101010101" charset="-122"/>
                <a:ea typeface="华文楷体" panose="02010600040101010101" charset="-122"/>
              </a:rPr>
              <a:t>(Express your desire and thank the recipient)</a:t>
            </a:r>
            <a:endParaRPr lang="en-US" altLang="zh-CN" sz="2400" b="1">
              <a:solidFill>
                <a:srgbClr val="C00000"/>
              </a:solidFill>
              <a:latin typeface="华文楷体" panose="02010600040101010101" charset="-122"/>
              <a:ea typeface="华文楷体" panose="02010600040101010101" charset="-122"/>
            </a:endParaRPr>
          </a:p>
        </p:txBody>
      </p:sp>
      <p:sp>
        <p:nvSpPr>
          <p:cNvPr id="6" name="文本框 5"/>
          <p:cNvSpPr txBox="1"/>
          <p:nvPr/>
        </p:nvSpPr>
        <p:spPr>
          <a:xfrm>
            <a:off x="1223645" y="2594610"/>
            <a:ext cx="9126220" cy="2580005"/>
          </a:xfrm>
          <a:prstGeom prst="rect">
            <a:avLst/>
          </a:prstGeom>
          <a:solidFill>
            <a:schemeClr val="accent1"/>
          </a:solidFill>
          <a:ln>
            <a:solidFill>
              <a:schemeClr val="tx1"/>
            </a:solidFill>
          </a:ln>
        </p:spPr>
        <p:txBody>
          <a:bodyPr wrap="square" rtlCol="0">
            <a:noAutofit/>
          </a:bodyPr>
          <a:p>
            <a:endParaRPr lang="zh-CN" altLang="en-US"/>
          </a:p>
        </p:txBody>
      </p:sp>
      <p:sp>
        <p:nvSpPr>
          <p:cNvPr id="8" name="标题 1"/>
          <p:cNvSpPr txBox="1"/>
          <p:nvPr/>
        </p:nvSpPr>
        <p:spPr>
          <a:xfrm>
            <a:off x="1438931" y="3161157"/>
            <a:ext cx="3047980" cy="11795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kumimoji="1" lang="en-US" altLang="zh-CN" sz="3200" b="1">
                <a:latin typeface="Times New Roman" panose="02020603050405020304" pitchFamily="18" charset="0"/>
                <a:cs typeface="Times New Roman" panose="02020603050405020304" pitchFamily="18" charset="0"/>
              </a:rPr>
              <a:t>Three Criteria</a:t>
            </a:r>
            <a:endParaRPr kumimoji="1" lang="zh-CN" altLang="en-US" sz="3200" b="1">
              <a:latin typeface="Times New Roman" panose="02020603050405020304" pitchFamily="18" charset="0"/>
              <a:cs typeface="Times New Roman" panose="02020603050405020304" pitchFamily="18" charset="0"/>
            </a:endParaRPr>
          </a:p>
        </p:txBody>
      </p:sp>
      <p:sp>
        <p:nvSpPr>
          <p:cNvPr id="11" name="左大括号 10"/>
          <p:cNvSpPr/>
          <p:nvPr/>
        </p:nvSpPr>
        <p:spPr>
          <a:xfrm>
            <a:off x="4298950" y="2875915"/>
            <a:ext cx="187960" cy="1868170"/>
          </a:xfrm>
          <a:prstGeom prst="leftBrace">
            <a:avLst/>
          </a:prstGeom>
          <a:noFill/>
          <a:ln w="38100">
            <a:solidFill>
              <a:schemeClr val="tx1"/>
            </a:solidFill>
          </a:ln>
          <a:extLst>
            <a:ext uri="{909E8E84-426E-40DD-AFC4-6F175D3DCCD1}">
              <a14:hiddenFill xmlns:a14="http://schemas.microsoft.com/office/drawing/2010/main">
                <a:solidFill>
                  <a:schemeClr val="tx1"/>
                </a:solidFill>
              </a14:hiddenFill>
            </a:ext>
          </a:extLst>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标题 1"/>
          <p:cNvSpPr txBox="1"/>
          <p:nvPr/>
        </p:nvSpPr>
        <p:spPr>
          <a:xfrm>
            <a:off x="4872355" y="2726436"/>
            <a:ext cx="4450059" cy="2017268"/>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marL="457200" indent="-457200">
              <a:lnSpc>
                <a:spcPct val="150000"/>
              </a:lnSpc>
              <a:buFont typeface="Wingdings" panose="05000000000000000000" pitchFamily="2" charset="2"/>
              <a:buChar char="Ø"/>
            </a:pPr>
            <a:r>
              <a:rPr kumimoji="1" lang="en-US" altLang="zh-CN" sz="3200" b="1">
                <a:latin typeface="Times New Roman" panose="02020603050405020304" pitchFamily="18" charset="0"/>
                <a:cs typeface="Times New Roman" panose="02020603050405020304" pitchFamily="18" charset="0"/>
              </a:rPr>
              <a:t>To be appropriate</a:t>
            </a:r>
            <a:endParaRPr kumimoji="1" lang="en-US" altLang="zh-CN" sz="3200" b="1">
              <a:latin typeface="Times New Roman" panose="02020603050405020304" pitchFamily="18" charset="0"/>
              <a:cs typeface="Times New Roman" panose="02020603050405020304" pitchFamily="18" charset="0"/>
            </a:endParaRPr>
          </a:p>
          <a:p>
            <a:pPr marL="457200" indent="-457200">
              <a:lnSpc>
                <a:spcPct val="150000"/>
              </a:lnSpc>
              <a:buFont typeface="Wingdings" panose="05000000000000000000" pitchFamily="2" charset="2"/>
              <a:buChar char="Ø"/>
            </a:pPr>
            <a:r>
              <a:rPr kumimoji="1" lang="en-US" altLang="zh-CN" sz="3200" b="1">
                <a:latin typeface="Times New Roman" panose="02020603050405020304" pitchFamily="18" charset="0"/>
                <a:cs typeface="Times New Roman" panose="02020603050405020304" pitchFamily="18" charset="0"/>
              </a:rPr>
              <a:t>To be concise</a:t>
            </a:r>
            <a:endParaRPr kumimoji="1" lang="en-US" altLang="zh-CN" sz="3200" b="1">
              <a:latin typeface="Times New Roman" panose="02020603050405020304" pitchFamily="18" charset="0"/>
              <a:cs typeface="Times New Roman" panose="02020603050405020304" pitchFamily="18" charset="0"/>
            </a:endParaRPr>
          </a:p>
          <a:p>
            <a:pPr marL="457200" indent="-457200">
              <a:lnSpc>
                <a:spcPct val="150000"/>
              </a:lnSpc>
              <a:buFont typeface="Wingdings" panose="05000000000000000000" pitchFamily="2" charset="2"/>
              <a:buChar char="Ø"/>
            </a:pPr>
            <a:r>
              <a:rPr kumimoji="1" lang="en-US" altLang="zh-CN" sz="3200" b="1">
                <a:latin typeface="Times New Roman" panose="02020603050405020304" pitchFamily="18" charset="0"/>
                <a:cs typeface="Times New Roman" panose="02020603050405020304" pitchFamily="18" charset="0"/>
              </a:rPr>
              <a:t>To get to the point</a:t>
            </a:r>
            <a:endParaRPr kumimoji="1" lang="zh-CN" altLang="en-US" sz="3200" b="1">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9"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ssolv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12">
                                            <p:txEl>
                                              <p:pRg st="0" end="0"/>
                                            </p:txEl>
                                          </p:spTgt>
                                        </p:tgtEl>
                                        <p:attrNameLst>
                                          <p:attrName>style.visibility</p:attrName>
                                        </p:attrNameLst>
                                      </p:cBhvr>
                                      <p:to>
                                        <p:strVal val="visible"/>
                                      </p:to>
                                    </p:set>
                                    <p:anim calcmode="lin" valueType="num">
                                      <p:cBhvr additive="base">
                                        <p:cTn id="49" dur="500"/>
                                        <p:tgtEl>
                                          <p:spTgt spid="12">
                                            <p:txEl>
                                              <p:pRg st="0" end="0"/>
                                            </p:txEl>
                                          </p:spTgt>
                                        </p:tgtEl>
                                        <p:attrNameLst>
                                          <p:attrName>ppt_y</p:attrName>
                                        </p:attrNameLst>
                                      </p:cBhvr>
                                      <p:tavLst>
                                        <p:tav tm="0">
                                          <p:val>
                                            <p:strVal val="#ppt_y+#ppt_h*1.125000"/>
                                          </p:val>
                                        </p:tav>
                                        <p:tav tm="100000">
                                          <p:val>
                                            <p:strVal val="#ppt_y"/>
                                          </p:val>
                                        </p:tav>
                                      </p:tavLst>
                                    </p:anim>
                                    <p:animEffect transition="in" filter="wipe(up)">
                                      <p:cBhvr>
                                        <p:cTn id="50" dur="500"/>
                                        <p:tgtEl>
                                          <p:spTgt spid="1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2">
                                            <p:txEl>
                                              <p:pRg st="1" end="1"/>
                                            </p:txEl>
                                          </p:spTgt>
                                        </p:tgtEl>
                                        <p:attrNameLst>
                                          <p:attrName>style.visibility</p:attrName>
                                        </p:attrNameLst>
                                      </p:cBhvr>
                                      <p:to>
                                        <p:strVal val="visible"/>
                                      </p:to>
                                    </p:set>
                                    <p:anim calcmode="lin" valueType="num">
                                      <p:cBhvr additive="base">
                                        <p:cTn id="55" dur="500"/>
                                        <p:tgtEl>
                                          <p:spTgt spid="12">
                                            <p:txEl>
                                              <p:pRg st="1" end="1"/>
                                            </p:txEl>
                                          </p:spTgt>
                                        </p:tgtEl>
                                        <p:attrNameLst>
                                          <p:attrName>ppt_y</p:attrName>
                                        </p:attrNameLst>
                                      </p:cBhvr>
                                      <p:tavLst>
                                        <p:tav tm="0">
                                          <p:val>
                                            <p:strVal val="#ppt_y+#ppt_h*1.125000"/>
                                          </p:val>
                                        </p:tav>
                                        <p:tav tm="100000">
                                          <p:val>
                                            <p:strVal val="#ppt_y"/>
                                          </p:val>
                                        </p:tav>
                                      </p:tavLst>
                                    </p:anim>
                                    <p:animEffect transition="in" filter="wipe(up)">
                                      <p:cBhvr>
                                        <p:cTn id="56" dur="500"/>
                                        <p:tgtEl>
                                          <p:spTgt spid="12">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12">
                                            <p:txEl>
                                              <p:pRg st="2" end="2"/>
                                            </p:txEl>
                                          </p:spTgt>
                                        </p:tgtEl>
                                        <p:attrNameLst>
                                          <p:attrName>style.visibility</p:attrName>
                                        </p:attrNameLst>
                                      </p:cBhvr>
                                      <p:to>
                                        <p:strVal val="visible"/>
                                      </p:to>
                                    </p:set>
                                    <p:anim calcmode="lin" valueType="num">
                                      <p:cBhvr additive="base">
                                        <p:cTn id="61" dur="500"/>
                                        <p:tgtEl>
                                          <p:spTgt spid="12">
                                            <p:txEl>
                                              <p:pRg st="2" end="2"/>
                                            </p:txEl>
                                          </p:spTgt>
                                        </p:tgtEl>
                                        <p:attrNameLst>
                                          <p:attrName>ppt_y</p:attrName>
                                        </p:attrNameLst>
                                      </p:cBhvr>
                                      <p:tavLst>
                                        <p:tav tm="0">
                                          <p:val>
                                            <p:strVal val="#ppt_y+#ppt_h*1.125000"/>
                                          </p:val>
                                        </p:tav>
                                        <p:tav tm="100000">
                                          <p:val>
                                            <p:strVal val="#ppt_y"/>
                                          </p:val>
                                        </p:tav>
                                      </p:tavLst>
                                    </p:anim>
                                    <p:animEffect transition="in" filter="wipe(up)">
                                      <p:cBhvr>
                                        <p:cTn id="6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animBg="1"/>
      <p:bldP spid="1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圆角矩形 6"/>
          <p:cNvSpPr/>
          <p:nvPr/>
        </p:nvSpPr>
        <p:spPr>
          <a:xfrm>
            <a:off x="5211445" y="1276556"/>
            <a:ext cx="1769110" cy="57023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第一部分</a:t>
            </a:r>
            <a:endPar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sp>
        <p:nvSpPr>
          <p:cNvPr id="6" name="文本框 5"/>
          <p:cNvSpPr txBox="1"/>
          <p:nvPr/>
        </p:nvSpPr>
        <p:spPr>
          <a:xfrm>
            <a:off x="1828165" y="2251710"/>
            <a:ext cx="8319770" cy="19380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w="22225">
                  <a:noFill/>
                </a:ln>
                <a:solidFill>
                  <a:srgbClr val="00A999"/>
                </a:solidFill>
                <a:effectLst/>
                <a:uLnTx/>
                <a:uFillTx/>
                <a:latin typeface="汉仪雅酷黑 85W" panose="020B0904020202020204" charset="-122"/>
                <a:ea typeface="汉仪雅酷黑 85W" panose="020B0904020202020204" charset="-122"/>
                <a:cs typeface="华光美黑_CNKI" panose="02000500000000000000" charset="-122"/>
              </a:rPr>
              <a:t>审题</a:t>
            </a:r>
            <a:r>
              <a:rPr kumimoji="0" lang="en-US" altLang="zh-CN" sz="6000" b="0" i="0" u="none" strike="noStrike" kern="1200" cap="none" spc="0" normalizeH="0" baseline="0" noProof="0">
                <a:ln w="22225">
                  <a:noFill/>
                </a:ln>
                <a:solidFill>
                  <a:srgbClr val="00A999"/>
                </a:solidFill>
                <a:effectLst/>
                <a:uLnTx/>
                <a:uFillTx/>
                <a:latin typeface="汉仪雅酷黑 85W" panose="020B0904020202020204" charset="-122"/>
                <a:ea typeface="汉仪雅酷黑 85W" panose="020B0904020202020204" charset="-122"/>
                <a:cs typeface="华光美黑_CNKI" panose="02000500000000000000" charset="-122"/>
              </a:rPr>
              <a:t> </a:t>
            </a:r>
            <a:endParaRPr kumimoji="0" lang="en-US" altLang="zh-CN" sz="6000" b="0" i="0" u="none" strike="noStrike" kern="1200" cap="none" spc="0" normalizeH="0" baseline="0" noProof="0">
              <a:ln w="22225">
                <a:noFill/>
              </a:ln>
              <a:solidFill>
                <a:srgbClr val="00A999"/>
              </a:solidFill>
              <a:effectLst/>
              <a:uLnTx/>
              <a:uFillTx/>
              <a:latin typeface="汉仪雅酷黑 85W" panose="020B0904020202020204" charset="-122"/>
              <a:ea typeface="汉仪雅酷黑 85W" panose="020B0904020202020204" charset="-122"/>
              <a:cs typeface="华光美黑_CNKI" panose="02000500000000000000"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6000" b="1" spc="300" noProof="0" dirty="0">
                <a:ln>
                  <a:noFill/>
                </a:ln>
                <a:solidFill>
                  <a:srgbClr val="0A9495"/>
                </a:solidFill>
                <a:effectLst/>
                <a:uLnTx/>
                <a:uFillTx/>
                <a:latin typeface="Times New Roman" panose="02020603050405020304" pitchFamily="18" charset="0"/>
                <a:ea typeface="思源黑体 CN Normal" panose="020B0400000000000000" charset="-122"/>
                <a:cs typeface="Times New Roman" panose="02020603050405020304" pitchFamily="18" charset="0"/>
                <a:sym typeface="+mn-ea"/>
              </a:rPr>
              <a:t>Topic Exploring</a:t>
            </a:r>
            <a:endParaRPr kumimoji="0" lang="en-US" altLang="zh-CN" sz="6000" b="1" i="0" u="none" strike="noStrike" kern="1200" cap="none" spc="300" normalizeH="0" baseline="0" noProof="0" dirty="0">
              <a:ln>
                <a:noFill/>
              </a:ln>
              <a:solidFill>
                <a:srgbClr val="0A9495"/>
              </a:solidFill>
              <a:effectLst/>
              <a:uLnTx/>
              <a:uFillTx/>
              <a:latin typeface="Times New Roman" panose="02020603050405020304" pitchFamily="18" charset="0"/>
              <a:ea typeface="思源黑体 CN Normal" panose="020B0400000000000000"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a:graphicFrameLocks noGrp="1"/>
          </p:cNvGraphicFramePr>
          <p:nvPr>
            <p:custDataLst>
              <p:tags r:id="rId1"/>
            </p:custDataLst>
          </p:nvPr>
        </p:nvGraphicFramePr>
        <p:xfrm>
          <a:off x="147320" y="1338580"/>
          <a:ext cx="12044680" cy="4660900"/>
        </p:xfrm>
        <a:graphic>
          <a:graphicData uri="http://schemas.openxmlformats.org/drawingml/2006/table">
            <a:tbl>
              <a:tblPr firstRow="1" lastCol="1" bandRow="1">
                <a:tableStyleId>{469BFA7F-44B5-433F-9D8C-878B3A5B892D}</a:tableStyleId>
              </a:tblPr>
              <a:tblGrid>
                <a:gridCol w="2460625"/>
                <a:gridCol w="9584055"/>
              </a:tblGrid>
              <a:tr h="659130">
                <a:tc>
                  <a:txBody>
                    <a:bodyPr/>
                    <a:p>
                      <a:pPr algn="ctr">
                        <a:spcAft>
                          <a:spcPts val="0"/>
                        </a:spcAft>
                      </a:pPr>
                      <a:r>
                        <a:rPr lang="zh-CN" sz="2800" b="1" kern="100" dirty="0">
                          <a:effectLst/>
                          <a:latin typeface="新宋体" panose="02010609030101010101" charset="-122"/>
                          <a:ea typeface="新宋体" panose="02010609030101010101" charset="-122"/>
                        </a:rPr>
                        <a:t>文体体裁</a:t>
                      </a:r>
                      <a:endParaRPr lang="zh-CN" sz="2800" b="1" kern="100" dirty="0">
                        <a:effectLst/>
                        <a:latin typeface="新宋体" panose="02010609030101010101" charset="-122"/>
                        <a:ea typeface="新宋体" panose="02010609030101010101" charset="-122"/>
                      </a:endParaRPr>
                    </a:p>
                  </a:txBody>
                  <a:tcPr marL="68580" marR="68580" marT="0" marB="0" anchor="ctr"/>
                </a:tc>
                <a:tc>
                  <a:txBody>
                    <a:bodyPr/>
                    <a:p>
                      <a:pPr algn="ctr">
                        <a:spcAft>
                          <a:spcPts val="0"/>
                        </a:spcAft>
                      </a:pPr>
                      <a:endParaRPr lang="zh-CN" altLang="en-US" sz="2800" kern="100" dirty="0" smtClean="0">
                        <a:effectLst/>
                        <a:latin typeface="新宋体" panose="02010609030101010101" charset="-122"/>
                        <a:ea typeface="新宋体" panose="02010609030101010101" charset="-122"/>
                      </a:endParaRPr>
                    </a:p>
                  </a:txBody>
                  <a:tcPr marL="68580" marR="68580" marT="0" marB="0" anchor="ctr"/>
                </a:tc>
              </a:tr>
              <a:tr h="1000125">
                <a:tc>
                  <a:txBody>
                    <a:bodyPr/>
                    <a:p>
                      <a:pPr algn="ctr">
                        <a:spcAft>
                          <a:spcPts val="0"/>
                        </a:spcAft>
                        <a:buClrTx/>
                        <a:buSzTx/>
                        <a:buFontTx/>
                      </a:pPr>
                      <a:r>
                        <a:rPr lang="zh-CN" sz="2800" b="1" kern="100" dirty="0">
                          <a:effectLst/>
                          <a:latin typeface="新宋体" panose="02010609030101010101" charset="-122"/>
                          <a:ea typeface="新宋体" panose="02010609030101010101" charset="-122"/>
                          <a:sym typeface="+mn-ea"/>
                        </a:rPr>
                        <a:t>人称</a:t>
                      </a:r>
                      <a:endParaRPr lang="zh-CN" sz="2800" b="1" kern="100" dirty="0">
                        <a:effectLst/>
                        <a:latin typeface="新宋体" panose="02010609030101010101" charset="-122"/>
                        <a:ea typeface="新宋体" panose="02010609030101010101" charset="-122"/>
                        <a:sym typeface="+mn-ea"/>
                      </a:endParaRPr>
                    </a:p>
                  </a:txBody>
                  <a:tcPr marL="68580" marR="68580" marT="0" marB="0" anchor="ctr"/>
                </a:tc>
                <a:tc>
                  <a:txBody>
                    <a:bodyPr/>
                    <a:p>
                      <a:pPr algn="ctr">
                        <a:spcAft>
                          <a:spcPts val="0"/>
                        </a:spcAft>
                      </a:pPr>
                      <a:endParaRPr lang="zh-CN" altLang="en-US" sz="2800" kern="100" dirty="0" smtClean="0">
                        <a:effectLst/>
                        <a:latin typeface="新宋体" panose="02010609030101010101" charset="-122"/>
                        <a:ea typeface="新宋体" panose="02010609030101010101" charset="-122"/>
                        <a:sym typeface="+mn-ea"/>
                      </a:endParaRPr>
                    </a:p>
                  </a:txBody>
                  <a:tcPr marL="68580" marR="68580" marT="0" marB="0" anchor="ctr"/>
                </a:tc>
              </a:tr>
              <a:tr h="1000760">
                <a:tc>
                  <a:txBody>
                    <a:bodyPr/>
                    <a:p>
                      <a:pPr algn="ctr">
                        <a:spcAft>
                          <a:spcPts val="0"/>
                        </a:spcAft>
                      </a:pPr>
                      <a:r>
                        <a:rPr lang="zh-CN" sz="2800" b="1" kern="100" dirty="0">
                          <a:effectLst/>
                          <a:latin typeface="新宋体" panose="02010609030101010101" charset="-122"/>
                          <a:ea typeface="新宋体" panose="02010609030101010101" charset="-122"/>
                        </a:rPr>
                        <a:t>对象</a:t>
                      </a:r>
                      <a:endParaRPr lang="zh-CN" sz="2800" b="1" kern="100" dirty="0">
                        <a:effectLst/>
                        <a:latin typeface="新宋体" panose="02010609030101010101" charset="-122"/>
                        <a:ea typeface="新宋体" panose="02010609030101010101" charset="-122"/>
                      </a:endParaRPr>
                    </a:p>
                  </a:txBody>
                  <a:tcPr marL="68580" marR="68580" marT="0" marB="0" anchor="ctr"/>
                </a:tc>
                <a:tc>
                  <a:txBody>
                    <a:bodyPr/>
                    <a:p>
                      <a:pPr algn="ctr">
                        <a:spcAft>
                          <a:spcPts val="0"/>
                        </a:spcAft>
                      </a:pPr>
                      <a:endParaRPr lang="zh-CN" altLang="en-US" sz="2800" kern="100" dirty="0" smtClean="0">
                        <a:effectLst/>
                        <a:latin typeface="新宋体" panose="02010609030101010101" charset="-122"/>
                        <a:ea typeface="新宋体" panose="02010609030101010101" charset="-122"/>
                      </a:endParaRPr>
                    </a:p>
                  </a:txBody>
                  <a:tcPr marL="68580" marR="68580" marT="0" marB="0" anchor="ctr"/>
                </a:tc>
              </a:tr>
              <a:tr h="1000125">
                <a:tc>
                  <a:txBody>
                    <a:bodyPr/>
                    <a:p>
                      <a:pPr algn="ctr">
                        <a:spcAft>
                          <a:spcPts val="0"/>
                        </a:spcAft>
                      </a:pPr>
                      <a:r>
                        <a:rPr lang="zh-CN" sz="2800" b="1" kern="100" dirty="0">
                          <a:effectLst/>
                          <a:latin typeface="新宋体" panose="02010609030101010101" charset="-122"/>
                          <a:ea typeface="新宋体" panose="02010609030101010101" charset="-122"/>
                        </a:rPr>
                        <a:t>时态</a:t>
                      </a:r>
                      <a:endParaRPr lang="zh-CN" sz="2800" b="1" kern="100" dirty="0">
                        <a:effectLst/>
                        <a:latin typeface="新宋体" panose="02010609030101010101" charset="-122"/>
                        <a:ea typeface="新宋体" panose="02010609030101010101" charset="-122"/>
                      </a:endParaRPr>
                    </a:p>
                  </a:txBody>
                  <a:tcPr marL="68580" marR="68580" marT="0" marB="0" anchor="ctr"/>
                </a:tc>
                <a:tc>
                  <a:txBody>
                    <a:bodyPr/>
                    <a:p>
                      <a:pPr algn="ctr">
                        <a:spcAft>
                          <a:spcPts val="0"/>
                        </a:spcAft>
                      </a:pPr>
                      <a:endParaRPr lang="zh-CN" altLang="en-US" sz="2800" kern="100" dirty="0" smtClean="0">
                        <a:effectLst/>
                        <a:latin typeface="新宋体" panose="02010609030101010101" charset="-122"/>
                        <a:ea typeface="新宋体" panose="02010609030101010101" charset="-122"/>
                        <a:cs typeface="华文中宋" panose="02010600040101010101" charset="-122"/>
                        <a:sym typeface="+mn-ea"/>
                      </a:endParaRPr>
                    </a:p>
                  </a:txBody>
                  <a:tcPr marL="68580" marR="68580" marT="0" marB="0" anchor="ctr"/>
                </a:tc>
              </a:tr>
              <a:tr h="1000760">
                <a:tc>
                  <a:txBody>
                    <a:bodyPr/>
                    <a:p>
                      <a:pPr algn="ctr"/>
                      <a:r>
                        <a:rPr lang="zh-CN" altLang="en-US" sz="2800" b="1" kern="100" dirty="0" smtClean="0">
                          <a:effectLst/>
                          <a:latin typeface="新宋体" panose="02010609030101010101" charset="-122"/>
                          <a:ea typeface="新宋体" panose="02010609030101010101" charset="-122"/>
                        </a:rPr>
                        <a:t>写作目的</a:t>
                      </a:r>
                      <a:endParaRPr lang="zh-CN" altLang="en-US" sz="2800" b="1" kern="100" dirty="0" smtClean="0">
                        <a:effectLst/>
                        <a:latin typeface="新宋体" panose="02010609030101010101" charset="-122"/>
                        <a:ea typeface="新宋体" panose="02010609030101010101" charset="-122"/>
                      </a:endParaRPr>
                    </a:p>
                  </a:txBody>
                  <a:tcPr marL="68580" marR="68580" marT="0" marB="0" anchor="ctr"/>
                </a:tc>
                <a:tc>
                  <a:txBody>
                    <a:bodyPr/>
                    <a:p>
                      <a:pPr algn="ctr"/>
                      <a:endParaRPr lang="zh-CN" altLang="en-US" sz="2400" kern="100" dirty="0" smtClean="0">
                        <a:effectLst/>
                        <a:latin typeface="新宋体" panose="02010609030101010101" charset="-122"/>
                        <a:ea typeface="新宋体" panose="02010609030101010101" charset="-122"/>
                      </a:endParaRPr>
                    </a:p>
                  </a:txBody>
                  <a:tcPr marL="68580" marR="68580" marT="0" marB="0" anchor="ctr"/>
                </a:tc>
              </a:tr>
            </a:tbl>
          </a:graphicData>
        </a:graphic>
      </p:graphicFrame>
      <p:sp>
        <p:nvSpPr>
          <p:cNvPr id="3" name="文本框 2"/>
          <p:cNvSpPr txBox="1"/>
          <p:nvPr/>
        </p:nvSpPr>
        <p:spPr>
          <a:xfrm>
            <a:off x="4334510" y="1461135"/>
            <a:ext cx="3435985" cy="501015"/>
          </a:xfrm>
          <a:prstGeom prst="rect">
            <a:avLst/>
          </a:prstGeom>
          <a:noFill/>
        </p:spPr>
        <p:txBody>
          <a:bodyPr wrap="square" rtlCol="0">
            <a:noAutofit/>
          </a:bodyPr>
          <a:p>
            <a:r>
              <a:rPr lang="zh-CN" sz="3200" b="1" kern="100" dirty="0">
                <a:solidFill>
                  <a:schemeClr val="accent4">
                    <a:lumMod val="75000"/>
                  </a:schemeClr>
                </a:solidFill>
                <a:effectLst/>
                <a:latin typeface="新宋体" panose="02010609030101010101" charset="-122"/>
                <a:ea typeface="新宋体" panose="02010609030101010101" charset="-122"/>
                <a:sym typeface="+mn-ea"/>
              </a:rPr>
              <a:t>自荐</a:t>
            </a:r>
            <a:r>
              <a:rPr lang="en-US" altLang="zh-CN" sz="3200" b="1" kern="100" dirty="0">
                <a:solidFill>
                  <a:schemeClr val="accent4">
                    <a:lumMod val="75000"/>
                  </a:schemeClr>
                </a:solidFill>
                <a:effectLst/>
                <a:latin typeface="新宋体" panose="02010609030101010101" charset="-122"/>
                <a:ea typeface="新宋体" panose="02010609030101010101" charset="-122"/>
                <a:sym typeface="+mn-ea"/>
              </a:rPr>
              <a:t>+</a:t>
            </a:r>
            <a:r>
              <a:rPr lang="zh-CN" sz="3200" b="1" kern="100" dirty="0">
                <a:solidFill>
                  <a:schemeClr val="accent4">
                    <a:lumMod val="75000"/>
                  </a:schemeClr>
                </a:solidFill>
                <a:effectLst/>
                <a:latin typeface="新宋体" panose="02010609030101010101" charset="-122"/>
                <a:ea typeface="新宋体" panose="02010609030101010101" charset="-122"/>
                <a:sym typeface="+mn-ea"/>
              </a:rPr>
              <a:t>咨询信</a:t>
            </a:r>
            <a:endParaRPr lang="zh-CN" altLang="en-US"/>
          </a:p>
        </p:txBody>
      </p:sp>
      <p:sp>
        <p:nvSpPr>
          <p:cNvPr id="5" name="文本框 4"/>
          <p:cNvSpPr txBox="1"/>
          <p:nvPr/>
        </p:nvSpPr>
        <p:spPr>
          <a:xfrm>
            <a:off x="4334510" y="2354580"/>
            <a:ext cx="3435985" cy="583565"/>
          </a:xfrm>
          <a:prstGeom prst="rect">
            <a:avLst/>
          </a:prstGeom>
          <a:noFill/>
        </p:spPr>
        <p:txBody>
          <a:bodyPr wrap="square" rtlCol="0">
            <a:spAutoFit/>
          </a:bodyPr>
          <a:p>
            <a:pPr algn="l">
              <a:spcAft>
                <a:spcPts val="0"/>
              </a:spcAft>
            </a:pPr>
            <a:r>
              <a:rPr lang="zh-CN" sz="3200" b="1" kern="100" dirty="0">
                <a:solidFill>
                  <a:schemeClr val="accent4">
                    <a:lumMod val="75000"/>
                  </a:schemeClr>
                </a:solidFill>
                <a:effectLst/>
                <a:latin typeface="新宋体" panose="02010609030101010101" charset="-122"/>
                <a:ea typeface="新宋体" panose="02010609030101010101" charset="-122"/>
                <a:sym typeface="+mn-ea"/>
              </a:rPr>
              <a:t>第一人称为主</a:t>
            </a:r>
            <a:endParaRPr lang="zh-CN" altLang="en-US" sz="3200" b="1" kern="100" dirty="0">
              <a:solidFill>
                <a:schemeClr val="accent4">
                  <a:lumMod val="75000"/>
                </a:schemeClr>
              </a:solidFill>
              <a:effectLst/>
              <a:latin typeface="新宋体" panose="02010609030101010101" charset="-122"/>
              <a:ea typeface="新宋体" panose="02010609030101010101" charset="-122"/>
              <a:sym typeface="+mn-ea"/>
            </a:endParaRPr>
          </a:p>
        </p:txBody>
      </p:sp>
      <p:sp>
        <p:nvSpPr>
          <p:cNvPr id="7" name="文本框 6"/>
          <p:cNvSpPr txBox="1"/>
          <p:nvPr/>
        </p:nvSpPr>
        <p:spPr>
          <a:xfrm>
            <a:off x="4334510" y="4306570"/>
            <a:ext cx="9156065" cy="583565"/>
          </a:xfrm>
          <a:prstGeom prst="rect">
            <a:avLst/>
          </a:prstGeom>
          <a:noFill/>
        </p:spPr>
        <p:txBody>
          <a:bodyPr wrap="square" rtlCol="0">
            <a:spAutoFit/>
          </a:bodyPr>
          <a:p>
            <a:pPr algn="l">
              <a:spcAft>
                <a:spcPts val="0"/>
              </a:spcAft>
            </a:pPr>
            <a:r>
              <a:rPr lang="zh-CN" sz="3200" b="1" kern="100" dirty="0">
                <a:solidFill>
                  <a:schemeClr val="accent4">
                    <a:lumMod val="75000"/>
                  </a:schemeClr>
                </a:solidFill>
                <a:effectLst/>
                <a:latin typeface="新宋体" panose="02010609030101010101" charset="-122"/>
                <a:ea typeface="新宋体" panose="02010609030101010101" charset="-122"/>
                <a:sym typeface="+mn-ea"/>
              </a:rPr>
              <a:t>一般现在时为主</a:t>
            </a:r>
            <a:endParaRPr lang="zh-CN" sz="2800" b="1" kern="100" dirty="0">
              <a:solidFill>
                <a:schemeClr val="accent4">
                  <a:lumMod val="75000"/>
                </a:schemeClr>
              </a:solidFill>
              <a:effectLst/>
              <a:latin typeface="新宋体" panose="02010609030101010101" charset="-122"/>
              <a:ea typeface="新宋体" panose="02010609030101010101" charset="-122"/>
              <a:sym typeface="+mn-ea"/>
            </a:endParaRPr>
          </a:p>
        </p:txBody>
      </p:sp>
      <p:sp>
        <p:nvSpPr>
          <p:cNvPr id="8" name="文本框 7"/>
          <p:cNvSpPr txBox="1"/>
          <p:nvPr/>
        </p:nvSpPr>
        <p:spPr>
          <a:xfrm>
            <a:off x="4334510" y="5342255"/>
            <a:ext cx="6728460" cy="583565"/>
          </a:xfrm>
          <a:prstGeom prst="rect">
            <a:avLst/>
          </a:prstGeom>
          <a:noFill/>
        </p:spPr>
        <p:txBody>
          <a:bodyPr wrap="square" rtlCol="0">
            <a:spAutoFit/>
          </a:bodyPr>
          <a:p>
            <a:pPr algn="l"/>
            <a:r>
              <a:rPr lang="zh-CN" sz="3200" b="1" kern="100" dirty="0">
                <a:solidFill>
                  <a:schemeClr val="accent4">
                    <a:lumMod val="75000"/>
                  </a:schemeClr>
                </a:solidFill>
                <a:effectLst/>
                <a:latin typeface="新宋体" panose="02010609030101010101" charset="-122"/>
                <a:ea typeface="新宋体" panose="02010609030101010101" charset="-122"/>
                <a:sym typeface="+mn-ea"/>
              </a:rPr>
              <a:t>说明报名原因，询问相关信息</a:t>
            </a:r>
            <a:endParaRPr lang="zh-CN" altLang="en-US"/>
          </a:p>
        </p:txBody>
      </p:sp>
      <p:sp>
        <p:nvSpPr>
          <p:cNvPr id="9" name="文本框 8"/>
          <p:cNvSpPr txBox="1"/>
          <p:nvPr/>
        </p:nvSpPr>
        <p:spPr>
          <a:xfrm>
            <a:off x="4334510" y="3330575"/>
            <a:ext cx="3435985" cy="583565"/>
          </a:xfrm>
          <a:prstGeom prst="rect">
            <a:avLst/>
          </a:prstGeom>
          <a:noFill/>
        </p:spPr>
        <p:txBody>
          <a:bodyPr wrap="square" rtlCol="0">
            <a:spAutoFit/>
          </a:bodyPr>
          <a:p>
            <a:pPr algn="l">
              <a:spcAft>
                <a:spcPts val="0"/>
              </a:spcAft>
            </a:pPr>
            <a:r>
              <a:rPr lang="zh-CN" sz="3200" b="1" kern="100" dirty="0">
                <a:solidFill>
                  <a:schemeClr val="accent4">
                    <a:lumMod val="75000"/>
                  </a:schemeClr>
                </a:solidFill>
                <a:effectLst/>
                <a:latin typeface="新宋体" panose="02010609030101010101" charset="-122"/>
                <a:ea typeface="新宋体" panose="02010609030101010101" charset="-122"/>
                <a:sym typeface="+mn-ea"/>
              </a:rPr>
              <a:t>社区</a:t>
            </a:r>
            <a:endParaRPr lang="zh-CN" altLang="en-US" sz="3200" b="1" kern="100" dirty="0">
              <a:solidFill>
                <a:schemeClr val="accent4">
                  <a:lumMod val="75000"/>
                </a:schemeClr>
              </a:solidFill>
              <a:effectLst/>
              <a:latin typeface="新宋体" panose="02010609030101010101" charset="-122"/>
              <a:ea typeface="新宋体" panose="02010609030101010101" charset="-122"/>
              <a:sym typeface="+mn-ea"/>
            </a:endParaRPr>
          </a:p>
        </p:txBody>
      </p:sp>
      <p:sp>
        <p:nvSpPr>
          <p:cNvPr id="10" name="圆角矩形 9"/>
          <p:cNvSpPr/>
          <p:nvPr/>
        </p:nvSpPr>
        <p:spPr>
          <a:xfrm>
            <a:off x="287020" y="177800"/>
            <a:ext cx="3136265" cy="7829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p>
            <a:pPr marL="0" marR="0" lvl="0" indent="0" algn="just" defTabSz="914400" rtl="0" eaLnBrk="1" fontAlgn="auto" latinLnBrk="0" hangingPunct="1">
              <a:lnSpc>
                <a:spcPct val="100000"/>
              </a:lnSpc>
              <a:spcBef>
                <a:spcPts val="0"/>
              </a:spcBef>
              <a:spcAft>
                <a:spcPts val="0"/>
              </a:spcAft>
              <a:buClrTx/>
              <a:buSzTx/>
              <a:buFontTx/>
              <a:buNone/>
              <a:defRPr/>
            </a:pPr>
            <a:r>
              <a:rPr kumimoji="1" lang="en-US" altLang="zh-CN" sz="2800" b="1">
                <a:latin typeface="Times New Roman" panose="02020603050405020304" pitchFamily="18" charset="0"/>
                <a:cs typeface="Times New Roman" panose="02020603050405020304" pitchFamily="18" charset="0"/>
                <a:sym typeface="+mn-ea"/>
              </a:rPr>
              <a:t>Topic Exploring</a:t>
            </a:r>
            <a:endParaRPr kumimoji="1" lang="en-US" altLang="zh-CN" sz="2800" b="1">
              <a:latin typeface="Times New Roman" panose="02020603050405020304" pitchFamily="18" charset="0"/>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7" grpId="0"/>
      <p:bldP spid="8"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圆角矩形 6"/>
          <p:cNvSpPr/>
          <p:nvPr/>
        </p:nvSpPr>
        <p:spPr>
          <a:xfrm>
            <a:off x="5211445" y="1276556"/>
            <a:ext cx="1769110" cy="57023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rPr>
              <a:t>第二部分</a:t>
            </a:r>
            <a:endParaRPr kumimoji="0" lang="zh-CN" altLang="en-US" sz="2400" b="0" i="0" u="none" strike="noStrike" kern="1200" cap="none" spc="0" normalizeH="0" baseline="0" noProof="0">
              <a:ln>
                <a:noFill/>
              </a:ln>
              <a:solidFill>
                <a:prstClr val="white"/>
              </a:solidFill>
              <a:effectLst/>
              <a:uLnTx/>
              <a:uFillTx/>
              <a:latin typeface="汉仪雅酷黑 85W" panose="020B0904020202020204" charset="-122"/>
              <a:ea typeface="汉仪雅酷黑 85W" panose="020B0904020202020204" charset="-122"/>
              <a:cs typeface="+mn-cs"/>
            </a:endParaRPr>
          </a:p>
        </p:txBody>
      </p:sp>
      <p:sp>
        <p:nvSpPr>
          <p:cNvPr id="6" name="文本框 5"/>
          <p:cNvSpPr txBox="1"/>
          <p:nvPr/>
        </p:nvSpPr>
        <p:spPr>
          <a:xfrm>
            <a:off x="1025525" y="2251710"/>
            <a:ext cx="10520045" cy="19380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000" b="1" dirty="0">
                <a:solidFill>
                  <a:schemeClr val="accent1"/>
                </a:solidFill>
                <a:sym typeface="+mn-ea"/>
              </a:rPr>
              <a:t>谋篇布局</a:t>
            </a:r>
            <a:endParaRPr lang="zh-CN" altLang="en-US" sz="6000" b="1" dirty="0">
              <a:solidFill>
                <a:schemeClr val="accent1"/>
              </a:solidFill>
            </a:endParaRPr>
          </a:p>
          <a:p>
            <a:pPr marL="0" marR="0" lvl="0" indent="0" algn="l" defTabSz="914400" rtl="0" eaLnBrk="1" fontAlgn="auto" latinLnBrk="0" hangingPunct="1">
              <a:lnSpc>
                <a:spcPct val="100000"/>
              </a:lnSpc>
              <a:spcBef>
                <a:spcPct val="0"/>
              </a:spcBef>
              <a:spcAft>
                <a:spcPts val="0"/>
              </a:spcAft>
              <a:buClrTx/>
              <a:buSzTx/>
              <a:buFontTx/>
              <a:buNone/>
              <a:defRPr/>
            </a:pPr>
            <a:r>
              <a:rPr lang="en-US" altLang="zh-CN" sz="6000" b="1" spc="300" noProof="0" dirty="0">
                <a:ln>
                  <a:noFill/>
                </a:ln>
                <a:solidFill>
                  <a:srgbClr val="0A9495"/>
                </a:solidFill>
                <a:effectLst/>
                <a:uLnTx/>
                <a:uFillTx/>
                <a:latin typeface="Times New Roman" panose="02020603050405020304" pitchFamily="18" charset="0"/>
                <a:ea typeface="思源黑体 CN Normal" panose="020B0400000000000000" charset="-122"/>
                <a:cs typeface="Times New Roman" panose="02020603050405020304" pitchFamily="18" charset="0"/>
                <a:sym typeface="+mn-ea"/>
              </a:rPr>
              <a:t>Structure &amp; Organization</a:t>
            </a:r>
            <a:endParaRPr kumimoji="0" lang="en-US" altLang="zh-CN" sz="6000" b="1" i="0" u="none" strike="noStrike" kern="1200" cap="none" spc="300" normalizeH="0" baseline="0" noProof="0" dirty="0">
              <a:ln>
                <a:noFill/>
              </a:ln>
              <a:solidFill>
                <a:srgbClr val="0A9495"/>
              </a:solidFill>
              <a:effectLst/>
              <a:uLnTx/>
              <a:uFillTx/>
              <a:latin typeface="Times New Roman" panose="02020603050405020304" pitchFamily="18" charset="0"/>
              <a:ea typeface="思源黑体 CN Normal" panose="020B0400000000000000"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577850" y="1607820"/>
            <a:ext cx="2725420" cy="547370"/>
          </a:xfrm>
          <a:prstGeom prst="rect">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2"/>
                </a:solidFill>
              </a:rPr>
              <a:t>Para 1</a:t>
            </a:r>
            <a:endParaRPr lang="en-US" altLang="zh-CN" sz="3200" dirty="0">
              <a:solidFill>
                <a:schemeClr val="bg2"/>
              </a:solidFill>
            </a:endParaRPr>
          </a:p>
        </p:txBody>
      </p:sp>
      <p:sp>
        <p:nvSpPr>
          <p:cNvPr id="5" name="矩形 4"/>
          <p:cNvSpPr/>
          <p:nvPr>
            <p:custDataLst>
              <p:tags r:id="rId2"/>
            </p:custDataLst>
          </p:nvPr>
        </p:nvSpPr>
        <p:spPr>
          <a:xfrm>
            <a:off x="525780" y="2748915"/>
            <a:ext cx="2776855" cy="454660"/>
          </a:xfrm>
          <a:prstGeom prst="rect">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en-US" altLang="zh-CN" sz="3200" dirty="0">
                <a:solidFill>
                  <a:schemeClr val="bg2"/>
                </a:solidFill>
              </a:rPr>
              <a:t>Para 2</a:t>
            </a:r>
            <a:endParaRPr lang="en-US" altLang="zh-CN" sz="3200" dirty="0">
              <a:solidFill>
                <a:schemeClr val="bg2"/>
              </a:solidFill>
            </a:endParaRPr>
          </a:p>
        </p:txBody>
      </p:sp>
      <p:sp>
        <p:nvSpPr>
          <p:cNvPr id="10" name="Rectangle 3"/>
          <p:cNvSpPr txBox="1">
            <a:spLocks noChangeArrowheads="1"/>
          </p:cNvSpPr>
          <p:nvPr>
            <p:custDataLst>
              <p:tags r:id="rId3"/>
            </p:custDataLst>
          </p:nvPr>
        </p:nvSpPr>
        <p:spPr>
          <a:xfrm>
            <a:off x="4116705" y="1615208"/>
            <a:ext cx="8229600" cy="652145"/>
          </a:xfrm>
          <a:prstGeom prst="rect">
            <a:avLst/>
          </a:prstGeom>
        </p:spPr>
        <p:txBody>
          <a:bodyPr vert="horz" lIns="90000" tIns="46800" rIns="90000" bIns="46800" rtlCol="0">
            <a:sp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The beginning      </a:t>
            </a:r>
            <a:r>
              <a:rPr lang="zh-CN" alt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写信背景</a:t>
            </a:r>
            <a:r>
              <a:rPr lang="en-US" altLang="zh-CN"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目的</a:t>
            </a:r>
            <a:r>
              <a:rPr lang="en-US" sz="2000" dirty="0"/>
              <a:t>   </a:t>
            </a:r>
            <a:endParaRPr lang="en-US" sz="2000" u="sng" dirty="0"/>
          </a:p>
        </p:txBody>
      </p:sp>
      <p:sp>
        <p:nvSpPr>
          <p:cNvPr id="14" name="Rectangle 3"/>
          <p:cNvSpPr txBox="1">
            <a:spLocks noChangeArrowheads="1"/>
          </p:cNvSpPr>
          <p:nvPr>
            <p:custDataLst>
              <p:tags r:id="rId4"/>
            </p:custDataLst>
          </p:nvPr>
        </p:nvSpPr>
        <p:spPr>
          <a:xfrm>
            <a:off x="4116705" y="2629927"/>
            <a:ext cx="8229600" cy="652145"/>
          </a:xfrm>
          <a:prstGeom prst="rect">
            <a:avLst/>
          </a:prstGeom>
        </p:spPr>
        <p:txBody>
          <a:bodyPr vert="horz" lIns="90000" tIns="46800" rIns="90000" bIns="46800" rtlCol="0">
            <a:sp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The body  说明</a:t>
            </a:r>
            <a:r>
              <a:rPr lang="zh-CN" alt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报名原因</a:t>
            </a:r>
            <a:r>
              <a:rPr 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询问情况</a:t>
            </a:r>
            <a:endParaRPr lang="zh-CN" alt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endParaRPr>
          </a:p>
        </p:txBody>
      </p:sp>
      <p:sp>
        <p:nvSpPr>
          <p:cNvPr id="15" name="Rectangle 3"/>
          <p:cNvSpPr txBox="1">
            <a:spLocks noChangeArrowheads="1"/>
          </p:cNvSpPr>
          <p:nvPr>
            <p:custDataLst>
              <p:tags r:id="rId5"/>
            </p:custDataLst>
          </p:nvPr>
        </p:nvSpPr>
        <p:spPr>
          <a:xfrm>
            <a:off x="4178300" y="3694670"/>
            <a:ext cx="8229600" cy="652145"/>
          </a:xfrm>
          <a:prstGeom prst="rect">
            <a:avLst/>
          </a:prstGeom>
        </p:spPr>
        <p:txBody>
          <a:bodyPr vert="horz" lIns="90000" tIns="46800" rIns="90000" bIns="46800" rtlCol="0">
            <a:sp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charset="-122"/>
                <a:ea typeface="思源黑体 CN Normal" panose="020B0400000000000000" charset="-122"/>
                <a:cs typeface="思源黑体 CN Normal" panose="020B04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The ending  </a:t>
            </a:r>
            <a:r>
              <a:rPr lang="zh-CN" alt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rPr>
              <a:t>期待</a:t>
            </a:r>
            <a:endParaRPr lang="zh-CN" altLang="en-US" sz="2800" dirty="0">
              <a:solidFill>
                <a:schemeClr val="tx1"/>
              </a:solidFill>
              <a:latin typeface="华文新魏" panose="02010800040101010101" pitchFamily="2" charset="-122"/>
              <a:ea typeface="华文新魏" panose="02010800040101010101" pitchFamily="2" charset="-122"/>
              <a:cs typeface="华文新魏" panose="02010800040101010101" pitchFamily="2" charset="-122"/>
            </a:endParaRPr>
          </a:p>
        </p:txBody>
      </p:sp>
      <p:sp>
        <p:nvSpPr>
          <p:cNvPr id="19" name="矩形 18"/>
          <p:cNvSpPr/>
          <p:nvPr>
            <p:custDataLst>
              <p:tags r:id="rId6"/>
            </p:custDataLst>
          </p:nvPr>
        </p:nvSpPr>
        <p:spPr>
          <a:xfrm>
            <a:off x="577850" y="3797300"/>
            <a:ext cx="2725420" cy="454660"/>
          </a:xfrm>
          <a:prstGeom prst="rect">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en-US" altLang="zh-CN" sz="3200" dirty="0">
                <a:solidFill>
                  <a:schemeClr val="bg2"/>
                </a:solidFill>
              </a:rPr>
              <a:t>Para 3</a:t>
            </a:r>
            <a:endParaRPr lang="en-US" altLang="zh-CN" sz="3200" dirty="0">
              <a:solidFill>
                <a:schemeClr val="bg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577850" y="630555"/>
            <a:ext cx="5862320" cy="547370"/>
          </a:xfrm>
          <a:prstGeom prst="rect">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2"/>
                </a:solidFill>
              </a:rPr>
              <a:t>The beginning  </a:t>
            </a:r>
            <a:r>
              <a:rPr lang="zh-CN" altLang="en-US" sz="3200" dirty="0">
                <a:solidFill>
                  <a:schemeClr val="bg2"/>
                </a:solidFill>
              </a:rPr>
              <a:t>背景</a:t>
            </a:r>
            <a:r>
              <a:rPr lang="en-US" altLang="zh-CN" sz="3200" dirty="0">
                <a:solidFill>
                  <a:schemeClr val="bg2"/>
                </a:solidFill>
              </a:rPr>
              <a:t>+</a:t>
            </a:r>
            <a:r>
              <a:rPr lang="zh-CN" altLang="en-US" sz="3200" dirty="0">
                <a:solidFill>
                  <a:schemeClr val="bg2"/>
                </a:solidFill>
              </a:rPr>
              <a:t>目的</a:t>
            </a:r>
            <a:endParaRPr lang="zh-CN" altLang="en-US" sz="3200" dirty="0">
              <a:solidFill>
                <a:schemeClr val="bg2"/>
              </a:solidFill>
            </a:endParaRPr>
          </a:p>
        </p:txBody>
      </p:sp>
      <p:sp>
        <p:nvSpPr>
          <p:cNvPr id="3" name="文本框 2"/>
          <p:cNvSpPr txBox="1"/>
          <p:nvPr/>
        </p:nvSpPr>
        <p:spPr>
          <a:xfrm>
            <a:off x="452755" y="1379855"/>
            <a:ext cx="6071235" cy="4552315"/>
          </a:xfrm>
          <a:prstGeom prst="rect">
            <a:avLst/>
          </a:prstGeom>
          <a:solidFill>
            <a:schemeClr val="bg1"/>
          </a:solidFill>
          <a:ln>
            <a:solidFill>
              <a:schemeClr val="bg1"/>
            </a:solidFill>
          </a:ln>
        </p:spPr>
        <p:txBody>
          <a:bodyPr wrap="square" rtlCol="0">
            <a:noAutofit/>
          </a:bodyPr>
          <a:p>
            <a:pPr>
              <a:lnSpc>
                <a:spcPct val="120000"/>
              </a:lnSpc>
            </a:pP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假定你是李华，暑假在伦敦学习。你对当地一个社区在网上发布的志愿者招募信息十分感兴趣于是给该社区写信。内容包括:</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1.说明报名原因;</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2.询问相关情况</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3</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表达你的期待</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注意:</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1，词数 80 左右;</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2.请按如下格式在答题卡的相应位置作答</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Dear Sir / Madam,</a:t>
            </a:r>
            <a:endParaRPr lang="zh-CN" altLang="en-US" sz="2400">
              <a:latin typeface="华文中宋" panose="02010600040101010101" charset="-122"/>
              <a:ea typeface="华文中宋" panose="02010600040101010101" charset="-122"/>
              <a:cs typeface="华文中宋" panose="02010600040101010101" charset="-122"/>
            </a:endParaRPr>
          </a:p>
        </p:txBody>
      </p:sp>
      <p:cxnSp>
        <p:nvCxnSpPr>
          <p:cNvPr id="2" name="直接连接符 1"/>
          <p:cNvCxnSpPr/>
          <p:nvPr/>
        </p:nvCxnSpPr>
        <p:spPr>
          <a:xfrm flipV="1">
            <a:off x="688975" y="2656840"/>
            <a:ext cx="1872615" cy="10160"/>
          </a:xfrm>
          <a:prstGeom prst="line">
            <a:avLst/>
          </a:prstGeom>
          <a:ln w="38100">
            <a:solidFill>
              <a:srgbClr val="C00000"/>
            </a:solidFill>
          </a:ln>
        </p:spPr>
        <p:style>
          <a:lnRef idx="2">
            <a:schemeClr val="accent1"/>
          </a:lnRef>
          <a:fillRef idx="0">
            <a:srgbClr val="FFFFFF"/>
          </a:fillRef>
          <a:effectRef idx="0">
            <a:srgbClr val="FFFFFF"/>
          </a:effectRef>
          <a:fontRef idx="minor">
            <a:schemeClr val="tx1"/>
          </a:fontRef>
        </p:style>
      </p:cxnSp>
      <p:sp>
        <p:nvSpPr>
          <p:cNvPr id="6" name="圆角矩形标注 5"/>
          <p:cNvSpPr/>
          <p:nvPr/>
        </p:nvSpPr>
        <p:spPr>
          <a:xfrm>
            <a:off x="2767330" y="3429000"/>
            <a:ext cx="4763135" cy="1430020"/>
          </a:xfrm>
          <a:prstGeom prst="wedgeRoundRectCallout">
            <a:avLst>
              <a:gd name="adj1" fmla="val -55325"/>
              <a:gd name="adj2" fmla="val -123494"/>
              <a:gd name="adj3" fmla="val 16667"/>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t>背景</a:t>
            </a:r>
            <a:r>
              <a:rPr lang="en-US" altLang="zh-CN" sz="2800"/>
              <a:t>: Self introduction </a:t>
            </a:r>
            <a:endParaRPr lang="en-US" altLang="zh-CN" sz="2800"/>
          </a:p>
          <a:p>
            <a:pPr algn="ctr"/>
            <a:r>
              <a:rPr lang="en-US" altLang="zh-CN" sz="2800"/>
              <a:t>+</a:t>
            </a:r>
            <a:endParaRPr lang="en-US" altLang="zh-CN" sz="2800"/>
          </a:p>
          <a:p>
            <a:pPr algn="ctr"/>
            <a:r>
              <a:rPr lang="en-US" altLang="zh-CN" sz="2800"/>
              <a:t>Information source</a:t>
            </a:r>
            <a:endParaRPr lang="en-US" altLang="zh-CN" sz="2800"/>
          </a:p>
        </p:txBody>
      </p:sp>
      <p:sp>
        <p:nvSpPr>
          <p:cNvPr id="7" name="椭圆 6"/>
          <p:cNvSpPr/>
          <p:nvPr/>
        </p:nvSpPr>
        <p:spPr>
          <a:xfrm>
            <a:off x="3641725" y="2214245"/>
            <a:ext cx="2149475" cy="57721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标注 8"/>
          <p:cNvSpPr/>
          <p:nvPr/>
        </p:nvSpPr>
        <p:spPr>
          <a:xfrm>
            <a:off x="6079490" y="774065"/>
            <a:ext cx="3930650" cy="1275715"/>
          </a:xfrm>
          <a:prstGeom prst="wedgeRectCallout">
            <a:avLst>
              <a:gd name="adj1" fmla="val -58271"/>
              <a:gd name="adj2" fmla="val 77824"/>
            </a:avLst>
          </a:prstGeom>
          <a:solidFill>
            <a:schemeClr val="bg1"/>
          </a:solidFill>
          <a:ln w="38100">
            <a:solidFill>
              <a:srgbClr val="C0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rPr>
              <a:t>目的：报名</a:t>
            </a:r>
            <a:r>
              <a:rPr lang="en-US" altLang="zh-CN" sz="2800">
                <a:solidFill>
                  <a:schemeClr val="tx1"/>
                </a:solidFill>
              </a:rPr>
              <a:t>+</a:t>
            </a:r>
            <a:r>
              <a:rPr lang="zh-CN" altLang="en-US" sz="2800">
                <a:solidFill>
                  <a:schemeClr val="tx1"/>
                </a:solidFill>
              </a:rPr>
              <a:t>询问信息</a:t>
            </a:r>
            <a:endParaRPr lang="zh-CN" altLang="en-US" sz="2800">
              <a:solidFill>
                <a:schemeClr val="tx1"/>
              </a:solidFill>
            </a:endParaRPr>
          </a:p>
        </p:txBody>
      </p:sp>
      <p:cxnSp>
        <p:nvCxnSpPr>
          <p:cNvPr id="11" name="直接连接符 10"/>
          <p:cNvCxnSpPr/>
          <p:nvPr/>
        </p:nvCxnSpPr>
        <p:spPr>
          <a:xfrm flipV="1">
            <a:off x="577850" y="2306955"/>
            <a:ext cx="4195445" cy="24130"/>
          </a:xfrm>
          <a:prstGeom prst="line">
            <a:avLst/>
          </a:prstGeom>
          <a:ln w="38100">
            <a:solidFill>
              <a:srgbClr val="C00000"/>
            </a:solidFill>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animBg="1"/>
      <p:bldP spid="9" grpId="0" animBg="1"/>
    </p:bldLst>
  </p:timing>
</p:sld>
</file>

<file path=ppt/tags/tag1.xml><?xml version="1.0" encoding="utf-8"?>
<p:tagLst xmlns:p="http://schemas.openxmlformats.org/presentationml/2006/main">
  <p:tag name="TABLE_ENDDRAG_ORIGIN_RECT" val="948*366"/>
  <p:tag name="TABLE_ENDDRAG_RECT" val="11*105*948*367"/>
</p:tagLst>
</file>

<file path=ppt/tags/tag10.xml><?xml version="1.0" encoding="utf-8"?>
<p:tagLst xmlns:p="http://schemas.openxmlformats.org/presentationml/2006/main">
  <p:tag name="KSO_WM_DIAGRAM_VIRTUALLY_FRAME" val="{&quot;height&quot;:229.41889763779528,&quot;left&quot;:47.9,&quot;top&quot;:132.25,&quot;width&quot;:930.75}"/>
</p:tagLst>
</file>

<file path=ppt/tags/tag11.xml><?xml version="1.0" encoding="utf-8"?>
<p:tagLst xmlns:p="http://schemas.openxmlformats.org/presentationml/2006/main">
  <p:tag name="KSO_WM_BEAUTIFY_FLAG" val=""/>
</p:tagLst>
</file>

<file path=ppt/tags/tag2.xml><?xml version="1.0" encoding="utf-8"?>
<p:tagLst xmlns:p="http://schemas.openxmlformats.org/presentationml/2006/main">
  <p:tag name="KSO_WM_DIAGRAM_VIRTUALLY_FRAME" val="{&quot;height&quot;:235.06889763779526,&quot;left&quot;:41.4,&quot;top&quot;:126.6,&quot;width&quot;:937.25}"/>
</p:tagLst>
</file>

<file path=ppt/tags/tag3.xml><?xml version="1.0" encoding="utf-8"?>
<p:tagLst xmlns:p="http://schemas.openxmlformats.org/presentationml/2006/main">
  <p:tag name="KSO_WM_DIAGRAM_VIRTUALLY_FRAME" val="{&quot;height&quot;:235.06889763779526,&quot;left&quot;:41.4,&quot;top&quot;:126.6,&quot;width&quot;:937.25}"/>
</p:tagLst>
</file>

<file path=ppt/tags/tag4.xml><?xml version="1.0" encoding="utf-8"?>
<p:tagLst xmlns:p="http://schemas.openxmlformats.org/presentationml/2006/main">
  <p:tag name="KSO_WM_DIAGRAM_VIRTUALLY_FRAME" val="{&quot;height&quot;:235.06889763779526,&quot;left&quot;:41.4,&quot;top&quot;:126.6,&quot;width&quot;:937.25}"/>
</p:tagLst>
</file>

<file path=ppt/tags/tag5.xml><?xml version="1.0" encoding="utf-8"?>
<p:tagLst xmlns:p="http://schemas.openxmlformats.org/presentationml/2006/main">
  <p:tag name="KSO_WM_DIAGRAM_VIRTUALLY_FRAME" val="{&quot;height&quot;:235.06889763779526,&quot;left&quot;:41.4,&quot;top&quot;:126.6,&quot;width&quot;:937.25}"/>
</p:tagLst>
</file>

<file path=ppt/tags/tag6.xml><?xml version="1.0" encoding="utf-8"?>
<p:tagLst xmlns:p="http://schemas.openxmlformats.org/presentationml/2006/main">
  <p:tag name="KSO_WM_DIAGRAM_VIRTUALLY_FRAME" val="{&quot;height&quot;:235.06889763779526,&quot;left&quot;:41.4,&quot;top&quot;:126.6,&quot;width&quot;:937.25}"/>
</p:tagLst>
</file>

<file path=ppt/tags/tag7.xml><?xml version="1.0" encoding="utf-8"?>
<p:tagLst xmlns:p="http://schemas.openxmlformats.org/presentationml/2006/main">
  <p:tag name="KSO_WM_DIAGRAM_VIRTUALLY_FRAME" val="{&quot;height&quot;:235.06889763779526,&quot;left&quot;:41.4,&quot;top&quot;:126.6,&quot;width&quot;:937.25}"/>
</p:tagLst>
</file>

<file path=ppt/tags/tag8.xml><?xml version="1.0" encoding="utf-8"?>
<p:tagLst xmlns:p="http://schemas.openxmlformats.org/presentationml/2006/main">
  <p:tag name="KSO_WM_DIAGRAM_VIRTUALLY_FRAME" val="{&quot;height&quot;:229.41889763779528,&quot;left&quot;:47.9,&quot;top&quot;:132.25,&quot;width&quot;:930.75}"/>
</p:tagLst>
</file>

<file path=ppt/tags/tag9.xml><?xml version="1.0" encoding="utf-8"?>
<p:tagLst xmlns:p="http://schemas.openxmlformats.org/presentationml/2006/main">
  <p:tag name="KSO_WM_DIAGRAM_VIRTUALLY_FRAME" val="{&quot;height&quot;:229.41889763779528,&quot;left&quot;:47.9,&quot;top&quot;:132.25,&quot;width&quot;:930.75}"/>
</p:tagLst>
</file>

<file path=ppt/theme/theme1.xml><?xml version="1.0" encoding="utf-8"?>
<a:theme xmlns:a="http://schemas.openxmlformats.org/drawingml/2006/main" name="稻壳鸭鸭   https://www.docer.com/works?userid=327037375">
  <a:themeElements>
    <a:clrScheme name="自定义 481">
      <a:dk1>
        <a:sysClr val="windowText" lastClr="000000"/>
      </a:dk1>
      <a:lt1>
        <a:sysClr val="window" lastClr="FFFFFF"/>
      </a:lt1>
      <a:dk2>
        <a:srgbClr val="44546A"/>
      </a:dk2>
      <a:lt2>
        <a:srgbClr val="E7E6E6"/>
      </a:lt2>
      <a:accent1>
        <a:srgbClr val="00A999"/>
      </a:accent1>
      <a:accent2>
        <a:srgbClr val="FF7189"/>
      </a:accent2>
      <a:accent3>
        <a:srgbClr val="00A999"/>
      </a:accent3>
      <a:accent4>
        <a:srgbClr val="FF7189"/>
      </a:accent4>
      <a:accent5>
        <a:srgbClr val="00A999"/>
      </a:accent5>
      <a:accent6>
        <a:srgbClr val="FF7189"/>
      </a:accent6>
      <a:hlink>
        <a:srgbClr val="00A999"/>
      </a:hlink>
      <a:folHlink>
        <a:srgbClr val="FF7189"/>
      </a:folHlink>
    </a:clrScheme>
    <a:fontScheme name="自定义 15">
      <a:majorFont>
        <a:latin typeface="汉仪雅酷黑 85W"/>
        <a:ea typeface="汉仪雅酷黑 85W"/>
        <a:cs typeface=""/>
      </a:majorFont>
      <a:minorFont>
        <a:latin typeface="汉仪雅酷黑 85W"/>
        <a:ea typeface="汉仪中黑 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5640</Words>
  <Application>WPS 演示</Application>
  <PresentationFormat>宽屏</PresentationFormat>
  <Paragraphs>264</Paragraphs>
  <Slides>20</Slides>
  <Notes>3</Notes>
  <HiddenSlides>1</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20</vt:i4>
      </vt:variant>
    </vt:vector>
  </HeadingPairs>
  <TitlesOfParts>
    <vt:vector size="42" baseType="lpstr">
      <vt:lpstr>Arial</vt:lpstr>
      <vt:lpstr>宋体</vt:lpstr>
      <vt:lpstr>Wingdings</vt:lpstr>
      <vt:lpstr>汉仪中黑 简</vt:lpstr>
      <vt:lpstr>汉仪雅酷黑 85W</vt:lpstr>
      <vt:lpstr>Montserrat Medium</vt:lpstr>
      <vt:lpstr>华文中宋</vt:lpstr>
      <vt:lpstr>华文楷体</vt:lpstr>
      <vt:lpstr>Times New Roman</vt:lpstr>
      <vt:lpstr>华光美黑_CNKI</vt:lpstr>
      <vt:lpstr>思源黑体 CN Normal</vt:lpstr>
      <vt:lpstr>新宋体</vt:lpstr>
      <vt:lpstr>Wingdings</vt:lpstr>
      <vt:lpstr>华文新魏</vt:lpstr>
      <vt:lpstr>华文仿宋</vt:lpstr>
      <vt:lpstr>华文行楷</vt:lpstr>
      <vt:lpstr>微软雅黑</vt:lpstr>
      <vt:lpstr>Arial Unicode MS</vt:lpstr>
      <vt:lpstr>HelveticaNeue</vt:lpstr>
      <vt:lpstr>Segoe Print</vt:lpstr>
      <vt:lpstr>黑体</vt:lpstr>
      <vt:lpstr>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cp:revision>
  <dcterms:created xsi:type="dcterms:W3CDTF">2024-03-21T11:30:00Z</dcterms:created>
  <dcterms:modified xsi:type="dcterms:W3CDTF">2024-03-22T06:34:40Z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KSOTemplateUUID">
    <vt:lpwstr>v1.0_mb_3pDjZYDAkSs4EiZvo+y0lQ==</vt:lpwstr>
  </property>
  <property fmtid="{D5CDD505-2E9C-101B-9397-08002B2CF9AE}" pid="4" name="ICV">
    <vt:lpwstr>7515E03743864E9B83645DE2A58800AD_11</vt:lpwstr>
  </property>
</Properties>
</file>