
<file path=[Content_Types].xml><?xml version="1.0" encoding="utf-8"?>
<Types xmlns="http://schemas.openxmlformats.org/package/2006/content-types">
  <Default Extension="jpeg" ContentType="image/jpe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1199" r:id="rId3"/>
    <p:sldId id="256" r:id="rId4"/>
    <p:sldId id="403" r:id="rId6"/>
    <p:sldId id="575" r:id="rId7"/>
    <p:sldId id="404" r:id="rId8"/>
    <p:sldId id="274" r:id="rId9"/>
    <p:sldId id="432" r:id="rId10"/>
    <p:sldId id="343" r:id="rId11"/>
    <p:sldId id="275" r:id="rId12"/>
    <p:sldId id="761" r:id="rId13"/>
    <p:sldId id="816" r:id="rId14"/>
    <p:sldId id="431" r:id="rId15"/>
    <p:sldId id="430" r:id="rId16"/>
    <p:sldId id="277" r:id="rId17"/>
    <p:sldId id="1056" r:id="rId18"/>
    <p:sldId id="1057" r:id="rId19"/>
    <p:sldId id="1055" r:id="rId20"/>
    <p:sldId id="1060" r:id="rId21"/>
    <p:sldId id="1059" r:id="rId22"/>
    <p:sldId id="482" r:id="rId23"/>
    <p:sldId id="615" r:id="rId24"/>
    <p:sldId id="891" r:id="rId25"/>
    <p:sldId id="572" r:id="rId26"/>
    <p:sldId id="760" r:id="rId27"/>
    <p:sldId id="289" r:id="rId28"/>
    <p:sldId id="649" r:id="rId29"/>
    <p:sldId id="487" r:id="rId30"/>
    <p:sldId id="650" r:id="rId31"/>
    <p:sldId id="484" r:id="rId32"/>
    <p:sldId id="651" r:id="rId33"/>
    <p:sldId id="456" r:id="rId34"/>
    <p:sldId id="972" r:id="rId35"/>
    <p:sldId id="531" r:id="rId36"/>
    <p:sldId id="684" r:id="rId37"/>
    <p:sldId id="457" r:id="rId38"/>
    <p:sldId id="530" r:id="rId39"/>
    <p:sldId id="485" r:id="rId40"/>
    <p:sldId id="652" r:id="rId41"/>
    <p:sldId id="648" r:id="rId42"/>
    <p:sldId id="486" r:id="rId43"/>
    <p:sldId id="529" r:id="rId44"/>
    <p:sldId id="316" r:id="rId45"/>
    <p:sldId id="894" r:id="rId46"/>
    <p:sldId id="946" r:id="rId47"/>
    <p:sldId id="759" r:id="rId48"/>
    <p:sldId id="1162" r:id="rId49"/>
    <p:sldId id="1164" r:id="rId50"/>
    <p:sldId id="1163" r:id="rId51"/>
    <p:sldId id="1129" r:id="rId52"/>
    <p:sldId id="1130" r:id="rId53"/>
    <p:sldId id="714" r:id="rId54"/>
    <p:sldId id="726" r:id="rId55"/>
    <p:sldId id="1022" r:id="rId56"/>
    <p:sldId id="727" r:id="rId57"/>
    <p:sldId id="1020" r:id="rId58"/>
    <p:sldId id="1021" r:id="rId59"/>
    <p:sldId id="728" r:id="rId60"/>
    <p:sldId id="1023" r:id="rId61"/>
    <p:sldId id="1025" r:id="rId62"/>
    <p:sldId id="1024" r:id="rId63"/>
    <p:sldId id="1131" r:id="rId64"/>
    <p:sldId id="1026" r:id="rId65"/>
    <p:sldId id="374" r:id="rId66"/>
    <p:sldId id="892" r:id="rId67"/>
    <p:sldId id="1028" r:id="rId68"/>
    <p:sldId id="1027" r:id="rId69"/>
    <p:sldId id="893" r:id="rId70"/>
    <p:sldId id="947" r:id="rId71"/>
    <p:sldId id="290" r:id="rId72"/>
    <p:sldId id="293" r:id="rId73"/>
    <p:sldId id="475" r:id="rId74"/>
    <p:sldId id="295" r:id="rId75"/>
    <p:sldId id="296" r:id="rId76"/>
    <p:sldId id="297" r:id="rId77"/>
    <p:sldId id="974" r:id="rId78"/>
    <p:sldId id="299" r:id="rId79"/>
    <p:sldId id="1049" r:id="rId80"/>
    <p:sldId id="1050" r:id="rId81"/>
    <p:sldId id="1051" r:id="rId82"/>
    <p:sldId id="1052" r:id="rId83"/>
    <p:sldId id="272"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微软用户" initials="微"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83600"/>
    <a:srgbClr val="2C1403"/>
    <a:srgbClr val="F0F4FB"/>
    <a:srgbClr val="028458"/>
    <a:srgbClr val="6DAD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72" d="100"/>
          <a:sy n="72" d="100"/>
        </p:scale>
        <p:origin x="423" y="27"/>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8" Type="http://schemas.openxmlformats.org/officeDocument/2006/relationships/commentAuthors" Target="commentAuthors.xml"/><Relationship Id="rId87" Type="http://schemas.openxmlformats.org/officeDocument/2006/relationships/tableStyles" Target="tableStyles.xml"/><Relationship Id="rId86" Type="http://schemas.openxmlformats.org/officeDocument/2006/relationships/viewProps" Target="viewProps.xml"/><Relationship Id="rId85" Type="http://schemas.openxmlformats.org/officeDocument/2006/relationships/presProps" Target="presProps.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notesMaster" Target="notesMasters/notesMaster1.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07A118-DBFE-4EB4-B858-A7C1345A59A7}" type="datetimeFigureOut">
              <a:rPr lang="en-US" smtClean="0"/>
            </a:fld>
            <a:endParaRPr 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C27BDF-6B16-437E-959D-531368A422DE}"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88C27BDF-6B16-437E-959D-531368A422DE}"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a:p>
        </p:txBody>
      </p:sp>
      <p:sp>
        <p:nvSpPr>
          <p:cNvPr id="4" name="日期占位符 3"/>
          <p:cNvSpPr>
            <a:spLocks noGrp="1"/>
          </p:cNvSpPr>
          <p:nvPr>
            <p:ph type="dt" sz="half" idx="10"/>
          </p:nvPr>
        </p:nvSpPr>
        <p:spPr/>
        <p:txBody>
          <a:bodyPr/>
          <a:lstStyle/>
          <a:p>
            <a:fld id="{4C4BA57A-639E-4744-90DA-71F76A59F336}" type="datetimeFigureOut">
              <a:rPr lang="en-US" smtClean="0"/>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FD17CBCA-EB23-40E9-8901-553EAA98B645}"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4" name="日期占位符 3"/>
          <p:cNvSpPr>
            <a:spLocks noGrp="1"/>
          </p:cNvSpPr>
          <p:nvPr>
            <p:ph type="dt" sz="half" idx="10"/>
          </p:nvPr>
        </p:nvSpPr>
        <p:spPr/>
        <p:txBody>
          <a:bodyPr/>
          <a:lstStyle/>
          <a:p>
            <a:fld id="{4C4BA57A-639E-4744-90DA-71F76A59F336}" type="datetimeFigureOut">
              <a:rPr lang="en-US" smtClean="0"/>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FD17CBCA-EB23-40E9-8901-553EAA98B645}"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4" name="日期占位符 3"/>
          <p:cNvSpPr>
            <a:spLocks noGrp="1"/>
          </p:cNvSpPr>
          <p:nvPr>
            <p:ph type="dt" sz="half" idx="10"/>
          </p:nvPr>
        </p:nvSpPr>
        <p:spPr/>
        <p:txBody>
          <a:bodyPr/>
          <a:lstStyle/>
          <a:p>
            <a:fld id="{4C4BA57A-639E-4744-90DA-71F76A59F336}" type="datetimeFigureOut">
              <a:rPr lang="en-US" smtClean="0"/>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FD17CBCA-EB23-40E9-8901-553EAA98B645}"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4" name="日期占位符 3"/>
          <p:cNvSpPr>
            <a:spLocks noGrp="1"/>
          </p:cNvSpPr>
          <p:nvPr>
            <p:ph type="dt" sz="half" idx="10"/>
          </p:nvPr>
        </p:nvSpPr>
        <p:spPr/>
        <p:txBody>
          <a:bodyPr/>
          <a:lstStyle/>
          <a:p>
            <a:fld id="{4C4BA57A-639E-4744-90DA-71F76A59F336}" type="datetimeFigureOut">
              <a:rPr lang="en-US" smtClean="0"/>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FD17CBCA-EB23-40E9-8901-553EAA98B645}"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4C4BA57A-639E-4744-90DA-71F76A59F336}" type="datetimeFigureOut">
              <a:rPr lang="en-US" smtClean="0"/>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FD17CBCA-EB23-40E9-8901-553EAA98B645}"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5" name="日期占位符 4"/>
          <p:cNvSpPr>
            <a:spLocks noGrp="1"/>
          </p:cNvSpPr>
          <p:nvPr>
            <p:ph type="dt" sz="half" idx="10"/>
          </p:nvPr>
        </p:nvSpPr>
        <p:spPr/>
        <p:txBody>
          <a:bodyPr/>
          <a:lstStyle/>
          <a:p>
            <a:fld id="{4C4BA57A-639E-4744-90DA-71F76A59F336}" type="datetimeFigureOut">
              <a:rPr lang="en-US" smtClean="0"/>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FD17CBCA-EB23-40E9-8901-553EAA98B645}"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7" name="日期占位符 6"/>
          <p:cNvSpPr>
            <a:spLocks noGrp="1"/>
          </p:cNvSpPr>
          <p:nvPr>
            <p:ph type="dt" sz="half" idx="10"/>
          </p:nvPr>
        </p:nvSpPr>
        <p:spPr/>
        <p:txBody>
          <a:bodyPr/>
          <a:lstStyle/>
          <a:p>
            <a:fld id="{4C4BA57A-639E-4744-90DA-71F76A59F336}" type="datetimeFigureOut">
              <a:rPr lang="en-US" smtClean="0"/>
            </a:fld>
            <a:endParaRPr lang="en-US"/>
          </a:p>
        </p:txBody>
      </p:sp>
      <p:sp>
        <p:nvSpPr>
          <p:cNvPr id="8" name="页脚占位符 7"/>
          <p:cNvSpPr>
            <a:spLocks noGrp="1"/>
          </p:cNvSpPr>
          <p:nvPr>
            <p:ph type="ftr" sz="quarter" idx="11"/>
          </p:nvPr>
        </p:nvSpPr>
        <p:spPr/>
        <p:txBody>
          <a:bodyPr/>
          <a:lstStyle/>
          <a:p>
            <a:endParaRPr lang="en-US"/>
          </a:p>
        </p:txBody>
      </p:sp>
      <p:sp>
        <p:nvSpPr>
          <p:cNvPr id="9" name="灯片编号占位符 8"/>
          <p:cNvSpPr>
            <a:spLocks noGrp="1"/>
          </p:cNvSpPr>
          <p:nvPr>
            <p:ph type="sldNum" sz="quarter" idx="12"/>
          </p:nvPr>
        </p:nvSpPr>
        <p:spPr/>
        <p:txBody>
          <a:bodyPr/>
          <a:lstStyle/>
          <a:p>
            <a:fld id="{FD17CBCA-EB23-40E9-8901-553EAA98B645}"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日期占位符 2"/>
          <p:cNvSpPr>
            <a:spLocks noGrp="1"/>
          </p:cNvSpPr>
          <p:nvPr>
            <p:ph type="dt" sz="half" idx="10"/>
          </p:nvPr>
        </p:nvSpPr>
        <p:spPr/>
        <p:txBody>
          <a:bodyPr/>
          <a:lstStyle/>
          <a:p>
            <a:fld id="{4C4BA57A-639E-4744-90DA-71F76A59F336}" type="datetimeFigureOut">
              <a:rPr lang="en-US" smtClean="0"/>
            </a:fld>
            <a:endParaRPr lang="en-US"/>
          </a:p>
        </p:txBody>
      </p:sp>
      <p:sp>
        <p:nvSpPr>
          <p:cNvPr id="4" name="页脚占位符 3"/>
          <p:cNvSpPr>
            <a:spLocks noGrp="1"/>
          </p:cNvSpPr>
          <p:nvPr>
            <p:ph type="ftr" sz="quarter" idx="11"/>
          </p:nvPr>
        </p:nvSpPr>
        <p:spPr/>
        <p:txBody>
          <a:bodyPr/>
          <a:lstStyle/>
          <a:p>
            <a:endParaRPr lang="en-US"/>
          </a:p>
        </p:txBody>
      </p:sp>
      <p:sp>
        <p:nvSpPr>
          <p:cNvPr id="5" name="灯片编号占位符 4"/>
          <p:cNvSpPr>
            <a:spLocks noGrp="1"/>
          </p:cNvSpPr>
          <p:nvPr>
            <p:ph type="sldNum" sz="quarter" idx="12"/>
          </p:nvPr>
        </p:nvSpPr>
        <p:spPr/>
        <p:txBody>
          <a:bodyPr/>
          <a:lstStyle/>
          <a:p>
            <a:fld id="{FD17CBCA-EB23-40E9-8901-553EAA98B645}"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BA57A-639E-4744-90DA-71F76A59F336}" type="datetimeFigureOut">
              <a:rPr lang="en-US" smtClean="0"/>
            </a:fld>
            <a:endParaRPr lang="en-US"/>
          </a:p>
        </p:txBody>
      </p:sp>
      <p:sp>
        <p:nvSpPr>
          <p:cNvPr id="3" name="页脚占位符 2"/>
          <p:cNvSpPr>
            <a:spLocks noGrp="1"/>
          </p:cNvSpPr>
          <p:nvPr>
            <p:ph type="ftr" sz="quarter" idx="11"/>
          </p:nvPr>
        </p:nvSpPr>
        <p:spPr/>
        <p:txBody>
          <a:bodyPr/>
          <a:lstStyle/>
          <a:p>
            <a:endParaRPr lang="en-US"/>
          </a:p>
        </p:txBody>
      </p:sp>
      <p:sp>
        <p:nvSpPr>
          <p:cNvPr id="4" name="灯片编号占位符 3"/>
          <p:cNvSpPr>
            <a:spLocks noGrp="1"/>
          </p:cNvSpPr>
          <p:nvPr>
            <p:ph type="sldNum" sz="quarter" idx="12"/>
          </p:nvPr>
        </p:nvSpPr>
        <p:spPr/>
        <p:txBody>
          <a:bodyPr/>
          <a:lstStyle/>
          <a:p>
            <a:fld id="{FD17CBCA-EB23-40E9-8901-553EAA98B645}"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4C4BA57A-639E-4744-90DA-71F76A59F336}" type="datetimeFigureOut">
              <a:rPr lang="en-US" smtClean="0"/>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FD17CBCA-EB23-40E9-8901-553EAA98B645}"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4C4BA57A-639E-4744-90DA-71F76A59F336}" type="datetimeFigureOut">
              <a:rPr lang="en-US" smtClean="0"/>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FD17CBCA-EB23-40E9-8901-553EAA98B645}"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4BA57A-639E-4744-90DA-71F76A59F336}" type="datetimeFigureOut">
              <a:rPr lang="en-US" smtClean="0"/>
            </a:fld>
            <a:endParaRPr 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17CBCA-EB23-40E9-8901-553EAA98B645}" type="slidenum">
              <a:rPr lang="en-US" smtClean="0"/>
            </a:fld>
            <a:endParaRPr lang="en-US"/>
          </a:p>
        </p:txBody>
      </p:sp>
      <p:pic>
        <p:nvPicPr>
          <p:cNvPr id="12" name="图片 11" descr="水印"/>
          <p:cNvPicPr>
            <a:picLocks noChangeAspect="1"/>
          </p:cNvPicPr>
          <p:nvPr userDrawn="1"/>
        </p:nvPicPr>
        <p:blipFill>
          <a:blip r:embed="rId12"/>
          <a:stretch>
            <a:fillRect/>
          </a:stretch>
        </p:blipFill>
        <p:spPr>
          <a:xfrm>
            <a:off x="4942205" y="4373245"/>
            <a:ext cx="7253605" cy="234823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microsoft.com/office/2007/relationships/hdphoto" Target="../media/image5.wdp"/><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image" Target="../media/image10.jpe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microsoft.com/office/2007/relationships/hdphoto" Target="../media/image5.wdp"/><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image" Target="../media/image12.jpe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1.xml"/><Relationship Id="rId5" Type="http://schemas.microsoft.com/office/2007/relationships/hdphoto" Target="../media/image5.wdp"/><Relationship Id="rId4" Type="http://schemas.openxmlformats.org/officeDocument/2006/relationships/image" Target="../media/image4.png"/><Relationship Id="rId3" Type="http://schemas.openxmlformats.org/officeDocument/2006/relationships/image" Target="../media/image3.png"/><Relationship Id="rId2" Type="http://schemas.microsoft.com/office/2007/relationships/hdphoto" Target="../media/image17.wdp"/><Relationship Id="rId1" Type="http://schemas.openxmlformats.org/officeDocument/2006/relationships/image" Target="../media/image16.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8.png"/><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microsoft.com/office/2007/relationships/hdphoto" Target="../media/image5.wdp"/><Relationship Id="rId2" Type="http://schemas.openxmlformats.org/officeDocument/2006/relationships/image" Target="../media/image4.png"/><Relationship Id="rId19" Type="http://schemas.openxmlformats.org/officeDocument/2006/relationships/slideLayout" Target="../slideLayouts/slideLayout1.xml"/><Relationship Id="rId18" Type="http://schemas.openxmlformats.org/officeDocument/2006/relationships/tags" Target="../tags/tag18.xml"/><Relationship Id="rId17" Type="http://schemas.openxmlformats.org/officeDocument/2006/relationships/tags" Target="../tags/tag1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image" Target="../media/image3.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image" Target="../media/image3.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image" Target="../media/image3.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image" Target="../media/image6.png"/><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tags" Target="../tags/tag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ags" Target="../tags/tag19.xml"/></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ags" Target="../tags/tag20.xml"/></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2.xml"/><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ags" Target="../tags/tag21.xml"/></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9.xml"/><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8.png"/><Relationship Id="rId3" Type="http://schemas.openxmlformats.org/officeDocument/2006/relationships/tags" Target="../tags/tag3.xml"/><Relationship Id="rId2" Type="http://schemas.openxmlformats.org/officeDocument/2006/relationships/image" Target="../media/image7.png"/><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38.xml"/><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ags" Target="../tags/tag37.xml"/></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ags" Target="../tags/tag39.xml"/></Relationships>
</file>

<file path=ppt/slides/_rels/slide3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ags" Target="../tags/tag40.xml"/></Relationships>
</file>

<file path=ppt/slides/_rels/slide3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ags" Target="../tags/tag41.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4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ags" Target="../tags/tag42.xml"/></Relationships>
</file>

<file path=ppt/slides/_rels/slide4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ags" Target="../tags/tag43.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9.jpeg"/><Relationship Id="rId1" Type="http://schemas.openxmlformats.org/officeDocument/2006/relationships/tags" Target="../tags/tag44.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9.jpeg"/><Relationship Id="rId1" Type="http://schemas.openxmlformats.org/officeDocument/2006/relationships/tags" Target="../tags/tag45.xml"/></Relationships>
</file>

<file path=ppt/slides/_rels/slide44.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1.xml"/><Relationship Id="rId5" Type="http://schemas.openxmlformats.org/officeDocument/2006/relationships/image" Target="../media/image20.png"/><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ags" Target="../tags/tag46.xml"/></Relationships>
</file>

<file path=ppt/slides/_rels/slide4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0.png"/><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ags" Target="../tags/tag47.xml"/></Relationships>
</file>

<file path=ppt/slides/_rels/slide4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1.png"/><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ags" Target="../tags/tag48.xml"/></Relationships>
</file>

<file path=ppt/slides/_rels/slide4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1.png"/><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ags" Target="../tags/tag49.xml"/></Relationships>
</file>

<file path=ppt/slides/_rels/slide4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2.png"/><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ags" Target="../tags/tag50.xml"/></Relationships>
</file>

<file path=ppt/slides/_rels/slide4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microsoft.com/office/2007/relationships/hdphoto" Target="../media/image5.wdp"/><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3.jpeg"/><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slides/_rels/slide5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3.png"/><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ags" Target="../tags/tag51.xml"/></Relationships>
</file>

<file path=ppt/slides/_rels/slide5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4.png"/><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ags" Target="../tags/tag52.xml"/></Relationships>
</file>

<file path=ppt/slides/_rels/slide5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5.png"/><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ags" Target="../tags/tag53.xml"/></Relationships>
</file>

<file path=ppt/slides/_rels/slide5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6.png"/><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ags" Target="../tags/tag54.xml"/></Relationships>
</file>

<file path=ppt/slides/_rels/slide5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7.png"/><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ags" Target="../tags/tag55.xml"/></Relationships>
</file>

<file path=ppt/slides/_rels/slide5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8.png"/><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ags" Target="../tags/tag56.xml"/></Relationships>
</file>

<file path=ppt/slides/_rels/slide5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9.png"/><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ags" Target="../tags/tag57.xml"/></Relationships>
</file>

<file path=ppt/slides/_rels/slide5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0.png"/><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ags" Target="../tags/tag58.xml"/></Relationships>
</file>

<file path=ppt/slides/_rels/slide5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1.png"/><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ags" Target="../tags/tag59.xml"/></Relationships>
</file>

<file path=ppt/slides/_rels/slide5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2.png"/><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ags" Target="../tags/tag60.xml"/></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microsoft.com/office/2007/relationships/hdphoto" Target="../media/image5.wdp"/><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image" Target="../media/image14.png"/></Relationships>
</file>

<file path=ppt/slides/_rels/slide6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3.png"/><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ags" Target="../tags/tag61.xml"/></Relationships>
</file>

<file path=ppt/slides/_rels/slide6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image" Target="../media/image3.pn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2.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3.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4.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5.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6.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7.xml"/></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8.xml"/></Relationships>
</file>

<file path=ppt/slides/_rels/slide6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microsoft.com/office/2007/relationships/hdphoto" Target="../media/image5.wdp"/><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image" Target="../media/image14.png"/></Relationships>
</file>

<file path=ppt/slides/_rels/slide7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image" Target="../media/image3.png"/></Relationships>
</file>

<file path=ppt/slides/_rels/slide7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4.png"/><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image" Target="../media/image3.png"/></Relationships>
</file>

<file path=ppt/slides/_rels/slide7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4.png"/><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image" Target="../media/image3.png"/></Relationships>
</file>

<file path=ppt/slides/_rels/slide73.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37.png"/><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ags" Target="../tags/tag69.xml"/></Relationships>
</file>

<file path=ppt/slides/_rels/slide7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image" Target="../media/image3.png"/></Relationships>
</file>

<file path=ppt/slides/_rels/slide7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70.xml"/><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image" Target="../media/image3.png"/></Relationships>
</file>

<file path=ppt/slides/_rels/slide7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ags" Target="../tags/tag71.xml"/></Relationships>
</file>

<file path=ppt/slides/_rels/slide7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ags" Target="../tags/tag72.xml"/></Relationships>
</file>

<file path=ppt/slides/_rels/slide7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ags" Target="../tags/tag73.xml"/></Relationships>
</file>

<file path=ppt/slides/_rels/slide7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ags" Target="../tags/tag74.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microsoft.com/office/2007/relationships/hdphoto" Target="../media/image5.wdp"/><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image" Target="../media/image14.png"/></Relationships>
</file>

<file path=ppt/slides/_rels/slide8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ags" Target="../tags/tag75.xml"/></Relationships>
</file>

<file path=ppt/slides/_rels/slide8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8.jpeg"/><Relationship Id="rId2" Type="http://schemas.openxmlformats.org/officeDocument/2006/relationships/image" Target="../media/image3.png"/><Relationship Id="rId1" Type="http://schemas.openxmlformats.org/officeDocument/2006/relationships/tags" Target="../tags/tag76.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30059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pic>
        <p:nvPicPr>
          <p:cNvPr id="2" name="图片 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193482" y="731395"/>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3130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7" name="箭头: 燕尾形 4"/>
          <p:cNvSpPr/>
          <p:nvPr/>
        </p:nvSpPr>
        <p:spPr>
          <a:xfrm>
            <a:off x="2989639" y="69395"/>
            <a:ext cx="1964217"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02  Vocabulary</a:t>
            </a:r>
            <a:endParaRPr lang="zh-CN" altLang="en-US" dirty="0">
              <a:solidFill>
                <a:schemeClr val="bg1"/>
              </a:solidFill>
            </a:endParaRPr>
          </a:p>
        </p:txBody>
      </p:sp>
      <p:sp>
        <p:nvSpPr>
          <p:cNvPr id="2" name="矩形 1"/>
          <p:cNvSpPr/>
          <p:nvPr/>
        </p:nvSpPr>
        <p:spPr>
          <a:xfrm>
            <a:off x="890570" y="928767"/>
            <a:ext cx="5695950" cy="398780"/>
          </a:xfrm>
          <a:prstGeom prst="rect">
            <a:avLst/>
          </a:prstGeom>
        </p:spPr>
        <p:txBody>
          <a:bodyPr wrap="none">
            <a:spAutoFit/>
          </a:bodyPr>
          <a:lstStyle/>
          <a:p>
            <a:pPr algn="l"/>
            <a:r>
              <a:rPr lang="en-US" altLang="zh-CN" sz="2000" b="1" dirty="0">
                <a:solidFill>
                  <a:srgbClr val="C00000"/>
                </a:solidFill>
                <a:latin typeface="华康俪金黑W8(P)" pitchFamily="34" charset="-122"/>
                <a:ea typeface="华康俪金黑W8(P)" pitchFamily="34" charset="-122"/>
              </a:rPr>
              <a:t>2-2-2  Related Expressions —— in the wild</a:t>
            </a:r>
            <a:endParaRPr lang="en-US" altLang="zh-CN" sz="2000" b="1" dirty="0">
              <a:solidFill>
                <a:srgbClr val="C00000"/>
              </a:solidFill>
              <a:latin typeface="华康俪金黑W8(P)" pitchFamily="34" charset="-122"/>
              <a:ea typeface="华康俪金黑W8(P)" pitchFamily="34" charset="-122"/>
            </a:endParaRPr>
          </a:p>
        </p:txBody>
      </p:sp>
      <p:grpSp>
        <p:nvGrpSpPr>
          <p:cNvPr id="14" name="组合 13"/>
          <p:cNvGrpSpPr/>
          <p:nvPr/>
        </p:nvGrpSpPr>
        <p:grpSpPr>
          <a:xfrm flipH="1" flipV="1">
            <a:off x="6323965" y="929005"/>
            <a:ext cx="4634230" cy="3996055"/>
            <a:chOff x="1130623" y="5949280"/>
            <a:chExt cx="4464496" cy="288032"/>
          </a:xfrm>
        </p:grpSpPr>
        <p:cxnSp>
          <p:nvCxnSpPr>
            <p:cNvPr id="15" name="直接连接符 14"/>
            <p:cNvCxnSpPr/>
            <p:nvPr/>
          </p:nvCxnSpPr>
          <p:spPr>
            <a:xfrm flipH="1">
              <a:off x="5163071" y="5949280"/>
              <a:ext cx="432048" cy="288032"/>
            </a:xfrm>
            <a:prstGeom prst="line">
              <a:avLst/>
            </a:prstGeom>
            <a:ln w="38100">
              <a:solidFill>
                <a:srgbClr val="27B7FF"/>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H="1">
              <a:off x="1130623" y="6237312"/>
              <a:ext cx="4032448" cy="0"/>
            </a:xfrm>
            <a:prstGeom prst="line">
              <a:avLst/>
            </a:prstGeom>
            <a:ln w="38100">
              <a:solidFill>
                <a:srgbClr val="27B7FF"/>
              </a:solidFill>
            </a:ln>
          </p:spPr>
          <p:style>
            <a:lnRef idx="1">
              <a:schemeClr val="accent1"/>
            </a:lnRef>
            <a:fillRef idx="0">
              <a:schemeClr val="accent1"/>
            </a:fillRef>
            <a:effectRef idx="0">
              <a:schemeClr val="accent1"/>
            </a:effectRef>
            <a:fontRef idx="minor">
              <a:schemeClr val="tx1"/>
            </a:fontRef>
          </p:style>
        </p:cxnSp>
      </p:grpSp>
      <p:grpSp>
        <p:nvGrpSpPr>
          <p:cNvPr id="17" name="组合 16"/>
          <p:cNvGrpSpPr/>
          <p:nvPr/>
        </p:nvGrpSpPr>
        <p:grpSpPr>
          <a:xfrm>
            <a:off x="1431925" y="2355850"/>
            <a:ext cx="5079365" cy="3910330"/>
            <a:chOff x="1130623" y="5949280"/>
            <a:chExt cx="4464496" cy="288032"/>
          </a:xfrm>
        </p:grpSpPr>
        <p:cxnSp>
          <p:nvCxnSpPr>
            <p:cNvPr id="19" name="直接连接符 18"/>
            <p:cNvCxnSpPr/>
            <p:nvPr/>
          </p:nvCxnSpPr>
          <p:spPr>
            <a:xfrm flipH="1">
              <a:off x="5163071" y="5949280"/>
              <a:ext cx="432048" cy="288032"/>
            </a:xfrm>
            <a:prstGeom prst="line">
              <a:avLst/>
            </a:prstGeom>
            <a:ln w="38100">
              <a:solidFill>
                <a:srgbClr val="1BB3FF"/>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1130623" y="6237312"/>
              <a:ext cx="4032448" cy="0"/>
            </a:xfrm>
            <a:prstGeom prst="line">
              <a:avLst/>
            </a:prstGeom>
            <a:ln w="38100">
              <a:solidFill>
                <a:srgbClr val="1BB3FF"/>
              </a:solidFill>
            </a:ln>
          </p:spPr>
          <p:style>
            <a:lnRef idx="1">
              <a:schemeClr val="accent1"/>
            </a:lnRef>
            <a:fillRef idx="0">
              <a:schemeClr val="accent1"/>
            </a:fillRef>
            <a:effectRef idx="0">
              <a:schemeClr val="accent1"/>
            </a:effectRef>
            <a:fontRef idx="minor">
              <a:schemeClr val="tx1"/>
            </a:fontRef>
          </p:style>
        </p:cxnSp>
      </p:grpSp>
      <p:sp>
        <p:nvSpPr>
          <p:cNvPr id="22" name="文本框 21"/>
          <p:cNvSpPr txBox="1"/>
          <p:nvPr/>
        </p:nvSpPr>
        <p:spPr>
          <a:xfrm>
            <a:off x="1962353" y="6266450"/>
            <a:ext cx="2305311" cy="523220"/>
          </a:xfrm>
          <a:prstGeom prst="rect">
            <a:avLst/>
          </a:prstGeom>
          <a:noFill/>
        </p:spPr>
        <p:txBody>
          <a:bodyPr wrap="none" rtlCol="0" anchor="t">
            <a:spAutoFit/>
          </a:bodyPr>
          <a:lstStyle/>
          <a:p>
            <a:r>
              <a:rPr lang="en-US" altLang="zh-CN" sz="2800" b="1" dirty="0">
                <a:solidFill>
                  <a:srgbClr val="0070C0"/>
                </a:solidFill>
                <a:latin typeface="微软雅黑" panose="020B0503020204020204" pitchFamily="34" charset="-122"/>
                <a:ea typeface="微软雅黑" panose="020B0503020204020204" pitchFamily="34" charset="-122"/>
                <a:sym typeface="+mn-ea"/>
              </a:rPr>
              <a:t>E</a:t>
            </a:r>
            <a:r>
              <a:rPr lang="en-US" altLang="zh-CN" sz="2800" b="1" dirty="0" smtClean="0">
                <a:solidFill>
                  <a:srgbClr val="0070C0"/>
                </a:solidFill>
                <a:latin typeface="微软雅黑" panose="020B0503020204020204" pitchFamily="34" charset="-122"/>
                <a:ea typeface="微软雅黑" panose="020B0503020204020204" pitchFamily="34" charset="-122"/>
                <a:sym typeface="+mn-ea"/>
              </a:rPr>
              <a:t>xpressions</a:t>
            </a:r>
            <a:endParaRPr lang="zh-CN" altLang="en-US" sz="2800" b="1" dirty="0">
              <a:solidFill>
                <a:srgbClr val="0070C0"/>
              </a:solidFill>
              <a:latin typeface="微软雅黑" panose="020B0503020204020204" pitchFamily="34" charset="-122"/>
              <a:ea typeface="微软雅黑" panose="020B0503020204020204" pitchFamily="34" charset="-122"/>
              <a:sym typeface="+mn-ea"/>
            </a:endParaRPr>
          </a:p>
        </p:txBody>
      </p:sp>
      <p:sp>
        <p:nvSpPr>
          <p:cNvPr id="25" name="文本框 24"/>
          <p:cNvSpPr txBox="1"/>
          <p:nvPr/>
        </p:nvSpPr>
        <p:spPr>
          <a:xfrm>
            <a:off x="146050" y="1358265"/>
            <a:ext cx="6626225" cy="4892675"/>
          </a:xfrm>
          <a:prstGeom prst="rect">
            <a:avLst/>
          </a:prstGeom>
          <a:noFill/>
        </p:spPr>
        <p:txBody>
          <a:bodyPr wrap="square" rtlCol="0">
            <a:spAutoFit/>
          </a:bodyPr>
          <a:lstStyle/>
          <a:p>
            <a:pPr marL="342900" lvl="0" indent="-342900" eaLnBrk="0" fontAlgn="base" hangingPunct="0">
              <a:spcBef>
                <a:spcPct val="0"/>
              </a:spcBef>
              <a:spcAft>
                <a:spcPct val="0"/>
              </a:spcAft>
              <a:buFont typeface="Wingdings" panose="05000000000000000000" pitchFamily="2" charset="2"/>
              <a:buChar char="Ø"/>
            </a:pPr>
            <a:r>
              <a:rPr sz="2400" b="1" dirty="0">
                <a:solidFill>
                  <a:srgbClr val="002060"/>
                </a:solidFill>
                <a:ea typeface="Calibri" panose="020F0502020204030204" pitchFamily="34" charset="0"/>
                <a:sym typeface="+mn-ea"/>
              </a:rPr>
              <a:t>waddled to the truck by holding each other up</a:t>
            </a:r>
            <a:endParaRPr sz="2400" b="1" dirty="0">
              <a:solidFill>
                <a:srgbClr val="002060"/>
              </a:solidFill>
              <a:ea typeface="Calibri" panose="020F0502020204030204" pitchFamily="34" charset="0"/>
            </a:endParaRPr>
          </a:p>
          <a:p>
            <a:pPr marL="342900" lvl="0" indent="-342900" eaLnBrk="0" fontAlgn="base" hangingPunct="0">
              <a:spcBef>
                <a:spcPct val="0"/>
              </a:spcBef>
              <a:spcAft>
                <a:spcPct val="0"/>
              </a:spcAft>
              <a:buFont typeface="Wingdings" panose="05000000000000000000" pitchFamily="2" charset="2"/>
              <a:buChar char="Ø"/>
            </a:pPr>
            <a:r>
              <a:rPr sz="2400" b="1" dirty="0">
                <a:solidFill>
                  <a:srgbClr val="002060"/>
                </a:solidFill>
                <a:ea typeface="Calibri" panose="020F0502020204030204" pitchFamily="34" charset="0"/>
              </a:rPr>
              <a:t>plodded down the muddy track </a:t>
            </a:r>
            <a:endParaRPr sz="2400" b="1" dirty="0">
              <a:solidFill>
                <a:srgbClr val="002060"/>
              </a:solidFill>
              <a:ea typeface="Calibri" panose="020F0502020204030204" pitchFamily="34" charset="0"/>
            </a:endParaRPr>
          </a:p>
          <a:p>
            <a:pPr marL="342900" lvl="0" indent="-342900" eaLnBrk="0" fontAlgn="base" hangingPunct="0">
              <a:spcBef>
                <a:spcPct val="0"/>
              </a:spcBef>
              <a:spcAft>
                <a:spcPct val="0"/>
              </a:spcAft>
              <a:buFont typeface="Wingdings" panose="05000000000000000000" pitchFamily="2" charset="2"/>
              <a:buChar char="Ø"/>
            </a:pPr>
            <a:r>
              <a:rPr sz="2400" b="1" dirty="0">
                <a:solidFill>
                  <a:srgbClr val="002060"/>
                </a:solidFill>
                <a:ea typeface="Calibri" panose="020F0502020204030204" pitchFamily="34" charset="0"/>
              </a:rPr>
              <a:t>waded into the flood</a:t>
            </a:r>
            <a:endParaRPr sz="2400" b="1" dirty="0">
              <a:solidFill>
                <a:srgbClr val="002060"/>
              </a:solidFill>
              <a:ea typeface="Calibri" panose="020F0502020204030204" pitchFamily="34" charset="0"/>
            </a:endParaRPr>
          </a:p>
          <a:p>
            <a:pPr marL="342900" lvl="0" indent="-342900" eaLnBrk="0" fontAlgn="base" hangingPunct="0">
              <a:spcBef>
                <a:spcPct val="0"/>
              </a:spcBef>
              <a:spcAft>
                <a:spcPct val="0"/>
              </a:spcAft>
              <a:buFont typeface="Wingdings" panose="05000000000000000000" pitchFamily="2" charset="2"/>
              <a:buChar char="Ø"/>
            </a:pPr>
            <a:r>
              <a:rPr sz="2400" b="1" dirty="0">
                <a:solidFill>
                  <a:srgbClr val="002060"/>
                </a:solidFill>
                <a:ea typeface="Calibri" panose="020F0502020204030204" pitchFamily="34" charset="0"/>
                <a:sym typeface="+mn-ea"/>
              </a:rPr>
              <a:t>tripp</a:t>
            </a:r>
            <a:r>
              <a:rPr lang="en-US" sz="2400" b="1" dirty="0">
                <a:solidFill>
                  <a:srgbClr val="002060"/>
                </a:solidFill>
                <a:ea typeface="Calibri" panose="020F0502020204030204" pitchFamily="34" charset="0"/>
                <a:sym typeface="+mn-ea"/>
              </a:rPr>
              <a:t>ed</a:t>
            </a:r>
            <a:r>
              <a:rPr sz="2400" b="1" dirty="0">
                <a:solidFill>
                  <a:srgbClr val="002060"/>
                </a:solidFill>
                <a:ea typeface="Calibri" panose="020F0502020204030204" pitchFamily="34" charset="0"/>
                <a:sym typeface="+mn-ea"/>
              </a:rPr>
              <a:t> over a tree root</a:t>
            </a:r>
            <a:endParaRPr sz="2400" b="1" dirty="0">
              <a:solidFill>
                <a:srgbClr val="002060"/>
              </a:solidFill>
              <a:ea typeface="Calibri" panose="020F0502020204030204" pitchFamily="34" charset="0"/>
            </a:endParaRPr>
          </a:p>
          <a:p>
            <a:pPr marL="342900" lvl="0" indent="-342900" eaLnBrk="0" fontAlgn="base" hangingPunct="0">
              <a:spcBef>
                <a:spcPct val="0"/>
              </a:spcBef>
              <a:spcAft>
                <a:spcPct val="0"/>
              </a:spcAft>
              <a:buFont typeface="Wingdings" panose="05000000000000000000" pitchFamily="2" charset="2"/>
              <a:buChar char="Ø"/>
            </a:pPr>
            <a:r>
              <a:rPr sz="2400" b="1" dirty="0">
                <a:solidFill>
                  <a:srgbClr val="002060"/>
                </a:solidFill>
                <a:ea typeface="Calibri" panose="020F0502020204030204" pitchFamily="34" charset="0"/>
              </a:rPr>
              <a:t> a trail passing between sheer rock faces</a:t>
            </a:r>
            <a:endParaRPr sz="2400" b="1" dirty="0">
              <a:solidFill>
                <a:srgbClr val="002060"/>
              </a:solidFill>
              <a:ea typeface="Calibri" panose="020F0502020204030204" pitchFamily="34" charset="0"/>
            </a:endParaRPr>
          </a:p>
          <a:p>
            <a:pPr marL="342900" lvl="0" indent="-342900" eaLnBrk="0" fontAlgn="base" hangingPunct="0">
              <a:spcBef>
                <a:spcPct val="0"/>
              </a:spcBef>
              <a:spcAft>
                <a:spcPct val="0"/>
              </a:spcAft>
              <a:buFont typeface="Wingdings" panose="05000000000000000000" pitchFamily="2" charset="2"/>
              <a:buChar char="Ø"/>
            </a:pPr>
            <a:r>
              <a:rPr sz="2400" b="1" dirty="0">
                <a:solidFill>
                  <a:srgbClr val="002060"/>
                </a:solidFill>
                <a:ea typeface="Calibri" panose="020F0502020204030204" pitchFamily="34" charset="0"/>
              </a:rPr>
              <a:t> chuckling streams and trickling creeks</a:t>
            </a:r>
            <a:endParaRPr sz="2400" b="1" dirty="0">
              <a:solidFill>
                <a:srgbClr val="002060"/>
              </a:solidFill>
              <a:ea typeface="Calibri" panose="020F0502020204030204" pitchFamily="34" charset="0"/>
            </a:endParaRPr>
          </a:p>
          <a:p>
            <a:pPr marL="342900" lvl="0" indent="-342900" eaLnBrk="0" fontAlgn="base" hangingPunct="0">
              <a:spcBef>
                <a:spcPct val="0"/>
              </a:spcBef>
              <a:spcAft>
                <a:spcPct val="0"/>
              </a:spcAft>
              <a:buFont typeface="Wingdings" panose="05000000000000000000" pitchFamily="2" charset="2"/>
              <a:buChar char="Ø"/>
            </a:pPr>
            <a:r>
              <a:rPr sz="2400" b="1" dirty="0">
                <a:solidFill>
                  <a:srgbClr val="002060"/>
                </a:solidFill>
                <a:ea typeface="Calibri" panose="020F0502020204030204" pitchFamily="34" charset="0"/>
              </a:rPr>
              <a:t>rough steps carved into steep slopes</a:t>
            </a:r>
            <a:endParaRPr sz="2400" b="1" dirty="0">
              <a:solidFill>
                <a:srgbClr val="002060"/>
              </a:solidFill>
              <a:ea typeface="Calibri" panose="020F0502020204030204" pitchFamily="34" charset="0"/>
            </a:endParaRPr>
          </a:p>
          <a:p>
            <a:pPr marL="342900" lvl="0" indent="-342900" eaLnBrk="0" fontAlgn="base" hangingPunct="0">
              <a:spcBef>
                <a:spcPct val="0"/>
              </a:spcBef>
              <a:spcAft>
                <a:spcPct val="0"/>
              </a:spcAft>
              <a:buFont typeface="Wingdings" panose="05000000000000000000" pitchFamily="2" charset="2"/>
              <a:buChar char="Ø"/>
            </a:pPr>
            <a:r>
              <a:rPr sz="2400" b="1" dirty="0">
                <a:solidFill>
                  <a:srgbClr val="002060"/>
                </a:solidFill>
                <a:ea typeface="Calibri" panose="020F0502020204030204" pitchFamily="34" charset="0"/>
              </a:rPr>
              <a:t>shoes scraping over rocky paths</a:t>
            </a:r>
            <a:endParaRPr sz="2400" b="1" dirty="0">
              <a:solidFill>
                <a:srgbClr val="002060"/>
              </a:solidFill>
              <a:ea typeface="Calibri" panose="020F0502020204030204" pitchFamily="34" charset="0"/>
            </a:endParaRPr>
          </a:p>
          <a:p>
            <a:pPr marL="342900" lvl="0" indent="-342900" eaLnBrk="0" fontAlgn="base" hangingPunct="0">
              <a:spcBef>
                <a:spcPct val="0"/>
              </a:spcBef>
              <a:spcAft>
                <a:spcPct val="0"/>
              </a:spcAft>
              <a:buFont typeface="Wingdings" panose="05000000000000000000" pitchFamily="2" charset="2"/>
              <a:buChar char="Ø"/>
            </a:pPr>
            <a:r>
              <a:rPr sz="2400" b="1" dirty="0">
                <a:solidFill>
                  <a:srgbClr val="002060"/>
                </a:solidFill>
                <a:ea typeface="Calibri" panose="020F0502020204030204" pitchFamily="34" charset="0"/>
              </a:rPr>
              <a:t>the crackle of a food wrapper being opened</a:t>
            </a:r>
            <a:endParaRPr sz="2400" b="1" dirty="0">
              <a:solidFill>
                <a:srgbClr val="002060"/>
              </a:solidFill>
              <a:ea typeface="Calibri" panose="020F0502020204030204" pitchFamily="34" charset="0"/>
            </a:endParaRPr>
          </a:p>
          <a:p>
            <a:pPr marL="342900" lvl="0" indent="-342900" eaLnBrk="0" fontAlgn="base" hangingPunct="0">
              <a:spcBef>
                <a:spcPct val="0"/>
              </a:spcBef>
              <a:spcAft>
                <a:spcPct val="0"/>
              </a:spcAft>
              <a:buFont typeface="Wingdings" panose="05000000000000000000" pitchFamily="2" charset="2"/>
              <a:buChar char="Ø"/>
            </a:pPr>
            <a:r>
              <a:rPr sz="2400" b="1" dirty="0">
                <a:solidFill>
                  <a:srgbClr val="002060"/>
                </a:solidFill>
                <a:ea typeface="Calibri" panose="020F0502020204030204" pitchFamily="34" charset="0"/>
                <a:sym typeface="+mn-ea"/>
              </a:rPr>
              <a:t>a crackling campfire</a:t>
            </a:r>
            <a:endParaRPr sz="2400" b="1" dirty="0">
              <a:solidFill>
                <a:srgbClr val="002060"/>
              </a:solidFill>
              <a:ea typeface="Calibri" panose="020F0502020204030204" pitchFamily="34" charset="0"/>
            </a:endParaRPr>
          </a:p>
          <a:p>
            <a:pPr marL="342900" lvl="0" indent="-342900" eaLnBrk="0" fontAlgn="base" hangingPunct="0">
              <a:spcBef>
                <a:spcPct val="0"/>
              </a:spcBef>
              <a:spcAft>
                <a:spcPct val="0"/>
              </a:spcAft>
              <a:buFont typeface="Wingdings" panose="05000000000000000000" pitchFamily="2" charset="2"/>
              <a:buChar char="Ø"/>
            </a:pPr>
            <a:r>
              <a:rPr sz="2400" b="1" dirty="0">
                <a:solidFill>
                  <a:srgbClr val="002060"/>
                </a:solidFill>
                <a:ea typeface="Calibri" panose="020F0502020204030204" pitchFamily="34" charset="0"/>
                <a:sym typeface="+mn-ea"/>
              </a:rPr>
              <a:t>a guitar being strummed</a:t>
            </a:r>
            <a:endParaRPr sz="2400" b="1" dirty="0">
              <a:solidFill>
                <a:srgbClr val="002060"/>
              </a:solidFill>
              <a:ea typeface="Calibri" panose="020F0502020204030204" pitchFamily="34" charset="0"/>
            </a:endParaRPr>
          </a:p>
          <a:p>
            <a:pPr marL="342900" lvl="0" indent="-342900" eaLnBrk="0" fontAlgn="base" hangingPunct="0">
              <a:spcBef>
                <a:spcPct val="0"/>
              </a:spcBef>
              <a:spcAft>
                <a:spcPct val="0"/>
              </a:spcAft>
              <a:buFont typeface="Wingdings" panose="05000000000000000000" pitchFamily="2" charset="2"/>
              <a:buChar char="Ø"/>
            </a:pPr>
            <a:r>
              <a:rPr lang="en-US" sz="2400" b="1" dirty="0">
                <a:solidFill>
                  <a:srgbClr val="002060"/>
                </a:solidFill>
                <a:ea typeface="Calibri" panose="020F0502020204030204" pitchFamily="34" charset="0"/>
              </a:rPr>
              <a:t>a</a:t>
            </a:r>
            <a:r>
              <a:rPr sz="2400" b="1" dirty="0">
                <a:solidFill>
                  <a:srgbClr val="002060"/>
                </a:solidFill>
                <a:ea typeface="Calibri" panose="020F0502020204030204" pitchFamily="34" charset="0"/>
              </a:rPr>
              <a:t> bulky pack strapped to shoulders</a:t>
            </a:r>
            <a:endParaRPr sz="2400" b="1" dirty="0">
              <a:solidFill>
                <a:srgbClr val="002060"/>
              </a:solidFill>
              <a:ea typeface="Calibri" panose="020F0502020204030204" pitchFamily="34" charset="0"/>
            </a:endParaRPr>
          </a:p>
          <a:p>
            <a:pPr marL="342900" lvl="0" indent="-342900" eaLnBrk="0" fontAlgn="base" hangingPunct="0">
              <a:spcBef>
                <a:spcPct val="0"/>
              </a:spcBef>
              <a:spcAft>
                <a:spcPct val="0"/>
              </a:spcAft>
              <a:buFont typeface="Wingdings" panose="05000000000000000000" pitchFamily="2" charset="2"/>
              <a:buChar char="Ø"/>
            </a:pPr>
            <a:r>
              <a:rPr lang="en-US" sz="2400" b="1" dirty="0">
                <a:solidFill>
                  <a:srgbClr val="002060"/>
                </a:solidFill>
                <a:ea typeface="Calibri" panose="020F0502020204030204" pitchFamily="34" charset="0"/>
              </a:rPr>
              <a:t>dust coating one's feet or shoes</a:t>
            </a:r>
            <a:endParaRPr lang="en-US" sz="2400" b="1" dirty="0">
              <a:solidFill>
                <a:srgbClr val="002060"/>
              </a:solidFill>
              <a:ea typeface="Calibri" panose="020F0502020204030204" pitchFamily="34" charset="0"/>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6" name="文本框 5"/>
          <p:cNvSpPr txBox="1"/>
          <p:nvPr/>
        </p:nvSpPr>
        <p:spPr>
          <a:xfrm>
            <a:off x="6772275" y="1087755"/>
            <a:ext cx="5192395" cy="5477510"/>
          </a:xfrm>
          <a:prstGeom prst="rect">
            <a:avLst/>
          </a:prstGeom>
          <a:noFill/>
        </p:spPr>
        <p:txBody>
          <a:bodyPr wrap="square" rtlCol="0" anchor="t">
            <a:spAutoFit/>
          </a:bodyPr>
          <a:p>
            <a:pPr marL="285750" indent="-285750">
              <a:buFont typeface="Arial" panose="020B0604020202020204" pitchFamily="34" charset="0"/>
              <a:buChar char="•"/>
            </a:pPr>
            <a:r>
              <a:rPr lang="zh-CN" altLang="en-US"/>
              <a:t>互相扶着，蹒跚地走向卡车 </a:t>
            </a:r>
            <a:endParaRPr lang="zh-CN" altLang="en-US"/>
          </a:p>
          <a:p>
            <a:pPr indent="0">
              <a:buFont typeface="Arial" panose="020B0604020202020204" pitchFamily="34" charset="0"/>
              <a:buNone/>
            </a:pPr>
            <a:r>
              <a:rPr lang="zh-CN" altLang="en-US"/>
              <a:t>        </a:t>
            </a:r>
            <a:r>
              <a:rPr lang="zh-CN" altLang="en-US" sz="1400" i="1"/>
              <a:t>waddle /ˈwɒdl/v. 蹒跚而行</a:t>
            </a:r>
            <a:endParaRPr lang="zh-CN" altLang="en-US" sz="1400" i="1"/>
          </a:p>
          <a:p>
            <a:pPr marL="285750" indent="-285750">
              <a:buFont typeface="Arial" panose="020B0604020202020204" pitchFamily="34" charset="0"/>
              <a:buChar char="•"/>
            </a:pPr>
            <a:r>
              <a:rPr lang="zh-CN" altLang="en-US"/>
              <a:t>沿着泥泞的小路艰难地行进 </a:t>
            </a:r>
            <a:endParaRPr lang="zh-CN" altLang="en-US"/>
          </a:p>
          <a:p>
            <a:pPr indent="0">
              <a:buFont typeface="Arial" panose="020B0604020202020204" pitchFamily="34" charset="0"/>
              <a:buNone/>
            </a:pPr>
            <a:r>
              <a:rPr lang="zh-CN" altLang="en-US" sz="1400" i="1"/>
              <a:t>          plod /plɒd/ v. 沉重缓慢地走</a:t>
            </a:r>
            <a:endParaRPr lang="zh-CN" altLang="en-US" sz="1400" i="1"/>
          </a:p>
          <a:p>
            <a:pPr marL="285750" indent="-285750">
              <a:buFont typeface="Arial" panose="020B0604020202020204" pitchFamily="34" charset="0"/>
              <a:buChar char="•"/>
            </a:pPr>
            <a:r>
              <a:rPr lang="zh-CN" altLang="en-US"/>
              <a:t>涉水进入洪水  </a:t>
            </a:r>
            <a:endParaRPr lang="zh-CN" altLang="en-US"/>
          </a:p>
          <a:p>
            <a:pPr indent="0">
              <a:buFont typeface="Arial" panose="020B0604020202020204" pitchFamily="34" charset="0"/>
              <a:buNone/>
            </a:pPr>
            <a:r>
              <a:rPr lang="zh-CN" altLang="en-US" sz="1400" i="1"/>
              <a:t>          wade /weɪd/ vi. 跋涉 vt. 涉水；费力行走</a:t>
            </a:r>
            <a:endParaRPr lang="zh-CN" altLang="en-US" sz="1400" i="1"/>
          </a:p>
          <a:p>
            <a:pPr marL="285750" indent="-285750" algn="l">
              <a:buClrTx/>
              <a:buSzTx/>
              <a:buFont typeface="Arial" panose="020B0604020202020204" pitchFamily="34" charset="0"/>
              <a:buChar char="•"/>
            </a:pPr>
            <a:r>
              <a:rPr lang="zh-CN" altLang="en-US"/>
              <a:t>被树根绊倒了</a:t>
            </a:r>
            <a:r>
              <a:rPr lang="zh-CN" altLang="en-US" sz="1400" i="1"/>
              <a:t>  trip /trɪp/ n. 旅行v. 绊倒，跌倒</a:t>
            </a:r>
            <a:endParaRPr lang="zh-CN" altLang="en-US" sz="1400" i="1"/>
          </a:p>
          <a:p>
            <a:pPr marL="285750" indent="-285750">
              <a:buFont typeface="Arial" panose="020B0604020202020204" pitchFamily="34" charset="0"/>
              <a:buChar char="•"/>
            </a:pPr>
            <a:r>
              <a:rPr lang="zh-CN" altLang="en-US"/>
              <a:t>穿过陡峭岩壁的小道</a:t>
            </a:r>
            <a:endParaRPr lang="zh-CN" altLang="en-US"/>
          </a:p>
          <a:p>
            <a:pPr marL="285750" indent="-285750">
              <a:buFont typeface="Arial" panose="020B0604020202020204" pitchFamily="34" charset="0"/>
              <a:buChar char="•"/>
            </a:pPr>
            <a:r>
              <a:rPr lang="zh-CN" altLang="en-US"/>
              <a:t>潺潺的小溪  </a:t>
            </a:r>
            <a:r>
              <a:rPr lang="zh-CN" altLang="en-US" sz="1400" i="1"/>
              <a:t>chuckle  /ˈtʃʌkl/ v. 咯咯的笑</a:t>
            </a:r>
            <a:endParaRPr lang="zh-CN" altLang="en-US" sz="1400" i="1"/>
          </a:p>
          <a:p>
            <a:pPr indent="0">
              <a:buFont typeface="Arial" panose="020B0604020202020204" pitchFamily="34" charset="0"/>
              <a:buNone/>
            </a:pPr>
            <a:r>
              <a:rPr lang="zh-CN" altLang="en-US" sz="1400" i="1"/>
              <a:t>           trickle /ˈtrɪkl/ v. 滴；细细地流</a:t>
            </a:r>
            <a:endParaRPr lang="zh-CN" altLang="en-US" sz="1400" i="1"/>
          </a:p>
          <a:p>
            <a:pPr marL="285750" indent="-285750">
              <a:buFont typeface="Arial" panose="020B0604020202020204" pitchFamily="34" charset="0"/>
              <a:buChar char="•"/>
            </a:pPr>
            <a:r>
              <a:rPr lang="zh-CN" altLang="en-US">
                <a:sym typeface="+mn-ea"/>
              </a:rPr>
              <a:t>刻在陡峭山坡上的粗糙台阶   </a:t>
            </a:r>
            <a:r>
              <a:rPr lang="zh-CN" altLang="en-US" sz="1400" i="1">
                <a:sym typeface="+mn-ea"/>
              </a:rPr>
              <a:t>slope /sləʊp/ n. 斜坡</a:t>
            </a:r>
            <a:endParaRPr lang="zh-CN" altLang="en-US">
              <a:sym typeface="+mn-ea"/>
            </a:endParaRPr>
          </a:p>
          <a:p>
            <a:pPr marL="285750" indent="-285750">
              <a:buFont typeface="Arial" panose="020B0604020202020204" pitchFamily="34" charset="0"/>
              <a:buChar char="•"/>
            </a:pPr>
            <a:r>
              <a:rPr lang="zh-CN" altLang="en-US"/>
              <a:t>鞋子在岩石小道上沙沙地响   </a:t>
            </a:r>
            <a:r>
              <a:rPr lang="zh-CN" altLang="en-US" sz="1400" i="1"/>
              <a:t>scrape /skreɪp/v.刮</a:t>
            </a:r>
            <a:endParaRPr lang="zh-CN" altLang="en-US"/>
          </a:p>
          <a:p>
            <a:pPr marL="285750" indent="-285750">
              <a:buFont typeface="Arial" panose="020B0604020202020204" pitchFamily="34" charset="0"/>
              <a:buChar char="•"/>
            </a:pPr>
            <a:r>
              <a:rPr lang="zh-CN" altLang="en-US"/>
              <a:t>食品包装袋被打开时的噼啪声</a:t>
            </a:r>
            <a:endParaRPr lang="zh-CN" altLang="en-US"/>
          </a:p>
          <a:p>
            <a:pPr indent="0">
              <a:buFont typeface="Arial" panose="020B0604020202020204" pitchFamily="34" charset="0"/>
              <a:buNone/>
            </a:pPr>
            <a:r>
              <a:rPr lang="zh-CN" altLang="en-US" sz="1400" i="1"/>
              <a:t>         wrapper /ˈræpə(r)/ n. 包装材料；包装纸</a:t>
            </a:r>
            <a:endParaRPr lang="zh-CN" altLang="en-US" sz="1400" i="1"/>
          </a:p>
          <a:p>
            <a:pPr marL="285750" indent="-285750">
              <a:buFont typeface="Arial" panose="020B0604020202020204" pitchFamily="34" charset="0"/>
              <a:buChar char="•"/>
            </a:pPr>
            <a:r>
              <a:rPr lang="zh-CN" altLang="en-US"/>
              <a:t>燃烧发出噼啪声</a:t>
            </a:r>
            <a:r>
              <a:rPr lang="zh-CN" altLang="en-US">
                <a:sym typeface="+mn-ea"/>
              </a:rPr>
              <a:t>的</a:t>
            </a:r>
            <a:r>
              <a:rPr lang="zh-CN" altLang="en-US"/>
              <a:t>篝火     </a:t>
            </a:r>
            <a:r>
              <a:rPr lang="zh-CN" altLang="en-US" sz="1400" i="1">
                <a:sym typeface="+mn-ea"/>
              </a:rPr>
              <a:t>crackle /ˈkrækl/ v. 发噼啪声</a:t>
            </a:r>
            <a:endParaRPr lang="zh-CN" altLang="en-US"/>
          </a:p>
          <a:p>
            <a:pPr marL="285750" indent="-285750">
              <a:buFont typeface="Arial" panose="020B0604020202020204" pitchFamily="34" charset="0"/>
              <a:buChar char="•"/>
            </a:pPr>
            <a:r>
              <a:rPr lang="zh-CN" altLang="en-US"/>
              <a:t>正在弹奏的吉他</a:t>
            </a:r>
            <a:endParaRPr lang="zh-CN" altLang="en-US"/>
          </a:p>
          <a:p>
            <a:pPr indent="0">
              <a:buFont typeface="Arial" panose="020B0604020202020204" pitchFamily="34" charset="0"/>
              <a:buNone/>
            </a:pPr>
            <a:r>
              <a:rPr lang="zh-CN" altLang="en-US" sz="1400" i="1"/>
              <a:t>        strum /strʌm/ v. 弹奏（吉他等乐器）；漫不经心地弹拨</a:t>
            </a:r>
            <a:endParaRPr lang="zh-CN" altLang="en-US" sz="1400" i="1"/>
          </a:p>
          <a:p>
            <a:pPr marL="285750" indent="-285750">
              <a:buFont typeface="Arial" panose="020B0604020202020204" pitchFamily="34" charset="0"/>
              <a:buChar char="•"/>
            </a:pPr>
            <a:r>
              <a:rPr lang="zh-CN" altLang="en-US"/>
              <a:t>绑在肩上的笨重的背包</a:t>
            </a:r>
            <a:endParaRPr lang="zh-CN" altLang="en-US"/>
          </a:p>
          <a:p>
            <a:pPr indent="0">
              <a:buFont typeface="Arial" panose="020B0604020202020204" pitchFamily="34" charset="0"/>
              <a:buNone/>
            </a:pPr>
            <a:r>
              <a:rPr lang="zh-CN" altLang="en-US" sz="1400" i="1"/>
              <a:t>        bulky  /ˈbʌlki/ adj. 体积庞大的；笨重的</a:t>
            </a:r>
            <a:endParaRPr lang="zh-CN" altLang="en-US" sz="1400" i="1"/>
          </a:p>
          <a:p>
            <a:pPr indent="0">
              <a:buFont typeface="Arial" panose="020B0604020202020204" pitchFamily="34" charset="0"/>
              <a:buNone/>
            </a:pPr>
            <a:r>
              <a:rPr lang="zh-CN" altLang="en-US" sz="1400" i="1"/>
              <a:t>       strap /stræp/ v. 用带捆绑；包扎</a:t>
            </a:r>
            <a:endParaRPr lang="zh-CN" altLang="en-US" sz="1400" i="1"/>
          </a:p>
          <a:p>
            <a:pPr marL="285750" indent="-285750">
              <a:buFont typeface="Arial" panose="020B0604020202020204" pitchFamily="34" charset="0"/>
              <a:buChar char="•"/>
            </a:pPr>
            <a:r>
              <a:rPr lang="zh-CN" altLang="en-US"/>
              <a:t>蒙在脚或鞋上的灰尘</a:t>
            </a:r>
            <a:endParaRPr lang="zh-CN" altLang="en-US"/>
          </a:p>
        </p:txBody>
      </p:sp>
      <p:sp>
        <p:nvSpPr>
          <p:cNvPr id="4" name="Rectangle 7"/>
          <p:cNvSpPr>
            <a:spLocks noChangeArrowheads="1"/>
          </p:cNvSpPr>
          <p:nvPr/>
        </p:nvSpPr>
        <p:spPr bwMode="auto">
          <a:xfrm>
            <a:off x="-13970" y="227970"/>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080000">
            <a:off x="-12065" y="4445"/>
            <a:ext cx="876300" cy="971550"/>
          </a:xfrm>
          <a:prstGeom prst="rect">
            <a:avLst/>
          </a:prstGeom>
        </p:spPr>
      </p:pic>
      <p:pic>
        <p:nvPicPr>
          <p:cNvPr id="9" name="图片 8"/>
          <p:cNvPicPr>
            <a:picLocks noChangeAspect="1"/>
          </p:cNvPicPr>
          <p:nvPr/>
        </p:nvPicPr>
        <p:blipFill rotWithShape="1">
          <a:blip r:embed="rId2">
            <a:extLst>
              <a:ext uri="{BEBA8EAE-BF5A-486C-A8C5-ECC9F3942E4B}">
                <a14:imgProps xmlns:a14="http://schemas.microsoft.com/office/drawing/2010/main">
                  <a14:imgLayer r:embed="rId3">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212090" y="116205"/>
            <a:ext cx="509270" cy="50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linds(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 grpId="0"/>
      <p:bldP spid="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193482" y="731395"/>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3130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7" name="箭头: 燕尾形 4"/>
          <p:cNvSpPr/>
          <p:nvPr/>
        </p:nvSpPr>
        <p:spPr>
          <a:xfrm>
            <a:off x="2989639" y="69395"/>
            <a:ext cx="1964217"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02  Vocabulary</a:t>
            </a:r>
            <a:endParaRPr lang="zh-CN" altLang="en-US" dirty="0">
              <a:solidFill>
                <a:schemeClr val="bg1"/>
              </a:solidFill>
            </a:endParaRPr>
          </a:p>
        </p:txBody>
      </p:sp>
      <p:sp>
        <p:nvSpPr>
          <p:cNvPr id="2" name="矩形 1"/>
          <p:cNvSpPr/>
          <p:nvPr/>
        </p:nvSpPr>
        <p:spPr>
          <a:xfrm>
            <a:off x="890570" y="928767"/>
            <a:ext cx="5311140" cy="398780"/>
          </a:xfrm>
          <a:prstGeom prst="rect">
            <a:avLst/>
          </a:prstGeom>
        </p:spPr>
        <p:txBody>
          <a:bodyPr wrap="none">
            <a:spAutoFit/>
          </a:bodyPr>
          <a:lstStyle/>
          <a:p>
            <a:pPr algn="l"/>
            <a:r>
              <a:rPr lang="en-US" altLang="zh-CN" sz="2000" b="1" dirty="0">
                <a:solidFill>
                  <a:srgbClr val="C00000"/>
                </a:solidFill>
                <a:latin typeface="华康俪金黑W8(P)" pitchFamily="34" charset="-122"/>
                <a:ea typeface="华康俪金黑W8(P)" pitchFamily="34" charset="-122"/>
              </a:rPr>
              <a:t>2-2-3  Related Expressions —— wildlife  </a:t>
            </a:r>
            <a:endParaRPr lang="en-US" altLang="zh-CN" sz="2000" b="1" dirty="0">
              <a:solidFill>
                <a:srgbClr val="C00000"/>
              </a:solidFill>
              <a:latin typeface="华康俪金黑W8(P)" pitchFamily="34" charset="-122"/>
              <a:ea typeface="华康俪金黑W8(P)" pitchFamily="34" charset="-122"/>
            </a:endParaRPr>
          </a:p>
        </p:txBody>
      </p:sp>
      <p:grpSp>
        <p:nvGrpSpPr>
          <p:cNvPr id="14" name="组合 13"/>
          <p:cNvGrpSpPr/>
          <p:nvPr/>
        </p:nvGrpSpPr>
        <p:grpSpPr>
          <a:xfrm flipH="1" flipV="1">
            <a:off x="5802630" y="1398270"/>
            <a:ext cx="4925060" cy="3884295"/>
            <a:chOff x="1130623" y="5949280"/>
            <a:chExt cx="4464496" cy="288032"/>
          </a:xfrm>
        </p:grpSpPr>
        <p:cxnSp>
          <p:nvCxnSpPr>
            <p:cNvPr id="15" name="直接连接符 14"/>
            <p:cNvCxnSpPr/>
            <p:nvPr/>
          </p:nvCxnSpPr>
          <p:spPr>
            <a:xfrm flipH="1">
              <a:off x="5163071" y="5949280"/>
              <a:ext cx="432048" cy="288032"/>
            </a:xfrm>
            <a:prstGeom prst="line">
              <a:avLst/>
            </a:prstGeom>
            <a:ln w="38100">
              <a:solidFill>
                <a:srgbClr val="27B7FF"/>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H="1">
              <a:off x="1130623" y="6237312"/>
              <a:ext cx="4032448" cy="0"/>
            </a:xfrm>
            <a:prstGeom prst="line">
              <a:avLst/>
            </a:prstGeom>
            <a:ln w="38100">
              <a:solidFill>
                <a:srgbClr val="27B7FF"/>
              </a:solidFill>
            </a:ln>
          </p:spPr>
          <p:style>
            <a:lnRef idx="1">
              <a:schemeClr val="accent1"/>
            </a:lnRef>
            <a:fillRef idx="0">
              <a:schemeClr val="accent1"/>
            </a:fillRef>
            <a:effectRef idx="0">
              <a:schemeClr val="accent1"/>
            </a:effectRef>
            <a:fontRef idx="minor">
              <a:schemeClr val="tx1"/>
            </a:fontRef>
          </p:style>
        </p:cxnSp>
      </p:grpSp>
      <p:grpSp>
        <p:nvGrpSpPr>
          <p:cNvPr id="17" name="组合 16"/>
          <p:cNvGrpSpPr/>
          <p:nvPr/>
        </p:nvGrpSpPr>
        <p:grpSpPr>
          <a:xfrm>
            <a:off x="1111885" y="2985770"/>
            <a:ext cx="4819650" cy="3650615"/>
            <a:chOff x="1130623" y="5949280"/>
            <a:chExt cx="4464496" cy="288032"/>
          </a:xfrm>
        </p:grpSpPr>
        <p:cxnSp>
          <p:nvCxnSpPr>
            <p:cNvPr id="19" name="直接连接符 18"/>
            <p:cNvCxnSpPr/>
            <p:nvPr/>
          </p:nvCxnSpPr>
          <p:spPr>
            <a:xfrm flipH="1">
              <a:off x="5163071" y="5949280"/>
              <a:ext cx="432048" cy="288032"/>
            </a:xfrm>
            <a:prstGeom prst="line">
              <a:avLst/>
            </a:prstGeom>
            <a:ln w="38100">
              <a:solidFill>
                <a:srgbClr val="1BB3FF"/>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1130623" y="6237312"/>
              <a:ext cx="4032448" cy="0"/>
            </a:xfrm>
            <a:prstGeom prst="line">
              <a:avLst/>
            </a:prstGeom>
            <a:ln w="38100">
              <a:solidFill>
                <a:srgbClr val="1BB3FF"/>
              </a:solidFill>
            </a:ln>
          </p:spPr>
          <p:style>
            <a:lnRef idx="1">
              <a:schemeClr val="accent1"/>
            </a:lnRef>
            <a:fillRef idx="0">
              <a:schemeClr val="accent1"/>
            </a:fillRef>
            <a:effectRef idx="0">
              <a:schemeClr val="accent1"/>
            </a:effectRef>
            <a:fontRef idx="minor">
              <a:schemeClr val="tx1"/>
            </a:fontRef>
          </p:style>
        </p:cxnSp>
      </p:grpSp>
      <p:sp>
        <p:nvSpPr>
          <p:cNvPr id="22" name="文本框 21"/>
          <p:cNvSpPr txBox="1"/>
          <p:nvPr/>
        </p:nvSpPr>
        <p:spPr>
          <a:xfrm>
            <a:off x="8060258" y="875300"/>
            <a:ext cx="2305311" cy="523220"/>
          </a:xfrm>
          <a:prstGeom prst="rect">
            <a:avLst/>
          </a:prstGeom>
          <a:noFill/>
        </p:spPr>
        <p:txBody>
          <a:bodyPr wrap="none" rtlCol="0" anchor="t">
            <a:spAutoFit/>
          </a:bodyPr>
          <a:lstStyle/>
          <a:p>
            <a:r>
              <a:rPr lang="en-US" altLang="zh-CN" sz="2800" b="1" dirty="0">
                <a:solidFill>
                  <a:srgbClr val="0070C0"/>
                </a:solidFill>
                <a:latin typeface="微软雅黑" panose="020B0503020204020204" pitchFamily="34" charset="-122"/>
                <a:ea typeface="微软雅黑" panose="020B0503020204020204" pitchFamily="34" charset="-122"/>
                <a:sym typeface="+mn-ea"/>
              </a:rPr>
              <a:t>E</a:t>
            </a:r>
            <a:r>
              <a:rPr lang="en-US" altLang="zh-CN" sz="2800" b="1" dirty="0" smtClean="0">
                <a:solidFill>
                  <a:srgbClr val="0070C0"/>
                </a:solidFill>
                <a:latin typeface="微软雅黑" panose="020B0503020204020204" pitchFamily="34" charset="-122"/>
                <a:ea typeface="微软雅黑" panose="020B0503020204020204" pitchFamily="34" charset="-122"/>
                <a:sym typeface="+mn-ea"/>
              </a:rPr>
              <a:t>xpressions</a:t>
            </a:r>
            <a:endParaRPr lang="zh-CN" altLang="en-US" sz="2800" b="1" dirty="0">
              <a:solidFill>
                <a:srgbClr val="0070C0"/>
              </a:solidFill>
              <a:latin typeface="微软雅黑" panose="020B0503020204020204" pitchFamily="34" charset="-122"/>
              <a:ea typeface="微软雅黑" panose="020B0503020204020204" pitchFamily="34" charset="-122"/>
              <a:sym typeface="+mn-ea"/>
            </a:endParaRPr>
          </a:p>
        </p:txBody>
      </p:sp>
      <p:sp>
        <p:nvSpPr>
          <p:cNvPr id="25" name="文本框 24"/>
          <p:cNvSpPr txBox="1"/>
          <p:nvPr/>
        </p:nvSpPr>
        <p:spPr>
          <a:xfrm>
            <a:off x="146050" y="1374140"/>
            <a:ext cx="5555615" cy="5262245"/>
          </a:xfrm>
          <a:prstGeom prst="rect">
            <a:avLst/>
          </a:prstGeom>
          <a:noFill/>
        </p:spPr>
        <p:txBody>
          <a:bodyPr wrap="square" rtlCol="0">
            <a:spAutoFit/>
          </a:bodyPr>
          <a:lstStyle/>
          <a:p>
            <a:pPr marL="342900" lvl="0" indent="-342900" eaLnBrk="0" fontAlgn="base" hangingPunct="0">
              <a:spcBef>
                <a:spcPct val="0"/>
              </a:spcBef>
              <a:spcAft>
                <a:spcPct val="0"/>
              </a:spcAft>
              <a:buFont typeface="Wingdings" panose="05000000000000000000" pitchFamily="2" charset="2"/>
              <a:buChar char="Ø"/>
            </a:pPr>
            <a:r>
              <a:rPr lang="en-US" sz="2400" b="1" dirty="0">
                <a:solidFill>
                  <a:srgbClr val="002060"/>
                </a:solidFill>
                <a:ea typeface="Calibri" panose="020F0502020204030204" pitchFamily="34" charset="0"/>
                <a:sym typeface="+mn-ea"/>
              </a:rPr>
              <a:t>squirrels chattering and scrabbling around tree trunks</a:t>
            </a:r>
            <a:endParaRPr lang="en-US" sz="2400" b="1" dirty="0">
              <a:solidFill>
                <a:srgbClr val="002060"/>
              </a:solidFill>
              <a:ea typeface="Calibri" panose="020F0502020204030204" pitchFamily="34" charset="0"/>
            </a:endParaRPr>
          </a:p>
          <a:p>
            <a:pPr marL="342900" lvl="0" indent="-342900" eaLnBrk="0" fontAlgn="base" hangingPunct="0">
              <a:spcBef>
                <a:spcPct val="0"/>
              </a:spcBef>
              <a:spcAft>
                <a:spcPct val="0"/>
              </a:spcAft>
              <a:buFont typeface="Wingdings" panose="05000000000000000000" pitchFamily="2" charset="2"/>
              <a:buChar char="Ø"/>
            </a:pPr>
            <a:r>
              <a:rPr lang="en-US" sz="2400" b="1" dirty="0">
                <a:solidFill>
                  <a:srgbClr val="002060"/>
                </a:solidFill>
                <a:ea typeface="Calibri" panose="020F0502020204030204" pitchFamily="34" charset="0"/>
              </a:rPr>
              <a:t>a horse nuzzling one's palm</a:t>
            </a:r>
            <a:endParaRPr lang="en-US" sz="2400" b="1" dirty="0">
              <a:solidFill>
                <a:srgbClr val="002060"/>
              </a:solidFill>
              <a:ea typeface="Calibri" panose="020F0502020204030204" pitchFamily="34" charset="0"/>
            </a:endParaRPr>
          </a:p>
          <a:p>
            <a:pPr marL="342900" lvl="0" indent="-342900" eaLnBrk="0" fontAlgn="base" hangingPunct="0">
              <a:spcBef>
                <a:spcPct val="0"/>
              </a:spcBef>
              <a:spcAft>
                <a:spcPct val="0"/>
              </a:spcAft>
              <a:buFont typeface="Wingdings" panose="05000000000000000000" pitchFamily="2" charset="2"/>
              <a:buChar char="Ø"/>
            </a:pPr>
            <a:r>
              <a:rPr lang="en-US" sz="2400" b="1" dirty="0">
                <a:solidFill>
                  <a:srgbClr val="002060"/>
                </a:solidFill>
                <a:ea typeface="Calibri" panose="020F0502020204030204" pitchFamily="34" charset="0"/>
                <a:sym typeface="+mn-ea"/>
              </a:rPr>
              <a:t>wolf</a:t>
            </a:r>
            <a:r>
              <a:rPr sz="2400" b="1" dirty="0">
                <a:solidFill>
                  <a:srgbClr val="002060"/>
                </a:solidFill>
                <a:ea typeface="Calibri" panose="020F0502020204030204" pitchFamily="34" charset="0"/>
                <a:sym typeface="+mn-ea"/>
              </a:rPr>
              <a:t> snarl</a:t>
            </a:r>
            <a:r>
              <a:rPr lang="en-US" sz="2400" b="1" dirty="0">
                <a:solidFill>
                  <a:srgbClr val="002060"/>
                </a:solidFill>
                <a:ea typeface="Calibri" panose="020F0502020204030204" pitchFamily="34" charset="0"/>
                <a:sym typeface="+mn-ea"/>
              </a:rPr>
              <a:t>ing</a:t>
            </a:r>
            <a:r>
              <a:rPr sz="2400" b="1" dirty="0">
                <a:solidFill>
                  <a:srgbClr val="002060"/>
                </a:solidFill>
                <a:ea typeface="Calibri" panose="020F0502020204030204" pitchFamily="34" charset="0"/>
                <a:sym typeface="+mn-ea"/>
              </a:rPr>
              <a:t> savagely at us</a:t>
            </a:r>
            <a:endParaRPr sz="2400" b="1" dirty="0">
              <a:solidFill>
                <a:srgbClr val="002060"/>
              </a:solidFill>
              <a:ea typeface="Calibri" panose="020F0502020204030204" pitchFamily="34" charset="0"/>
              <a:sym typeface="+mn-ea"/>
            </a:endParaRPr>
          </a:p>
          <a:p>
            <a:pPr marL="342900" lvl="0" indent="-342900" eaLnBrk="0" fontAlgn="base" hangingPunct="0">
              <a:spcBef>
                <a:spcPct val="0"/>
              </a:spcBef>
              <a:spcAft>
                <a:spcPct val="0"/>
              </a:spcAft>
              <a:buFont typeface="Wingdings" panose="05000000000000000000" pitchFamily="2" charset="2"/>
              <a:buChar char="Ø"/>
            </a:pPr>
            <a:r>
              <a:rPr lang="en-US" sz="2400" b="1" dirty="0">
                <a:solidFill>
                  <a:srgbClr val="002060"/>
                </a:solidFill>
                <a:ea typeface="Calibri" panose="020F0502020204030204" pitchFamily="34" charset="0"/>
              </a:rPr>
              <a:t>dogs barking and panting</a:t>
            </a:r>
            <a:endParaRPr lang="en-US" sz="2400" b="1" dirty="0">
              <a:solidFill>
                <a:srgbClr val="002060"/>
              </a:solidFill>
              <a:ea typeface="Calibri" panose="020F0502020204030204" pitchFamily="34" charset="0"/>
            </a:endParaRPr>
          </a:p>
          <a:p>
            <a:pPr marL="342900" lvl="0" indent="-342900" eaLnBrk="0" fontAlgn="base" hangingPunct="0">
              <a:spcBef>
                <a:spcPct val="0"/>
              </a:spcBef>
              <a:spcAft>
                <a:spcPct val="0"/>
              </a:spcAft>
              <a:buFont typeface="Wingdings" panose="05000000000000000000" pitchFamily="2" charset="2"/>
              <a:buChar char="Ø"/>
            </a:pPr>
            <a:r>
              <a:rPr lang="en-US" sz="2400" b="1" dirty="0">
                <a:solidFill>
                  <a:srgbClr val="002060"/>
                </a:solidFill>
                <a:ea typeface="Calibri" panose="020F0502020204030204" pitchFamily="34" charset="0"/>
              </a:rPr>
              <a:t>emit a blood-curdling growl</a:t>
            </a:r>
            <a:endParaRPr lang="en-US" sz="2400" b="1" dirty="0">
              <a:solidFill>
                <a:srgbClr val="002060"/>
              </a:solidFill>
              <a:ea typeface="Calibri" panose="020F0502020204030204" pitchFamily="34" charset="0"/>
            </a:endParaRPr>
          </a:p>
          <a:p>
            <a:pPr marL="342900" lvl="0" indent="-342900" eaLnBrk="0" fontAlgn="base" hangingPunct="0">
              <a:spcBef>
                <a:spcPct val="0"/>
              </a:spcBef>
              <a:spcAft>
                <a:spcPct val="0"/>
              </a:spcAft>
              <a:buFont typeface="Wingdings" panose="05000000000000000000" pitchFamily="2" charset="2"/>
              <a:buChar char="Ø"/>
            </a:pPr>
            <a:r>
              <a:rPr lang="en-US" sz="2400" b="1" dirty="0">
                <a:solidFill>
                  <a:srgbClr val="002060"/>
                </a:solidFill>
                <a:ea typeface="Calibri" panose="020F0502020204030204" pitchFamily="34" charset="0"/>
              </a:rPr>
              <a:t>the itch of poison mosquitoes </a:t>
            </a:r>
            <a:endParaRPr lang="en-US" sz="2400" b="1" dirty="0">
              <a:solidFill>
                <a:srgbClr val="002060"/>
              </a:solidFill>
              <a:ea typeface="Calibri" panose="020F0502020204030204" pitchFamily="34" charset="0"/>
            </a:endParaRPr>
          </a:p>
          <a:p>
            <a:pPr marL="342900" lvl="0" indent="-342900" eaLnBrk="0" fontAlgn="base" hangingPunct="0">
              <a:spcBef>
                <a:spcPct val="0"/>
              </a:spcBef>
              <a:spcAft>
                <a:spcPct val="0"/>
              </a:spcAft>
              <a:buFont typeface="Wingdings" panose="05000000000000000000" pitchFamily="2" charset="2"/>
              <a:buChar char="Ø"/>
            </a:pPr>
            <a:r>
              <a:rPr lang="en-US" sz="2400" b="1" dirty="0">
                <a:solidFill>
                  <a:srgbClr val="002060"/>
                </a:solidFill>
                <a:ea typeface="Calibri" panose="020F0502020204030204" pitchFamily="34" charset="0"/>
              </a:rPr>
              <a:t>prickly brambles and thorns</a:t>
            </a:r>
            <a:endParaRPr lang="en-US" sz="2400" b="1" dirty="0">
              <a:solidFill>
                <a:srgbClr val="002060"/>
              </a:solidFill>
              <a:ea typeface="Calibri" panose="020F0502020204030204" pitchFamily="34" charset="0"/>
            </a:endParaRPr>
          </a:p>
          <a:p>
            <a:pPr marL="342900" lvl="0" indent="-342900" eaLnBrk="0" fontAlgn="base" hangingPunct="0">
              <a:spcBef>
                <a:spcPct val="0"/>
              </a:spcBef>
              <a:spcAft>
                <a:spcPct val="0"/>
              </a:spcAft>
              <a:buFont typeface="Wingdings" panose="05000000000000000000" pitchFamily="2" charset="2"/>
              <a:buChar char="Ø"/>
            </a:pPr>
            <a:r>
              <a:rPr lang="en-US" sz="2400" b="1" dirty="0">
                <a:solidFill>
                  <a:srgbClr val="002060"/>
                </a:solidFill>
                <a:ea typeface="Calibri" panose="020F0502020204030204" pitchFamily="34" charset="0"/>
              </a:rPr>
              <a:t>birds chirping</a:t>
            </a:r>
            <a:endParaRPr lang="en-US" sz="2400" b="1" dirty="0">
              <a:solidFill>
                <a:srgbClr val="002060"/>
              </a:solidFill>
              <a:ea typeface="Calibri" panose="020F0502020204030204" pitchFamily="34" charset="0"/>
            </a:endParaRPr>
          </a:p>
          <a:p>
            <a:pPr marL="342900" lvl="0" indent="-342900" eaLnBrk="0" fontAlgn="base" hangingPunct="0">
              <a:spcBef>
                <a:spcPct val="0"/>
              </a:spcBef>
              <a:spcAft>
                <a:spcPct val="0"/>
              </a:spcAft>
              <a:buFont typeface="Wingdings" panose="05000000000000000000" pitchFamily="2" charset="2"/>
              <a:buChar char="Ø"/>
            </a:pPr>
            <a:r>
              <a:rPr lang="en-US" sz="2400" b="1" dirty="0">
                <a:solidFill>
                  <a:srgbClr val="002060"/>
                </a:solidFill>
                <a:ea typeface="Calibri" panose="020F0502020204030204" pitchFamily="34" charset="0"/>
              </a:rPr>
              <a:t>insects buzzing and humming</a:t>
            </a:r>
            <a:endParaRPr lang="en-US" sz="2400" b="1" dirty="0">
              <a:solidFill>
                <a:srgbClr val="002060"/>
              </a:solidFill>
              <a:ea typeface="Calibri" panose="020F0502020204030204" pitchFamily="34" charset="0"/>
            </a:endParaRPr>
          </a:p>
          <a:p>
            <a:pPr marL="342900" lvl="0" indent="-342900" eaLnBrk="0" fontAlgn="base" hangingPunct="0">
              <a:spcBef>
                <a:spcPct val="0"/>
              </a:spcBef>
              <a:spcAft>
                <a:spcPct val="0"/>
              </a:spcAft>
              <a:buFont typeface="Wingdings" panose="05000000000000000000" pitchFamily="2" charset="2"/>
              <a:buChar char="Ø"/>
            </a:pPr>
            <a:r>
              <a:rPr lang="en-US" sz="2400" b="1" dirty="0">
                <a:solidFill>
                  <a:srgbClr val="002060"/>
                </a:solidFill>
                <a:ea typeface="Calibri" panose="020F0502020204030204" pitchFamily="34" charset="0"/>
              </a:rPr>
              <a:t>encountering a dangerous animal (a grizly bear, a cougar)</a:t>
            </a:r>
            <a:endParaRPr lang="en-US" sz="2400" b="1" dirty="0">
              <a:solidFill>
                <a:srgbClr val="002060"/>
              </a:solidFill>
              <a:ea typeface="Calibri" panose="020F0502020204030204" pitchFamily="34" charset="0"/>
            </a:endParaRPr>
          </a:p>
          <a:p>
            <a:pPr marL="342900" lvl="0" indent="-342900" eaLnBrk="0" fontAlgn="base" hangingPunct="0">
              <a:spcBef>
                <a:spcPct val="0"/>
              </a:spcBef>
              <a:spcAft>
                <a:spcPct val="0"/>
              </a:spcAft>
              <a:buFont typeface="Wingdings" panose="05000000000000000000" pitchFamily="2" charset="2"/>
              <a:buChar char="Ø"/>
            </a:pPr>
            <a:r>
              <a:rPr sz="2400" b="1" dirty="0">
                <a:solidFill>
                  <a:srgbClr val="002060"/>
                </a:solidFill>
                <a:ea typeface="Calibri" panose="020F0502020204030204" pitchFamily="34" charset="0"/>
              </a:rPr>
              <a:t>startling the  spotted fawn into running across the road</a:t>
            </a:r>
            <a:endParaRPr sz="2400" b="1" dirty="0">
              <a:solidFill>
                <a:srgbClr val="002060"/>
              </a:solidFill>
              <a:ea typeface="Calibri" panose="020F0502020204030204" pitchFamily="34" charset="0"/>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6" name="文本框 5"/>
          <p:cNvSpPr txBox="1"/>
          <p:nvPr/>
        </p:nvSpPr>
        <p:spPr>
          <a:xfrm>
            <a:off x="6279515" y="1398270"/>
            <a:ext cx="5574665" cy="5446395"/>
          </a:xfrm>
          <a:prstGeom prst="rect">
            <a:avLst/>
          </a:prstGeom>
          <a:noFill/>
        </p:spPr>
        <p:txBody>
          <a:bodyPr wrap="square" rtlCol="0" anchor="t">
            <a:spAutoFit/>
          </a:bodyPr>
          <a:p>
            <a:pPr marL="285750" indent="-285750">
              <a:buFont typeface="Arial" panose="020B0604020202020204" pitchFamily="34" charset="0"/>
              <a:buChar char="•"/>
            </a:pPr>
            <a:r>
              <a:rPr lang="zh-CN" altLang="en-US"/>
              <a:t>松鼠叽叽喳喳，在树干上乱蹦乱跳</a:t>
            </a:r>
            <a:endParaRPr lang="zh-CN" altLang="en-US"/>
          </a:p>
          <a:p>
            <a:pPr algn="l">
              <a:buClrTx/>
              <a:buSzTx/>
              <a:buFont typeface="Arial" panose="020B0604020202020204" pitchFamily="34" charset="0"/>
              <a:buNone/>
            </a:pPr>
            <a:r>
              <a:rPr lang="zh-CN" altLang="en-US"/>
              <a:t>     </a:t>
            </a:r>
            <a:r>
              <a:rPr lang="zh-CN" altLang="en-US" sz="1400" i="1"/>
              <a:t>scrabble /ˈskræbl/ v. （忙乱地）摸索；（动物）用爪子乱抓</a:t>
            </a:r>
            <a:endParaRPr lang="zh-CN" altLang="en-US" sz="1400" i="1"/>
          </a:p>
          <a:p>
            <a:pPr marL="285750" indent="-285750">
              <a:buFont typeface="Arial" panose="020B0604020202020204" pitchFamily="34" charset="0"/>
              <a:buChar char="•"/>
            </a:pPr>
            <a:r>
              <a:rPr lang="zh-CN" altLang="en-US"/>
              <a:t>马用鼻子蹭手掌   </a:t>
            </a:r>
            <a:r>
              <a:rPr lang="zh-CN" altLang="en-US" sz="1400" i="1"/>
              <a:t>nuzzle/ˈnʌzl/ v.用鼻爱抚</a:t>
            </a:r>
            <a:endParaRPr lang="zh-CN" altLang="en-US" sz="1400" i="1"/>
          </a:p>
          <a:p>
            <a:pPr marL="285750" indent="-285750">
              <a:buFont typeface="Arial" panose="020B0604020202020204" pitchFamily="34" charset="0"/>
              <a:buChar char="•"/>
            </a:pPr>
            <a:r>
              <a:rPr lang="zh-CN" altLang="en-US"/>
              <a:t>狼凶猛地向我们咆哮   </a:t>
            </a:r>
            <a:r>
              <a:rPr lang="zh-CN" altLang="en-US" sz="1400" i="1"/>
              <a:t>snarl/snɑːl/v.（动物）呲牙低吼</a:t>
            </a:r>
            <a:endParaRPr lang="zh-CN" altLang="en-US" sz="1400" i="1"/>
          </a:p>
          <a:p>
            <a:pPr indent="0">
              <a:buFont typeface="Arial" panose="020B0604020202020204" pitchFamily="34" charset="0"/>
              <a:buNone/>
            </a:pPr>
            <a:r>
              <a:rPr lang="zh-CN" altLang="en-US" sz="1400" i="1"/>
              <a:t>        savagely /ˈsævɪdʒli/ adv. 野蛮地；残忍地</a:t>
            </a:r>
            <a:r>
              <a:rPr lang="en-US" altLang="zh-CN" sz="1400" i="1"/>
              <a:t>; </a:t>
            </a:r>
            <a:r>
              <a:rPr lang="zh-CN" altLang="en-US" sz="1400" i="1"/>
              <a:t>狂怒地</a:t>
            </a:r>
            <a:endParaRPr lang="zh-CN" altLang="en-US" sz="1400" i="1"/>
          </a:p>
          <a:p>
            <a:pPr marL="285750" indent="-285750">
              <a:buFont typeface="Arial" panose="020B0604020202020204" pitchFamily="34" charset="0"/>
              <a:buChar char="•"/>
            </a:pPr>
            <a:r>
              <a:rPr lang="zh-CN" altLang="en-US"/>
              <a:t>狗喘着粗气大声吠叫  </a:t>
            </a:r>
            <a:r>
              <a:rPr lang="zh-CN" altLang="en-US" sz="1400" i="1"/>
              <a:t>pant /pænt/ v. （因用力或激动）气喘</a:t>
            </a:r>
            <a:endParaRPr lang="zh-CN" altLang="en-US" sz="1400" i="1"/>
          </a:p>
          <a:p>
            <a:pPr marL="285750" indent="-285750">
              <a:buFont typeface="Arial" panose="020B0604020202020204" pitchFamily="34" charset="0"/>
              <a:buChar char="•"/>
            </a:pPr>
            <a:r>
              <a:rPr lang="zh-CN" altLang="en-US"/>
              <a:t>发出令人毛骨悚然的咆哮</a:t>
            </a:r>
            <a:endParaRPr lang="zh-CN" altLang="en-US"/>
          </a:p>
          <a:p>
            <a:pPr indent="0">
              <a:buFont typeface="Arial" panose="020B0604020202020204" pitchFamily="34" charset="0"/>
              <a:buNone/>
            </a:pPr>
            <a:r>
              <a:rPr lang="zh-CN" altLang="en-US"/>
              <a:t>    </a:t>
            </a:r>
            <a:r>
              <a:rPr lang="zh-CN" altLang="en-US" sz="1400" i="1"/>
              <a:t> emit  /iˈmɪt/ vt. 发出(声音或噪音)，放射；  </a:t>
            </a:r>
            <a:endParaRPr lang="zh-CN" altLang="en-US" sz="1400" i="1"/>
          </a:p>
          <a:p>
            <a:pPr indent="0">
              <a:buFont typeface="Arial" panose="020B0604020202020204" pitchFamily="34" charset="0"/>
              <a:buNone/>
            </a:pPr>
            <a:r>
              <a:rPr lang="zh-CN" altLang="en-US" sz="1400" i="1"/>
              <a:t>      blood-curdling /ˈblʌd kɜːrdlɪŋ/ 令人毛骨悚然的</a:t>
            </a:r>
            <a:endParaRPr lang="zh-CN" altLang="en-US" sz="1400" i="1"/>
          </a:p>
          <a:p>
            <a:pPr marL="285750" indent="-285750">
              <a:buFont typeface="Arial" panose="020B0604020202020204" pitchFamily="34" charset="0"/>
              <a:buChar char="•"/>
            </a:pPr>
            <a:r>
              <a:rPr lang="zh-CN" altLang="en-US"/>
              <a:t>毒蚊的瘙痒</a:t>
            </a:r>
            <a:r>
              <a:rPr lang="zh-CN" altLang="en-US" sz="1400" i="1"/>
              <a:t>    itch /ɪtʃ/ n. 痒；渴望</a:t>
            </a:r>
            <a:endParaRPr lang="zh-CN" altLang="en-US" sz="1400" i="1"/>
          </a:p>
          <a:p>
            <a:pPr marL="285750" indent="-285750">
              <a:buFont typeface="Arial" panose="020B0604020202020204" pitchFamily="34" charset="0"/>
              <a:buChar char="•"/>
            </a:pPr>
            <a:r>
              <a:rPr lang="zh-CN" altLang="en-US"/>
              <a:t>多刺的荆棘</a:t>
            </a:r>
            <a:r>
              <a:rPr lang="zh-CN" altLang="en-US" sz="1400" i="1"/>
              <a:t> prickly/ˈprɪkli/ adj. 多刺的；刺痛的</a:t>
            </a:r>
            <a:endParaRPr lang="zh-CN" altLang="en-US" sz="1400" i="1"/>
          </a:p>
          <a:p>
            <a:pPr indent="0">
              <a:buFont typeface="Arial" panose="020B0604020202020204" pitchFamily="34" charset="0"/>
              <a:buNone/>
            </a:pPr>
            <a:r>
              <a:rPr lang="zh-CN" altLang="en-US"/>
              <a:t>   </a:t>
            </a:r>
            <a:r>
              <a:rPr lang="zh-CN" altLang="en-US" sz="1400" i="1"/>
              <a:t>    bramble /ˈbræmbl/ n. 荆棘</a:t>
            </a:r>
            <a:endParaRPr lang="zh-CN" altLang="en-US" sz="1400" i="1"/>
          </a:p>
          <a:p>
            <a:pPr indent="0">
              <a:buFont typeface="Arial" panose="020B0604020202020204" pitchFamily="34" charset="0"/>
              <a:buNone/>
            </a:pPr>
            <a:r>
              <a:rPr lang="zh-CN" altLang="en-US" sz="1400" i="1"/>
              <a:t>       thorn /θɔːn/ n. 刺；[植] 荆棘</a:t>
            </a:r>
            <a:endParaRPr lang="zh-CN" altLang="en-US" sz="1400" i="1"/>
          </a:p>
          <a:p>
            <a:pPr marL="285750" indent="-285750">
              <a:buFont typeface="Arial" panose="020B0604020202020204" pitchFamily="34" charset="0"/>
              <a:buChar char="•"/>
            </a:pPr>
            <a:r>
              <a:rPr lang="zh-CN" altLang="en-US"/>
              <a:t>鸟儿鸣叫       </a:t>
            </a:r>
            <a:r>
              <a:rPr lang="zh-CN" altLang="en-US" sz="1400" i="1"/>
              <a:t>chirpv. （虫、鸟）吱喳而鸣  n. 唧喳声</a:t>
            </a:r>
            <a:endParaRPr lang="zh-CN" altLang="en-US" sz="1400" i="1"/>
          </a:p>
          <a:p>
            <a:pPr marL="285750" indent="-285750">
              <a:buFont typeface="Arial" panose="020B0604020202020204" pitchFamily="34" charset="0"/>
              <a:buChar char="•"/>
            </a:pPr>
            <a:r>
              <a:rPr lang="zh-CN" altLang="en-US"/>
              <a:t>昆虫嗡嗡叫   </a:t>
            </a:r>
            <a:r>
              <a:rPr lang="zh-CN" altLang="en-US" sz="1400" i="1"/>
              <a:t>buzz /bʌz/ v. 发出嗡嗡声；发出蜂鸣声</a:t>
            </a:r>
            <a:endParaRPr lang="zh-CN" altLang="en-US" sz="1400" i="1"/>
          </a:p>
          <a:p>
            <a:pPr indent="0">
              <a:buFont typeface="Arial" panose="020B0604020202020204" pitchFamily="34" charset="0"/>
              <a:buNone/>
            </a:pPr>
            <a:r>
              <a:rPr lang="zh-CN" altLang="en-US"/>
              <a:t>    </a:t>
            </a:r>
            <a:r>
              <a:rPr lang="zh-CN" altLang="en-US" sz="1400" i="1"/>
              <a:t>   hum  /hʌm/ v. 哼（曲子）；发低哼声，发嗡嗡声</a:t>
            </a:r>
            <a:endParaRPr lang="zh-CN" altLang="en-US" sz="1400" i="1"/>
          </a:p>
          <a:p>
            <a:pPr marL="285750" indent="-285750">
              <a:buFont typeface="Arial" panose="020B0604020202020204" pitchFamily="34" charset="0"/>
              <a:buChar char="•"/>
            </a:pPr>
            <a:r>
              <a:rPr lang="zh-CN" altLang="en-US"/>
              <a:t>遇到危险动物(灰熊、美洲狮)</a:t>
            </a:r>
            <a:endParaRPr lang="zh-CN" altLang="en-US"/>
          </a:p>
          <a:p>
            <a:pPr indent="0">
              <a:buFont typeface="Arial" panose="020B0604020202020204" pitchFamily="34" charset="0"/>
              <a:buNone/>
            </a:pPr>
            <a:r>
              <a:rPr lang="zh-CN" altLang="en-US"/>
              <a:t>      </a:t>
            </a:r>
            <a:r>
              <a:rPr lang="zh-CN" altLang="en-US" sz="1400" i="1"/>
              <a:t>encounter /ɪnˈkaʊntə(r)/ v. 遭遇；邂逅</a:t>
            </a:r>
            <a:endParaRPr lang="zh-CN" altLang="en-US" sz="1400" i="1"/>
          </a:p>
          <a:p>
            <a:pPr marL="285750" indent="-285750">
              <a:buFont typeface="Arial" panose="020B0604020202020204" pitchFamily="34" charset="0"/>
              <a:buChar char="•"/>
            </a:pPr>
            <a:r>
              <a:rPr lang="zh-CN" altLang="en-US"/>
              <a:t>吓得斑点小鹿跑过马路</a:t>
            </a:r>
            <a:endParaRPr lang="zh-CN" altLang="en-US"/>
          </a:p>
          <a:p>
            <a:pPr indent="0">
              <a:buFont typeface="Arial" panose="020B0604020202020204" pitchFamily="34" charset="0"/>
              <a:buNone/>
            </a:pPr>
            <a:r>
              <a:rPr lang="zh-CN" altLang="en-US"/>
              <a:t>     </a:t>
            </a:r>
            <a:r>
              <a:rPr lang="zh-CN" altLang="en-US" sz="1400" i="1"/>
              <a:t> startle /ˈstɑːtl/ vt. 使吓一跳；使惊奇 vi. 惊吓</a:t>
            </a:r>
            <a:endParaRPr lang="zh-CN" altLang="en-US" sz="1400" i="1"/>
          </a:p>
        </p:txBody>
      </p:sp>
      <p:sp>
        <p:nvSpPr>
          <p:cNvPr id="4" name="Rectangle 7"/>
          <p:cNvSpPr>
            <a:spLocks noChangeArrowheads="1"/>
          </p:cNvSpPr>
          <p:nvPr/>
        </p:nvSpPr>
        <p:spPr bwMode="auto">
          <a:xfrm>
            <a:off x="-13970" y="227970"/>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080000">
            <a:off x="-12065" y="4445"/>
            <a:ext cx="876300" cy="971550"/>
          </a:xfrm>
          <a:prstGeom prst="rect">
            <a:avLst/>
          </a:prstGeom>
        </p:spPr>
      </p:pic>
      <p:pic>
        <p:nvPicPr>
          <p:cNvPr id="9" name="图片 8"/>
          <p:cNvPicPr>
            <a:picLocks noChangeAspect="1"/>
          </p:cNvPicPr>
          <p:nvPr/>
        </p:nvPicPr>
        <p:blipFill rotWithShape="1">
          <a:blip r:embed="rId2">
            <a:extLst>
              <a:ext uri="{BEBA8EAE-BF5A-486C-A8C5-ECC9F3942E4B}">
                <a14:imgProps xmlns:a14="http://schemas.microsoft.com/office/drawing/2010/main">
                  <a14:imgLayer r:embed="rId3">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212090" y="116205"/>
            <a:ext cx="509270" cy="50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p:tgtEl>
                                          <p:spTgt spid="6"/>
                                        </p:tgtEl>
                                        <p:attrNameLst>
                                          <p:attrName>ppt_y</p:attrName>
                                        </p:attrNameLst>
                                      </p:cBhvr>
                                      <p:tavLst>
                                        <p:tav tm="0">
                                          <p:val>
                                            <p:strVal val="#ppt_y+#ppt_h*1.125000"/>
                                          </p:val>
                                        </p:tav>
                                        <p:tav tm="100000">
                                          <p:val>
                                            <p:strVal val="#ppt_y"/>
                                          </p:val>
                                        </p:tav>
                                      </p:tavLst>
                                    </p:anim>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 grpId="0"/>
      <p:bldP spid="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159192" y="737110"/>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936792" y="156953"/>
            <a:ext cx="10513168" cy="460375"/>
          </a:xfrm>
          <a:prstGeom prst="rect">
            <a:avLst/>
          </a:prstGeom>
          <a:solidFill>
            <a:schemeClr val="bg1"/>
          </a:solidFill>
        </p:spPr>
        <p:txBody>
          <a:bodyPr wrap="square" rtlCol="0">
            <a:spAutoFit/>
          </a:bodyPr>
          <a:lstStyle/>
          <a:p>
            <a:r>
              <a:rPr lang="en-US" altLang="zh-CN" sz="2400" b="1" dirty="0">
                <a:solidFill>
                  <a:schemeClr val="bg2">
                    <a:lumMod val="90000"/>
                  </a:schemeClr>
                </a:solidFill>
                <a:sym typeface="+mn-ea"/>
              </a:rPr>
              <a:t> </a:t>
            </a:r>
            <a:r>
              <a:rPr lang="en-US" altLang="zh-CN" b="1" dirty="0" smtClean="0">
                <a:solidFill>
                  <a:schemeClr val="bg2">
                    <a:lumMod val="90000"/>
                  </a:schemeClr>
                </a:solidFill>
                <a:sym typeface="+mn-ea"/>
              </a:rPr>
              <a:t>01  Introduction</a:t>
            </a:r>
            <a:r>
              <a:rPr lang="en-US" altLang="zh-CN" sz="2400" b="1" dirty="0" smtClean="0"/>
              <a:t>          </a:t>
            </a:r>
            <a:r>
              <a:rPr lang="en-US" altLang="zh-CN" b="1" dirty="0" smtClean="0">
                <a:solidFill>
                  <a:schemeClr val="bg1">
                    <a:lumMod val="50000"/>
                  </a:schemeClr>
                </a:solidFill>
              </a:rPr>
              <a:t>02  Vocabulary           </a:t>
            </a:r>
            <a:r>
              <a:rPr lang="en-US" altLang="zh-CN" b="1" dirty="0" smtClean="0">
                <a:solidFill>
                  <a:schemeClr val="bg1">
                    <a:lumMod val="85000"/>
                  </a:schemeClr>
                </a:solidFill>
              </a:rPr>
              <a:t>03  Skills             04 Writing               05 Self-Assessment </a:t>
            </a:r>
            <a:endParaRPr lang="en-US" altLang="zh-CN" b="1" dirty="0" smtClean="0">
              <a:solidFill>
                <a:schemeClr val="bg1">
                  <a:lumMod val="85000"/>
                </a:schemeClr>
              </a:solidFill>
            </a:endParaRPr>
          </a:p>
        </p:txBody>
      </p:sp>
      <p:sp>
        <p:nvSpPr>
          <p:cNvPr id="17" name="文本框 16"/>
          <p:cNvSpPr txBox="1"/>
          <p:nvPr/>
        </p:nvSpPr>
        <p:spPr>
          <a:xfrm>
            <a:off x="10509885" y="2969260"/>
            <a:ext cx="1156335" cy="398780"/>
          </a:xfrm>
          <a:prstGeom prst="rect">
            <a:avLst/>
          </a:prstGeom>
          <a:noFill/>
        </p:spPr>
        <p:txBody>
          <a:bodyPr wrap="square" rtlCol="0">
            <a:spAutoFit/>
          </a:bodyPr>
          <a:lstStyle/>
          <a:p>
            <a:r>
              <a:rPr lang="en-US" sz="2000" b="1" dirty="0"/>
              <a:t>Picture 2</a:t>
            </a:r>
            <a:endParaRPr lang="en-US" sz="2000" b="1" dirty="0"/>
          </a:p>
        </p:txBody>
      </p:sp>
      <p:sp>
        <p:nvSpPr>
          <p:cNvPr id="2" name="文本框 1"/>
          <p:cNvSpPr txBox="1"/>
          <p:nvPr/>
        </p:nvSpPr>
        <p:spPr>
          <a:xfrm>
            <a:off x="4829175" y="2969260"/>
            <a:ext cx="1548130" cy="398780"/>
          </a:xfrm>
          <a:prstGeom prst="rect">
            <a:avLst/>
          </a:prstGeom>
          <a:noFill/>
        </p:spPr>
        <p:txBody>
          <a:bodyPr wrap="square" rtlCol="0">
            <a:spAutoFit/>
          </a:bodyPr>
          <a:p>
            <a:r>
              <a:rPr lang="en-US" sz="2000" b="1" dirty="0"/>
              <a:t>Picture 1</a:t>
            </a:r>
            <a:endParaRPr lang="en-US" sz="2000" b="1" dirty="0"/>
          </a:p>
        </p:txBody>
      </p:sp>
      <p:sp>
        <p:nvSpPr>
          <p:cNvPr id="8" name="文本框 7"/>
          <p:cNvSpPr txBox="1"/>
          <p:nvPr/>
        </p:nvSpPr>
        <p:spPr>
          <a:xfrm>
            <a:off x="498475" y="4101465"/>
            <a:ext cx="10951210" cy="1938020"/>
          </a:xfrm>
          <a:prstGeom prst="rect">
            <a:avLst/>
          </a:prstGeom>
          <a:noFill/>
        </p:spPr>
        <p:txBody>
          <a:bodyPr wrap="square" rtlCol="0" anchor="t">
            <a:spAutoFit/>
          </a:bodyPr>
          <a:p>
            <a:pPr marL="342900" indent="-342900">
              <a:buFont typeface="Wingdings" panose="05000000000000000000" charset="0"/>
              <a:buChar char="Ø"/>
            </a:pPr>
            <a:r>
              <a:rPr sz="2400" u="sng">
                <a:solidFill>
                  <a:srgbClr val="002060"/>
                </a:solidFill>
              </a:rPr>
              <a:t>Picture One:</a:t>
            </a:r>
            <a:r>
              <a:rPr sz="2400">
                <a:solidFill>
                  <a:srgbClr val="002060"/>
                </a:solidFill>
              </a:rPr>
              <a:t> Luke and Anna hiked </a:t>
            </a:r>
            <a:r>
              <a:rPr lang="en-CA" sz="2400" i="1">
                <a:solidFill>
                  <a:srgbClr val="00B0F0"/>
                </a:solidFill>
              </a:rPr>
              <a:t>(v) </a:t>
            </a:r>
            <a:r>
              <a:rPr sz="2400">
                <a:solidFill>
                  <a:srgbClr val="002060"/>
                </a:solidFill>
              </a:rPr>
              <a:t>into the tranquil</a:t>
            </a:r>
            <a:r>
              <a:rPr lang="en-CA" sz="2400" i="1">
                <a:solidFill>
                  <a:srgbClr val="00B0F0"/>
                </a:solidFill>
              </a:rPr>
              <a:t> (adj) </a:t>
            </a:r>
            <a:r>
              <a:rPr sz="2400">
                <a:solidFill>
                  <a:srgbClr val="002060"/>
                </a:solidFill>
              </a:rPr>
              <a:t>forest </a:t>
            </a:r>
            <a:r>
              <a:rPr lang="en-CA" sz="2400" i="1">
                <a:solidFill>
                  <a:srgbClr val="00B0F0"/>
                </a:solidFill>
              </a:rPr>
              <a:t>(n)</a:t>
            </a:r>
            <a:r>
              <a:rPr sz="2400">
                <a:solidFill>
                  <a:srgbClr val="002060"/>
                </a:solidFill>
              </a:rPr>
              <a:t>.  </a:t>
            </a:r>
            <a:endParaRPr sz="2400">
              <a:solidFill>
                <a:srgbClr val="002060"/>
              </a:solidFill>
            </a:endParaRPr>
          </a:p>
          <a:p>
            <a:pPr marL="342900" indent="-342900">
              <a:buFont typeface="Wingdings" panose="05000000000000000000" charset="0"/>
              <a:buChar char="Ø"/>
            </a:pPr>
            <a:endParaRPr sz="2400">
              <a:solidFill>
                <a:srgbClr val="002060"/>
              </a:solidFill>
            </a:endParaRPr>
          </a:p>
          <a:p>
            <a:pPr marL="342900" indent="-342900">
              <a:buFont typeface="Wingdings" panose="05000000000000000000" charset="0"/>
              <a:buChar char="Ø"/>
            </a:pPr>
            <a:r>
              <a:rPr sz="2400" u="sng">
                <a:solidFill>
                  <a:srgbClr val="002060"/>
                </a:solidFill>
              </a:rPr>
              <a:t>Picture Two:</a:t>
            </a:r>
            <a:r>
              <a:rPr sz="2400">
                <a:solidFill>
                  <a:srgbClr val="002060"/>
                </a:solidFill>
              </a:rPr>
              <a:t> Before darkness descended </a:t>
            </a:r>
            <a:r>
              <a:rPr lang="en-CA" sz="2400" i="1">
                <a:solidFill>
                  <a:srgbClr val="00B0F0"/>
                </a:solidFill>
              </a:rPr>
              <a:t>(expression)</a:t>
            </a:r>
            <a:r>
              <a:rPr sz="2400">
                <a:solidFill>
                  <a:srgbClr val="002060"/>
                </a:solidFill>
              </a:rPr>
              <a:t>, the cyclist </a:t>
            </a:r>
            <a:r>
              <a:rPr lang="en-CA" sz="2400" i="1">
                <a:solidFill>
                  <a:srgbClr val="00B0F0"/>
                </a:solidFill>
              </a:rPr>
              <a:t>(n)</a:t>
            </a:r>
            <a:r>
              <a:rPr sz="2400">
                <a:solidFill>
                  <a:srgbClr val="002060"/>
                </a:solidFill>
              </a:rPr>
              <a:t> rode </a:t>
            </a:r>
            <a:r>
              <a:rPr lang="en-CA" sz="2400" i="1">
                <a:solidFill>
                  <a:srgbClr val="00B0F0"/>
                </a:solidFill>
              </a:rPr>
              <a:t>(v)</a:t>
            </a:r>
            <a:r>
              <a:rPr sz="2400">
                <a:solidFill>
                  <a:srgbClr val="002060"/>
                </a:solidFill>
              </a:rPr>
              <a:t> down the steep</a:t>
            </a:r>
            <a:r>
              <a:rPr lang="en-CA" sz="2400" i="1">
                <a:solidFill>
                  <a:srgbClr val="00B0F0"/>
                </a:solidFill>
              </a:rPr>
              <a:t> (adj)</a:t>
            </a:r>
            <a:r>
              <a:rPr sz="2400">
                <a:solidFill>
                  <a:srgbClr val="002060"/>
                </a:solidFill>
              </a:rPr>
              <a:t> mountainside </a:t>
            </a:r>
            <a:r>
              <a:rPr lang="en-CA" sz="2400" i="1">
                <a:solidFill>
                  <a:srgbClr val="00B0F0"/>
                </a:solidFill>
              </a:rPr>
              <a:t>(n)</a:t>
            </a:r>
            <a:r>
              <a:rPr sz="2400">
                <a:solidFill>
                  <a:srgbClr val="002060"/>
                </a:solidFill>
              </a:rPr>
              <a:t>.</a:t>
            </a:r>
            <a:endParaRPr sz="2400">
              <a:solidFill>
                <a:srgbClr val="002060"/>
              </a:solidFill>
            </a:endParaRPr>
          </a:p>
          <a:p>
            <a:pPr indent="0">
              <a:buFont typeface="Wingdings" panose="05000000000000000000" charset="0"/>
              <a:buNone/>
            </a:pPr>
            <a:endParaRPr sz="2400">
              <a:solidFill>
                <a:srgbClr val="002060"/>
              </a:solidFill>
            </a:endParaRPr>
          </a:p>
        </p:txBody>
      </p:sp>
      <p:pic>
        <p:nvPicPr>
          <p:cNvPr id="5" name="image4.jpg" descr="C:\Users\cquach\AppData\Local\Microsoft\Windows\INetCache\Content.MSO\AD108045.tmp"/>
          <p:cNvPicPr preferRelativeResize="0"/>
          <p:nvPr/>
        </p:nvPicPr>
        <p:blipFill>
          <a:blip r:embed="rId1"/>
          <a:srcRect l="2208" t="26298"/>
          <a:stretch>
            <a:fillRect/>
          </a:stretch>
        </p:blipFill>
        <p:spPr>
          <a:xfrm>
            <a:off x="498475" y="1093470"/>
            <a:ext cx="4286885" cy="2531745"/>
          </a:xfrm>
          <a:prstGeom prst="rect">
            <a:avLst/>
          </a:prstGeom>
        </p:spPr>
      </p:pic>
      <p:pic>
        <p:nvPicPr>
          <p:cNvPr id="11" name="image3.jpg" descr="Image result for mountain biking"/>
          <p:cNvPicPr preferRelativeResize="0"/>
          <p:nvPr/>
        </p:nvPicPr>
        <p:blipFill>
          <a:blip r:embed="rId2"/>
          <a:srcRect l="40620" t="309" r="153"/>
          <a:stretch>
            <a:fillRect/>
          </a:stretch>
        </p:blipFill>
        <p:spPr>
          <a:xfrm>
            <a:off x="6192520" y="1117600"/>
            <a:ext cx="4250055" cy="2483485"/>
          </a:xfrm>
          <a:prstGeom prst="rect">
            <a:avLst/>
          </a:prstGeom>
        </p:spPr>
      </p:pic>
      <p:sp>
        <p:nvSpPr>
          <p:cNvPr id="3" name="箭头: 燕尾形 4"/>
          <p:cNvSpPr/>
          <p:nvPr/>
        </p:nvSpPr>
        <p:spPr>
          <a:xfrm>
            <a:off x="3061394" y="75110"/>
            <a:ext cx="1964217"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02  Vocabulary</a:t>
            </a:r>
            <a:endParaRPr lang="zh-CN" altLang="en-US" dirty="0">
              <a:solidFill>
                <a:schemeClr val="bg1"/>
              </a:solidFill>
            </a:endParaRPr>
          </a:p>
        </p:txBody>
      </p:sp>
      <p:sp>
        <p:nvSpPr>
          <p:cNvPr id="4" name="Rectangle 7"/>
          <p:cNvSpPr>
            <a:spLocks noChangeArrowheads="1"/>
          </p:cNvSpPr>
          <p:nvPr/>
        </p:nvSpPr>
        <p:spPr bwMode="auto">
          <a:xfrm>
            <a:off x="-13970" y="227970"/>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
            <a:off x="-12065" y="4445"/>
            <a:ext cx="876300" cy="971550"/>
          </a:xfrm>
          <a:prstGeom prst="rect">
            <a:avLst/>
          </a:prstGeom>
        </p:spPr>
      </p:pic>
      <p:pic>
        <p:nvPicPr>
          <p:cNvPr id="7" name="图片 6"/>
          <p:cNvPicPr>
            <a:picLocks noChangeAspect="1"/>
          </p:cNvPicPr>
          <p:nvPr/>
        </p:nvPicPr>
        <p:blipFill rotWithShape="1">
          <a:blip r:embed="rId4">
            <a:extLst>
              <a:ext uri="{BEBA8EAE-BF5A-486C-A8C5-ECC9F3942E4B}">
                <a14:imgProps xmlns:a14="http://schemas.microsoft.com/office/drawing/2010/main">
                  <a14:imgLayer r:embed="rId5">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212090" y="116205"/>
            <a:ext cx="509270" cy="50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blinds(horizontal)">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159192" y="737110"/>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936792" y="156953"/>
            <a:ext cx="10513168" cy="460375"/>
          </a:xfrm>
          <a:prstGeom prst="rect">
            <a:avLst/>
          </a:prstGeom>
          <a:solidFill>
            <a:schemeClr val="bg1"/>
          </a:solidFill>
        </p:spPr>
        <p:txBody>
          <a:bodyPr wrap="square" rtlCol="0">
            <a:spAutoFit/>
          </a:bodyPr>
          <a:lstStyle/>
          <a:p>
            <a:r>
              <a:rPr lang="en-US" altLang="zh-CN" sz="2400" b="1" dirty="0" smtClean="0"/>
              <a:t> </a:t>
            </a:r>
            <a:r>
              <a:rPr lang="en-US" altLang="zh-CN" sz="2400" b="1" dirty="0">
                <a:solidFill>
                  <a:schemeClr val="bg2">
                    <a:lumMod val="90000"/>
                  </a:schemeClr>
                </a:solidFill>
                <a:sym typeface="+mn-ea"/>
              </a:rPr>
              <a:t> </a:t>
            </a:r>
            <a:r>
              <a:rPr lang="en-US" altLang="zh-CN" b="1" dirty="0" smtClean="0">
                <a:solidFill>
                  <a:schemeClr val="bg2">
                    <a:lumMod val="90000"/>
                  </a:schemeClr>
                </a:solidFill>
                <a:sym typeface="+mn-ea"/>
              </a:rPr>
              <a:t>01  Introduction</a:t>
            </a:r>
            <a:r>
              <a:rPr lang="en-US" altLang="zh-CN" sz="2400" b="1" dirty="0" smtClean="0"/>
              <a:t>        </a:t>
            </a:r>
            <a:r>
              <a:rPr lang="en-US" altLang="zh-CN" b="1" dirty="0" smtClean="0">
                <a:solidFill>
                  <a:schemeClr val="bg1">
                    <a:lumMod val="50000"/>
                  </a:schemeClr>
                </a:solidFill>
              </a:rPr>
              <a:t>02  Vocabulary           </a:t>
            </a:r>
            <a:r>
              <a:rPr lang="en-US" altLang="zh-CN" b="1" dirty="0" smtClean="0">
                <a:solidFill>
                  <a:schemeClr val="bg1">
                    <a:lumMod val="85000"/>
                  </a:schemeClr>
                </a:solidFill>
              </a:rPr>
              <a:t>03  Skills             04 Writing               05 Self-Assessment </a:t>
            </a:r>
            <a:endParaRPr lang="en-US" altLang="zh-CN" b="1" dirty="0" smtClean="0">
              <a:solidFill>
                <a:schemeClr val="bg1">
                  <a:lumMod val="85000"/>
                </a:schemeClr>
              </a:solidFill>
            </a:endParaRPr>
          </a:p>
        </p:txBody>
      </p:sp>
      <p:sp>
        <p:nvSpPr>
          <p:cNvPr id="4" name="文本框 3"/>
          <p:cNvSpPr txBox="1"/>
          <p:nvPr/>
        </p:nvSpPr>
        <p:spPr>
          <a:xfrm>
            <a:off x="4784725" y="3270250"/>
            <a:ext cx="1184910" cy="398780"/>
          </a:xfrm>
          <a:prstGeom prst="rect">
            <a:avLst/>
          </a:prstGeom>
          <a:noFill/>
        </p:spPr>
        <p:txBody>
          <a:bodyPr wrap="square" rtlCol="0">
            <a:spAutoFit/>
          </a:bodyPr>
          <a:lstStyle/>
          <a:p>
            <a:r>
              <a:rPr lang="en-US" sz="2000" b="1" dirty="0"/>
              <a:t>Picture 3</a:t>
            </a:r>
            <a:endParaRPr lang="en-US" sz="2000" b="1" dirty="0"/>
          </a:p>
        </p:txBody>
      </p:sp>
      <p:sp>
        <p:nvSpPr>
          <p:cNvPr id="8" name="文本框 7"/>
          <p:cNvSpPr txBox="1"/>
          <p:nvPr/>
        </p:nvSpPr>
        <p:spPr>
          <a:xfrm>
            <a:off x="478790" y="3888105"/>
            <a:ext cx="11234420" cy="1938020"/>
          </a:xfrm>
          <a:prstGeom prst="rect">
            <a:avLst/>
          </a:prstGeom>
          <a:noFill/>
        </p:spPr>
        <p:txBody>
          <a:bodyPr wrap="square" rtlCol="0" anchor="t">
            <a:spAutoFit/>
          </a:bodyPr>
          <a:p>
            <a:pPr marL="342900" indent="-342900">
              <a:buFont typeface="Wingdings" panose="05000000000000000000" charset="0"/>
              <a:buChar char="Ø"/>
            </a:pPr>
            <a:r>
              <a:rPr sz="2400" u="sng">
                <a:solidFill>
                  <a:srgbClr val="002060"/>
                </a:solidFill>
              </a:rPr>
              <a:t>Picture Three: </a:t>
            </a:r>
            <a:r>
              <a:rPr sz="2400">
                <a:solidFill>
                  <a:srgbClr val="002060"/>
                </a:solidFill>
              </a:rPr>
              <a:t>I screamed when I heard the ferocious </a:t>
            </a:r>
            <a:r>
              <a:rPr lang="en-CA" sz="2400" i="1">
                <a:solidFill>
                  <a:srgbClr val="00B0F0"/>
                </a:solidFill>
              </a:rPr>
              <a:t>(adj) </a:t>
            </a:r>
            <a:r>
              <a:rPr sz="2400">
                <a:solidFill>
                  <a:srgbClr val="002060"/>
                </a:solidFill>
              </a:rPr>
              <a:t>growl </a:t>
            </a:r>
            <a:r>
              <a:rPr lang="en-CA" sz="2400" i="1">
                <a:solidFill>
                  <a:srgbClr val="00B0F0"/>
                </a:solidFill>
              </a:rPr>
              <a:t>(n</a:t>
            </a:r>
            <a:r>
              <a:rPr sz="2400">
                <a:solidFill>
                  <a:srgbClr val="002060"/>
                </a:solidFill>
              </a:rPr>
              <a:t>) of a massive bear </a:t>
            </a:r>
            <a:r>
              <a:rPr lang="en-CA" sz="2400" i="1">
                <a:solidFill>
                  <a:srgbClr val="00B0F0"/>
                </a:solidFill>
              </a:rPr>
              <a:t>(n) </a:t>
            </a:r>
            <a:r>
              <a:rPr sz="2400">
                <a:solidFill>
                  <a:srgbClr val="002060"/>
                </a:solidFill>
              </a:rPr>
              <a:t>behind me.  </a:t>
            </a:r>
            <a:endParaRPr sz="2400">
              <a:solidFill>
                <a:srgbClr val="002060"/>
              </a:solidFill>
            </a:endParaRPr>
          </a:p>
          <a:p>
            <a:pPr marL="342900" indent="-342900">
              <a:buFont typeface="Wingdings" panose="05000000000000000000" charset="0"/>
              <a:buChar char="Ø"/>
            </a:pPr>
            <a:endParaRPr sz="2400">
              <a:solidFill>
                <a:srgbClr val="002060"/>
              </a:solidFill>
            </a:endParaRPr>
          </a:p>
          <a:p>
            <a:pPr marL="342900" indent="-342900">
              <a:buFont typeface="Wingdings" panose="05000000000000000000" charset="0"/>
              <a:buChar char="Ø"/>
            </a:pPr>
            <a:r>
              <a:rPr sz="2400" u="sng">
                <a:solidFill>
                  <a:srgbClr val="002060"/>
                </a:solidFill>
              </a:rPr>
              <a:t>Picture Four: </a:t>
            </a:r>
            <a:r>
              <a:rPr sz="2400">
                <a:solidFill>
                  <a:srgbClr val="002060"/>
                </a:solidFill>
              </a:rPr>
              <a:t>I heard a pop.  The uneven </a:t>
            </a:r>
            <a:r>
              <a:rPr lang="en-CA" sz="2400" i="1">
                <a:solidFill>
                  <a:srgbClr val="00B0F0"/>
                </a:solidFill>
              </a:rPr>
              <a:t>(adj) </a:t>
            </a:r>
            <a:r>
              <a:rPr sz="2400">
                <a:solidFill>
                  <a:srgbClr val="002060"/>
                </a:solidFill>
              </a:rPr>
              <a:t>road </a:t>
            </a:r>
            <a:r>
              <a:rPr lang="en-CA" sz="2400" i="1">
                <a:solidFill>
                  <a:srgbClr val="00B0F0"/>
                </a:solidFill>
              </a:rPr>
              <a:t>(adj) </a:t>
            </a:r>
            <a:r>
              <a:rPr sz="2400">
                <a:solidFill>
                  <a:srgbClr val="002060"/>
                </a:solidFill>
              </a:rPr>
              <a:t>had damaged </a:t>
            </a:r>
            <a:r>
              <a:rPr lang="en-CA" sz="2400" i="1">
                <a:solidFill>
                  <a:srgbClr val="00B0F0"/>
                </a:solidFill>
              </a:rPr>
              <a:t>(v) </a:t>
            </a:r>
            <a:r>
              <a:rPr sz="2400">
                <a:solidFill>
                  <a:srgbClr val="002060"/>
                </a:solidFill>
              </a:rPr>
              <a:t>the tire </a:t>
            </a:r>
            <a:r>
              <a:rPr lang="en-CA" sz="2400" i="1">
                <a:solidFill>
                  <a:srgbClr val="00B0F0"/>
                </a:solidFill>
              </a:rPr>
              <a:t>(n) </a:t>
            </a:r>
            <a:r>
              <a:rPr sz="2400">
                <a:solidFill>
                  <a:srgbClr val="002060"/>
                </a:solidFill>
              </a:rPr>
              <a:t>on my truck.  </a:t>
            </a:r>
            <a:endParaRPr sz="2400">
              <a:solidFill>
                <a:srgbClr val="002060"/>
              </a:solidFill>
            </a:endParaRPr>
          </a:p>
        </p:txBody>
      </p:sp>
      <p:pic>
        <p:nvPicPr>
          <p:cNvPr id="10" name="image2.jpg" descr="Image result for beaer"/>
          <p:cNvPicPr preferRelativeResize="0"/>
          <p:nvPr/>
        </p:nvPicPr>
        <p:blipFill>
          <a:blip r:embed="rId1"/>
          <a:srcRect l="2800" t="3926" r="12037" b="29785"/>
          <a:stretch>
            <a:fillRect/>
          </a:stretch>
        </p:blipFill>
        <p:spPr>
          <a:xfrm>
            <a:off x="385445" y="1148080"/>
            <a:ext cx="4399280" cy="2499360"/>
          </a:xfrm>
          <a:prstGeom prst="rect">
            <a:avLst/>
          </a:prstGeom>
        </p:spPr>
      </p:pic>
      <p:pic>
        <p:nvPicPr>
          <p:cNvPr id="13" name="image1.jpg" descr="Land Rover and the Great Divide"/>
          <p:cNvPicPr preferRelativeResize="0"/>
          <p:nvPr/>
        </p:nvPicPr>
        <p:blipFill>
          <a:blip r:embed="rId2"/>
          <a:srcRect l="33064" t="11188" b="17130"/>
          <a:stretch>
            <a:fillRect/>
          </a:stretch>
        </p:blipFill>
        <p:spPr>
          <a:xfrm>
            <a:off x="6117590" y="1148715"/>
            <a:ext cx="4192905" cy="2498725"/>
          </a:xfrm>
          <a:prstGeom prst="rect">
            <a:avLst/>
          </a:prstGeom>
        </p:spPr>
      </p:pic>
      <p:sp>
        <p:nvSpPr>
          <p:cNvPr id="14" name="文本框 13"/>
          <p:cNvSpPr txBox="1"/>
          <p:nvPr/>
        </p:nvSpPr>
        <p:spPr>
          <a:xfrm>
            <a:off x="10310495" y="3270250"/>
            <a:ext cx="1304290" cy="398780"/>
          </a:xfrm>
          <a:prstGeom prst="rect">
            <a:avLst/>
          </a:prstGeom>
          <a:noFill/>
        </p:spPr>
        <p:txBody>
          <a:bodyPr wrap="square" rtlCol="0">
            <a:spAutoFit/>
          </a:bodyPr>
          <a:p>
            <a:r>
              <a:rPr lang="en-US" sz="2000" b="1" dirty="0"/>
              <a:t>Picture 4</a:t>
            </a:r>
            <a:endParaRPr lang="en-US" sz="2000" b="1" dirty="0"/>
          </a:p>
        </p:txBody>
      </p:sp>
      <p:sp>
        <p:nvSpPr>
          <p:cNvPr id="2" name="箭头: 燕尾形 4"/>
          <p:cNvSpPr/>
          <p:nvPr/>
        </p:nvSpPr>
        <p:spPr>
          <a:xfrm>
            <a:off x="2998529" y="75110"/>
            <a:ext cx="1964217"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r>
              <a:rPr lang="en-US" altLang="zh-CN" b="1" dirty="0" smtClean="0">
                <a:solidFill>
                  <a:schemeClr val="bg1"/>
                </a:solidFill>
              </a:rPr>
              <a:t>02  Vocabulary</a:t>
            </a:r>
            <a:endParaRPr lang="zh-CN" altLang="en-US" dirty="0">
              <a:solidFill>
                <a:schemeClr val="bg1"/>
              </a:solidFill>
            </a:endParaRPr>
          </a:p>
        </p:txBody>
      </p:sp>
      <p:sp>
        <p:nvSpPr>
          <p:cNvPr id="3" name="Rectangle 7"/>
          <p:cNvSpPr>
            <a:spLocks noChangeArrowheads="1"/>
          </p:cNvSpPr>
          <p:nvPr/>
        </p:nvSpPr>
        <p:spPr bwMode="auto">
          <a:xfrm>
            <a:off x="-13970" y="227970"/>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
            <a:off x="-12065" y="4445"/>
            <a:ext cx="876300" cy="971550"/>
          </a:xfrm>
          <a:prstGeom prst="rect">
            <a:avLst/>
          </a:prstGeom>
        </p:spPr>
      </p:pic>
      <p:pic>
        <p:nvPicPr>
          <p:cNvPr id="7" name="图片 6"/>
          <p:cNvPicPr>
            <a:picLocks noChangeAspect="1"/>
          </p:cNvPicPr>
          <p:nvPr/>
        </p:nvPicPr>
        <p:blipFill rotWithShape="1">
          <a:blip r:embed="rId4">
            <a:extLst>
              <a:ext uri="{BEBA8EAE-BF5A-486C-A8C5-ECC9F3942E4B}">
                <a14:imgProps xmlns:a14="http://schemas.microsoft.com/office/drawing/2010/main">
                  <a14:imgLayer r:embed="rId5">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212090" y="116205"/>
            <a:ext cx="509270" cy="50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blinds(horizontal)">
                                      <p:cBhvr>
                                        <p:cTn id="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208087" y="839345"/>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 name="矩形 1"/>
          <p:cNvSpPr/>
          <p:nvPr/>
        </p:nvSpPr>
        <p:spPr>
          <a:xfrm>
            <a:off x="515920" y="1002427"/>
            <a:ext cx="5441950" cy="398780"/>
          </a:xfrm>
          <a:prstGeom prst="rect">
            <a:avLst/>
          </a:prstGeom>
        </p:spPr>
        <p:txBody>
          <a:bodyPr wrap="none">
            <a:spAutoFit/>
          </a:bodyPr>
          <a:lstStyle/>
          <a:p>
            <a:r>
              <a:rPr lang="en-US" altLang="zh-CN" sz="2000" b="1" dirty="0">
                <a:solidFill>
                  <a:srgbClr val="C00000"/>
                </a:solidFill>
                <a:latin typeface="华康俪金黑W8(P)" pitchFamily="34" charset="-122"/>
                <a:ea typeface="华康俪金黑W8(P)" pitchFamily="34" charset="-122"/>
              </a:rPr>
              <a:t>3</a:t>
            </a:r>
            <a:r>
              <a:rPr lang="en-US" altLang="zh-CN" sz="2000" b="1" dirty="0" smtClean="0">
                <a:solidFill>
                  <a:srgbClr val="C00000"/>
                </a:solidFill>
                <a:latin typeface="华康俪金黑W8(P)" pitchFamily="34" charset="-122"/>
                <a:ea typeface="华康俪金黑W8(P)" pitchFamily="34" charset="-122"/>
              </a:rPr>
              <a:t>-1</a:t>
            </a:r>
            <a:r>
              <a:rPr lang="en-US" altLang="zh-CN" sz="2000" b="1" dirty="0">
                <a:solidFill>
                  <a:srgbClr val="C00000"/>
                </a:solidFill>
                <a:latin typeface="华康俪金黑W8(P)" pitchFamily="34" charset="-122"/>
                <a:ea typeface="华康俪金黑W8(P)" pitchFamily="34" charset="-122"/>
              </a:rPr>
              <a:t> Adding Vocabulary to Foundation Skill</a:t>
            </a:r>
            <a:endParaRPr lang="en-US" altLang="zh-CN" sz="2000" b="1" dirty="0">
              <a:solidFill>
                <a:srgbClr val="C00000"/>
              </a:solidFill>
              <a:latin typeface="华康俪金黑W8(P)" pitchFamily="34" charset="-122"/>
              <a:ea typeface="华康俪金黑W8(P)" pitchFamily="34" charset="-122"/>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箭头: 燕尾形 4"/>
          <p:cNvSpPr/>
          <p:nvPr/>
        </p:nvSpPr>
        <p:spPr>
          <a:xfrm>
            <a:off x="5073251" y="140519"/>
            <a:ext cx="1657446"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03  Skills</a:t>
            </a:r>
            <a:endParaRPr lang="zh-CN" altLang="en-US" dirty="0">
              <a:solidFill>
                <a:schemeClr val="bg1"/>
              </a:solidFill>
            </a:endParaRPr>
          </a:p>
        </p:txBody>
      </p:sp>
      <p:pic>
        <p:nvPicPr>
          <p:cNvPr id="15" name="图片 14"/>
          <p:cNvPicPr>
            <a:picLocks noChangeAspect="1"/>
          </p:cNvPicPr>
          <p:nvPr/>
        </p:nvPicPr>
        <p:blipFill>
          <a:blip r:embed="rId1">
            <a:extLst>
              <a:ext uri="{BEBA8EAE-BF5A-486C-A8C5-ECC9F3942E4B}">
                <a14:imgProps xmlns:a14="http://schemas.microsoft.com/office/drawing/2010/main">
                  <a14:imgLayer r:embed="rId2">
                    <a14:imgEffect>
                      <a14:backgroundRemoval t="10000" b="90000" l="10000" r="90000"/>
                    </a14:imgEffect>
                  </a14:imgLayer>
                </a14:imgProps>
              </a:ext>
            </a:extLst>
          </a:blip>
          <a:stretch>
            <a:fillRect/>
          </a:stretch>
        </p:blipFill>
        <p:spPr>
          <a:xfrm flipH="1">
            <a:off x="-172720" y="2071370"/>
            <a:ext cx="5070475" cy="1563370"/>
          </a:xfrm>
          <a:prstGeom prst="rect">
            <a:avLst/>
          </a:prstGeom>
        </p:spPr>
      </p:pic>
      <p:sp>
        <p:nvSpPr>
          <p:cNvPr id="16" name="矩形 15"/>
          <p:cNvSpPr/>
          <p:nvPr/>
        </p:nvSpPr>
        <p:spPr>
          <a:xfrm>
            <a:off x="208280" y="1401445"/>
            <a:ext cx="11856720" cy="1013460"/>
          </a:xfrm>
          <a:prstGeom prst="rect">
            <a:avLst/>
          </a:prstGeom>
        </p:spPr>
        <p:txBody>
          <a:bodyPr wrap="square">
            <a:spAutoFit/>
          </a:bodyPr>
          <a:lstStyle/>
          <a:p>
            <a:pPr marL="342900" indent="-342900">
              <a:lnSpc>
                <a:spcPct val="107000"/>
              </a:lnSpc>
              <a:spcAft>
                <a:spcPts val="800"/>
              </a:spcAft>
              <a:buFont typeface="Wingdings" panose="05000000000000000000" pitchFamily="2" charset="2"/>
              <a:buChar char="Ø"/>
            </a:pPr>
            <a:r>
              <a:rPr lang="en-CA" altLang="zh-CN" sz="2400" dirty="0">
                <a:latin typeface="Calibri" panose="020F0502020204030204" pitchFamily="34" charset="0"/>
                <a:ea typeface="等线" panose="02010600030101010101" pitchFamily="2" charset="-122"/>
                <a:cs typeface="Times New Roman" panose="02020603050405020304" pitchFamily="18" charset="0"/>
              </a:rPr>
              <a:t>The foundation skill of this unit is using </a:t>
            </a:r>
            <a:r>
              <a:rPr lang="en-CA" altLang="zh-CN" sz="2800" dirty="0">
                <a:solidFill>
                  <a:srgbClr val="C00000"/>
                </a:solidFill>
                <a:latin typeface="Calibri" panose="020F0502020204030204" pitchFamily="34" charset="0"/>
                <a:ea typeface="等线" panose="02010600030101010101" pitchFamily="2" charset="-122"/>
                <a:cs typeface="Times New Roman" panose="02020603050405020304" pitchFamily="18" charset="0"/>
              </a:rPr>
              <a:t>similes and metaphors </a:t>
            </a:r>
            <a:r>
              <a:rPr lang="en-US" altLang="en-CA" sz="2800" dirty="0">
                <a:solidFill>
                  <a:srgbClr val="C00000"/>
                </a:solidFill>
                <a:latin typeface="Calibri" panose="020F0502020204030204" pitchFamily="34" charset="0"/>
                <a:ea typeface="等线" panose="02010600030101010101" pitchFamily="2" charset="-122"/>
                <a:cs typeface="Times New Roman" panose="02020603050405020304" pitchFamily="18" charset="0"/>
              </a:rPr>
              <a:t>and other rhetorical devices </a:t>
            </a:r>
            <a:r>
              <a:rPr lang="en-CA" altLang="zh-CN" sz="2400" dirty="0">
                <a:latin typeface="Calibri" panose="020F0502020204030204" pitchFamily="34" charset="0"/>
                <a:ea typeface="等线" panose="02010600030101010101" pitchFamily="2" charset="-122"/>
                <a:cs typeface="Times New Roman" panose="02020603050405020304" pitchFamily="18" charset="0"/>
              </a:rPr>
              <a:t>. </a:t>
            </a:r>
            <a:r>
              <a:rPr dirty="0">
                <a:latin typeface="Calibri" panose="020F0502020204030204" pitchFamily="34" charset="0"/>
                <a:ea typeface="等线" panose="02010600030101010101" pitchFamily="2" charset="-122"/>
                <a:cs typeface="Times New Roman" panose="02020603050405020304" pitchFamily="18" charset="0"/>
              </a:rPr>
              <a:t> </a:t>
            </a:r>
            <a:r>
              <a:rPr lang="en-CA" altLang="zh-CN" sz="2400" dirty="0">
                <a:latin typeface="Calibri" panose="020F0502020204030204" pitchFamily="34" charset="0"/>
                <a:ea typeface="等线" panose="02010600030101010101" pitchFamily="2" charset="-122"/>
                <a:cs typeface="Times New Roman" panose="02020603050405020304" pitchFamily="18" charset="0"/>
              </a:rPr>
              <a:t>Go back to </a:t>
            </a:r>
            <a:r>
              <a:rPr lang="en-US" altLang="en-CA" sz="2400" dirty="0">
                <a:latin typeface="Calibri" panose="020F0502020204030204" pitchFamily="34" charset="0"/>
                <a:ea typeface="等线" panose="02010600030101010101" pitchFamily="2" charset="-122"/>
                <a:cs typeface="Times New Roman" panose="02020603050405020304" pitchFamily="18" charset="0"/>
              </a:rPr>
              <a:t>L</a:t>
            </a:r>
            <a:r>
              <a:rPr lang="en-CA" altLang="zh-CN" sz="2400" dirty="0">
                <a:latin typeface="Calibri" panose="020F0502020204030204" pitchFamily="34" charset="0"/>
                <a:ea typeface="等线" panose="02010600030101010101" pitchFamily="2" charset="-122"/>
                <a:cs typeface="Times New Roman" panose="02020603050405020304" pitchFamily="18" charset="0"/>
              </a:rPr>
              <a:t>esson</a:t>
            </a:r>
            <a:r>
              <a:rPr lang="en-US" altLang="en-CA" sz="2400" dirty="0">
                <a:latin typeface="Calibri" panose="020F0502020204030204" pitchFamily="34" charset="0"/>
                <a:ea typeface="等线" panose="02010600030101010101" pitchFamily="2" charset="-122"/>
                <a:cs typeface="Times New Roman" panose="02020603050405020304" pitchFamily="18" charset="0"/>
              </a:rPr>
              <a:t>1</a:t>
            </a:r>
            <a:r>
              <a:rPr lang="en-CA" altLang="zh-CN" sz="2400" dirty="0">
                <a:latin typeface="Calibri" panose="020F0502020204030204" pitchFamily="34" charset="0"/>
                <a:ea typeface="等线" panose="02010600030101010101" pitchFamily="2" charset="-122"/>
                <a:cs typeface="Times New Roman" panose="02020603050405020304" pitchFamily="18" charset="0"/>
              </a:rPr>
              <a:t> of this unit if you need to review.   </a:t>
            </a:r>
            <a:endParaRPr lang="zh-CN" altLang="zh-CN" sz="2400" dirty="0">
              <a:solidFill>
                <a:srgbClr val="FF0000"/>
              </a:solidFill>
              <a:effectLst>
                <a:outerShdw blurRad="38100" dist="38100" dir="2700000" algn="tl">
                  <a:srgbClr val="000000">
                    <a:alpha val="43137"/>
                  </a:srgbClr>
                </a:outerShdw>
              </a:effectLst>
              <a:latin typeface="Calibri" panose="020F0502020204030204" pitchFamily="34" charset="0"/>
              <a:ea typeface="等线" panose="02010600030101010101" pitchFamily="2" charset="-122"/>
              <a:cs typeface="Times New Roman" panose="02020603050405020304" pitchFamily="18" charset="0"/>
            </a:endParaRPr>
          </a:p>
        </p:txBody>
      </p:sp>
      <p:sp>
        <p:nvSpPr>
          <p:cNvPr id="4" name="文本框 3"/>
          <p:cNvSpPr txBox="1"/>
          <p:nvPr/>
        </p:nvSpPr>
        <p:spPr>
          <a:xfrm>
            <a:off x="1500505" y="2374265"/>
            <a:ext cx="10356215" cy="1930400"/>
          </a:xfrm>
          <a:prstGeom prst="rect">
            <a:avLst/>
          </a:prstGeom>
          <a:noFill/>
        </p:spPr>
        <p:txBody>
          <a:bodyPr wrap="square" rtlCol="0">
            <a:spAutoFit/>
          </a:bodyPr>
          <a:lstStyle/>
          <a:p>
            <a:pPr fontAlgn="auto">
              <a:lnSpc>
                <a:spcPts val="4780"/>
              </a:lnSpc>
            </a:pPr>
            <a:r>
              <a:rPr lang="en-US" sz="2400" b="1" dirty="0">
                <a:solidFill>
                  <a:srgbClr val="002060"/>
                </a:solidFill>
              </a:rPr>
              <a:t>       </a:t>
            </a:r>
            <a:r>
              <a:rPr lang="en-US" sz="2400" b="1" dirty="0">
                <a:solidFill>
                  <a:srgbClr val="0070C0"/>
                </a:solidFill>
              </a:rPr>
              <a:t>Quick Reminder:</a:t>
            </a:r>
            <a:r>
              <a:rPr lang="en-US" sz="2400" dirty="0">
                <a:solidFill>
                  <a:srgbClr val="002060"/>
                </a:solidFill>
              </a:rPr>
              <a:t>      </a:t>
            </a:r>
            <a:r>
              <a:rPr lang="en-US" sz="2800" dirty="0" smtClean="0">
                <a:solidFill>
                  <a:srgbClr val="C00000"/>
                </a:solidFill>
              </a:rPr>
              <a:t>Similes</a:t>
            </a:r>
            <a:r>
              <a:rPr lang="en-US" sz="2800" dirty="0" smtClean="0">
                <a:solidFill>
                  <a:srgbClr val="002060"/>
                </a:solidFill>
              </a:rPr>
              <a:t> compare two things</a:t>
            </a:r>
            <a:r>
              <a:rPr lang="en-US" sz="2800" b="1" dirty="0" smtClean="0">
                <a:solidFill>
                  <a:srgbClr val="002060"/>
                </a:solidFill>
              </a:rPr>
              <a:t> using “like/ seem / as /resemble/ comparable to”</a:t>
            </a:r>
            <a:r>
              <a:rPr lang="en-US" sz="2800" dirty="0" smtClean="0">
                <a:solidFill>
                  <a:srgbClr val="002060"/>
                </a:solidFill>
              </a:rPr>
              <a:t>.  </a:t>
            </a:r>
            <a:r>
              <a:rPr lang="en-US" sz="2800" dirty="0" smtClean="0">
                <a:solidFill>
                  <a:srgbClr val="C00000"/>
                </a:solidFill>
              </a:rPr>
              <a:t>Metaphors</a:t>
            </a:r>
            <a:r>
              <a:rPr lang="en-US" sz="2800" dirty="0" smtClean="0">
                <a:solidFill>
                  <a:srgbClr val="002060"/>
                </a:solidFill>
              </a:rPr>
              <a:t> </a:t>
            </a:r>
            <a:r>
              <a:rPr lang="en-US" sz="2800" b="1" dirty="0" smtClean="0">
                <a:solidFill>
                  <a:srgbClr val="002060"/>
                </a:solidFill>
              </a:rPr>
              <a:t>make a direct comparison </a:t>
            </a:r>
            <a:r>
              <a:rPr lang="en-US" sz="2800" dirty="0" smtClean="0">
                <a:solidFill>
                  <a:srgbClr val="002060"/>
                </a:solidFill>
              </a:rPr>
              <a:t>between two things. </a:t>
            </a:r>
            <a:endParaRPr lang="en-US" sz="2800" dirty="0">
              <a:solidFill>
                <a:srgbClr val="002060"/>
              </a:solidFill>
            </a:endParaRPr>
          </a:p>
        </p:txBody>
      </p:sp>
      <p:sp>
        <p:nvSpPr>
          <p:cNvPr id="100" name="文本框 99"/>
          <p:cNvSpPr txBox="1"/>
          <p:nvPr/>
        </p:nvSpPr>
        <p:spPr>
          <a:xfrm>
            <a:off x="585470" y="4304665"/>
            <a:ext cx="11244580" cy="2306955"/>
          </a:xfrm>
          <a:prstGeom prst="rect">
            <a:avLst/>
          </a:prstGeom>
          <a:noFill/>
          <a:ln w="9525">
            <a:solidFill>
              <a:schemeClr val="accent1"/>
            </a:solidFill>
          </a:ln>
        </p:spPr>
        <p:txBody>
          <a:bodyPr wrap="square">
            <a:spAutoFit/>
          </a:bodyPr>
          <a:p>
            <a:pPr marL="342900" indent="-342900">
              <a:buFont typeface="Arial" panose="020B0604020202020204" pitchFamily="34" charset="0"/>
              <a:buChar char="•"/>
            </a:pPr>
            <a:r>
              <a:rPr lang="en-US" sz="2400" b="0">
                <a:latin typeface="Calibri" panose="020F0502020204030204" pitchFamily="34" charset="0"/>
                <a:cs typeface="Times New Roman" panose="02020603050405020304" pitchFamily="18" charset="0"/>
              </a:rPr>
              <a:t>“The lake was as still as a mirror,” is an example of a </a:t>
            </a:r>
            <a:r>
              <a:rPr lang="en-US" sz="2400" b="1">
                <a:latin typeface="Calibri" panose="020F0502020204030204" pitchFamily="34" charset="0"/>
                <a:cs typeface="Times New Roman" panose="02020603050405020304" pitchFamily="18" charset="0"/>
              </a:rPr>
              <a:t>simile</a:t>
            </a:r>
            <a:r>
              <a:rPr lang="en-US" sz="2400" b="0">
                <a:latin typeface="Calibri" panose="020F0502020204030204" pitchFamily="34" charset="0"/>
                <a:cs typeface="Times New Roman" panose="02020603050405020304" pitchFamily="18" charset="0"/>
              </a:rPr>
              <a:t> since it compares a lake to a mirror using “</a:t>
            </a:r>
            <a:r>
              <a:rPr lang="en-US" sz="2400" b="1">
                <a:solidFill>
                  <a:srgbClr val="0070C0"/>
                </a:solidFill>
                <a:latin typeface="Calibri" panose="020F0502020204030204" pitchFamily="34" charset="0"/>
                <a:cs typeface="Times New Roman" panose="02020603050405020304" pitchFamily="18" charset="0"/>
              </a:rPr>
              <a:t>as</a:t>
            </a:r>
            <a:r>
              <a:rPr lang="en-US" sz="2400" b="0">
                <a:latin typeface="Calibri" panose="020F0502020204030204" pitchFamily="34" charset="0"/>
                <a:cs typeface="Times New Roman" panose="02020603050405020304" pitchFamily="18" charset="0"/>
              </a:rPr>
              <a:t>.”</a:t>
            </a:r>
            <a:endParaRPr lang="en-US" sz="2400" b="0">
              <a:latin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US" sz="2400" b="0">
                <a:latin typeface="Calibri" panose="020F0502020204030204" pitchFamily="34" charset="0"/>
                <a:cs typeface="Times New Roman" panose="02020603050405020304" pitchFamily="18" charset="0"/>
              </a:rPr>
              <a:t>“My injury screamed when I touched it,” is a </a:t>
            </a:r>
            <a:r>
              <a:rPr lang="en-US" sz="2400" b="1">
                <a:latin typeface="Calibri" panose="020F0502020204030204" pitchFamily="34" charset="0"/>
                <a:cs typeface="Times New Roman" panose="02020603050405020304" pitchFamily="18" charset="0"/>
              </a:rPr>
              <a:t>metaphor</a:t>
            </a:r>
            <a:r>
              <a:rPr lang="en-US" sz="2400" b="0">
                <a:latin typeface="Calibri" panose="020F0502020204030204" pitchFamily="34" charset="0"/>
                <a:cs typeface="Times New Roman" panose="02020603050405020304" pitchFamily="18" charset="0"/>
              </a:rPr>
              <a:t> since it </a:t>
            </a:r>
            <a:r>
              <a:rPr lang="en-US" sz="2400" b="1">
                <a:solidFill>
                  <a:srgbClr val="0070C0"/>
                </a:solidFill>
                <a:latin typeface="Calibri" panose="020F0502020204030204" pitchFamily="34" charset="0"/>
                <a:cs typeface="Times New Roman" panose="02020603050405020304" pitchFamily="18" charset="0"/>
              </a:rPr>
              <a:t>compares the injury to a person</a:t>
            </a:r>
            <a:r>
              <a:rPr lang="en-US" sz="2400" b="0">
                <a:latin typeface="Calibri" panose="020F0502020204030204" pitchFamily="34" charset="0"/>
                <a:cs typeface="Times New Roman" panose="02020603050405020304" pitchFamily="18" charset="0"/>
              </a:rPr>
              <a:t> that is screaming.    </a:t>
            </a:r>
            <a:endParaRPr lang="en-US" sz="2400" b="0">
              <a:latin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US" sz="2400" b="0">
                <a:latin typeface="Calibri" panose="020F0502020204030204" pitchFamily="34" charset="0"/>
                <a:cs typeface="Times New Roman" panose="02020603050405020304" pitchFamily="18" charset="0"/>
              </a:rPr>
              <a:t>“The mountain was a monster that destroyed our bodies,” is a </a:t>
            </a:r>
            <a:r>
              <a:rPr lang="en-US" sz="2400" b="1">
                <a:latin typeface="Calibri" panose="020F0502020204030204" pitchFamily="34" charset="0"/>
                <a:cs typeface="Times New Roman" panose="02020603050405020304" pitchFamily="18" charset="0"/>
              </a:rPr>
              <a:t>metaphor</a:t>
            </a:r>
            <a:r>
              <a:rPr lang="en-US" sz="2400" b="0">
                <a:latin typeface="Calibri" panose="020F0502020204030204" pitchFamily="34" charset="0"/>
                <a:cs typeface="Times New Roman" panose="02020603050405020304" pitchFamily="18" charset="0"/>
              </a:rPr>
              <a:t> since it </a:t>
            </a:r>
            <a:r>
              <a:rPr lang="en-US" sz="2400" b="1">
                <a:solidFill>
                  <a:srgbClr val="0070C0"/>
                </a:solidFill>
                <a:latin typeface="Calibri" panose="020F0502020204030204" pitchFamily="34" charset="0"/>
                <a:cs typeface="Times New Roman" panose="02020603050405020304" pitchFamily="18" charset="0"/>
              </a:rPr>
              <a:t>compares a mountain to a monster</a:t>
            </a:r>
            <a:r>
              <a:rPr lang="en-US" sz="2400" b="0">
                <a:latin typeface="Calibri" panose="020F0502020204030204" pitchFamily="34" charset="0"/>
                <a:cs typeface="Times New Roman" panose="02020603050405020304" pitchFamily="18" charset="0"/>
              </a:rPr>
              <a:t>.</a:t>
            </a:r>
            <a:endParaRPr lang="en-US" sz="2400" b="0">
              <a:latin typeface="Calibri" panose="020F0502020204030204" pitchFamily="34" charset="0"/>
              <a:cs typeface="Times New Roman" panose="02020603050405020304" pitchFamily="18" charset="0"/>
            </a:endParaRPr>
          </a:p>
        </p:txBody>
      </p:sp>
      <p:sp>
        <p:nvSpPr>
          <p:cNvPr id="3" name="Rectangle 7"/>
          <p:cNvSpPr>
            <a:spLocks noChangeArrowheads="1"/>
          </p:cNvSpPr>
          <p:nvPr/>
        </p:nvSpPr>
        <p:spPr bwMode="auto">
          <a:xfrm>
            <a:off x="-13970" y="227970"/>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
            <a:off x="-12065" y="4445"/>
            <a:ext cx="876300" cy="971550"/>
          </a:xfrm>
          <a:prstGeom prst="rect">
            <a:avLst/>
          </a:prstGeom>
        </p:spPr>
      </p:pic>
      <p:pic>
        <p:nvPicPr>
          <p:cNvPr id="7" name="图片 6"/>
          <p:cNvPicPr>
            <a:picLocks noChangeAspect="1"/>
          </p:cNvPicPr>
          <p:nvPr/>
        </p:nvPicPr>
        <p:blipFill rotWithShape="1">
          <a:blip r:embed="rId4">
            <a:extLst>
              <a:ext uri="{BEBA8EAE-BF5A-486C-A8C5-ECC9F3942E4B}">
                <a14:imgProps xmlns:a14="http://schemas.microsoft.com/office/drawing/2010/main">
                  <a14:imgLayer r:embed="rId5">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212090" y="116205"/>
            <a:ext cx="509270" cy="50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00">
                                            <p:txEl>
                                              <p:pRg st="0" end="0"/>
                                            </p:txEl>
                                          </p:spTgt>
                                        </p:tgtEl>
                                        <p:attrNameLst>
                                          <p:attrName>style.visibility</p:attrName>
                                        </p:attrNameLst>
                                      </p:cBhvr>
                                      <p:to>
                                        <p:strVal val="visible"/>
                                      </p:to>
                                    </p:set>
                                    <p:anim calcmode="lin" valueType="num">
                                      <p:cBhvr additive="base">
                                        <p:cTn id="12" dur="500"/>
                                        <p:tgtEl>
                                          <p:spTgt spid="100">
                                            <p:txEl>
                                              <p:pRg st="0" end="0"/>
                                            </p:txEl>
                                          </p:spTgt>
                                        </p:tgtEl>
                                        <p:attrNameLst>
                                          <p:attrName>ppt_y</p:attrName>
                                        </p:attrNameLst>
                                      </p:cBhvr>
                                      <p:tavLst>
                                        <p:tav tm="0">
                                          <p:val>
                                            <p:strVal val="#ppt_y+#ppt_h*1.125000"/>
                                          </p:val>
                                        </p:tav>
                                        <p:tav tm="100000">
                                          <p:val>
                                            <p:strVal val="#ppt_y"/>
                                          </p:val>
                                        </p:tav>
                                      </p:tavLst>
                                    </p:anim>
                                    <p:animEffect transition="in" filter="wipe(up)">
                                      <p:cBhvr>
                                        <p:cTn id="13" dur="500"/>
                                        <p:tgtEl>
                                          <p:spTgt spid="10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100">
                                            <p:txEl>
                                              <p:pRg st="1" end="1"/>
                                            </p:txEl>
                                          </p:spTgt>
                                        </p:tgtEl>
                                        <p:attrNameLst>
                                          <p:attrName>style.visibility</p:attrName>
                                        </p:attrNameLst>
                                      </p:cBhvr>
                                      <p:to>
                                        <p:strVal val="visible"/>
                                      </p:to>
                                    </p:set>
                                    <p:anim calcmode="lin" valueType="num">
                                      <p:cBhvr additive="base">
                                        <p:cTn id="18" dur="500"/>
                                        <p:tgtEl>
                                          <p:spTgt spid="100">
                                            <p:txEl>
                                              <p:pRg st="1" end="1"/>
                                            </p:txEl>
                                          </p:spTgt>
                                        </p:tgtEl>
                                        <p:attrNameLst>
                                          <p:attrName>ppt_y</p:attrName>
                                        </p:attrNameLst>
                                      </p:cBhvr>
                                      <p:tavLst>
                                        <p:tav tm="0">
                                          <p:val>
                                            <p:strVal val="#ppt_y+#ppt_h*1.125000"/>
                                          </p:val>
                                        </p:tav>
                                        <p:tav tm="100000">
                                          <p:val>
                                            <p:strVal val="#ppt_y"/>
                                          </p:val>
                                        </p:tav>
                                      </p:tavLst>
                                    </p:anim>
                                    <p:animEffect transition="in" filter="wipe(up)">
                                      <p:cBhvr>
                                        <p:cTn id="19" dur="500"/>
                                        <p:tgtEl>
                                          <p:spTgt spid="10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100">
                                            <p:txEl>
                                              <p:pRg st="2" end="2"/>
                                            </p:txEl>
                                          </p:spTgt>
                                        </p:tgtEl>
                                        <p:attrNameLst>
                                          <p:attrName>style.visibility</p:attrName>
                                        </p:attrNameLst>
                                      </p:cBhvr>
                                      <p:to>
                                        <p:strVal val="visible"/>
                                      </p:to>
                                    </p:set>
                                    <p:anim calcmode="lin" valueType="num">
                                      <p:cBhvr additive="base">
                                        <p:cTn id="24" dur="500"/>
                                        <p:tgtEl>
                                          <p:spTgt spid="100">
                                            <p:txEl>
                                              <p:pRg st="2" end="2"/>
                                            </p:txEl>
                                          </p:spTgt>
                                        </p:tgtEl>
                                        <p:attrNameLst>
                                          <p:attrName>ppt_y</p:attrName>
                                        </p:attrNameLst>
                                      </p:cBhvr>
                                      <p:tavLst>
                                        <p:tav tm="0">
                                          <p:val>
                                            <p:strVal val="#ppt_y+#ppt_h*1.125000"/>
                                          </p:val>
                                        </p:tav>
                                        <p:tav tm="100000">
                                          <p:val>
                                            <p:strVal val="#ppt_y"/>
                                          </p:val>
                                        </p:tav>
                                      </p:tavLst>
                                    </p:anim>
                                    <p:animEffect transition="in" filter="wipe(up)">
                                      <p:cBhvr>
                                        <p:cTn id="25" dur="500"/>
                                        <p:tgtEl>
                                          <p:spTgt spid="10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208087" y="839345"/>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 name="矩形 1"/>
          <p:cNvSpPr/>
          <p:nvPr/>
        </p:nvSpPr>
        <p:spPr>
          <a:xfrm>
            <a:off x="487345" y="987822"/>
            <a:ext cx="3902710" cy="398780"/>
          </a:xfrm>
          <a:prstGeom prst="rect">
            <a:avLst/>
          </a:prstGeom>
        </p:spPr>
        <p:txBody>
          <a:bodyPr wrap="none">
            <a:spAutoFit/>
          </a:bodyPr>
          <a:lstStyle/>
          <a:p>
            <a:pPr algn="l"/>
            <a:r>
              <a:rPr lang="en-US" altLang="zh-CN" sz="2000" b="1" dirty="0">
                <a:solidFill>
                  <a:srgbClr val="C00000"/>
                </a:solidFill>
                <a:latin typeface="华康俪金黑W8(P)" pitchFamily="34" charset="-122"/>
                <a:ea typeface="华康俪金黑W8(P)" pitchFamily="34" charset="-122"/>
              </a:rPr>
              <a:t>3</a:t>
            </a:r>
            <a:r>
              <a:rPr lang="en-US" altLang="zh-CN" sz="2000" b="1" dirty="0" smtClean="0">
                <a:solidFill>
                  <a:srgbClr val="C00000"/>
                </a:solidFill>
                <a:latin typeface="华康俪金黑W8(P)" pitchFamily="34" charset="-122"/>
                <a:ea typeface="华康俪金黑W8(P)" pitchFamily="34" charset="-122"/>
              </a:rPr>
              <a:t>-1-2</a:t>
            </a:r>
            <a:r>
              <a:rPr lang="en-US" altLang="zh-CN" sz="2000" b="1" dirty="0">
                <a:solidFill>
                  <a:srgbClr val="C00000"/>
                </a:solidFill>
                <a:latin typeface="华康俪金黑W8(P)" pitchFamily="34" charset="-122"/>
                <a:ea typeface="华康俪金黑W8(P)" pitchFamily="34" charset="-122"/>
              </a:rPr>
              <a:t> Concepts about Metaphor </a:t>
            </a:r>
            <a:endParaRPr lang="en-US" altLang="zh-CN" sz="2000" b="1" dirty="0">
              <a:solidFill>
                <a:srgbClr val="C00000"/>
              </a:solidFill>
              <a:latin typeface="华康俪金黑W8(P)" pitchFamily="34" charset="-122"/>
              <a:ea typeface="华康俪金黑W8(P)" pitchFamily="34" charset="-122"/>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箭头: 燕尾形 4"/>
          <p:cNvSpPr/>
          <p:nvPr/>
        </p:nvSpPr>
        <p:spPr>
          <a:xfrm>
            <a:off x="5073251" y="140519"/>
            <a:ext cx="1657446"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03  Skills</a:t>
            </a:r>
            <a:endParaRPr lang="zh-CN" altLang="en-US" dirty="0">
              <a:solidFill>
                <a:schemeClr val="bg1"/>
              </a:solidFill>
            </a:endParaRPr>
          </a:p>
        </p:txBody>
      </p:sp>
      <p:sp>
        <p:nvSpPr>
          <p:cNvPr id="3" name="Rectangle 7"/>
          <p:cNvSpPr>
            <a:spLocks noChangeArrowheads="1"/>
          </p:cNvSpPr>
          <p:nvPr/>
        </p:nvSpPr>
        <p:spPr bwMode="auto">
          <a:xfrm>
            <a:off x="-13970" y="227970"/>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080000">
            <a:off x="-12065" y="4445"/>
            <a:ext cx="876300" cy="971550"/>
          </a:xfrm>
          <a:prstGeom prst="rect">
            <a:avLst/>
          </a:prstGeom>
        </p:spPr>
      </p:pic>
      <p:pic>
        <p:nvPicPr>
          <p:cNvPr id="7" name="图片 6"/>
          <p:cNvPicPr>
            <a:picLocks noChangeAspect="1"/>
          </p:cNvPicPr>
          <p:nvPr/>
        </p:nvPicPr>
        <p:blipFill rotWithShape="1">
          <a:blip r:embed="rId2">
            <a:extLst>
              <a:ext uri="{BEBA8EAE-BF5A-486C-A8C5-ECC9F3942E4B}">
                <a14:imgProps xmlns:a14="http://schemas.microsoft.com/office/drawing/2010/main">
                  <a14:imgLayer r:embed="rId3">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212090" y="116205"/>
            <a:ext cx="509270" cy="508000"/>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71950" y="6039051"/>
            <a:ext cx="520050" cy="819282"/>
          </a:xfrm>
          <a:prstGeom prst="rect">
            <a:avLst/>
          </a:prstGeom>
        </p:spPr>
      </p:pic>
      <p:sp>
        <p:nvSpPr>
          <p:cNvPr id="4" name="TextBox 6"/>
          <p:cNvSpPr txBox="1"/>
          <p:nvPr/>
        </p:nvSpPr>
        <p:spPr>
          <a:xfrm>
            <a:off x="3422650" y="1558290"/>
            <a:ext cx="8522335" cy="1014730"/>
          </a:xfrm>
          <a:prstGeom prst="rect">
            <a:avLst/>
          </a:prstGeom>
          <a:noFill/>
        </p:spPr>
        <p:txBody>
          <a:bodyPr wrap="square" rtlCol="0">
            <a:spAutoFit/>
          </a:bodyPr>
          <a:lstStyle>
            <a:defPPr>
              <a:defRPr lang="zh-CN"/>
            </a:defPPr>
            <a:lvl1pPr algn="just">
              <a:defRPr sz="2000">
                <a:solidFill>
                  <a:srgbClr val="595959"/>
                </a:solidFill>
                <a:latin typeface="微软雅黑" panose="020B0503020204020204" pitchFamily="34" charset="-122"/>
                <a:ea typeface="微软雅黑" panose="020B0503020204020204" pitchFamily="34" charset="-122"/>
              </a:defRPr>
            </a:lvl1pPr>
          </a:lstStyle>
          <a:p>
            <a:pPr algn="l"/>
            <a:r>
              <a:rPr lang="en-US" b="1">
                <a:solidFill>
                  <a:schemeClr val="tx1"/>
                </a:solidFill>
                <a:latin typeface="Times New Roman" panose="02020603050405020304" pitchFamily="18" charset="0"/>
                <a:cs typeface="Times New Roman" panose="02020603050405020304" pitchFamily="18" charset="0"/>
                <a:sym typeface="微软雅黑" panose="020B0503020204020204" pitchFamily="34" charset="-122"/>
              </a:rPr>
              <a:t>《牛津词典》“</a:t>
            </a:r>
            <a:r>
              <a:rPr lang="en-US" b="1">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a word or phrase used to describe sb/sth else, in a way that is different from its normal use, in order</a:t>
            </a:r>
            <a:r>
              <a:rPr lang="en-US" b="1">
                <a:solidFill>
                  <a:srgbClr val="00B0F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 </a:t>
            </a:r>
            <a:r>
              <a:rPr lang="en-US"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to show that the two things have the same qualities </a:t>
            </a:r>
            <a:r>
              <a:rPr lang="en-US" b="1">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and</a:t>
            </a:r>
            <a:r>
              <a:rPr lang="en-US" b="1">
                <a:solidFill>
                  <a:srgbClr val="00B0F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 </a:t>
            </a:r>
            <a:r>
              <a:rPr lang="en-US"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to make the description more powerful</a:t>
            </a:r>
            <a:r>
              <a:rPr lang="en-US" sz="1800" b="1">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a:t>
            </a:r>
            <a:endParaRPr lang="en-US" sz="1800" b="1">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13" name="TextBox 7"/>
          <p:cNvSpPr txBox="1"/>
          <p:nvPr/>
        </p:nvSpPr>
        <p:spPr>
          <a:xfrm>
            <a:off x="4420235" y="2607310"/>
            <a:ext cx="7524750" cy="1014730"/>
          </a:xfrm>
          <a:prstGeom prst="rect">
            <a:avLst/>
          </a:prstGeom>
          <a:noFill/>
        </p:spPr>
        <p:txBody>
          <a:bodyPr wrap="square" rtlCol="0">
            <a:spAutoFit/>
          </a:bodyPr>
          <a:lstStyle>
            <a:defPPr>
              <a:defRPr lang="zh-CN"/>
            </a:defPPr>
            <a:lvl1pPr algn="just">
              <a:defRPr sz="2000">
                <a:solidFill>
                  <a:srgbClr val="595959"/>
                </a:solidFill>
                <a:latin typeface="微软雅黑" panose="020B0503020204020204" pitchFamily="34" charset="-122"/>
                <a:ea typeface="微软雅黑" panose="020B0503020204020204" pitchFamily="34" charset="-122"/>
              </a:defRPr>
            </a:lvl1pPr>
          </a:lstStyle>
          <a:p>
            <a:pPr algn="l"/>
            <a:r>
              <a:rPr lang="en-US" b="1">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《不列颠英语用法大全》“Metaphor, perhaps the most important figure of speech,</a:t>
            </a:r>
            <a:r>
              <a:rPr lang="en-US" b="1">
                <a:solidFill>
                  <a:srgbClr val="00B0F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 </a:t>
            </a:r>
            <a:r>
              <a:rPr lang="en-US"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points out resemblance but with no acknowledging word</a:t>
            </a:r>
            <a:r>
              <a:rPr lang="en-US" sz="1800" b="1">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a:t>
            </a:r>
            <a:endParaRPr lang="en-US" sz="1800" b="1">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15" name="Oval 10"/>
          <p:cNvSpPr>
            <a:spLocks noChangeArrowheads="1"/>
          </p:cNvSpPr>
          <p:nvPr/>
        </p:nvSpPr>
        <p:spPr bwMode="auto">
          <a:xfrm>
            <a:off x="2976353" y="1558052"/>
            <a:ext cx="463458" cy="463458"/>
          </a:xfrm>
          <a:prstGeom prst="ellipse">
            <a:avLst/>
          </a:prstGeom>
          <a:solidFill>
            <a:srgbClr val="00B0F0"/>
          </a:solidFill>
          <a:ln w="19050">
            <a:solidFill>
              <a:srgbClr val="FFFFFF"/>
            </a:solidFill>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pPr algn="ctr"/>
            <a:r>
              <a:rPr lang="en-US" altLang="zh-CN" dirty="0">
                <a:solidFill>
                  <a:srgbClr val="F8F8F8"/>
                </a:solidFill>
                <a:latin typeface="Lifeline JL" panose="00000400000000000000" pitchFamily="2" charset="0"/>
                <a:ea typeface="微软雅黑" panose="020B0503020204020204" pitchFamily="34" charset="-122"/>
              </a:rPr>
              <a:t>1</a:t>
            </a:r>
            <a:endParaRPr lang="zh-CN" altLang="en-US" dirty="0">
              <a:solidFill>
                <a:srgbClr val="F8F8F8"/>
              </a:solidFill>
              <a:latin typeface="Lifeline JL" panose="00000400000000000000" pitchFamily="2" charset="0"/>
              <a:ea typeface="微软雅黑" panose="020B0503020204020204" pitchFamily="34" charset="-122"/>
            </a:endParaRPr>
          </a:p>
        </p:txBody>
      </p:sp>
      <p:sp>
        <p:nvSpPr>
          <p:cNvPr id="16" name="Oval 13"/>
          <p:cNvSpPr>
            <a:spLocks noChangeArrowheads="1"/>
          </p:cNvSpPr>
          <p:nvPr/>
        </p:nvSpPr>
        <p:spPr bwMode="auto">
          <a:xfrm>
            <a:off x="3954981" y="2607388"/>
            <a:ext cx="464716" cy="463458"/>
          </a:xfrm>
          <a:prstGeom prst="ellipse">
            <a:avLst/>
          </a:prstGeom>
          <a:solidFill>
            <a:srgbClr val="00B0F0"/>
          </a:solidFill>
          <a:ln w="19050">
            <a:solidFill>
              <a:srgbClr val="FFFFFF"/>
            </a:solidFill>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pPr algn="ctr"/>
            <a:r>
              <a:rPr lang="en-US" altLang="zh-CN" dirty="0">
                <a:solidFill>
                  <a:srgbClr val="F8F8F8"/>
                </a:solidFill>
                <a:latin typeface="Lifeline JL" panose="00000400000000000000" pitchFamily="2" charset="0"/>
                <a:ea typeface="微软雅黑" panose="020B0503020204020204" pitchFamily="34" charset="-122"/>
              </a:rPr>
              <a:t>2</a:t>
            </a:r>
            <a:endParaRPr lang="zh-CN" altLang="en-US" dirty="0">
              <a:solidFill>
                <a:srgbClr val="F8F8F8"/>
              </a:solidFill>
              <a:latin typeface="Lifeline JL" panose="00000400000000000000" pitchFamily="2" charset="0"/>
              <a:ea typeface="微软雅黑" panose="020B0503020204020204" pitchFamily="34" charset="-122"/>
            </a:endParaRPr>
          </a:p>
        </p:txBody>
      </p:sp>
      <p:sp>
        <p:nvSpPr>
          <p:cNvPr id="17" name="TextBox 10"/>
          <p:cNvSpPr txBox="1"/>
          <p:nvPr/>
        </p:nvSpPr>
        <p:spPr>
          <a:xfrm>
            <a:off x="4419600" y="3770630"/>
            <a:ext cx="7431405" cy="1814830"/>
          </a:xfrm>
          <a:prstGeom prst="rect">
            <a:avLst/>
          </a:prstGeom>
          <a:noFill/>
        </p:spPr>
        <p:txBody>
          <a:bodyPr wrap="square" rtlCol="0">
            <a:spAutoFit/>
          </a:bodyPr>
          <a:lstStyle>
            <a:defPPr>
              <a:defRPr lang="zh-CN"/>
            </a:defPPr>
            <a:lvl1pPr algn="just">
              <a:defRPr sz="2000">
                <a:solidFill>
                  <a:srgbClr val="595959"/>
                </a:solidFill>
                <a:latin typeface="微软雅黑" panose="020B0503020204020204" pitchFamily="34" charset="-122"/>
                <a:ea typeface="微软雅黑" panose="020B0503020204020204" pitchFamily="34" charset="-122"/>
              </a:defRPr>
            </a:lvl1pPr>
          </a:lstStyle>
          <a:p>
            <a:pPr algn="l"/>
            <a:r>
              <a:rPr lang="en-US" b="1">
                <a:solidFill>
                  <a:schemeClr val="tx1"/>
                </a:solidFill>
                <a:latin typeface="Times New Roman" panose="02020603050405020304" pitchFamily="18" charset="0"/>
                <a:cs typeface="Times New Roman" panose="02020603050405020304" pitchFamily="18" charset="0"/>
                <a:sym typeface="微软雅黑" panose="020B0503020204020204" pitchFamily="34" charset="-122"/>
              </a:rPr>
              <a:t>《柯林斯字典》</a:t>
            </a:r>
            <a:r>
              <a:rPr lang="en-US" b="1">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“If one thing is a metaphor for another, it is intended or regarded as a symbol of it.”   </a:t>
            </a:r>
            <a:r>
              <a:rPr lang="en-US" sz="1800" b="1">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metaphor还有“象征”的含义。我们使用象征的时候，也多是在用</a:t>
            </a:r>
            <a:r>
              <a:rPr lang="en-US" sz="1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具象</a:t>
            </a:r>
            <a:r>
              <a:rPr lang="en-US" sz="1800" b="1">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来象征</a:t>
            </a:r>
            <a:r>
              <a:rPr lang="en-US" sz="1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抽象</a:t>
            </a:r>
            <a:r>
              <a:rPr lang="en-US" sz="1800" b="1">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、用</a:t>
            </a:r>
            <a:r>
              <a:rPr lang="en-US" sz="1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特殊</a:t>
            </a:r>
            <a:r>
              <a:rPr lang="en-US" sz="1800" b="1">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来象征</a:t>
            </a:r>
            <a:r>
              <a:rPr lang="en-US" sz="1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一般</a:t>
            </a:r>
            <a:r>
              <a:rPr lang="en-US" sz="1800" b="1">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、用</a:t>
            </a:r>
            <a:r>
              <a:rPr lang="en-US" sz="1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部分</a:t>
            </a:r>
            <a:r>
              <a:rPr lang="en-US" sz="1800" b="1">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来象征</a:t>
            </a:r>
            <a:r>
              <a:rPr lang="en-US" sz="1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全体</a:t>
            </a:r>
            <a:r>
              <a:rPr lang="en-US" sz="1800" b="1">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。当我们有了传输想法和感情的“触角”，想把自己的情感分毫不差地传输给别人，便使用各种方法</a:t>
            </a:r>
            <a:r>
              <a:rPr lang="en-US" sz="1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让对方联想其经历过的相同或相似的体验，唤醒其相近的情感</a:t>
            </a:r>
            <a:r>
              <a:rPr lang="en-US" sz="1800" b="1">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a:t>
            </a:r>
            <a:endParaRPr lang="en-US" sz="1800" b="1">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19" name="Oval 13"/>
          <p:cNvSpPr>
            <a:spLocks noChangeArrowheads="1"/>
          </p:cNvSpPr>
          <p:nvPr/>
        </p:nvSpPr>
        <p:spPr bwMode="auto">
          <a:xfrm>
            <a:off x="4068646" y="3673749"/>
            <a:ext cx="464716" cy="463458"/>
          </a:xfrm>
          <a:prstGeom prst="ellipse">
            <a:avLst/>
          </a:prstGeom>
          <a:solidFill>
            <a:srgbClr val="00B0F0"/>
          </a:solidFill>
          <a:ln w="19050">
            <a:solidFill>
              <a:srgbClr val="FFFFFF"/>
            </a:solidFill>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pPr algn="ctr"/>
            <a:r>
              <a:rPr lang="en-US" altLang="zh-CN" dirty="0">
                <a:solidFill>
                  <a:srgbClr val="F8F8F8"/>
                </a:solidFill>
                <a:latin typeface="Lifeline JL" panose="00000400000000000000" pitchFamily="2" charset="0"/>
                <a:ea typeface="微软雅黑" panose="020B0503020204020204" pitchFamily="34" charset="-122"/>
              </a:rPr>
              <a:t>3</a:t>
            </a:r>
            <a:endParaRPr lang="zh-CN" altLang="en-US" dirty="0">
              <a:solidFill>
                <a:srgbClr val="F8F8F8"/>
              </a:solidFill>
              <a:latin typeface="Lifeline JL" panose="00000400000000000000" pitchFamily="2" charset="0"/>
              <a:ea typeface="微软雅黑" panose="020B0503020204020204" pitchFamily="34" charset="-122"/>
            </a:endParaRPr>
          </a:p>
        </p:txBody>
      </p:sp>
      <p:sp>
        <p:nvSpPr>
          <p:cNvPr id="20" name="TextBox 12"/>
          <p:cNvSpPr txBox="1"/>
          <p:nvPr/>
        </p:nvSpPr>
        <p:spPr>
          <a:xfrm>
            <a:off x="2747010" y="5679440"/>
            <a:ext cx="8477885" cy="953135"/>
          </a:xfrm>
          <a:prstGeom prst="rect">
            <a:avLst/>
          </a:prstGeom>
          <a:noFill/>
        </p:spPr>
        <p:txBody>
          <a:bodyPr wrap="square" rtlCol="0">
            <a:spAutoFit/>
          </a:bodyPr>
          <a:lstStyle>
            <a:defPPr>
              <a:defRPr lang="zh-CN"/>
            </a:defPPr>
            <a:lvl1pPr algn="just">
              <a:defRPr sz="2000">
                <a:solidFill>
                  <a:srgbClr val="595959"/>
                </a:solidFill>
                <a:latin typeface="微软雅黑" panose="020B0503020204020204" pitchFamily="34" charset="-122"/>
                <a:ea typeface="微软雅黑" panose="020B0503020204020204" pitchFamily="34" charset="-122"/>
              </a:defRPr>
            </a:lvl1pPr>
          </a:lstStyle>
          <a:p>
            <a:pPr algn="l"/>
            <a:r>
              <a:rPr b="1">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关于隐喻，亚里士多德是这样定义的——</a:t>
            </a:r>
            <a:r>
              <a:rPr lang="en-US" b="1">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a:t>
            </a:r>
            <a:r>
              <a:rPr b="1">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以他物之名名此物。</a:t>
            </a:r>
            <a:r>
              <a:rPr lang="en-US" b="1">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a:t>
            </a:r>
            <a:endParaRPr b="1">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a:p>
            <a:pPr algn="l"/>
            <a:r>
              <a:rPr sz="1800" b="1">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      隐喻能</a:t>
            </a:r>
            <a:r>
              <a:rPr lang="en-US" sz="1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给予文字更强的力量</a:t>
            </a:r>
            <a:r>
              <a:rPr sz="1800" b="1">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。原因可能在于我们感知理解他人的情感时，更倾向于将其与某种实体</a:t>
            </a:r>
            <a:r>
              <a:rPr lang="en-US" sz="1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存在相联系</a:t>
            </a:r>
            <a:r>
              <a:rPr sz="1800" b="1">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；而</a:t>
            </a:r>
            <a:r>
              <a:rPr lang="en-US" sz="1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在传达和表述自己的感受时同理</a:t>
            </a:r>
            <a:r>
              <a:rPr sz="1800" b="1">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a:t>
            </a:r>
            <a:endParaRPr sz="1800" b="1">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21" name="Oval 13"/>
          <p:cNvSpPr>
            <a:spLocks noChangeArrowheads="1"/>
          </p:cNvSpPr>
          <p:nvPr/>
        </p:nvSpPr>
        <p:spPr bwMode="auto">
          <a:xfrm>
            <a:off x="2282391" y="5585551"/>
            <a:ext cx="464716" cy="463458"/>
          </a:xfrm>
          <a:prstGeom prst="ellipse">
            <a:avLst/>
          </a:prstGeom>
          <a:solidFill>
            <a:srgbClr val="00B0F0"/>
          </a:solidFill>
          <a:ln w="19050">
            <a:solidFill>
              <a:srgbClr val="FFFFFF"/>
            </a:solidFill>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pPr algn="ctr"/>
            <a:r>
              <a:rPr lang="en-US" altLang="zh-CN" dirty="0">
                <a:solidFill>
                  <a:srgbClr val="F8F8F8"/>
                </a:solidFill>
                <a:latin typeface="Lifeline JL" panose="00000400000000000000" pitchFamily="2" charset="0"/>
                <a:ea typeface="微软雅黑" panose="020B0503020204020204" pitchFamily="34" charset="-122"/>
              </a:rPr>
              <a:t>4</a:t>
            </a:r>
            <a:endParaRPr lang="zh-CN" altLang="en-US" dirty="0">
              <a:solidFill>
                <a:srgbClr val="F8F8F8"/>
              </a:solidFill>
              <a:latin typeface="Lifeline JL" panose="00000400000000000000" pitchFamily="2" charset="0"/>
              <a:ea typeface="微软雅黑" panose="020B0503020204020204" pitchFamily="34" charset="-122"/>
            </a:endParaRPr>
          </a:p>
        </p:txBody>
      </p:sp>
      <p:sp>
        <p:nvSpPr>
          <p:cNvPr id="24" name="Freeform 5"/>
          <p:cNvSpPr>
            <a:spLocks noEditPoints="1"/>
          </p:cNvSpPr>
          <p:nvPr/>
        </p:nvSpPr>
        <p:spPr bwMode="auto">
          <a:xfrm rot="205171">
            <a:off x="-584554" y="2147680"/>
            <a:ext cx="4354235" cy="4358695"/>
          </a:xfrm>
          <a:custGeom>
            <a:avLst/>
            <a:gdLst>
              <a:gd name="T0" fmla="*/ 50 w 4280"/>
              <a:gd name="T1" fmla="*/ 3831 h 4280"/>
              <a:gd name="T2" fmla="*/ 59 w 4280"/>
              <a:gd name="T3" fmla="*/ 4021 h 4280"/>
              <a:gd name="T4" fmla="*/ 259 w 4280"/>
              <a:gd name="T5" fmla="*/ 4221 h 4280"/>
              <a:gd name="T6" fmla="*/ 449 w 4280"/>
              <a:gd name="T7" fmla="*/ 4230 h 4280"/>
              <a:gd name="T8" fmla="*/ 1047 w 4280"/>
              <a:gd name="T9" fmla="*/ 3632 h 4280"/>
              <a:gd name="T10" fmla="*/ 1038 w 4280"/>
              <a:gd name="T11" fmla="*/ 3443 h 4280"/>
              <a:gd name="T12" fmla="*/ 837 w 4280"/>
              <a:gd name="T13" fmla="*/ 3242 h 4280"/>
              <a:gd name="T14" fmla="*/ 648 w 4280"/>
              <a:gd name="T15" fmla="*/ 3233 h 4280"/>
              <a:gd name="T16" fmla="*/ 50 w 4280"/>
              <a:gd name="T17" fmla="*/ 3831 h 4280"/>
              <a:gd name="T18" fmla="*/ 2717 w 4280"/>
              <a:gd name="T19" fmla="*/ 3126 h 4280"/>
              <a:gd name="T20" fmla="*/ 3822 w 4280"/>
              <a:gd name="T21" fmla="*/ 2669 h 4280"/>
              <a:gd name="T22" fmla="*/ 4280 w 4280"/>
              <a:gd name="T23" fmla="*/ 1563 h 4280"/>
              <a:gd name="T24" fmla="*/ 3822 w 4280"/>
              <a:gd name="T25" fmla="*/ 458 h 4280"/>
              <a:gd name="T26" fmla="*/ 2717 w 4280"/>
              <a:gd name="T27" fmla="*/ 0 h 4280"/>
              <a:gd name="T28" fmla="*/ 1611 w 4280"/>
              <a:gd name="T29" fmla="*/ 458 h 4280"/>
              <a:gd name="T30" fmla="*/ 1417 w 4280"/>
              <a:gd name="T31" fmla="*/ 2431 h 4280"/>
              <a:gd name="T32" fmla="*/ 1369 w 4280"/>
              <a:gd name="T33" fmla="*/ 2462 h 4280"/>
              <a:gd name="T34" fmla="*/ 1360 w 4280"/>
              <a:gd name="T35" fmla="*/ 2472 h 4280"/>
              <a:gd name="T36" fmla="*/ 1360 w 4280"/>
              <a:gd name="T37" fmla="*/ 2670 h 4280"/>
              <a:gd name="T38" fmla="*/ 1610 w 4280"/>
              <a:gd name="T39" fmla="*/ 2920 h 4280"/>
              <a:gd name="T40" fmla="*/ 1808 w 4280"/>
              <a:gd name="T41" fmla="*/ 2920 h 4280"/>
              <a:gd name="T42" fmla="*/ 1818 w 4280"/>
              <a:gd name="T43" fmla="*/ 2911 h 4280"/>
              <a:gd name="T44" fmla="*/ 1849 w 4280"/>
              <a:gd name="T45" fmla="*/ 2864 h 4280"/>
              <a:gd name="T46" fmla="*/ 2717 w 4280"/>
              <a:gd name="T47" fmla="*/ 3126 h 4280"/>
              <a:gd name="T48" fmla="*/ 2717 w 4280"/>
              <a:gd name="T49" fmla="*/ 291 h 4280"/>
              <a:gd name="T50" fmla="*/ 3617 w 4280"/>
              <a:gd name="T51" fmla="*/ 663 h 4280"/>
              <a:gd name="T52" fmla="*/ 3989 w 4280"/>
              <a:gd name="T53" fmla="*/ 1563 h 4280"/>
              <a:gd name="T54" fmla="*/ 3617 w 4280"/>
              <a:gd name="T55" fmla="*/ 2463 h 4280"/>
              <a:gd name="T56" fmla="*/ 2717 w 4280"/>
              <a:gd name="T57" fmla="*/ 2836 h 4280"/>
              <a:gd name="T58" fmla="*/ 1817 w 4280"/>
              <a:gd name="T59" fmla="*/ 2463 h 4280"/>
              <a:gd name="T60" fmla="*/ 1817 w 4280"/>
              <a:gd name="T61" fmla="*/ 663 h 4280"/>
              <a:gd name="T62" fmla="*/ 2717 w 4280"/>
              <a:gd name="T63" fmla="*/ 291 h 4280"/>
              <a:gd name="T64" fmla="*/ 1036 w 4280"/>
              <a:gd name="T65" fmla="*/ 2894 h 4280"/>
              <a:gd name="T66" fmla="*/ 1036 w 4280"/>
              <a:gd name="T67" fmla="*/ 3244 h 4280"/>
              <a:gd name="T68" fmla="*/ 1386 w 4280"/>
              <a:gd name="T69" fmla="*/ 3244 h 4280"/>
              <a:gd name="T70" fmla="*/ 1386 w 4280"/>
              <a:gd name="T71" fmla="*/ 2894 h 4280"/>
              <a:gd name="T72" fmla="*/ 1036 w 4280"/>
              <a:gd name="T73" fmla="*/ 2894 h 4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80" h="4280">
                <a:moveTo>
                  <a:pt x="50" y="3831"/>
                </a:moveTo>
                <a:cubicBezTo>
                  <a:pt x="0" y="3881"/>
                  <a:pt x="4" y="3966"/>
                  <a:pt x="59" y="4021"/>
                </a:cubicBezTo>
                <a:lnTo>
                  <a:pt x="259" y="4221"/>
                </a:lnTo>
                <a:cubicBezTo>
                  <a:pt x="314" y="4276"/>
                  <a:pt x="399" y="4280"/>
                  <a:pt x="449" y="4230"/>
                </a:cubicBezTo>
                <a:lnTo>
                  <a:pt x="1047" y="3632"/>
                </a:lnTo>
                <a:cubicBezTo>
                  <a:pt x="1096" y="3583"/>
                  <a:pt x="1092" y="3498"/>
                  <a:pt x="1038" y="3443"/>
                </a:cubicBezTo>
                <a:lnTo>
                  <a:pt x="837" y="3242"/>
                </a:lnTo>
                <a:cubicBezTo>
                  <a:pt x="782" y="3188"/>
                  <a:pt x="697" y="3184"/>
                  <a:pt x="648" y="3233"/>
                </a:cubicBezTo>
                <a:lnTo>
                  <a:pt x="50" y="3831"/>
                </a:lnTo>
                <a:close/>
                <a:moveTo>
                  <a:pt x="2717" y="3126"/>
                </a:moveTo>
                <a:cubicBezTo>
                  <a:pt x="3134" y="3126"/>
                  <a:pt x="3527" y="2964"/>
                  <a:pt x="3822" y="2669"/>
                </a:cubicBezTo>
                <a:cubicBezTo>
                  <a:pt x="4117" y="2373"/>
                  <a:pt x="4280" y="1981"/>
                  <a:pt x="4280" y="1563"/>
                </a:cubicBezTo>
                <a:cubicBezTo>
                  <a:pt x="4280" y="1146"/>
                  <a:pt x="4117" y="753"/>
                  <a:pt x="3822" y="458"/>
                </a:cubicBezTo>
                <a:cubicBezTo>
                  <a:pt x="3527" y="163"/>
                  <a:pt x="3134" y="0"/>
                  <a:pt x="2717" y="0"/>
                </a:cubicBezTo>
                <a:cubicBezTo>
                  <a:pt x="2299" y="0"/>
                  <a:pt x="1907" y="163"/>
                  <a:pt x="1611" y="458"/>
                </a:cubicBezTo>
                <a:cubicBezTo>
                  <a:pt x="1076" y="993"/>
                  <a:pt x="1011" y="1824"/>
                  <a:pt x="1417" y="2431"/>
                </a:cubicBezTo>
                <a:cubicBezTo>
                  <a:pt x="1399" y="2438"/>
                  <a:pt x="1383" y="2448"/>
                  <a:pt x="1369" y="2462"/>
                </a:cubicBezTo>
                <a:lnTo>
                  <a:pt x="1360" y="2472"/>
                </a:lnTo>
                <a:cubicBezTo>
                  <a:pt x="1305" y="2526"/>
                  <a:pt x="1305" y="2615"/>
                  <a:pt x="1360" y="2670"/>
                </a:cubicBezTo>
                <a:lnTo>
                  <a:pt x="1610" y="2920"/>
                </a:lnTo>
                <a:cubicBezTo>
                  <a:pt x="1665" y="2975"/>
                  <a:pt x="1754" y="2975"/>
                  <a:pt x="1808" y="2920"/>
                </a:cubicBezTo>
                <a:lnTo>
                  <a:pt x="1818" y="2911"/>
                </a:lnTo>
                <a:cubicBezTo>
                  <a:pt x="1832" y="2897"/>
                  <a:pt x="1842" y="2881"/>
                  <a:pt x="1849" y="2864"/>
                </a:cubicBezTo>
                <a:cubicBezTo>
                  <a:pt x="2104" y="3035"/>
                  <a:pt x="2403" y="3126"/>
                  <a:pt x="2717" y="3126"/>
                </a:cubicBezTo>
                <a:close/>
                <a:moveTo>
                  <a:pt x="2717" y="291"/>
                </a:moveTo>
                <a:cubicBezTo>
                  <a:pt x="3057" y="291"/>
                  <a:pt x="3376" y="423"/>
                  <a:pt x="3617" y="663"/>
                </a:cubicBezTo>
                <a:cubicBezTo>
                  <a:pt x="3857" y="904"/>
                  <a:pt x="3989" y="1223"/>
                  <a:pt x="3989" y="1563"/>
                </a:cubicBezTo>
                <a:cubicBezTo>
                  <a:pt x="3989" y="1903"/>
                  <a:pt x="3857" y="2223"/>
                  <a:pt x="3617" y="2463"/>
                </a:cubicBezTo>
                <a:cubicBezTo>
                  <a:pt x="3376" y="2703"/>
                  <a:pt x="3057" y="2836"/>
                  <a:pt x="2717" y="2836"/>
                </a:cubicBezTo>
                <a:cubicBezTo>
                  <a:pt x="2377" y="2836"/>
                  <a:pt x="2057" y="2703"/>
                  <a:pt x="1817" y="2463"/>
                </a:cubicBezTo>
                <a:cubicBezTo>
                  <a:pt x="1321" y="1967"/>
                  <a:pt x="1321" y="1160"/>
                  <a:pt x="1817" y="663"/>
                </a:cubicBezTo>
                <a:cubicBezTo>
                  <a:pt x="2057" y="423"/>
                  <a:pt x="2377" y="291"/>
                  <a:pt x="2717" y="291"/>
                </a:cubicBezTo>
                <a:close/>
                <a:moveTo>
                  <a:pt x="1036" y="2894"/>
                </a:moveTo>
                <a:cubicBezTo>
                  <a:pt x="940" y="2991"/>
                  <a:pt x="940" y="3147"/>
                  <a:pt x="1036" y="3244"/>
                </a:cubicBezTo>
                <a:cubicBezTo>
                  <a:pt x="1133" y="3340"/>
                  <a:pt x="1289" y="3340"/>
                  <a:pt x="1386" y="3244"/>
                </a:cubicBezTo>
                <a:cubicBezTo>
                  <a:pt x="1482" y="3147"/>
                  <a:pt x="1482" y="2991"/>
                  <a:pt x="1386" y="2894"/>
                </a:cubicBezTo>
                <a:cubicBezTo>
                  <a:pt x="1289" y="2798"/>
                  <a:pt x="1133" y="2798"/>
                  <a:pt x="1036" y="2894"/>
                </a:cubicBezTo>
                <a:close/>
              </a:path>
            </a:pathLst>
          </a:custGeom>
          <a:solidFill>
            <a:srgbClr val="00B0F0"/>
          </a:solidFill>
          <a:ln w="38100" cap="flat">
            <a:solidFill>
              <a:srgbClr val="FFFFFF"/>
            </a:solidFill>
            <a:prstDash val="solid"/>
            <a:miter lim="800000"/>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27" name="Freeform 26"/>
          <p:cNvSpPr>
            <a:spLocks noEditPoints="1"/>
          </p:cNvSpPr>
          <p:nvPr/>
        </p:nvSpPr>
        <p:spPr bwMode="auto">
          <a:xfrm>
            <a:off x="1664335" y="4137025"/>
            <a:ext cx="1258570" cy="708660"/>
          </a:xfrm>
          <a:custGeom>
            <a:avLst/>
            <a:gdLst>
              <a:gd name="T0" fmla="*/ 373 w 678"/>
              <a:gd name="T1" fmla="*/ 551 h 630"/>
              <a:gd name="T2" fmla="*/ 280 w 678"/>
              <a:gd name="T3" fmla="*/ 593 h 630"/>
              <a:gd name="T4" fmla="*/ 190 w 678"/>
              <a:gd name="T5" fmla="*/ 21 h 630"/>
              <a:gd name="T6" fmla="*/ 210 w 678"/>
              <a:gd name="T7" fmla="*/ 34 h 630"/>
              <a:gd name="T8" fmla="*/ 342 w 678"/>
              <a:gd name="T9" fmla="*/ 1 h 630"/>
              <a:gd name="T10" fmla="*/ 169 w 678"/>
              <a:gd name="T11" fmla="*/ 25 h 630"/>
              <a:gd name="T12" fmla="*/ 207 w 678"/>
              <a:gd name="T13" fmla="*/ 62 h 630"/>
              <a:gd name="T14" fmla="*/ 199 w 678"/>
              <a:gd name="T15" fmla="*/ 340 h 630"/>
              <a:gd name="T16" fmla="*/ 161 w 678"/>
              <a:gd name="T17" fmla="*/ 304 h 630"/>
              <a:gd name="T18" fmla="*/ 169 w 678"/>
              <a:gd name="T19" fmla="*/ 25 h 630"/>
              <a:gd name="T20" fmla="*/ 309 w 678"/>
              <a:gd name="T21" fmla="*/ 120 h 630"/>
              <a:gd name="T22" fmla="*/ 467 w 678"/>
              <a:gd name="T23" fmla="*/ 102 h 630"/>
              <a:gd name="T24" fmla="*/ 291 w 678"/>
              <a:gd name="T25" fmla="*/ 109 h 630"/>
              <a:gd name="T26" fmla="*/ 300 w 678"/>
              <a:gd name="T27" fmla="*/ 133 h 630"/>
              <a:gd name="T28" fmla="*/ 308 w 678"/>
              <a:gd name="T29" fmla="*/ 422 h 630"/>
              <a:gd name="T30" fmla="*/ 270 w 678"/>
              <a:gd name="T31" fmla="*/ 410 h 630"/>
              <a:gd name="T32" fmla="*/ 263 w 678"/>
              <a:gd name="T33" fmla="*/ 122 h 630"/>
              <a:gd name="T34" fmla="*/ 322 w 678"/>
              <a:gd name="T35" fmla="*/ 145 h 630"/>
              <a:gd name="T36" fmla="*/ 511 w 678"/>
              <a:gd name="T37" fmla="*/ 145 h 630"/>
              <a:gd name="T38" fmla="*/ 486 w 678"/>
              <a:gd name="T39" fmla="*/ 406 h 630"/>
              <a:gd name="T40" fmla="*/ 322 w 678"/>
              <a:gd name="T41" fmla="*/ 145 h 630"/>
              <a:gd name="T42" fmla="*/ 481 w 678"/>
              <a:gd name="T43" fmla="*/ 166 h 630"/>
              <a:gd name="T44" fmla="*/ 354 w 678"/>
              <a:gd name="T45" fmla="*/ 240 h 630"/>
              <a:gd name="T46" fmla="*/ 221 w 678"/>
              <a:gd name="T47" fmla="*/ 56 h 630"/>
              <a:gd name="T48" fmla="*/ 410 w 678"/>
              <a:gd name="T49" fmla="*/ 56 h 630"/>
              <a:gd name="T50" fmla="*/ 255 w 678"/>
              <a:gd name="T51" fmla="*/ 83 h 630"/>
              <a:gd name="T52" fmla="*/ 240 w 678"/>
              <a:gd name="T53" fmla="*/ 335 h 630"/>
              <a:gd name="T54" fmla="*/ 221 w 678"/>
              <a:gd name="T55" fmla="*/ 56 h 630"/>
              <a:gd name="T56" fmla="*/ 134 w 678"/>
              <a:gd name="T57" fmla="*/ 188 h 630"/>
              <a:gd name="T58" fmla="*/ 104 w 678"/>
              <a:gd name="T59" fmla="*/ 135 h 630"/>
              <a:gd name="T60" fmla="*/ 54 w 678"/>
              <a:gd name="T61" fmla="*/ 467 h 630"/>
              <a:gd name="T62" fmla="*/ 90 w 678"/>
              <a:gd name="T63" fmla="*/ 515 h 630"/>
              <a:gd name="T64" fmla="*/ 0 w 678"/>
              <a:gd name="T65" fmla="*/ 630 h 630"/>
              <a:gd name="T66" fmla="*/ 678 w 678"/>
              <a:gd name="T67" fmla="*/ 586 h 630"/>
              <a:gd name="T68" fmla="*/ 621 w 678"/>
              <a:gd name="T69" fmla="*/ 467 h 630"/>
              <a:gd name="T70" fmla="*/ 571 w 678"/>
              <a:gd name="T71" fmla="*/ 135 h 630"/>
              <a:gd name="T72" fmla="*/ 541 w 678"/>
              <a:gd name="T73" fmla="*/ 188 h 630"/>
              <a:gd name="T74" fmla="*/ 573 w 678"/>
              <a:gd name="T75" fmla="*/ 474 h 630"/>
              <a:gd name="T76" fmla="*/ 101 w 678"/>
              <a:gd name="T77" fmla="*/ 188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78" h="630">
                <a:moveTo>
                  <a:pt x="301" y="551"/>
                </a:moveTo>
                <a:lnTo>
                  <a:pt x="373" y="551"/>
                </a:lnTo>
                <a:lnTo>
                  <a:pt x="398" y="593"/>
                </a:lnTo>
                <a:lnTo>
                  <a:pt x="280" y="593"/>
                </a:lnTo>
                <a:lnTo>
                  <a:pt x="301" y="551"/>
                </a:lnTo>
                <a:close/>
                <a:moveTo>
                  <a:pt x="190" y="21"/>
                </a:moveTo>
                <a:lnTo>
                  <a:pt x="207" y="32"/>
                </a:lnTo>
                <a:cubicBezTo>
                  <a:pt x="208" y="32"/>
                  <a:pt x="209" y="33"/>
                  <a:pt x="210" y="34"/>
                </a:cubicBezTo>
                <a:lnTo>
                  <a:pt x="366" y="14"/>
                </a:lnTo>
                <a:cubicBezTo>
                  <a:pt x="362" y="5"/>
                  <a:pt x="353" y="0"/>
                  <a:pt x="342" y="1"/>
                </a:cubicBezTo>
                <a:lnTo>
                  <a:pt x="190" y="21"/>
                </a:lnTo>
                <a:close/>
                <a:moveTo>
                  <a:pt x="169" y="25"/>
                </a:moveTo>
                <a:lnTo>
                  <a:pt x="199" y="44"/>
                </a:lnTo>
                <a:cubicBezTo>
                  <a:pt x="203" y="47"/>
                  <a:pt x="207" y="55"/>
                  <a:pt x="207" y="62"/>
                </a:cubicBezTo>
                <a:lnTo>
                  <a:pt x="207" y="333"/>
                </a:lnTo>
                <a:cubicBezTo>
                  <a:pt x="207" y="340"/>
                  <a:pt x="203" y="343"/>
                  <a:pt x="199" y="340"/>
                </a:cubicBezTo>
                <a:lnTo>
                  <a:pt x="169" y="322"/>
                </a:lnTo>
                <a:cubicBezTo>
                  <a:pt x="165" y="319"/>
                  <a:pt x="161" y="311"/>
                  <a:pt x="161" y="304"/>
                </a:cubicBezTo>
                <a:lnTo>
                  <a:pt x="161" y="33"/>
                </a:lnTo>
                <a:cubicBezTo>
                  <a:pt x="161" y="26"/>
                  <a:pt x="165" y="23"/>
                  <a:pt x="169" y="25"/>
                </a:cubicBezTo>
                <a:close/>
                <a:moveTo>
                  <a:pt x="291" y="109"/>
                </a:moveTo>
                <a:lnTo>
                  <a:pt x="309" y="120"/>
                </a:lnTo>
                <a:cubicBezTo>
                  <a:pt x="310" y="121"/>
                  <a:pt x="310" y="122"/>
                  <a:pt x="311" y="122"/>
                </a:cubicBezTo>
                <a:lnTo>
                  <a:pt x="467" y="102"/>
                </a:lnTo>
                <a:cubicBezTo>
                  <a:pt x="464" y="94"/>
                  <a:pt x="454" y="88"/>
                  <a:pt x="443" y="90"/>
                </a:cubicBezTo>
                <a:lnTo>
                  <a:pt x="291" y="109"/>
                </a:lnTo>
                <a:close/>
                <a:moveTo>
                  <a:pt x="270" y="114"/>
                </a:moveTo>
                <a:lnTo>
                  <a:pt x="300" y="133"/>
                </a:lnTo>
                <a:cubicBezTo>
                  <a:pt x="304" y="136"/>
                  <a:pt x="308" y="144"/>
                  <a:pt x="308" y="151"/>
                </a:cubicBezTo>
                <a:lnTo>
                  <a:pt x="308" y="422"/>
                </a:lnTo>
                <a:cubicBezTo>
                  <a:pt x="308" y="428"/>
                  <a:pt x="304" y="432"/>
                  <a:pt x="300" y="429"/>
                </a:cubicBezTo>
                <a:lnTo>
                  <a:pt x="270" y="410"/>
                </a:lnTo>
                <a:cubicBezTo>
                  <a:pt x="266" y="407"/>
                  <a:pt x="263" y="400"/>
                  <a:pt x="263" y="393"/>
                </a:cubicBezTo>
                <a:lnTo>
                  <a:pt x="263" y="122"/>
                </a:lnTo>
                <a:cubicBezTo>
                  <a:pt x="263" y="115"/>
                  <a:pt x="266" y="111"/>
                  <a:pt x="270" y="114"/>
                </a:cubicBezTo>
                <a:close/>
                <a:moveTo>
                  <a:pt x="322" y="145"/>
                </a:moveTo>
                <a:lnTo>
                  <a:pt x="486" y="124"/>
                </a:lnTo>
                <a:cubicBezTo>
                  <a:pt x="500" y="122"/>
                  <a:pt x="511" y="131"/>
                  <a:pt x="511" y="145"/>
                </a:cubicBezTo>
                <a:lnTo>
                  <a:pt x="511" y="378"/>
                </a:lnTo>
                <a:cubicBezTo>
                  <a:pt x="511" y="391"/>
                  <a:pt x="500" y="404"/>
                  <a:pt x="486" y="406"/>
                </a:cubicBezTo>
                <a:lnTo>
                  <a:pt x="322" y="426"/>
                </a:lnTo>
                <a:lnTo>
                  <a:pt x="322" y="145"/>
                </a:lnTo>
                <a:close/>
                <a:moveTo>
                  <a:pt x="354" y="183"/>
                </a:moveTo>
                <a:lnTo>
                  <a:pt x="481" y="166"/>
                </a:lnTo>
                <a:lnTo>
                  <a:pt x="481" y="224"/>
                </a:lnTo>
                <a:lnTo>
                  <a:pt x="354" y="240"/>
                </a:lnTo>
                <a:lnTo>
                  <a:pt x="354" y="183"/>
                </a:lnTo>
                <a:close/>
                <a:moveTo>
                  <a:pt x="221" y="56"/>
                </a:moveTo>
                <a:lnTo>
                  <a:pt x="384" y="35"/>
                </a:lnTo>
                <a:cubicBezTo>
                  <a:pt x="398" y="33"/>
                  <a:pt x="410" y="43"/>
                  <a:pt x="410" y="56"/>
                </a:cubicBezTo>
                <a:lnTo>
                  <a:pt x="410" y="63"/>
                </a:lnTo>
                <a:lnTo>
                  <a:pt x="255" y="83"/>
                </a:lnTo>
                <a:cubicBezTo>
                  <a:pt x="244" y="86"/>
                  <a:pt x="240" y="93"/>
                  <a:pt x="240" y="107"/>
                </a:cubicBezTo>
                <a:lnTo>
                  <a:pt x="240" y="335"/>
                </a:lnTo>
                <a:lnTo>
                  <a:pt x="221" y="338"/>
                </a:lnTo>
                <a:lnTo>
                  <a:pt x="221" y="56"/>
                </a:lnTo>
                <a:close/>
                <a:moveTo>
                  <a:pt x="101" y="188"/>
                </a:moveTo>
                <a:lnTo>
                  <a:pt x="134" y="188"/>
                </a:lnTo>
                <a:lnTo>
                  <a:pt x="134" y="135"/>
                </a:lnTo>
                <a:lnTo>
                  <a:pt x="104" y="135"/>
                </a:lnTo>
                <a:cubicBezTo>
                  <a:pt x="76" y="135"/>
                  <a:pt x="54" y="158"/>
                  <a:pt x="54" y="186"/>
                </a:cubicBezTo>
                <a:lnTo>
                  <a:pt x="54" y="467"/>
                </a:lnTo>
                <a:cubicBezTo>
                  <a:pt x="54" y="490"/>
                  <a:pt x="69" y="509"/>
                  <a:pt x="90" y="515"/>
                </a:cubicBezTo>
                <a:lnTo>
                  <a:pt x="90" y="515"/>
                </a:lnTo>
                <a:lnTo>
                  <a:pt x="0" y="586"/>
                </a:lnTo>
                <a:lnTo>
                  <a:pt x="0" y="630"/>
                </a:lnTo>
                <a:lnTo>
                  <a:pt x="678" y="630"/>
                </a:lnTo>
                <a:lnTo>
                  <a:pt x="678" y="586"/>
                </a:lnTo>
                <a:lnTo>
                  <a:pt x="582" y="516"/>
                </a:lnTo>
                <a:cubicBezTo>
                  <a:pt x="604" y="511"/>
                  <a:pt x="621" y="491"/>
                  <a:pt x="621" y="467"/>
                </a:cubicBezTo>
                <a:lnTo>
                  <a:pt x="621" y="186"/>
                </a:lnTo>
                <a:cubicBezTo>
                  <a:pt x="621" y="158"/>
                  <a:pt x="598" y="135"/>
                  <a:pt x="571" y="135"/>
                </a:cubicBezTo>
                <a:lnTo>
                  <a:pt x="541" y="135"/>
                </a:lnTo>
                <a:lnTo>
                  <a:pt x="541" y="188"/>
                </a:lnTo>
                <a:lnTo>
                  <a:pt x="573" y="188"/>
                </a:lnTo>
                <a:lnTo>
                  <a:pt x="573" y="474"/>
                </a:lnTo>
                <a:lnTo>
                  <a:pt x="101" y="474"/>
                </a:lnTo>
                <a:lnTo>
                  <a:pt x="101" y="188"/>
                </a:lnTo>
                <a:close/>
              </a:path>
            </a:pathLst>
          </a:custGeom>
          <a:solidFill>
            <a:srgbClr val="00B0F0"/>
          </a:solidFill>
          <a:ln>
            <a:noFill/>
          </a:ln>
        </p:spPr>
        <p:txBody>
          <a:bodyPr vert="horz" wrap="square" lIns="91440" tIns="45720" rIns="91440" bIns="45720" numCol="1" anchor="t" anchorCtr="0" compatLnSpc="1"/>
          <a:lstStyle/>
          <a:p>
            <a:endParaRPr lang="zh-CN" altLang="en-US">
              <a:solidFill>
                <a:srgbClr val="E96969"/>
              </a:solidFill>
            </a:endParaRPr>
          </a:p>
        </p:txBody>
      </p:sp>
      <p:sp>
        <p:nvSpPr>
          <p:cNvPr id="28" name="文本框 27"/>
          <p:cNvSpPr txBox="1"/>
          <p:nvPr/>
        </p:nvSpPr>
        <p:spPr>
          <a:xfrm>
            <a:off x="1163320" y="2938145"/>
            <a:ext cx="2259965" cy="1198880"/>
          </a:xfrm>
          <a:prstGeom prst="rect">
            <a:avLst/>
          </a:prstGeom>
          <a:noFill/>
        </p:spPr>
        <p:txBody>
          <a:bodyPr wrap="square" rtlCol="0" anchor="t">
            <a:spAutoFit/>
          </a:bodyPr>
          <a:p>
            <a:pPr algn="ctr"/>
            <a:r>
              <a:rPr lang="zh-CN" altLang="en-US" sz="3600" b="1">
                <a:solidFill>
                  <a:srgbClr val="00B0F0"/>
                </a:solidFill>
              </a:rPr>
              <a:t>Metaphor</a:t>
            </a:r>
            <a:endParaRPr lang="zh-CN" altLang="en-US" sz="3600" b="1">
              <a:solidFill>
                <a:srgbClr val="00B0F0"/>
              </a:solidFill>
            </a:endParaRPr>
          </a:p>
          <a:p>
            <a:pPr algn="ctr"/>
            <a:r>
              <a:rPr lang="zh-CN" altLang="en-US" sz="3600" b="1">
                <a:solidFill>
                  <a:srgbClr val="00B0F0"/>
                </a:solidFill>
              </a:rPr>
              <a:t>隐喻</a:t>
            </a:r>
            <a:endParaRPr lang="zh-CN" altLang="en-US" sz="3600" b="1">
              <a:solidFill>
                <a:srgbClr val="00B0F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9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3" grpId="0"/>
      <p:bldP spid="13" grpId="1"/>
      <p:bldP spid="17" grpId="0"/>
      <p:bldP spid="17" grpId="1"/>
      <p:bldP spid="20" grpId="0"/>
      <p:bldP spid="20"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208087" y="839345"/>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 name="矩形 1"/>
          <p:cNvSpPr/>
          <p:nvPr/>
        </p:nvSpPr>
        <p:spPr>
          <a:xfrm>
            <a:off x="515620" y="1002665"/>
            <a:ext cx="5416550" cy="398780"/>
          </a:xfrm>
          <a:prstGeom prst="rect">
            <a:avLst/>
          </a:prstGeom>
        </p:spPr>
        <p:txBody>
          <a:bodyPr wrap="square">
            <a:spAutoFit/>
          </a:bodyPr>
          <a:lstStyle/>
          <a:p>
            <a:pPr algn="l"/>
            <a:r>
              <a:rPr lang="en-US" altLang="zh-CN" sz="2000" b="1" dirty="0">
                <a:solidFill>
                  <a:srgbClr val="C00000"/>
                </a:solidFill>
                <a:latin typeface="华康俪金黑W8(P)" pitchFamily="34" charset="-122"/>
                <a:ea typeface="华康俪金黑W8(P)" pitchFamily="34" charset="-122"/>
              </a:rPr>
              <a:t>3</a:t>
            </a:r>
            <a:r>
              <a:rPr lang="en-US" altLang="zh-CN" sz="2000" b="1" dirty="0" smtClean="0">
                <a:solidFill>
                  <a:srgbClr val="C00000"/>
                </a:solidFill>
                <a:latin typeface="华康俪金黑W8(P)" pitchFamily="34" charset="-122"/>
                <a:ea typeface="华康俪金黑W8(P)" pitchFamily="34" charset="-122"/>
              </a:rPr>
              <a:t>-1-3</a:t>
            </a:r>
            <a:r>
              <a:rPr lang="en-US" altLang="zh-CN" sz="2000" b="1" dirty="0">
                <a:solidFill>
                  <a:srgbClr val="C00000"/>
                </a:solidFill>
                <a:latin typeface="华康俪金黑W8(P)" pitchFamily="34" charset="-122"/>
                <a:ea typeface="华康俪金黑W8(P)" pitchFamily="34" charset="-122"/>
              </a:rPr>
              <a:t> Classification of Metaphor </a:t>
            </a:r>
            <a:endParaRPr lang="en-US" altLang="zh-CN" sz="2000" b="1" dirty="0">
              <a:solidFill>
                <a:srgbClr val="C00000"/>
              </a:solidFill>
              <a:latin typeface="华康俪金黑W8(P)" pitchFamily="34" charset="-122"/>
              <a:ea typeface="华康俪金黑W8(P)" pitchFamily="34" charset="-122"/>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箭头: 燕尾形 4"/>
          <p:cNvSpPr/>
          <p:nvPr/>
        </p:nvSpPr>
        <p:spPr>
          <a:xfrm>
            <a:off x="5073251" y="140519"/>
            <a:ext cx="1657446"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03  Skills</a:t>
            </a:r>
            <a:endParaRPr lang="zh-CN" altLang="en-US" dirty="0">
              <a:solidFill>
                <a:schemeClr val="bg1"/>
              </a:solidFill>
            </a:endParaRPr>
          </a:p>
        </p:txBody>
      </p:sp>
      <p:sp>
        <p:nvSpPr>
          <p:cNvPr id="3" name="Rectangle 7"/>
          <p:cNvSpPr>
            <a:spLocks noChangeArrowheads="1"/>
          </p:cNvSpPr>
          <p:nvPr/>
        </p:nvSpPr>
        <p:spPr bwMode="auto">
          <a:xfrm>
            <a:off x="-13970" y="227970"/>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080000">
            <a:off x="-12065" y="4445"/>
            <a:ext cx="876300" cy="971550"/>
          </a:xfrm>
          <a:prstGeom prst="rect">
            <a:avLst/>
          </a:prstGeom>
        </p:spPr>
      </p:pic>
      <p:pic>
        <p:nvPicPr>
          <p:cNvPr id="7" name="图片 6"/>
          <p:cNvPicPr>
            <a:picLocks noChangeAspect="1"/>
          </p:cNvPicPr>
          <p:nvPr/>
        </p:nvPicPr>
        <p:blipFill rotWithShape="1">
          <a:blip r:embed="rId2">
            <a:extLst>
              <a:ext uri="{BEBA8EAE-BF5A-486C-A8C5-ECC9F3942E4B}">
                <a14:imgProps xmlns:a14="http://schemas.microsoft.com/office/drawing/2010/main">
                  <a14:imgLayer r:embed="rId3">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212090" y="116205"/>
            <a:ext cx="509270" cy="508000"/>
          </a:xfrm>
          <a:prstGeom prst="rect">
            <a:avLst/>
          </a:prstGeom>
        </p:spPr>
      </p:pic>
      <p:grpSp>
        <p:nvGrpSpPr>
          <p:cNvPr id="6" name="组合 5"/>
          <p:cNvGrpSpPr/>
          <p:nvPr/>
        </p:nvGrpSpPr>
        <p:grpSpPr>
          <a:xfrm>
            <a:off x="4081369" y="1454026"/>
            <a:ext cx="1376942" cy="1376942"/>
            <a:chOff x="5599654" y="1915036"/>
            <a:chExt cx="1376942" cy="1376942"/>
          </a:xfrm>
        </p:grpSpPr>
        <p:sp>
          <p:nvSpPr>
            <p:cNvPr id="16" name="MH_Other_1"/>
            <p:cNvSpPr/>
            <p:nvPr>
              <p:custDataLst>
                <p:tags r:id="rId4"/>
              </p:custDataLst>
            </p:nvPr>
          </p:nvSpPr>
          <p:spPr>
            <a:xfrm>
              <a:off x="5599654" y="1915036"/>
              <a:ext cx="1376942" cy="1376942"/>
            </a:xfrm>
            <a:prstGeom prst="ellipse">
              <a:avLst/>
            </a:prstGeom>
            <a:solidFill>
              <a:srgbClr val="00B0F0"/>
            </a:solidFill>
            <a:ln w="3175" cmpd="sng">
              <a:noFill/>
            </a:ln>
            <a:effectLst>
              <a:outerShdw blurRad="177800" dist="88900" dir="9000000" algn="tr" rotWithShape="0">
                <a:sysClr val="window" lastClr="FFFFFF">
                  <a:lumMod val="65000"/>
                  <a:alpha val="40000"/>
                </a:sysClr>
              </a:outerShdw>
            </a:effectLst>
          </p:spPr>
          <p:style>
            <a:lnRef idx="2">
              <a:srgbClr val="0070C0">
                <a:shade val="50000"/>
              </a:srgbClr>
            </a:lnRef>
            <a:fillRef idx="1">
              <a:srgbClr val="0070C0"/>
            </a:fillRef>
            <a:effectRef idx="0">
              <a:srgbClr val="0070C0"/>
            </a:effectRef>
            <a:fontRef idx="minor">
              <a:sysClr val="window" lastClr="FFFFFF"/>
            </a:fontRef>
          </p:style>
          <p:txBody>
            <a:bodyPr anchor="ctr"/>
            <a:p>
              <a:pPr algn="ctr">
                <a:defRPr/>
              </a:pPr>
              <a:endParaRPr lang="zh-CN" altLang="en-US"/>
            </a:p>
          </p:txBody>
        </p:sp>
        <p:sp>
          <p:nvSpPr>
            <p:cNvPr id="17" name="MH_SubTitle_1"/>
            <p:cNvSpPr/>
            <p:nvPr>
              <p:custDataLst>
                <p:tags r:id="rId5"/>
              </p:custDataLst>
            </p:nvPr>
          </p:nvSpPr>
          <p:spPr>
            <a:xfrm>
              <a:off x="5716157" y="2031090"/>
              <a:ext cx="1144410" cy="1144410"/>
            </a:xfrm>
            <a:prstGeom prst="ellipse">
              <a:avLst/>
            </a:prstGeom>
            <a:solidFill>
              <a:srgbClr val="FFFFFF"/>
            </a:solidFill>
            <a:ln w="12700" cmpd="sng">
              <a:noFill/>
            </a:ln>
            <a:effectLst>
              <a:innerShdw blurRad="63500" dist="50800" dir="19800000">
                <a:sysClr val="windowText" lastClr="000000">
                  <a:lumMod val="65000"/>
                  <a:lumOff val="35000"/>
                  <a:alpha val="20000"/>
                </a:sysClr>
              </a:innerShdw>
            </a:effectLst>
          </p:spPr>
          <p:style>
            <a:lnRef idx="2">
              <a:srgbClr val="0070C0">
                <a:shade val="50000"/>
              </a:srgbClr>
            </a:lnRef>
            <a:fillRef idx="1">
              <a:srgbClr val="0070C0"/>
            </a:fillRef>
            <a:effectRef idx="0">
              <a:srgbClr val="0070C0"/>
            </a:effectRef>
            <a:fontRef idx="minor">
              <a:sysClr val="window" lastClr="FFFFFF"/>
            </a:fontRef>
          </p:style>
          <p:txBody>
            <a:bodyPr lIns="0" tIns="0" rIns="0" bIns="0" anchor="ctr">
              <a:normAutofit/>
            </a:bodyPr>
            <a:p>
              <a:pPr algn="ctr">
                <a:defRPr/>
              </a:pPr>
              <a:r>
                <a:rPr lang="en-US" sz="2400" b="1" dirty="0" smtClean="0">
                  <a:solidFill>
                    <a:sysClr val="windowText" lastClr="000000">
                      <a:lumMod val="75000"/>
                      <a:lumOff val="25000"/>
                    </a:sysClr>
                  </a:solidFill>
                </a:rPr>
                <a:t>1</a:t>
              </a:r>
              <a:endParaRPr lang="en-US" sz="2400" b="1" dirty="0">
                <a:solidFill>
                  <a:sysClr val="windowText" lastClr="000000">
                    <a:lumMod val="75000"/>
                    <a:lumOff val="25000"/>
                  </a:sysClr>
                </a:solidFill>
              </a:endParaRPr>
            </a:p>
          </p:txBody>
        </p:sp>
      </p:grpSp>
      <p:grpSp>
        <p:nvGrpSpPr>
          <p:cNvPr id="8" name="组合 7"/>
          <p:cNvGrpSpPr/>
          <p:nvPr/>
        </p:nvGrpSpPr>
        <p:grpSpPr>
          <a:xfrm>
            <a:off x="3465265" y="3399580"/>
            <a:ext cx="1375224" cy="1376942"/>
            <a:chOff x="4940370" y="3544360"/>
            <a:chExt cx="1375224" cy="1376942"/>
          </a:xfrm>
        </p:grpSpPr>
        <p:sp>
          <p:nvSpPr>
            <p:cNvPr id="9" name="MH_Other_2"/>
            <p:cNvSpPr/>
            <p:nvPr>
              <p:custDataLst>
                <p:tags r:id="rId6"/>
              </p:custDataLst>
            </p:nvPr>
          </p:nvSpPr>
          <p:spPr>
            <a:xfrm>
              <a:off x="4940370" y="3544360"/>
              <a:ext cx="1375224" cy="1376942"/>
            </a:xfrm>
            <a:prstGeom prst="ellipse">
              <a:avLst/>
            </a:prstGeom>
            <a:solidFill>
              <a:srgbClr val="00B0F0"/>
            </a:solidFill>
            <a:ln w="3175" cmpd="sng">
              <a:noFill/>
            </a:ln>
            <a:effectLst>
              <a:outerShdw blurRad="177800" dist="88900" dir="9000000" algn="tr" rotWithShape="0">
                <a:sysClr val="window" lastClr="FFFFFF">
                  <a:lumMod val="65000"/>
                  <a:alpha val="40000"/>
                </a:sysClr>
              </a:outerShdw>
            </a:effectLst>
          </p:spPr>
          <p:style>
            <a:lnRef idx="2">
              <a:srgbClr val="0070C0">
                <a:shade val="50000"/>
              </a:srgbClr>
            </a:lnRef>
            <a:fillRef idx="1">
              <a:srgbClr val="0070C0"/>
            </a:fillRef>
            <a:effectRef idx="0">
              <a:srgbClr val="0070C0"/>
            </a:effectRef>
            <a:fontRef idx="minor">
              <a:sysClr val="window" lastClr="FFFFFF"/>
            </a:fontRef>
          </p:style>
          <p:txBody>
            <a:bodyPr anchor="ctr"/>
            <a:p>
              <a:pPr algn="ctr">
                <a:defRPr/>
              </a:pPr>
              <a:endParaRPr lang="zh-CN" altLang="en-US"/>
            </a:p>
          </p:txBody>
        </p:sp>
        <p:sp>
          <p:nvSpPr>
            <p:cNvPr id="10" name="MH_SubTitle_2"/>
            <p:cNvSpPr/>
            <p:nvPr>
              <p:custDataLst>
                <p:tags r:id="rId7"/>
              </p:custDataLst>
            </p:nvPr>
          </p:nvSpPr>
          <p:spPr>
            <a:xfrm>
              <a:off x="5055848" y="3660230"/>
              <a:ext cx="1144410" cy="1144410"/>
            </a:xfrm>
            <a:prstGeom prst="ellipse">
              <a:avLst/>
            </a:prstGeom>
            <a:solidFill>
              <a:srgbClr val="FFFFFF"/>
            </a:solidFill>
            <a:ln w="12700" cmpd="sng">
              <a:noFill/>
            </a:ln>
            <a:effectLst>
              <a:innerShdw blurRad="63500" dist="50800" dir="19800000">
                <a:sysClr val="windowText" lastClr="000000">
                  <a:lumMod val="65000"/>
                  <a:lumOff val="35000"/>
                  <a:alpha val="20000"/>
                </a:sysClr>
              </a:innerShdw>
            </a:effectLst>
          </p:spPr>
          <p:style>
            <a:lnRef idx="2">
              <a:srgbClr val="0070C0">
                <a:shade val="50000"/>
              </a:srgbClr>
            </a:lnRef>
            <a:fillRef idx="1">
              <a:srgbClr val="0070C0"/>
            </a:fillRef>
            <a:effectRef idx="0">
              <a:srgbClr val="0070C0"/>
            </a:effectRef>
            <a:fontRef idx="minor">
              <a:sysClr val="window" lastClr="FFFFFF"/>
            </a:fontRef>
          </p:style>
          <p:txBody>
            <a:bodyPr lIns="0" tIns="0" rIns="0" bIns="0" anchor="ctr">
              <a:normAutofit/>
            </a:bodyPr>
            <a:p>
              <a:pPr algn="ctr">
                <a:defRPr/>
              </a:pPr>
              <a:r>
                <a:rPr lang="en-US" sz="2400" b="1" dirty="0">
                  <a:solidFill>
                    <a:sysClr val="windowText" lastClr="000000">
                      <a:lumMod val="75000"/>
                      <a:lumOff val="25000"/>
                    </a:sysClr>
                  </a:solidFill>
                </a:rPr>
                <a:t>2</a:t>
              </a:r>
              <a:endParaRPr lang="en-US" sz="2400" b="1" dirty="0">
                <a:solidFill>
                  <a:sysClr val="windowText" lastClr="000000">
                    <a:lumMod val="75000"/>
                    <a:lumOff val="25000"/>
                  </a:sysClr>
                </a:solidFill>
              </a:endParaRPr>
            </a:p>
          </p:txBody>
        </p:sp>
      </p:grpSp>
      <p:grpSp>
        <p:nvGrpSpPr>
          <p:cNvPr id="13" name="组合 12"/>
          <p:cNvGrpSpPr/>
          <p:nvPr/>
        </p:nvGrpSpPr>
        <p:grpSpPr>
          <a:xfrm>
            <a:off x="1530335" y="4606550"/>
            <a:ext cx="1376942" cy="1376942"/>
            <a:chOff x="3005440" y="4751330"/>
            <a:chExt cx="1376942" cy="1376942"/>
          </a:xfrm>
        </p:grpSpPr>
        <p:sp>
          <p:nvSpPr>
            <p:cNvPr id="27" name="MH_Other_3"/>
            <p:cNvSpPr/>
            <p:nvPr>
              <p:custDataLst>
                <p:tags r:id="rId8"/>
              </p:custDataLst>
            </p:nvPr>
          </p:nvSpPr>
          <p:spPr>
            <a:xfrm>
              <a:off x="3005440" y="4751330"/>
              <a:ext cx="1376942" cy="1376942"/>
            </a:xfrm>
            <a:prstGeom prst="ellipse">
              <a:avLst/>
            </a:prstGeom>
            <a:solidFill>
              <a:srgbClr val="00B0F0"/>
            </a:solidFill>
            <a:ln w="3175" cmpd="sng">
              <a:noFill/>
            </a:ln>
            <a:effectLst>
              <a:outerShdw blurRad="177800" dist="88900" dir="9000000" algn="tr" rotWithShape="0">
                <a:sysClr val="window" lastClr="FFFFFF">
                  <a:lumMod val="65000"/>
                  <a:alpha val="40000"/>
                </a:sysClr>
              </a:outerShdw>
            </a:effectLst>
          </p:spPr>
          <p:style>
            <a:lnRef idx="2">
              <a:srgbClr val="0070C0">
                <a:shade val="50000"/>
              </a:srgbClr>
            </a:lnRef>
            <a:fillRef idx="1">
              <a:srgbClr val="0070C0"/>
            </a:fillRef>
            <a:effectRef idx="0">
              <a:srgbClr val="0070C0"/>
            </a:effectRef>
            <a:fontRef idx="minor">
              <a:sysClr val="window" lastClr="FFFFFF"/>
            </a:fontRef>
          </p:style>
          <p:txBody>
            <a:bodyPr anchor="ctr"/>
            <a:p>
              <a:pPr algn="ctr">
                <a:defRPr/>
              </a:pPr>
              <a:endParaRPr lang="zh-CN" altLang="en-US"/>
            </a:p>
          </p:txBody>
        </p:sp>
        <p:sp>
          <p:nvSpPr>
            <p:cNvPr id="28" name="MH_SubTitle_3"/>
            <p:cNvSpPr/>
            <p:nvPr>
              <p:custDataLst>
                <p:tags r:id="rId9"/>
              </p:custDataLst>
            </p:nvPr>
          </p:nvSpPr>
          <p:spPr>
            <a:xfrm>
              <a:off x="3121226" y="4868087"/>
              <a:ext cx="1144410" cy="1144410"/>
            </a:xfrm>
            <a:prstGeom prst="ellipse">
              <a:avLst/>
            </a:prstGeom>
            <a:solidFill>
              <a:srgbClr val="FFFFFF"/>
            </a:solidFill>
            <a:ln w="12700" cmpd="sng">
              <a:noFill/>
            </a:ln>
            <a:effectLst>
              <a:innerShdw blurRad="63500" dist="50800" dir="19800000">
                <a:sysClr val="windowText" lastClr="000000">
                  <a:lumMod val="65000"/>
                  <a:lumOff val="35000"/>
                  <a:alpha val="20000"/>
                </a:sysClr>
              </a:innerShdw>
            </a:effectLst>
          </p:spPr>
          <p:style>
            <a:lnRef idx="2">
              <a:srgbClr val="0070C0">
                <a:shade val="50000"/>
              </a:srgbClr>
            </a:lnRef>
            <a:fillRef idx="1">
              <a:srgbClr val="0070C0"/>
            </a:fillRef>
            <a:effectRef idx="0">
              <a:srgbClr val="0070C0"/>
            </a:effectRef>
            <a:fontRef idx="minor">
              <a:sysClr val="window" lastClr="FFFFFF"/>
            </a:fontRef>
          </p:style>
          <p:txBody>
            <a:bodyPr lIns="0" tIns="0" rIns="0" bIns="0" anchor="ctr">
              <a:normAutofit/>
            </a:bodyPr>
            <a:p>
              <a:pPr algn="ctr">
                <a:defRPr/>
              </a:pPr>
              <a:r>
                <a:rPr lang="en-US" sz="2400" b="1" dirty="0">
                  <a:solidFill>
                    <a:sysClr val="windowText" lastClr="000000">
                      <a:lumMod val="75000"/>
                      <a:lumOff val="25000"/>
                    </a:sysClr>
                  </a:solidFill>
                </a:rPr>
                <a:t>3</a:t>
              </a:r>
              <a:endParaRPr lang="en-US" sz="2400" b="1" dirty="0">
                <a:solidFill>
                  <a:sysClr val="windowText" lastClr="000000">
                    <a:lumMod val="75000"/>
                    <a:lumOff val="25000"/>
                  </a:sysClr>
                </a:solidFill>
              </a:endParaRPr>
            </a:p>
          </p:txBody>
        </p:sp>
      </p:grpSp>
      <p:sp>
        <p:nvSpPr>
          <p:cNvPr id="29" name="MH_Other_4"/>
          <p:cNvSpPr/>
          <p:nvPr>
            <p:custDataLst>
              <p:tags r:id="rId10"/>
            </p:custDataLst>
          </p:nvPr>
        </p:nvSpPr>
        <p:spPr>
          <a:xfrm>
            <a:off x="3614634" y="2204627"/>
            <a:ext cx="424071" cy="424070"/>
          </a:xfrm>
          <a:prstGeom prst="ellipse">
            <a:avLst/>
          </a:prstGeom>
          <a:noFill/>
          <a:ln w="38100" cmpd="sng">
            <a:solidFill>
              <a:srgbClr val="0070C0">
                <a:lumMod val="20000"/>
                <a:lumOff val="80000"/>
              </a:srgbClr>
            </a:solidFill>
          </a:ln>
          <a:effectLst/>
        </p:spPr>
        <p:style>
          <a:lnRef idx="2">
            <a:srgbClr val="0070C0">
              <a:shade val="50000"/>
            </a:srgbClr>
          </a:lnRef>
          <a:fillRef idx="1">
            <a:srgbClr val="0070C0"/>
          </a:fillRef>
          <a:effectRef idx="0">
            <a:srgbClr val="0070C0"/>
          </a:effectRef>
          <a:fontRef idx="minor">
            <a:sysClr val="window" lastClr="FFFFFF"/>
          </a:fontRef>
        </p:style>
        <p:txBody>
          <a:bodyPr anchor="ctr"/>
          <a:p>
            <a:pPr algn="ctr">
              <a:defRPr/>
            </a:pPr>
            <a:endParaRPr lang="zh-CN" altLang="en-US"/>
          </a:p>
        </p:txBody>
      </p:sp>
      <p:sp>
        <p:nvSpPr>
          <p:cNvPr id="30" name="MH_Other_5"/>
          <p:cNvSpPr/>
          <p:nvPr>
            <p:custDataLst>
              <p:tags r:id="rId11"/>
            </p:custDataLst>
          </p:nvPr>
        </p:nvSpPr>
        <p:spPr>
          <a:xfrm>
            <a:off x="4038395" y="3213097"/>
            <a:ext cx="302172" cy="302172"/>
          </a:xfrm>
          <a:prstGeom prst="ellipse">
            <a:avLst/>
          </a:prstGeom>
          <a:noFill/>
          <a:ln w="38100" cmpd="sng">
            <a:solidFill>
              <a:srgbClr val="0070C0">
                <a:lumMod val="60000"/>
                <a:lumOff val="40000"/>
              </a:srgbClr>
            </a:solidFill>
          </a:ln>
          <a:effectLst/>
        </p:spPr>
        <p:style>
          <a:lnRef idx="2">
            <a:srgbClr val="0070C0">
              <a:shade val="50000"/>
            </a:srgbClr>
          </a:lnRef>
          <a:fillRef idx="1">
            <a:srgbClr val="0070C0"/>
          </a:fillRef>
          <a:effectRef idx="0">
            <a:srgbClr val="0070C0"/>
          </a:effectRef>
          <a:fontRef idx="minor">
            <a:sysClr val="window" lastClr="FFFFFF"/>
          </a:fontRef>
        </p:style>
        <p:txBody>
          <a:bodyPr anchor="ctr"/>
          <a:p>
            <a:pPr algn="ctr">
              <a:defRPr/>
            </a:pPr>
            <a:endParaRPr lang="zh-CN" altLang="en-US"/>
          </a:p>
        </p:txBody>
      </p:sp>
      <p:sp>
        <p:nvSpPr>
          <p:cNvPr id="31" name="MH_Other_6"/>
          <p:cNvSpPr/>
          <p:nvPr>
            <p:custDataLst>
              <p:tags r:id="rId12"/>
            </p:custDataLst>
          </p:nvPr>
        </p:nvSpPr>
        <p:spPr>
          <a:xfrm>
            <a:off x="1114849" y="5542253"/>
            <a:ext cx="271268" cy="271268"/>
          </a:xfrm>
          <a:prstGeom prst="ellipse">
            <a:avLst/>
          </a:prstGeom>
          <a:noFill/>
          <a:ln w="38100" cmpd="sng">
            <a:solidFill>
              <a:srgbClr val="0070C0">
                <a:lumMod val="20000"/>
                <a:lumOff val="80000"/>
              </a:srgbClr>
            </a:solidFill>
          </a:ln>
          <a:effectLst/>
        </p:spPr>
        <p:style>
          <a:lnRef idx="2">
            <a:srgbClr val="0070C0">
              <a:shade val="50000"/>
            </a:srgbClr>
          </a:lnRef>
          <a:fillRef idx="1">
            <a:srgbClr val="0070C0"/>
          </a:fillRef>
          <a:effectRef idx="0">
            <a:srgbClr val="0070C0"/>
          </a:effectRef>
          <a:fontRef idx="minor">
            <a:sysClr val="window" lastClr="FFFFFF"/>
          </a:fontRef>
        </p:style>
        <p:txBody>
          <a:bodyPr anchor="ctr"/>
          <a:p>
            <a:pPr algn="ctr">
              <a:defRPr/>
            </a:pPr>
            <a:endParaRPr lang="zh-CN" altLang="en-US"/>
          </a:p>
        </p:txBody>
      </p:sp>
      <p:grpSp>
        <p:nvGrpSpPr>
          <p:cNvPr id="15" name="组合 14"/>
          <p:cNvGrpSpPr/>
          <p:nvPr/>
        </p:nvGrpSpPr>
        <p:grpSpPr>
          <a:xfrm>
            <a:off x="71058" y="1596851"/>
            <a:ext cx="2870557" cy="2680057"/>
            <a:chOff x="1546163" y="1741631"/>
            <a:chExt cx="2870557" cy="2680057"/>
          </a:xfrm>
        </p:grpSpPr>
        <p:sp>
          <p:nvSpPr>
            <p:cNvPr id="32" name="MH_Other_7"/>
            <p:cNvSpPr/>
            <p:nvPr>
              <p:custDataLst>
                <p:tags r:id="rId13"/>
              </p:custDataLst>
            </p:nvPr>
          </p:nvSpPr>
          <p:spPr>
            <a:xfrm>
              <a:off x="1736663" y="1741631"/>
              <a:ext cx="2680057" cy="2680057"/>
            </a:xfrm>
            <a:prstGeom prst="ellipse">
              <a:avLst/>
            </a:prstGeom>
            <a:solidFill>
              <a:srgbClr val="07C1CC"/>
            </a:solidFill>
            <a:ln w="22225">
              <a:solidFill>
                <a:sysClr val="window" lastClr="FFFFFF"/>
              </a:solidFill>
            </a:ln>
            <a:effectLst>
              <a:outerShdw blurRad="50800" dist="38100" dir="2700000" algn="tl" rotWithShape="0">
                <a:prstClr val="black">
                  <a:alpha val="40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solidFill>
                  <a:sysClr val="window" lastClr="FFFFFF"/>
                </a:solidFill>
              </a:endParaRPr>
            </a:p>
          </p:txBody>
        </p:sp>
        <p:sp>
          <p:nvSpPr>
            <p:cNvPr id="33" name="MH_Title_1"/>
            <p:cNvSpPr/>
            <p:nvPr>
              <p:custDataLst>
                <p:tags r:id="rId14"/>
              </p:custDataLst>
            </p:nvPr>
          </p:nvSpPr>
          <p:spPr>
            <a:xfrm>
              <a:off x="1546163" y="1998806"/>
              <a:ext cx="2825750" cy="2165985"/>
            </a:xfrm>
            <a:prstGeom prst="ellipse">
              <a:avLst/>
            </a:prstGeom>
            <a:solidFill>
              <a:srgbClr val="FFFFFF"/>
            </a:solidFill>
            <a:ln w="12700" cmpd="sng">
              <a:noFill/>
            </a:ln>
            <a:effectLst>
              <a:innerShdw blurRad="63500" dist="50800" dir="18900000">
                <a:prstClr val="black">
                  <a:alpha val="2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lIns="0" tIns="0" rIns="0" bIns="0" anchor="ctr"/>
            <a:p>
              <a:pPr algn="ctr">
                <a:lnSpc>
                  <a:spcPct val="130000"/>
                </a:lnSpc>
                <a:defRPr/>
              </a:pPr>
              <a:r>
                <a:rPr lang="zh-CN" altLang="en-US" sz="2800" b="1" dirty="0" smtClean="0">
                  <a:solidFill>
                    <a:sysClr val="windowText" lastClr="000000">
                      <a:lumMod val="75000"/>
                      <a:lumOff val="25000"/>
                    </a:sysClr>
                  </a:solidFill>
                </a:rPr>
                <a:t>Classification of Metaphor</a:t>
              </a:r>
              <a:endParaRPr lang="zh-CN" altLang="en-US" sz="2800" b="1" dirty="0" smtClean="0">
                <a:solidFill>
                  <a:sysClr val="windowText" lastClr="000000">
                    <a:lumMod val="75000"/>
                    <a:lumOff val="25000"/>
                  </a:sysClr>
                </a:solidFill>
              </a:endParaRPr>
            </a:p>
          </p:txBody>
        </p:sp>
      </p:grpSp>
      <p:sp>
        <p:nvSpPr>
          <p:cNvPr id="34" name="MH_Other_8"/>
          <p:cNvSpPr/>
          <p:nvPr>
            <p:custDataLst>
              <p:tags r:id="rId15"/>
            </p:custDataLst>
          </p:nvPr>
        </p:nvSpPr>
        <p:spPr>
          <a:xfrm>
            <a:off x="-116157" y="2714543"/>
            <a:ext cx="271268" cy="271268"/>
          </a:xfrm>
          <a:prstGeom prst="ellipse">
            <a:avLst/>
          </a:prstGeom>
          <a:noFill/>
          <a:ln w="38100" cmpd="sng">
            <a:solidFill>
              <a:srgbClr val="0070C0">
                <a:lumMod val="20000"/>
                <a:lumOff val="80000"/>
              </a:srgbClr>
            </a:solidFill>
          </a:ln>
          <a:effectLst/>
        </p:spPr>
        <p:style>
          <a:lnRef idx="2">
            <a:srgbClr val="0070C0">
              <a:shade val="50000"/>
            </a:srgbClr>
          </a:lnRef>
          <a:fillRef idx="1">
            <a:srgbClr val="0070C0"/>
          </a:fillRef>
          <a:effectRef idx="0">
            <a:srgbClr val="0070C0"/>
          </a:effectRef>
          <a:fontRef idx="minor">
            <a:sysClr val="window" lastClr="FFFFFF"/>
          </a:fontRef>
        </p:style>
        <p:txBody>
          <a:bodyPr anchor="ctr"/>
          <a:p>
            <a:pPr algn="ctr">
              <a:defRPr/>
            </a:pPr>
            <a:endParaRPr lang="zh-CN" altLang="en-US"/>
          </a:p>
        </p:txBody>
      </p:sp>
      <p:sp>
        <p:nvSpPr>
          <p:cNvPr id="35" name="MH_Other_9"/>
          <p:cNvSpPr/>
          <p:nvPr>
            <p:custDataLst>
              <p:tags r:id="rId16"/>
            </p:custDataLst>
          </p:nvPr>
        </p:nvSpPr>
        <p:spPr>
          <a:xfrm>
            <a:off x="-105856" y="1929927"/>
            <a:ext cx="367413" cy="367413"/>
          </a:xfrm>
          <a:prstGeom prst="ellipse">
            <a:avLst/>
          </a:prstGeom>
          <a:noFill/>
          <a:ln w="38100" cmpd="sng">
            <a:solidFill>
              <a:srgbClr val="0070C0">
                <a:lumMod val="40000"/>
                <a:lumOff val="60000"/>
              </a:srgbClr>
            </a:solidFill>
          </a:ln>
          <a:effectLst/>
        </p:spPr>
        <p:style>
          <a:lnRef idx="2">
            <a:srgbClr val="0070C0">
              <a:shade val="50000"/>
            </a:srgbClr>
          </a:lnRef>
          <a:fillRef idx="1">
            <a:srgbClr val="0070C0"/>
          </a:fillRef>
          <a:effectRef idx="0">
            <a:srgbClr val="0070C0"/>
          </a:effectRef>
          <a:fontRef idx="minor">
            <a:sysClr val="window" lastClr="FFFFFF"/>
          </a:fontRef>
        </p:style>
        <p:txBody>
          <a:bodyPr anchor="ctr"/>
          <a:p>
            <a:pPr algn="ctr">
              <a:defRPr/>
            </a:pPr>
            <a:endParaRPr lang="zh-CN" altLang="en-US"/>
          </a:p>
        </p:txBody>
      </p:sp>
      <p:sp>
        <p:nvSpPr>
          <p:cNvPr id="36" name="MH_Other_10"/>
          <p:cNvSpPr/>
          <p:nvPr>
            <p:custDataLst>
              <p:tags r:id="rId17"/>
            </p:custDataLst>
          </p:nvPr>
        </p:nvSpPr>
        <p:spPr>
          <a:xfrm>
            <a:off x="2896975" y="3641659"/>
            <a:ext cx="303889" cy="303889"/>
          </a:xfrm>
          <a:prstGeom prst="ellipse">
            <a:avLst/>
          </a:prstGeom>
          <a:noFill/>
          <a:ln w="38100" cmpd="sng">
            <a:solidFill>
              <a:srgbClr val="0070C0">
                <a:lumMod val="40000"/>
                <a:lumOff val="60000"/>
              </a:srgbClr>
            </a:solidFill>
          </a:ln>
          <a:effectLst/>
        </p:spPr>
        <p:style>
          <a:lnRef idx="2">
            <a:srgbClr val="0070C0">
              <a:shade val="50000"/>
            </a:srgbClr>
          </a:lnRef>
          <a:fillRef idx="1">
            <a:srgbClr val="0070C0"/>
          </a:fillRef>
          <a:effectRef idx="0">
            <a:srgbClr val="0070C0"/>
          </a:effectRef>
          <a:fontRef idx="minor">
            <a:sysClr val="window" lastClr="FFFFFF"/>
          </a:fontRef>
        </p:style>
        <p:txBody>
          <a:bodyPr anchor="ctr"/>
          <a:p>
            <a:pPr algn="ctr">
              <a:defRPr/>
            </a:pPr>
            <a:endParaRPr lang="zh-CN" altLang="en-US"/>
          </a:p>
        </p:txBody>
      </p:sp>
      <p:sp>
        <p:nvSpPr>
          <p:cNvPr id="37" name="MH_Other_11"/>
          <p:cNvSpPr/>
          <p:nvPr>
            <p:custDataLst>
              <p:tags r:id="rId18"/>
            </p:custDataLst>
          </p:nvPr>
        </p:nvSpPr>
        <p:spPr>
          <a:xfrm>
            <a:off x="2658329" y="1504139"/>
            <a:ext cx="283285" cy="283286"/>
          </a:xfrm>
          <a:prstGeom prst="ellipse">
            <a:avLst/>
          </a:prstGeom>
          <a:noFill/>
          <a:ln w="38100" cmpd="sng">
            <a:solidFill>
              <a:srgbClr val="0070C0">
                <a:lumMod val="60000"/>
                <a:lumOff val="40000"/>
              </a:srgbClr>
            </a:solidFill>
          </a:ln>
          <a:effectLst/>
        </p:spPr>
        <p:style>
          <a:lnRef idx="2">
            <a:srgbClr val="0070C0">
              <a:shade val="50000"/>
            </a:srgbClr>
          </a:lnRef>
          <a:fillRef idx="1">
            <a:srgbClr val="0070C0"/>
          </a:fillRef>
          <a:effectRef idx="0">
            <a:srgbClr val="0070C0"/>
          </a:effectRef>
          <a:fontRef idx="minor">
            <a:sysClr val="window" lastClr="FFFFFF"/>
          </a:fontRef>
        </p:style>
        <p:txBody>
          <a:bodyPr anchor="ctr"/>
          <a:p>
            <a:pPr algn="ctr">
              <a:defRPr/>
            </a:pPr>
            <a:endParaRPr lang="zh-CN" altLang="en-US"/>
          </a:p>
        </p:txBody>
      </p:sp>
      <p:grpSp>
        <p:nvGrpSpPr>
          <p:cNvPr id="19" name="组合 18"/>
          <p:cNvGrpSpPr/>
          <p:nvPr/>
        </p:nvGrpSpPr>
        <p:grpSpPr>
          <a:xfrm>
            <a:off x="5501005" y="1597025"/>
            <a:ext cx="6289675" cy="1270565"/>
            <a:chOff x="7257991" y="2161978"/>
            <a:chExt cx="3575061" cy="698194"/>
          </a:xfrm>
        </p:grpSpPr>
        <p:sp>
          <p:nvSpPr>
            <p:cNvPr id="42" name="矩形 41"/>
            <p:cNvSpPr/>
            <p:nvPr/>
          </p:nvSpPr>
          <p:spPr>
            <a:xfrm>
              <a:off x="7257992" y="2414922"/>
              <a:ext cx="3575060" cy="445250"/>
            </a:xfrm>
            <a:prstGeom prst="rect">
              <a:avLst/>
            </a:prstGeom>
          </p:spPr>
          <p:txBody>
            <a:bodyPr wrap="square">
              <a:spAutoFit/>
            </a:bodyPr>
            <a:p>
              <a:pPr lvl="0">
                <a:lnSpc>
                  <a:spcPct val="130000"/>
                </a:lnSpc>
                <a:defRPr/>
              </a:pPr>
              <a:r>
                <a:rPr lang="zh-CN" altLang="en-US" b="1" dirty="0">
                  <a:solidFill>
                    <a:prstClr val="black">
                      <a:lumMod val="75000"/>
                      <a:lumOff val="25000"/>
                    </a:prstClr>
                  </a:solidFill>
                  <a:latin typeface="Arial" panose="020B0604020202020204" pitchFamily="34" charset="0"/>
                </a:rPr>
                <a:t>用一种概念结构构建另一种概念结构，如“time as money”，金钱可以量化，时间也就可以被量化。</a:t>
              </a:r>
              <a:endParaRPr lang="zh-CN" altLang="en-US" b="1" dirty="0">
                <a:solidFill>
                  <a:prstClr val="black">
                    <a:lumMod val="75000"/>
                    <a:lumOff val="25000"/>
                  </a:prstClr>
                </a:solidFill>
                <a:latin typeface="Arial" panose="020B0604020202020204" pitchFamily="34" charset="0"/>
              </a:endParaRPr>
            </a:p>
          </p:txBody>
        </p:sp>
        <p:sp>
          <p:nvSpPr>
            <p:cNvPr id="43" name="矩形 42"/>
            <p:cNvSpPr/>
            <p:nvPr/>
          </p:nvSpPr>
          <p:spPr>
            <a:xfrm>
              <a:off x="7257991" y="2161978"/>
              <a:ext cx="2882900" cy="252983"/>
            </a:xfrm>
            <a:prstGeom prst="rect">
              <a:avLst/>
            </a:prstGeom>
          </p:spPr>
          <p:txBody>
            <a:bodyPr wrap="square">
              <a:spAutoFit/>
            </a:bodyPr>
            <a:p>
              <a:pPr algn="l">
                <a:defRPr/>
              </a:pPr>
              <a:r>
                <a:rPr lang="zh-CN" altLang="en-US" sz="2400" b="1" spc="300" dirty="0">
                  <a:solidFill>
                    <a:sysClr val="windowText" lastClr="000000"/>
                  </a:solidFill>
                </a:rPr>
                <a:t>结构隐喻</a:t>
              </a:r>
              <a:endParaRPr lang="zh-CN" altLang="en-US" sz="2400" b="1" spc="300" dirty="0">
                <a:solidFill>
                  <a:sysClr val="windowText" lastClr="000000"/>
                </a:solidFill>
              </a:endParaRPr>
            </a:p>
          </p:txBody>
        </p:sp>
      </p:grpSp>
      <p:grpSp>
        <p:nvGrpSpPr>
          <p:cNvPr id="20" name="组合 19"/>
          <p:cNvGrpSpPr/>
          <p:nvPr/>
        </p:nvGrpSpPr>
        <p:grpSpPr>
          <a:xfrm>
            <a:off x="4840605" y="3347085"/>
            <a:ext cx="6896100" cy="1630749"/>
            <a:chOff x="6625942" y="3796279"/>
            <a:chExt cx="3575403" cy="1270160"/>
          </a:xfrm>
        </p:grpSpPr>
        <p:sp>
          <p:nvSpPr>
            <p:cNvPr id="45" name="矩形 44"/>
            <p:cNvSpPr/>
            <p:nvPr/>
          </p:nvSpPr>
          <p:spPr>
            <a:xfrm>
              <a:off x="6626285" y="4154910"/>
              <a:ext cx="3575060" cy="911529"/>
            </a:xfrm>
            <a:prstGeom prst="rect">
              <a:avLst/>
            </a:prstGeom>
          </p:spPr>
          <p:txBody>
            <a:bodyPr wrap="square">
              <a:spAutoFit/>
            </a:bodyPr>
            <a:p>
              <a:pPr lvl="0">
                <a:lnSpc>
                  <a:spcPct val="130000"/>
                </a:lnSpc>
                <a:defRPr/>
              </a:pPr>
              <a:r>
                <a:rPr lang="zh-CN" altLang="en-US" b="1" dirty="0">
                  <a:solidFill>
                    <a:prstClr val="black">
                      <a:lumMod val="75000"/>
                      <a:lumOff val="25000"/>
                    </a:prstClr>
                  </a:solidFill>
                  <a:latin typeface="Arial" panose="020B0604020202020204" pitchFamily="34" charset="0"/>
                </a:rPr>
                <a:t>与方位有关，用来指用整个空间方位描述整个概念体系，可以用于表达情感、社会地位等抽象概念，如“the upperclass”“to feel down”“I won't let you down”。</a:t>
              </a:r>
              <a:endParaRPr lang="zh-CN" altLang="en-US" b="1" dirty="0">
                <a:solidFill>
                  <a:prstClr val="black">
                    <a:lumMod val="75000"/>
                    <a:lumOff val="25000"/>
                  </a:prstClr>
                </a:solidFill>
                <a:latin typeface="Arial" panose="020B0604020202020204" pitchFamily="34" charset="0"/>
              </a:endParaRPr>
            </a:p>
          </p:txBody>
        </p:sp>
        <p:sp>
          <p:nvSpPr>
            <p:cNvPr id="46" name="矩形 45"/>
            <p:cNvSpPr/>
            <p:nvPr/>
          </p:nvSpPr>
          <p:spPr>
            <a:xfrm>
              <a:off x="6625942" y="3796279"/>
              <a:ext cx="3575061" cy="358577"/>
            </a:xfrm>
            <a:prstGeom prst="rect">
              <a:avLst/>
            </a:prstGeom>
          </p:spPr>
          <p:txBody>
            <a:bodyPr wrap="square">
              <a:spAutoFit/>
            </a:bodyPr>
            <a:p>
              <a:pPr algn="l">
                <a:defRPr/>
              </a:pPr>
              <a:r>
                <a:rPr lang="zh-CN" altLang="en-US" sz="2400" b="1" spc="300" dirty="0"/>
                <a:t>空间隐喻</a:t>
              </a:r>
              <a:endParaRPr lang="zh-CN" altLang="en-US" sz="2400" b="1" spc="300" dirty="0"/>
            </a:p>
          </p:txBody>
        </p:sp>
      </p:grpSp>
      <p:grpSp>
        <p:nvGrpSpPr>
          <p:cNvPr id="21" name="组合 20"/>
          <p:cNvGrpSpPr/>
          <p:nvPr/>
        </p:nvGrpSpPr>
        <p:grpSpPr>
          <a:xfrm>
            <a:off x="2812566" y="4977765"/>
            <a:ext cx="8999704" cy="1630713"/>
            <a:chOff x="4547758" y="5048040"/>
            <a:chExt cx="3575060" cy="977757"/>
          </a:xfrm>
        </p:grpSpPr>
        <p:sp>
          <p:nvSpPr>
            <p:cNvPr id="48" name="矩形 47"/>
            <p:cNvSpPr/>
            <p:nvPr/>
          </p:nvSpPr>
          <p:spPr>
            <a:xfrm>
              <a:off x="4547758" y="5324096"/>
              <a:ext cx="3575060" cy="701701"/>
            </a:xfrm>
            <a:prstGeom prst="rect">
              <a:avLst/>
            </a:prstGeom>
          </p:spPr>
          <p:txBody>
            <a:bodyPr wrap="square">
              <a:spAutoFit/>
            </a:bodyPr>
            <a:p>
              <a:pPr lvl="0">
                <a:lnSpc>
                  <a:spcPct val="130000"/>
                </a:lnSpc>
                <a:defRPr/>
              </a:pPr>
              <a:r>
                <a:rPr lang="zh-CN" altLang="en-US" b="1" dirty="0">
                  <a:solidFill>
                    <a:prstClr val="black">
                      <a:lumMod val="75000"/>
                      <a:lumOff val="25000"/>
                    </a:prstClr>
                  </a:solidFill>
                  <a:latin typeface="Arial" panose="020B0604020202020204" pitchFamily="34" charset="0"/>
                </a:rPr>
                <a:t>使用具象的事物来表示难定义的抽象概念。最典型的实体隐喻就是“容器”隐喻，这里的“容器”不仅仅指盆子、杯子等，也可以指人体，如“open your mind”“in a bad mood”“He is a success”“The chairman handed his power to his sons”。</a:t>
              </a:r>
              <a:endParaRPr lang="zh-CN" altLang="en-US" b="1" dirty="0">
                <a:solidFill>
                  <a:prstClr val="black">
                    <a:lumMod val="75000"/>
                    <a:lumOff val="25000"/>
                  </a:prstClr>
                </a:solidFill>
                <a:latin typeface="Arial" panose="020B0604020202020204" pitchFamily="34" charset="0"/>
              </a:endParaRPr>
            </a:p>
          </p:txBody>
        </p:sp>
        <p:sp>
          <p:nvSpPr>
            <p:cNvPr id="49" name="矩形 48"/>
            <p:cNvSpPr/>
            <p:nvPr/>
          </p:nvSpPr>
          <p:spPr>
            <a:xfrm>
              <a:off x="4607985" y="5048040"/>
              <a:ext cx="3053724" cy="276036"/>
            </a:xfrm>
            <a:prstGeom prst="rect">
              <a:avLst/>
            </a:prstGeom>
          </p:spPr>
          <p:txBody>
            <a:bodyPr wrap="square">
              <a:spAutoFit/>
            </a:bodyPr>
            <a:p>
              <a:pPr algn="l">
                <a:defRPr/>
              </a:pPr>
              <a:r>
                <a:rPr lang="zh-CN" altLang="en-US" sz="2400" b="1" spc="300" dirty="0"/>
                <a:t>实体隐喻</a:t>
              </a:r>
              <a:endParaRPr lang="zh-CN" altLang="en-US" sz="2400" b="1" spc="3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110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par>
                                <p:cTn id="11" presetID="10" presetClass="entr" presetSubtype="0" fill="hold" grpId="0" nodeType="withEffect">
                                  <p:stCondLst>
                                    <p:cond delay="110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grpId="0" nodeType="withEffect">
                                  <p:stCondLst>
                                    <p:cond delay="130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grpId="0" nodeType="withEffect">
                                  <p:stCondLst>
                                    <p:cond delay="160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par>
                                <p:cTn id="20" presetID="10" presetClass="entr" presetSubtype="0" fill="hold" grpId="0" nodeType="withEffect">
                                  <p:stCondLst>
                                    <p:cond delay="120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grpId="0" nodeType="withEffect">
                                  <p:stCondLst>
                                    <p:cond delay="160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par>
                                <p:cTn id="26" presetID="10" presetClass="entr" presetSubtype="0" fill="hold" grpId="0" nodeType="withEffect">
                                  <p:stCondLst>
                                    <p:cond delay="130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10" presetClass="entr" presetSubtype="0" fill="hold" grpId="0" nodeType="withEffect">
                                  <p:stCondLst>
                                    <p:cond delay="110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23" presetClass="entr" presetSubtype="288" fill="hold" nodeType="withEffect">
                                  <p:stCondLst>
                                    <p:cond delay="180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strVal val="4/3*#ppt_w"/>
                                          </p:val>
                                        </p:tav>
                                        <p:tav tm="100000">
                                          <p:val>
                                            <p:strVal val="#ppt_w"/>
                                          </p:val>
                                        </p:tav>
                                      </p:tavLst>
                                    </p:anim>
                                    <p:anim calcmode="lin" valueType="num">
                                      <p:cBhvr>
                                        <p:cTn id="35" dur="500" fill="hold"/>
                                        <p:tgtEl>
                                          <p:spTgt spid="6"/>
                                        </p:tgtEl>
                                        <p:attrNameLst>
                                          <p:attrName>ppt_h</p:attrName>
                                        </p:attrNameLst>
                                      </p:cBhvr>
                                      <p:tavLst>
                                        <p:tav tm="0">
                                          <p:val>
                                            <p:strVal val="4/3*#ppt_h"/>
                                          </p:val>
                                        </p:tav>
                                        <p:tav tm="100000">
                                          <p:val>
                                            <p:strVal val="#ppt_h"/>
                                          </p:val>
                                        </p:tav>
                                      </p:tavLst>
                                    </p:anim>
                                  </p:childTnLst>
                                </p:cTn>
                              </p:par>
                              <p:par>
                                <p:cTn id="36" presetID="17" presetClass="entr" presetSubtype="8" fill="hold" nodeType="withEffect">
                                  <p:stCondLst>
                                    <p:cond delay="200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ppt_x</p:attrName>
                                        </p:attrNameLst>
                                      </p:cBhvr>
                                      <p:tavLst>
                                        <p:tav tm="0">
                                          <p:val>
                                            <p:strVal val="#ppt_x-#ppt_w/2"/>
                                          </p:val>
                                        </p:tav>
                                        <p:tav tm="100000">
                                          <p:val>
                                            <p:strVal val="#ppt_x"/>
                                          </p:val>
                                        </p:tav>
                                      </p:tavLst>
                                    </p:anim>
                                    <p:anim calcmode="lin" valueType="num">
                                      <p:cBhvr>
                                        <p:cTn id="39" dur="500" fill="hold"/>
                                        <p:tgtEl>
                                          <p:spTgt spid="19"/>
                                        </p:tgtEl>
                                        <p:attrNameLst>
                                          <p:attrName>ppt_y</p:attrName>
                                        </p:attrNameLst>
                                      </p:cBhvr>
                                      <p:tavLst>
                                        <p:tav tm="0">
                                          <p:val>
                                            <p:strVal val="#ppt_y"/>
                                          </p:val>
                                        </p:tav>
                                        <p:tav tm="100000">
                                          <p:val>
                                            <p:strVal val="#ppt_y"/>
                                          </p:val>
                                        </p:tav>
                                      </p:tavLst>
                                    </p:anim>
                                    <p:anim calcmode="lin" valueType="num">
                                      <p:cBhvr>
                                        <p:cTn id="40" dur="500" fill="hold"/>
                                        <p:tgtEl>
                                          <p:spTgt spid="19"/>
                                        </p:tgtEl>
                                        <p:attrNameLst>
                                          <p:attrName>ppt_w</p:attrName>
                                        </p:attrNameLst>
                                      </p:cBhvr>
                                      <p:tavLst>
                                        <p:tav tm="0">
                                          <p:val>
                                            <p:fltVal val="0"/>
                                          </p:val>
                                        </p:tav>
                                        <p:tav tm="100000">
                                          <p:val>
                                            <p:strVal val="#ppt_w"/>
                                          </p:val>
                                        </p:tav>
                                      </p:tavLst>
                                    </p:anim>
                                    <p:anim calcmode="lin" valueType="num">
                                      <p:cBhvr>
                                        <p:cTn id="41" dur="500" fill="hold"/>
                                        <p:tgtEl>
                                          <p:spTgt spid="19"/>
                                        </p:tgtEl>
                                        <p:attrNameLst>
                                          <p:attrName>ppt_h</p:attrName>
                                        </p:attrNameLst>
                                      </p:cBhvr>
                                      <p:tavLst>
                                        <p:tav tm="0">
                                          <p:val>
                                            <p:strVal val="#ppt_h"/>
                                          </p:val>
                                        </p:tav>
                                        <p:tav tm="100000">
                                          <p:val>
                                            <p:strVal val="#ppt_h"/>
                                          </p:val>
                                        </p:tav>
                                      </p:tavLst>
                                    </p:anim>
                                  </p:childTnLst>
                                </p:cTn>
                              </p:par>
                              <p:par>
                                <p:cTn id="42" presetID="23" presetClass="entr" presetSubtype="288" fill="hold" nodeType="withEffect">
                                  <p:stCondLst>
                                    <p:cond delay="2300"/>
                                  </p:stCondLst>
                                  <p:childTnLst>
                                    <p:set>
                                      <p:cBhvr>
                                        <p:cTn id="43" dur="1" fill="hold">
                                          <p:stCondLst>
                                            <p:cond delay="0"/>
                                          </p:stCondLst>
                                        </p:cTn>
                                        <p:tgtEl>
                                          <p:spTgt spid="8"/>
                                        </p:tgtEl>
                                        <p:attrNameLst>
                                          <p:attrName>style.visibility</p:attrName>
                                        </p:attrNameLst>
                                      </p:cBhvr>
                                      <p:to>
                                        <p:strVal val="visible"/>
                                      </p:to>
                                    </p:set>
                                    <p:anim calcmode="lin" valueType="num">
                                      <p:cBhvr>
                                        <p:cTn id="44" dur="500" fill="hold"/>
                                        <p:tgtEl>
                                          <p:spTgt spid="8"/>
                                        </p:tgtEl>
                                        <p:attrNameLst>
                                          <p:attrName>ppt_w</p:attrName>
                                        </p:attrNameLst>
                                      </p:cBhvr>
                                      <p:tavLst>
                                        <p:tav tm="0">
                                          <p:val>
                                            <p:strVal val="4/3*#ppt_w"/>
                                          </p:val>
                                        </p:tav>
                                        <p:tav tm="100000">
                                          <p:val>
                                            <p:strVal val="#ppt_w"/>
                                          </p:val>
                                        </p:tav>
                                      </p:tavLst>
                                    </p:anim>
                                    <p:anim calcmode="lin" valueType="num">
                                      <p:cBhvr>
                                        <p:cTn id="45" dur="500" fill="hold"/>
                                        <p:tgtEl>
                                          <p:spTgt spid="8"/>
                                        </p:tgtEl>
                                        <p:attrNameLst>
                                          <p:attrName>ppt_h</p:attrName>
                                        </p:attrNameLst>
                                      </p:cBhvr>
                                      <p:tavLst>
                                        <p:tav tm="0">
                                          <p:val>
                                            <p:strVal val="4/3*#ppt_h"/>
                                          </p:val>
                                        </p:tav>
                                        <p:tav tm="100000">
                                          <p:val>
                                            <p:strVal val="#ppt_h"/>
                                          </p:val>
                                        </p:tav>
                                      </p:tavLst>
                                    </p:anim>
                                  </p:childTnLst>
                                </p:cTn>
                              </p:par>
                              <p:par>
                                <p:cTn id="46" presetID="17" presetClass="entr" presetSubtype="8" fill="hold" nodeType="withEffect">
                                  <p:stCondLst>
                                    <p:cond delay="2500"/>
                                  </p:stCondLst>
                                  <p:childTnLst>
                                    <p:set>
                                      <p:cBhvr>
                                        <p:cTn id="47" dur="1" fill="hold">
                                          <p:stCondLst>
                                            <p:cond delay="0"/>
                                          </p:stCondLst>
                                        </p:cTn>
                                        <p:tgtEl>
                                          <p:spTgt spid="20"/>
                                        </p:tgtEl>
                                        <p:attrNameLst>
                                          <p:attrName>style.visibility</p:attrName>
                                        </p:attrNameLst>
                                      </p:cBhvr>
                                      <p:to>
                                        <p:strVal val="visible"/>
                                      </p:to>
                                    </p:set>
                                    <p:anim calcmode="lin" valueType="num">
                                      <p:cBhvr>
                                        <p:cTn id="48" dur="500" fill="hold"/>
                                        <p:tgtEl>
                                          <p:spTgt spid="20"/>
                                        </p:tgtEl>
                                        <p:attrNameLst>
                                          <p:attrName>ppt_x</p:attrName>
                                        </p:attrNameLst>
                                      </p:cBhvr>
                                      <p:tavLst>
                                        <p:tav tm="0">
                                          <p:val>
                                            <p:strVal val="#ppt_x-#ppt_w/2"/>
                                          </p:val>
                                        </p:tav>
                                        <p:tav tm="100000">
                                          <p:val>
                                            <p:strVal val="#ppt_x"/>
                                          </p:val>
                                        </p:tav>
                                      </p:tavLst>
                                    </p:anim>
                                    <p:anim calcmode="lin" valueType="num">
                                      <p:cBhvr>
                                        <p:cTn id="49" dur="500" fill="hold"/>
                                        <p:tgtEl>
                                          <p:spTgt spid="20"/>
                                        </p:tgtEl>
                                        <p:attrNameLst>
                                          <p:attrName>ppt_y</p:attrName>
                                        </p:attrNameLst>
                                      </p:cBhvr>
                                      <p:tavLst>
                                        <p:tav tm="0">
                                          <p:val>
                                            <p:strVal val="#ppt_y"/>
                                          </p:val>
                                        </p:tav>
                                        <p:tav tm="100000">
                                          <p:val>
                                            <p:strVal val="#ppt_y"/>
                                          </p:val>
                                        </p:tav>
                                      </p:tavLst>
                                    </p:anim>
                                    <p:anim calcmode="lin" valueType="num">
                                      <p:cBhvr>
                                        <p:cTn id="50" dur="500" fill="hold"/>
                                        <p:tgtEl>
                                          <p:spTgt spid="20"/>
                                        </p:tgtEl>
                                        <p:attrNameLst>
                                          <p:attrName>ppt_w</p:attrName>
                                        </p:attrNameLst>
                                      </p:cBhvr>
                                      <p:tavLst>
                                        <p:tav tm="0">
                                          <p:val>
                                            <p:fltVal val="0"/>
                                          </p:val>
                                        </p:tav>
                                        <p:tav tm="100000">
                                          <p:val>
                                            <p:strVal val="#ppt_w"/>
                                          </p:val>
                                        </p:tav>
                                      </p:tavLst>
                                    </p:anim>
                                    <p:anim calcmode="lin" valueType="num">
                                      <p:cBhvr>
                                        <p:cTn id="51" dur="500" fill="hold"/>
                                        <p:tgtEl>
                                          <p:spTgt spid="20"/>
                                        </p:tgtEl>
                                        <p:attrNameLst>
                                          <p:attrName>ppt_h</p:attrName>
                                        </p:attrNameLst>
                                      </p:cBhvr>
                                      <p:tavLst>
                                        <p:tav tm="0">
                                          <p:val>
                                            <p:strVal val="#ppt_h"/>
                                          </p:val>
                                        </p:tav>
                                        <p:tav tm="100000">
                                          <p:val>
                                            <p:strVal val="#ppt_h"/>
                                          </p:val>
                                        </p:tav>
                                      </p:tavLst>
                                    </p:anim>
                                  </p:childTnLst>
                                </p:cTn>
                              </p:par>
                              <p:par>
                                <p:cTn id="52" presetID="23" presetClass="entr" presetSubtype="288" fill="hold" nodeType="withEffect">
                                  <p:stCondLst>
                                    <p:cond delay="2800"/>
                                  </p:stCondLst>
                                  <p:childTnLst>
                                    <p:set>
                                      <p:cBhvr>
                                        <p:cTn id="53" dur="1" fill="hold">
                                          <p:stCondLst>
                                            <p:cond delay="0"/>
                                          </p:stCondLst>
                                        </p:cTn>
                                        <p:tgtEl>
                                          <p:spTgt spid="13"/>
                                        </p:tgtEl>
                                        <p:attrNameLst>
                                          <p:attrName>style.visibility</p:attrName>
                                        </p:attrNameLst>
                                      </p:cBhvr>
                                      <p:to>
                                        <p:strVal val="visible"/>
                                      </p:to>
                                    </p:set>
                                    <p:anim calcmode="lin" valueType="num">
                                      <p:cBhvr>
                                        <p:cTn id="54" dur="500" fill="hold"/>
                                        <p:tgtEl>
                                          <p:spTgt spid="13"/>
                                        </p:tgtEl>
                                        <p:attrNameLst>
                                          <p:attrName>ppt_w</p:attrName>
                                        </p:attrNameLst>
                                      </p:cBhvr>
                                      <p:tavLst>
                                        <p:tav tm="0">
                                          <p:val>
                                            <p:strVal val="4/3*#ppt_w"/>
                                          </p:val>
                                        </p:tav>
                                        <p:tav tm="100000">
                                          <p:val>
                                            <p:strVal val="#ppt_w"/>
                                          </p:val>
                                        </p:tav>
                                      </p:tavLst>
                                    </p:anim>
                                    <p:anim calcmode="lin" valueType="num">
                                      <p:cBhvr>
                                        <p:cTn id="55" dur="500" fill="hold"/>
                                        <p:tgtEl>
                                          <p:spTgt spid="13"/>
                                        </p:tgtEl>
                                        <p:attrNameLst>
                                          <p:attrName>ppt_h</p:attrName>
                                        </p:attrNameLst>
                                      </p:cBhvr>
                                      <p:tavLst>
                                        <p:tav tm="0">
                                          <p:val>
                                            <p:strVal val="4/3*#ppt_h"/>
                                          </p:val>
                                        </p:tav>
                                        <p:tav tm="100000">
                                          <p:val>
                                            <p:strVal val="#ppt_h"/>
                                          </p:val>
                                        </p:tav>
                                      </p:tavLst>
                                    </p:anim>
                                  </p:childTnLst>
                                </p:cTn>
                              </p:par>
                              <p:par>
                                <p:cTn id="56" presetID="17" presetClass="entr" presetSubtype="8" fill="hold" nodeType="withEffect">
                                  <p:stCondLst>
                                    <p:cond delay="3000"/>
                                  </p:stCondLst>
                                  <p:childTnLst>
                                    <p:set>
                                      <p:cBhvr>
                                        <p:cTn id="57" dur="1" fill="hold">
                                          <p:stCondLst>
                                            <p:cond delay="0"/>
                                          </p:stCondLst>
                                        </p:cTn>
                                        <p:tgtEl>
                                          <p:spTgt spid="21"/>
                                        </p:tgtEl>
                                        <p:attrNameLst>
                                          <p:attrName>style.visibility</p:attrName>
                                        </p:attrNameLst>
                                      </p:cBhvr>
                                      <p:to>
                                        <p:strVal val="visible"/>
                                      </p:to>
                                    </p:set>
                                    <p:anim calcmode="lin" valueType="num">
                                      <p:cBhvr>
                                        <p:cTn id="58" dur="500" fill="hold"/>
                                        <p:tgtEl>
                                          <p:spTgt spid="21"/>
                                        </p:tgtEl>
                                        <p:attrNameLst>
                                          <p:attrName>ppt_x</p:attrName>
                                        </p:attrNameLst>
                                      </p:cBhvr>
                                      <p:tavLst>
                                        <p:tav tm="0">
                                          <p:val>
                                            <p:strVal val="#ppt_x-#ppt_w/2"/>
                                          </p:val>
                                        </p:tav>
                                        <p:tav tm="100000">
                                          <p:val>
                                            <p:strVal val="#ppt_x"/>
                                          </p:val>
                                        </p:tav>
                                      </p:tavLst>
                                    </p:anim>
                                    <p:anim calcmode="lin" valueType="num">
                                      <p:cBhvr>
                                        <p:cTn id="59" dur="500" fill="hold"/>
                                        <p:tgtEl>
                                          <p:spTgt spid="21"/>
                                        </p:tgtEl>
                                        <p:attrNameLst>
                                          <p:attrName>ppt_y</p:attrName>
                                        </p:attrNameLst>
                                      </p:cBhvr>
                                      <p:tavLst>
                                        <p:tav tm="0">
                                          <p:val>
                                            <p:strVal val="#ppt_y"/>
                                          </p:val>
                                        </p:tav>
                                        <p:tav tm="100000">
                                          <p:val>
                                            <p:strVal val="#ppt_y"/>
                                          </p:val>
                                        </p:tav>
                                      </p:tavLst>
                                    </p:anim>
                                    <p:anim calcmode="lin" valueType="num">
                                      <p:cBhvr>
                                        <p:cTn id="60" dur="500" fill="hold"/>
                                        <p:tgtEl>
                                          <p:spTgt spid="21"/>
                                        </p:tgtEl>
                                        <p:attrNameLst>
                                          <p:attrName>ppt_w</p:attrName>
                                        </p:attrNameLst>
                                      </p:cBhvr>
                                      <p:tavLst>
                                        <p:tav tm="0">
                                          <p:val>
                                            <p:fltVal val="0"/>
                                          </p:val>
                                        </p:tav>
                                        <p:tav tm="100000">
                                          <p:val>
                                            <p:strVal val="#ppt_w"/>
                                          </p:val>
                                        </p:tav>
                                      </p:tavLst>
                                    </p:anim>
                                    <p:anim calcmode="lin" valueType="num">
                                      <p:cBhvr>
                                        <p:cTn id="61" dur="5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30" grpId="0" bldLvl="0" animBg="1"/>
      <p:bldP spid="31" grpId="0" bldLvl="0" animBg="1"/>
      <p:bldP spid="34" grpId="0" bldLvl="0" animBg="1"/>
      <p:bldP spid="35" grpId="0" bldLvl="0" animBg="1"/>
      <p:bldP spid="36" grpId="0" bldLvl="0" animBg="1"/>
      <p:bldP spid="37"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208087" y="839345"/>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 name="矩形 1"/>
          <p:cNvSpPr/>
          <p:nvPr/>
        </p:nvSpPr>
        <p:spPr>
          <a:xfrm>
            <a:off x="515920" y="1002427"/>
            <a:ext cx="3646170" cy="398780"/>
          </a:xfrm>
          <a:prstGeom prst="rect">
            <a:avLst/>
          </a:prstGeom>
        </p:spPr>
        <p:txBody>
          <a:bodyPr wrap="none">
            <a:spAutoFit/>
          </a:bodyPr>
          <a:lstStyle/>
          <a:p>
            <a:pPr algn="l"/>
            <a:r>
              <a:rPr lang="en-US" altLang="zh-CN" sz="2000" b="1" dirty="0">
                <a:solidFill>
                  <a:srgbClr val="C00000"/>
                </a:solidFill>
                <a:latin typeface="华康俪金黑W8(P)" pitchFamily="34" charset="-122"/>
                <a:ea typeface="华康俪金黑W8(P)" pitchFamily="34" charset="-122"/>
              </a:rPr>
              <a:t>3</a:t>
            </a:r>
            <a:r>
              <a:rPr lang="en-US" altLang="zh-CN" sz="2000" b="1" dirty="0" smtClean="0">
                <a:solidFill>
                  <a:srgbClr val="C00000"/>
                </a:solidFill>
                <a:latin typeface="华康俪金黑W8(P)" pitchFamily="34" charset="-122"/>
                <a:ea typeface="华康俪金黑W8(P)" pitchFamily="34" charset="-122"/>
              </a:rPr>
              <a:t>-1-4</a:t>
            </a:r>
            <a:r>
              <a:rPr lang="en-US" altLang="zh-CN" sz="2000" b="1" dirty="0">
                <a:solidFill>
                  <a:srgbClr val="C00000"/>
                </a:solidFill>
                <a:latin typeface="华康俪金黑W8(P)" pitchFamily="34" charset="-122"/>
                <a:ea typeface="华康俪金黑W8(P)" pitchFamily="34" charset="-122"/>
              </a:rPr>
              <a:t> Metaphors for Emotion</a:t>
            </a:r>
            <a:endParaRPr lang="en-US" altLang="zh-CN" sz="2000" b="1" dirty="0">
              <a:solidFill>
                <a:srgbClr val="C00000"/>
              </a:solidFill>
              <a:latin typeface="华康俪金黑W8(P)" pitchFamily="34" charset="-122"/>
              <a:ea typeface="华康俪金黑W8(P)" pitchFamily="34" charset="-122"/>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箭头: 燕尾形 4"/>
          <p:cNvSpPr/>
          <p:nvPr/>
        </p:nvSpPr>
        <p:spPr>
          <a:xfrm>
            <a:off x="5073251" y="140519"/>
            <a:ext cx="1657446"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03  Skills</a:t>
            </a:r>
            <a:endParaRPr lang="zh-CN" altLang="en-US" dirty="0">
              <a:solidFill>
                <a:schemeClr val="bg1"/>
              </a:solidFill>
            </a:endParaRPr>
          </a:p>
        </p:txBody>
      </p:sp>
      <p:sp>
        <p:nvSpPr>
          <p:cNvPr id="3" name="Rectangle 7"/>
          <p:cNvSpPr>
            <a:spLocks noChangeArrowheads="1"/>
          </p:cNvSpPr>
          <p:nvPr/>
        </p:nvSpPr>
        <p:spPr bwMode="auto">
          <a:xfrm>
            <a:off x="-13970" y="227970"/>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080000">
            <a:off x="-12065" y="4445"/>
            <a:ext cx="876300" cy="971550"/>
          </a:xfrm>
          <a:prstGeom prst="rect">
            <a:avLst/>
          </a:prstGeom>
        </p:spPr>
      </p:pic>
      <p:pic>
        <p:nvPicPr>
          <p:cNvPr id="7" name="图片 6"/>
          <p:cNvPicPr>
            <a:picLocks noChangeAspect="1"/>
          </p:cNvPicPr>
          <p:nvPr/>
        </p:nvPicPr>
        <p:blipFill rotWithShape="1">
          <a:blip r:embed="rId2">
            <a:extLst>
              <a:ext uri="{BEBA8EAE-BF5A-486C-A8C5-ECC9F3942E4B}">
                <a14:imgProps xmlns:a14="http://schemas.microsoft.com/office/drawing/2010/main">
                  <a14:imgLayer r:embed="rId3">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212090" y="116205"/>
            <a:ext cx="509270" cy="508000"/>
          </a:xfrm>
          <a:prstGeom prst="rect">
            <a:avLst/>
          </a:prstGeom>
        </p:spPr>
      </p:pic>
      <p:sp>
        <p:nvSpPr>
          <p:cNvPr id="11" name="文本框 10"/>
          <p:cNvSpPr txBox="1"/>
          <p:nvPr/>
        </p:nvSpPr>
        <p:spPr>
          <a:xfrm>
            <a:off x="645160" y="1401445"/>
            <a:ext cx="11124565" cy="645160"/>
          </a:xfrm>
          <a:prstGeom prst="rect">
            <a:avLst/>
          </a:prstGeom>
          <a:noFill/>
        </p:spPr>
        <p:txBody>
          <a:bodyPr wrap="square" rtlCol="0" anchor="t">
            <a:spAutoFit/>
          </a:bodyPr>
          <a:p>
            <a:r>
              <a:rPr lang="en-US" altLang="zh-CN" b="1"/>
              <a:t>    </a:t>
            </a:r>
            <a:r>
              <a:rPr lang="zh-CN" altLang="en-US" b="1"/>
              <a:t>从大量的写作实践来看，由于学生缺乏隐喻意识和知识，输出的语言非常平淡、苍白，不够形象，缺乏美感。在英语教学中，我们要变换不同的方式表达，突出隐喻的优势和魅力。我们来探讨一下表达情感的隐喻：</a:t>
            </a:r>
            <a:endParaRPr lang="zh-CN" altLang="en-US" b="1"/>
          </a:p>
        </p:txBody>
      </p:sp>
      <p:sp>
        <p:nvSpPr>
          <p:cNvPr id="5127" name="Freeform 10"/>
          <p:cNvSpPr/>
          <p:nvPr/>
        </p:nvSpPr>
        <p:spPr bwMode="auto">
          <a:xfrm>
            <a:off x="787400" y="2046605"/>
            <a:ext cx="5300980" cy="4501515"/>
          </a:xfrm>
          <a:custGeom>
            <a:avLst/>
            <a:gdLst>
              <a:gd name="T0" fmla="*/ 1550987 w 488"/>
              <a:gd name="T1" fmla="*/ 1522233 h 488"/>
              <a:gd name="T2" fmla="*/ 1516026 w 488"/>
              <a:gd name="T3" fmla="*/ 1557337 h 488"/>
              <a:gd name="T4" fmla="*/ 34961 w 488"/>
              <a:gd name="T5" fmla="*/ 1557337 h 488"/>
              <a:gd name="T6" fmla="*/ 0 w 488"/>
              <a:gd name="T7" fmla="*/ 1522233 h 488"/>
              <a:gd name="T8" fmla="*/ 0 w 488"/>
              <a:gd name="T9" fmla="*/ 35104 h 488"/>
              <a:gd name="T10" fmla="*/ 34961 w 488"/>
              <a:gd name="T11" fmla="*/ 0 h 488"/>
              <a:gd name="T12" fmla="*/ 1516026 w 488"/>
              <a:gd name="T13" fmla="*/ 0 h 488"/>
              <a:gd name="T14" fmla="*/ 1550987 w 488"/>
              <a:gd name="T15" fmla="*/ 35104 h 488"/>
              <a:gd name="T16" fmla="*/ 1550987 w 488"/>
              <a:gd name="T17" fmla="*/ 1522233 h 4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8" h="488">
                <a:moveTo>
                  <a:pt x="488" y="477"/>
                </a:moveTo>
                <a:cubicBezTo>
                  <a:pt x="488" y="483"/>
                  <a:pt x="483" y="488"/>
                  <a:pt x="477" y="488"/>
                </a:cubicBezTo>
                <a:cubicBezTo>
                  <a:pt x="11" y="488"/>
                  <a:pt x="11" y="488"/>
                  <a:pt x="11" y="488"/>
                </a:cubicBezTo>
                <a:cubicBezTo>
                  <a:pt x="5" y="488"/>
                  <a:pt x="0" y="483"/>
                  <a:pt x="0" y="477"/>
                </a:cubicBezTo>
                <a:cubicBezTo>
                  <a:pt x="0" y="11"/>
                  <a:pt x="0" y="11"/>
                  <a:pt x="0" y="11"/>
                </a:cubicBezTo>
                <a:cubicBezTo>
                  <a:pt x="0" y="5"/>
                  <a:pt x="5" y="0"/>
                  <a:pt x="11" y="0"/>
                </a:cubicBezTo>
                <a:cubicBezTo>
                  <a:pt x="477" y="0"/>
                  <a:pt x="477" y="0"/>
                  <a:pt x="477" y="0"/>
                </a:cubicBezTo>
                <a:cubicBezTo>
                  <a:pt x="483" y="0"/>
                  <a:pt x="488" y="5"/>
                  <a:pt x="488" y="11"/>
                </a:cubicBezTo>
                <a:lnTo>
                  <a:pt x="488" y="477"/>
                </a:lnTo>
                <a:close/>
              </a:path>
            </a:pathLst>
          </a:custGeom>
          <a:solidFill>
            <a:srgbClr val="0070C0"/>
          </a:solidFill>
          <a:ln>
            <a:noFill/>
          </a:ln>
        </p:spPr>
        <p:txBody>
          <a:bodyPr/>
          <a:lstStyle/>
          <a:p>
            <a:endParaRPr lang="zh-CN" altLang="en-US" sz="2400"/>
          </a:p>
        </p:txBody>
      </p:sp>
      <p:sp>
        <p:nvSpPr>
          <p:cNvPr id="5128" name="Freeform 11"/>
          <p:cNvSpPr/>
          <p:nvPr/>
        </p:nvSpPr>
        <p:spPr bwMode="auto">
          <a:xfrm>
            <a:off x="177588" y="1986927"/>
            <a:ext cx="495300" cy="497416"/>
          </a:xfrm>
          <a:custGeom>
            <a:avLst/>
            <a:gdLst>
              <a:gd name="T0" fmla="*/ 371475 w 117"/>
              <a:gd name="T1" fmla="*/ 337988 h 117"/>
              <a:gd name="T2" fmla="*/ 336550 w 117"/>
              <a:gd name="T3" fmla="*/ 373062 h 117"/>
              <a:gd name="T4" fmla="*/ 34925 w 117"/>
              <a:gd name="T5" fmla="*/ 373062 h 117"/>
              <a:gd name="T6" fmla="*/ 0 w 117"/>
              <a:gd name="T7" fmla="*/ 337988 h 117"/>
              <a:gd name="T8" fmla="*/ 0 w 117"/>
              <a:gd name="T9" fmla="*/ 35074 h 117"/>
              <a:gd name="T10" fmla="*/ 34925 w 117"/>
              <a:gd name="T11" fmla="*/ 0 h 117"/>
              <a:gd name="T12" fmla="*/ 336550 w 117"/>
              <a:gd name="T13" fmla="*/ 0 h 117"/>
              <a:gd name="T14" fmla="*/ 371475 w 117"/>
              <a:gd name="T15" fmla="*/ 35074 h 117"/>
              <a:gd name="T16" fmla="*/ 371475 w 117"/>
              <a:gd name="T17" fmla="*/ 337988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7" h="117">
                <a:moveTo>
                  <a:pt x="117" y="106"/>
                </a:moveTo>
                <a:cubicBezTo>
                  <a:pt x="117" y="112"/>
                  <a:pt x="112" y="117"/>
                  <a:pt x="106" y="117"/>
                </a:cubicBezTo>
                <a:cubicBezTo>
                  <a:pt x="11" y="117"/>
                  <a:pt x="11" y="117"/>
                  <a:pt x="11" y="117"/>
                </a:cubicBezTo>
                <a:cubicBezTo>
                  <a:pt x="5" y="117"/>
                  <a:pt x="0" y="112"/>
                  <a:pt x="0" y="106"/>
                </a:cubicBezTo>
                <a:cubicBezTo>
                  <a:pt x="0" y="11"/>
                  <a:pt x="0" y="11"/>
                  <a:pt x="0" y="11"/>
                </a:cubicBezTo>
                <a:cubicBezTo>
                  <a:pt x="0" y="5"/>
                  <a:pt x="5" y="0"/>
                  <a:pt x="11" y="0"/>
                </a:cubicBezTo>
                <a:cubicBezTo>
                  <a:pt x="106" y="0"/>
                  <a:pt x="106" y="0"/>
                  <a:pt x="106" y="0"/>
                </a:cubicBezTo>
                <a:cubicBezTo>
                  <a:pt x="112" y="0"/>
                  <a:pt x="117" y="5"/>
                  <a:pt x="117" y="11"/>
                </a:cubicBezTo>
                <a:lnTo>
                  <a:pt x="117" y="106"/>
                </a:lnTo>
                <a:close/>
              </a:path>
            </a:pathLst>
          </a:custGeom>
          <a:solidFill>
            <a:srgbClr val="407434"/>
          </a:solidFill>
          <a:ln>
            <a:noFill/>
          </a:ln>
        </p:spPr>
        <p:txBody>
          <a:bodyPr/>
          <a:lstStyle/>
          <a:p>
            <a:endParaRPr lang="zh-CN" altLang="en-US" sz="2400"/>
          </a:p>
        </p:txBody>
      </p:sp>
      <p:sp>
        <p:nvSpPr>
          <p:cNvPr id="5129" name="Freeform 12"/>
          <p:cNvSpPr/>
          <p:nvPr/>
        </p:nvSpPr>
        <p:spPr bwMode="auto">
          <a:xfrm>
            <a:off x="6860540" y="2269490"/>
            <a:ext cx="5158105" cy="4412615"/>
          </a:xfrm>
          <a:custGeom>
            <a:avLst/>
            <a:gdLst>
              <a:gd name="T0" fmla="*/ 1550988 w 488"/>
              <a:gd name="T1" fmla="*/ 1519043 h 488"/>
              <a:gd name="T2" fmla="*/ 1516027 w 488"/>
              <a:gd name="T3" fmla="*/ 1557338 h 488"/>
              <a:gd name="T4" fmla="*/ 34961 w 488"/>
              <a:gd name="T5" fmla="*/ 1557338 h 488"/>
              <a:gd name="T6" fmla="*/ 0 w 488"/>
              <a:gd name="T7" fmla="*/ 1519043 h 488"/>
              <a:gd name="T8" fmla="*/ 0 w 488"/>
              <a:gd name="T9" fmla="*/ 35104 h 488"/>
              <a:gd name="T10" fmla="*/ 34961 w 488"/>
              <a:gd name="T11" fmla="*/ 0 h 488"/>
              <a:gd name="T12" fmla="*/ 1516027 w 488"/>
              <a:gd name="T13" fmla="*/ 0 h 488"/>
              <a:gd name="T14" fmla="*/ 1550988 w 488"/>
              <a:gd name="T15" fmla="*/ 35104 h 488"/>
              <a:gd name="T16" fmla="*/ 1550988 w 488"/>
              <a:gd name="T17" fmla="*/ 1519043 h 4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8" h="488">
                <a:moveTo>
                  <a:pt x="488" y="476"/>
                </a:moveTo>
                <a:cubicBezTo>
                  <a:pt x="488" y="483"/>
                  <a:pt x="483" y="488"/>
                  <a:pt x="477" y="488"/>
                </a:cubicBezTo>
                <a:cubicBezTo>
                  <a:pt x="11" y="488"/>
                  <a:pt x="11" y="488"/>
                  <a:pt x="11" y="488"/>
                </a:cubicBezTo>
                <a:cubicBezTo>
                  <a:pt x="5" y="488"/>
                  <a:pt x="0" y="483"/>
                  <a:pt x="0" y="476"/>
                </a:cubicBezTo>
                <a:cubicBezTo>
                  <a:pt x="0" y="11"/>
                  <a:pt x="0" y="11"/>
                  <a:pt x="0" y="11"/>
                </a:cubicBezTo>
                <a:cubicBezTo>
                  <a:pt x="0" y="5"/>
                  <a:pt x="5" y="0"/>
                  <a:pt x="11" y="0"/>
                </a:cubicBezTo>
                <a:cubicBezTo>
                  <a:pt x="477" y="0"/>
                  <a:pt x="477" y="0"/>
                  <a:pt x="477" y="0"/>
                </a:cubicBezTo>
                <a:cubicBezTo>
                  <a:pt x="483" y="0"/>
                  <a:pt x="488" y="5"/>
                  <a:pt x="488" y="11"/>
                </a:cubicBezTo>
                <a:lnTo>
                  <a:pt x="488" y="476"/>
                </a:lnTo>
                <a:close/>
              </a:path>
            </a:pathLst>
          </a:custGeom>
          <a:solidFill>
            <a:sysClr val="window" lastClr="FFFFFF">
              <a:lumMod val="85000"/>
            </a:sysClr>
          </a:solidFill>
          <a:ln>
            <a:noFill/>
          </a:ln>
        </p:spPr>
        <p:txBody>
          <a:bodyPr/>
          <a:lstStyle/>
          <a:p>
            <a:endParaRPr lang="zh-CN" altLang="en-US" sz="2400"/>
          </a:p>
        </p:txBody>
      </p:sp>
      <p:sp>
        <p:nvSpPr>
          <p:cNvPr id="5137" name="Text Box 20"/>
          <p:cNvSpPr txBox="1">
            <a:spLocks noChangeArrowheads="1"/>
          </p:cNvSpPr>
          <p:nvPr/>
        </p:nvSpPr>
        <p:spPr bwMode="auto">
          <a:xfrm>
            <a:off x="145507" y="2046877"/>
            <a:ext cx="527709" cy="460375"/>
          </a:xfrm>
          <a:prstGeom prst="rect">
            <a:avLst/>
          </a:prstGeom>
          <a:solidFill>
            <a:srgbClr val="0070C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B4DCFA"/>
                  </a:outerShdw>
                </a:effectLst>
              </a14:hiddenEffects>
            </a:ext>
          </a:extLst>
        </p:spPr>
        <p:txBody>
          <a:bodyPr wrap="square">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400" dirty="0">
                <a:solidFill>
                  <a:sysClr val="window" lastClr="FFFFFF"/>
                </a:solidFill>
              </a:rPr>
              <a:t>01</a:t>
            </a:r>
            <a:endParaRPr lang="en-US" altLang="zh-CN" sz="2400" dirty="0">
              <a:solidFill>
                <a:sysClr val="window" lastClr="FFFFFF"/>
              </a:solidFill>
            </a:endParaRPr>
          </a:p>
        </p:txBody>
      </p:sp>
      <p:sp>
        <p:nvSpPr>
          <p:cNvPr id="5140" name="Text Box 23"/>
          <p:cNvSpPr txBox="1">
            <a:spLocks noChangeArrowheads="1"/>
          </p:cNvSpPr>
          <p:nvPr/>
        </p:nvSpPr>
        <p:spPr bwMode="auto">
          <a:xfrm>
            <a:off x="6202539" y="6220208"/>
            <a:ext cx="527709" cy="461665"/>
          </a:xfrm>
          <a:prstGeom prst="rect">
            <a:avLst/>
          </a:prstGeom>
          <a:solidFill>
            <a:sysClr val="window" lastClr="FFFFFF">
              <a:lumMod val="85000"/>
            </a:sysClr>
          </a:solidFill>
          <a:ln>
            <a:noFill/>
          </a:ln>
          <a:effectLst/>
        </p:spPr>
        <p:txBody>
          <a:bodyPr wrap="none">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400" dirty="0"/>
              <a:t>02</a:t>
            </a:r>
            <a:endParaRPr lang="en-US" altLang="zh-CN" sz="2400" dirty="0"/>
          </a:p>
        </p:txBody>
      </p:sp>
      <p:sp>
        <p:nvSpPr>
          <p:cNvPr id="5142" name="Rectangle 25"/>
          <p:cNvSpPr>
            <a:spLocks noChangeArrowheads="1"/>
          </p:cNvSpPr>
          <p:nvPr/>
        </p:nvSpPr>
        <p:spPr bwMode="auto">
          <a:xfrm>
            <a:off x="881380" y="2112645"/>
            <a:ext cx="5113020" cy="4369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algn="ctr" eaLnBrk="1" hangingPunct="1">
              <a:lnSpc>
                <a:spcPct val="120000"/>
              </a:lnSpc>
              <a:buFont typeface="Arial" panose="020B0604020202020204" pitchFamily="34" charset="0"/>
              <a:buNone/>
            </a:pPr>
            <a:r>
              <a:rPr sz="2400" b="1" dirty="0">
                <a:solidFill>
                  <a:sysClr val="window" lastClr="FFFFFF"/>
                </a:solidFill>
                <a:latin typeface="华文新魏" panose="02010800040101010101" pitchFamily="2" charset="-122"/>
                <a:ea typeface="华文新魏" panose="02010800040101010101" pitchFamily="2" charset="-122"/>
              </a:rPr>
              <a:t>情感是对手</a:t>
            </a:r>
            <a:endParaRPr b="1" dirty="0">
              <a:solidFill>
                <a:sysClr val="window" lastClr="FFFFFF"/>
              </a:solidFill>
              <a:latin typeface="华文新魏" panose="02010800040101010101" pitchFamily="2" charset="-122"/>
              <a:ea typeface="华文新魏" panose="02010800040101010101" pitchFamily="2" charset="-122"/>
            </a:endParaRPr>
          </a:p>
          <a:p>
            <a:pPr algn="l" eaLnBrk="1" fontAlgn="auto" hangingPunct="1">
              <a:lnSpc>
                <a:spcPts val="720"/>
              </a:lnSpc>
              <a:buFont typeface="Arial" panose="020B0604020202020204" pitchFamily="34" charset="0"/>
              <a:buNone/>
            </a:pPr>
            <a:r>
              <a:rPr sz="1600" b="1" dirty="0">
                <a:solidFill>
                  <a:sysClr val="window" lastClr="FFFFFF"/>
                </a:solidFill>
                <a:latin typeface="Times New Roman" panose="02020603050405020304" pitchFamily="18" charset="0"/>
                <a:cs typeface="Times New Roman" panose="02020603050405020304" pitchFamily="18" charset="0"/>
              </a:rPr>
              <a:t>    </a:t>
            </a:r>
            <a:endParaRPr sz="1600" b="1" dirty="0">
              <a:solidFill>
                <a:sysClr val="window" lastClr="FFFFFF"/>
              </a:solidFill>
              <a:latin typeface="Times New Roman" panose="02020603050405020304" pitchFamily="18" charset="0"/>
              <a:cs typeface="Times New Roman" panose="02020603050405020304" pitchFamily="18" charset="0"/>
            </a:endParaRPr>
          </a:p>
          <a:p>
            <a:pPr algn="l" eaLnBrk="1" hangingPunct="1">
              <a:lnSpc>
                <a:spcPct val="120000"/>
              </a:lnSpc>
              <a:buFont typeface="Arial" panose="020B0604020202020204" pitchFamily="34" charset="0"/>
              <a:buNone/>
            </a:pPr>
            <a:r>
              <a:rPr sz="1600" b="1" dirty="0">
                <a:solidFill>
                  <a:sysClr val="window" lastClr="FFFFFF"/>
                </a:solidFill>
                <a:latin typeface="Times New Roman" panose="02020603050405020304" pitchFamily="18" charset="0"/>
                <a:cs typeface="Times New Roman" panose="02020603050405020304" pitchFamily="18" charset="0"/>
              </a:rPr>
              <a:t>      情感的发</a:t>
            </a:r>
            <a:r>
              <a:rPr lang="zh-CN" sz="1600" b="1" dirty="0">
                <a:solidFill>
                  <a:sysClr val="window" lastClr="FFFFFF"/>
                </a:solidFill>
                <a:latin typeface="Times New Roman" panose="02020603050405020304" pitchFamily="18" charset="0"/>
                <a:cs typeface="Times New Roman" panose="02020603050405020304" pitchFamily="18" charset="0"/>
              </a:rPr>
              <a:t>生</a:t>
            </a:r>
            <a:r>
              <a:rPr sz="1600" b="1" dirty="0">
                <a:solidFill>
                  <a:sysClr val="window" lastClr="FFFFFF"/>
                </a:solidFill>
                <a:latin typeface="Times New Roman" panose="02020603050405020304" pitchFamily="18" charset="0"/>
                <a:cs typeface="Times New Roman" panose="02020603050405020304" pitchFamily="18" charset="0"/>
              </a:rPr>
              <a:t>往往比较强烈，人们要与它斗争，</a:t>
            </a:r>
            <a:r>
              <a:rPr sz="1600" b="1" dirty="0">
                <a:solidFill>
                  <a:sysClr val="window" lastClr="FFFFFF"/>
                </a:solidFill>
                <a:latin typeface="Times New Roman" panose="02020603050405020304" pitchFamily="18" charset="0"/>
                <a:cs typeface="Times New Roman" panose="02020603050405020304" pitchFamily="18" charset="0"/>
                <a:sym typeface="+mn-ea"/>
              </a:rPr>
              <a:t>犹如敌人或对手，</a:t>
            </a:r>
            <a:r>
              <a:rPr sz="1600" b="1" dirty="0">
                <a:solidFill>
                  <a:sysClr val="window" lastClr="FFFFFF"/>
                </a:solidFill>
                <a:latin typeface="Times New Roman" panose="02020603050405020304" pitchFamily="18" charset="0"/>
                <a:cs typeface="Times New Roman" panose="02020603050405020304" pitchFamily="18" charset="0"/>
              </a:rPr>
              <a:t>但往往被它击败。这在语言使用中常表现为情感词汇与 fight(斗争)、get the better of(挫败)、get the best of(胜过)、prey(折磨)、struggle(搏斗)等词汇搭配使用。例如：</a:t>
            </a:r>
            <a:endParaRPr sz="1600" b="1" dirty="0">
              <a:solidFill>
                <a:sysClr val="window" lastClr="FFFFFF"/>
              </a:solidFill>
              <a:latin typeface="Times New Roman" panose="02020603050405020304" pitchFamily="18" charset="0"/>
              <a:cs typeface="Times New Roman" panose="02020603050405020304" pitchFamily="18" charset="0"/>
            </a:endParaRPr>
          </a:p>
          <a:p>
            <a:pPr marL="285750" indent="-285750" algn="l" eaLnBrk="1" hangingPunct="1">
              <a:lnSpc>
                <a:spcPct val="120000"/>
              </a:lnSpc>
              <a:buFont typeface="Arial" panose="020B0604020202020204" pitchFamily="34" charset="0"/>
              <a:buChar char="•"/>
            </a:pPr>
            <a:r>
              <a:rPr sz="1600" b="1" dirty="0">
                <a:solidFill>
                  <a:sysClr val="window" lastClr="FFFFFF"/>
                </a:solidFill>
                <a:latin typeface="Times New Roman" panose="02020603050405020304" pitchFamily="18" charset="0"/>
                <a:cs typeface="Times New Roman" panose="02020603050405020304" pitchFamily="18" charset="0"/>
              </a:rPr>
              <a:t>I am struggling with anger. 我怒火中烧。</a:t>
            </a:r>
            <a:endParaRPr sz="1600" b="1" dirty="0">
              <a:solidFill>
                <a:sysClr val="window" lastClr="FFFFFF"/>
              </a:solidFill>
              <a:latin typeface="Times New Roman" panose="02020603050405020304" pitchFamily="18" charset="0"/>
              <a:cs typeface="Times New Roman" panose="02020603050405020304" pitchFamily="18" charset="0"/>
            </a:endParaRPr>
          </a:p>
          <a:p>
            <a:pPr marL="285750" indent="-285750" algn="l" eaLnBrk="1" hangingPunct="1">
              <a:lnSpc>
                <a:spcPct val="120000"/>
              </a:lnSpc>
              <a:buFont typeface="Arial" panose="020B0604020202020204" pitchFamily="34" charset="0"/>
              <a:buChar char="•"/>
            </a:pPr>
            <a:r>
              <a:rPr sz="1600" b="1" dirty="0">
                <a:solidFill>
                  <a:sysClr val="window" lastClr="FFFFFF"/>
                </a:solidFill>
                <a:latin typeface="Times New Roman" panose="02020603050405020304" pitchFamily="18" charset="0"/>
                <a:cs typeface="Times New Roman" panose="02020603050405020304" pitchFamily="18" charset="0"/>
              </a:rPr>
              <a:t>He fought back his anger. 他克制住了愤怒。</a:t>
            </a:r>
            <a:endParaRPr sz="1600" b="1" dirty="0">
              <a:solidFill>
                <a:sysClr val="window" lastClr="FFFFFF"/>
              </a:solidFill>
              <a:latin typeface="Times New Roman" panose="02020603050405020304" pitchFamily="18" charset="0"/>
              <a:cs typeface="Times New Roman" panose="02020603050405020304" pitchFamily="18" charset="0"/>
            </a:endParaRPr>
          </a:p>
          <a:p>
            <a:pPr marL="285750" indent="-285750" algn="l" eaLnBrk="1" hangingPunct="1">
              <a:lnSpc>
                <a:spcPct val="120000"/>
              </a:lnSpc>
              <a:buFont typeface="Arial" panose="020B0604020202020204" pitchFamily="34" charset="0"/>
              <a:buChar char="•"/>
            </a:pPr>
            <a:r>
              <a:rPr sz="1600" b="1" dirty="0">
                <a:solidFill>
                  <a:sysClr val="window" lastClr="FFFFFF"/>
                </a:solidFill>
                <a:latin typeface="Times New Roman" panose="02020603050405020304" pitchFamily="18" charset="0"/>
                <a:cs typeface="Times New Roman" panose="02020603050405020304" pitchFamily="18" charset="0"/>
              </a:rPr>
              <a:t>Enthusiasm gets the better of me.我太激动了。</a:t>
            </a:r>
            <a:endParaRPr sz="1600" b="1" dirty="0">
              <a:solidFill>
                <a:sysClr val="window" lastClr="FFFFFF"/>
              </a:solidFill>
              <a:latin typeface="Times New Roman" panose="02020603050405020304" pitchFamily="18" charset="0"/>
              <a:cs typeface="Times New Roman" panose="02020603050405020304" pitchFamily="18" charset="0"/>
            </a:endParaRPr>
          </a:p>
          <a:p>
            <a:pPr marL="285750" indent="-285750" algn="l" eaLnBrk="1" hangingPunct="1">
              <a:lnSpc>
                <a:spcPct val="120000"/>
              </a:lnSpc>
              <a:buFont typeface="Arial" panose="020B0604020202020204" pitchFamily="34" charset="0"/>
              <a:buChar char="•"/>
            </a:pPr>
            <a:r>
              <a:rPr sz="1600" b="1" dirty="0">
                <a:solidFill>
                  <a:sysClr val="window" lastClr="FFFFFF"/>
                </a:solidFill>
                <a:latin typeface="Times New Roman" panose="02020603050405020304" pitchFamily="18" charset="0"/>
                <a:cs typeface="Times New Roman" panose="02020603050405020304" pitchFamily="18" charset="0"/>
              </a:rPr>
              <a:t>Boredom often gets the best of them. </a:t>
            </a:r>
            <a:endParaRPr sz="1600" b="1" dirty="0">
              <a:solidFill>
                <a:sysClr val="window" lastClr="FFFFFF"/>
              </a:solidFill>
              <a:latin typeface="Times New Roman" panose="02020603050405020304" pitchFamily="18" charset="0"/>
              <a:cs typeface="Times New Roman" panose="02020603050405020304" pitchFamily="18" charset="0"/>
            </a:endParaRPr>
          </a:p>
          <a:p>
            <a:pPr indent="0" algn="l" eaLnBrk="1" hangingPunct="1">
              <a:lnSpc>
                <a:spcPct val="120000"/>
              </a:lnSpc>
              <a:buFont typeface="Arial" panose="020B0604020202020204" pitchFamily="34" charset="0"/>
              <a:buNone/>
            </a:pPr>
            <a:r>
              <a:rPr sz="1600" b="1" dirty="0">
                <a:solidFill>
                  <a:sysClr val="window" lastClr="FFFFFF"/>
                </a:solidFill>
                <a:latin typeface="Times New Roman" panose="02020603050405020304" pitchFamily="18" charset="0"/>
                <a:cs typeface="Times New Roman" panose="02020603050405020304" pitchFamily="18" charset="0"/>
              </a:rPr>
              <a:t>      他们常感到非常无聊。</a:t>
            </a:r>
            <a:endParaRPr sz="1600" b="1" dirty="0">
              <a:solidFill>
                <a:sysClr val="window" lastClr="FFFFFF"/>
              </a:solidFill>
              <a:latin typeface="Times New Roman" panose="02020603050405020304" pitchFamily="18" charset="0"/>
              <a:cs typeface="Times New Roman" panose="02020603050405020304" pitchFamily="18" charset="0"/>
            </a:endParaRPr>
          </a:p>
          <a:p>
            <a:pPr marL="285750" indent="-285750" algn="l" eaLnBrk="1" hangingPunct="1">
              <a:lnSpc>
                <a:spcPct val="120000"/>
              </a:lnSpc>
              <a:buFont typeface="Arial" panose="020B0604020202020204" pitchFamily="34" charset="0"/>
              <a:buChar char="•"/>
            </a:pPr>
            <a:r>
              <a:rPr sz="1600" b="1" dirty="0">
                <a:solidFill>
                  <a:sysClr val="window" lastClr="FFFFFF"/>
                </a:solidFill>
                <a:latin typeface="Times New Roman" panose="02020603050405020304" pitchFamily="18" charset="0"/>
                <a:cs typeface="Times New Roman" panose="02020603050405020304" pitchFamily="18" charset="0"/>
              </a:rPr>
              <a:t>His curiosity got the better of him. 他异常好奇。</a:t>
            </a:r>
            <a:endParaRPr sz="1600" b="1" dirty="0">
              <a:solidFill>
                <a:sysClr val="window" lastClr="FFFFFF"/>
              </a:solidFill>
              <a:latin typeface="Times New Roman" panose="02020603050405020304" pitchFamily="18" charset="0"/>
              <a:cs typeface="Times New Roman" panose="02020603050405020304" pitchFamily="18" charset="0"/>
            </a:endParaRPr>
          </a:p>
          <a:p>
            <a:pPr marL="285750" indent="-285750" algn="l" eaLnBrk="1" hangingPunct="1">
              <a:lnSpc>
                <a:spcPct val="120000"/>
              </a:lnSpc>
              <a:buFont typeface="Arial" panose="020B0604020202020204" pitchFamily="34" charset="0"/>
              <a:buChar char="•"/>
            </a:pPr>
            <a:r>
              <a:rPr sz="1600" b="1" dirty="0">
                <a:solidFill>
                  <a:sysClr val="window" lastClr="FFFFFF"/>
                </a:solidFill>
                <a:latin typeface="Times New Roman" panose="02020603050405020304" pitchFamily="18" charset="0"/>
                <a:cs typeface="Times New Roman" panose="02020603050405020304" pitchFamily="18" charset="0"/>
              </a:rPr>
              <a:t>Anger and bitterness had preyed upon me continually.我感到愤怒和痛苦。</a:t>
            </a:r>
            <a:endParaRPr sz="1600" b="1" dirty="0">
              <a:solidFill>
                <a:sysClr val="window" lastClr="FFFFFF"/>
              </a:solidFill>
              <a:latin typeface="Times New Roman" panose="02020603050405020304" pitchFamily="18" charset="0"/>
              <a:cs typeface="Times New Roman" panose="02020603050405020304" pitchFamily="18" charset="0"/>
            </a:endParaRPr>
          </a:p>
        </p:txBody>
      </p:sp>
      <p:sp>
        <p:nvSpPr>
          <p:cNvPr id="5145" name="Rectangle 28"/>
          <p:cNvSpPr>
            <a:spLocks noChangeArrowheads="1"/>
          </p:cNvSpPr>
          <p:nvPr/>
        </p:nvSpPr>
        <p:spPr bwMode="auto">
          <a:xfrm>
            <a:off x="6954520" y="2484120"/>
            <a:ext cx="4970780" cy="3761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algn="ctr" eaLnBrk="1" hangingPunct="1">
              <a:lnSpc>
                <a:spcPct val="120000"/>
              </a:lnSpc>
              <a:buFont typeface="Arial" panose="020B0604020202020204" pitchFamily="34" charset="0"/>
              <a:buNone/>
            </a:pPr>
            <a:r>
              <a:rPr sz="2400" dirty="0">
                <a:latin typeface="华文新魏" panose="02010800040101010101" pitchFamily="2" charset="-122"/>
                <a:ea typeface="华文新魏" panose="02010800040101010101" pitchFamily="2" charset="-122"/>
              </a:rPr>
              <a:t>情感是统治者</a:t>
            </a:r>
            <a:endParaRPr sz="2400" dirty="0">
              <a:latin typeface="华文新魏" panose="02010800040101010101" pitchFamily="2" charset="-122"/>
              <a:ea typeface="华文新魏" panose="02010800040101010101" pitchFamily="2" charset="-122"/>
            </a:endParaRPr>
          </a:p>
          <a:p>
            <a:pPr eaLnBrk="1" hangingPunct="1">
              <a:lnSpc>
                <a:spcPct val="120000"/>
              </a:lnSpc>
              <a:buFont typeface="Arial" panose="020B0604020202020204" pitchFamily="34" charset="0"/>
              <a:buNone/>
            </a:pPr>
            <a:r>
              <a:rPr dirty="0">
                <a:latin typeface="华文新魏" panose="02010800040101010101" pitchFamily="2" charset="-122"/>
                <a:ea typeface="华文新魏" panose="02010800040101010101" pitchFamily="2" charset="-122"/>
              </a:rPr>
              <a:t>     </a:t>
            </a:r>
            <a:endParaRPr dirty="0">
              <a:latin typeface="华文新魏" panose="02010800040101010101" pitchFamily="2" charset="-122"/>
              <a:ea typeface="华文新魏" panose="02010800040101010101" pitchFamily="2" charset="-122"/>
            </a:endParaRPr>
          </a:p>
          <a:p>
            <a:pPr eaLnBrk="1" hangingPunct="1">
              <a:lnSpc>
                <a:spcPct val="120000"/>
              </a:lnSpc>
              <a:buFont typeface="Arial" panose="020B0604020202020204" pitchFamily="34" charset="0"/>
              <a:buNone/>
            </a:pPr>
            <a:r>
              <a:rPr dirty="0">
                <a:latin typeface="华文新魏" panose="02010800040101010101" pitchFamily="2" charset="-122"/>
                <a:ea typeface="华文新魏" panose="02010800040101010101" pitchFamily="2" charset="-122"/>
              </a:rPr>
              <a:t>    </a:t>
            </a:r>
            <a:r>
              <a:rPr sz="1600" b="1" dirty="0">
                <a:solidFill>
                  <a:schemeClr val="tx1"/>
                </a:solidFill>
                <a:latin typeface="Times New Roman" panose="02020603050405020304" pitchFamily="18" charset="0"/>
                <a:cs typeface="Times New Roman" panose="02020603050405020304" pitchFamily="18" charset="0"/>
              </a:rPr>
              <a:t>由于人们不能战胜情感，有时反而被其控制，所以情感被比作统治者，可以 oppress(压迫)人们，甚至deprive(剥夺)人们的某种能力。例如：</a:t>
            </a:r>
            <a:endParaRPr sz="1600" b="1" dirty="0">
              <a:solidFill>
                <a:schemeClr val="tx1"/>
              </a:solidFill>
              <a:latin typeface="Times New Roman" panose="02020603050405020304" pitchFamily="18" charset="0"/>
              <a:cs typeface="Times New Roman" panose="02020603050405020304" pitchFamily="18" charset="0"/>
            </a:endParaRPr>
          </a:p>
          <a:p>
            <a:pPr marL="285750" indent="-285750" eaLnBrk="1" hangingPunct="1">
              <a:lnSpc>
                <a:spcPct val="120000"/>
              </a:lnSpc>
              <a:buFont typeface="Arial" panose="020B0604020202020204" pitchFamily="34" charset="0"/>
              <a:buChar char="•"/>
            </a:pPr>
            <a:r>
              <a:rPr sz="1600" b="1" dirty="0">
                <a:solidFill>
                  <a:schemeClr val="tx1"/>
                </a:solidFill>
                <a:latin typeface="Times New Roman" panose="02020603050405020304" pitchFamily="18" charset="0"/>
                <a:cs typeface="Times New Roman" panose="02020603050405020304" pitchFamily="18" charset="0"/>
              </a:rPr>
              <a:t>Worrying deprived him of sleep.</a:t>
            </a:r>
            <a:endParaRPr sz="1600" b="1" dirty="0">
              <a:solidFill>
                <a:schemeClr val="tx1"/>
              </a:solidFill>
              <a:latin typeface="Times New Roman" panose="02020603050405020304" pitchFamily="18" charset="0"/>
              <a:cs typeface="Times New Roman" panose="02020603050405020304" pitchFamily="18" charset="0"/>
            </a:endParaRPr>
          </a:p>
          <a:p>
            <a:pPr indent="0" eaLnBrk="1" hangingPunct="1">
              <a:lnSpc>
                <a:spcPct val="120000"/>
              </a:lnSpc>
              <a:buFont typeface="Arial" panose="020B0604020202020204" pitchFamily="34" charset="0"/>
              <a:buNone/>
            </a:pPr>
            <a:r>
              <a:rPr sz="1600" b="1" dirty="0">
                <a:solidFill>
                  <a:schemeClr val="tx1"/>
                </a:solidFill>
                <a:latin typeface="Times New Roman" panose="02020603050405020304" pitchFamily="18" charset="0"/>
                <a:cs typeface="Times New Roman" panose="02020603050405020304" pitchFamily="18" charset="0"/>
              </a:rPr>
              <a:t>         他焦虑万分，难以入睡。</a:t>
            </a:r>
            <a:endParaRPr sz="1600" b="1" dirty="0">
              <a:solidFill>
                <a:schemeClr val="tx1"/>
              </a:solidFill>
              <a:latin typeface="Times New Roman" panose="02020603050405020304" pitchFamily="18" charset="0"/>
              <a:cs typeface="Times New Roman" panose="02020603050405020304" pitchFamily="18" charset="0"/>
            </a:endParaRPr>
          </a:p>
          <a:p>
            <a:pPr marL="285750" indent="-285750" eaLnBrk="1" hangingPunct="1">
              <a:lnSpc>
                <a:spcPct val="120000"/>
              </a:lnSpc>
              <a:buFont typeface="Arial" panose="020B0604020202020204" pitchFamily="34" charset="0"/>
              <a:buChar char="•"/>
            </a:pPr>
            <a:r>
              <a:rPr sz="1600" b="1" dirty="0">
                <a:solidFill>
                  <a:schemeClr val="tx1"/>
                </a:solidFill>
                <a:latin typeface="Times New Roman" panose="02020603050405020304" pitchFamily="18" charset="0"/>
                <a:cs typeface="Times New Roman" panose="02020603050405020304" pitchFamily="18" charset="0"/>
              </a:rPr>
              <a:t>Excitement deprived me of all power of speech.</a:t>
            </a:r>
            <a:endParaRPr sz="1600" b="1" dirty="0">
              <a:solidFill>
                <a:schemeClr val="tx1"/>
              </a:solidFill>
              <a:latin typeface="Times New Roman" panose="02020603050405020304" pitchFamily="18" charset="0"/>
              <a:cs typeface="Times New Roman" panose="02020603050405020304" pitchFamily="18" charset="0"/>
            </a:endParaRPr>
          </a:p>
          <a:p>
            <a:pPr indent="0" eaLnBrk="1" hangingPunct="1">
              <a:lnSpc>
                <a:spcPct val="120000"/>
              </a:lnSpc>
              <a:buFont typeface="Arial" panose="020B0604020202020204" pitchFamily="34" charset="0"/>
              <a:buNone/>
            </a:pPr>
            <a:r>
              <a:rPr sz="1600" b="1" dirty="0">
                <a:solidFill>
                  <a:schemeClr val="tx1"/>
                </a:solidFill>
                <a:latin typeface="Times New Roman" panose="02020603050405020304" pitchFamily="18" charset="0"/>
                <a:cs typeface="Times New Roman" panose="02020603050405020304" pitchFamily="18" charset="0"/>
              </a:rPr>
              <a:t>          我激动得什么话都说不出来。</a:t>
            </a:r>
            <a:endParaRPr sz="1600" b="1" dirty="0">
              <a:solidFill>
                <a:schemeClr val="tx1"/>
              </a:solidFill>
              <a:latin typeface="Times New Roman" panose="02020603050405020304" pitchFamily="18" charset="0"/>
              <a:cs typeface="Times New Roman" panose="02020603050405020304" pitchFamily="18" charset="0"/>
            </a:endParaRPr>
          </a:p>
          <a:p>
            <a:pPr marL="285750" indent="-285750" eaLnBrk="1" hangingPunct="1">
              <a:lnSpc>
                <a:spcPct val="120000"/>
              </a:lnSpc>
              <a:buFont typeface="Arial" panose="020B0604020202020204" pitchFamily="34" charset="0"/>
              <a:buChar char="•"/>
            </a:pPr>
            <a:r>
              <a:rPr sz="1600" b="1" dirty="0">
                <a:solidFill>
                  <a:schemeClr val="tx1"/>
                </a:solidFill>
                <a:latin typeface="Times New Roman" panose="02020603050405020304" pitchFamily="18" charset="0"/>
                <a:cs typeface="Times New Roman" panose="02020603050405020304" pitchFamily="18" charset="0"/>
              </a:rPr>
              <a:t>Astonishment, apprehension and even horror oppressed her.</a:t>
            </a:r>
            <a:endParaRPr sz="1600" b="1" dirty="0">
              <a:solidFill>
                <a:schemeClr val="tx1"/>
              </a:solidFill>
              <a:latin typeface="Times New Roman" panose="02020603050405020304" pitchFamily="18" charset="0"/>
              <a:cs typeface="Times New Roman" panose="02020603050405020304" pitchFamily="18" charset="0"/>
            </a:endParaRPr>
          </a:p>
          <a:p>
            <a:pPr indent="0" eaLnBrk="1" hangingPunct="1">
              <a:lnSpc>
                <a:spcPct val="120000"/>
              </a:lnSpc>
              <a:buFont typeface="Arial" panose="020B0604020202020204" pitchFamily="34" charset="0"/>
              <a:buNone/>
            </a:pPr>
            <a:r>
              <a:rPr sz="1600" b="1" dirty="0">
                <a:solidFill>
                  <a:schemeClr val="tx1"/>
                </a:solidFill>
                <a:latin typeface="Times New Roman" panose="02020603050405020304" pitchFamily="18" charset="0"/>
                <a:cs typeface="Times New Roman" panose="02020603050405020304" pitchFamily="18" charset="0"/>
              </a:rPr>
              <a:t>          她感到心情抑郁，甚至惊恐不安。</a:t>
            </a:r>
            <a:endParaRPr sz="1600" b="1" dirty="0">
              <a:solidFill>
                <a:schemeClr val="tx1"/>
              </a:solidFill>
              <a:latin typeface="Times New Roman" panose="02020603050405020304" pitchFamily="18" charset="0"/>
              <a:cs typeface="Times New Roman" panose="02020603050405020304" pitchFamily="18" charset="0"/>
            </a:endParaRPr>
          </a:p>
        </p:txBody>
      </p:sp>
      <p:sp>
        <p:nvSpPr>
          <p:cNvPr id="13" name="文本框 12"/>
          <p:cNvSpPr txBox="1"/>
          <p:nvPr/>
        </p:nvSpPr>
        <p:spPr>
          <a:xfrm>
            <a:off x="699770" y="6551295"/>
            <a:ext cx="5388610" cy="306705"/>
          </a:xfrm>
          <a:prstGeom prst="rect">
            <a:avLst/>
          </a:prstGeom>
          <a:noFill/>
        </p:spPr>
        <p:txBody>
          <a:bodyPr wrap="square" rtlCol="0">
            <a:spAutoFit/>
          </a:bodyPr>
          <a:p>
            <a:r>
              <a:rPr lang="en-US" altLang="zh-CN" sz="1400" i="1"/>
              <a:t>——</a:t>
            </a:r>
            <a:r>
              <a:rPr lang="zh-CN" altLang="en-US" sz="1400" i="1"/>
              <a:t>节选自</a:t>
            </a:r>
            <a:r>
              <a:rPr lang="en-US" altLang="zh-CN" sz="1400" i="1"/>
              <a:t>“</a:t>
            </a:r>
            <a:r>
              <a:rPr lang="zh-CN" altLang="en-US" sz="1400" i="1"/>
              <a:t>英语情感隐喻的几种情形</a:t>
            </a:r>
            <a:r>
              <a:rPr lang="en-US" altLang="zh-CN" sz="1400" i="1"/>
              <a:t>”</a:t>
            </a:r>
            <a:r>
              <a:rPr lang="zh-CN" altLang="en-US" sz="1400" i="1"/>
              <a:t>，《中小学英语教学与研究》</a:t>
            </a:r>
            <a:endParaRPr lang="en-US" altLang="zh-CN" sz="1400" i="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42">
                                            <p:txEl>
                                              <p:pRg st="3" end="3"/>
                                            </p:txEl>
                                          </p:spTgt>
                                        </p:tgtEl>
                                        <p:attrNameLst>
                                          <p:attrName>style.visibility</p:attrName>
                                        </p:attrNameLst>
                                      </p:cBhvr>
                                      <p:to>
                                        <p:strVal val="visible"/>
                                      </p:to>
                                    </p:set>
                                    <p:animEffect transition="in" filter="blinds(horizontal)">
                                      <p:cBhvr>
                                        <p:cTn id="7" dur="500"/>
                                        <p:tgtEl>
                                          <p:spTgt spid="5142">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142">
                                            <p:txEl>
                                              <p:pRg st="4" end="4"/>
                                            </p:txEl>
                                          </p:spTgt>
                                        </p:tgtEl>
                                        <p:attrNameLst>
                                          <p:attrName>style.visibility</p:attrName>
                                        </p:attrNameLst>
                                      </p:cBhvr>
                                      <p:to>
                                        <p:strVal val="visible"/>
                                      </p:to>
                                    </p:set>
                                    <p:animEffect transition="in" filter="blinds(horizontal)">
                                      <p:cBhvr>
                                        <p:cTn id="10" dur="500"/>
                                        <p:tgtEl>
                                          <p:spTgt spid="5142">
                                            <p:txEl>
                                              <p:pRg st="4" end="4"/>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5142">
                                            <p:txEl>
                                              <p:pRg st="5" end="5"/>
                                            </p:txEl>
                                          </p:spTgt>
                                        </p:tgtEl>
                                        <p:attrNameLst>
                                          <p:attrName>style.visibility</p:attrName>
                                        </p:attrNameLst>
                                      </p:cBhvr>
                                      <p:to>
                                        <p:strVal val="visible"/>
                                      </p:to>
                                    </p:set>
                                    <p:animEffect transition="in" filter="blinds(horizontal)">
                                      <p:cBhvr>
                                        <p:cTn id="13" dur="500"/>
                                        <p:tgtEl>
                                          <p:spTgt spid="5142">
                                            <p:txEl>
                                              <p:pRg st="5" end="5"/>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5142">
                                            <p:txEl>
                                              <p:pRg st="6" end="6"/>
                                            </p:txEl>
                                          </p:spTgt>
                                        </p:tgtEl>
                                        <p:attrNameLst>
                                          <p:attrName>style.visibility</p:attrName>
                                        </p:attrNameLst>
                                      </p:cBhvr>
                                      <p:to>
                                        <p:strVal val="visible"/>
                                      </p:to>
                                    </p:set>
                                    <p:animEffect transition="in" filter="blinds(horizontal)">
                                      <p:cBhvr>
                                        <p:cTn id="16" dur="500"/>
                                        <p:tgtEl>
                                          <p:spTgt spid="5142">
                                            <p:txEl>
                                              <p:pRg st="6" end="6"/>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5142">
                                            <p:txEl>
                                              <p:pRg st="7" end="7"/>
                                            </p:txEl>
                                          </p:spTgt>
                                        </p:tgtEl>
                                        <p:attrNameLst>
                                          <p:attrName>style.visibility</p:attrName>
                                        </p:attrNameLst>
                                      </p:cBhvr>
                                      <p:to>
                                        <p:strVal val="visible"/>
                                      </p:to>
                                    </p:set>
                                    <p:animEffect transition="in" filter="blinds(horizontal)">
                                      <p:cBhvr>
                                        <p:cTn id="19" dur="500"/>
                                        <p:tgtEl>
                                          <p:spTgt spid="5142">
                                            <p:txEl>
                                              <p:pRg st="7" end="7"/>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5142">
                                            <p:txEl>
                                              <p:pRg st="8" end="8"/>
                                            </p:txEl>
                                          </p:spTgt>
                                        </p:tgtEl>
                                        <p:attrNameLst>
                                          <p:attrName>style.visibility</p:attrName>
                                        </p:attrNameLst>
                                      </p:cBhvr>
                                      <p:to>
                                        <p:strVal val="visible"/>
                                      </p:to>
                                    </p:set>
                                    <p:animEffect transition="in" filter="blinds(horizontal)">
                                      <p:cBhvr>
                                        <p:cTn id="22" dur="500"/>
                                        <p:tgtEl>
                                          <p:spTgt spid="5142">
                                            <p:txEl>
                                              <p:pRg st="8" end="8"/>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5142">
                                            <p:txEl>
                                              <p:pRg st="9" end="9"/>
                                            </p:txEl>
                                          </p:spTgt>
                                        </p:tgtEl>
                                        <p:attrNameLst>
                                          <p:attrName>style.visibility</p:attrName>
                                        </p:attrNameLst>
                                      </p:cBhvr>
                                      <p:to>
                                        <p:strVal val="visible"/>
                                      </p:to>
                                    </p:set>
                                    <p:animEffect transition="in" filter="blinds(horizontal)">
                                      <p:cBhvr>
                                        <p:cTn id="25" dur="500"/>
                                        <p:tgtEl>
                                          <p:spTgt spid="5142">
                                            <p:txEl>
                                              <p:pRg st="9" end="9"/>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5145">
                                            <p:txEl>
                                              <p:pRg st="3" end="3"/>
                                            </p:txEl>
                                          </p:spTgt>
                                        </p:tgtEl>
                                        <p:attrNameLst>
                                          <p:attrName>style.visibility</p:attrName>
                                        </p:attrNameLst>
                                      </p:cBhvr>
                                      <p:to>
                                        <p:strVal val="visible"/>
                                      </p:to>
                                    </p:set>
                                    <p:animEffect transition="in" filter="blinds(horizontal)">
                                      <p:cBhvr>
                                        <p:cTn id="30" dur="500"/>
                                        <p:tgtEl>
                                          <p:spTgt spid="5145">
                                            <p:txEl>
                                              <p:pRg st="3" end="3"/>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5145">
                                            <p:txEl>
                                              <p:pRg st="4" end="4"/>
                                            </p:txEl>
                                          </p:spTgt>
                                        </p:tgtEl>
                                        <p:attrNameLst>
                                          <p:attrName>style.visibility</p:attrName>
                                        </p:attrNameLst>
                                      </p:cBhvr>
                                      <p:to>
                                        <p:strVal val="visible"/>
                                      </p:to>
                                    </p:set>
                                    <p:animEffect transition="in" filter="blinds(horizontal)">
                                      <p:cBhvr>
                                        <p:cTn id="33" dur="500"/>
                                        <p:tgtEl>
                                          <p:spTgt spid="5145">
                                            <p:txEl>
                                              <p:pRg st="4" end="4"/>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5145">
                                            <p:txEl>
                                              <p:pRg st="5" end="5"/>
                                            </p:txEl>
                                          </p:spTgt>
                                        </p:tgtEl>
                                        <p:attrNameLst>
                                          <p:attrName>style.visibility</p:attrName>
                                        </p:attrNameLst>
                                      </p:cBhvr>
                                      <p:to>
                                        <p:strVal val="visible"/>
                                      </p:to>
                                    </p:set>
                                    <p:animEffect transition="in" filter="blinds(horizontal)">
                                      <p:cBhvr>
                                        <p:cTn id="36" dur="500"/>
                                        <p:tgtEl>
                                          <p:spTgt spid="5145">
                                            <p:txEl>
                                              <p:pRg st="5" end="5"/>
                                            </p:txEl>
                                          </p:spTgt>
                                        </p:tgtEl>
                                      </p:cBhvr>
                                    </p:animEffect>
                                  </p:childTnLst>
                                </p:cTn>
                              </p:par>
                              <p:par>
                                <p:cTn id="37" presetID="3" presetClass="entr" presetSubtype="10" fill="hold" nodeType="withEffect">
                                  <p:stCondLst>
                                    <p:cond delay="0"/>
                                  </p:stCondLst>
                                  <p:childTnLst>
                                    <p:set>
                                      <p:cBhvr>
                                        <p:cTn id="38" dur="1" fill="hold">
                                          <p:stCondLst>
                                            <p:cond delay="0"/>
                                          </p:stCondLst>
                                        </p:cTn>
                                        <p:tgtEl>
                                          <p:spTgt spid="5145">
                                            <p:txEl>
                                              <p:pRg st="6" end="6"/>
                                            </p:txEl>
                                          </p:spTgt>
                                        </p:tgtEl>
                                        <p:attrNameLst>
                                          <p:attrName>style.visibility</p:attrName>
                                        </p:attrNameLst>
                                      </p:cBhvr>
                                      <p:to>
                                        <p:strVal val="visible"/>
                                      </p:to>
                                    </p:set>
                                    <p:animEffect transition="in" filter="blinds(horizontal)">
                                      <p:cBhvr>
                                        <p:cTn id="39" dur="500"/>
                                        <p:tgtEl>
                                          <p:spTgt spid="5145">
                                            <p:txEl>
                                              <p:pRg st="6" end="6"/>
                                            </p:txEl>
                                          </p:spTgt>
                                        </p:tgtEl>
                                      </p:cBhvr>
                                    </p:animEffect>
                                  </p:childTnLst>
                                </p:cTn>
                              </p:par>
                              <p:par>
                                <p:cTn id="40" presetID="3" presetClass="entr" presetSubtype="10" fill="hold" nodeType="withEffect">
                                  <p:stCondLst>
                                    <p:cond delay="0"/>
                                  </p:stCondLst>
                                  <p:childTnLst>
                                    <p:set>
                                      <p:cBhvr>
                                        <p:cTn id="41" dur="1" fill="hold">
                                          <p:stCondLst>
                                            <p:cond delay="0"/>
                                          </p:stCondLst>
                                        </p:cTn>
                                        <p:tgtEl>
                                          <p:spTgt spid="5145">
                                            <p:txEl>
                                              <p:pRg st="7" end="7"/>
                                            </p:txEl>
                                          </p:spTgt>
                                        </p:tgtEl>
                                        <p:attrNameLst>
                                          <p:attrName>style.visibility</p:attrName>
                                        </p:attrNameLst>
                                      </p:cBhvr>
                                      <p:to>
                                        <p:strVal val="visible"/>
                                      </p:to>
                                    </p:set>
                                    <p:animEffect transition="in" filter="blinds(horizontal)">
                                      <p:cBhvr>
                                        <p:cTn id="42" dur="500"/>
                                        <p:tgtEl>
                                          <p:spTgt spid="5145">
                                            <p:txEl>
                                              <p:pRg st="7" end="7"/>
                                            </p:txEl>
                                          </p:spTgt>
                                        </p:tgtEl>
                                      </p:cBhvr>
                                    </p:animEffect>
                                  </p:childTnLst>
                                </p:cTn>
                              </p:par>
                              <p:par>
                                <p:cTn id="43" presetID="3" presetClass="entr" presetSubtype="10" fill="hold" nodeType="withEffect">
                                  <p:stCondLst>
                                    <p:cond delay="0"/>
                                  </p:stCondLst>
                                  <p:childTnLst>
                                    <p:set>
                                      <p:cBhvr>
                                        <p:cTn id="44" dur="1" fill="hold">
                                          <p:stCondLst>
                                            <p:cond delay="0"/>
                                          </p:stCondLst>
                                        </p:cTn>
                                        <p:tgtEl>
                                          <p:spTgt spid="5145">
                                            <p:txEl>
                                              <p:pRg st="8" end="8"/>
                                            </p:txEl>
                                          </p:spTgt>
                                        </p:tgtEl>
                                        <p:attrNameLst>
                                          <p:attrName>style.visibility</p:attrName>
                                        </p:attrNameLst>
                                      </p:cBhvr>
                                      <p:to>
                                        <p:strVal val="visible"/>
                                      </p:to>
                                    </p:set>
                                    <p:animEffect transition="in" filter="blinds(horizontal)">
                                      <p:cBhvr>
                                        <p:cTn id="45" dur="500"/>
                                        <p:tgtEl>
                                          <p:spTgt spid="514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208087" y="839345"/>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 name="矩形 1"/>
          <p:cNvSpPr/>
          <p:nvPr/>
        </p:nvSpPr>
        <p:spPr>
          <a:xfrm>
            <a:off x="515920" y="1002427"/>
            <a:ext cx="3646170" cy="398780"/>
          </a:xfrm>
          <a:prstGeom prst="rect">
            <a:avLst/>
          </a:prstGeom>
        </p:spPr>
        <p:txBody>
          <a:bodyPr wrap="none">
            <a:spAutoFit/>
          </a:bodyPr>
          <a:lstStyle/>
          <a:p>
            <a:pPr algn="l"/>
            <a:r>
              <a:rPr lang="en-US" altLang="zh-CN" sz="2000" b="1" dirty="0">
                <a:solidFill>
                  <a:srgbClr val="C00000"/>
                </a:solidFill>
                <a:latin typeface="华康俪金黑W8(P)" pitchFamily="34" charset="-122"/>
                <a:ea typeface="华康俪金黑W8(P)" pitchFamily="34" charset="-122"/>
              </a:rPr>
              <a:t>3</a:t>
            </a:r>
            <a:r>
              <a:rPr lang="en-US" altLang="zh-CN" sz="2000" b="1" dirty="0" smtClean="0">
                <a:solidFill>
                  <a:srgbClr val="C00000"/>
                </a:solidFill>
                <a:latin typeface="华康俪金黑W8(P)" pitchFamily="34" charset="-122"/>
                <a:ea typeface="华康俪金黑W8(P)" pitchFamily="34" charset="-122"/>
              </a:rPr>
              <a:t>-1-4</a:t>
            </a:r>
            <a:r>
              <a:rPr lang="en-US" altLang="zh-CN" sz="2000" b="1" dirty="0">
                <a:solidFill>
                  <a:srgbClr val="C00000"/>
                </a:solidFill>
                <a:latin typeface="华康俪金黑W8(P)" pitchFamily="34" charset="-122"/>
                <a:ea typeface="华康俪金黑W8(P)" pitchFamily="34" charset="-122"/>
              </a:rPr>
              <a:t> Metaphors for Emotion</a:t>
            </a:r>
            <a:endParaRPr lang="en-US" altLang="zh-CN" sz="2000" b="1" dirty="0">
              <a:solidFill>
                <a:srgbClr val="C00000"/>
              </a:solidFill>
              <a:latin typeface="华康俪金黑W8(P)" pitchFamily="34" charset="-122"/>
              <a:ea typeface="华康俪金黑W8(P)" pitchFamily="34" charset="-122"/>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箭头: 燕尾形 4"/>
          <p:cNvSpPr/>
          <p:nvPr/>
        </p:nvSpPr>
        <p:spPr>
          <a:xfrm>
            <a:off x="5073251" y="140519"/>
            <a:ext cx="1657446"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03  Skills</a:t>
            </a:r>
            <a:endParaRPr lang="zh-CN" altLang="en-US" dirty="0">
              <a:solidFill>
                <a:schemeClr val="bg1"/>
              </a:solidFill>
            </a:endParaRPr>
          </a:p>
        </p:txBody>
      </p:sp>
      <p:sp>
        <p:nvSpPr>
          <p:cNvPr id="3" name="Rectangle 7"/>
          <p:cNvSpPr>
            <a:spLocks noChangeArrowheads="1"/>
          </p:cNvSpPr>
          <p:nvPr/>
        </p:nvSpPr>
        <p:spPr bwMode="auto">
          <a:xfrm>
            <a:off x="-13970" y="227970"/>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080000">
            <a:off x="-12065" y="4445"/>
            <a:ext cx="876300" cy="971550"/>
          </a:xfrm>
          <a:prstGeom prst="rect">
            <a:avLst/>
          </a:prstGeom>
        </p:spPr>
      </p:pic>
      <p:pic>
        <p:nvPicPr>
          <p:cNvPr id="7" name="图片 6"/>
          <p:cNvPicPr>
            <a:picLocks noChangeAspect="1"/>
          </p:cNvPicPr>
          <p:nvPr/>
        </p:nvPicPr>
        <p:blipFill rotWithShape="1">
          <a:blip r:embed="rId2">
            <a:extLst>
              <a:ext uri="{BEBA8EAE-BF5A-486C-A8C5-ECC9F3942E4B}">
                <a14:imgProps xmlns:a14="http://schemas.microsoft.com/office/drawing/2010/main">
                  <a14:imgLayer r:embed="rId3">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212090" y="116205"/>
            <a:ext cx="509270" cy="508000"/>
          </a:xfrm>
          <a:prstGeom prst="rect">
            <a:avLst/>
          </a:prstGeom>
        </p:spPr>
      </p:pic>
      <p:sp>
        <p:nvSpPr>
          <p:cNvPr id="11" name="文本框 10"/>
          <p:cNvSpPr txBox="1"/>
          <p:nvPr/>
        </p:nvSpPr>
        <p:spPr>
          <a:xfrm>
            <a:off x="645160" y="1341755"/>
            <a:ext cx="11124565" cy="645160"/>
          </a:xfrm>
          <a:prstGeom prst="rect">
            <a:avLst/>
          </a:prstGeom>
          <a:noFill/>
        </p:spPr>
        <p:txBody>
          <a:bodyPr wrap="square" rtlCol="0" anchor="t">
            <a:spAutoFit/>
          </a:bodyPr>
          <a:p>
            <a:r>
              <a:rPr lang="en-US" altLang="zh-CN" b="1"/>
              <a:t>    </a:t>
            </a:r>
            <a:r>
              <a:rPr lang="zh-CN" altLang="en-US" b="1"/>
              <a:t>情感隐喻式表达就是将各种情感心理直接隐喻成某种事物，然后用描述喻体的各种词语直接对情感心理进行描述。这种隐喻式表达与直陈式表达在语法、修辞上迥异，让读者有耳目一新的感觉。值得我们学习应用。</a:t>
            </a:r>
            <a:endParaRPr lang="zh-CN" altLang="en-US" b="1"/>
          </a:p>
        </p:txBody>
      </p:sp>
      <p:sp>
        <p:nvSpPr>
          <p:cNvPr id="5127" name="Freeform 10"/>
          <p:cNvSpPr/>
          <p:nvPr/>
        </p:nvSpPr>
        <p:spPr bwMode="auto">
          <a:xfrm>
            <a:off x="787400" y="2046605"/>
            <a:ext cx="5300980" cy="4501515"/>
          </a:xfrm>
          <a:custGeom>
            <a:avLst/>
            <a:gdLst>
              <a:gd name="T0" fmla="*/ 1550987 w 488"/>
              <a:gd name="T1" fmla="*/ 1522233 h 488"/>
              <a:gd name="T2" fmla="*/ 1516026 w 488"/>
              <a:gd name="T3" fmla="*/ 1557337 h 488"/>
              <a:gd name="T4" fmla="*/ 34961 w 488"/>
              <a:gd name="T5" fmla="*/ 1557337 h 488"/>
              <a:gd name="T6" fmla="*/ 0 w 488"/>
              <a:gd name="T7" fmla="*/ 1522233 h 488"/>
              <a:gd name="T8" fmla="*/ 0 w 488"/>
              <a:gd name="T9" fmla="*/ 35104 h 488"/>
              <a:gd name="T10" fmla="*/ 34961 w 488"/>
              <a:gd name="T11" fmla="*/ 0 h 488"/>
              <a:gd name="T12" fmla="*/ 1516026 w 488"/>
              <a:gd name="T13" fmla="*/ 0 h 488"/>
              <a:gd name="T14" fmla="*/ 1550987 w 488"/>
              <a:gd name="T15" fmla="*/ 35104 h 488"/>
              <a:gd name="T16" fmla="*/ 1550987 w 488"/>
              <a:gd name="T17" fmla="*/ 1522233 h 4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8" h="488">
                <a:moveTo>
                  <a:pt x="488" y="477"/>
                </a:moveTo>
                <a:cubicBezTo>
                  <a:pt x="488" y="483"/>
                  <a:pt x="483" y="488"/>
                  <a:pt x="477" y="488"/>
                </a:cubicBezTo>
                <a:cubicBezTo>
                  <a:pt x="11" y="488"/>
                  <a:pt x="11" y="488"/>
                  <a:pt x="11" y="488"/>
                </a:cubicBezTo>
                <a:cubicBezTo>
                  <a:pt x="5" y="488"/>
                  <a:pt x="0" y="483"/>
                  <a:pt x="0" y="477"/>
                </a:cubicBezTo>
                <a:cubicBezTo>
                  <a:pt x="0" y="11"/>
                  <a:pt x="0" y="11"/>
                  <a:pt x="0" y="11"/>
                </a:cubicBezTo>
                <a:cubicBezTo>
                  <a:pt x="0" y="5"/>
                  <a:pt x="5" y="0"/>
                  <a:pt x="11" y="0"/>
                </a:cubicBezTo>
                <a:cubicBezTo>
                  <a:pt x="477" y="0"/>
                  <a:pt x="477" y="0"/>
                  <a:pt x="477" y="0"/>
                </a:cubicBezTo>
                <a:cubicBezTo>
                  <a:pt x="483" y="0"/>
                  <a:pt x="488" y="5"/>
                  <a:pt x="488" y="11"/>
                </a:cubicBezTo>
                <a:lnTo>
                  <a:pt x="488" y="477"/>
                </a:lnTo>
                <a:close/>
              </a:path>
            </a:pathLst>
          </a:custGeom>
          <a:solidFill>
            <a:srgbClr val="0070C0"/>
          </a:solidFill>
          <a:ln>
            <a:noFill/>
          </a:ln>
        </p:spPr>
        <p:txBody>
          <a:bodyPr/>
          <a:lstStyle/>
          <a:p>
            <a:endParaRPr lang="zh-CN" altLang="en-US" sz="2400"/>
          </a:p>
        </p:txBody>
      </p:sp>
      <p:sp>
        <p:nvSpPr>
          <p:cNvPr id="5128" name="Freeform 11"/>
          <p:cNvSpPr/>
          <p:nvPr/>
        </p:nvSpPr>
        <p:spPr bwMode="auto">
          <a:xfrm>
            <a:off x="177588" y="1986927"/>
            <a:ext cx="495300" cy="497416"/>
          </a:xfrm>
          <a:custGeom>
            <a:avLst/>
            <a:gdLst>
              <a:gd name="T0" fmla="*/ 371475 w 117"/>
              <a:gd name="T1" fmla="*/ 337988 h 117"/>
              <a:gd name="T2" fmla="*/ 336550 w 117"/>
              <a:gd name="T3" fmla="*/ 373062 h 117"/>
              <a:gd name="T4" fmla="*/ 34925 w 117"/>
              <a:gd name="T5" fmla="*/ 373062 h 117"/>
              <a:gd name="T6" fmla="*/ 0 w 117"/>
              <a:gd name="T7" fmla="*/ 337988 h 117"/>
              <a:gd name="T8" fmla="*/ 0 w 117"/>
              <a:gd name="T9" fmla="*/ 35074 h 117"/>
              <a:gd name="T10" fmla="*/ 34925 w 117"/>
              <a:gd name="T11" fmla="*/ 0 h 117"/>
              <a:gd name="T12" fmla="*/ 336550 w 117"/>
              <a:gd name="T13" fmla="*/ 0 h 117"/>
              <a:gd name="T14" fmla="*/ 371475 w 117"/>
              <a:gd name="T15" fmla="*/ 35074 h 117"/>
              <a:gd name="T16" fmla="*/ 371475 w 117"/>
              <a:gd name="T17" fmla="*/ 337988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7" h="117">
                <a:moveTo>
                  <a:pt x="117" y="106"/>
                </a:moveTo>
                <a:cubicBezTo>
                  <a:pt x="117" y="112"/>
                  <a:pt x="112" y="117"/>
                  <a:pt x="106" y="117"/>
                </a:cubicBezTo>
                <a:cubicBezTo>
                  <a:pt x="11" y="117"/>
                  <a:pt x="11" y="117"/>
                  <a:pt x="11" y="117"/>
                </a:cubicBezTo>
                <a:cubicBezTo>
                  <a:pt x="5" y="117"/>
                  <a:pt x="0" y="112"/>
                  <a:pt x="0" y="106"/>
                </a:cubicBezTo>
                <a:cubicBezTo>
                  <a:pt x="0" y="11"/>
                  <a:pt x="0" y="11"/>
                  <a:pt x="0" y="11"/>
                </a:cubicBezTo>
                <a:cubicBezTo>
                  <a:pt x="0" y="5"/>
                  <a:pt x="5" y="0"/>
                  <a:pt x="11" y="0"/>
                </a:cubicBezTo>
                <a:cubicBezTo>
                  <a:pt x="106" y="0"/>
                  <a:pt x="106" y="0"/>
                  <a:pt x="106" y="0"/>
                </a:cubicBezTo>
                <a:cubicBezTo>
                  <a:pt x="112" y="0"/>
                  <a:pt x="117" y="5"/>
                  <a:pt x="117" y="11"/>
                </a:cubicBezTo>
                <a:lnTo>
                  <a:pt x="117" y="106"/>
                </a:lnTo>
                <a:close/>
              </a:path>
            </a:pathLst>
          </a:custGeom>
          <a:solidFill>
            <a:srgbClr val="407434"/>
          </a:solidFill>
          <a:ln>
            <a:noFill/>
          </a:ln>
        </p:spPr>
        <p:txBody>
          <a:bodyPr/>
          <a:lstStyle/>
          <a:p>
            <a:endParaRPr lang="zh-CN" altLang="en-US" sz="2400"/>
          </a:p>
        </p:txBody>
      </p:sp>
      <p:sp>
        <p:nvSpPr>
          <p:cNvPr id="5129" name="Freeform 12"/>
          <p:cNvSpPr/>
          <p:nvPr/>
        </p:nvSpPr>
        <p:spPr bwMode="auto">
          <a:xfrm>
            <a:off x="6853555" y="2269490"/>
            <a:ext cx="5158105" cy="4412615"/>
          </a:xfrm>
          <a:custGeom>
            <a:avLst/>
            <a:gdLst>
              <a:gd name="T0" fmla="*/ 1550988 w 488"/>
              <a:gd name="T1" fmla="*/ 1519043 h 488"/>
              <a:gd name="T2" fmla="*/ 1516027 w 488"/>
              <a:gd name="T3" fmla="*/ 1557338 h 488"/>
              <a:gd name="T4" fmla="*/ 34961 w 488"/>
              <a:gd name="T5" fmla="*/ 1557338 h 488"/>
              <a:gd name="T6" fmla="*/ 0 w 488"/>
              <a:gd name="T7" fmla="*/ 1519043 h 488"/>
              <a:gd name="T8" fmla="*/ 0 w 488"/>
              <a:gd name="T9" fmla="*/ 35104 h 488"/>
              <a:gd name="T10" fmla="*/ 34961 w 488"/>
              <a:gd name="T11" fmla="*/ 0 h 488"/>
              <a:gd name="T12" fmla="*/ 1516027 w 488"/>
              <a:gd name="T13" fmla="*/ 0 h 488"/>
              <a:gd name="T14" fmla="*/ 1550988 w 488"/>
              <a:gd name="T15" fmla="*/ 35104 h 488"/>
              <a:gd name="T16" fmla="*/ 1550988 w 488"/>
              <a:gd name="T17" fmla="*/ 1519043 h 4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8" h="488">
                <a:moveTo>
                  <a:pt x="488" y="476"/>
                </a:moveTo>
                <a:cubicBezTo>
                  <a:pt x="488" y="483"/>
                  <a:pt x="483" y="488"/>
                  <a:pt x="477" y="488"/>
                </a:cubicBezTo>
                <a:cubicBezTo>
                  <a:pt x="11" y="488"/>
                  <a:pt x="11" y="488"/>
                  <a:pt x="11" y="488"/>
                </a:cubicBezTo>
                <a:cubicBezTo>
                  <a:pt x="5" y="488"/>
                  <a:pt x="0" y="483"/>
                  <a:pt x="0" y="476"/>
                </a:cubicBezTo>
                <a:cubicBezTo>
                  <a:pt x="0" y="11"/>
                  <a:pt x="0" y="11"/>
                  <a:pt x="0" y="11"/>
                </a:cubicBezTo>
                <a:cubicBezTo>
                  <a:pt x="0" y="5"/>
                  <a:pt x="5" y="0"/>
                  <a:pt x="11" y="0"/>
                </a:cubicBezTo>
                <a:cubicBezTo>
                  <a:pt x="477" y="0"/>
                  <a:pt x="477" y="0"/>
                  <a:pt x="477" y="0"/>
                </a:cubicBezTo>
                <a:cubicBezTo>
                  <a:pt x="483" y="0"/>
                  <a:pt x="488" y="5"/>
                  <a:pt x="488" y="11"/>
                </a:cubicBezTo>
                <a:lnTo>
                  <a:pt x="488" y="476"/>
                </a:lnTo>
                <a:close/>
              </a:path>
            </a:pathLst>
          </a:custGeom>
          <a:solidFill>
            <a:sysClr val="window" lastClr="FFFFFF">
              <a:lumMod val="85000"/>
            </a:sysClr>
          </a:solidFill>
          <a:ln>
            <a:noFill/>
          </a:ln>
        </p:spPr>
        <p:txBody>
          <a:bodyPr/>
          <a:lstStyle/>
          <a:p>
            <a:endParaRPr lang="zh-CN" altLang="en-US" sz="2400"/>
          </a:p>
        </p:txBody>
      </p:sp>
      <p:sp>
        <p:nvSpPr>
          <p:cNvPr id="5137" name="Text Box 20"/>
          <p:cNvSpPr txBox="1">
            <a:spLocks noChangeArrowheads="1"/>
          </p:cNvSpPr>
          <p:nvPr/>
        </p:nvSpPr>
        <p:spPr bwMode="auto">
          <a:xfrm>
            <a:off x="145507" y="2046877"/>
            <a:ext cx="527709" cy="460375"/>
          </a:xfrm>
          <a:prstGeom prst="rect">
            <a:avLst/>
          </a:prstGeom>
          <a:solidFill>
            <a:srgbClr val="0070C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B4DCFA"/>
                  </a:outerShdw>
                </a:effectLst>
              </a14:hiddenEffects>
            </a:ext>
          </a:extLst>
        </p:spPr>
        <p:txBody>
          <a:bodyPr wrap="square">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400" dirty="0">
                <a:solidFill>
                  <a:sysClr val="window" lastClr="FFFFFF"/>
                </a:solidFill>
              </a:rPr>
              <a:t>03</a:t>
            </a:r>
            <a:endParaRPr lang="en-US" altLang="zh-CN" sz="2400" dirty="0">
              <a:solidFill>
                <a:sysClr val="window" lastClr="FFFFFF"/>
              </a:solidFill>
            </a:endParaRPr>
          </a:p>
        </p:txBody>
      </p:sp>
      <p:sp>
        <p:nvSpPr>
          <p:cNvPr id="5140" name="Text Box 23"/>
          <p:cNvSpPr txBox="1">
            <a:spLocks noChangeArrowheads="1"/>
          </p:cNvSpPr>
          <p:nvPr/>
        </p:nvSpPr>
        <p:spPr bwMode="auto">
          <a:xfrm>
            <a:off x="6205409" y="6220208"/>
            <a:ext cx="521970" cy="460375"/>
          </a:xfrm>
          <a:prstGeom prst="rect">
            <a:avLst/>
          </a:prstGeom>
          <a:solidFill>
            <a:sysClr val="window" lastClr="FFFFFF">
              <a:lumMod val="85000"/>
            </a:sysClr>
          </a:solidFill>
          <a:ln>
            <a:noFill/>
          </a:ln>
          <a:effectLst/>
        </p:spPr>
        <p:txBody>
          <a:bodyPr wrap="none">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400" dirty="0"/>
              <a:t>04</a:t>
            </a:r>
            <a:endParaRPr lang="en-US" altLang="zh-CN" sz="2400" dirty="0"/>
          </a:p>
        </p:txBody>
      </p:sp>
      <p:sp>
        <p:nvSpPr>
          <p:cNvPr id="5142" name="Rectangle 25"/>
          <p:cNvSpPr>
            <a:spLocks noChangeArrowheads="1"/>
          </p:cNvSpPr>
          <p:nvPr/>
        </p:nvSpPr>
        <p:spPr bwMode="auto">
          <a:xfrm>
            <a:off x="881380" y="2238375"/>
            <a:ext cx="5113020" cy="3687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algn="ctr" eaLnBrk="1" hangingPunct="1">
              <a:lnSpc>
                <a:spcPct val="120000"/>
              </a:lnSpc>
              <a:buFont typeface="Arial" panose="020B0604020202020204" pitchFamily="34" charset="0"/>
              <a:buNone/>
            </a:pPr>
            <a:r>
              <a:rPr sz="2400" b="1" dirty="0">
                <a:solidFill>
                  <a:sysClr val="window" lastClr="FFFFFF"/>
                </a:solidFill>
                <a:latin typeface="华文新魏" panose="02010800040101010101" pitchFamily="2" charset="-122"/>
                <a:ea typeface="华文新魏" panose="02010800040101010101" pitchFamily="2" charset="-122"/>
              </a:rPr>
              <a:t>情感是人手</a:t>
            </a:r>
            <a:endParaRPr sz="2400" b="1" dirty="0">
              <a:solidFill>
                <a:sysClr val="window" lastClr="FFFFFF"/>
              </a:solidFill>
              <a:latin typeface="华文新魏" panose="02010800040101010101" pitchFamily="2" charset="-122"/>
              <a:ea typeface="华文新魏" panose="02010800040101010101" pitchFamily="2" charset="-122"/>
            </a:endParaRPr>
          </a:p>
          <a:p>
            <a:pPr algn="l" eaLnBrk="1" hangingPunct="1">
              <a:lnSpc>
                <a:spcPct val="120000"/>
              </a:lnSpc>
              <a:buFont typeface="Arial" panose="020B0604020202020204" pitchFamily="34" charset="0"/>
              <a:buNone/>
            </a:pPr>
            <a:r>
              <a:rPr sz="1600" b="1" dirty="0">
                <a:solidFill>
                  <a:sysClr val="window" lastClr="FFFFFF"/>
                </a:solidFill>
                <a:latin typeface="Times New Roman" panose="02020603050405020304" pitchFamily="18" charset="0"/>
                <a:cs typeface="Times New Roman" panose="02020603050405020304" pitchFamily="18" charset="0"/>
              </a:rPr>
              <a:t>     </a:t>
            </a:r>
            <a:endParaRPr sz="1600" b="1" dirty="0">
              <a:solidFill>
                <a:sysClr val="window" lastClr="FFFFFF"/>
              </a:solidFill>
              <a:latin typeface="Times New Roman" panose="02020603050405020304" pitchFamily="18" charset="0"/>
              <a:cs typeface="Times New Roman" panose="02020603050405020304" pitchFamily="18" charset="0"/>
            </a:endParaRPr>
          </a:p>
          <a:p>
            <a:pPr algn="l" eaLnBrk="1" hangingPunct="1">
              <a:lnSpc>
                <a:spcPct val="120000"/>
              </a:lnSpc>
              <a:buFont typeface="Arial" panose="020B0604020202020204" pitchFamily="34" charset="0"/>
              <a:buNone/>
            </a:pPr>
            <a:r>
              <a:rPr sz="1600" b="1" dirty="0">
                <a:solidFill>
                  <a:sysClr val="window" lastClr="FFFFFF"/>
                </a:solidFill>
                <a:latin typeface="Times New Roman" panose="02020603050405020304" pitchFamily="18" charset="0"/>
                <a:cs typeface="Times New Roman" panose="02020603050405020304" pitchFamily="18" charset="0"/>
              </a:rPr>
              <a:t>     人们常被情感掌控，受其制约，因此情感常被比作一双无形巨手，人们被其grip/seize(牢牢抓握)，无处遁形，或处于其cover(覆盖)下，无能为力，有时甚至被其tear... into pieces(撕成碎片)。例如：</a:t>
            </a:r>
            <a:endParaRPr sz="1600" b="1" dirty="0">
              <a:solidFill>
                <a:sysClr val="window" lastClr="FFFFFF"/>
              </a:solidFill>
              <a:latin typeface="Times New Roman" panose="02020603050405020304" pitchFamily="18" charset="0"/>
              <a:cs typeface="Times New Roman" panose="02020603050405020304" pitchFamily="18" charset="0"/>
            </a:endParaRPr>
          </a:p>
          <a:p>
            <a:pPr marL="285750" indent="-285750" algn="l" eaLnBrk="1" hangingPunct="1">
              <a:lnSpc>
                <a:spcPct val="120000"/>
              </a:lnSpc>
              <a:buFont typeface="Arial" panose="020B0604020202020204" pitchFamily="34" charset="0"/>
              <a:buChar char="•"/>
            </a:pPr>
            <a:r>
              <a:rPr sz="1600" b="1" dirty="0">
                <a:solidFill>
                  <a:sysClr val="window" lastClr="FFFFFF"/>
                </a:solidFill>
                <a:latin typeface="Times New Roman" panose="02020603050405020304" pitchFamily="18" charset="0"/>
                <a:cs typeface="Times New Roman" panose="02020603050405020304" pitchFamily="18" charset="0"/>
              </a:rPr>
              <a:t>Fear gripped her heart.  她心中充满恐惧。</a:t>
            </a:r>
            <a:endParaRPr sz="1600" b="1" dirty="0">
              <a:solidFill>
                <a:sysClr val="window" lastClr="FFFFFF"/>
              </a:solidFill>
              <a:latin typeface="Times New Roman" panose="02020603050405020304" pitchFamily="18" charset="0"/>
              <a:cs typeface="Times New Roman" panose="02020603050405020304" pitchFamily="18" charset="0"/>
            </a:endParaRPr>
          </a:p>
          <a:p>
            <a:pPr marL="285750" indent="-285750" algn="l" eaLnBrk="1" hangingPunct="1">
              <a:lnSpc>
                <a:spcPct val="120000"/>
              </a:lnSpc>
              <a:buFont typeface="Arial" panose="020B0604020202020204" pitchFamily="34" charset="0"/>
              <a:buChar char="•"/>
            </a:pPr>
            <a:r>
              <a:rPr sz="1600" b="1" dirty="0">
                <a:solidFill>
                  <a:sysClr val="window" lastClr="FFFFFF"/>
                </a:solidFill>
                <a:latin typeface="Times New Roman" panose="02020603050405020304" pitchFamily="18" charset="0"/>
                <a:cs typeface="Times New Roman" panose="02020603050405020304" pitchFamily="18" charset="0"/>
              </a:rPr>
              <a:t>She was seized with jealousy.  她妒火中烧。</a:t>
            </a:r>
            <a:endParaRPr sz="1600" b="1" dirty="0">
              <a:solidFill>
                <a:sysClr val="window" lastClr="FFFFFF"/>
              </a:solidFill>
              <a:latin typeface="Times New Roman" panose="02020603050405020304" pitchFamily="18" charset="0"/>
              <a:cs typeface="Times New Roman" panose="02020603050405020304" pitchFamily="18" charset="0"/>
            </a:endParaRPr>
          </a:p>
          <a:p>
            <a:pPr marL="285750" indent="-285750" algn="l" eaLnBrk="1" hangingPunct="1">
              <a:lnSpc>
                <a:spcPct val="120000"/>
              </a:lnSpc>
              <a:buFont typeface="Arial" panose="020B0604020202020204" pitchFamily="34" charset="0"/>
              <a:buChar char="•"/>
            </a:pPr>
            <a:r>
              <a:rPr sz="1600" b="1" dirty="0">
                <a:solidFill>
                  <a:sysClr val="window" lastClr="FFFFFF"/>
                </a:solidFill>
                <a:latin typeface="Times New Roman" panose="02020603050405020304" pitchFamily="18" charset="0"/>
                <a:cs typeface="Times New Roman" panose="02020603050405020304" pitchFamily="18" charset="0"/>
              </a:rPr>
              <a:t>A feeling of panic seized her. 她突然惊慌失措。</a:t>
            </a:r>
            <a:endParaRPr sz="1600" b="1" dirty="0">
              <a:solidFill>
                <a:sysClr val="window" lastClr="FFFFFF"/>
              </a:solidFill>
              <a:latin typeface="Times New Roman" panose="02020603050405020304" pitchFamily="18" charset="0"/>
              <a:cs typeface="Times New Roman" panose="02020603050405020304" pitchFamily="18" charset="0"/>
            </a:endParaRPr>
          </a:p>
          <a:p>
            <a:pPr marL="285750" indent="-285750" algn="l" eaLnBrk="1" hangingPunct="1">
              <a:lnSpc>
                <a:spcPct val="120000"/>
              </a:lnSpc>
              <a:buFont typeface="Arial" panose="020B0604020202020204" pitchFamily="34" charset="0"/>
              <a:buChar char="•"/>
            </a:pPr>
            <a:r>
              <a:rPr sz="1600" b="1" dirty="0">
                <a:solidFill>
                  <a:sysClr val="window" lastClr="FFFFFF"/>
                </a:solidFill>
                <a:latin typeface="Times New Roman" panose="02020603050405020304" pitchFamily="18" charset="0"/>
                <a:cs typeface="Times New Roman" panose="02020603050405020304" pitchFamily="18" charset="0"/>
              </a:rPr>
              <a:t>Anxiety tore her into pieces. 她焦虑不安，身心憔悴。</a:t>
            </a:r>
            <a:endParaRPr sz="1600" b="1" dirty="0">
              <a:solidFill>
                <a:sysClr val="window" lastClr="FFFFFF"/>
              </a:solidFill>
              <a:latin typeface="Times New Roman" panose="02020603050405020304" pitchFamily="18" charset="0"/>
              <a:cs typeface="Times New Roman" panose="02020603050405020304" pitchFamily="18" charset="0"/>
            </a:endParaRPr>
          </a:p>
          <a:p>
            <a:pPr marL="285750" indent="-285750" algn="l" eaLnBrk="1" hangingPunct="1">
              <a:lnSpc>
                <a:spcPct val="120000"/>
              </a:lnSpc>
              <a:buFont typeface="Arial" panose="020B0604020202020204" pitchFamily="34" charset="0"/>
              <a:buChar char="•"/>
            </a:pPr>
            <a:r>
              <a:rPr sz="1600" b="1" dirty="0">
                <a:solidFill>
                  <a:sysClr val="window" lastClr="FFFFFF"/>
                </a:solidFill>
                <a:latin typeface="Times New Roman" panose="02020603050405020304" pitchFamily="18" charset="0"/>
                <a:cs typeface="Times New Roman" panose="02020603050405020304" pitchFamily="18" charset="0"/>
              </a:rPr>
              <a:t>Anger and bitterness covered upon me for weeks.</a:t>
            </a:r>
            <a:endParaRPr sz="1600" b="1" dirty="0">
              <a:solidFill>
                <a:sysClr val="window" lastClr="FFFFFF"/>
              </a:solidFill>
              <a:latin typeface="Times New Roman" panose="02020603050405020304" pitchFamily="18" charset="0"/>
              <a:cs typeface="Times New Roman" panose="02020603050405020304" pitchFamily="18" charset="0"/>
            </a:endParaRPr>
          </a:p>
          <a:p>
            <a:pPr indent="0" algn="l" eaLnBrk="1" hangingPunct="1">
              <a:lnSpc>
                <a:spcPct val="120000"/>
              </a:lnSpc>
              <a:buFont typeface="Arial" panose="020B0604020202020204" pitchFamily="34" charset="0"/>
              <a:buNone/>
            </a:pPr>
            <a:r>
              <a:rPr sz="1600" b="1" dirty="0">
                <a:solidFill>
                  <a:sysClr val="window" lastClr="FFFFFF"/>
                </a:solidFill>
                <a:latin typeface="Times New Roman" panose="02020603050405020304" pitchFamily="18" charset="0"/>
                <a:cs typeface="Times New Roman" panose="02020603050405020304" pitchFamily="18" charset="0"/>
              </a:rPr>
              <a:t>     我好几周都沉浸在愤怒和痛苦中。</a:t>
            </a:r>
            <a:endParaRPr sz="1600" b="1" dirty="0">
              <a:solidFill>
                <a:sysClr val="window" lastClr="FFFFFF"/>
              </a:solidFill>
              <a:latin typeface="Times New Roman" panose="02020603050405020304" pitchFamily="18" charset="0"/>
              <a:cs typeface="Times New Roman" panose="02020603050405020304" pitchFamily="18" charset="0"/>
            </a:endParaRPr>
          </a:p>
        </p:txBody>
      </p:sp>
      <p:sp>
        <p:nvSpPr>
          <p:cNvPr id="5145" name="Rectangle 28"/>
          <p:cNvSpPr>
            <a:spLocks noChangeArrowheads="1"/>
          </p:cNvSpPr>
          <p:nvPr/>
        </p:nvSpPr>
        <p:spPr bwMode="auto">
          <a:xfrm>
            <a:off x="6946900" y="2306320"/>
            <a:ext cx="4970780" cy="427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algn="ctr" eaLnBrk="1" hangingPunct="1">
              <a:lnSpc>
                <a:spcPct val="120000"/>
              </a:lnSpc>
              <a:buFont typeface="Arial" panose="020B0604020202020204" pitchFamily="34" charset="0"/>
              <a:buNone/>
            </a:pPr>
            <a:r>
              <a:rPr sz="2400" dirty="0">
                <a:latin typeface="华文新魏" panose="02010800040101010101" pitchFamily="2" charset="-122"/>
                <a:ea typeface="华文新魏" panose="02010800040101010101" pitchFamily="2" charset="-122"/>
              </a:rPr>
              <a:t>     情感是液体</a:t>
            </a:r>
            <a:endParaRPr sz="2400" dirty="0">
              <a:latin typeface="华文新魏" panose="02010800040101010101" pitchFamily="2" charset="-122"/>
              <a:ea typeface="华文新魏" panose="02010800040101010101" pitchFamily="2" charset="-122"/>
            </a:endParaRPr>
          </a:p>
          <a:p>
            <a:pPr eaLnBrk="1" hangingPunct="1">
              <a:lnSpc>
                <a:spcPct val="120000"/>
              </a:lnSpc>
              <a:buFont typeface="Arial" panose="020B0604020202020204" pitchFamily="34" charset="0"/>
              <a:buNone/>
            </a:pPr>
            <a:r>
              <a:rPr sz="1600" b="1" dirty="0">
                <a:solidFill>
                  <a:schemeClr val="tx1"/>
                </a:solidFill>
                <a:latin typeface="Times New Roman" panose="02020603050405020304" pitchFamily="18" charset="0"/>
                <a:cs typeface="Times New Roman" panose="02020603050405020304" pitchFamily="18" charset="0"/>
              </a:rPr>
              <a:t>     </a:t>
            </a:r>
            <a:endParaRPr sz="1600" b="1" dirty="0">
              <a:solidFill>
                <a:schemeClr val="tx1"/>
              </a:solidFill>
              <a:latin typeface="Times New Roman" panose="02020603050405020304" pitchFamily="18" charset="0"/>
              <a:cs typeface="Times New Roman" panose="02020603050405020304" pitchFamily="18" charset="0"/>
            </a:endParaRPr>
          </a:p>
          <a:p>
            <a:pPr eaLnBrk="1" hangingPunct="1">
              <a:lnSpc>
                <a:spcPct val="120000"/>
              </a:lnSpc>
              <a:buFont typeface="Arial" panose="020B0604020202020204" pitchFamily="34" charset="0"/>
              <a:buNone/>
            </a:pPr>
            <a:r>
              <a:rPr sz="1600" b="1" dirty="0">
                <a:solidFill>
                  <a:schemeClr val="tx1"/>
                </a:solidFill>
                <a:latin typeface="Times New Roman" panose="02020603050405020304" pitchFamily="18" charset="0"/>
                <a:cs typeface="Times New Roman" panose="02020603050405020304" pitchFamily="18" charset="0"/>
              </a:rPr>
              <a:t>       人体常被视为容器，情感因此被比作容器中的液体，如同wave</a:t>
            </a:r>
            <a:r>
              <a:rPr lang="en-US" sz="1600" b="1" dirty="0">
                <a:solidFill>
                  <a:schemeClr val="tx1"/>
                </a:solidFill>
                <a:latin typeface="Times New Roman" panose="02020603050405020304" pitchFamily="18" charset="0"/>
                <a:cs typeface="Times New Roman" panose="02020603050405020304" pitchFamily="18" charset="0"/>
              </a:rPr>
              <a:t>/ </a:t>
            </a:r>
            <a:r>
              <a:rPr sz="1600" b="1" dirty="0">
                <a:solidFill>
                  <a:schemeClr val="tx1"/>
                </a:solidFill>
                <a:latin typeface="Times New Roman" panose="02020603050405020304" pitchFamily="18" charset="0"/>
                <a:cs typeface="Times New Roman" panose="02020603050405020304" pitchFamily="18" charset="0"/>
              </a:rPr>
              <a:t>flood的 surge</a:t>
            </a:r>
            <a:r>
              <a:rPr lang="en-US" sz="1600" b="1" dirty="0">
                <a:solidFill>
                  <a:schemeClr val="tx1"/>
                </a:solidFill>
                <a:latin typeface="Times New Roman" panose="02020603050405020304" pitchFamily="18" charset="0"/>
                <a:cs typeface="Times New Roman" panose="02020603050405020304" pitchFamily="18" charset="0"/>
              </a:rPr>
              <a:t>/ </a:t>
            </a:r>
            <a:r>
              <a:rPr sz="1600" b="1" dirty="0">
                <a:solidFill>
                  <a:schemeClr val="tx1"/>
                </a:solidFill>
                <a:latin typeface="Times New Roman" panose="02020603050405020304" pitchFamily="18" charset="0"/>
                <a:cs typeface="Times New Roman" panose="02020603050405020304" pitchFamily="18" charset="0"/>
              </a:rPr>
              <a:t>sweep，有时 fill/brim（注满/盛满)容器，有时 overflow/ well(漫出/溢出）容器，在高温下甚至会boil(沸腾)。例如：</a:t>
            </a:r>
            <a:endParaRPr sz="1600" b="1" dirty="0">
              <a:solidFill>
                <a:schemeClr val="tx1"/>
              </a:solidFill>
              <a:latin typeface="Times New Roman" panose="02020603050405020304" pitchFamily="18" charset="0"/>
              <a:cs typeface="Times New Roman" panose="02020603050405020304" pitchFamily="18" charset="0"/>
            </a:endParaRPr>
          </a:p>
          <a:p>
            <a:pPr marL="285750" indent="-285750" eaLnBrk="1" hangingPunct="1">
              <a:lnSpc>
                <a:spcPct val="120000"/>
              </a:lnSpc>
              <a:buFont typeface="Arial" panose="020B0604020202020204" pitchFamily="34" charset="0"/>
              <a:buChar char="•"/>
            </a:pPr>
            <a:r>
              <a:rPr sz="1600" b="1" dirty="0">
                <a:solidFill>
                  <a:schemeClr val="tx1"/>
                </a:solidFill>
                <a:latin typeface="Times New Roman" panose="02020603050405020304" pitchFamily="18" charset="0"/>
                <a:cs typeface="Times New Roman" panose="02020603050405020304" pitchFamily="18" charset="0"/>
              </a:rPr>
              <a:t>Panic surged up within him.他惶恐不安。</a:t>
            </a:r>
            <a:endParaRPr sz="1600" b="1" dirty="0">
              <a:solidFill>
                <a:schemeClr val="tx1"/>
              </a:solidFill>
              <a:latin typeface="Times New Roman" panose="02020603050405020304" pitchFamily="18" charset="0"/>
              <a:cs typeface="Times New Roman" panose="02020603050405020304" pitchFamily="18" charset="0"/>
            </a:endParaRPr>
          </a:p>
          <a:p>
            <a:pPr marL="285750" indent="-285750" eaLnBrk="1" hangingPunct="1">
              <a:lnSpc>
                <a:spcPct val="120000"/>
              </a:lnSpc>
              <a:buFont typeface="Arial" panose="020B0604020202020204" pitchFamily="34" charset="0"/>
              <a:buChar char="•"/>
            </a:pPr>
            <a:r>
              <a:rPr sz="1600" b="1" dirty="0">
                <a:solidFill>
                  <a:schemeClr val="tx1"/>
                </a:solidFill>
                <a:latin typeface="Times New Roman" panose="02020603050405020304" pitchFamily="18" charset="0"/>
                <a:cs typeface="Times New Roman" panose="02020603050405020304" pitchFamily="18" charset="0"/>
              </a:rPr>
              <a:t>His heart is overlowing with joy.他满怀喜悦。</a:t>
            </a:r>
            <a:endParaRPr sz="1600" b="1" dirty="0">
              <a:solidFill>
                <a:schemeClr val="tx1"/>
              </a:solidFill>
              <a:latin typeface="Times New Roman" panose="02020603050405020304" pitchFamily="18" charset="0"/>
              <a:cs typeface="Times New Roman" panose="02020603050405020304" pitchFamily="18" charset="0"/>
            </a:endParaRPr>
          </a:p>
          <a:p>
            <a:pPr marL="285750" indent="-285750" eaLnBrk="1" hangingPunct="1">
              <a:lnSpc>
                <a:spcPct val="120000"/>
              </a:lnSpc>
              <a:buFont typeface="Arial" panose="020B0604020202020204" pitchFamily="34" charset="0"/>
              <a:buChar char="•"/>
            </a:pPr>
            <a:r>
              <a:rPr sz="1600" b="1" dirty="0">
                <a:solidFill>
                  <a:schemeClr val="tx1"/>
                </a:solidFill>
                <a:latin typeface="Times New Roman" panose="02020603050405020304" pitchFamily="18" charset="0"/>
                <a:cs typeface="Times New Roman" panose="02020603050405020304" pitchFamily="18" charset="0"/>
              </a:rPr>
              <a:t>I could feel anger boiling up inside me.</a:t>
            </a:r>
            <a:endParaRPr sz="1600" b="1" dirty="0">
              <a:solidFill>
                <a:schemeClr val="tx1"/>
              </a:solidFill>
              <a:latin typeface="Times New Roman" panose="02020603050405020304" pitchFamily="18" charset="0"/>
              <a:cs typeface="Times New Roman" panose="02020603050405020304" pitchFamily="18" charset="0"/>
            </a:endParaRPr>
          </a:p>
          <a:p>
            <a:pPr indent="0" eaLnBrk="1" hangingPunct="1">
              <a:lnSpc>
                <a:spcPct val="120000"/>
              </a:lnSpc>
              <a:buFont typeface="Arial" panose="020B0604020202020204" pitchFamily="34" charset="0"/>
              <a:buNone/>
            </a:pPr>
            <a:r>
              <a:rPr sz="1600" b="1" dirty="0">
                <a:solidFill>
                  <a:schemeClr val="tx1"/>
                </a:solidFill>
                <a:latin typeface="Times New Roman" panose="02020603050405020304" pitchFamily="18" charset="0"/>
                <a:cs typeface="Times New Roman" panose="02020603050405020304" pitchFamily="18" charset="0"/>
              </a:rPr>
              <a:t>      我感到怒火中烧。</a:t>
            </a:r>
            <a:endParaRPr sz="1600" b="1" dirty="0">
              <a:solidFill>
                <a:schemeClr val="tx1"/>
              </a:solidFill>
              <a:latin typeface="Times New Roman" panose="02020603050405020304" pitchFamily="18" charset="0"/>
              <a:cs typeface="Times New Roman" panose="02020603050405020304" pitchFamily="18" charset="0"/>
            </a:endParaRPr>
          </a:p>
          <a:p>
            <a:pPr marL="285750" indent="-285750" eaLnBrk="1" hangingPunct="1">
              <a:lnSpc>
                <a:spcPct val="120000"/>
              </a:lnSpc>
              <a:buFont typeface="Arial" panose="020B0604020202020204" pitchFamily="34" charset="0"/>
              <a:buChar char="•"/>
            </a:pPr>
            <a:r>
              <a:rPr sz="1600" b="1" dirty="0">
                <a:solidFill>
                  <a:schemeClr val="tx1"/>
                </a:solidFill>
                <a:latin typeface="Times New Roman" panose="02020603050405020304" pitchFamily="18" charset="0"/>
                <a:cs typeface="Times New Roman" panose="02020603050405020304" pitchFamily="18" charset="0"/>
              </a:rPr>
              <a:t>A wave of panic swept over her.</a:t>
            </a:r>
            <a:endParaRPr sz="1600" b="1" dirty="0">
              <a:solidFill>
                <a:schemeClr val="tx1"/>
              </a:solidFill>
              <a:latin typeface="Times New Roman" panose="02020603050405020304" pitchFamily="18" charset="0"/>
              <a:cs typeface="Times New Roman" panose="02020603050405020304" pitchFamily="18" charset="0"/>
            </a:endParaRPr>
          </a:p>
          <a:p>
            <a:pPr indent="0" eaLnBrk="1" hangingPunct="1">
              <a:lnSpc>
                <a:spcPct val="120000"/>
              </a:lnSpc>
              <a:buFont typeface="Arial" panose="020B0604020202020204" pitchFamily="34" charset="0"/>
              <a:buNone/>
            </a:pPr>
            <a:r>
              <a:rPr sz="1600" b="1" dirty="0">
                <a:solidFill>
                  <a:schemeClr val="tx1"/>
                </a:solidFill>
                <a:latin typeface="Times New Roman" panose="02020603050405020304" pitchFamily="18" charset="0"/>
                <a:cs typeface="Times New Roman" panose="02020603050405020304" pitchFamily="18" charset="0"/>
              </a:rPr>
              <a:t>       一阵惊恐袭上她的心头。</a:t>
            </a:r>
            <a:endParaRPr sz="1600" b="1" dirty="0">
              <a:solidFill>
                <a:schemeClr val="tx1"/>
              </a:solidFill>
              <a:latin typeface="Times New Roman" panose="02020603050405020304" pitchFamily="18" charset="0"/>
              <a:cs typeface="Times New Roman" panose="02020603050405020304" pitchFamily="18" charset="0"/>
            </a:endParaRPr>
          </a:p>
          <a:p>
            <a:pPr marL="285750" indent="-285750" eaLnBrk="1" hangingPunct="1">
              <a:lnSpc>
                <a:spcPct val="120000"/>
              </a:lnSpc>
              <a:buFont typeface="Arial" panose="020B0604020202020204" pitchFamily="34" charset="0"/>
              <a:buChar char="•"/>
            </a:pPr>
            <a:r>
              <a:rPr sz="1600" b="1" dirty="0">
                <a:solidFill>
                  <a:schemeClr val="tx1"/>
                </a:solidFill>
                <a:latin typeface="Times New Roman" panose="02020603050405020304" pitchFamily="18" charset="0"/>
                <a:cs typeface="Times New Roman" panose="02020603050405020304" pitchFamily="18" charset="0"/>
              </a:rPr>
              <a:t>They have been immersed in the deep sorrow since then.  从那以后他们一直沉浸在悲伤中。</a:t>
            </a:r>
            <a:endParaRPr sz="1600" b="1" dirty="0">
              <a:solidFill>
                <a:schemeClr val="tx1"/>
              </a:solidFill>
              <a:latin typeface="Times New Roman" panose="02020603050405020304" pitchFamily="18" charset="0"/>
              <a:cs typeface="Times New Roman" panose="02020603050405020304" pitchFamily="18" charset="0"/>
            </a:endParaRPr>
          </a:p>
        </p:txBody>
      </p:sp>
      <p:sp>
        <p:nvSpPr>
          <p:cNvPr id="13" name="文本框 12"/>
          <p:cNvSpPr txBox="1"/>
          <p:nvPr/>
        </p:nvSpPr>
        <p:spPr>
          <a:xfrm>
            <a:off x="699770" y="6551295"/>
            <a:ext cx="5388610" cy="306705"/>
          </a:xfrm>
          <a:prstGeom prst="rect">
            <a:avLst/>
          </a:prstGeom>
          <a:noFill/>
        </p:spPr>
        <p:txBody>
          <a:bodyPr wrap="square" rtlCol="0">
            <a:spAutoFit/>
          </a:bodyPr>
          <a:p>
            <a:r>
              <a:rPr lang="en-US" altLang="zh-CN" sz="1400" i="1"/>
              <a:t>——</a:t>
            </a:r>
            <a:r>
              <a:rPr lang="zh-CN" altLang="en-US" sz="1400" i="1"/>
              <a:t>节选自</a:t>
            </a:r>
            <a:r>
              <a:rPr lang="en-US" altLang="zh-CN" sz="1400" i="1"/>
              <a:t>“</a:t>
            </a:r>
            <a:r>
              <a:rPr lang="zh-CN" altLang="en-US" sz="1400" i="1"/>
              <a:t>英语情感隐喻的几种情形</a:t>
            </a:r>
            <a:r>
              <a:rPr lang="en-US" altLang="zh-CN" sz="1400" i="1"/>
              <a:t>”</a:t>
            </a:r>
            <a:r>
              <a:rPr lang="zh-CN" altLang="en-US" sz="1400" i="1"/>
              <a:t>，《中小学英语教学与研究》</a:t>
            </a:r>
            <a:endParaRPr lang="en-US" altLang="zh-CN" sz="1400" i="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42">
                                            <p:txEl>
                                              <p:pRg st="3" end="3"/>
                                            </p:txEl>
                                          </p:spTgt>
                                        </p:tgtEl>
                                        <p:attrNameLst>
                                          <p:attrName>style.visibility</p:attrName>
                                        </p:attrNameLst>
                                      </p:cBhvr>
                                      <p:to>
                                        <p:strVal val="visible"/>
                                      </p:to>
                                    </p:set>
                                    <p:animEffect transition="in" filter="blinds(horizontal)">
                                      <p:cBhvr>
                                        <p:cTn id="7" dur="500"/>
                                        <p:tgtEl>
                                          <p:spTgt spid="5142">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142">
                                            <p:txEl>
                                              <p:pRg st="4" end="4"/>
                                            </p:txEl>
                                          </p:spTgt>
                                        </p:tgtEl>
                                        <p:attrNameLst>
                                          <p:attrName>style.visibility</p:attrName>
                                        </p:attrNameLst>
                                      </p:cBhvr>
                                      <p:to>
                                        <p:strVal val="visible"/>
                                      </p:to>
                                    </p:set>
                                    <p:animEffect transition="in" filter="blinds(horizontal)">
                                      <p:cBhvr>
                                        <p:cTn id="10" dur="500"/>
                                        <p:tgtEl>
                                          <p:spTgt spid="5142">
                                            <p:txEl>
                                              <p:pRg st="4" end="4"/>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5142">
                                            <p:txEl>
                                              <p:pRg st="5" end="5"/>
                                            </p:txEl>
                                          </p:spTgt>
                                        </p:tgtEl>
                                        <p:attrNameLst>
                                          <p:attrName>style.visibility</p:attrName>
                                        </p:attrNameLst>
                                      </p:cBhvr>
                                      <p:to>
                                        <p:strVal val="visible"/>
                                      </p:to>
                                    </p:set>
                                    <p:animEffect transition="in" filter="blinds(horizontal)">
                                      <p:cBhvr>
                                        <p:cTn id="13" dur="500"/>
                                        <p:tgtEl>
                                          <p:spTgt spid="5142">
                                            <p:txEl>
                                              <p:pRg st="5" end="5"/>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5142">
                                            <p:txEl>
                                              <p:pRg st="6" end="6"/>
                                            </p:txEl>
                                          </p:spTgt>
                                        </p:tgtEl>
                                        <p:attrNameLst>
                                          <p:attrName>style.visibility</p:attrName>
                                        </p:attrNameLst>
                                      </p:cBhvr>
                                      <p:to>
                                        <p:strVal val="visible"/>
                                      </p:to>
                                    </p:set>
                                    <p:animEffect transition="in" filter="blinds(horizontal)">
                                      <p:cBhvr>
                                        <p:cTn id="16" dur="500"/>
                                        <p:tgtEl>
                                          <p:spTgt spid="5142">
                                            <p:txEl>
                                              <p:pRg st="6" end="6"/>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5142">
                                            <p:txEl>
                                              <p:pRg st="7" end="7"/>
                                            </p:txEl>
                                          </p:spTgt>
                                        </p:tgtEl>
                                        <p:attrNameLst>
                                          <p:attrName>style.visibility</p:attrName>
                                        </p:attrNameLst>
                                      </p:cBhvr>
                                      <p:to>
                                        <p:strVal val="visible"/>
                                      </p:to>
                                    </p:set>
                                    <p:animEffect transition="in" filter="blinds(horizontal)">
                                      <p:cBhvr>
                                        <p:cTn id="19" dur="500"/>
                                        <p:tgtEl>
                                          <p:spTgt spid="5142">
                                            <p:txEl>
                                              <p:pRg st="7" end="7"/>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5142">
                                            <p:txEl>
                                              <p:pRg st="8" end="8"/>
                                            </p:txEl>
                                          </p:spTgt>
                                        </p:tgtEl>
                                        <p:attrNameLst>
                                          <p:attrName>style.visibility</p:attrName>
                                        </p:attrNameLst>
                                      </p:cBhvr>
                                      <p:to>
                                        <p:strVal val="visible"/>
                                      </p:to>
                                    </p:set>
                                    <p:animEffect transition="in" filter="blinds(horizontal)">
                                      <p:cBhvr>
                                        <p:cTn id="22" dur="500"/>
                                        <p:tgtEl>
                                          <p:spTgt spid="5142">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145">
                                            <p:txEl>
                                              <p:pRg st="3" end="3"/>
                                            </p:txEl>
                                          </p:spTgt>
                                        </p:tgtEl>
                                        <p:attrNameLst>
                                          <p:attrName>style.visibility</p:attrName>
                                        </p:attrNameLst>
                                      </p:cBhvr>
                                      <p:to>
                                        <p:strVal val="visible"/>
                                      </p:to>
                                    </p:set>
                                    <p:animEffect transition="in" filter="blinds(horizontal)">
                                      <p:cBhvr>
                                        <p:cTn id="27" dur="500"/>
                                        <p:tgtEl>
                                          <p:spTgt spid="5145">
                                            <p:txEl>
                                              <p:pRg st="3" end="3"/>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5145">
                                            <p:txEl>
                                              <p:pRg st="4" end="4"/>
                                            </p:txEl>
                                          </p:spTgt>
                                        </p:tgtEl>
                                        <p:attrNameLst>
                                          <p:attrName>style.visibility</p:attrName>
                                        </p:attrNameLst>
                                      </p:cBhvr>
                                      <p:to>
                                        <p:strVal val="visible"/>
                                      </p:to>
                                    </p:set>
                                    <p:animEffect transition="in" filter="blinds(horizontal)">
                                      <p:cBhvr>
                                        <p:cTn id="30" dur="500"/>
                                        <p:tgtEl>
                                          <p:spTgt spid="5145">
                                            <p:txEl>
                                              <p:pRg st="4" end="4"/>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5145">
                                            <p:txEl>
                                              <p:pRg st="5" end="5"/>
                                            </p:txEl>
                                          </p:spTgt>
                                        </p:tgtEl>
                                        <p:attrNameLst>
                                          <p:attrName>style.visibility</p:attrName>
                                        </p:attrNameLst>
                                      </p:cBhvr>
                                      <p:to>
                                        <p:strVal val="visible"/>
                                      </p:to>
                                    </p:set>
                                    <p:animEffect transition="in" filter="blinds(horizontal)">
                                      <p:cBhvr>
                                        <p:cTn id="33" dur="500"/>
                                        <p:tgtEl>
                                          <p:spTgt spid="5145">
                                            <p:txEl>
                                              <p:pRg st="5" end="5"/>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5145">
                                            <p:txEl>
                                              <p:pRg st="6" end="6"/>
                                            </p:txEl>
                                          </p:spTgt>
                                        </p:tgtEl>
                                        <p:attrNameLst>
                                          <p:attrName>style.visibility</p:attrName>
                                        </p:attrNameLst>
                                      </p:cBhvr>
                                      <p:to>
                                        <p:strVal val="visible"/>
                                      </p:to>
                                    </p:set>
                                    <p:animEffect transition="in" filter="blinds(horizontal)">
                                      <p:cBhvr>
                                        <p:cTn id="36" dur="500"/>
                                        <p:tgtEl>
                                          <p:spTgt spid="5145">
                                            <p:txEl>
                                              <p:pRg st="6" end="6"/>
                                            </p:txEl>
                                          </p:spTgt>
                                        </p:tgtEl>
                                      </p:cBhvr>
                                    </p:animEffect>
                                  </p:childTnLst>
                                </p:cTn>
                              </p:par>
                              <p:par>
                                <p:cTn id="37" presetID="3" presetClass="entr" presetSubtype="10" fill="hold" nodeType="withEffect">
                                  <p:stCondLst>
                                    <p:cond delay="0"/>
                                  </p:stCondLst>
                                  <p:childTnLst>
                                    <p:set>
                                      <p:cBhvr>
                                        <p:cTn id="38" dur="1" fill="hold">
                                          <p:stCondLst>
                                            <p:cond delay="0"/>
                                          </p:stCondLst>
                                        </p:cTn>
                                        <p:tgtEl>
                                          <p:spTgt spid="5145">
                                            <p:txEl>
                                              <p:pRg st="7" end="7"/>
                                            </p:txEl>
                                          </p:spTgt>
                                        </p:tgtEl>
                                        <p:attrNameLst>
                                          <p:attrName>style.visibility</p:attrName>
                                        </p:attrNameLst>
                                      </p:cBhvr>
                                      <p:to>
                                        <p:strVal val="visible"/>
                                      </p:to>
                                    </p:set>
                                    <p:animEffect transition="in" filter="blinds(horizontal)">
                                      <p:cBhvr>
                                        <p:cTn id="39" dur="500"/>
                                        <p:tgtEl>
                                          <p:spTgt spid="5145">
                                            <p:txEl>
                                              <p:pRg st="7" end="7"/>
                                            </p:txEl>
                                          </p:spTgt>
                                        </p:tgtEl>
                                      </p:cBhvr>
                                    </p:animEffect>
                                  </p:childTnLst>
                                </p:cTn>
                              </p:par>
                              <p:par>
                                <p:cTn id="40" presetID="3" presetClass="entr" presetSubtype="10" fill="hold" nodeType="withEffect">
                                  <p:stCondLst>
                                    <p:cond delay="0"/>
                                  </p:stCondLst>
                                  <p:childTnLst>
                                    <p:set>
                                      <p:cBhvr>
                                        <p:cTn id="41" dur="1" fill="hold">
                                          <p:stCondLst>
                                            <p:cond delay="0"/>
                                          </p:stCondLst>
                                        </p:cTn>
                                        <p:tgtEl>
                                          <p:spTgt spid="5145">
                                            <p:txEl>
                                              <p:pRg st="8" end="8"/>
                                            </p:txEl>
                                          </p:spTgt>
                                        </p:tgtEl>
                                        <p:attrNameLst>
                                          <p:attrName>style.visibility</p:attrName>
                                        </p:attrNameLst>
                                      </p:cBhvr>
                                      <p:to>
                                        <p:strVal val="visible"/>
                                      </p:to>
                                    </p:set>
                                    <p:animEffect transition="in" filter="blinds(horizontal)">
                                      <p:cBhvr>
                                        <p:cTn id="42" dur="500"/>
                                        <p:tgtEl>
                                          <p:spTgt spid="5145">
                                            <p:txEl>
                                              <p:pRg st="8" end="8"/>
                                            </p:txEl>
                                          </p:spTgt>
                                        </p:tgtEl>
                                      </p:cBhvr>
                                    </p:animEffect>
                                  </p:childTnLst>
                                </p:cTn>
                              </p:par>
                              <p:par>
                                <p:cTn id="43" presetID="3" presetClass="entr" presetSubtype="10" fill="hold" nodeType="withEffect">
                                  <p:stCondLst>
                                    <p:cond delay="0"/>
                                  </p:stCondLst>
                                  <p:childTnLst>
                                    <p:set>
                                      <p:cBhvr>
                                        <p:cTn id="44" dur="1" fill="hold">
                                          <p:stCondLst>
                                            <p:cond delay="0"/>
                                          </p:stCondLst>
                                        </p:cTn>
                                        <p:tgtEl>
                                          <p:spTgt spid="5145">
                                            <p:txEl>
                                              <p:pRg st="9" end="9"/>
                                            </p:txEl>
                                          </p:spTgt>
                                        </p:tgtEl>
                                        <p:attrNameLst>
                                          <p:attrName>style.visibility</p:attrName>
                                        </p:attrNameLst>
                                      </p:cBhvr>
                                      <p:to>
                                        <p:strVal val="visible"/>
                                      </p:to>
                                    </p:set>
                                    <p:animEffect transition="in" filter="blinds(horizontal)">
                                      <p:cBhvr>
                                        <p:cTn id="45" dur="500"/>
                                        <p:tgtEl>
                                          <p:spTgt spid="514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208087" y="839345"/>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 name="矩形 1"/>
          <p:cNvSpPr/>
          <p:nvPr/>
        </p:nvSpPr>
        <p:spPr>
          <a:xfrm>
            <a:off x="515920" y="1002427"/>
            <a:ext cx="3646170" cy="398780"/>
          </a:xfrm>
          <a:prstGeom prst="rect">
            <a:avLst/>
          </a:prstGeom>
        </p:spPr>
        <p:txBody>
          <a:bodyPr wrap="none">
            <a:spAutoFit/>
          </a:bodyPr>
          <a:lstStyle/>
          <a:p>
            <a:pPr algn="l"/>
            <a:r>
              <a:rPr lang="en-US" altLang="zh-CN" sz="2000" b="1" dirty="0">
                <a:solidFill>
                  <a:srgbClr val="C00000"/>
                </a:solidFill>
                <a:latin typeface="华康俪金黑W8(P)" pitchFamily="34" charset="-122"/>
                <a:ea typeface="华康俪金黑W8(P)" pitchFamily="34" charset="-122"/>
              </a:rPr>
              <a:t>3</a:t>
            </a:r>
            <a:r>
              <a:rPr lang="en-US" altLang="zh-CN" sz="2000" b="1" dirty="0" smtClean="0">
                <a:solidFill>
                  <a:srgbClr val="C00000"/>
                </a:solidFill>
                <a:latin typeface="华康俪金黑W8(P)" pitchFamily="34" charset="-122"/>
                <a:ea typeface="华康俪金黑W8(P)" pitchFamily="34" charset="-122"/>
              </a:rPr>
              <a:t>-1-4</a:t>
            </a:r>
            <a:r>
              <a:rPr lang="en-US" altLang="zh-CN" sz="2000" b="1" dirty="0">
                <a:solidFill>
                  <a:srgbClr val="C00000"/>
                </a:solidFill>
                <a:latin typeface="华康俪金黑W8(P)" pitchFamily="34" charset="-122"/>
                <a:ea typeface="华康俪金黑W8(P)" pitchFamily="34" charset="-122"/>
              </a:rPr>
              <a:t> Metaphors for Emotion</a:t>
            </a:r>
            <a:endParaRPr lang="en-US" altLang="zh-CN" sz="2000" b="1" dirty="0">
              <a:solidFill>
                <a:srgbClr val="C00000"/>
              </a:solidFill>
              <a:latin typeface="华康俪金黑W8(P)" pitchFamily="34" charset="-122"/>
              <a:ea typeface="华康俪金黑W8(P)" pitchFamily="34" charset="-122"/>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箭头: 燕尾形 4"/>
          <p:cNvSpPr/>
          <p:nvPr/>
        </p:nvSpPr>
        <p:spPr>
          <a:xfrm>
            <a:off x="5073251" y="140519"/>
            <a:ext cx="1657446"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03  Skills</a:t>
            </a:r>
            <a:endParaRPr lang="zh-CN" altLang="en-US" dirty="0">
              <a:solidFill>
                <a:schemeClr val="bg1"/>
              </a:solidFill>
            </a:endParaRPr>
          </a:p>
        </p:txBody>
      </p:sp>
      <p:sp>
        <p:nvSpPr>
          <p:cNvPr id="3" name="Rectangle 7"/>
          <p:cNvSpPr>
            <a:spLocks noChangeArrowheads="1"/>
          </p:cNvSpPr>
          <p:nvPr/>
        </p:nvSpPr>
        <p:spPr bwMode="auto">
          <a:xfrm>
            <a:off x="-13970" y="227970"/>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080000">
            <a:off x="-12065" y="4445"/>
            <a:ext cx="876300" cy="971550"/>
          </a:xfrm>
          <a:prstGeom prst="rect">
            <a:avLst/>
          </a:prstGeom>
        </p:spPr>
      </p:pic>
      <p:pic>
        <p:nvPicPr>
          <p:cNvPr id="7" name="图片 6"/>
          <p:cNvPicPr>
            <a:picLocks noChangeAspect="1"/>
          </p:cNvPicPr>
          <p:nvPr/>
        </p:nvPicPr>
        <p:blipFill rotWithShape="1">
          <a:blip r:embed="rId2">
            <a:extLst>
              <a:ext uri="{BEBA8EAE-BF5A-486C-A8C5-ECC9F3942E4B}">
                <a14:imgProps xmlns:a14="http://schemas.microsoft.com/office/drawing/2010/main">
                  <a14:imgLayer r:embed="rId3">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212090" y="116205"/>
            <a:ext cx="509270" cy="508000"/>
          </a:xfrm>
          <a:prstGeom prst="rect">
            <a:avLst/>
          </a:prstGeom>
        </p:spPr>
      </p:pic>
      <p:sp>
        <p:nvSpPr>
          <p:cNvPr id="11" name="文本框 10"/>
          <p:cNvSpPr txBox="1"/>
          <p:nvPr/>
        </p:nvSpPr>
        <p:spPr>
          <a:xfrm>
            <a:off x="645160" y="1401445"/>
            <a:ext cx="11124565" cy="645160"/>
          </a:xfrm>
          <a:prstGeom prst="rect">
            <a:avLst/>
          </a:prstGeom>
          <a:noFill/>
        </p:spPr>
        <p:txBody>
          <a:bodyPr wrap="square" rtlCol="0" anchor="t">
            <a:spAutoFit/>
          </a:bodyPr>
          <a:p>
            <a:r>
              <a:rPr lang="en-US" altLang="zh-CN" b="1"/>
              <a:t>    </a:t>
            </a:r>
            <a:r>
              <a:rPr lang="zh-CN" altLang="en-US" b="1"/>
              <a:t>我们要学会表达出隐喻的外在形式特征，而且要突现出隐喻“由此及彼”的认知功能，遵循</a:t>
            </a:r>
            <a:r>
              <a:rPr lang="zh-CN" altLang="en-US" b="1">
                <a:solidFill>
                  <a:srgbClr val="C00000"/>
                </a:solidFill>
              </a:rPr>
              <a:t>可接受性原则、语言形象性原则、认知性原则</a:t>
            </a:r>
            <a:r>
              <a:rPr lang="zh-CN" altLang="en-US" b="1"/>
              <a:t>。</a:t>
            </a:r>
            <a:endParaRPr lang="zh-CN" altLang="en-US" b="1"/>
          </a:p>
        </p:txBody>
      </p:sp>
      <p:sp>
        <p:nvSpPr>
          <p:cNvPr id="5127" name="Freeform 10"/>
          <p:cNvSpPr/>
          <p:nvPr/>
        </p:nvSpPr>
        <p:spPr bwMode="auto">
          <a:xfrm>
            <a:off x="787400" y="2046605"/>
            <a:ext cx="5300980" cy="4501515"/>
          </a:xfrm>
          <a:custGeom>
            <a:avLst/>
            <a:gdLst>
              <a:gd name="T0" fmla="*/ 1550987 w 488"/>
              <a:gd name="T1" fmla="*/ 1522233 h 488"/>
              <a:gd name="T2" fmla="*/ 1516026 w 488"/>
              <a:gd name="T3" fmla="*/ 1557337 h 488"/>
              <a:gd name="T4" fmla="*/ 34961 w 488"/>
              <a:gd name="T5" fmla="*/ 1557337 h 488"/>
              <a:gd name="T6" fmla="*/ 0 w 488"/>
              <a:gd name="T7" fmla="*/ 1522233 h 488"/>
              <a:gd name="T8" fmla="*/ 0 w 488"/>
              <a:gd name="T9" fmla="*/ 35104 h 488"/>
              <a:gd name="T10" fmla="*/ 34961 w 488"/>
              <a:gd name="T11" fmla="*/ 0 h 488"/>
              <a:gd name="T12" fmla="*/ 1516026 w 488"/>
              <a:gd name="T13" fmla="*/ 0 h 488"/>
              <a:gd name="T14" fmla="*/ 1550987 w 488"/>
              <a:gd name="T15" fmla="*/ 35104 h 488"/>
              <a:gd name="T16" fmla="*/ 1550987 w 488"/>
              <a:gd name="T17" fmla="*/ 1522233 h 4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8" h="488">
                <a:moveTo>
                  <a:pt x="488" y="477"/>
                </a:moveTo>
                <a:cubicBezTo>
                  <a:pt x="488" y="483"/>
                  <a:pt x="483" y="488"/>
                  <a:pt x="477" y="488"/>
                </a:cubicBezTo>
                <a:cubicBezTo>
                  <a:pt x="11" y="488"/>
                  <a:pt x="11" y="488"/>
                  <a:pt x="11" y="488"/>
                </a:cubicBezTo>
                <a:cubicBezTo>
                  <a:pt x="5" y="488"/>
                  <a:pt x="0" y="483"/>
                  <a:pt x="0" y="477"/>
                </a:cubicBezTo>
                <a:cubicBezTo>
                  <a:pt x="0" y="11"/>
                  <a:pt x="0" y="11"/>
                  <a:pt x="0" y="11"/>
                </a:cubicBezTo>
                <a:cubicBezTo>
                  <a:pt x="0" y="5"/>
                  <a:pt x="5" y="0"/>
                  <a:pt x="11" y="0"/>
                </a:cubicBezTo>
                <a:cubicBezTo>
                  <a:pt x="477" y="0"/>
                  <a:pt x="477" y="0"/>
                  <a:pt x="477" y="0"/>
                </a:cubicBezTo>
                <a:cubicBezTo>
                  <a:pt x="483" y="0"/>
                  <a:pt x="488" y="5"/>
                  <a:pt x="488" y="11"/>
                </a:cubicBezTo>
                <a:lnTo>
                  <a:pt x="488" y="477"/>
                </a:lnTo>
                <a:close/>
              </a:path>
            </a:pathLst>
          </a:custGeom>
          <a:solidFill>
            <a:srgbClr val="0070C0"/>
          </a:solidFill>
          <a:ln>
            <a:noFill/>
          </a:ln>
        </p:spPr>
        <p:txBody>
          <a:bodyPr/>
          <a:lstStyle/>
          <a:p>
            <a:endParaRPr lang="zh-CN" altLang="en-US" sz="2400"/>
          </a:p>
        </p:txBody>
      </p:sp>
      <p:sp>
        <p:nvSpPr>
          <p:cNvPr id="5128" name="Freeform 11"/>
          <p:cNvSpPr/>
          <p:nvPr/>
        </p:nvSpPr>
        <p:spPr bwMode="auto">
          <a:xfrm>
            <a:off x="177588" y="1986927"/>
            <a:ext cx="495300" cy="497416"/>
          </a:xfrm>
          <a:custGeom>
            <a:avLst/>
            <a:gdLst>
              <a:gd name="T0" fmla="*/ 371475 w 117"/>
              <a:gd name="T1" fmla="*/ 337988 h 117"/>
              <a:gd name="T2" fmla="*/ 336550 w 117"/>
              <a:gd name="T3" fmla="*/ 373062 h 117"/>
              <a:gd name="T4" fmla="*/ 34925 w 117"/>
              <a:gd name="T5" fmla="*/ 373062 h 117"/>
              <a:gd name="T6" fmla="*/ 0 w 117"/>
              <a:gd name="T7" fmla="*/ 337988 h 117"/>
              <a:gd name="T8" fmla="*/ 0 w 117"/>
              <a:gd name="T9" fmla="*/ 35074 h 117"/>
              <a:gd name="T10" fmla="*/ 34925 w 117"/>
              <a:gd name="T11" fmla="*/ 0 h 117"/>
              <a:gd name="T12" fmla="*/ 336550 w 117"/>
              <a:gd name="T13" fmla="*/ 0 h 117"/>
              <a:gd name="T14" fmla="*/ 371475 w 117"/>
              <a:gd name="T15" fmla="*/ 35074 h 117"/>
              <a:gd name="T16" fmla="*/ 371475 w 117"/>
              <a:gd name="T17" fmla="*/ 337988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7" h="117">
                <a:moveTo>
                  <a:pt x="117" y="106"/>
                </a:moveTo>
                <a:cubicBezTo>
                  <a:pt x="117" y="112"/>
                  <a:pt x="112" y="117"/>
                  <a:pt x="106" y="117"/>
                </a:cubicBezTo>
                <a:cubicBezTo>
                  <a:pt x="11" y="117"/>
                  <a:pt x="11" y="117"/>
                  <a:pt x="11" y="117"/>
                </a:cubicBezTo>
                <a:cubicBezTo>
                  <a:pt x="5" y="117"/>
                  <a:pt x="0" y="112"/>
                  <a:pt x="0" y="106"/>
                </a:cubicBezTo>
                <a:cubicBezTo>
                  <a:pt x="0" y="11"/>
                  <a:pt x="0" y="11"/>
                  <a:pt x="0" y="11"/>
                </a:cubicBezTo>
                <a:cubicBezTo>
                  <a:pt x="0" y="5"/>
                  <a:pt x="5" y="0"/>
                  <a:pt x="11" y="0"/>
                </a:cubicBezTo>
                <a:cubicBezTo>
                  <a:pt x="106" y="0"/>
                  <a:pt x="106" y="0"/>
                  <a:pt x="106" y="0"/>
                </a:cubicBezTo>
                <a:cubicBezTo>
                  <a:pt x="112" y="0"/>
                  <a:pt x="117" y="5"/>
                  <a:pt x="117" y="11"/>
                </a:cubicBezTo>
                <a:lnTo>
                  <a:pt x="117" y="106"/>
                </a:lnTo>
                <a:close/>
              </a:path>
            </a:pathLst>
          </a:custGeom>
          <a:solidFill>
            <a:srgbClr val="407434"/>
          </a:solidFill>
          <a:ln>
            <a:noFill/>
          </a:ln>
        </p:spPr>
        <p:txBody>
          <a:bodyPr/>
          <a:lstStyle/>
          <a:p>
            <a:endParaRPr lang="zh-CN" altLang="en-US" sz="2400"/>
          </a:p>
        </p:txBody>
      </p:sp>
      <p:sp>
        <p:nvSpPr>
          <p:cNvPr id="5129" name="Freeform 12"/>
          <p:cNvSpPr/>
          <p:nvPr/>
        </p:nvSpPr>
        <p:spPr bwMode="auto">
          <a:xfrm>
            <a:off x="6853555" y="2269490"/>
            <a:ext cx="5158105" cy="4412615"/>
          </a:xfrm>
          <a:custGeom>
            <a:avLst/>
            <a:gdLst>
              <a:gd name="T0" fmla="*/ 1550988 w 488"/>
              <a:gd name="T1" fmla="*/ 1519043 h 488"/>
              <a:gd name="T2" fmla="*/ 1516027 w 488"/>
              <a:gd name="T3" fmla="*/ 1557338 h 488"/>
              <a:gd name="T4" fmla="*/ 34961 w 488"/>
              <a:gd name="T5" fmla="*/ 1557338 h 488"/>
              <a:gd name="T6" fmla="*/ 0 w 488"/>
              <a:gd name="T7" fmla="*/ 1519043 h 488"/>
              <a:gd name="T8" fmla="*/ 0 w 488"/>
              <a:gd name="T9" fmla="*/ 35104 h 488"/>
              <a:gd name="T10" fmla="*/ 34961 w 488"/>
              <a:gd name="T11" fmla="*/ 0 h 488"/>
              <a:gd name="T12" fmla="*/ 1516027 w 488"/>
              <a:gd name="T13" fmla="*/ 0 h 488"/>
              <a:gd name="T14" fmla="*/ 1550988 w 488"/>
              <a:gd name="T15" fmla="*/ 35104 h 488"/>
              <a:gd name="T16" fmla="*/ 1550988 w 488"/>
              <a:gd name="T17" fmla="*/ 1519043 h 4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8" h="488">
                <a:moveTo>
                  <a:pt x="488" y="476"/>
                </a:moveTo>
                <a:cubicBezTo>
                  <a:pt x="488" y="483"/>
                  <a:pt x="483" y="488"/>
                  <a:pt x="477" y="488"/>
                </a:cubicBezTo>
                <a:cubicBezTo>
                  <a:pt x="11" y="488"/>
                  <a:pt x="11" y="488"/>
                  <a:pt x="11" y="488"/>
                </a:cubicBezTo>
                <a:cubicBezTo>
                  <a:pt x="5" y="488"/>
                  <a:pt x="0" y="483"/>
                  <a:pt x="0" y="476"/>
                </a:cubicBezTo>
                <a:cubicBezTo>
                  <a:pt x="0" y="11"/>
                  <a:pt x="0" y="11"/>
                  <a:pt x="0" y="11"/>
                </a:cubicBezTo>
                <a:cubicBezTo>
                  <a:pt x="0" y="5"/>
                  <a:pt x="5" y="0"/>
                  <a:pt x="11" y="0"/>
                </a:cubicBezTo>
                <a:cubicBezTo>
                  <a:pt x="477" y="0"/>
                  <a:pt x="477" y="0"/>
                  <a:pt x="477" y="0"/>
                </a:cubicBezTo>
                <a:cubicBezTo>
                  <a:pt x="483" y="0"/>
                  <a:pt x="488" y="5"/>
                  <a:pt x="488" y="11"/>
                </a:cubicBezTo>
                <a:lnTo>
                  <a:pt x="488" y="476"/>
                </a:lnTo>
                <a:close/>
              </a:path>
            </a:pathLst>
          </a:custGeom>
          <a:solidFill>
            <a:sysClr val="window" lastClr="FFFFFF">
              <a:lumMod val="85000"/>
            </a:sysClr>
          </a:solidFill>
          <a:ln>
            <a:noFill/>
          </a:ln>
        </p:spPr>
        <p:txBody>
          <a:bodyPr/>
          <a:lstStyle/>
          <a:p>
            <a:endParaRPr lang="zh-CN" altLang="en-US" sz="2400"/>
          </a:p>
        </p:txBody>
      </p:sp>
      <p:sp>
        <p:nvSpPr>
          <p:cNvPr id="5137" name="Text Box 20"/>
          <p:cNvSpPr txBox="1">
            <a:spLocks noChangeArrowheads="1"/>
          </p:cNvSpPr>
          <p:nvPr/>
        </p:nvSpPr>
        <p:spPr bwMode="auto">
          <a:xfrm>
            <a:off x="145507" y="2046877"/>
            <a:ext cx="527709" cy="460375"/>
          </a:xfrm>
          <a:prstGeom prst="rect">
            <a:avLst/>
          </a:prstGeom>
          <a:solidFill>
            <a:srgbClr val="0070C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B4DCFA"/>
                  </a:outerShdw>
                </a:effectLst>
              </a14:hiddenEffects>
            </a:ext>
          </a:extLst>
        </p:spPr>
        <p:txBody>
          <a:bodyPr wrap="square">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400" dirty="0">
                <a:solidFill>
                  <a:sysClr val="window" lastClr="FFFFFF"/>
                </a:solidFill>
              </a:rPr>
              <a:t>05</a:t>
            </a:r>
            <a:endParaRPr lang="en-US" altLang="zh-CN" sz="2400" dirty="0">
              <a:solidFill>
                <a:sysClr val="window" lastClr="FFFFFF"/>
              </a:solidFill>
            </a:endParaRPr>
          </a:p>
        </p:txBody>
      </p:sp>
      <p:sp>
        <p:nvSpPr>
          <p:cNvPr id="5140" name="Text Box 23"/>
          <p:cNvSpPr txBox="1">
            <a:spLocks noChangeArrowheads="1"/>
          </p:cNvSpPr>
          <p:nvPr/>
        </p:nvSpPr>
        <p:spPr bwMode="auto">
          <a:xfrm>
            <a:off x="6205409" y="6220208"/>
            <a:ext cx="521970" cy="460375"/>
          </a:xfrm>
          <a:prstGeom prst="rect">
            <a:avLst/>
          </a:prstGeom>
          <a:solidFill>
            <a:sysClr val="window" lastClr="FFFFFF">
              <a:lumMod val="85000"/>
            </a:sysClr>
          </a:solidFill>
          <a:ln>
            <a:noFill/>
          </a:ln>
          <a:effectLst/>
        </p:spPr>
        <p:txBody>
          <a:bodyPr wrap="none">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400" dirty="0"/>
              <a:t>06</a:t>
            </a:r>
            <a:endParaRPr lang="en-US" altLang="zh-CN" sz="2400" dirty="0"/>
          </a:p>
        </p:txBody>
      </p:sp>
      <p:sp>
        <p:nvSpPr>
          <p:cNvPr id="5142" name="Rectangle 25"/>
          <p:cNvSpPr>
            <a:spLocks noChangeArrowheads="1"/>
          </p:cNvSpPr>
          <p:nvPr/>
        </p:nvSpPr>
        <p:spPr bwMode="auto">
          <a:xfrm>
            <a:off x="881380" y="2238375"/>
            <a:ext cx="5113020" cy="3687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algn="ctr" eaLnBrk="1" hangingPunct="1">
              <a:lnSpc>
                <a:spcPct val="120000"/>
              </a:lnSpc>
              <a:buFont typeface="Arial" panose="020B0604020202020204" pitchFamily="34" charset="0"/>
              <a:buNone/>
            </a:pPr>
            <a:r>
              <a:rPr sz="2400" b="1" dirty="0">
                <a:solidFill>
                  <a:sysClr val="window" lastClr="FFFFFF"/>
                </a:solidFill>
                <a:latin typeface="华文新魏" panose="02010800040101010101" pitchFamily="2" charset="-122"/>
                <a:ea typeface="华文新魏" panose="02010800040101010101" pitchFamily="2" charset="-122"/>
              </a:rPr>
              <a:t>情感是光线</a:t>
            </a:r>
            <a:endParaRPr sz="2400" b="1" dirty="0">
              <a:solidFill>
                <a:sysClr val="window" lastClr="FFFFFF"/>
              </a:solidFill>
              <a:latin typeface="华文新魏" panose="02010800040101010101" pitchFamily="2" charset="-122"/>
              <a:ea typeface="华文新魏" panose="02010800040101010101" pitchFamily="2" charset="-122"/>
            </a:endParaRPr>
          </a:p>
          <a:p>
            <a:pPr algn="l" eaLnBrk="1" hangingPunct="1">
              <a:lnSpc>
                <a:spcPct val="120000"/>
              </a:lnSpc>
              <a:buFont typeface="Arial" panose="020B0604020202020204" pitchFamily="34" charset="0"/>
              <a:buNone/>
            </a:pPr>
            <a:r>
              <a:rPr sz="1600" b="1" dirty="0">
                <a:solidFill>
                  <a:sysClr val="window" lastClr="FFFFFF"/>
                </a:solidFill>
                <a:latin typeface="Times New Roman" panose="02020603050405020304" pitchFamily="18" charset="0"/>
                <a:cs typeface="Times New Roman" panose="02020603050405020304" pitchFamily="18" charset="0"/>
              </a:rPr>
              <a:t>    </a:t>
            </a:r>
            <a:endParaRPr sz="1600" b="1" dirty="0">
              <a:solidFill>
                <a:sysClr val="window" lastClr="FFFFFF"/>
              </a:solidFill>
              <a:latin typeface="Times New Roman" panose="02020603050405020304" pitchFamily="18" charset="0"/>
              <a:cs typeface="Times New Roman" panose="02020603050405020304" pitchFamily="18" charset="0"/>
            </a:endParaRPr>
          </a:p>
          <a:p>
            <a:pPr algn="l" eaLnBrk="1" hangingPunct="1">
              <a:lnSpc>
                <a:spcPct val="120000"/>
              </a:lnSpc>
              <a:buFont typeface="Arial" panose="020B0604020202020204" pitchFamily="34" charset="0"/>
              <a:buNone/>
            </a:pPr>
            <a:r>
              <a:rPr sz="1600" b="1" dirty="0">
                <a:solidFill>
                  <a:sysClr val="window" lastClr="FFFFFF"/>
                </a:solidFill>
                <a:latin typeface="Times New Roman" panose="02020603050405020304" pitchFamily="18" charset="0"/>
                <a:cs typeface="Times New Roman" panose="02020603050405020304" pitchFamily="18" charset="0"/>
              </a:rPr>
              <a:t>    情感和光线变化密切相关。在sunny(晴朗)、radiant(阳光灿烂)的天气，人们会感到开朗高兴，cloudy(阴云密布)或者 dark(光线晦暗)则让人心情阻塞、郁闷不快。例如：</a:t>
            </a:r>
            <a:endParaRPr sz="1600" b="1" dirty="0">
              <a:solidFill>
                <a:sysClr val="window" lastClr="FFFFFF"/>
              </a:solidFill>
              <a:latin typeface="Times New Roman" panose="02020603050405020304" pitchFamily="18" charset="0"/>
              <a:cs typeface="Times New Roman" panose="02020603050405020304" pitchFamily="18" charset="0"/>
            </a:endParaRPr>
          </a:p>
          <a:p>
            <a:pPr marL="285750" indent="-285750" algn="l" eaLnBrk="1" hangingPunct="1">
              <a:lnSpc>
                <a:spcPct val="120000"/>
              </a:lnSpc>
              <a:buFont typeface="Arial" panose="020B0604020202020204" pitchFamily="34" charset="0"/>
              <a:buChar char="•"/>
            </a:pPr>
            <a:r>
              <a:rPr sz="1600" b="1" dirty="0">
                <a:solidFill>
                  <a:sysClr val="window" lastClr="FFFFFF"/>
                </a:solidFill>
                <a:latin typeface="Times New Roman" panose="02020603050405020304" pitchFamily="18" charset="0"/>
                <a:cs typeface="Times New Roman" panose="02020603050405020304" pitchFamily="18" charset="0"/>
              </a:rPr>
              <a:t>Joy shone from his brow. 他喜上眉梢。</a:t>
            </a:r>
            <a:endParaRPr sz="1600" b="1" dirty="0">
              <a:solidFill>
                <a:sysClr val="window" lastClr="FFFFFF"/>
              </a:solidFill>
              <a:latin typeface="Times New Roman" panose="02020603050405020304" pitchFamily="18" charset="0"/>
              <a:cs typeface="Times New Roman" panose="02020603050405020304" pitchFamily="18" charset="0"/>
            </a:endParaRPr>
          </a:p>
          <a:p>
            <a:pPr marL="285750" indent="-285750" algn="l" eaLnBrk="1" hangingPunct="1">
              <a:lnSpc>
                <a:spcPct val="120000"/>
              </a:lnSpc>
              <a:buFont typeface="Arial" panose="020B0604020202020204" pitchFamily="34" charset="0"/>
              <a:buChar char="•"/>
            </a:pPr>
            <a:r>
              <a:rPr sz="1600" b="1" dirty="0">
                <a:solidFill>
                  <a:sysClr val="window" lastClr="FFFFFF"/>
                </a:solidFill>
                <a:latin typeface="Times New Roman" panose="02020603050405020304" pitchFamily="18" charset="0"/>
                <a:cs typeface="Times New Roman" panose="02020603050405020304" pitchFamily="18" charset="0"/>
              </a:rPr>
              <a:t>She was radiant with joy. 她喜气洋洋，容光焕发。</a:t>
            </a:r>
            <a:endParaRPr sz="1600" b="1" dirty="0">
              <a:solidFill>
                <a:sysClr val="window" lastClr="FFFFFF"/>
              </a:solidFill>
              <a:latin typeface="Times New Roman" panose="02020603050405020304" pitchFamily="18" charset="0"/>
              <a:cs typeface="Times New Roman" panose="02020603050405020304" pitchFamily="18" charset="0"/>
            </a:endParaRPr>
          </a:p>
          <a:p>
            <a:pPr marL="285750" indent="-285750" algn="l" eaLnBrk="1" hangingPunct="1">
              <a:lnSpc>
                <a:spcPct val="120000"/>
              </a:lnSpc>
              <a:buFont typeface="Arial" panose="020B0604020202020204" pitchFamily="34" charset="0"/>
              <a:buChar char="•"/>
            </a:pPr>
            <a:r>
              <a:rPr sz="1600" b="1" dirty="0">
                <a:solidFill>
                  <a:sysClr val="window" lastClr="FFFFFF"/>
                </a:solidFill>
                <a:latin typeface="Times New Roman" panose="02020603050405020304" pitchFamily="18" charset="0"/>
                <a:cs typeface="Times New Roman" panose="02020603050405020304" pitchFamily="18" charset="0"/>
              </a:rPr>
              <a:t>The boss is in a sunny mood today. 老板今天心情很好。</a:t>
            </a:r>
            <a:endParaRPr sz="1600" b="1" dirty="0">
              <a:solidFill>
                <a:sysClr val="window" lastClr="FFFFFF"/>
              </a:solidFill>
              <a:latin typeface="Times New Roman" panose="02020603050405020304" pitchFamily="18" charset="0"/>
              <a:cs typeface="Times New Roman" panose="02020603050405020304" pitchFamily="18" charset="0"/>
            </a:endParaRPr>
          </a:p>
          <a:p>
            <a:pPr marL="285750" indent="-285750" algn="l" eaLnBrk="1" hangingPunct="1">
              <a:lnSpc>
                <a:spcPct val="120000"/>
              </a:lnSpc>
              <a:buFont typeface="Arial" panose="020B0604020202020204" pitchFamily="34" charset="0"/>
              <a:buChar char="•"/>
            </a:pPr>
            <a:r>
              <a:rPr sz="1600" b="1" dirty="0">
                <a:solidFill>
                  <a:sysClr val="window" lastClr="FFFFFF"/>
                </a:solidFill>
                <a:latin typeface="Times New Roman" panose="02020603050405020304" pitchFamily="18" charset="0"/>
                <a:cs typeface="Times New Roman" panose="02020603050405020304" pitchFamily="18" charset="0"/>
              </a:rPr>
              <a:t>She has been in a dark mood this week. </a:t>
            </a:r>
            <a:endParaRPr sz="1600" b="1" dirty="0">
              <a:solidFill>
                <a:sysClr val="window" lastClr="FFFFFF"/>
              </a:solidFill>
              <a:latin typeface="Times New Roman" panose="02020603050405020304" pitchFamily="18" charset="0"/>
              <a:cs typeface="Times New Roman" panose="02020603050405020304" pitchFamily="18" charset="0"/>
            </a:endParaRPr>
          </a:p>
          <a:p>
            <a:pPr indent="0" algn="l" eaLnBrk="1" hangingPunct="1">
              <a:lnSpc>
                <a:spcPct val="120000"/>
              </a:lnSpc>
              <a:buFont typeface="Arial" panose="020B0604020202020204" pitchFamily="34" charset="0"/>
              <a:buNone/>
            </a:pPr>
            <a:r>
              <a:rPr sz="1600" b="1" dirty="0">
                <a:solidFill>
                  <a:sysClr val="window" lastClr="FFFFFF"/>
                </a:solidFill>
                <a:latin typeface="Times New Roman" panose="02020603050405020304" pitchFamily="18" charset="0"/>
                <a:cs typeface="Times New Roman" panose="02020603050405020304" pitchFamily="18" charset="0"/>
              </a:rPr>
              <a:t>      她这周心情一直不好。</a:t>
            </a:r>
            <a:endParaRPr sz="1600" b="1" dirty="0">
              <a:solidFill>
                <a:sysClr val="window" lastClr="FFFFFF"/>
              </a:solidFill>
              <a:latin typeface="Times New Roman" panose="02020603050405020304" pitchFamily="18" charset="0"/>
              <a:cs typeface="Times New Roman" panose="02020603050405020304" pitchFamily="18" charset="0"/>
            </a:endParaRPr>
          </a:p>
          <a:p>
            <a:pPr marL="285750" indent="-285750" algn="l" eaLnBrk="1" hangingPunct="1">
              <a:lnSpc>
                <a:spcPct val="120000"/>
              </a:lnSpc>
              <a:buFont typeface="Arial" panose="020B0604020202020204" pitchFamily="34" charset="0"/>
              <a:buChar char="•"/>
            </a:pPr>
            <a:r>
              <a:rPr sz="1600" b="1" dirty="0">
                <a:solidFill>
                  <a:sysClr val="window" lastClr="FFFFFF"/>
                </a:solidFill>
                <a:latin typeface="Times New Roman" panose="02020603050405020304" pitchFamily="18" charset="0"/>
                <a:cs typeface="Times New Roman" panose="02020603050405020304" pitchFamily="18" charset="0"/>
              </a:rPr>
              <a:t>His face clouded over when he heard the news.</a:t>
            </a:r>
            <a:endParaRPr sz="1600" b="1" dirty="0">
              <a:solidFill>
                <a:sysClr val="window" lastClr="FFFFFF"/>
              </a:solidFill>
              <a:latin typeface="Times New Roman" panose="02020603050405020304" pitchFamily="18" charset="0"/>
              <a:cs typeface="Times New Roman" panose="02020603050405020304" pitchFamily="18" charset="0"/>
            </a:endParaRPr>
          </a:p>
          <a:p>
            <a:pPr indent="0" algn="l" eaLnBrk="1" hangingPunct="1">
              <a:lnSpc>
                <a:spcPct val="120000"/>
              </a:lnSpc>
              <a:buFont typeface="Arial" panose="020B0604020202020204" pitchFamily="34" charset="0"/>
              <a:buNone/>
            </a:pPr>
            <a:r>
              <a:rPr sz="1600" b="1" dirty="0">
                <a:solidFill>
                  <a:sysClr val="window" lastClr="FFFFFF"/>
                </a:solidFill>
                <a:latin typeface="Times New Roman" panose="02020603050405020304" pitchFamily="18" charset="0"/>
                <a:cs typeface="Times New Roman" panose="02020603050405020304" pitchFamily="18" charset="0"/>
              </a:rPr>
              <a:t>     听了这个消息，他满脸愁云。</a:t>
            </a:r>
            <a:endParaRPr sz="1600" b="1" dirty="0">
              <a:solidFill>
                <a:sysClr val="window" lastClr="FFFFFF"/>
              </a:solidFill>
              <a:latin typeface="Times New Roman" panose="02020603050405020304" pitchFamily="18" charset="0"/>
              <a:cs typeface="Times New Roman" panose="02020603050405020304" pitchFamily="18" charset="0"/>
            </a:endParaRPr>
          </a:p>
        </p:txBody>
      </p:sp>
      <p:sp>
        <p:nvSpPr>
          <p:cNvPr id="5145" name="Rectangle 28"/>
          <p:cNvSpPr>
            <a:spLocks noChangeArrowheads="1"/>
          </p:cNvSpPr>
          <p:nvPr/>
        </p:nvSpPr>
        <p:spPr bwMode="auto">
          <a:xfrm>
            <a:off x="6954520" y="2484120"/>
            <a:ext cx="4970780" cy="2544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algn="ctr" eaLnBrk="1" hangingPunct="1">
              <a:lnSpc>
                <a:spcPct val="120000"/>
              </a:lnSpc>
              <a:buFont typeface="Arial" panose="020B0604020202020204" pitchFamily="34" charset="0"/>
              <a:buNone/>
            </a:pPr>
            <a:r>
              <a:rPr sz="2400" dirty="0">
                <a:latin typeface="华文新魏" panose="02010800040101010101" pitchFamily="2" charset="-122"/>
                <a:ea typeface="华文新魏" panose="02010800040101010101" pitchFamily="2" charset="-122"/>
              </a:rPr>
              <a:t>情感是动物</a:t>
            </a:r>
            <a:endParaRPr sz="2400" dirty="0">
              <a:latin typeface="华文新魏" panose="02010800040101010101" pitchFamily="2" charset="-122"/>
              <a:ea typeface="华文新魏" panose="02010800040101010101" pitchFamily="2" charset="-122"/>
            </a:endParaRPr>
          </a:p>
          <a:p>
            <a:pPr eaLnBrk="1" hangingPunct="1">
              <a:lnSpc>
                <a:spcPct val="120000"/>
              </a:lnSpc>
              <a:buFont typeface="Arial" panose="020B0604020202020204" pitchFamily="34" charset="0"/>
              <a:buNone/>
            </a:pPr>
            <a:r>
              <a:rPr dirty="0">
                <a:latin typeface="华文新魏" panose="02010800040101010101" pitchFamily="2" charset="-122"/>
                <a:ea typeface="华文新魏" panose="02010800040101010101" pitchFamily="2" charset="-122"/>
              </a:rPr>
              <a:t>     </a:t>
            </a:r>
            <a:endParaRPr sz="1600" b="1" dirty="0">
              <a:solidFill>
                <a:schemeClr val="tx1"/>
              </a:solidFill>
              <a:latin typeface="Times New Roman" panose="02020603050405020304" pitchFamily="18" charset="0"/>
              <a:cs typeface="Times New Roman" panose="02020603050405020304" pitchFamily="18" charset="0"/>
            </a:endParaRPr>
          </a:p>
          <a:p>
            <a:pPr eaLnBrk="1" hangingPunct="1">
              <a:lnSpc>
                <a:spcPct val="120000"/>
              </a:lnSpc>
              <a:buFont typeface="Arial" panose="020B0604020202020204" pitchFamily="34" charset="0"/>
              <a:buNone/>
            </a:pPr>
            <a:r>
              <a:rPr sz="1600" b="1" dirty="0">
                <a:solidFill>
                  <a:schemeClr val="tx1"/>
                </a:solidFill>
                <a:latin typeface="Times New Roman" panose="02020603050405020304" pitchFamily="18" charset="0"/>
                <a:cs typeface="Times New Roman" panose="02020603050405020304" pitchFamily="18" charset="0"/>
              </a:rPr>
              <a:t>    由于情感具有换然而至、悄无声息的特点，因此会像动物那样crawl/creep(爬动)。例如：</a:t>
            </a:r>
            <a:endParaRPr sz="1600" b="1" dirty="0">
              <a:solidFill>
                <a:schemeClr val="tx1"/>
              </a:solidFill>
              <a:latin typeface="Times New Roman" panose="02020603050405020304" pitchFamily="18" charset="0"/>
              <a:cs typeface="Times New Roman" panose="02020603050405020304" pitchFamily="18" charset="0"/>
            </a:endParaRPr>
          </a:p>
          <a:p>
            <a:pPr marL="285750" indent="-285750" eaLnBrk="1" hangingPunct="1">
              <a:lnSpc>
                <a:spcPct val="120000"/>
              </a:lnSpc>
              <a:buFont typeface="Arial" panose="020B0604020202020204" pitchFamily="34" charset="0"/>
              <a:buChar char="•"/>
            </a:pPr>
            <a:r>
              <a:rPr sz="1600" b="1" dirty="0">
                <a:solidFill>
                  <a:schemeClr val="tx1"/>
                </a:solidFill>
                <a:latin typeface="Times New Roman" panose="02020603050405020304" pitchFamily="18" charset="0"/>
                <a:cs typeface="Times New Roman" panose="02020603050405020304" pitchFamily="18" charset="0"/>
              </a:rPr>
              <a:t>Happiness crawls up to the tips of his brows.</a:t>
            </a:r>
            <a:endParaRPr sz="1600" b="1" dirty="0">
              <a:solidFill>
                <a:schemeClr val="tx1"/>
              </a:solidFill>
              <a:latin typeface="Times New Roman" panose="02020603050405020304" pitchFamily="18" charset="0"/>
              <a:cs typeface="Times New Roman" panose="02020603050405020304" pitchFamily="18" charset="0"/>
            </a:endParaRPr>
          </a:p>
          <a:p>
            <a:pPr indent="0" eaLnBrk="1" hangingPunct="1">
              <a:lnSpc>
                <a:spcPct val="120000"/>
              </a:lnSpc>
              <a:buFont typeface="Arial" panose="020B0604020202020204" pitchFamily="34" charset="0"/>
              <a:buNone/>
            </a:pPr>
            <a:r>
              <a:rPr sz="1600" b="1" dirty="0">
                <a:solidFill>
                  <a:schemeClr val="tx1"/>
                </a:solidFill>
                <a:latin typeface="Times New Roman" panose="02020603050405020304" pitchFamily="18" charset="0"/>
                <a:cs typeface="Times New Roman" panose="02020603050405020304" pitchFamily="18" charset="0"/>
              </a:rPr>
              <a:t>       他喜上眉梢。</a:t>
            </a:r>
            <a:endParaRPr sz="1600" b="1" dirty="0">
              <a:solidFill>
                <a:schemeClr val="tx1"/>
              </a:solidFill>
              <a:latin typeface="Times New Roman" panose="02020603050405020304" pitchFamily="18" charset="0"/>
              <a:cs typeface="Times New Roman" panose="02020603050405020304" pitchFamily="18" charset="0"/>
            </a:endParaRPr>
          </a:p>
          <a:p>
            <a:pPr marL="285750" indent="-285750" eaLnBrk="1" hangingPunct="1">
              <a:lnSpc>
                <a:spcPct val="120000"/>
              </a:lnSpc>
              <a:buFont typeface="Arial" panose="020B0604020202020204" pitchFamily="34" charset="0"/>
              <a:buChar char="•"/>
            </a:pPr>
            <a:r>
              <a:rPr sz="1600" b="1" dirty="0">
                <a:solidFill>
                  <a:schemeClr val="tx1"/>
                </a:solidFill>
                <a:latin typeface="Times New Roman" panose="02020603050405020304" pitchFamily="18" charset="0"/>
                <a:cs typeface="Times New Roman" panose="02020603050405020304" pitchFamily="18" charset="0"/>
              </a:rPr>
              <a:t>A slight feeling of fear slowly crept on him.</a:t>
            </a:r>
            <a:endParaRPr sz="1600" b="1" dirty="0">
              <a:solidFill>
                <a:schemeClr val="tx1"/>
              </a:solidFill>
              <a:latin typeface="Times New Roman" panose="02020603050405020304" pitchFamily="18" charset="0"/>
              <a:cs typeface="Times New Roman" panose="02020603050405020304" pitchFamily="18" charset="0"/>
            </a:endParaRPr>
          </a:p>
          <a:p>
            <a:pPr indent="0" eaLnBrk="1" hangingPunct="1">
              <a:lnSpc>
                <a:spcPct val="120000"/>
              </a:lnSpc>
              <a:buFont typeface="Arial" panose="020B0604020202020204" pitchFamily="34" charset="0"/>
              <a:buNone/>
            </a:pPr>
            <a:r>
              <a:rPr sz="1600" b="1" dirty="0">
                <a:solidFill>
                  <a:schemeClr val="tx1"/>
                </a:solidFill>
                <a:latin typeface="Times New Roman" panose="02020603050405020304" pitchFamily="18" charset="0"/>
                <a:cs typeface="Times New Roman" panose="02020603050405020304" pitchFamily="18" charset="0"/>
              </a:rPr>
              <a:t>      他慢慢感到一丝恐惧。</a:t>
            </a:r>
            <a:endParaRPr sz="1600" b="1" dirty="0">
              <a:solidFill>
                <a:schemeClr val="tx1"/>
              </a:solidFill>
              <a:latin typeface="Times New Roman" panose="02020603050405020304" pitchFamily="18" charset="0"/>
              <a:cs typeface="Times New Roman" panose="02020603050405020304" pitchFamily="18" charset="0"/>
            </a:endParaRPr>
          </a:p>
        </p:txBody>
      </p:sp>
      <p:sp>
        <p:nvSpPr>
          <p:cNvPr id="13" name="文本框 12"/>
          <p:cNvSpPr txBox="1"/>
          <p:nvPr/>
        </p:nvSpPr>
        <p:spPr>
          <a:xfrm>
            <a:off x="699770" y="6551295"/>
            <a:ext cx="5388610" cy="306705"/>
          </a:xfrm>
          <a:prstGeom prst="rect">
            <a:avLst/>
          </a:prstGeom>
          <a:noFill/>
        </p:spPr>
        <p:txBody>
          <a:bodyPr wrap="square" rtlCol="0">
            <a:spAutoFit/>
          </a:bodyPr>
          <a:p>
            <a:r>
              <a:rPr lang="en-US" altLang="zh-CN" sz="1400" i="1"/>
              <a:t>——</a:t>
            </a:r>
            <a:r>
              <a:rPr lang="zh-CN" altLang="en-US" sz="1400" i="1"/>
              <a:t>节选自</a:t>
            </a:r>
            <a:r>
              <a:rPr lang="en-US" altLang="zh-CN" sz="1400" i="1"/>
              <a:t>“</a:t>
            </a:r>
            <a:r>
              <a:rPr lang="zh-CN" altLang="en-US" sz="1400" i="1"/>
              <a:t>英语情感隐喻的几种情形</a:t>
            </a:r>
            <a:r>
              <a:rPr lang="en-US" altLang="zh-CN" sz="1400" i="1"/>
              <a:t>”</a:t>
            </a:r>
            <a:r>
              <a:rPr lang="zh-CN" altLang="en-US" sz="1400" i="1"/>
              <a:t>，《中小学英语教学与研究》</a:t>
            </a:r>
            <a:endParaRPr lang="en-US" altLang="zh-CN" sz="1400" i="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42">
                                            <p:txEl>
                                              <p:pRg st="3" end="3"/>
                                            </p:txEl>
                                          </p:spTgt>
                                        </p:tgtEl>
                                        <p:attrNameLst>
                                          <p:attrName>style.visibility</p:attrName>
                                        </p:attrNameLst>
                                      </p:cBhvr>
                                      <p:to>
                                        <p:strVal val="visible"/>
                                      </p:to>
                                    </p:set>
                                    <p:animEffect transition="in" filter="blinds(horizontal)">
                                      <p:cBhvr>
                                        <p:cTn id="7" dur="500"/>
                                        <p:tgtEl>
                                          <p:spTgt spid="5142">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142">
                                            <p:txEl>
                                              <p:pRg st="4" end="4"/>
                                            </p:txEl>
                                          </p:spTgt>
                                        </p:tgtEl>
                                        <p:attrNameLst>
                                          <p:attrName>style.visibility</p:attrName>
                                        </p:attrNameLst>
                                      </p:cBhvr>
                                      <p:to>
                                        <p:strVal val="visible"/>
                                      </p:to>
                                    </p:set>
                                    <p:animEffect transition="in" filter="blinds(horizontal)">
                                      <p:cBhvr>
                                        <p:cTn id="10" dur="500"/>
                                        <p:tgtEl>
                                          <p:spTgt spid="5142">
                                            <p:txEl>
                                              <p:pRg st="4" end="4"/>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5142">
                                            <p:txEl>
                                              <p:pRg st="5" end="5"/>
                                            </p:txEl>
                                          </p:spTgt>
                                        </p:tgtEl>
                                        <p:attrNameLst>
                                          <p:attrName>style.visibility</p:attrName>
                                        </p:attrNameLst>
                                      </p:cBhvr>
                                      <p:to>
                                        <p:strVal val="visible"/>
                                      </p:to>
                                    </p:set>
                                    <p:animEffect transition="in" filter="blinds(horizontal)">
                                      <p:cBhvr>
                                        <p:cTn id="13" dur="500"/>
                                        <p:tgtEl>
                                          <p:spTgt spid="5142">
                                            <p:txEl>
                                              <p:pRg st="5" end="5"/>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5142">
                                            <p:txEl>
                                              <p:pRg st="6" end="6"/>
                                            </p:txEl>
                                          </p:spTgt>
                                        </p:tgtEl>
                                        <p:attrNameLst>
                                          <p:attrName>style.visibility</p:attrName>
                                        </p:attrNameLst>
                                      </p:cBhvr>
                                      <p:to>
                                        <p:strVal val="visible"/>
                                      </p:to>
                                    </p:set>
                                    <p:animEffect transition="in" filter="blinds(horizontal)">
                                      <p:cBhvr>
                                        <p:cTn id="16" dur="500"/>
                                        <p:tgtEl>
                                          <p:spTgt spid="5142">
                                            <p:txEl>
                                              <p:pRg st="6" end="6"/>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5142">
                                            <p:txEl>
                                              <p:pRg st="7" end="7"/>
                                            </p:txEl>
                                          </p:spTgt>
                                        </p:tgtEl>
                                        <p:attrNameLst>
                                          <p:attrName>style.visibility</p:attrName>
                                        </p:attrNameLst>
                                      </p:cBhvr>
                                      <p:to>
                                        <p:strVal val="visible"/>
                                      </p:to>
                                    </p:set>
                                    <p:animEffect transition="in" filter="blinds(horizontal)">
                                      <p:cBhvr>
                                        <p:cTn id="19" dur="500"/>
                                        <p:tgtEl>
                                          <p:spTgt spid="5142">
                                            <p:txEl>
                                              <p:pRg st="7" end="7"/>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5142">
                                            <p:txEl>
                                              <p:pRg st="8" end="8"/>
                                            </p:txEl>
                                          </p:spTgt>
                                        </p:tgtEl>
                                        <p:attrNameLst>
                                          <p:attrName>style.visibility</p:attrName>
                                        </p:attrNameLst>
                                      </p:cBhvr>
                                      <p:to>
                                        <p:strVal val="visible"/>
                                      </p:to>
                                    </p:set>
                                    <p:animEffect transition="in" filter="blinds(horizontal)">
                                      <p:cBhvr>
                                        <p:cTn id="22" dur="500"/>
                                        <p:tgtEl>
                                          <p:spTgt spid="5142">
                                            <p:txEl>
                                              <p:pRg st="8" end="8"/>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5142">
                                            <p:txEl>
                                              <p:pRg st="9" end="9"/>
                                            </p:txEl>
                                          </p:spTgt>
                                        </p:tgtEl>
                                        <p:attrNameLst>
                                          <p:attrName>style.visibility</p:attrName>
                                        </p:attrNameLst>
                                      </p:cBhvr>
                                      <p:to>
                                        <p:strVal val="visible"/>
                                      </p:to>
                                    </p:set>
                                    <p:animEffect transition="in" filter="blinds(horizontal)">
                                      <p:cBhvr>
                                        <p:cTn id="25" dur="500"/>
                                        <p:tgtEl>
                                          <p:spTgt spid="5142">
                                            <p:txEl>
                                              <p:pRg st="9" end="9"/>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5145">
                                            <p:txEl>
                                              <p:pRg st="3" end="3"/>
                                            </p:txEl>
                                          </p:spTgt>
                                        </p:tgtEl>
                                        <p:attrNameLst>
                                          <p:attrName>style.visibility</p:attrName>
                                        </p:attrNameLst>
                                      </p:cBhvr>
                                      <p:to>
                                        <p:strVal val="visible"/>
                                      </p:to>
                                    </p:set>
                                    <p:animEffect transition="in" filter="blinds(horizontal)">
                                      <p:cBhvr>
                                        <p:cTn id="30" dur="500"/>
                                        <p:tgtEl>
                                          <p:spTgt spid="5145">
                                            <p:txEl>
                                              <p:pRg st="3" end="3"/>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5145">
                                            <p:txEl>
                                              <p:pRg st="4" end="4"/>
                                            </p:txEl>
                                          </p:spTgt>
                                        </p:tgtEl>
                                        <p:attrNameLst>
                                          <p:attrName>style.visibility</p:attrName>
                                        </p:attrNameLst>
                                      </p:cBhvr>
                                      <p:to>
                                        <p:strVal val="visible"/>
                                      </p:to>
                                    </p:set>
                                    <p:animEffect transition="in" filter="blinds(horizontal)">
                                      <p:cBhvr>
                                        <p:cTn id="33" dur="500"/>
                                        <p:tgtEl>
                                          <p:spTgt spid="5145">
                                            <p:txEl>
                                              <p:pRg st="4" end="4"/>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5145">
                                            <p:txEl>
                                              <p:pRg st="5" end="5"/>
                                            </p:txEl>
                                          </p:spTgt>
                                        </p:tgtEl>
                                        <p:attrNameLst>
                                          <p:attrName>style.visibility</p:attrName>
                                        </p:attrNameLst>
                                      </p:cBhvr>
                                      <p:to>
                                        <p:strVal val="visible"/>
                                      </p:to>
                                    </p:set>
                                    <p:animEffect transition="in" filter="blinds(horizontal)">
                                      <p:cBhvr>
                                        <p:cTn id="36" dur="500"/>
                                        <p:tgtEl>
                                          <p:spTgt spid="5145">
                                            <p:txEl>
                                              <p:pRg st="5" end="5"/>
                                            </p:txEl>
                                          </p:spTgt>
                                        </p:tgtEl>
                                      </p:cBhvr>
                                    </p:animEffect>
                                  </p:childTnLst>
                                </p:cTn>
                              </p:par>
                              <p:par>
                                <p:cTn id="37" presetID="3" presetClass="entr" presetSubtype="10" fill="hold" nodeType="withEffect">
                                  <p:stCondLst>
                                    <p:cond delay="0"/>
                                  </p:stCondLst>
                                  <p:childTnLst>
                                    <p:set>
                                      <p:cBhvr>
                                        <p:cTn id="38" dur="1" fill="hold">
                                          <p:stCondLst>
                                            <p:cond delay="0"/>
                                          </p:stCondLst>
                                        </p:cTn>
                                        <p:tgtEl>
                                          <p:spTgt spid="5145">
                                            <p:txEl>
                                              <p:pRg st="6" end="6"/>
                                            </p:txEl>
                                          </p:spTgt>
                                        </p:tgtEl>
                                        <p:attrNameLst>
                                          <p:attrName>style.visibility</p:attrName>
                                        </p:attrNameLst>
                                      </p:cBhvr>
                                      <p:to>
                                        <p:strVal val="visible"/>
                                      </p:to>
                                    </p:set>
                                    <p:animEffect transition="in" filter="blinds(horizontal)">
                                      <p:cBhvr>
                                        <p:cTn id="39" dur="500"/>
                                        <p:tgtEl>
                                          <p:spTgt spid="514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07829" y="253589"/>
            <a:ext cx="1219041" cy="1219041"/>
          </a:xfrm>
          <a:prstGeom prst="rect">
            <a:avLst/>
          </a:prstGeom>
        </p:spPr>
      </p:pic>
      <p:sp>
        <p:nvSpPr>
          <p:cNvPr id="8" name="矩形 7"/>
          <p:cNvSpPr/>
          <p:nvPr/>
        </p:nvSpPr>
        <p:spPr>
          <a:xfrm>
            <a:off x="1565922" y="513255"/>
            <a:ext cx="10182847" cy="829945"/>
          </a:xfrm>
          <a:prstGeom prst="rect">
            <a:avLst/>
          </a:prstGeom>
        </p:spPr>
        <p:txBody>
          <a:bodyPr wrap="square">
            <a:spAutoFit/>
          </a:bodyPr>
          <a:lstStyle/>
          <a:p>
            <a:pPr>
              <a:lnSpc>
                <a:spcPct val="150000"/>
              </a:lnSpc>
            </a:pPr>
            <a:r>
              <a:rPr lang="en-US" altLang="zh-CN" sz="3200" i="1" dirty="0">
                <a:solidFill>
                  <a:srgbClr val="002060"/>
                </a:solidFill>
                <a:latin typeface="Script MT Bold" panose="03040602040607080904" pitchFamily="66" charset="0"/>
              </a:rPr>
              <a:t>High school English descriptive language series — </a:t>
            </a:r>
            <a:r>
              <a:rPr lang="en-US" altLang="zh-CN" sz="3200" i="1" dirty="0" smtClean="0">
                <a:solidFill>
                  <a:srgbClr val="002060"/>
                </a:solidFill>
                <a:latin typeface="Script MT Bold" panose="03040602040607080904" pitchFamily="66" charset="0"/>
              </a:rPr>
              <a:t>Lesson 5</a:t>
            </a:r>
            <a:endParaRPr lang="zh-CN" altLang="en-US" sz="3200" i="1" dirty="0">
              <a:solidFill>
                <a:srgbClr val="002060"/>
              </a:solidFill>
              <a:latin typeface="Script MT Bold" panose="03040602040607080904" pitchFamily="66" charset="0"/>
            </a:endParaRPr>
          </a:p>
        </p:txBody>
      </p:sp>
      <p:sp>
        <p:nvSpPr>
          <p:cNvPr id="12" name="文本框 11"/>
          <p:cNvSpPr txBox="1"/>
          <p:nvPr/>
        </p:nvSpPr>
        <p:spPr>
          <a:xfrm>
            <a:off x="957580" y="1490345"/>
            <a:ext cx="10366375" cy="1938020"/>
          </a:xfrm>
          <a:prstGeom prst="rect">
            <a:avLst/>
          </a:prstGeom>
          <a:noFill/>
        </p:spPr>
        <p:txBody>
          <a:bodyPr wrap="square" rtlCol="0">
            <a:spAutoFit/>
          </a:bodyPr>
          <a:lstStyle/>
          <a:p>
            <a:pPr algn="ctr"/>
            <a:r>
              <a:rPr lang="en-US" altLang="zh-CN" sz="5995" b="1" dirty="0">
                <a:solidFill>
                  <a:srgbClr val="002060"/>
                </a:solidFill>
                <a:sym typeface="+mn-ea"/>
              </a:rPr>
              <a:t> Outdoor Activities</a:t>
            </a:r>
            <a:endParaRPr lang="en-US" altLang="zh-CN" sz="5995" b="1" dirty="0">
              <a:solidFill>
                <a:srgbClr val="002060"/>
              </a:solidFill>
              <a:sym typeface="+mn-ea"/>
            </a:endParaRPr>
          </a:p>
          <a:p>
            <a:pPr algn="ctr"/>
            <a:r>
              <a:rPr lang="en-US" altLang="zh-CN" sz="5995" b="1" dirty="0">
                <a:solidFill>
                  <a:srgbClr val="002060"/>
                </a:solidFill>
                <a:sym typeface="+mn-ea"/>
              </a:rPr>
              <a:t>户外</a:t>
            </a:r>
            <a:r>
              <a:rPr lang="zh-CN" altLang="en-US" sz="5995" b="1" dirty="0">
                <a:solidFill>
                  <a:srgbClr val="002060"/>
                </a:solidFill>
                <a:sym typeface="+mn-ea"/>
              </a:rPr>
              <a:t>活</a:t>
            </a:r>
            <a:r>
              <a:rPr lang="en-US" altLang="zh-CN" sz="5995" b="1" dirty="0">
                <a:solidFill>
                  <a:srgbClr val="002060"/>
                </a:solidFill>
                <a:sym typeface="+mn-ea"/>
              </a:rPr>
              <a:t>动 </a:t>
            </a:r>
            <a:endParaRPr lang="en-US" altLang="zh-CN" sz="5995" b="1" dirty="0">
              <a:solidFill>
                <a:srgbClr val="002060"/>
              </a:solidFill>
              <a:sym typeface="+mn-ea"/>
            </a:endParaRPr>
          </a:p>
        </p:txBody>
      </p:sp>
      <p:cxnSp>
        <p:nvCxnSpPr>
          <p:cNvPr id="3" name="PA_直接连接符 37"/>
          <p:cNvCxnSpPr/>
          <p:nvPr>
            <p:custDataLst>
              <p:tags r:id="rId2"/>
            </p:custDataLst>
          </p:nvPr>
        </p:nvCxnSpPr>
        <p:spPr>
          <a:xfrm>
            <a:off x="3594374" y="3428388"/>
            <a:ext cx="7523847" cy="0"/>
          </a:xfrm>
          <a:prstGeom prst="line">
            <a:avLst/>
          </a:prstGeom>
          <a:noFill/>
          <a:ln w="9525" cap="flat" cmpd="sng" algn="ctr">
            <a:solidFill>
              <a:srgbClr val="E26023"/>
            </a:solidFill>
            <a:prstDash val="lgDash"/>
          </a:ln>
          <a:effectLst/>
        </p:spPr>
      </p:cxnSp>
      <p:pic>
        <p:nvPicPr>
          <p:cNvPr id="7" name="图片 6"/>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a:off x="523875" y="140335"/>
            <a:ext cx="986155" cy="980440"/>
          </a:xfrm>
          <a:prstGeom prst="rect">
            <a:avLst/>
          </a:prstGeom>
        </p:spPr>
      </p:pic>
      <p:sp>
        <p:nvSpPr>
          <p:cNvPr id="9" name="原创设计师QQ：598969553              _2"/>
          <p:cNvSpPr txBox="1"/>
          <p:nvPr/>
        </p:nvSpPr>
        <p:spPr>
          <a:xfrm>
            <a:off x="6357620" y="6150610"/>
            <a:ext cx="5346700" cy="521970"/>
          </a:xfrm>
          <a:prstGeom prst="rect">
            <a:avLst/>
          </a:prstGeom>
          <a:noFill/>
        </p:spPr>
        <p:txBody>
          <a:bodyPr wrap="square" rtlCol="0">
            <a:spAutoFit/>
          </a:bodyPr>
          <a:p>
            <a:pPr algn="ctr"/>
            <a:r>
              <a:rPr lang="zh-CN" altLang="en-US" sz="2800" spc="300" dirty="0">
                <a:solidFill>
                  <a:srgbClr val="002060"/>
                </a:solidFill>
                <a:latin typeface="Comic Sans MS" panose="030F0702030302020204" charset="0"/>
                <a:ea typeface="微软雅黑" panose="020B0503020204020204" pitchFamily="34" charset="-122"/>
                <a:cs typeface="Comic Sans MS" panose="030F0702030302020204" charset="0"/>
              </a:rPr>
              <a:t>浙江省常山一中  吴俊峰</a:t>
            </a:r>
            <a:endParaRPr lang="zh-CN" altLang="en-US" sz="2800" spc="300" dirty="0">
              <a:solidFill>
                <a:srgbClr val="002060"/>
              </a:solidFill>
              <a:latin typeface="Comic Sans MS" panose="030F0702030302020204" charset="0"/>
              <a:ea typeface="微软雅黑" panose="020B0503020204020204" pitchFamily="34" charset="-122"/>
              <a:cs typeface="Comic Sans MS" panose="030F0702030302020204" charset="0"/>
            </a:endParaRPr>
          </a:p>
        </p:txBody>
      </p:sp>
      <p:sp>
        <p:nvSpPr>
          <p:cNvPr id="2" name="文本框 1"/>
          <p:cNvSpPr txBox="1"/>
          <p:nvPr/>
        </p:nvSpPr>
        <p:spPr>
          <a:xfrm>
            <a:off x="4150360" y="3667125"/>
            <a:ext cx="7844155" cy="2245360"/>
          </a:xfrm>
          <a:prstGeom prst="rect">
            <a:avLst/>
          </a:prstGeom>
          <a:noFill/>
        </p:spPr>
        <p:txBody>
          <a:bodyPr wrap="square" rtlCol="0" anchor="t">
            <a:spAutoFit/>
          </a:bodyPr>
          <a:p>
            <a:pPr marL="457200" indent="-457200">
              <a:buFont typeface="Arial" panose="020B0604020202020204" pitchFamily="34" charset="0"/>
              <a:buChar char="•"/>
            </a:pPr>
            <a:r>
              <a:rPr sz="2800" b="1"/>
              <a:t> Hiking /  Cycling /   Driving /  Fishing / Camping / Outdoor survival </a:t>
            </a:r>
            <a:endParaRPr sz="2800" b="1"/>
          </a:p>
          <a:p>
            <a:pPr marL="457200" indent="-457200">
              <a:buFont typeface="Arial" panose="020B0604020202020204" pitchFamily="34" charset="0"/>
              <a:buChar char="•"/>
            </a:pPr>
            <a:r>
              <a:rPr lang="en-US" altLang="zh-CN" sz="2800" b="1"/>
              <a:t>U</a:t>
            </a:r>
            <a:r>
              <a:rPr lang="zh-CN" altLang="en-US" sz="2800" b="1"/>
              <a:t>se similes and metaphors and other rhetorical devices</a:t>
            </a:r>
            <a:r>
              <a:rPr lang="zh-CN" altLang="en-US" sz="2000" b="1"/>
              <a:t>（使用修辞手法）</a:t>
            </a:r>
            <a:endParaRPr lang="zh-CN" altLang="en-US" sz="2000" b="1"/>
          </a:p>
          <a:p>
            <a:pPr marL="457200" indent="-457200">
              <a:buFont typeface="Arial" panose="020B0604020202020204" pitchFamily="34" charset="0"/>
              <a:buChar char="•"/>
            </a:pPr>
            <a:r>
              <a:rPr sz="2800" b="1"/>
              <a:t>Sublimate the theme of the article</a:t>
            </a:r>
            <a:r>
              <a:rPr lang="zh-CN" sz="2000" b="1"/>
              <a:t>（升华文章主题）</a:t>
            </a:r>
            <a:endParaRPr lang="zh-CN" sz="2000" b="1"/>
          </a:p>
        </p:txBody>
      </p:sp>
      <p:pic>
        <p:nvPicPr>
          <p:cNvPr id="5" name="图片 4"/>
          <p:cNvPicPr>
            <a:picLocks noChangeAspect="1"/>
          </p:cNvPicPr>
          <p:nvPr/>
        </p:nvPicPr>
        <p:blipFill>
          <a:blip r:embed="rId5"/>
          <a:srcRect b="12042"/>
          <a:stretch>
            <a:fillRect/>
          </a:stretch>
        </p:blipFill>
        <p:spPr>
          <a:xfrm>
            <a:off x="0" y="3122930"/>
            <a:ext cx="4242435" cy="3644900"/>
          </a:xfrm>
          <a:prstGeom prst="ellipse">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3" presetClass="entr" presetSubtype="32" fill="hold" grpId="0" nodeType="afterEffect">
                                  <p:stCondLst>
                                    <p:cond delay="0"/>
                                  </p:stCondLst>
                                  <p:iterate type="lt">
                                    <p:tmPct val="10000"/>
                                  </p:iterate>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strVal val="4*#ppt_w"/>
                                          </p:val>
                                        </p:tav>
                                        <p:tav tm="100000">
                                          <p:val>
                                            <p:strVal val="#ppt_w"/>
                                          </p:val>
                                        </p:tav>
                                      </p:tavLst>
                                    </p:anim>
                                    <p:anim calcmode="lin" valueType="num">
                                      <p:cBhvr>
                                        <p:cTn id="12" dur="500" fill="hold"/>
                                        <p:tgtEl>
                                          <p:spTgt spid="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208087" y="839345"/>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 name="矩形 1"/>
          <p:cNvSpPr/>
          <p:nvPr/>
        </p:nvSpPr>
        <p:spPr>
          <a:xfrm>
            <a:off x="515620" y="1002665"/>
            <a:ext cx="10803255" cy="460375"/>
          </a:xfrm>
          <a:prstGeom prst="rect">
            <a:avLst/>
          </a:prstGeom>
        </p:spPr>
        <p:txBody>
          <a:bodyPr wrap="square">
            <a:spAutoFit/>
          </a:bodyPr>
          <a:lstStyle/>
          <a:p>
            <a:pPr algn="l"/>
            <a:r>
              <a:rPr lang="en-US" altLang="zh-CN" sz="2000" b="1" dirty="0">
                <a:solidFill>
                  <a:srgbClr val="C00000"/>
                </a:solidFill>
                <a:latin typeface="华康俪金黑W8(P)" pitchFamily="34" charset="-122"/>
                <a:ea typeface="华康俪金黑W8(P)" pitchFamily="34" charset="-122"/>
              </a:rPr>
              <a:t>3-</a:t>
            </a:r>
            <a:r>
              <a:rPr lang="en-US" altLang="zh-CN" sz="2000" b="1" dirty="0" smtClean="0">
                <a:solidFill>
                  <a:srgbClr val="C00000"/>
                </a:solidFill>
                <a:latin typeface="华康俪金黑W8(P)" pitchFamily="34" charset="-122"/>
                <a:ea typeface="华康俪金黑W8(P)" pitchFamily="34" charset="-122"/>
              </a:rPr>
              <a:t>2-1 </a:t>
            </a:r>
            <a:r>
              <a:rPr lang="en-US" altLang="zh-CN" sz="2000" b="1" dirty="0">
                <a:solidFill>
                  <a:srgbClr val="C00000"/>
                </a:solidFill>
                <a:latin typeface="华康俪金黑W8(P)" pitchFamily="34" charset="-122"/>
                <a:ea typeface="华康俪金黑W8(P)" pitchFamily="34" charset="-122"/>
              </a:rPr>
              <a:t> Rhetorical devices(修辞手法)  suitable for this Lesson -- </a:t>
            </a:r>
            <a:r>
              <a:rPr lang="en-US" altLang="zh-CN" sz="2400" b="1" dirty="0">
                <a:solidFill>
                  <a:srgbClr val="002060"/>
                </a:solidFill>
                <a:latin typeface="Times New Roman" panose="02020603050405020304" pitchFamily="18" charset="0"/>
                <a:ea typeface="华康俪金黑W8(P)" pitchFamily="34" charset="-122"/>
                <a:cs typeface="Times New Roman" panose="02020603050405020304" pitchFamily="18" charset="0"/>
              </a:rPr>
              <a:t>Sunlight</a:t>
            </a:r>
            <a:endParaRPr lang="en-US" altLang="zh-CN" sz="2400" b="1" dirty="0">
              <a:solidFill>
                <a:srgbClr val="002060"/>
              </a:solidFill>
              <a:latin typeface="华康俪金黑W8(P)" pitchFamily="34" charset="-122"/>
              <a:ea typeface="华康俪金黑W8(P)" pitchFamily="34" charset="-122"/>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箭头: 燕尾形 4"/>
          <p:cNvSpPr/>
          <p:nvPr/>
        </p:nvSpPr>
        <p:spPr>
          <a:xfrm>
            <a:off x="5073251" y="140519"/>
            <a:ext cx="1657446"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03  Skills</a:t>
            </a:r>
            <a:endParaRPr lang="zh-CN" altLang="en-US" dirty="0">
              <a:solidFill>
                <a:schemeClr val="bg1"/>
              </a:solidFill>
            </a:endParaRPr>
          </a:p>
        </p:txBody>
      </p:sp>
      <p:graphicFrame>
        <p:nvGraphicFramePr>
          <p:cNvPr id="6" name="表格 5"/>
          <p:cNvGraphicFramePr/>
          <p:nvPr>
            <p:custDataLst>
              <p:tags r:id="rId1"/>
            </p:custDataLst>
          </p:nvPr>
        </p:nvGraphicFramePr>
        <p:xfrm>
          <a:off x="252095" y="1572260"/>
          <a:ext cx="11687175" cy="4815840"/>
        </p:xfrm>
        <a:graphic>
          <a:graphicData uri="http://schemas.openxmlformats.org/drawingml/2006/table">
            <a:tbl>
              <a:tblPr firstRow="1" bandRow="1">
                <a:tableStyleId>{5C22544A-7EE6-4342-B048-85BDC9FD1C3A}</a:tableStyleId>
              </a:tblPr>
              <a:tblGrid>
                <a:gridCol w="8502015"/>
                <a:gridCol w="3185160"/>
              </a:tblGrid>
              <a:tr h="457200">
                <a:tc gridSpan="2">
                  <a:txBody>
                    <a:bodyPr/>
                    <a:p>
                      <a:pPr algn="ctr">
                        <a:buNone/>
                      </a:pPr>
                      <a:r>
                        <a:rPr lang="zh-CN" altLang="en-US" sz="2400"/>
                        <a:t>Metaphors隐喻</a:t>
                      </a:r>
                      <a:endParaRPr lang="zh-CN" altLang="en-US" sz="2400"/>
                    </a:p>
                  </a:txBody>
                  <a:tcPr/>
                </a:tc>
                <a:tc hMerge="1">
                  <a:tcPr/>
                </a:tc>
              </a:tr>
              <a:tr h="4358640">
                <a:tc>
                  <a:txBody>
                    <a:bodyPr/>
                    <a:p>
                      <a:pPr>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zh-CN" altLang="en-US" sz="2400">
                          <a:solidFill>
                            <a:srgbClr val="C00000"/>
                          </a:solidFill>
                          <a:latin typeface="Times New Roman" panose="02020603050405020304" pitchFamily="18" charset="0"/>
                          <a:cs typeface="Times New Roman" panose="02020603050405020304" pitchFamily="18" charset="0"/>
                        </a:rPr>
                        <a:t>The sun</a:t>
                      </a:r>
                      <a:r>
                        <a:rPr lang="zh-CN" altLang="en-US" sz="2400">
                          <a:latin typeface="Times New Roman" panose="02020603050405020304" pitchFamily="18" charset="0"/>
                          <a:cs typeface="Times New Roman" panose="02020603050405020304" pitchFamily="18" charset="0"/>
                        </a:rPr>
                        <a:t> </a:t>
                      </a:r>
                      <a:r>
                        <a:rPr lang="en-US" altLang="zh-CN" sz="2400" u="sng">
                          <a:latin typeface="Times New Roman" panose="02020603050405020304" pitchFamily="18" charset="0"/>
                          <a:cs typeface="Times New Roman" panose="02020603050405020304" pitchFamily="18" charset="0"/>
                        </a:rPr>
                        <a:t>was verging/ dipping/ sinking</a:t>
                      </a:r>
                      <a:r>
                        <a:rPr lang="en-US" altLang="zh-CN" sz="2400">
                          <a:latin typeface="Times New Roman" panose="02020603050405020304" pitchFamily="18" charset="0"/>
                          <a:cs typeface="Times New Roman" panose="02020603050405020304" pitchFamily="18" charset="0"/>
                        </a:rPr>
                        <a:t> towards the horizon</a:t>
                      </a:r>
                      <a:r>
                        <a:rPr lang="zh-CN" altLang="en-US" sz="2400">
                          <a:latin typeface="Times New Roman" panose="02020603050405020304" pitchFamily="18" charset="0"/>
                          <a:cs typeface="Times New Roman" panose="02020603050405020304" pitchFamily="18" charset="0"/>
                        </a:rPr>
                        <a:t>, but a faint pastel haze </a:t>
                      </a:r>
                      <a:r>
                        <a:rPr lang="zh-CN" altLang="en-US" sz="2400" u="sng">
                          <a:latin typeface="Times New Roman" panose="02020603050405020304" pitchFamily="18" charset="0"/>
                          <a:cs typeface="Times New Roman" panose="02020603050405020304" pitchFamily="18" charset="0"/>
                        </a:rPr>
                        <a:t>lingered</a:t>
                      </a:r>
                      <a:r>
                        <a:rPr lang="zh-CN" altLang="en-US" sz="2400">
                          <a:latin typeface="Times New Roman" panose="02020603050405020304" pitchFamily="18" charset="0"/>
                          <a:cs typeface="Times New Roman" panose="02020603050405020304" pitchFamily="18" charset="0"/>
                        </a:rPr>
                        <a:t> in the mid-summer sky. </a:t>
                      </a:r>
                      <a:endParaRPr lang="zh-CN" altLang="en-US" sz="2400">
                        <a:latin typeface="Times New Roman" panose="02020603050405020304" pitchFamily="18" charset="0"/>
                        <a:cs typeface="Times New Roman" panose="02020603050405020304" pitchFamily="18" charset="0"/>
                      </a:endParaRPr>
                    </a:p>
                    <a:p>
                      <a:pPr marL="285750" indent="-285750" algn="l">
                        <a:buClrTx/>
                        <a:buSzTx/>
                        <a:buFont typeface="Arial" panose="020B0604020202020204" pitchFamily="34" charset="0"/>
                        <a:buChar char="•"/>
                      </a:pPr>
                      <a:r>
                        <a:rPr lang="zh-CN" altLang="en-US" sz="1600" i="1">
                          <a:latin typeface="Times New Roman" panose="02020603050405020304" pitchFamily="18" charset="0"/>
                          <a:cs typeface="Times New Roman" panose="02020603050405020304" pitchFamily="18" charset="0"/>
                        </a:rPr>
                        <a:t>verge /vɜːdʒ/ v. 濒临，接近；趋向；处在边缘</a:t>
                      </a:r>
                      <a:endParaRPr lang="zh-CN" altLang="en-US" sz="1600" i="1">
                        <a:latin typeface="Times New Roman" panose="02020603050405020304" pitchFamily="18" charset="0"/>
                        <a:cs typeface="Times New Roman" panose="02020603050405020304" pitchFamily="18" charset="0"/>
                      </a:endParaRPr>
                    </a:p>
                    <a:p>
                      <a:pPr marL="285750" indent="-285750" algn="l">
                        <a:buClrTx/>
                        <a:buSzTx/>
                        <a:buFont typeface="Arial" panose="020B0604020202020204" pitchFamily="34" charset="0"/>
                        <a:buChar char="•"/>
                      </a:pPr>
                      <a:r>
                        <a:rPr lang="zh-CN" altLang="en-US" sz="1600" i="1">
                          <a:latin typeface="Times New Roman" panose="02020603050405020304" pitchFamily="18" charset="0"/>
                          <a:cs typeface="Times New Roman" panose="02020603050405020304" pitchFamily="18" charset="0"/>
                        </a:rPr>
                        <a:t>pastel /ˈpæstl/ adj. 淡的，柔和的；彩色粉笔的，蜡笔的</a:t>
                      </a:r>
                      <a:endParaRPr lang="zh-CN" altLang="en-US" sz="1600" i="1">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sz="1600" i="1">
                          <a:latin typeface="Times New Roman" panose="02020603050405020304" pitchFamily="18" charset="0"/>
                          <a:cs typeface="Times New Roman" panose="02020603050405020304" pitchFamily="18" charset="0"/>
                        </a:rPr>
                        <a:t>haze /heɪz/ n. 阴霾；薄雾；疑惑  v. 变朦胧；变糊涂</a:t>
                      </a:r>
                      <a:endParaRPr lang="zh-CN" altLang="en-US" sz="1600" i="1">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sz="1600" i="1">
                          <a:latin typeface="Times New Roman" panose="02020603050405020304" pitchFamily="18" charset="0"/>
                          <a:cs typeface="Times New Roman" panose="02020603050405020304" pitchFamily="18" charset="0"/>
                        </a:rPr>
                        <a:t>linger /ˈlɪŋɡə(r)/ vi. 徘徊；苟延残喘；磨蹭；逗留；流连</a:t>
                      </a:r>
                      <a:endParaRPr lang="zh-CN" altLang="en-US" sz="1600" i="1">
                        <a:latin typeface="Times New Roman" panose="02020603050405020304" pitchFamily="18" charset="0"/>
                        <a:cs typeface="Times New Roman" panose="02020603050405020304" pitchFamily="18" charset="0"/>
                      </a:endParaRPr>
                    </a:p>
                    <a:p>
                      <a:pPr marL="342900" indent="-342900">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en-US" altLang="zh-CN" sz="2400">
                          <a:latin typeface="Times New Roman" panose="02020603050405020304" pitchFamily="18" charset="0"/>
                          <a:cs typeface="Times New Roman" panose="02020603050405020304" pitchFamily="18" charset="0"/>
                        </a:rPr>
                        <a:t>They lay on the grass/beach, </a:t>
                      </a:r>
                      <a:r>
                        <a:rPr lang="en-US" altLang="zh-CN" sz="2400" u="sng">
                          <a:latin typeface="Times New Roman" panose="02020603050405020304" pitchFamily="18" charset="0"/>
                          <a:cs typeface="Times New Roman" panose="02020603050405020304" pitchFamily="18" charset="0"/>
                        </a:rPr>
                        <a:t>basking/ saturating/ luxuriating</a:t>
                      </a:r>
                      <a:r>
                        <a:rPr lang="en-US" altLang="zh-CN" sz="2400">
                          <a:latin typeface="Times New Roman" panose="02020603050405020304" pitchFamily="18" charset="0"/>
                          <a:cs typeface="Times New Roman" panose="02020603050405020304" pitchFamily="18" charset="0"/>
                        </a:rPr>
                        <a:t> in the genial/mild/warm </a:t>
                      </a:r>
                      <a:r>
                        <a:rPr lang="en-US" altLang="zh-CN" sz="2400">
                          <a:solidFill>
                            <a:srgbClr val="C00000"/>
                          </a:solidFill>
                          <a:latin typeface="Times New Roman" panose="02020603050405020304" pitchFamily="18" charset="0"/>
                          <a:cs typeface="Times New Roman" panose="02020603050405020304" pitchFamily="18" charset="0"/>
                        </a:rPr>
                        <a:t>sunshine</a:t>
                      </a:r>
                      <a:r>
                        <a:rPr lang="en-US" altLang="zh-CN" sz="2400">
                          <a:latin typeface="Times New Roman" panose="02020603050405020304" pitchFamily="18" charset="0"/>
                          <a:cs typeface="Times New Roman" panose="02020603050405020304" pitchFamily="18" charset="0"/>
                        </a:rPr>
                        <a:t>.</a:t>
                      </a:r>
                      <a:endParaRPr lang="en-US" altLang="zh-CN" sz="240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zh-CN" altLang="en-US" sz="1600" i="1">
                          <a:latin typeface="Times New Roman" panose="02020603050405020304" pitchFamily="18" charset="0"/>
                          <a:cs typeface="Times New Roman" panose="02020603050405020304" pitchFamily="18" charset="0"/>
                        </a:rPr>
                        <a:t>bask /bɑːsk/ v. 晒太阳；享受；陶醉于</a:t>
                      </a:r>
                      <a:endParaRPr lang="zh-CN" altLang="en-US" sz="1600" i="1">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zh-CN" altLang="en-US" sz="1600" i="1">
                          <a:latin typeface="Times New Roman" panose="02020603050405020304" pitchFamily="18" charset="0"/>
                          <a:cs typeface="Times New Roman" panose="02020603050405020304" pitchFamily="18" charset="0"/>
                        </a:rPr>
                        <a:t>saturate /ˈsætʃəreɪt/ vt. 浸透，使湿透；使饱和，使充满</a:t>
                      </a:r>
                      <a:endParaRPr lang="zh-CN" altLang="en-US" sz="1600" i="1">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zh-CN" altLang="en-US" sz="1600" i="1">
                          <a:latin typeface="Times New Roman" panose="02020603050405020304" pitchFamily="18" charset="0"/>
                          <a:cs typeface="Times New Roman" panose="02020603050405020304" pitchFamily="18" charset="0"/>
                        </a:rPr>
                        <a:t>luxuriate /lʌɡˈʒʊərieɪt/ v. 沉溺；繁茂； (尤指因舒适豪华而)尽情享受; 陶醉于</a:t>
                      </a:r>
                      <a:endParaRPr lang="zh-CN" altLang="en-US" sz="1600" i="1">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zh-CN" altLang="en-US" sz="1600" i="1">
                          <a:latin typeface="Times New Roman" panose="02020603050405020304" pitchFamily="18" charset="0"/>
                          <a:cs typeface="Times New Roman" panose="02020603050405020304" pitchFamily="18" charset="0"/>
                        </a:rPr>
                        <a:t>genial /ˈdʒiːniəl/ adj. 亲切的，友好的；和蔼的；适宜的</a:t>
                      </a:r>
                      <a:endParaRPr lang="zh-CN" altLang="en-US" sz="1600" i="1">
                        <a:latin typeface="Times New Roman" panose="02020603050405020304" pitchFamily="18" charset="0"/>
                        <a:cs typeface="Times New Roman" panose="02020603050405020304" pitchFamily="18" charset="0"/>
                      </a:endParaRPr>
                    </a:p>
                    <a:p>
                      <a:pPr algn="l">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en-US" altLang="zh-CN" sz="2400">
                          <a:latin typeface="Times New Roman" panose="02020603050405020304" pitchFamily="18" charset="0"/>
                          <a:cs typeface="Times New Roman" panose="02020603050405020304" pitchFamily="18" charset="0"/>
                          <a:sym typeface="+mn-ea"/>
                        </a:rPr>
                        <a:t>After an oppressive day in the</a:t>
                      </a:r>
                      <a:r>
                        <a:rPr lang="en-US" altLang="zh-CN" sz="2400">
                          <a:solidFill>
                            <a:srgbClr val="C00000"/>
                          </a:solidFill>
                          <a:latin typeface="Times New Roman" panose="02020603050405020304" pitchFamily="18" charset="0"/>
                          <a:cs typeface="Times New Roman" panose="02020603050405020304" pitchFamily="18" charset="0"/>
                          <a:sym typeface="+mn-ea"/>
                        </a:rPr>
                        <a:t> hot sun</a:t>
                      </a:r>
                      <a:r>
                        <a:rPr lang="en-US" altLang="zh-CN" sz="2400">
                          <a:latin typeface="Times New Roman" panose="02020603050405020304" pitchFamily="18" charset="0"/>
                          <a:cs typeface="Times New Roman" panose="02020603050405020304" pitchFamily="18" charset="0"/>
                          <a:sym typeface="+mn-ea"/>
                        </a:rPr>
                        <a:t> my skin began to</a:t>
                      </a:r>
                      <a:r>
                        <a:rPr lang="en-US" altLang="zh-CN" sz="2400" u="sng">
                          <a:latin typeface="Times New Roman" panose="02020603050405020304" pitchFamily="18" charset="0"/>
                          <a:cs typeface="Times New Roman" panose="02020603050405020304" pitchFamily="18" charset="0"/>
                          <a:sym typeface="+mn-ea"/>
                        </a:rPr>
                        <a:t> peel. </a:t>
                      </a:r>
                      <a:endParaRPr lang="en-US" altLang="zh-CN" sz="2400" u="sng">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sz="1600" i="1">
                          <a:latin typeface="Times New Roman" panose="02020603050405020304" pitchFamily="18" charset="0"/>
                          <a:cs typeface="Times New Roman" panose="02020603050405020304" pitchFamily="18" charset="0"/>
                        </a:rPr>
                        <a:t>oppressive /əˈpresɪv/ adj. 压迫的；沉重的；压制性的；难以忍受的</a:t>
                      </a:r>
                      <a:endParaRPr lang="zh-CN" altLang="en-US" sz="1600" i="1">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sz="1600" i="1">
                          <a:latin typeface="Times New Roman" panose="02020603050405020304" pitchFamily="18" charset="0"/>
                          <a:cs typeface="Times New Roman" panose="02020603050405020304" pitchFamily="18" charset="0"/>
                        </a:rPr>
                        <a:t>peel /piːl/ v. 剥，剥落；削</a:t>
                      </a:r>
                      <a:endParaRPr lang="zh-CN" altLang="en-US" sz="1600" i="1">
                        <a:latin typeface="Times New Roman" panose="02020603050405020304" pitchFamily="18" charset="0"/>
                        <a:cs typeface="Times New Roman" panose="02020603050405020304" pitchFamily="18" charset="0"/>
                      </a:endParaRPr>
                    </a:p>
                  </a:txBody>
                  <a:tcPr>
                    <a:solidFill>
                      <a:srgbClr val="F0F4FB"/>
                    </a:solidFill>
                  </a:tcPr>
                </a:tc>
                <a:tc>
                  <a:txBody>
                    <a:bodyPr/>
                    <a:p>
                      <a:pPr>
                        <a:buNone/>
                      </a:pPr>
                      <a:r>
                        <a:rPr lang="zh-CN" sz="2000">
                          <a:solidFill>
                            <a:srgbClr val="7030A0"/>
                          </a:solidFill>
                          <a:latin typeface="Times New Roman" panose="02020603050405020304" pitchFamily="18" charset="0"/>
                          <a:cs typeface="Times New Roman" panose="02020603050405020304" pitchFamily="18" charset="0"/>
                          <a:sym typeface="+mn-ea"/>
                        </a:rPr>
                        <a:t>☞</a:t>
                      </a:r>
                      <a:r>
                        <a:rPr lang="zh-CN" altLang="en-US" sz="2000">
                          <a:sym typeface="+mn-ea"/>
                        </a:rPr>
                        <a:t>太阳快要下山了，但是在仲夏的天空中，有一层淡淡的柔和的薄雾。</a:t>
                      </a:r>
                      <a:endParaRPr lang="zh-CN" altLang="en-US" sz="2000">
                        <a:sym typeface="+mn-ea"/>
                      </a:endParaRPr>
                    </a:p>
                    <a:p>
                      <a:pPr>
                        <a:buNone/>
                      </a:pPr>
                      <a:endParaRPr lang="zh-CN" altLang="en-US" sz="2000"/>
                    </a:p>
                    <a:p>
                      <a:pPr>
                        <a:buNone/>
                      </a:pPr>
                      <a:r>
                        <a:rPr lang="zh-CN" sz="2000">
                          <a:solidFill>
                            <a:srgbClr val="7030A0"/>
                          </a:solidFill>
                          <a:latin typeface="Times New Roman" panose="02020603050405020304" pitchFamily="18" charset="0"/>
                          <a:cs typeface="Times New Roman" panose="02020603050405020304" pitchFamily="18" charset="0"/>
                          <a:sym typeface="+mn-ea"/>
                        </a:rPr>
                        <a:t>☞</a:t>
                      </a:r>
                      <a:r>
                        <a:rPr lang="zh-CN" altLang="en-US" sz="2000"/>
                        <a:t>他们躺在草地/海滩上，沐浴在和煦的阳光中。</a:t>
                      </a:r>
                      <a:endParaRPr lang="zh-CN" altLang="en-US" sz="2000"/>
                    </a:p>
                    <a:p>
                      <a:pPr>
                        <a:buNone/>
                      </a:pPr>
                      <a:endParaRPr lang="zh-CN" altLang="en-US" sz="2000"/>
                    </a:p>
                    <a:p>
                      <a:pPr algn="l">
                        <a:buNone/>
                      </a:pPr>
                      <a:r>
                        <a:rPr lang="zh-CN" sz="2000">
                          <a:solidFill>
                            <a:srgbClr val="7030A0"/>
                          </a:solidFill>
                          <a:latin typeface="Times New Roman" panose="02020603050405020304" pitchFamily="18" charset="0"/>
                          <a:cs typeface="Times New Roman" panose="02020603050405020304" pitchFamily="18" charset="0"/>
                          <a:sym typeface="+mn-ea"/>
                        </a:rPr>
                        <a:t>☞</a:t>
                      </a:r>
                      <a:r>
                        <a:rPr lang="zh-CN" altLang="en-US" sz="2000">
                          <a:sym typeface="+mn-ea"/>
                        </a:rPr>
                        <a:t>在烈日下暴晒了一天后，我的皮肤开始脱皮。</a:t>
                      </a:r>
                      <a:endParaRPr lang="zh-CN" altLang="en-US" sz="2000"/>
                    </a:p>
                    <a:p>
                      <a:pPr>
                        <a:buNone/>
                      </a:pPr>
                      <a:endParaRPr lang="zh-CN" altLang="en-US" sz="2000"/>
                    </a:p>
                  </a:txBody>
                  <a:tcPr>
                    <a:solidFill>
                      <a:srgbClr val="F0F4FB"/>
                    </a:solidFill>
                  </a:tcPr>
                </a:tc>
              </a:tr>
            </a:tbl>
          </a:graphicData>
        </a:graphic>
      </p:graphicFrame>
      <p:sp>
        <p:nvSpPr>
          <p:cNvPr id="3" name="Rectangle 7"/>
          <p:cNvSpPr>
            <a:spLocks noChangeArrowheads="1"/>
          </p:cNvSpPr>
          <p:nvPr/>
        </p:nvSpPr>
        <p:spPr bwMode="auto">
          <a:xfrm>
            <a:off x="-13970" y="227970"/>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
            <a:off x="-12065" y="4445"/>
            <a:ext cx="876300" cy="971550"/>
          </a:xfrm>
          <a:prstGeom prst="rect">
            <a:avLst/>
          </a:prstGeom>
        </p:spPr>
      </p:pic>
      <p:pic>
        <p:nvPicPr>
          <p:cNvPr id="7" name="图片 6"/>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212090" y="116205"/>
            <a:ext cx="509270" cy="5080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208087" y="839345"/>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 name="矩形 1"/>
          <p:cNvSpPr/>
          <p:nvPr/>
        </p:nvSpPr>
        <p:spPr>
          <a:xfrm>
            <a:off x="515620" y="1002665"/>
            <a:ext cx="10803255" cy="460375"/>
          </a:xfrm>
          <a:prstGeom prst="rect">
            <a:avLst/>
          </a:prstGeom>
        </p:spPr>
        <p:txBody>
          <a:bodyPr wrap="square">
            <a:spAutoFit/>
          </a:bodyPr>
          <a:lstStyle/>
          <a:p>
            <a:pPr algn="l"/>
            <a:r>
              <a:rPr lang="en-US" altLang="zh-CN" sz="2000" b="1" dirty="0">
                <a:solidFill>
                  <a:srgbClr val="C00000"/>
                </a:solidFill>
                <a:latin typeface="华康俪金黑W8(P)" pitchFamily="34" charset="-122"/>
                <a:ea typeface="华康俪金黑W8(P)" pitchFamily="34" charset="-122"/>
              </a:rPr>
              <a:t>3-</a:t>
            </a:r>
            <a:r>
              <a:rPr lang="en-US" altLang="zh-CN" sz="2000" b="1" dirty="0" smtClean="0">
                <a:solidFill>
                  <a:srgbClr val="C00000"/>
                </a:solidFill>
                <a:latin typeface="华康俪金黑W8(P)" pitchFamily="34" charset="-122"/>
                <a:ea typeface="华康俪金黑W8(P)" pitchFamily="34" charset="-122"/>
              </a:rPr>
              <a:t>2-1 </a:t>
            </a:r>
            <a:r>
              <a:rPr lang="en-US" altLang="zh-CN" sz="2000" b="1" dirty="0">
                <a:solidFill>
                  <a:srgbClr val="C00000"/>
                </a:solidFill>
                <a:latin typeface="华康俪金黑W8(P)" pitchFamily="34" charset="-122"/>
                <a:ea typeface="华康俪金黑W8(P)" pitchFamily="34" charset="-122"/>
              </a:rPr>
              <a:t> Rhetorical devices(修辞手法)  suitable for this Lesson -- </a:t>
            </a:r>
            <a:r>
              <a:rPr lang="en-US" altLang="zh-CN" sz="2400" b="1" dirty="0">
                <a:solidFill>
                  <a:srgbClr val="002060"/>
                </a:solidFill>
                <a:latin typeface="Times New Roman" panose="02020603050405020304" pitchFamily="18" charset="0"/>
                <a:ea typeface="华康俪金黑W8(P)" pitchFamily="34" charset="-122"/>
                <a:cs typeface="Times New Roman" panose="02020603050405020304" pitchFamily="18" charset="0"/>
              </a:rPr>
              <a:t>Sunlight</a:t>
            </a:r>
            <a:endParaRPr lang="en-US" altLang="zh-CN" sz="2400" b="1" dirty="0">
              <a:solidFill>
                <a:srgbClr val="002060"/>
              </a:solidFill>
              <a:latin typeface="Times New Roman" panose="02020603050405020304" pitchFamily="18" charset="0"/>
              <a:ea typeface="华康俪金黑W8(P)" pitchFamily="34" charset="-122"/>
              <a:cs typeface="Times New Roman" panose="02020603050405020304" pitchFamily="18" charset="0"/>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箭头: 燕尾形 4"/>
          <p:cNvSpPr/>
          <p:nvPr/>
        </p:nvSpPr>
        <p:spPr>
          <a:xfrm>
            <a:off x="5073251" y="140519"/>
            <a:ext cx="1657446"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03  Skills</a:t>
            </a:r>
            <a:endParaRPr lang="zh-CN" altLang="en-US" dirty="0">
              <a:solidFill>
                <a:schemeClr val="bg1"/>
              </a:solidFill>
            </a:endParaRPr>
          </a:p>
        </p:txBody>
      </p:sp>
      <p:graphicFrame>
        <p:nvGraphicFramePr>
          <p:cNvPr id="6" name="表格 5"/>
          <p:cNvGraphicFramePr/>
          <p:nvPr>
            <p:custDataLst>
              <p:tags r:id="rId1"/>
            </p:custDataLst>
          </p:nvPr>
        </p:nvGraphicFramePr>
        <p:xfrm>
          <a:off x="229235" y="1544320"/>
          <a:ext cx="11708130" cy="3291840"/>
        </p:xfrm>
        <a:graphic>
          <a:graphicData uri="http://schemas.openxmlformats.org/drawingml/2006/table">
            <a:tbl>
              <a:tblPr firstRow="1" bandRow="1">
                <a:tableStyleId>{5C22544A-7EE6-4342-B048-85BDC9FD1C3A}</a:tableStyleId>
              </a:tblPr>
              <a:tblGrid>
                <a:gridCol w="8449310"/>
                <a:gridCol w="3258820"/>
              </a:tblGrid>
              <a:tr h="457200">
                <a:tc gridSpan="2">
                  <a:txBody>
                    <a:bodyPr/>
                    <a:p>
                      <a:pPr algn="ctr">
                        <a:buNone/>
                      </a:pPr>
                      <a:r>
                        <a:rPr lang="zh-CN" altLang="en-US" sz="2400"/>
                        <a:t>Similes 明喻</a:t>
                      </a:r>
                      <a:endParaRPr lang="zh-CN" altLang="en-US" sz="2400"/>
                    </a:p>
                  </a:txBody>
                  <a:tcPr/>
                </a:tc>
                <a:tc hMerge="1">
                  <a:tcPr/>
                </a:tc>
              </a:tr>
              <a:tr h="2757170">
                <a:tc>
                  <a:txBody>
                    <a:bodyPr/>
                    <a:p>
                      <a:pPr>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zh-CN" altLang="en-US" sz="2400">
                          <a:latin typeface="Times New Roman" panose="02020603050405020304" pitchFamily="18" charset="0"/>
                          <a:cs typeface="Times New Roman" panose="02020603050405020304" pitchFamily="18" charset="0"/>
                          <a:sym typeface="+mn-ea"/>
                        </a:rPr>
                        <a:t> A cluster of </a:t>
                      </a:r>
                      <a:r>
                        <a:rPr lang="zh-CN" altLang="en-US" sz="2400">
                          <a:solidFill>
                            <a:srgbClr val="C00000"/>
                          </a:solidFill>
                          <a:latin typeface="Times New Roman" panose="02020603050405020304" pitchFamily="18" charset="0"/>
                          <a:cs typeface="Times New Roman" panose="02020603050405020304" pitchFamily="18" charset="0"/>
                          <a:sym typeface="+mn-ea"/>
                        </a:rPr>
                        <a:t>sunshine</a:t>
                      </a:r>
                      <a:r>
                        <a:rPr lang="zh-CN" altLang="en-US" sz="2400">
                          <a:latin typeface="Times New Roman" panose="02020603050405020304" pitchFamily="18" charset="0"/>
                          <a:cs typeface="Times New Roman" panose="02020603050405020304" pitchFamily="18" charset="0"/>
                          <a:sym typeface="+mn-ea"/>
                        </a:rPr>
                        <a:t> cast over the road </a:t>
                      </a:r>
                      <a:r>
                        <a:rPr lang="zh-CN" altLang="en-US" sz="2400" u="sng">
                          <a:latin typeface="Times New Roman" panose="02020603050405020304" pitchFamily="18" charset="0"/>
                          <a:cs typeface="Times New Roman" panose="02020603050405020304" pitchFamily="18" charset="0"/>
                          <a:sym typeface="+mn-ea"/>
                        </a:rPr>
                        <a:t>as if extending its encouragement and blessing to them.</a:t>
                      </a:r>
                      <a:endParaRPr lang="zh-CN" altLang="en-US" sz="2400" u="sng">
                        <a:latin typeface="Times New Roman" panose="02020603050405020304" pitchFamily="18" charset="0"/>
                        <a:cs typeface="Times New Roman" panose="02020603050405020304" pitchFamily="18" charset="0"/>
                        <a:sym typeface="+mn-ea"/>
                      </a:endParaRPr>
                    </a:p>
                    <a:p>
                      <a:pPr marL="285750" indent="-285750" algn="l">
                        <a:buClrTx/>
                        <a:buSzTx/>
                        <a:buFont typeface="Arial" panose="020B0604020202020204" pitchFamily="34" charset="0"/>
                      </a:pPr>
                      <a:r>
                        <a:rPr lang="zh-CN" altLang="en-US" sz="1600" i="1">
                          <a:latin typeface="Times New Roman" panose="02020603050405020304" pitchFamily="18" charset="0"/>
                          <a:cs typeface="Times New Roman" panose="02020603050405020304" pitchFamily="18" charset="0"/>
                          <a:sym typeface="+mn-ea"/>
                        </a:rPr>
                        <a:t>cluster /ˈklʌstə(r)/ n. 群；簇；丛；串</a:t>
                      </a:r>
                      <a:endParaRPr lang="zh-CN" altLang="en-US" sz="1600" i="1">
                        <a:latin typeface="Times New Roman" panose="02020603050405020304" pitchFamily="18" charset="0"/>
                        <a:cs typeface="Times New Roman" panose="02020603050405020304" pitchFamily="18" charset="0"/>
                        <a:sym typeface="+mn-ea"/>
                      </a:endParaRPr>
                    </a:p>
                    <a:p>
                      <a:pPr>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en-US" altLang="zh-CN" sz="2400">
                          <a:latin typeface="Times New Roman" panose="02020603050405020304" pitchFamily="18" charset="0"/>
                          <a:cs typeface="Times New Roman" panose="02020603050405020304" pitchFamily="18" charset="0"/>
                        </a:rPr>
                        <a:t>The crystal and cerulean </a:t>
                      </a:r>
                      <a:r>
                        <a:rPr lang="en-US" altLang="zh-CN" sz="2400">
                          <a:solidFill>
                            <a:srgbClr val="C00000"/>
                          </a:solidFill>
                          <a:latin typeface="Times New Roman" panose="02020603050405020304" pitchFamily="18" charset="0"/>
                          <a:cs typeface="Times New Roman" panose="02020603050405020304" pitchFamily="18" charset="0"/>
                        </a:rPr>
                        <a:t>water</a:t>
                      </a:r>
                      <a:r>
                        <a:rPr lang="en-US" altLang="zh-CN" sz="2400">
                          <a:latin typeface="Times New Roman" panose="02020603050405020304" pitchFamily="18" charset="0"/>
                          <a:cs typeface="Times New Roman" panose="02020603050405020304" pitchFamily="18" charset="0"/>
                        </a:rPr>
                        <a:t> was gentle as I waded through it, the </a:t>
                      </a:r>
                      <a:r>
                        <a:rPr lang="en-US" altLang="zh-CN" sz="2400">
                          <a:solidFill>
                            <a:srgbClr val="C00000"/>
                          </a:solidFill>
                          <a:latin typeface="Times New Roman" panose="02020603050405020304" pitchFamily="18" charset="0"/>
                          <a:cs typeface="Times New Roman" panose="02020603050405020304" pitchFamily="18" charset="0"/>
                        </a:rPr>
                        <a:t>sunset</a:t>
                      </a:r>
                      <a:r>
                        <a:rPr lang="en-US" altLang="zh-CN" sz="2400">
                          <a:latin typeface="Times New Roman" panose="02020603050405020304" pitchFamily="18" charset="0"/>
                          <a:cs typeface="Times New Roman" panose="02020603050405020304" pitchFamily="18" charset="0"/>
                        </a:rPr>
                        <a:t> </a:t>
                      </a:r>
                      <a:r>
                        <a:rPr lang="en-US" altLang="zh-CN" sz="2400" u="sng">
                          <a:latin typeface="Times New Roman" panose="02020603050405020304" pitchFamily="18" charset="0"/>
                          <a:cs typeface="Times New Roman" panose="02020603050405020304" pitchFamily="18" charset="0"/>
                        </a:rPr>
                        <a:t>like orange paint on a blue canvas</a:t>
                      </a:r>
                      <a:r>
                        <a:rPr lang="en-US" altLang="zh-CN" sz="2400">
                          <a:latin typeface="Times New Roman" panose="02020603050405020304" pitchFamily="18" charset="0"/>
                          <a:cs typeface="Times New Roman" panose="02020603050405020304" pitchFamily="18" charset="0"/>
                        </a:rPr>
                        <a:t>.</a:t>
                      </a:r>
                      <a:endParaRPr lang="en-US" altLang="zh-CN" sz="240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sz="1600" i="1">
                          <a:latin typeface="Times New Roman" panose="02020603050405020304" pitchFamily="18" charset="0"/>
                          <a:cs typeface="Times New Roman" panose="02020603050405020304" pitchFamily="18" charset="0"/>
                        </a:rPr>
                        <a:t>crystal/ˈkrɪstl/ n. 结晶；水晶；水晶饰品adj. 水晶的；透明的，清澈的</a:t>
                      </a:r>
                      <a:endParaRPr lang="zh-CN" altLang="en-US" sz="1600" i="1">
                        <a:latin typeface="Times New Roman" panose="02020603050405020304" pitchFamily="18" charset="0"/>
                        <a:cs typeface="Times New Roman" panose="02020603050405020304" pitchFamily="18" charset="0"/>
                      </a:endParaRPr>
                    </a:p>
                    <a:p>
                      <a:pPr marL="285750" indent="-285750" algn="l">
                        <a:buClrTx/>
                        <a:buSzTx/>
                        <a:buFont typeface="Arial" panose="020B0604020202020204" pitchFamily="34" charset="0"/>
                      </a:pPr>
                      <a:r>
                        <a:rPr lang="zh-CN" altLang="en-US" sz="1600" i="1">
                          <a:latin typeface="Times New Roman" panose="02020603050405020304" pitchFamily="18" charset="0"/>
                          <a:cs typeface="Times New Roman" panose="02020603050405020304" pitchFamily="18" charset="0"/>
                        </a:rPr>
                        <a:t>cerulean /sɪˈruːliən/ adj. 蔚蓝的，天蓝色的</a:t>
                      </a:r>
                      <a:endParaRPr lang="zh-CN" altLang="en-US" sz="1600" i="1">
                        <a:latin typeface="Times New Roman" panose="02020603050405020304" pitchFamily="18" charset="0"/>
                        <a:cs typeface="Times New Roman" panose="02020603050405020304" pitchFamily="18" charset="0"/>
                      </a:endParaRPr>
                    </a:p>
                    <a:p>
                      <a:pPr marL="285750" indent="-285750" algn="l">
                        <a:buClrTx/>
                        <a:buSzTx/>
                        <a:buFont typeface="Arial" panose="020B0604020202020204" pitchFamily="34" charset="0"/>
                      </a:pPr>
                      <a:r>
                        <a:rPr lang="zh-CN" altLang="en-US" sz="1600" i="1">
                          <a:latin typeface="Times New Roman" panose="02020603050405020304" pitchFamily="18" charset="0"/>
                          <a:cs typeface="Times New Roman" panose="02020603050405020304" pitchFamily="18" charset="0"/>
                        </a:rPr>
                        <a:t>wade /weɪd/ vi. 跋涉 vt. 涉水；费力行走</a:t>
                      </a:r>
                      <a:endParaRPr lang="zh-CN" altLang="en-US" sz="1600" i="1">
                        <a:latin typeface="Times New Roman" panose="02020603050405020304" pitchFamily="18" charset="0"/>
                        <a:cs typeface="Times New Roman" panose="02020603050405020304" pitchFamily="18" charset="0"/>
                      </a:endParaRPr>
                    </a:p>
                    <a:p>
                      <a:pPr marL="285750" indent="-285750" algn="l">
                        <a:buClrTx/>
                        <a:buSzTx/>
                        <a:buFont typeface="Arial" panose="020B0604020202020204" pitchFamily="34" charset="0"/>
                      </a:pPr>
                      <a:r>
                        <a:rPr lang="zh-CN" altLang="en-US" sz="1600" i="1">
                          <a:latin typeface="Times New Roman" panose="02020603050405020304" pitchFamily="18" charset="0"/>
                          <a:cs typeface="Times New Roman" panose="02020603050405020304" pitchFamily="18" charset="0"/>
                        </a:rPr>
                        <a:t>canvas /ˈkænvəs/ n. 帆布；油画布</a:t>
                      </a:r>
                      <a:endParaRPr lang="zh-CN" altLang="en-US" sz="1600" i="1">
                        <a:latin typeface="Times New Roman" panose="02020603050405020304" pitchFamily="18" charset="0"/>
                        <a:cs typeface="Times New Roman" panose="02020603050405020304" pitchFamily="18" charset="0"/>
                      </a:endParaRPr>
                    </a:p>
                    <a:p>
                      <a:pPr>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en-US" altLang="zh-CN" sz="2400">
                          <a:latin typeface="Times New Roman" panose="02020603050405020304" pitchFamily="18" charset="0"/>
                          <a:cs typeface="Times New Roman" panose="02020603050405020304" pitchFamily="18" charset="0"/>
                        </a:rPr>
                        <a:t>The lingering </a:t>
                      </a:r>
                      <a:r>
                        <a:rPr lang="en-US" altLang="zh-CN" sz="2400">
                          <a:solidFill>
                            <a:srgbClr val="C00000"/>
                          </a:solidFill>
                          <a:latin typeface="Times New Roman" panose="02020603050405020304" pitchFamily="18" charset="0"/>
                          <a:cs typeface="Times New Roman" panose="02020603050405020304" pitchFamily="18" charset="0"/>
                        </a:rPr>
                        <a:t>sunlight</a:t>
                      </a:r>
                      <a:r>
                        <a:rPr lang="en-US" altLang="zh-CN" sz="2400">
                          <a:latin typeface="Times New Roman" panose="02020603050405020304" pitchFamily="18" charset="0"/>
                          <a:cs typeface="Times New Roman" panose="02020603050405020304" pitchFamily="18" charset="0"/>
                        </a:rPr>
                        <a:t> </a:t>
                      </a:r>
                      <a:r>
                        <a:rPr lang="en-US" altLang="zh-CN" sz="2400" u="sng">
                          <a:latin typeface="Times New Roman" panose="02020603050405020304" pitchFamily="18" charset="0"/>
                          <a:cs typeface="Times New Roman" panose="02020603050405020304" pitchFamily="18" charset="0"/>
                        </a:rPr>
                        <a:t>was obliterated</a:t>
                      </a:r>
                      <a:r>
                        <a:rPr lang="en-US" altLang="zh-CN" sz="2400">
                          <a:latin typeface="Times New Roman" panose="02020603050405020304" pitchFamily="18" charset="0"/>
                          <a:cs typeface="Times New Roman" panose="02020603050405020304" pitchFamily="18" charset="0"/>
                        </a:rPr>
                        <a:t> by the rapidly falling night，</a:t>
                      </a:r>
                      <a:r>
                        <a:rPr lang="en-US" altLang="zh-CN" sz="2400" u="sng">
                          <a:latin typeface="Times New Roman" panose="02020603050405020304" pitchFamily="18" charset="0"/>
                          <a:cs typeface="Times New Roman" panose="02020603050405020304" pitchFamily="18" charset="0"/>
                        </a:rPr>
                        <a:t>resembling a pitch-black curtain draped over the sky</a:t>
                      </a:r>
                      <a:r>
                        <a:rPr lang="en-US" altLang="zh-CN" sz="2400">
                          <a:latin typeface="Times New Roman" panose="02020603050405020304" pitchFamily="18" charset="0"/>
                          <a:cs typeface="Times New Roman" panose="02020603050405020304" pitchFamily="18" charset="0"/>
                        </a:rPr>
                        <a:t>.</a:t>
                      </a:r>
                      <a:endParaRPr lang="en-US" altLang="zh-CN" sz="2400">
                        <a:latin typeface="Times New Roman" panose="02020603050405020304" pitchFamily="18" charset="0"/>
                        <a:cs typeface="Times New Roman" panose="02020603050405020304" pitchFamily="18" charset="0"/>
                      </a:endParaRPr>
                    </a:p>
                    <a:p>
                      <a:pPr marL="285750" indent="-285750" algn="l">
                        <a:buClrTx/>
                        <a:buSzTx/>
                        <a:buFont typeface="Arial" panose="020B0604020202020204" pitchFamily="34" charset="0"/>
                      </a:pPr>
                      <a:r>
                        <a:rPr lang="zh-CN" altLang="en-US" sz="1600" i="1">
                          <a:latin typeface="Times New Roman" panose="02020603050405020304" pitchFamily="18" charset="0"/>
                          <a:cs typeface="Times New Roman" panose="02020603050405020304" pitchFamily="18" charset="0"/>
                        </a:rPr>
                        <a:t>obliterate /əˈblɪtəreɪt/ vt. 消灭；涂去；冲刷；忘掉；清除</a:t>
                      </a:r>
                      <a:endParaRPr lang="zh-CN" altLang="en-US" sz="1600" i="1">
                        <a:latin typeface="Times New Roman" panose="02020603050405020304" pitchFamily="18" charset="0"/>
                        <a:cs typeface="Times New Roman" panose="02020603050405020304" pitchFamily="18" charset="0"/>
                      </a:endParaRPr>
                    </a:p>
                    <a:p>
                      <a:pPr marL="285750" indent="-285750" algn="l">
                        <a:buClrTx/>
                        <a:buSzTx/>
                        <a:buFont typeface="Arial" panose="020B0604020202020204" pitchFamily="34" charset="0"/>
                      </a:pPr>
                      <a:r>
                        <a:rPr lang="zh-CN" altLang="en-US" sz="1600" i="1">
                          <a:latin typeface="Times New Roman" panose="02020603050405020304" pitchFamily="18" charset="0"/>
                          <a:cs typeface="Times New Roman" panose="02020603050405020304" pitchFamily="18" charset="0"/>
                        </a:rPr>
                        <a:t>pitch-black/ˌpɪtʃ ˈblæk/ adj. 漆黑的    </a:t>
                      </a:r>
                      <a:endParaRPr lang="zh-CN" altLang="en-US" sz="1600" i="1">
                        <a:latin typeface="Times New Roman" panose="02020603050405020304" pitchFamily="18" charset="0"/>
                        <a:cs typeface="Times New Roman" panose="02020603050405020304" pitchFamily="18" charset="0"/>
                      </a:endParaRPr>
                    </a:p>
                    <a:p>
                      <a:pPr marL="285750" indent="-285750" algn="l">
                        <a:buClrTx/>
                        <a:buSzTx/>
                        <a:buFont typeface="Arial" panose="020B0604020202020204" pitchFamily="34" charset="0"/>
                      </a:pPr>
                      <a:r>
                        <a:rPr lang="zh-CN" altLang="en-US" sz="1600" i="1">
                          <a:latin typeface="Times New Roman" panose="02020603050405020304" pitchFamily="18" charset="0"/>
                          <a:cs typeface="Times New Roman" panose="02020603050405020304" pitchFamily="18" charset="0"/>
                        </a:rPr>
                        <a:t>drape /dreɪp/  vt. 用布帘覆盖；使呈褶裥状 vi. 成褶皱状垂下</a:t>
                      </a:r>
                      <a:endParaRPr lang="zh-CN" altLang="en-US" sz="1600" i="1">
                        <a:latin typeface="Times New Roman" panose="02020603050405020304" pitchFamily="18" charset="0"/>
                        <a:cs typeface="Times New Roman" panose="02020603050405020304" pitchFamily="18" charset="0"/>
                      </a:endParaRPr>
                    </a:p>
                  </a:txBody>
                  <a:tcPr>
                    <a:solidFill>
                      <a:srgbClr val="F0F4FB"/>
                    </a:solidFill>
                  </a:tcPr>
                </a:tc>
                <a:tc>
                  <a:txBody>
                    <a:bodyPr/>
                    <a:p>
                      <a:pPr>
                        <a:buNone/>
                      </a:pPr>
                      <a:r>
                        <a:rPr lang="zh-CN" sz="2000">
                          <a:solidFill>
                            <a:srgbClr val="7030A0"/>
                          </a:solidFill>
                          <a:latin typeface="Times New Roman" panose="02020603050405020304" pitchFamily="18" charset="0"/>
                          <a:cs typeface="Times New Roman" panose="02020603050405020304" pitchFamily="18" charset="0"/>
                          <a:sym typeface="+mn-ea"/>
                        </a:rPr>
                        <a:t>☞</a:t>
                      </a:r>
                      <a:r>
                        <a:rPr lang="zh-CN" altLang="en-US" sz="2000"/>
                        <a:t>一缕阳光落到路上，好像在表达对他们的鼓励与祝福。</a:t>
                      </a:r>
                      <a:endParaRPr lang="zh-CN" altLang="en-US" sz="2000"/>
                    </a:p>
                    <a:p>
                      <a:pPr>
                        <a:buNone/>
                      </a:pPr>
                      <a:endParaRPr lang="zh-CN" sz="2000">
                        <a:solidFill>
                          <a:srgbClr val="7030A0"/>
                        </a:solidFill>
                        <a:latin typeface="Times New Roman" panose="02020603050405020304" pitchFamily="18" charset="0"/>
                        <a:cs typeface="Times New Roman" panose="02020603050405020304" pitchFamily="18" charset="0"/>
                        <a:sym typeface="+mn-ea"/>
                      </a:endParaRPr>
                    </a:p>
                    <a:p>
                      <a:pPr>
                        <a:buNone/>
                      </a:pPr>
                      <a:r>
                        <a:rPr lang="zh-CN" sz="2000">
                          <a:solidFill>
                            <a:srgbClr val="7030A0"/>
                          </a:solidFill>
                          <a:latin typeface="Times New Roman" panose="02020603050405020304" pitchFamily="18" charset="0"/>
                          <a:cs typeface="Times New Roman" panose="02020603050405020304" pitchFamily="18" charset="0"/>
                          <a:sym typeface="+mn-ea"/>
                        </a:rPr>
                        <a:t>☞</a:t>
                      </a:r>
                      <a:r>
                        <a:rPr lang="en-US" altLang="zh-CN" sz="2000">
                          <a:latin typeface="Times New Roman" panose="02020603050405020304" pitchFamily="18" charset="0"/>
                          <a:cs typeface="Times New Roman" panose="02020603050405020304" pitchFamily="18" charset="0"/>
                          <a:sym typeface="+mn-ea"/>
                        </a:rPr>
                        <a:t>当我涉过水晶般天蓝色的轻柔的水时，日落就像蓝色画布上的橙色颜料。</a:t>
                      </a:r>
                      <a:endParaRPr lang="en-US" altLang="zh-CN" sz="2000">
                        <a:latin typeface="Times New Roman" panose="02020603050405020304" pitchFamily="18" charset="0"/>
                        <a:cs typeface="Times New Roman" panose="02020603050405020304" pitchFamily="18" charset="0"/>
                      </a:endParaRPr>
                    </a:p>
                    <a:p>
                      <a:pPr>
                        <a:buNone/>
                      </a:pPr>
                      <a:endParaRPr lang="zh-CN" sz="2000">
                        <a:solidFill>
                          <a:srgbClr val="7030A0"/>
                        </a:solidFill>
                        <a:latin typeface="Times New Roman" panose="02020603050405020304" pitchFamily="18" charset="0"/>
                        <a:cs typeface="Times New Roman" panose="02020603050405020304" pitchFamily="18" charset="0"/>
                        <a:sym typeface="+mn-ea"/>
                      </a:endParaRPr>
                    </a:p>
                    <a:p>
                      <a:pPr>
                        <a:buNone/>
                      </a:pPr>
                      <a:r>
                        <a:rPr lang="zh-CN" sz="2000">
                          <a:solidFill>
                            <a:srgbClr val="7030A0"/>
                          </a:solidFill>
                          <a:latin typeface="Times New Roman" panose="02020603050405020304" pitchFamily="18" charset="0"/>
                          <a:cs typeface="Times New Roman" panose="02020603050405020304" pitchFamily="18" charset="0"/>
                          <a:sym typeface="+mn-ea"/>
                        </a:rPr>
                        <a:t>☞</a:t>
                      </a:r>
                      <a:r>
                        <a:rPr lang="en-US" altLang="zh-CN" sz="2000">
                          <a:latin typeface="Times New Roman" panose="02020603050405020304" pitchFamily="18" charset="0"/>
                          <a:cs typeface="Times New Roman" panose="02020603050405020304" pitchFamily="18" charset="0"/>
                          <a:sym typeface="+mn-ea"/>
                        </a:rPr>
                        <a:t>逗留在天际的最后一缕阳光被迅速落下的夜幕擦除，就像是天空被一层漆黑的幕布覆盖。</a:t>
                      </a:r>
                      <a:endParaRPr lang="en-US" altLang="zh-CN" sz="2000">
                        <a:latin typeface="Times New Roman" panose="02020603050405020304" pitchFamily="18" charset="0"/>
                        <a:cs typeface="Times New Roman" panose="02020603050405020304" pitchFamily="18" charset="0"/>
                        <a:sym typeface="+mn-ea"/>
                      </a:endParaRPr>
                    </a:p>
                  </a:txBody>
                  <a:tcPr>
                    <a:solidFill>
                      <a:srgbClr val="F0F4FB"/>
                    </a:solidFill>
                  </a:tcPr>
                </a:tc>
              </a:tr>
            </a:tbl>
          </a:graphicData>
        </a:graphic>
      </p:graphicFrame>
      <p:sp>
        <p:nvSpPr>
          <p:cNvPr id="3" name="Rectangle 7"/>
          <p:cNvSpPr>
            <a:spLocks noChangeArrowheads="1"/>
          </p:cNvSpPr>
          <p:nvPr/>
        </p:nvSpPr>
        <p:spPr bwMode="auto">
          <a:xfrm>
            <a:off x="-13970" y="227970"/>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
            <a:off x="-12065" y="4445"/>
            <a:ext cx="876300" cy="971550"/>
          </a:xfrm>
          <a:prstGeom prst="rect">
            <a:avLst/>
          </a:prstGeom>
        </p:spPr>
      </p:pic>
      <p:pic>
        <p:nvPicPr>
          <p:cNvPr id="7" name="图片 6"/>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212090" y="116205"/>
            <a:ext cx="509270" cy="5080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208087" y="839345"/>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 name="矩形 1"/>
          <p:cNvSpPr/>
          <p:nvPr/>
        </p:nvSpPr>
        <p:spPr>
          <a:xfrm>
            <a:off x="515620" y="1002665"/>
            <a:ext cx="10803255" cy="460375"/>
          </a:xfrm>
          <a:prstGeom prst="rect">
            <a:avLst/>
          </a:prstGeom>
        </p:spPr>
        <p:txBody>
          <a:bodyPr wrap="square">
            <a:spAutoFit/>
          </a:bodyPr>
          <a:lstStyle/>
          <a:p>
            <a:pPr algn="l"/>
            <a:r>
              <a:rPr lang="en-US" altLang="zh-CN" sz="2000" b="1" dirty="0">
                <a:solidFill>
                  <a:srgbClr val="C00000"/>
                </a:solidFill>
                <a:latin typeface="华康俪金黑W8(P)" pitchFamily="34" charset="-122"/>
                <a:ea typeface="华康俪金黑W8(P)" pitchFamily="34" charset="-122"/>
              </a:rPr>
              <a:t>3-</a:t>
            </a:r>
            <a:r>
              <a:rPr lang="en-US" altLang="zh-CN" sz="2000" b="1" dirty="0" smtClean="0">
                <a:solidFill>
                  <a:srgbClr val="C00000"/>
                </a:solidFill>
                <a:latin typeface="华康俪金黑W8(P)" pitchFamily="34" charset="-122"/>
                <a:ea typeface="华康俪金黑W8(P)" pitchFamily="34" charset="-122"/>
              </a:rPr>
              <a:t>2-1 </a:t>
            </a:r>
            <a:r>
              <a:rPr lang="en-US" altLang="zh-CN" sz="2000" b="1" dirty="0">
                <a:solidFill>
                  <a:srgbClr val="C00000"/>
                </a:solidFill>
                <a:latin typeface="华康俪金黑W8(P)" pitchFamily="34" charset="-122"/>
                <a:ea typeface="华康俪金黑W8(P)" pitchFamily="34" charset="-122"/>
              </a:rPr>
              <a:t> Rhetorical devices(修辞手法)  suitable for this Lesson -- </a:t>
            </a:r>
            <a:r>
              <a:rPr lang="en-US" altLang="zh-CN" sz="2400" b="1" dirty="0">
                <a:solidFill>
                  <a:srgbClr val="002060"/>
                </a:solidFill>
                <a:latin typeface="Times New Roman" panose="02020603050405020304" pitchFamily="18" charset="0"/>
                <a:ea typeface="华康俪金黑W8(P)" pitchFamily="34" charset="-122"/>
                <a:cs typeface="Times New Roman" panose="02020603050405020304" pitchFamily="18" charset="0"/>
              </a:rPr>
              <a:t>Sunlight</a:t>
            </a:r>
            <a:endParaRPr lang="en-US" altLang="zh-CN" sz="2400" b="1" dirty="0">
              <a:solidFill>
                <a:srgbClr val="002060"/>
              </a:solidFill>
              <a:latin typeface="Times New Roman" panose="02020603050405020304" pitchFamily="18" charset="0"/>
              <a:ea typeface="华康俪金黑W8(P)" pitchFamily="34" charset="-122"/>
              <a:cs typeface="Times New Roman" panose="02020603050405020304" pitchFamily="18" charset="0"/>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箭头: 燕尾形 4"/>
          <p:cNvSpPr/>
          <p:nvPr/>
        </p:nvSpPr>
        <p:spPr>
          <a:xfrm>
            <a:off x="5073251" y="140519"/>
            <a:ext cx="1657446"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03  Skills</a:t>
            </a:r>
            <a:endParaRPr lang="zh-CN" altLang="en-US" dirty="0">
              <a:solidFill>
                <a:schemeClr val="bg1"/>
              </a:solidFill>
            </a:endParaRPr>
          </a:p>
        </p:txBody>
      </p:sp>
      <p:graphicFrame>
        <p:nvGraphicFramePr>
          <p:cNvPr id="6" name="表格 5"/>
          <p:cNvGraphicFramePr/>
          <p:nvPr>
            <p:custDataLst>
              <p:tags r:id="rId1"/>
            </p:custDataLst>
          </p:nvPr>
        </p:nvGraphicFramePr>
        <p:xfrm>
          <a:off x="199390" y="1544320"/>
          <a:ext cx="11737975" cy="2072640"/>
        </p:xfrm>
        <a:graphic>
          <a:graphicData uri="http://schemas.openxmlformats.org/drawingml/2006/table">
            <a:tbl>
              <a:tblPr firstRow="1" bandRow="1">
                <a:tableStyleId>{5C22544A-7EE6-4342-B048-85BDC9FD1C3A}</a:tableStyleId>
              </a:tblPr>
              <a:tblGrid>
                <a:gridCol w="8056245"/>
                <a:gridCol w="3681730"/>
              </a:tblGrid>
              <a:tr h="457200">
                <a:tc gridSpan="2">
                  <a:txBody>
                    <a:bodyPr/>
                    <a:p>
                      <a:pPr algn="ctr">
                        <a:buNone/>
                      </a:pPr>
                      <a:r>
                        <a:rPr lang="zh-CN" altLang="en-US" sz="2400"/>
                        <a:t>Similes 明喻</a:t>
                      </a:r>
                      <a:endParaRPr lang="zh-CN" altLang="en-US" sz="2400"/>
                    </a:p>
                  </a:txBody>
                  <a:tcPr/>
                </a:tc>
                <a:tc hMerge="1">
                  <a:tcPr/>
                </a:tc>
              </a:tr>
              <a:tr h="1600835">
                <a:tc>
                  <a:txBody>
                    <a:bodyPr/>
                    <a:p>
                      <a:pPr>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zh-CN" altLang="en-US" sz="2400">
                          <a:solidFill>
                            <a:srgbClr val="C00000"/>
                          </a:solidFill>
                          <a:latin typeface="Times New Roman" panose="02020603050405020304" pitchFamily="18" charset="0"/>
                          <a:cs typeface="Times New Roman" panose="02020603050405020304" pitchFamily="18" charset="0"/>
                          <a:sym typeface="+mn-ea"/>
                        </a:rPr>
                        <a:t>The </a:t>
                      </a:r>
                      <a:r>
                        <a:rPr lang="en-US" altLang="zh-CN" sz="2400">
                          <a:solidFill>
                            <a:srgbClr val="C00000"/>
                          </a:solidFill>
                          <a:latin typeface="Times New Roman" panose="02020603050405020304" pitchFamily="18" charset="0"/>
                          <a:cs typeface="Times New Roman" panose="02020603050405020304" pitchFamily="18" charset="0"/>
                          <a:sym typeface="+mn-ea"/>
                        </a:rPr>
                        <a:t>brilliant </a:t>
                      </a:r>
                      <a:r>
                        <a:rPr lang="zh-CN" altLang="en-US" sz="2400">
                          <a:solidFill>
                            <a:srgbClr val="C00000"/>
                          </a:solidFill>
                          <a:latin typeface="Times New Roman" panose="02020603050405020304" pitchFamily="18" charset="0"/>
                          <a:cs typeface="Times New Roman" panose="02020603050405020304" pitchFamily="18" charset="0"/>
                          <a:sym typeface="+mn-ea"/>
                        </a:rPr>
                        <a:t>sun</a:t>
                      </a:r>
                      <a:r>
                        <a:rPr lang="zh-CN" altLang="en-US" sz="2400">
                          <a:latin typeface="Times New Roman" panose="02020603050405020304" pitchFamily="18" charset="0"/>
                          <a:cs typeface="Times New Roman" panose="02020603050405020304" pitchFamily="18" charset="0"/>
                          <a:sym typeface="+mn-ea"/>
                        </a:rPr>
                        <a:t> hung on the trees </a:t>
                      </a:r>
                      <a:r>
                        <a:rPr lang="zh-CN" altLang="en-US" sz="2400" u="sng">
                          <a:latin typeface="Times New Roman" panose="02020603050405020304" pitchFamily="18" charset="0"/>
                          <a:cs typeface="Times New Roman" panose="02020603050405020304" pitchFamily="18" charset="0"/>
                          <a:sym typeface="+mn-ea"/>
                        </a:rPr>
                        <a:t>like a golden jewel</a:t>
                      </a:r>
                      <a:r>
                        <a:rPr lang="zh-CN" altLang="en-US" sz="2400">
                          <a:latin typeface="Times New Roman" panose="02020603050405020304" pitchFamily="18" charset="0"/>
                          <a:cs typeface="Times New Roman" panose="02020603050405020304" pitchFamily="18" charset="0"/>
                          <a:sym typeface="+mn-ea"/>
                        </a:rPr>
                        <a:t>. </a:t>
                      </a:r>
                      <a:endParaRPr lang="zh-CN" altLang="en-US" sz="2400">
                        <a:latin typeface="Times New Roman" panose="02020603050405020304" pitchFamily="18" charset="0"/>
                        <a:cs typeface="Times New Roman" panose="02020603050405020304" pitchFamily="18" charset="0"/>
                      </a:endParaRPr>
                    </a:p>
                    <a:p>
                      <a:pPr>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en-US" altLang="zh-CN" sz="2400">
                          <a:solidFill>
                            <a:srgbClr val="C00000"/>
                          </a:solidFill>
                          <a:latin typeface="Times New Roman" panose="02020603050405020304" pitchFamily="18" charset="0"/>
                          <a:cs typeface="Times New Roman" panose="02020603050405020304" pitchFamily="18" charset="0"/>
                          <a:sym typeface="+mn-ea"/>
                        </a:rPr>
                        <a:t>The </a:t>
                      </a:r>
                      <a:r>
                        <a:rPr lang="zh-CN" altLang="en-US" sz="2400">
                          <a:solidFill>
                            <a:srgbClr val="C00000"/>
                          </a:solidFill>
                          <a:latin typeface="Times New Roman" panose="02020603050405020304" pitchFamily="18" charset="0"/>
                          <a:cs typeface="Times New Roman" panose="02020603050405020304" pitchFamily="18" charset="0"/>
                          <a:sym typeface="+mn-ea"/>
                        </a:rPr>
                        <a:t>burning</a:t>
                      </a:r>
                      <a:r>
                        <a:rPr lang="en-US" altLang="zh-CN" sz="2400">
                          <a:solidFill>
                            <a:srgbClr val="C00000"/>
                          </a:solidFill>
                          <a:latin typeface="Times New Roman" panose="02020603050405020304" pitchFamily="18" charset="0"/>
                          <a:cs typeface="Times New Roman" panose="02020603050405020304" pitchFamily="18" charset="0"/>
                          <a:sym typeface="+mn-ea"/>
                        </a:rPr>
                        <a:t>/flaming</a:t>
                      </a:r>
                      <a:r>
                        <a:rPr lang="zh-CN" altLang="en-US" sz="2400">
                          <a:solidFill>
                            <a:srgbClr val="C00000"/>
                          </a:solidFill>
                          <a:latin typeface="Times New Roman" panose="02020603050405020304" pitchFamily="18" charset="0"/>
                          <a:cs typeface="Times New Roman" panose="02020603050405020304" pitchFamily="18" charset="0"/>
                          <a:sym typeface="+mn-ea"/>
                        </a:rPr>
                        <a:t> </a:t>
                      </a:r>
                      <a:r>
                        <a:rPr lang="en-US" altLang="zh-CN" sz="2400">
                          <a:solidFill>
                            <a:srgbClr val="C00000"/>
                          </a:solidFill>
                          <a:latin typeface="Times New Roman" panose="02020603050405020304" pitchFamily="18" charset="0"/>
                          <a:cs typeface="Times New Roman" panose="02020603050405020304" pitchFamily="18" charset="0"/>
                          <a:sym typeface="+mn-ea"/>
                        </a:rPr>
                        <a:t>s</a:t>
                      </a:r>
                      <a:r>
                        <a:rPr lang="zh-CN" altLang="en-US" sz="2400">
                          <a:solidFill>
                            <a:srgbClr val="C00000"/>
                          </a:solidFill>
                          <a:latin typeface="Times New Roman" panose="02020603050405020304" pitchFamily="18" charset="0"/>
                          <a:cs typeface="Times New Roman" panose="02020603050405020304" pitchFamily="18" charset="0"/>
                          <a:sym typeface="+mn-ea"/>
                        </a:rPr>
                        <a:t>unlight</a:t>
                      </a:r>
                      <a:r>
                        <a:rPr lang="zh-CN" altLang="en-US" sz="2400">
                          <a:latin typeface="Times New Roman" panose="02020603050405020304" pitchFamily="18" charset="0"/>
                          <a:cs typeface="Times New Roman" panose="02020603050405020304" pitchFamily="18" charset="0"/>
                          <a:sym typeface="+mn-ea"/>
                        </a:rPr>
                        <a:t> </a:t>
                      </a:r>
                      <a:r>
                        <a:rPr lang="zh-CN" altLang="en-US" sz="2400" u="sng">
                          <a:latin typeface="Times New Roman" panose="02020603050405020304" pitchFamily="18" charset="0"/>
                          <a:cs typeface="Times New Roman" panose="02020603050405020304" pitchFamily="18" charset="0"/>
                          <a:sym typeface="+mn-ea"/>
                        </a:rPr>
                        <a:t>bore</a:t>
                      </a:r>
                      <a:r>
                        <a:rPr lang="en-US" altLang="zh-CN" sz="2400" u="sng">
                          <a:latin typeface="Times New Roman" panose="02020603050405020304" pitchFamily="18" charset="0"/>
                          <a:cs typeface="Times New Roman" panose="02020603050405020304" pitchFamily="18" charset="0"/>
                          <a:sym typeface="+mn-ea"/>
                        </a:rPr>
                        <a:t>d</a:t>
                      </a:r>
                      <a:r>
                        <a:rPr lang="zh-CN" altLang="en-US" sz="2400" u="sng">
                          <a:latin typeface="Times New Roman" panose="02020603050405020304" pitchFamily="18" charset="0"/>
                          <a:cs typeface="Times New Roman" panose="02020603050405020304" pitchFamily="18" charset="0"/>
                          <a:sym typeface="+mn-ea"/>
                        </a:rPr>
                        <a:t> into my skin like a knife</a:t>
                      </a:r>
                      <a:r>
                        <a:rPr lang="en-US" altLang="zh-CN" sz="2400">
                          <a:latin typeface="Times New Roman" panose="02020603050405020304" pitchFamily="18" charset="0"/>
                          <a:cs typeface="Times New Roman" panose="02020603050405020304" pitchFamily="18" charset="0"/>
                          <a:sym typeface="+mn-ea"/>
                        </a:rPr>
                        <a:t>, sweat pouring down my brow</a:t>
                      </a:r>
                      <a:r>
                        <a:rPr lang="zh-CN" altLang="en-US" sz="2400">
                          <a:latin typeface="Times New Roman" panose="02020603050405020304" pitchFamily="18" charset="0"/>
                          <a:cs typeface="Times New Roman" panose="02020603050405020304" pitchFamily="18" charset="0"/>
                          <a:sym typeface="+mn-ea"/>
                        </a:rPr>
                        <a:t>.  </a:t>
                      </a:r>
                      <a:endParaRPr lang="zh-CN" altLang="en-US" sz="2400">
                        <a:latin typeface="Times New Roman" panose="02020603050405020304" pitchFamily="18" charset="0"/>
                        <a:cs typeface="Times New Roman" panose="02020603050405020304" pitchFamily="18" charset="0"/>
                        <a:sym typeface="+mn-ea"/>
                      </a:endParaRPr>
                    </a:p>
                    <a:p>
                      <a:pPr marL="285750" indent="-285750" algn="l">
                        <a:buClrTx/>
                        <a:buSzTx/>
                        <a:buFont typeface="Arial" panose="020B0604020202020204" pitchFamily="34" charset="0"/>
                      </a:pPr>
                      <a:r>
                        <a:rPr lang="zh-CN" altLang="en-US" sz="1600" i="1">
                          <a:latin typeface="Times New Roman" panose="02020603050405020304" pitchFamily="18" charset="0"/>
                          <a:cs typeface="Times New Roman" panose="02020603050405020304" pitchFamily="18" charset="0"/>
                        </a:rPr>
                        <a:t>bore /bɔː(r)/ v. 钻孔；使烦扰    bore into钻穿；盯着看</a:t>
                      </a:r>
                      <a:endParaRPr lang="zh-CN" altLang="en-US" sz="1600" i="1">
                        <a:latin typeface="Times New Roman" panose="02020603050405020304" pitchFamily="18" charset="0"/>
                        <a:cs typeface="Times New Roman" panose="02020603050405020304" pitchFamily="18" charset="0"/>
                      </a:endParaRPr>
                    </a:p>
                    <a:p>
                      <a:pPr marL="285750" indent="-285750" algn="l">
                        <a:buClrTx/>
                        <a:buSzTx/>
                        <a:buFont typeface="Arial" panose="020B0604020202020204" pitchFamily="34" charset="0"/>
                      </a:pPr>
                      <a:r>
                        <a:rPr lang="zh-CN" altLang="en-US" sz="1600" i="1">
                          <a:latin typeface="Times New Roman" panose="02020603050405020304" pitchFamily="18" charset="0"/>
                          <a:cs typeface="Times New Roman" panose="02020603050405020304" pitchFamily="18" charset="0"/>
                        </a:rPr>
                        <a:t>flaming /ˈfleɪmɪŋ/adj. 燃烧的；火红的；激昂的</a:t>
                      </a:r>
                      <a:endParaRPr lang="zh-CN" altLang="en-US" sz="1600" i="1">
                        <a:latin typeface="Times New Roman" panose="02020603050405020304" pitchFamily="18" charset="0"/>
                        <a:cs typeface="Times New Roman" panose="02020603050405020304" pitchFamily="18" charset="0"/>
                      </a:endParaRPr>
                    </a:p>
                  </a:txBody>
                  <a:tcPr>
                    <a:solidFill>
                      <a:srgbClr val="F0F4FB"/>
                    </a:solidFill>
                  </a:tcPr>
                </a:tc>
                <a:tc>
                  <a:txBody>
                    <a:bodyPr/>
                    <a:p>
                      <a:pPr>
                        <a:buNone/>
                      </a:pPr>
                      <a:r>
                        <a:rPr lang="zh-CN" sz="2000">
                          <a:solidFill>
                            <a:srgbClr val="7030A0"/>
                          </a:solidFill>
                          <a:latin typeface="Times New Roman" panose="02020603050405020304" pitchFamily="18" charset="0"/>
                          <a:cs typeface="Times New Roman" panose="02020603050405020304" pitchFamily="18" charset="0"/>
                          <a:sym typeface="+mn-ea"/>
                        </a:rPr>
                        <a:t>☞</a:t>
                      </a:r>
                      <a:r>
                        <a:rPr lang="zh-CN" altLang="en-US" sz="2000">
                          <a:sym typeface="+mn-ea"/>
                        </a:rPr>
                        <a:t>灿烂的太阳像一颗金色的宝石挂在树上。</a:t>
                      </a:r>
                      <a:endParaRPr lang="zh-CN" altLang="en-US" sz="2000"/>
                    </a:p>
                    <a:p>
                      <a:pPr>
                        <a:buNone/>
                      </a:pPr>
                      <a:r>
                        <a:rPr lang="zh-CN" sz="2000">
                          <a:solidFill>
                            <a:srgbClr val="7030A0"/>
                          </a:solidFill>
                          <a:latin typeface="Times New Roman" panose="02020603050405020304" pitchFamily="18" charset="0"/>
                          <a:cs typeface="Times New Roman" panose="02020603050405020304" pitchFamily="18" charset="0"/>
                          <a:sym typeface="+mn-ea"/>
                        </a:rPr>
                        <a:t>☞</a:t>
                      </a:r>
                      <a:r>
                        <a:rPr lang="zh-CN" altLang="en-US" sz="2000">
                          <a:sym typeface="+mn-ea"/>
                        </a:rPr>
                        <a:t>炽热的阳光像一把刀刺进我的皮肤，汗水流淌在我的额头上。</a:t>
                      </a:r>
                      <a:endParaRPr lang="en-US" altLang="zh-CN" sz="2000">
                        <a:latin typeface="Times New Roman" panose="02020603050405020304" pitchFamily="18" charset="0"/>
                        <a:cs typeface="Times New Roman" panose="02020603050405020304" pitchFamily="18" charset="0"/>
                        <a:sym typeface="+mn-ea"/>
                      </a:endParaRPr>
                    </a:p>
                  </a:txBody>
                  <a:tcPr>
                    <a:solidFill>
                      <a:srgbClr val="F0F4FB"/>
                    </a:solidFill>
                  </a:tcPr>
                </a:tc>
              </a:tr>
            </a:tbl>
          </a:graphicData>
        </a:graphic>
      </p:graphicFrame>
      <p:sp>
        <p:nvSpPr>
          <p:cNvPr id="3" name="Rectangle 7"/>
          <p:cNvSpPr>
            <a:spLocks noChangeArrowheads="1"/>
          </p:cNvSpPr>
          <p:nvPr/>
        </p:nvSpPr>
        <p:spPr bwMode="auto">
          <a:xfrm>
            <a:off x="-13970" y="227970"/>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
            <a:off x="-12065" y="4445"/>
            <a:ext cx="876300" cy="971550"/>
          </a:xfrm>
          <a:prstGeom prst="rect">
            <a:avLst/>
          </a:prstGeom>
        </p:spPr>
      </p:pic>
      <p:pic>
        <p:nvPicPr>
          <p:cNvPr id="7" name="图片 6"/>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212090" y="116205"/>
            <a:ext cx="509270" cy="508000"/>
          </a:xfrm>
          <a:prstGeom prst="rect">
            <a:avLst/>
          </a:prstGeom>
        </p:spPr>
      </p:pic>
      <p:graphicFrame>
        <p:nvGraphicFramePr>
          <p:cNvPr id="4" name="表格 3"/>
          <p:cNvGraphicFramePr/>
          <p:nvPr>
            <p:custDataLst>
              <p:tags r:id="rId5"/>
            </p:custDataLst>
          </p:nvPr>
        </p:nvGraphicFramePr>
        <p:xfrm>
          <a:off x="199390" y="3677920"/>
          <a:ext cx="11737975" cy="2438400"/>
        </p:xfrm>
        <a:graphic>
          <a:graphicData uri="http://schemas.openxmlformats.org/drawingml/2006/table">
            <a:tbl>
              <a:tblPr firstRow="1" bandRow="1">
                <a:tableStyleId>{5C22544A-7EE6-4342-B048-85BDC9FD1C3A}</a:tableStyleId>
              </a:tblPr>
              <a:tblGrid>
                <a:gridCol w="8042910"/>
                <a:gridCol w="3695065"/>
              </a:tblGrid>
              <a:tr h="457200">
                <a:tc gridSpan="2">
                  <a:txBody>
                    <a:bodyPr/>
                    <a:p>
                      <a:pPr algn="ctr">
                        <a:buNone/>
                      </a:pPr>
                      <a:r>
                        <a:rPr lang="zh-CN" altLang="en-US" sz="2400"/>
                        <a:t>Personification 拟人</a:t>
                      </a:r>
                      <a:endParaRPr lang="zh-CN" altLang="en-US" sz="2400"/>
                    </a:p>
                  </a:txBody>
                  <a:tcPr/>
                </a:tc>
                <a:tc hMerge="1">
                  <a:tcPr/>
                </a:tc>
              </a:tr>
              <a:tr h="1981200">
                <a:tc>
                  <a:txBody>
                    <a:bodyPr/>
                    <a:p>
                      <a:pPr>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zh-CN" altLang="en-US" sz="2400">
                          <a:solidFill>
                            <a:srgbClr val="C00000"/>
                          </a:solidFill>
                          <a:latin typeface="Times New Roman" panose="02020603050405020304" pitchFamily="18" charset="0"/>
                          <a:cs typeface="Times New Roman" panose="02020603050405020304" pitchFamily="18" charset="0"/>
                        </a:rPr>
                        <a:t>The sun</a:t>
                      </a:r>
                      <a:r>
                        <a:rPr lang="zh-CN" altLang="en-US" sz="2400">
                          <a:latin typeface="Times New Roman" panose="02020603050405020304" pitchFamily="18" charset="0"/>
                          <a:cs typeface="Times New Roman" panose="02020603050405020304" pitchFamily="18" charset="0"/>
                        </a:rPr>
                        <a:t> </a:t>
                      </a:r>
                      <a:r>
                        <a:rPr lang="zh-CN" altLang="en-US" sz="2400" u="sng">
                          <a:latin typeface="Times New Roman" panose="02020603050405020304" pitchFamily="18" charset="0"/>
                          <a:cs typeface="Times New Roman" panose="02020603050405020304" pitchFamily="18" charset="0"/>
                        </a:rPr>
                        <a:t>looks down</a:t>
                      </a:r>
                      <a:r>
                        <a:rPr lang="zh-CN" altLang="en-US" sz="2400">
                          <a:latin typeface="Times New Roman" panose="02020603050405020304" pitchFamily="18" charset="0"/>
                          <a:cs typeface="Times New Roman" panose="02020603050405020304" pitchFamily="18" charset="0"/>
                        </a:rPr>
                        <a:t> through the yellow leaves; </a:t>
                      </a:r>
                      <a:r>
                        <a:rPr lang="zh-CN" altLang="en-US" sz="2400">
                          <a:solidFill>
                            <a:srgbClr val="C00000"/>
                          </a:solidFill>
                          <a:latin typeface="Times New Roman" panose="02020603050405020304" pitchFamily="18" charset="0"/>
                          <a:cs typeface="Times New Roman" panose="02020603050405020304" pitchFamily="18" charset="0"/>
                        </a:rPr>
                        <a:t>the rocks</a:t>
                      </a:r>
                      <a:r>
                        <a:rPr lang="zh-CN" altLang="en-US" sz="2400">
                          <a:latin typeface="Times New Roman" panose="02020603050405020304" pitchFamily="18" charset="0"/>
                          <a:cs typeface="Times New Roman" panose="02020603050405020304" pitchFamily="18" charset="0"/>
                        </a:rPr>
                        <a:t> </a:t>
                      </a:r>
                      <a:r>
                        <a:rPr lang="zh-CN" altLang="en-US" sz="2400" u="sng">
                          <a:latin typeface="Times New Roman" panose="02020603050405020304" pitchFamily="18" charset="0"/>
                          <a:cs typeface="Times New Roman" panose="02020603050405020304" pitchFamily="18" charset="0"/>
                        </a:rPr>
                        <a:t>give them mossy seats</a:t>
                      </a:r>
                      <a:r>
                        <a:rPr lang="zh-CN" altLang="en-US" sz="2400">
                          <a:latin typeface="Times New Roman" panose="02020603050405020304" pitchFamily="18" charset="0"/>
                          <a:cs typeface="Times New Roman" panose="02020603050405020304" pitchFamily="18" charset="0"/>
                        </a:rPr>
                        <a:t>; </a:t>
                      </a:r>
                      <a:r>
                        <a:rPr lang="zh-CN" altLang="en-US" sz="2400">
                          <a:solidFill>
                            <a:srgbClr val="C00000"/>
                          </a:solidFill>
                          <a:latin typeface="Times New Roman" panose="02020603050405020304" pitchFamily="18" charset="0"/>
                          <a:cs typeface="Times New Roman" panose="02020603050405020304" pitchFamily="18" charset="0"/>
                        </a:rPr>
                        <a:t>the birds and squirrels</a:t>
                      </a:r>
                      <a:r>
                        <a:rPr lang="zh-CN" altLang="en-US" sz="2400">
                          <a:latin typeface="Times New Roman" panose="02020603050405020304" pitchFamily="18" charset="0"/>
                          <a:cs typeface="Times New Roman" panose="02020603050405020304" pitchFamily="18" charset="0"/>
                        </a:rPr>
                        <a:t> </a:t>
                      </a:r>
                      <a:r>
                        <a:rPr lang="zh-CN" altLang="en-US" sz="2400" u="sng">
                          <a:latin typeface="Times New Roman" panose="02020603050405020304" pitchFamily="18" charset="0"/>
                          <a:cs typeface="Times New Roman" panose="02020603050405020304" pitchFamily="18" charset="0"/>
                        </a:rPr>
                        <a:t>wonder</a:t>
                      </a:r>
                      <a:r>
                        <a:rPr lang="zh-CN" altLang="en-US" sz="2400">
                          <a:latin typeface="Times New Roman" panose="02020603050405020304" pitchFamily="18" charset="0"/>
                          <a:cs typeface="Times New Roman" panose="02020603050405020304" pitchFamily="18" charset="0"/>
                        </a:rPr>
                        <a:t> what these strange people are doing in their woods.</a:t>
                      </a:r>
                      <a:endParaRPr lang="zh-CN" altLang="en-US" sz="2400">
                        <a:latin typeface="Times New Roman" panose="02020603050405020304" pitchFamily="18" charset="0"/>
                        <a:cs typeface="Times New Roman" panose="02020603050405020304" pitchFamily="18" charset="0"/>
                      </a:endParaRPr>
                    </a:p>
                    <a:p>
                      <a:pPr marL="285750" indent="-285750" algn="l">
                        <a:buClrTx/>
                        <a:buSzTx/>
                        <a:buFont typeface="Arial" panose="020B0604020202020204" pitchFamily="34" charset="0"/>
                      </a:pPr>
                      <a:r>
                        <a:rPr lang="zh-CN" altLang="en-US" sz="1600" i="1">
                          <a:latin typeface="Times New Roman" panose="02020603050405020304" pitchFamily="18" charset="0"/>
                          <a:cs typeface="Times New Roman" panose="02020603050405020304" pitchFamily="18" charset="0"/>
                        </a:rPr>
                        <a:t>mossy /ˈmɒsi/adj. 苔藓覆盖的，长满苔藓的，苔藓状的；老派的，极端保守的</a:t>
                      </a:r>
                      <a:endParaRPr lang="zh-CN" altLang="en-US" sz="1600" i="1">
                        <a:latin typeface="Times New Roman" panose="02020603050405020304" pitchFamily="18" charset="0"/>
                        <a:cs typeface="Times New Roman" panose="02020603050405020304" pitchFamily="18" charset="0"/>
                      </a:endParaRPr>
                    </a:p>
                    <a:p>
                      <a:pPr marL="285750" indent="-285750" algn="l">
                        <a:buClrTx/>
                        <a:buSzTx/>
                        <a:buFont typeface="Arial" panose="020B0604020202020204" pitchFamily="34" charset="0"/>
                      </a:pPr>
                      <a:r>
                        <a:rPr lang="zh-CN" altLang="en-US" sz="1600" i="1">
                          <a:latin typeface="Times New Roman" panose="02020603050405020304" pitchFamily="18" charset="0"/>
                          <a:cs typeface="Times New Roman" panose="02020603050405020304" pitchFamily="18" charset="0"/>
                        </a:rPr>
                        <a:t>squirrel /ˈskwɪrəl/ n. 松鼠</a:t>
                      </a:r>
                      <a:endParaRPr lang="zh-CN" altLang="en-US" sz="1600" i="1">
                        <a:latin typeface="Times New Roman" panose="02020603050405020304" pitchFamily="18" charset="0"/>
                        <a:cs typeface="Times New Roman" panose="02020603050405020304" pitchFamily="18" charset="0"/>
                      </a:endParaRPr>
                    </a:p>
                  </a:txBody>
                  <a:tcPr>
                    <a:solidFill>
                      <a:srgbClr val="F0F4FB"/>
                    </a:solidFill>
                  </a:tcPr>
                </a:tc>
                <a:tc>
                  <a:txBody>
                    <a:bodyPr/>
                    <a:p>
                      <a:pPr>
                        <a:buNone/>
                      </a:pPr>
                      <a:r>
                        <a:rPr lang="zh-CN" sz="2000">
                          <a:solidFill>
                            <a:srgbClr val="7030A0"/>
                          </a:solidFill>
                          <a:latin typeface="Times New Roman" panose="02020603050405020304" pitchFamily="18" charset="0"/>
                          <a:cs typeface="Times New Roman" panose="02020603050405020304" pitchFamily="18" charset="0"/>
                          <a:sym typeface="+mn-ea"/>
                        </a:rPr>
                        <a:t>☞</a:t>
                      </a:r>
                      <a:r>
                        <a:rPr lang="zh-CN" altLang="en-US" sz="2000">
                          <a:sym typeface="+mn-ea"/>
                        </a:rPr>
                        <a:t>太阳透过金黄的叶子俯视着他们；岩石为他们准备好了铺满青苔的座位；小鸟和松鼠好奇地看着他们，嘀咕着这些奇怪的人到底在它们的树林里做什么。</a:t>
                      </a:r>
                      <a:endParaRPr lang="zh-CN" altLang="en-US" sz="2000"/>
                    </a:p>
                  </a:txBody>
                  <a:tcPr>
                    <a:solidFill>
                      <a:srgbClr val="F0F4FB"/>
                    </a:solidFill>
                  </a:tcPr>
                </a:tc>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208087" y="839345"/>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 name="矩形 1"/>
          <p:cNvSpPr/>
          <p:nvPr/>
        </p:nvSpPr>
        <p:spPr>
          <a:xfrm>
            <a:off x="515620" y="1002665"/>
            <a:ext cx="11405870" cy="460375"/>
          </a:xfrm>
          <a:prstGeom prst="rect">
            <a:avLst/>
          </a:prstGeom>
        </p:spPr>
        <p:txBody>
          <a:bodyPr wrap="square">
            <a:spAutoFit/>
          </a:bodyPr>
          <a:lstStyle/>
          <a:p>
            <a:pPr algn="l"/>
            <a:r>
              <a:rPr lang="en-US" altLang="zh-CN" sz="2000" b="1" dirty="0">
                <a:solidFill>
                  <a:srgbClr val="C00000"/>
                </a:solidFill>
                <a:latin typeface="华康俪金黑W8(P)" pitchFamily="34" charset="-122"/>
                <a:ea typeface="华康俪金黑W8(P)" pitchFamily="34" charset="-122"/>
              </a:rPr>
              <a:t>3-</a:t>
            </a:r>
            <a:r>
              <a:rPr lang="en-US" altLang="zh-CN" sz="2000" b="1" dirty="0" smtClean="0">
                <a:solidFill>
                  <a:srgbClr val="C00000"/>
                </a:solidFill>
                <a:latin typeface="华康俪金黑W8(P)" pitchFamily="34" charset="-122"/>
                <a:ea typeface="华康俪金黑W8(P)" pitchFamily="34" charset="-122"/>
              </a:rPr>
              <a:t>2-2 </a:t>
            </a:r>
            <a:r>
              <a:rPr lang="en-US" altLang="zh-CN" sz="2000" b="1" dirty="0">
                <a:solidFill>
                  <a:srgbClr val="C00000"/>
                </a:solidFill>
                <a:latin typeface="华康俪金黑W8(P)" pitchFamily="34" charset="-122"/>
                <a:ea typeface="华康俪金黑W8(P)" pitchFamily="34" charset="-122"/>
              </a:rPr>
              <a:t>Rhetorical devices(修辞手法)  suitable for this Lesson --</a:t>
            </a:r>
            <a:r>
              <a:rPr lang="en-US" altLang="zh-CN" sz="2000" b="1" dirty="0">
                <a:solidFill>
                  <a:srgbClr val="002060"/>
                </a:solidFill>
                <a:latin typeface="华康俪金黑W8(P)" pitchFamily="34" charset="-122"/>
                <a:ea typeface="华康俪金黑W8(P)" pitchFamily="34" charset="-122"/>
              </a:rPr>
              <a:t> </a:t>
            </a:r>
            <a:r>
              <a:rPr lang="en-US" altLang="zh-CN" sz="2400" b="1" dirty="0">
                <a:solidFill>
                  <a:srgbClr val="002060"/>
                </a:solidFill>
                <a:latin typeface="Times New Roman" panose="02020603050405020304" pitchFamily="18" charset="0"/>
                <a:ea typeface="华康俪金黑W8(P)" pitchFamily="34" charset="-122"/>
                <a:cs typeface="Times New Roman" panose="02020603050405020304" pitchFamily="18" charset="0"/>
              </a:rPr>
              <a:t>Wind</a:t>
            </a:r>
            <a:r>
              <a:rPr lang="en-US" altLang="zh-CN" sz="2400" b="1" dirty="0">
                <a:solidFill>
                  <a:srgbClr val="002060"/>
                </a:solidFill>
                <a:latin typeface="Times New Roman" panose="02020603050405020304" pitchFamily="18" charset="0"/>
                <a:ea typeface="华康俪金黑W8(P)" pitchFamily="34" charset="-122"/>
                <a:cs typeface="Times New Roman" panose="02020603050405020304" pitchFamily="18" charset="0"/>
                <a:sym typeface="+mn-ea"/>
              </a:rPr>
              <a:t>/Clouds/Rain</a:t>
            </a:r>
            <a:endParaRPr lang="en-US" altLang="zh-CN" sz="2400" b="1" dirty="0">
              <a:solidFill>
                <a:srgbClr val="002060"/>
              </a:solidFill>
              <a:latin typeface="Times New Roman" panose="02020603050405020304" pitchFamily="18" charset="0"/>
              <a:ea typeface="华康俪金黑W8(P)" pitchFamily="34" charset="-122"/>
              <a:cs typeface="Times New Roman" panose="02020603050405020304" pitchFamily="18" charset="0"/>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箭头: 燕尾形 4"/>
          <p:cNvSpPr/>
          <p:nvPr/>
        </p:nvSpPr>
        <p:spPr>
          <a:xfrm>
            <a:off x="5073251" y="140519"/>
            <a:ext cx="1657446"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03  Skills</a:t>
            </a:r>
            <a:endParaRPr lang="zh-CN" altLang="en-US" dirty="0">
              <a:solidFill>
                <a:schemeClr val="bg1"/>
              </a:solidFill>
            </a:endParaRPr>
          </a:p>
        </p:txBody>
      </p:sp>
      <p:graphicFrame>
        <p:nvGraphicFramePr>
          <p:cNvPr id="6" name="表格 5"/>
          <p:cNvGraphicFramePr/>
          <p:nvPr>
            <p:custDataLst>
              <p:tags r:id="rId1"/>
            </p:custDataLst>
          </p:nvPr>
        </p:nvGraphicFramePr>
        <p:xfrm>
          <a:off x="265430" y="1564005"/>
          <a:ext cx="11656060" cy="4545965"/>
        </p:xfrm>
        <a:graphic>
          <a:graphicData uri="http://schemas.openxmlformats.org/drawingml/2006/table">
            <a:tbl>
              <a:tblPr firstRow="1" bandRow="1">
                <a:tableStyleId>{5C22544A-7EE6-4342-B048-85BDC9FD1C3A}</a:tableStyleId>
              </a:tblPr>
              <a:tblGrid>
                <a:gridCol w="8270240"/>
                <a:gridCol w="3385820"/>
              </a:tblGrid>
              <a:tr h="492125">
                <a:tc gridSpan="2">
                  <a:txBody>
                    <a:bodyPr/>
                    <a:p>
                      <a:pPr algn="ctr">
                        <a:buNone/>
                      </a:pPr>
                      <a:r>
                        <a:rPr lang="zh-CN" altLang="en-US" sz="2400"/>
                        <a:t>Metaphors隐喻</a:t>
                      </a:r>
                      <a:endParaRPr lang="zh-CN" altLang="en-US" sz="2400"/>
                    </a:p>
                  </a:txBody>
                  <a:tcPr/>
                </a:tc>
                <a:tc hMerge="1">
                  <a:tcPr/>
                </a:tc>
              </a:tr>
              <a:tr h="4053840">
                <a:tc>
                  <a:txBody>
                    <a:bodyPr/>
                    <a:p>
                      <a:pPr>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sz="2400">
                          <a:solidFill>
                            <a:srgbClr val="C00000"/>
                          </a:solidFill>
                          <a:latin typeface="Times New Roman" panose="02020603050405020304" pitchFamily="18" charset="0"/>
                          <a:cs typeface="Times New Roman" panose="02020603050405020304" pitchFamily="18" charset="0"/>
                          <a:sym typeface="+mn-ea"/>
                        </a:rPr>
                        <a:t>The breeze</a:t>
                      </a:r>
                      <a:r>
                        <a:rPr sz="2400">
                          <a:latin typeface="Times New Roman" panose="02020603050405020304" pitchFamily="18" charset="0"/>
                          <a:cs typeface="Times New Roman" panose="02020603050405020304" pitchFamily="18" charset="0"/>
                          <a:sym typeface="+mn-ea"/>
                        </a:rPr>
                        <a:t> </a:t>
                      </a:r>
                      <a:r>
                        <a:rPr sz="2400" u="sng">
                          <a:latin typeface="Times New Roman" panose="02020603050405020304" pitchFamily="18" charset="0"/>
                          <a:cs typeface="Times New Roman" panose="02020603050405020304" pitchFamily="18" charset="0"/>
                          <a:sym typeface="+mn-ea"/>
                        </a:rPr>
                        <a:t>stroke</a:t>
                      </a:r>
                      <a:r>
                        <a:rPr sz="2400">
                          <a:latin typeface="Times New Roman" panose="02020603050405020304" pitchFamily="18" charset="0"/>
                          <a:cs typeface="Times New Roman" panose="02020603050405020304" pitchFamily="18" charset="0"/>
                          <a:sym typeface="+mn-ea"/>
                        </a:rPr>
                        <a:t> my cheek tenderly. </a:t>
                      </a:r>
                      <a:r>
                        <a:rPr sz="1600" i="1">
                          <a:latin typeface="Times New Roman" panose="02020603050405020304" pitchFamily="18" charset="0"/>
                          <a:cs typeface="Times New Roman" panose="02020603050405020304" pitchFamily="18" charset="0"/>
                          <a:sym typeface="+mn-ea"/>
                        </a:rPr>
                        <a:t>（stroke /strəʊk/ vt. 轻抚；轻挪）</a:t>
                      </a:r>
                      <a:endParaRPr sz="1600" i="1">
                        <a:latin typeface="Times New Roman" panose="02020603050405020304" pitchFamily="18" charset="0"/>
                        <a:cs typeface="Times New Roman" panose="02020603050405020304" pitchFamily="18" charset="0"/>
                        <a:sym typeface="+mn-ea"/>
                      </a:endParaRPr>
                    </a:p>
                    <a:p>
                      <a:pPr>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sz="2400">
                          <a:solidFill>
                            <a:srgbClr val="C00000"/>
                          </a:solidFill>
                          <a:latin typeface="Times New Roman" panose="02020603050405020304" pitchFamily="18" charset="0"/>
                          <a:cs typeface="Times New Roman" panose="02020603050405020304" pitchFamily="18" charset="0"/>
                          <a:sym typeface="+mn-ea"/>
                        </a:rPr>
                        <a:t>The soft breeze</a:t>
                      </a:r>
                      <a:r>
                        <a:rPr sz="2400">
                          <a:latin typeface="Times New Roman" panose="02020603050405020304" pitchFamily="18" charset="0"/>
                          <a:cs typeface="Times New Roman" panose="02020603050405020304" pitchFamily="18" charset="0"/>
                          <a:sym typeface="+mn-ea"/>
                        </a:rPr>
                        <a:t> </a:t>
                      </a:r>
                      <a:r>
                        <a:rPr sz="2400" u="sng">
                          <a:latin typeface="Times New Roman" panose="02020603050405020304" pitchFamily="18" charset="0"/>
                          <a:cs typeface="Times New Roman" panose="02020603050405020304" pitchFamily="18" charset="0"/>
                          <a:sym typeface="+mn-ea"/>
                        </a:rPr>
                        <a:t>stir</a:t>
                      </a:r>
                      <a:r>
                        <a:rPr lang="en-US" sz="2400" u="sng">
                          <a:latin typeface="Times New Roman" panose="02020603050405020304" pitchFamily="18" charset="0"/>
                          <a:cs typeface="Times New Roman" panose="02020603050405020304" pitchFamily="18" charset="0"/>
                          <a:sym typeface="+mn-ea"/>
                        </a:rPr>
                        <a:t>red</a:t>
                      </a:r>
                      <a:r>
                        <a:rPr sz="2400">
                          <a:latin typeface="Times New Roman" panose="02020603050405020304" pitchFamily="18" charset="0"/>
                          <a:cs typeface="Times New Roman" panose="02020603050405020304" pitchFamily="18" charset="0"/>
                          <a:sym typeface="+mn-ea"/>
                        </a:rPr>
                        <a:t> the leaves</a:t>
                      </a:r>
                      <a:r>
                        <a:rPr lang="en-US" sz="2400">
                          <a:latin typeface="Times New Roman" panose="02020603050405020304" pitchFamily="18" charset="0"/>
                          <a:cs typeface="Times New Roman" panose="02020603050405020304" pitchFamily="18" charset="0"/>
                          <a:sym typeface="+mn-ea"/>
                        </a:rPr>
                        <a:t>, and </a:t>
                      </a:r>
                      <a:r>
                        <a:rPr lang="en-US" sz="2400">
                          <a:solidFill>
                            <a:srgbClr val="C00000"/>
                          </a:solidFill>
                          <a:latin typeface="Times New Roman" panose="02020603050405020304" pitchFamily="18" charset="0"/>
                          <a:cs typeface="Times New Roman" panose="02020603050405020304" pitchFamily="18" charset="0"/>
                          <a:sym typeface="+mn-ea"/>
                        </a:rPr>
                        <a:t>the leaves</a:t>
                      </a:r>
                      <a:r>
                        <a:rPr lang="en-US" sz="2400">
                          <a:latin typeface="Times New Roman" panose="02020603050405020304" pitchFamily="18" charset="0"/>
                          <a:cs typeface="Times New Roman" panose="02020603050405020304" pitchFamily="18" charset="0"/>
                          <a:sym typeface="+mn-ea"/>
                        </a:rPr>
                        <a:t> </a:t>
                      </a:r>
                      <a:r>
                        <a:rPr lang="en-US" sz="2400" u="sng">
                          <a:latin typeface="Times New Roman" panose="02020603050405020304" pitchFamily="18" charset="0"/>
                          <a:cs typeface="Times New Roman" panose="02020603050405020304" pitchFamily="18" charset="0"/>
                          <a:sym typeface="+mn-ea"/>
                        </a:rPr>
                        <a:t>were dancing</a:t>
                      </a:r>
                      <a:r>
                        <a:rPr lang="en-US" sz="2400">
                          <a:latin typeface="Times New Roman" panose="02020603050405020304" pitchFamily="18" charset="0"/>
                          <a:cs typeface="Times New Roman" panose="02020603050405020304" pitchFamily="18" charset="0"/>
                          <a:sym typeface="+mn-ea"/>
                        </a:rPr>
                        <a:t> in the wind</a:t>
                      </a:r>
                      <a:r>
                        <a:rPr sz="2400">
                          <a:latin typeface="Times New Roman" panose="02020603050405020304" pitchFamily="18" charset="0"/>
                          <a:cs typeface="Times New Roman" panose="02020603050405020304" pitchFamily="18" charset="0"/>
                          <a:sym typeface="+mn-ea"/>
                        </a:rPr>
                        <a:t>.  </a:t>
                      </a:r>
                      <a:r>
                        <a:rPr lang="zh-CN" sz="1600" i="1">
                          <a:latin typeface="Times New Roman" panose="02020603050405020304" pitchFamily="18" charset="0"/>
                          <a:cs typeface="Times New Roman" panose="02020603050405020304" pitchFamily="18" charset="0"/>
                          <a:sym typeface="+mn-ea"/>
                        </a:rPr>
                        <a:t>（stir</a:t>
                      </a:r>
                      <a:r>
                        <a:rPr sz="1600" i="1">
                          <a:latin typeface="Times New Roman" panose="02020603050405020304" pitchFamily="18" charset="0"/>
                          <a:cs typeface="Times New Roman" panose="02020603050405020304" pitchFamily="18" charset="0"/>
                          <a:sym typeface="+mn-ea"/>
                        </a:rPr>
                        <a:t> /stɜː(r)/ v. 搅拌；激起</a:t>
                      </a:r>
                      <a:r>
                        <a:rPr lang="zh-CN" sz="1600" i="1">
                          <a:latin typeface="Times New Roman" panose="02020603050405020304" pitchFamily="18" charset="0"/>
                          <a:cs typeface="Times New Roman" panose="02020603050405020304" pitchFamily="18" charset="0"/>
                          <a:sym typeface="+mn-ea"/>
                        </a:rPr>
                        <a:t>）</a:t>
                      </a:r>
                      <a:endParaRPr sz="2400">
                        <a:latin typeface="Times New Roman" panose="02020603050405020304" pitchFamily="18" charset="0"/>
                        <a:cs typeface="Times New Roman" panose="02020603050405020304" pitchFamily="18" charset="0"/>
                        <a:sym typeface="+mn-ea"/>
                      </a:endParaRPr>
                    </a:p>
                    <a:p>
                      <a:pPr>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sz="2400">
                          <a:latin typeface="Times New Roman" panose="02020603050405020304" pitchFamily="18" charset="0"/>
                          <a:cs typeface="Times New Roman" panose="02020603050405020304" pitchFamily="18" charset="0"/>
                          <a:sym typeface="+mn-ea"/>
                        </a:rPr>
                        <a:t>A flag </a:t>
                      </a:r>
                      <a:r>
                        <a:rPr sz="2400" u="sng">
                          <a:latin typeface="Times New Roman" panose="02020603050405020304" pitchFamily="18" charset="0"/>
                          <a:cs typeface="Times New Roman" panose="02020603050405020304" pitchFamily="18" charset="0"/>
                          <a:sym typeface="+mn-ea"/>
                        </a:rPr>
                        <a:t>stirred</a:t>
                      </a:r>
                      <a:r>
                        <a:rPr sz="2400">
                          <a:latin typeface="Times New Roman" panose="02020603050405020304" pitchFamily="18" charset="0"/>
                          <a:cs typeface="Times New Roman" panose="02020603050405020304" pitchFamily="18" charset="0"/>
                          <a:sym typeface="+mn-ea"/>
                        </a:rPr>
                        <a:t> loudly </a:t>
                      </a:r>
                      <a:r>
                        <a:rPr sz="2400">
                          <a:solidFill>
                            <a:srgbClr val="C00000"/>
                          </a:solidFill>
                          <a:latin typeface="Times New Roman" panose="02020603050405020304" pitchFamily="18" charset="0"/>
                          <a:cs typeface="Times New Roman" panose="02020603050405020304" pitchFamily="18" charset="0"/>
                          <a:sym typeface="+mn-ea"/>
                        </a:rPr>
                        <a:t>in the strong wind</a:t>
                      </a:r>
                      <a:r>
                        <a:rPr sz="2400">
                          <a:latin typeface="Times New Roman" panose="02020603050405020304" pitchFamily="18" charset="0"/>
                          <a:cs typeface="Times New Roman" panose="02020603050405020304" pitchFamily="18" charset="0"/>
                          <a:sym typeface="+mn-ea"/>
                        </a:rPr>
                        <a:t>. </a:t>
                      </a:r>
                      <a:endParaRPr sz="2400">
                        <a:sym typeface="+mn-ea"/>
                      </a:endParaRPr>
                    </a:p>
                    <a:p>
                      <a:pPr>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zh-CN" altLang="en-US" sz="2400">
                          <a:latin typeface="Times New Roman" panose="02020603050405020304" pitchFamily="18" charset="0"/>
                          <a:cs typeface="Times New Roman" panose="02020603050405020304" pitchFamily="18" charset="0"/>
                          <a:sym typeface="+mn-ea"/>
                        </a:rPr>
                        <a:t>There were ominous dark clouds </a:t>
                      </a:r>
                      <a:r>
                        <a:rPr lang="zh-CN" altLang="en-US" sz="2400" u="sng">
                          <a:latin typeface="Times New Roman" panose="02020603050405020304" pitchFamily="18" charset="0"/>
                          <a:cs typeface="Times New Roman" panose="02020603050405020304" pitchFamily="18" charset="0"/>
                          <a:sym typeface="+mn-ea"/>
                        </a:rPr>
                        <a:t>gathering</a:t>
                      </a:r>
                      <a:r>
                        <a:rPr lang="en-US" altLang="zh-CN" sz="2400" u="sng">
                          <a:latin typeface="Times New Roman" panose="02020603050405020304" pitchFamily="18" charset="0"/>
                          <a:cs typeface="Times New Roman" panose="02020603050405020304" pitchFamily="18" charset="0"/>
                          <a:sym typeface="+mn-ea"/>
                        </a:rPr>
                        <a:t>/ massing</a:t>
                      </a:r>
                      <a:r>
                        <a:rPr lang="zh-CN" altLang="en-US" sz="2400">
                          <a:latin typeface="Times New Roman" panose="02020603050405020304" pitchFamily="18" charset="0"/>
                          <a:cs typeface="Times New Roman" panose="02020603050405020304" pitchFamily="18" charset="0"/>
                          <a:sym typeface="+mn-ea"/>
                        </a:rPr>
                        <a:t> overhead.</a:t>
                      </a:r>
                      <a:endParaRPr lang="zh-CN" altLang="en-US" sz="2400">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zh-CN" sz="1600" i="1">
                          <a:latin typeface="Times New Roman" panose="02020603050405020304" pitchFamily="18" charset="0"/>
                          <a:cs typeface="Times New Roman" panose="02020603050405020304" pitchFamily="18" charset="0"/>
                          <a:sym typeface="+mn-ea"/>
                        </a:rPr>
                        <a:t> ominous/ˈɒmɪnəs/ adj. 不祥的；恶兆的；不吉利的</a:t>
                      </a:r>
                      <a:endParaRPr lang="zh-CN" sz="1600" i="1">
                        <a:latin typeface="Times New Roman" panose="02020603050405020304" pitchFamily="18" charset="0"/>
                        <a:cs typeface="Times New Roman" panose="02020603050405020304" pitchFamily="18" charset="0"/>
                        <a:sym typeface="+mn-ea"/>
                      </a:endParaRPr>
                    </a:p>
                    <a:p>
                      <a:pPr marL="342900" indent="-342900">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zh-CN" altLang="en-US" sz="2400">
                          <a:latin typeface="Times New Roman" panose="02020603050405020304" pitchFamily="18" charset="0"/>
                          <a:cs typeface="Times New Roman" panose="02020603050405020304" pitchFamily="18" charset="0"/>
                          <a:sym typeface="+mn-ea"/>
                        </a:rPr>
                        <a:t>The </a:t>
                      </a:r>
                      <a:r>
                        <a:rPr lang="en-US" altLang="zh-CN" sz="2400">
                          <a:latin typeface="Times New Roman" panose="02020603050405020304" pitchFamily="18" charset="0"/>
                          <a:cs typeface="Times New Roman" panose="02020603050405020304" pitchFamily="18" charset="0"/>
                          <a:sym typeface="+mn-ea"/>
                        </a:rPr>
                        <a:t>sweet </a:t>
                      </a:r>
                      <a:r>
                        <a:rPr lang="zh-CN" altLang="en-US" sz="2400">
                          <a:latin typeface="Times New Roman" panose="02020603050405020304" pitchFamily="18" charset="0"/>
                          <a:cs typeface="Times New Roman" panose="02020603050405020304" pitchFamily="18" charset="0"/>
                          <a:sym typeface="+mn-ea"/>
                        </a:rPr>
                        <a:t>scent of the </a:t>
                      </a:r>
                      <a:r>
                        <a:rPr lang="zh-CN" altLang="en-US" sz="2400">
                          <a:solidFill>
                            <a:srgbClr val="C00000"/>
                          </a:solidFill>
                          <a:latin typeface="Times New Roman" panose="02020603050405020304" pitchFamily="18" charset="0"/>
                          <a:cs typeface="Times New Roman" panose="02020603050405020304" pitchFamily="18" charset="0"/>
                          <a:sym typeface="+mn-ea"/>
                        </a:rPr>
                        <a:t>flowers</a:t>
                      </a:r>
                      <a:r>
                        <a:rPr lang="zh-CN" altLang="en-US" sz="2400">
                          <a:latin typeface="Times New Roman" panose="02020603050405020304" pitchFamily="18" charset="0"/>
                          <a:cs typeface="Times New Roman" panose="02020603050405020304" pitchFamily="18" charset="0"/>
                          <a:sym typeface="+mn-ea"/>
                        </a:rPr>
                        <a:t> </a:t>
                      </a:r>
                      <a:r>
                        <a:rPr lang="zh-CN" altLang="en-US" sz="2400" u="sng">
                          <a:latin typeface="Times New Roman" panose="02020603050405020304" pitchFamily="18" charset="0"/>
                          <a:cs typeface="Times New Roman" panose="02020603050405020304" pitchFamily="18" charset="0"/>
                          <a:sym typeface="+mn-ea"/>
                        </a:rPr>
                        <a:t>was wafted</a:t>
                      </a:r>
                      <a:r>
                        <a:rPr lang="zh-CN" altLang="en-US" sz="2400">
                          <a:latin typeface="Times New Roman" panose="02020603050405020304" pitchFamily="18" charset="0"/>
                          <a:cs typeface="Times New Roman" panose="02020603050405020304" pitchFamily="18" charset="0"/>
                          <a:sym typeface="+mn-ea"/>
                        </a:rPr>
                        <a:t> to us by the </a:t>
                      </a:r>
                      <a:r>
                        <a:rPr lang="zh-CN" altLang="en-US" sz="2400">
                          <a:solidFill>
                            <a:srgbClr val="C00000"/>
                          </a:solidFill>
                          <a:latin typeface="Times New Roman" panose="02020603050405020304" pitchFamily="18" charset="0"/>
                          <a:cs typeface="Times New Roman" panose="02020603050405020304" pitchFamily="18" charset="0"/>
                          <a:sym typeface="+mn-ea"/>
                        </a:rPr>
                        <a:t>breeze.</a:t>
                      </a:r>
                      <a:endParaRPr lang="zh-CN" altLang="en-US" sz="2400">
                        <a:solidFill>
                          <a:srgbClr val="C00000"/>
                        </a:solidFill>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zh-CN" sz="1600" i="1">
                          <a:latin typeface="Times New Roman" panose="02020603050405020304" pitchFamily="18" charset="0"/>
                          <a:cs typeface="Times New Roman" panose="02020603050405020304" pitchFamily="18" charset="0"/>
                          <a:sym typeface="+mn-ea"/>
                        </a:rPr>
                        <a:t>waft /wɒft/ v. （随风）飘荡，吹拂；飘浮；飘过</a:t>
                      </a:r>
                      <a:endParaRPr lang="zh-CN" sz="1600" i="1">
                        <a:latin typeface="Times New Roman" panose="02020603050405020304" pitchFamily="18" charset="0"/>
                        <a:cs typeface="Times New Roman" panose="02020603050405020304" pitchFamily="18" charset="0"/>
                        <a:sym typeface="+mn-ea"/>
                      </a:endParaRPr>
                    </a:p>
                    <a:p>
                      <a:pPr marL="342900" indent="-342900">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en-US" altLang="zh-CN" sz="2400">
                          <a:latin typeface="Times New Roman" panose="02020603050405020304" pitchFamily="18" charset="0"/>
                          <a:cs typeface="Times New Roman" panose="02020603050405020304" pitchFamily="18" charset="0"/>
                          <a:sym typeface="+mn-ea"/>
                        </a:rPr>
                        <a:t>Large, black </a:t>
                      </a:r>
                      <a:r>
                        <a:rPr lang="en-US" altLang="zh-CN" sz="2400">
                          <a:solidFill>
                            <a:srgbClr val="C00000"/>
                          </a:solidFill>
                          <a:latin typeface="Times New Roman" panose="02020603050405020304" pitchFamily="18" charset="0"/>
                          <a:cs typeface="Times New Roman" panose="02020603050405020304" pitchFamily="18" charset="0"/>
                          <a:sym typeface="+mn-ea"/>
                        </a:rPr>
                        <a:t>clouds</a:t>
                      </a:r>
                      <a:r>
                        <a:rPr lang="en-US" altLang="zh-CN" sz="2400">
                          <a:latin typeface="Times New Roman" panose="02020603050405020304" pitchFamily="18" charset="0"/>
                          <a:cs typeface="Times New Roman" panose="02020603050405020304" pitchFamily="18" charset="0"/>
                          <a:sym typeface="+mn-ea"/>
                        </a:rPr>
                        <a:t> </a:t>
                      </a:r>
                      <a:r>
                        <a:rPr lang="en-US" altLang="zh-CN" sz="2400" u="sng">
                          <a:solidFill>
                            <a:schemeClr val="tx1"/>
                          </a:solidFill>
                          <a:latin typeface="Times New Roman" panose="02020603050405020304" pitchFamily="18" charset="0"/>
                          <a:cs typeface="Times New Roman" panose="02020603050405020304" pitchFamily="18" charset="0"/>
                          <a:sym typeface="+mn-ea"/>
                        </a:rPr>
                        <a:t>threatened/announced</a:t>
                      </a:r>
                      <a:r>
                        <a:rPr lang="en-US" altLang="zh-CN" sz="2400">
                          <a:latin typeface="Times New Roman" panose="02020603050405020304" pitchFamily="18" charset="0"/>
                          <a:cs typeface="Times New Roman" panose="02020603050405020304" pitchFamily="18" charset="0"/>
                          <a:sym typeface="+mn-ea"/>
                        </a:rPr>
                        <a:t> a coming storm.</a:t>
                      </a:r>
                      <a:endParaRPr lang="en-US" altLang="zh-CN" sz="2400">
                        <a:latin typeface="Times New Roman" panose="02020603050405020304" pitchFamily="18" charset="0"/>
                        <a:cs typeface="Times New Roman" panose="02020603050405020304" pitchFamily="18" charset="0"/>
                        <a:sym typeface="+mn-ea"/>
                      </a:endParaRPr>
                    </a:p>
                    <a:p>
                      <a:pPr>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en-US" altLang="zh-CN" sz="2400">
                          <a:solidFill>
                            <a:srgbClr val="C00000"/>
                          </a:solidFill>
                          <a:latin typeface="Times New Roman" panose="02020603050405020304" pitchFamily="18" charset="0"/>
                          <a:cs typeface="Times New Roman" panose="02020603050405020304" pitchFamily="18" charset="0"/>
                          <a:sym typeface="+mn-ea"/>
                        </a:rPr>
                        <a:t>The heavy rain</a:t>
                      </a:r>
                      <a:r>
                        <a:rPr lang="en-US" altLang="zh-CN" sz="2400">
                          <a:latin typeface="Times New Roman" panose="02020603050405020304" pitchFamily="18" charset="0"/>
                          <a:cs typeface="Times New Roman" panose="02020603050405020304" pitchFamily="18" charset="0"/>
                          <a:sym typeface="+mn-ea"/>
                        </a:rPr>
                        <a:t> was </a:t>
                      </a:r>
                      <a:r>
                        <a:rPr lang="en-US" altLang="zh-CN" sz="2400" u="sng">
                          <a:latin typeface="Times New Roman" panose="02020603050405020304" pitchFamily="18" charset="0"/>
                          <a:cs typeface="Times New Roman" panose="02020603050405020304" pitchFamily="18" charset="0"/>
                          <a:sym typeface="+mn-ea"/>
                        </a:rPr>
                        <a:t>driving</a:t>
                      </a:r>
                      <a:r>
                        <a:rPr lang="en-US" altLang="zh-CN" sz="2400">
                          <a:latin typeface="Times New Roman" panose="02020603050405020304" pitchFamily="18" charset="0"/>
                          <a:cs typeface="Times New Roman" panose="02020603050405020304" pitchFamily="18" charset="0"/>
                          <a:sym typeface="+mn-ea"/>
                        </a:rPr>
                        <a:t> in our faces/</a:t>
                      </a:r>
                      <a:r>
                        <a:rPr lang="en-US" altLang="zh-CN" sz="2400" u="sng">
                          <a:latin typeface="Times New Roman" panose="02020603050405020304" pitchFamily="18" charset="0"/>
                          <a:cs typeface="Times New Roman" panose="02020603050405020304" pitchFamily="18" charset="0"/>
                          <a:sym typeface="+mn-ea"/>
                        </a:rPr>
                        <a:t>splattered</a:t>
                      </a:r>
                      <a:r>
                        <a:rPr lang="en-US" altLang="zh-CN" sz="2400">
                          <a:latin typeface="Times New Roman" panose="02020603050405020304" pitchFamily="18" charset="0"/>
                          <a:cs typeface="Times New Roman" panose="02020603050405020304" pitchFamily="18" charset="0"/>
                          <a:sym typeface="+mn-ea"/>
                        </a:rPr>
                        <a:t> on the windshield/</a:t>
                      </a:r>
                      <a:r>
                        <a:rPr lang="en-US" altLang="zh-CN" sz="2400" u="sng">
                          <a:latin typeface="Times New Roman" panose="02020603050405020304" pitchFamily="18" charset="0"/>
                          <a:cs typeface="Times New Roman" panose="02020603050405020304" pitchFamily="18" charset="0"/>
                          <a:sym typeface="+mn-ea"/>
                        </a:rPr>
                        <a:t>spattered</a:t>
                      </a:r>
                      <a:r>
                        <a:rPr lang="en-US" altLang="zh-CN" sz="2400">
                          <a:latin typeface="Times New Roman" panose="02020603050405020304" pitchFamily="18" charset="0"/>
                          <a:cs typeface="Times New Roman" panose="02020603050405020304" pitchFamily="18" charset="0"/>
                          <a:sym typeface="+mn-ea"/>
                        </a:rPr>
                        <a:t> against the windows.</a:t>
                      </a:r>
                      <a:endParaRPr lang="en-US" altLang="zh-CN" sz="2400">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zh-CN" sz="1600" i="1">
                          <a:latin typeface="Times New Roman" panose="02020603050405020304" pitchFamily="18" charset="0"/>
                          <a:cs typeface="Times New Roman" panose="02020603050405020304" pitchFamily="18" charset="0"/>
                          <a:sym typeface="+mn-ea"/>
                        </a:rPr>
                        <a:t>splatter /ˈsplætə(r)/ v. 啪嗒啪嗒地落下（或击打）；溅洒</a:t>
                      </a:r>
                      <a:endParaRPr lang="zh-CN" sz="1600" i="1">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zh-CN" sz="1600" i="1">
                          <a:latin typeface="Times New Roman" panose="02020603050405020304" pitchFamily="18" charset="0"/>
                          <a:cs typeface="Times New Roman" panose="02020603050405020304" pitchFamily="18" charset="0"/>
                          <a:sym typeface="+mn-ea"/>
                        </a:rPr>
                        <a:t>spatter /ˈspætə(r)/ v. 溅；洒；洒落；溅出水滴n. （雨等的）滴滴答答声</a:t>
                      </a:r>
                      <a:endParaRPr lang="zh-CN" sz="1600" i="1">
                        <a:latin typeface="Times New Roman" panose="02020603050405020304" pitchFamily="18" charset="0"/>
                        <a:cs typeface="Times New Roman" panose="02020603050405020304" pitchFamily="18" charset="0"/>
                        <a:sym typeface="+mn-ea"/>
                      </a:endParaRPr>
                    </a:p>
                  </a:txBody>
                  <a:tcPr>
                    <a:solidFill>
                      <a:srgbClr val="F0F4FB"/>
                    </a:solidFill>
                  </a:tcPr>
                </a:tc>
                <a:tc>
                  <a:txBody>
                    <a:bodyPr/>
                    <a:p>
                      <a:pPr>
                        <a:buNone/>
                      </a:pPr>
                      <a:r>
                        <a:rPr lang="zh-CN" sz="2000">
                          <a:solidFill>
                            <a:srgbClr val="7030A0"/>
                          </a:solidFill>
                          <a:latin typeface="Times New Roman" panose="02020603050405020304" pitchFamily="18" charset="0"/>
                          <a:cs typeface="Times New Roman" panose="02020603050405020304" pitchFamily="18" charset="0"/>
                          <a:sym typeface="+mn-ea"/>
                        </a:rPr>
                        <a:t>☞</a:t>
                      </a:r>
                      <a:r>
                        <a:rPr sz="2000">
                          <a:sym typeface="+mn-ea"/>
                        </a:rPr>
                        <a:t>微风轻拂着我的脸颊。</a:t>
                      </a:r>
                      <a:endParaRPr lang="zh-CN" altLang="en-US" sz="2000">
                        <a:sym typeface="+mn-ea"/>
                      </a:endParaRPr>
                    </a:p>
                    <a:p>
                      <a:pPr>
                        <a:buNone/>
                      </a:pPr>
                      <a:r>
                        <a:rPr lang="zh-CN" sz="2000">
                          <a:solidFill>
                            <a:srgbClr val="7030A0"/>
                          </a:solidFill>
                          <a:latin typeface="Times New Roman" panose="02020603050405020304" pitchFamily="18" charset="0"/>
                          <a:cs typeface="Times New Roman" panose="02020603050405020304" pitchFamily="18" charset="0"/>
                          <a:sym typeface="+mn-ea"/>
                        </a:rPr>
                        <a:t>☞</a:t>
                      </a:r>
                      <a:r>
                        <a:rPr sz="2000">
                          <a:sym typeface="+mn-ea"/>
                        </a:rPr>
                        <a:t>柔和的微风摇动着树叶</a:t>
                      </a:r>
                      <a:r>
                        <a:rPr lang="zh-CN" sz="2000">
                          <a:sym typeface="+mn-ea"/>
                        </a:rPr>
                        <a:t>，</a:t>
                      </a:r>
                      <a:r>
                        <a:rPr lang="zh-CN" altLang="en-US" sz="2000">
                          <a:sym typeface="+mn-ea"/>
                        </a:rPr>
                        <a:t>树叶随风起舞</a:t>
                      </a:r>
                      <a:r>
                        <a:rPr lang="zh-CN" sz="2000">
                          <a:sym typeface="+mn-ea"/>
                        </a:rPr>
                        <a:t>。</a:t>
                      </a:r>
                      <a:endParaRPr lang="zh-CN" sz="2000">
                        <a:sym typeface="+mn-ea"/>
                      </a:endParaRPr>
                    </a:p>
                    <a:p>
                      <a:pPr>
                        <a:buNone/>
                      </a:pPr>
                      <a:r>
                        <a:rPr lang="zh-CN" sz="2000">
                          <a:solidFill>
                            <a:srgbClr val="7030A0"/>
                          </a:solidFill>
                          <a:latin typeface="Times New Roman" panose="02020603050405020304" pitchFamily="18" charset="0"/>
                          <a:cs typeface="Times New Roman" panose="02020603050405020304" pitchFamily="18" charset="0"/>
                          <a:sym typeface="+mn-ea"/>
                        </a:rPr>
                        <a:t>☞</a:t>
                      </a:r>
                      <a:r>
                        <a:rPr sz="2000">
                          <a:sym typeface="+mn-ea"/>
                        </a:rPr>
                        <a:t>一面旗子在狂风中哗哗啦啦地抖个不停。</a:t>
                      </a:r>
                      <a:endParaRPr lang="zh-CN" sz="2000">
                        <a:sym typeface="+mn-ea"/>
                      </a:endParaRPr>
                    </a:p>
                    <a:p>
                      <a:pPr>
                        <a:buNone/>
                      </a:pPr>
                      <a:r>
                        <a:rPr lang="zh-CN" sz="2000">
                          <a:solidFill>
                            <a:srgbClr val="7030A0"/>
                          </a:solidFill>
                          <a:latin typeface="Times New Roman" panose="02020603050405020304" pitchFamily="18" charset="0"/>
                          <a:cs typeface="Times New Roman" panose="02020603050405020304" pitchFamily="18" charset="0"/>
                          <a:sym typeface="+mn-ea"/>
                        </a:rPr>
                        <a:t>☞</a:t>
                      </a:r>
                      <a:r>
                        <a:rPr lang="zh-CN" altLang="en-US" sz="2000">
                          <a:sym typeface="+mn-ea"/>
                        </a:rPr>
                        <a:t>不祥的阴霾在头顶上汇聚。</a:t>
                      </a:r>
                      <a:endParaRPr lang="zh-CN" altLang="en-US" sz="2000">
                        <a:sym typeface="+mn-ea"/>
                      </a:endParaRPr>
                    </a:p>
                    <a:p>
                      <a:pPr algn="l">
                        <a:buClrTx/>
                        <a:buSzTx/>
                        <a:buNone/>
                      </a:pPr>
                      <a:r>
                        <a:rPr lang="zh-CN" sz="2000">
                          <a:solidFill>
                            <a:srgbClr val="7030A0"/>
                          </a:solidFill>
                          <a:latin typeface="Times New Roman" panose="02020603050405020304" pitchFamily="18" charset="0"/>
                          <a:cs typeface="Times New Roman" panose="02020603050405020304" pitchFamily="18" charset="0"/>
                          <a:sym typeface="+mn-ea"/>
                        </a:rPr>
                        <a:t>☞</a:t>
                      </a:r>
                      <a:r>
                        <a:rPr sz="2000">
                          <a:sym typeface="+mn-ea"/>
                        </a:rPr>
                        <a:t>微风给我们送来花</a:t>
                      </a:r>
                      <a:r>
                        <a:rPr lang="zh-CN" sz="2000">
                          <a:sym typeface="+mn-ea"/>
                        </a:rPr>
                        <a:t>的芳</a:t>
                      </a:r>
                      <a:r>
                        <a:rPr sz="2000">
                          <a:sym typeface="+mn-ea"/>
                        </a:rPr>
                        <a:t>香。</a:t>
                      </a:r>
                      <a:endParaRPr sz="2000">
                        <a:sym typeface="+mn-ea"/>
                      </a:endParaRPr>
                    </a:p>
                    <a:p>
                      <a:pPr algn="l">
                        <a:buClrTx/>
                        <a:buSzTx/>
                        <a:buNone/>
                      </a:pPr>
                      <a:r>
                        <a:rPr lang="zh-CN" sz="2000">
                          <a:solidFill>
                            <a:srgbClr val="7030A0"/>
                          </a:solidFill>
                          <a:latin typeface="Times New Roman" panose="02020603050405020304" pitchFamily="18" charset="0"/>
                          <a:cs typeface="Times New Roman" panose="02020603050405020304" pitchFamily="18" charset="0"/>
                          <a:sym typeface="+mn-ea"/>
                        </a:rPr>
                        <a:t>☞</a:t>
                      </a:r>
                      <a:r>
                        <a:rPr sz="2000">
                          <a:sym typeface="+mn-ea"/>
                        </a:rPr>
                        <a:t>巨大的乌云预示着暴风雨即将来临。</a:t>
                      </a:r>
                      <a:endParaRPr sz="2000">
                        <a:sym typeface="+mn-ea"/>
                      </a:endParaRPr>
                    </a:p>
                    <a:p>
                      <a:pPr algn="l">
                        <a:buClrTx/>
                        <a:buSzTx/>
                        <a:buNone/>
                      </a:pPr>
                      <a:r>
                        <a:rPr lang="zh-CN" sz="2000">
                          <a:solidFill>
                            <a:srgbClr val="7030A0"/>
                          </a:solidFill>
                          <a:latin typeface="Times New Roman" panose="02020603050405020304" pitchFamily="18" charset="0"/>
                          <a:cs typeface="Times New Roman" panose="02020603050405020304" pitchFamily="18" charset="0"/>
                          <a:sym typeface="+mn-ea"/>
                        </a:rPr>
                        <a:t>☞</a:t>
                      </a:r>
                      <a:r>
                        <a:rPr lang="zh-CN" sz="2000">
                          <a:sym typeface="+mn-ea"/>
                        </a:rPr>
                        <a:t>雨疾落在我们脸上。</a:t>
                      </a:r>
                      <a:r>
                        <a:rPr lang="en-US" altLang="zh-CN" sz="2000">
                          <a:sym typeface="+mn-ea"/>
                        </a:rPr>
                        <a:t>/</a:t>
                      </a:r>
                      <a:r>
                        <a:rPr lang="zh-CN" sz="2000">
                          <a:sym typeface="+mn-ea"/>
                        </a:rPr>
                        <a:t>雨点啪啦啪啦打在窗户上。</a:t>
                      </a:r>
                      <a:r>
                        <a:rPr lang="en-US" altLang="zh-CN" sz="2000">
                          <a:sym typeface="+mn-ea"/>
                        </a:rPr>
                        <a:t>/大雨噼里啪啦地打在挡风玻璃上。</a:t>
                      </a:r>
                      <a:endParaRPr lang="en-US" altLang="zh-CN" sz="2000">
                        <a:sym typeface="+mn-ea"/>
                      </a:endParaRPr>
                    </a:p>
                  </a:txBody>
                  <a:tcPr>
                    <a:solidFill>
                      <a:srgbClr val="F0F4FB"/>
                    </a:solidFill>
                  </a:tcPr>
                </a:tc>
              </a:tr>
            </a:tbl>
          </a:graphicData>
        </a:graphic>
      </p:graphicFrame>
      <p:sp>
        <p:nvSpPr>
          <p:cNvPr id="3" name="Rectangle 7"/>
          <p:cNvSpPr>
            <a:spLocks noChangeArrowheads="1"/>
          </p:cNvSpPr>
          <p:nvPr/>
        </p:nvSpPr>
        <p:spPr bwMode="auto">
          <a:xfrm>
            <a:off x="-13970" y="227970"/>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
            <a:off x="-12065" y="4445"/>
            <a:ext cx="876300" cy="971550"/>
          </a:xfrm>
          <a:prstGeom prst="rect">
            <a:avLst/>
          </a:prstGeom>
        </p:spPr>
      </p:pic>
      <p:pic>
        <p:nvPicPr>
          <p:cNvPr id="7" name="图片 6"/>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212090" y="116205"/>
            <a:ext cx="509270" cy="5080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208087" y="839345"/>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 name="矩形 1"/>
          <p:cNvSpPr/>
          <p:nvPr/>
        </p:nvSpPr>
        <p:spPr>
          <a:xfrm>
            <a:off x="515620" y="1002665"/>
            <a:ext cx="11405870" cy="460375"/>
          </a:xfrm>
          <a:prstGeom prst="rect">
            <a:avLst/>
          </a:prstGeom>
        </p:spPr>
        <p:txBody>
          <a:bodyPr wrap="square">
            <a:spAutoFit/>
          </a:bodyPr>
          <a:lstStyle/>
          <a:p>
            <a:pPr algn="l"/>
            <a:r>
              <a:rPr lang="en-US" altLang="zh-CN" sz="2000" b="1" dirty="0">
                <a:solidFill>
                  <a:srgbClr val="C00000"/>
                </a:solidFill>
                <a:latin typeface="华康俪金黑W8(P)" pitchFamily="34" charset="-122"/>
                <a:ea typeface="华康俪金黑W8(P)" pitchFamily="34" charset="-122"/>
              </a:rPr>
              <a:t>3-</a:t>
            </a:r>
            <a:r>
              <a:rPr lang="en-US" altLang="zh-CN" sz="2000" b="1" dirty="0" smtClean="0">
                <a:solidFill>
                  <a:srgbClr val="C00000"/>
                </a:solidFill>
                <a:latin typeface="华康俪金黑W8(P)" pitchFamily="34" charset="-122"/>
                <a:ea typeface="华康俪金黑W8(P)" pitchFamily="34" charset="-122"/>
              </a:rPr>
              <a:t>2-2 </a:t>
            </a:r>
            <a:r>
              <a:rPr lang="en-US" altLang="zh-CN" sz="2000" b="1" dirty="0">
                <a:solidFill>
                  <a:srgbClr val="C00000"/>
                </a:solidFill>
                <a:latin typeface="华康俪金黑W8(P)" pitchFamily="34" charset="-122"/>
                <a:ea typeface="华康俪金黑W8(P)" pitchFamily="34" charset="-122"/>
              </a:rPr>
              <a:t>Rhetorical devices(修辞手法)  suitable for this Lesson --</a:t>
            </a:r>
            <a:r>
              <a:rPr lang="en-US" altLang="zh-CN" sz="2000" b="1" dirty="0">
                <a:solidFill>
                  <a:srgbClr val="002060"/>
                </a:solidFill>
                <a:latin typeface="华康俪金黑W8(P)" pitchFamily="34" charset="-122"/>
                <a:ea typeface="华康俪金黑W8(P)" pitchFamily="34" charset="-122"/>
              </a:rPr>
              <a:t> </a:t>
            </a:r>
            <a:r>
              <a:rPr lang="en-US" altLang="zh-CN" sz="2400" b="1" dirty="0">
                <a:solidFill>
                  <a:srgbClr val="002060"/>
                </a:solidFill>
                <a:latin typeface="Times New Roman" panose="02020603050405020304" pitchFamily="18" charset="0"/>
                <a:ea typeface="华康俪金黑W8(P)" pitchFamily="34" charset="-122"/>
                <a:cs typeface="Times New Roman" panose="02020603050405020304" pitchFamily="18" charset="0"/>
              </a:rPr>
              <a:t>Wind</a:t>
            </a:r>
            <a:r>
              <a:rPr lang="en-US" altLang="zh-CN" sz="2400" b="1" dirty="0">
                <a:solidFill>
                  <a:srgbClr val="002060"/>
                </a:solidFill>
                <a:latin typeface="Times New Roman" panose="02020603050405020304" pitchFamily="18" charset="0"/>
                <a:ea typeface="华康俪金黑W8(P)" pitchFamily="34" charset="-122"/>
                <a:cs typeface="Times New Roman" panose="02020603050405020304" pitchFamily="18" charset="0"/>
                <a:sym typeface="+mn-ea"/>
              </a:rPr>
              <a:t>/Clouds/Rain</a:t>
            </a:r>
            <a:endParaRPr lang="en-US" altLang="zh-CN" sz="2400" b="1" dirty="0">
              <a:solidFill>
                <a:srgbClr val="002060"/>
              </a:solidFill>
              <a:latin typeface="Times New Roman" panose="02020603050405020304" pitchFamily="18" charset="0"/>
              <a:ea typeface="华康俪金黑W8(P)" pitchFamily="34" charset="-122"/>
              <a:cs typeface="Times New Roman" panose="02020603050405020304" pitchFamily="18" charset="0"/>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箭头: 燕尾形 4"/>
          <p:cNvSpPr/>
          <p:nvPr/>
        </p:nvSpPr>
        <p:spPr>
          <a:xfrm>
            <a:off x="5073251" y="140519"/>
            <a:ext cx="1657446"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03  Skills</a:t>
            </a:r>
            <a:endParaRPr lang="zh-CN" altLang="en-US" dirty="0">
              <a:solidFill>
                <a:schemeClr val="bg1"/>
              </a:solidFill>
            </a:endParaRPr>
          </a:p>
        </p:txBody>
      </p:sp>
      <p:graphicFrame>
        <p:nvGraphicFramePr>
          <p:cNvPr id="6" name="表格 5"/>
          <p:cNvGraphicFramePr/>
          <p:nvPr>
            <p:custDataLst>
              <p:tags r:id="rId1"/>
            </p:custDataLst>
          </p:nvPr>
        </p:nvGraphicFramePr>
        <p:xfrm>
          <a:off x="236220" y="1564005"/>
          <a:ext cx="11685270" cy="4241165"/>
        </p:xfrm>
        <a:graphic>
          <a:graphicData uri="http://schemas.openxmlformats.org/drawingml/2006/table">
            <a:tbl>
              <a:tblPr firstRow="1" bandRow="1">
                <a:tableStyleId>{5C22544A-7EE6-4342-B048-85BDC9FD1C3A}</a:tableStyleId>
              </a:tblPr>
              <a:tblGrid>
                <a:gridCol w="8385810"/>
                <a:gridCol w="3299460"/>
              </a:tblGrid>
              <a:tr h="492125">
                <a:tc gridSpan="2">
                  <a:txBody>
                    <a:bodyPr/>
                    <a:p>
                      <a:pPr algn="ctr">
                        <a:buNone/>
                      </a:pPr>
                      <a:r>
                        <a:rPr lang="zh-CN" altLang="en-US" sz="2400"/>
                        <a:t>Metaphors隐喻</a:t>
                      </a:r>
                      <a:endParaRPr lang="zh-CN" altLang="en-US" sz="2400"/>
                    </a:p>
                  </a:txBody>
                  <a:tcPr/>
                </a:tc>
                <a:tc hMerge="1">
                  <a:tcPr/>
                </a:tc>
              </a:tr>
              <a:tr h="1671955">
                <a:tc>
                  <a:txBody>
                    <a:bodyPr/>
                    <a:p>
                      <a:pPr>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sz="2400">
                          <a:latin typeface="Times New Roman" panose="02020603050405020304" pitchFamily="18" charset="0"/>
                          <a:cs typeface="Times New Roman" panose="02020603050405020304" pitchFamily="18" charset="0"/>
                          <a:sym typeface="+mn-ea"/>
                        </a:rPr>
                        <a:t>The</a:t>
                      </a:r>
                      <a:r>
                        <a:rPr sz="2400">
                          <a:solidFill>
                            <a:srgbClr val="C00000"/>
                          </a:solidFill>
                          <a:latin typeface="Times New Roman" panose="02020603050405020304" pitchFamily="18" charset="0"/>
                          <a:cs typeface="Times New Roman" panose="02020603050405020304" pitchFamily="18" charset="0"/>
                          <a:sym typeface="+mn-ea"/>
                        </a:rPr>
                        <a:t> wind</a:t>
                      </a:r>
                      <a:r>
                        <a:rPr sz="2400">
                          <a:latin typeface="Times New Roman" panose="02020603050405020304" pitchFamily="18" charset="0"/>
                          <a:cs typeface="Times New Roman" panose="02020603050405020304" pitchFamily="18" charset="0"/>
                          <a:sym typeface="+mn-ea"/>
                        </a:rPr>
                        <a:t> </a:t>
                      </a:r>
                      <a:r>
                        <a:rPr sz="2400" u="sng">
                          <a:latin typeface="Times New Roman" panose="02020603050405020304" pitchFamily="18" charset="0"/>
                          <a:cs typeface="Times New Roman" panose="02020603050405020304" pitchFamily="18" charset="0"/>
                          <a:sym typeface="+mn-ea"/>
                        </a:rPr>
                        <a:t>howled</a:t>
                      </a:r>
                      <a:r>
                        <a:rPr sz="2400">
                          <a:latin typeface="Times New Roman" panose="02020603050405020304" pitchFamily="18" charset="0"/>
                          <a:cs typeface="Times New Roman" panose="02020603050405020304" pitchFamily="18" charset="0"/>
                          <a:sym typeface="+mn-ea"/>
                        </a:rPr>
                        <a:t>, </a:t>
                      </a:r>
                      <a:r>
                        <a:rPr sz="2400" u="sng">
                          <a:latin typeface="Times New Roman" panose="02020603050405020304" pitchFamily="18" charset="0"/>
                          <a:cs typeface="Times New Roman" panose="02020603050405020304" pitchFamily="18" charset="0"/>
                          <a:sym typeface="+mn-ea"/>
                        </a:rPr>
                        <a:t>whipping</a:t>
                      </a:r>
                      <a:r>
                        <a:rPr sz="2400">
                          <a:latin typeface="Times New Roman" panose="02020603050405020304" pitchFamily="18" charset="0"/>
                          <a:cs typeface="Times New Roman" panose="02020603050405020304" pitchFamily="18" charset="0"/>
                          <a:sym typeface="+mn-ea"/>
                        </a:rPr>
                        <a:t> the </a:t>
                      </a:r>
                      <a:r>
                        <a:rPr sz="2400">
                          <a:solidFill>
                            <a:srgbClr val="C00000"/>
                          </a:solidFill>
                          <a:latin typeface="Times New Roman" panose="02020603050405020304" pitchFamily="18" charset="0"/>
                          <a:cs typeface="Times New Roman" panose="02020603050405020304" pitchFamily="18" charset="0"/>
                          <a:sym typeface="+mn-ea"/>
                        </a:rPr>
                        <a:t>rain</a:t>
                      </a:r>
                      <a:r>
                        <a:rPr sz="2400">
                          <a:latin typeface="Times New Roman" panose="02020603050405020304" pitchFamily="18" charset="0"/>
                          <a:cs typeface="Times New Roman" panose="02020603050405020304" pitchFamily="18" charset="0"/>
                          <a:sym typeface="+mn-ea"/>
                        </a:rPr>
                        <a:t> against the window.</a:t>
                      </a:r>
                      <a:endParaRPr sz="2400">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sz="1600" i="1">
                          <a:latin typeface="Times New Roman" panose="02020603050405020304" pitchFamily="18" charset="0"/>
                          <a:cs typeface="Times New Roman" panose="02020603050405020304" pitchFamily="18" charset="0"/>
                          <a:sym typeface="+mn-ea"/>
                        </a:rPr>
                        <a:t>whip /wɪp/ v. 抽打 n. 鞭子；鞭策者；纪律委员</a:t>
                      </a:r>
                      <a:endParaRPr sz="1600" i="1">
                        <a:latin typeface="Times New Roman" panose="02020603050405020304" pitchFamily="18" charset="0"/>
                        <a:cs typeface="Times New Roman" panose="02020603050405020304" pitchFamily="18" charset="0"/>
                        <a:sym typeface="+mn-ea"/>
                      </a:endParaRPr>
                    </a:p>
                    <a:p>
                      <a:pPr marL="342900" indent="-342900">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sz="2400">
                          <a:latin typeface="Times New Roman" panose="02020603050405020304" pitchFamily="18" charset="0"/>
                          <a:cs typeface="Times New Roman" panose="02020603050405020304" pitchFamily="18" charset="0"/>
                          <a:sym typeface="+mn-ea"/>
                        </a:rPr>
                        <a:t>The</a:t>
                      </a:r>
                      <a:r>
                        <a:rPr sz="2400">
                          <a:solidFill>
                            <a:srgbClr val="C00000"/>
                          </a:solidFill>
                          <a:latin typeface="Times New Roman" panose="02020603050405020304" pitchFamily="18" charset="0"/>
                          <a:cs typeface="Times New Roman" panose="02020603050405020304" pitchFamily="18" charset="0"/>
                          <a:sym typeface="+mn-ea"/>
                        </a:rPr>
                        <a:t> rain</a:t>
                      </a:r>
                      <a:r>
                        <a:rPr sz="2400">
                          <a:latin typeface="Times New Roman" panose="02020603050405020304" pitchFamily="18" charset="0"/>
                          <a:cs typeface="Times New Roman" panose="02020603050405020304" pitchFamily="18" charset="0"/>
                          <a:sym typeface="+mn-ea"/>
                        </a:rPr>
                        <a:t> was </a:t>
                      </a:r>
                      <a:r>
                        <a:rPr sz="2400" u="sng">
                          <a:latin typeface="Times New Roman" panose="02020603050405020304" pitchFamily="18" charset="0"/>
                          <a:cs typeface="Times New Roman" panose="02020603050405020304" pitchFamily="18" charset="0"/>
                          <a:sym typeface="+mn-ea"/>
                        </a:rPr>
                        <a:t>pouring</a:t>
                      </a:r>
                      <a:r>
                        <a:rPr sz="2400">
                          <a:latin typeface="Times New Roman" panose="02020603050405020304" pitchFamily="18" charset="0"/>
                          <a:cs typeface="Times New Roman" panose="02020603050405020304" pitchFamily="18" charset="0"/>
                          <a:sym typeface="+mn-ea"/>
                        </a:rPr>
                        <a:t> and the </a:t>
                      </a:r>
                      <a:r>
                        <a:rPr sz="2400">
                          <a:solidFill>
                            <a:srgbClr val="C00000"/>
                          </a:solidFill>
                          <a:latin typeface="Times New Roman" panose="02020603050405020304" pitchFamily="18" charset="0"/>
                          <a:cs typeface="Times New Roman" panose="02020603050405020304" pitchFamily="18" charset="0"/>
                          <a:sym typeface="+mn-ea"/>
                        </a:rPr>
                        <a:t>winds</a:t>
                      </a:r>
                      <a:r>
                        <a:rPr sz="2400">
                          <a:latin typeface="Times New Roman" panose="02020603050405020304" pitchFamily="18" charset="0"/>
                          <a:cs typeface="Times New Roman" panose="02020603050405020304" pitchFamily="18" charset="0"/>
                          <a:sym typeface="+mn-ea"/>
                        </a:rPr>
                        <a:t> </a:t>
                      </a:r>
                      <a:r>
                        <a:rPr sz="2400" u="sng">
                          <a:latin typeface="Times New Roman" panose="02020603050405020304" pitchFamily="18" charset="0"/>
                          <a:cs typeface="Times New Roman" panose="02020603050405020304" pitchFamily="18" charset="0"/>
                          <a:sym typeface="+mn-ea"/>
                        </a:rPr>
                        <a:t>roared</a:t>
                      </a:r>
                      <a:r>
                        <a:rPr sz="2400">
                          <a:latin typeface="Times New Roman" panose="02020603050405020304" pitchFamily="18" charset="0"/>
                          <a:cs typeface="Times New Roman" panose="02020603050405020304" pitchFamily="18" charset="0"/>
                          <a:sym typeface="+mn-ea"/>
                        </a:rPr>
                        <a:t>.  </a:t>
                      </a:r>
                      <a:endParaRPr sz="2400">
                        <a:latin typeface="Times New Roman" panose="02020603050405020304" pitchFamily="18" charset="0"/>
                        <a:cs typeface="Times New Roman" panose="02020603050405020304" pitchFamily="18" charset="0"/>
                        <a:sym typeface="+mn-ea"/>
                      </a:endParaRPr>
                    </a:p>
                    <a:p>
                      <a:pPr>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sz="2400">
                          <a:latin typeface="Times New Roman" panose="02020603050405020304" pitchFamily="18" charset="0"/>
                          <a:cs typeface="Times New Roman" panose="02020603050405020304" pitchFamily="18" charset="0"/>
                          <a:sym typeface="+mn-ea"/>
                        </a:rPr>
                        <a:t>Hearing the trees creaking in the </a:t>
                      </a:r>
                      <a:r>
                        <a:rPr sz="2400" u="sng">
                          <a:latin typeface="Times New Roman" panose="02020603050405020304" pitchFamily="18" charset="0"/>
                          <a:cs typeface="Times New Roman" panose="02020603050405020304" pitchFamily="18" charset="0"/>
                          <a:sym typeface="+mn-ea"/>
                        </a:rPr>
                        <a:t>howling</a:t>
                      </a:r>
                      <a:r>
                        <a:rPr sz="2400">
                          <a:latin typeface="Times New Roman" panose="02020603050405020304" pitchFamily="18" charset="0"/>
                          <a:cs typeface="Times New Roman" panose="02020603050405020304" pitchFamily="18" charset="0"/>
                          <a:sym typeface="+mn-ea"/>
                        </a:rPr>
                        <a:t> </a:t>
                      </a:r>
                      <a:r>
                        <a:rPr sz="2400">
                          <a:solidFill>
                            <a:srgbClr val="C00000"/>
                          </a:solidFill>
                          <a:latin typeface="Times New Roman" panose="02020603050405020304" pitchFamily="18" charset="0"/>
                          <a:cs typeface="Times New Roman" panose="02020603050405020304" pitchFamily="18" charset="0"/>
                          <a:sym typeface="+mn-ea"/>
                        </a:rPr>
                        <a:t>winds</a:t>
                      </a:r>
                      <a:r>
                        <a:rPr sz="2400">
                          <a:latin typeface="Times New Roman" panose="02020603050405020304" pitchFamily="18" charset="0"/>
                          <a:cs typeface="Times New Roman" panose="02020603050405020304" pitchFamily="18" charset="0"/>
                          <a:sym typeface="+mn-ea"/>
                        </a:rPr>
                        <a:t> and the</a:t>
                      </a:r>
                      <a:r>
                        <a:rPr sz="2400">
                          <a:solidFill>
                            <a:srgbClr val="C00000"/>
                          </a:solidFill>
                          <a:latin typeface="Times New Roman" panose="02020603050405020304" pitchFamily="18" charset="0"/>
                          <a:cs typeface="Times New Roman" panose="02020603050405020304" pitchFamily="18" charset="0"/>
                          <a:sym typeface="+mn-ea"/>
                        </a:rPr>
                        <a:t> rain</a:t>
                      </a:r>
                      <a:r>
                        <a:rPr sz="2400">
                          <a:latin typeface="Times New Roman" panose="02020603050405020304" pitchFamily="18" charset="0"/>
                          <a:cs typeface="Times New Roman" panose="02020603050405020304" pitchFamily="18" charset="0"/>
                          <a:sym typeface="+mn-ea"/>
                        </a:rPr>
                        <a:t> </a:t>
                      </a:r>
                      <a:r>
                        <a:rPr sz="2400" u="sng">
                          <a:latin typeface="Times New Roman" panose="02020603050405020304" pitchFamily="18" charset="0"/>
                          <a:cs typeface="Times New Roman" panose="02020603050405020304" pitchFamily="18" charset="0"/>
                          <a:sym typeface="+mn-ea"/>
                        </a:rPr>
                        <a:t>beating</a:t>
                      </a:r>
                      <a:r>
                        <a:rPr sz="2400">
                          <a:latin typeface="Times New Roman" panose="02020603050405020304" pitchFamily="18" charset="0"/>
                          <a:cs typeface="Times New Roman" panose="02020603050405020304" pitchFamily="18" charset="0"/>
                          <a:sym typeface="+mn-ea"/>
                        </a:rPr>
                        <a:t> against the car window, my palms got sweaty. </a:t>
                      </a:r>
                      <a:endParaRPr sz="2400">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sz="1600" i="1">
                          <a:latin typeface="Times New Roman" panose="02020603050405020304" pitchFamily="18" charset="0"/>
                          <a:cs typeface="Times New Roman" panose="02020603050405020304" pitchFamily="18" charset="0"/>
                          <a:sym typeface="+mn-ea"/>
                        </a:rPr>
                        <a:t> creak /kriːk/ v. （门、木地板等）嘎吱作响；（过劳或紧张）显得虚弱</a:t>
                      </a:r>
                      <a:endParaRPr sz="1600" i="1">
                        <a:latin typeface="Times New Roman" panose="02020603050405020304" pitchFamily="18" charset="0"/>
                        <a:cs typeface="Times New Roman" panose="02020603050405020304" pitchFamily="18" charset="0"/>
                        <a:sym typeface="+mn-ea"/>
                      </a:endParaRPr>
                    </a:p>
                    <a:p>
                      <a:pPr marL="342900" indent="-342900">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sz="2400">
                          <a:latin typeface="Times New Roman" panose="02020603050405020304" pitchFamily="18" charset="0"/>
                          <a:cs typeface="Times New Roman" panose="02020603050405020304" pitchFamily="18" charset="0"/>
                          <a:sym typeface="+mn-ea"/>
                        </a:rPr>
                        <a:t>The </a:t>
                      </a:r>
                      <a:r>
                        <a:rPr sz="2400">
                          <a:solidFill>
                            <a:srgbClr val="C00000"/>
                          </a:solidFill>
                          <a:latin typeface="Times New Roman" panose="02020603050405020304" pitchFamily="18" charset="0"/>
                          <a:cs typeface="Times New Roman" panose="02020603050405020304" pitchFamily="18" charset="0"/>
                          <a:sym typeface="+mn-ea"/>
                        </a:rPr>
                        <a:t>rain</a:t>
                      </a:r>
                      <a:r>
                        <a:rPr sz="2400">
                          <a:latin typeface="Times New Roman" panose="02020603050405020304" pitchFamily="18" charset="0"/>
                          <a:cs typeface="Times New Roman" panose="02020603050405020304" pitchFamily="18" charset="0"/>
                          <a:sym typeface="+mn-ea"/>
                        </a:rPr>
                        <a:t> </a:t>
                      </a:r>
                      <a:r>
                        <a:rPr sz="2400" u="sng">
                          <a:latin typeface="Times New Roman" panose="02020603050405020304" pitchFamily="18" charset="0"/>
                          <a:cs typeface="Times New Roman" panose="02020603050405020304" pitchFamily="18" charset="0"/>
                          <a:sym typeface="+mn-ea"/>
                        </a:rPr>
                        <a:t>drummed</a:t>
                      </a:r>
                      <a:r>
                        <a:rPr sz="2400">
                          <a:latin typeface="Times New Roman" panose="02020603050405020304" pitchFamily="18" charset="0"/>
                          <a:cs typeface="Times New Roman" panose="02020603050405020304" pitchFamily="18" charset="0"/>
                          <a:sym typeface="+mn-ea"/>
                        </a:rPr>
                        <a:t> on the window, </a:t>
                      </a:r>
                      <a:r>
                        <a:rPr sz="2400" u="sng">
                          <a:latin typeface="Times New Roman" panose="02020603050405020304" pitchFamily="18" charset="0"/>
                          <a:cs typeface="Times New Roman" panose="02020603050405020304" pitchFamily="18" charset="0"/>
                          <a:sym typeface="+mn-ea"/>
                        </a:rPr>
                        <a:t>bidding farewell to</a:t>
                      </a:r>
                      <a:r>
                        <a:rPr sz="2400">
                          <a:latin typeface="Times New Roman" panose="02020603050405020304" pitchFamily="18" charset="0"/>
                          <a:cs typeface="Times New Roman" panose="02020603050405020304" pitchFamily="18" charset="0"/>
                          <a:sym typeface="+mn-ea"/>
                        </a:rPr>
                        <a:t> the last beam of sunlight.</a:t>
                      </a:r>
                      <a:endParaRPr sz="2400">
                        <a:latin typeface="Times New Roman" panose="02020603050405020304" pitchFamily="18" charset="0"/>
                        <a:cs typeface="Times New Roman" panose="02020603050405020304" pitchFamily="18" charset="0"/>
                        <a:sym typeface="+mn-ea"/>
                      </a:endParaRPr>
                    </a:p>
                    <a:p>
                      <a:pPr marL="342900" indent="-342900">
                        <a:buFont typeface="Arial" panose="020B0604020202020204" pitchFamily="34" charset="0"/>
                        <a:buChar char="•"/>
                      </a:pPr>
                      <a:r>
                        <a:rPr sz="1600" i="1">
                          <a:latin typeface="Times New Roman" panose="02020603050405020304" pitchFamily="18" charset="0"/>
                          <a:cs typeface="Times New Roman" panose="02020603050405020304" pitchFamily="18" charset="0"/>
                          <a:sym typeface="+mn-ea"/>
                        </a:rPr>
                        <a:t>drum /drʌm/ v. 击鼓；不停敲击 n. 鼓；鼓声</a:t>
                      </a:r>
                      <a:endParaRPr sz="1600" i="1">
                        <a:latin typeface="Times New Roman" panose="02020603050405020304" pitchFamily="18" charset="0"/>
                        <a:cs typeface="Times New Roman" panose="02020603050405020304" pitchFamily="18" charset="0"/>
                        <a:sym typeface="+mn-ea"/>
                      </a:endParaRPr>
                    </a:p>
                    <a:p>
                      <a:pPr marL="342900" indent="-342900">
                        <a:buFont typeface="Arial" panose="020B0604020202020204" pitchFamily="34" charset="0"/>
                        <a:buChar char="•"/>
                      </a:pPr>
                      <a:r>
                        <a:rPr sz="1600" i="1">
                          <a:latin typeface="Times New Roman" panose="02020603050405020304" pitchFamily="18" charset="0"/>
                          <a:cs typeface="Times New Roman" panose="02020603050405020304" pitchFamily="18" charset="0"/>
                          <a:sym typeface="+mn-ea"/>
                        </a:rPr>
                        <a:t>bid farewell to告别</a:t>
                      </a:r>
                      <a:endParaRPr sz="1600" i="1">
                        <a:latin typeface="Times New Roman" panose="02020603050405020304" pitchFamily="18" charset="0"/>
                        <a:cs typeface="Times New Roman" panose="02020603050405020304" pitchFamily="18" charset="0"/>
                        <a:sym typeface="+mn-ea"/>
                      </a:endParaRPr>
                    </a:p>
                    <a:p>
                      <a:pPr marL="342900" indent="-342900">
                        <a:buFont typeface="Arial" panose="020B0604020202020204" pitchFamily="34" charset="0"/>
                        <a:buChar char="•"/>
                      </a:pPr>
                      <a:r>
                        <a:rPr sz="1600" i="1">
                          <a:latin typeface="Times New Roman" panose="02020603050405020304" pitchFamily="18" charset="0"/>
                          <a:cs typeface="Times New Roman" panose="02020603050405020304" pitchFamily="18" charset="0"/>
                          <a:sym typeface="+mn-ea"/>
                        </a:rPr>
                        <a:t>beam /biːm/ n. 横梁；光线；电波  vt. 发送；以梁支撑；用…照射 vi. 照射；堆满笑容</a:t>
                      </a:r>
                      <a:endParaRPr sz="1600" i="1">
                        <a:latin typeface="Times New Roman" panose="02020603050405020304" pitchFamily="18" charset="0"/>
                        <a:cs typeface="Times New Roman" panose="02020603050405020304" pitchFamily="18" charset="0"/>
                        <a:sym typeface="+mn-ea"/>
                      </a:endParaRPr>
                    </a:p>
                    <a:p>
                      <a:pPr indent="0">
                        <a:buFont typeface="Arial" panose="020B0604020202020204" pitchFamily="34" charset="0"/>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sz="2400">
                          <a:latin typeface="Times New Roman" panose="02020603050405020304" pitchFamily="18" charset="0"/>
                          <a:cs typeface="Times New Roman" panose="02020603050405020304" pitchFamily="18" charset="0"/>
                          <a:sym typeface="+mn-ea"/>
                        </a:rPr>
                        <a:t>With </a:t>
                      </a:r>
                      <a:r>
                        <a:rPr sz="2400">
                          <a:solidFill>
                            <a:srgbClr val="C00000"/>
                          </a:solidFill>
                          <a:latin typeface="Times New Roman" panose="02020603050405020304" pitchFamily="18" charset="0"/>
                          <a:cs typeface="Times New Roman" panose="02020603050405020304" pitchFamily="18" charset="0"/>
                          <a:sym typeface="+mn-ea"/>
                        </a:rPr>
                        <a:t>rain</a:t>
                      </a:r>
                      <a:r>
                        <a:rPr sz="2400">
                          <a:latin typeface="Times New Roman" panose="02020603050405020304" pitchFamily="18" charset="0"/>
                          <a:cs typeface="Times New Roman" panose="02020603050405020304" pitchFamily="18" charset="0"/>
                          <a:sym typeface="+mn-ea"/>
                        </a:rPr>
                        <a:t> </a:t>
                      </a:r>
                      <a:r>
                        <a:rPr sz="2400" u="sng">
                          <a:latin typeface="Times New Roman" panose="02020603050405020304" pitchFamily="18" charset="0"/>
                          <a:cs typeface="Times New Roman" panose="02020603050405020304" pitchFamily="18" charset="0"/>
                          <a:sym typeface="+mn-ea"/>
                        </a:rPr>
                        <a:t>frantically</a:t>
                      </a:r>
                      <a:r>
                        <a:rPr sz="2400">
                          <a:latin typeface="Times New Roman" panose="02020603050405020304" pitchFamily="18" charset="0"/>
                          <a:cs typeface="Times New Roman" panose="02020603050405020304" pitchFamily="18" charset="0"/>
                          <a:sym typeface="+mn-ea"/>
                        </a:rPr>
                        <a:t> spattering down on his body, what I could see was a hero-like figure… </a:t>
                      </a:r>
                      <a:endParaRPr sz="2400">
                        <a:latin typeface="Times New Roman" panose="02020603050405020304" pitchFamily="18" charset="0"/>
                        <a:cs typeface="Times New Roman" panose="02020603050405020304" pitchFamily="18" charset="0"/>
                        <a:sym typeface="+mn-ea"/>
                      </a:endParaRPr>
                    </a:p>
                    <a:p>
                      <a:pPr marL="342900" indent="-342900">
                        <a:buFont typeface="Arial" panose="020B0604020202020204" pitchFamily="34" charset="0"/>
                        <a:buChar char="•"/>
                      </a:pPr>
                      <a:r>
                        <a:rPr sz="1600" i="1">
                          <a:latin typeface="Times New Roman" panose="02020603050405020304" pitchFamily="18" charset="0"/>
                          <a:cs typeface="Times New Roman" panose="02020603050405020304" pitchFamily="18" charset="0"/>
                          <a:sym typeface="+mn-ea"/>
                        </a:rPr>
                        <a:t> frantically /ˈfræntɪkli/ adv. 疯狂似地；狂暴地</a:t>
                      </a:r>
                      <a:endParaRPr sz="1600" i="1">
                        <a:latin typeface="Times New Roman" panose="02020603050405020304" pitchFamily="18" charset="0"/>
                        <a:cs typeface="Times New Roman" panose="02020603050405020304" pitchFamily="18" charset="0"/>
                        <a:sym typeface="+mn-ea"/>
                      </a:endParaRPr>
                    </a:p>
                  </a:txBody>
                  <a:tcPr>
                    <a:solidFill>
                      <a:srgbClr val="F0F4FB"/>
                    </a:solidFill>
                  </a:tcPr>
                </a:tc>
                <a:tc>
                  <a:txBody>
                    <a:bodyPr/>
                    <a:p>
                      <a:pPr>
                        <a:buNone/>
                      </a:pPr>
                      <a:r>
                        <a:rPr lang="zh-CN" sz="2000">
                          <a:solidFill>
                            <a:srgbClr val="7030A0"/>
                          </a:solidFill>
                          <a:latin typeface="Times New Roman" panose="02020603050405020304" pitchFamily="18" charset="0"/>
                          <a:cs typeface="Times New Roman" panose="02020603050405020304" pitchFamily="18" charset="0"/>
                          <a:sym typeface="+mn-ea"/>
                        </a:rPr>
                        <a:t>☞</a:t>
                      </a:r>
                      <a:r>
                        <a:rPr sz="2000">
                          <a:sym typeface="+mn-ea"/>
                        </a:rPr>
                        <a:t>风怒吼着，把雨打在窗户上。</a:t>
                      </a:r>
                      <a:endParaRPr sz="2000">
                        <a:sym typeface="+mn-ea"/>
                      </a:endParaRPr>
                    </a:p>
                    <a:p>
                      <a:pPr>
                        <a:buNone/>
                      </a:pPr>
                      <a:r>
                        <a:rPr lang="zh-CN" sz="2000">
                          <a:solidFill>
                            <a:srgbClr val="7030A0"/>
                          </a:solidFill>
                          <a:latin typeface="Times New Roman" panose="02020603050405020304" pitchFamily="18" charset="0"/>
                          <a:cs typeface="Times New Roman" panose="02020603050405020304" pitchFamily="18" charset="0"/>
                          <a:sym typeface="+mn-ea"/>
                        </a:rPr>
                        <a:t>☞</a:t>
                      </a:r>
                      <a:r>
                        <a:rPr sz="2000">
                          <a:sym typeface="+mn-ea"/>
                        </a:rPr>
                        <a:t>大雨倾盆，狂风怒吼。</a:t>
                      </a:r>
                      <a:endParaRPr sz="2000">
                        <a:sym typeface="+mn-ea"/>
                      </a:endParaRPr>
                    </a:p>
                    <a:p>
                      <a:pPr>
                        <a:buNone/>
                      </a:pPr>
                      <a:r>
                        <a:rPr lang="zh-CN" sz="2000">
                          <a:solidFill>
                            <a:srgbClr val="7030A0"/>
                          </a:solidFill>
                          <a:latin typeface="Times New Roman" panose="02020603050405020304" pitchFamily="18" charset="0"/>
                          <a:cs typeface="Times New Roman" panose="02020603050405020304" pitchFamily="18" charset="0"/>
                          <a:sym typeface="+mn-ea"/>
                        </a:rPr>
                        <a:t>☞</a:t>
                      </a:r>
                      <a:r>
                        <a:rPr sz="2000">
                          <a:sym typeface="+mn-ea"/>
                        </a:rPr>
                        <a:t>听到树在呼啸的寒风中吱吱作响，雨水打在车窗上，我的手心都冒汗了。</a:t>
                      </a:r>
                      <a:endParaRPr sz="2000">
                        <a:sym typeface="+mn-ea"/>
                      </a:endParaRPr>
                    </a:p>
                    <a:p>
                      <a:pPr>
                        <a:buNone/>
                      </a:pPr>
                      <a:r>
                        <a:rPr lang="zh-CN" sz="2000">
                          <a:solidFill>
                            <a:srgbClr val="7030A0"/>
                          </a:solidFill>
                          <a:latin typeface="Times New Roman" panose="02020603050405020304" pitchFamily="18" charset="0"/>
                          <a:cs typeface="Times New Roman" panose="02020603050405020304" pitchFamily="18" charset="0"/>
                          <a:sym typeface="+mn-ea"/>
                        </a:rPr>
                        <a:t>☞</a:t>
                      </a:r>
                      <a:r>
                        <a:rPr sz="2000">
                          <a:latin typeface="Times New Roman" panose="02020603050405020304" pitchFamily="18" charset="0"/>
                          <a:cs typeface="Times New Roman" panose="02020603050405020304" pitchFamily="18" charset="0"/>
                          <a:sym typeface="+mn-ea"/>
                        </a:rPr>
                        <a:t>雨水不停敲击着窗户，向最后一缕阳光告别。 （</a:t>
                      </a:r>
                      <a:r>
                        <a:rPr lang="zh-CN" sz="2000">
                          <a:latin typeface="Times New Roman" panose="02020603050405020304" pitchFamily="18" charset="0"/>
                          <a:cs typeface="Times New Roman" panose="02020603050405020304" pitchFamily="18" charset="0"/>
                          <a:sym typeface="+mn-ea"/>
                        </a:rPr>
                        <a:t>大</a:t>
                      </a:r>
                      <a:r>
                        <a:rPr sz="2000">
                          <a:latin typeface="Times New Roman" panose="02020603050405020304" pitchFamily="18" charset="0"/>
                          <a:cs typeface="Times New Roman" panose="02020603050405020304" pitchFamily="18" charset="0"/>
                          <a:sym typeface="+mn-ea"/>
                        </a:rPr>
                        <a:t>雨</a:t>
                      </a:r>
                      <a:r>
                        <a:rPr lang="zh-CN" sz="2000">
                          <a:latin typeface="Times New Roman" panose="02020603050405020304" pitchFamily="18" charset="0"/>
                          <a:cs typeface="Times New Roman" panose="02020603050405020304" pitchFamily="18" charset="0"/>
                          <a:sym typeface="+mn-ea"/>
                        </a:rPr>
                        <a:t>即将</a:t>
                      </a:r>
                      <a:r>
                        <a:rPr sz="2000">
                          <a:latin typeface="Times New Roman" panose="02020603050405020304" pitchFamily="18" charset="0"/>
                          <a:cs typeface="Times New Roman" panose="02020603050405020304" pitchFamily="18" charset="0"/>
                          <a:sym typeface="+mn-ea"/>
                        </a:rPr>
                        <a:t>来临） </a:t>
                      </a:r>
                      <a:endParaRPr sz="2000">
                        <a:latin typeface="Times New Roman" panose="02020603050405020304" pitchFamily="18" charset="0"/>
                        <a:cs typeface="Times New Roman" panose="02020603050405020304" pitchFamily="18" charset="0"/>
                        <a:sym typeface="+mn-ea"/>
                      </a:endParaRPr>
                    </a:p>
                    <a:p>
                      <a:pPr>
                        <a:buNone/>
                      </a:pPr>
                      <a:r>
                        <a:rPr lang="zh-CN" sz="2000">
                          <a:solidFill>
                            <a:srgbClr val="7030A0"/>
                          </a:solidFill>
                          <a:latin typeface="Times New Roman" panose="02020603050405020304" pitchFamily="18" charset="0"/>
                          <a:cs typeface="Times New Roman" panose="02020603050405020304" pitchFamily="18" charset="0"/>
                          <a:sym typeface="+mn-ea"/>
                        </a:rPr>
                        <a:t>☞</a:t>
                      </a:r>
                      <a:r>
                        <a:rPr sz="2000">
                          <a:sym typeface="+mn-ea"/>
                        </a:rPr>
                        <a:t>雨水疯狂地溅在他身上，我看到的是一个英雄般的身影……</a:t>
                      </a:r>
                      <a:endParaRPr sz="2000">
                        <a:sym typeface="+mn-ea"/>
                      </a:endParaRPr>
                    </a:p>
                  </a:txBody>
                  <a:tcPr>
                    <a:solidFill>
                      <a:srgbClr val="F0F4FB"/>
                    </a:solidFill>
                  </a:tcPr>
                </a:tc>
              </a:tr>
            </a:tbl>
          </a:graphicData>
        </a:graphic>
      </p:graphicFrame>
      <p:sp>
        <p:nvSpPr>
          <p:cNvPr id="3" name="Rectangle 7"/>
          <p:cNvSpPr>
            <a:spLocks noChangeArrowheads="1"/>
          </p:cNvSpPr>
          <p:nvPr/>
        </p:nvSpPr>
        <p:spPr bwMode="auto">
          <a:xfrm>
            <a:off x="-13970" y="227970"/>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
            <a:off x="-12065" y="4445"/>
            <a:ext cx="876300" cy="971550"/>
          </a:xfrm>
          <a:prstGeom prst="rect">
            <a:avLst/>
          </a:prstGeom>
        </p:spPr>
      </p:pic>
      <p:pic>
        <p:nvPicPr>
          <p:cNvPr id="7" name="图片 6"/>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212090" y="116205"/>
            <a:ext cx="509270" cy="5080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208087" y="839345"/>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 name="矩形 1"/>
          <p:cNvSpPr/>
          <p:nvPr/>
        </p:nvSpPr>
        <p:spPr>
          <a:xfrm>
            <a:off x="515620" y="1002665"/>
            <a:ext cx="10867390" cy="460375"/>
          </a:xfrm>
          <a:prstGeom prst="rect">
            <a:avLst/>
          </a:prstGeom>
        </p:spPr>
        <p:txBody>
          <a:bodyPr wrap="square">
            <a:spAutoFit/>
          </a:bodyPr>
          <a:lstStyle/>
          <a:p>
            <a:pPr algn="l"/>
            <a:r>
              <a:rPr lang="en-US" altLang="zh-CN" sz="2000" b="1" dirty="0">
                <a:solidFill>
                  <a:srgbClr val="C00000"/>
                </a:solidFill>
                <a:latin typeface="华康俪金黑W8(P)" pitchFamily="34" charset="-122"/>
                <a:ea typeface="华康俪金黑W8(P)" pitchFamily="34" charset="-122"/>
              </a:rPr>
              <a:t>3-</a:t>
            </a:r>
            <a:r>
              <a:rPr lang="en-US" altLang="zh-CN" sz="2000" b="1" dirty="0" smtClean="0">
                <a:solidFill>
                  <a:srgbClr val="C00000"/>
                </a:solidFill>
                <a:latin typeface="华康俪金黑W8(P)" pitchFamily="34" charset="-122"/>
                <a:ea typeface="华康俪金黑W8(P)" pitchFamily="34" charset="-122"/>
              </a:rPr>
              <a:t>2-2 </a:t>
            </a:r>
            <a:r>
              <a:rPr lang="en-US" altLang="zh-CN" sz="2000" b="1" dirty="0">
                <a:solidFill>
                  <a:srgbClr val="C00000"/>
                </a:solidFill>
                <a:latin typeface="华康俪金黑W8(P)" pitchFamily="34" charset="-122"/>
                <a:ea typeface="华康俪金黑W8(P)" pitchFamily="34" charset="-122"/>
              </a:rPr>
              <a:t>Rhetorical devices(修辞手法)  suitable for this Lesson --</a:t>
            </a:r>
            <a:r>
              <a:rPr lang="en-US" altLang="zh-CN" sz="2000" b="1" dirty="0">
                <a:solidFill>
                  <a:srgbClr val="002060"/>
                </a:solidFill>
                <a:latin typeface="华康俪金黑W8(P)" pitchFamily="34" charset="-122"/>
                <a:ea typeface="华康俪金黑W8(P)" pitchFamily="34" charset="-122"/>
              </a:rPr>
              <a:t> </a:t>
            </a:r>
            <a:r>
              <a:rPr lang="en-US" altLang="zh-CN" sz="2400" b="1" dirty="0">
                <a:solidFill>
                  <a:srgbClr val="002060"/>
                </a:solidFill>
                <a:latin typeface="Times New Roman" panose="02020603050405020304" pitchFamily="18" charset="0"/>
                <a:ea typeface="华康俪金黑W8(P)" pitchFamily="34" charset="-122"/>
                <a:cs typeface="Times New Roman" panose="02020603050405020304" pitchFamily="18" charset="0"/>
              </a:rPr>
              <a:t>Wind/Clouds/Rain</a:t>
            </a:r>
            <a:endParaRPr lang="en-US" altLang="zh-CN" sz="2400" b="1" dirty="0">
              <a:solidFill>
                <a:srgbClr val="002060"/>
              </a:solidFill>
              <a:latin typeface="Times New Roman" panose="02020603050405020304" pitchFamily="18" charset="0"/>
              <a:ea typeface="华康俪金黑W8(P)" pitchFamily="34" charset="-122"/>
              <a:cs typeface="Times New Roman" panose="02020603050405020304" pitchFamily="18" charset="0"/>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箭头: 燕尾形 4"/>
          <p:cNvSpPr/>
          <p:nvPr/>
        </p:nvSpPr>
        <p:spPr>
          <a:xfrm>
            <a:off x="5073251" y="140519"/>
            <a:ext cx="1657446"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03  Skills</a:t>
            </a:r>
            <a:endParaRPr lang="zh-CN" altLang="en-US" dirty="0">
              <a:solidFill>
                <a:schemeClr val="bg1"/>
              </a:solidFill>
            </a:endParaRPr>
          </a:p>
        </p:txBody>
      </p:sp>
      <p:graphicFrame>
        <p:nvGraphicFramePr>
          <p:cNvPr id="6" name="表格 5"/>
          <p:cNvGraphicFramePr/>
          <p:nvPr>
            <p:custDataLst>
              <p:tags r:id="rId1"/>
            </p:custDataLst>
          </p:nvPr>
        </p:nvGraphicFramePr>
        <p:xfrm>
          <a:off x="247015" y="1564005"/>
          <a:ext cx="11674475" cy="4971415"/>
        </p:xfrm>
        <a:graphic>
          <a:graphicData uri="http://schemas.openxmlformats.org/drawingml/2006/table">
            <a:tbl>
              <a:tblPr firstRow="1" bandRow="1">
                <a:tableStyleId>{5C22544A-7EE6-4342-B048-85BDC9FD1C3A}</a:tableStyleId>
              </a:tblPr>
              <a:tblGrid>
                <a:gridCol w="8255635"/>
                <a:gridCol w="3418840"/>
              </a:tblGrid>
              <a:tr h="490855">
                <a:tc gridSpan="2">
                  <a:txBody>
                    <a:bodyPr/>
                    <a:p>
                      <a:pPr algn="ctr">
                        <a:buNone/>
                      </a:pPr>
                      <a:r>
                        <a:rPr lang="zh-CN" altLang="en-US" sz="2400"/>
                        <a:t>Similes 明喻</a:t>
                      </a:r>
                      <a:endParaRPr lang="zh-CN" altLang="en-US" sz="2400"/>
                    </a:p>
                  </a:txBody>
                  <a:tcPr/>
                </a:tc>
                <a:tc hMerge="1">
                  <a:tcPr/>
                </a:tc>
              </a:tr>
              <a:tr h="4480560">
                <a:tc>
                  <a:txBody>
                    <a:bodyPr/>
                    <a:p>
                      <a:pPr>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en-US" sz="2400">
                          <a:solidFill>
                            <a:srgbClr val="C00000"/>
                          </a:solidFill>
                          <a:latin typeface="Times New Roman" panose="02020603050405020304" pitchFamily="18" charset="0"/>
                          <a:cs typeface="Times New Roman" panose="02020603050405020304" pitchFamily="18" charset="0"/>
                          <a:sym typeface="+mn-ea"/>
                        </a:rPr>
                        <a:t>T</a:t>
                      </a:r>
                      <a:r>
                        <a:rPr sz="2400">
                          <a:solidFill>
                            <a:srgbClr val="C00000"/>
                          </a:solidFill>
                          <a:latin typeface="Times New Roman" panose="02020603050405020304" pitchFamily="18" charset="0"/>
                          <a:cs typeface="Times New Roman" panose="02020603050405020304" pitchFamily="18" charset="0"/>
                          <a:sym typeface="+mn-ea"/>
                        </a:rPr>
                        <a:t>he bullying wind </a:t>
                      </a:r>
                      <a:r>
                        <a:rPr lang="en-US" sz="2400">
                          <a:latin typeface="Times New Roman" panose="02020603050405020304" pitchFamily="18" charset="0"/>
                          <a:cs typeface="Times New Roman" panose="02020603050405020304" pitchFamily="18" charset="0"/>
                          <a:sym typeface="+mn-ea"/>
                        </a:rPr>
                        <a:t>was </a:t>
                      </a:r>
                      <a:r>
                        <a:rPr sz="2400">
                          <a:latin typeface="Times New Roman" panose="02020603050405020304" pitchFamily="18" charset="0"/>
                          <a:cs typeface="Times New Roman" panose="02020603050405020304" pitchFamily="18" charset="0"/>
                          <a:sym typeface="+mn-ea"/>
                        </a:rPr>
                        <a:t>howling dreadfully</a:t>
                      </a:r>
                      <a:r>
                        <a:rPr sz="2400" u="sng">
                          <a:latin typeface="Times New Roman" panose="02020603050405020304" pitchFamily="18" charset="0"/>
                          <a:cs typeface="Times New Roman" panose="02020603050405020304" pitchFamily="18" charset="0"/>
                          <a:sym typeface="+mn-ea"/>
                        </a:rPr>
                        <a:t> like a homeless dog hungry for a delicious bone.</a:t>
                      </a:r>
                      <a:r>
                        <a:rPr sz="2400">
                          <a:latin typeface="Times New Roman" panose="02020603050405020304" pitchFamily="18" charset="0"/>
                          <a:cs typeface="Times New Roman" panose="02020603050405020304" pitchFamily="18" charset="0"/>
                          <a:sym typeface="+mn-ea"/>
                        </a:rPr>
                        <a:t>       </a:t>
                      </a:r>
                      <a:r>
                        <a:rPr lang="zh-CN" sz="1600" i="1">
                          <a:latin typeface="Times New Roman" panose="02020603050405020304" pitchFamily="18" charset="0"/>
                          <a:cs typeface="Times New Roman" panose="02020603050405020304" pitchFamily="18" charset="0"/>
                          <a:sym typeface="+mn-ea"/>
                        </a:rPr>
                        <a:t>bully /ˈbʊli/ v. 欺负；威吓</a:t>
                      </a:r>
                      <a:endParaRPr lang="zh-CN" sz="1600" i="1">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zh-CN" sz="1600" i="1">
                          <a:latin typeface="Times New Roman" panose="02020603050405020304" pitchFamily="18" charset="0"/>
                          <a:cs typeface="Times New Roman" panose="02020603050405020304" pitchFamily="18" charset="0"/>
                          <a:sym typeface="+mn-ea"/>
                        </a:rPr>
                        <a:t>dreadfully /ˈdredfəli/ adv. 可怕地；极其</a:t>
                      </a:r>
                      <a:endParaRPr lang="zh-CN" sz="1600" i="1">
                        <a:latin typeface="Times New Roman" panose="02020603050405020304" pitchFamily="18" charset="0"/>
                        <a:cs typeface="Times New Roman" panose="02020603050405020304" pitchFamily="18" charset="0"/>
                        <a:sym typeface="+mn-ea"/>
                      </a:endParaRPr>
                    </a:p>
                    <a:p>
                      <a:pPr>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zh-CN" sz="2400">
                          <a:solidFill>
                            <a:srgbClr val="C00000"/>
                          </a:solidFill>
                          <a:latin typeface="Times New Roman" panose="02020603050405020304" pitchFamily="18" charset="0"/>
                          <a:cs typeface="Times New Roman" panose="02020603050405020304" pitchFamily="18" charset="0"/>
                          <a:sym typeface="+mn-ea"/>
                        </a:rPr>
                        <a:t>The fragrant breeze </a:t>
                      </a:r>
                      <a:r>
                        <a:rPr lang="zh-CN" sz="2400">
                          <a:latin typeface="Times New Roman" panose="02020603050405020304" pitchFamily="18" charset="0"/>
                          <a:cs typeface="Times New Roman" panose="02020603050405020304" pitchFamily="18" charset="0"/>
                          <a:sym typeface="+mn-ea"/>
                        </a:rPr>
                        <a:t>gently touched my face, </a:t>
                      </a:r>
                      <a:r>
                        <a:rPr lang="zh-CN" sz="2400" u="sng">
                          <a:latin typeface="Times New Roman" panose="02020603050405020304" pitchFamily="18" charset="0"/>
                          <a:cs typeface="Times New Roman" panose="02020603050405020304" pitchFamily="18" charset="0"/>
                          <a:sym typeface="+mn-ea"/>
                        </a:rPr>
                        <a:t>as if comforting all the tiredness and terror along the trip.</a:t>
                      </a:r>
                      <a:endParaRPr lang="zh-CN" sz="2400">
                        <a:latin typeface="Times New Roman" panose="02020603050405020304" pitchFamily="18" charset="0"/>
                        <a:cs typeface="Times New Roman" panose="02020603050405020304" pitchFamily="18" charset="0"/>
                        <a:sym typeface="+mn-ea"/>
                      </a:endParaRPr>
                    </a:p>
                    <a:p>
                      <a:pPr>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zh-CN" sz="2400">
                          <a:latin typeface="Times New Roman" panose="02020603050405020304" pitchFamily="18" charset="0"/>
                          <a:cs typeface="Times New Roman" panose="02020603050405020304" pitchFamily="18" charset="0"/>
                          <a:sym typeface="+mn-ea"/>
                        </a:rPr>
                        <a:t>As splashing </a:t>
                      </a:r>
                      <a:r>
                        <a:rPr lang="zh-CN" sz="2400">
                          <a:solidFill>
                            <a:srgbClr val="C00000"/>
                          </a:solidFill>
                          <a:latin typeface="Times New Roman" panose="02020603050405020304" pitchFamily="18" charset="0"/>
                          <a:cs typeface="Times New Roman" panose="02020603050405020304" pitchFamily="18" charset="0"/>
                          <a:sym typeface="+mn-ea"/>
                        </a:rPr>
                        <a:t>raindrops</a:t>
                      </a:r>
                      <a:r>
                        <a:rPr lang="zh-CN" sz="2400">
                          <a:latin typeface="Times New Roman" panose="02020603050405020304" pitchFamily="18" charset="0"/>
                          <a:cs typeface="Times New Roman" panose="02020603050405020304" pitchFamily="18" charset="0"/>
                          <a:sym typeface="+mn-ea"/>
                        </a:rPr>
                        <a:t> hit the windshield </a:t>
                      </a:r>
                      <a:r>
                        <a:rPr lang="zh-CN" sz="2400" u="sng">
                          <a:latin typeface="Times New Roman" panose="02020603050405020304" pitchFamily="18" charset="0"/>
                          <a:cs typeface="Times New Roman" panose="02020603050405020304" pitchFamily="18" charset="0"/>
                          <a:sym typeface="+mn-ea"/>
                        </a:rPr>
                        <a:t>frantically</a:t>
                      </a:r>
                      <a:r>
                        <a:rPr lang="zh-CN" sz="2400">
                          <a:latin typeface="Times New Roman" panose="02020603050405020304" pitchFamily="18" charset="0"/>
                          <a:cs typeface="Times New Roman" panose="02020603050405020304" pitchFamily="18" charset="0"/>
                          <a:sym typeface="+mn-ea"/>
                        </a:rPr>
                        <a:t> and the skies were overhung with</a:t>
                      </a:r>
                      <a:r>
                        <a:rPr lang="zh-CN" sz="2400" u="sng">
                          <a:latin typeface="Times New Roman" panose="02020603050405020304" pitchFamily="18" charset="0"/>
                          <a:cs typeface="Times New Roman" panose="02020603050405020304" pitchFamily="18" charset="0"/>
                          <a:sym typeface="+mn-ea"/>
                        </a:rPr>
                        <a:t> a blanket of</a:t>
                      </a:r>
                      <a:r>
                        <a:rPr lang="zh-CN" sz="2400">
                          <a:latin typeface="Times New Roman" panose="02020603050405020304" pitchFamily="18" charset="0"/>
                          <a:cs typeface="Times New Roman" panose="02020603050405020304" pitchFamily="18" charset="0"/>
                          <a:sym typeface="+mn-ea"/>
                        </a:rPr>
                        <a:t> grey, I could barely make out the figure in the truck.   </a:t>
                      </a:r>
                      <a:r>
                        <a:rPr lang="zh-CN" sz="1600" i="1">
                          <a:latin typeface="Times New Roman" panose="02020603050405020304" pitchFamily="18" charset="0"/>
                          <a:cs typeface="Times New Roman" panose="02020603050405020304" pitchFamily="18" charset="0"/>
                          <a:sym typeface="+mn-ea"/>
                        </a:rPr>
                        <a:t>splash /splæʃ/ v. 泼洒；把（水、泥等）泼在……上</a:t>
                      </a:r>
                      <a:endParaRPr lang="zh-CN" sz="1600" i="1">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zh-CN" sz="1600" i="1">
                          <a:latin typeface="Times New Roman" panose="02020603050405020304" pitchFamily="18" charset="0"/>
                          <a:cs typeface="Times New Roman" panose="02020603050405020304" pitchFamily="18" charset="0"/>
                          <a:sym typeface="+mn-ea"/>
                        </a:rPr>
                        <a:t>windshield /ˈwɪndʃiːld/ n. 挡风玻璃</a:t>
                      </a:r>
                      <a:endParaRPr lang="zh-CN" sz="1600" i="1">
                        <a:latin typeface="Times New Roman" panose="02020603050405020304" pitchFamily="18" charset="0"/>
                        <a:cs typeface="Times New Roman" panose="02020603050405020304" pitchFamily="18" charset="0"/>
                        <a:sym typeface="+mn-ea"/>
                      </a:endParaRPr>
                    </a:p>
                    <a:p>
                      <a:pPr marL="342900" indent="-342900">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zh-CN" sz="2400">
                          <a:latin typeface="Times New Roman" panose="02020603050405020304" pitchFamily="18" charset="0"/>
                          <a:cs typeface="Times New Roman" panose="02020603050405020304" pitchFamily="18" charset="0"/>
                          <a:sym typeface="+mn-ea"/>
                        </a:rPr>
                        <a:t>A rough </a:t>
                      </a:r>
                      <a:r>
                        <a:rPr lang="zh-CN" sz="2400">
                          <a:solidFill>
                            <a:srgbClr val="C00000"/>
                          </a:solidFill>
                          <a:latin typeface="Times New Roman" panose="02020603050405020304" pitchFamily="18" charset="0"/>
                          <a:cs typeface="Times New Roman" panose="02020603050405020304" pitchFamily="18" charset="0"/>
                          <a:sym typeface="+mn-ea"/>
                        </a:rPr>
                        <a:t>wind</a:t>
                      </a:r>
                      <a:r>
                        <a:rPr lang="zh-CN" sz="2400">
                          <a:latin typeface="Times New Roman" panose="02020603050405020304" pitchFamily="18" charset="0"/>
                          <a:cs typeface="Times New Roman" panose="02020603050405020304" pitchFamily="18" charset="0"/>
                          <a:sym typeface="+mn-ea"/>
                        </a:rPr>
                        <a:t> raked my scalp and tossed leaves along the trail, </a:t>
                      </a:r>
                      <a:r>
                        <a:rPr lang="zh-CN" sz="2400" u="sng">
                          <a:latin typeface="Times New Roman" panose="02020603050405020304" pitchFamily="18" charset="0"/>
                          <a:cs typeface="Times New Roman" panose="02020603050405020304" pitchFamily="18" charset="0"/>
                          <a:sym typeface="+mn-ea"/>
                        </a:rPr>
                        <a:t>turning it into an orange-red mess</a:t>
                      </a:r>
                      <a:r>
                        <a:rPr lang="zh-CN" sz="2400">
                          <a:latin typeface="Times New Roman" panose="02020603050405020304" pitchFamily="18" charset="0"/>
                          <a:cs typeface="Times New Roman" panose="02020603050405020304" pitchFamily="18" charset="0"/>
                          <a:sym typeface="+mn-ea"/>
                        </a:rPr>
                        <a:t>.</a:t>
                      </a:r>
                      <a:endParaRPr lang="zh-CN" sz="2400">
                        <a:latin typeface="Times New Roman" panose="02020603050405020304" pitchFamily="18" charset="0"/>
                        <a:cs typeface="Times New Roman" panose="02020603050405020304" pitchFamily="18" charset="0"/>
                        <a:sym typeface="+mn-ea"/>
                      </a:endParaRPr>
                    </a:p>
                    <a:p>
                      <a:pPr marL="342900" indent="-342900">
                        <a:buFont typeface="Arial" panose="020B0604020202020204" pitchFamily="34" charset="0"/>
                        <a:buChar char="•"/>
                      </a:pPr>
                      <a:r>
                        <a:rPr lang="zh-CN" sz="1600" i="1">
                          <a:latin typeface="Times New Roman" panose="02020603050405020304" pitchFamily="18" charset="0"/>
                          <a:cs typeface="Times New Roman" panose="02020603050405020304" pitchFamily="18" charset="0"/>
                          <a:sym typeface="+mn-ea"/>
                        </a:rPr>
                        <a:t>rake /reɪk/ v. 用耙子耙；扫射 ；搜寻；（树枝或手指甲）刮擦</a:t>
                      </a:r>
                      <a:endParaRPr lang="zh-CN" sz="1600" i="1">
                        <a:latin typeface="Times New Roman" panose="02020603050405020304" pitchFamily="18" charset="0"/>
                        <a:cs typeface="Times New Roman" panose="02020603050405020304" pitchFamily="18" charset="0"/>
                        <a:sym typeface="+mn-ea"/>
                      </a:endParaRPr>
                    </a:p>
                    <a:p>
                      <a:pPr marL="342900" indent="-342900">
                        <a:buFont typeface="Arial" panose="020B0604020202020204" pitchFamily="34" charset="0"/>
                        <a:buChar char="•"/>
                      </a:pPr>
                      <a:r>
                        <a:rPr lang="zh-CN" sz="1600" i="1">
                          <a:latin typeface="Times New Roman" panose="02020603050405020304" pitchFamily="18" charset="0"/>
                          <a:cs typeface="Times New Roman" panose="02020603050405020304" pitchFamily="18" charset="0"/>
                          <a:sym typeface="+mn-ea"/>
                        </a:rPr>
                        <a:t> scalp /skælp/ n. 头皮</a:t>
                      </a:r>
                      <a:endParaRPr lang="zh-CN" sz="1600" i="1">
                        <a:latin typeface="Times New Roman" panose="02020603050405020304" pitchFamily="18" charset="0"/>
                        <a:cs typeface="Times New Roman" panose="02020603050405020304" pitchFamily="18" charset="0"/>
                        <a:sym typeface="+mn-ea"/>
                      </a:endParaRPr>
                    </a:p>
                    <a:p>
                      <a:pPr marL="342900" indent="-342900">
                        <a:buFont typeface="Arial" panose="020B0604020202020204" pitchFamily="34" charset="0"/>
                        <a:buChar char="•"/>
                      </a:pPr>
                      <a:r>
                        <a:rPr lang="zh-CN" sz="1600" i="1">
                          <a:latin typeface="Times New Roman" panose="02020603050405020304" pitchFamily="18" charset="0"/>
                          <a:cs typeface="Times New Roman" panose="02020603050405020304" pitchFamily="18" charset="0"/>
                          <a:sym typeface="+mn-ea"/>
                        </a:rPr>
                        <a:t>toss /tɒs/ v. 抛，投</a:t>
                      </a:r>
                      <a:endParaRPr lang="zh-CN" sz="1600" i="1">
                        <a:latin typeface="Times New Roman" panose="02020603050405020304" pitchFamily="18" charset="0"/>
                        <a:cs typeface="Times New Roman" panose="02020603050405020304" pitchFamily="18" charset="0"/>
                        <a:sym typeface="+mn-ea"/>
                      </a:endParaRPr>
                    </a:p>
                  </a:txBody>
                  <a:tcPr>
                    <a:solidFill>
                      <a:srgbClr val="F0F4FB"/>
                    </a:solidFill>
                  </a:tcPr>
                </a:tc>
                <a:tc>
                  <a:txBody>
                    <a:bodyPr/>
                    <a:p>
                      <a:pPr>
                        <a:buNone/>
                      </a:pPr>
                      <a:r>
                        <a:rPr lang="zh-CN" sz="2000">
                          <a:solidFill>
                            <a:srgbClr val="7030A0"/>
                          </a:solidFill>
                          <a:latin typeface="Times New Roman" panose="02020603050405020304" pitchFamily="18" charset="0"/>
                          <a:cs typeface="Times New Roman" panose="02020603050405020304" pitchFamily="18" charset="0"/>
                          <a:sym typeface="+mn-ea"/>
                        </a:rPr>
                        <a:t>☞</a:t>
                      </a:r>
                      <a:r>
                        <a:rPr lang="zh-CN" sz="2000">
                          <a:sym typeface="+mn-ea"/>
                        </a:rPr>
                        <a:t>咄咄逼人的冷</a:t>
                      </a:r>
                      <a:r>
                        <a:rPr sz="2000">
                          <a:sym typeface="+mn-ea"/>
                        </a:rPr>
                        <a:t>风像一只无家可归的狗渴望着美味的骨头一样呼啸</a:t>
                      </a:r>
                      <a:r>
                        <a:rPr lang="zh-CN" sz="2000">
                          <a:sym typeface="+mn-ea"/>
                        </a:rPr>
                        <a:t>。</a:t>
                      </a:r>
                      <a:endParaRPr lang="zh-CN" sz="2000">
                        <a:sym typeface="+mn-ea"/>
                      </a:endParaRPr>
                    </a:p>
                    <a:p>
                      <a:pPr>
                        <a:buNone/>
                      </a:pPr>
                      <a:r>
                        <a:rPr lang="zh-CN" sz="2000">
                          <a:solidFill>
                            <a:srgbClr val="7030A0"/>
                          </a:solidFill>
                          <a:latin typeface="Times New Roman" panose="02020603050405020304" pitchFamily="18" charset="0"/>
                          <a:cs typeface="Times New Roman" panose="02020603050405020304" pitchFamily="18" charset="0"/>
                          <a:sym typeface="+mn-ea"/>
                        </a:rPr>
                        <a:t>☞</a:t>
                      </a:r>
                      <a:r>
                        <a:rPr lang="zh-CN" sz="2000">
                          <a:sym typeface="+mn-ea"/>
                        </a:rPr>
                        <a:t>芬芳的微风轻轻抚摸着我的脸庞，仿佛抚慰着我所有的的疲惫和恐惧。</a:t>
                      </a:r>
                      <a:endParaRPr lang="zh-CN" sz="2000">
                        <a:sym typeface="+mn-ea"/>
                      </a:endParaRPr>
                    </a:p>
                    <a:p>
                      <a:pPr>
                        <a:buNone/>
                      </a:pPr>
                      <a:r>
                        <a:rPr lang="zh-CN" sz="2000">
                          <a:solidFill>
                            <a:srgbClr val="7030A0"/>
                          </a:solidFill>
                          <a:latin typeface="Times New Roman" panose="02020603050405020304" pitchFamily="18" charset="0"/>
                          <a:cs typeface="Times New Roman" panose="02020603050405020304" pitchFamily="18" charset="0"/>
                          <a:sym typeface="+mn-ea"/>
                        </a:rPr>
                        <a:t>☞</a:t>
                      </a:r>
                      <a:r>
                        <a:rPr lang="zh-CN" sz="2000">
                          <a:latin typeface="Times New Roman" panose="02020603050405020304" pitchFamily="18" charset="0"/>
                          <a:cs typeface="Times New Roman" panose="02020603050405020304" pitchFamily="18" charset="0"/>
                          <a:sym typeface="+mn-ea"/>
                        </a:rPr>
                        <a:t>雨滴疯狂地打在挡风玻璃上，天空笼罩在一片灰色之中，我几乎看不清卡车里的人影。</a:t>
                      </a:r>
                      <a:endParaRPr lang="zh-CN" sz="2000">
                        <a:latin typeface="Times New Roman" panose="02020603050405020304" pitchFamily="18" charset="0"/>
                        <a:cs typeface="Times New Roman" panose="02020603050405020304" pitchFamily="18" charset="0"/>
                        <a:sym typeface="+mn-ea"/>
                      </a:endParaRPr>
                    </a:p>
                    <a:p>
                      <a:pPr>
                        <a:buNone/>
                      </a:pPr>
                      <a:r>
                        <a:rPr lang="zh-CN" sz="2000">
                          <a:solidFill>
                            <a:srgbClr val="7030A0"/>
                          </a:solidFill>
                          <a:latin typeface="Times New Roman" panose="02020603050405020304" pitchFamily="18" charset="0"/>
                          <a:cs typeface="Times New Roman" panose="02020603050405020304" pitchFamily="18" charset="0"/>
                          <a:sym typeface="+mn-ea"/>
                        </a:rPr>
                        <a:t>☞</a:t>
                      </a:r>
                      <a:r>
                        <a:rPr lang="zh-CN" altLang="en-US" sz="2000">
                          <a:latin typeface="Times New Roman" panose="02020603050405020304" pitchFamily="18" charset="0"/>
                          <a:cs typeface="Times New Roman" panose="02020603050405020304" pitchFamily="18" charset="0"/>
                          <a:sym typeface="+mn-ea"/>
                        </a:rPr>
                        <a:t>一阵狂风刮过我的头皮，树叶在小径上胡乱飞舞，把我的头皮变成了一片橘红色的狼藉。</a:t>
                      </a:r>
                      <a:endParaRPr lang="zh-CN" altLang="en-US" sz="2000">
                        <a:latin typeface="Times New Roman" panose="02020603050405020304" pitchFamily="18" charset="0"/>
                        <a:cs typeface="Times New Roman" panose="02020603050405020304" pitchFamily="18" charset="0"/>
                        <a:sym typeface="+mn-ea"/>
                      </a:endParaRPr>
                    </a:p>
                  </a:txBody>
                  <a:tcPr>
                    <a:solidFill>
                      <a:srgbClr val="F0F4FB"/>
                    </a:solidFill>
                  </a:tcPr>
                </a:tc>
              </a:tr>
            </a:tbl>
          </a:graphicData>
        </a:graphic>
      </p:graphicFrame>
      <p:sp>
        <p:nvSpPr>
          <p:cNvPr id="3" name="Rectangle 7"/>
          <p:cNvSpPr>
            <a:spLocks noChangeArrowheads="1"/>
          </p:cNvSpPr>
          <p:nvPr/>
        </p:nvSpPr>
        <p:spPr bwMode="auto">
          <a:xfrm>
            <a:off x="-13970" y="227970"/>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
            <a:off x="-12065" y="4445"/>
            <a:ext cx="876300" cy="971550"/>
          </a:xfrm>
          <a:prstGeom prst="rect">
            <a:avLst/>
          </a:prstGeom>
        </p:spPr>
      </p:pic>
      <p:pic>
        <p:nvPicPr>
          <p:cNvPr id="7" name="图片 6"/>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212090" y="116205"/>
            <a:ext cx="509270" cy="5080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208087" y="839345"/>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 name="矩形 1"/>
          <p:cNvSpPr/>
          <p:nvPr/>
        </p:nvSpPr>
        <p:spPr>
          <a:xfrm>
            <a:off x="515620" y="1002665"/>
            <a:ext cx="11080750" cy="460375"/>
          </a:xfrm>
          <a:prstGeom prst="rect">
            <a:avLst/>
          </a:prstGeom>
        </p:spPr>
        <p:txBody>
          <a:bodyPr wrap="square">
            <a:spAutoFit/>
          </a:bodyPr>
          <a:lstStyle/>
          <a:p>
            <a:pPr algn="l"/>
            <a:r>
              <a:rPr lang="en-US" altLang="zh-CN" sz="2000" b="1" dirty="0">
                <a:solidFill>
                  <a:srgbClr val="C00000"/>
                </a:solidFill>
                <a:latin typeface="华康俪金黑W8(P)" pitchFamily="34" charset="-122"/>
                <a:ea typeface="华康俪金黑W8(P)" pitchFamily="34" charset="-122"/>
              </a:rPr>
              <a:t>3-</a:t>
            </a:r>
            <a:r>
              <a:rPr lang="en-US" altLang="zh-CN" sz="2000" b="1" dirty="0" smtClean="0">
                <a:solidFill>
                  <a:srgbClr val="C00000"/>
                </a:solidFill>
                <a:latin typeface="华康俪金黑W8(P)" pitchFamily="34" charset="-122"/>
                <a:ea typeface="华康俪金黑W8(P)" pitchFamily="34" charset="-122"/>
              </a:rPr>
              <a:t>2-3 </a:t>
            </a:r>
            <a:r>
              <a:rPr lang="en-US" altLang="zh-CN" sz="2000" b="1" dirty="0">
                <a:solidFill>
                  <a:srgbClr val="C00000"/>
                </a:solidFill>
                <a:latin typeface="华康俪金黑W8(P)" pitchFamily="34" charset="-122"/>
                <a:ea typeface="华康俪金黑W8(P)" pitchFamily="34" charset="-122"/>
              </a:rPr>
              <a:t>Rhetorical devices(修辞手法)  suitable for this Lesson --</a:t>
            </a:r>
            <a:r>
              <a:rPr lang="en-US" altLang="zh-CN" sz="2000" b="1" dirty="0">
                <a:solidFill>
                  <a:srgbClr val="002060"/>
                </a:solidFill>
                <a:latin typeface="华康俪金黑W8(P)" pitchFamily="34" charset="-122"/>
                <a:ea typeface="华康俪金黑W8(P)" pitchFamily="34" charset="-122"/>
              </a:rPr>
              <a:t> </a:t>
            </a:r>
            <a:r>
              <a:rPr lang="en-US" altLang="zh-CN" sz="2400" b="1" dirty="0">
                <a:solidFill>
                  <a:srgbClr val="002060"/>
                </a:solidFill>
                <a:latin typeface="Times New Roman" panose="02020603050405020304" pitchFamily="18" charset="0"/>
                <a:ea typeface="华康俪金黑W8(P)" pitchFamily="34" charset="-122"/>
                <a:cs typeface="Times New Roman" panose="02020603050405020304" pitchFamily="18" charset="0"/>
              </a:rPr>
              <a:t>Darkness/ Night</a:t>
            </a:r>
            <a:endParaRPr lang="en-US" altLang="zh-CN" sz="2400" b="1" dirty="0">
              <a:solidFill>
                <a:srgbClr val="002060"/>
              </a:solidFill>
              <a:latin typeface="Times New Roman" panose="02020603050405020304" pitchFamily="18" charset="0"/>
              <a:ea typeface="华康俪金黑W8(P)" pitchFamily="34" charset="-122"/>
              <a:cs typeface="Times New Roman" panose="02020603050405020304" pitchFamily="18" charset="0"/>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箭头: 燕尾形 4"/>
          <p:cNvSpPr/>
          <p:nvPr/>
        </p:nvSpPr>
        <p:spPr>
          <a:xfrm>
            <a:off x="5073251" y="140519"/>
            <a:ext cx="1657446"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03  Skills</a:t>
            </a:r>
            <a:endParaRPr lang="zh-CN" altLang="en-US" dirty="0">
              <a:solidFill>
                <a:schemeClr val="bg1"/>
              </a:solidFill>
            </a:endParaRPr>
          </a:p>
        </p:txBody>
      </p:sp>
      <p:graphicFrame>
        <p:nvGraphicFramePr>
          <p:cNvPr id="6" name="表格 5"/>
          <p:cNvGraphicFramePr/>
          <p:nvPr>
            <p:custDataLst>
              <p:tags r:id="rId1"/>
            </p:custDataLst>
          </p:nvPr>
        </p:nvGraphicFramePr>
        <p:xfrm>
          <a:off x="250825" y="1564005"/>
          <a:ext cx="11670665" cy="3997325"/>
        </p:xfrm>
        <a:graphic>
          <a:graphicData uri="http://schemas.openxmlformats.org/drawingml/2006/table">
            <a:tbl>
              <a:tblPr firstRow="1" bandRow="1">
                <a:tableStyleId>{5C22544A-7EE6-4342-B048-85BDC9FD1C3A}</a:tableStyleId>
              </a:tblPr>
              <a:tblGrid>
                <a:gridCol w="8307070"/>
                <a:gridCol w="3363595"/>
              </a:tblGrid>
              <a:tr h="492125">
                <a:tc gridSpan="2">
                  <a:txBody>
                    <a:bodyPr/>
                    <a:p>
                      <a:pPr algn="ctr">
                        <a:buNone/>
                      </a:pPr>
                      <a:r>
                        <a:rPr lang="zh-CN" altLang="en-US" sz="2400"/>
                        <a:t>Metaphors隐喻</a:t>
                      </a:r>
                      <a:endParaRPr lang="zh-CN" altLang="en-US" sz="2400"/>
                    </a:p>
                  </a:txBody>
                  <a:tcPr/>
                </a:tc>
                <a:tc hMerge="1">
                  <a:tcPr/>
                </a:tc>
              </a:tr>
              <a:tr h="1671955">
                <a:tc>
                  <a:txBody>
                    <a:bodyPr/>
                    <a:p>
                      <a:pPr>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zh-CN" altLang="en-US" sz="2400">
                          <a:solidFill>
                            <a:srgbClr val="C00000"/>
                          </a:solidFill>
                          <a:latin typeface="Times New Roman" panose="02020603050405020304" pitchFamily="18" charset="0"/>
                          <a:cs typeface="Times New Roman" panose="02020603050405020304" pitchFamily="18" charset="0"/>
                          <a:sym typeface="+mn-ea"/>
                        </a:rPr>
                        <a:t>Darkness</a:t>
                      </a:r>
                      <a:r>
                        <a:rPr lang="zh-CN" altLang="en-US" sz="2400">
                          <a:latin typeface="Times New Roman" panose="02020603050405020304" pitchFamily="18" charset="0"/>
                          <a:cs typeface="Times New Roman" panose="02020603050405020304" pitchFamily="18" charset="0"/>
                          <a:sym typeface="+mn-ea"/>
                        </a:rPr>
                        <a:t> </a:t>
                      </a:r>
                      <a:r>
                        <a:rPr lang="zh-CN" altLang="en-US" sz="2400" u="sng">
                          <a:latin typeface="Times New Roman" panose="02020603050405020304" pitchFamily="18" charset="0"/>
                          <a:cs typeface="Times New Roman" panose="02020603050405020304" pitchFamily="18" charset="0"/>
                          <a:sym typeface="+mn-ea"/>
                        </a:rPr>
                        <a:t>gently hummed</a:t>
                      </a:r>
                      <a:r>
                        <a:rPr lang="zh-CN" altLang="en-US" sz="2400">
                          <a:latin typeface="Times New Roman" panose="02020603050405020304" pitchFamily="18" charset="0"/>
                          <a:cs typeface="Times New Roman" panose="02020603050405020304" pitchFamily="18" charset="0"/>
                          <a:sym typeface="+mn-ea"/>
                        </a:rPr>
                        <a:t> a lullaby</a:t>
                      </a:r>
                      <a:r>
                        <a:rPr lang="en-US" altLang="zh-CN" sz="2400">
                          <a:latin typeface="Times New Roman" panose="02020603050405020304" pitchFamily="18" charset="0"/>
                          <a:cs typeface="Times New Roman" panose="02020603050405020304" pitchFamily="18" charset="0"/>
                          <a:sym typeface="+mn-ea"/>
                        </a:rPr>
                        <a:t>.</a:t>
                      </a:r>
                      <a:r>
                        <a:rPr lang="zh-CN" altLang="en-US" sz="2400">
                          <a:latin typeface="Times New Roman" panose="02020603050405020304" pitchFamily="18" charset="0"/>
                          <a:cs typeface="Times New Roman" panose="02020603050405020304" pitchFamily="18" charset="0"/>
                          <a:sym typeface="+mn-ea"/>
                        </a:rPr>
                        <a:t>  </a:t>
                      </a:r>
                      <a:endParaRPr lang="zh-CN" altLang="en-US" sz="2400">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zh-CN" sz="1600" i="1">
                          <a:latin typeface="Times New Roman" panose="02020603050405020304" pitchFamily="18" charset="0"/>
                          <a:cs typeface="Times New Roman" panose="02020603050405020304" pitchFamily="18" charset="0"/>
                          <a:sym typeface="+mn-ea"/>
                        </a:rPr>
                        <a:t>hum /hʌm/ v. 哼（曲子）；发低哼声           lullaby /ˈlʌləbaɪ/ n. 摇篮曲；催眠曲</a:t>
                      </a:r>
                      <a:endParaRPr lang="zh-CN" sz="1600" i="1">
                        <a:latin typeface="Times New Roman" panose="02020603050405020304" pitchFamily="18" charset="0"/>
                        <a:cs typeface="Times New Roman" panose="02020603050405020304" pitchFamily="18" charset="0"/>
                        <a:sym typeface="+mn-ea"/>
                      </a:endParaRPr>
                    </a:p>
                    <a:p>
                      <a:pPr marL="342900" indent="-342900">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zh-CN" altLang="en-US" sz="2400">
                          <a:solidFill>
                            <a:srgbClr val="C00000"/>
                          </a:solidFill>
                          <a:latin typeface="Times New Roman" panose="02020603050405020304" pitchFamily="18" charset="0"/>
                          <a:cs typeface="Times New Roman" panose="02020603050405020304" pitchFamily="18" charset="0"/>
                          <a:sym typeface="+mn-ea"/>
                        </a:rPr>
                        <a:t>Darkness</a:t>
                      </a:r>
                      <a:r>
                        <a:rPr lang="zh-CN" altLang="en-US" sz="2400">
                          <a:latin typeface="Times New Roman" panose="02020603050405020304" pitchFamily="18" charset="0"/>
                          <a:cs typeface="Times New Roman" panose="02020603050405020304" pitchFamily="18" charset="0"/>
                          <a:sym typeface="+mn-ea"/>
                        </a:rPr>
                        <a:t> </a:t>
                      </a:r>
                      <a:r>
                        <a:rPr lang="zh-CN" altLang="en-US" sz="2400" u="sng">
                          <a:latin typeface="Times New Roman" panose="02020603050405020304" pitchFamily="18" charset="0"/>
                          <a:cs typeface="Times New Roman" panose="02020603050405020304" pitchFamily="18" charset="0"/>
                          <a:sym typeface="+mn-ea"/>
                        </a:rPr>
                        <a:t>wrapped</a:t>
                      </a:r>
                      <a:r>
                        <a:rPr lang="zh-CN" altLang="en-US" sz="2400">
                          <a:latin typeface="Times New Roman" panose="02020603050405020304" pitchFamily="18" charset="0"/>
                          <a:cs typeface="Times New Roman" panose="02020603050405020304" pitchFamily="18" charset="0"/>
                          <a:sym typeface="+mn-ea"/>
                        </a:rPr>
                        <a:t> around me.  </a:t>
                      </a:r>
                      <a:r>
                        <a:rPr lang="zh-CN" sz="1600" i="1">
                          <a:latin typeface="Times New Roman" panose="02020603050405020304" pitchFamily="18" charset="0"/>
                          <a:cs typeface="Times New Roman" panose="02020603050405020304" pitchFamily="18" charset="0"/>
                          <a:sym typeface="+mn-ea"/>
                        </a:rPr>
                        <a:t>(wrap /ræp/ vt. 包；缠绕；隐藏；掩护)</a:t>
                      </a:r>
                      <a:endParaRPr lang="zh-CN" sz="1600" i="1">
                        <a:latin typeface="Times New Roman" panose="02020603050405020304" pitchFamily="18" charset="0"/>
                        <a:cs typeface="Times New Roman" panose="02020603050405020304" pitchFamily="18" charset="0"/>
                        <a:sym typeface="+mn-ea"/>
                      </a:endParaRPr>
                    </a:p>
                    <a:p>
                      <a:pPr>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en-US" altLang="zh-CN" sz="2400">
                          <a:latin typeface="Times New Roman" panose="02020603050405020304" pitchFamily="18" charset="0"/>
                          <a:cs typeface="Times New Roman" panose="02020603050405020304" pitchFamily="18" charset="0"/>
                          <a:sym typeface="+mn-ea"/>
                        </a:rPr>
                        <a:t>Twilight </a:t>
                      </a:r>
                      <a:r>
                        <a:rPr lang="en-US" altLang="zh-CN" sz="2400" u="sng">
                          <a:latin typeface="Times New Roman" panose="02020603050405020304" pitchFamily="18" charset="0"/>
                          <a:cs typeface="Times New Roman" panose="02020603050405020304" pitchFamily="18" charset="0"/>
                          <a:sym typeface="+mn-ea"/>
                        </a:rPr>
                        <a:t>merged into</a:t>
                      </a:r>
                      <a:r>
                        <a:rPr lang="en-US" altLang="zh-CN" sz="2400">
                          <a:latin typeface="Times New Roman" panose="02020603050405020304" pitchFamily="18" charset="0"/>
                          <a:cs typeface="Times New Roman" panose="02020603050405020304" pitchFamily="18" charset="0"/>
                          <a:sym typeface="+mn-ea"/>
                        </a:rPr>
                        <a:t> </a:t>
                      </a:r>
                      <a:r>
                        <a:rPr lang="en-US" altLang="zh-CN" sz="2400">
                          <a:solidFill>
                            <a:srgbClr val="C00000"/>
                          </a:solidFill>
                          <a:latin typeface="Times New Roman" panose="02020603050405020304" pitchFamily="18" charset="0"/>
                          <a:cs typeface="Times New Roman" panose="02020603050405020304" pitchFamily="18" charset="0"/>
                          <a:sym typeface="+mn-ea"/>
                        </a:rPr>
                        <a:t>darkness</a:t>
                      </a:r>
                      <a:r>
                        <a:rPr lang="en-US" altLang="zh-CN" sz="2400">
                          <a:latin typeface="Times New Roman" panose="02020603050405020304" pitchFamily="18" charset="0"/>
                          <a:cs typeface="Times New Roman" panose="02020603050405020304" pitchFamily="18" charset="0"/>
                          <a:sym typeface="+mn-ea"/>
                        </a:rPr>
                        <a:t>.  </a:t>
                      </a:r>
                      <a:r>
                        <a:rPr lang="zh-CN" sz="1600" i="1">
                          <a:latin typeface="Times New Roman" panose="02020603050405020304" pitchFamily="18" charset="0"/>
                          <a:cs typeface="Times New Roman" panose="02020603050405020304" pitchFamily="18" charset="0"/>
                          <a:sym typeface="+mn-ea"/>
                        </a:rPr>
                        <a:t>(merge /mɜːdʒ/ vt. 合并；吞没)</a:t>
                      </a:r>
                      <a:endParaRPr lang="zh-CN" sz="1600" i="1">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zh-CN" sz="1600" i="1">
                          <a:latin typeface="Times New Roman" panose="02020603050405020304" pitchFamily="18" charset="0"/>
                          <a:cs typeface="Times New Roman" panose="02020603050405020304" pitchFamily="18" charset="0"/>
                          <a:sym typeface="+mn-ea"/>
                        </a:rPr>
                        <a:t>twilight /ˈtwaɪlaɪt/ n. 黄昏，暮色；衰退期  adj. 虚幻的；模糊的，朦胧的</a:t>
                      </a:r>
                      <a:endParaRPr lang="zh-CN" sz="1600" i="1">
                        <a:latin typeface="Times New Roman" panose="02020603050405020304" pitchFamily="18" charset="0"/>
                        <a:cs typeface="Times New Roman" panose="02020603050405020304" pitchFamily="18" charset="0"/>
                        <a:sym typeface="+mn-ea"/>
                      </a:endParaRPr>
                    </a:p>
                    <a:p>
                      <a:pPr marL="342900" indent="-342900">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zh-CN" altLang="en-US" sz="2400">
                          <a:latin typeface="Times New Roman" panose="02020603050405020304" pitchFamily="18" charset="0"/>
                          <a:cs typeface="Times New Roman" panose="02020603050405020304" pitchFamily="18" charset="0"/>
                        </a:rPr>
                        <a:t>But no more helicopters came and it was getting dark again.  </a:t>
                      </a:r>
                      <a:endParaRPr lang="zh-CN" altLang="en-US" sz="2400">
                        <a:latin typeface="Times New Roman" panose="02020603050405020304" pitchFamily="18" charset="0"/>
                        <a:cs typeface="Times New Roman" panose="02020603050405020304" pitchFamily="18" charset="0"/>
                      </a:endParaRPr>
                    </a:p>
                    <a:p>
                      <a:pPr marL="342900" indent="-342900">
                        <a:buNone/>
                      </a:pPr>
                      <a:r>
                        <a:rPr lang="zh-CN" altLang="en-US" sz="2400">
                          <a:latin typeface="Times New Roman" panose="02020603050405020304" pitchFamily="18" charset="0"/>
                          <a:cs typeface="Times New Roman" panose="02020603050405020304" pitchFamily="18" charset="0"/>
                        </a:rPr>
                        <a:t>Immediately, an </a:t>
                      </a:r>
                      <a:r>
                        <a:rPr lang="en-US" altLang="zh-CN" sz="2400">
                          <a:latin typeface="Times New Roman" panose="02020603050405020304" pitchFamily="18" charset="0"/>
                          <a:cs typeface="Times New Roman" panose="02020603050405020304" pitchFamily="18" charset="0"/>
                        </a:rPr>
                        <a:t>impenetrable/ utter</a:t>
                      </a:r>
                      <a:r>
                        <a:rPr lang="zh-CN" altLang="en-US" sz="2400">
                          <a:latin typeface="Times New Roman" panose="02020603050405020304" pitchFamily="18" charset="0"/>
                          <a:cs typeface="Times New Roman" panose="02020603050405020304" pitchFamily="18" charset="0"/>
                        </a:rPr>
                        <a:t> </a:t>
                      </a:r>
                      <a:r>
                        <a:rPr lang="zh-CN" altLang="en-US" sz="2400">
                          <a:solidFill>
                            <a:srgbClr val="C00000"/>
                          </a:solidFill>
                          <a:latin typeface="Times New Roman" panose="02020603050405020304" pitchFamily="18" charset="0"/>
                          <a:cs typeface="Times New Roman" panose="02020603050405020304" pitchFamily="18" charset="0"/>
                        </a:rPr>
                        <a:t>darkness</a:t>
                      </a:r>
                      <a:r>
                        <a:rPr lang="zh-CN" altLang="en-US" sz="2400">
                          <a:latin typeface="Times New Roman" panose="02020603050405020304" pitchFamily="18" charset="0"/>
                          <a:cs typeface="Times New Roman" panose="02020603050405020304" pitchFamily="18" charset="0"/>
                        </a:rPr>
                        <a:t> </a:t>
                      </a:r>
                      <a:r>
                        <a:rPr lang="zh-CN" altLang="en-US" sz="2400" u="sng">
                          <a:latin typeface="Times New Roman" panose="02020603050405020304" pitchFamily="18" charset="0"/>
                          <a:cs typeface="Times New Roman" panose="02020603050405020304" pitchFamily="18" charset="0"/>
                        </a:rPr>
                        <a:t>ruled</a:t>
                      </a:r>
                      <a:r>
                        <a:rPr lang="zh-CN" altLang="en-US" sz="2400">
                          <a:latin typeface="Times New Roman" panose="02020603050405020304" pitchFamily="18" charset="0"/>
                          <a:cs typeface="Times New Roman" panose="02020603050405020304" pitchFamily="18" charset="0"/>
                        </a:rPr>
                        <a:t> the forest.</a:t>
                      </a:r>
                      <a:endParaRPr lang="zh-CN" altLang="en-US" sz="240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sz="1600" i="1">
                          <a:latin typeface="Times New Roman" panose="02020603050405020304" pitchFamily="18" charset="0"/>
                          <a:cs typeface="Times New Roman" panose="02020603050405020304" pitchFamily="18" charset="0"/>
                        </a:rPr>
                        <a:t>impenetrable /ɪmˈpenɪtrəbl/ adj. 不能通过的；顽固的；费解的；无法透视的</a:t>
                      </a:r>
                      <a:endParaRPr lang="zh-CN" sz="1600" i="1">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sz="1600" i="1">
                          <a:latin typeface="Times New Roman" panose="02020603050405020304" pitchFamily="18" charset="0"/>
                          <a:cs typeface="Times New Roman" panose="02020603050405020304" pitchFamily="18" charset="0"/>
                        </a:rPr>
                        <a:t>utter /ˈʌtə(r)/ adj. 完全的；彻底的；无条件的</a:t>
                      </a:r>
                      <a:endParaRPr lang="zh-CN" sz="1600" i="1">
                        <a:latin typeface="Times New Roman" panose="02020603050405020304" pitchFamily="18" charset="0"/>
                        <a:cs typeface="Times New Roman" panose="02020603050405020304" pitchFamily="18" charset="0"/>
                      </a:endParaRPr>
                    </a:p>
                    <a:p>
                      <a:pPr marL="342900" indent="-342900">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en-US" altLang="zh-CN" sz="2400">
                          <a:latin typeface="Times New Roman" panose="02020603050405020304" pitchFamily="18" charset="0"/>
                          <a:cs typeface="Times New Roman" panose="02020603050405020304" pitchFamily="18" charset="0"/>
                        </a:rPr>
                        <a:t>A huge shape </a:t>
                      </a:r>
                      <a:r>
                        <a:rPr lang="en-US" altLang="zh-CN" sz="2400" u="sng">
                          <a:latin typeface="Times New Roman" panose="02020603050405020304" pitchFamily="18" charset="0"/>
                          <a:cs typeface="Times New Roman" panose="02020603050405020304" pitchFamily="18" charset="0"/>
                        </a:rPr>
                        <a:t>loomed up</a:t>
                      </a:r>
                      <a:r>
                        <a:rPr lang="en-US" altLang="zh-CN" sz="2400">
                          <a:latin typeface="Times New Roman" panose="02020603050405020304" pitchFamily="18" charset="0"/>
                          <a:cs typeface="Times New Roman" panose="02020603050405020304" pitchFamily="18" charset="0"/>
                        </a:rPr>
                        <a:t> through </a:t>
                      </a:r>
                      <a:r>
                        <a:rPr lang="en-US" altLang="zh-CN" sz="2400">
                          <a:solidFill>
                            <a:srgbClr val="C00000"/>
                          </a:solidFill>
                          <a:latin typeface="Times New Roman" panose="02020603050405020304" pitchFamily="18" charset="0"/>
                          <a:cs typeface="Times New Roman" panose="02020603050405020304" pitchFamily="18" charset="0"/>
                        </a:rPr>
                        <a:t>the mist</a:t>
                      </a:r>
                      <a:r>
                        <a:rPr lang="en-US" altLang="zh-CN" sz="2400">
                          <a:latin typeface="Times New Roman" panose="02020603050405020304" pitchFamily="18" charset="0"/>
                          <a:cs typeface="Times New Roman" panose="02020603050405020304" pitchFamily="18" charset="0"/>
                        </a:rPr>
                        <a:t>.</a:t>
                      </a:r>
                      <a:endParaRPr lang="en-US" altLang="zh-CN" sz="2400">
                        <a:latin typeface="Times New Roman" panose="02020603050405020304" pitchFamily="18" charset="0"/>
                        <a:cs typeface="Times New Roman" panose="02020603050405020304" pitchFamily="18" charset="0"/>
                      </a:endParaRPr>
                    </a:p>
                    <a:p>
                      <a:pPr marL="285750" indent="-285750" algn="l">
                        <a:buClrTx/>
                        <a:buSzTx/>
                        <a:buFont typeface="Arial" panose="020B0604020202020204" pitchFamily="34" charset="0"/>
                      </a:pPr>
                      <a:r>
                        <a:rPr lang="zh-CN" sz="1600" i="1">
                          <a:latin typeface="Times New Roman" panose="02020603050405020304" pitchFamily="18" charset="0"/>
                          <a:cs typeface="Times New Roman" panose="02020603050405020304" pitchFamily="18" charset="0"/>
                        </a:rPr>
                        <a:t>loom /luːm/ v. 赫然耸现，可怕地出现；显得突出，逼近；（不祥之事）似将发生</a:t>
                      </a:r>
                      <a:endParaRPr lang="zh-CN" sz="1600" i="1">
                        <a:latin typeface="Times New Roman" panose="02020603050405020304" pitchFamily="18" charset="0"/>
                        <a:cs typeface="Times New Roman" panose="02020603050405020304" pitchFamily="18" charset="0"/>
                      </a:endParaRPr>
                    </a:p>
                    <a:p>
                      <a:pPr>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en-US" altLang="zh-CN" sz="2400">
                          <a:latin typeface="Times New Roman" panose="02020603050405020304" pitchFamily="18" charset="0"/>
                          <a:cs typeface="Times New Roman" panose="02020603050405020304" pitchFamily="18" charset="0"/>
                        </a:rPr>
                        <a:t>Two </a:t>
                      </a:r>
                      <a:r>
                        <a:rPr lang="en-US" altLang="zh-CN" sz="2400" u="sng">
                          <a:latin typeface="Times New Roman" panose="02020603050405020304" pitchFamily="18" charset="0"/>
                          <a:cs typeface="Times New Roman" panose="02020603050405020304" pitchFamily="18" charset="0"/>
                        </a:rPr>
                        <a:t>flickering</a:t>
                      </a:r>
                      <a:r>
                        <a:rPr lang="en-US" altLang="zh-CN" sz="2400">
                          <a:latin typeface="Times New Roman" panose="02020603050405020304" pitchFamily="18" charset="0"/>
                          <a:cs typeface="Times New Roman" panose="02020603050405020304" pitchFamily="18" charset="0"/>
                        </a:rPr>
                        <a:t> shapes could be </a:t>
                      </a:r>
                      <a:r>
                        <a:rPr lang="en-US" altLang="zh-CN" sz="2400" u="sng">
                          <a:latin typeface="Times New Roman" panose="02020603050405020304" pitchFamily="18" charset="0"/>
                          <a:cs typeface="Times New Roman" panose="02020603050405020304" pitchFamily="18" charset="0"/>
                        </a:rPr>
                        <a:t>discerned</a:t>
                      </a:r>
                      <a:r>
                        <a:rPr lang="en-US" altLang="zh-CN" sz="2400">
                          <a:latin typeface="Times New Roman" panose="02020603050405020304" pitchFamily="18" charset="0"/>
                          <a:cs typeface="Times New Roman" panose="02020603050405020304" pitchFamily="18" charset="0"/>
                        </a:rPr>
                        <a:t> through</a:t>
                      </a:r>
                      <a:r>
                        <a:rPr lang="en-US" altLang="zh-CN" sz="2400">
                          <a:solidFill>
                            <a:srgbClr val="C00000"/>
                          </a:solidFill>
                          <a:latin typeface="Times New Roman" panose="02020603050405020304" pitchFamily="18" charset="0"/>
                          <a:cs typeface="Times New Roman" panose="02020603050405020304" pitchFamily="18" charset="0"/>
                        </a:rPr>
                        <a:t> the darkness.</a:t>
                      </a:r>
                      <a:endParaRPr lang="en-US" altLang="zh-CN" sz="2400">
                        <a:solidFill>
                          <a:srgbClr val="C0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sz="1600" i="1">
                          <a:latin typeface="Times New Roman" panose="02020603050405020304" pitchFamily="18" charset="0"/>
                          <a:cs typeface="Times New Roman" panose="02020603050405020304" pitchFamily="18" charset="0"/>
                        </a:rPr>
                        <a:t>flicker /ˈflɪkə(r)/ v. 闪烁，摇曳；颤动；（情绪等）闪现</a:t>
                      </a:r>
                      <a:endParaRPr lang="zh-CN" sz="1600" i="1">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sz="1600" i="1">
                          <a:latin typeface="Times New Roman" panose="02020603050405020304" pitchFamily="18" charset="0"/>
                          <a:cs typeface="Times New Roman" panose="02020603050405020304" pitchFamily="18" charset="0"/>
                        </a:rPr>
                        <a:t>discern /dɪˈsɜːn/ v. 觉察出；识别；</a:t>
                      </a:r>
                      <a:r>
                        <a:rPr lang="zh-CN" sz="1600" i="1">
                          <a:latin typeface="Times New Roman" panose="02020603050405020304" pitchFamily="18" charset="0"/>
                          <a:cs typeface="Times New Roman" panose="02020603050405020304" pitchFamily="18" charset="0"/>
                          <a:sym typeface="+mn-ea"/>
                        </a:rPr>
                        <a:t>辨别</a:t>
                      </a:r>
                      <a:r>
                        <a:rPr lang="zh-CN" sz="1600" i="1">
                          <a:latin typeface="Times New Roman" panose="02020603050405020304" pitchFamily="18" charset="0"/>
                          <a:cs typeface="Times New Roman" panose="02020603050405020304" pitchFamily="18" charset="0"/>
                        </a:rPr>
                        <a:t>；隐约看见</a:t>
                      </a:r>
                      <a:endParaRPr lang="zh-CN" sz="1600" i="1">
                        <a:latin typeface="Times New Roman" panose="02020603050405020304" pitchFamily="18" charset="0"/>
                        <a:cs typeface="Times New Roman" panose="02020603050405020304" pitchFamily="18" charset="0"/>
                      </a:endParaRPr>
                    </a:p>
                  </a:txBody>
                  <a:tcPr>
                    <a:solidFill>
                      <a:srgbClr val="F0F4FB"/>
                    </a:solidFill>
                  </a:tcPr>
                </a:tc>
                <a:tc>
                  <a:txBody>
                    <a:bodyPr/>
                    <a:p>
                      <a:pPr>
                        <a:buNone/>
                      </a:pPr>
                      <a:r>
                        <a:rPr lang="zh-CN" sz="2000">
                          <a:solidFill>
                            <a:srgbClr val="7030A0"/>
                          </a:solidFill>
                          <a:latin typeface="Times New Roman" panose="02020603050405020304" pitchFamily="18" charset="0"/>
                          <a:cs typeface="Times New Roman" panose="02020603050405020304" pitchFamily="18" charset="0"/>
                          <a:sym typeface="+mn-ea"/>
                        </a:rPr>
                        <a:t>☞</a:t>
                      </a:r>
                      <a:r>
                        <a:rPr lang="zh-CN" altLang="en-US" sz="2000">
                          <a:sym typeface="+mn-ea"/>
                        </a:rPr>
                        <a:t>黑暗轻轻地哼着摇篮曲。</a:t>
                      </a:r>
                      <a:endParaRPr lang="zh-CN" altLang="en-US" sz="2000">
                        <a:sym typeface="+mn-ea"/>
                      </a:endParaRPr>
                    </a:p>
                    <a:p>
                      <a:pPr>
                        <a:buNone/>
                      </a:pPr>
                      <a:r>
                        <a:rPr lang="zh-CN" sz="2000">
                          <a:solidFill>
                            <a:srgbClr val="7030A0"/>
                          </a:solidFill>
                          <a:latin typeface="Times New Roman" panose="02020603050405020304" pitchFamily="18" charset="0"/>
                          <a:cs typeface="Times New Roman" panose="02020603050405020304" pitchFamily="18" charset="0"/>
                          <a:sym typeface="+mn-ea"/>
                        </a:rPr>
                        <a:t>☞</a:t>
                      </a:r>
                      <a:r>
                        <a:rPr lang="zh-CN" altLang="en-US" sz="2000">
                          <a:sym typeface="+mn-ea"/>
                        </a:rPr>
                        <a:t>黑暗笼罩着我。 </a:t>
                      </a:r>
                      <a:endParaRPr lang="zh-CN" altLang="en-US" sz="2000">
                        <a:sym typeface="+mn-ea"/>
                      </a:endParaRPr>
                    </a:p>
                    <a:p>
                      <a:pPr>
                        <a:buNone/>
                      </a:pPr>
                      <a:r>
                        <a:rPr lang="zh-CN" sz="2000">
                          <a:solidFill>
                            <a:srgbClr val="7030A0"/>
                          </a:solidFill>
                          <a:latin typeface="Times New Roman" panose="02020603050405020304" pitchFamily="18" charset="0"/>
                          <a:cs typeface="Times New Roman" panose="02020603050405020304" pitchFamily="18" charset="0"/>
                          <a:sym typeface="+mn-ea"/>
                        </a:rPr>
                        <a:t>☞</a:t>
                      </a:r>
                      <a:r>
                        <a:rPr lang="zh-CN" altLang="en-US" sz="2000">
                          <a:sym typeface="+mn-ea"/>
                        </a:rPr>
                        <a:t>暮色消失在黑暗中。</a:t>
                      </a:r>
                      <a:endParaRPr lang="zh-CN" altLang="en-US" sz="2000">
                        <a:sym typeface="+mn-ea"/>
                      </a:endParaRPr>
                    </a:p>
                    <a:p>
                      <a:pPr>
                        <a:buNone/>
                      </a:pPr>
                      <a:r>
                        <a:rPr lang="zh-CN" sz="2000">
                          <a:solidFill>
                            <a:srgbClr val="7030A0"/>
                          </a:solidFill>
                          <a:latin typeface="Times New Roman" panose="02020603050405020304" pitchFamily="18" charset="0"/>
                          <a:cs typeface="Times New Roman" panose="02020603050405020304" pitchFamily="18" charset="0"/>
                          <a:sym typeface="+mn-ea"/>
                        </a:rPr>
                        <a:t>☞</a:t>
                      </a:r>
                      <a:r>
                        <a:rPr lang="zh-CN" altLang="en-US" sz="2000">
                          <a:sym typeface="+mn-ea"/>
                        </a:rPr>
                        <a:t>但是再也没有直升机飞来，天又黑了。立刻，一片漆黑笼罩着森林。</a:t>
                      </a:r>
                      <a:r>
                        <a:rPr lang="zh-CN" altLang="en-US" sz="2000">
                          <a:latin typeface="Times New Roman" panose="02020603050405020304" pitchFamily="18" charset="0"/>
                          <a:cs typeface="Times New Roman" panose="02020603050405020304" pitchFamily="18" charset="0"/>
                          <a:sym typeface="+mn-ea"/>
                        </a:rPr>
                        <a:t> </a:t>
                      </a:r>
                      <a:endParaRPr lang="zh-CN" altLang="en-US" sz="2000">
                        <a:latin typeface="Times New Roman" panose="02020603050405020304" pitchFamily="18" charset="0"/>
                        <a:cs typeface="Times New Roman" panose="02020603050405020304" pitchFamily="18" charset="0"/>
                      </a:endParaRPr>
                    </a:p>
                    <a:p>
                      <a:pPr>
                        <a:buNone/>
                      </a:pPr>
                      <a:r>
                        <a:rPr lang="zh-CN" sz="2000">
                          <a:solidFill>
                            <a:srgbClr val="7030A0"/>
                          </a:solidFill>
                          <a:latin typeface="Times New Roman" panose="02020603050405020304" pitchFamily="18" charset="0"/>
                          <a:cs typeface="Times New Roman" panose="02020603050405020304" pitchFamily="18" charset="0"/>
                        </a:rPr>
                        <a:t>☞</a:t>
                      </a:r>
                      <a:r>
                        <a:rPr lang="zh-CN" altLang="en-US" sz="2000">
                          <a:latin typeface="Times New Roman" panose="02020603050405020304" pitchFamily="18" charset="0"/>
                          <a:cs typeface="Times New Roman" panose="02020603050405020304" pitchFamily="18" charset="0"/>
                        </a:rPr>
                        <a:t>一个模糊的庞然大物在雾中隐约出现。</a:t>
                      </a:r>
                      <a:endParaRPr lang="zh-CN" altLang="en-US" sz="2000">
                        <a:latin typeface="Times New Roman" panose="02020603050405020304" pitchFamily="18" charset="0"/>
                        <a:cs typeface="Times New Roman" panose="02020603050405020304" pitchFamily="18" charset="0"/>
                      </a:endParaRPr>
                    </a:p>
                    <a:p>
                      <a:pPr>
                        <a:buNone/>
                      </a:pPr>
                      <a:r>
                        <a:rPr lang="zh-CN" sz="2000">
                          <a:solidFill>
                            <a:srgbClr val="7030A0"/>
                          </a:solidFill>
                          <a:latin typeface="Times New Roman" panose="02020603050405020304" pitchFamily="18" charset="0"/>
                          <a:cs typeface="Times New Roman" panose="02020603050405020304" pitchFamily="18" charset="0"/>
                          <a:sym typeface="+mn-ea"/>
                        </a:rPr>
                        <a:t>☞</a:t>
                      </a:r>
                      <a:r>
                        <a:rPr lang="zh-CN" altLang="en-US" sz="2000">
                          <a:latin typeface="Times New Roman" panose="02020603050405020304" pitchFamily="18" charset="0"/>
                          <a:cs typeface="Times New Roman" panose="02020603050405020304" pitchFamily="18" charset="0"/>
                        </a:rPr>
                        <a:t>在黑暗中可以看见两个闪烁的人影</a:t>
                      </a:r>
                      <a:r>
                        <a:rPr lang="zh-CN" altLang="en-US" sz="2400">
                          <a:latin typeface="Times New Roman" panose="02020603050405020304" pitchFamily="18" charset="0"/>
                          <a:cs typeface="Times New Roman" panose="02020603050405020304" pitchFamily="18" charset="0"/>
                        </a:rPr>
                        <a:t>。</a:t>
                      </a:r>
                      <a:endParaRPr lang="en-US" altLang="zh-CN" sz="2400">
                        <a:latin typeface="Times New Roman" panose="02020603050405020304" pitchFamily="18" charset="0"/>
                        <a:cs typeface="Times New Roman" panose="02020603050405020304" pitchFamily="18" charset="0"/>
                      </a:endParaRPr>
                    </a:p>
                  </a:txBody>
                  <a:tcPr>
                    <a:solidFill>
                      <a:srgbClr val="F0F4FB"/>
                    </a:solidFill>
                  </a:tcPr>
                </a:tc>
              </a:tr>
            </a:tbl>
          </a:graphicData>
        </a:graphic>
      </p:graphicFrame>
      <p:sp>
        <p:nvSpPr>
          <p:cNvPr id="3" name="Rectangle 7"/>
          <p:cNvSpPr>
            <a:spLocks noChangeArrowheads="1"/>
          </p:cNvSpPr>
          <p:nvPr/>
        </p:nvSpPr>
        <p:spPr bwMode="auto">
          <a:xfrm>
            <a:off x="-13970" y="227970"/>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
            <a:off x="-12065" y="4445"/>
            <a:ext cx="876300" cy="971550"/>
          </a:xfrm>
          <a:prstGeom prst="rect">
            <a:avLst/>
          </a:prstGeom>
        </p:spPr>
      </p:pic>
      <p:pic>
        <p:nvPicPr>
          <p:cNvPr id="7" name="图片 6"/>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212090" y="116205"/>
            <a:ext cx="509270" cy="5080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208087" y="839345"/>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 name="矩形 1"/>
          <p:cNvSpPr/>
          <p:nvPr/>
        </p:nvSpPr>
        <p:spPr>
          <a:xfrm>
            <a:off x="515620" y="1002665"/>
            <a:ext cx="11080750" cy="460375"/>
          </a:xfrm>
          <a:prstGeom prst="rect">
            <a:avLst/>
          </a:prstGeom>
        </p:spPr>
        <p:txBody>
          <a:bodyPr wrap="square">
            <a:spAutoFit/>
          </a:bodyPr>
          <a:lstStyle/>
          <a:p>
            <a:pPr algn="l"/>
            <a:r>
              <a:rPr lang="en-US" altLang="zh-CN" sz="2000" b="1" dirty="0">
                <a:solidFill>
                  <a:srgbClr val="C00000"/>
                </a:solidFill>
                <a:latin typeface="华康俪金黑W8(P)" pitchFamily="34" charset="-122"/>
                <a:ea typeface="华康俪金黑W8(P)" pitchFamily="34" charset="-122"/>
              </a:rPr>
              <a:t>3-</a:t>
            </a:r>
            <a:r>
              <a:rPr lang="en-US" altLang="zh-CN" sz="2000" b="1" dirty="0" smtClean="0">
                <a:solidFill>
                  <a:srgbClr val="C00000"/>
                </a:solidFill>
                <a:latin typeface="华康俪金黑W8(P)" pitchFamily="34" charset="-122"/>
                <a:ea typeface="华康俪金黑W8(P)" pitchFamily="34" charset="-122"/>
              </a:rPr>
              <a:t>2-3 </a:t>
            </a:r>
            <a:r>
              <a:rPr lang="en-US" altLang="zh-CN" sz="2000" b="1" dirty="0">
                <a:solidFill>
                  <a:srgbClr val="C00000"/>
                </a:solidFill>
                <a:latin typeface="华康俪金黑W8(P)" pitchFamily="34" charset="-122"/>
                <a:ea typeface="华康俪金黑W8(P)" pitchFamily="34" charset="-122"/>
              </a:rPr>
              <a:t>Rhetorical devices(修辞手法)  suitable for this Lesson --</a:t>
            </a:r>
            <a:r>
              <a:rPr lang="en-US" altLang="zh-CN" sz="2000" b="1" dirty="0">
                <a:solidFill>
                  <a:srgbClr val="002060"/>
                </a:solidFill>
                <a:latin typeface="华康俪金黑W8(P)" pitchFamily="34" charset="-122"/>
                <a:ea typeface="华康俪金黑W8(P)" pitchFamily="34" charset="-122"/>
              </a:rPr>
              <a:t> </a:t>
            </a:r>
            <a:r>
              <a:rPr lang="en-US" altLang="zh-CN" sz="2400" b="1" dirty="0">
                <a:solidFill>
                  <a:srgbClr val="002060"/>
                </a:solidFill>
                <a:latin typeface="Times New Roman" panose="02020603050405020304" pitchFamily="18" charset="0"/>
                <a:ea typeface="华康俪金黑W8(P)" pitchFamily="34" charset="-122"/>
                <a:cs typeface="Times New Roman" panose="02020603050405020304" pitchFamily="18" charset="0"/>
              </a:rPr>
              <a:t>Darkness/ Night</a:t>
            </a:r>
            <a:endParaRPr lang="en-US" altLang="zh-CN" sz="2400" b="1" dirty="0">
              <a:solidFill>
                <a:srgbClr val="002060"/>
              </a:solidFill>
              <a:latin typeface="Times New Roman" panose="02020603050405020304" pitchFamily="18" charset="0"/>
              <a:ea typeface="华康俪金黑W8(P)" pitchFamily="34" charset="-122"/>
              <a:cs typeface="Times New Roman" panose="02020603050405020304" pitchFamily="18" charset="0"/>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箭头: 燕尾形 4"/>
          <p:cNvSpPr/>
          <p:nvPr/>
        </p:nvSpPr>
        <p:spPr>
          <a:xfrm>
            <a:off x="5073251" y="140519"/>
            <a:ext cx="1657446"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03  Skills</a:t>
            </a:r>
            <a:endParaRPr lang="zh-CN" altLang="en-US" dirty="0">
              <a:solidFill>
                <a:schemeClr val="bg1"/>
              </a:solidFill>
            </a:endParaRPr>
          </a:p>
        </p:txBody>
      </p:sp>
      <p:graphicFrame>
        <p:nvGraphicFramePr>
          <p:cNvPr id="6" name="表格 5"/>
          <p:cNvGraphicFramePr/>
          <p:nvPr>
            <p:custDataLst>
              <p:tags r:id="rId1"/>
            </p:custDataLst>
          </p:nvPr>
        </p:nvGraphicFramePr>
        <p:xfrm>
          <a:off x="207645" y="1564005"/>
          <a:ext cx="11713845" cy="5128260"/>
        </p:xfrm>
        <a:graphic>
          <a:graphicData uri="http://schemas.openxmlformats.org/drawingml/2006/table">
            <a:tbl>
              <a:tblPr firstRow="1" bandRow="1">
                <a:tableStyleId>{5C22544A-7EE6-4342-B048-85BDC9FD1C3A}</a:tableStyleId>
              </a:tblPr>
              <a:tblGrid>
                <a:gridCol w="8103235"/>
                <a:gridCol w="3610610"/>
              </a:tblGrid>
              <a:tr h="492125">
                <a:tc gridSpan="2">
                  <a:txBody>
                    <a:bodyPr/>
                    <a:p>
                      <a:pPr algn="ctr">
                        <a:buNone/>
                      </a:pPr>
                      <a:r>
                        <a:rPr lang="zh-CN" altLang="en-US" sz="2400"/>
                        <a:t>Metaphors隐喻</a:t>
                      </a:r>
                      <a:endParaRPr lang="zh-CN" altLang="en-US" sz="2400"/>
                    </a:p>
                  </a:txBody>
                  <a:tcPr/>
                </a:tc>
                <a:tc hMerge="1">
                  <a:tcPr/>
                </a:tc>
              </a:tr>
              <a:tr h="2380615">
                <a:tc>
                  <a:txBody>
                    <a:bodyPr/>
                    <a:p>
                      <a:pPr>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zh-CN" altLang="en-US" sz="2400">
                          <a:latin typeface="Times New Roman" panose="02020603050405020304" pitchFamily="18" charset="0"/>
                          <a:cs typeface="Times New Roman" panose="02020603050405020304" pitchFamily="18" charset="0"/>
                        </a:rPr>
                        <a:t>Dotted with glittering stars, the midnight blue </a:t>
                      </a:r>
                      <a:r>
                        <a:rPr lang="zh-CN" altLang="en-US" sz="2400">
                          <a:solidFill>
                            <a:srgbClr val="C00000"/>
                          </a:solidFill>
                          <a:latin typeface="Times New Roman" panose="02020603050405020304" pitchFamily="18" charset="0"/>
                          <a:cs typeface="Times New Roman" panose="02020603050405020304" pitchFamily="18" charset="0"/>
                        </a:rPr>
                        <a:t>sky</a:t>
                      </a:r>
                      <a:r>
                        <a:rPr lang="zh-CN" altLang="en-US" sz="2400" u="sng">
                          <a:latin typeface="Times New Roman" panose="02020603050405020304" pitchFamily="18" charset="0"/>
                          <a:cs typeface="Times New Roman" panose="02020603050405020304" pitchFamily="18" charset="0"/>
                        </a:rPr>
                        <a:t> gave</a:t>
                      </a:r>
                      <a:r>
                        <a:rPr lang="zh-CN" altLang="en-US" sz="2400">
                          <a:latin typeface="Times New Roman" panose="02020603050405020304" pitchFamily="18" charset="0"/>
                          <a:cs typeface="Times New Roman" panose="02020603050405020304" pitchFamily="18" charset="0"/>
                        </a:rPr>
                        <a:t> the scene</a:t>
                      </a:r>
                      <a:r>
                        <a:rPr lang="zh-CN" altLang="en-US" sz="2400" u="sng">
                          <a:latin typeface="Times New Roman" panose="02020603050405020304" pitchFamily="18" charset="0"/>
                          <a:cs typeface="Times New Roman" panose="02020603050405020304" pitchFamily="18" charset="0"/>
                        </a:rPr>
                        <a:t> a fairytale quality. </a:t>
                      </a:r>
                      <a:endParaRPr lang="zh-CN" altLang="en-US" sz="2400" u="sng">
                        <a:latin typeface="Times New Roman" panose="02020603050405020304" pitchFamily="18" charset="0"/>
                        <a:cs typeface="Times New Roman" panose="02020603050405020304" pitchFamily="18" charset="0"/>
                      </a:endParaRPr>
                    </a:p>
                    <a:p>
                      <a:pPr marL="285750" indent="-285750" algn="l">
                        <a:buClrTx/>
                        <a:buSzTx/>
                        <a:buFont typeface="Arial" panose="020B0604020202020204" pitchFamily="34" charset="0"/>
                        <a:buChar char="•"/>
                      </a:pPr>
                      <a:r>
                        <a:rPr lang="zh-CN" altLang="en-US" sz="1600" i="1">
                          <a:latin typeface="Times New Roman" panose="02020603050405020304" pitchFamily="18" charset="0"/>
                          <a:cs typeface="Times New Roman" panose="02020603050405020304" pitchFamily="18" charset="0"/>
                        </a:rPr>
                        <a:t>dot /dɒt/n. 点，圆点 v. 打上点; 遍布于</a:t>
                      </a:r>
                      <a:endParaRPr lang="zh-CN" altLang="en-US" sz="1600" i="1">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sz="1600" i="1">
                          <a:latin typeface="Times New Roman" panose="02020603050405020304" pitchFamily="18" charset="0"/>
                          <a:cs typeface="Times New Roman" panose="02020603050405020304" pitchFamily="18" charset="0"/>
                        </a:rPr>
                        <a:t>glitter /ˈɡlɪtə(r)/ v. 闪光；闪烁</a:t>
                      </a:r>
                      <a:endParaRPr lang="zh-CN" altLang="en-US" sz="1600" i="1">
                        <a:latin typeface="Times New Roman" panose="02020603050405020304" pitchFamily="18" charset="0"/>
                        <a:cs typeface="Times New Roman" panose="02020603050405020304" pitchFamily="18" charset="0"/>
                      </a:endParaRPr>
                    </a:p>
                    <a:p>
                      <a:pPr marL="342900" indent="-342900">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zh-CN" altLang="en-US" sz="2400">
                          <a:latin typeface="Times New Roman" panose="02020603050405020304" pitchFamily="18" charset="0"/>
                          <a:cs typeface="Times New Roman" panose="02020603050405020304" pitchFamily="18" charset="0"/>
                        </a:rPr>
                        <a:t>The </a:t>
                      </a:r>
                      <a:r>
                        <a:rPr lang="zh-CN" altLang="en-US" sz="2400">
                          <a:solidFill>
                            <a:srgbClr val="C00000"/>
                          </a:solidFill>
                          <a:latin typeface="Times New Roman" panose="02020603050405020304" pitchFamily="18" charset="0"/>
                          <a:cs typeface="Times New Roman" panose="02020603050405020304" pitchFamily="18" charset="0"/>
                        </a:rPr>
                        <a:t>dark, rainy evening</a:t>
                      </a:r>
                      <a:r>
                        <a:rPr lang="zh-CN" altLang="en-US" sz="2400">
                          <a:latin typeface="Times New Roman" panose="02020603050405020304" pitchFamily="18" charset="0"/>
                          <a:cs typeface="Times New Roman" panose="02020603050405020304" pitchFamily="18" charset="0"/>
                        </a:rPr>
                        <a:t>, the wind, the thundering clouds </a:t>
                      </a:r>
                      <a:r>
                        <a:rPr lang="zh-CN" altLang="en-US" sz="2400" u="sng">
                          <a:latin typeface="Times New Roman" panose="02020603050405020304" pitchFamily="18" charset="0"/>
                          <a:cs typeface="Times New Roman" panose="02020603050405020304" pitchFamily="18" charset="0"/>
                        </a:rPr>
                        <a:t>held me entirely in ther power</a:t>
                      </a:r>
                      <a:r>
                        <a:rPr lang="zh-CN" altLang="en-US" sz="2400">
                          <a:latin typeface="Times New Roman" panose="02020603050405020304" pitchFamily="18" charset="0"/>
                          <a:cs typeface="Times New Roman" panose="02020603050405020304" pitchFamily="18" charset="0"/>
                        </a:rPr>
                        <a:t>.</a:t>
                      </a:r>
                      <a:endParaRPr lang="zh-CN" altLang="en-US" sz="2400">
                        <a:latin typeface="Times New Roman" panose="02020603050405020304" pitchFamily="18" charset="0"/>
                        <a:cs typeface="Times New Roman" panose="02020603050405020304" pitchFamily="18" charset="0"/>
                      </a:endParaRPr>
                    </a:p>
                    <a:p>
                      <a:pPr algn="l">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zh-CN" altLang="en-US" sz="2400">
                          <a:latin typeface="Times New Roman" panose="02020603050405020304" pitchFamily="18" charset="0"/>
                          <a:cs typeface="Times New Roman" panose="02020603050405020304" pitchFamily="18" charset="0"/>
                          <a:sym typeface="+mn-ea"/>
                        </a:rPr>
                        <a:t>The never ending </a:t>
                      </a:r>
                      <a:r>
                        <a:rPr lang="zh-CN" altLang="en-US" sz="2400">
                          <a:solidFill>
                            <a:srgbClr val="C00000"/>
                          </a:solidFill>
                          <a:latin typeface="Times New Roman" panose="02020603050405020304" pitchFamily="18" charset="0"/>
                          <a:cs typeface="Times New Roman" panose="02020603050405020304" pitchFamily="18" charset="0"/>
                          <a:sym typeface="+mn-ea"/>
                        </a:rPr>
                        <a:t>blackness</a:t>
                      </a:r>
                      <a:r>
                        <a:rPr lang="zh-CN" altLang="en-US" sz="2400" u="sng">
                          <a:latin typeface="Times New Roman" panose="02020603050405020304" pitchFamily="18" charset="0"/>
                          <a:cs typeface="Times New Roman" panose="02020603050405020304" pitchFamily="18" charset="0"/>
                          <a:sym typeface="+mn-ea"/>
                        </a:rPr>
                        <a:t> consumed</a:t>
                      </a:r>
                      <a:r>
                        <a:rPr lang="zh-CN" altLang="en-US" sz="2400">
                          <a:latin typeface="Times New Roman" panose="02020603050405020304" pitchFamily="18" charset="0"/>
                          <a:cs typeface="Times New Roman" panose="02020603050405020304" pitchFamily="18" charset="0"/>
                          <a:sym typeface="+mn-ea"/>
                        </a:rPr>
                        <a:t> everything.</a:t>
                      </a:r>
                      <a:endParaRPr lang="zh-CN" altLang="en-US" sz="2400">
                        <a:latin typeface="Times New Roman" panose="02020603050405020304" pitchFamily="18" charset="0"/>
                        <a:cs typeface="Times New Roman" panose="02020603050405020304" pitchFamily="18" charset="0"/>
                        <a:sym typeface="+mn-ea"/>
                      </a:endParaRPr>
                    </a:p>
                    <a:p>
                      <a:pPr marL="285750" indent="-285750" algn="l">
                        <a:buFont typeface="Arial" panose="020B0604020202020204" pitchFamily="34" charset="0"/>
                      </a:pPr>
                      <a:r>
                        <a:rPr lang="zh-CN" sz="1600" i="1">
                          <a:latin typeface="Times New Roman" panose="02020603050405020304" pitchFamily="18" charset="0"/>
                          <a:cs typeface="Times New Roman" panose="02020603050405020304" pitchFamily="18" charset="0"/>
                          <a:sym typeface="+mn-ea"/>
                        </a:rPr>
                        <a:t>consume /kənˈsjuːm/v. 消耗，消费；使…着迷；挥霍; 耗尽，毁灭</a:t>
                      </a:r>
                      <a:endParaRPr lang="zh-CN" altLang="en-US" sz="2400">
                        <a:latin typeface="Times New Roman" panose="02020603050405020304" pitchFamily="18" charset="0"/>
                        <a:cs typeface="Times New Roman" panose="02020603050405020304" pitchFamily="18" charset="0"/>
                      </a:endParaRPr>
                    </a:p>
                  </a:txBody>
                  <a:tcPr>
                    <a:solidFill>
                      <a:srgbClr val="F0F4FB"/>
                    </a:solidFill>
                  </a:tcPr>
                </a:tc>
                <a:tc>
                  <a:txBody>
                    <a:bodyPr/>
                    <a:p>
                      <a:pPr>
                        <a:buNone/>
                      </a:pPr>
                      <a:r>
                        <a:rPr lang="zh-CN" sz="2000">
                          <a:solidFill>
                            <a:srgbClr val="7030A0"/>
                          </a:solidFill>
                          <a:latin typeface="Times New Roman" panose="02020603050405020304" pitchFamily="18" charset="0"/>
                          <a:cs typeface="Times New Roman" panose="02020603050405020304" pitchFamily="18" charset="0"/>
                          <a:sym typeface="+mn-ea"/>
                        </a:rPr>
                        <a:t>☞</a:t>
                      </a:r>
                      <a:r>
                        <a:rPr lang="zh-CN" altLang="en-US" sz="2000">
                          <a:latin typeface="Times New Roman" panose="02020603050405020304" pitchFamily="18" charset="0"/>
                          <a:cs typeface="Times New Roman" panose="02020603050405020304" pitchFamily="18" charset="0"/>
                        </a:rPr>
                        <a:t>午夜湛蓝的天空点缀着闪烁的星星，给周边场景一种童话般的质感。</a:t>
                      </a:r>
                      <a:endParaRPr lang="zh-CN" altLang="en-US" sz="2000">
                        <a:latin typeface="Times New Roman" panose="02020603050405020304" pitchFamily="18" charset="0"/>
                        <a:cs typeface="Times New Roman" panose="02020603050405020304" pitchFamily="18" charset="0"/>
                      </a:endParaRPr>
                    </a:p>
                    <a:p>
                      <a:pPr>
                        <a:buNone/>
                      </a:pPr>
                      <a:r>
                        <a:rPr lang="zh-CN" sz="2000">
                          <a:solidFill>
                            <a:srgbClr val="7030A0"/>
                          </a:solidFill>
                          <a:latin typeface="Times New Roman" panose="02020603050405020304" pitchFamily="18" charset="0"/>
                          <a:cs typeface="Times New Roman" panose="02020603050405020304" pitchFamily="18" charset="0"/>
                          <a:sym typeface="+mn-ea"/>
                        </a:rPr>
                        <a:t>☞</a:t>
                      </a:r>
                      <a:r>
                        <a:rPr lang="zh-CN" altLang="en-US" sz="2000">
                          <a:latin typeface="Times New Roman" panose="02020603050405020304" pitchFamily="18" charset="0"/>
                          <a:cs typeface="Times New Roman" panose="02020603050405020304" pitchFamily="18" charset="0"/>
                        </a:rPr>
                        <a:t>漆黑的雨夜，风雨交加，电闪雷鸣，我全然被这种力量镇住了。</a:t>
                      </a:r>
                      <a:endParaRPr lang="zh-CN" altLang="en-US" sz="2000">
                        <a:latin typeface="Times New Roman" panose="02020603050405020304" pitchFamily="18" charset="0"/>
                        <a:cs typeface="Times New Roman" panose="02020603050405020304" pitchFamily="18" charset="0"/>
                      </a:endParaRPr>
                    </a:p>
                    <a:p>
                      <a:pPr algn="l">
                        <a:buNone/>
                      </a:pPr>
                      <a:r>
                        <a:rPr lang="zh-CN" sz="2000">
                          <a:solidFill>
                            <a:srgbClr val="7030A0"/>
                          </a:solidFill>
                          <a:latin typeface="Times New Roman" panose="02020603050405020304" pitchFamily="18" charset="0"/>
                          <a:cs typeface="Times New Roman" panose="02020603050405020304" pitchFamily="18" charset="0"/>
                          <a:sym typeface="+mn-ea"/>
                        </a:rPr>
                        <a:t>☞</a:t>
                      </a:r>
                      <a:r>
                        <a:rPr lang="zh-CN" altLang="en-US" sz="2000">
                          <a:latin typeface="Times New Roman" panose="02020603050405020304" pitchFamily="18" charset="0"/>
                          <a:cs typeface="Times New Roman" panose="02020603050405020304" pitchFamily="18" charset="0"/>
                          <a:sym typeface="+mn-ea"/>
                        </a:rPr>
                        <a:t>无尽的黑暗吞噬了一切。</a:t>
                      </a:r>
                      <a:endParaRPr lang="zh-CN" altLang="en-US" sz="2000">
                        <a:sym typeface="+mn-ea"/>
                      </a:endParaRPr>
                    </a:p>
                    <a:p>
                      <a:pPr>
                        <a:buNone/>
                      </a:pPr>
                      <a:endParaRPr lang="zh-CN" altLang="en-US" sz="2000">
                        <a:latin typeface="Times New Roman" panose="02020603050405020304" pitchFamily="18" charset="0"/>
                        <a:cs typeface="Times New Roman" panose="02020603050405020304" pitchFamily="18" charset="0"/>
                      </a:endParaRPr>
                    </a:p>
                  </a:txBody>
                  <a:tcPr>
                    <a:solidFill>
                      <a:srgbClr val="F0F4FB"/>
                    </a:solidFill>
                  </a:tcPr>
                </a:tc>
              </a:tr>
              <a:tr h="443865">
                <a:tc gridSpan="2">
                  <a:txBody>
                    <a:bodyPr/>
                    <a:p>
                      <a:pPr algn="ctr">
                        <a:buNone/>
                      </a:pPr>
                      <a:r>
                        <a:rPr lang="zh-CN" altLang="en-US" sz="2400" b="1">
                          <a:solidFill>
                            <a:schemeClr val="lt1"/>
                          </a:solidFill>
                          <a:sym typeface="+mn-ea"/>
                        </a:rPr>
                        <a:t>Similes 明喻</a:t>
                      </a:r>
                      <a:endParaRPr lang="zh-CN" altLang="en-US" sz="2400">
                        <a:latin typeface="Times New Roman" panose="02020603050405020304" pitchFamily="18" charset="0"/>
                        <a:cs typeface="Times New Roman" panose="02020603050405020304" pitchFamily="18" charset="0"/>
                      </a:endParaRPr>
                    </a:p>
                  </a:txBody>
                  <a:tcPr>
                    <a:solidFill>
                      <a:schemeClr val="accent1">
                        <a:lumMod val="75000"/>
                      </a:schemeClr>
                    </a:solidFill>
                  </a:tcPr>
                </a:tc>
                <a:tc hMerge="1">
                  <a:tcPr>
                    <a:solidFill>
                      <a:schemeClr val="accent1">
                        <a:lumMod val="75000"/>
                      </a:schemeClr>
                    </a:solidFill>
                  </a:tcPr>
                </a:tc>
              </a:tr>
              <a:tr h="1501775">
                <a:tc>
                  <a:txBody>
                    <a:bodyPr/>
                    <a:p>
                      <a:pPr algn="l">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zh-CN" altLang="en-US" sz="2400">
                          <a:solidFill>
                            <a:srgbClr val="C00000"/>
                          </a:solidFill>
                          <a:latin typeface="Times New Roman" panose="02020603050405020304" pitchFamily="18" charset="0"/>
                          <a:cs typeface="Times New Roman" panose="02020603050405020304" pitchFamily="18" charset="0"/>
                          <a:sym typeface="+mn-ea"/>
                        </a:rPr>
                        <a:t>Darkness </a:t>
                      </a:r>
                      <a:r>
                        <a:rPr lang="zh-CN" altLang="en-US" sz="2400" u="sng">
                          <a:latin typeface="Times New Roman" panose="02020603050405020304" pitchFamily="18" charset="0"/>
                          <a:cs typeface="Times New Roman" panose="02020603050405020304" pitchFamily="18" charset="0"/>
                          <a:sym typeface="+mn-ea"/>
                        </a:rPr>
                        <a:t>as black as ink </a:t>
                      </a:r>
                      <a:r>
                        <a:rPr lang="zh-CN" altLang="en-US" sz="2400">
                          <a:latin typeface="Times New Roman" panose="02020603050405020304" pitchFamily="18" charset="0"/>
                          <a:cs typeface="Times New Roman" panose="02020603050405020304" pitchFamily="18" charset="0"/>
                          <a:sym typeface="+mn-ea"/>
                        </a:rPr>
                        <a:t>flowed over the land. </a:t>
                      </a:r>
                      <a:endParaRPr lang="zh-CN" altLang="en-US" sz="2400">
                        <a:latin typeface="Times New Roman" panose="02020603050405020304" pitchFamily="18" charset="0"/>
                        <a:cs typeface="Times New Roman" panose="02020603050405020304" pitchFamily="18" charset="0"/>
                      </a:endParaRPr>
                    </a:p>
                    <a:p>
                      <a:pPr algn="l">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zh-CN" altLang="en-US" sz="2400">
                          <a:solidFill>
                            <a:srgbClr val="C00000"/>
                          </a:solidFill>
                          <a:latin typeface="Times New Roman" panose="02020603050405020304" pitchFamily="18" charset="0"/>
                          <a:cs typeface="Times New Roman" panose="02020603050405020304" pitchFamily="18" charset="0"/>
                          <a:sym typeface="+mn-ea"/>
                        </a:rPr>
                        <a:t>Darkness</a:t>
                      </a:r>
                      <a:r>
                        <a:rPr lang="zh-CN" altLang="en-US" sz="2400">
                          <a:latin typeface="Times New Roman" panose="02020603050405020304" pitchFamily="18" charset="0"/>
                          <a:cs typeface="Times New Roman" panose="02020603050405020304" pitchFamily="18" charset="0"/>
                          <a:sym typeface="+mn-ea"/>
                        </a:rPr>
                        <a:t> crept into the forest </a:t>
                      </a:r>
                      <a:r>
                        <a:rPr lang="zh-CN" altLang="en-US" sz="2400" u="sng">
                          <a:latin typeface="Times New Roman" panose="02020603050405020304" pitchFamily="18" charset="0"/>
                          <a:cs typeface="Times New Roman" panose="02020603050405020304" pitchFamily="18" charset="0"/>
                          <a:sym typeface="+mn-ea"/>
                        </a:rPr>
                        <a:t>like a snake</a:t>
                      </a:r>
                      <a:r>
                        <a:rPr lang="zh-CN" altLang="en-US" sz="2400">
                          <a:latin typeface="Times New Roman" panose="02020603050405020304" pitchFamily="18" charset="0"/>
                          <a:cs typeface="Times New Roman" panose="02020603050405020304" pitchFamily="18" charset="0"/>
                          <a:sym typeface="+mn-ea"/>
                        </a:rPr>
                        <a:t>. </a:t>
                      </a:r>
                      <a:endParaRPr lang="zh-CN" altLang="en-US" sz="2400">
                        <a:latin typeface="Times New Roman" panose="02020603050405020304" pitchFamily="18" charset="0"/>
                        <a:cs typeface="Times New Roman" panose="02020603050405020304" pitchFamily="18" charset="0"/>
                        <a:sym typeface="+mn-ea"/>
                      </a:endParaRPr>
                    </a:p>
                    <a:p>
                      <a:pPr marL="285750" indent="-285750" algn="l">
                        <a:buFont typeface="Arial" panose="020B0604020202020204" pitchFamily="34" charset="0"/>
                      </a:pPr>
                      <a:r>
                        <a:rPr lang="zh-CN" altLang="en-US" sz="1600" i="1">
                          <a:latin typeface="Times New Roman" panose="02020603050405020304" pitchFamily="18" charset="0"/>
                          <a:cs typeface="Times New Roman" panose="02020603050405020304" pitchFamily="18" charset="0"/>
                          <a:sym typeface="+mn-ea"/>
                        </a:rPr>
                        <a:t>creep /kriːp/ </a:t>
                      </a:r>
                      <a:r>
                        <a:rPr lang="en-US" altLang="zh-CN" sz="1600" i="1">
                          <a:latin typeface="Times New Roman" panose="02020603050405020304" pitchFamily="18" charset="0"/>
                          <a:cs typeface="Times New Roman" panose="02020603050405020304" pitchFamily="18" charset="0"/>
                          <a:sym typeface="+mn-ea"/>
                        </a:rPr>
                        <a:t>-</a:t>
                      </a:r>
                      <a:r>
                        <a:rPr lang="zh-CN" altLang="en-US" sz="1600" i="1">
                          <a:latin typeface="Times New Roman" panose="02020603050405020304" pitchFamily="18" charset="0"/>
                          <a:cs typeface="Times New Roman" panose="02020603050405020304" pitchFamily="18" charset="0"/>
                          <a:sym typeface="+mn-ea"/>
                        </a:rPr>
                        <a:t>crept</a:t>
                      </a:r>
                      <a:r>
                        <a:rPr lang="en-US" altLang="zh-CN" sz="1600" i="1">
                          <a:latin typeface="Times New Roman" panose="02020603050405020304" pitchFamily="18" charset="0"/>
                          <a:cs typeface="Times New Roman" panose="02020603050405020304" pitchFamily="18" charset="0"/>
                          <a:sym typeface="+mn-ea"/>
                        </a:rPr>
                        <a:t>-</a:t>
                      </a:r>
                      <a:r>
                        <a:rPr lang="zh-CN" altLang="en-US" sz="1600" i="1">
                          <a:latin typeface="Times New Roman" panose="02020603050405020304" pitchFamily="18" charset="0"/>
                          <a:cs typeface="Times New Roman" panose="02020603050405020304" pitchFamily="18" charset="0"/>
                          <a:sym typeface="+mn-ea"/>
                        </a:rPr>
                        <a:t> crept /krept/vi. 爬行；蔓延；慢慢地移动</a:t>
                      </a:r>
                      <a:endParaRPr lang="zh-CN" altLang="en-US" sz="1600" i="1">
                        <a:latin typeface="Times New Roman" panose="02020603050405020304" pitchFamily="18" charset="0"/>
                        <a:cs typeface="Times New Roman" panose="02020603050405020304" pitchFamily="18" charset="0"/>
                        <a:sym typeface="+mn-ea"/>
                      </a:endParaRPr>
                    </a:p>
                    <a:p>
                      <a:pPr marL="342900" indent="-342900" algn="l">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zh-CN" altLang="en-US" sz="2400">
                          <a:solidFill>
                            <a:srgbClr val="C00000"/>
                          </a:solidFill>
                          <a:latin typeface="Times New Roman" panose="02020603050405020304" pitchFamily="18" charset="0"/>
                          <a:cs typeface="Times New Roman" panose="02020603050405020304" pitchFamily="18" charset="0"/>
                          <a:sym typeface="+mn-ea"/>
                        </a:rPr>
                        <a:t>The night sky</a:t>
                      </a:r>
                      <a:r>
                        <a:rPr lang="zh-CN" altLang="en-US" sz="2400">
                          <a:latin typeface="Times New Roman" panose="02020603050405020304" pitchFamily="18" charset="0"/>
                          <a:cs typeface="Times New Roman" panose="02020603050405020304" pitchFamily="18" charset="0"/>
                          <a:sym typeface="+mn-ea"/>
                        </a:rPr>
                        <a:t> was </a:t>
                      </a:r>
                      <a:r>
                        <a:rPr lang="zh-CN" altLang="en-US" sz="2400" u="sng">
                          <a:latin typeface="Times New Roman" panose="02020603050405020304" pitchFamily="18" charset="0"/>
                          <a:cs typeface="Times New Roman" panose="02020603050405020304" pitchFamily="18" charset="0"/>
                          <a:sym typeface="+mn-ea"/>
                        </a:rPr>
                        <a:t>as dark as the deepest ocean. </a:t>
                      </a:r>
                      <a:endParaRPr lang="zh-CN" altLang="en-US" sz="2400">
                        <a:latin typeface="Times New Roman" panose="02020603050405020304" pitchFamily="18" charset="0"/>
                        <a:cs typeface="Times New Roman" panose="02020603050405020304" pitchFamily="18" charset="0"/>
                      </a:endParaRPr>
                    </a:p>
                  </a:txBody>
                  <a:tcPr>
                    <a:solidFill>
                      <a:srgbClr val="F0F4FB"/>
                    </a:solidFill>
                  </a:tcPr>
                </a:tc>
                <a:tc>
                  <a:txBody>
                    <a:bodyPr/>
                    <a:p>
                      <a:pPr algn="l">
                        <a:buNone/>
                      </a:pPr>
                      <a:r>
                        <a:rPr lang="zh-CN" sz="2000">
                          <a:solidFill>
                            <a:srgbClr val="7030A0"/>
                          </a:solidFill>
                          <a:latin typeface="Times New Roman" panose="02020603050405020304" pitchFamily="18" charset="0"/>
                          <a:cs typeface="Times New Roman" panose="02020603050405020304" pitchFamily="18" charset="0"/>
                          <a:sym typeface="+mn-ea"/>
                        </a:rPr>
                        <a:t>☞</a:t>
                      </a:r>
                      <a:r>
                        <a:rPr lang="zh-CN" altLang="en-US" sz="2000">
                          <a:latin typeface="Times New Roman" panose="02020603050405020304" pitchFamily="18" charset="0"/>
                          <a:cs typeface="Times New Roman" panose="02020603050405020304" pitchFamily="18" charset="0"/>
                          <a:sym typeface="+mn-ea"/>
                        </a:rPr>
                        <a:t>黑暗如漆黑的墨汁流淌在大地上。</a:t>
                      </a:r>
                      <a:endParaRPr lang="zh-CN" altLang="en-US" sz="2000">
                        <a:latin typeface="Times New Roman" panose="02020603050405020304" pitchFamily="18" charset="0"/>
                        <a:cs typeface="Times New Roman" panose="02020603050405020304" pitchFamily="18" charset="0"/>
                      </a:endParaRPr>
                    </a:p>
                    <a:p>
                      <a:pPr algn="l">
                        <a:buNone/>
                      </a:pPr>
                      <a:r>
                        <a:rPr lang="zh-CN" sz="2000">
                          <a:solidFill>
                            <a:srgbClr val="7030A0"/>
                          </a:solidFill>
                          <a:latin typeface="Times New Roman" panose="02020603050405020304" pitchFamily="18" charset="0"/>
                          <a:cs typeface="Times New Roman" panose="02020603050405020304" pitchFamily="18" charset="0"/>
                          <a:sym typeface="+mn-ea"/>
                        </a:rPr>
                        <a:t>☞</a:t>
                      </a:r>
                      <a:r>
                        <a:rPr lang="zh-CN" altLang="en-US" sz="2000">
                          <a:latin typeface="Times New Roman" panose="02020603050405020304" pitchFamily="18" charset="0"/>
                          <a:cs typeface="Times New Roman" panose="02020603050405020304" pitchFamily="18" charset="0"/>
                          <a:sym typeface="+mn-ea"/>
                        </a:rPr>
                        <a:t>黑暗象一条蛇似的潜入森林。</a:t>
                      </a:r>
                      <a:endParaRPr lang="zh-CN" altLang="en-US" sz="2000">
                        <a:latin typeface="Times New Roman" panose="02020603050405020304" pitchFamily="18" charset="0"/>
                        <a:cs typeface="Times New Roman" panose="02020603050405020304" pitchFamily="18" charset="0"/>
                      </a:endParaRPr>
                    </a:p>
                    <a:p>
                      <a:pPr algn="l">
                        <a:buNone/>
                      </a:pPr>
                      <a:r>
                        <a:rPr lang="zh-CN" sz="2000">
                          <a:solidFill>
                            <a:srgbClr val="7030A0"/>
                          </a:solidFill>
                          <a:latin typeface="Times New Roman" panose="02020603050405020304" pitchFamily="18" charset="0"/>
                          <a:cs typeface="Times New Roman" panose="02020603050405020304" pitchFamily="18" charset="0"/>
                          <a:sym typeface="+mn-ea"/>
                        </a:rPr>
                        <a:t>☞</a:t>
                      </a:r>
                      <a:r>
                        <a:rPr lang="zh-CN" altLang="en-US" sz="2000">
                          <a:latin typeface="Times New Roman" panose="02020603050405020304" pitchFamily="18" charset="0"/>
                          <a:cs typeface="Times New Roman" panose="02020603050405020304" pitchFamily="18" charset="0"/>
                          <a:sym typeface="+mn-ea"/>
                        </a:rPr>
                        <a:t>夜空像最深的海洋一样漆黑。</a:t>
                      </a:r>
                      <a:endParaRPr lang="zh-CN" altLang="en-US" sz="2000">
                        <a:latin typeface="Times New Roman" panose="02020603050405020304" pitchFamily="18" charset="0"/>
                        <a:cs typeface="Times New Roman" panose="02020603050405020304" pitchFamily="18" charset="0"/>
                      </a:endParaRPr>
                    </a:p>
                  </a:txBody>
                  <a:tcPr>
                    <a:solidFill>
                      <a:srgbClr val="F0F4FB"/>
                    </a:solidFill>
                  </a:tcPr>
                </a:tc>
              </a:tr>
            </a:tbl>
          </a:graphicData>
        </a:graphic>
      </p:graphicFrame>
      <p:sp>
        <p:nvSpPr>
          <p:cNvPr id="3" name="Rectangle 7"/>
          <p:cNvSpPr>
            <a:spLocks noChangeArrowheads="1"/>
          </p:cNvSpPr>
          <p:nvPr/>
        </p:nvSpPr>
        <p:spPr bwMode="auto">
          <a:xfrm>
            <a:off x="-13970" y="227970"/>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
            <a:off x="-12065" y="4445"/>
            <a:ext cx="876300" cy="971550"/>
          </a:xfrm>
          <a:prstGeom prst="rect">
            <a:avLst/>
          </a:prstGeom>
        </p:spPr>
      </p:pic>
      <p:pic>
        <p:nvPicPr>
          <p:cNvPr id="7" name="图片 6"/>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212090" y="116205"/>
            <a:ext cx="509270" cy="5080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208087" y="839345"/>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 name="矩形 1"/>
          <p:cNvSpPr/>
          <p:nvPr/>
        </p:nvSpPr>
        <p:spPr>
          <a:xfrm>
            <a:off x="515620" y="1002665"/>
            <a:ext cx="10551160" cy="460375"/>
          </a:xfrm>
          <a:prstGeom prst="rect">
            <a:avLst/>
          </a:prstGeom>
        </p:spPr>
        <p:txBody>
          <a:bodyPr wrap="square">
            <a:spAutoFit/>
          </a:bodyPr>
          <a:lstStyle/>
          <a:p>
            <a:pPr algn="l"/>
            <a:r>
              <a:rPr lang="en-US" altLang="zh-CN" sz="2000" b="1" dirty="0">
                <a:solidFill>
                  <a:srgbClr val="C00000"/>
                </a:solidFill>
                <a:latin typeface="华康俪金黑W8(P)" pitchFamily="34" charset="-122"/>
                <a:ea typeface="华康俪金黑W8(P)" pitchFamily="34" charset="-122"/>
              </a:rPr>
              <a:t>3-</a:t>
            </a:r>
            <a:r>
              <a:rPr lang="en-US" altLang="zh-CN" sz="2000" b="1" dirty="0" smtClean="0">
                <a:solidFill>
                  <a:srgbClr val="C00000"/>
                </a:solidFill>
                <a:latin typeface="华康俪金黑W8(P)" pitchFamily="34" charset="-122"/>
                <a:ea typeface="华康俪金黑W8(P)" pitchFamily="34" charset="-122"/>
              </a:rPr>
              <a:t>2-4 </a:t>
            </a:r>
            <a:r>
              <a:rPr lang="en-US" altLang="zh-CN" sz="2000" b="1" dirty="0">
                <a:solidFill>
                  <a:srgbClr val="C00000"/>
                </a:solidFill>
                <a:latin typeface="华康俪金黑W8(P)" pitchFamily="34" charset="-122"/>
                <a:ea typeface="华康俪金黑W8(P)" pitchFamily="34" charset="-122"/>
              </a:rPr>
              <a:t>Rhetorical devices(修辞手法)  suitable for this Lesson -- </a:t>
            </a:r>
            <a:r>
              <a:rPr lang="en-US" altLang="zh-CN" sz="2400" b="1" dirty="0">
                <a:solidFill>
                  <a:srgbClr val="002060"/>
                </a:solidFill>
                <a:latin typeface="Times New Roman" panose="02020603050405020304" pitchFamily="18" charset="0"/>
                <a:ea typeface="华康俪金黑W8(P)" pitchFamily="34" charset="-122"/>
                <a:cs typeface="Times New Roman" panose="02020603050405020304" pitchFamily="18" charset="0"/>
              </a:rPr>
              <a:t>The fire</a:t>
            </a:r>
            <a:endParaRPr lang="en-US" altLang="zh-CN" sz="2400" b="1" dirty="0">
              <a:solidFill>
                <a:srgbClr val="002060"/>
              </a:solidFill>
              <a:latin typeface="Times New Roman" panose="02020603050405020304" pitchFamily="18" charset="0"/>
              <a:ea typeface="华康俪金黑W8(P)" pitchFamily="34" charset="-122"/>
              <a:cs typeface="Times New Roman" panose="02020603050405020304" pitchFamily="18" charset="0"/>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箭头: 燕尾形 4"/>
          <p:cNvSpPr/>
          <p:nvPr/>
        </p:nvSpPr>
        <p:spPr>
          <a:xfrm>
            <a:off x="5073251" y="140519"/>
            <a:ext cx="1657446"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03  Skills</a:t>
            </a:r>
            <a:endParaRPr lang="zh-CN" altLang="en-US" dirty="0">
              <a:solidFill>
                <a:schemeClr val="bg1"/>
              </a:solidFill>
            </a:endParaRPr>
          </a:p>
        </p:txBody>
      </p:sp>
      <p:graphicFrame>
        <p:nvGraphicFramePr>
          <p:cNvPr id="6" name="表格 5"/>
          <p:cNvGraphicFramePr/>
          <p:nvPr>
            <p:custDataLst>
              <p:tags r:id="rId1"/>
            </p:custDataLst>
          </p:nvPr>
        </p:nvGraphicFramePr>
        <p:xfrm>
          <a:off x="281940" y="1552575"/>
          <a:ext cx="11575415" cy="2414270"/>
        </p:xfrm>
        <a:graphic>
          <a:graphicData uri="http://schemas.openxmlformats.org/drawingml/2006/table">
            <a:tbl>
              <a:tblPr firstRow="1" bandRow="1">
                <a:tableStyleId>{5C22544A-7EE6-4342-B048-85BDC9FD1C3A}</a:tableStyleId>
              </a:tblPr>
              <a:tblGrid>
                <a:gridCol w="8314690"/>
                <a:gridCol w="3260725"/>
              </a:tblGrid>
              <a:tr h="494030">
                <a:tc gridSpan="2">
                  <a:txBody>
                    <a:bodyPr/>
                    <a:p>
                      <a:pPr algn="ctr">
                        <a:buNone/>
                      </a:pPr>
                      <a:r>
                        <a:rPr lang="zh-CN" altLang="en-US" sz="2400"/>
                        <a:t>Metaphors隐喻</a:t>
                      </a:r>
                      <a:endParaRPr lang="zh-CN" altLang="en-US" sz="2400"/>
                    </a:p>
                  </a:txBody>
                  <a:tcPr/>
                </a:tc>
                <a:tc hMerge="1">
                  <a:tcPr/>
                </a:tc>
              </a:tr>
              <a:tr h="1680210">
                <a:tc>
                  <a:txBody>
                    <a:bodyPr/>
                    <a:p>
                      <a:pPr>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en-US" altLang="zh-CN" sz="2400">
                          <a:solidFill>
                            <a:srgbClr val="C00000"/>
                          </a:solidFill>
                          <a:latin typeface="Times New Roman" panose="02020603050405020304" pitchFamily="18" charset="0"/>
                          <a:cs typeface="Times New Roman" panose="02020603050405020304" pitchFamily="18" charset="0"/>
                          <a:sym typeface="+mn-ea"/>
                        </a:rPr>
                        <a:t>The smoke</a:t>
                      </a:r>
                      <a:r>
                        <a:rPr lang="en-US" altLang="zh-CN" sz="2400">
                          <a:latin typeface="Times New Roman" panose="02020603050405020304" pitchFamily="18" charset="0"/>
                          <a:cs typeface="Times New Roman" panose="02020603050405020304" pitchFamily="18" charset="0"/>
                          <a:sym typeface="+mn-ea"/>
                        </a:rPr>
                        <a:t> </a:t>
                      </a:r>
                      <a:r>
                        <a:rPr lang="en-US" altLang="zh-CN" sz="2400" u="sng">
                          <a:latin typeface="Times New Roman" panose="02020603050405020304" pitchFamily="18" charset="0"/>
                          <a:cs typeface="Times New Roman" panose="02020603050405020304" pitchFamily="18" charset="0"/>
                          <a:sym typeface="+mn-ea"/>
                        </a:rPr>
                        <a:t>spiralled</a:t>
                      </a:r>
                      <a:r>
                        <a:rPr lang="en-US" altLang="zh-CN" sz="2400">
                          <a:latin typeface="Times New Roman" panose="02020603050405020304" pitchFamily="18" charset="0"/>
                          <a:cs typeface="Times New Roman" panose="02020603050405020304" pitchFamily="18" charset="0"/>
                          <a:sym typeface="+mn-ea"/>
                        </a:rPr>
                        <a:t> up.  </a:t>
                      </a:r>
                      <a:r>
                        <a:rPr lang="en-US" altLang="zh-CN" sz="1600" i="1">
                          <a:latin typeface="Times New Roman" panose="02020603050405020304" pitchFamily="18" charset="0"/>
                          <a:cs typeface="Times New Roman" panose="02020603050405020304" pitchFamily="18" charset="0"/>
                          <a:sym typeface="+mn-ea"/>
                        </a:rPr>
                        <a:t>(spiral /ˈspaɪrəl/ v. 盘旋；成螺旋形；螺旋形上升)</a:t>
                      </a:r>
                      <a:endParaRPr lang="en-US" altLang="zh-CN" sz="1600" i="1">
                        <a:latin typeface="Times New Roman" panose="02020603050405020304" pitchFamily="18" charset="0"/>
                        <a:cs typeface="Times New Roman" panose="02020603050405020304" pitchFamily="18" charset="0"/>
                        <a:sym typeface="+mn-ea"/>
                      </a:endParaRPr>
                    </a:p>
                    <a:p>
                      <a:pPr>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en-US" altLang="zh-CN" sz="2400">
                          <a:solidFill>
                            <a:srgbClr val="C00000"/>
                          </a:solidFill>
                          <a:latin typeface="Times New Roman" panose="02020603050405020304" pitchFamily="18" charset="0"/>
                          <a:cs typeface="Times New Roman" panose="02020603050405020304" pitchFamily="18" charset="0"/>
                          <a:sym typeface="+mn-ea"/>
                        </a:rPr>
                        <a:t>The fumes</a:t>
                      </a:r>
                      <a:r>
                        <a:rPr lang="en-US" altLang="zh-CN" sz="2400">
                          <a:latin typeface="Times New Roman" panose="02020603050405020304" pitchFamily="18" charset="0"/>
                          <a:cs typeface="Times New Roman" panose="02020603050405020304" pitchFamily="18" charset="0"/>
                          <a:sym typeface="+mn-ea"/>
                        </a:rPr>
                        <a:t> almost </a:t>
                      </a:r>
                      <a:r>
                        <a:rPr lang="en-US" altLang="zh-CN" sz="2400" u="sng">
                          <a:latin typeface="Times New Roman" panose="02020603050405020304" pitchFamily="18" charset="0"/>
                          <a:cs typeface="Times New Roman" panose="02020603050405020304" pitchFamily="18" charset="0"/>
                          <a:sym typeface="+mn-ea"/>
                        </a:rPr>
                        <a:t>suffocated</a:t>
                      </a:r>
                      <a:r>
                        <a:rPr lang="en-US" altLang="zh-CN" sz="2400">
                          <a:latin typeface="Times New Roman" panose="02020603050405020304" pitchFamily="18" charset="0"/>
                          <a:cs typeface="Times New Roman" panose="02020603050405020304" pitchFamily="18" charset="0"/>
                          <a:sym typeface="+mn-ea"/>
                        </a:rPr>
                        <a:t> me, making my eyes smart.</a:t>
                      </a:r>
                      <a:endParaRPr lang="en-US" altLang="zh-CN" sz="2400">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en-US" altLang="zh-CN" sz="1600" i="1">
                          <a:latin typeface="Times New Roman" panose="02020603050405020304" pitchFamily="18" charset="0"/>
                          <a:cs typeface="Times New Roman" panose="02020603050405020304" pitchFamily="18" charset="0"/>
                          <a:sym typeface="+mn-ea"/>
                        </a:rPr>
                        <a:t>fume /fjuːm/ n. 刺鼻的烟；刺激性气味；水汽，薄雾</a:t>
                      </a:r>
                      <a:endParaRPr lang="en-US" altLang="zh-CN" sz="1600" i="1">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en-US" altLang="zh-CN" sz="1600" i="1">
                          <a:latin typeface="Times New Roman" panose="02020603050405020304" pitchFamily="18" charset="0"/>
                          <a:cs typeface="Times New Roman" panose="02020603050405020304" pitchFamily="18" charset="0"/>
                          <a:sym typeface="+mn-ea"/>
                        </a:rPr>
                        <a:t>suffocate/ˈsʌfəkeɪt/v. 受阻，受扼制；窒息</a:t>
                      </a:r>
                      <a:endParaRPr lang="en-US" altLang="zh-CN" sz="1600" i="1">
                        <a:latin typeface="Times New Roman" panose="02020603050405020304" pitchFamily="18" charset="0"/>
                        <a:cs typeface="Times New Roman" panose="02020603050405020304" pitchFamily="18" charset="0"/>
                        <a:sym typeface="+mn-ea"/>
                      </a:endParaRPr>
                    </a:p>
                    <a:p>
                      <a:pPr marL="342900" indent="-342900">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en-US" sz="2400">
                          <a:latin typeface="Times New Roman" panose="02020603050405020304" pitchFamily="18" charset="0"/>
                          <a:cs typeface="Times New Roman" panose="02020603050405020304" pitchFamily="18" charset="0"/>
                          <a:sym typeface="+mn-ea"/>
                        </a:rPr>
                        <a:t>The </a:t>
                      </a:r>
                      <a:r>
                        <a:rPr lang="en-US" sz="2400">
                          <a:solidFill>
                            <a:srgbClr val="C00000"/>
                          </a:solidFill>
                          <a:latin typeface="Times New Roman" panose="02020603050405020304" pitchFamily="18" charset="0"/>
                          <a:cs typeface="Times New Roman" panose="02020603050405020304" pitchFamily="18" charset="0"/>
                          <a:sym typeface="+mn-ea"/>
                        </a:rPr>
                        <a:t>spark</a:t>
                      </a:r>
                      <a:r>
                        <a:rPr lang="en-US" sz="2400">
                          <a:latin typeface="Times New Roman" panose="02020603050405020304" pitchFamily="18" charset="0"/>
                          <a:cs typeface="Times New Roman" panose="02020603050405020304" pitchFamily="18" charset="0"/>
                          <a:sym typeface="+mn-ea"/>
                        </a:rPr>
                        <a:t> kindling the dry wood, we could see the blaze of a</a:t>
                      </a:r>
                      <a:endParaRPr lang="en-US" sz="2400">
                        <a:latin typeface="Times New Roman" panose="02020603050405020304" pitchFamily="18" charset="0"/>
                        <a:cs typeface="Times New Roman" panose="02020603050405020304" pitchFamily="18" charset="0"/>
                        <a:sym typeface="+mn-ea"/>
                      </a:endParaRPr>
                    </a:p>
                    <a:p>
                      <a:pPr marL="342900" indent="-342900">
                        <a:buNone/>
                      </a:pPr>
                      <a:r>
                        <a:rPr lang="en-US" sz="2400" u="sng">
                          <a:latin typeface="Times New Roman" panose="02020603050405020304" pitchFamily="18" charset="0"/>
                          <a:cs typeface="Times New Roman" panose="02020603050405020304" pitchFamily="18" charset="0"/>
                          <a:sym typeface="+mn-ea"/>
                        </a:rPr>
                        <a:t>cheerful</a:t>
                      </a:r>
                      <a:r>
                        <a:rPr lang="en-US" sz="2400">
                          <a:latin typeface="Times New Roman" panose="02020603050405020304" pitchFamily="18" charset="0"/>
                          <a:cs typeface="Times New Roman" panose="02020603050405020304" pitchFamily="18" charset="0"/>
                          <a:sym typeface="+mn-ea"/>
                        </a:rPr>
                        <a:t> </a:t>
                      </a:r>
                      <a:r>
                        <a:rPr lang="en-US" sz="2400">
                          <a:solidFill>
                            <a:srgbClr val="C00000"/>
                          </a:solidFill>
                          <a:latin typeface="Times New Roman" panose="02020603050405020304" pitchFamily="18" charset="0"/>
                          <a:cs typeface="Times New Roman" panose="02020603050405020304" pitchFamily="18" charset="0"/>
                          <a:sym typeface="+mn-ea"/>
                        </a:rPr>
                        <a:t>fire</a:t>
                      </a:r>
                      <a:r>
                        <a:rPr lang="en-US" sz="2400">
                          <a:latin typeface="Times New Roman" panose="02020603050405020304" pitchFamily="18" charset="0"/>
                          <a:cs typeface="Times New Roman" panose="02020603050405020304" pitchFamily="18" charset="0"/>
                          <a:sym typeface="+mn-ea"/>
                        </a:rPr>
                        <a:t> that sheded warmth.</a:t>
                      </a:r>
                      <a:endParaRPr lang="en-US" sz="2400">
                        <a:latin typeface="Times New Roman" panose="02020603050405020304" pitchFamily="18" charset="0"/>
                        <a:cs typeface="Times New Roman" panose="02020603050405020304" pitchFamily="18" charset="0"/>
                        <a:sym typeface="+mn-ea"/>
                      </a:endParaRPr>
                    </a:p>
                    <a:p>
                      <a:pPr marL="342900" indent="-342900">
                        <a:buFont typeface="Arial" panose="020B0604020202020204" pitchFamily="34" charset="0"/>
                        <a:buChar char="•"/>
                      </a:pPr>
                      <a:r>
                        <a:rPr lang="en-US" altLang="zh-CN" sz="1600" i="1">
                          <a:latin typeface="Times New Roman" panose="02020603050405020304" pitchFamily="18" charset="0"/>
                          <a:cs typeface="Times New Roman" panose="02020603050405020304" pitchFamily="18" charset="0"/>
                          <a:sym typeface="+mn-ea"/>
                        </a:rPr>
                        <a:t>kindle /ˈkɪndl/ v. 点燃；着火；激起；照亮；激动起来</a:t>
                      </a:r>
                      <a:endParaRPr lang="en-US" altLang="zh-CN" sz="1600" i="1">
                        <a:latin typeface="Times New Roman" panose="02020603050405020304" pitchFamily="18" charset="0"/>
                        <a:cs typeface="Times New Roman" panose="02020603050405020304" pitchFamily="18" charset="0"/>
                        <a:sym typeface="+mn-ea"/>
                      </a:endParaRPr>
                    </a:p>
                    <a:p>
                      <a:pPr marL="342900" indent="-342900">
                        <a:buFont typeface="Arial" panose="020B0604020202020204" pitchFamily="34" charset="0"/>
                        <a:buChar char="•"/>
                      </a:pPr>
                      <a:r>
                        <a:rPr lang="en-US" altLang="zh-CN" sz="1600" i="1">
                          <a:latin typeface="Times New Roman" panose="02020603050405020304" pitchFamily="18" charset="0"/>
                          <a:cs typeface="Times New Roman" panose="02020603050405020304" pitchFamily="18" charset="0"/>
                          <a:sym typeface="+mn-ea"/>
                        </a:rPr>
                        <a:t>blaze /bleɪz/ v. 燃烧；发光</a:t>
                      </a:r>
                      <a:endParaRPr lang="en-US" altLang="zh-CN" sz="1600" i="1">
                        <a:latin typeface="Times New Roman" panose="02020603050405020304" pitchFamily="18" charset="0"/>
                        <a:cs typeface="Times New Roman" panose="02020603050405020304" pitchFamily="18" charset="0"/>
                        <a:sym typeface="+mn-ea"/>
                      </a:endParaRPr>
                    </a:p>
                    <a:p>
                      <a:pPr marL="342900" indent="-342900">
                        <a:buFont typeface="Arial" panose="020B0604020202020204" pitchFamily="34" charset="0"/>
                        <a:buChar char="•"/>
                      </a:pPr>
                      <a:r>
                        <a:rPr lang="en-US" altLang="zh-CN" sz="1600" i="1">
                          <a:latin typeface="Times New Roman" panose="02020603050405020304" pitchFamily="18" charset="0"/>
                          <a:cs typeface="Times New Roman" panose="02020603050405020304" pitchFamily="18" charset="0"/>
                          <a:sym typeface="+mn-ea"/>
                        </a:rPr>
                        <a:t>shed /ʃed/ v. 流出；摆脱；散发；倾吐</a:t>
                      </a:r>
                      <a:endParaRPr lang="en-US" altLang="zh-CN" sz="1600" i="1">
                        <a:latin typeface="Times New Roman" panose="02020603050405020304" pitchFamily="18" charset="0"/>
                        <a:cs typeface="Times New Roman" panose="02020603050405020304" pitchFamily="18" charset="0"/>
                        <a:sym typeface="+mn-ea"/>
                      </a:endParaRPr>
                    </a:p>
                  </a:txBody>
                  <a:tcPr>
                    <a:solidFill>
                      <a:srgbClr val="F0F4FB"/>
                    </a:solidFill>
                  </a:tcPr>
                </a:tc>
                <a:tc>
                  <a:txBody>
                    <a:bodyPr/>
                    <a:p>
                      <a:pPr>
                        <a:buNone/>
                      </a:pPr>
                      <a:r>
                        <a:rPr lang="zh-CN" sz="2000">
                          <a:solidFill>
                            <a:srgbClr val="7030A0"/>
                          </a:solidFill>
                          <a:latin typeface="Times New Roman" panose="02020603050405020304" pitchFamily="18" charset="0"/>
                          <a:cs typeface="Times New Roman" panose="02020603050405020304" pitchFamily="18" charset="0"/>
                          <a:sym typeface="+mn-ea"/>
                        </a:rPr>
                        <a:t>☞</a:t>
                      </a:r>
                      <a:r>
                        <a:rPr lang="zh-CN" altLang="en-US" sz="2000">
                          <a:latin typeface="Times New Roman" panose="02020603050405020304" pitchFamily="18" charset="0"/>
                          <a:cs typeface="Times New Roman" panose="02020603050405020304" pitchFamily="18" charset="0"/>
                        </a:rPr>
                        <a:t>烟盘旋上升。</a:t>
                      </a:r>
                      <a:endParaRPr lang="zh-CN" altLang="en-US" sz="2000">
                        <a:latin typeface="Times New Roman" panose="02020603050405020304" pitchFamily="18" charset="0"/>
                        <a:cs typeface="Times New Roman" panose="02020603050405020304" pitchFamily="18" charset="0"/>
                      </a:endParaRPr>
                    </a:p>
                    <a:p>
                      <a:pPr>
                        <a:buNone/>
                      </a:pPr>
                      <a:r>
                        <a:rPr lang="zh-CN" sz="2000">
                          <a:solidFill>
                            <a:srgbClr val="7030A0"/>
                          </a:solidFill>
                          <a:latin typeface="Times New Roman" panose="02020603050405020304" pitchFamily="18" charset="0"/>
                          <a:cs typeface="Times New Roman" panose="02020603050405020304" pitchFamily="18" charset="0"/>
                          <a:sym typeface="+mn-ea"/>
                        </a:rPr>
                        <a:t>☞</a:t>
                      </a:r>
                      <a:r>
                        <a:rPr lang="zh-CN" altLang="en-US" sz="2000">
                          <a:latin typeface="Times New Roman" panose="02020603050405020304" pitchFamily="18" charset="0"/>
                          <a:cs typeface="Times New Roman" panose="02020603050405020304" pitchFamily="18" charset="0"/>
                        </a:rPr>
                        <a:t>熏烟几乎使我窒息</a:t>
                      </a:r>
                      <a:r>
                        <a:rPr lang="en-US" altLang="zh-CN" sz="2000">
                          <a:latin typeface="Times New Roman" panose="02020603050405020304" pitchFamily="18" charset="0"/>
                          <a:cs typeface="Times New Roman" panose="02020603050405020304" pitchFamily="18" charset="0"/>
                        </a:rPr>
                        <a:t>,</a:t>
                      </a:r>
                      <a:r>
                        <a:rPr lang="zh-CN" altLang="en-US" sz="2000">
                          <a:latin typeface="Times New Roman" panose="02020603050405020304" pitchFamily="18" charset="0"/>
                          <a:cs typeface="Times New Roman" panose="02020603050405020304" pitchFamily="18" charset="0"/>
                        </a:rPr>
                        <a:t>使我的眼睛感到剧痛。</a:t>
                      </a:r>
                      <a:endParaRPr lang="zh-CN" altLang="en-US" sz="2000">
                        <a:latin typeface="Times New Roman" panose="02020603050405020304" pitchFamily="18" charset="0"/>
                        <a:cs typeface="Times New Roman" panose="02020603050405020304" pitchFamily="18" charset="0"/>
                      </a:endParaRPr>
                    </a:p>
                    <a:p>
                      <a:pPr>
                        <a:buNone/>
                      </a:pPr>
                      <a:r>
                        <a:rPr lang="zh-CN" sz="2000">
                          <a:solidFill>
                            <a:srgbClr val="7030A0"/>
                          </a:solidFill>
                          <a:latin typeface="Times New Roman" panose="02020603050405020304" pitchFamily="18" charset="0"/>
                          <a:cs typeface="Times New Roman" panose="02020603050405020304" pitchFamily="18" charset="0"/>
                          <a:sym typeface="+mn-ea"/>
                        </a:rPr>
                        <a:t>☞</a:t>
                      </a:r>
                      <a:r>
                        <a:rPr lang="zh-CN" altLang="en-US" sz="2000">
                          <a:latin typeface="Times New Roman" panose="02020603050405020304" pitchFamily="18" charset="0"/>
                          <a:cs typeface="Times New Roman" panose="02020603050405020304" pitchFamily="18" charset="0"/>
                        </a:rPr>
                        <a:t>火星点燃了干木柴，我们可以看到融融的火焰，散出温暖。</a:t>
                      </a:r>
                      <a:endParaRPr lang="zh-CN" altLang="en-US" sz="2000">
                        <a:latin typeface="Times New Roman" panose="02020603050405020304" pitchFamily="18" charset="0"/>
                        <a:cs typeface="Times New Roman" panose="02020603050405020304" pitchFamily="18" charset="0"/>
                      </a:endParaRPr>
                    </a:p>
                  </a:txBody>
                  <a:tcPr>
                    <a:solidFill>
                      <a:srgbClr val="F0F4FB"/>
                    </a:solidFill>
                  </a:tcPr>
                </a:tc>
              </a:tr>
            </a:tbl>
          </a:graphicData>
        </a:graphic>
      </p:graphicFrame>
      <p:sp>
        <p:nvSpPr>
          <p:cNvPr id="3" name="Rectangle 7"/>
          <p:cNvSpPr>
            <a:spLocks noChangeArrowheads="1"/>
          </p:cNvSpPr>
          <p:nvPr/>
        </p:nvSpPr>
        <p:spPr bwMode="auto">
          <a:xfrm>
            <a:off x="-13970" y="227970"/>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
            <a:off x="-12065" y="4445"/>
            <a:ext cx="876300" cy="971550"/>
          </a:xfrm>
          <a:prstGeom prst="rect">
            <a:avLst/>
          </a:prstGeom>
        </p:spPr>
      </p:pic>
      <p:pic>
        <p:nvPicPr>
          <p:cNvPr id="7" name="图片 6"/>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212090" y="116205"/>
            <a:ext cx="509270" cy="508000"/>
          </a:xfrm>
          <a:prstGeom prst="rect">
            <a:avLst/>
          </a:prstGeom>
        </p:spPr>
      </p:pic>
      <p:graphicFrame>
        <p:nvGraphicFramePr>
          <p:cNvPr id="4" name="表格 3"/>
          <p:cNvGraphicFramePr/>
          <p:nvPr>
            <p:custDataLst>
              <p:tags r:id="rId5"/>
            </p:custDataLst>
          </p:nvPr>
        </p:nvGraphicFramePr>
        <p:xfrm>
          <a:off x="281940" y="4820285"/>
          <a:ext cx="11603990" cy="1828800"/>
        </p:xfrm>
        <a:graphic>
          <a:graphicData uri="http://schemas.openxmlformats.org/drawingml/2006/table">
            <a:tbl>
              <a:tblPr firstRow="1" bandRow="1">
                <a:tableStyleId>{5C22544A-7EE6-4342-B048-85BDC9FD1C3A}</a:tableStyleId>
              </a:tblPr>
              <a:tblGrid>
                <a:gridCol w="8306435"/>
                <a:gridCol w="3297555"/>
              </a:tblGrid>
              <a:tr h="457200">
                <a:tc gridSpan="2">
                  <a:txBody>
                    <a:bodyPr/>
                    <a:p>
                      <a:pPr algn="ctr">
                        <a:buNone/>
                      </a:pPr>
                      <a:r>
                        <a:rPr lang="zh-CN" altLang="en-US" sz="2400"/>
                        <a:t>Similes 明喻</a:t>
                      </a:r>
                      <a:endParaRPr lang="zh-CN" altLang="en-US" sz="2400"/>
                    </a:p>
                  </a:txBody>
                  <a:tcPr/>
                </a:tc>
                <a:tc hMerge="1">
                  <a:tcPr/>
                </a:tc>
              </a:tr>
              <a:tr h="1188720">
                <a:tc>
                  <a:txBody>
                    <a:bodyPr/>
                    <a:p>
                      <a:pPr>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zh-CN" altLang="en-US" sz="2400">
                          <a:solidFill>
                            <a:srgbClr val="C00000"/>
                          </a:solidFill>
                          <a:latin typeface="Times New Roman" panose="02020603050405020304" pitchFamily="18" charset="0"/>
                          <a:cs typeface="Times New Roman" panose="02020603050405020304" pitchFamily="18" charset="0"/>
                          <a:sym typeface="+mn-ea"/>
                        </a:rPr>
                        <a:t>Red flames</a:t>
                      </a:r>
                      <a:r>
                        <a:rPr lang="zh-CN" altLang="en-US" sz="2400">
                          <a:latin typeface="Times New Roman" panose="02020603050405020304" pitchFamily="18" charset="0"/>
                          <a:cs typeface="Times New Roman" panose="02020603050405020304" pitchFamily="18" charset="0"/>
                          <a:sym typeface="+mn-ea"/>
                        </a:rPr>
                        <a:t> stretch into the sky </a:t>
                      </a:r>
                      <a:r>
                        <a:rPr lang="zh-CN" altLang="en-US" sz="2400" u="sng">
                          <a:latin typeface="Times New Roman" panose="02020603050405020304" pitchFamily="18" charset="0"/>
                          <a:cs typeface="Times New Roman" panose="02020603050405020304" pitchFamily="18" charset="0"/>
                          <a:sym typeface="+mn-ea"/>
                        </a:rPr>
                        <a:t>like tree branches</a:t>
                      </a:r>
                      <a:r>
                        <a:rPr lang="zh-CN" altLang="en-US" sz="2400">
                          <a:latin typeface="Times New Roman" panose="02020603050405020304" pitchFamily="18" charset="0"/>
                          <a:cs typeface="Times New Roman" panose="02020603050405020304" pitchFamily="18" charset="0"/>
                          <a:sym typeface="+mn-ea"/>
                        </a:rPr>
                        <a:t>.  </a:t>
                      </a:r>
                      <a:endParaRPr lang="zh-CN" altLang="en-US" sz="2400">
                        <a:latin typeface="Times New Roman" panose="02020603050405020304" pitchFamily="18" charset="0"/>
                        <a:cs typeface="Times New Roman" panose="02020603050405020304" pitchFamily="18" charset="0"/>
                      </a:endParaRPr>
                    </a:p>
                    <a:p>
                      <a:pPr>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zh-CN" altLang="en-US" sz="2400">
                          <a:solidFill>
                            <a:srgbClr val="C00000"/>
                          </a:solidFill>
                          <a:latin typeface="Times New Roman" panose="02020603050405020304" pitchFamily="18" charset="0"/>
                          <a:cs typeface="Times New Roman" panose="02020603050405020304" pitchFamily="18" charset="0"/>
                          <a:sym typeface="+mn-ea"/>
                        </a:rPr>
                        <a:t>The fire</a:t>
                      </a:r>
                      <a:r>
                        <a:rPr lang="zh-CN" altLang="en-US" sz="2400">
                          <a:latin typeface="Times New Roman" panose="02020603050405020304" pitchFamily="18" charset="0"/>
                          <a:cs typeface="Times New Roman" panose="02020603050405020304" pitchFamily="18" charset="0"/>
                          <a:sym typeface="+mn-ea"/>
                        </a:rPr>
                        <a:t> devoured the forest </a:t>
                      </a:r>
                      <a:r>
                        <a:rPr lang="zh-CN" altLang="en-US" sz="2400" u="sng">
                          <a:latin typeface="Times New Roman" panose="02020603050405020304" pitchFamily="18" charset="0"/>
                          <a:cs typeface="Times New Roman" panose="02020603050405020304" pitchFamily="18" charset="0"/>
                          <a:sym typeface="+mn-ea"/>
                        </a:rPr>
                        <a:t>like a demon</a:t>
                      </a:r>
                      <a:r>
                        <a:rPr lang="zh-CN" altLang="en-US" sz="2400">
                          <a:latin typeface="Times New Roman" panose="02020603050405020304" pitchFamily="18" charset="0"/>
                          <a:cs typeface="Times New Roman" panose="02020603050405020304" pitchFamily="18" charset="0"/>
                          <a:sym typeface="+mn-ea"/>
                        </a:rPr>
                        <a:t>.  </a:t>
                      </a:r>
                      <a:endParaRPr lang="zh-CN" altLang="en-US" sz="2400">
                        <a:latin typeface="Times New Roman" panose="02020603050405020304" pitchFamily="18" charset="0"/>
                        <a:cs typeface="Times New Roman" panose="02020603050405020304" pitchFamily="18" charset="0"/>
                      </a:endParaRPr>
                    </a:p>
                    <a:p>
                      <a:pPr marL="342900" indent="-342900" algn="l">
                        <a:buClrTx/>
                        <a:buSzTx/>
                        <a:buFont typeface="Arial" panose="020B0604020202020204" pitchFamily="34" charset="0"/>
                        <a:buChar char="•"/>
                      </a:pPr>
                      <a:r>
                        <a:rPr lang="en-US" altLang="zh-CN" sz="1600" i="1">
                          <a:latin typeface="Times New Roman" panose="02020603050405020304" pitchFamily="18" charset="0"/>
                          <a:cs typeface="Times New Roman" panose="02020603050405020304" pitchFamily="18" charset="0"/>
                          <a:sym typeface="+mn-ea"/>
                        </a:rPr>
                        <a:t>devour /dɪˈvaʊə(r)/ v. 吞食</a:t>
                      </a:r>
                      <a:r>
                        <a:rPr lang="zh-CN" altLang="en-US" sz="1600" i="1">
                          <a:latin typeface="Times New Roman" panose="02020603050405020304" pitchFamily="18" charset="0"/>
                          <a:cs typeface="Times New Roman" panose="02020603050405020304" pitchFamily="18" charset="0"/>
                          <a:sym typeface="+mn-ea"/>
                        </a:rPr>
                        <a:t>，</a:t>
                      </a:r>
                      <a:r>
                        <a:rPr lang="en-US" altLang="zh-CN" sz="1600" i="1">
                          <a:latin typeface="Times New Roman" panose="02020603050405020304" pitchFamily="18" charset="0"/>
                          <a:cs typeface="Times New Roman" panose="02020603050405020304" pitchFamily="18" charset="0"/>
                          <a:sym typeface="+mn-ea"/>
                        </a:rPr>
                        <a:t>吞噬；毁灭；狼吞虎咽地吃； 津津有味地看；如饥似渴地读</a:t>
                      </a:r>
                      <a:endParaRPr lang="en-US" altLang="zh-CN" sz="1600" i="1">
                        <a:latin typeface="Times New Roman" panose="02020603050405020304" pitchFamily="18" charset="0"/>
                        <a:cs typeface="Times New Roman" panose="02020603050405020304" pitchFamily="18" charset="0"/>
                        <a:sym typeface="+mn-ea"/>
                      </a:endParaRPr>
                    </a:p>
                    <a:p>
                      <a:pPr marL="342900" indent="-342900" algn="l">
                        <a:buClrTx/>
                        <a:buSzTx/>
                        <a:buFont typeface="Arial" panose="020B0604020202020204" pitchFamily="34" charset="0"/>
                        <a:buChar char="•"/>
                      </a:pPr>
                      <a:r>
                        <a:rPr lang="en-US" altLang="zh-CN" sz="1600" i="1">
                          <a:latin typeface="Times New Roman" panose="02020603050405020304" pitchFamily="18" charset="0"/>
                          <a:cs typeface="Times New Roman" panose="02020603050405020304" pitchFamily="18" charset="0"/>
                          <a:sym typeface="+mn-ea"/>
                        </a:rPr>
                        <a:t>demon /ˈdiːmən/ n. 恶魔；魔鬼</a:t>
                      </a:r>
                      <a:endParaRPr lang="en-US" altLang="zh-CN" sz="1600" i="1">
                        <a:latin typeface="Times New Roman" panose="02020603050405020304" pitchFamily="18" charset="0"/>
                        <a:cs typeface="Times New Roman" panose="02020603050405020304" pitchFamily="18" charset="0"/>
                        <a:sym typeface="+mn-ea"/>
                      </a:endParaRPr>
                    </a:p>
                  </a:txBody>
                  <a:tcPr>
                    <a:solidFill>
                      <a:srgbClr val="F0F4FB"/>
                    </a:solidFill>
                  </a:tcPr>
                </a:tc>
                <a:tc>
                  <a:txBody>
                    <a:bodyPr/>
                    <a:p>
                      <a:pPr>
                        <a:buNone/>
                      </a:pPr>
                      <a:r>
                        <a:rPr lang="zh-CN" sz="2000">
                          <a:solidFill>
                            <a:srgbClr val="7030A0"/>
                          </a:solidFill>
                          <a:latin typeface="Times New Roman" panose="02020603050405020304" pitchFamily="18" charset="0"/>
                          <a:cs typeface="Times New Roman" panose="02020603050405020304" pitchFamily="18" charset="0"/>
                          <a:sym typeface="+mn-ea"/>
                        </a:rPr>
                        <a:t>☞</a:t>
                      </a:r>
                      <a:r>
                        <a:rPr lang="zh-CN" altLang="en-US" sz="2000">
                          <a:latin typeface="Times New Roman" panose="02020603050405020304" pitchFamily="18" charset="0"/>
                          <a:cs typeface="Times New Roman" panose="02020603050405020304" pitchFamily="18" charset="0"/>
                        </a:rPr>
                        <a:t>红色的火焰像树枝一样伸展到天空。 </a:t>
                      </a:r>
                      <a:endParaRPr lang="zh-CN" altLang="en-US" sz="2000">
                        <a:latin typeface="Times New Roman" panose="02020603050405020304" pitchFamily="18" charset="0"/>
                        <a:cs typeface="Times New Roman" panose="02020603050405020304" pitchFamily="18" charset="0"/>
                      </a:endParaRPr>
                    </a:p>
                    <a:p>
                      <a:pPr>
                        <a:buNone/>
                      </a:pPr>
                      <a:r>
                        <a:rPr lang="zh-CN" sz="2000">
                          <a:solidFill>
                            <a:srgbClr val="7030A0"/>
                          </a:solidFill>
                          <a:latin typeface="Times New Roman" panose="02020603050405020304" pitchFamily="18" charset="0"/>
                          <a:cs typeface="Times New Roman" panose="02020603050405020304" pitchFamily="18" charset="0"/>
                          <a:sym typeface="+mn-ea"/>
                        </a:rPr>
                        <a:t>☞</a:t>
                      </a:r>
                      <a:r>
                        <a:rPr lang="zh-CN" altLang="en-US" sz="2000">
                          <a:latin typeface="Times New Roman" panose="02020603050405020304" pitchFamily="18" charset="0"/>
                          <a:cs typeface="Times New Roman" panose="02020603050405020304" pitchFamily="18" charset="0"/>
                        </a:rPr>
                        <a:t>大火像恶魔一样吞噬了森林。</a:t>
                      </a:r>
                      <a:r>
                        <a:rPr lang="zh-CN" altLang="en-US" sz="2400">
                          <a:latin typeface="Times New Roman" panose="02020603050405020304" pitchFamily="18" charset="0"/>
                          <a:cs typeface="Times New Roman" panose="02020603050405020304" pitchFamily="18" charset="0"/>
                        </a:rPr>
                        <a:t> </a:t>
                      </a:r>
                      <a:endParaRPr lang="zh-CN" altLang="en-US" sz="2400">
                        <a:latin typeface="Times New Roman" panose="02020603050405020304" pitchFamily="18" charset="0"/>
                        <a:cs typeface="Times New Roman" panose="02020603050405020304" pitchFamily="18" charset="0"/>
                      </a:endParaRPr>
                    </a:p>
                  </a:txBody>
                  <a:tcPr>
                    <a:solidFill>
                      <a:srgbClr val="F0F4FB"/>
                    </a:solidFill>
                  </a:tcPr>
                </a:tc>
              </a:tr>
            </a:tbl>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208087" y="839345"/>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 name="矩形 1"/>
          <p:cNvSpPr/>
          <p:nvPr/>
        </p:nvSpPr>
        <p:spPr>
          <a:xfrm>
            <a:off x="515620" y="1002665"/>
            <a:ext cx="10529570" cy="460375"/>
          </a:xfrm>
          <a:prstGeom prst="rect">
            <a:avLst/>
          </a:prstGeom>
        </p:spPr>
        <p:txBody>
          <a:bodyPr wrap="square">
            <a:spAutoFit/>
          </a:bodyPr>
          <a:lstStyle/>
          <a:p>
            <a:pPr algn="l"/>
            <a:r>
              <a:rPr lang="en-US" altLang="zh-CN" sz="2000" b="1" dirty="0">
                <a:solidFill>
                  <a:srgbClr val="C00000"/>
                </a:solidFill>
                <a:latin typeface="华康俪金黑W8(P)" pitchFamily="34" charset="-122"/>
                <a:ea typeface="华康俪金黑W8(P)" pitchFamily="34" charset="-122"/>
              </a:rPr>
              <a:t>3-</a:t>
            </a:r>
            <a:r>
              <a:rPr lang="en-US" altLang="zh-CN" sz="2000" b="1" dirty="0" smtClean="0">
                <a:solidFill>
                  <a:srgbClr val="C00000"/>
                </a:solidFill>
                <a:latin typeface="华康俪金黑W8(P)" pitchFamily="34" charset="-122"/>
                <a:ea typeface="华康俪金黑W8(P)" pitchFamily="34" charset="-122"/>
              </a:rPr>
              <a:t>2-5 </a:t>
            </a:r>
            <a:r>
              <a:rPr lang="en-US" altLang="zh-CN" sz="2000" b="1" dirty="0">
                <a:solidFill>
                  <a:srgbClr val="C00000"/>
                </a:solidFill>
                <a:latin typeface="华康俪金黑W8(P)" pitchFamily="34" charset="-122"/>
                <a:ea typeface="华康俪金黑W8(P)" pitchFamily="34" charset="-122"/>
              </a:rPr>
              <a:t> Rhetorical devices(修辞手法)  suitable for this Lesson -- </a:t>
            </a:r>
            <a:r>
              <a:rPr lang="en-US" altLang="zh-CN" sz="2400" b="1" dirty="0">
                <a:solidFill>
                  <a:srgbClr val="002060"/>
                </a:solidFill>
                <a:latin typeface="Times New Roman" panose="02020603050405020304" pitchFamily="18" charset="0"/>
                <a:ea typeface="华康俪金黑W8(P)" pitchFamily="34" charset="-122"/>
                <a:cs typeface="Times New Roman" panose="02020603050405020304" pitchFamily="18" charset="0"/>
              </a:rPr>
              <a:t>The water</a:t>
            </a:r>
            <a:endParaRPr lang="en-US" altLang="zh-CN" sz="2400" b="1" dirty="0">
              <a:solidFill>
                <a:srgbClr val="002060"/>
              </a:solidFill>
              <a:latin typeface="Times New Roman" panose="02020603050405020304" pitchFamily="18" charset="0"/>
              <a:ea typeface="华康俪金黑W8(P)" pitchFamily="34" charset="-122"/>
              <a:cs typeface="Times New Roman" panose="02020603050405020304" pitchFamily="18" charset="0"/>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箭头: 燕尾形 4"/>
          <p:cNvSpPr/>
          <p:nvPr/>
        </p:nvSpPr>
        <p:spPr>
          <a:xfrm>
            <a:off x="5073251" y="140519"/>
            <a:ext cx="1657446"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03  Skills</a:t>
            </a:r>
            <a:endParaRPr lang="zh-CN" altLang="en-US" dirty="0">
              <a:solidFill>
                <a:schemeClr val="bg1"/>
              </a:solidFill>
            </a:endParaRPr>
          </a:p>
        </p:txBody>
      </p:sp>
      <p:graphicFrame>
        <p:nvGraphicFramePr>
          <p:cNvPr id="6" name="表格 5"/>
          <p:cNvGraphicFramePr/>
          <p:nvPr>
            <p:custDataLst>
              <p:tags r:id="rId1"/>
            </p:custDataLst>
          </p:nvPr>
        </p:nvGraphicFramePr>
        <p:xfrm>
          <a:off x="193675" y="1552575"/>
          <a:ext cx="11753215" cy="3940810"/>
        </p:xfrm>
        <a:graphic>
          <a:graphicData uri="http://schemas.openxmlformats.org/drawingml/2006/table">
            <a:tbl>
              <a:tblPr firstRow="1" bandRow="1">
                <a:tableStyleId>{5C22544A-7EE6-4342-B048-85BDC9FD1C3A}</a:tableStyleId>
              </a:tblPr>
              <a:tblGrid>
                <a:gridCol w="8477885"/>
                <a:gridCol w="3275330"/>
              </a:tblGrid>
              <a:tr h="496570">
                <a:tc gridSpan="2">
                  <a:txBody>
                    <a:bodyPr/>
                    <a:p>
                      <a:pPr algn="ctr">
                        <a:buNone/>
                      </a:pPr>
                      <a:r>
                        <a:rPr lang="zh-CN" altLang="en-US" sz="2400"/>
                        <a:t>Metaphors隐喻</a:t>
                      </a:r>
                      <a:endParaRPr lang="zh-CN" altLang="en-US" sz="2400"/>
                    </a:p>
                  </a:txBody>
                  <a:tcPr/>
                </a:tc>
                <a:tc hMerge="1">
                  <a:tcPr/>
                </a:tc>
              </a:tr>
              <a:tr h="1290320">
                <a:tc>
                  <a:txBody>
                    <a:bodyPr/>
                    <a:p>
                      <a:pPr>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en-US" sz="2400">
                          <a:latin typeface="Times New Roman" panose="02020603050405020304" pitchFamily="18" charset="0"/>
                          <a:cs typeface="Times New Roman" panose="02020603050405020304" pitchFamily="18" charset="0"/>
                        </a:rPr>
                        <a:t>The</a:t>
                      </a:r>
                      <a:r>
                        <a:rPr lang="en-US" sz="2400">
                          <a:solidFill>
                            <a:srgbClr val="C00000"/>
                          </a:solidFill>
                          <a:latin typeface="Times New Roman" panose="02020603050405020304" pitchFamily="18" charset="0"/>
                          <a:cs typeface="Times New Roman" panose="02020603050405020304" pitchFamily="18" charset="0"/>
                        </a:rPr>
                        <a:t> boat</a:t>
                      </a:r>
                      <a:r>
                        <a:rPr lang="en-US" sz="2400">
                          <a:latin typeface="Times New Roman" panose="02020603050405020304" pitchFamily="18" charset="0"/>
                          <a:cs typeface="Times New Roman" panose="02020603050405020304" pitchFamily="18" charset="0"/>
                        </a:rPr>
                        <a:t> was </a:t>
                      </a:r>
                      <a:r>
                        <a:rPr lang="en-US" sz="2400" u="sng">
                          <a:latin typeface="Times New Roman" panose="02020603050405020304" pitchFamily="18" charset="0"/>
                          <a:cs typeface="Times New Roman" panose="02020603050405020304" pitchFamily="18" charset="0"/>
                        </a:rPr>
                        <a:t>at the mercy of</a:t>
                      </a:r>
                      <a:r>
                        <a:rPr lang="en-US" sz="2400">
                          <a:latin typeface="Times New Roman" panose="02020603050405020304" pitchFamily="18" charset="0"/>
                          <a:cs typeface="Times New Roman" panose="02020603050405020304" pitchFamily="18" charset="0"/>
                        </a:rPr>
                        <a:t> the </a:t>
                      </a:r>
                      <a:r>
                        <a:rPr lang="en-US" sz="2400" u="sng">
                          <a:latin typeface="Times New Roman" panose="02020603050405020304" pitchFamily="18" charset="0"/>
                          <a:cs typeface="Times New Roman" panose="02020603050405020304" pitchFamily="18" charset="0"/>
                        </a:rPr>
                        <a:t>boiling</a:t>
                      </a:r>
                      <a:r>
                        <a:rPr lang="en-US" sz="2400">
                          <a:latin typeface="Times New Roman" panose="02020603050405020304" pitchFamily="18" charset="0"/>
                          <a:cs typeface="Times New Roman" panose="02020603050405020304" pitchFamily="18" charset="0"/>
                        </a:rPr>
                        <a:t> </a:t>
                      </a:r>
                      <a:r>
                        <a:rPr lang="en-US" sz="2400">
                          <a:solidFill>
                            <a:srgbClr val="C00000"/>
                          </a:solidFill>
                          <a:latin typeface="Times New Roman" panose="02020603050405020304" pitchFamily="18" charset="0"/>
                          <a:cs typeface="Times New Roman" panose="02020603050405020304" pitchFamily="18" charset="0"/>
                        </a:rPr>
                        <a:t>waves</a:t>
                      </a:r>
                      <a:r>
                        <a:rPr lang="en-US" sz="2400">
                          <a:latin typeface="Times New Roman" panose="02020603050405020304" pitchFamily="18" charset="0"/>
                          <a:cs typeface="Times New Roman" panose="02020603050405020304" pitchFamily="18" charset="0"/>
                        </a:rPr>
                        <a:t>, and was </a:t>
                      </a:r>
                      <a:r>
                        <a:rPr lang="en-US" sz="2400">
                          <a:latin typeface="Times New Roman" panose="02020603050405020304" pitchFamily="18" charset="0"/>
                          <a:cs typeface="Times New Roman" panose="02020603050405020304" pitchFamily="18" charset="0"/>
                          <a:sym typeface="+mn-ea"/>
                        </a:rPr>
                        <a:t>soon </a:t>
                      </a:r>
                      <a:r>
                        <a:rPr lang="en-US" sz="2400" u="sng">
                          <a:latin typeface="Times New Roman" panose="02020603050405020304" pitchFamily="18" charset="0"/>
                          <a:cs typeface="Times New Roman" panose="02020603050405020304" pitchFamily="18" charset="0"/>
                        </a:rPr>
                        <a:t>swallowed up</a:t>
                      </a:r>
                      <a:r>
                        <a:rPr lang="en-US" sz="2400">
                          <a:latin typeface="Times New Roman" panose="02020603050405020304" pitchFamily="18" charset="0"/>
                          <a:cs typeface="Times New Roman" panose="02020603050405020304" pitchFamily="18" charset="0"/>
                        </a:rPr>
                        <a:t>.</a:t>
                      </a:r>
                      <a:endParaRPr lang="en-US" sz="240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i="1">
                          <a:latin typeface="Times New Roman" panose="02020603050405020304" pitchFamily="18" charset="0"/>
                          <a:cs typeface="Times New Roman" panose="02020603050405020304" pitchFamily="18" charset="0"/>
                        </a:rPr>
                        <a:t>at the mercy of 受…支配</a:t>
                      </a:r>
                      <a:r>
                        <a:rPr lang="zh-CN" altLang="en-US" sz="1600" i="1">
                          <a:latin typeface="Times New Roman" panose="02020603050405020304" pitchFamily="18" charset="0"/>
                          <a:cs typeface="Times New Roman" panose="02020603050405020304" pitchFamily="18" charset="0"/>
                        </a:rPr>
                        <a:t>；</a:t>
                      </a:r>
                      <a:r>
                        <a:rPr lang="en-US" sz="1600" i="1">
                          <a:latin typeface="Times New Roman" panose="02020603050405020304" pitchFamily="18" charset="0"/>
                          <a:cs typeface="Times New Roman" panose="02020603050405020304" pitchFamily="18" charset="0"/>
                        </a:rPr>
                        <a:t>任凭</a:t>
                      </a:r>
                      <a:r>
                        <a:rPr lang="zh-CN" altLang="en-US" sz="1600" i="1">
                          <a:latin typeface="Times New Roman" panose="02020603050405020304" pitchFamily="18" charset="0"/>
                          <a:cs typeface="Times New Roman" panose="02020603050405020304" pitchFamily="18" charset="0"/>
                        </a:rPr>
                        <a:t>；</a:t>
                      </a:r>
                      <a:r>
                        <a:rPr lang="en-US" sz="1600" i="1">
                          <a:latin typeface="Times New Roman" panose="02020603050405020304" pitchFamily="18" charset="0"/>
                          <a:cs typeface="Times New Roman" panose="02020603050405020304" pitchFamily="18" charset="0"/>
                        </a:rPr>
                        <a:t>听命于</a:t>
                      </a:r>
                      <a:endParaRPr lang="en-US" sz="1600" i="1">
                        <a:latin typeface="Times New Roman" panose="02020603050405020304" pitchFamily="18" charset="0"/>
                        <a:cs typeface="Times New Roman" panose="02020603050405020304" pitchFamily="18" charset="0"/>
                      </a:endParaRPr>
                    </a:p>
                    <a:p>
                      <a:pPr marL="342900" indent="-342900">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en-US" sz="2400">
                          <a:latin typeface="Times New Roman" panose="02020603050405020304" pitchFamily="18" charset="0"/>
                          <a:cs typeface="Times New Roman" panose="02020603050405020304" pitchFamily="18" charset="0"/>
                        </a:rPr>
                        <a:t>As our </a:t>
                      </a:r>
                      <a:r>
                        <a:rPr lang="en-US" sz="2400">
                          <a:solidFill>
                            <a:srgbClr val="C00000"/>
                          </a:solidFill>
                          <a:latin typeface="Times New Roman" panose="02020603050405020304" pitchFamily="18" charset="0"/>
                          <a:cs typeface="Times New Roman" panose="02020603050405020304" pitchFamily="18" charset="0"/>
                        </a:rPr>
                        <a:t>ship</a:t>
                      </a:r>
                      <a:r>
                        <a:rPr lang="en-US" sz="2400">
                          <a:latin typeface="Times New Roman" panose="02020603050405020304" pitchFamily="18" charset="0"/>
                          <a:cs typeface="Times New Roman" panose="02020603050405020304" pitchFamily="18" charset="0"/>
                        </a:rPr>
                        <a:t> </a:t>
                      </a:r>
                      <a:r>
                        <a:rPr lang="en-US" sz="2400" u="sng">
                          <a:latin typeface="Times New Roman" panose="02020603050405020304" pitchFamily="18" charset="0"/>
                          <a:cs typeface="Times New Roman" panose="02020603050405020304" pitchFamily="18" charset="0"/>
                        </a:rPr>
                        <a:t>steamed</a:t>
                      </a:r>
                      <a:r>
                        <a:rPr lang="en-US" sz="2400">
                          <a:latin typeface="Times New Roman" panose="02020603050405020304" pitchFamily="18" charset="0"/>
                          <a:cs typeface="Times New Roman" panose="02020603050405020304" pitchFamily="18" charset="0"/>
                        </a:rPr>
                        <a:t> out to</a:t>
                      </a:r>
                      <a:r>
                        <a:rPr lang="en-US" sz="2400">
                          <a:solidFill>
                            <a:srgbClr val="C00000"/>
                          </a:solidFill>
                          <a:latin typeface="Times New Roman" panose="02020603050405020304" pitchFamily="18" charset="0"/>
                          <a:cs typeface="Times New Roman" panose="02020603050405020304" pitchFamily="18" charset="0"/>
                        </a:rPr>
                        <a:t> the sea</a:t>
                      </a:r>
                      <a:r>
                        <a:rPr lang="en-US" sz="2400">
                          <a:latin typeface="Times New Roman" panose="02020603050405020304" pitchFamily="18" charset="0"/>
                          <a:cs typeface="Times New Roman" panose="02020603050405020304" pitchFamily="18" charset="0"/>
                        </a:rPr>
                        <a:t>, the </a:t>
                      </a:r>
                      <a:r>
                        <a:rPr lang="en-US" sz="2400">
                          <a:solidFill>
                            <a:srgbClr val="C00000"/>
                          </a:solidFill>
                          <a:latin typeface="Times New Roman" panose="02020603050405020304" pitchFamily="18" charset="0"/>
                          <a:cs typeface="Times New Roman" panose="02020603050405020304" pitchFamily="18" charset="0"/>
                        </a:rPr>
                        <a:t>coast</a:t>
                      </a:r>
                      <a:r>
                        <a:rPr lang="en-US" sz="2400">
                          <a:latin typeface="Times New Roman" panose="02020603050405020304" pitchFamily="18" charset="0"/>
                          <a:cs typeface="Times New Roman" panose="02020603050405020304" pitchFamily="18" charset="0"/>
                        </a:rPr>
                        <a:t> slowly </a:t>
                      </a:r>
                      <a:r>
                        <a:rPr lang="en-US" sz="2400" u="sng">
                          <a:latin typeface="Times New Roman" panose="02020603050405020304" pitchFamily="18" charset="0"/>
                          <a:cs typeface="Times New Roman" panose="02020603050405020304" pitchFamily="18" charset="0"/>
                        </a:rPr>
                        <a:t>receded</a:t>
                      </a:r>
                      <a:r>
                        <a:rPr lang="en-US" sz="2400">
                          <a:latin typeface="Times New Roman" panose="02020603050405020304" pitchFamily="18" charset="0"/>
                          <a:cs typeface="Times New Roman" panose="02020603050405020304" pitchFamily="18" charset="0"/>
                        </a:rPr>
                        <a:t>.</a:t>
                      </a:r>
                      <a:endParaRPr lang="en-US" sz="240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1600" i="1">
                          <a:latin typeface="Times New Roman" panose="02020603050405020304" pitchFamily="18" charset="0"/>
                          <a:cs typeface="Times New Roman" panose="02020603050405020304" pitchFamily="18" charset="0"/>
                        </a:rPr>
                        <a:t>steam/stiːm/ n. 蒸汽；蒸汽动力  vi. 冒水汽；用蒸汽动力推动；疾行</a:t>
                      </a:r>
                      <a:endParaRPr lang="en-US" sz="1600" i="1">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1600" i="1">
                          <a:latin typeface="Times New Roman" panose="02020603050405020304" pitchFamily="18" charset="0"/>
                          <a:cs typeface="Times New Roman" panose="02020603050405020304" pitchFamily="18" charset="0"/>
                        </a:rPr>
                        <a:t>recede /rɪˈsiːd/ vi. 后退；减弱  vt. 撤回</a:t>
                      </a:r>
                      <a:endParaRPr lang="en-US" sz="1600" i="1">
                        <a:latin typeface="Times New Roman" panose="02020603050405020304" pitchFamily="18" charset="0"/>
                        <a:cs typeface="Times New Roman" panose="02020603050405020304" pitchFamily="18" charset="0"/>
                      </a:endParaRPr>
                    </a:p>
                    <a:p>
                      <a:pPr marL="342900" indent="-342900">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en-US" altLang="zh-CN" sz="2400">
                          <a:latin typeface="Times New Roman" panose="02020603050405020304" pitchFamily="18" charset="0"/>
                          <a:cs typeface="Times New Roman" panose="02020603050405020304" pitchFamily="18" charset="0"/>
                        </a:rPr>
                        <a:t>We waded and </a:t>
                      </a:r>
                      <a:r>
                        <a:rPr lang="en-US" altLang="zh-CN" sz="2400" u="sng">
                          <a:latin typeface="Times New Roman" panose="02020603050405020304" pitchFamily="18" charset="0"/>
                          <a:cs typeface="Times New Roman" panose="02020603050405020304" pitchFamily="18" charset="0"/>
                        </a:rPr>
                        <a:t>splashed our way </a:t>
                      </a:r>
                      <a:r>
                        <a:rPr lang="en-US" altLang="zh-CN" sz="2400">
                          <a:latin typeface="Times New Roman" panose="02020603050405020304" pitchFamily="18" charset="0"/>
                          <a:cs typeface="Times New Roman" panose="02020603050405020304" pitchFamily="18" charset="0"/>
                        </a:rPr>
                        <a:t>across the </a:t>
                      </a:r>
                      <a:r>
                        <a:rPr lang="en-US" altLang="zh-CN" sz="2400" u="sng">
                          <a:latin typeface="Times New Roman" panose="02020603050405020304" pitchFamily="18" charset="0"/>
                          <a:cs typeface="Times New Roman" panose="02020603050405020304" pitchFamily="18" charset="0"/>
                        </a:rPr>
                        <a:t>murmuring</a:t>
                      </a:r>
                      <a:r>
                        <a:rPr lang="en-US" altLang="zh-CN" sz="2400">
                          <a:latin typeface="Times New Roman" panose="02020603050405020304" pitchFamily="18" charset="0"/>
                          <a:cs typeface="Times New Roman" panose="02020603050405020304" pitchFamily="18" charset="0"/>
                        </a:rPr>
                        <a:t> </a:t>
                      </a:r>
                      <a:r>
                        <a:rPr lang="en-US" altLang="zh-CN" sz="2400">
                          <a:solidFill>
                            <a:srgbClr val="C00000"/>
                          </a:solidFill>
                          <a:latin typeface="Times New Roman" panose="02020603050405020304" pitchFamily="18" charset="0"/>
                          <a:cs typeface="Times New Roman" panose="02020603050405020304" pitchFamily="18" charset="0"/>
                        </a:rPr>
                        <a:t>stream</a:t>
                      </a:r>
                      <a:r>
                        <a:rPr lang="en-US" altLang="zh-CN" sz="2400">
                          <a:latin typeface="Times New Roman" panose="02020603050405020304" pitchFamily="18" charset="0"/>
                          <a:cs typeface="Times New Roman" panose="02020603050405020304" pitchFamily="18" charset="0"/>
                        </a:rPr>
                        <a:t>.</a:t>
                      </a:r>
                      <a:endParaRPr lang="en-US" altLang="zh-CN" sz="2400">
                        <a:latin typeface="Times New Roman" panose="02020603050405020304" pitchFamily="18" charset="0"/>
                        <a:cs typeface="Times New Roman" panose="02020603050405020304" pitchFamily="18" charset="0"/>
                      </a:endParaRPr>
                    </a:p>
                    <a:p>
                      <a:pPr marL="285750" indent="-285750" algn="l">
                        <a:buFont typeface="Arial" panose="020B0604020202020204" pitchFamily="34" charset="0"/>
                        <a:buChar char="•"/>
                      </a:pPr>
                      <a:r>
                        <a:rPr lang="zh-CN" sz="1600" i="1">
                          <a:latin typeface="Times New Roman" panose="02020603050405020304" pitchFamily="18" charset="0"/>
                          <a:cs typeface="Times New Roman" panose="02020603050405020304" pitchFamily="18" charset="0"/>
                          <a:sym typeface="+mn-ea"/>
                        </a:rPr>
                        <a:t>splash /splæʃ/ v. 泼洒；把（水、泥等）泼在……上</a:t>
                      </a:r>
                      <a:endParaRPr lang="zh-CN" sz="1600" i="1">
                        <a:latin typeface="Times New Roman" panose="02020603050405020304" pitchFamily="18" charset="0"/>
                        <a:cs typeface="Times New Roman" panose="02020603050405020304" pitchFamily="18" charset="0"/>
                        <a:sym typeface="+mn-ea"/>
                      </a:endParaRPr>
                    </a:p>
                    <a:p>
                      <a:pPr marL="285750" indent="-285750" algn="l">
                        <a:buFont typeface="Arial" panose="020B0604020202020204" pitchFamily="34" charset="0"/>
                        <a:buChar char="•"/>
                      </a:pPr>
                      <a:r>
                        <a:rPr lang="zh-CN" sz="1600" i="1">
                          <a:latin typeface="Times New Roman" panose="02020603050405020304" pitchFamily="18" charset="0"/>
                          <a:cs typeface="Times New Roman" panose="02020603050405020304" pitchFamily="18" charset="0"/>
                          <a:sym typeface="+mn-ea"/>
                        </a:rPr>
                        <a:t>murmur /ˈmɜːmə(r)/ vi. 低声说；私下抱怨；发出轻柔持续的声音</a:t>
                      </a:r>
                      <a:endParaRPr lang="zh-CN" sz="1600" i="1">
                        <a:latin typeface="Times New Roman" panose="02020603050405020304" pitchFamily="18" charset="0"/>
                        <a:cs typeface="Times New Roman" panose="02020603050405020304" pitchFamily="18" charset="0"/>
                        <a:sym typeface="+mn-ea"/>
                      </a:endParaRPr>
                    </a:p>
                    <a:p>
                      <a:pPr marL="342900" indent="-342900">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zh-CN" altLang="en-US" sz="2400">
                          <a:latin typeface="Times New Roman" panose="02020603050405020304" pitchFamily="18" charset="0"/>
                          <a:cs typeface="Times New Roman" panose="02020603050405020304" pitchFamily="18" charset="0"/>
                        </a:rPr>
                        <a:t>Unfortunately, the water </a:t>
                      </a:r>
                      <a:r>
                        <a:rPr lang="zh-CN" altLang="en-US" sz="2400" u="sng">
                          <a:latin typeface="Times New Roman" panose="02020603050405020304" pitchFamily="18" charset="0"/>
                          <a:cs typeface="Times New Roman" panose="02020603050405020304" pitchFamily="18" charset="0"/>
                        </a:rPr>
                        <a:t>poured</a:t>
                      </a:r>
                      <a:r>
                        <a:rPr lang="zh-CN" altLang="en-US" sz="2400">
                          <a:latin typeface="Times New Roman" panose="02020603050405020304" pitchFamily="18" charset="0"/>
                          <a:cs typeface="Times New Roman" panose="02020603050405020304" pitchFamily="18" charset="0"/>
                        </a:rPr>
                        <a:t> in and </a:t>
                      </a:r>
                      <a:r>
                        <a:rPr lang="zh-CN" altLang="en-US" sz="2400" u="sng">
                          <a:latin typeface="Times New Roman" panose="02020603050405020304" pitchFamily="18" charset="0"/>
                          <a:cs typeface="Times New Roman" panose="02020603050405020304" pitchFamily="18" charset="0"/>
                        </a:rPr>
                        <a:t>crept upon </a:t>
                      </a:r>
                      <a:r>
                        <a:rPr lang="zh-CN" altLang="en-US" sz="2400">
                          <a:latin typeface="Times New Roman" panose="02020603050405020304" pitchFamily="18" charset="0"/>
                          <a:cs typeface="Times New Roman" panose="02020603050405020304" pitchFamily="18" charset="0"/>
                        </a:rPr>
                        <a:t>my waist.  </a:t>
                      </a:r>
                      <a:endParaRPr lang="zh-CN" altLang="en-US" sz="2400">
                        <a:latin typeface="Times New Roman" panose="02020603050405020304" pitchFamily="18" charset="0"/>
                        <a:cs typeface="Times New Roman" panose="02020603050405020304" pitchFamily="18" charset="0"/>
                      </a:endParaRPr>
                    </a:p>
                    <a:p>
                      <a:pPr algn="l">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zh-CN" altLang="en-US" sz="2400">
                          <a:latin typeface="Times New Roman" panose="02020603050405020304" pitchFamily="18" charset="0"/>
                          <a:cs typeface="Times New Roman" panose="02020603050405020304" pitchFamily="18" charset="0"/>
                          <a:sym typeface="+mn-ea"/>
                        </a:rPr>
                        <a:t>The lake was </a:t>
                      </a:r>
                      <a:r>
                        <a:rPr lang="zh-CN" altLang="en-US" sz="2400" u="sng">
                          <a:latin typeface="Times New Roman" panose="02020603050405020304" pitchFamily="18" charset="0"/>
                          <a:cs typeface="Times New Roman" panose="02020603050405020304" pitchFamily="18" charset="0"/>
                          <a:sym typeface="+mn-ea"/>
                        </a:rPr>
                        <a:t>a year-round paradise</a:t>
                      </a:r>
                      <a:r>
                        <a:rPr lang="zh-CN" altLang="en-US" sz="2400">
                          <a:latin typeface="Times New Roman" panose="02020603050405020304" pitchFamily="18" charset="0"/>
                          <a:cs typeface="Times New Roman" panose="02020603050405020304" pitchFamily="18" charset="0"/>
                          <a:sym typeface="+mn-ea"/>
                        </a:rPr>
                        <a:t> for the fishermen.</a:t>
                      </a:r>
                      <a:endParaRPr lang="zh-CN" altLang="en-US" sz="240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sz="1600" i="1">
                          <a:latin typeface="Times New Roman" panose="02020603050405020304" pitchFamily="18" charset="0"/>
                          <a:cs typeface="Times New Roman" panose="02020603050405020304" pitchFamily="18" charset="0"/>
                        </a:rPr>
                        <a:t>paradise/ˈpærədaɪs/n. 天堂；乐园</a:t>
                      </a:r>
                      <a:endParaRPr lang="zh-CN" sz="1600" i="1">
                        <a:latin typeface="Times New Roman" panose="02020603050405020304" pitchFamily="18" charset="0"/>
                        <a:cs typeface="Times New Roman" panose="02020603050405020304" pitchFamily="18" charset="0"/>
                      </a:endParaRPr>
                    </a:p>
                  </a:txBody>
                  <a:tcPr>
                    <a:solidFill>
                      <a:srgbClr val="F0F4FB"/>
                    </a:solidFill>
                  </a:tcPr>
                </a:tc>
                <a:tc>
                  <a:txBody>
                    <a:bodyPr/>
                    <a:p>
                      <a:pPr>
                        <a:buNone/>
                      </a:pPr>
                      <a:r>
                        <a:rPr lang="zh-CN" sz="2000">
                          <a:solidFill>
                            <a:srgbClr val="7030A0"/>
                          </a:solidFill>
                          <a:latin typeface="Times New Roman" panose="02020603050405020304" pitchFamily="18" charset="0"/>
                          <a:cs typeface="Times New Roman" panose="02020603050405020304" pitchFamily="18" charset="0"/>
                          <a:sym typeface="+mn-ea"/>
                        </a:rPr>
                        <a:t>☞</a:t>
                      </a:r>
                      <a:r>
                        <a:rPr lang="zh-CN" altLang="en-US" sz="2000">
                          <a:latin typeface="Times New Roman" panose="02020603050405020304" pitchFamily="18" charset="0"/>
                          <a:cs typeface="Times New Roman" panose="02020603050405020304" pitchFamily="18" charset="0"/>
                        </a:rPr>
                        <a:t>小船任由汹涌的波涛摆布，很快就被吞没了。</a:t>
                      </a:r>
                      <a:endParaRPr lang="zh-CN" altLang="en-US" sz="2000">
                        <a:latin typeface="Times New Roman" panose="02020603050405020304" pitchFamily="18" charset="0"/>
                        <a:cs typeface="Times New Roman" panose="02020603050405020304" pitchFamily="18" charset="0"/>
                      </a:endParaRPr>
                    </a:p>
                    <a:p>
                      <a:pPr>
                        <a:buNone/>
                      </a:pPr>
                      <a:r>
                        <a:rPr lang="zh-CN" sz="2000">
                          <a:solidFill>
                            <a:srgbClr val="7030A0"/>
                          </a:solidFill>
                          <a:latin typeface="Times New Roman" panose="02020603050405020304" pitchFamily="18" charset="0"/>
                          <a:cs typeface="Times New Roman" panose="02020603050405020304" pitchFamily="18" charset="0"/>
                          <a:sym typeface="+mn-ea"/>
                        </a:rPr>
                        <a:t>☞</a:t>
                      </a:r>
                      <a:r>
                        <a:rPr lang="zh-CN" altLang="en-US" sz="2000">
                          <a:latin typeface="Times New Roman" panose="02020603050405020304" pitchFamily="18" charset="0"/>
                          <a:cs typeface="Times New Roman" panose="02020603050405020304" pitchFamily="18" charset="0"/>
                        </a:rPr>
                        <a:t>当我们的船驶往大海时，海岸离我们越来越远。</a:t>
                      </a:r>
                      <a:endParaRPr lang="zh-CN" altLang="en-US" sz="2000">
                        <a:latin typeface="Times New Roman" panose="02020603050405020304" pitchFamily="18" charset="0"/>
                        <a:cs typeface="Times New Roman" panose="02020603050405020304" pitchFamily="18" charset="0"/>
                      </a:endParaRPr>
                    </a:p>
                    <a:p>
                      <a:pPr>
                        <a:buNone/>
                      </a:pPr>
                      <a:r>
                        <a:rPr lang="zh-CN" sz="2000">
                          <a:solidFill>
                            <a:srgbClr val="7030A0"/>
                          </a:solidFill>
                          <a:latin typeface="Times New Roman" panose="02020603050405020304" pitchFamily="18" charset="0"/>
                          <a:cs typeface="Times New Roman" panose="02020603050405020304" pitchFamily="18" charset="0"/>
                          <a:sym typeface="+mn-ea"/>
                        </a:rPr>
                        <a:t>☞</a:t>
                      </a:r>
                      <a:r>
                        <a:rPr lang="zh-CN" altLang="en-US" sz="2000">
                          <a:latin typeface="Times New Roman" panose="02020603050405020304" pitchFamily="18" charset="0"/>
                          <a:cs typeface="Times New Roman" panose="02020603050405020304" pitchFamily="18" charset="0"/>
                        </a:rPr>
                        <a:t>我们费力地溅着水花趟过潺潺的溪流。</a:t>
                      </a:r>
                      <a:endParaRPr lang="zh-CN" altLang="en-US" sz="2000">
                        <a:latin typeface="Times New Roman" panose="02020603050405020304" pitchFamily="18" charset="0"/>
                        <a:cs typeface="Times New Roman" panose="02020603050405020304" pitchFamily="18" charset="0"/>
                      </a:endParaRPr>
                    </a:p>
                    <a:p>
                      <a:pPr>
                        <a:buNone/>
                      </a:pPr>
                      <a:r>
                        <a:rPr lang="zh-CN" sz="2000">
                          <a:solidFill>
                            <a:srgbClr val="7030A0"/>
                          </a:solidFill>
                          <a:latin typeface="Times New Roman" panose="02020603050405020304" pitchFamily="18" charset="0"/>
                          <a:cs typeface="Times New Roman" panose="02020603050405020304" pitchFamily="18" charset="0"/>
                          <a:sym typeface="+mn-ea"/>
                        </a:rPr>
                        <a:t>☞</a:t>
                      </a:r>
                      <a:r>
                        <a:rPr lang="zh-CN" altLang="en-US" sz="2000">
                          <a:latin typeface="Times New Roman" panose="02020603050405020304" pitchFamily="18" charset="0"/>
                          <a:cs typeface="Times New Roman" panose="02020603050405020304" pitchFamily="18" charset="0"/>
                        </a:rPr>
                        <a:t>不幸的是，水灌了进来，漫过了我的腰。</a:t>
                      </a:r>
                      <a:endParaRPr lang="zh-CN" altLang="en-US" sz="2000">
                        <a:latin typeface="Times New Roman" panose="02020603050405020304" pitchFamily="18" charset="0"/>
                        <a:cs typeface="Times New Roman" panose="02020603050405020304" pitchFamily="18" charset="0"/>
                      </a:endParaRPr>
                    </a:p>
                    <a:p>
                      <a:pPr algn="l">
                        <a:buNone/>
                      </a:pPr>
                      <a:r>
                        <a:rPr lang="zh-CN" sz="2000">
                          <a:solidFill>
                            <a:srgbClr val="7030A0"/>
                          </a:solidFill>
                          <a:latin typeface="Times New Roman" panose="02020603050405020304" pitchFamily="18" charset="0"/>
                          <a:cs typeface="Times New Roman" panose="02020603050405020304" pitchFamily="18" charset="0"/>
                          <a:sym typeface="+mn-ea"/>
                        </a:rPr>
                        <a:t>☞</a:t>
                      </a:r>
                      <a:r>
                        <a:rPr lang="zh-CN" altLang="en-US" sz="2000">
                          <a:latin typeface="Times New Roman" panose="02020603050405020304" pitchFamily="18" charset="0"/>
                          <a:cs typeface="Times New Roman" panose="02020603050405020304" pitchFamily="18" charset="0"/>
                          <a:sym typeface="+mn-ea"/>
                        </a:rPr>
                        <a:t>那个湖对于钓鱼者来说,一年四季都是天堂。</a:t>
                      </a:r>
                      <a:endParaRPr lang="zh-CN" altLang="en-US" sz="2000">
                        <a:latin typeface="Times New Roman" panose="02020603050405020304" pitchFamily="18" charset="0"/>
                        <a:cs typeface="Times New Roman" panose="02020603050405020304" pitchFamily="18" charset="0"/>
                        <a:sym typeface="+mn-ea"/>
                      </a:endParaRPr>
                    </a:p>
                    <a:p>
                      <a:pPr>
                        <a:buNone/>
                      </a:pPr>
                      <a:endParaRPr lang="zh-CN" altLang="en-US" sz="2000">
                        <a:latin typeface="Times New Roman" panose="02020603050405020304" pitchFamily="18" charset="0"/>
                        <a:cs typeface="Times New Roman" panose="02020603050405020304" pitchFamily="18" charset="0"/>
                      </a:endParaRPr>
                    </a:p>
                  </a:txBody>
                  <a:tcPr>
                    <a:solidFill>
                      <a:srgbClr val="F0F4FB"/>
                    </a:solidFill>
                  </a:tcPr>
                </a:tc>
              </a:tr>
            </a:tbl>
          </a:graphicData>
        </a:graphic>
      </p:graphicFrame>
      <p:sp>
        <p:nvSpPr>
          <p:cNvPr id="3" name="Rectangle 7"/>
          <p:cNvSpPr>
            <a:spLocks noChangeArrowheads="1"/>
          </p:cNvSpPr>
          <p:nvPr/>
        </p:nvSpPr>
        <p:spPr bwMode="auto">
          <a:xfrm>
            <a:off x="-13970" y="227970"/>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
            <a:off x="-12065" y="4445"/>
            <a:ext cx="876300" cy="971550"/>
          </a:xfrm>
          <a:prstGeom prst="rect">
            <a:avLst/>
          </a:prstGeom>
        </p:spPr>
      </p:pic>
      <p:pic>
        <p:nvPicPr>
          <p:cNvPr id="7" name="图片 6"/>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212090" y="116205"/>
            <a:ext cx="509270" cy="5080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159192" y="737110"/>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936792" y="156953"/>
            <a:ext cx="10513168" cy="461665"/>
          </a:xfrm>
          <a:prstGeom prst="rect">
            <a:avLst/>
          </a:prstGeom>
          <a:solidFill>
            <a:schemeClr val="bg1"/>
          </a:solidFill>
        </p:spPr>
        <p:txBody>
          <a:bodyPr wrap="square" rtlCol="0">
            <a:spAutoFit/>
          </a:bodyPr>
          <a:lstStyle/>
          <a:p>
            <a:r>
              <a:rPr lang="en-US" altLang="zh-CN" sz="2400" b="1" dirty="0" smtClean="0"/>
              <a:t>                                    </a:t>
            </a:r>
            <a:r>
              <a:rPr lang="en-US" altLang="zh-CN" b="1" dirty="0" smtClean="0">
                <a:solidFill>
                  <a:schemeClr val="bg1">
                    <a:lumMod val="50000"/>
                  </a:schemeClr>
                </a:solidFill>
              </a:rPr>
              <a:t>02  Vocabulary           03  Skills             04 Writing               05 Self-Assessment </a:t>
            </a:r>
            <a:endParaRPr lang="zh-CN" altLang="en-US" b="1" dirty="0">
              <a:solidFill>
                <a:schemeClr val="bg1">
                  <a:lumMod val="50000"/>
                </a:schemeClr>
              </a:solidFill>
            </a:endParaRPr>
          </a:p>
        </p:txBody>
      </p:sp>
      <p:sp>
        <p:nvSpPr>
          <p:cNvPr id="7" name="箭头: 燕尾形 4"/>
          <p:cNvSpPr/>
          <p:nvPr/>
        </p:nvSpPr>
        <p:spPr>
          <a:xfrm>
            <a:off x="1089743" y="37863"/>
            <a:ext cx="1971923"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b="1" dirty="0" smtClean="0">
                <a:solidFill>
                  <a:schemeClr val="bg1"/>
                </a:solidFill>
              </a:rPr>
              <a:t>01  Introduction</a:t>
            </a:r>
            <a:endParaRPr lang="zh-CN" altLang="en-US" sz="1600" dirty="0">
              <a:solidFill>
                <a:schemeClr val="bg1"/>
              </a:solidFill>
            </a:endParaRPr>
          </a:p>
        </p:txBody>
      </p:sp>
      <p:pic>
        <p:nvPicPr>
          <p:cNvPr id="3" name="图片 2"/>
          <p:cNvPicPr>
            <a:picLocks noChangeAspect="1"/>
          </p:cNvPicPr>
          <p:nvPr>
            <p:custDataLst>
              <p:tags r:id="rId1"/>
            </p:custDataLst>
          </p:nvPr>
        </p:nvPicPr>
        <p:blipFill>
          <a:blip r:embed="rId2"/>
          <a:srcRect b="5416"/>
          <a:stretch>
            <a:fillRect/>
          </a:stretch>
        </p:blipFill>
        <p:spPr>
          <a:xfrm>
            <a:off x="6332855" y="774065"/>
            <a:ext cx="5649595" cy="5965825"/>
          </a:xfrm>
          <a:prstGeom prst="rect">
            <a:avLst/>
          </a:prstGeom>
        </p:spPr>
      </p:pic>
      <p:pic>
        <p:nvPicPr>
          <p:cNvPr id="8" name="图片 7"/>
          <p:cNvPicPr>
            <a:picLocks noChangeAspect="1"/>
          </p:cNvPicPr>
          <p:nvPr>
            <p:custDataLst>
              <p:tags r:id="rId3"/>
            </p:custDataLst>
          </p:nvPr>
        </p:nvPicPr>
        <p:blipFill>
          <a:blip r:embed="rId4"/>
          <a:stretch>
            <a:fillRect/>
          </a:stretch>
        </p:blipFill>
        <p:spPr>
          <a:xfrm>
            <a:off x="159385" y="774065"/>
            <a:ext cx="5945505" cy="5965825"/>
          </a:xfrm>
          <a:prstGeom prst="rect">
            <a:avLst/>
          </a:prstGeom>
        </p:spPr>
      </p:pic>
      <p:sp>
        <p:nvSpPr>
          <p:cNvPr id="6" name="文本框 5"/>
          <p:cNvSpPr txBox="1"/>
          <p:nvPr/>
        </p:nvSpPr>
        <p:spPr>
          <a:xfrm>
            <a:off x="159385" y="5541010"/>
            <a:ext cx="5945505" cy="1198880"/>
          </a:xfrm>
          <a:prstGeom prst="rect">
            <a:avLst/>
          </a:prstGeom>
          <a:solidFill>
            <a:schemeClr val="tx1">
              <a:alpha val="33000"/>
            </a:schemeClr>
          </a:solidFill>
        </p:spPr>
        <p:txBody>
          <a:bodyPr wrap="square" rtlCol="0" anchor="t">
            <a:spAutoFit/>
          </a:bodyPr>
          <a:p>
            <a:r>
              <a:rPr lang="zh-CN" altLang="en-US" sz="2400" b="1">
                <a:solidFill>
                  <a:schemeClr val="bg1"/>
                </a:solidFill>
              </a:rPr>
              <a:t>The meaning of life is adventure.  </a:t>
            </a:r>
            <a:endParaRPr lang="zh-CN" altLang="en-US" sz="2400" b="1">
              <a:solidFill>
                <a:schemeClr val="bg1"/>
              </a:solidFill>
            </a:endParaRPr>
          </a:p>
          <a:p>
            <a:r>
              <a:rPr lang="zh-CN" altLang="en-US" sz="2400" b="1">
                <a:solidFill>
                  <a:schemeClr val="bg1"/>
                </a:solidFill>
              </a:rPr>
              <a:t>                 -- Stephen William Hawking</a:t>
            </a:r>
            <a:endParaRPr lang="zh-CN" altLang="en-US" sz="2400" b="1">
              <a:solidFill>
                <a:schemeClr val="bg1"/>
              </a:solidFill>
            </a:endParaRPr>
          </a:p>
          <a:p>
            <a:r>
              <a:rPr lang="zh-CN" altLang="en-US" sz="2400" b="1">
                <a:solidFill>
                  <a:schemeClr val="bg1"/>
                </a:solidFill>
                <a:sym typeface="+mn-ea"/>
              </a:rPr>
              <a:t>人生的精彩在于探险。——霍金</a:t>
            </a:r>
            <a:endParaRPr lang="zh-CN" altLang="en-US" sz="2400" b="1">
              <a:solidFill>
                <a:schemeClr val="bg1"/>
              </a:solidFill>
              <a:sym typeface="+mn-ea"/>
            </a:endParaRPr>
          </a:p>
        </p:txBody>
      </p:sp>
      <p:sp>
        <p:nvSpPr>
          <p:cNvPr id="2" name="文本框 1"/>
          <p:cNvSpPr txBox="1"/>
          <p:nvPr/>
        </p:nvSpPr>
        <p:spPr>
          <a:xfrm>
            <a:off x="6332220" y="5541010"/>
            <a:ext cx="5650230" cy="1198880"/>
          </a:xfrm>
          <a:prstGeom prst="rect">
            <a:avLst/>
          </a:prstGeom>
          <a:solidFill>
            <a:schemeClr val="tx1">
              <a:alpha val="33000"/>
            </a:schemeClr>
          </a:solidFill>
        </p:spPr>
        <p:txBody>
          <a:bodyPr wrap="square" rtlCol="0" anchor="t">
            <a:spAutoFit/>
          </a:bodyPr>
          <a:p>
            <a:r>
              <a:rPr lang="zh-CN" altLang="en-US" sz="2400" b="1">
                <a:solidFill>
                  <a:schemeClr val="bg1"/>
                </a:solidFill>
              </a:rPr>
              <a:t> The color </a:t>
            </a:r>
            <a:r>
              <a:rPr lang="en-US" altLang="zh-CN" sz="2400" b="1">
                <a:solidFill>
                  <a:schemeClr val="bg1"/>
                </a:solidFill>
              </a:rPr>
              <a:t>and sound </a:t>
            </a:r>
            <a:r>
              <a:rPr lang="zh-CN" altLang="en-US" sz="2400" b="1">
                <a:solidFill>
                  <a:schemeClr val="bg1"/>
                </a:solidFill>
              </a:rPr>
              <a:t>of nature are really therapeutic. </a:t>
            </a:r>
            <a:r>
              <a:rPr lang="zh-CN" altLang="en-US" sz="1600" b="1" i="1">
                <a:solidFill>
                  <a:schemeClr val="bg1"/>
                </a:solidFill>
                <a:latin typeface="Times New Roman" panose="02020603050405020304" pitchFamily="18" charset="0"/>
                <a:cs typeface="Times New Roman" panose="02020603050405020304" pitchFamily="18" charset="0"/>
                <a:sym typeface="+mn-ea"/>
              </a:rPr>
              <a:t>/ˌθerəˈpjuːtɪk/ adj. 治疗的；有益于健康的</a:t>
            </a:r>
            <a:endParaRPr lang="zh-CN" altLang="en-US" sz="2400" b="1">
              <a:solidFill>
                <a:schemeClr val="bg1"/>
              </a:solidFill>
            </a:endParaRPr>
          </a:p>
          <a:p>
            <a:r>
              <a:rPr lang="zh-CN" altLang="en-US" sz="2400" b="1">
                <a:solidFill>
                  <a:schemeClr val="bg1"/>
                </a:solidFill>
              </a:rPr>
              <a:t> 大自然的色彩和声音真的很有治疗效果。</a:t>
            </a:r>
            <a:r>
              <a:rPr lang="zh-CN" altLang="en-US" sz="1600" b="1" i="1">
                <a:solidFill>
                  <a:schemeClr val="bg1"/>
                </a:solidFill>
                <a:latin typeface="Times New Roman" panose="02020603050405020304" pitchFamily="18" charset="0"/>
                <a:cs typeface="Times New Roman" panose="02020603050405020304" pitchFamily="18" charset="0"/>
              </a:rPr>
              <a:t> </a:t>
            </a:r>
            <a:endParaRPr lang="zh-CN" altLang="en-US" sz="1600" b="1" i="1">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2" grpId="0" bldLvl="0" animBg="1"/>
      <p:bldP spid="2"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208087" y="839345"/>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 name="矩形 1"/>
          <p:cNvSpPr/>
          <p:nvPr/>
        </p:nvSpPr>
        <p:spPr>
          <a:xfrm>
            <a:off x="515620" y="1002665"/>
            <a:ext cx="10529570" cy="460375"/>
          </a:xfrm>
          <a:prstGeom prst="rect">
            <a:avLst/>
          </a:prstGeom>
        </p:spPr>
        <p:txBody>
          <a:bodyPr wrap="square">
            <a:spAutoFit/>
          </a:bodyPr>
          <a:lstStyle/>
          <a:p>
            <a:pPr algn="l"/>
            <a:r>
              <a:rPr lang="en-US" altLang="zh-CN" sz="2000" b="1" dirty="0">
                <a:solidFill>
                  <a:srgbClr val="C00000"/>
                </a:solidFill>
                <a:latin typeface="华康俪金黑W8(P)" pitchFamily="34" charset="-122"/>
                <a:ea typeface="华康俪金黑W8(P)" pitchFamily="34" charset="-122"/>
              </a:rPr>
              <a:t>3-</a:t>
            </a:r>
            <a:r>
              <a:rPr lang="en-US" altLang="zh-CN" sz="2000" b="1" dirty="0" smtClean="0">
                <a:solidFill>
                  <a:srgbClr val="C00000"/>
                </a:solidFill>
                <a:latin typeface="华康俪金黑W8(P)" pitchFamily="34" charset="-122"/>
                <a:ea typeface="华康俪金黑W8(P)" pitchFamily="34" charset="-122"/>
              </a:rPr>
              <a:t>2-5</a:t>
            </a:r>
            <a:r>
              <a:rPr lang="en-US" altLang="zh-CN" sz="2000" b="1" dirty="0">
                <a:solidFill>
                  <a:srgbClr val="C00000"/>
                </a:solidFill>
                <a:latin typeface="华康俪金黑W8(P)" pitchFamily="34" charset="-122"/>
                <a:ea typeface="华康俪金黑W8(P)" pitchFamily="34" charset="-122"/>
              </a:rPr>
              <a:t> Rhetorical devices(修辞手法)  suitable for this Lesson -- </a:t>
            </a:r>
            <a:r>
              <a:rPr lang="en-US" altLang="zh-CN" sz="2400" b="1" dirty="0">
                <a:solidFill>
                  <a:srgbClr val="002060"/>
                </a:solidFill>
                <a:latin typeface="Times New Roman" panose="02020603050405020304" pitchFamily="18" charset="0"/>
                <a:ea typeface="华康俪金黑W8(P)" pitchFamily="34" charset="-122"/>
                <a:cs typeface="Times New Roman" panose="02020603050405020304" pitchFamily="18" charset="0"/>
              </a:rPr>
              <a:t>The water</a:t>
            </a:r>
            <a:endParaRPr lang="en-US" altLang="zh-CN" sz="2400" b="1" dirty="0">
              <a:solidFill>
                <a:srgbClr val="002060"/>
              </a:solidFill>
              <a:latin typeface="Times New Roman" panose="02020603050405020304" pitchFamily="18" charset="0"/>
              <a:ea typeface="华康俪金黑W8(P)" pitchFamily="34" charset="-122"/>
              <a:cs typeface="Times New Roman" panose="02020603050405020304" pitchFamily="18" charset="0"/>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箭头: 燕尾形 4"/>
          <p:cNvSpPr/>
          <p:nvPr/>
        </p:nvSpPr>
        <p:spPr>
          <a:xfrm>
            <a:off x="5073251" y="140519"/>
            <a:ext cx="1657446"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03  Skills</a:t>
            </a:r>
            <a:endParaRPr lang="zh-CN" altLang="en-US" dirty="0">
              <a:solidFill>
                <a:schemeClr val="bg1"/>
              </a:solidFill>
            </a:endParaRPr>
          </a:p>
        </p:txBody>
      </p:sp>
      <p:graphicFrame>
        <p:nvGraphicFramePr>
          <p:cNvPr id="6" name="表格 5"/>
          <p:cNvGraphicFramePr/>
          <p:nvPr>
            <p:custDataLst>
              <p:tags r:id="rId1"/>
            </p:custDataLst>
          </p:nvPr>
        </p:nvGraphicFramePr>
        <p:xfrm>
          <a:off x="261620" y="1552575"/>
          <a:ext cx="11699240" cy="4975225"/>
        </p:xfrm>
        <a:graphic>
          <a:graphicData uri="http://schemas.openxmlformats.org/drawingml/2006/table">
            <a:tbl>
              <a:tblPr firstRow="1" bandRow="1">
                <a:tableStyleId>{5C22544A-7EE6-4342-B048-85BDC9FD1C3A}</a:tableStyleId>
              </a:tblPr>
              <a:tblGrid>
                <a:gridCol w="8295640"/>
                <a:gridCol w="3403600"/>
              </a:tblGrid>
              <a:tr h="494665">
                <a:tc gridSpan="2">
                  <a:txBody>
                    <a:bodyPr/>
                    <a:p>
                      <a:pPr algn="ctr">
                        <a:buNone/>
                      </a:pPr>
                      <a:r>
                        <a:rPr lang="zh-CN" altLang="en-US" sz="2400"/>
                        <a:t>Similes 明喻</a:t>
                      </a:r>
                      <a:endParaRPr lang="zh-CN" altLang="en-US" sz="2400"/>
                    </a:p>
                  </a:txBody>
                  <a:tcPr/>
                </a:tc>
                <a:tc hMerge="1">
                  <a:tcPr/>
                </a:tc>
              </a:tr>
              <a:tr h="2350770">
                <a:tc>
                  <a:txBody>
                    <a:bodyPr/>
                    <a:p>
                      <a:pPr>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en-US" altLang="zh-CN" sz="2400">
                          <a:solidFill>
                            <a:srgbClr val="C00000"/>
                          </a:solidFill>
                          <a:latin typeface="Times New Roman" panose="02020603050405020304" pitchFamily="18" charset="0"/>
                          <a:cs typeface="Times New Roman" panose="02020603050405020304" pitchFamily="18" charset="0"/>
                          <a:sym typeface="+mn-ea"/>
                        </a:rPr>
                        <a:t>T</a:t>
                      </a:r>
                      <a:r>
                        <a:rPr lang="zh-CN" altLang="en-US" sz="2400">
                          <a:solidFill>
                            <a:srgbClr val="C00000"/>
                          </a:solidFill>
                          <a:latin typeface="Times New Roman" panose="02020603050405020304" pitchFamily="18" charset="0"/>
                          <a:cs typeface="Times New Roman" panose="02020603050405020304" pitchFamily="18" charset="0"/>
                          <a:sym typeface="+mn-ea"/>
                        </a:rPr>
                        <a:t>he lakes</a:t>
                      </a:r>
                      <a:r>
                        <a:rPr lang="zh-CN" altLang="en-US" sz="2400">
                          <a:latin typeface="Times New Roman" panose="02020603050405020304" pitchFamily="18" charset="0"/>
                          <a:cs typeface="Times New Roman" panose="02020603050405020304" pitchFamily="18" charset="0"/>
                          <a:sym typeface="+mn-ea"/>
                        </a:rPr>
                        <a:t> was deep blue and sunlight glittered on its </a:t>
                      </a:r>
                      <a:r>
                        <a:rPr lang="zh-CN" altLang="en-US" sz="2400" u="sng">
                          <a:latin typeface="Times New Roman" panose="02020603050405020304" pitchFamily="18" charset="0"/>
                          <a:cs typeface="Times New Roman" panose="02020603050405020304" pitchFamily="18" charset="0"/>
                          <a:sym typeface="+mn-ea"/>
                        </a:rPr>
                        <a:t>looking glass-clear</a:t>
                      </a:r>
                      <a:r>
                        <a:rPr lang="zh-CN" altLang="en-US" sz="2400">
                          <a:latin typeface="Times New Roman" panose="02020603050405020304" pitchFamily="18" charset="0"/>
                          <a:cs typeface="Times New Roman" panose="02020603050405020304" pitchFamily="18" charset="0"/>
                          <a:sym typeface="+mn-ea"/>
                        </a:rPr>
                        <a:t> surface.</a:t>
                      </a:r>
                      <a:endParaRPr lang="zh-CN" altLang="en-US" sz="2400">
                        <a:latin typeface="Times New Roman" panose="02020603050405020304" pitchFamily="18" charset="0"/>
                        <a:cs typeface="Times New Roman" panose="02020603050405020304" pitchFamily="18" charset="0"/>
                        <a:sym typeface="+mn-ea"/>
                      </a:endParaRPr>
                    </a:p>
                    <a:p>
                      <a:pPr marL="285750" indent="-285750" algn="l">
                        <a:buFont typeface="Arial" panose="020B0604020202020204" pitchFamily="34" charset="0"/>
                        <a:buChar char="•"/>
                      </a:pPr>
                      <a:r>
                        <a:rPr lang="zh-CN" altLang="en-US" sz="1600" i="1">
                          <a:latin typeface="Times New Roman" panose="02020603050405020304" pitchFamily="18" charset="0"/>
                          <a:cs typeface="Times New Roman" panose="02020603050405020304" pitchFamily="18" charset="0"/>
                          <a:sym typeface="+mn-ea"/>
                        </a:rPr>
                        <a:t>glitter /ˈɡlɪtə(r)/ v. 闪光；闪烁</a:t>
                      </a:r>
                      <a:endParaRPr lang="zh-CN" altLang="en-US" sz="1600" i="1">
                        <a:latin typeface="Times New Roman" panose="02020603050405020304" pitchFamily="18" charset="0"/>
                        <a:cs typeface="Times New Roman" panose="02020603050405020304" pitchFamily="18" charset="0"/>
                      </a:endParaRPr>
                    </a:p>
                    <a:p>
                      <a:pPr marL="342900" indent="-342900">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zh-CN" altLang="en-US" sz="2400">
                          <a:solidFill>
                            <a:srgbClr val="C00000"/>
                          </a:solidFill>
                          <a:latin typeface="Times New Roman" panose="02020603050405020304" pitchFamily="18" charset="0"/>
                          <a:cs typeface="Times New Roman" panose="02020603050405020304" pitchFamily="18" charset="0"/>
                          <a:sym typeface="+mn-ea"/>
                        </a:rPr>
                        <a:t>The water in the valley</a:t>
                      </a:r>
                      <a:r>
                        <a:rPr lang="zh-CN" altLang="en-US" sz="2400">
                          <a:latin typeface="Times New Roman" panose="02020603050405020304" pitchFamily="18" charset="0"/>
                          <a:cs typeface="Times New Roman" panose="02020603050405020304" pitchFamily="18" charset="0"/>
                          <a:sym typeface="+mn-ea"/>
                        </a:rPr>
                        <a:t> dashed down to the plain </a:t>
                      </a:r>
                      <a:r>
                        <a:rPr lang="zh-CN" altLang="en-US" sz="2400" u="sng">
                          <a:latin typeface="Times New Roman" panose="02020603050405020304" pitchFamily="18" charset="0"/>
                          <a:cs typeface="Times New Roman" panose="02020603050405020304" pitchFamily="18" charset="0"/>
                          <a:sym typeface="+mn-ea"/>
                        </a:rPr>
                        <a:t>like hundreds </a:t>
                      </a:r>
                      <a:endParaRPr lang="zh-CN" altLang="en-US" sz="2400" u="sng">
                        <a:latin typeface="Times New Roman" panose="02020603050405020304" pitchFamily="18" charset="0"/>
                        <a:cs typeface="Times New Roman" panose="02020603050405020304" pitchFamily="18" charset="0"/>
                        <a:sym typeface="+mn-ea"/>
                      </a:endParaRPr>
                    </a:p>
                    <a:p>
                      <a:pPr marL="342900" indent="-342900">
                        <a:buNone/>
                      </a:pPr>
                      <a:r>
                        <a:rPr lang="zh-CN" altLang="en-US" sz="2400" u="sng">
                          <a:latin typeface="Times New Roman" panose="02020603050405020304" pitchFamily="18" charset="0"/>
                          <a:cs typeface="Times New Roman" panose="02020603050405020304" pitchFamily="18" charset="0"/>
                          <a:sym typeface="+mn-ea"/>
                        </a:rPr>
                        <a:t>of galloping wild horse</a:t>
                      </a:r>
                      <a:r>
                        <a:rPr lang="zh-CN" altLang="en-US" sz="2400">
                          <a:latin typeface="Times New Roman" panose="02020603050405020304" pitchFamily="18" charset="0"/>
                          <a:cs typeface="Times New Roman" panose="02020603050405020304" pitchFamily="18" charset="0"/>
                          <a:sym typeface="+mn-ea"/>
                        </a:rPr>
                        <a:t>s.</a:t>
                      </a:r>
                      <a:endParaRPr lang="zh-CN" altLang="en-US" sz="2400">
                        <a:latin typeface="Times New Roman" panose="02020603050405020304" pitchFamily="18" charset="0"/>
                        <a:cs typeface="Times New Roman" panose="02020603050405020304" pitchFamily="18" charset="0"/>
                        <a:sym typeface="+mn-ea"/>
                      </a:endParaRPr>
                    </a:p>
                    <a:p>
                      <a:pPr marL="285750" indent="-285750" algn="l">
                        <a:buClrTx/>
                        <a:buSzTx/>
                        <a:buFont typeface="Arial" panose="020B0604020202020204" pitchFamily="34" charset="0"/>
                        <a:buChar char="•"/>
                      </a:pPr>
                      <a:r>
                        <a:rPr lang="en-US" sz="1600" i="1">
                          <a:latin typeface="Times New Roman" panose="02020603050405020304" pitchFamily="18" charset="0"/>
                          <a:cs typeface="Times New Roman" panose="02020603050405020304" pitchFamily="18" charset="0"/>
                        </a:rPr>
                        <a:t>gallop /ˈɡæləp/ v. 飞驰；</a:t>
                      </a:r>
                      <a:r>
                        <a:rPr lang="en-US" sz="1600" i="1">
                          <a:latin typeface="Times New Roman" panose="02020603050405020304" pitchFamily="18" charset="0"/>
                          <a:cs typeface="Times New Roman" panose="02020603050405020304" pitchFamily="18" charset="0"/>
                          <a:sym typeface="+mn-ea"/>
                        </a:rPr>
                        <a:t>驰骋；</a:t>
                      </a:r>
                      <a:r>
                        <a:rPr lang="en-US" sz="1600" i="1">
                          <a:latin typeface="Times New Roman" panose="02020603050405020304" pitchFamily="18" charset="0"/>
                          <a:cs typeface="Times New Roman" panose="02020603050405020304" pitchFamily="18" charset="0"/>
                        </a:rPr>
                        <a:t>急速进行；</a:t>
                      </a:r>
                      <a:r>
                        <a:rPr lang="en-US" sz="1600" i="1">
                          <a:latin typeface="Times New Roman" panose="02020603050405020304" pitchFamily="18" charset="0"/>
                          <a:cs typeface="Times New Roman" panose="02020603050405020304" pitchFamily="18" charset="0"/>
                          <a:sym typeface="+mn-ea"/>
                        </a:rPr>
                        <a:t>腾跃；</a:t>
                      </a:r>
                      <a:r>
                        <a:rPr lang="en-US" sz="1600" i="1">
                          <a:latin typeface="Times New Roman" panose="02020603050405020304" pitchFamily="18" charset="0"/>
                          <a:cs typeface="Times New Roman" panose="02020603050405020304" pitchFamily="18" charset="0"/>
                        </a:rPr>
                        <a:t>急急忙忙地说</a:t>
                      </a:r>
                      <a:endParaRPr lang="en-US" sz="1600" i="1">
                        <a:latin typeface="Times New Roman" panose="02020603050405020304" pitchFamily="18" charset="0"/>
                        <a:cs typeface="Times New Roman" panose="02020603050405020304" pitchFamily="18" charset="0"/>
                      </a:endParaRPr>
                    </a:p>
                    <a:p>
                      <a:pPr marL="342900" indent="-342900">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zh-CN" altLang="en-US" sz="2400">
                          <a:latin typeface="Times New Roman" panose="02020603050405020304" pitchFamily="18" charset="0"/>
                          <a:cs typeface="Times New Roman" panose="02020603050405020304" pitchFamily="18" charset="0"/>
                        </a:rPr>
                        <a:t>The water kept rising,</a:t>
                      </a:r>
                      <a:r>
                        <a:rPr lang="zh-CN" altLang="en-US" sz="2400" u="sng">
                          <a:latin typeface="Times New Roman" panose="02020603050405020304" pitchFamily="18" charset="0"/>
                          <a:cs typeface="Times New Roman" panose="02020603050405020304" pitchFamily="18" charset="0"/>
                        </a:rPr>
                        <a:t> as if it would engulf me alive.</a:t>
                      </a:r>
                      <a:endParaRPr lang="zh-CN" altLang="en-US" sz="2400" u="sng">
                        <a:latin typeface="Times New Roman" panose="02020603050405020304" pitchFamily="18" charset="0"/>
                        <a:cs typeface="Times New Roman" panose="02020603050405020304" pitchFamily="18" charset="0"/>
                      </a:endParaRPr>
                    </a:p>
                    <a:p>
                      <a:pPr marL="285750" indent="-285750" algn="l">
                        <a:buClrTx/>
                        <a:buSzTx/>
                        <a:buFont typeface="Arial" panose="020B0604020202020204" pitchFamily="34" charset="0"/>
                        <a:buChar char="•"/>
                      </a:pPr>
                      <a:r>
                        <a:rPr lang="en-US" sz="1600" i="1">
                          <a:latin typeface="Times New Roman" panose="02020603050405020304" pitchFamily="18" charset="0"/>
                          <a:cs typeface="Times New Roman" panose="02020603050405020304" pitchFamily="18" charset="0"/>
                        </a:rPr>
                        <a:t>engulf /ɪnˈɡʌlf/ vt. 吞没；吞食，狼吞虎咽</a:t>
                      </a:r>
                      <a:endParaRPr lang="en-US" sz="1600" i="1">
                        <a:latin typeface="Times New Roman" panose="02020603050405020304" pitchFamily="18" charset="0"/>
                        <a:cs typeface="Times New Roman" panose="02020603050405020304" pitchFamily="18" charset="0"/>
                      </a:endParaRPr>
                    </a:p>
                  </a:txBody>
                  <a:tcPr>
                    <a:solidFill>
                      <a:srgbClr val="F0F4FB"/>
                    </a:solidFill>
                  </a:tcPr>
                </a:tc>
                <a:tc>
                  <a:txBody>
                    <a:bodyPr/>
                    <a:p>
                      <a:pPr>
                        <a:buNone/>
                      </a:pPr>
                      <a:r>
                        <a:rPr lang="zh-CN" sz="2000">
                          <a:solidFill>
                            <a:srgbClr val="7030A0"/>
                          </a:solidFill>
                          <a:latin typeface="Times New Roman" panose="02020603050405020304" pitchFamily="18" charset="0"/>
                          <a:cs typeface="Times New Roman" panose="02020603050405020304" pitchFamily="18" charset="0"/>
                          <a:sym typeface="+mn-ea"/>
                        </a:rPr>
                        <a:t>☞</a:t>
                      </a:r>
                      <a:r>
                        <a:rPr lang="zh-CN" altLang="en-US" sz="2000">
                          <a:sym typeface="+mn-ea"/>
                        </a:rPr>
                        <a:t>湖水呈深蓝色，阳光照在清澈如镜的湖面上闪闪发光。</a:t>
                      </a:r>
                      <a:endParaRPr lang="zh-CN" altLang="en-US" sz="2000">
                        <a:sym typeface="+mn-ea"/>
                      </a:endParaRPr>
                    </a:p>
                    <a:p>
                      <a:pPr>
                        <a:buNone/>
                      </a:pPr>
                      <a:r>
                        <a:rPr lang="zh-CN" sz="2000">
                          <a:solidFill>
                            <a:srgbClr val="7030A0"/>
                          </a:solidFill>
                          <a:latin typeface="Times New Roman" panose="02020603050405020304" pitchFamily="18" charset="0"/>
                          <a:cs typeface="Times New Roman" panose="02020603050405020304" pitchFamily="18" charset="0"/>
                          <a:sym typeface="+mn-ea"/>
                        </a:rPr>
                        <a:t>☞</a:t>
                      </a:r>
                      <a:r>
                        <a:rPr lang="zh-CN" altLang="en-US" sz="2000">
                          <a:sym typeface="+mn-ea"/>
                        </a:rPr>
                        <a:t>山谷的水直冲平原，像无数奔腾的野马发出雷鸣般的咆哮声。（夸张）</a:t>
                      </a:r>
                      <a:endParaRPr lang="zh-CN" altLang="en-US" sz="2000">
                        <a:sym typeface="+mn-ea"/>
                      </a:endParaRPr>
                    </a:p>
                    <a:p>
                      <a:pPr>
                        <a:buNone/>
                      </a:pPr>
                      <a:r>
                        <a:rPr lang="zh-CN" sz="2000">
                          <a:solidFill>
                            <a:srgbClr val="7030A0"/>
                          </a:solidFill>
                          <a:latin typeface="Times New Roman" panose="02020603050405020304" pitchFamily="18" charset="0"/>
                          <a:cs typeface="Times New Roman" panose="02020603050405020304" pitchFamily="18" charset="0"/>
                          <a:sym typeface="+mn-ea"/>
                        </a:rPr>
                        <a:t>☞</a:t>
                      </a:r>
                      <a:r>
                        <a:rPr lang="zh-CN" altLang="en-US" sz="2000">
                          <a:latin typeface="Times New Roman" panose="02020603050405020304" pitchFamily="18" charset="0"/>
                          <a:cs typeface="Times New Roman" panose="02020603050405020304" pitchFamily="18" charset="0"/>
                          <a:sym typeface="+mn-ea"/>
                        </a:rPr>
                        <a:t>水不停地涨，仿佛要把我活吞下去</a:t>
                      </a:r>
                      <a:r>
                        <a:rPr lang="zh-CN" altLang="en-US" sz="2400">
                          <a:latin typeface="Times New Roman" panose="02020603050405020304" pitchFamily="18" charset="0"/>
                          <a:cs typeface="Times New Roman" panose="02020603050405020304" pitchFamily="18" charset="0"/>
                          <a:sym typeface="+mn-ea"/>
                        </a:rPr>
                        <a:t>。</a:t>
                      </a:r>
                      <a:endParaRPr lang="zh-CN" altLang="en-US" sz="2400">
                        <a:latin typeface="Times New Roman" panose="02020603050405020304" pitchFamily="18" charset="0"/>
                        <a:cs typeface="Times New Roman" panose="02020603050405020304" pitchFamily="18" charset="0"/>
                      </a:endParaRPr>
                    </a:p>
                    <a:p>
                      <a:pPr>
                        <a:buNone/>
                      </a:pPr>
                      <a:endParaRPr lang="zh-CN" altLang="en-US" sz="2400">
                        <a:latin typeface="Times New Roman" panose="02020603050405020304" pitchFamily="18" charset="0"/>
                        <a:cs typeface="Times New Roman" panose="02020603050405020304" pitchFamily="18" charset="0"/>
                        <a:sym typeface="+mn-ea"/>
                      </a:endParaRPr>
                    </a:p>
                  </a:txBody>
                  <a:tcPr>
                    <a:solidFill>
                      <a:srgbClr val="F0F4FB"/>
                    </a:solidFill>
                  </a:tcPr>
                </a:tc>
              </a:tr>
            </a:tbl>
          </a:graphicData>
        </a:graphic>
      </p:graphicFrame>
      <p:sp>
        <p:nvSpPr>
          <p:cNvPr id="3" name="Rectangle 7"/>
          <p:cNvSpPr>
            <a:spLocks noChangeArrowheads="1"/>
          </p:cNvSpPr>
          <p:nvPr/>
        </p:nvSpPr>
        <p:spPr bwMode="auto">
          <a:xfrm>
            <a:off x="-13970" y="227970"/>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
            <a:off x="-12065" y="4445"/>
            <a:ext cx="876300" cy="971550"/>
          </a:xfrm>
          <a:prstGeom prst="rect">
            <a:avLst/>
          </a:prstGeom>
        </p:spPr>
      </p:pic>
      <p:pic>
        <p:nvPicPr>
          <p:cNvPr id="7" name="图片 6"/>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212090" y="116205"/>
            <a:ext cx="509270" cy="50800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208087" y="839345"/>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 name="矩形 1"/>
          <p:cNvSpPr/>
          <p:nvPr/>
        </p:nvSpPr>
        <p:spPr>
          <a:xfrm>
            <a:off x="515620" y="1002665"/>
            <a:ext cx="10551160" cy="460375"/>
          </a:xfrm>
          <a:prstGeom prst="rect">
            <a:avLst/>
          </a:prstGeom>
        </p:spPr>
        <p:txBody>
          <a:bodyPr wrap="square">
            <a:spAutoFit/>
          </a:bodyPr>
          <a:lstStyle/>
          <a:p>
            <a:pPr algn="l"/>
            <a:r>
              <a:rPr lang="en-US" altLang="zh-CN" sz="2000" b="1" dirty="0">
                <a:solidFill>
                  <a:srgbClr val="C00000"/>
                </a:solidFill>
                <a:latin typeface="华康俪金黑W8(P)" pitchFamily="34" charset="-122"/>
                <a:ea typeface="华康俪金黑W8(P)" pitchFamily="34" charset="-122"/>
              </a:rPr>
              <a:t>3-</a:t>
            </a:r>
            <a:r>
              <a:rPr lang="en-US" altLang="zh-CN" sz="2000" b="1" dirty="0" smtClean="0">
                <a:solidFill>
                  <a:srgbClr val="C00000"/>
                </a:solidFill>
                <a:latin typeface="华康俪金黑W8(P)" pitchFamily="34" charset="-122"/>
                <a:ea typeface="华康俪金黑W8(P)" pitchFamily="34" charset="-122"/>
              </a:rPr>
              <a:t>2-6 </a:t>
            </a:r>
            <a:r>
              <a:rPr lang="en-US" altLang="zh-CN" sz="2000" b="1" dirty="0">
                <a:solidFill>
                  <a:srgbClr val="C00000"/>
                </a:solidFill>
                <a:latin typeface="华康俪金黑W8(P)" pitchFamily="34" charset="-122"/>
                <a:ea typeface="华康俪金黑W8(P)" pitchFamily="34" charset="-122"/>
              </a:rPr>
              <a:t> Rhetorical devices(修辞手法)  suitable for this Lesson -- </a:t>
            </a:r>
            <a:r>
              <a:rPr lang="en-US" altLang="zh-CN" sz="2400" b="1" dirty="0">
                <a:solidFill>
                  <a:srgbClr val="002060"/>
                </a:solidFill>
                <a:latin typeface="Times New Roman" panose="02020603050405020304" pitchFamily="18" charset="0"/>
                <a:ea typeface="华康俪金黑W8(P)" pitchFamily="34" charset="-122"/>
                <a:cs typeface="Times New Roman" panose="02020603050405020304" pitchFamily="18" charset="0"/>
              </a:rPr>
              <a:t>The car/bike</a:t>
            </a:r>
            <a:endParaRPr lang="en-US" altLang="zh-CN" sz="2400" b="1" dirty="0">
              <a:solidFill>
                <a:srgbClr val="002060"/>
              </a:solidFill>
              <a:latin typeface="Times New Roman" panose="02020603050405020304" pitchFamily="18" charset="0"/>
              <a:ea typeface="华康俪金黑W8(P)" pitchFamily="34" charset="-122"/>
              <a:cs typeface="Times New Roman" panose="02020603050405020304" pitchFamily="18" charset="0"/>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箭头: 燕尾形 4"/>
          <p:cNvSpPr/>
          <p:nvPr/>
        </p:nvSpPr>
        <p:spPr>
          <a:xfrm>
            <a:off x="5073251" y="140519"/>
            <a:ext cx="1657446"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03  Skills</a:t>
            </a:r>
            <a:endParaRPr lang="zh-CN" altLang="en-US" dirty="0">
              <a:solidFill>
                <a:schemeClr val="bg1"/>
              </a:solidFill>
            </a:endParaRPr>
          </a:p>
        </p:txBody>
      </p:sp>
      <p:graphicFrame>
        <p:nvGraphicFramePr>
          <p:cNvPr id="6" name="表格 5"/>
          <p:cNvGraphicFramePr/>
          <p:nvPr>
            <p:custDataLst>
              <p:tags r:id="rId1"/>
            </p:custDataLst>
          </p:nvPr>
        </p:nvGraphicFramePr>
        <p:xfrm>
          <a:off x="194945" y="1552575"/>
          <a:ext cx="11662410" cy="4086860"/>
        </p:xfrm>
        <a:graphic>
          <a:graphicData uri="http://schemas.openxmlformats.org/drawingml/2006/table">
            <a:tbl>
              <a:tblPr firstRow="1" bandRow="1">
                <a:tableStyleId>{5C22544A-7EE6-4342-B048-85BDC9FD1C3A}</a:tableStyleId>
              </a:tblPr>
              <a:tblGrid>
                <a:gridCol w="8493125"/>
                <a:gridCol w="3169285"/>
              </a:tblGrid>
              <a:tr h="459740">
                <a:tc gridSpan="2">
                  <a:txBody>
                    <a:bodyPr/>
                    <a:p>
                      <a:pPr algn="ctr">
                        <a:buNone/>
                      </a:pPr>
                      <a:r>
                        <a:rPr lang="zh-CN" altLang="en-US" sz="2400"/>
                        <a:t>Metaphors隐喻</a:t>
                      </a:r>
                      <a:endParaRPr lang="zh-CN" altLang="en-US" sz="2400"/>
                    </a:p>
                  </a:txBody>
                  <a:tcPr/>
                </a:tc>
                <a:tc hMerge="1">
                  <a:tcPr/>
                </a:tc>
              </a:tr>
              <a:tr h="2425700">
                <a:tc>
                  <a:txBody>
                    <a:bodyPr/>
                    <a:p>
                      <a:pPr>
                        <a:buNone/>
                      </a:pPr>
                      <a:r>
                        <a:rPr lang="zh-CN" altLang="en-US" sz="2400">
                          <a:solidFill>
                            <a:srgbClr val="7030A0"/>
                          </a:solidFill>
                          <a:latin typeface="Times New Roman" panose="02020603050405020304" pitchFamily="18" charset="0"/>
                          <a:cs typeface="Times New Roman" panose="02020603050405020304" pitchFamily="18" charset="0"/>
                        </a:rPr>
                        <a:t>✍</a:t>
                      </a:r>
                      <a:r>
                        <a:rPr lang="zh-CN" altLang="en-US" sz="2400">
                          <a:solidFill>
                            <a:srgbClr val="C00000"/>
                          </a:solidFill>
                          <a:latin typeface="Times New Roman" panose="02020603050405020304" pitchFamily="18" charset="0"/>
                          <a:cs typeface="Times New Roman" panose="02020603050405020304" pitchFamily="18" charset="0"/>
                        </a:rPr>
                        <a:t>The </a:t>
                      </a:r>
                      <a:r>
                        <a:rPr lang="en-US" altLang="zh-CN" sz="2400">
                          <a:solidFill>
                            <a:srgbClr val="C00000"/>
                          </a:solidFill>
                          <a:latin typeface="Times New Roman" panose="02020603050405020304" pitchFamily="18" charset="0"/>
                          <a:cs typeface="Times New Roman" panose="02020603050405020304" pitchFamily="18" charset="0"/>
                        </a:rPr>
                        <a:t>brakes</a:t>
                      </a:r>
                      <a:r>
                        <a:rPr lang="en-US" altLang="zh-CN" sz="2400">
                          <a:solidFill>
                            <a:schemeClr val="tx1"/>
                          </a:solidFill>
                          <a:latin typeface="Times New Roman" panose="02020603050405020304" pitchFamily="18" charset="0"/>
                          <a:cs typeface="Times New Roman" panose="02020603050405020304" pitchFamily="18" charset="0"/>
                        </a:rPr>
                        <a:t> </a:t>
                      </a:r>
                      <a:r>
                        <a:rPr lang="en-US" altLang="zh-CN" sz="2400" u="sng">
                          <a:solidFill>
                            <a:schemeClr val="tx1"/>
                          </a:solidFill>
                          <a:latin typeface="Times New Roman" panose="02020603050405020304" pitchFamily="18" charset="0"/>
                          <a:cs typeface="Times New Roman" panose="02020603050405020304" pitchFamily="18" charset="0"/>
                        </a:rPr>
                        <a:t>failed to</a:t>
                      </a:r>
                      <a:r>
                        <a:rPr lang="en-US" altLang="zh-CN" sz="2400">
                          <a:solidFill>
                            <a:schemeClr val="tx1"/>
                          </a:solidFill>
                          <a:latin typeface="Times New Roman" panose="02020603050405020304" pitchFamily="18" charset="0"/>
                          <a:cs typeface="Times New Roman" panose="02020603050405020304" pitchFamily="18" charset="0"/>
                        </a:rPr>
                        <a:t> grip and</a:t>
                      </a:r>
                      <a:r>
                        <a:rPr lang="en-US" altLang="zh-CN" sz="2400">
                          <a:solidFill>
                            <a:srgbClr val="C00000"/>
                          </a:solidFill>
                          <a:latin typeface="Times New Roman" panose="02020603050405020304" pitchFamily="18" charset="0"/>
                          <a:cs typeface="Times New Roman" panose="02020603050405020304" pitchFamily="18" charset="0"/>
                        </a:rPr>
                        <a:t> the bicycle </a:t>
                      </a:r>
                      <a:r>
                        <a:rPr lang="en-US" altLang="zh-CN" sz="2400">
                          <a:solidFill>
                            <a:schemeClr val="tx1"/>
                          </a:solidFill>
                          <a:latin typeface="Times New Roman" panose="02020603050405020304" pitchFamily="18" charset="0"/>
                          <a:cs typeface="Times New Roman" panose="02020603050405020304" pitchFamily="18" charset="0"/>
                        </a:rPr>
                        <a:t>collided into a wall</a:t>
                      </a:r>
                      <a:r>
                        <a:rPr lang="en-US" sz="2400">
                          <a:solidFill>
                            <a:schemeClr val="tx1"/>
                          </a:solidFill>
                          <a:latin typeface="Times New Roman" panose="02020603050405020304" pitchFamily="18" charset="0"/>
                          <a:cs typeface="Times New Roman" panose="02020603050405020304" pitchFamily="18" charset="0"/>
                        </a:rPr>
                        <a:t>.</a:t>
                      </a:r>
                      <a:endParaRPr lang="en-US" sz="2400">
                        <a:solidFill>
                          <a:schemeClr val="tx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sz="1600" i="1">
                          <a:solidFill>
                            <a:schemeClr val="tx1"/>
                          </a:solidFill>
                          <a:latin typeface="Times New Roman" panose="02020603050405020304" pitchFamily="18" charset="0"/>
                          <a:cs typeface="Times New Roman" panose="02020603050405020304" pitchFamily="18" charset="0"/>
                        </a:rPr>
                        <a:t>grip/ɡrɪp / vt. 紧握；夹紧 vi. 抓住</a:t>
                      </a:r>
                      <a:endParaRPr sz="1600" i="1">
                        <a:solidFill>
                          <a:schemeClr val="tx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sz="1600" i="1">
                          <a:solidFill>
                            <a:schemeClr val="tx1"/>
                          </a:solidFill>
                          <a:latin typeface="Times New Roman" panose="02020603050405020304" pitchFamily="18" charset="0"/>
                          <a:cs typeface="Times New Roman" panose="02020603050405020304" pitchFamily="18" charset="0"/>
                        </a:rPr>
                        <a:t>collide /kəˈlaɪd/ v. 碰撞；相撞</a:t>
                      </a:r>
                      <a:r>
                        <a:rPr lang="zh-CN" sz="1600" i="1">
                          <a:solidFill>
                            <a:schemeClr val="tx1"/>
                          </a:solidFill>
                          <a:latin typeface="Times New Roman" panose="02020603050405020304" pitchFamily="18" charset="0"/>
                          <a:cs typeface="Times New Roman" panose="02020603050405020304" pitchFamily="18" charset="0"/>
                        </a:rPr>
                        <a:t>；</a:t>
                      </a:r>
                      <a:r>
                        <a:rPr sz="1600" i="1">
                          <a:solidFill>
                            <a:schemeClr val="tx1"/>
                          </a:solidFill>
                          <a:latin typeface="Times New Roman" panose="02020603050405020304" pitchFamily="18" charset="0"/>
                          <a:cs typeface="Times New Roman" panose="02020603050405020304" pitchFamily="18" charset="0"/>
                        </a:rPr>
                        <a:t>抵触，冲突</a:t>
                      </a:r>
                      <a:endParaRPr sz="1600" i="1">
                        <a:solidFill>
                          <a:schemeClr val="tx1"/>
                        </a:solidFill>
                        <a:latin typeface="Times New Roman" panose="02020603050405020304" pitchFamily="18" charset="0"/>
                        <a:cs typeface="Times New Roman" panose="02020603050405020304" pitchFamily="18" charset="0"/>
                      </a:endParaRPr>
                    </a:p>
                    <a:p>
                      <a:pPr marL="342900" indent="-342900">
                        <a:buNone/>
                      </a:pPr>
                      <a:r>
                        <a:rPr lang="zh-CN" altLang="en-US" sz="2400">
                          <a:solidFill>
                            <a:srgbClr val="7030A0"/>
                          </a:solidFill>
                          <a:latin typeface="Times New Roman" panose="02020603050405020304" pitchFamily="18" charset="0"/>
                          <a:cs typeface="Times New Roman" panose="02020603050405020304" pitchFamily="18" charset="0"/>
                        </a:rPr>
                        <a:t>✍</a:t>
                      </a:r>
                      <a:r>
                        <a:rPr lang="zh-CN" altLang="en-US" sz="2400">
                          <a:solidFill>
                            <a:srgbClr val="C00000"/>
                          </a:solidFill>
                          <a:latin typeface="Times New Roman" panose="02020603050405020304" pitchFamily="18" charset="0"/>
                          <a:cs typeface="Times New Roman" panose="02020603050405020304" pitchFamily="18" charset="0"/>
                        </a:rPr>
                        <a:t>The </a:t>
                      </a:r>
                      <a:r>
                        <a:rPr lang="zh-CN" sz="2400">
                          <a:solidFill>
                            <a:srgbClr val="C00000"/>
                          </a:solidFill>
                          <a:latin typeface="Times New Roman" panose="02020603050405020304" pitchFamily="18" charset="0"/>
                          <a:cs typeface="Times New Roman" panose="02020603050405020304" pitchFamily="18" charset="0"/>
                          <a:sym typeface="+mn-ea"/>
                        </a:rPr>
                        <a:t>tractor/truck/van</a:t>
                      </a:r>
                      <a:r>
                        <a:rPr sz="2400">
                          <a:latin typeface="Times New Roman" panose="02020603050405020304" pitchFamily="18" charset="0"/>
                          <a:cs typeface="Times New Roman" panose="02020603050405020304" pitchFamily="18" charset="0"/>
                        </a:rPr>
                        <a:t> </a:t>
                      </a:r>
                      <a:r>
                        <a:rPr sz="2400" u="sng">
                          <a:latin typeface="Times New Roman" panose="02020603050405020304" pitchFamily="18" charset="0"/>
                          <a:cs typeface="Times New Roman" panose="02020603050405020304" pitchFamily="18" charset="0"/>
                        </a:rPr>
                        <a:t>sailed </a:t>
                      </a:r>
                      <a:r>
                        <a:rPr lang="en-US" sz="2400" u="sng">
                          <a:latin typeface="Times New Roman" panose="02020603050405020304" pitchFamily="18" charset="0"/>
                          <a:cs typeface="Times New Roman" panose="02020603050405020304" pitchFamily="18" charset="0"/>
                        </a:rPr>
                        <a:t>/rattled /</a:t>
                      </a:r>
                      <a:r>
                        <a:rPr lang="zh-CN" sz="2400" u="sng">
                          <a:latin typeface="Times New Roman" panose="02020603050405020304" pitchFamily="18" charset="0"/>
                          <a:cs typeface="Times New Roman" panose="02020603050405020304" pitchFamily="18" charset="0"/>
                          <a:sym typeface="+mn-ea"/>
                        </a:rPr>
                        <a:t>lurch</a:t>
                      </a:r>
                      <a:r>
                        <a:rPr lang="en-US" altLang="zh-CN" sz="2400" u="sng">
                          <a:latin typeface="Times New Roman" panose="02020603050405020304" pitchFamily="18" charset="0"/>
                          <a:cs typeface="Times New Roman" panose="02020603050405020304" pitchFamily="18" charset="0"/>
                          <a:sym typeface="+mn-ea"/>
                        </a:rPr>
                        <a:t>ed</a:t>
                      </a:r>
                      <a:r>
                        <a:rPr sz="2400">
                          <a:latin typeface="Times New Roman" panose="02020603050405020304" pitchFamily="18" charset="0"/>
                          <a:cs typeface="Times New Roman" panose="02020603050405020304" pitchFamily="18" charset="0"/>
                        </a:rPr>
                        <a:t> over the </a:t>
                      </a:r>
                      <a:r>
                        <a:rPr lang="en-US" sz="2400">
                          <a:latin typeface="Times New Roman" panose="02020603050405020304" pitchFamily="18" charset="0"/>
                          <a:cs typeface="Times New Roman" panose="02020603050405020304" pitchFamily="18" charset="0"/>
                        </a:rPr>
                        <a:t>stony,</a:t>
                      </a:r>
                      <a:r>
                        <a:rPr sz="2400">
                          <a:latin typeface="Times New Roman" panose="02020603050405020304" pitchFamily="18" charset="0"/>
                          <a:cs typeface="Times New Roman" panose="02020603050405020304" pitchFamily="18" charset="0"/>
                        </a:rPr>
                        <a:t> </a:t>
                      </a:r>
                      <a:endParaRPr sz="2400">
                        <a:latin typeface="Times New Roman" panose="02020603050405020304" pitchFamily="18" charset="0"/>
                        <a:cs typeface="Times New Roman" panose="02020603050405020304" pitchFamily="18" charset="0"/>
                      </a:endParaRPr>
                    </a:p>
                    <a:p>
                      <a:pPr marL="342900" indent="-342900">
                        <a:buNone/>
                      </a:pPr>
                      <a:r>
                        <a:rPr lang="zh-CN" sz="2400">
                          <a:latin typeface="Times New Roman" panose="02020603050405020304" pitchFamily="18" charset="0"/>
                          <a:cs typeface="Times New Roman" panose="02020603050405020304" pitchFamily="18" charset="0"/>
                          <a:sym typeface="+mn-ea"/>
                        </a:rPr>
                        <a:t>rough, uneven track.</a:t>
                      </a:r>
                      <a:r>
                        <a:rPr lang="zh-CN" sz="2400">
                          <a:latin typeface="Times New Roman" panose="02020603050405020304" pitchFamily="18" charset="0"/>
                          <a:cs typeface="Times New Roman" panose="02020603050405020304" pitchFamily="18" charset="0"/>
                        </a:rPr>
                        <a:t> </a:t>
                      </a:r>
                      <a:endParaRPr lang="zh-CN" sz="240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zh-CN" sz="1600" i="1">
                          <a:latin typeface="Times New Roman" panose="02020603050405020304" pitchFamily="18" charset="0"/>
                          <a:cs typeface="Times New Roman" panose="02020603050405020304" pitchFamily="18" charset="0"/>
                        </a:rPr>
                        <a:t>van/væn/ n. 厢式货车 vt. 用车搬运</a:t>
                      </a:r>
                      <a:endParaRPr lang="zh-CN" sz="1600" i="1">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zh-CN" sz="1600" i="1">
                          <a:latin typeface="Times New Roman" panose="02020603050405020304" pitchFamily="18" charset="0"/>
                          <a:cs typeface="Times New Roman" panose="02020603050405020304" pitchFamily="18" charset="0"/>
                        </a:rPr>
                        <a:t>rattle /ˈrætl/ </a:t>
                      </a:r>
                      <a:r>
                        <a:rPr lang="zh-CN" sz="1600" i="1">
                          <a:latin typeface="Times New Roman" panose="02020603050405020304" pitchFamily="18" charset="0"/>
                          <a:cs typeface="Times New Roman" panose="02020603050405020304" pitchFamily="18" charset="0"/>
                          <a:sym typeface="+mn-ea"/>
                        </a:rPr>
                        <a:t>v. 喋喋不休地讲话；发出卡嗒卡嗒声</a:t>
                      </a:r>
                      <a:r>
                        <a:rPr lang="zh-CN" sz="1600" i="1">
                          <a:latin typeface="Times New Roman" panose="02020603050405020304" pitchFamily="18" charset="0"/>
                          <a:cs typeface="Times New Roman" panose="02020603050405020304" pitchFamily="18" charset="0"/>
                        </a:rPr>
                        <a:t>；使慌乱，使惊慌</a:t>
                      </a:r>
                      <a:endParaRPr lang="zh-CN" sz="1600" i="1">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zh-CN" sz="1600" i="1">
                          <a:latin typeface="Times New Roman" panose="02020603050405020304" pitchFamily="18" charset="0"/>
                          <a:cs typeface="Times New Roman" panose="02020603050405020304" pitchFamily="18" charset="0"/>
                        </a:rPr>
                        <a:t>lurch /lɜːtʃ/ v. 突然倾斜；（因震惊或惊恐等）心猛地一跳，胃猛地翻腾；蹒跚</a:t>
                      </a:r>
                      <a:endParaRPr lang="zh-CN" sz="1600" i="1">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zh-CN" sz="1600" i="1">
                          <a:latin typeface="Times New Roman" panose="02020603050405020304" pitchFamily="18" charset="0"/>
                          <a:cs typeface="Times New Roman" panose="02020603050405020304" pitchFamily="18" charset="0"/>
                        </a:rPr>
                        <a:t>uneven /ʌnˈiːvn/ adj. 不均匀的；不平坦的</a:t>
                      </a:r>
                      <a:endParaRPr lang="zh-CN" sz="1600" i="1">
                        <a:latin typeface="Times New Roman" panose="02020603050405020304" pitchFamily="18" charset="0"/>
                        <a:cs typeface="Times New Roman" panose="02020603050405020304" pitchFamily="18" charset="0"/>
                      </a:endParaRPr>
                    </a:p>
                    <a:p>
                      <a:pPr marL="342900" indent="-342900">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en-US" altLang="zh-CN" sz="2400">
                          <a:latin typeface="Times New Roman" panose="02020603050405020304" pitchFamily="18" charset="0"/>
                          <a:cs typeface="Times New Roman" panose="02020603050405020304" pitchFamily="18" charset="0"/>
                          <a:sym typeface="+mn-ea"/>
                        </a:rPr>
                        <a:t>The </a:t>
                      </a:r>
                      <a:r>
                        <a:rPr lang="en-US" altLang="zh-CN" sz="2400">
                          <a:solidFill>
                            <a:srgbClr val="C00000"/>
                          </a:solidFill>
                          <a:latin typeface="Times New Roman" panose="02020603050405020304" pitchFamily="18" charset="0"/>
                          <a:cs typeface="Times New Roman" panose="02020603050405020304" pitchFamily="18" charset="0"/>
                          <a:sym typeface="+mn-ea"/>
                        </a:rPr>
                        <a:t>brakes</a:t>
                      </a:r>
                      <a:r>
                        <a:rPr lang="en-US" altLang="zh-CN" sz="2400" u="sng">
                          <a:latin typeface="Times New Roman" panose="02020603050405020304" pitchFamily="18" charset="0"/>
                          <a:cs typeface="Times New Roman" panose="02020603050405020304" pitchFamily="18" charset="0"/>
                          <a:sym typeface="+mn-ea"/>
                        </a:rPr>
                        <a:t> </a:t>
                      </a:r>
                      <a:r>
                        <a:rPr lang="en-US" altLang="zh-CN" sz="2400" b="1" u="sng">
                          <a:latin typeface="Times New Roman" panose="02020603050405020304" pitchFamily="18" charset="0"/>
                          <a:cs typeface="Times New Roman" panose="02020603050405020304" pitchFamily="18" charset="0"/>
                          <a:sym typeface="+mn-ea"/>
                        </a:rPr>
                        <a:t>screeched</a:t>
                      </a:r>
                      <a:r>
                        <a:rPr lang="en-US" altLang="zh-CN" sz="2400">
                          <a:latin typeface="Times New Roman" panose="02020603050405020304" pitchFamily="18" charset="0"/>
                          <a:cs typeface="Times New Roman" panose="02020603050405020304" pitchFamily="18" charset="0"/>
                          <a:sym typeface="+mn-ea"/>
                        </a:rPr>
                        <a:t> as the</a:t>
                      </a:r>
                      <a:r>
                        <a:rPr lang="en-US" altLang="zh-CN" sz="2400">
                          <a:solidFill>
                            <a:srgbClr val="C00000"/>
                          </a:solidFill>
                          <a:latin typeface="Times New Roman" panose="02020603050405020304" pitchFamily="18" charset="0"/>
                          <a:cs typeface="Times New Roman" panose="02020603050405020304" pitchFamily="18" charset="0"/>
                          <a:sym typeface="+mn-ea"/>
                        </a:rPr>
                        <a:t> car</a:t>
                      </a:r>
                      <a:r>
                        <a:rPr lang="en-US" altLang="zh-CN" sz="2400">
                          <a:latin typeface="Times New Roman" panose="02020603050405020304" pitchFamily="18" charset="0"/>
                          <a:cs typeface="Times New Roman" panose="02020603050405020304" pitchFamily="18" charset="0"/>
                          <a:sym typeface="+mn-ea"/>
                        </a:rPr>
                        <a:t> stopped. </a:t>
                      </a:r>
                      <a:endParaRPr lang="en-US" altLang="zh-CN" sz="2400">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en-US" altLang="zh-CN" sz="1600" i="1">
                          <a:latin typeface="Times New Roman" panose="02020603050405020304" pitchFamily="18" charset="0"/>
                          <a:cs typeface="Times New Roman" panose="02020603050405020304" pitchFamily="18" charset="0"/>
                          <a:sym typeface="+mn-ea"/>
                        </a:rPr>
                        <a:t>screech /skriːtʃ/v. 尖叫；发出尖锐刺耳的声音</a:t>
                      </a:r>
                      <a:endParaRPr lang="en-US" altLang="zh-CN" sz="1600" i="1">
                        <a:latin typeface="Times New Roman" panose="02020603050405020304" pitchFamily="18" charset="0"/>
                        <a:cs typeface="Times New Roman" panose="02020603050405020304" pitchFamily="18" charset="0"/>
                      </a:endParaRPr>
                    </a:p>
                    <a:p>
                      <a:pPr marL="342900" indent="-342900">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zh-CN" altLang="en-US" sz="2400">
                          <a:latin typeface="Times New Roman" panose="02020603050405020304" pitchFamily="18" charset="0"/>
                          <a:cs typeface="Times New Roman" panose="02020603050405020304" pitchFamily="18" charset="0"/>
                          <a:sym typeface="+mn-ea"/>
                        </a:rPr>
                        <a:t>At one point we were so high that we found ourselves </a:t>
                      </a:r>
                      <a:r>
                        <a:rPr lang="zh-CN" altLang="en-US" sz="2400" u="sng">
                          <a:solidFill>
                            <a:srgbClr val="C00000"/>
                          </a:solidFill>
                          <a:latin typeface="Times New Roman" panose="02020603050405020304" pitchFamily="18" charset="0"/>
                          <a:cs typeface="Times New Roman" panose="02020603050405020304" pitchFamily="18" charset="0"/>
                          <a:sym typeface="+mn-ea"/>
                        </a:rPr>
                        <a:t>cycling</a:t>
                      </a:r>
                      <a:r>
                        <a:rPr lang="zh-CN" altLang="en-US" sz="2400" u="sng">
                          <a:latin typeface="Times New Roman" panose="02020603050405020304" pitchFamily="18" charset="0"/>
                          <a:cs typeface="Times New Roman" panose="02020603050405020304" pitchFamily="18" charset="0"/>
                          <a:sym typeface="+mn-ea"/>
                        </a:rPr>
                        <a:t> </a:t>
                      </a:r>
                      <a:endParaRPr lang="zh-CN" altLang="en-US" sz="2400" u="sng">
                        <a:latin typeface="Times New Roman" panose="02020603050405020304" pitchFamily="18" charset="0"/>
                        <a:cs typeface="Times New Roman" panose="02020603050405020304" pitchFamily="18" charset="0"/>
                        <a:sym typeface="+mn-ea"/>
                      </a:endParaRPr>
                    </a:p>
                    <a:p>
                      <a:pPr marL="342900" indent="-342900">
                        <a:buNone/>
                      </a:pPr>
                      <a:r>
                        <a:rPr lang="zh-CN" altLang="en-US" sz="2400" u="sng">
                          <a:latin typeface="Times New Roman" panose="02020603050405020304" pitchFamily="18" charset="0"/>
                          <a:cs typeface="Times New Roman" panose="02020603050405020304" pitchFamily="18" charset="0"/>
                          <a:sym typeface="+mn-ea"/>
                        </a:rPr>
                        <a:t>through clouds</a:t>
                      </a:r>
                      <a:r>
                        <a:rPr lang="zh-CN" altLang="en-US" sz="2400" u="sng" baseline="-25000">
                          <a:latin typeface="Times New Roman" panose="02020603050405020304" pitchFamily="18" charset="0"/>
                          <a:cs typeface="Times New Roman" panose="02020603050405020304" pitchFamily="18" charset="0"/>
                          <a:sym typeface="+mn-ea"/>
                        </a:rPr>
                        <a:t>（宾补）</a:t>
                      </a:r>
                      <a:r>
                        <a:rPr lang="zh-CN" altLang="en-US" sz="2400">
                          <a:latin typeface="Times New Roman" panose="02020603050405020304" pitchFamily="18" charset="0"/>
                          <a:cs typeface="Times New Roman" panose="02020603050405020304" pitchFamily="18" charset="0"/>
                          <a:sym typeface="+mn-ea"/>
                        </a:rPr>
                        <a:t>. </a:t>
                      </a:r>
                      <a:endParaRPr lang="zh-CN" altLang="en-US" sz="2400">
                        <a:latin typeface="Times New Roman" panose="02020603050405020304" pitchFamily="18" charset="0"/>
                        <a:cs typeface="Times New Roman" panose="02020603050405020304" pitchFamily="18" charset="0"/>
                        <a:sym typeface="+mn-ea"/>
                      </a:endParaRPr>
                    </a:p>
                    <a:p>
                      <a:pPr>
                        <a:buNone/>
                      </a:pPr>
                      <a:endParaRPr lang="zh-CN" altLang="en-US" sz="1600" i="1">
                        <a:latin typeface="Times New Roman" panose="02020603050405020304" pitchFamily="18" charset="0"/>
                        <a:cs typeface="Times New Roman" panose="02020603050405020304" pitchFamily="18" charset="0"/>
                        <a:sym typeface="+mn-ea"/>
                      </a:endParaRPr>
                    </a:p>
                  </a:txBody>
                  <a:tcPr>
                    <a:solidFill>
                      <a:srgbClr val="F0F4FB"/>
                    </a:solidFill>
                  </a:tcPr>
                </a:tc>
                <a:tc>
                  <a:txBody>
                    <a:bodyPr/>
                    <a:p>
                      <a:pPr>
                        <a:buNone/>
                      </a:pPr>
                      <a:r>
                        <a:rPr lang="zh-CN" altLang="en-US" sz="2000">
                          <a:solidFill>
                            <a:srgbClr val="7030A0"/>
                          </a:solidFill>
                          <a:sym typeface="+mn-ea"/>
                        </a:rPr>
                        <a:t>☞</a:t>
                      </a:r>
                      <a:r>
                        <a:rPr lang="zh-CN" altLang="en-US" sz="2000">
                          <a:sym typeface="+mn-ea"/>
                        </a:rPr>
                        <a:t> 刹车失灵，自行车撞到了墙上。</a:t>
                      </a:r>
                      <a:endParaRPr lang="zh-CN" altLang="en-US" sz="2000">
                        <a:sym typeface="+mn-ea"/>
                      </a:endParaRPr>
                    </a:p>
                    <a:p>
                      <a:pPr>
                        <a:buNone/>
                      </a:pPr>
                      <a:r>
                        <a:rPr lang="zh-CN" sz="2000">
                          <a:solidFill>
                            <a:srgbClr val="7030A0"/>
                          </a:solidFill>
                          <a:latin typeface="Times New Roman" panose="02020603050405020304" pitchFamily="18" charset="0"/>
                          <a:cs typeface="Times New Roman" panose="02020603050405020304" pitchFamily="18" charset="0"/>
                          <a:sym typeface="+mn-ea"/>
                        </a:rPr>
                        <a:t>☞ </a:t>
                      </a:r>
                      <a:r>
                        <a:rPr lang="zh-CN" sz="2000">
                          <a:latin typeface="Times New Roman" panose="02020603050405020304" pitchFamily="18" charset="0"/>
                          <a:cs typeface="Times New Roman" panose="02020603050405020304" pitchFamily="18" charset="0"/>
                          <a:sym typeface="+mn-ea"/>
                        </a:rPr>
                        <a:t>拖拉机/卡车/货车在崎岖起伏的小道上颠簸。</a:t>
                      </a:r>
                      <a:endParaRPr lang="zh-CN" sz="2000">
                        <a:latin typeface="Times New Roman" panose="02020603050405020304" pitchFamily="18" charset="0"/>
                        <a:cs typeface="Times New Roman" panose="02020603050405020304" pitchFamily="18" charset="0"/>
                      </a:endParaRPr>
                    </a:p>
                    <a:p>
                      <a:pPr>
                        <a:buNone/>
                      </a:pPr>
                      <a:r>
                        <a:rPr lang="zh-CN" altLang="en-US" sz="2000">
                          <a:solidFill>
                            <a:srgbClr val="7030A0"/>
                          </a:solidFill>
                          <a:sym typeface="+mn-ea"/>
                        </a:rPr>
                        <a:t>☞</a:t>
                      </a:r>
                      <a:r>
                        <a:rPr lang="zh-CN" altLang="en-US" sz="2000">
                          <a:sym typeface="+mn-ea"/>
                        </a:rPr>
                        <a:t> 汽车停下时刹车发出尖利的声音。</a:t>
                      </a:r>
                      <a:endParaRPr lang="zh-CN" altLang="en-US" sz="2000">
                        <a:sym typeface="+mn-ea"/>
                      </a:endParaRPr>
                    </a:p>
                    <a:p>
                      <a:pPr>
                        <a:buNone/>
                      </a:pPr>
                      <a:r>
                        <a:rPr lang="zh-CN" altLang="en-US" sz="2000" b="1">
                          <a:solidFill>
                            <a:srgbClr val="7030A0"/>
                          </a:solidFill>
                          <a:sym typeface="+mn-ea"/>
                        </a:rPr>
                        <a:t>☞</a:t>
                      </a:r>
                      <a:r>
                        <a:rPr lang="zh-CN" altLang="en-US" sz="2000">
                          <a:sym typeface="+mn-ea"/>
                        </a:rPr>
                        <a:t> 在某个时刻，我们发现自己置身高处，彷佛骑车穿越云层</a:t>
                      </a:r>
                      <a:r>
                        <a:rPr lang="zh-CN" altLang="en-US" sz="2400">
                          <a:sym typeface="+mn-ea"/>
                        </a:rPr>
                        <a:t>。</a:t>
                      </a:r>
                      <a:endParaRPr lang="zh-CN" altLang="en-US" sz="2400"/>
                    </a:p>
                    <a:p>
                      <a:pPr>
                        <a:buNone/>
                      </a:pPr>
                      <a:endParaRPr lang="zh-CN" altLang="en-US" sz="2400"/>
                    </a:p>
                  </a:txBody>
                  <a:tcPr>
                    <a:solidFill>
                      <a:srgbClr val="F0F4FB"/>
                    </a:solidFill>
                  </a:tcPr>
                </a:tc>
              </a:tr>
            </a:tbl>
          </a:graphicData>
        </a:graphic>
      </p:graphicFrame>
      <p:sp>
        <p:nvSpPr>
          <p:cNvPr id="3" name="Rectangle 7"/>
          <p:cNvSpPr>
            <a:spLocks noChangeArrowheads="1"/>
          </p:cNvSpPr>
          <p:nvPr/>
        </p:nvSpPr>
        <p:spPr bwMode="auto">
          <a:xfrm>
            <a:off x="127000" y="224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
            <a:off x="128905" y="1270"/>
            <a:ext cx="876300" cy="971550"/>
          </a:xfrm>
          <a:prstGeom prst="rect">
            <a:avLst/>
          </a:prstGeom>
        </p:spPr>
      </p:pic>
      <p:pic>
        <p:nvPicPr>
          <p:cNvPr id="7" name="图片 6"/>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353060" y="113030"/>
            <a:ext cx="509270" cy="50800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208087" y="839345"/>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 name="矩形 1"/>
          <p:cNvSpPr/>
          <p:nvPr/>
        </p:nvSpPr>
        <p:spPr>
          <a:xfrm>
            <a:off x="515620" y="1002665"/>
            <a:ext cx="10551160" cy="460375"/>
          </a:xfrm>
          <a:prstGeom prst="rect">
            <a:avLst/>
          </a:prstGeom>
        </p:spPr>
        <p:txBody>
          <a:bodyPr wrap="square">
            <a:spAutoFit/>
          </a:bodyPr>
          <a:lstStyle/>
          <a:p>
            <a:pPr algn="l"/>
            <a:r>
              <a:rPr lang="en-US" altLang="zh-CN" sz="2000" b="1" dirty="0">
                <a:solidFill>
                  <a:srgbClr val="C00000"/>
                </a:solidFill>
                <a:latin typeface="华康俪金黑W8(P)" pitchFamily="34" charset="-122"/>
                <a:ea typeface="华康俪金黑W8(P)" pitchFamily="34" charset="-122"/>
              </a:rPr>
              <a:t>3-</a:t>
            </a:r>
            <a:r>
              <a:rPr lang="en-US" altLang="zh-CN" sz="2000" b="1" dirty="0" smtClean="0">
                <a:solidFill>
                  <a:srgbClr val="C00000"/>
                </a:solidFill>
                <a:latin typeface="华康俪金黑W8(P)" pitchFamily="34" charset="-122"/>
                <a:ea typeface="华康俪金黑W8(P)" pitchFamily="34" charset="-122"/>
              </a:rPr>
              <a:t>2-6 </a:t>
            </a:r>
            <a:r>
              <a:rPr lang="en-US" altLang="zh-CN" sz="2000" b="1" dirty="0">
                <a:solidFill>
                  <a:srgbClr val="C00000"/>
                </a:solidFill>
                <a:latin typeface="华康俪金黑W8(P)" pitchFamily="34" charset="-122"/>
                <a:ea typeface="华康俪金黑W8(P)" pitchFamily="34" charset="-122"/>
              </a:rPr>
              <a:t> Rhetorical devices(修辞手法)  suitable for this Lesson -- </a:t>
            </a:r>
            <a:r>
              <a:rPr lang="en-US" altLang="zh-CN" sz="2400" b="1" dirty="0">
                <a:solidFill>
                  <a:srgbClr val="002060"/>
                </a:solidFill>
                <a:latin typeface="Times New Roman" panose="02020603050405020304" pitchFamily="18" charset="0"/>
                <a:ea typeface="华康俪金黑W8(P)" pitchFamily="34" charset="-122"/>
                <a:cs typeface="Times New Roman" panose="02020603050405020304" pitchFamily="18" charset="0"/>
              </a:rPr>
              <a:t>The car/bike</a:t>
            </a:r>
            <a:endParaRPr lang="en-US" altLang="zh-CN" sz="2400" b="1" dirty="0">
              <a:solidFill>
                <a:srgbClr val="002060"/>
              </a:solidFill>
              <a:latin typeface="Times New Roman" panose="02020603050405020304" pitchFamily="18" charset="0"/>
              <a:ea typeface="华康俪金黑W8(P)" pitchFamily="34" charset="-122"/>
              <a:cs typeface="Times New Roman" panose="02020603050405020304" pitchFamily="18" charset="0"/>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箭头: 燕尾形 4"/>
          <p:cNvSpPr/>
          <p:nvPr/>
        </p:nvSpPr>
        <p:spPr>
          <a:xfrm>
            <a:off x="5073251" y="140519"/>
            <a:ext cx="1657446"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03  Skills</a:t>
            </a:r>
            <a:endParaRPr lang="zh-CN" altLang="en-US" dirty="0">
              <a:solidFill>
                <a:schemeClr val="bg1"/>
              </a:solidFill>
            </a:endParaRPr>
          </a:p>
        </p:txBody>
      </p:sp>
      <p:graphicFrame>
        <p:nvGraphicFramePr>
          <p:cNvPr id="6" name="表格 5"/>
          <p:cNvGraphicFramePr/>
          <p:nvPr>
            <p:custDataLst>
              <p:tags r:id="rId1"/>
            </p:custDataLst>
          </p:nvPr>
        </p:nvGraphicFramePr>
        <p:xfrm>
          <a:off x="180340" y="1552575"/>
          <a:ext cx="11677015" cy="3233420"/>
        </p:xfrm>
        <a:graphic>
          <a:graphicData uri="http://schemas.openxmlformats.org/drawingml/2006/table">
            <a:tbl>
              <a:tblPr firstRow="1" bandRow="1">
                <a:tableStyleId>{5C22544A-7EE6-4342-B048-85BDC9FD1C3A}</a:tableStyleId>
              </a:tblPr>
              <a:tblGrid>
                <a:gridCol w="8465185"/>
                <a:gridCol w="3211830"/>
              </a:tblGrid>
              <a:tr h="459740">
                <a:tc gridSpan="2">
                  <a:txBody>
                    <a:bodyPr/>
                    <a:p>
                      <a:pPr algn="ctr">
                        <a:buNone/>
                      </a:pPr>
                      <a:r>
                        <a:rPr lang="zh-CN" altLang="en-US" sz="2400"/>
                        <a:t>Metaphors隐喻</a:t>
                      </a:r>
                      <a:endParaRPr lang="zh-CN" altLang="en-US" sz="2400"/>
                    </a:p>
                  </a:txBody>
                  <a:tcPr/>
                </a:tc>
                <a:tc hMerge="1">
                  <a:tcPr/>
                </a:tc>
              </a:tr>
              <a:tr h="2425700">
                <a:tc>
                  <a:txBody>
                    <a:bodyPr/>
                    <a:p>
                      <a:pPr>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zh-CN" altLang="en-US" sz="2400">
                          <a:latin typeface="Times New Roman" panose="02020603050405020304" pitchFamily="18" charset="0"/>
                          <a:cs typeface="Times New Roman" panose="02020603050405020304" pitchFamily="18" charset="0"/>
                          <a:sym typeface="+mn-ea"/>
                        </a:rPr>
                        <a:t>Taking a load off my mind, I drove back </a:t>
                      </a:r>
                      <a:r>
                        <a:rPr lang="en-US" altLang="zh-CN" sz="2400">
                          <a:latin typeface="Times New Roman" panose="02020603050405020304" pitchFamily="18" charset="0"/>
                          <a:cs typeface="Times New Roman" panose="02020603050405020304" pitchFamily="18" charset="0"/>
                          <a:sym typeface="+mn-ea"/>
                        </a:rPr>
                        <a:t>home </a:t>
                      </a:r>
                      <a:r>
                        <a:rPr lang="zh-CN" altLang="en-US" sz="2400">
                          <a:latin typeface="Times New Roman" panose="02020603050405020304" pitchFamily="18" charset="0"/>
                          <a:cs typeface="Times New Roman" panose="02020603050405020304" pitchFamily="18" charset="0"/>
                          <a:sym typeface="+mn-ea"/>
                        </a:rPr>
                        <a:t>— a </a:t>
                      </a:r>
                      <a:r>
                        <a:rPr lang="zh-CN" altLang="en-US" sz="2400" u="sng">
                          <a:latin typeface="Times New Roman" panose="02020603050405020304" pitchFamily="18" charset="0"/>
                          <a:cs typeface="Times New Roman" panose="02020603050405020304" pitchFamily="18" charset="0"/>
                          <a:sym typeface="+mn-ea"/>
                        </a:rPr>
                        <a:t>lovely</a:t>
                      </a:r>
                      <a:r>
                        <a:rPr lang="zh-CN" altLang="en-US" sz="2400">
                          <a:latin typeface="Times New Roman" panose="02020603050405020304" pitchFamily="18" charset="0"/>
                          <a:cs typeface="Times New Roman" panose="02020603050405020304" pitchFamily="18" charset="0"/>
                          <a:sym typeface="+mn-ea"/>
                        </a:rPr>
                        <a:t> drive along winding roads rich in the picturesque scenes that </a:t>
                      </a:r>
                      <a:r>
                        <a:rPr lang="zh-CN" altLang="en-US" sz="2400" u="sng">
                          <a:latin typeface="Times New Roman" panose="02020603050405020304" pitchFamily="18" charset="0"/>
                          <a:cs typeface="Times New Roman" panose="02020603050405020304" pitchFamily="18" charset="0"/>
                          <a:sym typeface="+mn-ea"/>
                        </a:rPr>
                        <a:t>delighted </a:t>
                      </a:r>
                      <a:r>
                        <a:rPr lang="zh-CN" altLang="en-US" sz="2400">
                          <a:latin typeface="Times New Roman" panose="02020603050405020304" pitchFamily="18" charset="0"/>
                          <a:cs typeface="Times New Roman" panose="02020603050405020304" pitchFamily="18" charset="0"/>
                          <a:sym typeface="+mn-ea"/>
                        </a:rPr>
                        <a:t>beauty-loving eyes. </a:t>
                      </a:r>
                      <a:endParaRPr lang="zh-CN" altLang="en-US" sz="2400">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en-US" altLang="zh-CN" sz="1600" i="1">
                          <a:latin typeface="Times New Roman" panose="02020603050405020304" pitchFamily="18" charset="0"/>
                          <a:cs typeface="Times New Roman" panose="02020603050405020304" pitchFamily="18" charset="0"/>
                          <a:sym typeface="+mn-ea"/>
                        </a:rPr>
                        <a:t>winding /ˈwaɪndɪŋ/adj. 蜿蜒曲折的</a:t>
                      </a:r>
                      <a:endParaRPr lang="en-US" altLang="zh-CN" sz="1600" i="1">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en-US" altLang="zh-CN" sz="1600" i="1">
                          <a:latin typeface="Times New Roman" panose="02020603050405020304" pitchFamily="18" charset="0"/>
                          <a:cs typeface="Times New Roman" panose="02020603050405020304" pitchFamily="18" charset="0"/>
                          <a:sym typeface="+mn-ea"/>
                        </a:rPr>
                        <a:t>picturesque [,pɪktʃə'resk] adj. 独特的；生动的；图画般的</a:t>
                      </a:r>
                      <a:endParaRPr lang="zh-CN" altLang="en-US" sz="1600" i="1">
                        <a:latin typeface="Times New Roman" panose="02020603050405020304" pitchFamily="18" charset="0"/>
                        <a:cs typeface="Times New Roman" panose="02020603050405020304" pitchFamily="18" charset="0"/>
                        <a:sym typeface="+mn-ea"/>
                      </a:endParaRPr>
                    </a:p>
                    <a:p>
                      <a:pPr marL="342900" indent="-342900">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zh-CN" altLang="en-US" sz="2400">
                          <a:latin typeface="Times New Roman" panose="02020603050405020304" pitchFamily="18" charset="0"/>
                          <a:cs typeface="Times New Roman" panose="02020603050405020304" pitchFamily="18" charset="0"/>
                          <a:sym typeface="+mn-ea"/>
                        </a:rPr>
                        <a:t>Gravel </a:t>
                      </a:r>
                      <a:r>
                        <a:rPr lang="zh-CN" altLang="en-US" sz="2400" u="sng">
                          <a:latin typeface="Times New Roman" panose="02020603050405020304" pitchFamily="18" charset="0"/>
                          <a:cs typeface="Times New Roman" panose="02020603050405020304" pitchFamily="18" charset="0"/>
                          <a:sym typeface="+mn-ea"/>
                        </a:rPr>
                        <a:t>crackled</a:t>
                      </a:r>
                      <a:r>
                        <a:rPr lang="zh-CN" altLang="en-US" sz="2400">
                          <a:latin typeface="Times New Roman" panose="02020603050405020304" pitchFamily="18" charset="0"/>
                          <a:cs typeface="Times New Roman" panose="02020603050405020304" pitchFamily="18" charset="0"/>
                          <a:sym typeface="+mn-ea"/>
                        </a:rPr>
                        <a:t> under the tires as we </a:t>
                      </a:r>
                      <a:r>
                        <a:rPr lang="zh-CN" altLang="en-US" sz="2400" u="sng">
                          <a:latin typeface="Times New Roman" panose="02020603050405020304" pitchFamily="18" charset="0"/>
                          <a:cs typeface="Times New Roman" panose="02020603050405020304" pitchFamily="18" charset="0"/>
                          <a:sym typeface="+mn-ea"/>
                        </a:rPr>
                        <a:t>coasted</a:t>
                      </a:r>
                      <a:r>
                        <a:rPr lang="zh-CN" altLang="en-US" sz="2400">
                          <a:latin typeface="Times New Roman" panose="02020603050405020304" pitchFamily="18" charset="0"/>
                          <a:cs typeface="Times New Roman" panose="02020603050405020304" pitchFamily="18" charset="0"/>
                          <a:sym typeface="+mn-ea"/>
                        </a:rPr>
                        <a:t> along </a:t>
                      </a:r>
                      <a:r>
                        <a:rPr lang="en-US" altLang="zh-CN" sz="2400">
                          <a:latin typeface="Times New Roman" panose="02020603050405020304" pitchFamily="18" charset="0"/>
                          <a:cs typeface="Times New Roman" panose="02020603050405020304" pitchFamily="18" charset="0"/>
                          <a:sym typeface="+mn-ea"/>
                        </a:rPr>
                        <a:t>the</a:t>
                      </a:r>
                      <a:r>
                        <a:rPr lang="zh-CN" altLang="en-US" sz="2400">
                          <a:latin typeface="Times New Roman" panose="02020603050405020304" pitchFamily="18" charset="0"/>
                          <a:cs typeface="Times New Roman" panose="02020603050405020304" pitchFamily="18" charset="0"/>
                          <a:sym typeface="+mn-ea"/>
                        </a:rPr>
                        <a:t> road. Our </a:t>
                      </a:r>
                      <a:endParaRPr lang="zh-CN" altLang="en-US" sz="2400">
                        <a:latin typeface="Times New Roman" panose="02020603050405020304" pitchFamily="18" charset="0"/>
                        <a:cs typeface="Times New Roman" panose="02020603050405020304" pitchFamily="18" charset="0"/>
                        <a:sym typeface="+mn-ea"/>
                      </a:endParaRPr>
                    </a:p>
                    <a:p>
                      <a:pPr marL="342900" indent="-342900">
                        <a:buNone/>
                      </a:pPr>
                      <a:r>
                        <a:rPr lang="zh-CN" altLang="en-US" sz="2400">
                          <a:latin typeface="Times New Roman" panose="02020603050405020304" pitchFamily="18" charset="0"/>
                          <a:cs typeface="Times New Roman" panose="02020603050405020304" pitchFamily="18" charset="0"/>
                          <a:sym typeface="+mn-ea"/>
                        </a:rPr>
                        <a:t>headlights </a:t>
                      </a:r>
                      <a:r>
                        <a:rPr lang="zh-CN" altLang="en-US" sz="2400" u="sng">
                          <a:latin typeface="Times New Roman" panose="02020603050405020304" pitchFamily="18" charset="0"/>
                          <a:cs typeface="Times New Roman" panose="02020603050405020304" pitchFamily="18" charset="0"/>
                          <a:sym typeface="+mn-ea"/>
                        </a:rPr>
                        <a:t>bathed</a:t>
                      </a:r>
                      <a:r>
                        <a:rPr lang="zh-CN" altLang="en-US" sz="2400">
                          <a:latin typeface="Times New Roman" panose="02020603050405020304" pitchFamily="18" charset="0"/>
                          <a:cs typeface="Times New Roman" panose="02020603050405020304" pitchFamily="18" charset="0"/>
                          <a:sym typeface="+mn-ea"/>
                        </a:rPr>
                        <a:t> the narrow road in light—and </a:t>
                      </a:r>
                      <a:r>
                        <a:rPr lang="zh-CN" altLang="en-US" sz="2400" u="sng">
                          <a:latin typeface="Times New Roman" panose="02020603050405020304" pitchFamily="18" charset="0"/>
                          <a:cs typeface="Times New Roman" panose="02020603050405020304" pitchFamily="18" charset="0"/>
                          <a:sym typeface="+mn-ea"/>
                        </a:rPr>
                        <a:t>hit</a:t>
                      </a:r>
                      <a:r>
                        <a:rPr lang="zh-CN" altLang="en-US" sz="2400">
                          <a:latin typeface="Times New Roman" panose="02020603050405020304" pitchFamily="18" charset="0"/>
                          <a:cs typeface="Times New Roman" panose="02020603050405020304" pitchFamily="18" charset="0"/>
                          <a:sym typeface="+mn-ea"/>
                        </a:rPr>
                        <a:t> on two flashes </a:t>
                      </a:r>
                      <a:endParaRPr lang="zh-CN" altLang="en-US" sz="2400">
                        <a:latin typeface="Times New Roman" panose="02020603050405020304" pitchFamily="18" charset="0"/>
                        <a:cs typeface="Times New Roman" panose="02020603050405020304" pitchFamily="18" charset="0"/>
                        <a:sym typeface="+mn-ea"/>
                      </a:endParaRPr>
                    </a:p>
                    <a:p>
                      <a:pPr marL="342900" indent="-342900">
                        <a:buNone/>
                      </a:pPr>
                      <a:r>
                        <a:rPr lang="zh-CN" altLang="en-US" sz="2400">
                          <a:latin typeface="Times New Roman" panose="02020603050405020304" pitchFamily="18" charset="0"/>
                          <a:cs typeface="Times New Roman" panose="02020603050405020304" pitchFamily="18" charset="0"/>
                          <a:sym typeface="+mn-ea"/>
                        </a:rPr>
                        <a:t>in the ditch.</a:t>
                      </a:r>
                      <a:endParaRPr lang="zh-CN" altLang="en-US" sz="2400">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zh-CN" altLang="en-US" sz="1600" i="1">
                          <a:latin typeface="Times New Roman" panose="02020603050405020304" pitchFamily="18" charset="0"/>
                          <a:cs typeface="Times New Roman" panose="02020603050405020304" pitchFamily="18" charset="0"/>
                          <a:sym typeface="+mn-ea"/>
                        </a:rPr>
                        <a:t>gravel /ˈɡrævl/ n. 碎石；砂砾</a:t>
                      </a:r>
                      <a:endParaRPr lang="zh-CN" altLang="en-US" sz="1600" i="1">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zh-CN" altLang="en-US" sz="1600" i="1">
                          <a:latin typeface="Times New Roman" panose="02020603050405020304" pitchFamily="18" charset="0"/>
                          <a:cs typeface="Times New Roman" panose="02020603050405020304" pitchFamily="18" charset="0"/>
                          <a:sym typeface="+mn-ea"/>
                        </a:rPr>
                        <a:t>crackle /ˈkrækl/ v. 发噼啪声；给人紧张（或活泼）感</a:t>
                      </a:r>
                      <a:endParaRPr lang="zh-CN" altLang="en-US" sz="1600" i="1">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zh-CN" altLang="en-US" sz="1600" i="1">
                          <a:latin typeface="Times New Roman" panose="02020603050405020304" pitchFamily="18" charset="0"/>
                          <a:cs typeface="Times New Roman" panose="02020603050405020304" pitchFamily="18" charset="0"/>
                          <a:sym typeface="+mn-ea"/>
                        </a:rPr>
                        <a:t>ditch /dɪtʃ/ n. 沟渠，壕沟  v. 开沟，掘沟</a:t>
                      </a:r>
                      <a:endParaRPr lang="zh-CN" altLang="en-US" sz="1600" i="1">
                        <a:latin typeface="Times New Roman" panose="02020603050405020304" pitchFamily="18" charset="0"/>
                        <a:cs typeface="Times New Roman" panose="02020603050405020304" pitchFamily="18" charset="0"/>
                        <a:sym typeface="+mn-ea"/>
                      </a:endParaRPr>
                    </a:p>
                  </a:txBody>
                  <a:tcPr>
                    <a:solidFill>
                      <a:srgbClr val="F0F4FB"/>
                    </a:solidFill>
                  </a:tcPr>
                </a:tc>
                <a:tc>
                  <a:txBody>
                    <a:bodyPr/>
                    <a:p>
                      <a:pPr>
                        <a:buNone/>
                      </a:pPr>
                      <a:r>
                        <a:rPr lang="zh-CN" altLang="en-US" sz="2000">
                          <a:solidFill>
                            <a:srgbClr val="7030A0"/>
                          </a:solidFill>
                        </a:rPr>
                        <a:t>☞</a:t>
                      </a:r>
                      <a:r>
                        <a:rPr lang="zh-CN" altLang="en-US" sz="2000"/>
                        <a:t> 如释重负，我开车回到家——沿着蜿蜒曲折的道路行驶，沿途风景如画，令人赏心悦目。</a:t>
                      </a:r>
                      <a:endParaRPr lang="zh-CN" altLang="en-US" sz="2000"/>
                    </a:p>
                    <a:p>
                      <a:pPr>
                        <a:buNone/>
                      </a:pPr>
                      <a:r>
                        <a:rPr lang="zh-CN" altLang="en-US" sz="2000">
                          <a:solidFill>
                            <a:srgbClr val="7030A0"/>
                          </a:solidFill>
                          <a:sym typeface="+mn-ea"/>
                        </a:rPr>
                        <a:t>☞</a:t>
                      </a:r>
                      <a:r>
                        <a:rPr lang="zh-CN" altLang="en-US" sz="2000">
                          <a:sym typeface="+mn-ea"/>
                        </a:rPr>
                        <a:t>我们沿路行驶时，轮胎下的碎石发出劈啪声。我们的前灯照亮了狭窄的道路，在沟渠中闪了两道亮光。</a:t>
                      </a:r>
                      <a:endParaRPr lang="zh-CN" altLang="en-US" sz="2000">
                        <a:sym typeface="+mn-ea"/>
                      </a:endParaRPr>
                    </a:p>
                  </a:txBody>
                  <a:tcPr>
                    <a:solidFill>
                      <a:srgbClr val="F0F4FB"/>
                    </a:solidFill>
                  </a:tcPr>
                </a:tc>
              </a:tr>
            </a:tbl>
          </a:graphicData>
        </a:graphic>
      </p:graphicFrame>
      <p:sp>
        <p:nvSpPr>
          <p:cNvPr id="3" name="Rectangle 7"/>
          <p:cNvSpPr>
            <a:spLocks noChangeArrowheads="1"/>
          </p:cNvSpPr>
          <p:nvPr/>
        </p:nvSpPr>
        <p:spPr bwMode="auto">
          <a:xfrm>
            <a:off x="127000" y="224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
            <a:off x="128905" y="1270"/>
            <a:ext cx="876300" cy="971550"/>
          </a:xfrm>
          <a:prstGeom prst="rect">
            <a:avLst/>
          </a:prstGeom>
        </p:spPr>
      </p:pic>
      <p:pic>
        <p:nvPicPr>
          <p:cNvPr id="7" name="图片 6"/>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353060" y="113030"/>
            <a:ext cx="509270" cy="5080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208087" y="839345"/>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 name="矩形 1"/>
          <p:cNvSpPr/>
          <p:nvPr/>
        </p:nvSpPr>
        <p:spPr>
          <a:xfrm>
            <a:off x="515620" y="1002665"/>
            <a:ext cx="10974705" cy="460375"/>
          </a:xfrm>
          <a:prstGeom prst="rect">
            <a:avLst/>
          </a:prstGeom>
        </p:spPr>
        <p:txBody>
          <a:bodyPr wrap="square">
            <a:spAutoFit/>
          </a:bodyPr>
          <a:lstStyle/>
          <a:p>
            <a:pPr algn="l"/>
            <a:r>
              <a:rPr lang="en-US" altLang="zh-CN" sz="2000" b="1" dirty="0">
                <a:solidFill>
                  <a:srgbClr val="C00000"/>
                </a:solidFill>
                <a:latin typeface="华康俪金黑W8(P)" pitchFamily="34" charset="-122"/>
                <a:ea typeface="华康俪金黑W8(P)" pitchFamily="34" charset="-122"/>
              </a:rPr>
              <a:t>3-</a:t>
            </a:r>
            <a:r>
              <a:rPr lang="en-US" altLang="zh-CN" sz="2000" b="1" dirty="0" smtClean="0">
                <a:solidFill>
                  <a:srgbClr val="C00000"/>
                </a:solidFill>
                <a:latin typeface="华康俪金黑W8(P)" pitchFamily="34" charset="-122"/>
                <a:ea typeface="华康俪金黑W8(P)" pitchFamily="34" charset="-122"/>
              </a:rPr>
              <a:t>2-6 </a:t>
            </a:r>
            <a:r>
              <a:rPr lang="en-US" altLang="zh-CN" sz="2000" b="1" dirty="0">
                <a:solidFill>
                  <a:srgbClr val="C00000"/>
                </a:solidFill>
                <a:latin typeface="华康俪金黑W8(P)" pitchFamily="34" charset="-122"/>
                <a:ea typeface="华康俪金黑W8(P)" pitchFamily="34" charset="-122"/>
              </a:rPr>
              <a:t> Rhetorical devices(修辞手法)  suitable for this Lesson -- </a:t>
            </a:r>
            <a:r>
              <a:rPr lang="en-US" altLang="zh-CN" sz="2400" b="1" dirty="0">
                <a:solidFill>
                  <a:srgbClr val="002060"/>
                </a:solidFill>
                <a:latin typeface="Times New Roman" panose="02020603050405020304" pitchFamily="18" charset="0"/>
                <a:ea typeface="华康俪金黑W8(P)" pitchFamily="34" charset="-122"/>
                <a:cs typeface="Times New Roman" panose="02020603050405020304" pitchFamily="18" charset="0"/>
              </a:rPr>
              <a:t>The car/ bike/ step</a:t>
            </a:r>
            <a:endParaRPr lang="en-US" altLang="zh-CN" sz="2400" b="1" dirty="0">
              <a:solidFill>
                <a:srgbClr val="002060"/>
              </a:solidFill>
              <a:latin typeface="华康俪金黑W8(P)" pitchFamily="34" charset="-122"/>
              <a:ea typeface="华康俪金黑W8(P)" pitchFamily="34" charset="-122"/>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箭头: 燕尾形 4"/>
          <p:cNvSpPr/>
          <p:nvPr/>
        </p:nvSpPr>
        <p:spPr>
          <a:xfrm>
            <a:off x="5073251" y="140519"/>
            <a:ext cx="1657446"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03  Skills</a:t>
            </a:r>
            <a:endParaRPr lang="zh-CN" altLang="en-US" dirty="0">
              <a:solidFill>
                <a:schemeClr val="bg1"/>
              </a:solidFill>
            </a:endParaRPr>
          </a:p>
        </p:txBody>
      </p:sp>
      <p:graphicFrame>
        <p:nvGraphicFramePr>
          <p:cNvPr id="6" name="表格 5"/>
          <p:cNvGraphicFramePr/>
          <p:nvPr>
            <p:custDataLst>
              <p:tags r:id="rId1"/>
            </p:custDataLst>
          </p:nvPr>
        </p:nvGraphicFramePr>
        <p:xfrm>
          <a:off x="262255" y="1552575"/>
          <a:ext cx="11685905" cy="4481195"/>
        </p:xfrm>
        <a:graphic>
          <a:graphicData uri="http://schemas.openxmlformats.org/drawingml/2006/table">
            <a:tbl>
              <a:tblPr firstRow="1" bandRow="1">
                <a:tableStyleId>{5C22544A-7EE6-4342-B048-85BDC9FD1C3A}</a:tableStyleId>
              </a:tblPr>
              <a:tblGrid>
                <a:gridCol w="8403590"/>
                <a:gridCol w="3282315"/>
              </a:tblGrid>
              <a:tr h="488950">
                <a:tc gridSpan="2">
                  <a:txBody>
                    <a:bodyPr/>
                    <a:p>
                      <a:pPr algn="ctr">
                        <a:buNone/>
                      </a:pPr>
                      <a:r>
                        <a:rPr lang="zh-CN" altLang="en-US" sz="2400"/>
                        <a:t>Similes 明喻</a:t>
                      </a:r>
                      <a:endParaRPr lang="zh-CN" altLang="en-US" sz="2400"/>
                    </a:p>
                  </a:txBody>
                  <a:tcPr/>
                </a:tc>
                <a:tc hMerge="1">
                  <a:tcPr/>
                </a:tc>
              </a:tr>
              <a:tr h="3992245">
                <a:tc>
                  <a:txBody>
                    <a:bodyPr/>
                    <a:p>
                      <a:pPr indent="0">
                        <a:buFont typeface="Arial" panose="020B0604020202020204" pitchFamily="34" charset="0"/>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zh-CN" altLang="en-US" sz="2400">
                          <a:solidFill>
                            <a:srgbClr val="C00000"/>
                          </a:solidFill>
                          <a:latin typeface="Times New Roman" panose="02020603050405020304" pitchFamily="18" charset="0"/>
                          <a:cs typeface="Times New Roman" panose="02020603050405020304" pitchFamily="18" charset="0"/>
                          <a:sym typeface="+mn-ea"/>
                        </a:rPr>
                        <a:t>The car/bike</a:t>
                      </a:r>
                      <a:r>
                        <a:rPr lang="zh-CN" altLang="en-US" sz="2400">
                          <a:latin typeface="Times New Roman" panose="02020603050405020304" pitchFamily="18" charset="0"/>
                          <a:cs typeface="Times New Roman" panose="02020603050405020304" pitchFamily="18" charset="0"/>
                          <a:sym typeface="+mn-ea"/>
                        </a:rPr>
                        <a:t> sped across the road </a:t>
                      </a:r>
                      <a:r>
                        <a:rPr lang="zh-CN" altLang="en-US" sz="2400" u="sng">
                          <a:latin typeface="Times New Roman" panose="02020603050405020304" pitchFamily="18" charset="0"/>
                          <a:cs typeface="Times New Roman" panose="02020603050405020304" pitchFamily="18" charset="0"/>
                          <a:sym typeface="+mn-ea"/>
                        </a:rPr>
                        <a:t>as quickly as a bee</a:t>
                      </a:r>
                      <a:r>
                        <a:rPr lang="en-US" altLang="zh-CN" sz="2400" u="sng">
                          <a:latin typeface="Times New Roman" panose="02020603050405020304" pitchFamily="18" charset="0"/>
                          <a:cs typeface="Times New Roman" panose="02020603050405020304" pitchFamily="18" charset="0"/>
                          <a:sym typeface="+mn-ea"/>
                        </a:rPr>
                        <a:t>/</a:t>
                      </a:r>
                      <a:r>
                        <a:rPr lang="en-US" altLang="zh-CN" sz="2400">
                          <a:latin typeface="Times New Roman" panose="02020603050405020304" pitchFamily="18" charset="0"/>
                          <a:cs typeface="Times New Roman" panose="02020603050405020304" pitchFamily="18" charset="0"/>
                          <a:sym typeface="+mn-ea"/>
                        </a:rPr>
                        <a:t> </a:t>
                      </a:r>
                      <a:r>
                        <a:rPr lang="en-US" altLang="zh-CN" sz="2400" u="sng">
                          <a:latin typeface="Times New Roman" panose="02020603050405020304" pitchFamily="18" charset="0"/>
                          <a:cs typeface="Times New Roman" panose="02020603050405020304" pitchFamily="18" charset="0"/>
                          <a:sym typeface="+mn-ea"/>
                        </a:rPr>
                        <a:t>as quickly as lightning</a:t>
                      </a:r>
                      <a:r>
                        <a:rPr lang="zh-CN" altLang="en-US" sz="2400" u="sng">
                          <a:latin typeface="Times New Roman" panose="02020603050405020304" pitchFamily="18" charset="0"/>
                          <a:cs typeface="Times New Roman" panose="02020603050405020304" pitchFamily="18" charset="0"/>
                          <a:sym typeface="+mn-ea"/>
                        </a:rPr>
                        <a:t>. </a:t>
                      </a:r>
                      <a:endParaRPr lang="zh-CN" altLang="en-US" sz="2400" u="sng">
                        <a:latin typeface="Times New Roman" panose="02020603050405020304" pitchFamily="18" charset="0"/>
                        <a:cs typeface="Times New Roman" panose="02020603050405020304" pitchFamily="18" charset="0"/>
                        <a:sym typeface="+mn-ea"/>
                      </a:endParaRPr>
                    </a:p>
                    <a:p>
                      <a:pPr indent="0">
                        <a:buFont typeface="Arial" panose="020B0604020202020204" pitchFamily="34" charset="0"/>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zh-CN" altLang="en-US" sz="2400">
                          <a:solidFill>
                            <a:srgbClr val="C00000"/>
                          </a:solidFill>
                          <a:latin typeface="Times New Roman" panose="02020603050405020304" pitchFamily="18" charset="0"/>
                          <a:cs typeface="Times New Roman" panose="02020603050405020304" pitchFamily="18" charset="0"/>
                          <a:sym typeface="+mn-ea"/>
                        </a:rPr>
                        <a:t>The car</a:t>
                      </a:r>
                      <a:r>
                        <a:rPr lang="zh-CN" altLang="en-US" sz="2400">
                          <a:latin typeface="Times New Roman" panose="02020603050405020304" pitchFamily="18" charset="0"/>
                          <a:cs typeface="Times New Roman" panose="02020603050405020304" pitchFamily="18" charset="0"/>
                          <a:sym typeface="+mn-ea"/>
                        </a:rPr>
                        <a:t> dashed away </a:t>
                      </a:r>
                      <a:r>
                        <a:rPr lang="zh-CN" altLang="en-US" sz="2400" u="sng">
                          <a:latin typeface="Times New Roman" panose="02020603050405020304" pitchFamily="18" charset="0"/>
                          <a:cs typeface="Times New Roman" panose="02020603050405020304" pitchFamily="18" charset="0"/>
                          <a:sym typeface="+mn-ea"/>
                        </a:rPr>
                        <a:t>like the wind</a:t>
                      </a:r>
                      <a:r>
                        <a:rPr lang="en-US" altLang="zh-CN" sz="2400">
                          <a:latin typeface="Times New Roman" panose="02020603050405020304" pitchFamily="18" charset="0"/>
                          <a:cs typeface="Times New Roman" panose="02020603050405020304" pitchFamily="18" charset="0"/>
                          <a:sym typeface="+mn-ea"/>
                        </a:rPr>
                        <a:t>, </a:t>
                      </a:r>
                      <a:r>
                        <a:rPr lang="zh-CN" altLang="en-US" sz="2400">
                          <a:latin typeface="Times New Roman" panose="02020603050405020304" pitchFamily="18" charset="0"/>
                          <a:cs typeface="Times New Roman" panose="02020603050405020304" pitchFamily="18" charset="0"/>
                          <a:sym typeface="+mn-ea"/>
                        </a:rPr>
                        <a:t>throwing up a plume of dust in its wake</a:t>
                      </a:r>
                      <a:r>
                        <a:rPr lang="en-US" altLang="zh-CN" sz="2400">
                          <a:latin typeface="Times New Roman" panose="02020603050405020304" pitchFamily="18" charset="0"/>
                          <a:cs typeface="Times New Roman" panose="02020603050405020304" pitchFamily="18" charset="0"/>
                          <a:sym typeface="+mn-ea"/>
                        </a:rPr>
                        <a:t>.       ▪</a:t>
                      </a:r>
                      <a:r>
                        <a:rPr lang="zh-CN" altLang="en-US" sz="1600" i="1">
                          <a:latin typeface="Times New Roman" panose="02020603050405020304" pitchFamily="18" charset="0"/>
                          <a:cs typeface="Times New Roman" panose="02020603050405020304" pitchFamily="18" charset="0"/>
                          <a:sym typeface="+mn-ea"/>
                        </a:rPr>
                        <a:t>plume /pluːm/ n. 羽毛；飘升之物；（尤指污染物）一团物质</a:t>
                      </a:r>
                      <a:endParaRPr lang="zh-CN" altLang="en-US" sz="1600" i="1">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zh-CN" altLang="en-US" sz="1600" i="1">
                          <a:latin typeface="Times New Roman" panose="02020603050405020304" pitchFamily="18" charset="0"/>
                          <a:cs typeface="Times New Roman" panose="02020603050405020304" pitchFamily="18" charset="0"/>
                          <a:sym typeface="+mn-ea"/>
                        </a:rPr>
                        <a:t>wake /weɪk/ v. 醒来；唤醒；警觉  n. 尾迹；守夜</a:t>
                      </a:r>
                      <a:endParaRPr lang="zh-CN" altLang="en-US" sz="1600" i="1">
                        <a:latin typeface="Times New Roman" panose="02020603050405020304" pitchFamily="18" charset="0"/>
                        <a:cs typeface="Times New Roman" panose="02020603050405020304" pitchFamily="18" charset="0"/>
                        <a:sym typeface="+mn-ea"/>
                      </a:endParaRPr>
                    </a:p>
                    <a:p>
                      <a:pPr marL="342900" indent="-342900">
                        <a:buFont typeface="Arial" panose="020B0604020202020204" pitchFamily="34" charset="0"/>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en-US" altLang="zh-CN" sz="2400">
                          <a:solidFill>
                            <a:srgbClr val="C00000"/>
                          </a:solidFill>
                          <a:latin typeface="Times New Roman" panose="02020603050405020304" pitchFamily="18" charset="0"/>
                          <a:cs typeface="Times New Roman" panose="02020603050405020304" pitchFamily="18" charset="0"/>
                          <a:sym typeface="+mn-ea"/>
                        </a:rPr>
                        <a:t>The rider</a:t>
                      </a:r>
                      <a:r>
                        <a:rPr lang="en-US" altLang="zh-CN" sz="2400">
                          <a:solidFill>
                            <a:schemeClr val="tx1"/>
                          </a:solidFill>
                          <a:latin typeface="Times New Roman" panose="02020603050405020304" pitchFamily="18" charset="0"/>
                          <a:cs typeface="Times New Roman" panose="02020603050405020304" pitchFamily="18" charset="0"/>
                          <a:sym typeface="+mn-ea"/>
                        </a:rPr>
                        <a:t> </a:t>
                      </a:r>
                      <a:r>
                        <a:rPr lang="en-US" altLang="zh-CN" sz="2400" u="sng">
                          <a:solidFill>
                            <a:schemeClr val="tx1"/>
                          </a:solidFill>
                          <a:latin typeface="Times New Roman" panose="02020603050405020304" pitchFamily="18" charset="0"/>
                          <a:cs typeface="Times New Roman" panose="02020603050405020304" pitchFamily="18" charset="0"/>
                          <a:sym typeface="+mn-ea"/>
                        </a:rPr>
                        <a:t>spurred on</a:t>
                      </a:r>
                      <a:r>
                        <a:rPr lang="en-US" altLang="zh-CN" sz="2400">
                          <a:solidFill>
                            <a:schemeClr val="tx1"/>
                          </a:solidFill>
                          <a:latin typeface="Times New Roman" panose="02020603050405020304" pitchFamily="18" charset="0"/>
                          <a:cs typeface="Times New Roman" panose="02020603050405020304" pitchFamily="18" charset="0"/>
                          <a:sym typeface="+mn-ea"/>
                        </a:rPr>
                        <a:t> to his destination at a furious pace/ at a</a:t>
                      </a:r>
                      <a:endParaRPr lang="en-US" altLang="zh-CN" sz="2400">
                        <a:solidFill>
                          <a:schemeClr val="tx1"/>
                        </a:solidFill>
                        <a:latin typeface="Times New Roman" panose="02020603050405020304" pitchFamily="18" charset="0"/>
                        <a:cs typeface="Times New Roman" panose="02020603050405020304" pitchFamily="18" charset="0"/>
                        <a:sym typeface="+mn-ea"/>
                      </a:endParaRPr>
                    </a:p>
                    <a:p>
                      <a:pPr marL="342900" indent="-342900">
                        <a:buFont typeface="Arial" panose="020B0604020202020204" pitchFamily="34" charset="0"/>
                        <a:buNone/>
                      </a:pPr>
                      <a:r>
                        <a:rPr lang="en-US" altLang="zh-CN" sz="2400">
                          <a:solidFill>
                            <a:schemeClr val="tx1"/>
                          </a:solidFill>
                          <a:latin typeface="Times New Roman" panose="02020603050405020304" pitchFamily="18" charset="0"/>
                          <a:cs typeface="Times New Roman" panose="02020603050405020304" pitchFamily="18" charset="0"/>
                          <a:sym typeface="+mn-ea"/>
                        </a:rPr>
                        <a:t>tremendous speed.    </a:t>
                      </a:r>
                      <a:r>
                        <a:rPr lang="en-US" altLang="zh-CN" sz="2400">
                          <a:latin typeface="Times New Roman" panose="02020603050405020304" pitchFamily="18" charset="0"/>
                          <a:cs typeface="Times New Roman" panose="02020603050405020304" pitchFamily="18" charset="0"/>
                          <a:sym typeface="+mn-ea"/>
                        </a:rPr>
                        <a:t>▪</a:t>
                      </a:r>
                      <a:r>
                        <a:rPr lang="zh-CN" altLang="en-US" sz="1600" i="1">
                          <a:latin typeface="Times New Roman" panose="02020603050405020304" pitchFamily="18" charset="0"/>
                          <a:cs typeface="Times New Roman" panose="02020603050405020304" pitchFamily="18" charset="0"/>
                          <a:sym typeface="+mn-ea"/>
                        </a:rPr>
                        <a:t>spur /spɜː(r)/ v. 用踢马刺驱马前进；激励；鞭策；加速</a:t>
                      </a:r>
                      <a:endParaRPr lang="zh-CN" altLang="en-US" sz="1600" i="1">
                        <a:latin typeface="Times New Roman" panose="02020603050405020304" pitchFamily="18" charset="0"/>
                        <a:cs typeface="Times New Roman" panose="02020603050405020304" pitchFamily="18" charset="0"/>
                        <a:sym typeface="+mn-ea"/>
                      </a:endParaRPr>
                    </a:p>
                    <a:p>
                      <a:pPr marL="342900" indent="-342900">
                        <a:buFont typeface="Arial" panose="020B0604020202020204" pitchFamily="34" charset="0"/>
                        <a:buChar char="•"/>
                      </a:pPr>
                      <a:r>
                        <a:rPr lang="zh-CN" altLang="en-US" sz="1600" i="1">
                          <a:latin typeface="Times New Roman" panose="02020603050405020304" pitchFamily="18" charset="0"/>
                          <a:cs typeface="Times New Roman" panose="02020603050405020304" pitchFamily="18" charset="0"/>
                          <a:sym typeface="+mn-ea"/>
                        </a:rPr>
                        <a:t>furious /ˈfjʊəriəs/ adj. 激烈的；狂怒的；热烈兴奋的；速度与激情</a:t>
                      </a:r>
                      <a:endParaRPr lang="zh-CN" altLang="en-US" sz="1600" i="1">
                        <a:latin typeface="Times New Roman" panose="02020603050405020304" pitchFamily="18" charset="0"/>
                        <a:cs typeface="Times New Roman" panose="02020603050405020304" pitchFamily="18" charset="0"/>
                        <a:sym typeface="+mn-ea"/>
                      </a:endParaRPr>
                    </a:p>
                    <a:p>
                      <a:pPr marL="342900" indent="-342900">
                        <a:buFont typeface="Arial" panose="020B0604020202020204" pitchFamily="34" charset="0"/>
                        <a:buChar char="•"/>
                      </a:pPr>
                      <a:r>
                        <a:rPr lang="zh-CN" altLang="en-US" sz="1600" i="1">
                          <a:latin typeface="Times New Roman" panose="02020603050405020304" pitchFamily="18" charset="0"/>
                          <a:cs typeface="Times New Roman" panose="02020603050405020304" pitchFamily="18" charset="0"/>
                          <a:sym typeface="+mn-ea"/>
                        </a:rPr>
                        <a:t>tremendous /trəˈmendəs/ adj. 极大的，巨大的；惊人的；极好的</a:t>
                      </a:r>
                      <a:endParaRPr lang="zh-CN" altLang="en-US" sz="1600" i="1">
                        <a:latin typeface="Times New Roman" panose="02020603050405020304" pitchFamily="18" charset="0"/>
                        <a:cs typeface="Times New Roman" panose="02020603050405020304" pitchFamily="18" charset="0"/>
                        <a:sym typeface="+mn-ea"/>
                      </a:endParaRPr>
                    </a:p>
                    <a:p>
                      <a:pPr marL="342900" indent="-342900">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zh-CN" altLang="en-US" sz="2400">
                          <a:solidFill>
                            <a:srgbClr val="C00000"/>
                          </a:solidFill>
                          <a:latin typeface="Times New Roman" panose="02020603050405020304" pitchFamily="18" charset="0"/>
                          <a:cs typeface="Times New Roman" panose="02020603050405020304" pitchFamily="18" charset="0"/>
                          <a:sym typeface="+mn-ea"/>
                        </a:rPr>
                        <a:t>The car/bike</a:t>
                      </a:r>
                      <a:r>
                        <a:rPr lang="zh-CN" altLang="en-US" sz="2400">
                          <a:latin typeface="Times New Roman" panose="02020603050405020304" pitchFamily="18" charset="0"/>
                          <a:cs typeface="Times New Roman" panose="02020603050405020304" pitchFamily="18" charset="0"/>
                          <a:sym typeface="+mn-ea"/>
                        </a:rPr>
                        <a:t> slowed to a stop</a:t>
                      </a:r>
                      <a:r>
                        <a:rPr lang="zh-CN" altLang="en-US" sz="2400" u="sng">
                          <a:latin typeface="Times New Roman" panose="02020603050405020304" pitchFamily="18" charset="0"/>
                          <a:cs typeface="Times New Roman" panose="02020603050405020304" pitchFamily="18" charset="0"/>
                          <a:sym typeface="+mn-ea"/>
                        </a:rPr>
                        <a:t> like a sick man.</a:t>
                      </a:r>
                      <a:endParaRPr lang="zh-CN" altLang="en-US" sz="2400" u="sng">
                        <a:latin typeface="Times New Roman" panose="02020603050405020304" pitchFamily="18" charset="0"/>
                        <a:cs typeface="Times New Roman" panose="02020603050405020304" pitchFamily="18" charset="0"/>
                      </a:endParaRPr>
                    </a:p>
                    <a:p>
                      <a:pPr>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zh-CN" altLang="en-US" sz="2400" u="sng">
                          <a:latin typeface="Times New Roman" panose="02020603050405020304" pitchFamily="18" charset="0"/>
                          <a:cs typeface="Times New Roman" panose="02020603050405020304" pitchFamily="18" charset="0"/>
                          <a:sym typeface="+mn-ea"/>
                        </a:rPr>
                        <a:t>Trembling like a leaf</a:t>
                      </a:r>
                      <a:r>
                        <a:rPr lang="zh-CN" altLang="en-US" sz="2400">
                          <a:latin typeface="Times New Roman" panose="02020603050405020304" pitchFamily="18" charset="0"/>
                          <a:cs typeface="Times New Roman" panose="02020603050405020304" pitchFamily="18" charset="0"/>
                          <a:sym typeface="+mn-ea"/>
                        </a:rPr>
                        <a:t>, </a:t>
                      </a:r>
                      <a:r>
                        <a:rPr lang="zh-CN" altLang="en-US" sz="2400">
                          <a:solidFill>
                            <a:srgbClr val="C00000"/>
                          </a:solidFill>
                          <a:latin typeface="Times New Roman" panose="02020603050405020304" pitchFamily="18" charset="0"/>
                          <a:cs typeface="Times New Roman" panose="02020603050405020304" pitchFamily="18" charset="0"/>
                          <a:sym typeface="+mn-ea"/>
                        </a:rPr>
                        <a:t>the car</a:t>
                      </a:r>
                      <a:r>
                        <a:rPr lang="zh-CN" altLang="en-US" sz="2400">
                          <a:latin typeface="Times New Roman" panose="02020603050405020304" pitchFamily="18" charset="0"/>
                          <a:cs typeface="Times New Roman" panose="02020603050405020304" pitchFamily="18" charset="0"/>
                          <a:sym typeface="+mn-ea"/>
                        </a:rPr>
                        <a:t> was ready to be flooded away at any time, which refrained me from moving a single inch.</a:t>
                      </a:r>
                      <a:endParaRPr lang="zh-CN" altLang="en-US" sz="2400">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zh-CN" altLang="en-US" sz="1600" i="1">
                          <a:latin typeface="Times New Roman" panose="02020603050405020304" pitchFamily="18" charset="0"/>
                          <a:cs typeface="Times New Roman" panose="02020603050405020304" pitchFamily="18" charset="0"/>
                          <a:sym typeface="+mn-ea"/>
                        </a:rPr>
                        <a:t>refrain /rɪˈfreɪn/ vi. 节制，克制；避免；制止；限制</a:t>
                      </a:r>
                      <a:endParaRPr lang="zh-CN" altLang="en-US" sz="1600" i="1">
                        <a:latin typeface="Times New Roman" panose="02020603050405020304" pitchFamily="18" charset="0"/>
                        <a:cs typeface="Times New Roman" panose="02020603050405020304" pitchFamily="18" charset="0"/>
                        <a:sym typeface="+mn-ea"/>
                      </a:endParaRPr>
                    </a:p>
                  </a:txBody>
                  <a:tcPr>
                    <a:solidFill>
                      <a:srgbClr val="F0F4FB"/>
                    </a:solidFill>
                  </a:tcPr>
                </a:tc>
                <a:tc>
                  <a:txBody>
                    <a:bodyPr/>
                    <a:p>
                      <a:pPr>
                        <a:buNone/>
                      </a:pPr>
                      <a:r>
                        <a:rPr lang="zh-CN" altLang="en-US" sz="2000">
                          <a:solidFill>
                            <a:srgbClr val="7030A0"/>
                          </a:solidFill>
                          <a:sym typeface="+mn-ea"/>
                        </a:rPr>
                        <a:t>☞</a:t>
                      </a:r>
                      <a:r>
                        <a:rPr lang="zh-CN" altLang="en-US" sz="2000">
                          <a:sym typeface="+mn-ea"/>
                        </a:rPr>
                        <a:t> 汽车/自行车飞快地穿过马路。</a:t>
                      </a:r>
                      <a:endParaRPr lang="zh-CN" altLang="en-US" sz="2000">
                        <a:sym typeface="+mn-ea"/>
                      </a:endParaRPr>
                    </a:p>
                    <a:p>
                      <a:pPr>
                        <a:buNone/>
                      </a:pPr>
                      <a:r>
                        <a:rPr lang="zh-CN" altLang="en-US" sz="2000">
                          <a:solidFill>
                            <a:srgbClr val="7030A0"/>
                          </a:solidFill>
                          <a:sym typeface="+mn-ea"/>
                        </a:rPr>
                        <a:t>☞</a:t>
                      </a:r>
                      <a:r>
                        <a:rPr lang="zh-CN" altLang="en-US" sz="2000">
                          <a:sym typeface="+mn-ea"/>
                        </a:rPr>
                        <a:t> 汽车像一阵风似地疾驰而去，后面扬起一阵尘土。</a:t>
                      </a:r>
                      <a:endParaRPr lang="zh-CN" altLang="en-US" sz="2000">
                        <a:sym typeface="+mn-ea"/>
                      </a:endParaRPr>
                    </a:p>
                    <a:p>
                      <a:pPr algn="l">
                        <a:buNone/>
                      </a:pPr>
                      <a:r>
                        <a:rPr lang="zh-CN" altLang="en-US" sz="2000">
                          <a:solidFill>
                            <a:srgbClr val="7030A0"/>
                          </a:solidFill>
                          <a:sym typeface="+mn-ea"/>
                        </a:rPr>
                        <a:t>☞ </a:t>
                      </a:r>
                      <a:r>
                        <a:rPr lang="zh-CN" altLang="en-US" sz="2000">
                          <a:sym typeface="+mn-ea"/>
                        </a:rPr>
                        <a:t>骑手以极快的速度奔向目的地。</a:t>
                      </a:r>
                      <a:endParaRPr lang="zh-CN" altLang="en-US" sz="2000">
                        <a:sym typeface="+mn-ea"/>
                      </a:endParaRPr>
                    </a:p>
                    <a:p>
                      <a:pPr>
                        <a:buNone/>
                      </a:pPr>
                      <a:r>
                        <a:rPr lang="zh-CN" altLang="en-US" sz="2000">
                          <a:solidFill>
                            <a:srgbClr val="7030A0"/>
                          </a:solidFill>
                          <a:sym typeface="+mn-ea"/>
                        </a:rPr>
                        <a:t>☞</a:t>
                      </a:r>
                      <a:r>
                        <a:rPr lang="zh-CN" altLang="en-US" sz="2000">
                          <a:sym typeface="+mn-ea"/>
                        </a:rPr>
                        <a:t> 汽车/自行车像病人一样慢了下来。</a:t>
                      </a:r>
                      <a:endParaRPr lang="zh-CN" altLang="en-US" sz="2000">
                        <a:sym typeface="+mn-ea"/>
                      </a:endParaRPr>
                    </a:p>
                    <a:p>
                      <a:pPr>
                        <a:buNone/>
                      </a:pPr>
                      <a:r>
                        <a:rPr lang="zh-CN" altLang="en-US" sz="2000">
                          <a:solidFill>
                            <a:srgbClr val="7030A0"/>
                          </a:solidFill>
                          <a:sym typeface="+mn-ea"/>
                        </a:rPr>
                        <a:t>☞ </a:t>
                      </a:r>
                      <a:r>
                        <a:rPr lang="zh-CN" altLang="en-US" sz="2000">
                          <a:sym typeface="+mn-ea"/>
                        </a:rPr>
                        <a:t>车子像一片树叶一样颤抖着，随时都有可能被洪水冲走，这使我寸步不动。</a:t>
                      </a:r>
                      <a:endParaRPr lang="zh-CN" altLang="en-US" sz="2000">
                        <a:sym typeface="+mn-ea"/>
                      </a:endParaRPr>
                    </a:p>
                  </a:txBody>
                  <a:tcPr>
                    <a:solidFill>
                      <a:srgbClr val="F0F4FB"/>
                    </a:solidFill>
                  </a:tcPr>
                </a:tc>
              </a:tr>
            </a:tbl>
          </a:graphicData>
        </a:graphic>
      </p:graphicFrame>
      <p:sp>
        <p:nvSpPr>
          <p:cNvPr id="3" name="Rectangle 7"/>
          <p:cNvSpPr>
            <a:spLocks noChangeArrowheads="1"/>
          </p:cNvSpPr>
          <p:nvPr/>
        </p:nvSpPr>
        <p:spPr bwMode="auto">
          <a:xfrm>
            <a:off x="127000" y="224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
            <a:off x="128905" y="1270"/>
            <a:ext cx="876300" cy="971550"/>
          </a:xfrm>
          <a:prstGeom prst="rect">
            <a:avLst/>
          </a:prstGeom>
        </p:spPr>
      </p:pic>
      <p:pic>
        <p:nvPicPr>
          <p:cNvPr id="7" name="图片 6"/>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353060" y="113030"/>
            <a:ext cx="509270" cy="5080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208087" y="839345"/>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 name="矩形 1"/>
          <p:cNvSpPr/>
          <p:nvPr/>
        </p:nvSpPr>
        <p:spPr>
          <a:xfrm>
            <a:off x="515620" y="1002665"/>
            <a:ext cx="10551160" cy="460375"/>
          </a:xfrm>
          <a:prstGeom prst="rect">
            <a:avLst/>
          </a:prstGeom>
        </p:spPr>
        <p:txBody>
          <a:bodyPr wrap="square">
            <a:spAutoFit/>
          </a:bodyPr>
          <a:lstStyle/>
          <a:p>
            <a:pPr algn="l"/>
            <a:r>
              <a:rPr lang="en-US" altLang="zh-CN" sz="2000" b="1" dirty="0">
                <a:solidFill>
                  <a:srgbClr val="C00000"/>
                </a:solidFill>
                <a:latin typeface="华康俪金黑W8(P)" pitchFamily="34" charset="-122"/>
                <a:ea typeface="华康俪金黑W8(P)" pitchFamily="34" charset="-122"/>
              </a:rPr>
              <a:t>3-</a:t>
            </a:r>
            <a:r>
              <a:rPr lang="en-US" altLang="zh-CN" sz="2000" b="1" dirty="0" smtClean="0">
                <a:solidFill>
                  <a:srgbClr val="C00000"/>
                </a:solidFill>
                <a:latin typeface="华康俪金黑W8(P)" pitchFamily="34" charset="-122"/>
                <a:ea typeface="华康俪金黑W8(P)" pitchFamily="34" charset="-122"/>
              </a:rPr>
              <a:t>2-6</a:t>
            </a:r>
            <a:r>
              <a:rPr lang="en-US" altLang="zh-CN" sz="2000" b="1" dirty="0">
                <a:solidFill>
                  <a:srgbClr val="C00000"/>
                </a:solidFill>
                <a:latin typeface="华康俪金黑W8(P)" pitchFamily="34" charset="-122"/>
                <a:ea typeface="华康俪金黑W8(P)" pitchFamily="34" charset="-122"/>
              </a:rPr>
              <a:t> Rhetorical devices(修辞手法)  suitable for this Lesson -- </a:t>
            </a:r>
            <a:r>
              <a:rPr lang="en-US" altLang="zh-CN" sz="2400" b="1" dirty="0">
                <a:solidFill>
                  <a:srgbClr val="002060"/>
                </a:solidFill>
                <a:latin typeface="Times New Roman" panose="02020603050405020304" pitchFamily="18" charset="0"/>
                <a:ea typeface="华康俪金黑W8(P)" pitchFamily="34" charset="-122"/>
                <a:cs typeface="Times New Roman" panose="02020603050405020304" pitchFamily="18" charset="0"/>
              </a:rPr>
              <a:t>The car/bike</a:t>
            </a:r>
            <a:endParaRPr lang="en-US" altLang="zh-CN" sz="2400" b="1" dirty="0">
              <a:solidFill>
                <a:srgbClr val="002060"/>
              </a:solidFill>
              <a:latin typeface="华康俪金黑W8(P)" pitchFamily="34" charset="-122"/>
              <a:ea typeface="华康俪金黑W8(P)" pitchFamily="34" charset="-122"/>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箭头: 燕尾形 4"/>
          <p:cNvSpPr/>
          <p:nvPr/>
        </p:nvSpPr>
        <p:spPr>
          <a:xfrm>
            <a:off x="5073251" y="140519"/>
            <a:ext cx="1657446"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03  Skills</a:t>
            </a:r>
            <a:endParaRPr lang="zh-CN" altLang="en-US" dirty="0">
              <a:solidFill>
                <a:schemeClr val="bg1"/>
              </a:solidFill>
            </a:endParaRPr>
          </a:p>
        </p:txBody>
      </p:sp>
      <p:graphicFrame>
        <p:nvGraphicFramePr>
          <p:cNvPr id="6" name="表格 5"/>
          <p:cNvGraphicFramePr/>
          <p:nvPr>
            <p:custDataLst>
              <p:tags r:id="rId1"/>
            </p:custDataLst>
          </p:nvPr>
        </p:nvGraphicFramePr>
        <p:xfrm>
          <a:off x="262255" y="1552575"/>
          <a:ext cx="11685905" cy="5201920"/>
        </p:xfrm>
        <a:graphic>
          <a:graphicData uri="http://schemas.openxmlformats.org/drawingml/2006/table">
            <a:tbl>
              <a:tblPr firstRow="1" bandRow="1">
                <a:tableStyleId>{5C22544A-7EE6-4342-B048-85BDC9FD1C3A}</a:tableStyleId>
              </a:tblPr>
              <a:tblGrid>
                <a:gridCol w="8319770"/>
                <a:gridCol w="3366135"/>
              </a:tblGrid>
              <a:tr h="538480">
                <a:tc gridSpan="2">
                  <a:txBody>
                    <a:bodyPr/>
                    <a:p>
                      <a:pPr algn="ctr">
                        <a:buNone/>
                      </a:pPr>
                      <a:r>
                        <a:rPr lang="zh-CN" altLang="en-US" sz="2400"/>
                        <a:t>Similes 明喻</a:t>
                      </a:r>
                      <a:endParaRPr lang="zh-CN" altLang="en-US" sz="2400"/>
                    </a:p>
                  </a:txBody>
                  <a:tcPr/>
                </a:tc>
                <a:tc hMerge="1">
                  <a:tcPr/>
                </a:tc>
              </a:tr>
              <a:tr h="4394200">
                <a:tc>
                  <a:txBody>
                    <a:bodyPr/>
                    <a:p>
                      <a:pPr>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zh-CN" altLang="en-US" sz="2400">
                          <a:latin typeface="Times New Roman" panose="02020603050405020304" pitchFamily="18" charset="0"/>
                          <a:cs typeface="Times New Roman" panose="02020603050405020304" pitchFamily="18" charset="0"/>
                          <a:sym typeface="+mn-ea"/>
                        </a:rPr>
                        <a:t>Although it was autumn, the snow was already beginning to fall in Tibet. Our legs were so heavy and cold that they </a:t>
                      </a:r>
                      <a:r>
                        <a:rPr lang="zh-CN" altLang="en-US" sz="2400" u="sng">
                          <a:latin typeface="Times New Roman" panose="02020603050405020304" pitchFamily="18" charset="0"/>
                          <a:cs typeface="Times New Roman" panose="02020603050405020304" pitchFamily="18" charset="0"/>
                          <a:sym typeface="+mn-ea"/>
                        </a:rPr>
                        <a:t>felt like blocks of ice</a:t>
                      </a:r>
                      <a:r>
                        <a:rPr lang="zh-CN" altLang="en-US" sz="2400">
                          <a:latin typeface="Times New Roman" panose="02020603050405020304" pitchFamily="18" charset="0"/>
                          <a:cs typeface="Times New Roman" panose="02020603050405020304" pitchFamily="18" charset="0"/>
                          <a:sym typeface="+mn-ea"/>
                        </a:rPr>
                        <a:t>. Have you ever seen </a:t>
                      </a:r>
                      <a:r>
                        <a:rPr lang="zh-CN" altLang="en-US" sz="2400" u="sng">
                          <a:latin typeface="Times New Roman" panose="02020603050405020304" pitchFamily="18" charset="0"/>
                          <a:cs typeface="Times New Roman" panose="02020603050405020304" pitchFamily="18" charset="0"/>
                          <a:sym typeface="+mn-ea"/>
                        </a:rPr>
                        <a:t>snowmen</a:t>
                      </a:r>
                      <a:r>
                        <a:rPr lang="zh-CN" altLang="en-US" sz="2400">
                          <a:latin typeface="Times New Roman" panose="02020603050405020304" pitchFamily="18" charset="0"/>
                          <a:cs typeface="Times New Roman" panose="02020603050405020304" pitchFamily="18" charset="0"/>
                          <a:sym typeface="+mn-ea"/>
                        </a:rPr>
                        <a:t> </a:t>
                      </a:r>
                      <a:r>
                        <a:rPr lang="zh-CN" altLang="en-US" sz="2400">
                          <a:solidFill>
                            <a:srgbClr val="C00000"/>
                          </a:solidFill>
                          <a:latin typeface="Times New Roman" panose="02020603050405020304" pitchFamily="18" charset="0"/>
                          <a:cs typeface="Times New Roman" panose="02020603050405020304" pitchFamily="18" charset="0"/>
                          <a:sym typeface="+mn-ea"/>
                        </a:rPr>
                        <a:t>ride bicycles</a:t>
                      </a:r>
                      <a:r>
                        <a:rPr lang="zh-CN" altLang="en-US" sz="2400">
                          <a:latin typeface="Times New Roman" panose="02020603050405020304" pitchFamily="18" charset="0"/>
                          <a:cs typeface="Times New Roman" panose="02020603050405020304" pitchFamily="18" charset="0"/>
                          <a:sym typeface="+mn-ea"/>
                        </a:rPr>
                        <a:t>?</a:t>
                      </a:r>
                      <a:endParaRPr lang="zh-CN" altLang="en-US" sz="2400">
                        <a:latin typeface="Times New Roman" panose="02020603050405020304" pitchFamily="18" charset="0"/>
                        <a:cs typeface="Times New Roman" panose="02020603050405020304" pitchFamily="18" charset="0"/>
                      </a:endParaRPr>
                    </a:p>
                    <a:p>
                      <a:pPr>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zh-CN" altLang="en-US" sz="2400">
                          <a:latin typeface="Times New Roman" panose="02020603050405020304" pitchFamily="18" charset="0"/>
                          <a:cs typeface="Times New Roman" panose="02020603050405020304" pitchFamily="18" charset="0"/>
                          <a:sym typeface="+mn-ea"/>
                        </a:rPr>
                        <a:t>The wolf was chasing</a:t>
                      </a:r>
                      <a:r>
                        <a:rPr lang="zh-CN" altLang="en-US" sz="2400">
                          <a:solidFill>
                            <a:srgbClr val="C00000"/>
                          </a:solidFill>
                          <a:latin typeface="Times New Roman" panose="02020603050405020304" pitchFamily="18" charset="0"/>
                          <a:cs typeface="Times New Roman" panose="02020603050405020304" pitchFamily="18" charset="0"/>
                          <a:sym typeface="+mn-ea"/>
                        </a:rPr>
                        <a:t> the car</a:t>
                      </a:r>
                      <a:r>
                        <a:rPr lang="zh-CN" altLang="en-US" sz="2400">
                          <a:latin typeface="Times New Roman" panose="02020603050405020304" pitchFamily="18" charset="0"/>
                          <a:cs typeface="Times New Roman" panose="02020603050405020304" pitchFamily="18" charset="0"/>
                          <a:sym typeface="+mn-ea"/>
                        </a:rPr>
                        <a:t> </a:t>
                      </a:r>
                      <a:r>
                        <a:rPr lang="zh-CN" altLang="en-US" sz="2400" u="sng">
                          <a:latin typeface="Times New Roman" panose="02020603050405020304" pitchFamily="18" charset="0"/>
                          <a:cs typeface="Times New Roman" panose="02020603050405020304" pitchFamily="18" charset="0"/>
                          <a:sym typeface="+mn-ea"/>
                        </a:rPr>
                        <a:t>like playing a game</a:t>
                      </a:r>
                      <a:r>
                        <a:rPr lang="zh-CN" altLang="en-US" sz="2400">
                          <a:latin typeface="Times New Roman" panose="02020603050405020304" pitchFamily="18" charset="0"/>
                          <a:cs typeface="Times New Roman" panose="02020603050405020304" pitchFamily="18" charset="0"/>
                          <a:sym typeface="+mn-ea"/>
                        </a:rPr>
                        <a:t>. Paul accelerated </a:t>
                      </a:r>
                      <a:r>
                        <a:rPr lang="zh-CN" altLang="en-US" sz="2400">
                          <a:solidFill>
                            <a:srgbClr val="C00000"/>
                          </a:solidFill>
                          <a:latin typeface="Times New Roman" panose="02020603050405020304" pitchFamily="18" charset="0"/>
                          <a:cs typeface="Times New Roman" panose="02020603050405020304" pitchFamily="18" charset="0"/>
                          <a:sym typeface="+mn-ea"/>
                        </a:rPr>
                        <a:t>the car</a:t>
                      </a:r>
                      <a:r>
                        <a:rPr lang="zh-CN" altLang="en-US" sz="2400">
                          <a:latin typeface="Times New Roman" panose="02020603050405020304" pitchFamily="18" charset="0"/>
                          <a:cs typeface="Times New Roman" panose="02020603050405020304" pitchFamily="18" charset="0"/>
                          <a:sym typeface="+mn-ea"/>
                        </a:rPr>
                        <a:t> immediately, with Mac</a:t>
                      </a:r>
                      <a:r>
                        <a:rPr lang="en-US" altLang="zh-CN" sz="2400">
                          <a:latin typeface="Times New Roman" panose="02020603050405020304" pitchFamily="18" charset="0"/>
                          <a:cs typeface="Times New Roman" panose="02020603050405020304" pitchFamily="18" charset="0"/>
                          <a:sym typeface="+mn-ea"/>
                        </a:rPr>
                        <a:t>'s</a:t>
                      </a:r>
                      <a:r>
                        <a:rPr lang="zh-CN" altLang="en-US" sz="2400">
                          <a:latin typeface="Times New Roman" panose="02020603050405020304" pitchFamily="18" charset="0"/>
                          <a:cs typeface="Times New Roman" panose="02020603050405020304" pitchFamily="18" charset="0"/>
                          <a:sym typeface="+mn-ea"/>
                        </a:rPr>
                        <a:t> heart still </a:t>
                      </a:r>
                      <a:r>
                        <a:rPr lang="zh-CN" altLang="en-US" sz="2400" u="sng">
                          <a:latin typeface="Times New Roman" panose="02020603050405020304" pitchFamily="18" charset="0"/>
                          <a:cs typeface="Times New Roman" panose="02020603050405020304" pitchFamily="18" charset="0"/>
                          <a:sym typeface="+mn-ea"/>
                        </a:rPr>
                        <a:t>popping wildly like a deer</a:t>
                      </a:r>
                      <a:r>
                        <a:rPr lang="zh-CN" altLang="en-US" sz="2400">
                          <a:latin typeface="Times New Roman" panose="02020603050405020304" pitchFamily="18" charset="0"/>
                          <a:cs typeface="Times New Roman" panose="02020603050405020304" pitchFamily="18" charset="0"/>
                          <a:sym typeface="+mn-ea"/>
                        </a:rPr>
                        <a:t>.</a:t>
                      </a:r>
                      <a:endParaRPr lang="zh-CN" altLang="en-US" sz="2400">
                        <a:latin typeface="Times New Roman" panose="02020603050405020304" pitchFamily="18" charset="0"/>
                        <a:cs typeface="Times New Roman" panose="02020603050405020304" pitchFamily="18" charset="0"/>
                        <a:sym typeface="+mn-ea"/>
                      </a:endParaRPr>
                    </a:p>
                    <a:p>
                      <a:pPr>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zh-CN" altLang="en-US" sz="2400">
                          <a:latin typeface="Times New Roman" panose="02020603050405020304" pitchFamily="18" charset="0"/>
                          <a:cs typeface="Times New Roman" panose="02020603050405020304" pitchFamily="18" charset="0"/>
                          <a:sym typeface="+mn-ea"/>
                        </a:rPr>
                        <a:t>While the passing </a:t>
                      </a:r>
                      <a:r>
                        <a:rPr lang="zh-CN" altLang="en-US" sz="2400">
                          <a:solidFill>
                            <a:srgbClr val="C00000"/>
                          </a:solidFill>
                          <a:latin typeface="Times New Roman" panose="02020603050405020304" pitchFamily="18" charset="0"/>
                          <a:cs typeface="Times New Roman" panose="02020603050405020304" pitchFamily="18" charset="0"/>
                          <a:sym typeface="+mn-ea"/>
                        </a:rPr>
                        <a:t>drivers </a:t>
                      </a:r>
                      <a:r>
                        <a:rPr lang="zh-CN" altLang="en-US" sz="2400">
                          <a:latin typeface="Times New Roman" panose="02020603050405020304" pitchFamily="18" charset="0"/>
                          <a:cs typeface="Times New Roman" panose="02020603050405020304" pitchFamily="18" charset="0"/>
                          <a:sym typeface="+mn-ea"/>
                        </a:rPr>
                        <a:t>zoomed past us without a stop,  we never lost hope for another try — summoning up/plucking up/mustering up our courage and yelled </a:t>
                      </a:r>
                      <a:r>
                        <a:rPr lang="zh-CN" altLang="en-US" sz="2400" u="sng">
                          <a:latin typeface="Times New Roman" panose="02020603050405020304" pitchFamily="18" charset="0"/>
                          <a:cs typeface="Times New Roman" panose="02020603050405020304" pitchFamily="18" charset="0"/>
                          <a:sym typeface="+mn-ea"/>
                        </a:rPr>
                        <a:t>at the top of our </a:t>
                      </a:r>
                      <a:r>
                        <a:rPr lang="en-US" altLang="zh-CN" sz="2400" u="sng">
                          <a:latin typeface="Times New Roman" panose="02020603050405020304" pitchFamily="18" charset="0"/>
                          <a:cs typeface="Times New Roman" panose="02020603050405020304" pitchFamily="18" charset="0"/>
                          <a:sym typeface="+mn-ea"/>
                        </a:rPr>
                        <a:t>lungs</a:t>
                      </a:r>
                      <a:r>
                        <a:rPr lang="zh-CN" altLang="en-US" sz="2400">
                          <a:latin typeface="Times New Roman" panose="02020603050405020304" pitchFamily="18" charset="0"/>
                          <a:cs typeface="Times New Roman" panose="02020603050405020304" pitchFamily="18" charset="0"/>
                          <a:sym typeface="+mn-ea"/>
                        </a:rPr>
                        <a:t> for the fear that we would miss </a:t>
                      </a:r>
                      <a:r>
                        <a:rPr lang="zh-CN" altLang="en-US" sz="2400">
                          <a:solidFill>
                            <a:srgbClr val="C00000"/>
                          </a:solidFill>
                          <a:latin typeface="Times New Roman" panose="02020603050405020304" pitchFamily="18" charset="0"/>
                          <a:cs typeface="Times New Roman" panose="02020603050405020304" pitchFamily="18" charset="0"/>
                          <a:sym typeface="+mn-ea"/>
                        </a:rPr>
                        <a:t>a van</a:t>
                      </a:r>
                      <a:r>
                        <a:rPr lang="zh-CN" altLang="en-US" sz="2400">
                          <a:latin typeface="Times New Roman" panose="02020603050405020304" pitchFamily="18" charset="0"/>
                          <a:cs typeface="Times New Roman" panose="02020603050405020304" pitchFamily="18" charset="0"/>
                          <a:sym typeface="+mn-ea"/>
                        </a:rPr>
                        <a:t>.</a:t>
                      </a:r>
                      <a:endParaRPr lang="zh-CN" altLang="en-US" sz="2400">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zh-CN" altLang="en-US" sz="1600" i="1">
                          <a:latin typeface="Times New Roman" panose="02020603050405020304" pitchFamily="18" charset="0"/>
                          <a:cs typeface="Times New Roman" panose="02020603050405020304" pitchFamily="18" charset="0"/>
                          <a:sym typeface="+mn-ea"/>
                        </a:rPr>
                        <a:t>zoom /zuːm/ v. （尤指汽车、飞机等）疾行</a:t>
                      </a:r>
                      <a:endParaRPr lang="zh-CN" altLang="en-US" sz="1600" i="1">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zh-CN" altLang="en-US" sz="1600" i="1">
                          <a:latin typeface="Times New Roman" panose="02020603050405020304" pitchFamily="18" charset="0"/>
                          <a:cs typeface="Times New Roman" panose="02020603050405020304" pitchFamily="18" charset="0"/>
                          <a:sym typeface="+mn-ea"/>
                        </a:rPr>
                        <a:t>summon /ˈsʌmən/ vt. 召唤；召集；鼓起；振作</a:t>
                      </a:r>
                      <a:endParaRPr lang="zh-CN" altLang="en-US" sz="1600" i="1">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zh-CN" altLang="en-US" sz="1600" i="1">
                          <a:latin typeface="Times New Roman" panose="02020603050405020304" pitchFamily="18" charset="0"/>
                          <a:cs typeface="Times New Roman" panose="02020603050405020304" pitchFamily="18" charset="0"/>
                          <a:sym typeface="+mn-ea"/>
                        </a:rPr>
                        <a:t>pluck /plʌk/ v. 采摘；鼓起勇气</a:t>
                      </a:r>
                      <a:endParaRPr lang="zh-CN" altLang="en-US" sz="1600" i="1">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zh-CN" altLang="en-US" sz="1600" i="1">
                          <a:latin typeface="Times New Roman" panose="02020603050405020304" pitchFamily="18" charset="0"/>
                          <a:cs typeface="Times New Roman" panose="02020603050405020304" pitchFamily="18" charset="0"/>
                          <a:sym typeface="+mn-ea"/>
                        </a:rPr>
                        <a:t>muster /ˈmʌstə(r)/ vi. 召集；聚集，激起（支持、勇气等）</a:t>
                      </a:r>
                      <a:endParaRPr lang="zh-CN" altLang="en-US" sz="1600" i="1">
                        <a:latin typeface="Times New Roman" panose="02020603050405020304" pitchFamily="18" charset="0"/>
                        <a:cs typeface="Times New Roman" panose="02020603050405020304" pitchFamily="18" charset="0"/>
                        <a:sym typeface="+mn-ea"/>
                      </a:endParaRPr>
                    </a:p>
                  </a:txBody>
                  <a:tcPr>
                    <a:solidFill>
                      <a:srgbClr val="F0F4FB"/>
                    </a:solidFill>
                  </a:tcPr>
                </a:tc>
                <a:tc>
                  <a:txBody>
                    <a:bodyPr/>
                    <a:p>
                      <a:pPr>
                        <a:buNone/>
                      </a:pPr>
                      <a:r>
                        <a:rPr lang="zh-CN" altLang="en-US" sz="2000">
                          <a:solidFill>
                            <a:srgbClr val="7030A0"/>
                          </a:solidFill>
                          <a:sym typeface="+mn-ea"/>
                        </a:rPr>
                        <a:t>☞</a:t>
                      </a:r>
                      <a:r>
                        <a:rPr lang="zh-CN" altLang="en-US" sz="2000">
                          <a:sym typeface="+mn-ea"/>
                        </a:rPr>
                        <a:t> 虽是秋天，但是西藏已开始下雪了。我们的腿又沉又冷，感觉就像大冰块。 你看到过雪人骑自行车吗？</a:t>
                      </a:r>
                      <a:endParaRPr lang="zh-CN" altLang="en-US" sz="2000">
                        <a:sym typeface="+mn-ea"/>
                      </a:endParaRPr>
                    </a:p>
                    <a:p>
                      <a:pPr indent="0">
                        <a:buFont typeface="Arial" panose="020B0604020202020204" pitchFamily="34" charset="0"/>
                        <a:buNone/>
                      </a:pPr>
                      <a:r>
                        <a:rPr lang="zh-CN" altLang="en-US" sz="2000">
                          <a:solidFill>
                            <a:srgbClr val="7030A0"/>
                          </a:solidFill>
                          <a:sym typeface="+mn-ea"/>
                        </a:rPr>
                        <a:t>☞</a:t>
                      </a:r>
                      <a:r>
                        <a:rPr lang="zh-CN" altLang="en-US" sz="2000">
                          <a:sym typeface="+mn-ea"/>
                        </a:rPr>
                        <a:t> 这匹狼就像玩游戏一样追逐着汽车。Paul立即加快车速，Mac的心依旧像小鹿一 样跳个不停</a:t>
                      </a:r>
                      <a:r>
                        <a:rPr lang="en-US" altLang="zh-CN" sz="2000">
                          <a:sym typeface="+mn-ea"/>
                        </a:rPr>
                        <a:t>(</a:t>
                      </a:r>
                      <a:r>
                        <a:rPr lang="zh-CN" altLang="en-US" sz="2000">
                          <a:sym typeface="+mn-ea"/>
                        </a:rPr>
                        <a:t>紧张、心有余悸</a:t>
                      </a:r>
                      <a:r>
                        <a:rPr lang="en-US" altLang="zh-CN" sz="2000">
                          <a:sym typeface="+mn-ea"/>
                        </a:rPr>
                        <a:t>)</a:t>
                      </a:r>
                      <a:r>
                        <a:rPr lang="zh-CN" altLang="en-US" sz="2000">
                          <a:sym typeface="+mn-ea"/>
                        </a:rPr>
                        <a:t>。</a:t>
                      </a:r>
                      <a:endParaRPr lang="zh-CN" altLang="en-US" sz="2000">
                        <a:sym typeface="+mn-ea"/>
                      </a:endParaRPr>
                    </a:p>
                    <a:p>
                      <a:pPr indent="0">
                        <a:buFont typeface="Arial" panose="020B0604020202020204" pitchFamily="34" charset="0"/>
                        <a:buNone/>
                      </a:pPr>
                      <a:r>
                        <a:rPr lang="zh-CN" altLang="en-US" sz="2000">
                          <a:solidFill>
                            <a:srgbClr val="7030A0"/>
                          </a:solidFill>
                          <a:sym typeface="+mn-ea"/>
                        </a:rPr>
                        <a:t>☞</a:t>
                      </a:r>
                      <a:r>
                        <a:rPr lang="zh-CN" altLang="en-US" sz="2000">
                          <a:sym typeface="+mn-ea"/>
                        </a:rPr>
                        <a:t> 当那些过路的司机不停车就从我们身边疾驰而过时，我们从未失去再试一次的希望——鼓起我们的勇气大声叫喊，因为我们害怕会错过一辆面包车。</a:t>
                      </a:r>
                      <a:endParaRPr lang="zh-CN" altLang="en-US" sz="2000">
                        <a:sym typeface="+mn-ea"/>
                      </a:endParaRPr>
                    </a:p>
                  </a:txBody>
                  <a:tcPr>
                    <a:solidFill>
                      <a:srgbClr val="F0F4FB"/>
                    </a:solidFill>
                  </a:tcPr>
                </a:tc>
              </a:tr>
            </a:tbl>
          </a:graphicData>
        </a:graphic>
      </p:graphicFrame>
      <p:sp>
        <p:nvSpPr>
          <p:cNvPr id="3" name="Rectangle 7"/>
          <p:cNvSpPr>
            <a:spLocks noChangeArrowheads="1"/>
          </p:cNvSpPr>
          <p:nvPr/>
        </p:nvSpPr>
        <p:spPr bwMode="auto">
          <a:xfrm>
            <a:off x="127000" y="224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
            <a:off x="128905" y="1270"/>
            <a:ext cx="876300" cy="971550"/>
          </a:xfrm>
          <a:prstGeom prst="rect">
            <a:avLst/>
          </a:prstGeom>
        </p:spPr>
      </p:pic>
      <p:pic>
        <p:nvPicPr>
          <p:cNvPr id="7" name="图片 6"/>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353060" y="113030"/>
            <a:ext cx="509270" cy="5080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208087" y="839345"/>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 name="矩形 1"/>
          <p:cNvSpPr/>
          <p:nvPr/>
        </p:nvSpPr>
        <p:spPr>
          <a:xfrm>
            <a:off x="515620" y="1002665"/>
            <a:ext cx="9582150" cy="521970"/>
          </a:xfrm>
          <a:prstGeom prst="rect">
            <a:avLst/>
          </a:prstGeom>
        </p:spPr>
        <p:txBody>
          <a:bodyPr wrap="square">
            <a:spAutoFit/>
          </a:bodyPr>
          <a:lstStyle/>
          <a:p>
            <a:pPr algn="l"/>
            <a:r>
              <a:rPr lang="en-US" altLang="zh-CN" sz="2000" b="1" dirty="0">
                <a:solidFill>
                  <a:srgbClr val="C00000"/>
                </a:solidFill>
                <a:latin typeface="华康俪金黑W8(P)" pitchFamily="34" charset="-122"/>
                <a:ea typeface="华康俪金黑W8(P)" pitchFamily="34" charset="-122"/>
              </a:rPr>
              <a:t>3-</a:t>
            </a:r>
            <a:r>
              <a:rPr lang="en-US" altLang="zh-CN" sz="2000" b="1" dirty="0" smtClean="0">
                <a:solidFill>
                  <a:srgbClr val="C00000"/>
                </a:solidFill>
                <a:latin typeface="华康俪金黑W8(P)" pitchFamily="34" charset="-122"/>
                <a:ea typeface="华康俪金黑W8(P)" pitchFamily="34" charset="-122"/>
              </a:rPr>
              <a:t>2-7 </a:t>
            </a:r>
            <a:r>
              <a:rPr lang="en-US" altLang="zh-CN" sz="2000" b="1" dirty="0">
                <a:solidFill>
                  <a:srgbClr val="C00000"/>
                </a:solidFill>
                <a:latin typeface="华康俪金黑W8(P)" pitchFamily="34" charset="-122"/>
                <a:ea typeface="华康俪金黑W8(P)" pitchFamily="34" charset="-122"/>
              </a:rPr>
              <a:t> Rhetorical devices(修辞手法)  suitable for this Lesson --</a:t>
            </a:r>
            <a:r>
              <a:rPr lang="en-US" altLang="zh-CN" sz="2800" b="1" dirty="0">
                <a:solidFill>
                  <a:srgbClr val="002060"/>
                </a:solidFill>
                <a:latin typeface="华康俪金黑W8(P)" pitchFamily="34" charset="-122"/>
                <a:ea typeface="华康俪金黑W8(P)" pitchFamily="34" charset="-122"/>
              </a:rPr>
              <a:t> </a:t>
            </a:r>
            <a:r>
              <a:rPr lang="en-US" altLang="zh-CN" sz="2400" b="1" dirty="0">
                <a:solidFill>
                  <a:srgbClr val="002060"/>
                </a:solidFill>
                <a:latin typeface="Times New Roman" panose="02020603050405020304" pitchFamily="18" charset="0"/>
                <a:ea typeface="华康俪金黑W8(P)" pitchFamily="34" charset="-122"/>
                <a:cs typeface="Times New Roman" panose="02020603050405020304" pitchFamily="18" charset="0"/>
              </a:rPr>
              <a:t>Hurt</a:t>
            </a:r>
            <a:endParaRPr lang="en-US" altLang="zh-CN" sz="2400" b="1" dirty="0">
              <a:solidFill>
                <a:srgbClr val="002060"/>
              </a:solidFill>
              <a:latin typeface="Times New Roman" panose="02020603050405020304" pitchFamily="18" charset="0"/>
              <a:ea typeface="华康俪金黑W8(P)" pitchFamily="34" charset="-122"/>
              <a:cs typeface="Times New Roman" panose="02020603050405020304" pitchFamily="18" charset="0"/>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箭头: 燕尾形 4"/>
          <p:cNvSpPr/>
          <p:nvPr/>
        </p:nvSpPr>
        <p:spPr>
          <a:xfrm>
            <a:off x="5073251" y="140519"/>
            <a:ext cx="1657446"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03  Skills</a:t>
            </a:r>
            <a:endParaRPr lang="zh-CN" altLang="en-US" dirty="0">
              <a:solidFill>
                <a:schemeClr val="bg1"/>
              </a:solidFill>
            </a:endParaRPr>
          </a:p>
        </p:txBody>
      </p:sp>
      <p:graphicFrame>
        <p:nvGraphicFramePr>
          <p:cNvPr id="6" name="表格 5"/>
          <p:cNvGraphicFramePr/>
          <p:nvPr>
            <p:custDataLst>
              <p:tags r:id="rId1"/>
            </p:custDataLst>
          </p:nvPr>
        </p:nvGraphicFramePr>
        <p:xfrm>
          <a:off x="261620" y="1552575"/>
          <a:ext cx="11619230" cy="2433320"/>
        </p:xfrm>
        <a:graphic>
          <a:graphicData uri="http://schemas.openxmlformats.org/drawingml/2006/table">
            <a:tbl>
              <a:tblPr firstRow="1" bandRow="1">
                <a:tableStyleId>{5C22544A-7EE6-4342-B048-85BDC9FD1C3A}</a:tableStyleId>
              </a:tblPr>
              <a:tblGrid>
                <a:gridCol w="8461375"/>
                <a:gridCol w="3157855"/>
              </a:tblGrid>
              <a:tr h="513080">
                <a:tc gridSpan="2">
                  <a:txBody>
                    <a:bodyPr/>
                    <a:p>
                      <a:pPr algn="ctr">
                        <a:buNone/>
                      </a:pPr>
                      <a:r>
                        <a:rPr lang="zh-CN" altLang="en-US" sz="2400"/>
                        <a:t>Metaphors隐喻</a:t>
                      </a:r>
                      <a:endParaRPr lang="zh-CN" altLang="en-US" sz="2400"/>
                    </a:p>
                  </a:txBody>
                  <a:tcPr/>
                </a:tc>
                <a:tc hMerge="1">
                  <a:tcPr/>
                </a:tc>
              </a:tr>
              <a:tr h="1334135">
                <a:tc>
                  <a:txBody>
                    <a:bodyPr/>
                    <a:p>
                      <a:pPr>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en-US" altLang="zh-CN" sz="2400">
                          <a:solidFill>
                            <a:schemeClr val="tx1"/>
                          </a:solidFill>
                          <a:latin typeface="Times New Roman" panose="02020603050405020304" pitchFamily="18" charset="0"/>
                          <a:cs typeface="Times New Roman" panose="02020603050405020304" pitchFamily="18" charset="0"/>
                          <a:sym typeface="+mn-ea"/>
                        </a:rPr>
                        <a:t>A twinge of sharp/ severe/violent</a:t>
                      </a:r>
                      <a:r>
                        <a:rPr lang="en-US" altLang="zh-CN" sz="2400">
                          <a:solidFill>
                            <a:srgbClr val="7030A0"/>
                          </a:solidFill>
                          <a:latin typeface="Times New Roman" panose="02020603050405020304" pitchFamily="18" charset="0"/>
                          <a:cs typeface="Times New Roman" panose="02020603050405020304" pitchFamily="18" charset="0"/>
                          <a:sym typeface="+mn-ea"/>
                        </a:rPr>
                        <a:t> </a:t>
                      </a:r>
                      <a:r>
                        <a:rPr sz="2400">
                          <a:solidFill>
                            <a:srgbClr val="C00000"/>
                          </a:solidFill>
                          <a:latin typeface="Times New Roman" panose="02020603050405020304" pitchFamily="18" charset="0"/>
                          <a:cs typeface="Times New Roman" panose="02020603050405020304" pitchFamily="18" charset="0"/>
                        </a:rPr>
                        <a:t>pain</a:t>
                      </a:r>
                      <a:r>
                        <a:rPr sz="2400">
                          <a:latin typeface="Times New Roman" panose="02020603050405020304" pitchFamily="18" charset="0"/>
                          <a:cs typeface="Times New Roman" panose="02020603050405020304" pitchFamily="18" charset="0"/>
                        </a:rPr>
                        <a:t> </a:t>
                      </a:r>
                      <a:r>
                        <a:rPr sz="2400" u="sng">
                          <a:latin typeface="Times New Roman" panose="02020603050405020304" pitchFamily="18" charset="0"/>
                          <a:cs typeface="Times New Roman" panose="02020603050405020304" pitchFamily="18" charset="0"/>
                        </a:rPr>
                        <a:t>crawled down</a:t>
                      </a:r>
                      <a:r>
                        <a:rPr sz="2400">
                          <a:latin typeface="Times New Roman" panose="02020603050405020304" pitchFamily="18" charset="0"/>
                          <a:cs typeface="Times New Roman" panose="02020603050405020304" pitchFamily="18" charset="0"/>
                        </a:rPr>
                        <a:t> my body</a:t>
                      </a:r>
                      <a:r>
                        <a:rPr lang="en-US" sz="2400">
                          <a:latin typeface="Times New Roman" panose="02020603050405020304" pitchFamily="18" charset="0"/>
                          <a:cs typeface="Times New Roman" panose="02020603050405020304" pitchFamily="18" charset="0"/>
                        </a:rPr>
                        <a:t>.</a:t>
                      </a:r>
                      <a:endParaRPr lang="en-US" sz="240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sz="1600" i="1">
                          <a:latin typeface="Times New Roman" panose="02020603050405020304" pitchFamily="18" charset="0"/>
                          <a:cs typeface="Times New Roman" panose="02020603050405020304" pitchFamily="18" charset="0"/>
                        </a:rPr>
                        <a:t>twinge/twɪndʒ/ n. （一阵）剧痛，刺痛</a:t>
                      </a:r>
                      <a:r>
                        <a:rPr lang="zh-CN" sz="1600" i="1">
                          <a:latin typeface="Times New Roman" panose="02020603050405020304" pitchFamily="18" charset="0"/>
                          <a:cs typeface="Times New Roman" panose="02020603050405020304" pitchFamily="18" charset="0"/>
                        </a:rPr>
                        <a:t>；</a:t>
                      </a:r>
                      <a:r>
                        <a:rPr sz="1600" i="1">
                          <a:latin typeface="Times New Roman" panose="02020603050405020304" pitchFamily="18" charset="0"/>
                          <a:cs typeface="Times New Roman" panose="02020603050405020304" pitchFamily="18" charset="0"/>
                        </a:rPr>
                        <a:t>（一阵）不快，难过，痛苦</a:t>
                      </a:r>
                      <a:endParaRPr sz="1600" i="1">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sz="1600" i="1">
                          <a:latin typeface="Times New Roman" panose="02020603050405020304" pitchFamily="18" charset="0"/>
                          <a:cs typeface="Times New Roman" panose="02020603050405020304" pitchFamily="18" charset="0"/>
                        </a:rPr>
                        <a:t> crawl /krɔːl/ vi. 爬行；匍匐行进</a:t>
                      </a:r>
                      <a:r>
                        <a:rPr lang="zh-CN" sz="1600" i="1">
                          <a:latin typeface="Times New Roman" panose="02020603050405020304" pitchFamily="18" charset="0"/>
                          <a:cs typeface="Times New Roman" panose="02020603050405020304" pitchFamily="18" charset="0"/>
                        </a:rPr>
                        <a:t>；缓慢地行进</a:t>
                      </a:r>
                      <a:endParaRPr lang="zh-CN" sz="1600" i="1">
                        <a:latin typeface="Times New Roman" panose="02020603050405020304" pitchFamily="18" charset="0"/>
                        <a:cs typeface="Times New Roman" panose="02020603050405020304" pitchFamily="18" charset="0"/>
                      </a:endParaRPr>
                    </a:p>
                    <a:p>
                      <a:pPr marL="342900" indent="-342900">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en-US" altLang="zh-CN" sz="2400">
                          <a:solidFill>
                            <a:schemeClr val="tx1"/>
                          </a:solidFill>
                          <a:latin typeface="Times New Roman" panose="02020603050405020304" pitchFamily="18" charset="0"/>
                          <a:cs typeface="Times New Roman" panose="02020603050405020304" pitchFamily="18" charset="0"/>
                          <a:sym typeface="+mn-ea"/>
                        </a:rPr>
                        <a:t>The</a:t>
                      </a:r>
                      <a:r>
                        <a:rPr sz="2400">
                          <a:solidFill>
                            <a:schemeClr val="tx1"/>
                          </a:solidFill>
                          <a:latin typeface="Times New Roman" panose="02020603050405020304" pitchFamily="18" charset="0"/>
                          <a:cs typeface="Times New Roman" panose="02020603050405020304" pitchFamily="18" charset="0"/>
                        </a:rPr>
                        <a:t> </a:t>
                      </a:r>
                      <a:r>
                        <a:rPr lang="en-US" sz="2400">
                          <a:solidFill>
                            <a:schemeClr val="tx1"/>
                          </a:solidFill>
                          <a:latin typeface="Times New Roman" panose="02020603050405020304" pitchFamily="18" charset="0"/>
                          <a:cs typeface="Times New Roman" panose="02020603050405020304" pitchFamily="18" charset="0"/>
                        </a:rPr>
                        <a:t>acute</a:t>
                      </a:r>
                      <a:r>
                        <a:rPr lang="en-US" sz="2400">
                          <a:solidFill>
                            <a:srgbClr val="C00000"/>
                          </a:solidFill>
                          <a:latin typeface="Times New Roman" panose="02020603050405020304" pitchFamily="18" charset="0"/>
                          <a:cs typeface="Times New Roman" panose="02020603050405020304" pitchFamily="18" charset="0"/>
                        </a:rPr>
                        <a:t> </a:t>
                      </a:r>
                      <a:r>
                        <a:rPr sz="2400">
                          <a:solidFill>
                            <a:srgbClr val="C00000"/>
                          </a:solidFill>
                          <a:latin typeface="Times New Roman" panose="02020603050405020304" pitchFamily="18" charset="0"/>
                          <a:cs typeface="Times New Roman" panose="02020603050405020304" pitchFamily="18" charset="0"/>
                        </a:rPr>
                        <a:t>pain</a:t>
                      </a:r>
                      <a:r>
                        <a:rPr sz="2400">
                          <a:latin typeface="Times New Roman" panose="02020603050405020304" pitchFamily="18" charset="0"/>
                          <a:cs typeface="Times New Roman" panose="02020603050405020304" pitchFamily="18" charset="0"/>
                        </a:rPr>
                        <a:t> </a:t>
                      </a:r>
                      <a:r>
                        <a:rPr sz="2400" u="sng">
                          <a:latin typeface="Times New Roman" panose="02020603050405020304" pitchFamily="18" charset="0"/>
                          <a:cs typeface="Times New Roman" panose="02020603050405020304" pitchFamily="18" charset="0"/>
                        </a:rPr>
                        <a:t>washed over</a:t>
                      </a:r>
                      <a:r>
                        <a:rPr sz="2400">
                          <a:latin typeface="Times New Roman" panose="02020603050405020304" pitchFamily="18" charset="0"/>
                          <a:cs typeface="Times New Roman" panose="02020603050405020304" pitchFamily="18" charset="0"/>
                        </a:rPr>
                        <a:t> me</a:t>
                      </a:r>
                      <a:r>
                        <a:rPr lang="en-US" sz="2400">
                          <a:latin typeface="Times New Roman" panose="02020603050405020304" pitchFamily="18" charset="0"/>
                          <a:cs typeface="Times New Roman" panose="02020603050405020304" pitchFamily="18" charset="0"/>
                        </a:rPr>
                        <a:t>, making me dance up and down</a:t>
                      </a:r>
                      <a:r>
                        <a:rPr sz="2400">
                          <a:latin typeface="Times New Roman" panose="02020603050405020304" pitchFamily="18" charset="0"/>
                          <a:cs typeface="Times New Roman" panose="02020603050405020304" pitchFamily="18" charset="0"/>
                        </a:rPr>
                        <a:t>.</a:t>
                      </a:r>
                      <a:endParaRPr sz="240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sz="1600">
                          <a:latin typeface="Times New Roman" panose="02020603050405020304" pitchFamily="18" charset="0"/>
                          <a:cs typeface="Times New Roman" panose="02020603050405020304" pitchFamily="18" charset="0"/>
                        </a:rPr>
                        <a:t> </a:t>
                      </a:r>
                      <a:r>
                        <a:rPr sz="1600" i="1">
                          <a:latin typeface="Times New Roman" panose="02020603050405020304" pitchFamily="18" charset="0"/>
                          <a:cs typeface="Times New Roman" panose="02020603050405020304" pitchFamily="18" charset="0"/>
                        </a:rPr>
                        <a:t>acute /əˈkjuːt/ adj. 严重的，[医] 急性的；敏锐的；激烈的；尖声的</a:t>
                      </a:r>
                      <a:endParaRPr sz="2400">
                        <a:latin typeface="Times New Roman" panose="02020603050405020304" pitchFamily="18" charset="0"/>
                        <a:cs typeface="Times New Roman" panose="02020603050405020304" pitchFamily="18" charset="0"/>
                      </a:endParaRPr>
                    </a:p>
                    <a:p>
                      <a:pPr>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en-US" sz="2400">
                          <a:solidFill>
                            <a:srgbClr val="C00000"/>
                          </a:solidFill>
                          <a:latin typeface="Times New Roman" panose="02020603050405020304" pitchFamily="18" charset="0"/>
                          <a:cs typeface="Times New Roman" panose="02020603050405020304" pitchFamily="18" charset="0"/>
                        </a:rPr>
                        <a:t>Blood</a:t>
                      </a:r>
                      <a:r>
                        <a:rPr lang="en-US" sz="2400">
                          <a:latin typeface="Times New Roman" panose="02020603050405020304" pitchFamily="18" charset="0"/>
                          <a:cs typeface="Times New Roman" panose="02020603050405020304" pitchFamily="18" charset="0"/>
                        </a:rPr>
                        <a:t> ran </a:t>
                      </a:r>
                      <a:r>
                        <a:rPr lang="en-US" sz="2400" u="sng">
                          <a:latin typeface="Times New Roman" panose="02020603050405020304" pitchFamily="18" charset="0"/>
                          <a:cs typeface="Times New Roman" panose="02020603050405020304" pitchFamily="18" charset="0"/>
                        </a:rPr>
                        <a:t>in torrents</a:t>
                      </a:r>
                      <a:r>
                        <a:rPr lang="en-US" sz="2400">
                          <a:latin typeface="Times New Roman" panose="02020603050405020304" pitchFamily="18" charset="0"/>
                          <a:cs typeface="Times New Roman" panose="02020603050405020304" pitchFamily="18" charset="0"/>
                        </a:rPr>
                        <a:t>.</a:t>
                      </a:r>
                      <a:endParaRPr lang="en-US" sz="240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i="1">
                          <a:latin typeface="Times New Roman" panose="02020603050405020304" pitchFamily="18" charset="0"/>
                          <a:cs typeface="Times New Roman" panose="02020603050405020304" pitchFamily="18" charset="0"/>
                        </a:rPr>
                        <a:t>torrent /ˈtɒrənt/ n. 奔流；倾注；迸发；连续不断；急流，激流；（话语、感情的）迸发</a:t>
                      </a:r>
                      <a:endParaRPr lang="en-US" sz="1600" i="1">
                        <a:latin typeface="Times New Roman" panose="02020603050405020304" pitchFamily="18" charset="0"/>
                        <a:cs typeface="Times New Roman" panose="02020603050405020304" pitchFamily="18" charset="0"/>
                      </a:endParaRPr>
                    </a:p>
                    <a:p>
                      <a:pPr marL="342900" indent="-342900">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en-US" sz="2400">
                          <a:solidFill>
                            <a:srgbClr val="C00000"/>
                          </a:solidFill>
                          <a:latin typeface="Times New Roman" panose="02020603050405020304" pitchFamily="18" charset="0"/>
                          <a:cs typeface="Times New Roman" panose="02020603050405020304" pitchFamily="18" charset="0"/>
                          <a:sym typeface="+mn-ea"/>
                        </a:rPr>
                        <a:t>Blood </a:t>
                      </a:r>
                      <a:r>
                        <a:rPr lang="en-US" sz="2400" u="sng">
                          <a:solidFill>
                            <a:schemeClr val="tx1"/>
                          </a:solidFill>
                          <a:latin typeface="Times New Roman" panose="02020603050405020304" pitchFamily="18" charset="0"/>
                          <a:cs typeface="Times New Roman" panose="02020603050405020304" pitchFamily="18" charset="0"/>
                          <a:sym typeface="+mn-ea"/>
                        </a:rPr>
                        <a:t>gushed</a:t>
                      </a:r>
                      <a:r>
                        <a:rPr lang="en-US" sz="2400">
                          <a:solidFill>
                            <a:schemeClr val="tx1"/>
                          </a:solidFill>
                          <a:latin typeface="Times New Roman" panose="02020603050405020304" pitchFamily="18" charset="0"/>
                          <a:cs typeface="Times New Roman" panose="02020603050405020304" pitchFamily="18" charset="0"/>
                          <a:sym typeface="+mn-ea"/>
                        </a:rPr>
                        <a:t> from a wound.</a:t>
                      </a:r>
                      <a:endParaRPr lang="en-US" sz="2400">
                        <a:solidFill>
                          <a:schemeClr val="tx1"/>
                        </a:solidFill>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en-US" sz="1600" i="1">
                          <a:solidFill>
                            <a:schemeClr val="tx1"/>
                          </a:solidFill>
                          <a:latin typeface="Times New Roman" panose="02020603050405020304" pitchFamily="18" charset="0"/>
                          <a:cs typeface="Times New Roman" panose="02020603050405020304" pitchFamily="18" charset="0"/>
                          <a:sym typeface="+mn-ea"/>
                        </a:rPr>
                        <a:t>gush /ɡʌʃ/ v. 涌出；迸出 n. 涌出；迸发</a:t>
                      </a:r>
                      <a:endParaRPr lang="en-US" sz="1600" i="1">
                        <a:solidFill>
                          <a:schemeClr val="tx1"/>
                        </a:solidFill>
                        <a:latin typeface="Times New Roman" panose="02020603050405020304" pitchFamily="18" charset="0"/>
                        <a:cs typeface="Times New Roman" panose="02020603050405020304" pitchFamily="18" charset="0"/>
                        <a:sym typeface="+mn-ea"/>
                      </a:endParaRPr>
                    </a:p>
                  </a:txBody>
                  <a:tcPr>
                    <a:solidFill>
                      <a:srgbClr val="F0F4FB"/>
                    </a:solidFill>
                  </a:tcPr>
                </a:tc>
                <a:tc>
                  <a:txBody>
                    <a:bodyPr/>
                    <a:p>
                      <a:pPr>
                        <a:buNone/>
                      </a:pPr>
                      <a:r>
                        <a:rPr lang="zh-CN" altLang="en-US" sz="2000">
                          <a:solidFill>
                            <a:srgbClr val="7030A0"/>
                          </a:solidFill>
                          <a:sym typeface="+mn-ea"/>
                        </a:rPr>
                        <a:t>☞</a:t>
                      </a:r>
                      <a:r>
                        <a:rPr lang="zh-CN" altLang="en-US" sz="2000">
                          <a:latin typeface="Times New Roman" panose="02020603050405020304" pitchFamily="18" charset="0"/>
                          <a:cs typeface="Times New Roman" panose="02020603050405020304" pitchFamily="18" charset="0"/>
                        </a:rPr>
                        <a:t>一阵剧痛爬满全身。</a:t>
                      </a:r>
                      <a:endParaRPr lang="zh-CN" altLang="en-US" sz="2000">
                        <a:latin typeface="Times New Roman" panose="02020603050405020304" pitchFamily="18" charset="0"/>
                        <a:cs typeface="Times New Roman" panose="02020603050405020304" pitchFamily="18" charset="0"/>
                      </a:endParaRPr>
                    </a:p>
                    <a:p>
                      <a:pPr>
                        <a:buNone/>
                      </a:pPr>
                      <a:r>
                        <a:rPr lang="zh-CN" altLang="en-US" sz="2000">
                          <a:solidFill>
                            <a:srgbClr val="7030A0"/>
                          </a:solidFill>
                          <a:sym typeface="+mn-ea"/>
                        </a:rPr>
                        <a:t>☞</a:t>
                      </a:r>
                      <a:r>
                        <a:rPr lang="zh-CN" altLang="en-US" sz="2000">
                          <a:latin typeface="Times New Roman" panose="02020603050405020304" pitchFamily="18" charset="0"/>
                          <a:cs typeface="Times New Roman" panose="02020603050405020304" pitchFamily="18" charset="0"/>
                        </a:rPr>
                        <a:t>剧烈的疼痛遍布全身</a:t>
                      </a:r>
                      <a:r>
                        <a:rPr lang="en-US" altLang="zh-CN" sz="2000">
                          <a:latin typeface="Times New Roman" panose="02020603050405020304" pitchFamily="18" charset="0"/>
                          <a:cs typeface="Times New Roman" panose="02020603050405020304" pitchFamily="18" charset="0"/>
                        </a:rPr>
                        <a:t>,</a:t>
                      </a:r>
                      <a:r>
                        <a:rPr lang="zh-CN" altLang="en-US" sz="2000">
                          <a:latin typeface="Times New Roman" panose="02020603050405020304" pitchFamily="18" charset="0"/>
                          <a:cs typeface="Times New Roman" panose="02020603050405020304" pitchFamily="18" charset="0"/>
                        </a:rPr>
                        <a:t>使我蹦跳起来。 </a:t>
                      </a:r>
                      <a:endParaRPr lang="zh-CN" altLang="en-US" sz="2000">
                        <a:latin typeface="Times New Roman" panose="02020603050405020304" pitchFamily="18" charset="0"/>
                        <a:cs typeface="Times New Roman" panose="02020603050405020304" pitchFamily="18" charset="0"/>
                      </a:endParaRPr>
                    </a:p>
                    <a:p>
                      <a:pPr>
                        <a:buNone/>
                      </a:pPr>
                      <a:r>
                        <a:rPr lang="zh-CN" altLang="en-US" sz="2000">
                          <a:solidFill>
                            <a:srgbClr val="7030A0"/>
                          </a:solidFill>
                          <a:sym typeface="+mn-ea"/>
                        </a:rPr>
                        <a:t>☞</a:t>
                      </a:r>
                      <a:r>
                        <a:rPr lang="zh-CN" altLang="en-US" sz="2000">
                          <a:latin typeface="Times New Roman" panose="02020603050405020304" pitchFamily="18" charset="0"/>
                          <a:cs typeface="Times New Roman" panose="02020603050405020304" pitchFamily="18" charset="0"/>
                        </a:rPr>
                        <a:t>血流如注。</a:t>
                      </a:r>
                      <a:endParaRPr lang="zh-CN" altLang="en-US" sz="2000">
                        <a:latin typeface="Times New Roman" panose="02020603050405020304" pitchFamily="18" charset="0"/>
                        <a:cs typeface="Times New Roman" panose="02020603050405020304" pitchFamily="18" charset="0"/>
                      </a:endParaRPr>
                    </a:p>
                    <a:p>
                      <a:pPr>
                        <a:buNone/>
                      </a:pPr>
                      <a:r>
                        <a:rPr lang="zh-CN" altLang="en-US" sz="2000">
                          <a:solidFill>
                            <a:srgbClr val="7030A0"/>
                          </a:solidFill>
                          <a:sym typeface="+mn-ea"/>
                        </a:rPr>
                        <a:t>☞</a:t>
                      </a:r>
                      <a:r>
                        <a:rPr lang="zh-CN" altLang="en-US" sz="2000">
                          <a:latin typeface="Times New Roman" panose="02020603050405020304" pitchFamily="18" charset="0"/>
                          <a:cs typeface="Times New Roman" panose="02020603050405020304" pitchFamily="18" charset="0"/>
                        </a:rPr>
                        <a:t>血从伤口涌出。</a:t>
                      </a:r>
                      <a:endParaRPr lang="zh-CN" altLang="en-US" sz="2000">
                        <a:latin typeface="Times New Roman" panose="02020603050405020304" pitchFamily="18" charset="0"/>
                        <a:cs typeface="Times New Roman" panose="02020603050405020304" pitchFamily="18" charset="0"/>
                      </a:endParaRPr>
                    </a:p>
                  </a:txBody>
                  <a:tcPr>
                    <a:solidFill>
                      <a:srgbClr val="F0F4FB"/>
                    </a:solidFill>
                  </a:tcPr>
                </a:tc>
              </a:tr>
            </a:tbl>
          </a:graphicData>
        </a:graphic>
      </p:graphicFrame>
      <p:sp>
        <p:nvSpPr>
          <p:cNvPr id="5" name="Rectangle 7"/>
          <p:cNvSpPr>
            <a:spLocks noChangeArrowheads="1"/>
          </p:cNvSpPr>
          <p:nvPr/>
        </p:nvSpPr>
        <p:spPr bwMode="auto">
          <a:xfrm>
            <a:off x="127000" y="224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
            <a:off x="128905" y="1270"/>
            <a:ext cx="876300" cy="971550"/>
          </a:xfrm>
          <a:prstGeom prst="rect">
            <a:avLst/>
          </a:prstGeom>
        </p:spPr>
      </p:pic>
      <p:pic>
        <p:nvPicPr>
          <p:cNvPr id="8" name="图片 7"/>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353060" y="113030"/>
            <a:ext cx="509270" cy="5080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208087" y="839345"/>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 name="矩形 1"/>
          <p:cNvSpPr/>
          <p:nvPr/>
        </p:nvSpPr>
        <p:spPr>
          <a:xfrm>
            <a:off x="515620" y="1002665"/>
            <a:ext cx="9582150" cy="521970"/>
          </a:xfrm>
          <a:prstGeom prst="rect">
            <a:avLst/>
          </a:prstGeom>
        </p:spPr>
        <p:txBody>
          <a:bodyPr wrap="square">
            <a:spAutoFit/>
          </a:bodyPr>
          <a:lstStyle/>
          <a:p>
            <a:pPr algn="l"/>
            <a:r>
              <a:rPr lang="en-US" altLang="zh-CN" sz="2000" b="1" dirty="0">
                <a:solidFill>
                  <a:srgbClr val="C00000"/>
                </a:solidFill>
                <a:latin typeface="华康俪金黑W8(P)" pitchFamily="34" charset="-122"/>
                <a:ea typeface="华康俪金黑W8(P)" pitchFamily="34" charset="-122"/>
              </a:rPr>
              <a:t>3-</a:t>
            </a:r>
            <a:r>
              <a:rPr lang="en-US" altLang="zh-CN" sz="2000" b="1" dirty="0" smtClean="0">
                <a:solidFill>
                  <a:srgbClr val="C00000"/>
                </a:solidFill>
                <a:latin typeface="华康俪金黑W8(P)" pitchFamily="34" charset="-122"/>
                <a:ea typeface="华康俪金黑W8(P)" pitchFamily="34" charset="-122"/>
              </a:rPr>
              <a:t>2-7 </a:t>
            </a:r>
            <a:r>
              <a:rPr lang="en-US" altLang="zh-CN" sz="2000" b="1" dirty="0">
                <a:solidFill>
                  <a:srgbClr val="C00000"/>
                </a:solidFill>
                <a:latin typeface="华康俪金黑W8(P)" pitchFamily="34" charset="-122"/>
                <a:ea typeface="华康俪金黑W8(P)" pitchFamily="34" charset="-122"/>
              </a:rPr>
              <a:t> </a:t>
            </a:r>
            <a:r>
              <a:rPr lang="en-US" altLang="zh-CN" sz="2000" b="1" dirty="0">
                <a:solidFill>
                  <a:srgbClr val="C00000"/>
                </a:solidFill>
                <a:latin typeface="华康俪金黑W8(P)" pitchFamily="34" charset="-122"/>
                <a:ea typeface="华康俪金黑W8(P)" pitchFamily="34" charset="-122"/>
                <a:sym typeface="+mn-ea"/>
              </a:rPr>
              <a:t>Rhetorical devices(修辞手法)  suitable for this Lesson</a:t>
            </a:r>
            <a:r>
              <a:rPr lang="en-US" altLang="zh-CN" sz="2000" b="1" dirty="0">
                <a:solidFill>
                  <a:srgbClr val="C00000"/>
                </a:solidFill>
                <a:latin typeface="华康俪金黑W8(P)" pitchFamily="34" charset="-122"/>
                <a:ea typeface="华康俪金黑W8(P)" pitchFamily="34" charset="-122"/>
              </a:rPr>
              <a:t> --</a:t>
            </a:r>
            <a:r>
              <a:rPr lang="en-US" altLang="zh-CN" sz="2800" b="1" dirty="0">
                <a:solidFill>
                  <a:srgbClr val="002060"/>
                </a:solidFill>
                <a:latin typeface="华康俪金黑W8(P)" pitchFamily="34" charset="-122"/>
                <a:ea typeface="华康俪金黑W8(P)" pitchFamily="34" charset="-122"/>
              </a:rPr>
              <a:t> </a:t>
            </a:r>
            <a:r>
              <a:rPr lang="en-US" altLang="zh-CN" sz="2400" b="1" dirty="0">
                <a:solidFill>
                  <a:srgbClr val="002060"/>
                </a:solidFill>
                <a:latin typeface="Times New Roman" panose="02020603050405020304" pitchFamily="18" charset="0"/>
                <a:ea typeface="华康俪金黑W8(P)" pitchFamily="34" charset="-122"/>
                <a:cs typeface="Times New Roman" panose="02020603050405020304" pitchFamily="18" charset="0"/>
              </a:rPr>
              <a:t>Hurt</a:t>
            </a:r>
            <a:endParaRPr lang="en-US" altLang="zh-CN" sz="2400" b="1" dirty="0">
              <a:solidFill>
                <a:srgbClr val="002060"/>
              </a:solidFill>
              <a:latin typeface="Times New Roman" panose="02020603050405020304" pitchFamily="18" charset="0"/>
              <a:ea typeface="华康俪金黑W8(P)" pitchFamily="34" charset="-122"/>
              <a:cs typeface="Times New Roman" panose="02020603050405020304" pitchFamily="18" charset="0"/>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箭头: 燕尾形 4"/>
          <p:cNvSpPr/>
          <p:nvPr/>
        </p:nvSpPr>
        <p:spPr>
          <a:xfrm>
            <a:off x="5073251" y="140519"/>
            <a:ext cx="1657446"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03  Skills</a:t>
            </a:r>
            <a:endParaRPr lang="zh-CN" altLang="en-US" dirty="0">
              <a:solidFill>
                <a:schemeClr val="bg1"/>
              </a:solidFill>
            </a:endParaRPr>
          </a:p>
        </p:txBody>
      </p:sp>
      <p:graphicFrame>
        <p:nvGraphicFramePr>
          <p:cNvPr id="6" name="表格 5"/>
          <p:cNvGraphicFramePr/>
          <p:nvPr>
            <p:custDataLst>
              <p:tags r:id="rId1"/>
            </p:custDataLst>
          </p:nvPr>
        </p:nvGraphicFramePr>
        <p:xfrm>
          <a:off x="186690" y="1552575"/>
          <a:ext cx="11795125" cy="3587750"/>
        </p:xfrm>
        <a:graphic>
          <a:graphicData uri="http://schemas.openxmlformats.org/drawingml/2006/table">
            <a:tbl>
              <a:tblPr firstRow="1" bandRow="1">
                <a:tableStyleId>{5C22544A-7EE6-4342-B048-85BDC9FD1C3A}</a:tableStyleId>
              </a:tblPr>
              <a:tblGrid>
                <a:gridCol w="8536940"/>
                <a:gridCol w="3258185"/>
              </a:tblGrid>
              <a:tr h="515620">
                <a:tc gridSpan="2">
                  <a:txBody>
                    <a:bodyPr/>
                    <a:p>
                      <a:pPr algn="ctr">
                        <a:buNone/>
                      </a:pPr>
                      <a:r>
                        <a:rPr lang="zh-CN" altLang="en-US" sz="2400"/>
                        <a:t>Personification</a:t>
                      </a:r>
                      <a:r>
                        <a:rPr lang="zh-CN" altLang="en-US" sz="1600"/>
                        <a:t>/pə,sɒnɪfɪ'keɪʃ(ə)n/</a:t>
                      </a:r>
                      <a:r>
                        <a:rPr lang="zh-CN" altLang="en-US" sz="2400"/>
                        <a:t> 拟人</a:t>
                      </a:r>
                      <a:endParaRPr lang="zh-CN" altLang="en-US" sz="2400"/>
                    </a:p>
                  </a:txBody>
                  <a:tcPr/>
                </a:tc>
                <a:tc hMerge="1">
                  <a:tcPr/>
                </a:tc>
              </a:tr>
              <a:tr h="1807210">
                <a:tc>
                  <a:txBody>
                    <a:bodyPr/>
                    <a:p>
                      <a:pPr>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en-US" altLang="zh-CN" sz="2400">
                          <a:latin typeface="Times New Roman" panose="02020603050405020304" pitchFamily="18" charset="0"/>
                          <a:cs typeface="Times New Roman" panose="02020603050405020304" pitchFamily="18" charset="0"/>
                          <a:sym typeface="+mn-ea"/>
                        </a:rPr>
                        <a:t>T</a:t>
                      </a:r>
                      <a:r>
                        <a:rPr lang="zh-CN" altLang="en-US" sz="2400">
                          <a:latin typeface="Times New Roman" panose="02020603050405020304" pitchFamily="18" charset="0"/>
                          <a:cs typeface="Times New Roman" panose="02020603050405020304" pitchFamily="18" charset="0"/>
                          <a:sym typeface="+mn-ea"/>
                        </a:rPr>
                        <a:t>here was a wide </a:t>
                      </a:r>
                      <a:r>
                        <a:rPr lang="zh-CN" altLang="en-US" sz="2400">
                          <a:solidFill>
                            <a:srgbClr val="C00000"/>
                          </a:solidFill>
                          <a:latin typeface="Times New Roman" panose="02020603050405020304" pitchFamily="18" charset="0"/>
                          <a:cs typeface="Times New Roman" panose="02020603050405020304" pitchFamily="18" charset="0"/>
                          <a:sym typeface="+mn-ea"/>
                        </a:rPr>
                        <a:t>gash</a:t>
                      </a:r>
                      <a:r>
                        <a:rPr lang="zh-CN" altLang="en-US" sz="2400">
                          <a:latin typeface="Times New Roman" panose="02020603050405020304" pitchFamily="18" charset="0"/>
                          <a:cs typeface="Times New Roman" panose="02020603050405020304" pitchFamily="18" charset="0"/>
                          <a:sym typeface="+mn-ea"/>
                        </a:rPr>
                        <a:t> which seemed to have been waiting for him to look at it because once all the attention was focused on it, it started to bleed rather badly.   </a:t>
                      </a:r>
                      <a:endParaRPr lang="zh-CN" altLang="en-US" sz="2400">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zh-CN" altLang="en-US" sz="1600" i="1">
                          <a:latin typeface="Times New Roman" panose="02020603050405020304" pitchFamily="18" charset="0"/>
                          <a:cs typeface="Times New Roman" panose="02020603050405020304" pitchFamily="18" charset="0"/>
                          <a:sym typeface="+mn-ea"/>
                        </a:rPr>
                        <a:t>gash   /gæʃ/  n. 砍得很深的伤口  vt. 砍入很深；（使）负深伤  </a:t>
                      </a:r>
                      <a:endParaRPr lang="zh-CN" altLang="en-US" sz="1600" i="1">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zh-CN" altLang="en-US" sz="1600" i="1">
                          <a:latin typeface="Times New Roman" panose="02020603050405020304" pitchFamily="18" charset="0"/>
                          <a:cs typeface="Times New Roman" panose="02020603050405020304" pitchFamily="18" charset="0"/>
                          <a:sym typeface="+mn-ea"/>
                        </a:rPr>
                        <a:t>bleed /bliːd/ （-- bled-- bled）v. 流血；失血</a:t>
                      </a:r>
                      <a:endParaRPr lang="zh-CN" altLang="en-US" sz="1600" i="1">
                        <a:latin typeface="Times New Roman" panose="02020603050405020304" pitchFamily="18" charset="0"/>
                        <a:cs typeface="Times New Roman" panose="02020603050405020304" pitchFamily="18" charset="0"/>
                        <a:sym typeface="+mn-ea"/>
                      </a:endParaRPr>
                    </a:p>
                  </a:txBody>
                  <a:tcPr>
                    <a:solidFill>
                      <a:srgbClr val="F0F4FB"/>
                    </a:solidFill>
                  </a:tcPr>
                </a:tc>
                <a:tc>
                  <a:txBody>
                    <a:bodyPr/>
                    <a:p>
                      <a:pPr>
                        <a:buNone/>
                      </a:pPr>
                      <a:r>
                        <a:rPr lang="zh-CN" altLang="en-US" sz="2400">
                          <a:solidFill>
                            <a:srgbClr val="7030A0"/>
                          </a:solidFill>
                          <a:sym typeface="+mn-ea"/>
                        </a:rPr>
                        <a:t>☞</a:t>
                      </a:r>
                      <a:r>
                        <a:rPr lang="zh-CN" altLang="en-US" sz="2000"/>
                        <a:t>有一个很大的伤口，这个伤口好像就等着被发现呢，因为布鲁诺一看见它，它就开始流血。</a:t>
                      </a:r>
                      <a:r>
                        <a:rPr lang="zh-CN" altLang="en-US" sz="1600" i="1"/>
                        <a:t>（拟人的修辞格，符合心理特征。）</a:t>
                      </a:r>
                      <a:endParaRPr lang="zh-CN" altLang="en-US" sz="1600" i="1"/>
                    </a:p>
                  </a:txBody>
                  <a:tcPr>
                    <a:solidFill>
                      <a:srgbClr val="F0F4FB"/>
                    </a:solidFill>
                  </a:tcPr>
                </a:tc>
              </a:tr>
            </a:tbl>
          </a:graphicData>
        </a:graphic>
      </p:graphicFrame>
      <p:sp>
        <p:nvSpPr>
          <p:cNvPr id="4" name="Rectangle 7"/>
          <p:cNvSpPr>
            <a:spLocks noChangeArrowheads="1"/>
          </p:cNvSpPr>
          <p:nvPr/>
        </p:nvSpPr>
        <p:spPr bwMode="auto">
          <a:xfrm>
            <a:off x="127000" y="224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
            <a:off x="128905" y="1270"/>
            <a:ext cx="876300" cy="971550"/>
          </a:xfrm>
          <a:prstGeom prst="rect">
            <a:avLst/>
          </a:prstGeom>
        </p:spPr>
      </p:pic>
      <p:pic>
        <p:nvPicPr>
          <p:cNvPr id="9" name="图片 8"/>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353060" y="113030"/>
            <a:ext cx="509270" cy="508000"/>
          </a:xfrm>
          <a:prstGeom prst="rect">
            <a:avLst/>
          </a:prstGeom>
        </p:spPr>
      </p:pic>
      <p:graphicFrame>
        <p:nvGraphicFramePr>
          <p:cNvPr id="3" name="表格 2"/>
          <p:cNvGraphicFramePr/>
          <p:nvPr>
            <p:custDataLst>
              <p:tags r:id="rId5"/>
            </p:custDataLst>
          </p:nvPr>
        </p:nvGraphicFramePr>
        <p:xfrm>
          <a:off x="208280" y="3974465"/>
          <a:ext cx="11773535" cy="2025650"/>
        </p:xfrm>
        <a:graphic>
          <a:graphicData uri="http://schemas.openxmlformats.org/drawingml/2006/table">
            <a:tbl>
              <a:tblPr firstRow="1" bandRow="1">
                <a:tableStyleId>{5C22544A-7EE6-4342-B048-85BDC9FD1C3A}</a:tableStyleId>
              </a:tblPr>
              <a:tblGrid>
                <a:gridCol w="8526145"/>
                <a:gridCol w="3247390"/>
              </a:tblGrid>
              <a:tr h="460375">
                <a:tc gridSpan="2">
                  <a:txBody>
                    <a:bodyPr/>
                    <a:p>
                      <a:pPr algn="ctr">
                        <a:buNone/>
                      </a:pPr>
                      <a:r>
                        <a:rPr lang="zh-CN" altLang="en-US" sz="2400">
                          <a:solidFill>
                            <a:schemeClr val="bg1"/>
                          </a:solidFill>
                        </a:rPr>
                        <a:t>Similes 明喻</a:t>
                      </a:r>
                      <a:endParaRPr lang="zh-CN" altLang="en-US" sz="2400">
                        <a:solidFill>
                          <a:schemeClr val="bg1"/>
                        </a:solidFill>
                      </a:endParaRPr>
                    </a:p>
                  </a:txBody>
                  <a:tcPr>
                    <a:solidFill>
                      <a:srgbClr val="0070C0"/>
                    </a:solidFill>
                  </a:tcPr>
                </a:tc>
                <a:tc hMerge="1">
                  <a:tcPr>
                    <a:solidFill>
                      <a:schemeClr val="accent5">
                        <a:lumMod val="60000"/>
                        <a:lumOff val="40000"/>
                      </a:schemeClr>
                    </a:solidFill>
                  </a:tcPr>
                </a:tc>
              </a:tr>
              <a:tr h="1565275">
                <a:tc>
                  <a:txBody>
                    <a:bodyPr/>
                    <a:p>
                      <a:pPr>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en-US" altLang="zh-CN" sz="2400">
                          <a:solidFill>
                            <a:schemeClr val="tx1"/>
                          </a:solidFill>
                          <a:latin typeface="Times New Roman" panose="02020603050405020304" pitchFamily="18" charset="0"/>
                          <a:cs typeface="Times New Roman" panose="02020603050405020304" pitchFamily="18" charset="0"/>
                          <a:sym typeface="+mn-ea"/>
                        </a:rPr>
                        <a:t>The stabbing</a:t>
                      </a:r>
                      <a:r>
                        <a:rPr sz="2400">
                          <a:solidFill>
                            <a:srgbClr val="C00000"/>
                          </a:solidFill>
                          <a:latin typeface="Times New Roman" panose="02020603050405020304" pitchFamily="18" charset="0"/>
                          <a:cs typeface="Times New Roman" panose="02020603050405020304" pitchFamily="18" charset="0"/>
                          <a:sym typeface="+mn-ea"/>
                        </a:rPr>
                        <a:t> pain </a:t>
                      </a:r>
                      <a:r>
                        <a:rPr lang="en-US" sz="2400">
                          <a:solidFill>
                            <a:srgbClr val="C00000"/>
                          </a:solidFill>
                          <a:latin typeface="Times New Roman" panose="02020603050405020304" pitchFamily="18" charset="0"/>
                          <a:cs typeface="Times New Roman" panose="02020603050405020304" pitchFamily="18" charset="0"/>
                          <a:sym typeface="+mn-ea"/>
                        </a:rPr>
                        <a:t>shot up my back</a:t>
                      </a:r>
                      <a:r>
                        <a:rPr lang="zh-CN" altLang="en-US" sz="2400">
                          <a:latin typeface="Times New Roman" panose="02020603050405020304" pitchFamily="18" charset="0"/>
                          <a:cs typeface="Times New Roman" panose="02020603050405020304" pitchFamily="18" charset="0"/>
                          <a:sym typeface="+mn-ea"/>
                        </a:rPr>
                        <a:t> </a:t>
                      </a:r>
                      <a:r>
                        <a:rPr lang="zh-CN" altLang="en-US" sz="2400" u="sng">
                          <a:latin typeface="Times New Roman" panose="02020603050405020304" pitchFamily="18" charset="0"/>
                          <a:cs typeface="Times New Roman" panose="02020603050405020304" pitchFamily="18" charset="0"/>
                          <a:sym typeface="+mn-ea"/>
                        </a:rPr>
                        <a:t>like an earthquake</a:t>
                      </a:r>
                      <a:r>
                        <a:rPr lang="zh-CN" altLang="en-US" sz="2400">
                          <a:latin typeface="Times New Roman" panose="02020603050405020304" pitchFamily="18" charset="0"/>
                          <a:cs typeface="Times New Roman" panose="02020603050405020304" pitchFamily="18" charset="0"/>
                          <a:sym typeface="+mn-ea"/>
                        </a:rPr>
                        <a:t>. </a:t>
                      </a:r>
                      <a:endParaRPr lang="zh-CN" altLang="en-US" sz="2400">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zh-CN" altLang="en-US" sz="1600" i="1">
                          <a:latin typeface="Times New Roman" panose="02020603050405020304" pitchFamily="18" charset="0"/>
                          <a:cs typeface="Times New Roman" panose="02020603050405020304" pitchFamily="18" charset="0"/>
                        </a:rPr>
                        <a:t> stabbing /ˈstæbɪŋ/ adj. （疼痛）突然而剧烈的</a:t>
                      </a:r>
                      <a:endParaRPr lang="zh-CN" altLang="en-US" sz="1600" i="1">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sz="1600" i="1">
                          <a:latin typeface="Times New Roman" panose="02020603050405020304" pitchFamily="18" charset="0"/>
                          <a:cs typeface="Times New Roman" panose="02020603050405020304" pitchFamily="18" charset="0"/>
                        </a:rPr>
                        <a:t>stab /stæb/ v. 刺；刺伤；戳；刺穿；直入</a:t>
                      </a:r>
                      <a:endParaRPr lang="zh-CN" altLang="en-US" sz="1600" i="1">
                        <a:latin typeface="Times New Roman" panose="02020603050405020304" pitchFamily="18" charset="0"/>
                        <a:cs typeface="Times New Roman" panose="02020603050405020304" pitchFamily="18" charset="0"/>
                      </a:endParaRPr>
                    </a:p>
                    <a:p>
                      <a:pPr marL="342900" indent="-342900">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sz="2400">
                          <a:solidFill>
                            <a:srgbClr val="C00000"/>
                          </a:solidFill>
                          <a:latin typeface="Times New Roman" panose="02020603050405020304" pitchFamily="18" charset="0"/>
                          <a:cs typeface="Times New Roman" panose="02020603050405020304" pitchFamily="18" charset="0"/>
                          <a:sym typeface="+mn-ea"/>
                        </a:rPr>
                        <a:t>The blood</a:t>
                      </a:r>
                      <a:r>
                        <a:rPr lang="zh-CN" altLang="en-US" sz="2400">
                          <a:latin typeface="Times New Roman" panose="02020603050405020304" pitchFamily="18" charset="0"/>
                          <a:cs typeface="Times New Roman" panose="02020603050405020304" pitchFamily="18" charset="0"/>
                          <a:sym typeface="+mn-ea"/>
                        </a:rPr>
                        <a:t> spread </a:t>
                      </a:r>
                      <a:r>
                        <a:rPr lang="zh-CN" altLang="en-US" sz="2400" u="sng">
                          <a:latin typeface="Times New Roman" panose="02020603050405020304" pitchFamily="18" charset="0"/>
                          <a:cs typeface="Times New Roman" panose="02020603050405020304" pitchFamily="18" charset="0"/>
                          <a:sym typeface="+mn-ea"/>
                        </a:rPr>
                        <a:t>as slowly as honey</a:t>
                      </a:r>
                      <a:r>
                        <a:rPr lang="zh-CN" altLang="en-US" sz="2400">
                          <a:latin typeface="Times New Roman" panose="02020603050405020304" pitchFamily="18" charset="0"/>
                          <a:cs typeface="Times New Roman" panose="02020603050405020304" pitchFamily="18" charset="0"/>
                          <a:sym typeface="+mn-ea"/>
                        </a:rPr>
                        <a:t>. </a:t>
                      </a:r>
                      <a:endParaRPr lang="zh-CN" altLang="en-US" sz="2400">
                        <a:latin typeface="Times New Roman" panose="02020603050405020304" pitchFamily="18" charset="0"/>
                        <a:cs typeface="Times New Roman" panose="02020603050405020304" pitchFamily="18" charset="0"/>
                      </a:endParaRPr>
                    </a:p>
                    <a:p>
                      <a:pPr>
                        <a:buNone/>
                      </a:pPr>
                      <a:endParaRPr lang="zh-CN" altLang="en-US" sz="2400">
                        <a:latin typeface="Times New Roman" panose="02020603050405020304" pitchFamily="18" charset="0"/>
                        <a:cs typeface="Times New Roman" panose="02020603050405020304" pitchFamily="18" charset="0"/>
                      </a:endParaRPr>
                    </a:p>
                  </a:txBody>
                  <a:tcPr>
                    <a:solidFill>
                      <a:srgbClr val="F0F4FB"/>
                    </a:solidFill>
                  </a:tcPr>
                </a:tc>
                <a:tc>
                  <a:txBody>
                    <a:bodyPr/>
                    <a:p>
                      <a:pPr>
                        <a:buNone/>
                      </a:pPr>
                      <a:r>
                        <a:rPr lang="zh-CN" altLang="en-US" sz="2000">
                          <a:solidFill>
                            <a:srgbClr val="7030A0"/>
                          </a:solidFill>
                          <a:sym typeface="+mn-ea"/>
                        </a:rPr>
                        <a:t>☞</a:t>
                      </a:r>
                      <a:r>
                        <a:rPr lang="zh-CN" altLang="en-US" sz="2000"/>
                        <a:t>我的背部突然一阵刺痛，像地震一样。</a:t>
                      </a:r>
                      <a:endParaRPr lang="zh-CN" altLang="en-US" sz="2000"/>
                    </a:p>
                    <a:p>
                      <a:pPr>
                        <a:buNone/>
                      </a:pPr>
                      <a:r>
                        <a:rPr lang="zh-CN" altLang="en-US" sz="2000">
                          <a:solidFill>
                            <a:srgbClr val="7030A0"/>
                          </a:solidFill>
                          <a:sym typeface="+mn-ea"/>
                        </a:rPr>
                        <a:t>☞</a:t>
                      </a:r>
                      <a:r>
                        <a:rPr lang="zh-CN" altLang="en-US" sz="2000"/>
                        <a:t>血液像蜂蜜一样缓慢地扩散。</a:t>
                      </a:r>
                      <a:endParaRPr lang="zh-CN" altLang="en-US" sz="2000"/>
                    </a:p>
                  </a:txBody>
                  <a:tcPr>
                    <a:solidFill>
                      <a:srgbClr val="F0F4FB"/>
                    </a:solidFill>
                  </a:tcPr>
                </a:tc>
              </a:tr>
            </a:tbl>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208087" y="839345"/>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 name="矩形 1"/>
          <p:cNvSpPr/>
          <p:nvPr/>
        </p:nvSpPr>
        <p:spPr>
          <a:xfrm>
            <a:off x="515620" y="1002665"/>
            <a:ext cx="11389360" cy="521970"/>
          </a:xfrm>
          <a:prstGeom prst="rect">
            <a:avLst/>
          </a:prstGeom>
        </p:spPr>
        <p:txBody>
          <a:bodyPr wrap="square">
            <a:spAutoFit/>
          </a:bodyPr>
          <a:lstStyle/>
          <a:p>
            <a:pPr algn="l"/>
            <a:r>
              <a:rPr lang="en-US" altLang="zh-CN" sz="2000" b="1" dirty="0">
                <a:solidFill>
                  <a:srgbClr val="C00000"/>
                </a:solidFill>
                <a:latin typeface="华康俪金黑W8(P)" pitchFamily="34" charset="-122"/>
                <a:ea typeface="华康俪金黑W8(P)" pitchFamily="34" charset="-122"/>
              </a:rPr>
              <a:t>3-</a:t>
            </a:r>
            <a:r>
              <a:rPr lang="en-US" altLang="zh-CN" sz="2000" b="1" dirty="0" smtClean="0">
                <a:solidFill>
                  <a:srgbClr val="C00000"/>
                </a:solidFill>
                <a:latin typeface="华康俪金黑W8(P)" pitchFamily="34" charset="-122"/>
                <a:ea typeface="华康俪金黑W8(P)" pitchFamily="34" charset="-122"/>
              </a:rPr>
              <a:t>2-8 </a:t>
            </a:r>
            <a:r>
              <a:rPr lang="en-US" altLang="zh-CN" sz="2000" b="1" dirty="0">
                <a:solidFill>
                  <a:srgbClr val="C00000"/>
                </a:solidFill>
                <a:latin typeface="华康俪金黑W8(P)" pitchFamily="34" charset="-122"/>
                <a:ea typeface="华康俪金黑W8(P)" pitchFamily="34" charset="-122"/>
              </a:rPr>
              <a:t>Rhetorical devices(修辞手法)  suitable for this Lesson -- </a:t>
            </a:r>
            <a:r>
              <a:rPr lang="en-US" altLang="zh-CN" sz="2800" b="1" dirty="0">
                <a:solidFill>
                  <a:srgbClr val="002060"/>
                </a:solidFill>
                <a:latin typeface="Times New Roman" panose="02020603050405020304" pitchFamily="18" charset="0"/>
                <a:ea typeface="华康俪金黑W8(P)" pitchFamily="34" charset="-122"/>
                <a:cs typeface="Times New Roman" panose="02020603050405020304" pitchFamily="18" charset="0"/>
              </a:rPr>
              <a:t>Camp/ in the wild</a:t>
            </a:r>
            <a:endParaRPr lang="en-US" altLang="zh-CN" sz="2800" b="1" dirty="0">
              <a:solidFill>
                <a:srgbClr val="002060"/>
              </a:solidFill>
              <a:latin typeface="Times New Roman" panose="02020603050405020304" pitchFamily="18" charset="0"/>
              <a:ea typeface="华康俪金黑W8(P)" pitchFamily="34" charset="-122"/>
              <a:cs typeface="Times New Roman" panose="02020603050405020304" pitchFamily="18" charset="0"/>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箭头: 燕尾形 4"/>
          <p:cNvSpPr/>
          <p:nvPr/>
        </p:nvSpPr>
        <p:spPr>
          <a:xfrm>
            <a:off x="5073251" y="140519"/>
            <a:ext cx="1657446"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03  Skills</a:t>
            </a:r>
            <a:endParaRPr lang="zh-CN" altLang="en-US" dirty="0">
              <a:solidFill>
                <a:schemeClr val="bg1"/>
              </a:solidFill>
            </a:endParaRPr>
          </a:p>
        </p:txBody>
      </p:sp>
      <p:graphicFrame>
        <p:nvGraphicFramePr>
          <p:cNvPr id="6" name="表格 5"/>
          <p:cNvGraphicFramePr/>
          <p:nvPr>
            <p:custDataLst>
              <p:tags r:id="rId1"/>
            </p:custDataLst>
          </p:nvPr>
        </p:nvGraphicFramePr>
        <p:xfrm>
          <a:off x="260985" y="1524635"/>
          <a:ext cx="11771630" cy="4373880"/>
        </p:xfrm>
        <a:graphic>
          <a:graphicData uri="http://schemas.openxmlformats.org/drawingml/2006/table">
            <a:tbl>
              <a:tblPr firstRow="1" bandRow="1">
                <a:tableStyleId>{5C22544A-7EE6-4342-B048-85BDC9FD1C3A}</a:tableStyleId>
              </a:tblPr>
              <a:tblGrid>
                <a:gridCol w="8355965"/>
                <a:gridCol w="3415665"/>
              </a:tblGrid>
              <a:tr h="502920">
                <a:tc gridSpan="2">
                  <a:txBody>
                    <a:bodyPr/>
                    <a:p>
                      <a:pPr algn="ctr">
                        <a:buNone/>
                      </a:pPr>
                      <a:r>
                        <a:rPr lang="zh-CN" altLang="en-US" sz="2400"/>
                        <a:t>Metaphors隐喻  </a:t>
                      </a:r>
                      <a:endParaRPr lang="zh-CN" altLang="en-US" sz="2400"/>
                    </a:p>
                  </a:txBody>
                  <a:tcPr/>
                </a:tc>
                <a:tc hMerge="1">
                  <a:tcPr/>
                </a:tc>
              </a:tr>
              <a:tr h="1931035">
                <a:tc>
                  <a:txBody>
                    <a:bodyPr/>
                    <a:p>
                      <a:pPr>
                        <a:buNone/>
                      </a:pPr>
                      <a:r>
                        <a:rPr sz="2400">
                          <a:latin typeface="Times New Roman" panose="02020603050405020304" pitchFamily="18" charset="0"/>
                          <a:cs typeface="Times New Roman" panose="02020603050405020304" pitchFamily="18" charset="0"/>
                          <a:sym typeface="+mn-ea"/>
                        </a:rPr>
                        <a:t> </a:t>
                      </a:r>
                      <a:r>
                        <a:rPr lang="zh-CN" altLang="en-US" sz="2400">
                          <a:solidFill>
                            <a:srgbClr val="7030A0"/>
                          </a:solidFill>
                          <a:latin typeface="Times New Roman" panose="02020603050405020304" pitchFamily="18" charset="0"/>
                          <a:cs typeface="Times New Roman" panose="02020603050405020304" pitchFamily="18" charset="0"/>
                          <a:sym typeface="+mn-ea"/>
                        </a:rPr>
                        <a:t>✍</a:t>
                      </a:r>
                      <a:r>
                        <a:rPr sz="2400">
                          <a:latin typeface="Times New Roman" panose="02020603050405020304" pitchFamily="18" charset="0"/>
                          <a:cs typeface="Times New Roman" panose="02020603050405020304" pitchFamily="18" charset="0"/>
                          <a:sym typeface="+mn-ea"/>
                        </a:rPr>
                        <a:t>At midnight</a:t>
                      </a:r>
                      <a:r>
                        <a:rPr sz="2400">
                          <a:solidFill>
                            <a:srgbClr val="C00000"/>
                          </a:solidFill>
                          <a:latin typeface="Times New Roman" panose="02020603050405020304" pitchFamily="18" charset="0"/>
                          <a:cs typeface="Times New Roman" panose="02020603050405020304" pitchFamily="18" charset="0"/>
                          <a:sym typeface="+mn-ea"/>
                        </a:rPr>
                        <a:t> the sky </a:t>
                      </a:r>
                      <a:r>
                        <a:rPr sz="2400">
                          <a:latin typeface="Times New Roman" panose="02020603050405020304" pitchFamily="18" charset="0"/>
                          <a:cs typeface="Times New Roman" panose="02020603050405020304" pitchFamily="18" charset="0"/>
                          <a:sym typeface="+mn-ea"/>
                        </a:rPr>
                        <a:t>became clear and quiet. There was almost no wind </a:t>
                      </a:r>
                      <a:r>
                        <a:rPr lang="en-US" sz="2400">
                          <a:latin typeface="Times New Roman" panose="02020603050405020304" pitchFamily="18" charset="0"/>
                          <a:cs typeface="Times New Roman" panose="02020603050405020304" pitchFamily="18" charset="0"/>
                          <a:sym typeface="+mn-ea"/>
                        </a:rPr>
                        <a:t>-- </a:t>
                      </a:r>
                      <a:r>
                        <a:rPr sz="2400">
                          <a:latin typeface="Times New Roman" panose="02020603050405020304" pitchFamily="18" charset="0"/>
                          <a:cs typeface="Times New Roman" panose="02020603050405020304" pitchFamily="18" charset="0"/>
                          <a:sym typeface="+mn-ea"/>
                        </a:rPr>
                        <a:t>only </a:t>
                      </a:r>
                      <a:r>
                        <a:rPr sz="2400">
                          <a:solidFill>
                            <a:srgbClr val="C00000"/>
                          </a:solidFill>
                          <a:latin typeface="Times New Roman" panose="02020603050405020304" pitchFamily="18" charset="0"/>
                          <a:cs typeface="Times New Roman" panose="02020603050405020304" pitchFamily="18" charset="0"/>
                          <a:sym typeface="+mn-ea"/>
                        </a:rPr>
                        <a:t>the sound of nature</a:t>
                      </a:r>
                      <a:r>
                        <a:rPr sz="2400">
                          <a:latin typeface="Times New Roman" panose="02020603050405020304" pitchFamily="18" charset="0"/>
                          <a:cs typeface="Times New Roman" panose="02020603050405020304" pitchFamily="18" charset="0"/>
                          <a:sym typeface="+mn-ea"/>
                        </a:rPr>
                        <a:t> and </a:t>
                      </a:r>
                      <a:r>
                        <a:rPr sz="2400">
                          <a:solidFill>
                            <a:srgbClr val="C00000"/>
                          </a:solidFill>
                          <a:latin typeface="Times New Roman" panose="02020603050405020304" pitchFamily="18" charset="0"/>
                          <a:cs typeface="Times New Roman" panose="02020603050405020304" pitchFamily="18" charset="0"/>
                          <a:sym typeface="+mn-ea"/>
                        </a:rPr>
                        <a:t>the flames of our fire</a:t>
                      </a:r>
                      <a:r>
                        <a:rPr sz="2400">
                          <a:latin typeface="Times New Roman" panose="02020603050405020304" pitchFamily="18" charset="0"/>
                          <a:cs typeface="Times New Roman" panose="02020603050405020304" pitchFamily="18" charset="0"/>
                          <a:sym typeface="+mn-ea"/>
                        </a:rPr>
                        <a:t> </a:t>
                      </a:r>
                      <a:r>
                        <a:rPr sz="2400" u="sng">
                          <a:latin typeface="Times New Roman" panose="02020603050405020304" pitchFamily="18" charset="0"/>
                          <a:cs typeface="Times New Roman" panose="02020603050405020304" pitchFamily="18" charset="0"/>
                          <a:sym typeface="+mn-ea"/>
                        </a:rPr>
                        <a:t>for company</a:t>
                      </a:r>
                      <a:r>
                        <a:rPr sz="2400">
                          <a:latin typeface="Times New Roman" panose="02020603050405020304" pitchFamily="18" charset="0"/>
                          <a:cs typeface="Times New Roman" panose="02020603050405020304" pitchFamily="18" charset="0"/>
                          <a:sym typeface="+mn-ea"/>
                        </a:rPr>
                        <a:t>.</a:t>
                      </a:r>
                      <a:endParaRPr sz="2400">
                        <a:latin typeface="Times New Roman" panose="02020603050405020304" pitchFamily="18" charset="0"/>
                        <a:cs typeface="Times New Roman" panose="02020603050405020304" pitchFamily="18" charset="0"/>
                      </a:endParaRPr>
                    </a:p>
                    <a:p>
                      <a:pPr>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en-US" sz="2400">
                          <a:latin typeface="Times New Roman" panose="02020603050405020304" pitchFamily="18" charset="0"/>
                          <a:cs typeface="Times New Roman" panose="02020603050405020304" pitchFamily="18" charset="0"/>
                          <a:sym typeface="+mn-ea"/>
                        </a:rPr>
                        <a:t>It was so</a:t>
                      </a:r>
                      <a:r>
                        <a:rPr lang="en-US" sz="2400">
                          <a:solidFill>
                            <a:srgbClr val="C00000"/>
                          </a:solidFill>
                          <a:latin typeface="Times New Roman" panose="02020603050405020304" pitchFamily="18" charset="0"/>
                          <a:cs typeface="Times New Roman" panose="02020603050405020304" pitchFamily="18" charset="0"/>
                          <a:sym typeface="+mn-ea"/>
                        </a:rPr>
                        <a:t> quiet</a:t>
                      </a:r>
                      <a:r>
                        <a:rPr lang="en-US" sz="2400">
                          <a:latin typeface="Times New Roman" panose="02020603050405020304" pitchFamily="18" charset="0"/>
                          <a:cs typeface="Times New Roman" panose="02020603050405020304" pitchFamily="18" charset="0"/>
                          <a:sym typeface="+mn-ea"/>
                        </a:rPr>
                        <a:t> that you might </a:t>
                      </a:r>
                      <a:r>
                        <a:rPr lang="en-US" sz="2400" u="sng">
                          <a:latin typeface="Times New Roman" panose="02020603050405020304" pitchFamily="18" charset="0"/>
                          <a:cs typeface="Times New Roman" panose="02020603050405020304" pitchFamily="18" charset="0"/>
                          <a:sym typeface="+mn-ea"/>
                        </a:rPr>
                        <a:t>hear a pin drop.</a:t>
                      </a:r>
                      <a:endParaRPr lang="en-US" sz="2400" u="sng">
                        <a:latin typeface="Times New Roman" panose="02020603050405020304" pitchFamily="18" charset="0"/>
                        <a:cs typeface="Times New Roman" panose="02020603050405020304" pitchFamily="18" charset="0"/>
                        <a:sym typeface="+mn-ea"/>
                      </a:endParaRPr>
                    </a:p>
                    <a:p>
                      <a:pPr marL="285750" indent="-285750" algn="l">
                        <a:buClrTx/>
                        <a:buSzTx/>
                        <a:buFont typeface="Arial" panose="020B0604020202020204" pitchFamily="34" charset="0"/>
                      </a:pPr>
                      <a:r>
                        <a:rPr lang="zh-CN" altLang="en-US" sz="1600" i="1">
                          <a:latin typeface="Times New Roman" panose="02020603050405020304" pitchFamily="18" charset="0"/>
                          <a:cs typeface="Times New Roman" panose="02020603050405020304" pitchFamily="18" charset="0"/>
                          <a:sym typeface="+mn-ea"/>
                        </a:rPr>
                        <a:t>pin /pɪn/n. 大头针，别针，针vt. 钉住；压住；将……用针别住</a:t>
                      </a:r>
                      <a:endParaRPr lang="zh-CN" altLang="en-US" sz="1600" i="1">
                        <a:latin typeface="Times New Roman" panose="02020603050405020304" pitchFamily="18" charset="0"/>
                        <a:cs typeface="Times New Roman" panose="02020603050405020304" pitchFamily="18" charset="0"/>
                        <a:sym typeface="+mn-ea"/>
                      </a:endParaRPr>
                    </a:p>
                    <a:p>
                      <a:pPr>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en-US" sz="2400">
                          <a:latin typeface="Times New Roman" panose="02020603050405020304" pitchFamily="18" charset="0"/>
                          <a:cs typeface="Times New Roman" panose="02020603050405020304" pitchFamily="18" charset="0"/>
                          <a:sym typeface="+mn-ea"/>
                        </a:rPr>
                        <a:t>The hooting of an owl came over the hill--</a:t>
                      </a:r>
                      <a:r>
                        <a:rPr lang="en-US" sz="2400" u="sng">
                          <a:latin typeface="Times New Roman" panose="02020603050405020304" pitchFamily="18" charset="0"/>
                          <a:cs typeface="Times New Roman" panose="02020603050405020304" pitchFamily="18" charset="0"/>
                          <a:sym typeface="+mn-ea"/>
                        </a:rPr>
                        <a:t>ominous </a:t>
                      </a:r>
                      <a:r>
                        <a:rPr lang="en-US" sz="2400" u="sng">
                          <a:solidFill>
                            <a:srgbClr val="C00000"/>
                          </a:solidFill>
                          <a:latin typeface="Times New Roman" panose="02020603050405020304" pitchFamily="18" charset="0"/>
                          <a:cs typeface="Times New Roman" panose="02020603050405020304" pitchFamily="18" charset="0"/>
                          <a:sym typeface="+mn-ea"/>
                        </a:rPr>
                        <a:t>sound</a:t>
                      </a:r>
                      <a:r>
                        <a:rPr lang="en-US" sz="2400">
                          <a:latin typeface="Times New Roman" panose="02020603050405020304" pitchFamily="18" charset="0"/>
                          <a:cs typeface="Times New Roman" panose="02020603050405020304" pitchFamily="18" charset="0"/>
                          <a:sym typeface="+mn-ea"/>
                        </a:rPr>
                        <a:t>! </a:t>
                      </a:r>
                      <a:endParaRPr lang="en-US" sz="2400">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zh-CN" altLang="en-US" sz="1600" i="1">
                          <a:latin typeface="Times New Roman" panose="02020603050405020304" pitchFamily="18" charset="0"/>
                          <a:cs typeface="Times New Roman" panose="02020603050405020304" pitchFamily="18" charset="0"/>
                          <a:sym typeface="+mn-ea"/>
                        </a:rPr>
                        <a:t>hooting /ˈhuːtɪŋ/ v. 发出大声；喊叫；鸣响    hoot  n. 鸣响；嘲骂声；汽笛响声vi. 鸣响</a:t>
                      </a:r>
                      <a:endParaRPr lang="zh-CN" altLang="en-US" sz="1600" i="1">
                        <a:latin typeface="Times New Roman" panose="02020603050405020304" pitchFamily="18" charset="0"/>
                        <a:cs typeface="Times New Roman" panose="02020603050405020304" pitchFamily="18" charset="0"/>
                        <a:sym typeface="+mn-ea"/>
                      </a:endParaRPr>
                    </a:p>
                    <a:p>
                      <a:pPr indent="0">
                        <a:buFont typeface="Arial" panose="020B0604020202020204" pitchFamily="34" charset="0"/>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en-US" sz="2400">
                          <a:latin typeface="Times New Roman" panose="02020603050405020304" pitchFamily="18" charset="0"/>
                          <a:cs typeface="Times New Roman" panose="02020603050405020304" pitchFamily="18" charset="0"/>
                          <a:sym typeface="+mn-ea"/>
                        </a:rPr>
                        <a:t>The </a:t>
                      </a:r>
                      <a:r>
                        <a:rPr lang="en-US" sz="2400">
                          <a:solidFill>
                            <a:srgbClr val="C00000"/>
                          </a:solidFill>
                          <a:latin typeface="Times New Roman" panose="02020603050405020304" pitchFamily="18" charset="0"/>
                          <a:cs typeface="Times New Roman" panose="02020603050405020304" pitchFamily="18" charset="0"/>
                          <a:sym typeface="+mn-ea"/>
                        </a:rPr>
                        <a:t>valley</a:t>
                      </a:r>
                      <a:r>
                        <a:rPr lang="en-US" sz="2400">
                          <a:latin typeface="Times New Roman" panose="02020603050405020304" pitchFamily="18" charset="0"/>
                          <a:cs typeface="Times New Roman" panose="02020603050405020304" pitchFamily="18" charset="0"/>
                          <a:sym typeface="+mn-ea"/>
                        </a:rPr>
                        <a:t> </a:t>
                      </a:r>
                      <a:r>
                        <a:rPr lang="en-US" sz="2400" u="sng">
                          <a:latin typeface="Times New Roman" panose="02020603050405020304" pitchFamily="18" charset="0"/>
                          <a:cs typeface="Times New Roman" panose="02020603050405020304" pitchFamily="18" charset="0"/>
                          <a:sym typeface="+mn-ea"/>
                        </a:rPr>
                        <a:t>echoed</a:t>
                      </a:r>
                      <a:r>
                        <a:rPr lang="en-US" sz="2400">
                          <a:latin typeface="Times New Roman" panose="02020603050405020304" pitchFamily="18" charset="0"/>
                          <a:cs typeface="Times New Roman" panose="02020603050405020304" pitchFamily="18" charset="0"/>
                          <a:sym typeface="+mn-ea"/>
                        </a:rPr>
                        <a:t> as he sang.</a:t>
                      </a:r>
                      <a:endParaRPr lang="en-US" sz="2400">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zh-CN" altLang="en-US" sz="1600" i="1">
                          <a:latin typeface="Times New Roman" panose="02020603050405020304" pitchFamily="18" charset="0"/>
                          <a:cs typeface="Times New Roman" panose="02020603050405020304" pitchFamily="18" charset="0"/>
                          <a:sym typeface="+mn-ea"/>
                        </a:rPr>
                        <a:t>echo /ˈekəʊ/ vt. 反射；重复vi. 随声附和；发出回声</a:t>
                      </a:r>
                      <a:endParaRPr lang="zh-CN" altLang="en-US" sz="1600" i="1">
                        <a:latin typeface="Times New Roman" panose="02020603050405020304" pitchFamily="18" charset="0"/>
                        <a:cs typeface="Times New Roman" panose="02020603050405020304" pitchFamily="18" charset="0"/>
                        <a:sym typeface="+mn-ea"/>
                      </a:endParaRPr>
                    </a:p>
                    <a:p>
                      <a:pPr marL="342900" indent="-342900">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en-US" sz="2400">
                          <a:latin typeface="Times New Roman" panose="02020603050405020304" pitchFamily="18" charset="0"/>
                          <a:cs typeface="Times New Roman" panose="02020603050405020304" pitchFamily="18" charset="0"/>
                          <a:sym typeface="+mn-ea"/>
                        </a:rPr>
                        <a:t>His </a:t>
                      </a:r>
                      <a:r>
                        <a:rPr lang="en-US" sz="2400">
                          <a:solidFill>
                            <a:srgbClr val="C00000"/>
                          </a:solidFill>
                          <a:latin typeface="Times New Roman" panose="02020603050405020304" pitchFamily="18" charset="0"/>
                          <a:cs typeface="Times New Roman" panose="02020603050405020304" pitchFamily="18" charset="0"/>
                          <a:sym typeface="+mn-ea"/>
                        </a:rPr>
                        <a:t>voice</a:t>
                      </a:r>
                      <a:r>
                        <a:rPr lang="en-US" sz="2400">
                          <a:latin typeface="Times New Roman" panose="02020603050405020304" pitchFamily="18" charset="0"/>
                          <a:cs typeface="Times New Roman" panose="02020603050405020304" pitchFamily="18" charset="0"/>
                          <a:sym typeface="+mn-ea"/>
                        </a:rPr>
                        <a:t> </a:t>
                      </a:r>
                      <a:r>
                        <a:rPr lang="en-US" sz="2400" u="sng">
                          <a:latin typeface="Times New Roman" panose="02020603050405020304" pitchFamily="18" charset="0"/>
                          <a:cs typeface="Times New Roman" panose="02020603050405020304" pitchFamily="18" charset="0"/>
                          <a:sym typeface="+mn-ea"/>
                        </a:rPr>
                        <a:t>reverberated</a:t>
                      </a:r>
                      <a:r>
                        <a:rPr lang="en-US" sz="2400">
                          <a:latin typeface="Times New Roman" panose="02020603050405020304" pitchFamily="18" charset="0"/>
                          <a:cs typeface="Times New Roman" panose="02020603050405020304" pitchFamily="18" charset="0"/>
                          <a:sym typeface="+mn-ea"/>
                        </a:rPr>
                        <a:t> from the walls of the cave.</a:t>
                      </a:r>
                      <a:endParaRPr lang="en-US" sz="2400">
                        <a:latin typeface="Times New Roman" panose="02020603050405020304" pitchFamily="18" charset="0"/>
                        <a:cs typeface="Times New Roman" panose="02020603050405020304" pitchFamily="18" charset="0"/>
                        <a:sym typeface="+mn-ea"/>
                      </a:endParaRPr>
                    </a:p>
                    <a:p>
                      <a:pPr marL="342900" indent="-342900">
                        <a:buFont typeface="Arial" panose="020B0604020202020204" pitchFamily="34" charset="0"/>
                        <a:buChar char="•"/>
                      </a:pPr>
                      <a:r>
                        <a:rPr lang="zh-CN" altLang="en-US" sz="1600" i="1">
                          <a:latin typeface="Times New Roman" panose="02020603050405020304" pitchFamily="18" charset="0"/>
                          <a:cs typeface="Times New Roman" panose="02020603050405020304" pitchFamily="18" charset="0"/>
                          <a:sym typeface="+mn-ea"/>
                        </a:rPr>
                        <a:t> reverberate /rɪˈvɜːbəreɪt/ v. 回响；反响；弹回  adj. 回响的；反射的</a:t>
                      </a:r>
                      <a:endParaRPr lang="zh-CN" altLang="en-US" sz="1600" i="1">
                        <a:latin typeface="Times New Roman" panose="02020603050405020304" pitchFamily="18" charset="0"/>
                        <a:cs typeface="Times New Roman" panose="02020603050405020304" pitchFamily="18" charset="0"/>
                        <a:sym typeface="+mn-ea"/>
                      </a:endParaRPr>
                    </a:p>
                    <a:p>
                      <a:pPr marL="342900" indent="-342900">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en-US" sz="2400">
                          <a:latin typeface="Times New Roman" panose="02020603050405020304" pitchFamily="18" charset="0"/>
                          <a:cs typeface="Times New Roman" panose="02020603050405020304" pitchFamily="18" charset="0"/>
                          <a:sym typeface="+mn-ea"/>
                        </a:rPr>
                        <a:t>The </a:t>
                      </a:r>
                      <a:r>
                        <a:rPr lang="en-US" sz="2400">
                          <a:solidFill>
                            <a:srgbClr val="C00000"/>
                          </a:solidFill>
                          <a:latin typeface="Times New Roman" panose="02020603050405020304" pitchFamily="18" charset="0"/>
                          <a:cs typeface="Times New Roman" panose="02020603050405020304" pitchFamily="18" charset="0"/>
                          <a:sym typeface="+mn-ea"/>
                        </a:rPr>
                        <a:t>path </a:t>
                      </a:r>
                      <a:r>
                        <a:rPr lang="en-US" sz="2400" u="sng">
                          <a:latin typeface="Times New Roman" panose="02020603050405020304" pitchFamily="18" charset="0"/>
                          <a:cs typeface="Times New Roman" panose="02020603050405020304" pitchFamily="18" charset="0"/>
                          <a:sym typeface="+mn-ea"/>
                        </a:rPr>
                        <a:t>climbed</a:t>
                      </a:r>
                      <a:r>
                        <a:rPr lang="en-US" sz="2400">
                          <a:latin typeface="Times New Roman" panose="02020603050405020304" pitchFamily="18" charset="0"/>
                          <a:cs typeface="Times New Roman" panose="02020603050405020304" pitchFamily="18" charset="0"/>
                          <a:sym typeface="+mn-ea"/>
                        </a:rPr>
                        <a:t> steeply to the summit.</a:t>
                      </a:r>
                      <a:endParaRPr lang="en-US" sz="2400">
                        <a:latin typeface="Times New Roman" panose="02020603050405020304" pitchFamily="18" charset="0"/>
                        <a:cs typeface="Times New Roman" panose="02020603050405020304" pitchFamily="18" charset="0"/>
                        <a:sym typeface="+mn-ea"/>
                      </a:endParaRPr>
                    </a:p>
                    <a:p>
                      <a:pPr marL="342900" indent="-342900">
                        <a:buFont typeface="Arial" panose="020B0604020202020204" pitchFamily="34" charset="0"/>
                        <a:buChar char="•"/>
                      </a:pPr>
                      <a:r>
                        <a:rPr lang="zh-CN" altLang="en-US" sz="1600" i="1">
                          <a:latin typeface="Times New Roman" panose="02020603050405020304" pitchFamily="18" charset="0"/>
                          <a:cs typeface="Times New Roman" panose="02020603050405020304" pitchFamily="18" charset="0"/>
                          <a:sym typeface="+mn-ea"/>
                        </a:rPr>
                        <a:t>steeply /ˈstiːpli/ adv. 陡峭地；险峻地</a:t>
                      </a:r>
                      <a:endParaRPr lang="zh-CN" altLang="en-US" sz="1600" i="1">
                        <a:latin typeface="Times New Roman" panose="02020603050405020304" pitchFamily="18" charset="0"/>
                        <a:cs typeface="Times New Roman" panose="02020603050405020304" pitchFamily="18" charset="0"/>
                        <a:sym typeface="+mn-ea"/>
                      </a:endParaRPr>
                    </a:p>
                    <a:p>
                      <a:pPr marL="342900" indent="-342900">
                        <a:buFont typeface="Arial" panose="020B0604020202020204" pitchFamily="34" charset="0"/>
                        <a:buChar char="•"/>
                      </a:pPr>
                      <a:r>
                        <a:rPr lang="zh-CN" altLang="en-US" sz="1600" i="1">
                          <a:latin typeface="Times New Roman" panose="02020603050405020304" pitchFamily="18" charset="0"/>
                          <a:cs typeface="Times New Roman" panose="02020603050405020304" pitchFamily="18" charset="0"/>
                          <a:sym typeface="+mn-ea"/>
                        </a:rPr>
                        <a:t>summit /ˈsʌmɪt/ n. 顶点；最高级会议；最高阶层</a:t>
                      </a:r>
                      <a:endParaRPr lang="zh-CN" altLang="en-US" sz="1600" i="1">
                        <a:latin typeface="Times New Roman" panose="02020603050405020304" pitchFamily="18" charset="0"/>
                        <a:cs typeface="Times New Roman" panose="02020603050405020304" pitchFamily="18" charset="0"/>
                        <a:sym typeface="+mn-ea"/>
                      </a:endParaRPr>
                    </a:p>
                  </a:txBody>
                  <a:tcPr>
                    <a:solidFill>
                      <a:srgbClr val="F0F4FB"/>
                    </a:solidFill>
                  </a:tcPr>
                </a:tc>
                <a:tc>
                  <a:txBody>
                    <a:bodyPr/>
                    <a:p>
                      <a:pPr>
                        <a:buNone/>
                      </a:pPr>
                      <a:r>
                        <a:rPr lang="zh-CN" altLang="en-US" sz="2000">
                          <a:solidFill>
                            <a:srgbClr val="7030A0"/>
                          </a:solidFill>
                          <a:sym typeface="+mn-ea"/>
                        </a:rPr>
                        <a:t>☞</a:t>
                      </a:r>
                      <a:r>
                        <a:rPr sz="2000">
                          <a:sym typeface="+mn-ea"/>
                        </a:rPr>
                        <a:t>半夜里，天空变得晴朗了。夜晚很安静，几乎没有风，只有大自然的声音和篝火的火焰与我们作伴。</a:t>
                      </a:r>
                      <a:endParaRPr sz="2000"/>
                    </a:p>
                    <a:p>
                      <a:pPr>
                        <a:buNone/>
                      </a:pPr>
                      <a:r>
                        <a:rPr lang="zh-CN" altLang="en-US" sz="2000">
                          <a:solidFill>
                            <a:srgbClr val="7030A0"/>
                          </a:solidFill>
                          <a:sym typeface="+mn-ea"/>
                        </a:rPr>
                        <a:t>☞</a:t>
                      </a:r>
                      <a:r>
                        <a:rPr lang="en-US" sz="2000">
                          <a:sym typeface="+mn-ea"/>
                        </a:rPr>
                        <a:t>静得连针掉在地上都能听见。</a:t>
                      </a:r>
                      <a:endParaRPr lang="en-US" sz="2000">
                        <a:sym typeface="+mn-ea"/>
                      </a:endParaRPr>
                    </a:p>
                    <a:p>
                      <a:pPr>
                        <a:buNone/>
                      </a:pPr>
                      <a:r>
                        <a:rPr lang="zh-CN" altLang="en-US" sz="2000">
                          <a:solidFill>
                            <a:srgbClr val="7030A0"/>
                          </a:solidFill>
                          <a:sym typeface="+mn-ea"/>
                        </a:rPr>
                        <a:t>☞</a:t>
                      </a:r>
                      <a:r>
                        <a:rPr lang="en-US" sz="2000">
                          <a:sym typeface="+mn-ea"/>
                        </a:rPr>
                        <a:t>山那边传来猫头鹰的叫声——不吉利的声音！</a:t>
                      </a:r>
                      <a:endParaRPr lang="en-US" sz="2000">
                        <a:sym typeface="+mn-ea"/>
                      </a:endParaRPr>
                    </a:p>
                    <a:p>
                      <a:pPr>
                        <a:buNone/>
                      </a:pPr>
                      <a:r>
                        <a:rPr lang="zh-CN" altLang="en-US" sz="2000">
                          <a:solidFill>
                            <a:srgbClr val="7030A0"/>
                          </a:solidFill>
                          <a:sym typeface="+mn-ea"/>
                        </a:rPr>
                        <a:t>☞</a:t>
                      </a:r>
                      <a:r>
                        <a:rPr lang="en-US" sz="2000">
                          <a:sym typeface="+mn-ea"/>
                        </a:rPr>
                        <a:t>他唱歌时山谷发出回声。</a:t>
                      </a:r>
                      <a:endParaRPr lang="en-US" sz="2000">
                        <a:sym typeface="+mn-ea"/>
                      </a:endParaRPr>
                    </a:p>
                    <a:p>
                      <a:pPr>
                        <a:buNone/>
                      </a:pPr>
                      <a:r>
                        <a:rPr lang="zh-CN" altLang="en-US" sz="2000">
                          <a:solidFill>
                            <a:srgbClr val="7030A0"/>
                          </a:solidFill>
                          <a:sym typeface="+mn-ea"/>
                        </a:rPr>
                        <a:t>☞</a:t>
                      </a:r>
                      <a:r>
                        <a:rPr lang="en-US" sz="2000">
                          <a:sym typeface="+mn-ea"/>
                        </a:rPr>
                        <a:t>他的声音在岩壁中回响。</a:t>
                      </a:r>
                      <a:endParaRPr lang="en-US" sz="2000">
                        <a:sym typeface="+mn-ea"/>
                      </a:endParaRPr>
                    </a:p>
                    <a:p>
                      <a:pPr>
                        <a:buNone/>
                      </a:pPr>
                      <a:r>
                        <a:rPr lang="zh-CN" altLang="en-US" sz="2000">
                          <a:solidFill>
                            <a:srgbClr val="7030A0"/>
                          </a:solidFill>
                          <a:sym typeface="+mn-ea"/>
                        </a:rPr>
                        <a:t>☞</a:t>
                      </a:r>
                      <a:r>
                        <a:rPr lang="en-US" sz="2000">
                          <a:latin typeface="Times New Roman" panose="02020603050405020304" pitchFamily="18" charset="0"/>
                          <a:cs typeface="Times New Roman" panose="02020603050405020304" pitchFamily="18" charset="0"/>
                          <a:sym typeface="+mn-ea"/>
                        </a:rPr>
                        <a:t>这条小路陡峭地通向山顶</a:t>
                      </a:r>
                      <a:r>
                        <a:rPr lang="en-US" sz="2400">
                          <a:latin typeface="Times New Roman" panose="02020603050405020304" pitchFamily="18" charset="0"/>
                          <a:cs typeface="Times New Roman" panose="02020603050405020304" pitchFamily="18" charset="0"/>
                          <a:sym typeface="+mn-ea"/>
                        </a:rPr>
                        <a:t>。</a:t>
                      </a:r>
                      <a:endParaRPr lang="en-US" sz="2400">
                        <a:latin typeface="Times New Roman" panose="02020603050405020304" pitchFamily="18" charset="0"/>
                        <a:cs typeface="Times New Roman" panose="02020603050405020304" pitchFamily="18" charset="0"/>
                        <a:sym typeface="+mn-ea"/>
                      </a:endParaRPr>
                    </a:p>
                    <a:p>
                      <a:pPr>
                        <a:buNone/>
                      </a:pPr>
                      <a:endParaRPr lang="en-US" sz="2400">
                        <a:latin typeface="Times New Roman" panose="02020603050405020304" pitchFamily="18" charset="0"/>
                        <a:cs typeface="Times New Roman" panose="02020603050405020304" pitchFamily="18" charset="0"/>
                        <a:sym typeface="+mn-ea"/>
                      </a:endParaRPr>
                    </a:p>
                  </a:txBody>
                  <a:tcPr>
                    <a:solidFill>
                      <a:srgbClr val="F0F4FB"/>
                    </a:solidFill>
                  </a:tcPr>
                </a:tc>
              </a:tr>
            </a:tbl>
          </a:graphicData>
        </a:graphic>
      </p:graphicFrame>
      <p:sp>
        <p:nvSpPr>
          <p:cNvPr id="3" name="Rectangle 7"/>
          <p:cNvSpPr>
            <a:spLocks noChangeArrowheads="1"/>
          </p:cNvSpPr>
          <p:nvPr/>
        </p:nvSpPr>
        <p:spPr bwMode="auto">
          <a:xfrm>
            <a:off x="127000" y="224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
            <a:off x="128905" y="1270"/>
            <a:ext cx="876300" cy="971550"/>
          </a:xfrm>
          <a:prstGeom prst="rect">
            <a:avLst/>
          </a:prstGeom>
        </p:spPr>
      </p:pic>
      <p:pic>
        <p:nvPicPr>
          <p:cNvPr id="7" name="图片 6"/>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353060" y="113030"/>
            <a:ext cx="509270" cy="50800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208087" y="839345"/>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 name="矩形 1"/>
          <p:cNvSpPr/>
          <p:nvPr/>
        </p:nvSpPr>
        <p:spPr>
          <a:xfrm>
            <a:off x="515620" y="1002665"/>
            <a:ext cx="11389360" cy="521970"/>
          </a:xfrm>
          <a:prstGeom prst="rect">
            <a:avLst/>
          </a:prstGeom>
        </p:spPr>
        <p:txBody>
          <a:bodyPr wrap="square">
            <a:spAutoFit/>
          </a:bodyPr>
          <a:lstStyle/>
          <a:p>
            <a:pPr algn="l"/>
            <a:r>
              <a:rPr lang="en-US" altLang="zh-CN" sz="2000" b="1" dirty="0">
                <a:solidFill>
                  <a:srgbClr val="C00000"/>
                </a:solidFill>
                <a:latin typeface="华康俪金黑W8(P)" pitchFamily="34" charset="-122"/>
                <a:ea typeface="华康俪金黑W8(P)" pitchFamily="34" charset="-122"/>
              </a:rPr>
              <a:t>3-</a:t>
            </a:r>
            <a:r>
              <a:rPr lang="en-US" altLang="zh-CN" sz="2000" b="1" dirty="0" smtClean="0">
                <a:solidFill>
                  <a:srgbClr val="C00000"/>
                </a:solidFill>
                <a:latin typeface="华康俪金黑W8(P)" pitchFamily="34" charset="-122"/>
                <a:ea typeface="华康俪金黑W8(P)" pitchFamily="34" charset="-122"/>
              </a:rPr>
              <a:t>2-8 </a:t>
            </a:r>
            <a:r>
              <a:rPr lang="en-US" altLang="zh-CN" sz="2000" b="1" dirty="0">
                <a:solidFill>
                  <a:srgbClr val="C00000"/>
                </a:solidFill>
                <a:latin typeface="华康俪金黑W8(P)" pitchFamily="34" charset="-122"/>
                <a:ea typeface="华康俪金黑W8(P)" pitchFamily="34" charset="-122"/>
              </a:rPr>
              <a:t>Rhetorical devices(修辞手法)  suitable for this Lesson -- </a:t>
            </a:r>
            <a:r>
              <a:rPr lang="en-US" altLang="zh-CN" sz="2800" b="1" dirty="0">
                <a:solidFill>
                  <a:srgbClr val="002060"/>
                </a:solidFill>
                <a:latin typeface="Times New Roman" panose="02020603050405020304" pitchFamily="18" charset="0"/>
                <a:ea typeface="华康俪金黑W8(P)" pitchFamily="34" charset="-122"/>
                <a:cs typeface="Times New Roman" panose="02020603050405020304" pitchFamily="18" charset="0"/>
              </a:rPr>
              <a:t>Camp/ in the wild</a:t>
            </a:r>
            <a:endParaRPr lang="en-US" altLang="zh-CN" sz="2800" b="1" dirty="0">
              <a:solidFill>
                <a:srgbClr val="002060"/>
              </a:solidFill>
              <a:latin typeface="Times New Roman" panose="02020603050405020304" pitchFamily="18" charset="0"/>
              <a:ea typeface="华康俪金黑W8(P)" pitchFamily="34" charset="-122"/>
              <a:cs typeface="Times New Roman" panose="02020603050405020304" pitchFamily="18" charset="0"/>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箭头: 燕尾形 4"/>
          <p:cNvSpPr/>
          <p:nvPr/>
        </p:nvSpPr>
        <p:spPr>
          <a:xfrm>
            <a:off x="5073251" y="140519"/>
            <a:ext cx="1657446"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03  Skills</a:t>
            </a:r>
            <a:endParaRPr lang="zh-CN" altLang="en-US" dirty="0">
              <a:solidFill>
                <a:schemeClr val="bg1"/>
              </a:solidFill>
            </a:endParaRPr>
          </a:p>
        </p:txBody>
      </p:sp>
      <p:graphicFrame>
        <p:nvGraphicFramePr>
          <p:cNvPr id="6" name="表格 5"/>
          <p:cNvGraphicFramePr/>
          <p:nvPr>
            <p:custDataLst>
              <p:tags r:id="rId1"/>
            </p:custDataLst>
          </p:nvPr>
        </p:nvGraphicFramePr>
        <p:xfrm>
          <a:off x="260985" y="1524635"/>
          <a:ext cx="11771630" cy="4861560"/>
        </p:xfrm>
        <a:graphic>
          <a:graphicData uri="http://schemas.openxmlformats.org/drawingml/2006/table">
            <a:tbl>
              <a:tblPr firstRow="1" bandRow="1">
                <a:tableStyleId>{5C22544A-7EE6-4342-B048-85BDC9FD1C3A}</a:tableStyleId>
              </a:tblPr>
              <a:tblGrid>
                <a:gridCol w="8315960"/>
                <a:gridCol w="3455670"/>
              </a:tblGrid>
              <a:tr h="502920">
                <a:tc gridSpan="2">
                  <a:txBody>
                    <a:bodyPr/>
                    <a:p>
                      <a:pPr algn="ctr">
                        <a:buNone/>
                      </a:pPr>
                      <a:r>
                        <a:rPr lang="zh-CN" altLang="en-US" sz="2400"/>
                        <a:t>Metaphors隐喻  </a:t>
                      </a:r>
                      <a:endParaRPr lang="zh-CN" altLang="en-US" sz="2400"/>
                    </a:p>
                  </a:txBody>
                  <a:tcPr/>
                </a:tc>
                <a:tc hMerge="1">
                  <a:tcPr/>
                </a:tc>
              </a:tr>
              <a:tr h="1931035">
                <a:tc>
                  <a:txBody>
                    <a:bodyPr/>
                    <a:p>
                      <a:pPr>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en-US" sz="2400">
                          <a:latin typeface="Times New Roman" panose="02020603050405020304" pitchFamily="18" charset="0"/>
                          <a:cs typeface="Times New Roman" panose="02020603050405020304" pitchFamily="18" charset="0"/>
                          <a:sym typeface="+mn-ea"/>
                        </a:rPr>
                        <a:t>The fantastic/ magnificent landscape </a:t>
                      </a:r>
                      <a:r>
                        <a:rPr lang="en-US" sz="2400" u="sng">
                          <a:latin typeface="Times New Roman" panose="02020603050405020304" pitchFamily="18" charset="0"/>
                          <a:cs typeface="Times New Roman" panose="02020603050405020304" pitchFamily="18" charset="0"/>
                          <a:sym typeface="+mn-ea"/>
                        </a:rPr>
                        <a:t>unfolded before us</a:t>
                      </a:r>
                      <a:r>
                        <a:rPr lang="en-US" sz="2400">
                          <a:latin typeface="Times New Roman" panose="02020603050405020304" pitchFamily="18" charset="0"/>
                          <a:cs typeface="Times New Roman" panose="02020603050405020304" pitchFamily="18" charset="0"/>
                          <a:sym typeface="+mn-ea"/>
                        </a:rPr>
                        <a:t>/ </a:t>
                      </a:r>
                      <a:r>
                        <a:rPr lang="en-US" sz="2400" u="sng">
                          <a:latin typeface="Times New Roman" panose="02020603050405020304" pitchFamily="18" charset="0"/>
                          <a:cs typeface="Times New Roman" panose="02020603050405020304" pitchFamily="18" charset="0"/>
                          <a:sym typeface="+mn-ea"/>
                        </a:rPr>
                        <a:t>greeted us</a:t>
                      </a:r>
                      <a:r>
                        <a:rPr lang="en-US" sz="2400">
                          <a:latin typeface="Times New Roman" panose="02020603050405020304" pitchFamily="18" charset="0"/>
                          <a:cs typeface="Times New Roman" panose="02020603050405020304" pitchFamily="18" charset="0"/>
                          <a:sym typeface="+mn-ea"/>
                        </a:rPr>
                        <a:t> after scrambling up the side of a </a:t>
                      </a:r>
                      <a:r>
                        <a:rPr lang="en-US" sz="2400">
                          <a:solidFill>
                            <a:srgbClr val="C00000"/>
                          </a:solidFill>
                          <a:latin typeface="Times New Roman" panose="02020603050405020304" pitchFamily="18" charset="0"/>
                          <a:cs typeface="Times New Roman" panose="02020603050405020304" pitchFamily="18" charset="0"/>
                          <a:sym typeface="+mn-ea"/>
                        </a:rPr>
                        <a:t>cliff</a:t>
                      </a:r>
                      <a:r>
                        <a:rPr lang="en-US" sz="2400">
                          <a:latin typeface="Times New Roman" panose="02020603050405020304" pitchFamily="18" charset="0"/>
                          <a:cs typeface="Times New Roman" panose="02020603050405020304" pitchFamily="18" charset="0"/>
                          <a:sym typeface="+mn-ea"/>
                        </a:rPr>
                        <a:t>. We rigged up </a:t>
                      </a:r>
                      <a:r>
                        <a:rPr lang="en-US" sz="2400">
                          <a:solidFill>
                            <a:srgbClr val="C00000"/>
                          </a:solidFill>
                          <a:latin typeface="Times New Roman" panose="02020603050405020304" pitchFamily="18" charset="0"/>
                          <a:cs typeface="Times New Roman" panose="02020603050405020304" pitchFamily="18" charset="0"/>
                          <a:sym typeface="+mn-ea"/>
                        </a:rPr>
                        <a:t>a shelter</a:t>
                      </a:r>
                      <a:r>
                        <a:rPr lang="en-US" sz="2400">
                          <a:latin typeface="Times New Roman" panose="02020603050405020304" pitchFamily="18" charset="0"/>
                          <a:cs typeface="Times New Roman" panose="02020603050405020304" pitchFamily="18" charset="0"/>
                          <a:sym typeface="+mn-ea"/>
                        </a:rPr>
                        <a:t> for the night on a narrow</a:t>
                      </a:r>
                      <a:r>
                        <a:rPr lang="en-US" sz="2400">
                          <a:solidFill>
                            <a:srgbClr val="C00000"/>
                          </a:solidFill>
                          <a:latin typeface="Times New Roman" panose="02020603050405020304" pitchFamily="18" charset="0"/>
                          <a:cs typeface="Times New Roman" panose="02020603050405020304" pitchFamily="18" charset="0"/>
                          <a:sym typeface="+mn-ea"/>
                        </a:rPr>
                        <a:t> ledge</a:t>
                      </a:r>
                      <a:r>
                        <a:rPr lang="en-US" sz="2400">
                          <a:latin typeface="Times New Roman" panose="02020603050405020304" pitchFamily="18" charset="0"/>
                          <a:cs typeface="Times New Roman" panose="02020603050405020304" pitchFamily="18" charset="0"/>
                          <a:sym typeface="+mn-ea"/>
                        </a:rPr>
                        <a:t>.</a:t>
                      </a:r>
                      <a:endParaRPr lang="en-US" sz="2400">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en-US" sz="1600" i="1">
                          <a:latin typeface="Times New Roman" panose="02020603050405020304" pitchFamily="18" charset="0"/>
                          <a:cs typeface="Times New Roman" panose="02020603050405020304" pitchFamily="18" charset="0"/>
                          <a:sym typeface="+mn-ea"/>
                        </a:rPr>
                        <a:t>magnificent /mæɡˈnɪfɪsnt/ adj. 高尚的；壮丽的；华丽的；宏伟的</a:t>
                      </a:r>
                      <a:endParaRPr lang="en-US" sz="1600" i="1">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en-US" sz="1600" i="1">
                          <a:latin typeface="Times New Roman" panose="02020603050405020304" pitchFamily="18" charset="0"/>
                          <a:cs typeface="Times New Roman" panose="02020603050405020304" pitchFamily="18" charset="0"/>
                          <a:sym typeface="+mn-ea"/>
                        </a:rPr>
                        <a:t>scramble /ˈskræmbl/ v. （迅速而吃力地）爬 n. （尤指需要手脚并用的）艰难行走，攀登</a:t>
                      </a:r>
                      <a:endParaRPr lang="en-US" sz="1600" i="1">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en-US" sz="1600" i="1">
                          <a:latin typeface="Times New Roman" panose="02020603050405020304" pitchFamily="18" charset="0"/>
                          <a:cs typeface="Times New Roman" panose="02020603050405020304" pitchFamily="18" charset="0"/>
                          <a:sym typeface="+mn-ea"/>
                        </a:rPr>
                        <a:t>cliff /klɪf/ n. 悬崖；绝壁</a:t>
                      </a:r>
                      <a:endParaRPr lang="en-US" sz="1600" i="1">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en-US" sz="1600" i="1">
                          <a:latin typeface="Times New Roman" panose="02020603050405020304" pitchFamily="18" charset="0"/>
                          <a:cs typeface="Times New Roman" panose="02020603050405020304" pitchFamily="18" charset="0"/>
                          <a:sym typeface="+mn-ea"/>
                        </a:rPr>
                        <a:t>rig /rɪɡ/ v. 操纵；装配；装扮</a:t>
                      </a:r>
                      <a:endParaRPr lang="en-US" sz="1600" i="1">
                        <a:latin typeface="Times New Roman" panose="02020603050405020304" pitchFamily="18" charset="0"/>
                        <a:cs typeface="Times New Roman" panose="02020603050405020304" pitchFamily="18" charset="0"/>
                        <a:sym typeface="+mn-ea"/>
                      </a:endParaRPr>
                    </a:p>
                    <a:p>
                      <a:pPr>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en-US" sz="2400">
                          <a:latin typeface="Times New Roman" panose="02020603050405020304" pitchFamily="18" charset="0"/>
                          <a:cs typeface="Times New Roman" panose="02020603050405020304" pitchFamily="18" charset="0"/>
                          <a:sym typeface="+mn-ea"/>
                        </a:rPr>
                        <a:t>The clearing in </a:t>
                      </a:r>
                      <a:r>
                        <a:rPr lang="en-US" sz="2400">
                          <a:solidFill>
                            <a:srgbClr val="C00000"/>
                          </a:solidFill>
                          <a:latin typeface="Times New Roman" panose="02020603050405020304" pitchFamily="18" charset="0"/>
                          <a:cs typeface="Times New Roman" panose="02020603050405020304" pitchFamily="18" charset="0"/>
                          <a:sym typeface="+mn-ea"/>
                        </a:rPr>
                        <a:t>the woods</a:t>
                      </a:r>
                      <a:r>
                        <a:rPr lang="en-US" sz="2400">
                          <a:latin typeface="Times New Roman" panose="02020603050405020304" pitchFamily="18" charset="0"/>
                          <a:cs typeface="Times New Roman" panose="02020603050405020304" pitchFamily="18" charset="0"/>
                          <a:sym typeface="+mn-ea"/>
                        </a:rPr>
                        <a:t> </a:t>
                      </a:r>
                      <a:r>
                        <a:rPr lang="en-US" sz="2400" u="sng">
                          <a:latin typeface="Times New Roman" panose="02020603050405020304" pitchFamily="18" charset="0"/>
                          <a:cs typeface="Times New Roman" panose="02020603050405020304" pitchFamily="18" charset="0"/>
                          <a:sym typeface="+mn-ea"/>
                        </a:rPr>
                        <a:t>held a circle of</a:t>
                      </a:r>
                      <a:r>
                        <a:rPr lang="en-US" sz="2400">
                          <a:latin typeface="Times New Roman" panose="02020603050405020304" pitchFamily="18" charset="0"/>
                          <a:cs typeface="Times New Roman" panose="02020603050405020304" pitchFamily="18" charset="0"/>
                          <a:sym typeface="+mn-ea"/>
                        </a:rPr>
                        <a:t> ten cabins. </a:t>
                      </a:r>
                      <a:r>
                        <a:rPr lang="en-US" sz="2400">
                          <a:solidFill>
                            <a:srgbClr val="C00000"/>
                          </a:solidFill>
                          <a:latin typeface="Times New Roman" panose="02020603050405020304" pitchFamily="18" charset="0"/>
                          <a:cs typeface="Times New Roman" panose="02020603050405020304" pitchFamily="18" charset="0"/>
                          <a:sym typeface="+mn-ea"/>
                        </a:rPr>
                        <a:t>Rose bushes</a:t>
                      </a:r>
                      <a:r>
                        <a:rPr lang="en-US" sz="2400">
                          <a:latin typeface="Times New Roman" panose="02020603050405020304" pitchFamily="18" charset="0"/>
                          <a:cs typeface="Times New Roman" panose="02020603050405020304" pitchFamily="18" charset="0"/>
                          <a:sym typeface="+mn-ea"/>
                        </a:rPr>
                        <a:t> </a:t>
                      </a:r>
                      <a:r>
                        <a:rPr lang="en-US" sz="2400" u="sng">
                          <a:latin typeface="Times New Roman" panose="02020603050405020304" pitchFamily="18" charset="0"/>
                          <a:cs typeface="Times New Roman" panose="02020603050405020304" pitchFamily="18" charset="0"/>
                          <a:sym typeface="+mn-ea"/>
                        </a:rPr>
                        <a:t>stood</a:t>
                      </a:r>
                      <a:r>
                        <a:rPr lang="en-US" sz="2400">
                          <a:latin typeface="Times New Roman" panose="02020603050405020304" pitchFamily="18" charset="0"/>
                          <a:cs typeface="Times New Roman" panose="02020603050405020304" pitchFamily="18" charset="0"/>
                          <a:sym typeface="+mn-ea"/>
                        </a:rPr>
                        <a:t> by each door, their silky blossoms </a:t>
                      </a:r>
                      <a:r>
                        <a:rPr lang="en-US" sz="2400" u="sng">
                          <a:latin typeface="Times New Roman" panose="02020603050405020304" pitchFamily="18" charset="0"/>
                          <a:cs typeface="Times New Roman" panose="02020603050405020304" pitchFamily="18" charset="0"/>
                          <a:sym typeface="+mn-ea"/>
                        </a:rPr>
                        <a:t>attended</a:t>
                      </a:r>
                      <a:r>
                        <a:rPr lang="en-US" sz="2400">
                          <a:latin typeface="Times New Roman" panose="02020603050405020304" pitchFamily="18" charset="0"/>
                          <a:cs typeface="Times New Roman" panose="02020603050405020304" pitchFamily="18" charset="0"/>
                          <a:sym typeface="+mn-ea"/>
                        </a:rPr>
                        <a:t> by bumblebees. A soft breeze blew in from the surrounding woods, </a:t>
                      </a:r>
                      <a:r>
                        <a:rPr lang="en-US" sz="2400" u="sng">
                          <a:latin typeface="Times New Roman" panose="02020603050405020304" pitchFamily="18" charset="0"/>
                          <a:cs typeface="Times New Roman" panose="02020603050405020304" pitchFamily="18" charset="0"/>
                          <a:sym typeface="+mn-ea"/>
                        </a:rPr>
                        <a:t>fluttering</a:t>
                      </a:r>
                      <a:r>
                        <a:rPr lang="en-US" sz="2400">
                          <a:latin typeface="Times New Roman" panose="02020603050405020304" pitchFamily="18" charset="0"/>
                          <a:cs typeface="Times New Roman" panose="02020603050405020304" pitchFamily="18" charset="0"/>
                          <a:sym typeface="+mn-ea"/>
                        </a:rPr>
                        <a:t> the curtains at each window and </a:t>
                      </a:r>
                      <a:r>
                        <a:rPr lang="en-US" sz="2400" u="sng">
                          <a:latin typeface="Times New Roman" panose="02020603050405020304" pitchFamily="18" charset="0"/>
                          <a:cs typeface="Times New Roman" panose="02020603050405020304" pitchFamily="18" charset="0"/>
                          <a:sym typeface="+mn-ea"/>
                        </a:rPr>
                        <a:t>raising</a:t>
                      </a:r>
                      <a:r>
                        <a:rPr lang="en-US" sz="2400">
                          <a:latin typeface="Times New Roman" panose="02020603050405020304" pitchFamily="18" charset="0"/>
                          <a:cs typeface="Times New Roman" panose="02020603050405020304" pitchFamily="18" charset="0"/>
                          <a:sym typeface="+mn-ea"/>
                        </a:rPr>
                        <a:t> the hair on my arms.     </a:t>
                      </a:r>
                      <a:endParaRPr lang="en-US" sz="2400">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en-US" sz="1600" i="1">
                          <a:latin typeface="Times New Roman" panose="02020603050405020304" pitchFamily="18" charset="0"/>
                          <a:cs typeface="Times New Roman" panose="02020603050405020304" pitchFamily="18" charset="0"/>
                          <a:sym typeface="+mn-ea"/>
                        </a:rPr>
                        <a:t>clearing /ˈklɪərɪŋ/n. 结算；空地；清扫</a:t>
                      </a:r>
                      <a:endParaRPr lang="en-US" sz="1600" i="1">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en-US" sz="1600" i="1">
                          <a:latin typeface="Times New Roman" panose="02020603050405020304" pitchFamily="18" charset="0"/>
                          <a:cs typeface="Times New Roman" panose="02020603050405020304" pitchFamily="18" charset="0"/>
                          <a:sym typeface="+mn-ea"/>
                        </a:rPr>
                        <a:t>flutter /ˈflʌtə(r)/v. 飘动；（鸟或昆虫）鼓翼；飞来飞去；（心脏等）怦怦乱跳</a:t>
                      </a:r>
                      <a:endParaRPr lang="en-US" sz="1600" i="1">
                        <a:latin typeface="Times New Roman" panose="02020603050405020304" pitchFamily="18" charset="0"/>
                        <a:cs typeface="Times New Roman" panose="02020603050405020304" pitchFamily="18" charset="0"/>
                        <a:sym typeface="+mn-ea"/>
                      </a:endParaRPr>
                    </a:p>
                  </a:txBody>
                  <a:tcPr>
                    <a:solidFill>
                      <a:srgbClr val="F0F4FB"/>
                    </a:solidFill>
                  </a:tcPr>
                </a:tc>
                <a:tc>
                  <a:txBody>
                    <a:bodyPr/>
                    <a:p>
                      <a:pPr>
                        <a:buNone/>
                      </a:pPr>
                      <a:r>
                        <a:rPr lang="zh-CN" sz="2000">
                          <a:solidFill>
                            <a:srgbClr val="7030A0"/>
                          </a:solidFill>
                          <a:latin typeface="Times New Roman" panose="02020603050405020304" pitchFamily="18" charset="0"/>
                          <a:cs typeface="Times New Roman" panose="02020603050405020304" pitchFamily="18" charset="0"/>
                          <a:sym typeface="+mn-ea"/>
                        </a:rPr>
                        <a:t>☞</a:t>
                      </a:r>
                      <a:r>
                        <a:rPr sz="2000">
                          <a:sym typeface="+mn-ea"/>
                        </a:rPr>
                        <a:t>爬上悬崖后，壮丽的景色展现在我们面前。我们在一个</a:t>
                      </a:r>
                      <a:r>
                        <a:rPr lang="zh-CN" sz="2000">
                          <a:sym typeface="+mn-ea"/>
                        </a:rPr>
                        <a:t>突出的</a:t>
                      </a:r>
                      <a:r>
                        <a:rPr sz="2000">
                          <a:sym typeface="+mn-ea"/>
                        </a:rPr>
                        <a:t>狭窄岩</a:t>
                      </a:r>
                      <a:r>
                        <a:rPr lang="zh-CN" sz="2000">
                          <a:sym typeface="+mn-ea"/>
                        </a:rPr>
                        <a:t>石上匆匆</a:t>
                      </a:r>
                      <a:r>
                        <a:rPr sz="2000">
                          <a:sym typeface="+mn-ea"/>
                        </a:rPr>
                        <a:t>架</a:t>
                      </a:r>
                      <a:r>
                        <a:rPr lang="zh-CN" sz="2000">
                          <a:sym typeface="+mn-ea"/>
                        </a:rPr>
                        <a:t>起</a:t>
                      </a:r>
                      <a:r>
                        <a:rPr sz="2000">
                          <a:sym typeface="+mn-ea"/>
                        </a:rPr>
                        <a:t>一个</a:t>
                      </a:r>
                      <a:r>
                        <a:rPr lang="zh-CN" sz="2000">
                          <a:sym typeface="+mn-ea"/>
                        </a:rPr>
                        <a:t>帐篷</a:t>
                      </a:r>
                      <a:r>
                        <a:rPr sz="2000">
                          <a:sym typeface="+mn-ea"/>
                        </a:rPr>
                        <a:t>过夜。</a:t>
                      </a:r>
                      <a:endParaRPr sz="2000">
                        <a:sym typeface="+mn-ea"/>
                      </a:endParaRPr>
                    </a:p>
                    <a:p>
                      <a:pPr>
                        <a:buNone/>
                      </a:pPr>
                      <a:r>
                        <a:rPr lang="zh-CN" sz="2000">
                          <a:solidFill>
                            <a:srgbClr val="7030A0"/>
                          </a:solidFill>
                          <a:latin typeface="Times New Roman" panose="02020603050405020304" pitchFamily="18" charset="0"/>
                          <a:cs typeface="Times New Roman" panose="02020603050405020304" pitchFamily="18" charset="0"/>
                          <a:sym typeface="+mn-ea"/>
                        </a:rPr>
                        <a:t>☞</a:t>
                      </a:r>
                      <a:r>
                        <a:rPr sz="2000">
                          <a:sym typeface="+mn-ea"/>
                        </a:rPr>
                        <a:t>树林里的空地上有一圈十间小屋。每扇门旁都有玫瑰花丛，柔滑的花朵上点缀着大黄蜂。微风从周围的树林吹进来，吹动着每扇窗户的窗帘，撩起了我手臂上的毛发。</a:t>
                      </a:r>
                      <a:endParaRPr sz="2000">
                        <a:sym typeface="+mn-ea"/>
                      </a:endParaRPr>
                    </a:p>
                  </a:txBody>
                  <a:tcPr>
                    <a:solidFill>
                      <a:srgbClr val="F0F4FB"/>
                    </a:solidFill>
                  </a:tcPr>
                </a:tc>
              </a:tr>
            </a:tbl>
          </a:graphicData>
        </a:graphic>
      </p:graphicFrame>
      <p:sp>
        <p:nvSpPr>
          <p:cNvPr id="3" name="Rectangle 7"/>
          <p:cNvSpPr>
            <a:spLocks noChangeArrowheads="1"/>
          </p:cNvSpPr>
          <p:nvPr/>
        </p:nvSpPr>
        <p:spPr bwMode="auto">
          <a:xfrm>
            <a:off x="127000" y="224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
            <a:off x="128905" y="1270"/>
            <a:ext cx="876300" cy="971550"/>
          </a:xfrm>
          <a:prstGeom prst="rect">
            <a:avLst/>
          </a:prstGeom>
        </p:spPr>
      </p:pic>
      <p:pic>
        <p:nvPicPr>
          <p:cNvPr id="7" name="图片 6"/>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353060" y="113030"/>
            <a:ext cx="509270" cy="50800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208087" y="839345"/>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 name="矩形 1"/>
          <p:cNvSpPr/>
          <p:nvPr/>
        </p:nvSpPr>
        <p:spPr>
          <a:xfrm>
            <a:off x="515620" y="1002665"/>
            <a:ext cx="11389360" cy="521970"/>
          </a:xfrm>
          <a:prstGeom prst="rect">
            <a:avLst/>
          </a:prstGeom>
        </p:spPr>
        <p:txBody>
          <a:bodyPr wrap="square">
            <a:spAutoFit/>
          </a:bodyPr>
          <a:lstStyle/>
          <a:p>
            <a:pPr algn="l"/>
            <a:r>
              <a:rPr lang="en-US" altLang="zh-CN" sz="2000" b="1" dirty="0">
                <a:solidFill>
                  <a:srgbClr val="C00000"/>
                </a:solidFill>
                <a:latin typeface="华康俪金黑W8(P)" pitchFamily="34" charset="-122"/>
                <a:ea typeface="华康俪金黑W8(P)" pitchFamily="34" charset="-122"/>
              </a:rPr>
              <a:t>3-</a:t>
            </a:r>
            <a:r>
              <a:rPr lang="en-US" altLang="zh-CN" sz="2000" b="1" dirty="0" smtClean="0">
                <a:solidFill>
                  <a:srgbClr val="C00000"/>
                </a:solidFill>
                <a:latin typeface="华康俪金黑W8(P)" pitchFamily="34" charset="-122"/>
                <a:ea typeface="华康俪金黑W8(P)" pitchFamily="34" charset="-122"/>
              </a:rPr>
              <a:t>2-8 </a:t>
            </a:r>
            <a:r>
              <a:rPr lang="en-US" altLang="zh-CN" sz="2000" b="1" dirty="0">
                <a:solidFill>
                  <a:srgbClr val="C00000"/>
                </a:solidFill>
                <a:latin typeface="华康俪金黑W8(P)" pitchFamily="34" charset="-122"/>
                <a:ea typeface="华康俪金黑W8(P)" pitchFamily="34" charset="-122"/>
              </a:rPr>
              <a:t>Rhetorical devices(修辞手法)  suitable for this Lesson -- </a:t>
            </a:r>
            <a:r>
              <a:rPr lang="en-US" altLang="zh-CN" sz="2800" b="1" dirty="0">
                <a:solidFill>
                  <a:srgbClr val="002060"/>
                </a:solidFill>
                <a:latin typeface="Times New Roman" panose="02020603050405020304" pitchFamily="18" charset="0"/>
                <a:ea typeface="华康俪金黑W8(P)" pitchFamily="34" charset="-122"/>
                <a:cs typeface="Times New Roman" panose="02020603050405020304" pitchFamily="18" charset="0"/>
              </a:rPr>
              <a:t>Camp/ in the wild</a:t>
            </a:r>
            <a:endParaRPr lang="en-US" altLang="zh-CN" sz="2800" b="1" dirty="0">
              <a:solidFill>
                <a:srgbClr val="002060"/>
              </a:solidFill>
              <a:latin typeface="Times New Roman" panose="02020603050405020304" pitchFamily="18" charset="0"/>
              <a:ea typeface="华康俪金黑W8(P)" pitchFamily="34" charset="-122"/>
              <a:cs typeface="Times New Roman" panose="02020603050405020304" pitchFamily="18" charset="0"/>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箭头: 燕尾形 4"/>
          <p:cNvSpPr/>
          <p:nvPr/>
        </p:nvSpPr>
        <p:spPr>
          <a:xfrm>
            <a:off x="5073251" y="140519"/>
            <a:ext cx="1657446"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03  Skills</a:t>
            </a:r>
            <a:endParaRPr lang="zh-CN" altLang="en-US" dirty="0">
              <a:solidFill>
                <a:schemeClr val="bg1"/>
              </a:solidFill>
            </a:endParaRPr>
          </a:p>
        </p:txBody>
      </p:sp>
      <p:graphicFrame>
        <p:nvGraphicFramePr>
          <p:cNvPr id="6" name="表格 5"/>
          <p:cNvGraphicFramePr/>
          <p:nvPr>
            <p:custDataLst>
              <p:tags r:id="rId1"/>
            </p:custDataLst>
          </p:nvPr>
        </p:nvGraphicFramePr>
        <p:xfrm>
          <a:off x="260985" y="1524635"/>
          <a:ext cx="11771630" cy="4269740"/>
        </p:xfrm>
        <a:graphic>
          <a:graphicData uri="http://schemas.openxmlformats.org/drawingml/2006/table">
            <a:tbl>
              <a:tblPr firstRow="1" bandRow="1">
                <a:tableStyleId>{5C22544A-7EE6-4342-B048-85BDC9FD1C3A}</a:tableStyleId>
              </a:tblPr>
              <a:tblGrid>
                <a:gridCol w="8312150"/>
                <a:gridCol w="3459480"/>
              </a:tblGrid>
              <a:tr h="459740">
                <a:tc gridSpan="2">
                  <a:txBody>
                    <a:bodyPr/>
                    <a:p>
                      <a:pPr algn="ctr">
                        <a:buNone/>
                      </a:pPr>
                      <a:r>
                        <a:rPr lang="zh-CN" altLang="en-US" sz="2400" b="1">
                          <a:solidFill>
                            <a:schemeClr val="lt1"/>
                          </a:solidFill>
                          <a:sym typeface="+mn-ea"/>
                        </a:rPr>
                        <a:t> Similes 明喻</a:t>
                      </a:r>
                      <a:endParaRPr lang="zh-CN" altLang="en-US" sz="2400"/>
                    </a:p>
                  </a:txBody>
                  <a:tcPr>
                    <a:solidFill>
                      <a:schemeClr val="accent1"/>
                    </a:solidFill>
                  </a:tcPr>
                </a:tc>
                <a:tc hMerge="1">
                  <a:tcPr>
                    <a:solidFill>
                      <a:schemeClr val="accent1"/>
                    </a:solidFill>
                  </a:tcPr>
                </a:tc>
              </a:tr>
              <a:tr h="1931670">
                <a:tc>
                  <a:txBody>
                    <a:bodyPr/>
                    <a:p>
                      <a:pPr>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sz="2400">
                          <a:solidFill>
                            <a:srgbClr val="C00000"/>
                          </a:solidFill>
                          <a:latin typeface="Times New Roman" panose="02020603050405020304" pitchFamily="18" charset="0"/>
                          <a:cs typeface="Times New Roman" panose="02020603050405020304" pitchFamily="18" charset="0"/>
                          <a:sym typeface="+mn-ea"/>
                        </a:rPr>
                        <a:t>The stars </a:t>
                      </a:r>
                      <a:r>
                        <a:rPr sz="2400" u="sng">
                          <a:latin typeface="Times New Roman" panose="02020603050405020304" pitchFamily="18" charset="0"/>
                          <a:cs typeface="Times New Roman" panose="02020603050405020304" pitchFamily="18" charset="0"/>
                          <a:sym typeface="+mn-ea"/>
                        </a:rPr>
                        <a:t>sparkled like diamonds</a:t>
                      </a:r>
                      <a:r>
                        <a:rPr sz="2400">
                          <a:latin typeface="Times New Roman" panose="02020603050405020304" pitchFamily="18" charset="0"/>
                          <a:cs typeface="Times New Roman" panose="02020603050405020304" pitchFamily="18" charset="0"/>
                          <a:sym typeface="+mn-ea"/>
                        </a:rPr>
                        <a:t>. </a:t>
                      </a:r>
                      <a:endParaRPr sz="2400">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zh-CN" altLang="en-US" sz="1600" i="1">
                          <a:latin typeface="Times New Roman" panose="02020603050405020304" pitchFamily="18" charset="0"/>
                          <a:cs typeface="Times New Roman" panose="02020603050405020304" pitchFamily="18" charset="0"/>
                          <a:sym typeface="+mn-ea"/>
                        </a:rPr>
                        <a:t>sparkle ['spɑːkəl]  n. 闪耀；火花；活力  v.闪耀；发光</a:t>
                      </a:r>
                      <a:endParaRPr lang="zh-CN" altLang="en-US" sz="1600" i="1">
                        <a:latin typeface="Times New Roman" panose="02020603050405020304" pitchFamily="18" charset="0"/>
                        <a:cs typeface="Times New Roman" panose="02020603050405020304" pitchFamily="18" charset="0"/>
                        <a:sym typeface="+mn-ea"/>
                      </a:endParaRPr>
                    </a:p>
                    <a:p>
                      <a:pPr marL="342900" indent="-342900">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zh-CN" altLang="en-US" sz="2400">
                          <a:latin typeface="Times New Roman" panose="02020603050405020304" pitchFamily="18" charset="0"/>
                          <a:cs typeface="Times New Roman" panose="02020603050405020304" pitchFamily="18" charset="0"/>
                        </a:rPr>
                        <a:t>With</a:t>
                      </a:r>
                      <a:r>
                        <a:rPr lang="zh-CN" altLang="en-US" sz="2400">
                          <a:solidFill>
                            <a:srgbClr val="C00000"/>
                          </a:solidFill>
                          <a:latin typeface="Times New Roman" panose="02020603050405020304" pitchFamily="18" charset="0"/>
                          <a:cs typeface="Times New Roman" panose="02020603050405020304" pitchFamily="18" charset="0"/>
                        </a:rPr>
                        <a:t> the fierce wind </a:t>
                      </a:r>
                      <a:r>
                        <a:rPr lang="zh-CN" altLang="en-US" sz="2400">
                          <a:latin typeface="Times New Roman" panose="02020603050405020304" pitchFamily="18" charset="0"/>
                          <a:cs typeface="Times New Roman" panose="02020603050405020304" pitchFamily="18" charset="0"/>
                        </a:rPr>
                        <a:t>howling </a:t>
                      </a:r>
                      <a:r>
                        <a:rPr lang="zh-CN" altLang="en-US" sz="2400" u="sng">
                          <a:latin typeface="Times New Roman" panose="02020603050405020304" pitchFamily="18" charset="0"/>
                          <a:cs typeface="Times New Roman" panose="02020603050405020304" pitchFamily="18" charset="0"/>
                        </a:rPr>
                        <a:t>like a hungry wolf,</a:t>
                      </a:r>
                      <a:r>
                        <a:rPr lang="zh-CN" altLang="en-US" sz="2400">
                          <a:latin typeface="Times New Roman" panose="02020603050405020304" pitchFamily="18" charset="0"/>
                          <a:cs typeface="Times New Roman" panose="02020603050405020304" pitchFamily="18" charset="0"/>
                        </a:rPr>
                        <a:t> they huddled </a:t>
                      </a:r>
                      <a:endParaRPr lang="zh-CN" altLang="en-US" sz="2400">
                        <a:latin typeface="Times New Roman" panose="02020603050405020304" pitchFamily="18" charset="0"/>
                        <a:cs typeface="Times New Roman" panose="02020603050405020304" pitchFamily="18" charset="0"/>
                      </a:endParaRPr>
                    </a:p>
                    <a:p>
                      <a:pPr marL="342900" indent="-342900">
                        <a:buNone/>
                      </a:pPr>
                      <a:r>
                        <a:rPr lang="zh-CN" altLang="en-US" sz="2400">
                          <a:latin typeface="Times New Roman" panose="02020603050405020304" pitchFamily="18" charset="0"/>
                          <a:cs typeface="Times New Roman" panose="02020603050405020304" pitchFamily="18" charset="0"/>
                        </a:rPr>
                        <a:t>together in their camp for warmth. The </a:t>
                      </a:r>
                      <a:r>
                        <a:rPr lang="zh-CN" altLang="en-US" sz="2400">
                          <a:solidFill>
                            <a:srgbClr val="C00000"/>
                          </a:solidFill>
                          <a:latin typeface="Times New Roman" panose="02020603050405020304" pitchFamily="18" charset="0"/>
                          <a:cs typeface="Times New Roman" panose="02020603050405020304" pitchFamily="18" charset="0"/>
                        </a:rPr>
                        <a:t>sound of the whining lions</a:t>
                      </a:r>
                      <a:r>
                        <a:rPr lang="zh-CN" altLang="en-US" sz="2400">
                          <a:latin typeface="Times New Roman" panose="02020603050405020304" pitchFamily="18" charset="0"/>
                          <a:cs typeface="Times New Roman" panose="02020603050405020304" pitchFamily="18" charset="0"/>
                        </a:rPr>
                        <a:t> </a:t>
                      </a:r>
                      <a:endParaRPr lang="zh-CN" altLang="en-US" sz="2400">
                        <a:latin typeface="Times New Roman" panose="02020603050405020304" pitchFamily="18" charset="0"/>
                        <a:cs typeface="Times New Roman" panose="02020603050405020304" pitchFamily="18" charset="0"/>
                      </a:endParaRPr>
                    </a:p>
                    <a:p>
                      <a:pPr marL="342900" indent="-342900">
                        <a:buNone/>
                      </a:pPr>
                      <a:r>
                        <a:rPr lang="zh-CN" altLang="en-US" sz="2400" u="sng">
                          <a:latin typeface="Times New Roman" panose="02020603050405020304" pitchFamily="18" charset="0"/>
                          <a:cs typeface="Times New Roman" panose="02020603050405020304" pitchFamily="18" charset="0"/>
                        </a:rPr>
                        <a:t>made their hair stand on end</a:t>
                      </a:r>
                      <a:r>
                        <a:rPr lang="zh-CN" altLang="en-US" sz="2400">
                          <a:latin typeface="Times New Roman" panose="02020603050405020304" pitchFamily="18" charset="0"/>
                          <a:cs typeface="Times New Roman" panose="02020603050405020304" pitchFamily="18" charset="0"/>
                        </a:rPr>
                        <a:t>.</a:t>
                      </a:r>
                      <a:endParaRPr lang="zh-CN" altLang="en-US" sz="240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sz="1600" i="1">
                          <a:latin typeface="Times New Roman" panose="02020603050405020304" pitchFamily="18" charset="0"/>
                          <a:cs typeface="Times New Roman" panose="02020603050405020304" pitchFamily="18" charset="0"/>
                        </a:rPr>
                        <a:t>huddle /ˈhʌdl/ v. 挤在一起；缩成一团</a:t>
                      </a:r>
                      <a:endParaRPr lang="zh-CN" altLang="en-US" sz="1600" i="1">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sz="1600" i="1">
                          <a:latin typeface="Times New Roman" panose="02020603050405020304" pitchFamily="18" charset="0"/>
                          <a:cs typeface="Times New Roman" panose="02020603050405020304" pitchFamily="18" charset="0"/>
                        </a:rPr>
                        <a:t>whine /waɪn/ v. 发牢骚；哭诉；发呜呜声n. 抱怨；牢骚；哀鸣</a:t>
                      </a:r>
                      <a:endParaRPr lang="zh-CN" altLang="en-US" sz="1600" i="1">
                        <a:latin typeface="Times New Roman" panose="02020603050405020304" pitchFamily="18" charset="0"/>
                        <a:cs typeface="Times New Roman" panose="02020603050405020304" pitchFamily="18" charset="0"/>
                      </a:endParaRPr>
                    </a:p>
                    <a:p>
                      <a:pPr marL="342900" indent="-342900">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zh-CN" altLang="en-US" sz="2400" u="sng">
                          <a:latin typeface="Times New Roman" panose="02020603050405020304" pitchFamily="18" charset="0"/>
                          <a:cs typeface="Times New Roman" panose="02020603050405020304" pitchFamily="18" charset="0"/>
                        </a:rPr>
                        <a:t>Like a dim lamp</a:t>
                      </a:r>
                      <a:r>
                        <a:rPr lang="zh-CN" altLang="en-US" sz="2400">
                          <a:latin typeface="Times New Roman" panose="02020603050405020304" pitchFamily="18" charset="0"/>
                          <a:cs typeface="Times New Roman" panose="02020603050405020304" pitchFamily="18" charset="0"/>
                        </a:rPr>
                        <a:t>, the moon shone above and the stars twinkled </a:t>
                      </a:r>
                      <a:endParaRPr lang="zh-CN" altLang="en-US" sz="2400">
                        <a:latin typeface="Times New Roman" panose="02020603050405020304" pitchFamily="18" charset="0"/>
                        <a:cs typeface="Times New Roman" panose="02020603050405020304" pitchFamily="18" charset="0"/>
                      </a:endParaRPr>
                    </a:p>
                    <a:p>
                      <a:pPr marL="342900" indent="-342900">
                        <a:buNone/>
                      </a:pPr>
                      <a:r>
                        <a:rPr lang="zh-CN" altLang="en-US" sz="2400">
                          <a:latin typeface="Times New Roman" panose="02020603050405020304" pitchFamily="18" charset="0"/>
                          <a:cs typeface="Times New Roman" panose="02020603050405020304" pitchFamily="18" charset="0"/>
                        </a:rPr>
                        <a:t>their eyes </a:t>
                      </a:r>
                      <a:r>
                        <a:rPr lang="zh-CN" altLang="en-US" sz="2400" u="sng">
                          <a:latin typeface="Times New Roman" panose="02020603050405020304" pitchFamily="18" charset="0"/>
                          <a:cs typeface="Times New Roman" panose="02020603050405020304" pitchFamily="18" charset="0"/>
                        </a:rPr>
                        <a:t>with curiosity</a:t>
                      </a:r>
                      <a:r>
                        <a:rPr lang="zh-CN" altLang="en-US" sz="2400">
                          <a:latin typeface="Times New Roman" panose="02020603050405020304" pitchFamily="18" charset="0"/>
                          <a:cs typeface="Times New Roman" panose="02020603050405020304" pitchFamily="18" charset="0"/>
                        </a:rPr>
                        <a:t>.</a:t>
                      </a:r>
                      <a:endParaRPr lang="zh-CN" altLang="en-US" sz="240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sz="1600" i="1">
                          <a:latin typeface="Times New Roman" panose="02020603050405020304" pitchFamily="18" charset="0"/>
                          <a:cs typeface="Times New Roman" panose="02020603050405020304" pitchFamily="18" charset="0"/>
                        </a:rPr>
                        <a:t>dim /dɪm/adj. 暗淡的，昏暗的；模糊的，看不清的；悲观的  v. 使暗淡；变模糊</a:t>
                      </a:r>
                      <a:endParaRPr lang="zh-CN" altLang="en-US" sz="1600" i="1">
                        <a:latin typeface="Times New Roman" panose="02020603050405020304" pitchFamily="18" charset="0"/>
                        <a:cs typeface="Times New Roman" panose="02020603050405020304" pitchFamily="18" charset="0"/>
                      </a:endParaRPr>
                    </a:p>
                    <a:p>
                      <a:pPr marL="342900" indent="-342900" algn="l">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en-US" sz="2400">
                          <a:latin typeface="Times New Roman" panose="02020603050405020304" pitchFamily="18" charset="0"/>
                          <a:cs typeface="Times New Roman" panose="02020603050405020304" pitchFamily="18" charset="0"/>
                          <a:sym typeface="+mn-ea"/>
                        </a:rPr>
                        <a:t>The</a:t>
                      </a:r>
                      <a:r>
                        <a:rPr lang="en-US" sz="2400">
                          <a:solidFill>
                            <a:srgbClr val="C00000"/>
                          </a:solidFill>
                          <a:latin typeface="Times New Roman" panose="02020603050405020304" pitchFamily="18" charset="0"/>
                          <a:cs typeface="Times New Roman" panose="02020603050405020304" pitchFamily="18" charset="0"/>
                          <a:sym typeface="+mn-ea"/>
                        </a:rPr>
                        <a:t> air</a:t>
                      </a:r>
                      <a:r>
                        <a:rPr lang="en-US" sz="2400">
                          <a:latin typeface="Times New Roman" panose="02020603050405020304" pitchFamily="18" charset="0"/>
                          <a:cs typeface="Times New Roman" panose="02020603050405020304" pitchFamily="18" charset="0"/>
                          <a:sym typeface="+mn-ea"/>
                        </a:rPr>
                        <a:t> smelled</a:t>
                      </a:r>
                      <a:r>
                        <a:rPr lang="en-US" sz="2400" u="sng">
                          <a:latin typeface="Times New Roman" panose="02020603050405020304" pitchFamily="18" charset="0"/>
                          <a:cs typeface="Times New Roman" panose="02020603050405020304" pitchFamily="18" charset="0"/>
                          <a:sym typeface="+mn-ea"/>
                        </a:rPr>
                        <a:t> like dry leaves and cold tree bark and </a:t>
                      </a:r>
                      <a:endParaRPr lang="en-US" sz="2400" u="sng">
                        <a:latin typeface="Times New Roman" panose="02020603050405020304" pitchFamily="18" charset="0"/>
                        <a:cs typeface="Times New Roman" panose="02020603050405020304" pitchFamily="18" charset="0"/>
                        <a:sym typeface="+mn-ea"/>
                      </a:endParaRPr>
                    </a:p>
                    <a:p>
                      <a:pPr marL="342900" indent="-342900" algn="l">
                        <a:buNone/>
                      </a:pPr>
                      <a:r>
                        <a:rPr lang="en-US" sz="2400" u="sng">
                          <a:latin typeface="Times New Roman" panose="02020603050405020304" pitchFamily="18" charset="0"/>
                          <a:cs typeface="Times New Roman" panose="02020603050405020304" pitchFamily="18" charset="0"/>
                          <a:sym typeface="+mn-ea"/>
                        </a:rPr>
                        <a:t>impending winter.</a:t>
                      </a:r>
                      <a:r>
                        <a:rPr lang="en-US" sz="2400">
                          <a:latin typeface="Times New Roman" panose="02020603050405020304" pitchFamily="18" charset="0"/>
                          <a:cs typeface="Times New Roman" panose="02020603050405020304" pitchFamily="18" charset="0"/>
                          <a:sym typeface="+mn-ea"/>
                        </a:rPr>
                        <a:t> </a:t>
                      </a:r>
                      <a:endParaRPr lang="en-US" sz="2400">
                        <a:latin typeface="Times New Roman" panose="02020603050405020304" pitchFamily="18" charset="0"/>
                        <a:cs typeface="Times New Roman" panose="02020603050405020304" pitchFamily="18" charset="0"/>
                        <a:sym typeface="+mn-ea"/>
                      </a:endParaRPr>
                    </a:p>
                    <a:p>
                      <a:pPr marL="342900" indent="-342900">
                        <a:buFont typeface="Arial" panose="020B0604020202020204" pitchFamily="34" charset="0"/>
                        <a:buChar char="•"/>
                      </a:pPr>
                      <a:r>
                        <a:rPr lang="zh-CN" altLang="en-US" sz="1600" i="1">
                          <a:latin typeface="Times New Roman" panose="02020603050405020304" pitchFamily="18" charset="0"/>
                          <a:cs typeface="Times New Roman" panose="02020603050405020304" pitchFamily="18" charset="0"/>
                        </a:rPr>
                        <a:t>impending /ɪmˈpendɪŋ/ adj. 即将发生的；迫切的；悬挂的</a:t>
                      </a:r>
                      <a:endParaRPr lang="zh-CN" altLang="en-US" sz="1600" i="1">
                        <a:latin typeface="Times New Roman" panose="02020603050405020304" pitchFamily="18" charset="0"/>
                        <a:cs typeface="Times New Roman" panose="02020603050405020304" pitchFamily="18" charset="0"/>
                      </a:endParaRPr>
                    </a:p>
                  </a:txBody>
                  <a:tcPr>
                    <a:solidFill>
                      <a:srgbClr val="F0F4FB"/>
                    </a:solidFill>
                  </a:tcPr>
                </a:tc>
                <a:tc>
                  <a:txBody>
                    <a:bodyPr/>
                    <a:p>
                      <a:pPr>
                        <a:buNone/>
                      </a:pPr>
                      <a:r>
                        <a:rPr lang="zh-CN" sz="2000">
                          <a:latin typeface="Times New Roman" panose="02020603050405020304" pitchFamily="18" charset="0"/>
                          <a:cs typeface="Times New Roman" panose="02020603050405020304" pitchFamily="18" charset="0"/>
                          <a:sym typeface="+mn-ea"/>
                        </a:rPr>
                        <a:t>☞</a:t>
                      </a:r>
                      <a:r>
                        <a:rPr sz="2000">
                          <a:sym typeface="+mn-ea"/>
                        </a:rPr>
                        <a:t>星星像钻石一样闪闪发光。</a:t>
                      </a:r>
                      <a:endParaRPr sz="2000" i="1"/>
                    </a:p>
                    <a:p>
                      <a:pPr>
                        <a:buNone/>
                      </a:pPr>
                      <a:r>
                        <a:rPr lang="zh-CN" sz="2000">
                          <a:latin typeface="Times New Roman" panose="02020603050405020304" pitchFamily="18" charset="0"/>
                          <a:cs typeface="Times New Roman" panose="02020603050405020304" pitchFamily="18" charset="0"/>
                          <a:sym typeface="+mn-ea"/>
                        </a:rPr>
                        <a:t>☞</a:t>
                      </a:r>
                      <a:r>
                        <a:rPr sz="2000"/>
                        <a:t>狂风像饿狼一样咆哮着，他们在帐篷里挤作一团取暖。狮子哀鸣的声音使他们毛骨悚然。</a:t>
                      </a:r>
                      <a:endParaRPr sz="2000"/>
                    </a:p>
                    <a:p>
                      <a:pPr>
                        <a:buNone/>
                      </a:pPr>
                      <a:r>
                        <a:rPr lang="zh-CN" sz="2000">
                          <a:latin typeface="Times New Roman" panose="02020603050405020304" pitchFamily="18" charset="0"/>
                          <a:cs typeface="Times New Roman" panose="02020603050405020304" pitchFamily="18" charset="0"/>
                          <a:sym typeface="+mn-ea"/>
                        </a:rPr>
                        <a:t>☞</a:t>
                      </a:r>
                      <a:r>
                        <a:rPr sz="2000"/>
                        <a:t>月亮像一盏昏暗的灯，从上面照下来，星星也好奇的眨着眼</a:t>
                      </a:r>
                      <a:r>
                        <a:rPr sz="2400"/>
                        <a:t>。</a:t>
                      </a:r>
                      <a:endParaRPr sz="2400"/>
                    </a:p>
                    <a:p>
                      <a:pPr algn="l">
                        <a:buNone/>
                      </a:pPr>
                      <a:r>
                        <a:rPr lang="zh-CN" sz="2000">
                          <a:solidFill>
                            <a:srgbClr val="7030A0"/>
                          </a:solidFill>
                          <a:latin typeface="Times New Roman" panose="02020603050405020304" pitchFamily="18" charset="0"/>
                          <a:cs typeface="Times New Roman" panose="02020603050405020304" pitchFamily="18" charset="0"/>
                          <a:sym typeface="+mn-ea"/>
                        </a:rPr>
                        <a:t>☞</a:t>
                      </a:r>
                      <a:r>
                        <a:rPr sz="2000">
                          <a:sym typeface="+mn-ea"/>
                        </a:rPr>
                        <a:t>空气中散发着枯叶、冰冷的树皮和即将到来的冬天的味道。</a:t>
                      </a:r>
                      <a:endParaRPr sz="2000">
                        <a:sym typeface="+mn-ea"/>
                      </a:endParaRPr>
                    </a:p>
                    <a:p>
                      <a:pPr>
                        <a:buNone/>
                      </a:pPr>
                      <a:endParaRPr sz="2400"/>
                    </a:p>
                  </a:txBody>
                  <a:tcPr>
                    <a:solidFill>
                      <a:srgbClr val="F0F4FB"/>
                    </a:solidFill>
                  </a:tcPr>
                </a:tc>
              </a:tr>
            </a:tbl>
          </a:graphicData>
        </a:graphic>
      </p:graphicFrame>
      <p:sp>
        <p:nvSpPr>
          <p:cNvPr id="3" name="Rectangle 7"/>
          <p:cNvSpPr>
            <a:spLocks noChangeArrowheads="1"/>
          </p:cNvSpPr>
          <p:nvPr/>
        </p:nvSpPr>
        <p:spPr bwMode="auto">
          <a:xfrm>
            <a:off x="127000" y="224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
            <a:off x="128905" y="1270"/>
            <a:ext cx="876300" cy="971550"/>
          </a:xfrm>
          <a:prstGeom prst="rect">
            <a:avLst/>
          </a:prstGeom>
        </p:spPr>
      </p:pic>
      <p:pic>
        <p:nvPicPr>
          <p:cNvPr id="7" name="图片 6"/>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353060" y="113030"/>
            <a:ext cx="509270" cy="5080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159192" y="737110"/>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936792" y="156953"/>
            <a:ext cx="10513168" cy="461665"/>
          </a:xfrm>
          <a:prstGeom prst="rect">
            <a:avLst/>
          </a:prstGeom>
          <a:solidFill>
            <a:schemeClr val="bg1"/>
          </a:solidFill>
        </p:spPr>
        <p:txBody>
          <a:bodyPr wrap="square" rtlCol="0">
            <a:spAutoFit/>
          </a:bodyPr>
          <a:lstStyle/>
          <a:p>
            <a:r>
              <a:rPr lang="en-US" altLang="zh-CN" sz="2400" b="1" dirty="0" smtClean="0"/>
              <a:t>                                    </a:t>
            </a:r>
            <a:r>
              <a:rPr lang="en-US" altLang="zh-CN" b="1" dirty="0" smtClean="0">
                <a:solidFill>
                  <a:schemeClr val="bg1">
                    <a:lumMod val="50000"/>
                  </a:schemeClr>
                </a:solidFill>
              </a:rPr>
              <a:t>02  Vocabulary           03  Skills             04 Writing               05 Self-Assessment </a:t>
            </a:r>
            <a:endParaRPr lang="zh-CN" altLang="en-US" b="1" dirty="0">
              <a:solidFill>
                <a:schemeClr val="bg1">
                  <a:lumMod val="50000"/>
                </a:schemeClr>
              </a:solidFill>
            </a:endParaRPr>
          </a:p>
        </p:txBody>
      </p:sp>
      <p:sp>
        <p:nvSpPr>
          <p:cNvPr id="7" name="箭头: 燕尾形 4"/>
          <p:cNvSpPr/>
          <p:nvPr/>
        </p:nvSpPr>
        <p:spPr>
          <a:xfrm>
            <a:off x="1089743" y="37863"/>
            <a:ext cx="1971923"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b="1" dirty="0" smtClean="0">
                <a:solidFill>
                  <a:schemeClr val="bg1"/>
                </a:solidFill>
              </a:rPr>
              <a:t>01  Introduction</a:t>
            </a:r>
            <a:endParaRPr lang="zh-CN" altLang="en-US" sz="1600" dirty="0">
              <a:solidFill>
                <a:schemeClr val="bg1"/>
              </a:solidFill>
            </a:endParaRPr>
          </a:p>
        </p:txBody>
      </p:sp>
      <p:sp>
        <p:nvSpPr>
          <p:cNvPr id="8" name="文本框 7"/>
          <p:cNvSpPr txBox="1"/>
          <p:nvPr/>
        </p:nvSpPr>
        <p:spPr>
          <a:xfrm>
            <a:off x="269875" y="909320"/>
            <a:ext cx="7462520" cy="1938020"/>
          </a:xfrm>
          <a:prstGeom prst="rect">
            <a:avLst/>
          </a:prstGeom>
          <a:noFill/>
        </p:spPr>
        <p:txBody>
          <a:bodyPr wrap="square" rtlCol="0" anchor="t">
            <a:spAutoFit/>
          </a:bodyPr>
          <a:p>
            <a:pPr marL="342900" indent="-342900">
              <a:buFont typeface="Wingdings" panose="05000000000000000000" charset="0"/>
              <a:buChar char="Ø"/>
            </a:pPr>
            <a:r>
              <a:rPr lang="zh-CN" altLang="en-US" sz="2400" b="1">
                <a:solidFill>
                  <a:srgbClr val="C00000"/>
                </a:solidFill>
                <a:sym typeface="+mn-ea"/>
              </a:rPr>
              <a:t>Do you like outdoor activities or indoor activities?</a:t>
            </a:r>
            <a:endParaRPr lang="zh-CN" altLang="en-US" sz="2400" b="1">
              <a:solidFill>
                <a:srgbClr val="C00000"/>
              </a:solidFill>
            </a:endParaRPr>
          </a:p>
          <a:p>
            <a:pPr marL="342900" indent="-342900">
              <a:buFont typeface="Wingdings" panose="05000000000000000000" charset="0"/>
              <a:buChar char="Ø"/>
            </a:pPr>
            <a:r>
              <a:rPr lang="zh-CN" altLang="en-US" sz="2400" b="1">
                <a:solidFill>
                  <a:srgbClr val="C00000"/>
                </a:solidFill>
              </a:rPr>
              <a:t>Do you spend time outdoors?  </a:t>
            </a:r>
            <a:endParaRPr lang="zh-CN" altLang="en-US" sz="2400" b="1">
              <a:solidFill>
                <a:srgbClr val="C00000"/>
              </a:solidFill>
            </a:endParaRPr>
          </a:p>
          <a:p>
            <a:pPr marL="342900" indent="-342900">
              <a:buFont typeface="Wingdings" panose="05000000000000000000" charset="0"/>
              <a:buChar char="Ø"/>
            </a:pPr>
            <a:r>
              <a:rPr lang="zh-CN" altLang="en-US" sz="2400" b="1">
                <a:solidFill>
                  <a:srgbClr val="C00000"/>
                </a:solidFill>
                <a:sym typeface="+mn-ea"/>
              </a:rPr>
              <a:t>Where would you like to do outdoor sports?</a:t>
            </a:r>
            <a:endParaRPr lang="zh-CN" altLang="en-US" sz="2400" b="1">
              <a:solidFill>
                <a:srgbClr val="C00000"/>
              </a:solidFill>
            </a:endParaRPr>
          </a:p>
          <a:p>
            <a:pPr marL="342900" indent="-342900">
              <a:buFont typeface="Wingdings" panose="05000000000000000000" charset="0"/>
              <a:buChar char="Ø"/>
            </a:pPr>
            <a:r>
              <a:rPr lang="zh-CN" altLang="en-US" sz="2400" b="1">
                <a:solidFill>
                  <a:srgbClr val="C00000"/>
                </a:solidFill>
              </a:rPr>
              <a:t>How does nature make you feel? </a:t>
            </a:r>
            <a:endParaRPr lang="zh-CN" altLang="en-US" sz="2400" b="1">
              <a:solidFill>
                <a:srgbClr val="C00000"/>
              </a:solidFill>
            </a:endParaRPr>
          </a:p>
          <a:p>
            <a:pPr marL="342900" indent="-342900">
              <a:buFont typeface="Wingdings" panose="05000000000000000000" charset="0"/>
              <a:buChar char="Ø"/>
            </a:pPr>
            <a:r>
              <a:rPr lang="zh-CN" altLang="en-US" sz="2400" b="1">
                <a:solidFill>
                  <a:srgbClr val="C00000"/>
                </a:solidFill>
                <a:sym typeface="+mn-ea"/>
              </a:rPr>
              <a:t>What is your relationship with nature?  </a:t>
            </a:r>
            <a:endParaRPr lang="zh-CN" altLang="en-US" sz="2400" b="1">
              <a:solidFill>
                <a:srgbClr val="C00000"/>
              </a:solidFill>
            </a:endParaRPr>
          </a:p>
        </p:txBody>
      </p:sp>
      <p:pic>
        <p:nvPicPr>
          <p:cNvPr id="4" name="内容占位符 3"/>
          <p:cNvPicPr>
            <a:picLocks noChangeAspect="1"/>
          </p:cNvPicPr>
          <p:nvPr>
            <p:ph idx="1"/>
          </p:nvPr>
        </p:nvPicPr>
        <p:blipFill>
          <a:blip r:embed="rId1"/>
          <a:stretch>
            <a:fillRect/>
          </a:stretch>
        </p:blipFill>
        <p:spPr>
          <a:xfrm>
            <a:off x="6362065" y="1457960"/>
            <a:ext cx="5640070" cy="4726940"/>
          </a:xfrm>
          <a:prstGeom prst="rect">
            <a:avLst/>
          </a:prstGeom>
        </p:spPr>
      </p:pic>
      <p:sp>
        <p:nvSpPr>
          <p:cNvPr id="3" name="文本框 2"/>
          <p:cNvSpPr txBox="1"/>
          <p:nvPr/>
        </p:nvSpPr>
        <p:spPr>
          <a:xfrm>
            <a:off x="269875" y="3138805"/>
            <a:ext cx="5805805" cy="3046095"/>
          </a:xfrm>
          <a:prstGeom prst="rect">
            <a:avLst/>
          </a:prstGeom>
          <a:noFill/>
        </p:spPr>
        <p:txBody>
          <a:bodyPr wrap="square" rtlCol="0" anchor="t">
            <a:spAutoFit/>
          </a:bodyPr>
          <a:p>
            <a:pPr marL="342900" indent="-342900" algn="l">
              <a:buFont typeface="Wingdings" panose="05000000000000000000" charset="0"/>
              <a:buChar char="Ø"/>
            </a:pPr>
            <a:r>
              <a:rPr lang="zh-CN" altLang="en-US" sz="2400">
                <a:sym typeface="+mn-ea"/>
              </a:rPr>
              <a:t>The outdoors can bring us so much joy, excitement, but it also brings danger.  When we are in nature, our spirits can be healed by the fresh air and the beautiful views.  The outdoors also offers us a variety of fun and exciting activities.  But the outdoors can also make us scared and worried since it is so powerful.  </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blinds(horizontal)">
                                      <p:cBhvr>
                                        <p:cTn id="10" dur="500"/>
                                        <p:tgtEl>
                                          <p:spTgt spid="8">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blinds(horizontal)">
                                      <p:cBhvr>
                                        <p:cTn id="13" dur="500"/>
                                        <p:tgtEl>
                                          <p:spTgt spid="8">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blinds(horizontal)">
                                      <p:cBhvr>
                                        <p:cTn id="16" dur="500"/>
                                        <p:tgtEl>
                                          <p:spTgt spid="8">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blinds(horizontal)">
                                      <p:cBhvr>
                                        <p:cTn id="19" dur="500"/>
                                        <p:tgtEl>
                                          <p:spTgt spid="8">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1000" fill="hold"/>
                                        <p:tgtEl>
                                          <p:spTgt spid="3"/>
                                        </p:tgtEl>
                                        <p:attrNameLst>
                                          <p:attrName>ppt_x</p:attrName>
                                        </p:attrNameLst>
                                      </p:cBhvr>
                                      <p:tavLst>
                                        <p:tav tm="0">
                                          <p:val>
                                            <p:strVal val="#ppt_x-.2"/>
                                          </p:val>
                                        </p:tav>
                                        <p:tav tm="100000">
                                          <p:val>
                                            <p:strVal val="#ppt_x"/>
                                          </p:val>
                                        </p:tav>
                                      </p:tavLst>
                                    </p:anim>
                                    <p:anim calcmode="lin" valueType="num">
                                      <p:cBhvr>
                                        <p:cTn id="25"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2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208087" y="839345"/>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 name="矩形 1"/>
          <p:cNvSpPr/>
          <p:nvPr/>
        </p:nvSpPr>
        <p:spPr>
          <a:xfrm>
            <a:off x="515620" y="1002665"/>
            <a:ext cx="10288270" cy="460375"/>
          </a:xfrm>
          <a:prstGeom prst="rect">
            <a:avLst/>
          </a:prstGeom>
        </p:spPr>
        <p:txBody>
          <a:bodyPr wrap="square">
            <a:spAutoFit/>
          </a:bodyPr>
          <a:lstStyle/>
          <a:p>
            <a:pPr algn="l"/>
            <a:r>
              <a:rPr lang="en-US" altLang="zh-CN" sz="2000" b="1" dirty="0">
                <a:solidFill>
                  <a:srgbClr val="C00000"/>
                </a:solidFill>
                <a:latin typeface="华康俪金黑W8(P)" pitchFamily="34" charset="-122"/>
                <a:ea typeface="华康俪金黑W8(P)" pitchFamily="34" charset="-122"/>
              </a:rPr>
              <a:t>3-</a:t>
            </a:r>
            <a:r>
              <a:rPr lang="en-US" altLang="zh-CN" sz="2000" b="1" dirty="0" smtClean="0">
                <a:solidFill>
                  <a:srgbClr val="C00000"/>
                </a:solidFill>
                <a:latin typeface="华康俪金黑W8(P)" pitchFamily="34" charset="-122"/>
                <a:ea typeface="华康俪金黑W8(P)" pitchFamily="34" charset="-122"/>
              </a:rPr>
              <a:t>2-9 </a:t>
            </a:r>
            <a:r>
              <a:rPr lang="en-US" altLang="zh-CN" sz="2000" b="1" dirty="0">
                <a:solidFill>
                  <a:srgbClr val="C00000"/>
                </a:solidFill>
                <a:latin typeface="华康俪金黑W8(P)" pitchFamily="34" charset="-122"/>
                <a:ea typeface="华康俪金黑W8(P)" pitchFamily="34" charset="-122"/>
              </a:rPr>
              <a:t> Rhetorical devices(修辞手法)  suitable for this Lesson -- </a:t>
            </a:r>
            <a:r>
              <a:rPr lang="en-US" altLang="zh-CN" sz="2400" b="1" dirty="0">
                <a:solidFill>
                  <a:srgbClr val="002060"/>
                </a:solidFill>
                <a:latin typeface="Times New Roman" panose="02020603050405020304" pitchFamily="18" charset="0"/>
                <a:ea typeface="华康俪金黑W8(P)" pitchFamily="34" charset="-122"/>
                <a:cs typeface="Times New Roman" panose="02020603050405020304" pitchFamily="18" charset="0"/>
              </a:rPr>
              <a:t>Nature/ Sight</a:t>
            </a:r>
            <a:endParaRPr lang="en-US" altLang="zh-CN" sz="2800" b="1" dirty="0">
              <a:solidFill>
                <a:srgbClr val="002060"/>
              </a:solidFill>
              <a:latin typeface="华康俪金黑W8(P)" pitchFamily="34" charset="-122"/>
              <a:ea typeface="华康俪金黑W8(P)" pitchFamily="34" charset="-122"/>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箭头: 燕尾形 4"/>
          <p:cNvSpPr/>
          <p:nvPr/>
        </p:nvSpPr>
        <p:spPr>
          <a:xfrm>
            <a:off x="5073251" y="140519"/>
            <a:ext cx="1657446"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03  Skills</a:t>
            </a:r>
            <a:endParaRPr lang="zh-CN" altLang="en-US" dirty="0">
              <a:solidFill>
                <a:schemeClr val="bg1"/>
              </a:solidFill>
            </a:endParaRPr>
          </a:p>
        </p:txBody>
      </p:sp>
      <p:graphicFrame>
        <p:nvGraphicFramePr>
          <p:cNvPr id="6" name="表格 5"/>
          <p:cNvGraphicFramePr/>
          <p:nvPr>
            <p:custDataLst>
              <p:tags r:id="rId1"/>
            </p:custDataLst>
          </p:nvPr>
        </p:nvGraphicFramePr>
        <p:xfrm>
          <a:off x="281305" y="1552575"/>
          <a:ext cx="11586210" cy="3943985"/>
        </p:xfrm>
        <a:graphic>
          <a:graphicData uri="http://schemas.openxmlformats.org/drawingml/2006/table">
            <a:tbl>
              <a:tblPr firstRow="1" bandRow="1">
                <a:tableStyleId>{5C22544A-7EE6-4342-B048-85BDC9FD1C3A}</a:tableStyleId>
              </a:tblPr>
              <a:tblGrid>
                <a:gridCol w="8425180"/>
                <a:gridCol w="3161030"/>
              </a:tblGrid>
              <a:tr h="499745">
                <a:tc gridSpan="2">
                  <a:txBody>
                    <a:bodyPr/>
                    <a:p>
                      <a:pPr algn="ctr">
                        <a:buNone/>
                      </a:pPr>
                      <a:r>
                        <a:rPr lang="zh-CN" altLang="en-US" sz="2400"/>
                        <a:t>Metaphors隐喻</a:t>
                      </a:r>
                      <a:endParaRPr lang="zh-CN" altLang="en-US" sz="2400"/>
                    </a:p>
                  </a:txBody>
                  <a:tcPr/>
                </a:tc>
                <a:tc hMerge="1">
                  <a:tcPr/>
                </a:tc>
              </a:tr>
              <a:tr h="1701165">
                <a:tc>
                  <a:txBody>
                    <a:bodyPr/>
                    <a:p>
                      <a:pPr>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sz="2400">
                          <a:latin typeface="Times New Roman" panose="02020603050405020304" pitchFamily="18" charset="0"/>
                          <a:cs typeface="Times New Roman" panose="02020603050405020304" pitchFamily="18" charset="0"/>
                          <a:sym typeface="+mn-ea"/>
                        </a:rPr>
                        <a:t>Hunter </a:t>
                      </a:r>
                      <a:r>
                        <a:rPr sz="1800">
                          <a:latin typeface="Times New Roman" panose="02020603050405020304" pitchFamily="18" charset="0"/>
                          <a:cs typeface="Times New Roman" panose="02020603050405020304" pitchFamily="18" charset="0"/>
                          <a:sym typeface="+mn-ea"/>
                        </a:rPr>
                        <a:t>①</a:t>
                      </a:r>
                      <a:r>
                        <a:rPr sz="2400" u="sng">
                          <a:latin typeface="Times New Roman" panose="02020603050405020304" pitchFamily="18" charset="0"/>
                          <a:cs typeface="Times New Roman" panose="02020603050405020304" pitchFamily="18" charset="0"/>
                          <a:sym typeface="+mn-ea"/>
                        </a:rPr>
                        <a:t>was immediately captured by</a:t>
                      </a:r>
                      <a:r>
                        <a:rPr sz="2400">
                          <a:solidFill>
                            <a:srgbClr val="C00000"/>
                          </a:solidFill>
                          <a:latin typeface="Times New Roman" panose="02020603050405020304" pitchFamily="18" charset="0"/>
                          <a:cs typeface="Times New Roman" panose="02020603050405020304" pitchFamily="18" charset="0"/>
                          <a:sym typeface="+mn-ea"/>
                        </a:rPr>
                        <a:t> the sight</a:t>
                      </a:r>
                      <a:r>
                        <a:rPr sz="2400">
                          <a:latin typeface="Times New Roman" panose="02020603050405020304" pitchFamily="18" charset="0"/>
                          <a:cs typeface="Times New Roman" panose="02020603050405020304" pitchFamily="18" charset="0"/>
                          <a:sym typeface="+mn-ea"/>
                        </a:rPr>
                        <a:t> in front of him</a:t>
                      </a:r>
                      <a:r>
                        <a:rPr lang="en-US" sz="2400">
                          <a:latin typeface="Times New Roman" panose="02020603050405020304" pitchFamily="18" charset="0"/>
                          <a:cs typeface="Times New Roman" panose="02020603050405020304" pitchFamily="18" charset="0"/>
                          <a:sym typeface="+mn-ea"/>
                        </a:rPr>
                        <a:t>/</a:t>
                      </a:r>
                      <a:r>
                        <a:rPr sz="1800">
                          <a:latin typeface="Times New Roman" panose="02020603050405020304" pitchFamily="18" charset="0"/>
                          <a:cs typeface="Times New Roman" panose="02020603050405020304" pitchFamily="18" charset="0"/>
                          <a:sym typeface="+mn-ea"/>
                        </a:rPr>
                        <a:t>②</a:t>
                      </a:r>
                      <a:r>
                        <a:rPr sz="2400" u="sng">
                          <a:latin typeface="Times New Roman" panose="02020603050405020304" pitchFamily="18" charset="0"/>
                          <a:cs typeface="Times New Roman" panose="02020603050405020304" pitchFamily="18" charset="0"/>
                          <a:sym typeface="+mn-ea"/>
                        </a:rPr>
                        <a:t>was totally immersed / drowned in </a:t>
                      </a:r>
                      <a:r>
                        <a:rPr sz="2400">
                          <a:latin typeface="Times New Roman" panose="02020603050405020304" pitchFamily="18" charset="0"/>
                          <a:cs typeface="Times New Roman" panose="02020603050405020304" pitchFamily="18" charset="0"/>
                          <a:sym typeface="+mn-ea"/>
                        </a:rPr>
                        <a:t>the charm of </a:t>
                      </a:r>
                      <a:r>
                        <a:rPr sz="2400">
                          <a:solidFill>
                            <a:srgbClr val="C00000"/>
                          </a:solidFill>
                          <a:latin typeface="Times New Roman" panose="02020603050405020304" pitchFamily="18" charset="0"/>
                          <a:cs typeface="Times New Roman" panose="02020603050405020304" pitchFamily="18" charset="0"/>
                          <a:sym typeface="+mn-ea"/>
                        </a:rPr>
                        <a:t>nature</a:t>
                      </a:r>
                      <a:r>
                        <a:rPr lang="en-US" sz="2400">
                          <a:latin typeface="Times New Roman" panose="02020603050405020304" pitchFamily="18" charset="0"/>
                          <a:cs typeface="Times New Roman" panose="02020603050405020304" pitchFamily="18" charset="0"/>
                          <a:sym typeface="+mn-ea"/>
                        </a:rPr>
                        <a:t>,</a:t>
                      </a:r>
                      <a:r>
                        <a:rPr sz="2400">
                          <a:latin typeface="Times New Roman" panose="02020603050405020304" pitchFamily="18" charset="0"/>
                          <a:cs typeface="Times New Roman" panose="02020603050405020304" pitchFamily="18" charset="0"/>
                          <a:sym typeface="+mn-ea"/>
                        </a:rPr>
                        <a:t> and could not wait to explore it.</a:t>
                      </a:r>
                      <a:endParaRPr sz="2400">
                        <a:latin typeface="Times New Roman" panose="02020603050405020304" pitchFamily="18" charset="0"/>
                        <a:cs typeface="Times New Roman" panose="02020603050405020304" pitchFamily="18" charset="0"/>
                        <a:sym typeface="+mn-ea"/>
                      </a:endParaRPr>
                    </a:p>
                    <a:p>
                      <a:pPr marL="285750" indent="-285750" algn="l">
                        <a:buFont typeface="Arial" panose="020B0604020202020204" pitchFamily="34" charset="0"/>
                        <a:buChar char="•"/>
                      </a:pPr>
                      <a:r>
                        <a:rPr lang="zh-CN" altLang="en-US" sz="1600" i="1">
                          <a:latin typeface="Times New Roman" panose="02020603050405020304" pitchFamily="18" charset="0"/>
                          <a:cs typeface="Times New Roman" panose="02020603050405020304" pitchFamily="18" charset="0"/>
                          <a:sym typeface="+mn-ea"/>
                        </a:rPr>
                        <a:t>immerse /ɪˈmɜːs/ vt. 沉浸；使陷入</a:t>
                      </a:r>
                      <a:endParaRPr lang="zh-CN" altLang="en-US" sz="1600" i="1">
                        <a:latin typeface="Times New Roman" panose="02020603050405020304" pitchFamily="18" charset="0"/>
                        <a:cs typeface="Times New Roman" panose="02020603050405020304" pitchFamily="18" charset="0"/>
                        <a:sym typeface="+mn-ea"/>
                      </a:endParaRPr>
                    </a:p>
                    <a:p>
                      <a:pPr marL="342900" indent="-342900" algn="l">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sz="2400">
                          <a:latin typeface="Times New Roman" panose="02020603050405020304" pitchFamily="18" charset="0"/>
                          <a:cs typeface="Times New Roman" panose="02020603050405020304" pitchFamily="18" charset="0"/>
                          <a:sym typeface="+mn-ea"/>
                        </a:rPr>
                        <a:t>If you have enough free time, you’ll find it surprising with </a:t>
                      </a:r>
                      <a:r>
                        <a:rPr sz="2400" u="sng">
                          <a:latin typeface="Times New Roman" panose="02020603050405020304" pitchFamily="18" charset="0"/>
                          <a:cs typeface="Times New Roman" panose="02020603050405020304" pitchFamily="18" charset="0"/>
                          <a:sym typeface="+mn-ea"/>
                        </a:rPr>
                        <a:t>a </a:t>
                      </a:r>
                      <a:endParaRPr sz="2400" u="sng">
                        <a:latin typeface="Times New Roman" panose="02020603050405020304" pitchFamily="18" charset="0"/>
                        <a:cs typeface="Times New Roman" panose="02020603050405020304" pitchFamily="18" charset="0"/>
                        <a:sym typeface="+mn-ea"/>
                      </a:endParaRPr>
                    </a:p>
                    <a:p>
                      <a:pPr marL="342900" indent="-342900" algn="l">
                        <a:buNone/>
                      </a:pPr>
                      <a:r>
                        <a:rPr sz="2400" u="sng">
                          <a:latin typeface="Times New Roman" panose="02020603050405020304" pitchFamily="18" charset="0"/>
                          <a:cs typeface="Times New Roman" panose="02020603050405020304" pitchFamily="18" charset="0"/>
                          <a:sym typeface="+mn-ea"/>
                        </a:rPr>
                        <a:t>feast</a:t>
                      </a:r>
                      <a:r>
                        <a:rPr sz="2400">
                          <a:latin typeface="Times New Roman" panose="02020603050405020304" pitchFamily="18" charset="0"/>
                          <a:cs typeface="Times New Roman" panose="02020603050405020304" pitchFamily="18" charset="0"/>
                          <a:sym typeface="+mn-ea"/>
                        </a:rPr>
                        <a:t> of colors </a:t>
                      </a:r>
                      <a:r>
                        <a:rPr sz="2400" u="sng">
                          <a:latin typeface="Times New Roman" panose="02020603050405020304" pitchFamily="18" charset="0"/>
                          <a:cs typeface="Times New Roman" panose="02020603050405020304" pitchFamily="18" charset="0"/>
                          <a:sym typeface="+mn-ea"/>
                        </a:rPr>
                        <a:t>created</a:t>
                      </a:r>
                      <a:r>
                        <a:rPr sz="2400">
                          <a:latin typeface="Times New Roman" panose="02020603050405020304" pitchFamily="18" charset="0"/>
                          <a:cs typeface="Times New Roman" panose="02020603050405020304" pitchFamily="18" charset="0"/>
                          <a:sym typeface="+mn-ea"/>
                        </a:rPr>
                        <a:t> by </a:t>
                      </a:r>
                      <a:r>
                        <a:rPr sz="2400">
                          <a:solidFill>
                            <a:srgbClr val="C00000"/>
                          </a:solidFill>
                          <a:latin typeface="Times New Roman" panose="02020603050405020304" pitchFamily="18" charset="0"/>
                          <a:cs typeface="Times New Roman" panose="02020603050405020304" pitchFamily="18" charset="0"/>
                          <a:sym typeface="+mn-ea"/>
                        </a:rPr>
                        <a:t>nature</a:t>
                      </a:r>
                      <a:r>
                        <a:rPr sz="2400">
                          <a:latin typeface="Times New Roman" panose="02020603050405020304" pitchFamily="18" charset="0"/>
                          <a:cs typeface="Times New Roman" panose="02020603050405020304" pitchFamily="18" charset="0"/>
                          <a:sym typeface="+mn-ea"/>
                        </a:rPr>
                        <a:t>.</a:t>
                      </a:r>
                      <a:endParaRPr sz="2400">
                        <a:latin typeface="Times New Roman" panose="02020603050405020304" pitchFamily="18" charset="0"/>
                        <a:cs typeface="Times New Roman" panose="02020603050405020304" pitchFamily="18" charset="0"/>
                        <a:sym typeface="+mn-ea"/>
                      </a:endParaRPr>
                    </a:p>
                    <a:p>
                      <a:pPr marL="342900" indent="-342900" algn="l">
                        <a:buFont typeface="Arial" panose="020B0604020202020204" pitchFamily="34" charset="0"/>
                        <a:buChar char="•"/>
                      </a:pPr>
                      <a:r>
                        <a:rPr sz="1600" i="1">
                          <a:latin typeface="Times New Roman" panose="02020603050405020304" pitchFamily="18" charset="0"/>
                          <a:cs typeface="Times New Roman" panose="02020603050405020304" pitchFamily="18" charset="0"/>
                          <a:sym typeface="+mn-ea"/>
                        </a:rPr>
                        <a:t>feast [fiːst]/n./vi宴会</a:t>
                      </a:r>
                      <a:endParaRPr sz="1600" i="1">
                        <a:latin typeface="Times New Roman" panose="02020603050405020304" pitchFamily="18" charset="0"/>
                        <a:cs typeface="Times New Roman" panose="02020603050405020304" pitchFamily="18" charset="0"/>
                        <a:sym typeface="+mn-ea"/>
                      </a:endParaRPr>
                    </a:p>
                    <a:p>
                      <a:pPr marL="342900" indent="-342900" algn="l">
                        <a:buFont typeface="Arial" panose="020B0604020202020204" pitchFamily="34" charset="0"/>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en-US" altLang="zh-CN" sz="2400" u="sng">
                          <a:solidFill>
                            <a:schemeClr val="tx1"/>
                          </a:solidFill>
                          <a:latin typeface="Times New Roman" panose="02020603050405020304" pitchFamily="18" charset="0"/>
                          <a:cs typeface="Times New Roman" panose="02020603050405020304" pitchFamily="18" charset="0"/>
                          <a:sym typeface="+mn-ea"/>
                        </a:rPr>
                        <a:t>Fear winged</a:t>
                      </a:r>
                      <a:r>
                        <a:rPr lang="en-US" altLang="zh-CN" sz="2400">
                          <a:solidFill>
                            <a:schemeClr val="tx1"/>
                          </a:solidFill>
                          <a:latin typeface="Times New Roman" panose="02020603050405020304" pitchFamily="18" charset="0"/>
                          <a:cs typeface="Times New Roman" panose="02020603050405020304" pitchFamily="18" charset="0"/>
                          <a:sym typeface="+mn-ea"/>
                        </a:rPr>
                        <a:t> his</a:t>
                      </a:r>
                      <a:r>
                        <a:rPr lang="en-US" altLang="zh-CN" sz="2400">
                          <a:solidFill>
                            <a:srgbClr val="C00000"/>
                          </a:solidFill>
                          <a:latin typeface="Times New Roman" panose="02020603050405020304" pitchFamily="18" charset="0"/>
                          <a:cs typeface="Times New Roman" panose="02020603050405020304" pitchFamily="18" charset="0"/>
                          <a:sym typeface="+mn-ea"/>
                        </a:rPr>
                        <a:t> steps</a:t>
                      </a:r>
                      <a:r>
                        <a:rPr lang="en-US" altLang="zh-CN" sz="2400">
                          <a:solidFill>
                            <a:schemeClr val="tx1"/>
                          </a:solidFill>
                          <a:latin typeface="Times New Roman" panose="02020603050405020304" pitchFamily="18" charset="0"/>
                          <a:cs typeface="Times New Roman" panose="02020603050405020304" pitchFamily="18" charset="0"/>
                          <a:sym typeface="+mn-ea"/>
                        </a:rPr>
                        <a:t>./ </a:t>
                      </a:r>
                      <a:r>
                        <a:rPr lang="en-US" altLang="zh-CN" sz="2400" u="sng">
                          <a:solidFill>
                            <a:schemeClr val="tx1"/>
                          </a:solidFill>
                          <a:latin typeface="Times New Roman" panose="02020603050405020304" pitchFamily="18" charset="0"/>
                          <a:cs typeface="Times New Roman" panose="02020603050405020304" pitchFamily="18" charset="0"/>
                          <a:sym typeface="+mn-ea"/>
                        </a:rPr>
                        <a:t>Fear lent</a:t>
                      </a:r>
                      <a:r>
                        <a:rPr lang="en-US" altLang="zh-CN" sz="2400">
                          <a:solidFill>
                            <a:schemeClr val="tx1"/>
                          </a:solidFill>
                          <a:latin typeface="Times New Roman" panose="02020603050405020304" pitchFamily="18" charset="0"/>
                          <a:cs typeface="Times New Roman" panose="02020603050405020304" pitchFamily="18" charset="0"/>
                          <a:sym typeface="+mn-ea"/>
                        </a:rPr>
                        <a:t> him wings.</a:t>
                      </a:r>
                      <a:endParaRPr lang="en-US" altLang="zh-CN" sz="2400">
                        <a:solidFill>
                          <a:schemeClr val="tx1"/>
                        </a:solidFill>
                        <a:latin typeface="Times New Roman" panose="02020603050405020304" pitchFamily="18" charset="0"/>
                        <a:cs typeface="Times New Roman" panose="02020603050405020304" pitchFamily="18" charset="0"/>
                        <a:sym typeface="+mn-ea"/>
                      </a:endParaRPr>
                    </a:p>
                    <a:p>
                      <a:pPr marL="342900" indent="-342900" algn="l">
                        <a:buFont typeface="Arial" panose="020B0604020202020204" pitchFamily="34" charset="0"/>
                        <a:buChar char="•"/>
                      </a:pPr>
                      <a:r>
                        <a:rPr sz="1600" i="1">
                          <a:latin typeface="Times New Roman" panose="02020603050405020304" pitchFamily="18" charset="0"/>
                          <a:cs typeface="Times New Roman" panose="02020603050405020304" pitchFamily="18" charset="0"/>
                          <a:sym typeface="+mn-ea"/>
                        </a:rPr>
                        <a:t>wing /wɪŋ/ n. 翼；翅膀 vt. 使飞；飞过；空运；增加…速度</a:t>
                      </a:r>
                      <a:endParaRPr sz="1600" i="1">
                        <a:latin typeface="Times New Roman" panose="02020603050405020304" pitchFamily="18" charset="0"/>
                        <a:cs typeface="Times New Roman" panose="02020603050405020304" pitchFamily="18" charset="0"/>
                        <a:sym typeface="+mn-ea"/>
                      </a:endParaRPr>
                    </a:p>
                    <a:p>
                      <a:pPr algn="l">
                        <a:buFont typeface="Arial" panose="020B0604020202020204" pitchFamily="34" charset="0"/>
                        <a:buNone/>
                      </a:pPr>
                      <a:r>
                        <a:rPr lang="en-US" altLang="zh-CN" sz="2400">
                          <a:solidFill>
                            <a:schemeClr val="tx1"/>
                          </a:solidFill>
                          <a:latin typeface="Times New Roman" panose="02020603050405020304" pitchFamily="18" charset="0"/>
                          <a:cs typeface="Times New Roman" panose="02020603050405020304" pitchFamily="18" charset="0"/>
                          <a:sym typeface="+mn-ea"/>
                        </a:rPr>
                        <a:t>✍</a:t>
                      </a:r>
                      <a:r>
                        <a:rPr lang="en-US" altLang="zh-CN" sz="2400" u="sng">
                          <a:solidFill>
                            <a:schemeClr val="tx1"/>
                          </a:solidFill>
                          <a:latin typeface="Times New Roman" panose="02020603050405020304" pitchFamily="18" charset="0"/>
                          <a:cs typeface="Times New Roman" panose="02020603050405020304" pitchFamily="18" charset="0"/>
                          <a:sym typeface="+mn-ea"/>
                        </a:rPr>
                        <a:t>Curiosity </a:t>
                      </a:r>
                      <a:r>
                        <a:rPr lang="en-US" altLang="zh-CN" sz="2400" u="sng">
                          <a:solidFill>
                            <a:srgbClr val="C00000"/>
                          </a:solidFill>
                          <a:latin typeface="Times New Roman" panose="02020603050405020304" pitchFamily="18" charset="0"/>
                          <a:cs typeface="Times New Roman" panose="02020603050405020304" pitchFamily="18" charset="0"/>
                          <a:sym typeface="+mn-ea"/>
                        </a:rPr>
                        <a:t>drove</a:t>
                      </a:r>
                      <a:r>
                        <a:rPr lang="en-US" altLang="zh-CN" sz="2400">
                          <a:solidFill>
                            <a:schemeClr val="tx1"/>
                          </a:solidFill>
                          <a:latin typeface="Times New Roman" panose="02020603050405020304" pitchFamily="18" charset="0"/>
                          <a:cs typeface="Times New Roman" panose="02020603050405020304" pitchFamily="18" charset="0"/>
                          <a:sym typeface="+mn-ea"/>
                        </a:rPr>
                        <a:t> Wang Peng </a:t>
                      </a:r>
                      <a:r>
                        <a:rPr lang="en-US" altLang="zh-CN" sz="2400">
                          <a:solidFill>
                            <a:srgbClr val="C00000"/>
                          </a:solidFill>
                          <a:latin typeface="Times New Roman" panose="02020603050405020304" pitchFamily="18" charset="0"/>
                          <a:cs typeface="Times New Roman" panose="02020603050405020304" pitchFamily="18" charset="0"/>
                          <a:sym typeface="+mn-ea"/>
                        </a:rPr>
                        <a:t>inside</a:t>
                      </a:r>
                      <a:r>
                        <a:rPr lang="en-US" altLang="zh-CN" sz="2400">
                          <a:solidFill>
                            <a:schemeClr val="tx1"/>
                          </a:solidFill>
                          <a:latin typeface="Times New Roman" panose="02020603050405020304" pitchFamily="18" charset="0"/>
                          <a:cs typeface="Times New Roman" panose="02020603050405020304" pitchFamily="18" charset="0"/>
                          <a:sym typeface="+mn-ea"/>
                        </a:rPr>
                        <a:t>.</a:t>
                      </a:r>
                      <a:endParaRPr lang="en-US" altLang="zh-CN" sz="2400">
                        <a:solidFill>
                          <a:schemeClr val="tx1"/>
                        </a:solidFill>
                        <a:latin typeface="Times New Roman" panose="02020603050405020304" pitchFamily="18" charset="0"/>
                        <a:cs typeface="Times New Roman" panose="02020603050405020304" pitchFamily="18" charset="0"/>
                        <a:sym typeface="+mn-ea"/>
                      </a:endParaRPr>
                    </a:p>
                    <a:p>
                      <a:pPr algn="l">
                        <a:buNone/>
                      </a:pPr>
                      <a:endParaRPr sz="2400">
                        <a:latin typeface="Times New Roman" panose="02020603050405020304" pitchFamily="18" charset="0"/>
                        <a:cs typeface="Times New Roman" panose="02020603050405020304" pitchFamily="18" charset="0"/>
                        <a:sym typeface="+mn-ea"/>
                      </a:endParaRPr>
                    </a:p>
                  </a:txBody>
                  <a:tcPr>
                    <a:solidFill>
                      <a:srgbClr val="F0F4FB"/>
                    </a:solidFill>
                  </a:tcPr>
                </a:tc>
                <a:tc>
                  <a:txBody>
                    <a:bodyPr/>
                    <a:p>
                      <a:pPr>
                        <a:buNone/>
                      </a:pPr>
                      <a:r>
                        <a:rPr lang="zh-CN" sz="2000">
                          <a:solidFill>
                            <a:srgbClr val="7030A0"/>
                          </a:solidFill>
                          <a:latin typeface="Times New Roman" panose="02020603050405020304" pitchFamily="18" charset="0"/>
                          <a:cs typeface="Times New Roman" panose="02020603050405020304" pitchFamily="18" charset="0"/>
                          <a:sym typeface="+mn-ea"/>
                        </a:rPr>
                        <a:t>☞</a:t>
                      </a:r>
                      <a:r>
                        <a:rPr sz="2000">
                          <a:sym typeface="+mn-ea"/>
                        </a:rPr>
                        <a:t>亨特</a:t>
                      </a:r>
                      <a:r>
                        <a:rPr sz="2000">
                          <a:latin typeface="Times New Roman" panose="02020603050405020304" pitchFamily="18" charset="0"/>
                          <a:cs typeface="Times New Roman" panose="02020603050405020304" pitchFamily="18" charset="0"/>
                          <a:sym typeface="+mn-ea"/>
                        </a:rPr>
                        <a:t>①</a:t>
                      </a:r>
                      <a:r>
                        <a:rPr sz="2000">
                          <a:sym typeface="+mn-ea"/>
                        </a:rPr>
                        <a:t>马上被眼前的风景虏获</a:t>
                      </a:r>
                      <a:r>
                        <a:rPr lang="en-US" sz="2000">
                          <a:sym typeface="+mn-ea"/>
                        </a:rPr>
                        <a:t>/</a:t>
                      </a:r>
                      <a:r>
                        <a:rPr sz="2000">
                          <a:latin typeface="Times New Roman" panose="02020603050405020304" pitchFamily="18" charset="0"/>
                          <a:cs typeface="Times New Roman" panose="02020603050405020304" pitchFamily="18" charset="0"/>
                          <a:sym typeface="+mn-ea"/>
                        </a:rPr>
                        <a:t>②</a:t>
                      </a:r>
                      <a:r>
                        <a:rPr lang="zh-CN" altLang="en-US" sz="2000">
                          <a:sym typeface="+mn-ea"/>
                        </a:rPr>
                        <a:t>完全</a:t>
                      </a:r>
                      <a:r>
                        <a:rPr sz="2000">
                          <a:sym typeface="+mn-ea"/>
                        </a:rPr>
                        <a:t>沉浸在大自然的美丽中，迫不及待的要去探索。</a:t>
                      </a:r>
                      <a:endParaRPr sz="2000">
                        <a:sym typeface="+mn-ea"/>
                      </a:endParaRPr>
                    </a:p>
                    <a:p>
                      <a:pPr>
                        <a:buNone/>
                      </a:pPr>
                      <a:r>
                        <a:rPr sz="2000">
                          <a:solidFill>
                            <a:srgbClr val="7030A0"/>
                          </a:solidFill>
                          <a:sym typeface="+mn-ea"/>
                        </a:rPr>
                        <a:t>☞</a:t>
                      </a:r>
                      <a:r>
                        <a:rPr sz="2000">
                          <a:sym typeface="+mn-ea"/>
                        </a:rPr>
                        <a:t>如果你有足够空闲时间，你会惊奇发现大自然创造了一场</a:t>
                      </a:r>
                      <a:r>
                        <a:rPr lang="zh-CN" sz="2000">
                          <a:sym typeface="+mn-ea"/>
                        </a:rPr>
                        <a:t>视觉</a:t>
                      </a:r>
                      <a:r>
                        <a:rPr sz="2000">
                          <a:sym typeface="+mn-ea"/>
                        </a:rPr>
                        <a:t>盛宴。</a:t>
                      </a:r>
                      <a:endParaRPr sz="2000">
                        <a:sym typeface="+mn-ea"/>
                      </a:endParaRPr>
                    </a:p>
                    <a:p>
                      <a:pPr algn="l">
                        <a:buNone/>
                      </a:pPr>
                      <a:r>
                        <a:rPr lang="zh-CN" altLang="en-US" sz="2000">
                          <a:solidFill>
                            <a:srgbClr val="7030A0"/>
                          </a:solidFill>
                          <a:sym typeface="+mn-ea"/>
                        </a:rPr>
                        <a:t>☞</a:t>
                      </a:r>
                      <a:r>
                        <a:rPr lang="zh-CN" altLang="en-US" sz="2000">
                          <a:sym typeface="+mn-ea"/>
                        </a:rPr>
                        <a:t> 恐惧使他加快了脚步。</a:t>
                      </a:r>
                      <a:endParaRPr lang="zh-CN" altLang="en-US" sz="2000">
                        <a:sym typeface="+mn-ea"/>
                      </a:endParaRPr>
                    </a:p>
                    <a:p>
                      <a:pPr algn="l">
                        <a:buNone/>
                      </a:pPr>
                      <a:r>
                        <a:rPr lang="zh-CN" altLang="en-US" sz="2000">
                          <a:solidFill>
                            <a:srgbClr val="7030A0"/>
                          </a:solidFill>
                          <a:sym typeface="+mn-ea"/>
                        </a:rPr>
                        <a:t>☞</a:t>
                      </a:r>
                      <a:r>
                        <a:rPr lang="zh-CN" altLang="en-US" sz="2000">
                          <a:sym typeface="+mn-ea"/>
                        </a:rPr>
                        <a:t> 王鹏受到好奇心的驱使，走了进去。</a:t>
                      </a:r>
                      <a:endParaRPr lang="zh-CN" altLang="en-US" sz="2000">
                        <a:sym typeface="+mn-ea"/>
                      </a:endParaRPr>
                    </a:p>
                    <a:p>
                      <a:pPr>
                        <a:buNone/>
                      </a:pPr>
                      <a:endParaRPr sz="2000" i="1">
                        <a:sym typeface="+mn-ea"/>
                      </a:endParaRPr>
                    </a:p>
                  </a:txBody>
                  <a:tcPr>
                    <a:solidFill>
                      <a:srgbClr val="F0F4FB"/>
                    </a:solidFill>
                  </a:tcPr>
                </a:tc>
              </a:tr>
            </a:tbl>
          </a:graphicData>
        </a:graphic>
      </p:graphicFrame>
      <p:sp>
        <p:nvSpPr>
          <p:cNvPr id="3" name="Rectangle 7"/>
          <p:cNvSpPr>
            <a:spLocks noChangeArrowheads="1"/>
          </p:cNvSpPr>
          <p:nvPr/>
        </p:nvSpPr>
        <p:spPr bwMode="auto">
          <a:xfrm>
            <a:off x="127000" y="224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
            <a:off x="128905" y="1270"/>
            <a:ext cx="876300" cy="971550"/>
          </a:xfrm>
          <a:prstGeom prst="rect">
            <a:avLst/>
          </a:prstGeom>
        </p:spPr>
      </p:pic>
      <p:pic>
        <p:nvPicPr>
          <p:cNvPr id="7" name="图片 6"/>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353060" y="113030"/>
            <a:ext cx="509270" cy="50800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208087" y="839345"/>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 name="矩形 1"/>
          <p:cNvSpPr/>
          <p:nvPr/>
        </p:nvSpPr>
        <p:spPr>
          <a:xfrm>
            <a:off x="515620" y="1002665"/>
            <a:ext cx="10288270" cy="460375"/>
          </a:xfrm>
          <a:prstGeom prst="rect">
            <a:avLst/>
          </a:prstGeom>
        </p:spPr>
        <p:txBody>
          <a:bodyPr wrap="square">
            <a:spAutoFit/>
          </a:bodyPr>
          <a:lstStyle/>
          <a:p>
            <a:pPr algn="l"/>
            <a:r>
              <a:rPr lang="en-US" altLang="zh-CN" sz="2000" b="1" dirty="0">
                <a:solidFill>
                  <a:srgbClr val="C00000"/>
                </a:solidFill>
                <a:latin typeface="华康俪金黑W8(P)" pitchFamily="34" charset="-122"/>
                <a:ea typeface="华康俪金黑W8(P)" pitchFamily="34" charset="-122"/>
              </a:rPr>
              <a:t>3-</a:t>
            </a:r>
            <a:r>
              <a:rPr lang="en-US" altLang="zh-CN" sz="2000" b="1" dirty="0" smtClean="0">
                <a:solidFill>
                  <a:srgbClr val="C00000"/>
                </a:solidFill>
                <a:latin typeface="华康俪金黑W8(P)" pitchFamily="34" charset="-122"/>
                <a:ea typeface="华康俪金黑W8(P)" pitchFamily="34" charset="-122"/>
              </a:rPr>
              <a:t>2-9 </a:t>
            </a:r>
            <a:r>
              <a:rPr lang="en-US" altLang="zh-CN" sz="2000" b="1" dirty="0">
                <a:solidFill>
                  <a:srgbClr val="C00000"/>
                </a:solidFill>
                <a:latin typeface="华康俪金黑W8(P)" pitchFamily="34" charset="-122"/>
                <a:ea typeface="华康俪金黑W8(P)" pitchFamily="34" charset="-122"/>
              </a:rPr>
              <a:t> Rhetorical devices(修辞手法)  suitable for this Lesson -- </a:t>
            </a:r>
            <a:r>
              <a:rPr lang="en-US" altLang="zh-CN" sz="2400" b="1" dirty="0">
                <a:solidFill>
                  <a:srgbClr val="002060"/>
                </a:solidFill>
                <a:latin typeface="Times New Roman" panose="02020603050405020304" pitchFamily="18" charset="0"/>
                <a:ea typeface="华康俪金黑W8(P)" pitchFamily="34" charset="-122"/>
                <a:cs typeface="Times New Roman" panose="02020603050405020304" pitchFamily="18" charset="0"/>
              </a:rPr>
              <a:t>Nature/ Sight</a:t>
            </a:r>
            <a:endParaRPr lang="en-US" altLang="zh-CN" sz="2400" b="1" dirty="0">
              <a:solidFill>
                <a:srgbClr val="002060"/>
              </a:solidFill>
              <a:latin typeface="Times New Roman" panose="02020603050405020304" pitchFamily="18" charset="0"/>
              <a:ea typeface="华康俪金黑W8(P)" pitchFamily="34" charset="-122"/>
              <a:cs typeface="Times New Roman" panose="02020603050405020304" pitchFamily="18" charset="0"/>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箭头: 燕尾形 4"/>
          <p:cNvSpPr/>
          <p:nvPr/>
        </p:nvSpPr>
        <p:spPr>
          <a:xfrm>
            <a:off x="5073251" y="140519"/>
            <a:ext cx="1657446"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03  Skills</a:t>
            </a:r>
            <a:endParaRPr lang="zh-CN" altLang="en-US" dirty="0">
              <a:solidFill>
                <a:schemeClr val="bg1"/>
              </a:solidFill>
            </a:endParaRPr>
          </a:p>
        </p:txBody>
      </p:sp>
      <p:graphicFrame>
        <p:nvGraphicFramePr>
          <p:cNvPr id="6" name="表格 5"/>
          <p:cNvGraphicFramePr/>
          <p:nvPr>
            <p:custDataLst>
              <p:tags r:id="rId1"/>
            </p:custDataLst>
          </p:nvPr>
        </p:nvGraphicFramePr>
        <p:xfrm>
          <a:off x="257810" y="1552575"/>
          <a:ext cx="11736705" cy="5185410"/>
        </p:xfrm>
        <a:graphic>
          <a:graphicData uri="http://schemas.openxmlformats.org/drawingml/2006/table">
            <a:tbl>
              <a:tblPr firstRow="1" bandRow="1">
                <a:tableStyleId>{5C22544A-7EE6-4342-B048-85BDC9FD1C3A}</a:tableStyleId>
              </a:tblPr>
              <a:tblGrid>
                <a:gridCol w="8287385"/>
                <a:gridCol w="3449320"/>
              </a:tblGrid>
              <a:tr h="457200">
                <a:tc gridSpan="2">
                  <a:txBody>
                    <a:bodyPr/>
                    <a:p>
                      <a:pPr algn="ctr">
                        <a:buNone/>
                      </a:pPr>
                      <a:r>
                        <a:rPr lang="zh-CN" altLang="en-US" sz="2400"/>
                        <a:t>Personification 拟人</a:t>
                      </a:r>
                      <a:endParaRPr lang="zh-CN" altLang="en-US" sz="2400"/>
                    </a:p>
                  </a:txBody>
                  <a:tcPr/>
                </a:tc>
                <a:tc hMerge="1">
                  <a:tcPr/>
                </a:tc>
              </a:tr>
              <a:tr h="4728210">
                <a:tc>
                  <a:txBody>
                    <a:bodyPr/>
                    <a:p>
                      <a:pPr>
                        <a:buNone/>
                      </a:pPr>
                      <a:r>
                        <a:rPr sz="2400">
                          <a:latin typeface="Times New Roman" panose="02020603050405020304" pitchFamily="18" charset="0"/>
                          <a:cs typeface="Times New Roman" panose="02020603050405020304" pitchFamily="18" charset="0"/>
                          <a:sym typeface="+mn-ea"/>
                        </a:rPr>
                        <a:t> </a:t>
                      </a:r>
                      <a:r>
                        <a:rPr lang="zh-CN" altLang="en-US" sz="2400">
                          <a:solidFill>
                            <a:srgbClr val="7030A0"/>
                          </a:solidFill>
                          <a:latin typeface="Times New Roman" panose="02020603050405020304" pitchFamily="18" charset="0"/>
                          <a:cs typeface="Times New Roman" panose="02020603050405020304" pitchFamily="18" charset="0"/>
                          <a:sym typeface="+mn-ea"/>
                        </a:rPr>
                        <a:t>✍</a:t>
                      </a:r>
                      <a:r>
                        <a:rPr sz="2400">
                          <a:latin typeface="Times New Roman" panose="02020603050405020304" pitchFamily="18" charset="0"/>
                          <a:cs typeface="Times New Roman" panose="02020603050405020304" pitchFamily="18" charset="0"/>
                          <a:sym typeface="+mn-ea"/>
                        </a:rPr>
                        <a:t>The next morning </a:t>
                      </a:r>
                      <a:r>
                        <a:rPr sz="2400">
                          <a:solidFill>
                            <a:srgbClr val="C00000"/>
                          </a:solidFill>
                          <a:latin typeface="Times New Roman" panose="02020603050405020304" pitchFamily="18" charset="0"/>
                          <a:cs typeface="Times New Roman" panose="02020603050405020304" pitchFamily="18" charset="0"/>
                          <a:sym typeface="+mn-ea"/>
                        </a:rPr>
                        <a:t>the bushes and maple trees</a:t>
                      </a:r>
                      <a:r>
                        <a:rPr sz="2400">
                          <a:latin typeface="Times New Roman" panose="02020603050405020304" pitchFamily="18" charset="0"/>
                          <a:cs typeface="Times New Roman" panose="02020603050405020304" pitchFamily="18" charset="0"/>
                          <a:sym typeface="+mn-ea"/>
                        </a:rPr>
                        <a:t> outside their windows were red, gold and orange, and there was frost on the ground, </a:t>
                      </a:r>
                      <a:r>
                        <a:rPr sz="2400" u="sng">
                          <a:latin typeface="Times New Roman" panose="02020603050405020304" pitchFamily="18" charset="0"/>
                          <a:cs typeface="Times New Roman" panose="02020603050405020304" pitchFamily="18" charset="0"/>
                          <a:sym typeface="+mn-ea"/>
                        </a:rPr>
                        <a:t>confirming</a:t>
                      </a:r>
                      <a:r>
                        <a:rPr sz="2400">
                          <a:latin typeface="Times New Roman" panose="02020603050405020304" pitchFamily="18" charset="0"/>
                          <a:cs typeface="Times New Roman" panose="02020603050405020304" pitchFamily="18" charset="0"/>
                          <a:sym typeface="+mn-ea"/>
                        </a:rPr>
                        <a:t> that </a:t>
                      </a:r>
                      <a:r>
                        <a:rPr sz="2400">
                          <a:solidFill>
                            <a:srgbClr val="C00000"/>
                          </a:solidFill>
                          <a:latin typeface="Times New Roman" panose="02020603050405020304" pitchFamily="18" charset="0"/>
                          <a:cs typeface="Times New Roman" panose="02020603050405020304" pitchFamily="18" charset="0"/>
                          <a:sym typeface="+mn-ea"/>
                        </a:rPr>
                        <a:t>fall</a:t>
                      </a:r>
                      <a:r>
                        <a:rPr sz="2400">
                          <a:latin typeface="Times New Roman" panose="02020603050405020304" pitchFamily="18" charset="0"/>
                          <a:cs typeface="Times New Roman" panose="02020603050405020304" pitchFamily="18" charset="0"/>
                          <a:sym typeface="+mn-ea"/>
                        </a:rPr>
                        <a:t> had arrived in Canada.</a:t>
                      </a:r>
                      <a:endParaRPr sz="2400">
                        <a:latin typeface="Times New Roman" panose="02020603050405020304" pitchFamily="18" charset="0"/>
                        <a:cs typeface="Times New Roman" panose="02020603050405020304" pitchFamily="18" charset="0"/>
                        <a:sym typeface="+mn-ea"/>
                      </a:endParaRPr>
                    </a:p>
                    <a:p>
                      <a:pPr>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sz="2400">
                          <a:latin typeface="Times New Roman" panose="02020603050405020304" pitchFamily="18" charset="0"/>
                          <a:cs typeface="Times New Roman" panose="02020603050405020304" pitchFamily="18" charset="0"/>
                          <a:sym typeface="+mn-ea"/>
                        </a:rPr>
                        <a:t>The </a:t>
                      </a:r>
                      <a:r>
                        <a:rPr sz="2400">
                          <a:solidFill>
                            <a:srgbClr val="C00000"/>
                          </a:solidFill>
                          <a:latin typeface="Times New Roman" panose="02020603050405020304" pitchFamily="18" charset="0"/>
                          <a:cs typeface="Times New Roman" panose="02020603050405020304" pitchFamily="18" charset="0"/>
                          <a:sym typeface="+mn-ea"/>
                        </a:rPr>
                        <a:t>leaves</a:t>
                      </a:r>
                      <a:r>
                        <a:rPr sz="2400">
                          <a:latin typeface="Times New Roman" panose="02020603050405020304" pitchFamily="18" charset="0"/>
                          <a:cs typeface="Times New Roman" panose="02020603050405020304" pitchFamily="18" charset="0"/>
                          <a:sym typeface="+mn-ea"/>
                        </a:rPr>
                        <a:t> crunched beneath my feet as I strolled down the  tree-lined</a:t>
                      </a:r>
                      <a:r>
                        <a:rPr sz="2400">
                          <a:solidFill>
                            <a:srgbClr val="C00000"/>
                          </a:solidFill>
                          <a:latin typeface="Times New Roman" panose="02020603050405020304" pitchFamily="18" charset="0"/>
                          <a:cs typeface="Times New Roman" panose="02020603050405020304" pitchFamily="18" charset="0"/>
                          <a:sym typeface="+mn-ea"/>
                        </a:rPr>
                        <a:t> trail</a:t>
                      </a:r>
                      <a:r>
                        <a:rPr sz="2400">
                          <a:latin typeface="Times New Roman" panose="02020603050405020304" pitchFamily="18" charset="0"/>
                          <a:cs typeface="Times New Roman" panose="02020603050405020304" pitchFamily="18" charset="0"/>
                          <a:sym typeface="+mn-ea"/>
                        </a:rPr>
                        <a:t>. Occasionally, one would fall past me, lightly swaying </a:t>
                      </a:r>
                      <a:r>
                        <a:rPr sz="2400" u="sng">
                          <a:latin typeface="Times New Roman" panose="02020603050405020304" pitchFamily="18" charset="0"/>
                          <a:cs typeface="Times New Roman" panose="02020603050405020304" pitchFamily="18" charset="0"/>
                          <a:sym typeface="+mn-ea"/>
                        </a:rPr>
                        <a:t>as the air gently carried it to the ground</a:t>
                      </a:r>
                      <a:r>
                        <a:rPr sz="2400">
                          <a:latin typeface="Times New Roman" panose="02020603050405020304" pitchFamily="18" charset="0"/>
                          <a:cs typeface="Times New Roman" panose="02020603050405020304" pitchFamily="18" charset="0"/>
                          <a:sym typeface="+mn-ea"/>
                        </a:rPr>
                        <a:t>. </a:t>
                      </a:r>
                      <a:endParaRPr sz="2400">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sz="1600" i="1">
                          <a:latin typeface="Times New Roman" panose="02020603050405020304" pitchFamily="18" charset="0"/>
                          <a:cs typeface="Times New Roman" panose="02020603050405020304" pitchFamily="18" charset="0"/>
                          <a:sym typeface="+mn-ea"/>
                        </a:rPr>
                        <a:t>crunch /krʌntʃ/ n. 咬碎，咬碎声vt. 压碎；嘎扎嘎扎的咬嚼；嘎吱嘎吱地踏过</a:t>
                      </a:r>
                      <a:endParaRPr sz="1600" i="1">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sz="1600" i="1">
                          <a:latin typeface="Times New Roman" panose="02020603050405020304" pitchFamily="18" charset="0"/>
                          <a:cs typeface="Times New Roman" panose="02020603050405020304" pitchFamily="18" charset="0"/>
                          <a:sym typeface="+mn-ea"/>
                        </a:rPr>
                        <a:t>strol</a:t>
                      </a:r>
                      <a:r>
                        <a:rPr lang="en-US" sz="1600" i="1">
                          <a:latin typeface="Times New Roman" panose="02020603050405020304" pitchFamily="18" charset="0"/>
                          <a:cs typeface="Times New Roman" panose="02020603050405020304" pitchFamily="18" charset="0"/>
                          <a:sym typeface="+mn-ea"/>
                        </a:rPr>
                        <a:t>l /strəʊl/ v./ n.散步，闲逛；（体育比赛）轻而易举地获胜</a:t>
                      </a:r>
                      <a:endParaRPr lang="en-US" sz="1600" i="1">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en-US" sz="1600" i="1">
                          <a:latin typeface="Times New Roman" panose="02020603050405020304" pitchFamily="18" charset="0"/>
                          <a:cs typeface="Times New Roman" panose="02020603050405020304" pitchFamily="18" charset="0"/>
                          <a:sym typeface="+mn-ea"/>
                        </a:rPr>
                        <a:t>trail /treɪl/ n. 足迹；（跟踪某人的）踪迹;（荒野）小路; （乡间的）小路，小径</a:t>
                      </a:r>
                      <a:endParaRPr lang="en-US" sz="1600" i="1">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en-US" sz="1600" i="1">
                          <a:latin typeface="Times New Roman" panose="02020603050405020304" pitchFamily="18" charset="0"/>
                          <a:cs typeface="Times New Roman" panose="02020603050405020304" pitchFamily="18" charset="0"/>
                          <a:sym typeface="+mn-ea"/>
                        </a:rPr>
                        <a:t>sway /sweɪ/ v./ n. 影响；统治；摇摆</a:t>
                      </a:r>
                      <a:endParaRPr lang="en-US" sz="1600" i="1">
                        <a:latin typeface="Times New Roman" panose="02020603050405020304" pitchFamily="18" charset="0"/>
                        <a:cs typeface="Times New Roman" panose="02020603050405020304" pitchFamily="18" charset="0"/>
                        <a:sym typeface="+mn-ea"/>
                      </a:endParaRPr>
                    </a:p>
                    <a:p>
                      <a:pPr algn="l">
                        <a:buNone/>
                      </a:pPr>
                      <a:r>
                        <a:rPr lang="zh-CN" altLang="en-US" sz="2400">
                          <a:solidFill>
                            <a:srgbClr val="7030A0"/>
                          </a:solidFill>
                          <a:latin typeface="Times New Roman" panose="02020603050405020304" pitchFamily="18" charset="0"/>
                          <a:cs typeface="Times New Roman" panose="02020603050405020304" pitchFamily="18" charset="0"/>
                          <a:sym typeface="+mn-ea"/>
                        </a:rPr>
                        <a:t>✍</a:t>
                      </a:r>
                      <a:r>
                        <a:rPr sz="2400">
                          <a:latin typeface="Times New Roman" panose="02020603050405020304" pitchFamily="18" charset="0"/>
                          <a:cs typeface="Times New Roman" panose="02020603050405020304" pitchFamily="18" charset="0"/>
                          <a:sym typeface="+mn-ea"/>
                        </a:rPr>
                        <a:t>The</a:t>
                      </a:r>
                      <a:r>
                        <a:rPr sz="2400">
                          <a:solidFill>
                            <a:srgbClr val="C00000"/>
                          </a:solidFill>
                          <a:latin typeface="Times New Roman" panose="02020603050405020304" pitchFamily="18" charset="0"/>
                          <a:cs typeface="Times New Roman" panose="02020603050405020304" pitchFamily="18" charset="0"/>
                          <a:sym typeface="+mn-ea"/>
                        </a:rPr>
                        <a:t> world</a:t>
                      </a:r>
                      <a:r>
                        <a:rPr sz="2400">
                          <a:latin typeface="Times New Roman" panose="02020603050405020304" pitchFamily="18" charset="0"/>
                          <a:cs typeface="Times New Roman" panose="02020603050405020304" pitchFamily="18" charset="0"/>
                          <a:sym typeface="+mn-ea"/>
                        </a:rPr>
                        <a:t> </a:t>
                      </a:r>
                      <a:r>
                        <a:rPr sz="2400" u="sng">
                          <a:latin typeface="Times New Roman" panose="02020603050405020304" pitchFamily="18" charset="0"/>
                          <a:cs typeface="Times New Roman" panose="02020603050405020304" pitchFamily="18" charset="0"/>
                          <a:sym typeface="+mn-ea"/>
                        </a:rPr>
                        <a:t>was burdened with</a:t>
                      </a:r>
                      <a:r>
                        <a:rPr sz="2400">
                          <a:latin typeface="Times New Roman" panose="02020603050405020304" pitchFamily="18" charset="0"/>
                          <a:cs typeface="Times New Roman" panose="02020603050405020304" pitchFamily="18" charset="0"/>
                          <a:sym typeface="+mn-ea"/>
                        </a:rPr>
                        <a:t> a sea of d</a:t>
                      </a:r>
                      <a:r>
                        <a:rPr lang="en-US" sz="2400">
                          <a:latin typeface="Times New Roman" panose="02020603050405020304" pitchFamily="18" charset="0"/>
                          <a:cs typeface="Times New Roman" panose="02020603050405020304" pitchFamily="18" charset="0"/>
                          <a:sym typeface="+mn-ea"/>
                        </a:rPr>
                        <a:t>ar</a:t>
                      </a:r>
                      <a:r>
                        <a:rPr sz="2400">
                          <a:latin typeface="Times New Roman" panose="02020603050405020304" pitchFamily="18" charset="0"/>
                          <a:cs typeface="Times New Roman" panose="02020603050405020304" pitchFamily="18" charset="0"/>
                          <a:sym typeface="+mn-ea"/>
                        </a:rPr>
                        <a:t>kness. I was seized with the roaring power of</a:t>
                      </a:r>
                      <a:r>
                        <a:rPr sz="2400">
                          <a:solidFill>
                            <a:srgbClr val="C00000"/>
                          </a:solidFill>
                          <a:latin typeface="Times New Roman" panose="02020603050405020304" pitchFamily="18" charset="0"/>
                          <a:cs typeface="Times New Roman" panose="02020603050405020304" pitchFamily="18" charset="0"/>
                          <a:sym typeface="+mn-ea"/>
                        </a:rPr>
                        <a:t> nature</a:t>
                      </a:r>
                      <a:r>
                        <a:rPr sz="2400">
                          <a:latin typeface="Times New Roman" panose="02020603050405020304" pitchFamily="18" charset="0"/>
                          <a:cs typeface="Times New Roman" panose="02020603050405020304" pitchFamily="18" charset="0"/>
                          <a:sym typeface="+mn-ea"/>
                        </a:rPr>
                        <a:t>, a sense of horror creeping up on me. I immediately turned around to slide into the bed and curled up. </a:t>
                      </a:r>
                      <a:endParaRPr lang="en-US" sz="1600" i="1">
                        <a:latin typeface="Times New Roman" panose="02020603050405020304" pitchFamily="18" charset="0"/>
                        <a:cs typeface="Times New Roman" panose="02020603050405020304" pitchFamily="18" charset="0"/>
                        <a:sym typeface="+mn-ea"/>
                      </a:endParaRPr>
                    </a:p>
                  </a:txBody>
                  <a:tcPr>
                    <a:solidFill>
                      <a:srgbClr val="F0F4FB"/>
                    </a:solidFill>
                  </a:tcPr>
                </a:tc>
                <a:tc>
                  <a:txBody>
                    <a:bodyPr/>
                    <a:p>
                      <a:pPr>
                        <a:buNone/>
                      </a:pPr>
                      <a:r>
                        <a:rPr lang="zh-CN" sz="2000">
                          <a:solidFill>
                            <a:srgbClr val="7030A0"/>
                          </a:solidFill>
                          <a:latin typeface="Times New Roman" panose="02020603050405020304" pitchFamily="18" charset="0"/>
                          <a:cs typeface="Times New Roman" panose="02020603050405020304" pitchFamily="18" charset="0"/>
                          <a:sym typeface="+mn-ea"/>
                        </a:rPr>
                        <a:t>☞</a:t>
                      </a:r>
                      <a:r>
                        <a:rPr sz="2000"/>
                        <a:t>第二天早上，在她们的车窗外到处是灌木丛和枫树，挂满朱红、赤金和橘黄色的叶子，地面覆盖上一层薄霜，表明秋天已经来到了加拿大。</a:t>
                      </a:r>
                      <a:endParaRPr sz="2000"/>
                    </a:p>
                    <a:p>
                      <a:pPr>
                        <a:buNone/>
                      </a:pPr>
                      <a:r>
                        <a:rPr lang="zh-CN" sz="2000">
                          <a:solidFill>
                            <a:srgbClr val="7030A0"/>
                          </a:solidFill>
                          <a:latin typeface="Times New Roman" panose="02020603050405020304" pitchFamily="18" charset="0"/>
                          <a:cs typeface="Times New Roman" panose="02020603050405020304" pitchFamily="18" charset="0"/>
                          <a:sym typeface="+mn-ea"/>
                        </a:rPr>
                        <a:t>☞</a:t>
                      </a:r>
                      <a:r>
                        <a:rPr sz="2000"/>
                        <a:t>漫步在林荫小道，树叶在我脚下嘎吱作响。偶尔，有叶子会从我身边掉下来，轻轻地摇晃，缓缓落到到地面。</a:t>
                      </a:r>
                      <a:endParaRPr sz="2000"/>
                    </a:p>
                    <a:p>
                      <a:pPr algn="l">
                        <a:buNone/>
                      </a:pPr>
                      <a:r>
                        <a:rPr lang="zh-CN" sz="2000">
                          <a:solidFill>
                            <a:srgbClr val="7030A0"/>
                          </a:solidFill>
                          <a:latin typeface="Times New Roman" panose="02020603050405020304" pitchFamily="18" charset="0"/>
                          <a:cs typeface="Times New Roman" panose="02020603050405020304" pitchFamily="18" charset="0"/>
                          <a:sym typeface="+mn-ea"/>
                        </a:rPr>
                        <a:t>☞</a:t>
                      </a:r>
                      <a:r>
                        <a:rPr lang="zh-CN" sz="2000">
                          <a:latin typeface="Times New Roman" panose="02020603050405020304" pitchFamily="18" charset="0"/>
                          <a:cs typeface="Times New Roman" panose="02020603050405020304" pitchFamily="18" charset="0"/>
                          <a:sym typeface="+mn-ea"/>
                        </a:rPr>
                        <a:t>周围</a:t>
                      </a:r>
                      <a:r>
                        <a:rPr sz="2000">
                          <a:latin typeface="Times New Roman" panose="02020603050405020304" pitchFamily="18" charset="0"/>
                          <a:cs typeface="Times New Roman" panose="02020603050405020304" pitchFamily="18" charset="0"/>
                          <a:sym typeface="+mn-ea"/>
                        </a:rPr>
                        <a:t>被</a:t>
                      </a:r>
                      <a:r>
                        <a:rPr lang="zh-CN" sz="2000">
                          <a:latin typeface="Times New Roman" panose="02020603050405020304" pitchFamily="18" charset="0"/>
                          <a:cs typeface="Times New Roman" panose="02020603050405020304" pitchFamily="18" charset="0"/>
                          <a:sym typeface="+mn-ea"/>
                        </a:rPr>
                        <a:t>一片漆黑所笼罩</a:t>
                      </a:r>
                      <a:r>
                        <a:rPr sz="2000">
                          <a:latin typeface="Times New Roman" panose="02020603050405020304" pitchFamily="18" charset="0"/>
                          <a:cs typeface="Times New Roman" panose="02020603050405020304" pitchFamily="18" charset="0"/>
                          <a:sym typeface="+mn-ea"/>
                        </a:rPr>
                        <a:t>。我被大自然咆哮的力量攫住了，一种恐惧感向我袭来。我立刻转过身，</a:t>
                      </a:r>
                      <a:r>
                        <a:rPr lang="zh-CN" sz="2000">
                          <a:latin typeface="Times New Roman" panose="02020603050405020304" pitchFamily="18" charset="0"/>
                          <a:cs typeface="Times New Roman" panose="02020603050405020304" pitchFamily="18" charset="0"/>
                          <a:sym typeface="+mn-ea"/>
                        </a:rPr>
                        <a:t>溜进被窝</a:t>
                      </a:r>
                      <a:r>
                        <a:rPr sz="2000">
                          <a:latin typeface="Times New Roman" panose="02020603050405020304" pitchFamily="18" charset="0"/>
                          <a:cs typeface="Times New Roman" panose="02020603050405020304" pitchFamily="18" charset="0"/>
                          <a:sym typeface="+mn-ea"/>
                        </a:rPr>
                        <a:t>，蜷成一团。</a:t>
                      </a:r>
                      <a:endParaRPr sz="2400"/>
                    </a:p>
                  </a:txBody>
                  <a:tcPr>
                    <a:solidFill>
                      <a:srgbClr val="F0F4FB"/>
                    </a:solidFill>
                  </a:tcPr>
                </a:tc>
              </a:tr>
            </a:tbl>
          </a:graphicData>
        </a:graphic>
      </p:graphicFrame>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
            <a:off x="128905" y="1270"/>
            <a:ext cx="876300" cy="971550"/>
          </a:xfrm>
          <a:prstGeom prst="rect">
            <a:avLst/>
          </a:prstGeom>
        </p:spPr>
      </p:pic>
      <p:pic>
        <p:nvPicPr>
          <p:cNvPr id="7" name="图片 6"/>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353060" y="113030"/>
            <a:ext cx="509270" cy="50800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96327" y="839345"/>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箭头: 燕尾形 4"/>
          <p:cNvSpPr/>
          <p:nvPr/>
        </p:nvSpPr>
        <p:spPr>
          <a:xfrm>
            <a:off x="5117701" y="177349"/>
            <a:ext cx="1657446"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03  Skills</a:t>
            </a:r>
            <a:endParaRPr lang="zh-CN" altLang="en-US" dirty="0">
              <a:solidFill>
                <a:schemeClr val="bg1"/>
              </a:solidFill>
            </a:endParaRPr>
          </a:p>
        </p:txBody>
      </p:sp>
      <p:graphicFrame>
        <p:nvGraphicFramePr>
          <p:cNvPr id="3" name="表格 2"/>
          <p:cNvGraphicFramePr/>
          <p:nvPr>
            <p:custDataLst>
              <p:tags r:id="rId1"/>
            </p:custDataLst>
          </p:nvPr>
        </p:nvGraphicFramePr>
        <p:xfrm>
          <a:off x="262255" y="1822450"/>
          <a:ext cx="11685905" cy="4940300"/>
        </p:xfrm>
        <a:graphic>
          <a:graphicData uri="http://schemas.openxmlformats.org/drawingml/2006/table">
            <a:tbl>
              <a:tblPr firstRow="1" bandRow="1">
                <a:tableStyleId>{5940675A-B579-460E-94D1-54222C63F5DA}</a:tableStyleId>
              </a:tblPr>
              <a:tblGrid>
                <a:gridCol w="3629660"/>
                <a:gridCol w="8056245"/>
              </a:tblGrid>
              <a:tr h="4940300">
                <a:tc>
                  <a:txBody>
                    <a:bodyPr/>
                    <a:p>
                      <a:pPr algn="l">
                        <a:buClrTx/>
                        <a:buSzTx/>
                        <a:buFontTx/>
                        <a:buNone/>
                      </a:pPr>
                      <a:r>
                        <a:rPr sz="2000" b="0"/>
                        <a:t>1.巨大的嗡嗡声吓得那头熊往后退了几步。直升机上放下了绳梯，埃利迅速抓住绳梯，然后爬了上去，轮到我了。	</a:t>
                      </a:r>
                      <a:endParaRPr sz="2000" b="0"/>
                    </a:p>
                    <a:p>
                      <a:pPr algn="l">
                        <a:buClrTx/>
                        <a:buSzTx/>
                        <a:buFontTx/>
                        <a:buNone/>
                      </a:pPr>
                      <a:r>
                        <a:rPr sz="2000" b="0"/>
                        <a:t>2.嗡嗡声在我们头顶盘旋，一架软梯掉了下来。言语无法表达我们的狂喜，我们紧紧抱着相机爬上了直升机。</a:t>
                      </a:r>
                      <a:endParaRPr sz="2000" b="0"/>
                    </a:p>
                    <a:p>
                      <a:pPr algn="l">
                        <a:buClrTx/>
                        <a:buSzTx/>
                        <a:buFontTx/>
                        <a:buNone/>
                      </a:pPr>
                      <a:endParaRPr sz="2000" b="0"/>
                    </a:p>
                    <a:p>
                      <a:pPr algn="l">
                        <a:buClrTx/>
                        <a:buSzTx/>
                        <a:buFontTx/>
                        <a:buNone/>
                      </a:pPr>
                      <a:r>
                        <a:rPr sz="2000" b="0"/>
                        <a:t>3.螺旋桨的轰鸣声把熊吓跑了，直升飞机急速下降，救援人员很快就赶到了我们这里。</a:t>
                      </a:r>
                      <a:endParaRPr sz="2000" b="0"/>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p>
                      <a:pPr indent="0">
                        <a:buNone/>
                      </a:pPr>
                      <a:endParaRPr lang="en-US" sz="1600" b="0" i="1">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6" name="文本框 5"/>
          <p:cNvSpPr txBox="1"/>
          <p:nvPr/>
        </p:nvSpPr>
        <p:spPr>
          <a:xfrm>
            <a:off x="3937635" y="1918335"/>
            <a:ext cx="8011160" cy="4646295"/>
          </a:xfrm>
          <a:prstGeom prst="rect">
            <a:avLst/>
          </a:prstGeom>
          <a:noFill/>
        </p:spPr>
        <p:txBody>
          <a:bodyPr wrap="square" rtlCol="0" anchor="t">
            <a:spAutoFit/>
          </a:bodyPr>
          <a:p>
            <a:pPr algn="l"/>
            <a:r>
              <a:rPr lang="en-US" sz="2400">
                <a:latin typeface="Times New Roman" panose="02020603050405020304" pitchFamily="18" charset="0"/>
                <a:ea typeface="宋体" panose="02010600030101010101" pitchFamily="2" charset="-122"/>
                <a:cs typeface="Times New Roman" panose="02020603050405020304" pitchFamily="18" charset="0"/>
                <a:sym typeface="+mn-ea"/>
              </a:rPr>
              <a:t>1....The loud drone scared the bear to step back a few inches. A rope ladder was put off from the helicopter, Elli gripped it swiftly and climbed up and it was my turn. </a:t>
            </a:r>
            <a:endParaRPr lang="en-US" sz="2400">
              <a:latin typeface="Times New Roman" panose="02020603050405020304" pitchFamily="18" charset="0"/>
              <a:ea typeface="宋体" panose="02010600030101010101" pitchFamily="2" charset="-122"/>
              <a:cs typeface="Times New Roman" panose="02020603050405020304" pitchFamily="18" charset="0"/>
              <a:sym typeface="+mn-ea"/>
            </a:endParaRPr>
          </a:p>
          <a:p>
            <a:pPr marL="342900" indent="-342900" algn="l">
              <a:buFont typeface="Arial" panose="020B0604020202020204" pitchFamily="34" charset="0"/>
              <a:buChar char="•"/>
            </a:pPr>
            <a:r>
              <a:rPr lang="en-US" sz="1600" i="1">
                <a:latin typeface="Times New Roman" panose="02020603050405020304" pitchFamily="18" charset="0"/>
                <a:ea typeface="宋体" panose="02010600030101010101" pitchFamily="2" charset="-122"/>
                <a:cs typeface="Times New Roman" panose="02020603050405020304" pitchFamily="18" charset="0"/>
                <a:sym typeface="+mn-ea"/>
              </a:rPr>
              <a:t>drone/drəʊn/ n. 雄蜂；嗡嗡的声音v. 嗡嗡作声； 低沉地说</a:t>
            </a:r>
            <a:endParaRPr lang="en-US" sz="1600" i="1">
              <a:latin typeface="Times New Roman" panose="02020603050405020304" pitchFamily="18" charset="0"/>
              <a:ea typeface="宋体" panose="02010600030101010101" pitchFamily="2" charset="-122"/>
              <a:cs typeface="Times New Roman" panose="02020603050405020304" pitchFamily="18" charset="0"/>
              <a:sym typeface="+mn-ea"/>
            </a:endParaRPr>
          </a:p>
          <a:p>
            <a:pPr marL="342900" indent="-342900" algn="l"/>
            <a:r>
              <a:rPr lang="en-US" sz="24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2....The buzz hovering over our head, a soft ladder dropped </a:t>
            </a:r>
            <a:endParaRPr lang="en-US" sz="24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342900" indent="-342900" algn="l"/>
            <a:r>
              <a:rPr lang="en-US" sz="24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off. Words failed to express our utter merriment and we </a:t>
            </a:r>
            <a:endParaRPr lang="en-US" sz="24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342900" indent="-342900" algn="l"/>
            <a:r>
              <a:rPr lang="en-US" sz="24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climbed up into the helicopter with the camera embracing </a:t>
            </a:r>
            <a:endParaRPr lang="en-US" sz="24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342900" indent="-342900" algn="l"/>
            <a:r>
              <a:rPr lang="en-US" sz="24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tightly in my arms.</a:t>
            </a:r>
            <a:endParaRPr lang="en-US" sz="24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342900" indent="-342900" algn="l">
              <a:buFont typeface="Arial" panose="020B0604020202020204" pitchFamily="34" charset="0"/>
              <a:buChar char="•"/>
            </a:pPr>
            <a:r>
              <a:rPr lang="en-US" sz="1600" b="0" i="1">
                <a:latin typeface="Times New Roman" panose="02020603050405020304" pitchFamily="18" charset="0"/>
                <a:ea typeface="宋体" panose="02010600030101010101" pitchFamily="2" charset="-122"/>
                <a:cs typeface="Times New Roman" panose="02020603050405020304" pitchFamily="18" charset="0"/>
              </a:rPr>
              <a:t>buzz /bʌz/ n. 嗡嗡声v. 发出嗡嗡声；发出蜂鸣声</a:t>
            </a:r>
            <a:endParaRPr lang="en-US" sz="1600" b="0" i="1">
              <a:latin typeface="Times New Roman" panose="02020603050405020304" pitchFamily="18" charset="0"/>
              <a:ea typeface="宋体" panose="02010600030101010101" pitchFamily="2" charset="-122"/>
              <a:cs typeface="Times New Roman" panose="02020603050405020304" pitchFamily="18" charset="0"/>
            </a:endParaRPr>
          </a:p>
          <a:p>
            <a:pPr marL="342900" indent="-342900" algn="l">
              <a:buFont typeface="Arial" panose="020B0604020202020204" pitchFamily="34" charset="0"/>
              <a:buChar char="•"/>
            </a:pPr>
            <a:r>
              <a:rPr lang="en-US" sz="1600" b="0" i="1">
                <a:latin typeface="Times New Roman" panose="02020603050405020304" pitchFamily="18" charset="0"/>
                <a:ea typeface="宋体" panose="02010600030101010101" pitchFamily="2" charset="-122"/>
                <a:cs typeface="Times New Roman" panose="02020603050405020304" pitchFamily="18" charset="0"/>
              </a:rPr>
              <a:t>hover /ˈhɒvə(r)/ vi. 盘旋，翱翔；徘徊</a:t>
            </a:r>
            <a:endParaRPr lang="en-US" sz="1600" b="0" i="1">
              <a:latin typeface="Times New Roman" panose="02020603050405020304" pitchFamily="18" charset="0"/>
              <a:ea typeface="宋体" panose="02010600030101010101" pitchFamily="2" charset="-122"/>
              <a:cs typeface="Times New Roman" panose="02020603050405020304" pitchFamily="18" charset="0"/>
            </a:endParaRPr>
          </a:p>
          <a:p>
            <a:pPr marL="342900" indent="-342900" algn="l">
              <a:buClrTx/>
              <a:buSzTx/>
              <a:buFontTx/>
            </a:pPr>
            <a:r>
              <a:rPr lang="en-US" sz="24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3....The whir of the 's propellers scaring the bear away, the </a:t>
            </a:r>
            <a:endParaRPr lang="en-US" sz="24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342900" indent="-342900" algn="l">
              <a:buClrTx/>
              <a:buSzTx/>
              <a:buFontTx/>
            </a:pPr>
            <a:r>
              <a:rPr lang="en-US" sz="24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helicopter zoomed down and the rescuers rushed to us soon.</a:t>
            </a:r>
            <a:endParaRPr lang="en-US" sz="24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285750" indent="-285750" algn="l">
              <a:buClrTx/>
              <a:buSzTx/>
              <a:buFont typeface="Arial" panose="020B0604020202020204" pitchFamily="34" charset="0"/>
              <a:buChar char="•"/>
            </a:pPr>
            <a:r>
              <a:rPr lang="en-US" sz="1600" i="1">
                <a:latin typeface="Times New Roman" panose="02020603050405020304" pitchFamily="18" charset="0"/>
                <a:ea typeface="宋体" panose="02010600030101010101" pitchFamily="2" charset="-122"/>
                <a:cs typeface="Times New Roman" panose="02020603050405020304" pitchFamily="18" charset="0"/>
                <a:sym typeface="+mn-ea"/>
              </a:rPr>
              <a:t>whir /wɜː(r)/ v. 作呼呼声，呼呼作声地飞; 急速旋转</a:t>
            </a:r>
            <a:endParaRPr lang="en-US" sz="1600" i="1">
              <a:latin typeface="Times New Roman" panose="02020603050405020304" pitchFamily="18" charset="0"/>
              <a:ea typeface="宋体" panose="02010600030101010101" pitchFamily="2" charset="-122"/>
              <a:cs typeface="Times New Roman" panose="02020603050405020304" pitchFamily="18" charset="0"/>
              <a:sym typeface="+mn-ea"/>
            </a:endParaRPr>
          </a:p>
          <a:p>
            <a:pPr marL="285750" indent="-285750" algn="l">
              <a:buClrTx/>
              <a:buSzTx/>
              <a:buFont typeface="Arial" panose="020B0604020202020204" pitchFamily="34" charset="0"/>
              <a:buChar char="•"/>
            </a:pPr>
            <a:r>
              <a:rPr lang="en-US" sz="1600" i="1">
                <a:latin typeface="Times New Roman" panose="02020603050405020304" pitchFamily="18" charset="0"/>
                <a:ea typeface="宋体" panose="02010600030101010101" pitchFamily="2" charset="-122"/>
                <a:cs typeface="Times New Roman" panose="02020603050405020304" pitchFamily="18" charset="0"/>
                <a:sym typeface="+mn-ea"/>
              </a:rPr>
              <a:t>propeller /prəˈpelə(r)/ n. [航][船] 螺旋桨；推进器</a:t>
            </a:r>
            <a:endParaRPr lang="en-US" sz="1600" i="1">
              <a:latin typeface="Times New Roman" panose="02020603050405020304" pitchFamily="18" charset="0"/>
              <a:ea typeface="宋体" panose="02010600030101010101" pitchFamily="2" charset="-122"/>
              <a:cs typeface="Times New Roman" panose="02020603050405020304" pitchFamily="18" charset="0"/>
              <a:sym typeface="+mn-ea"/>
            </a:endParaRPr>
          </a:p>
        </p:txBody>
      </p:sp>
      <p:pic>
        <p:nvPicPr>
          <p:cNvPr id="4" name="Picture 2" descr="C:\Users\Administrator\Desktop\图片熊\u=1635448494,3119836160&amp;fm=26&amp;gp=0.jpg"/>
          <p:cNvPicPr>
            <a:picLocks noChangeAspect="1" noChangeArrowheads="1"/>
          </p:cNvPicPr>
          <p:nvPr/>
        </p:nvPicPr>
        <p:blipFill>
          <a:blip r:embed="rId2" cstate="print"/>
          <a:srcRect b="13588"/>
          <a:stretch>
            <a:fillRect/>
          </a:stretch>
        </p:blipFill>
        <p:spPr bwMode="auto">
          <a:xfrm>
            <a:off x="8217535" y="-168275"/>
            <a:ext cx="3973830" cy="1821815"/>
          </a:xfrm>
          <a:prstGeom prst="ellipse">
            <a:avLst/>
          </a:prstGeom>
          <a:noFill/>
        </p:spPr>
      </p:pic>
      <p:sp>
        <p:nvSpPr>
          <p:cNvPr id="2" name="矩形 1"/>
          <p:cNvSpPr/>
          <p:nvPr/>
        </p:nvSpPr>
        <p:spPr>
          <a:xfrm>
            <a:off x="369570" y="1002665"/>
            <a:ext cx="11676380" cy="768350"/>
          </a:xfrm>
          <a:prstGeom prst="rect">
            <a:avLst/>
          </a:prstGeom>
        </p:spPr>
        <p:txBody>
          <a:bodyPr wrap="square">
            <a:spAutoFit/>
          </a:bodyPr>
          <a:lstStyle/>
          <a:p>
            <a:pPr algn="l"/>
            <a:r>
              <a:rPr lang="en-US" altLang="zh-CN" sz="2000" b="1" dirty="0">
                <a:solidFill>
                  <a:srgbClr val="C00000"/>
                </a:solidFill>
                <a:latin typeface="华康俪金黑W8(P)" pitchFamily="34" charset="-122"/>
                <a:ea typeface="华康俪金黑W8(P)" pitchFamily="34" charset="-122"/>
              </a:rPr>
              <a:t>3-3-1</a:t>
            </a:r>
            <a:r>
              <a:rPr lang="en-US" altLang="zh-CN" sz="2000" b="1" dirty="0" smtClean="0">
                <a:solidFill>
                  <a:srgbClr val="C00000"/>
                </a:solidFill>
                <a:latin typeface="华康俪金黑W8(P)" pitchFamily="34" charset="-122"/>
                <a:ea typeface="华康俪金黑W8(P)" pitchFamily="34" charset="-122"/>
              </a:rPr>
              <a:t> </a:t>
            </a:r>
            <a:r>
              <a:rPr lang="zh-CN" altLang="en-US" sz="2000" b="1" dirty="0" smtClean="0">
                <a:solidFill>
                  <a:srgbClr val="C00000"/>
                </a:solidFill>
                <a:latin typeface="华康俪金黑W8(P)" pitchFamily="34" charset="-122"/>
                <a:ea typeface="华康俪金黑W8(P)" pitchFamily="34" charset="-122"/>
              </a:rPr>
              <a:t>户外运动</a:t>
            </a:r>
            <a:r>
              <a:rPr lang="en-US" altLang="zh-CN" sz="2000" b="1" dirty="0" smtClean="0">
                <a:solidFill>
                  <a:srgbClr val="C00000"/>
                </a:solidFill>
                <a:latin typeface="华康俪金黑W8(P)" pitchFamily="34" charset="-122"/>
                <a:ea typeface="华康俪金黑W8(P)" pitchFamily="34" charset="-122"/>
              </a:rPr>
              <a:t>---</a:t>
            </a:r>
            <a:r>
              <a:rPr lang="en-US" altLang="zh-CN" sz="2000" b="1" dirty="0">
                <a:solidFill>
                  <a:srgbClr val="C00000"/>
                </a:solidFill>
                <a:latin typeface="华康俪金黑W8(P)" pitchFamily="34" charset="-122"/>
                <a:ea typeface="华康俪金黑W8(P)" pitchFamily="34" charset="-122"/>
              </a:rPr>
              <a:t> “</a:t>
            </a:r>
            <a:r>
              <a:rPr lang="en-US" altLang="zh-CN" sz="2400" b="1" dirty="0">
                <a:solidFill>
                  <a:srgbClr val="C00000"/>
                </a:solidFill>
                <a:latin typeface="华康俪金黑W8(P)" pitchFamily="34" charset="-122"/>
                <a:ea typeface="华康俪金黑W8(P)" pitchFamily="34" charset="-122"/>
              </a:rPr>
              <a:t>helicopter rescue”</a:t>
            </a:r>
            <a:r>
              <a:rPr lang="zh-CN" altLang="en-US" sz="2000" b="1" dirty="0">
                <a:solidFill>
                  <a:srgbClr val="C00000"/>
                </a:solidFill>
                <a:latin typeface="华康俪金黑W8(P)" pitchFamily="34" charset="-122"/>
                <a:ea typeface="华康俪金黑W8(P)" pitchFamily="34" charset="-122"/>
              </a:rPr>
              <a:t>的描述高分赏析</a:t>
            </a:r>
            <a:endParaRPr lang="zh-CN" altLang="en-US" sz="2000" b="1" dirty="0">
              <a:solidFill>
                <a:srgbClr val="C00000"/>
              </a:solidFill>
              <a:latin typeface="华康俪金黑W8(P)" pitchFamily="34" charset="-122"/>
              <a:ea typeface="华康俪金黑W8(P)" pitchFamily="34" charset="-122"/>
            </a:endParaRPr>
          </a:p>
          <a:p>
            <a:pPr algn="l"/>
            <a:r>
              <a:rPr lang="en-US" altLang="zh-CN" sz="2000" b="1" dirty="0">
                <a:solidFill>
                  <a:srgbClr val="C00000"/>
                </a:solidFill>
                <a:latin typeface="华康俪金黑W8(P)" pitchFamily="34" charset="-122"/>
                <a:ea typeface="华康俪金黑W8(P)" pitchFamily="34" charset="-122"/>
              </a:rPr>
              <a:t>   </a:t>
            </a:r>
            <a:r>
              <a:rPr lang="en-US" altLang="zh-CN" sz="2000" b="1" i="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At that very moment, the helicopter arrived.</a:t>
            </a:r>
            <a:r>
              <a:rPr lang="en-US" altLang="zh-CN" sz="2000" b="1" i="1" u="sng"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i="1" dirty="0">
                <a:solidFill>
                  <a:srgbClr val="002060"/>
                </a:solidFill>
                <a:latin typeface="宋体" panose="02010600030101010101" pitchFamily="2" charset="-122"/>
                <a:ea typeface="宋体" panose="02010600030101010101" pitchFamily="2" charset="-122"/>
                <a:cs typeface="宋体" panose="02010600030101010101" pitchFamily="2" charset="-122"/>
              </a:rPr>
              <a:t>(2020</a:t>
            </a:r>
            <a:r>
              <a:rPr lang="zh-CN" altLang="en-US" sz="2000" b="1" i="1" dirty="0">
                <a:solidFill>
                  <a:srgbClr val="002060"/>
                </a:solidFill>
                <a:latin typeface="宋体" panose="02010600030101010101" pitchFamily="2" charset="-122"/>
                <a:ea typeface="宋体" panose="02010600030101010101" pitchFamily="2" charset="-122"/>
                <a:cs typeface="宋体" panose="02010600030101010101" pitchFamily="2" charset="-122"/>
              </a:rPr>
              <a:t>年</a:t>
            </a:r>
            <a:r>
              <a:rPr lang="en-US" altLang="zh-CN" sz="2000" b="1" i="1" dirty="0">
                <a:solidFill>
                  <a:srgbClr val="002060"/>
                </a:solidFill>
                <a:latin typeface="宋体" panose="02010600030101010101" pitchFamily="2" charset="-122"/>
                <a:ea typeface="宋体" panose="02010600030101010101" pitchFamily="2" charset="-122"/>
                <a:cs typeface="宋体" panose="02010600030101010101" pitchFamily="2" charset="-122"/>
              </a:rPr>
              <a:t>7</a:t>
            </a:r>
            <a:r>
              <a:rPr lang="zh-CN" altLang="en-US" sz="2000" b="1" i="1" dirty="0">
                <a:solidFill>
                  <a:srgbClr val="002060"/>
                </a:solidFill>
                <a:latin typeface="宋体" panose="02010600030101010101" pitchFamily="2" charset="-122"/>
                <a:ea typeface="宋体" panose="02010600030101010101" pitchFamily="2" charset="-122"/>
                <a:cs typeface="宋体" panose="02010600030101010101" pitchFamily="2" charset="-122"/>
              </a:rPr>
              <a:t>月浙江高考读后续写第二段开头</a:t>
            </a:r>
            <a:r>
              <a:rPr lang="en-US" altLang="zh-CN" sz="2000" b="1" i="1" dirty="0">
                <a:solidFill>
                  <a:srgbClr val="002060"/>
                </a:solidFill>
                <a:latin typeface="宋体" panose="02010600030101010101" pitchFamily="2" charset="-122"/>
                <a:ea typeface="宋体" panose="02010600030101010101" pitchFamily="2" charset="-122"/>
                <a:cs typeface="宋体" panose="02010600030101010101" pitchFamily="2" charset="-122"/>
              </a:rPr>
              <a:t>)</a:t>
            </a:r>
            <a:r>
              <a:rPr lang="en-US" altLang="zh-CN" sz="2000" b="1" dirty="0">
                <a:solidFill>
                  <a:srgbClr val="002060"/>
                </a:solidFill>
                <a:latin typeface="宋体" panose="02010600030101010101" pitchFamily="2" charset="-122"/>
                <a:ea typeface="宋体" panose="02010600030101010101" pitchFamily="2" charset="-122"/>
                <a:cs typeface="宋体" panose="02010600030101010101" pitchFamily="2" charset="-122"/>
              </a:rPr>
              <a:t> </a:t>
            </a:r>
            <a:endParaRPr lang="en-US" altLang="zh-CN" sz="2000" b="1" dirty="0">
              <a:solidFill>
                <a:srgbClr val="002060"/>
              </a:solidFill>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heckerboard(across)">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checkerboard(across)">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checkerboard(across)">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checkerboard(across)">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checkerboard(across)">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checkerboard(across)">
                                      <p:cBhvr>
                                        <p:cTn id="37" dur="5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checkerboard(across)">
                                      <p:cBhvr>
                                        <p:cTn id="42" dur="500"/>
                                        <p:tgtEl>
                                          <p:spTgt spid="6">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6">
                                            <p:txEl>
                                              <p:pRg st="7" end="7"/>
                                            </p:txEl>
                                          </p:spTgt>
                                        </p:tgtEl>
                                        <p:attrNameLst>
                                          <p:attrName>style.visibility</p:attrName>
                                        </p:attrNameLst>
                                      </p:cBhvr>
                                      <p:to>
                                        <p:strVal val="visible"/>
                                      </p:to>
                                    </p:set>
                                    <p:animEffect transition="in" filter="checkerboard(across)">
                                      <p:cBhvr>
                                        <p:cTn id="47" dur="500"/>
                                        <p:tgtEl>
                                          <p:spTgt spid="6">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6">
                                            <p:txEl>
                                              <p:pRg st="8" end="8"/>
                                            </p:txEl>
                                          </p:spTgt>
                                        </p:tgtEl>
                                        <p:attrNameLst>
                                          <p:attrName>style.visibility</p:attrName>
                                        </p:attrNameLst>
                                      </p:cBhvr>
                                      <p:to>
                                        <p:strVal val="visible"/>
                                      </p:to>
                                    </p:set>
                                    <p:animEffect transition="in" filter="checkerboard(across)">
                                      <p:cBhvr>
                                        <p:cTn id="52" dur="500"/>
                                        <p:tgtEl>
                                          <p:spTgt spid="6">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nodeType="clickEffect">
                                  <p:stCondLst>
                                    <p:cond delay="0"/>
                                  </p:stCondLst>
                                  <p:childTnLst>
                                    <p:set>
                                      <p:cBhvr>
                                        <p:cTn id="56" dur="1" fill="hold">
                                          <p:stCondLst>
                                            <p:cond delay="0"/>
                                          </p:stCondLst>
                                        </p:cTn>
                                        <p:tgtEl>
                                          <p:spTgt spid="6">
                                            <p:txEl>
                                              <p:pRg st="9" end="9"/>
                                            </p:txEl>
                                          </p:spTgt>
                                        </p:tgtEl>
                                        <p:attrNameLst>
                                          <p:attrName>style.visibility</p:attrName>
                                        </p:attrNameLst>
                                      </p:cBhvr>
                                      <p:to>
                                        <p:strVal val="visible"/>
                                      </p:to>
                                    </p:set>
                                    <p:animEffect transition="in" filter="checkerboard(across)">
                                      <p:cBhvr>
                                        <p:cTn id="57" dur="500"/>
                                        <p:tgtEl>
                                          <p:spTgt spid="6">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nodeType="clickEffect">
                                  <p:stCondLst>
                                    <p:cond delay="0"/>
                                  </p:stCondLst>
                                  <p:childTnLst>
                                    <p:set>
                                      <p:cBhvr>
                                        <p:cTn id="61" dur="1" fill="hold">
                                          <p:stCondLst>
                                            <p:cond delay="0"/>
                                          </p:stCondLst>
                                        </p:cTn>
                                        <p:tgtEl>
                                          <p:spTgt spid="6">
                                            <p:txEl>
                                              <p:pRg st="10" end="10"/>
                                            </p:txEl>
                                          </p:spTgt>
                                        </p:tgtEl>
                                        <p:attrNameLst>
                                          <p:attrName>style.visibility</p:attrName>
                                        </p:attrNameLst>
                                      </p:cBhvr>
                                      <p:to>
                                        <p:strVal val="visible"/>
                                      </p:to>
                                    </p:set>
                                    <p:animEffect transition="in" filter="checkerboard(across)">
                                      <p:cBhvr>
                                        <p:cTn id="62" dur="500"/>
                                        <p:tgtEl>
                                          <p:spTgt spid="6">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nodeType="clickEffect">
                                  <p:stCondLst>
                                    <p:cond delay="0"/>
                                  </p:stCondLst>
                                  <p:childTnLst>
                                    <p:set>
                                      <p:cBhvr>
                                        <p:cTn id="66" dur="1" fill="hold">
                                          <p:stCondLst>
                                            <p:cond delay="0"/>
                                          </p:stCondLst>
                                        </p:cTn>
                                        <p:tgtEl>
                                          <p:spTgt spid="6">
                                            <p:txEl>
                                              <p:pRg st="11" end="11"/>
                                            </p:txEl>
                                          </p:spTgt>
                                        </p:tgtEl>
                                        <p:attrNameLst>
                                          <p:attrName>style.visibility</p:attrName>
                                        </p:attrNameLst>
                                      </p:cBhvr>
                                      <p:to>
                                        <p:strVal val="visible"/>
                                      </p:to>
                                    </p:set>
                                    <p:animEffect transition="in" filter="checkerboard(across)">
                                      <p:cBhvr>
                                        <p:cTn id="67" dur="500"/>
                                        <p:tgtEl>
                                          <p:spTgt spid="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96327" y="839345"/>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箭头: 燕尾形 4"/>
          <p:cNvSpPr/>
          <p:nvPr/>
        </p:nvSpPr>
        <p:spPr>
          <a:xfrm>
            <a:off x="5117701" y="177349"/>
            <a:ext cx="1657446"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03  Skills</a:t>
            </a:r>
            <a:endParaRPr lang="zh-CN" altLang="en-US" dirty="0">
              <a:solidFill>
                <a:schemeClr val="bg1"/>
              </a:solidFill>
            </a:endParaRPr>
          </a:p>
        </p:txBody>
      </p:sp>
      <p:graphicFrame>
        <p:nvGraphicFramePr>
          <p:cNvPr id="3" name="表格 2"/>
          <p:cNvGraphicFramePr/>
          <p:nvPr>
            <p:custDataLst>
              <p:tags r:id="rId1"/>
            </p:custDataLst>
          </p:nvPr>
        </p:nvGraphicFramePr>
        <p:xfrm>
          <a:off x="262255" y="1822450"/>
          <a:ext cx="11685905" cy="4940300"/>
        </p:xfrm>
        <a:graphic>
          <a:graphicData uri="http://schemas.openxmlformats.org/drawingml/2006/table">
            <a:tbl>
              <a:tblPr firstRow="1" bandRow="1">
                <a:tableStyleId>{5940675A-B579-460E-94D1-54222C63F5DA}</a:tableStyleId>
              </a:tblPr>
              <a:tblGrid>
                <a:gridCol w="3284220"/>
                <a:gridCol w="8401685"/>
              </a:tblGrid>
              <a:tr h="4940300">
                <a:tc>
                  <a:txBody>
                    <a:bodyPr/>
                    <a:p>
                      <a:pPr algn="l">
                        <a:buClrTx/>
                        <a:buSzTx/>
                        <a:buFontTx/>
                        <a:buNone/>
                      </a:pPr>
                      <a:r>
                        <a:rPr sz="2000" b="0"/>
                        <a:t>4. 直升机在营地上空盘旋，震耳欲聋的噪音打扰了熊。大风吹得熊站不稳。这只熊咆哮着扑向我和埃利之际，直升机上的救援人员发射了一颗麻醉子弹，熊倒在了地上。</a:t>
                      </a:r>
                      <a:endParaRPr sz="2000" b="0"/>
                    </a:p>
                    <a:p>
                      <a:pPr algn="l">
                        <a:buClrTx/>
                        <a:buSzTx/>
                        <a:buFontTx/>
                        <a:buNone/>
                      </a:pPr>
                      <a:r>
                        <a:rPr sz="2000" b="0"/>
                        <a:t>5.从盘旋的飞机上吹来的狂风立刻把我们令人窒息的恐惧一扫而空。直升飞机垂下一条绳子把我们拉上来。我们激动不已，但也松了一口气，紧紧抓住绳索，最终安全降落在直升机上。</a:t>
                      </a:r>
                      <a:endParaRPr sz="2000" b="0"/>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p>
                      <a:pPr indent="0">
                        <a:buNone/>
                      </a:pPr>
                      <a:endParaRPr lang="en-US" sz="1600" b="0" i="1">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6" name="文本框 5"/>
          <p:cNvSpPr txBox="1"/>
          <p:nvPr/>
        </p:nvSpPr>
        <p:spPr>
          <a:xfrm>
            <a:off x="3562985" y="1918335"/>
            <a:ext cx="8385175" cy="4646295"/>
          </a:xfrm>
          <a:prstGeom prst="rect">
            <a:avLst/>
          </a:prstGeom>
          <a:noFill/>
        </p:spPr>
        <p:txBody>
          <a:bodyPr wrap="square" rtlCol="0" anchor="t">
            <a:spAutoFit/>
          </a:bodyPr>
          <a:p>
            <a:pPr algn="l"/>
            <a:r>
              <a:rPr lang="en-US" sz="2400">
                <a:latin typeface="Times New Roman" panose="02020603050405020304" pitchFamily="18" charset="0"/>
                <a:ea typeface="宋体" panose="02010600030101010101" pitchFamily="2" charset="-122"/>
                <a:cs typeface="Times New Roman" panose="02020603050405020304" pitchFamily="18" charset="0"/>
                <a:sym typeface="+mn-ea"/>
              </a:rPr>
              <a:t>4....The helicopter hovered over the camp, the deafening noise disturbing the bear. The huge wind blew the bear unsteady on his feet. The bear pounced at Elli and me with a snarl when rescuers in the helicopter fired a drugged bullet at the bear, the bear fell to the ground. </a:t>
            </a:r>
            <a:endParaRPr lang="en-US" sz="2400">
              <a:latin typeface="Times New Roman" panose="02020603050405020304" pitchFamily="18" charset="0"/>
              <a:ea typeface="宋体" panose="02010600030101010101" pitchFamily="2" charset="-122"/>
              <a:cs typeface="Times New Roman" panose="02020603050405020304" pitchFamily="18" charset="0"/>
              <a:sym typeface="+mn-ea"/>
            </a:endParaRPr>
          </a:p>
          <a:p>
            <a:pPr marL="342900" indent="-342900" algn="l">
              <a:buClrTx/>
              <a:buSzTx/>
              <a:buFont typeface="Arial" panose="020B0604020202020204" pitchFamily="34" charset="0"/>
            </a:pPr>
            <a:r>
              <a:rPr lang="en-US" sz="1600" i="1">
                <a:latin typeface="Times New Roman" panose="02020603050405020304" pitchFamily="18" charset="0"/>
                <a:ea typeface="宋体" panose="02010600030101010101" pitchFamily="2" charset="-122"/>
                <a:cs typeface="Times New Roman" panose="02020603050405020304" pitchFamily="18" charset="0"/>
                <a:sym typeface="+mn-ea"/>
              </a:rPr>
              <a:t>pounce /paʊns/ vi. 突袭，猛扑vt. 扑过去抓住</a:t>
            </a:r>
            <a:endParaRPr lang="en-US" sz="1600" i="1">
              <a:latin typeface="Times New Roman" panose="02020603050405020304" pitchFamily="18" charset="0"/>
              <a:ea typeface="宋体" panose="02010600030101010101" pitchFamily="2" charset="-122"/>
              <a:cs typeface="Times New Roman" panose="02020603050405020304" pitchFamily="18" charset="0"/>
              <a:sym typeface="+mn-ea"/>
            </a:endParaRPr>
          </a:p>
          <a:p>
            <a:pPr marL="342900" indent="-342900" algn="l">
              <a:buClrTx/>
              <a:buSzTx/>
              <a:buFont typeface="Arial" panose="020B0604020202020204" pitchFamily="34" charset="0"/>
            </a:pPr>
            <a:r>
              <a:rPr lang="en-US" sz="1600" i="1">
                <a:latin typeface="Times New Roman" panose="02020603050405020304" pitchFamily="18" charset="0"/>
                <a:ea typeface="宋体" panose="02010600030101010101" pitchFamily="2" charset="-122"/>
                <a:cs typeface="Times New Roman" panose="02020603050405020304" pitchFamily="18" charset="0"/>
                <a:sym typeface="+mn-ea"/>
              </a:rPr>
              <a:t>drugged /drʌgd/ adj. 掺有麻醉药的；镇静剂作用下的；（睡觉）安眠药起作用的</a:t>
            </a:r>
            <a:endParaRPr lang="en-US" sz="1600" i="1">
              <a:latin typeface="Times New Roman" panose="02020603050405020304" pitchFamily="18" charset="0"/>
              <a:ea typeface="宋体" panose="02010600030101010101" pitchFamily="2" charset="-122"/>
              <a:cs typeface="Times New Roman" panose="02020603050405020304" pitchFamily="18" charset="0"/>
              <a:sym typeface="+mn-ea"/>
            </a:endParaRPr>
          </a:p>
          <a:p>
            <a:pPr algn="l"/>
            <a:r>
              <a:rPr lang="en-US" sz="2400">
                <a:latin typeface="Times New Roman" panose="02020603050405020304" pitchFamily="18" charset="0"/>
                <a:ea typeface="宋体" panose="02010600030101010101" pitchFamily="2" charset="-122"/>
                <a:cs typeface="Times New Roman" panose="02020603050405020304" pitchFamily="18" charset="0"/>
                <a:sym typeface="+mn-ea"/>
              </a:rPr>
              <a:t>5....The gusting wind from the hovering vehicle swept away our choking fear immediately. Out of the helicopter descended a rope to haul us up. Thrilled yet relieved, we clutched the rope and eventually landed on the helicopter safe and sound. </a:t>
            </a:r>
            <a:endParaRPr lang="en-US" sz="2400">
              <a:latin typeface="Times New Roman" panose="02020603050405020304" pitchFamily="18" charset="0"/>
              <a:ea typeface="宋体" panose="02010600030101010101" pitchFamily="2" charset="-122"/>
              <a:cs typeface="Times New Roman" panose="02020603050405020304" pitchFamily="18" charset="0"/>
              <a:sym typeface="+mn-ea"/>
            </a:endParaRPr>
          </a:p>
          <a:p>
            <a:pPr marL="342900" indent="-342900" algn="l">
              <a:buClrTx/>
              <a:buSzTx/>
              <a:buFont typeface="Arial" panose="020B0604020202020204" pitchFamily="34" charset="0"/>
            </a:pPr>
            <a:r>
              <a:rPr lang="en-US" sz="1600" i="1">
                <a:latin typeface="Times New Roman" panose="02020603050405020304" pitchFamily="18" charset="0"/>
                <a:ea typeface="宋体" panose="02010600030101010101" pitchFamily="2" charset="-122"/>
                <a:cs typeface="Times New Roman" panose="02020603050405020304" pitchFamily="18" charset="0"/>
                <a:sym typeface="+mn-ea"/>
              </a:rPr>
              <a:t>gust /ɡʌst/ v. 一阵阵地劲吹;（感情的）迸发</a:t>
            </a:r>
            <a:endParaRPr lang="en-US" sz="1600" i="1">
              <a:latin typeface="Times New Roman" panose="02020603050405020304" pitchFamily="18" charset="0"/>
              <a:ea typeface="宋体" panose="02010600030101010101" pitchFamily="2" charset="-122"/>
              <a:cs typeface="Times New Roman" panose="02020603050405020304" pitchFamily="18" charset="0"/>
              <a:sym typeface="+mn-ea"/>
            </a:endParaRPr>
          </a:p>
          <a:p>
            <a:pPr marL="342900" indent="-342900" algn="l">
              <a:buClrTx/>
              <a:buSzTx/>
              <a:buFont typeface="Arial" panose="020B0604020202020204" pitchFamily="34" charset="0"/>
            </a:pPr>
            <a:r>
              <a:rPr lang="en-US" sz="1600" i="1">
                <a:latin typeface="Times New Roman" panose="02020603050405020304" pitchFamily="18" charset="0"/>
                <a:ea typeface="宋体" panose="02010600030101010101" pitchFamily="2" charset="-122"/>
                <a:cs typeface="Times New Roman" panose="02020603050405020304" pitchFamily="18" charset="0"/>
                <a:sym typeface="+mn-ea"/>
              </a:rPr>
              <a:t>descende /dɪˈsend/ v. 下降;降落</a:t>
            </a:r>
            <a:endParaRPr lang="en-US" sz="1600" i="1">
              <a:latin typeface="Times New Roman" panose="02020603050405020304" pitchFamily="18" charset="0"/>
              <a:ea typeface="宋体" panose="02010600030101010101" pitchFamily="2" charset="-122"/>
              <a:cs typeface="Times New Roman" panose="02020603050405020304" pitchFamily="18" charset="0"/>
              <a:sym typeface="+mn-ea"/>
            </a:endParaRPr>
          </a:p>
          <a:p>
            <a:pPr marL="342900" indent="-342900" algn="l">
              <a:buClrTx/>
              <a:buSzTx/>
              <a:buFont typeface="Arial" panose="020B0604020202020204" pitchFamily="34" charset="0"/>
            </a:pPr>
            <a:r>
              <a:rPr lang="en-US" sz="1600" i="1">
                <a:latin typeface="Times New Roman" panose="02020603050405020304" pitchFamily="18" charset="0"/>
                <a:ea typeface="宋体" panose="02010600030101010101" pitchFamily="2" charset="-122"/>
                <a:cs typeface="Times New Roman" panose="02020603050405020304" pitchFamily="18" charset="0"/>
                <a:sym typeface="+mn-ea"/>
              </a:rPr>
              <a:t>haul /hɔːl/ vt. （用力）拖，拉；费力前进</a:t>
            </a:r>
            <a:endParaRPr lang="en-US" sz="1600" i="1">
              <a:latin typeface="Times New Roman" panose="02020603050405020304" pitchFamily="18" charset="0"/>
              <a:ea typeface="宋体" panose="02010600030101010101" pitchFamily="2" charset="-122"/>
              <a:cs typeface="Times New Roman" panose="02020603050405020304" pitchFamily="18" charset="0"/>
              <a:sym typeface="+mn-ea"/>
            </a:endParaRPr>
          </a:p>
        </p:txBody>
      </p:sp>
      <p:pic>
        <p:nvPicPr>
          <p:cNvPr id="63490" name="Picture 2" descr="C:\Users\Administrator\Desktop\图片熊\u=1635448494,3119836160&amp;fm=26&amp;gp=0.jpg"/>
          <p:cNvPicPr>
            <a:picLocks noChangeAspect="1" noChangeArrowheads="1"/>
          </p:cNvPicPr>
          <p:nvPr/>
        </p:nvPicPr>
        <p:blipFill>
          <a:blip r:embed="rId2" cstate="print"/>
          <a:srcRect b="13588"/>
          <a:stretch>
            <a:fillRect/>
          </a:stretch>
        </p:blipFill>
        <p:spPr bwMode="auto">
          <a:xfrm>
            <a:off x="8217535" y="-168275"/>
            <a:ext cx="3973830" cy="1821815"/>
          </a:xfrm>
          <a:prstGeom prst="ellipse">
            <a:avLst/>
          </a:prstGeom>
          <a:noFill/>
        </p:spPr>
      </p:pic>
      <p:sp>
        <p:nvSpPr>
          <p:cNvPr id="2" name="矩形 1"/>
          <p:cNvSpPr/>
          <p:nvPr/>
        </p:nvSpPr>
        <p:spPr>
          <a:xfrm>
            <a:off x="369570" y="1002665"/>
            <a:ext cx="11676380" cy="768350"/>
          </a:xfrm>
          <a:prstGeom prst="rect">
            <a:avLst/>
          </a:prstGeom>
        </p:spPr>
        <p:txBody>
          <a:bodyPr wrap="square">
            <a:spAutoFit/>
          </a:bodyPr>
          <a:lstStyle/>
          <a:p>
            <a:pPr algn="l"/>
            <a:r>
              <a:rPr lang="en-US" altLang="zh-CN" sz="2000" b="1" dirty="0">
                <a:solidFill>
                  <a:srgbClr val="C00000"/>
                </a:solidFill>
                <a:latin typeface="华康俪金黑W8(P)" pitchFamily="34" charset="-122"/>
                <a:ea typeface="华康俪金黑W8(P)" pitchFamily="34" charset="-122"/>
              </a:rPr>
              <a:t>3-3-1</a:t>
            </a:r>
            <a:r>
              <a:rPr lang="en-US" altLang="zh-CN" sz="2000" b="1" dirty="0" smtClean="0">
                <a:solidFill>
                  <a:srgbClr val="C00000"/>
                </a:solidFill>
                <a:latin typeface="华康俪金黑W8(P)" pitchFamily="34" charset="-122"/>
                <a:ea typeface="华康俪金黑W8(P)" pitchFamily="34" charset="-122"/>
              </a:rPr>
              <a:t> </a:t>
            </a:r>
            <a:r>
              <a:rPr lang="en-US" altLang="zh-CN" sz="2000" b="1" dirty="0">
                <a:solidFill>
                  <a:srgbClr val="C00000"/>
                </a:solidFill>
                <a:latin typeface="华康俪金黑W8(P)" pitchFamily="34" charset="-122"/>
                <a:ea typeface="华康俪金黑W8(P)" pitchFamily="34" charset="-122"/>
              </a:rPr>
              <a:t> </a:t>
            </a:r>
            <a:r>
              <a:rPr lang="zh-CN" altLang="en-US" sz="2000" b="1" dirty="0" smtClean="0">
                <a:solidFill>
                  <a:srgbClr val="C00000"/>
                </a:solidFill>
                <a:latin typeface="华康俪金黑W8(P)" pitchFamily="34" charset="-122"/>
                <a:ea typeface="华康俪金黑W8(P)" pitchFamily="34" charset="-122"/>
                <a:sym typeface="+mn-ea"/>
              </a:rPr>
              <a:t>户外运动</a:t>
            </a:r>
            <a:r>
              <a:rPr lang="en-US" altLang="zh-CN" sz="2000" b="1" dirty="0" smtClean="0">
                <a:solidFill>
                  <a:srgbClr val="C00000"/>
                </a:solidFill>
                <a:latin typeface="华康俪金黑W8(P)" pitchFamily="34" charset="-122"/>
                <a:ea typeface="华康俪金黑W8(P)" pitchFamily="34" charset="-122"/>
                <a:sym typeface="+mn-ea"/>
              </a:rPr>
              <a:t>---</a:t>
            </a:r>
            <a:r>
              <a:rPr lang="en-US" altLang="zh-CN" sz="2000" b="1" dirty="0">
                <a:solidFill>
                  <a:srgbClr val="C00000"/>
                </a:solidFill>
                <a:latin typeface="华康俪金黑W8(P)" pitchFamily="34" charset="-122"/>
                <a:ea typeface="华康俪金黑W8(P)" pitchFamily="34" charset="-122"/>
                <a:sym typeface="+mn-ea"/>
              </a:rPr>
              <a:t> “</a:t>
            </a:r>
            <a:r>
              <a:rPr lang="en-US" altLang="zh-CN" sz="2400" b="1" dirty="0">
                <a:solidFill>
                  <a:srgbClr val="C00000"/>
                </a:solidFill>
                <a:latin typeface="华康俪金黑W8(P)" pitchFamily="34" charset="-122"/>
                <a:ea typeface="华康俪金黑W8(P)" pitchFamily="34" charset="-122"/>
                <a:sym typeface="+mn-ea"/>
              </a:rPr>
              <a:t>helicopterrescue”</a:t>
            </a:r>
            <a:r>
              <a:rPr lang="zh-CN" altLang="en-US" sz="2000" b="1" dirty="0">
                <a:solidFill>
                  <a:srgbClr val="C00000"/>
                </a:solidFill>
                <a:latin typeface="华康俪金黑W8(P)" pitchFamily="34" charset="-122"/>
                <a:ea typeface="华康俪金黑W8(P)" pitchFamily="34" charset="-122"/>
                <a:sym typeface="+mn-ea"/>
              </a:rPr>
              <a:t>的描述高分赏析</a:t>
            </a:r>
            <a:endParaRPr lang="zh-CN" altLang="en-US" sz="2000" b="1" dirty="0">
              <a:solidFill>
                <a:srgbClr val="C00000"/>
              </a:solidFill>
              <a:latin typeface="华康俪金黑W8(P)" pitchFamily="34" charset="-122"/>
              <a:ea typeface="华康俪金黑W8(P)" pitchFamily="34" charset="-122"/>
              <a:sym typeface="+mn-ea"/>
            </a:endParaRPr>
          </a:p>
          <a:p>
            <a:pPr algn="l"/>
            <a:r>
              <a:rPr lang="en-US" altLang="zh-CN" sz="2000" b="1" dirty="0">
                <a:solidFill>
                  <a:srgbClr val="C00000"/>
                </a:solidFill>
                <a:latin typeface="华康俪金黑W8(P)" pitchFamily="34" charset="-122"/>
                <a:ea typeface="华康俪金黑W8(P)" pitchFamily="34" charset="-122"/>
              </a:rPr>
              <a:t>   </a:t>
            </a:r>
            <a:r>
              <a:rPr lang="en-US" altLang="zh-CN" sz="2000" b="1" i="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At that very moment, the helicopter arrived.</a:t>
            </a:r>
            <a:r>
              <a:rPr lang="en-US" altLang="zh-CN" sz="2000" b="1" i="1" u="sng"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i="1" dirty="0">
                <a:solidFill>
                  <a:srgbClr val="002060"/>
                </a:solidFill>
                <a:latin typeface="宋体" panose="02010600030101010101" pitchFamily="2" charset="-122"/>
                <a:ea typeface="宋体" panose="02010600030101010101" pitchFamily="2" charset="-122"/>
                <a:cs typeface="宋体" panose="02010600030101010101" pitchFamily="2" charset="-122"/>
              </a:rPr>
              <a:t>(2020</a:t>
            </a:r>
            <a:r>
              <a:rPr lang="zh-CN" altLang="en-US" sz="2000" b="1" i="1" dirty="0">
                <a:solidFill>
                  <a:srgbClr val="002060"/>
                </a:solidFill>
                <a:latin typeface="宋体" panose="02010600030101010101" pitchFamily="2" charset="-122"/>
                <a:ea typeface="宋体" panose="02010600030101010101" pitchFamily="2" charset="-122"/>
                <a:cs typeface="宋体" panose="02010600030101010101" pitchFamily="2" charset="-122"/>
              </a:rPr>
              <a:t>年</a:t>
            </a:r>
            <a:r>
              <a:rPr lang="en-US" altLang="zh-CN" sz="2000" b="1" i="1" dirty="0">
                <a:solidFill>
                  <a:srgbClr val="002060"/>
                </a:solidFill>
                <a:latin typeface="宋体" panose="02010600030101010101" pitchFamily="2" charset="-122"/>
                <a:ea typeface="宋体" panose="02010600030101010101" pitchFamily="2" charset="-122"/>
                <a:cs typeface="宋体" panose="02010600030101010101" pitchFamily="2" charset="-122"/>
              </a:rPr>
              <a:t>7</a:t>
            </a:r>
            <a:r>
              <a:rPr lang="zh-CN" altLang="en-US" sz="2000" b="1" i="1" dirty="0">
                <a:solidFill>
                  <a:srgbClr val="002060"/>
                </a:solidFill>
                <a:latin typeface="宋体" panose="02010600030101010101" pitchFamily="2" charset="-122"/>
                <a:ea typeface="宋体" panose="02010600030101010101" pitchFamily="2" charset="-122"/>
                <a:cs typeface="宋体" panose="02010600030101010101" pitchFamily="2" charset="-122"/>
              </a:rPr>
              <a:t>月浙江高考读后续写第二段开头</a:t>
            </a:r>
            <a:r>
              <a:rPr lang="en-US" altLang="zh-CN" sz="2000" b="1" i="1" dirty="0">
                <a:solidFill>
                  <a:srgbClr val="002060"/>
                </a:solidFill>
                <a:latin typeface="宋体" panose="02010600030101010101" pitchFamily="2" charset="-122"/>
                <a:ea typeface="宋体" panose="02010600030101010101" pitchFamily="2" charset="-122"/>
                <a:cs typeface="宋体" panose="02010600030101010101" pitchFamily="2" charset="-122"/>
              </a:rPr>
              <a:t>)</a:t>
            </a:r>
            <a:r>
              <a:rPr lang="en-US" altLang="zh-CN" sz="2000" b="1" dirty="0">
                <a:solidFill>
                  <a:srgbClr val="002060"/>
                </a:solidFill>
                <a:latin typeface="宋体" panose="02010600030101010101" pitchFamily="2" charset="-122"/>
                <a:ea typeface="宋体" panose="02010600030101010101" pitchFamily="2" charset="-122"/>
                <a:cs typeface="宋体" panose="02010600030101010101" pitchFamily="2" charset="-122"/>
              </a:rPr>
              <a:t> </a:t>
            </a:r>
            <a:endParaRPr lang="en-US" altLang="zh-CN" sz="2000" b="1" dirty="0">
              <a:solidFill>
                <a:srgbClr val="002060"/>
              </a:solidFill>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heckerboard(across)">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checkerboard(across)">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checkerboard(across)">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checkerboard(across)">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checkerboard(across)">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checkerboard(across)">
                                      <p:cBhvr>
                                        <p:cTn id="37" dur="5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checkerboard(across)">
                                      <p:cBhvr>
                                        <p:cTn id="4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96962" y="876175"/>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 name="矩形 1"/>
          <p:cNvSpPr/>
          <p:nvPr/>
        </p:nvSpPr>
        <p:spPr>
          <a:xfrm>
            <a:off x="369570" y="1002665"/>
            <a:ext cx="11676380" cy="398780"/>
          </a:xfrm>
          <a:prstGeom prst="rect">
            <a:avLst/>
          </a:prstGeom>
        </p:spPr>
        <p:txBody>
          <a:bodyPr wrap="square">
            <a:spAutoFit/>
          </a:bodyPr>
          <a:lstStyle/>
          <a:p>
            <a:pPr algn="l"/>
            <a:r>
              <a:rPr lang="en-US" altLang="zh-CN" sz="2000" b="1" dirty="0">
                <a:solidFill>
                  <a:srgbClr val="C00000"/>
                </a:solidFill>
                <a:latin typeface="华康俪金黑W8(P)" pitchFamily="34" charset="-122"/>
                <a:ea typeface="华康俪金黑W8(P)" pitchFamily="34" charset="-122"/>
              </a:rPr>
              <a:t>3-3-2</a:t>
            </a:r>
            <a:r>
              <a:rPr lang="en-US" altLang="zh-CN" sz="2000" b="1" dirty="0" smtClean="0">
                <a:solidFill>
                  <a:srgbClr val="C00000"/>
                </a:solidFill>
                <a:latin typeface="华康俪金黑W8(P)" pitchFamily="34" charset="-122"/>
                <a:ea typeface="华康俪金黑W8(P)" pitchFamily="34" charset="-122"/>
              </a:rPr>
              <a:t> </a:t>
            </a:r>
            <a:r>
              <a:rPr lang="en-US" altLang="zh-CN" sz="2000" b="1" dirty="0">
                <a:solidFill>
                  <a:srgbClr val="C00000"/>
                </a:solidFill>
                <a:latin typeface="华康俪金黑W8(P)" pitchFamily="34" charset="-122"/>
                <a:ea typeface="华康俪金黑W8(P)" pitchFamily="34" charset="-122"/>
              </a:rPr>
              <a:t> 户外运动--- “</a:t>
            </a:r>
            <a:r>
              <a:rPr lang="en-US" altLang="zh-CN" sz="2000" b="1" dirty="0">
                <a:solidFill>
                  <a:srgbClr val="C00000"/>
                </a:solidFill>
                <a:latin typeface="华康俪金黑W8(P)" pitchFamily="34" charset="-122"/>
                <a:ea typeface="华康俪金黑W8(P)" pitchFamily="34" charset="-122"/>
                <a:sym typeface="+mn-ea"/>
              </a:rPr>
              <a:t>Outdoor survival”</a:t>
            </a:r>
            <a:r>
              <a:rPr lang="en-US" altLang="zh-CN" sz="2000" b="1" dirty="0">
                <a:solidFill>
                  <a:srgbClr val="C00000"/>
                </a:solidFill>
                <a:latin typeface="华康俪金黑W8(P)" pitchFamily="34" charset="-122"/>
                <a:ea typeface="华康俪金黑W8(P)" pitchFamily="34" charset="-122"/>
              </a:rPr>
              <a:t>的描述高分</a:t>
            </a:r>
            <a:r>
              <a:rPr lang="zh-CN" altLang="en-US" sz="2000" b="1" dirty="0">
                <a:solidFill>
                  <a:srgbClr val="C00000"/>
                </a:solidFill>
                <a:latin typeface="华康俪金黑W8(P)" pitchFamily="34" charset="-122"/>
                <a:ea typeface="华康俪金黑W8(P)" pitchFamily="34" charset="-122"/>
              </a:rPr>
              <a:t>句型</a:t>
            </a:r>
            <a:r>
              <a:rPr lang="en-US" altLang="zh-CN" sz="2000" b="1" dirty="0">
                <a:solidFill>
                  <a:srgbClr val="C00000"/>
                </a:solidFill>
                <a:latin typeface="华康俪金黑W8(P)" pitchFamily="34" charset="-122"/>
                <a:ea typeface="华康俪金黑W8(P)" pitchFamily="34" charset="-122"/>
              </a:rPr>
              <a:t> </a:t>
            </a:r>
            <a:endParaRPr lang="en-US" altLang="zh-CN" sz="2000" b="1" dirty="0">
              <a:solidFill>
                <a:srgbClr val="002060"/>
              </a:solidFill>
              <a:latin typeface="宋体" panose="02010600030101010101" pitchFamily="2" charset="-122"/>
              <a:ea typeface="宋体" panose="02010600030101010101" pitchFamily="2" charset="-122"/>
              <a:cs typeface="宋体" panose="02010600030101010101" pitchFamily="2" charset="-122"/>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箭头: 燕尾形 4"/>
          <p:cNvSpPr/>
          <p:nvPr/>
        </p:nvSpPr>
        <p:spPr>
          <a:xfrm>
            <a:off x="5117701" y="177349"/>
            <a:ext cx="1657446"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03  Skills</a:t>
            </a:r>
            <a:endParaRPr lang="zh-CN" altLang="en-US" dirty="0">
              <a:solidFill>
                <a:schemeClr val="bg1"/>
              </a:solidFill>
            </a:endParaRPr>
          </a:p>
        </p:txBody>
      </p:sp>
      <p:graphicFrame>
        <p:nvGraphicFramePr>
          <p:cNvPr id="3" name="表格 2"/>
          <p:cNvGraphicFramePr/>
          <p:nvPr>
            <p:custDataLst>
              <p:tags r:id="rId1"/>
            </p:custDataLst>
          </p:nvPr>
        </p:nvGraphicFramePr>
        <p:xfrm>
          <a:off x="186690" y="1539875"/>
          <a:ext cx="11819890" cy="5131435"/>
        </p:xfrm>
        <a:graphic>
          <a:graphicData uri="http://schemas.openxmlformats.org/drawingml/2006/table">
            <a:tbl>
              <a:tblPr firstRow="1" bandRow="1">
                <a:tableStyleId>{5940675A-B579-460E-94D1-54222C63F5DA}</a:tableStyleId>
              </a:tblPr>
              <a:tblGrid>
                <a:gridCol w="3259455"/>
                <a:gridCol w="8560435"/>
              </a:tblGrid>
              <a:tr h="5131435">
                <a:tc>
                  <a:txBody>
                    <a:bodyPr/>
                    <a:p>
                      <a:pPr algn="l">
                        <a:buClrTx/>
                        <a:buSzTx/>
                        <a:buFontTx/>
                        <a:buNone/>
                      </a:pPr>
                      <a:r>
                        <a:rPr lang="zh-CN" sz="2400">
                          <a:solidFill>
                            <a:schemeClr val="dk1"/>
                          </a:solidFill>
                          <a:latin typeface="Times New Roman" panose="02020603050405020304" pitchFamily="18" charset="0"/>
                          <a:cs typeface="Times New Roman" panose="02020603050405020304" pitchFamily="18" charset="0"/>
                          <a:sym typeface="+mn-ea"/>
                        </a:rPr>
                        <a:t>☞</a:t>
                      </a:r>
                      <a:r>
                        <a:rPr sz="2000" b="0"/>
                        <a:t>我咬紧牙关，决心一寸一寸地靠近它。</a:t>
                      </a:r>
                      <a:endParaRPr sz="2000" b="0"/>
                    </a:p>
                    <a:p>
                      <a:pPr algn="l">
                        <a:buClrTx/>
                        <a:buSzTx/>
                        <a:buFontTx/>
                        <a:buNone/>
                      </a:pPr>
                      <a:r>
                        <a:rPr lang="zh-CN" sz="2400">
                          <a:solidFill>
                            <a:schemeClr val="dk1"/>
                          </a:solidFill>
                          <a:latin typeface="Times New Roman" panose="02020603050405020304" pitchFamily="18" charset="0"/>
                          <a:cs typeface="Times New Roman" panose="02020603050405020304" pitchFamily="18" charset="0"/>
                          <a:sym typeface="+mn-ea"/>
                        </a:rPr>
                        <a:t>☞</a:t>
                      </a:r>
                      <a:r>
                        <a:rPr sz="2000" b="0"/>
                        <a:t>使我们沮丧的是，所有这些努力都白费了。</a:t>
                      </a:r>
                      <a:endParaRPr sz="2000" b="0"/>
                    </a:p>
                    <a:p>
                      <a:pPr algn="l">
                        <a:buClrTx/>
                        <a:buSzTx/>
                        <a:buFontTx/>
                        <a:buNone/>
                      </a:pPr>
                      <a:r>
                        <a:rPr lang="zh-CN" sz="2400">
                          <a:solidFill>
                            <a:schemeClr val="dk1"/>
                          </a:solidFill>
                          <a:latin typeface="Times New Roman" panose="02020603050405020304" pitchFamily="18" charset="0"/>
                          <a:cs typeface="Times New Roman" panose="02020603050405020304" pitchFamily="18" charset="0"/>
                          <a:sym typeface="+mn-ea"/>
                        </a:rPr>
                        <a:t>☞</a:t>
                      </a:r>
                      <a:r>
                        <a:rPr sz="2000" b="0"/>
                        <a:t>“对不起，我应该接受你的建议。”我喃喃地说，低着头。乔如释重负地轻笑着说:“你安全了。这就够了。”</a:t>
                      </a:r>
                      <a:endParaRPr sz="2000" b="0"/>
                    </a:p>
                    <a:p>
                      <a:pPr algn="l">
                        <a:buClrTx/>
                        <a:buSzTx/>
                        <a:buFontTx/>
                        <a:buNone/>
                      </a:pPr>
                      <a:r>
                        <a:rPr lang="zh-CN" sz="2400">
                          <a:solidFill>
                            <a:schemeClr val="dk1"/>
                          </a:solidFill>
                          <a:latin typeface="Times New Roman" panose="02020603050405020304" pitchFamily="18" charset="0"/>
                          <a:cs typeface="Times New Roman" panose="02020603050405020304" pitchFamily="18" charset="0"/>
                          <a:sym typeface="+mn-ea"/>
                        </a:rPr>
                        <a:t>☞</a:t>
                      </a:r>
                      <a:r>
                        <a:rPr sz="2000" b="0"/>
                        <a:t>然后他扔给我一根粗绳子，好让我抓住它，然后径直朝他走去。我打开门，一把抓过门，慢慢地走了出去。</a:t>
                      </a:r>
                      <a:endParaRPr sz="2000" b="0"/>
                    </a:p>
                    <a:p>
                      <a:pPr algn="l">
                        <a:buClrTx/>
                        <a:buSzTx/>
                        <a:buFontTx/>
                        <a:buNone/>
                      </a:pPr>
                      <a:r>
                        <a:rPr lang="zh-CN" sz="2400">
                          <a:solidFill>
                            <a:schemeClr val="dk1"/>
                          </a:solidFill>
                          <a:latin typeface="Times New Roman" panose="02020603050405020304" pitchFamily="18" charset="0"/>
                          <a:cs typeface="Times New Roman" panose="02020603050405020304" pitchFamily="18" charset="0"/>
                          <a:sym typeface="+mn-ea"/>
                        </a:rPr>
                        <a:t>☞</a:t>
                      </a:r>
                      <a:r>
                        <a:rPr sz="2000" b="0"/>
                        <a:t>一阵如释重负的感觉席卷了全身，我对埃利喊道:“我们现在安全了!”</a:t>
                      </a:r>
                      <a:endParaRPr sz="2000" b="0"/>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p>
                      <a:pPr indent="0">
                        <a:buNone/>
                      </a:pPr>
                      <a:endParaRPr lang="en-US" sz="1600" b="0" i="1">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4" name="Rectangle 7"/>
          <p:cNvSpPr>
            <a:spLocks noChangeArrowheads="1"/>
          </p:cNvSpPr>
          <p:nvPr/>
        </p:nvSpPr>
        <p:spPr bwMode="auto">
          <a:xfrm>
            <a:off x="-13970" y="227970"/>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
            <a:off x="-12065" y="4445"/>
            <a:ext cx="876300" cy="971550"/>
          </a:xfrm>
          <a:prstGeom prst="rect">
            <a:avLst/>
          </a:prstGeom>
        </p:spPr>
      </p:pic>
      <p:pic>
        <p:nvPicPr>
          <p:cNvPr id="8" name="图片 7"/>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212090" y="116205"/>
            <a:ext cx="509270" cy="508000"/>
          </a:xfrm>
          <a:prstGeom prst="rect">
            <a:avLst/>
          </a:prstGeom>
        </p:spPr>
      </p:pic>
      <p:pic>
        <p:nvPicPr>
          <p:cNvPr id="5" name="图片 4"/>
          <p:cNvPicPr>
            <a:picLocks noChangeAspect="1"/>
          </p:cNvPicPr>
          <p:nvPr/>
        </p:nvPicPr>
        <p:blipFill>
          <a:blip r:embed="rId5"/>
          <a:srcRect b="37354"/>
          <a:stretch>
            <a:fillRect/>
          </a:stretch>
        </p:blipFill>
        <p:spPr>
          <a:xfrm>
            <a:off x="8060055" y="-107950"/>
            <a:ext cx="4131945" cy="2113280"/>
          </a:xfrm>
          <a:prstGeom prst="ellipse">
            <a:avLst/>
          </a:prstGeom>
        </p:spPr>
      </p:pic>
      <p:sp>
        <p:nvSpPr>
          <p:cNvPr id="6" name="文本框 5"/>
          <p:cNvSpPr txBox="1"/>
          <p:nvPr/>
        </p:nvSpPr>
        <p:spPr>
          <a:xfrm>
            <a:off x="3378835" y="2005330"/>
            <a:ext cx="8667115" cy="4523105"/>
          </a:xfrm>
          <a:prstGeom prst="rect">
            <a:avLst/>
          </a:prstGeom>
          <a:noFill/>
        </p:spPr>
        <p:txBody>
          <a:bodyPr wrap="square" rtlCol="0" anchor="t">
            <a:spAutoFit/>
          </a:bodyPr>
          <a:p>
            <a:pPr algn="l"/>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en-US" sz="2400">
                <a:latin typeface="Times New Roman" panose="02020603050405020304" pitchFamily="18" charset="0"/>
                <a:ea typeface="宋体" panose="02010600030101010101" pitchFamily="2" charset="-122"/>
                <a:cs typeface="Times New Roman" panose="02020603050405020304" pitchFamily="18" charset="0"/>
                <a:sym typeface="+mn-ea"/>
              </a:rPr>
              <a:t>With jaws clenched, I </a:t>
            </a:r>
            <a:r>
              <a:rPr lang="en-US" sz="240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resolved</a:t>
            </a:r>
            <a:r>
              <a:rPr lang="en-US" sz="2400">
                <a:latin typeface="Times New Roman" panose="02020603050405020304" pitchFamily="18" charset="0"/>
                <a:ea typeface="宋体" panose="02010600030101010101" pitchFamily="2" charset="-122"/>
                <a:cs typeface="Times New Roman" panose="02020603050405020304" pitchFamily="18" charset="0"/>
                <a:sym typeface="+mn-ea"/>
              </a:rPr>
              <a:t> to keep edging closer, </a:t>
            </a:r>
            <a:r>
              <a:rPr lang="en-US" sz="240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inch by inch</a:t>
            </a:r>
            <a:r>
              <a:rPr lang="en-US" sz="2400">
                <a:latin typeface="Times New Roman" panose="02020603050405020304" pitchFamily="18" charset="0"/>
                <a:ea typeface="宋体" panose="02010600030101010101" pitchFamily="2" charset="-122"/>
                <a:cs typeface="Times New Roman" panose="02020603050405020304" pitchFamily="18" charset="0"/>
                <a:sym typeface="+mn-ea"/>
              </a:rPr>
              <a:t>.   </a:t>
            </a:r>
            <a:endParaRPr lang="en-US" sz="2400">
              <a:latin typeface="Times New Roman" panose="02020603050405020304" pitchFamily="18" charset="0"/>
              <a:ea typeface="宋体" panose="02010600030101010101" pitchFamily="2" charset="-122"/>
              <a:cs typeface="Times New Roman" panose="02020603050405020304" pitchFamily="18" charset="0"/>
              <a:sym typeface="+mn-ea"/>
            </a:endParaRPr>
          </a:p>
          <a:p>
            <a:pPr marL="285750" indent="-285750" algn="l">
              <a:buFont typeface="Arial" panose="020B0604020202020204" pitchFamily="34" charset="0"/>
              <a:buChar char="•"/>
            </a:pPr>
            <a:r>
              <a:rPr lang="en-US" sz="1600" i="1">
                <a:latin typeface="Times New Roman" panose="02020603050405020304" pitchFamily="18" charset="0"/>
                <a:ea typeface="宋体" panose="02010600030101010101" pitchFamily="2" charset="-122"/>
                <a:cs typeface="Times New Roman" panose="02020603050405020304" pitchFamily="18" charset="0"/>
                <a:sym typeface="+mn-ea"/>
              </a:rPr>
              <a:t> resolve/rɪˈzɒlv/ v. 决定；溶解；决心要做……</a:t>
            </a:r>
            <a:endParaRPr lang="en-US" sz="1600" i="1">
              <a:latin typeface="Times New Roman" panose="02020603050405020304" pitchFamily="18" charset="0"/>
              <a:ea typeface="宋体" panose="02010600030101010101" pitchFamily="2" charset="-122"/>
              <a:cs typeface="Times New Roman" panose="02020603050405020304" pitchFamily="18" charset="0"/>
              <a:sym typeface="+mn-ea"/>
            </a:endParaRPr>
          </a:p>
          <a:p>
            <a:pPr marL="285750" indent="-285750" algn="l">
              <a:buFont typeface="Arial" panose="020B0604020202020204" pitchFamily="34" charset="0"/>
              <a:buChar char="•"/>
            </a:pPr>
            <a:r>
              <a:rPr lang="en-US" sz="1600" i="1">
                <a:latin typeface="Times New Roman" panose="02020603050405020304" pitchFamily="18" charset="0"/>
                <a:ea typeface="宋体" panose="02010600030101010101" pitchFamily="2" charset="-122"/>
                <a:cs typeface="Times New Roman" panose="02020603050405020304" pitchFamily="18" charset="0"/>
                <a:sym typeface="+mn-ea"/>
              </a:rPr>
              <a:t>clench /klentʃ/ v. （表愤怒、决心或不安时）攥紧（拳头等），咬紧（牙齿等）</a:t>
            </a:r>
            <a:endParaRPr lang="en-US" sz="1600" i="1">
              <a:latin typeface="Times New Roman" panose="02020603050405020304" pitchFamily="18" charset="0"/>
              <a:ea typeface="宋体" panose="02010600030101010101" pitchFamily="2" charset="-122"/>
              <a:cs typeface="Times New Roman" panose="02020603050405020304" pitchFamily="18" charset="0"/>
              <a:sym typeface="+mn-ea"/>
            </a:endParaRPr>
          </a:p>
          <a:p>
            <a:pPr algn="l"/>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en-US" sz="2400">
                <a:latin typeface="Times New Roman" panose="02020603050405020304" pitchFamily="18" charset="0"/>
                <a:ea typeface="宋体" panose="02010600030101010101" pitchFamily="2" charset="-122"/>
                <a:cs typeface="Times New Roman" panose="02020603050405020304" pitchFamily="18" charset="0"/>
                <a:sym typeface="+mn-ea"/>
              </a:rPr>
              <a:t>To our dismay, all these efforts were </a:t>
            </a:r>
            <a:r>
              <a:rPr lang="en-US" sz="240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in vain</a:t>
            </a:r>
            <a:r>
              <a:rPr lang="en-US" sz="2400">
                <a:latin typeface="Times New Roman" panose="02020603050405020304" pitchFamily="18" charset="0"/>
                <a:ea typeface="宋体" panose="02010600030101010101" pitchFamily="2" charset="-122"/>
                <a:cs typeface="Times New Roman" panose="02020603050405020304" pitchFamily="18" charset="0"/>
                <a:sym typeface="+mn-ea"/>
              </a:rPr>
              <a:t>.</a:t>
            </a:r>
            <a:endParaRPr lang="en-US" sz="2400">
              <a:latin typeface="Times New Roman" panose="02020603050405020304" pitchFamily="18" charset="0"/>
              <a:ea typeface="宋体" panose="02010600030101010101" pitchFamily="2" charset="-122"/>
              <a:cs typeface="Times New Roman" panose="02020603050405020304" pitchFamily="18" charset="0"/>
              <a:sym typeface="+mn-ea"/>
            </a:endParaRPr>
          </a:p>
          <a:p>
            <a:pPr marL="285750" indent="-285750" algn="l">
              <a:buFont typeface="Arial" panose="020B0604020202020204" pitchFamily="34" charset="0"/>
              <a:buChar char="•"/>
            </a:pPr>
            <a:r>
              <a:rPr lang="en-US" sz="1600" i="1">
                <a:latin typeface="Times New Roman" panose="02020603050405020304" pitchFamily="18" charset="0"/>
                <a:ea typeface="宋体" panose="02010600030101010101" pitchFamily="2" charset="-122"/>
                <a:cs typeface="Times New Roman" panose="02020603050405020304" pitchFamily="18" charset="0"/>
                <a:sym typeface="+mn-ea"/>
              </a:rPr>
              <a:t>dismay /dɪsˈmeɪ/ n. 沮丧，灰心；惊慌</a:t>
            </a:r>
            <a:endParaRPr lang="en-US" sz="1600" i="1">
              <a:latin typeface="Times New Roman" panose="02020603050405020304" pitchFamily="18" charset="0"/>
              <a:ea typeface="宋体" panose="02010600030101010101" pitchFamily="2" charset="-122"/>
              <a:cs typeface="Times New Roman" panose="02020603050405020304" pitchFamily="18" charset="0"/>
              <a:sym typeface="+mn-ea"/>
            </a:endParaRPr>
          </a:p>
          <a:p>
            <a:pPr marL="342900" indent="-342900" algn="l"/>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en-US" sz="2400">
                <a:latin typeface="Times New Roman" panose="02020603050405020304" pitchFamily="18" charset="0"/>
                <a:ea typeface="宋体" panose="02010600030101010101" pitchFamily="2" charset="-122"/>
                <a:cs typeface="Times New Roman" panose="02020603050405020304" pitchFamily="18" charset="0"/>
                <a:sym typeface="+mn-ea"/>
              </a:rPr>
              <a:t>“I’m sorry, and I </a:t>
            </a:r>
            <a:r>
              <a:rPr lang="en-US" sz="240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should have taken</a:t>
            </a:r>
            <a:r>
              <a:rPr lang="en-US" sz="2400">
                <a:latin typeface="Times New Roman" panose="02020603050405020304" pitchFamily="18" charset="0"/>
                <a:ea typeface="宋体" panose="02010600030101010101" pitchFamily="2" charset="-122"/>
                <a:cs typeface="Times New Roman" panose="02020603050405020304" pitchFamily="18" charset="0"/>
                <a:sym typeface="+mn-ea"/>
              </a:rPr>
              <a:t> your advice,” I murmured, </a:t>
            </a:r>
            <a:endParaRPr lang="en-US" sz="2400">
              <a:latin typeface="Times New Roman" panose="02020603050405020304" pitchFamily="18" charset="0"/>
              <a:ea typeface="宋体" panose="02010600030101010101" pitchFamily="2" charset="-122"/>
              <a:cs typeface="Times New Roman" panose="02020603050405020304" pitchFamily="18" charset="0"/>
              <a:sym typeface="+mn-ea"/>
            </a:endParaRPr>
          </a:p>
          <a:p>
            <a:pPr marL="342900" indent="-342900" algn="l"/>
            <a:r>
              <a:rPr lang="en-US" sz="240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head drooping</a:t>
            </a:r>
            <a:r>
              <a:rPr lang="en-US" sz="2400">
                <a:latin typeface="Times New Roman" panose="02020603050405020304" pitchFamily="18" charset="0"/>
                <a:ea typeface="宋体" panose="02010600030101010101" pitchFamily="2" charset="-122"/>
                <a:cs typeface="Times New Roman" panose="02020603050405020304" pitchFamily="18" charset="0"/>
                <a:sym typeface="+mn-ea"/>
              </a:rPr>
              <a:t>. Joe chuckled in relief,</a:t>
            </a:r>
            <a:r>
              <a:rPr lang="en-US" sz="240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 “You are safe. That’s enough.”</a:t>
            </a:r>
            <a:r>
              <a:rPr lang="en-US" sz="2400">
                <a:latin typeface="Times New Roman" panose="02020603050405020304" pitchFamily="18" charset="0"/>
                <a:ea typeface="宋体" panose="02010600030101010101" pitchFamily="2" charset="-122"/>
                <a:cs typeface="Times New Roman" panose="02020603050405020304" pitchFamily="18" charset="0"/>
                <a:sym typeface="+mn-ea"/>
              </a:rPr>
              <a:t> </a:t>
            </a:r>
            <a:endParaRPr lang="en-US" sz="2400">
              <a:latin typeface="Times New Roman" panose="02020603050405020304" pitchFamily="18" charset="0"/>
              <a:ea typeface="宋体" panose="02010600030101010101" pitchFamily="2" charset="-122"/>
              <a:cs typeface="Times New Roman" panose="02020603050405020304" pitchFamily="18" charset="0"/>
              <a:sym typeface="+mn-ea"/>
            </a:endParaRPr>
          </a:p>
          <a:p>
            <a:pPr marL="342900" indent="-342900" algn="l">
              <a:buFont typeface="Arial" panose="020B0604020202020204" pitchFamily="34" charset="0"/>
              <a:buChar char="•"/>
            </a:pPr>
            <a:r>
              <a:rPr lang="en-US" sz="1600" i="1">
                <a:latin typeface="Times New Roman" panose="02020603050405020304" pitchFamily="18" charset="0"/>
                <a:ea typeface="宋体" panose="02010600030101010101" pitchFamily="2" charset="-122"/>
                <a:cs typeface="Times New Roman" panose="02020603050405020304" pitchFamily="18" charset="0"/>
                <a:sym typeface="+mn-ea"/>
              </a:rPr>
              <a:t>droop /druːp/ v. 下垂；萎靡；凋萎</a:t>
            </a:r>
            <a:endParaRPr lang="en-US" sz="1600" i="1">
              <a:latin typeface="Times New Roman" panose="02020603050405020304" pitchFamily="18" charset="0"/>
              <a:ea typeface="宋体" panose="02010600030101010101" pitchFamily="2" charset="-122"/>
              <a:cs typeface="Times New Roman" panose="02020603050405020304" pitchFamily="18" charset="0"/>
              <a:sym typeface="+mn-ea"/>
            </a:endParaRPr>
          </a:p>
          <a:p>
            <a:pPr marL="342900" indent="-342900" algn="l">
              <a:buFont typeface="Arial" panose="020B0604020202020204" pitchFamily="34" charset="0"/>
              <a:buChar char="•"/>
            </a:pPr>
            <a:r>
              <a:rPr lang="en-US" sz="1600" i="1">
                <a:latin typeface="Times New Roman" panose="02020603050405020304" pitchFamily="18" charset="0"/>
                <a:ea typeface="宋体" panose="02010600030101010101" pitchFamily="2" charset="-122"/>
                <a:cs typeface="Times New Roman" panose="02020603050405020304" pitchFamily="18" charset="0"/>
                <a:sym typeface="+mn-ea"/>
              </a:rPr>
              <a:t>chuckle /ˈtʃʌkl/ v. 咯咯的笑，轻声地笑；（动物）咯咯叫  n. 轻笑，窃笑</a:t>
            </a:r>
            <a:endParaRPr lang="en-US" sz="1600" i="1">
              <a:latin typeface="Times New Roman" panose="02020603050405020304" pitchFamily="18" charset="0"/>
              <a:ea typeface="宋体" panose="02010600030101010101" pitchFamily="2" charset="-122"/>
              <a:cs typeface="Times New Roman" panose="02020603050405020304" pitchFamily="18" charset="0"/>
              <a:sym typeface="+mn-ea"/>
            </a:endParaRPr>
          </a:p>
          <a:p>
            <a:pPr marL="342900" indent="-342900" algn="l"/>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en-US" sz="2400">
                <a:latin typeface="Times New Roman" panose="02020603050405020304" pitchFamily="18" charset="0"/>
                <a:ea typeface="宋体" panose="02010600030101010101" pitchFamily="2" charset="-122"/>
                <a:cs typeface="Times New Roman" panose="02020603050405020304" pitchFamily="18" charset="0"/>
                <a:sym typeface="+mn-ea"/>
              </a:rPr>
              <a:t>Then he threw a thick rope so that I could hang on to it and walk </a:t>
            </a:r>
            <a:endParaRPr lang="en-US" sz="2400">
              <a:latin typeface="Times New Roman" panose="02020603050405020304" pitchFamily="18" charset="0"/>
              <a:ea typeface="宋体" panose="02010600030101010101" pitchFamily="2" charset="-122"/>
              <a:cs typeface="Times New Roman" panose="02020603050405020304" pitchFamily="18" charset="0"/>
              <a:sym typeface="+mn-ea"/>
            </a:endParaRPr>
          </a:p>
          <a:p>
            <a:pPr marL="342900" indent="-342900" algn="l"/>
            <a:r>
              <a:rPr lang="en-US" sz="2400">
                <a:latin typeface="Times New Roman" panose="02020603050405020304" pitchFamily="18" charset="0"/>
                <a:ea typeface="宋体" panose="02010600030101010101" pitchFamily="2" charset="-122"/>
                <a:cs typeface="Times New Roman" panose="02020603050405020304" pitchFamily="18" charset="0"/>
                <a:sym typeface="+mn-ea"/>
              </a:rPr>
              <a:t>straight toward him. I opened the door, grabbed it and </a:t>
            </a:r>
            <a:r>
              <a:rPr lang="en-US" sz="240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inched out</a:t>
            </a:r>
            <a:r>
              <a:rPr lang="en-US" sz="2400">
                <a:latin typeface="Times New Roman" panose="02020603050405020304" pitchFamily="18" charset="0"/>
                <a:ea typeface="宋体" panose="02010600030101010101" pitchFamily="2" charset="-122"/>
                <a:cs typeface="Times New Roman" panose="02020603050405020304" pitchFamily="18" charset="0"/>
                <a:sym typeface="+mn-ea"/>
              </a:rPr>
              <a:t>.</a:t>
            </a:r>
            <a:endParaRPr lang="en-US" sz="2400">
              <a:latin typeface="Times New Roman" panose="02020603050405020304" pitchFamily="18" charset="0"/>
              <a:ea typeface="宋体" panose="02010600030101010101" pitchFamily="2" charset="-122"/>
              <a:cs typeface="Times New Roman" panose="02020603050405020304" pitchFamily="18" charset="0"/>
              <a:sym typeface="+mn-ea"/>
            </a:endParaRPr>
          </a:p>
          <a:p>
            <a:pPr algn="l"/>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en-US" sz="2400">
                <a:latin typeface="Times New Roman" panose="02020603050405020304" pitchFamily="18" charset="0"/>
                <a:ea typeface="宋体" panose="02010600030101010101" pitchFamily="2" charset="-122"/>
                <a:cs typeface="Times New Roman" panose="02020603050405020304" pitchFamily="18" charset="0"/>
                <a:sym typeface="+mn-ea"/>
              </a:rPr>
              <a:t>A sudden surge of relief sweeping over me, I </a:t>
            </a:r>
            <a:r>
              <a:rPr lang="en-US" sz="240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exclaimed at</a:t>
            </a:r>
            <a:r>
              <a:rPr lang="en-US" sz="2400">
                <a:latin typeface="Times New Roman" panose="02020603050405020304" pitchFamily="18" charset="0"/>
                <a:ea typeface="宋体" panose="02010600030101010101" pitchFamily="2" charset="-122"/>
                <a:cs typeface="Times New Roman" panose="02020603050405020304" pitchFamily="18" charset="0"/>
                <a:sym typeface="+mn-ea"/>
              </a:rPr>
              <a:t> Elli, “We're safe now!”</a:t>
            </a:r>
            <a:endParaRPr lang="en-US" sz="2400">
              <a:latin typeface="Times New Roman" panose="02020603050405020304" pitchFamily="18" charset="0"/>
              <a:ea typeface="宋体" panose="02010600030101010101" pitchFamily="2" charset="-122"/>
              <a:cs typeface="Times New Roman" panose="02020603050405020304" pitchFamily="18" charset="0"/>
              <a:sym typeface="+mn-ea"/>
            </a:endParaRPr>
          </a:p>
          <a:p>
            <a:pPr marL="285750" indent="-285750" algn="l">
              <a:buFont typeface="Arial" panose="020B0604020202020204" pitchFamily="34" charset="0"/>
              <a:buChar char="•"/>
            </a:pPr>
            <a:r>
              <a:rPr lang="en-US" sz="1600" i="1">
                <a:latin typeface="Times New Roman" panose="02020603050405020304" pitchFamily="18" charset="0"/>
                <a:ea typeface="宋体" panose="02010600030101010101" pitchFamily="2" charset="-122"/>
                <a:cs typeface="Times New Roman" panose="02020603050405020304" pitchFamily="18" charset="0"/>
                <a:sym typeface="+mn-ea"/>
              </a:rPr>
              <a:t>exclaim /ɪkˈskleɪm/ v.  （由于强烈的情感或痛苦而）惊叫，呼喊</a:t>
            </a:r>
            <a:endParaRPr lang="en-US" sz="2400">
              <a:latin typeface="Times New Roman" panose="02020603050405020304" pitchFamily="18" charset="0"/>
              <a:ea typeface="宋体" panose="02010600030101010101" pitchFamily="2" charset="-122"/>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heckerboard(across)">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checkerboard(across)">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checkerboard(across)">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checkerboard(across)">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checkerboard(across)">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checkerboard(across)">
                                      <p:cBhvr>
                                        <p:cTn id="37" dur="5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checkerboard(across)">
                                      <p:cBhvr>
                                        <p:cTn id="42" dur="500"/>
                                        <p:tgtEl>
                                          <p:spTgt spid="6">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6">
                                            <p:txEl>
                                              <p:pRg st="7" end="7"/>
                                            </p:txEl>
                                          </p:spTgt>
                                        </p:tgtEl>
                                        <p:attrNameLst>
                                          <p:attrName>style.visibility</p:attrName>
                                        </p:attrNameLst>
                                      </p:cBhvr>
                                      <p:to>
                                        <p:strVal val="visible"/>
                                      </p:to>
                                    </p:set>
                                    <p:animEffect transition="in" filter="checkerboard(across)">
                                      <p:cBhvr>
                                        <p:cTn id="47" dur="500"/>
                                        <p:tgtEl>
                                          <p:spTgt spid="6">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6">
                                            <p:txEl>
                                              <p:pRg st="8" end="8"/>
                                            </p:txEl>
                                          </p:spTgt>
                                        </p:tgtEl>
                                        <p:attrNameLst>
                                          <p:attrName>style.visibility</p:attrName>
                                        </p:attrNameLst>
                                      </p:cBhvr>
                                      <p:to>
                                        <p:strVal val="visible"/>
                                      </p:to>
                                    </p:set>
                                    <p:animEffect transition="in" filter="checkerboard(across)">
                                      <p:cBhvr>
                                        <p:cTn id="52" dur="500"/>
                                        <p:tgtEl>
                                          <p:spTgt spid="6">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nodeType="clickEffect">
                                  <p:stCondLst>
                                    <p:cond delay="0"/>
                                  </p:stCondLst>
                                  <p:childTnLst>
                                    <p:set>
                                      <p:cBhvr>
                                        <p:cTn id="56" dur="1" fill="hold">
                                          <p:stCondLst>
                                            <p:cond delay="0"/>
                                          </p:stCondLst>
                                        </p:cTn>
                                        <p:tgtEl>
                                          <p:spTgt spid="6">
                                            <p:txEl>
                                              <p:pRg st="9" end="9"/>
                                            </p:txEl>
                                          </p:spTgt>
                                        </p:tgtEl>
                                        <p:attrNameLst>
                                          <p:attrName>style.visibility</p:attrName>
                                        </p:attrNameLst>
                                      </p:cBhvr>
                                      <p:to>
                                        <p:strVal val="visible"/>
                                      </p:to>
                                    </p:set>
                                    <p:animEffect transition="in" filter="checkerboard(across)">
                                      <p:cBhvr>
                                        <p:cTn id="57" dur="500"/>
                                        <p:tgtEl>
                                          <p:spTgt spid="6">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nodeType="clickEffect">
                                  <p:stCondLst>
                                    <p:cond delay="0"/>
                                  </p:stCondLst>
                                  <p:childTnLst>
                                    <p:set>
                                      <p:cBhvr>
                                        <p:cTn id="61" dur="1" fill="hold">
                                          <p:stCondLst>
                                            <p:cond delay="0"/>
                                          </p:stCondLst>
                                        </p:cTn>
                                        <p:tgtEl>
                                          <p:spTgt spid="6">
                                            <p:txEl>
                                              <p:pRg st="10" end="10"/>
                                            </p:txEl>
                                          </p:spTgt>
                                        </p:tgtEl>
                                        <p:attrNameLst>
                                          <p:attrName>style.visibility</p:attrName>
                                        </p:attrNameLst>
                                      </p:cBhvr>
                                      <p:to>
                                        <p:strVal val="visible"/>
                                      </p:to>
                                    </p:set>
                                    <p:animEffect transition="in" filter="checkerboard(across)">
                                      <p:cBhvr>
                                        <p:cTn id="62" dur="500"/>
                                        <p:tgtEl>
                                          <p:spTgt spid="6">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nodeType="clickEffect">
                                  <p:stCondLst>
                                    <p:cond delay="0"/>
                                  </p:stCondLst>
                                  <p:childTnLst>
                                    <p:set>
                                      <p:cBhvr>
                                        <p:cTn id="66" dur="1" fill="hold">
                                          <p:stCondLst>
                                            <p:cond delay="0"/>
                                          </p:stCondLst>
                                        </p:cTn>
                                        <p:tgtEl>
                                          <p:spTgt spid="6">
                                            <p:txEl>
                                              <p:pRg st="11" end="11"/>
                                            </p:txEl>
                                          </p:spTgt>
                                        </p:tgtEl>
                                        <p:attrNameLst>
                                          <p:attrName>style.visibility</p:attrName>
                                        </p:attrNameLst>
                                      </p:cBhvr>
                                      <p:to>
                                        <p:strVal val="visible"/>
                                      </p:to>
                                    </p:set>
                                    <p:animEffect transition="in" filter="checkerboard(across)">
                                      <p:cBhvr>
                                        <p:cTn id="67" dur="500"/>
                                        <p:tgtEl>
                                          <p:spTgt spid="6">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nodeType="clickEffect">
                                  <p:stCondLst>
                                    <p:cond delay="0"/>
                                  </p:stCondLst>
                                  <p:childTnLst>
                                    <p:set>
                                      <p:cBhvr>
                                        <p:cTn id="71" dur="1" fill="hold">
                                          <p:stCondLst>
                                            <p:cond delay="0"/>
                                          </p:stCondLst>
                                        </p:cTn>
                                        <p:tgtEl>
                                          <p:spTgt spid="6">
                                            <p:txEl>
                                              <p:pRg st="12" end="12"/>
                                            </p:txEl>
                                          </p:spTgt>
                                        </p:tgtEl>
                                        <p:attrNameLst>
                                          <p:attrName>style.visibility</p:attrName>
                                        </p:attrNameLst>
                                      </p:cBhvr>
                                      <p:to>
                                        <p:strVal val="visible"/>
                                      </p:to>
                                    </p:set>
                                    <p:animEffect transition="in" filter="checkerboard(across)">
                                      <p:cBhvr>
                                        <p:cTn id="72" dur="500"/>
                                        <p:tgtEl>
                                          <p:spTgt spid="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96962" y="876175"/>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 name="矩形 1"/>
          <p:cNvSpPr/>
          <p:nvPr/>
        </p:nvSpPr>
        <p:spPr>
          <a:xfrm>
            <a:off x="369570" y="1002665"/>
            <a:ext cx="11676380" cy="398780"/>
          </a:xfrm>
          <a:prstGeom prst="rect">
            <a:avLst/>
          </a:prstGeom>
        </p:spPr>
        <p:txBody>
          <a:bodyPr wrap="square">
            <a:spAutoFit/>
          </a:bodyPr>
          <a:lstStyle/>
          <a:p>
            <a:pPr algn="l"/>
            <a:r>
              <a:rPr lang="en-US" altLang="zh-CN" sz="2000" b="1" dirty="0">
                <a:solidFill>
                  <a:srgbClr val="C00000"/>
                </a:solidFill>
                <a:latin typeface="华康俪金黑W8(P)" pitchFamily="34" charset="-122"/>
                <a:ea typeface="华康俪金黑W8(P)" pitchFamily="34" charset="-122"/>
                <a:sym typeface="+mn-ea"/>
              </a:rPr>
              <a:t>3-3-2</a:t>
            </a:r>
            <a:r>
              <a:rPr lang="en-US" altLang="zh-CN" sz="2000" b="1" dirty="0" smtClean="0">
                <a:solidFill>
                  <a:srgbClr val="C00000"/>
                </a:solidFill>
                <a:latin typeface="华康俪金黑W8(P)" pitchFamily="34" charset="-122"/>
                <a:ea typeface="华康俪金黑W8(P)" pitchFamily="34" charset="-122"/>
                <a:sym typeface="+mn-ea"/>
              </a:rPr>
              <a:t> </a:t>
            </a:r>
            <a:r>
              <a:rPr lang="en-US" altLang="zh-CN" sz="2000" b="1" dirty="0">
                <a:solidFill>
                  <a:srgbClr val="C00000"/>
                </a:solidFill>
                <a:latin typeface="华康俪金黑W8(P)" pitchFamily="34" charset="-122"/>
                <a:ea typeface="华康俪金黑W8(P)" pitchFamily="34" charset="-122"/>
                <a:sym typeface="+mn-ea"/>
              </a:rPr>
              <a:t> 户外运动--- “Outdoor survival”的描述高分</a:t>
            </a:r>
            <a:r>
              <a:rPr lang="zh-CN" altLang="en-US" sz="2000" b="1" dirty="0">
                <a:solidFill>
                  <a:srgbClr val="C00000"/>
                </a:solidFill>
                <a:latin typeface="华康俪金黑W8(P)" pitchFamily="34" charset="-122"/>
                <a:ea typeface="华康俪金黑W8(P)" pitchFamily="34" charset="-122"/>
                <a:sym typeface="+mn-ea"/>
              </a:rPr>
              <a:t>句型</a:t>
            </a:r>
            <a:endParaRPr lang="zh-CN" altLang="en-US" sz="2000" b="1" dirty="0">
              <a:solidFill>
                <a:srgbClr val="C00000"/>
              </a:solidFill>
              <a:latin typeface="华康俪金黑W8(P)" pitchFamily="34" charset="-122"/>
              <a:ea typeface="华康俪金黑W8(P)" pitchFamily="34" charset="-122"/>
              <a:sym typeface="+mn-ea"/>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箭头: 燕尾形 4"/>
          <p:cNvSpPr/>
          <p:nvPr/>
        </p:nvSpPr>
        <p:spPr>
          <a:xfrm>
            <a:off x="5117701" y="177349"/>
            <a:ext cx="1657446"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03  Skills</a:t>
            </a:r>
            <a:endParaRPr lang="zh-CN" altLang="en-US" dirty="0">
              <a:solidFill>
                <a:schemeClr val="bg1"/>
              </a:solidFill>
            </a:endParaRPr>
          </a:p>
        </p:txBody>
      </p:sp>
      <p:graphicFrame>
        <p:nvGraphicFramePr>
          <p:cNvPr id="3" name="表格 2"/>
          <p:cNvGraphicFramePr/>
          <p:nvPr>
            <p:custDataLst>
              <p:tags r:id="rId1"/>
            </p:custDataLst>
          </p:nvPr>
        </p:nvGraphicFramePr>
        <p:xfrm>
          <a:off x="464185" y="1511935"/>
          <a:ext cx="11410315" cy="5131435"/>
        </p:xfrm>
        <a:graphic>
          <a:graphicData uri="http://schemas.openxmlformats.org/drawingml/2006/table">
            <a:tbl>
              <a:tblPr firstRow="1" bandRow="1">
                <a:tableStyleId>{5940675A-B579-460E-94D1-54222C63F5DA}</a:tableStyleId>
              </a:tblPr>
              <a:tblGrid>
                <a:gridCol w="3715385"/>
                <a:gridCol w="7694930"/>
              </a:tblGrid>
              <a:tr h="5131435">
                <a:tc>
                  <a:txBody>
                    <a:bodyPr/>
                    <a:p>
                      <a:pPr algn="l">
                        <a:buClrTx/>
                        <a:buSzTx/>
                        <a:buFontTx/>
                        <a:buNone/>
                      </a:pPr>
                      <a:r>
                        <a:rPr lang="zh-CN" sz="2400">
                          <a:solidFill>
                            <a:schemeClr val="dk1"/>
                          </a:solidFill>
                          <a:latin typeface="Times New Roman" panose="02020603050405020304" pitchFamily="18" charset="0"/>
                          <a:cs typeface="Times New Roman" panose="02020603050405020304" pitchFamily="18" charset="0"/>
                          <a:sym typeface="+mn-ea"/>
                        </a:rPr>
                        <a:t>☞</a:t>
                      </a:r>
                      <a:r>
                        <a:rPr sz="2000" b="0"/>
                        <a:t>想象着路面开裂，汽车被水淹没，我感到更加害怕，感觉到死亡在等着我。“从车里跳出来，向我跑过来!”乔大叫着下了卡车，等着我的行动。</a:t>
                      </a:r>
                      <a:endParaRPr sz="2000" b="0"/>
                    </a:p>
                    <a:p>
                      <a:pPr algn="l">
                        <a:buClrTx/>
                        <a:buSzTx/>
                        <a:buFontTx/>
                        <a:buNone/>
                      </a:pPr>
                      <a:r>
                        <a:rPr lang="zh-CN" sz="2400">
                          <a:solidFill>
                            <a:schemeClr val="dk1"/>
                          </a:solidFill>
                          <a:latin typeface="Times New Roman" panose="02020603050405020304" pitchFamily="18" charset="0"/>
                          <a:cs typeface="Times New Roman" panose="02020603050405020304" pitchFamily="18" charset="0"/>
                          <a:sym typeface="+mn-ea"/>
                        </a:rPr>
                        <a:t>☞</a:t>
                      </a:r>
                      <a:r>
                        <a:rPr sz="2000" b="0"/>
                        <a:t>我们一浮出水面，汽车就被冲走了。这是多么惊险而难忘的一次逃生啊!</a:t>
                      </a:r>
                      <a:endParaRPr sz="2000" b="0"/>
                    </a:p>
                    <a:p>
                      <a:pPr algn="l">
                        <a:buClrTx/>
                        <a:buSzTx/>
                        <a:buFontTx/>
                        <a:buNone/>
                      </a:pPr>
                      <a:r>
                        <a:rPr lang="zh-CN" sz="2400">
                          <a:solidFill>
                            <a:schemeClr val="dk1"/>
                          </a:solidFill>
                          <a:latin typeface="Times New Roman" panose="02020603050405020304" pitchFamily="18" charset="0"/>
                          <a:cs typeface="Times New Roman" panose="02020603050405020304" pitchFamily="18" charset="0"/>
                          <a:sym typeface="+mn-ea"/>
                        </a:rPr>
                        <a:t>☞</a:t>
                      </a:r>
                      <a:r>
                        <a:rPr sz="2000" b="0"/>
                        <a:t>得免于难，真是侥幸。</a:t>
                      </a:r>
                      <a:endParaRPr sz="2000" b="0"/>
                    </a:p>
                    <a:p>
                      <a:pPr algn="l">
                        <a:buClrTx/>
                        <a:buSzTx/>
                        <a:buFontTx/>
                        <a:buNone/>
                      </a:pPr>
                      <a:r>
                        <a:rPr lang="zh-CN" sz="2400">
                          <a:solidFill>
                            <a:schemeClr val="dk1"/>
                          </a:solidFill>
                          <a:latin typeface="Times New Roman" panose="02020603050405020304" pitchFamily="18" charset="0"/>
                          <a:cs typeface="Times New Roman" panose="02020603050405020304" pitchFamily="18" charset="0"/>
                          <a:sym typeface="+mn-ea"/>
                        </a:rPr>
                        <a:t>☞</a:t>
                      </a:r>
                      <a:r>
                        <a:rPr sz="2000" b="0"/>
                        <a:t>我们侥幸逃过一场大难。</a:t>
                      </a:r>
                      <a:endParaRPr sz="2000" b="0"/>
                    </a:p>
                    <a:p>
                      <a:pPr algn="l">
                        <a:buClrTx/>
                        <a:buSzTx/>
                        <a:buFontTx/>
                        <a:buNone/>
                      </a:pPr>
                      <a:r>
                        <a:rPr lang="zh-CN" sz="2400">
                          <a:solidFill>
                            <a:schemeClr val="dk1"/>
                          </a:solidFill>
                          <a:latin typeface="Times New Roman" panose="02020603050405020304" pitchFamily="18" charset="0"/>
                          <a:cs typeface="Times New Roman" panose="02020603050405020304" pitchFamily="18" charset="0"/>
                          <a:sym typeface="+mn-ea"/>
                        </a:rPr>
                        <a:t>☞</a:t>
                      </a:r>
                      <a:r>
                        <a:rPr sz="2000" b="0"/>
                        <a:t>我能安然无恙地逃脱，真是奇迹。</a:t>
                      </a:r>
                      <a:endParaRPr sz="2000" b="0"/>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p>
                      <a:pPr indent="0">
                        <a:buNone/>
                      </a:pPr>
                      <a:endParaRPr lang="en-US" sz="1600" b="0" i="1">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6" name="文本框 5"/>
          <p:cNvSpPr txBox="1"/>
          <p:nvPr/>
        </p:nvSpPr>
        <p:spPr>
          <a:xfrm>
            <a:off x="4177665" y="2045335"/>
            <a:ext cx="7696835" cy="4276725"/>
          </a:xfrm>
          <a:prstGeom prst="rect">
            <a:avLst/>
          </a:prstGeom>
          <a:noFill/>
        </p:spPr>
        <p:txBody>
          <a:bodyPr wrap="square" rtlCol="0" anchor="t">
            <a:spAutoFit/>
          </a:bodyPr>
          <a:p>
            <a:pPr algn="l"/>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en-US" sz="240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Picturing</a:t>
            </a:r>
            <a:r>
              <a:rPr lang="en-US" sz="2400">
                <a:latin typeface="Times New Roman" panose="02020603050405020304" pitchFamily="18" charset="0"/>
                <a:ea typeface="宋体" panose="02010600030101010101" pitchFamily="2" charset="-122"/>
                <a:cs typeface="Times New Roman" panose="02020603050405020304" pitchFamily="18" charset="0"/>
                <a:sym typeface="+mn-ea"/>
              </a:rPr>
              <a:t> the road cracked and the car was flooded away, I felt more frightened and </a:t>
            </a:r>
            <a:r>
              <a:rPr lang="en-US" sz="240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sensed death was waiting for me. </a:t>
            </a:r>
            <a:r>
              <a:rPr lang="en-US" sz="2400">
                <a:latin typeface="Times New Roman" panose="02020603050405020304" pitchFamily="18" charset="0"/>
                <a:ea typeface="宋体" panose="02010600030101010101" pitchFamily="2" charset="-122"/>
                <a:cs typeface="Times New Roman" panose="02020603050405020304" pitchFamily="18" charset="0"/>
                <a:sym typeface="+mn-ea"/>
              </a:rPr>
              <a:t>“Jump out of the car and ran to me!” Joe yelled and got off the truck, waiting for my action.</a:t>
            </a:r>
            <a:endParaRPr lang="en-US" sz="2400">
              <a:latin typeface="Times New Roman" panose="02020603050405020304" pitchFamily="18" charset="0"/>
              <a:ea typeface="宋体" panose="02010600030101010101" pitchFamily="2" charset="-122"/>
              <a:cs typeface="Times New Roman" panose="02020603050405020304" pitchFamily="18" charset="0"/>
              <a:sym typeface="+mn-ea"/>
            </a:endParaRPr>
          </a:p>
          <a:p>
            <a:pPr algn="l"/>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en-US" sz="240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The moment</a:t>
            </a:r>
            <a:r>
              <a:rPr lang="en-US" sz="2400">
                <a:latin typeface="Times New Roman" panose="02020603050405020304" pitchFamily="18" charset="0"/>
                <a:ea typeface="宋体" panose="02010600030101010101" pitchFamily="2" charset="-122"/>
                <a:cs typeface="Times New Roman" panose="02020603050405020304" pitchFamily="18" charset="0"/>
                <a:sym typeface="+mn-ea"/>
              </a:rPr>
              <a:t> we pulled ourselves out of the water, the car was washed away. What a narrow and an unforgettable escape!</a:t>
            </a:r>
            <a:endParaRPr lang="en-US" sz="2400">
              <a:latin typeface="Times New Roman" panose="02020603050405020304" pitchFamily="18" charset="0"/>
              <a:ea typeface="宋体" panose="02010600030101010101" pitchFamily="2" charset="-122"/>
              <a:cs typeface="Times New Roman" panose="02020603050405020304" pitchFamily="18" charset="0"/>
              <a:sym typeface="+mn-ea"/>
            </a:endParaRPr>
          </a:p>
          <a:p>
            <a:pPr algn="l"/>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en-US" sz="2400">
                <a:latin typeface="Times New Roman" panose="02020603050405020304" pitchFamily="18" charset="0"/>
                <a:ea typeface="宋体" panose="02010600030101010101" pitchFamily="2" charset="-122"/>
                <a:cs typeface="Times New Roman" panose="02020603050405020304" pitchFamily="18" charset="0"/>
                <a:sym typeface="+mn-ea"/>
              </a:rPr>
              <a:t>That was a lucky miss.</a:t>
            </a:r>
            <a:endParaRPr lang="en-US" sz="2400">
              <a:latin typeface="Times New Roman" panose="02020603050405020304" pitchFamily="18" charset="0"/>
              <a:ea typeface="宋体" panose="02010600030101010101" pitchFamily="2" charset="-122"/>
              <a:cs typeface="Times New Roman" panose="02020603050405020304" pitchFamily="18" charset="0"/>
              <a:sym typeface="+mn-ea"/>
            </a:endParaRPr>
          </a:p>
          <a:p>
            <a:pPr algn="l"/>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en-US" sz="2400">
                <a:latin typeface="Times New Roman" panose="02020603050405020304" pitchFamily="18" charset="0"/>
                <a:ea typeface="宋体" panose="02010600030101010101" pitchFamily="2" charset="-122"/>
                <a:cs typeface="Times New Roman" panose="02020603050405020304" pitchFamily="18" charset="0"/>
                <a:sym typeface="+mn-ea"/>
              </a:rPr>
              <a:t>We only just missed/ escaped having a nasty accident.</a:t>
            </a:r>
            <a:endParaRPr lang="en-US" sz="2400">
              <a:latin typeface="Times New Roman" panose="02020603050405020304" pitchFamily="18" charset="0"/>
              <a:ea typeface="宋体" panose="02010600030101010101" pitchFamily="2" charset="-122"/>
              <a:cs typeface="Times New Roman" panose="02020603050405020304" pitchFamily="18" charset="0"/>
              <a:sym typeface="+mn-ea"/>
            </a:endParaRPr>
          </a:p>
          <a:p>
            <a:pPr marL="285750" indent="-285750" algn="l">
              <a:buFont typeface="Arial" panose="020B0604020202020204" pitchFamily="34" charset="0"/>
              <a:buChar char="•"/>
            </a:pPr>
            <a:r>
              <a:rPr lang="en-US" sz="1600" i="1">
                <a:latin typeface="Times New Roman" panose="02020603050405020304" pitchFamily="18" charset="0"/>
                <a:ea typeface="宋体" panose="02010600030101010101" pitchFamily="2" charset="-122"/>
                <a:cs typeface="Times New Roman" panose="02020603050405020304" pitchFamily="18" charset="0"/>
                <a:sym typeface="+mn-ea"/>
              </a:rPr>
              <a:t>nasty /ˈnɑːsti/ 极差的；令人厌恶的；令人不悦的</a:t>
            </a:r>
            <a:endParaRPr lang="en-US" sz="1600" i="1">
              <a:latin typeface="Times New Roman" panose="02020603050405020304" pitchFamily="18" charset="0"/>
              <a:ea typeface="宋体" panose="02010600030101010101" pitchFamily="2" charset="-122"/>
              <a:cs typeface="Times New Roman" panose="02020603050405020304" pitchFamily="18" charset="0"/>
              <a:sym typeface="+mn-ea"/>
            </a:endParaRPr>
          </a:p>
          <a:p>
            <a:pPr marL="342900" indent="-342900" algn="l"/>
            <a:r>
              <a:rPr lang="zh-CN" altLang="en-US" sz="2400">
                <a:solidFill>
                  <a:srgbClr val="7030A0"/>
                </a:solidFill>
                <a:latin typeface="Times New Roman" panose="02020603050405020304" pitchFamily="18" charset="0"/>
                <a:cs typeface="Times New Roman" panose="02020603050405020304" pitchFamily="18" charset="0"/>
                <a:sym typeface="+mn-ea"/>
              </a:rPr>
              <a:t>✍</a:t>
            </a:r>
            <a:r>
              <a:rPr lang="en-US" sz="2400">
                <a:latin typeface="Times New Roman" panose="02020603050405020304" pitchFamily="18" charset="0"/>
                <a:ea typeface="宋体" panose="02010600030101010101" pitchFamily="2" charset="-122"/>
                <a:cs typeface="Times New Roman" panose="02020603050405020304" pitchFamily="18" charset="0"/>
                <a:sym typeface="+mn-ea"/>
              </a:rPr>
              <a:t>It's a marvel that I escaped unhurt.</a:t>
            </a:r>
            <a:endParaRPr lang="en-US" sz="2400">
              <a:latin typeface="Times New Roman" panose="02020603050405020304" pitchFamily="18" charset="0"/>
              <a:ea typeface="宋体" panose="02010600030101010101" pitchFamily="2" charset="-122"/>
              <a:cs typeface="Times New Roman" panose="02020603050405020304" pitchFamily="18" charset="0"/>
              <a:sym typeface="+mn-ea"/>
            </a:endParaRPr>
          </a:p>
          <a:p>
            <a:pPr marL="285750" indent="-285750" algn="l">
              <a:buFont typeface="Arial" panose="020B0604020202020204" pitchFamily="34" charset="0"/>
              <a:buChar char="•"/>
            </a:pPr>
            <a:r>
              <a:rPr lang="en-US" sz="1600" i="1">
                <a:latin typeface="Times New Roman" panose="02020603050405020304" pitchFamily="18" charset="0"/>
                <a:ea typeface="宋体" panose="02010600030101010101" pitchFamily="2" charset="-122"/>
                <a:cs typeface="Times New Roman" panose="02020603050405020304" pitchFamily="18" charset="0"/>
                <a:sym typeface="+mn-ea"/>
              </a:rPr>
              <a:t>marvel /ˈmɑːvl/ n. 令人惊异的人（或事）；不平凡的成果，成就；奇迹</a:t>
            </a:r>
            <a:endParaRPr lang="en-US" sz="1600" i="1">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4" name="Rectangle 7"/>
          <p:cNvSpPr>
            <a:spLocks noChangeArrowheads="1"/>
          </p:cNvSpPr>
          <p:nvPr/>
        </p:nvSpPr>
        <p:spPr bwMode="auto">
          <a:xfrm>
            <a:off x="-13970" y="227970"/>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
            <a:off x="-12065" y="4445"/>
            <a:ext cx="876300" cy="971550"/>
          </a:xfrm>
          <a:prstGeom prst="rect">
            <a:avLst/>
          </a:prstGeom>
        </p:spPr>
      </p:pic>
      <p:pic>
        <p:nvPicPr>
          <p:cNvPr id="8" name="图片 7"/>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212090" y="116205"/>
            <a:ext cx="509270" cy="508000"/>
          </a:xfrm>
          <a:prstGeom prst="rect">
            <a:avLst/>
          </a:prstGeom>
        </p:spPr>
      </p:pic>
      <p:pic>
        <p:nvPicPr>
          <p:cNvPr id="5" name="图片 4"/>
          <p:cNvPicPr>
            <a:picLocks noChangeAspect="1"/>
          </p:cNvPicPr>
          <p:nvPr/>
        </p:nvPicPr>
        <p:blipFill>
          <a:blip r:embed="rId5"/>
          <a:srcRect b="37354"/>
          <a:stretch>
            <a:fillRect/>
          </a:stretch>
        </p:blipFill>
        <p:spPr>
          <a:xfrm>
            <a:off x="7914005" y="-107315"/>
            <a:ext cx="4131945" cy="2152650"/>
          </a:xfrm>
          <a:prstGeom prst="ellipse">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heckerboard(across)">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checkerboard(across)">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checkerboard(across)">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checkerboard(across)">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checkerboard(across)">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checkerboard(across)">
                                      <p:cBhvr>
                                        <p:cTn id="37" dur="5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checkerboard(across)">
                                      <p:cBhvr>
                                        <p:cTn id="4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96962" y="876175"/>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 name="矩形 1"/>
          <p:cNvSpPr/>
          <p:nvPr/>
        </p:nvSpPr>
        <p:spPr>
          <a:xfrm>
            <a:off x="369570" y="1002665"/>
            <a:ext cx="11676380" cy="398780"/>
          </a:xfrm>
          <a:prstGeom prst="rect">
            <a:avLst/>
          </a:prstGeom>
        </p:spPr>
        <p:txBody>
          <a:bodyPr wrap="square">
            <a:spAutoFit/>
          </a:bodyPr>
          <a:lstStyle/>
          <a:p>
            <a:pPr algn="l"/>
            <a:r>
              <a:rPr lang="en-US" altLang="zh-CN" sz="2000" b="1" dirty="0">
                <a:solidFill>
                  <a:srgbClr val="C00000"/>
                </a:solidFill>
                <a:latin typeface="华康俪金黑W8(P)" pitchFamily="34" charset="-122"/>
                <a:ea typeface="华康俪金黑W8(P)" pitchFamily="34" charset="-122"/>
                <a:sym typeface="+mn-ea"/>
              </a:rPr>
              <a:t>3-3-3</a:t>
            </a:r>
            <a:r>
              <a:rPr lang="en-US" altLang="zh-CN" sz="2000" b="1" dirty="0" smtClean="0">
                <a:solidFill>
                  <a:srgbClr val="C00000"/>
                </a:solidFill>
                <a:latin typeface="华康俪金黑W8(P)" pitchFamily="34" charset="-122"/>
                <a:ea typeface="华康俪金黑W8(P)" pitchFamily="34" charset="-122"/>
                <a:sym typeface="+mn-ea"/>
              </a:rPr>
              <a:t> </a:t>
            </a:r>
            <a:r>
              <a:rPr lang="en-US" altLang="zh-CN" sz="2000" b="1" dirty="0">
                <a:solidFill>
                  <a:srgbClr val="C00000"/>
                </a:solidFill>
                <a:latin typeface="华康俪金黑W8(P)" pitchFamily="34" charset="-122"/>
                <a:ea typeface="华康俪金黑W8(P)" pitchFamily="34" charset="-122"/>
                <a:sym typeface="+mn-ea"/>
              </a:rPr>
              <a:t> 户外运动--- “fishing” 的片段描述赏析</a:t>
            </a:r>
            <a:endParaRPr lang="en-US" altLang="zh-CN" sz="2000" b="1" dirty="0">
              <a:solidFill>
                <a:srgbClr val="C00000"/>
              </a:solidFill>
              <a:latin typeface="华康俪金黑W8(P)" pitchFamily="34" charset="-122"/>
              <a:ea typeface="华康俪金黑W8(P)" pitchFamily="34" charset="-122"/>
              <a:sym typeface="+mn-ea"/>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箭头: 燕尾形 4"/>
          <p:cNvSpPr/>
          <p:nvPr/>
        </p:nvSpPr>
        <p:spPr>
          <a:xfrm>
            <a:off x="5117701" y="177349"/>
            <a:ext cx="1657446"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03  Skills</a:t>
            </a:r>
            <a:endParaRPr lang="zh-CN" altLang="en-US" dirty="0">
              <a:solidFill>
                <a:schemeClr val="bg1"/>
              </a:solidFill>
            </a:endParaRPr>
          </a:p>
        </p:txBody>
      </p:sp>
      <p:graphicFrame>
        <p:nvGraphicFramePr>
          <p:cNvPr id="3" name="表格 2"/>
          <p:cNvGraphicFramePr/>
          <p:nvPr>
            <p:custDataLst>
              <p:tags r:id="rId1"/>
            </p:custDataLst>
          </p:nvPr>
        </p:nvGraphicFramePr>
        <p:xfrm>
          <a:off x="464185" y="1511935"/>
          <a:ext cx="11410315" cy="5181600"/>
        </p:xfrm>
        <a:graphic>
          <a:graphicData uri="http://schemas.openxmlformats.org/drawingml/2006/table">
            <a:tbl>
              <a:tblPr firstRow="1" bandRow="1">
                <a:tableStyleId>{5940675A-B579-460E-94D1-54222C63F5DA}</a:tableStyleId>
              </a:tblPr>
              <a:tblGrid>
                <a:gridCol w="2910840"/>
                <a:gridCol w="8499475"/>
              </a:tblGrid>
              <a:tr h="5131435">
                <a:tc>
                  <a:txBody>
                    <a:bodyPr/>
                    <a:p>
                      <a:pPr algn="l">
                        <a:buClrTx/>
                        <a:buSzTx/>
                        <a:buFontTx/>
                        <a:buNone/>
                      </a:pPr>
                      <a:r>
                        <a:rPr lang="en-US" sz="2000" b="0"/>
                        <a:t>     这是初夏一个宁静而甜蜜的日子。午后长长的树影凉凉地横在我们的小路上。</a:t>
                      </a:r>
                      <a:r>
                        <a:rPr sz="2000">
                          <a:sym typeface="+mn-ea"/>
                        </a:rPr>
                        <a:t>一路之上,树叶苍翠欲滴,十分悦目；花儿鲜妍可爱,芬芳醉人；鸟儿们叽叽喳喳,欢叫不已。</a:t>
                      </a:r>
                      <a:endParaRPr sz="2000" b="0"/>
                    </a:p>
                    <a:p>
                      <a:pPr algn="l">
                        <a:buClrTx/>
                        <a:buSzTx/>
                        <a:buFontTx/>
                        <a:buNone/>
                      </a:pPr>
                      <a:r>
                        <a:rPr sz="2000" b="0"/>
                        <a:t>      多年的垂钓经历使叔叔深谙何处小狗鱼最多,他特意将我安排在最有利的位置上。我模仿别人钓鱼的样子,甩出钓鱼线,宛若青蛙跳动似的在水面疾速地抖动鱼钩上的诱饵,眼巴巴地等候鱼儿前来叮食。</a:t>
                      </a:r>
                      <a:endParaRPr sz="2000" b="0"/>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p>
                      <a:pPr indent="0">
                        <a:buNone/>
                      </a:pPr>
                      <a:endParaRPr lang="en-US" sz="1600" b="0" i="1">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6" name="文本框 5"/>
          <p:cNvSpPr txBox="1"/>
          <p:nvPr/>
        </p:nvSpPr>
        <p:spPr>
          <a:xfrm>
            <a:off x="3402330" y="2100580"/>
            <a:ext cx="8472170" cy="4276725"/>
          </a:xfrm>
          <a:prstGeom prst="rect">
            <a:avLst/>
          </a:prstGeom>
          <a:noFill/>
        </p:spPr>
        <p:txBody>
          <a:bodyPr wrap="square" rtlCol="0" anchor="t">
            <a:spAutoFit/>
          </a:bodyPr>
          <a:p>
            <a:pPr algn="l"/>
            <a:r>
              <a:rPr lang="en-US" sz="2400">
                <a:latin typeface="Times New Roman" panose="02020603050405020304" pitchFamily="18" charset="0"/>
                <a:ea typeface="宋体" panose="02010600030101010101" pitchFamily="2" charset="-122"/>
                <a:cs typeface="Times New Roman" panose="02020603050405020304" pitchFamily="18" charset="0"/>
                <a:sym typeface="+mn-ea"/>
              </a:rPr>
              <a:t>    It was a still, sweet day of early summer; the long afternoon shadows of the trees</a:t>
            </a:r>
            <a:r>
              <a:rPr lang="en-US" sz="240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 lay</a:t>
            </a:r>
            <a:r>
              <a:rPr lang="en-US" sz="2400">
                <a:latin typeface="Times New Roman" panose="02020603050405020304" pitchFamily="18" charset="0"/>
                <a:ea typeface="宋体" panose="02010600030101010101" pitchFamily="2" charset="-122"/>
                <a:cs typeface="Times New Roman" panose="02020603050405020304" pitchFamily="18" charset="0"/>
                <a:sym typeface="+mn-ea"/>
              </a:rPr>
              <a:t> cool across our path; </a:t>
            </a:r>
            <a:r>
              <a:rPr lang="en-US" sz="240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the leaves seemed greener, the flowers brighter, the birds merrier</a:t>
            </a:r>
            <a:r>
              <a:rPr lang="en-US" sz="2400">
                <a:latin typeface="Times New Roman" panose="02020603050405020304" pitchFamily="18" charset="0"/>
                <a:ea typeface="宋体" panose="02010600030101010101" pitchFamily="2" charset="-122"/>
                <a:cs typeface="Times New Roman" panose="02020603050405020304" pitchFamily="18" charset="0"/>
                <a:sym typeface="+mn-ea"/>
              </a:rPr>
              <a:t>, than ever before.</a:t>
            </a:r>
            <a:endParaRPr lang="en-US" sz="2400">
              <a:latin typeface="Times New Roman" panose="02020603050405020304" pitchFamily="18" charset="0"/>
              <a:ea typeface="宋体" panose="02010600030101010101" pitchFamily="2" charset="-122"/>
              <a:cs typeface="Times New Roman" panose="02020603050405020304" pitchFamily="18" charset="0"/>
              <a:sym typeface="+mn-ea"/>
            </a:endParaRPr>
          </a:p>
          <a:p>
            <a:pPr algn="l"/>
            <a:r>
              <a:rPr lang="en-US" sz="2400">
                <a:latin typeface="Times New Roman" panose="02020603050405020304" pitchFamily="18" charset="0"/>
                <a:ea typeface="宋体" panose="02010600030101010101" pitchFamily="2" charset="-122"/>
                <a:cs typeface="Times New Roman" panose="02020603050405020304" pitchFamily="18" charset="0"/>
                <a:sym typeface="+mn-ea"/>
              </a:rPr>
              <a:t>   My uncle, who knew by long experience where were the best haunts of pickerel, considerately placed me at the most favorable point. I threw out my line as I had so often seen others, and waited anxiously for a bite, moving the bait in rapid jerks on the surface of the water</a:t>
            </a:r>
            <a:r>
              <a:rPr lang="en-US" sz="240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 in imitation of the leap of a frog</a:t>
            </a:r>
            <a:r>
              <a:rPr lang="en-US" sz="2400">
                <a:latin typeface="Times New Roman" panose="02020603050405020304" pitchFamily="18" charset="0"/>
                <a:ea typeface="宋体" panose="02010600030101010101" pitchFamily="2" charset="-122"/>
                <a:cs typeface="Times New Roman" panose="02020603050405020304" pitchFamily="18" charset="0"/>
                <a:sym typeface="+mn-ea"/>
              </a:rPr>
              <a:t>. </a:t>
            </a:r>
            <a:endParaRPr lang="en-US" sz="2400">
              <a:latin typeface="Times New Roman" panose="02020603050405020304" pitchFamily="18" charset="0"/>
              <a:ea typeface="宋体" panose="02010600030101010101" pitchFamily="2" charset="-122"/>
              <a:cs typeface="Times New Roman" panose="02020603050405020304" pitchFamily="18" charset="0"/>
              <a:sym typeface="+mn-ea"/>
            </a:endParaRPr>
          </a:p>
          <a:p>
            <a:pPr marL="285750" indent="-285750" algn="l">
              <a:buFont typeface="Arial" panose="020B0604020202020204" pitchFamily="34" charset="0"/>
              <a:buChar char="•"/>
            </a:pPr>
            <a:r>
              <a:rPr lang="en-US" sz="1600" i="1">
                <a:latin typeface="Times New Roman" panose="02020603050405020304" pitchFamily="18" charset="0"/>
                <a:ea typeface="宋体" panose="02010600030101010101" pitchFamily="2" charset="-122"/>
                <a:cs typeface="Times New Roman" panose="02020603050405020304" pitchFamily="18" charset="0"/>
                <a:sym typeface="+mn-ea"/>
              </a:rPr>
              <a:t>haunt /hɔːnt/ n. 栖息地；常去的地方v. 常出没于…；萦绕于…；经常去…</a:t>
            </a:r>
            <a:endParaRPr lang="en-US" sz="1600" i="1">
              <a:latin typeface="Times New Roman" panose="02020603050405020304" pitchFamily="18" charset="0"/>
              <a:ea typeface="宋体" panose="02010600030101010101" pitchFamily="2" charset="-122"/>
              <a:cs typeface="Times New Roman" panose="02020603050405020304" pitchFamily="18" charset="0"/>
              <a:sym typeface="+mn-ea"/>
            </a:endParaRPr>
          </a:p>
          <a:p>
            <a:pPr marL="285750" indent="-285750" algn="l">
              <a:buFont typeface="Arial" panose="020B0604020202020204" pitchFamily="34" charset="0"/>
              <a:buChar char="•"/>
            </a:pPr>
            <a:r>
              <a:rPr lang="en-US" sz="1600" i="1">
                <a:latin typeface="Times New Roman" panose="02020603050405020304" pitchFamily="18" charset="0"/>
                <a:ea typeface="宋体" panose="02010600030101010101" pitchFamily="2" charset="-122"/>
                <a:cs typeface="Times New Roman" panose="02020603050405020304" pitchFamily="18" charset="0"/>
                <a:sym typeface="+mn-ea"/>
              </a:rPr>
              <a:t>pickerel /'pɪk(ə)r(ə)l/ n. 梭鱼子；小梭鱼</a:t>
            </a:r>
            <a:endParaRPr lang="en-US" sz="1600" i="1">
              <a:latin typeface="Times New Roman" panose="02020603050405020304" pitchFamily="18" charset="0"/>
              <a:ea typeface="宋体" panose="02010600030101010101" pitchFamily="2" charset="-122"/>
              <a:cs typeface="Times New Roman" panose="02020603050405020304" pitchFamily="18" charset="0"/>
              <a:sym typeface="+mn-ea"/>
            </a:endParaRPr>
          </a:p>
          <a:p>
            <a:pPr marL="285750" indent="-285750" algn="l">
              <a:buFont typeface="Arial" panose="020B0604020202020204" pitchFamily="34" charset="0"/>
              <a:buChar char="•"/>
            </a:pPr>
            <a:r>
              <a:rPr lang="en-US" sz="1600" i="1">
                <a:latin typeface="Times New Roman" panose="02020603050405020304" pitchFamily="18" charset="0"/>
                <a:ea typeface="宋体" panose="02010600030101010101" pitchFamily="2" charset="-122"/>
                <a:cs typeface="Times New Roman" panose="02020603050405020304" pitchFamily="18" charset="0"/>
                <a:sym typeface="+mn-ea"/>
              </a:rPr>
              <a:t>bait /beɪt/ n. 饵；诱饵；诱惑物 v. 上饵；故意激怒，招惹</a:t>
            </a:r>
            <a:endParaRPr lang="en-US" sz="1600" i="1">
              <a:latin typeface="Times New Roman" panose="02020603050405020304" pitchFamily="18" charset="0"/>
              <a:ea typeface="宋体" panose="02010600030101010101" pitchFamily="2" charset="-122"/>
              <a:cs typeface="Times New Roman" panose="02020603050405020304" pitchFamily="18" charset="0"/>
              <a:sym typeface="+mn-ea"/>
            </a:endParaRPr>
          </a:p>
          <a:p>
            <a:pPr marL="285750" indent="-285750" algn="l">
              <a:buFont typeface="Arial" panose="020B0604020202020204" pitchFamily="34" charset="0"/>
              <a:buChar char="•"/>
            </a:pPr>
            <a:r>
              <a:rPr lang="en-US" sz="1600" i="1">
                <a:latin typeface="Times New Roman" panose="02020603050405020304" pitchFamily="18" charset="0"/>
                <a:ea typeface="宋体" panose="02010600030101010101" pitchFamily="2" charset="-122"/>
                <a:cs typeface="Times New Roman" panose="02020603050405020304" pitchFamily="18" charset="0"/>
                <a:sym typeface="+mn-ea"/>
              </a:rPr>
              <a:t>jerk /dʒɜːk/ n. 急拉；猛的一动；肌肉抽搐 vi. 痉挛; 猛拉</a:t>
            </a:r>
            <a:endParaRPr lang="en-US" sz="1600" i="1">
              <a:latin typeface="Times New Roman" panose="02020603050405020304" pitchFamily="18" charset="0"/>
              <a:ea typeface="宋体" panose="02010600030101010101" pitchFamily="2" charset="-122"/>
              <a:cs typeface="Times New Roman" panose="02020603050405020304" pitchFamily="18" charset="0"/>
              <a:sym typeface="+mn-ea"/>
            </a:endParaRPr>
          </a:p>
          <a:p>
            <a:pPr marL="285750" indent="-285750" algn="l">
              <a:buFont typeface="Arial" panose="020B0604020202020204" pitchFamily="34" charset="0"/>
              <a:buChar char="•"/>
            </a:pPr>
            <a:r>
              <a:rPr lang="en-US" sz="1600" i="1">
                <a:latin typeface="Times New Roman" panose="02020603050405020304" pitchFamily="18" charset="0"/>
                <a:ea typeface="宋体" panose="02010600030101010101" pitchFamily="2" charset="-122"/>
                <a:cs typeface="Times New Roman" panose="02020603050405020304" pitchFamily="18" charset="0"/>
                <a:sym typeface="+mn-ea"/>
              </a:rPr>
              <a:t>imitation /ˌɪmɪˈteɪʃn/ n. 模仿，仿造；仿制品   adj. 人造的，仿制的</a:t>
            </a:r>
            <a:endParaRPr lang="en-US" sz="1600" i="1">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4" name="Rectangle 7"/>
          <p:cNvSpPr>
            <a:spLocks noChangeArrowheads="1"/>
          </p:cNvSpPr>
          <p:nvPr/>
        </p:nvSpPr>
        <p:spPr bwMode="auto">
          <a:xfrm>
            <a:off x="-13970" y="227970"/>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
            <a:off x="-12065" y="4445"/>
            <a:ext cx="876300" cy="971550"/>
          </a:xfrm>
          <a:prstGeom prst="rect">
            <a:avLst/>
          </a:prstGeom>
        </p:spPr>
      </p:pic>
      <p:pic>
        <p:nvPicPr>
          <p:cNvPr id="8" name="图片 7"/>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212090" y="116205"/>
            <a:ext cx="509270" cy="508000"/>
          </a:xfrm>
          <a:prstGeom prst="rect">
            <a:avLst/>
          </a:prstGeom>
        </p:spPr>
      </p:pic>
      <p:pic>
        <p:nvPicPr>
          <p:cNvPr id="9" name="图片 8"/>
          <p:cNvPicPr>
            <a:picLocks noChangeAspect="1"/>
          </p:cNvPicPr>
          <p:nvPr/>
        </p:nvPicPr>
        <p:blipFill>
          <a:blip r:embed="rId5"/>
          <a:srcRect l="53498" t="59525"/>
          <a:stretch>
            <a:fillRect/>
          </a:stretch>
        </p:blipFill>
        <p:spPr>
          <a:xfrm>
            <a:off x="8794750" y="0"/>
            <a:ext cx="3397250" cy="2100580"/>
          </a:xfrm>
          <a:prstGeom prst="ellipse">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heckerboard(across)">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checkerboard(across)">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checkerboard(across)">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checkerboard(across)">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checkerboard(across)">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checkerboard(across)">
                                      <p:cBhvr>
                                        <p:cTn id="37" dur="5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checkerboard(across)">
                                      <p:cBhvr>
                                        <p:cTn id="4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96962" y="876175"/>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 name="矩形 1"/>
          <p:cNvSpPr/>
          <p:nvPr/>
        </p:nvSpPr>
        <p:spPr>
          <a:xfrm>
            <a:off x="369570" y="1002665"/>
            <a:ext cx="11676380" cy="398780"/>
          </a:xfrm>
          <a:prstGeom prst="rect">
            <a:avLst/>
          </a:prstGeom>
        </p:spPr>
        <p:txBody>
          <a:bodyPr wrap="square">
            <a:spAutoFit/>
          </a:bodyPr>
          <a:lstStyle/>
          <a:p>
            <a:pPr algn="l"/>
            <a:r>
              <a:rPr lang="en-US" altLang="zh-CN" sz="2000" b="1" dirty="0">
                <a:solidFill>
                  <a:srgbClr val="C00000"/>
                </a:solidFill>
                <a:latin typeface="华康俪金黑W8(P)" pitchFamily="34" charset="-122"/>
                <a:ea typeface="华康俪金黑W8(P)" pitchFamily="34" charset="-122"/>
                <a:sym typeface="+mn-ea"/>
              </a:rPr>
              <a:t>3-3-3</a:t>
            </a:r>
            <a:r>
              <a:rPr lang="en-US" altLang="zh-CN" sz="2000" b="1" dirty="0" smtClean="0">
                <a:solidFill>
                  <a:srgbClr val="C00000"/>
                </a:solidFill>
                <a:latin typeface="华康俪金黑W8(P)" pitchFamily="34" charset="-122"/>
                <a:ea typeface="华康俪金黑W8(P)" pitchFamily="34" charset="-122"/>
                <a:sym typeface="+mn-ea"/>
              </a:rPr>
              <a:t> </a:t>
            </a:r>
            <a:r>
              <a:rPr lang="en-US" altLang="zh-CN" sz="2000" b="1" dirty="0">
                <a:solidFill>
                  <a:srgbClr val="C00000"/>
                </a:solidFill>
                <a:latin typeface="华康俪金黑W8(P)" pitchFamily="34" charset="-122"/>
                <a:ea typeface="华康俪金黑W8(P)" pitchFamily="34" charset="-122"/>
                <a:sym typeface="+mn-ea"/>
              </a:rPr>
              <a:t> 户外运动--- fishing 的片段描述赏析</a:t>
            </a:r>
            <a:endParaRPr lang="en-US" altLang="zh-CN" sz="2000" b="1" dirty="0">
              <a:solidFill>
                <a:srgbClr val="C00000"/>
              </a:solidFill>
              <a:latin typeface="华康俪金黑W8(P)" pitchFamily="34" charset="-122"/>
              <a:ea typeface="华康俪金黑W8(P)" pitchFamily="34" charset="-122"/>
              <a:sym typeface="+mn-ea"/>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箭头: 燕尾形 4"/>
          <p:cNvSpPr/>
          <p:nvPr/>
        </p:nvSpPr>
        <p:spPr>
          <a:xfrm>
            <a:off x="5117701" y="177349"/>
            <a:ext cx="1657446"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03  Skills</a:t>
            </a:r>
            <a:endParaRPr lang="zh-CN" altLang="en-US" dirty="0">
              <a:solidFill>
                <a:schemeClr val="bg1"/>
              </a:solidFill>
            </a:endParaRPr>
          </a:p>
        </p:txBody>
      </p:sp>
      <p:graphicFrame>
        <p:nvGraphicFramePr>
          <p:cNvPr id="3" name="表格 2"/>
          <p:cNvGraphicFramePr/>
          <p:nvPr>
            <p:custDataLst>
              <p:tags r:id="rId1"/>
            </p:custDataLst>
          </p:nvPr>
        </p:nvGraphicFramePr>
        <p:xfrm>
          <a:off x="464185" y="1511935"/>
          <a:ext cx="11410315" cy="5131435"/>
        </p:xfrm>
        <a:graphic>
          <a:graphicData uri="http://schemas.openxmlformats.org/drawingml/2006/table">
            <a:tbl>
              <a:tblPr firstRow="1" bandRow="1">
                <a:tableStyleId>{5940675A-B579-460E-94D1-54222C63F5DA}</a:tableStyleId>
              </a:tblPr>
              <a:tblGrid>
                <a:gridCol w="2995295"/>
                <a:gridCol w="8415020"/>
              </a:tblGrid>
              <a:tr h="5131435">
                <a:tc>
                  <a:txBody>
                    <a:bodyPr/>
                    <a:p>
                      <a:pPr algn="l">
                        <a:buClrTx/>
                        <a:buSzTx/>
                        <a:buFontTx/>
                        <a:buNone/>
                      </a:pPr>
                      <a:r>
                        <a:rPr lang="en-US" sz="2000" b="0"/>
                        <a:t>      </a:t>
                      </a:r>
                      <a:r>
                        <a:rPr sz="2000" b="0"/>
                        <a:t>突然间,好像有什么东西在拽我的钓线,旋即一下子将它拖入了深水之中。我连忙往上 一拉鱼竿,立刻看到一条逗人爱的小狗鱼在璀璨的阳光下活蹦乱跳。“叔叔!”我掉转头,欣喜若狂地喊道,“我钓住了一条!”还没有哩。“叔叔慢条斯理地说。他的话音未落,只见那条惊恐万状的小狗鱼鳞光一闪,便箭一般地射向了河心。钓线上的鱼钩不见了。我功亏一匮,眼看快到手的捕获物又失去了。</a:t>
                      </a:r>
                      <a:endParaRPr sz="2000" b="0"/>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p>
                      <a:pPr indent="0">
                        <a:buNone/>
                      </a:pPr>
                      <a:endParaRPr lang="en-US" sz="1600" b="0" i="1">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6" name="文本框 5"/>
          <p:cNvSpPr txBox="1"/>
          <p:nvPr/>
        </p:nvSpPr>
        <p:spPr>
          <a:xfrm>
            <a:off x="3457575" y="2082800"/>
            <a:ext cx="8416925" cy="4276725"/>
          </a:xfrm>
          <a:prstGeom prst="rect">
            <a:avLst/>
          </a:prstGeom>
          <a:noFill/>
        </p:spPr>
        <p:txBody>
          <a:bodyPr wrap="square" rtlCol="0" anchor="t">
            <a:spAutoFit/>
          </a:bodyPr>
          <a:p>
            <a:pPr algn="l"/>
            <a:r>
              <a:rPr lang="en-US" sz="2400">
                <a:latin typeface="Times New Roman" panose="02020603050405020304" pitchFamily="18" charset="0"/>
                <a:ea typeface="宋体" panose="02010600030101010101" pitchFamily="2" charset="-122"/>
                <a:cs typeface="Times New Roman" panose="02020603050405020304" pitchFamily="18" charset="0"/>
                <a:sym typeface="+mn-ea"/>
              </a:rPr>
              <a:t>    Suddenly something pulled at my line.</a:t>
            </a:r>
            <a:r>
              <a:rPr lang="en-US" sz="24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 Off with it swept the line into deep water</a:t>
            </a:r>
            <a:r>
              <a:rPr lang="en-US" sz="2400" baseline="-250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倒装</a:t>
            </a:r>
            <a:r>
              <a:rPr lang="en-US" sz="2400">
                <a:latin typeface="Times New Roman" panose="02020603050405020304" pitchFamily="18" charset="0"/>
                <a:ea typeface="宋体" panose="02010600030101010101" pitchFamily="2" charset="-122"/>
                <a:cs typeface="Times New Roman" panose="02020603050405020304" pitchFamily="18" charset="0"/>
                <a:sym typeface="+mn-ea"/>
              </a:rPr>
              <a:t>. Pulling it up as quickly as I could, I saw a fine pickerel</a:t>
            </a:r>
            <a:r>
              <a:rPr lang="en-US" sz="240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 wriggling in the sun</a:t>
            </a:r>
            <a:r>
              <a:rPr lang="en-US" sz="2400">
                <a:latin typeface="Times New Roman" panose="02020603050405020304" pitchFamily="18" charset="0"/>
                <a:ea typeface="宋体" panose="02010600030101010101" pitchFamily="2" charset="-122"/>
                <a:cs typeface="Times New Roman" panose="02020603050405020304" pitchFamily="18" charset="0"/>
                <a:sym typeface="+mn-ea"/>
              </a:rPr>
              <a:t>. “Uncle!” I cried, looking back in uncontrollable excitement, “I've got a fish!” “Not yet,” said my uncle. As he spoke, I saw the fish shooting into the middle of the stream and there was a splash. My hook hung empty from the line. I had </a:t>
            </a:r>
            <a:r>
              <a:rPr lang="en-US" sz="240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lost my prize</a:t>
            </a:r>
            <a:r>
              <a:rPr lang="en-US" sz="2400">
                <a:latin typeface="Times New Roman" panose="02020603050405020304" pitchFamily="18" charset="0"/>
                <a:ea typeface="宋体" panose="02010600030101010101" pitchFamily="2" charset="-122"/>
                <a:cs typeface="Times New Roman" panose="02020603050405020304" pitchFamily="18" charset="0"/>
                <a:sym typeface="+mn-ea"/>
              </a:rPr>
              <a:t>. </a:t>
            </a:r>
            <a:endParaRPr lang="en-US" sz="2400">
              <a:latin typeface="Times New Roman" panose="02020603050405020304" pitchFamily="18" charset="0"/>
              <a:ea typeface="宋体" panose="02010600030101010101" pitchFamily="2" charset="-122"/>
              <a:cs typeface="Times New Roman" panose="02020603050405020304" pitchFamily="18" charset="0"/>
              <a:sym typeface="+mn-ea"/>
            </a:endParaRPr>
          </a:p>
          <a:p>
            <a:pPr marL="285750" indent="-285750" algn="l">
              <a:buFont typeface="Arial" panose="020B0604020202020204" pitchFamily="34" charset="0"/>
              <a:buChar char="•"/>
            </a:pPr>
            <a:r>
              <a:rPr lang="en-US" sz="1600" i="1">
                <a:latin typeface="Times New Roman" panose="02020603050405020304" pitchFamily="18" charset="0"/>
                <a:ea typeface="宋体" panose="02010600030101010101" pitchFamily="2" charset="-122"/>
                <a:cs typeface="Times New Roman" panose="02020603050405020304" pitchFamily="18" charset="0"/>
                <a:sym typeface="+mn-ea"/>
              </a:rPr>
              <a:t>倒装</a:t>
            </a:r>
            <a:r>
              <a:rPr lang="zh-CN" altLang="en-US" sz="1600" i="1">
                <a:latin typeface="Times New Roman" panose="02020603050405020304" pitchFamily="18" charset="0"/>
                <a:ea typeface="宋体" panose="02010600030101010101" pitchFamily="2" charset="-122"/>
                <a:cs typeface="Times New Roman" panose="02020603050405020304" pitchFamily="18" charset="0"/>
                <a:sym typeface="+mn-ea"/>
              </a:rPr>
              <a:t>句</a:t>
            </a:r>
            <a:r>
              <a:rPr lang="en-US" sz="1600" i="1">
                <a:latin typeface="Times New Roman" panose="02020603050405020304" pitchFamily="18" charset="0"/>
                <a:ea typeface="宋体" panose="02010600030101010101" pitchFamily="2" charset="-122"/>
                <a:cs typeface="Times New Roman" panose="02020603050405020304" pitchFamily="18" charset="0"/>
                <a:sym typeface="+mn-ea"/>
              </a:rPr>
              <a:t>还原：the line swept into deep water off with it.</a:t>
            </a:r>
            <a:endParaRPr lang="en-US" sz="1600" i="1">
              <a:latin typeface="Times New Roman" panose="02020603050405020304" pitchFamily="18" charset="0"/>
              <a:ea typeface="宋体" panose="02010600030101010101" pitchFamily="2" charset="-122"/>
              <a:cs typeface="Times New Roman" panose="02020603050405020304" pitchFamily="18" charset="0"/>
              <a:sym typeface="+mn-ea"/>
            </a:endParaRPr>
          </a:p>
          <a:p>
            <a:pPr marL="285750" indent="-285750" algn="l">
              <a:buFont typeface="Arial" panose="020B0604020202020204" pitchFamily="34" charset="0"/>
              <a:buChar char="•"/>
            </a:pPr>
            <a:r>
              <a:rPr lang="en-US" sz="1600" i="1">
                <a:latin typeface="Times New Roman" panose="02020603050405020304" pitchFamily="18" charset="0"/>
                <a:ea typeface="宋体" panose="02010600030101010101" pitchFamily="2" charset="-122"/>
                <a:cs typeface="Times New Roman" panose="02020603050405020304" pitchFamily="18" charset="0"/>
                <a:sym typeface="+mn-ea"/>
              </a:rPr>
              <a:t>swept（sweep的过去式和过去分词）v. 扫去；（迅猛地）推送</a:t>
            </a:r>
            <a:endParaRPr lang="en-US" sz="1600" i="1">
              <a:latin typeface="Times New Roman" panose="02020603050405020304" pitchFamily="18" charset="0"/>
              <a:ea typeface="宋体" panose="02010600030101010101" pitchFamily="2" charset="-122"/>
              <a:cs typeface="Times New Roman" panose="02020603050405020304" pitchFamily="18" charset="0"/>
              <a:sym typeface="+mn-ea"/>
            </a:endParaRPr>
          </a:p>
          <a:p>
            <a:pPr marL="285750" indent="-285750" algn="l">
              <a:buFont typeface="Arial" panose="020B0604020202020204" pitchFamily="34" charset="0"/>
              <a:buChar char="•"/>
            </a:pPr>
            <a:r>
              <a:rPr lang="en-US" sz="1600" i="1">
                <a:latin typeface="Times New Roman" panose="02020603050405020304" pitchFamily="18" charset="0"/>
                <a:ea typeface="宋体" panose="02010600030101010101" pitchFamily="2" charset="-122"/>
                <a:cs typeface="Times New Roman" panose="02020603050405020304" pitchFamily="18" charset="0"/>
                <a:sym typeface="+mn-ea"/>
              </a:rPr>
              <a:t>wriggle  ['rɪgəl] v. 蠕动；蜿蜒而行 n. 蠕动；扭动         </a:t>
            </a:r>
            <a:endParaRPr lang="en-US" sz="1600" i="1">
              <a:latin typeface="Times New Roman" panose="02020603050405020304" pitchFamily="18" charset="0"/>
              <a:ea typeface="宋体" panose="02010600030101010101" pitchFamily="2" charset="-122"/>
              <a:cs typeface="Times New Roman" panose="02020603050405020304" pitchFamily="18" charset="0"/>
              <a:sym typeface="+mn-ea"/>
            </a:endParaRPr>
          </a:p>
          <a:p>
            <a:pPr marL="285750" indent="-285750" algn="l">
              <a:buFont typeface="Arial" panose="020B0604020202020204" pitchFamily="34" charset="0"/>
              <a:buChar char="•"/>
            </a:pPr>
            <a:r>
              <a:rPr lang="en-US" sz="1600" i="1">
                <a:latin typeface="Times New Roman" panose="02020603050405020304" pitchFamily="18" charset="0"/>
                <a:ea typeface="宋体" panose="02010600030101010101" pitchFamily="2" charset="-122"/>
                <a:cs typeface="Times New Roman" panose="02020603050405020304" pitchFamily="18" charset="0"/>
                <a:sym typeface="+mn-ea"/>
              </a:rPr>
              <a:t>splash /splæʃ/ n. 飞溅的水</a:t>
            </a:r>
            <a:endParaRPr lang="en-US" sz="1600" i="1">
              <a:latin typeface="Times New Roman" panose="02020603050405020304" pitchFamily="18" charset="0"/>
              <a:ea typeface="宋体" panose="02010600030101010101" pitchFamily="2" charset="-122"/>
              <a:cs typeface="Times New Roman" panose="02020603050405020304" pitchFamily="18" charset="0"/>
              <a:sym typeface="+mn-ea"/>
            </a:endParaRPr>
          </a:p>
          <a:p>
            <a:pPr marL="285750" indent="-285750" algn="l">
              <a:buFont typeface="Arial" panose="020B0604020202020204" pitchFamily="34" charset="0"/>
              <a:buChar char="•"/>
            </a:pPr>
            <a:r>
              <a:rPr lang="en-US" sz="1600" i="1">
                <a:latin typeface="Times New Roman" panose="02020603050405020304" pitchFamily="18" charset="0"/>
                <a:ea typeface="宋体" panose="02010600030101010101" pitchFamily="2" charset="-122"/>
                <a:cs typeface="Times New Roman" panose="02020603050405020304" pitchFamily="18" charset="0"/>
                <a:sym typeface="+mn-ea"/>
              </a:rPr>
              <a:t>hook /hʊk/ n. 挂钩，吊钩  v. 钩住；引上钩</a:t>
            </a:r>
            <a:endParaRPr lang="en-US" sz="1600" i="1">
              <a:latin typeface="Times New Roman" panose="02020603050405020304" pitchFamily="18" charset="0"/>
              <a:ea typeface="宋体" panose="02010600030101010101" pitchFamily="2" charset="-122"/>
              <a:cs typeface="Times New Roman" panose="02020603050405020304" pitchFamily="18" charset="0"/>
              <a:sym typeface="+mn-ea"/>
            </a:endParaRPr>
          </a:p>
          <a:p>
            <a:pPr marL="342900" indent="-342900" algn="l"/>
            <a:endParaRPr lang="en-US" sz="2400">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4" name="Rectangle 7"/>
          <p:cNvSpPr>
            <a:spLocks noChangeArrowheads="1"/>
          </p:cNvSpPr>
          <p:nvPr/>
        </p:nvSpPr>
        <p:spPr bwMode="auto">
          <a:xfrm>
            <a:off x="-13970" y="227970"/>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
            <a:off x="-12065" y="4445"/>
            <a:ext cx="876300" cy="971550"/>
          </a:xfrm>
          <a:prstGeom prst="rect">
            <a:avLst/>
          </a:prstGeom>
        </p:spPr>
      </p:pic>
      <p:pic>
        <p:nvPicPr>
          <p:cNvPr id="8" name="图片 7"/>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212090" y="116205"/>
            <a:ext cx="509270" cy="508000"/>
          </a:xfrm>
          <a:prstGeom prst="rect">
            <a:avLst/>
          </a:prstGeom>
        </p:spPr>
      </p:pic>
      <p:pic>
        <p:nvPicPr>
          <p:cNvPr id="5" name="图片 4"/>
          <p:cNvPicPr>
            <a:picLocks noChangeAspect="1"/>
          </p:cNvPicPr>
          <p:nvPr/>
        </p:nvPicPr>
        <p:blipFill>
          <a:blip r:embed="rId5"/>
          <a:srcRect l="53498" t="59525"/>
          <a:stretch>
            <a:fillRect/>
          </a:stretch>
        </p:blipFill>
        <p:spPr>
          <a:xfrm>
            <a:off x="8794750" y="0"/>
            <a:ext cx="3397250" cy="2195830"/>
          </a:xfrm>
          <a:prstGeom prst="ellipse">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heckerboard(across)">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checkerboard(across)">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checkerboard(across)">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checkerboard(across)">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checkerboard(across)">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checkerboard(across)">
                                      <p:cBhvr>
                                        <p:cTn id="3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96962" y="876175"/>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 name="矩形 1"/>
          <p:cNvSpPr/>
          <p:nvPr/>
        </p:nvSpPr>
        <p:spPr>
          <a:xfrm>
            <a:off x="369570" y="1002665"/>
            <a:ext cx="11676380" cy="398780"/>
          </a:xfrm>
          <a:prstGeom prst="rect">
            <a:avLst/>
          </a:prstGeom>
        </p:spPr>
        <p:txBody>
          <a:bodyPr wrap="square">
            <a:spAutoFit/>
          </a:bodyPr>
          <a:lstStyle/>
          <a:p>
            <a:pPr algn="l"/>
            <a:r>
              <a:rPr lang="en-US" altLang="zh-CN" sz="2000" b="1" dirty="0">
                <a:solidFill>
                  <a:srgbClr val="C00000"/>
                </a:solidFill>
                <a:latin typeface="华康俪金黑W8(P)" pitchFamily="34" charset="-122"/>
                <a:ea typeface="华康俪金黑W8(P)" pitchFamily="34" charset="-122"/>
                <a:sym typeface="+mn-ea"/>
              </a:rPr>
              <a:t>3-3-4</a:t>
            </a:r>
            <a:r>
              <a:rPr lang="en-US" altLang="zh-CN" sz="2000" b="1" dirty="0" smtClean="0">
                <a:solidFill>
                  <a:srgbClr val="C00000"/>
                </a:solidFill>
                <a:latin typeface="华康俪金黑W8(P)" pitchFamily="34" charset="-122"/>
                <a:ea typeface="华康俪金黑W8(P)" pitchFamily="34" charset="-122"/>
                <a:sym typeface="+mn-ea"/>
              </a:rPr>
              <a:t> </a:t>
            </a:r>
            <a:r>
              <a:rPr lang="en-US" altLang="zh-CN" sz="2000" b="1" dirty="0">
                <a:solidFill>
                  <a:srgbClr val="C00000"/>
                </a:solidFill>
                <a:latin typeface="华康俪金黑W8(P)" pitchFamily="34" charset="-122"/>
                <a:ea typeface="华康俪金黑W8(P)" pitchFamily="34" charset="-122"/>
                <a:sym typeface="+mn-ea"/>
              </a:rPr>
              <a:t> 户外运动--- driving 的片段描述赏析</a:t>
            </a:r>
            <a:endParaRPr lang="en-US" altLang="zh-CN" sz="2000" b="1" dirty="0">
              <a:solidFill>
                <a:srgbClr val="C00000"/>
              </a:solidFill>
              <a:latin typeface="华康俪金黑W8(P)" pitchFamily="34" charset="-122"/>
              <a:ea typeface="华康俪金黑W8(P)" pitchFamily="34" charset="-122"/>
              <a:sym typeface="+mn-ea"/>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箭头: 燕尾形 4"/>
          <p:cNvSpPr/>
          <p:nvPr/>
        </p:nvSpPr>
        <p:spPr>
          <a:xfrm>
            <a:off x="5117701" y="177349"/>
            <a:ext cx="1657446"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03  Skills</a:t>
            </a:r>
            <a:endParaRPr lang="zh-CN" altLang="en-US" dirty="0">
              <a:solidFill>
                <a:schemeClr val="bg1"/>
              </a:solidFill>
            </a:endParaRPr>
          </a:p>
        </p:txBody>
      </p:sp>
      <p:graphicFrame>
        <p:nvGraphicFramePr>
          <p:cNvPr id="3" name="表格 2"/>
          <p:cNvGraphicFramePr/>
          <p:nvPr>
            <p:custDataLst>
              <p:tags r:id="rId1"/>
            </p:custDataLst>
          </p:nvPr>
        </p:nvGraphicFramePr>
        <p:xfrm>
          <a:off x="280670" y="1511935"/>
          <a:ext cx="11776710" cy="5181600"/>
        </p:xfrm>
        <a:graphic>
          <a:graphicData uri="http://schemas.openxmlformats.org/drawingml/2006/table">
            <a:tbl>
              <a:tblPr firstRow="1" bandRow="1">
                <a:tableStyleId>{5940675A-B579-460E-94D1-54222C63F5DA}</a:tableStyleId>
              </a:tblPr>
              <a:tblGrid>
                <a:gridCol w="3701415"/>
                <a:gridCol w="8075295"/>
              </a:tblGrid>
              <a:tr h="5131435">
                <a:tc>
                  <a:txBody>
                    <a:bodyPr/>
                    <a:p>
                      <a:pPr algn="l">
                        <a:buClrTx/>
                        <a:buSzTx/>
                        <a:buFontTx/>
                        <a:buNone/>
                      </a:pPr>
                      <a:r>
                        <a:rPr lang="en-US" sz="2000" b="0"/>
                        <a:t>   </a:t>
                      </a:r>
                      <a:r>
                        <a:rPr sz="2000" b="0"/>
                        <a:t>突然，在一个偏僻的地方，我妈妈把车停了下来，跳下车来，从后座上抓起鲜花。“只要一分钟，”她隔着开着的窗户喊道。我不耐烦地瞥了一眼路的边缘，然后看到一个小牌子，上面写着这是一家养老院。我回头，有点生气，因为我妈妈再次出现的时候两手空空。</a:t>
                      </a:r>
                      <a:endParaRPr sz="2000" b="0"/>
                    </a:p>
                    <a:p>
                      <a:pPr algn="l">
                        <a:buClrTx/>
                        <a:buSzTx/>
                        <a:buFontTx/>
                        <a:buNone/>
                      </a:pPr>
                      <a:r>
                        <a:rPr sz="2000" b="0"/>
                        <a:t>    在她发动汽车之前，好奇心驱使我问:“你认识那里的人吗?”她摇了摇头。“那你是怎么处理这些花的?”她微微一笑，“我把它们给了接待员。”“什么?”她笑看我的困惑。“我让接待员把花送给任何需要的人，尤其是那些很久没有收到花的人。”   </a:t>
                      </a:r>
                      <a:endParaRPr sz="2000" b="0"/>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p>
                      <a:pPr indent="0">
                        <a:buNone/>
                      </a:pPr>
                      <a:endParaRPr lang="en-US" sz="1600" b="0" i="1">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6" name="文本框 5"/>
          <p:cNvSpPr txBox="1"/>
          <p:nvPr/>
        </p:nvSpPr>
        <p:spPr>
          <a:xfrm>
            <a:off x="3982085" y="1511935"/>
            <a:ext cx="8063865" cy="5192395"/>
          </a:xfrm>
          <a:prstGeom prst="rect">
            <a:avLst/>
          </a:prstGeom>
          <a:noFill/>
        </p:spPr>
        <p:txBody>
          <a:bodyPr wrap="square" rtlCol="0" anchor="t">
            <a:spAutoFit/>
          </a:bodyPr>
          <a:p>
            <a:pPr algn="l" fontAlgn="auto">
              <a:lnSpc>
                <a:spcPts val="2800"/>
              </a:lnSpc>
            </a:pPr>
            <a:r>
              <a:rPr lang="en-US" sz="2000">
                <a:latin typeface="Times New Roman" panose="02020603050405020304" pitchFamily="18" charset="0"/>
                <a:ea typeface="宋体" panose="02010600030101010101" pitchFamily="2" charset="-122"/>
                <a:cs typeface="Times New Roman" panose="02020603050405020304" pitchFamily="18" charset="0"/>
                <a:sym typeface="+mn-ea"/>
              </a:rPr>
              <a:t>  </a:t>
            </a:r>
            <a:r>
              <a:rPr lang="en-US" sz="2000" b="1">
                <a:latin typeface="Times New Roman" panose="02020603050405020304" pitchFamily="18" charset="0"/>
                <a:ea typeface="宋体" panose="02010600030101010101" pitchFamily="2" charset="-122"/>
                <a:cs typeface="Times New Roman" panose="02020603050405020304" pitchFamily="18" charset="0"/>
                <a:sym typeface="+mn-ea"/>
              </a:rPr>
              <a:t> </a:t>
            </a:r>
            <a:r>
              <a:rPr lang="en-US" sz="2000">
                <a:latin typeface="Times New Roman" panose="02020603050405020304" pitchFamily="18" charset="0"/>
                <a:ea typeface="宋体" panose="02010600030101010101" pitchFamily="2" charset="-122"/>
                <a:cs typeface="Times New Roman" panose="02020603050405020304" pitchFamily="18" charset="0"/>
                <a:sym typeface="+mn-ea"/>
              </a:rPr>
              <a:t> Suddenly, in the middle of nowhere my mom </a:t>
            </a:r>
            <a:r>
              <a:rPr lang="en-US" sz="200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pulled over</a:t>
            </a:r>
            <a:r>
              <a:rPr lang="en-US" sz="2000">
                <a:latin typeface="Times New Roman" panose="02020603050405020304" pitchFamily="18" charset="0"/>
                <a:ea typeface="宋体" panose="02010600030101010101" pitchFamily="2" charset="-122"/>
                <a:cs typeface="Times New Roman" panose="02020603050405020304" pitchFamily="18" charset="0"/>
                <a:sym typeface="+mn-ea"/>
              </a:rPr>
              <a:t>, </a:t>
            </a:r>
            <a:r>
              <a:rPr lang="en-US" sz="200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hopping out of the car</a:t>
            </a:r>
            <a:r>
              <a:rPr lang="en-US" sz="2000">
                <a:latin typeface="Times New Roman" panose="02020603050405020304" pitchFamily="18" charset="0"/>
                <a:ea typeface="宋体" panose="02010600030101010101" pitchFamily="2" charset="-122"/>
                <a:cs typeface="Times New Roman" panose="02020603050405020304" pitchFamily="18" charset="0"/>
                <a:sym typeface="+mn-ea"/>
              </a:rPr>
              <a:t> and grabbing the flowers from the back seat. “It’ll just be a minute,” she called back through the open windows. </a:t>
            </a:r>
            <a:r>
              <a:rPr lang="en-US" sz="200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My eyes impatiently skimmed </a:t>
            </a:r>
            <a:r>
              <a:rPr lang="en-US" sz="2000">
                <a:latin typeface="Times New Roman" panose="02020603050405020304" pitchFamily="18" charset="0"/>
                <a:ea typeface="宋体" panose="02010600030101010101" pitchFamily="2" charset="-122"/>
                <a:cs typeface="Times New Roman" panose="02020603050405020304" pitchFamily="18" charset="0"/>
                <a:sym typeface="+mn-ea"/>
              </a:rPr>
              <a:t>the edge of the road before settling on a little sign showing that it was a nursing home. I looked back to the building, somewhat annoyed, as my mom reappeared— empty-handed．</a:t>
            </a:r>
            <a:endParaRPr lang="en-US" sz="2000">
              <a:latin typeface="Times New Roman" panose="02020603050405020304" pitchFamily="18" charset="0"/>
              <a:ea typeface="宋体" panose="02010600030101010101" pitchFamily="2" charset="-122"/>
              <a:cs typeface="Times New Roman" panose="02020603050405020304" pitchFamily="18" charset="0"/>
              <a:sym typeface="+mn-ea"/>
            </a:endParaRPr>
          </a:p>
          <a:p>
            <a:pPr algn="l" fontAlgn="auto">
              <a:lnSpc>
                <a:spcPts val="2800"/>
              </a:lnSpc>
            </a:pPr>
            <a:r>
              <a:rPr lang="en-US" sz="2000">
                <a:latin typeface="Times New Roman" panose="02020603050405020304" pitchFamily="18" charset="0"/>
                <a:ea typeface="宋体" panose="02010600030101010101" pitchFamily="2" charset="-122"/>
                <a:cs typeface="Times New Roman" panose="02020603050405020304" pitchFamily="18" charset="0"/>
                <a:sym typeface="+mn-ea"/>
              </a:rPr>
              <a:t>     Before she started the car, </a:t>
            </a:r>
            <a:r>
              <a:rPr lang="en-US" sz="200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curiosity drove me to ask</a:t>
            </a:r>
            <a:r>
              <a:rPr lang="en-US" sz="2000">
                <a:latin typeface="Times New Roman" panose="02020603050405020304" pitchFamily="18" charset="0"/>
                <a:ea typeface="宋体" panose="02010600030101010101" pitchFamily="2" charset="-122"/>
                <a:cs typeface="Times New Roman" panose="02020603050405020304" pitchFamily="18" charset="0"/>
                <a:sym typeface="+mn-ea"/>
              </a:rPr>
              <a:t>, “Do you know someone there?” She shook her head. “Then what did you do with the flowers?” She smiled slightly, “I gave them to the receptionist. “What?” She </a:t>
            </a:r>
            <a:r>
              <a:rPr lang="en-US" sz="200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laughed at my confusion</a:t>
            </a:r>
            <a:r>
              <a:rPr lang="en-US" sz="2000">
                <a:latin typeface="Times New Roman" panose="02020603050405020304" pitchFamily="18" charset="0"/>
                <a:ea typeface="宋体" panose="02010600030101010101" pitchFamily="2" charset="-122"/>
                <a:cs typeface="Times New Roman" panose="02020603050405020304" pitchFamily="18" charset="0"/>
                <a:sym typeface="+mn-ea"/>
              </a:rPr>
              <a:t>. “I told the receptionist to </a:t>
            </a:r>
            <a:r>
              <a:rPr lang="en-US" sz="200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give the flowers to whoever needed them, especially who hasn’t gotten any in a while</a:t>
            </a:r>
            <a:r>
              <a:rPr lang="en-US" sz="2000">
                <a:latin typeface="Times New Roman" panose="02020603050405020304" pitchFamily="18" charset="0"/>
                <a:ea typeface="宋体" panose="02010600030101010101" pitchFamily="2" charset="-122"/>
                <a:cs typeface="Times New Roman" panose="02020603050405020304" pitchFamily="18" charset="0"/>
                <a:sym typeface="+mn-ea"/>
              </a:rPr>
              <a:t>.”</a:t>
            </a:r>
            <a:endParaRPr lang="en-US" sz="2000">
              <a:latin typeface="Times New Roman" panose="02020603050405020304" pitchFamily="18" charset="0"/>
              <a:ea typeface="宋体" panose="02010600030101010101" pitchFamily="2" charset="-122"/>
              <a:cs typeface="Times New Roman" panose="02020603050405020304" pitchFamily="18" charset="0"/>
              <a:sym typeface="+mn-ea"/>
            </a:endParaRPr>
          </a:p>
          <a:p>
            <a:pPr algn="l" fontAlgn="auto">
              <a:lnSpc>
                <a:spcPts val="1300"/>
              </a:lnSpc>
            </a:pPr>
            <a:endParaRPr lang="en-US" sz="2000" b="1">
              <a:latin typeface="Times New Roman" panose="02020603050405020304" pitchFamily="18" charset="0"/>
              <a:ea typeface="宋体" panose="02010600030101010101" pitchFamily="2" charset="-122"/>
              <a:cs typeface="Times New Roman" panose="02020603050405020304" pitchFamily="18" charset="0"/>
              <a:sym typeface="+mn-ea"/>
            </a:endParaRPr>
          </a:p>
          <a:p>
            <a:pPr marL="285750" indent="-285750" algn="l">
              <a:buFont typeface="Arial" panose="020B0604020202020204" pitchFamily="34" charset="0"/>
              <a:buChar char="•"/>
            </a:pPr>
            <a:r>
              <a:rPr lang="en-US" sz="1600" i="1">
                <a:latin typeface="Times New Roman" panose="02020603050405020304" pitchFamily="18" charset="0"/>
                <a:ea typeface="宋体" panose="02010600030101010101" pitchFamily="2" charset="-122"/>
                <a:cs typeface="Times New Roman" panose="02020603050405020304" pitchFamily="18" charset="0"/>
                <a:sym typeface="+mn-ea"/>
              </a:rPr>
              <a:t>pull over 把…开到路边；开到路边；靠边停车；靠岸</a:t>
            </a:r>
            <a:endParaRPr lang="en-US" sz="1600" i="1">
              <a:latin typeface="Times New Roman" panose="02020603050405020304" pitchFamily="18" charset="0"/>
              <a:ea typeface="宋体" panose="02010600030101010101" pitchFamily="2" charset="-122"/>
              <a:cs typeface="Times New Roman" panose="02020603050405020304" pitchFamily="18" charset="0"/>
              <a:sym typeface="+mn-ea"/>
            </a:endParaRPr>
          </a:p>
          <a:p>
            <a:pPr marL="285750" indent="-285750" algn="l">
              <a:buFont typeface="Arial" panose="020B0604020202020204" pitchFamily="34" charset="0"/>
              <a:buChar char="•"/>
            </a:pPr>
            <a:r>
              <a:rPr lang="en-US" sz="1600" i="1">
                <a:latin typeface="Times New Roman" panose="02020603050405020304" pitchFamily="18" charset="0"/>
                <a:ea typeface="宋体" panose="02010600030101010101" pitchFamily="2" charset="-122"/>
                <a:cs typeface="Times New Roman" panose="02020603050405020304" pitchFamily="18" charset="0"/>
                <a:sym typeface="+mn-ea"/>
              </a:rPr>
              <a:t>grab [græb]  v. 攫取；夺取; 迅速伸手抓住</a:t>
            </a:r>
            <a:endParaRPr lang="en-US" sz="1600" i="1">
              <a:latin typeface="Times New Roman" panose="02020603050405020304" pitchFamily="18" charset="0"/>
              <a:ea typeface="宋体" panose="02010600030101010101" pitchFamily="2" charset="-122"/>
              <a:cs typeface="Times New Roman" panose="02020603050405020304" pitchFamily="18" charset="0"/>
              <a:sym typeface="+mn-ea"/>
            </a:endParaRPr>
          </a:p>
          <a:p>
            <a:pPr marL="285750" indent="-285750" algn="l">
              <a:buFont typeface="Arial" panose="020B0604020202020204" pitchFamily="34" charset="0"/>
              <a:buChar char="•"/>
            </a:pPr>
            <a:r>
              <a:rPr lang="en-US" sz="1600" i="1">
                <a:latin typeface="Times New Roman" panose="02020603050405020304" pitchFamily="18" charset="0"/>
                <a:ea typeface="宋体" panose="02010600030101010101" pitchFamily="2" charset="-122"/>
                <a:cs typeface="Times New Roman" panose="02020603050405020304" pitchFamily="18" charset="0"/>
                <a:sym typeface="+mn-ea"/>
              </a:rPr>
              <a:t>hop [hɒp] v. 蹦跳, 跳跃   a little girl hopping and skipping 一个蹦蹦跳跳的小女孩</a:t>
            </a:r>
            <a:endParaRPr lang="en-US" sz="1600" i="1">
              <a:latin typeface="Times New Roman" panose="02020603050405020304" pitchFamily="18" charset="0"/>
              <a:ea typeface="宋体" panose="02010600030101010101" pitchFamily="2" charset="-122"/>
              <a:cs typeface="Times New Roman" panose="02020603050405020304" pitchFamily="18" charset="0"/>
              <a:sym typeface="+mn-ea"/>
            </a:endParaRPr>
          </a:p>
          <a:p>
            <a:pPr marL="285750" indent="-285750" algn="l">
              <a:buFont typeface="Arial" panose="020B0604020202020204" pitchFamily="34" charset="0"/>
              <a:buChar char="•"/>
            </a:pPr>
            <a:r>
              <a:rPr lang="en-US" sz="1600" i="1">
                <a:latin typeface="Times New Roman" panose="02020603050405020304" pitchFamily="18" charset="0"/>
                <a:ea typeface="宋体" panose="02010600030101010101" pitchFamily="2" charset="-122"/>
                <a:cs typeface="Times New Roman" panose="02020603050405020304" pitchFamily="18" charset="0"/>
                <a:sym typeface="+mn-ea"/>
              </a:rPr>
              <a:t>receptionist [rɪ'sepʃənɪst]  n. 接待员；传达员</a:t>
            </a:r>
            <a:endParaRPr lang="en-US" sz="1600" i="1">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4" name="Rectangle 7"/>
          <p:cNvSpPr>
            <a:spLocks noChangeArrowheads="1"/>
          </p:cNvSpPr>
          <p:nvPr/>
        </p:nvSpPr>
        <p:spPr bwMode="auto">
          <a:xfrm>
            <a:off x="-13970" y="227970"/>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
            <a:off x="-12065" y="4445"/>
            <a:ext cx="876300" cy="971550"/>
          </a:xfrm>
          <a:prstGeom prst="rect">
            <a:avLst/>
          </a:prstGeom>
        </p:spPr>
      </p:pic>
      <p:pic>
        <p:nvPicPr>
          <p:cNvPr id="8" name="图片 7"/>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212090" y="116205"/>
            <a:ext cx="509270" cy="508000"/>
          </a:xfrm>
          <a:prstGeom prst="rect">
            <a:avLst/>
          </a:prstGeom>
        </p:spPr>
      </p:pic>
      <p:pic>
        <p:nvPicPr>
          <p:cNvPr id="9" name="图片 8"/>
          <p:cNvPicPr>
            <a:picLocks noChangeAspect="1"/>
          </p:cNvPicPr>
          <p:nvPr/>
        </p:nvPicPr>
        <p:blipFill>
          <a:blip r:embed="rId5"/>
          <a:srcRect t="27167" r="44104" b="-694"/>
          <a:stretch>
            <a:fillRect/>
          </a:stretch>
        </p:blipFill>
        <p:spPr>
          <a:xfrm>
            <a:off x="9087485" y="-107315"/>
            <a:ext cx="3104515" cy="1713865"/>
          </a:xfrm>
          <a:prstGeom prst="ellipse">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heckerboard(across)">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checkerboard(across)">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checkerboard(across)">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checkerboard(across)">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checkerboard(across)">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checkerboard(across)">
                                      <p:cBhvr>
                                        <p:cTn id="3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96962" y="839345"/>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 name="矩形 1"/>
          <p:cNvSpPr/>
          <p:nvPr/>
        </p:nvSpPr>
        <p:spPr>
          <a:xfrm>
            <a:off x="369570" y="1002665"/>
            <a:ext cx="11676380" cy="675640"/>
          </a:xfrm>
          <a:prstGeom prst="rect">
            <a:avLst/>
          </a:prstGeom>
        </p:spPr>
        <p:txBody>
          <a:bodyPr wrap="square">
            <a:spAutoFit/>
          </a:bodyPr>
          <a:lstStyle/>
          <a:p>
            <a:pPr algn="l"/>
            <a:r>
              <a:rPr lang="en-US" altLang="zh-CN" sz="2000" b="1" dirty="0">
                <a:solidFill>
                  <a:srgbClr val="C00000"/>
                </a:solidFill>
                <a:latin typeface="华康俪金黑W8(P)" pitchFamily="34" charset="-122"/>
                <a:ea typeface="华康俪金黑W8(P)" pitchFamily="34" charset="-122"/>
              </a:rPr>
              <a:t>3-4-1</a:t>
            </a:r>
            <a:r>
              <a:rPr lang="en-US" altLang="zh-CN" sz="2000" b="1" dirty="0" smtClean="0">
                <a:solidFill>
                  <a:srgbClr val="C00000"/>
                </a:solidFill>
                <a:latin typeface="华康俪金黑W8(P)" pitchFamily="34" charset="-122"/>
                <a:ea typeface="华康俪金黑W8(P)" pitchFamily="34" charset="-122"/>
              </a:rPr>
              <a:t> </a:t>
            </a:r>
            <a:r>
              <a:rPr lang="en-US" altLang="zh-CN" sz="2000" b="1" dirty="0">
                <a:solidFill>
                  <a:srgbClr val="C00000"/>
                </a:solidFill>
                <a:latin typeface="华康俪金黑W8(P)" pitchFamily="34" charset="-122"/>
                <a:ea typeface="华康俪金黑W8(P)" pitchFamily="34" charset="-122"/>
              </a:rPr>
              <a:t> </a:t>
            </a:r>
            <a:r>
              <a:rPr b="1" dirty="0">
                <a:solidFill>
                  <a:srgbClr val="C00000"/>
                </a:solidFill>
                <a:latin typeface="华康俪金黑W8(P)" pitchFamily="34" charset="-122"/>
                <a:ea typeface="华康俪金黑W8(P)" pitchFamily="34" charset="-122"/>
              </a:rPr>
              <a:t>Sublimate the theme of the article </a:t>
            </a:r>
            <a:r>
              <a:rPr lang="zh-CN" b="1" dirty="0">
                <a:solidFill>
                  <a:srgbClr val="C00000"/>
                </a:solidFill>
                <a:latin typeface="华康俪金黑W8(P)" pitchFamily="34" charset="-122"/>
                <a:ea typeface="华康俪金黑W8(P)" pitchFamily="34" charset="-122"/>
              </a:rPr>
              <a:t>（升华文章的主题）</a:t>
            </a:r>
            <a:endParaRPr b="1" dirty="0">
              <a:solidFill>
                <a:srgbClr val="C00000"/>
              </a:solidFill>
              <a:latin typeface="华康俪金黑W8(P)" pitchFamily="34" charset="-122"/>
              <a:ea typeface="华康俪金黑W8(P)" pitchFamily="34" charset="-122"/>
            </a:endParaRPr>
          </a:p>
          <a:p>
            <a:pPr algn="l"/>
            <a:r>
              <a:rPr lang="en-US" b="1" dirty="0">
                <a:solidFill>
                  <a:srgbClr val="C00000"/>
                </a:solidFill>
                <a:latin typeface="华康俪金黑W8(P)" pitchFamily="34" charset="-122"/>
                <a:ea typeface="华康俪金黑W8(P)" pitchFamily="34" charset="-122"/>
              </a:rPr>
              <a:t>        </a:t>
            </a:r>
            <a:r>
              <a:rPr lang="en-US" sz="1600" b="1" dirty="0">
                <a:solidFill>
                  <a:srgbClr val="C00000"/>
                </a:solidFill>
                <a:latin typeface="华康俪金黑W8(P)" pitchFamily="34" charset="-122"/>
                <a:ea typeface="华康俪金黑W8(P)" pitchFamily="34" charset="-122"/>
              </a:rPr>
              <a:t>—— 2017</a:t>
            </a:r>
            <a:r>
              <a:rPr lang="zh-CN" sz="1600" b="1" dirty="0">
                <a:solidFill>
                  <a:srgbClr val="C00000"/>
                </a:solidFill>
                <a:latin typeface="华康俪金黑W8(P)" pitchFamily="34" charset="-122"/>
                <a:ea typeface="华康俪金黑W8(P)" pitchFamily="34" charset="-122"/>
              </a:rPr>
              <a:t>版</a:t>
            </a:r>
            <a:r>
              <a:rPr lang="en-US" sz="1600" b="1" dirty="0">
                <a:solidFill>
                  <a:srgbClr val="C00000"/>
                </a:solidFill>
                <a:latin typeface="华康俪金黑W8(P)" pitchFamily="34" charset="-122"/>
                <a:ea typeface="华康俪金黑W8(P)" pitchFamily="34" charset="-122"/>
              </a:rPr>
              <a:t>《普通高中英语课程标准》</a:t>
            </a:r>
            <a:r>
              <a:rPr lang="en-US" sz="1800" b="1" dirty="0">
                <a:solidFill>
                  <a:srgbClr val="C00000"/>
                </a:solidFill>
                <a:latin typeface="华康俪金黑W8(P)" pitchFamily="34" charset="-122"/>
                <a:ea typeface="华康俪金黑W8(P)" pitchFamily="34" charset="-122"/>
              </a:rPr>
              <a:t> </a:t>
            </a:r>
            <a:r>
              <a:rPr lang="en-US" sz="1400" b="1" i="1" dirty="0">
                <a:solidFill>
                  <a:srgbClr val="C00000"/>
                </a:solidFill>
                <a:latin typeface="华康俪金黑W8(P)" pitchFamily="34" charset="-122"/>
                <a:ea typeface="华康俪金黑W8(P)" pitchFamily="34" charset="-122"/>
              </a:rPr>
              <a:t>the 2017 Edition of English Curriculum Criteria for Regular High School </a:t>
            </a:r>
            <a:endParaRPr lang="en-US" sz="1400" b="1" i="1" dirty="0">
              <a:solidFill>
                <a:srgbClr val="C00000"/>
              </a:solidFill>
              <a:latin typeface="华康俪金黑W8(P)" pitchFamily="34" charset="-122"/>
              <a:ea typeface="华康俪金黑W8(P)" pitchFamily="34" charset="-122"/>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箭头: 燕尾形 4"/>
          <p:cNvSpPr/>
          <p:nvPr/>
        </p:nvSpPr>
        <p:spPr>
          <a:xfrm>
            <a:off x="5117701" y="177349"/>
            <a:ext cx="1657446"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03  Skills</a:t>
            </a:r>
            <a:endParaRPr lang="zh-CN" altLang="en-US" dirty="0">
              <a:solidFill>
                <a:schemeClr val="bg1"/>
              </a:solidFill>
            </a:endParaRPr>
          </a:p>
        </p:txBody>
      </p:sp>
      <p:sp>
        <p:nvSpPr>
          <p:cNvPr id="4" name="Rectangle 7"/>
          <p:cNvSpPr>
            <a:spLocks noChangeArrowheads="1"/>
          </p:cNvSpPr>
          <p:nvPr/>
        </p:nvSpPr>
        <p:spPr bwMode="auto">
          <a:xfrm>
            <a:off x="-13970" y="227970"/>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080000">
            <a:off x="-12065" y="4445"/>
            <a:ext cx="876300" cy="971550"/>
          </a:xfrm>
          <a:prstGeom prst="rect">
            <a:avLst/>
          </a:prstGeom>
        </p:spPr>
      </p:pic>
      <p:pic>
        <p:nvPicPr>
          <p:cNvPr id="8" name="图片 7"/>
          <p:cNvPicPr>
            <a:picLocks noChangeAspect="1"/>
          </p:cNvPicPr>
          <p:nvPr/>
        </p:nvPicPr>
        <p:blipFill rotWithShape="1">
          <a:blip r:embed="rId2">
            <a:extLst>
              <a:ext uri="{BEBA8EAE-BF5A-486C-A8C5-ECC9F3942E4B}">
                <a14:imgProps xmlns:a14="http://schemas.microsoft.com/office/drawing/2010/main">
                  <a14:imgLayer r:embed="rId3">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212090" y="116205"/>
            <a:ext cx="509270" cy="508000"/>
          </a:xfrm>
          <a:prstGeom prst="rect">
            <a:avLst/>
          </a:prstGeom>
        </p:spPr>
      </p:pic>
      <p:sp>
        <p:nvSpPr>
          <p:cNvPr id="9" name="文本框 8"/>
          <p:cNvSpPr txBox="1"/>
          <p:nvPr/>
        </p:nvSpPr>
        <p:spPr>
          <a:xfrm>
            <a:off x="1327150" y="1752600"/>
            <a:ext cx="10472420" cy="1476375"/>
          </a:xfrm>
          <a:prstGeom prst="rect">
            <a:avLst/>
          </a:prstGeom>
          <a:noFill/>
          <a:ln>
            <a:solidFill>
              <a:srgbClr val="C00000"/>
            </a:solidFill>
          </a:ln>
        </p:spPr>
        <p:txBody>
          <a:bodyPr wrap="square" rtlCol="0" anchor="t">
            <a:spAutoFit/>
          </a:bodyPr>
          <a:p>
            <a:r>
              <a:rPr lang="zh-CN" altLang="en-US" b="1"/>
              <a:t>文化意识</a:t>
            </a:r>
            <a:r>
              <a:rPr lang="zh-CN" altLang="en-US"/>
              <a:t>：文化意识的培育有助于学生</a:t>
            </a:r>
            <a:r>
              <a:rPr lang="zh-CN" altLang="en-US">
                <a:solidFill>
                  <a:srgbClr val="C00000"/>
                </a:solidFill>
              </a:rPr>
              <a:t>增强国家认同和家国情怀，坚定文化自信，树立人类命运共同体意识，学会做人做事，成长为有文明素养和社会责任感的人</a:t>
            </a:r>
            <a:r>
              <a:rPr lang="zh-CN" altLang="en-US"/>
              <a:t>。Cultural consciousness:  The cultivation of cultural awareness will help students to</a:t>
            </a:r>
            <a:r>
              <a:rPr lang="zh-CN" altLang="en-US">
                <a:solidFill>
                  <a:srgbClr val="C00000"/>
                </a:solidFill>
              </a:rPr>
              <a:t> enhance their national identity and family-country feelings and heighten their cultural self-confidence as well as the community consciousness of human destiny so that they will learn to do and grow up to be persons with sense of social responsibility and civilization accomplishment.</a:t>
            </a:r>
            <a:endParaRPr lang="zh-CN" altLang="en-US">
              <a:solidFill>
                <a:srgbClr val="C00000"/>
              </a:solidFill>
            </a:endParaRPr>
          </a:p>
        </p:txBody>
      </p:sp>
      <p:sp>
        <p:nvSpPr>
          <p:cNvPr id="10" name="文本框 9"/>
          <p:cNvSpPr txBox="1"/>
          <p:nvPr/>
        </p:nvSpPr>
        <p:spPr>
          <a:xfrm>
            <a:off x="1327150" y="5089525"/>
            <a:ext cx="10471785" cy="922020"/>
          </a:xfrm>
          <a:prstGeom prst="rect">
            <a:avLst/>
          </a:prstGeom>
          <a:noFill/>
          <a:ln>
            <a:solidFill>
              <a:srgbClr val="0070C0"/>
            </a:solidFill>
          </a:ln>
        </p:spPr>
        <p:txBody>
          <a:bodyPr wrap="square" rtlCol="0" anchor="t">
            <a:spAutoFit/>
          </a:bodyPr>
          <a:p>
            <a:r>
              <a:rPr lang="zh-CN" altLang="en-US" b="1"/>
              <a:t>学业质量水平三</a:t>
            </a:r>
            <a:r>
              <a:rPr lang="zh-CN" altLang="en-US"/>
              <a:t>：能以口头或书面形式陈述事件、传递信息、</a:t>
            </a:r>
            <a:r>
              <a:rPr lang="zh-CN" altLang="en-US">
                <a:solidFill>
                  <a:srgbClr val="0070C0"/>
                </a:solidFill>
              </a:rPr>
              <a:t>创造性地再现经历、阐释观点和态度等</a:t>
            </a:r>
            <a:r>
              <a:rPr lang="zh-CN" altLang="en-US"/>
              <a:t> Academic quality level 3: </a:t>
            </a:r>
            <a:r>
              <a:rPr lang="en-US" altLang="zh-CN"/>
              <a:t>T</a:t>
            </a:r>
            <a:r>
              <a:rPr lang="zh-CN" altLang="en-US"/>
              <a:t>hey're also demanded to state the event, transmit the information, </a:t>
            </a:r>
            <a:r>
              <a:rPr lang="zh-CN" altLang="en-US">
                <a:solidFill>
                  <a:srgbClr val="0070C0"/>
                </a:solidFill>
              </a:rPr>
              <a:t>creatively form a clear picture of an authentic or imaginary occurring and interpret their point of views and attitudes</a:t>
            </a:r>
            <a:r>
              <a:rPr lang="zh-CN" altLang="en-US"/>
              <a:t>.</a:t>
            </a:r>
            <a:endParaRPr lang="zh-CN" altLang="en-US"/>
          </a:p>
        </p:txBody>
      </p:sp>
      <p:sp>
        <p:nvSpPr>
          <p:cNvPr id="11" name="文本框 10"/>
          <p:cNvSpPr txBox="1"/>
          <p:nvPr/>
        </p:nvSpPr>
        <p:spPr>
          <a:xfrm>
            <a:off x="1327150" y="3525520"/>
            <a:ext cx="10471785" cy="1198880"/>
          </a:xfrm>
          <a:prstGeom prst="rect">
            <a:avLst/>
          </a:prstGeom>
          <a:noFill/>
          <a:ln>
            <a:solidFill>
              <a:srgbClr val="6DAD8A"/>
            </a:solidFill>
          </a:ln>
        </p:spPr>
        <p:txBody>
          <a:bodyPr wrap="square" rtlCol="0" anchor="t">
            <a:spAutoFit/>
          </a:bodyPr>
          <a:p>
            <a:r>
              <a:rPr lang="zh-CN" altLang="en-US" b="1"/>
              <a:t>思维品质</a:t>
            </a:r>
            <a:r>
              <a:rPr lang="zh-CN" altLang="en-US"/>
              <a:t>：思维品质的发展有助于提升学生分析和解决问题的能力，使他们能够</a:t>
            </a:r>
            <a:r>
              <a:rPr lang="zh-CN" altLang="en-US">
                <a:solidFill>
                  <a:srgbClr val="028458"/>
                </a:solidFill>
              </a:rPr>
              <a:t>从跨文化视角观察和认识世界，对事物作出正确的价值判断。</a:t>
            </a:r>
            <a:r>
              <a:rPr lang="zh-CN" altLang="en-US"/>
              <a:t>Thinking quality:The development of thinking quality helps to improve students' ability to analyze and solve problems, so that they can</a:t>
            </a:r>
            <a:r>
              <a:rPr lang="zh-CN" altLang="en-US">
                <a:solidFill>
                  <a:srgbClr val="028458"/>
                </a:solidFill>
              </a:rPr>
              <a:t> observe and understand the world from a cross-cultural perspective and make correct value judgments about things</a:t>
            </a:r>
            <a:r>
              <a:rPr lang="zh-CN" altLang="en-US"/>
              <a:t>.</a:t>
            </a:r>
            <a:endParaRPr lang="zh-CN" altLang="en-US"/>
          </a:p>
        </p:txBody>
      </p:sp>
      <p:grpSp>
        <p:nvGrpSpPr>
          <p:cNvPr id="13" name="组合 12"/>
          <p:cNvGrpSpPr/>
          <p:nvPr/>
        </p:nvGrpSpPr>
        <p:grpSpPr>
          <a:xfrm>
            <a:off x="247650" y="1468755"/>
            <a:ext cx="1079500" cy="5389245"/>
            <a:chOff x="1524001" y="1844824"/>
            <a:chExt cx="813482" cy="3973854"/>
          </a:xfrm>
        </p:grpSpPr>
        <p:sp>
          <p:nvSpPr>
            <p:cNvPr id="363523" name="Rectangle 3"/>
            <p:cNvSpPr>
              <a:spLocks noChangeArrowheads="1"/>
            </p:cNvSpPr>
            <p:nvPr/>
          </p:nvSpPr>
          <p:spPr bwMode="auto">
            <a:xfrm>
              <a:off x="1524001" y="1955157"/>
              <a:ext cx="184731" cy="461665"/>
            </a:xfrm>
            <a:prstGeom prst="rect">
              <a:avLst/>
            </a:prstGeom>
            <a:noFill/>
            <a:ln w="12700" cap="sq">
              <a:noFill/>
              <a:miter lim="800000"/>
              <a:headEnd type="none" w="sm" len="sm"/>
              <a:tailEnd type="none" w="sm" len="sm"/>
            </a:ln>
            <a:effectLst/>
          </p:spPr>
          <p:txBody>
            <a:bodyPr wrap="square" anchor="ctr">
              <a:spAutoFit/>
            </a:bodyPr>
            <a:lstStyle/>
            <a:p>
              <a:endParaRPr kumimoji="1" lang="zh-CN" altLang="zh-CN" sz="2400">
                <a:latin typeface="Times New Roman" panose="02020603050405020304" pitchFamily="18" charset="0"/>
              </a:endParaRPr>
            </a:p>
          </p:txBody>
        </p:sp>
        <p:sp>
          <p:nvSpPr>
            <p:cNvPr id="44" name="Pentagon 21"/>
            <p:cNvSpPr/>
            <p:nvPr/>
          </p:nvSpPr>
          <p:spPr>
            <a:xfrm rot="5400000">
              <a:off x="1548269" y="5395286"/>
              <a:ext cx="624236" cy="222547"/>
            </a:xfrm>
            <a:prstGeom prst="homePlate">
              <a:avLst>
                <a:gd name="adj" fmla="val 281623"/>
              </a:avLst>
            </a:prstGeom>
            <a:gradFill flip="none" rotWithShape="1">
              <a:gsLst>
                <a:gs pos="100000">
                  <a:srgbClr val="B88954"/>
                </a:gs>
                <a:gs pos="0">
                  <a:srgbClr val="E1C9AF"/>
                </a:gs>
              </a:gsLst>
              <a:lin ang="5400000" scaled="1"/>
              <a:tileRect/>
            </a:gradFill>
            <a:ln w="3175" cap="flat" cmpd="sng" algn="ctr">
              <a:noFill/>
              <a:prstDash val="solid"/>
            </a:ln>
            <a:effectLst/>
          </p:spPr>
          <p:txBody>
            <a:bodyPr rtlCol="0" anchor="ctr"/>
            <a:lstStyle>
              <a:defPPr>
                <a:defRPr lang="en-US"/>
              </a:defPPr>
              <a:lvl1pPr marL="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1pPr>
              <a:lvl2pPr marL="4572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2pPr>
              <a:lvl3pPr marL="9144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3pPr>
              <a:lvl4pPr marL="13716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4pPr>
              <a:lvl5pPr marL="18288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5pPr>
              <a:lvl6pPr marL="22860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6pPr>
              <a:lvl7pPr marL="27432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7pPr>
              <a:lvl8pPr marL="32004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8pPr>
              <a:lvl9pPr marL="36576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9p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p:txBody>
        </p:sp>
        <p:sp>
          <p:nvSpPr>
            <p:cNvPr id="45" name="Rectangle 5"/>
            <p:cNvSpPr/>
            <p:nvPr/>
          </p:nvSpPr>
          <p:spPr>
            <a:xfrm>
              <a:off x="1749115" y="2453065"/>
              <a:ext cx="223379" cy="2893300"/>
            </a:xfrm>
            <a:custGeom>
              <a:avLst/>
              <a:gdLst>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0 w 272825"/>
                <a:gd name="connsiteY4" fmla="*/ 0 h 3776662"/>
                <a:gd name="connsiteX0-1" fmla="*/ 0 w 272825"/>
                <a:gd name="connsiteY0-2" fmla="*/ 0 h 3776662"/>
                <a:gd name="connsiteX1-3" fmla="*/ 272825 w 272825"/>
                <a:gd name="connsiteY1-4" fmla="*/ 0 h 3776662"/>
                <a:gd name="connsiteX2-5" fmla="*/ 272825 w 272825"/>
                <a:gd name="connsiteY2-6" fmla="*/ 3776662 h 3776662"/>
                <a:gd name="connsiteX3-7" fmla="*/ 0 w 272825"/>
                <a:gd name="connsiteY3-8" fmla="*/ 3776662 h 3776662"/>
                <a:gd name="connsiteX4-9" fmla="*/ 1 w 272825"/>
                <a:gd name="connsiteY4-10" fmla="*/ 3609974 h 3776662"/>
                <a:gd name="connsiteX5" fmla="*/ 0 w 272825"/>
                <a:gd name="connsiteY5" fmla="*/ 0 h 3776662"/>
                <a:gd name="connsiteX0-11" fmla="*/ 0 w 272825"/>
                <a:gd name="connsiteY0-12" fmla="*/ 0 h 3776662"/>
                <a:gd name="connsiteX1-13" fmla="*/ 272825 w 272825"/>
                <a:gd name="connsiteY1-14" fmla="*/ 0 h 3776662"/>
                <a:gd name="connsiteX2-15" fmla="*/ 272825 w 272825"/>
                <a:gd name="connsiteY2-16" fmla="*/ 3776662 h 3776662"/>
                <a:gd name="connsiteX3-17" fmla="*/ 57151 w 272825"/>
                <a:gd name="connsiteY3-18" fmla="*/ 3776661 h 3776662"/>
                <a:gd name="connsiteX4-19" fmla="*/ 0 w 272825"/>
                <a:gd name="connsiteY4-20" fmla="*/ 3776662 h 3776662"/>
                <a:gd name="connsiteX5-21" fmla="*/ 1 w 272825"/>
                <a:gd name="connsiteY5-22" fmla="*/ 3609974 h 3776662"/>
                <a:gd name="connsiteX6" fmla="*/ 0 w 272825"/>
                <a:gd name="connsiteY6" fmla="*/ 0 h 3776662"/>
                <a:gd name="connsiteX0-23" fmla="*/ 0 w 272825"/>
                <a:gd name="connsiteY0-24" fmla="*/ 0 h 3776662"/>
                <a:gd name="connsiteX1-25" fmla="*/ 272825 w 272825"/>
                <a:gd name="connsiteY1-26" fmla="*/ 0 h 3776662"/>
                <a:gd name="connsiteX2-27" fmla="*/ 272825 w 272825"/>
                <a:gd name="connsiteY2-28" fmla="*/ 3776662 h 3776662"/>
                <a:gd name="connsiteX3-29" fmla="*/ 166689 w 272825"/>
                <a:gd name="connsiteY3-30" fmla="*/ 3776661 h 3776662"/>
                <a:gd name="connsiteX4-31" fmla="*/ 57151 w 272825"/>
                <a:gd name="connsiteY4-32" fmla="*/ 3776661 h 3776662"/>
                <a:gd name="connsiteX5-33" fmla="*/ 0 w 272825"/>
                <a:gd name="connsiteY5-34" fmla="*/ 3776662 h 3776662"/>
                <a:gd name="connsiteX6-35" fmla="*/ 1 w 272825"/>
                <a:gd name="connsiteY6-36" fmla="*/ 3609974 h 3776662"/>
                <a:gd name="connsiteX7" fmla="*/ 0 w 272825"/>
                <a:gd name="connsiteY7" fmla="*/ 0 h 3776662"/>
                <a:gd name="connsiteX0-37" fmla="*/ 0 w 272825"/>
                <a:gd name="connsiteY0-38" fmla="*/ 0 h 3776662"/>
                <a:gd name="connsiteX1-39" fmla="*/ 272825 w 272825"/>
                <a:gd name="connsiteY1-40" fmla="*/ 0 h 3776662"/>
                <a:gd name="connsiteX2-41" fmla="*/ 272825 w 272825"/>
                <a:gd name="connsiteY2-42" fmla="*/ 3776662 h 3776662"/>
                <a:gd name="connsiteX3-43" fmla="*/ 166689 w 272825"/>
                <a:gd name="connsiteY3-44" fmla="*/ 3776661 h 3776662"/>
                <a:gd name="connsiteX4-45" fmla="*/ 107157 w 272825"/>
                <a:gd name="connsiteY4-46" fmla="*/ 3774280 h 3776662"/>
                <a:gd name="connsiteX5-47" fmla="*/ 57151 w 272825"/>
                <a:gd name="connsiteY5-48" fmla="*/ 3776661 h 3776662"/>
                <a:gd name="connsiteX6-49" fmla="*/ 0 w 272825"/>
                <a:gd name="connsiteY6-50" fmla="*/ 3776662 h 3776662"/>
                <a:gd name="connsiteX7-51" fmla="*/ 1 w 272825"/>
                <a:gd name="connsiteY7-52" fmla="*/ 3609974 h 3776662"/>
                <a:gd name="connsiteX8" fmla="*/ 0 w 272825"/>
                <a:gd name="connsiteY8" fmla="*/ 0 h 3776662"/>
                <a:gd name="connsiteX0-53" fmla="*/ 0 w 272825"/>
                <a:gd name="connsiteY0-54" fmla="*/ 0 h 3776662"/>
                <a:gd name="connsiteX1-55" fmla="*/ 272825 w 272825"/>
                <a:gd name="connsiteY1-56" fmla="*/ 0 h 3776662"/>
                <a:gd name="connsiteX2-57" fmla="*/ 272825 w 272825"/>
                <a:gd name="connsiteY2-58" fmla="*/ 3776662 h 3776662"/>
                <a:gd name="connsiteX3-59" fmla="*/ 221457 w 272825"/>
                <a:gd name="connsiteY3-60" fmla="*/ 3774280 h 3776662"/>
                <a:gd name="connsiteX4-61" fmla="*/ 166689 w 272825"/>
                <a:gd name="connsiteY4-62" fmla="*/ 3776661 h 3776662"/>
                <a:gd name="connsiteX5-63" fmla="*/ 107157 w 272825"/>
                <a:gd name="connsiteY5-64" fmla="*/ 3774280 h 3776662"/>
                <a:gd name="connsiteX6-65" fmla="*/ 57151 w 272825"/>
                <a:gd name="connsiteY6-66" fmla="*/ 3776661 h 3776662"/>
                <a:gd name="connsiteX7-67" fmla="*/ 0 w 272825"/>
                <a:gd name="connsiteY7-68" fmla="*/ 3776662 h 3776662"/>
                <a:gd name="connsiteX8-69" fmla="*/ 1 w 272825"/>
                <a:gd name="connsiteY8-70" fmla="*/ 3609974 h 3776662"/>
                <a:gd name="connsiteX9" fmla="*/ 0 w 272825"/>
                <a:gd name="connsiteY9" fmla="*/ 0 h 3776662"/>
                <a:gd name="connsiteX0-71" fmla="*/ 0 w 272825"/>
                <a:gd name="connsiteY0-72" fmla="*/ 0 h 3776662"/>
                <a:gd name="connsiteX1-73" fmla="*/ 272825 w 272825"/>
                <a:gd name="connsiteY1-74" fmla="*/ 0 h 3776662"/>
                <a:gd name="connsiteX2-75" fmla="*/ 272825 w 272825"/>
                <a:gd name="connsiteY2-76" fmla="*/ 3776662 h 3776662"/>
                <a:gd name="connsiteX3-77" fmla="*/ 252414 w 272825"/>
                <a:gd name="connsiteY3-78" fmla="*/ 3776661 h 3776662"/>
                <a:gd name="connsiteX4-79" fmla="*/ 221457 w 272825"/>
                <a:gd name="connsiteY4-80" fmla="*/ 3774280 h 3776662"/>
                <a:gd name="connsiteX5-81" fmla="*/ 166689 w 272825"/>
                <a:gd name="connsiteY5-82" fmla="*/ 3776661 h 3776662"/>
                <a:gd name="connsiteX6-83" fmla="*/ 107157 w 272825"/>
                <a:gd name="connsiteY6-84" fmla="*/ 3774280 h 3776662"/>
                <a:gd name="connsiteX7-85" fmla="*/ 57151 w 272825"/>
                <a:gd name="connsiteY7-86" fmla="*/ 3776661 h 3776662"/>
                <a:gd name="connsiteX8-87" fmla="*/ 0 w 272825"/>
                <a:gd name="connsiteY8-88" fmla="*/ 3776662 h 3776662"/>
                <a:gd name="connsiteX9-89" fmla="*/ 1 w 272825"/>
                <a:gd name="connsiteY9-90" fmla="*/ 3609974 h 3776662"/>
                <a:gd name="connsiteX10" fmla="*/ 0 w 272825"/>
                <a:gd name="connsiteY10" fmla="*/ 0 h 3776662"/>
                <a:gd name="connsiteX0-91" fmla="*/ 0 w 273845"/>
                <a:gd name="connsiteY0-92" fmla="*/ 0 h 3776662"/>
                <a:gd name="connsiteX1-93" fmla="*/ 272825 w 273845"/>
                <a:gd name="connsiteY1-94" fmla="*/ 0 h 3776662"/>
                <a:gd name="connsiteX2-95" fmla="*/ 273845 w 273845"/>
                <a:gd name="connsiteY2-96" fmla="*/ 3581399 h 3776662"/>
                <a:gd name="connsiteX3-97" fmla="*/ 272825 w 273845"/>
                <a:gd name="connsiteY3-98" fmla="*/ 3776662 h 3776662"/>
                <a:gd name="connsiteX4-99" fmla="*/ 252414 w 273845"/>
                <a:gd name="connsiteY4-100" fmla="*/ 3776661 h 3776662"/>
                <a:gd name="connsiteX5-101" fmla="*/ 221457 w 273845"/>
                <a:gd name="connsiteY5-102" fmla="*/ 3774280 h 3776662"/>
                <a:gd name="connsiteX6-103" fmla="*/ 166689 w 273845"/>
                <a:gd name="connsiteY6-104" fmla="*/ 3776661 h 3776662"/>
                <a:gd name="connsiteX7-105" fmla="*/ 107157 w 273845"/>
                <a:gd name="connsiteY7-106" fmla="*/ 3774280 h 3776662"/>
                <a:gd name="connsiteX8-107" fmla="*/ 57151 w 273845"/>
                <a:gd name="connsiteY8-108" fmla="*/ 3776661 h 3776662"/>
                <a:gd name="connsiteX9-109" fmla="*/ 0 w 273845"/>
                <a:gd name="connsiteY9-110" fmla="*/ 3776662 h 3776662"/>
                <a:gd name="connsiteX10-111" fmla="*/ 1 w 273845"/>
                <a:gd name="connsiteY10-112" fmla="*/ 3609974 h 3776662"/>
                <a:gd name="connsiteX11" fmla="*/ 0 w 273845"/>
                <a:gd name="connsiteY11" fmla="*/ 0 h 3776662"/>
                <a:gd name="connsiteX0-113" fmla="*/ 0 w 273845"/>
                <a:gd name="connsiteY0-114" fmla="*/ 0 h 3776662"/>
                <a:gd name="connsiteX1-115" fmla="*/ 272825 w 273845"/>
                <a:gd name="connsiteY1-116" fmla="*/ 0 h 3776662"/>
                <a:gd name="connsiteX2-117" fmla="*/ 273845 w 273845"/>
                <a:gd name="connsiteY2-118" fmla="*/ 3581399 h 3776662"/>
                <a:gd name="connsiteX3-119" fmla="*/ 252414 w 273845"/>
                <a:gd name="connsiteY3-120" fmla="*/ 3776661 h 3776662"/>
                <a:gd name="connsiteX4-121" fmla="*/ 221457 w 273845"/>
                <a:gd name="connsiteY4-122" fmla="*/ 3774280 h 3776662"/>
                <a:gd name="connsiteX5-123" fmla="*/ 166689 w 273845"/>
                <a:gd name="connsiteY5-124" fmla="*/ 3776661 h 3776662"/>
                <a:gd name="connsiteX6-125" fmla="*/ 107157 w 273845"/>
                <a:gd name="connsiteY6-126" fmla="*/ 3774280 h 3776662"/>
                <a:gd name="connsiteX7-127" fmla="*/ 57151 w 273845"/>
                <a:gd name="connsiteY7-128" fmla="*/ 3776661 h 3776662"/>
                <a:gd name="connsiteX8-129" fmla="*/ 0 w 273845"/>
                <a:gd name="connsiteY8-130" fmla="*/ 3776662 h 3776662"/>
                <a:gd name="connsiteX9-131" fmla="*/ 1 w 273845"/>
                <a:gd name="connsiteY9-132" fmla="*/ 3609974 h 3776662"/>
                <a:gd name="connsiteX10-133" fmla="*/ 0 w 273845"/>
                <a:gd name="connsiteY10-134" fmla="*/ 0 h 3776662"/>
                <a:gd name="connsiteX0-135" fmla="*/ 0 w 273845"/>
                <a:gd name="connsiteY0-136" fmla="*/ 0 h 3776661"/>
                <a:gd name="connsiteX1-137" fmla="*/ 272825 w 273845"/>
                <a:gd name="connsiteY1-138" fmla="*/ 0 h 3776661"/>
                <a:gd name="connsiteX2-139" fmla="*/ 273845 w 273845"/>
                <a:gd name="connsiteY2-140" fmla="*/ 3581399 h 3776661"/>
                <a:gd name="connsiteX3-141" fmla="*/ 252414 w 273845"/>
                <a:gd name="connsiteY3-142" fmla="*/ 3776661 h 3776661"/>
                <a:gd name="connsiteX4-143" fmla="*/ 221457 w 273845"/>
                <a:gd name="connsiteY4-144" fmla="*/ 3774280 h 3776661"/>
                <a:gd name="connsiteX5-145" fmla="*/ 166689 w 273845"/>
                <a:gd name="connsiteY5-146" fmla="*/ 3776661 h 3776661"/>
                <a:gd name="connsiteX6-147" fmla="*/ 107157 w 273845"/>
                <a:gd name="connsiteY6-148" fmla="*/ 3774280 h 3776661"/>
                <a:gd name="connsiteX7-149" fmla="*/ 57151 w 273845"/>
                <a:gd name="connsiteY7-150" fmla="*/ 3776661 h 3776661"/>
                <a:gd name="connsiteX8-151" fmla="*/ 1 w 273845"/>
                <a:gd name="connsiteY8-152" fmla="*/ 3609974 h 3776661"/>
                <a:gd name="connsiteX9-153" fmla="*/ 0 w 273845"/>
                <a:gd name="connsiteY9-154" fmla="*/ 0 h 3776661"/>
                <a:gd name="connsiteX0-155" fmla="*/ 0 w 273845"/>
                <a:gd name="connsiteY0-156" fmla="*/ 0 h 3776661"/>
                <a:gd name="connsiteX1-157" fmla="*/ 272825 w 273845"/>
                <a:gd name="connsiteY1-158" fmla="*/ 0 h 3776661"/>
                <a:gd name="connsiteX2-159" fmla="*/ 273845 w 273845"/>
                <a:gd name="connsiteY2-160" fmla="*/ 3581399 h 3776661"/>
                <a:gd name="connsiteX3-161" fmla="*/ 252414 w 273845"/>
                <a:gd name="connsiteY3-162" fmla="*/ 3776661 h 3776661"/>
                <a:gd name="connsiteX4-163" fmla="*/ 221457 w 273845"/>
                <a:gd name="connsiteY4-164" fmla="*/ 3774280 h 3776661"/>
                <a:gd name="connsiteX5-165" fmla="*/ 166689 w 273845"/>
                <a:gd name="connsiteY5-166" fmla="*/ 3776661 h 3776661"/>
                <a:gd name="connsiteX6-167" fmla="*/ 104776 w 273845"/>
                <a:gd name="connsiteY6-168" fmla="*/ 3664743 h 3776661"/>
                <a:gd name="connsiteX7-169" fmla="*/ 57151 w 273845"/>
                <a:gd name="connsiteY7-170" fmla="*/ 3776661 h 3776661"/>
                <a:gd name="connsiteX8-171" fmla="*/ 1 w 273845"/>
                <a:gd name="connsiteY8-172" fmla="*/ 3609974 h 3776661"/>
                <a:gd name="connsiteX9-173" fmla="*/ 0 w 273845"/>
                <a:gd name="connsiteY9-174" fmla="*/ 0 h 3776661"/>
                <a:gd name="connsiteX0-175" fmla="*/ 0 w 273845"/>
                <a:gd name="connsiteY0-176" fmla="*/ 0 h 3776661"/>
                <a:gd name="connsiteX1-177" fmla="*/ 272825 w 273845"/>
                <a:gd name="connsiteY1-178" fmla="*/ 0 h 3776661"/>
                <a:gd name="connsiteX2-179" fmla="*/ 273845 w 273845"/>
                <a:gd name="connsiteY2-180" fmla="*/ 3581399 h 3776661"/>
                <a:gd name="connsiteX3-181" fmla="*/ 252414 w 273845"/>
                <a:gd name="connsiteY3-182" fmla="*/ 3776661 h 3776661"/>
                <a:gd name="connsiteX4-183" fmla="*/ 221457 w 273845"/>
                <a:gd name="connsiteY4-184" fmla="*/ 3774280 h 3776661"/>
                <a:gd name="connsiteX5-185" fmla="*/ 166689 w 273845"/>
                <a:gd name="connsiteY5-186" fmla="*/ 3776661 h 3776661"/>
                <a:gd name="connsiteX6-187" fmla="*/ 104776 w 273845"/>
                <a:gd name="connsiteY6-188" fmla="*/ 3664743 h 3776661"/>
                <a:gd name="connsiteX7-189" fmla="*/ 57151 w 273845"/>
                <a:gd name="connsiteY7-190" fmla="*/ 3750467 h 3776661"/>
                <a:gd name="connsiteX8-191" fmla="*/ 1 w 273845"/>
                <a:gd name="connsiteY8-192" fmla="*/ 3609974 h 3776661"/>
                <a:gd name="connsiteX9-193" fmla="*/ 0 w 273845"/>
                <a:gd name="connsiteY9-194" fmla="*/ 0 h 3776661"/>
                <a:gd name="connsiteX0-195" fmla="*/ 0 w 273845"/>
                <a:gd name="connsiteY0-196" fmla="*/ 0 h 3776661"/>
                <a:gd name="connsiteX1-197" fmla="*/ 272825 w 273845"/>
                <a:gd name="connsiteY1-198" fmla="*/ 0 h 3776661"/>
                <a:gd name="connsiteX2-199" fmla="*/ 273845 w 273845"/>
                <a:gd name="connsiteY2-200" fmla="*/ 3581399 h 3776661"/>
                <a:gd name="connsiteX3-201" fmla="*/ 252414 w 273845"/>
                <a:gd name="connsiteY3-202" fmla="*/ 3776661 h 3776661"/>
                <a:gd name="connsiteX4-203" fmla="*/ 228601 w 273845"/>
                <a:gd name="connsiteY4-204" fmla="*/ 3629023 h 3776661"/>
                <a:gd name="connsiteX5-205" fmla="*/ 166689 w 273845"/>
                <a:gd name="connsiteY5-206" fmla="*/ 3776661 h 3776661"/>
                <a:gd name="connsiteX6-207" fmla="*/ 104776 w 273845"/>
                <a:gd name="connsiteY6-208" fmla="*/ 3664743 h 3776661"/>
                <a:gd name="connsiteX7-209" fmla="*/ 57151 w 273845"/>
                <a:gd name="connsiteY7-210" fmla="*/ 3750467 h 3776661"/>
                <a:gd name="connsiteX8-211" fmla="*/ 1 w 273845"/>
                <a:gd name="connsiteY8-212" fmla="*/ 3609974 h 3776661"/>
                <a:gd name="connsiteX9-213" fmla="*/ 0 w 273845"/>
                <a:gd name="connsiteY9-214" fmla="*/ 0 h 3776661"/>
                <a:gd name="connsiteX0-215" fmla="*/ 0 w 273845"/>
                <a:gd name="connsiteY0-216" fmla="*/ 0 h 3776661"/>
                <a:gd name="connsiteX1-217" fmla="*/ 272825 w 273845"/>
                <a:gd name="connsiteY1-218" fmla="*/ 0 h 3776661"/>
                <a:gd name="connsiteX2-219" fmla="*/ 273845 w 273845"/>
                <a:gd name="connsiteY2-220" fmla="*/ 3581399 h 3776661"/>
                <a:gd name="connsiteX3-221" fmla="*/ 250032 w 273845"/>
                <a:gd name="connsiteY3-222" fmla="*/ 3695699 h 3776661"/>
                <a:gd name="connsiteX4-223" fmla="*/ 228601 w 273845"/>
                <a:gd name="connsiteY4-224" fmla="*/ 3629023 h 3776661"/>
                <a:gd name="connsiteX5-225" fmla="*/ 166689 w 273845"/>
                <a:gd name="connsiteY5-226" fmla="*/ 3776661 h 3776661"/>
                <a:gd name="connsiteX6-227" fmla="*/ 104776 w 273845"/>
                <a:gd name="connsiteY6-228" fmla="*/ 3664743 h 3776661"/>
                <a:gd name="connsiteX7-229" fmla="*/ 57151 w 273845"/>
                <a:gd name="connsiteY7-230" fmla="*/ 3750467 h 3776661"/>
                <a:gd name="connsiteX8-231" fmla="*/ 1 w 273845"/>
                <a:gd name="connsiteY8-232" fmla="*/ 3609974 h 3776661"/>
                <a:gd name="connsiteX9-233" fmla="*/ 0 w 273845"/>
                <a:gd name="connsiteY9-234" fmla="*/ 0 h 3776661"/>
                <a:gd name="connsiteX0-235" fmla="*/ 0 w 273845"/>
                <a:gd name="connsiteY0-236" fmla="*/ 0 h 3776661"/>
                <a:gd name="connsiteX1-237" fmla="*/ 272825 w 273845"/>
                <a:gd name="connsiteY1-238" fmla="*/ 0 h 3776661"/>
                <a:gd name="connsiteX2-239" fmla="*/ 273845 w 273845"/>
                <a:gd name="connsiteY2-240" fmla="*/ 3581399 h 3776661"/>
                <a:gd name="connsiteX3-241" fmla="*/ 247651 w 273845"/>
                <a:gd name="connsiteY3-242" fmla="*/ 3702843 h 3776661"/>
                <a:gd name="connsiteX4-243" fmla="*/ 228601 w 273845"/>
                <a:gd name="connsiteY4-244" fmla="*/ 3629023 h 3776661"/>
                <a:gd name="connsiteX5-245" fmla="*/ 166689 w 273845"/>
                <a:gd name="connsiteY5-246" fmla="*/ 3776661 h 3776661"/>
                <a:gd name="connsiteX6-247" fmla="*/ 104776 w 273845"/>
                <a:gd name="connsiteY6-248" fmla="*/ 3664743 h 3776661"/>
                <a:gd name="connsiteX7-249" fmla="*/ 57151 w 273845"/>
                <a:gd name="connsiteY7-250" fmla="*/ 3750467 h 3776661"/>
                <a:gd name="connsiteX8-251" fmla="*/ 1 w 273845"/>
                <a:gd name="connsiteY8-252" fmla="*/ 3609974 h 3776661"/>
                <a:gd name="connsiteX9-253" fmla="*/ 0 w 273845"/>
                <a:gd name="connsiteY9-254" fmla="*/ 0 h 3776661"/>
                <a:gd name="connsiteX0-255" fmla="*/ 0 w 273845"/>
                <a:gd name="connsiteY0-256" fmla="*/ 0 h 3776661"/>
                <a:gd name="connsiteX1-257" fmla="*/ 272825 w 273845"/>
                <a:gd name="connsiteY1-258" fmla="*/ 0 h 3776661"/>
                <a:gd name="connsiteX2-259" fmla="*/ 273845 w 273845"/>
                <a:gd name="connsiteY2-260" fmla="*/ 3581399 h 3776661"/>
                <a:gd name="connsiteX3-261" fmla="*/ 247651 w 273845"/>
                <a:gd name="connsiteY3-262" fmla="*/ 3702843 h 3776661"/>
                <a:gd name="connsiteX4-263" fmla="*/ 228601 w 273845"/>
                <a:gd name="connsiteY4-264" fmla="*/ 3629023 h 3776661"/>
                <a:gd name="connsiteX5-265" fmla="*/ 166689 w 273845"/>
                <a:gd name="connsiteY5-266" fmla="*/ 3776661 h 3776661"/>
                <a:gd name="connsiteX6-267" fmla="*/ 104776 w 273845"/>
                <a:gd name="connsiteY6-268" fmla="*/ 3664743 h 3776661"/>
                <a:gd name="connsiteX7-269" fmla="*/ 57151 w 273845"/>
                <a:gd name="connsiteY7-270" fmla="*/ 3750467 h 3776661"/>
                <a:gd name="connsiteX8-271" fmla="*/ 1 w 273845"/>
                <a:gd name="connsiteY8-272" fmla="*/ 3609974 h 3776661"/>
                <a:gd name="connsiteX9-273" fmla="*/ 0 w 273845"/>
                <a:gd name="connsiteY9-274" fmla="*/ 0 h 3776661"/>
                <a:gd name="connsiteX0-275" fmla="*/ 0 w 273845"/>
                <a:gd name="connsiteY0-276" fmla="*/ 0 h 3776661"/>
                <a:gd name="connsiteX1-277" fmla="*/ 272825 w 273845"/>
                <a:gd name="connsiteY1-278" fmla="*/ 0 h 3776661"/>
                <a:gd name="connsiteX2-279" fmla="*/ 273845 w 273845"/>
                <a:gd name="connsiteY2-280" fmla="*/ 3581399 h 3776661"/>
                <a:gd name="connsiteX3-281" fmla="*/ 247651 w 273845"/>
                <a:gd name="connsiteY3-282" fmla="*/ 3702843 h 3776661"/>
                <a:gd name="connsiteX4-283" fmla="*/ 228601 w 273845"/>
                <a:gd name="connsiteY4-284" fmla="*/ 3629023 h 3776661"/>
                <a:gd name="connsiteX5-285" fmla="*/ 166689 w 273845"/>
                <a:gd name="connsiteY5-286" fmla="*/ 3776661 h 3776661"/>
                <a:gd name="connsiteX6-287" fmla="*/ 104776 w 273845"/>
                <a:gd name="connsiteY6-288" fmla="*/ 3664743 h 3776661"/>
                <a:gd name="connsiteX7-289" fmla="*/ 57151 w 273845"/>
                <a:gd name="connsiteY7-290" fmla="*/ 3750467 h 3776661"/>
                <a:gd name="connsiteX8-291" fmla="*/ 1 w 273845"/>
                <a:gd name="connsiteY8-292" fmla="*/ 3609974 h 3776661"/>
                <a:gd name="connsiteX9-293" fmla="*/ 0 w 273845"/>
                <a:gd name="connsiteY9-294" fmla="*/ 0 h 3776661"/>
                <a:gd name="connsiteX0-295" fmla="*/ 0 w 273845"/>
                <a:gd name="connsiteY0-296" fmla="*/ 0 h 3776661"/>
                <a:gd name="connsiteX1-297" fmla="*/ 272825 w 273845"/>
                <a:gd name="connsiteY1-298" fmla="*/ 0 h 3776661"/>
                <a:gd name="connsiteX2-299" fmla="*/ 273845 w 273845"/>
                <a:gd name="connsiteY2-300" fmla="*/ 3581399 h 3776661"/>
                <a:gd name="connsiteX3-301" fmla="*/ 247651 w 273845"/>
                <a:gd name="connsiteY3-302" fmla="*/ 3702843 h 3776661"/>
                <a:gd name="connsiteX4-303" fmla="*/ 228601 w 273845"/>
                <a:gd name="connsiteY4-304" fmla="*/ 3629023 h 3776661"/>
                <a:gd name="connsiteX5-305" fmla="*/ 166689 w 273845"/>
                <a:gd name="connsiteY5-306" fmla="*/ 3776661 h 3776661"/>
                <a:gd name="connsiteX6-307" fmla="*/ 104776 w 273845"/>
                <a:gd name="connsiteY6-308" fmla="*/ 3664743 h 3776661"/>
                <a:gd name="connsiteX7-309" fmla="*/ 57151 w 273845"/>
                <a:gd name="connsiteY7-310" fmla="*/ 3750467 h 3776661"/>
                <a:gd name="connsiteX8-311" fmla="*/ 1 w 273845"/>
                <a:gd name="connsiteY8-312" fmla="*/ 3609974 h 3776661"/>
                <a:gd name="connsiteX9-313" fmla="*/ 0 w 273845"/>
                <a:gd name="connsiteY9-314" fmla="*/ 0 h 3776661"/>
                <a:gd name="connsiteX0-315" fmla="*/ 0 w 273845"/>
                <a:gd name="connsiteY0-316" fmla="*/ 0 h 3776661"/>
                <a:gd name="connsiteX1-317" fmla="*/ 272825 w 273845"/>
                <a:gd name="connsiteY1-318" fmla="*/ 0 h 3776661"/>
                <a:gd name="connsiteX2-319" fmla="*/ 273845 w 273845"/>
                <a:gd name="connsiteY2-320" fmla="*/ 3581399 h 3776661"/>
                <a:gd name="connsiteX3-321" fmla="*/ 247651 w 273845"/>
                <a:gd name="connsiteY3-322" fmla="*/ 3702843 h 3776661"/>
                <a:gd name="connsiteX4-323" fmla="*/ 228601 w 273845"/>
                <a:gd name="connsiteY4-324" fmla="*/ 3629023 h 3776661"/>
                <a:gd name="connsiteX5-325" fmla="*/ 166689 w 273845"/>
                <a:gd name="connsiteY5-326" fmla="*/ 3776661 h 3776661"/>
                <a:gd name="connsiteX6-327" fmla="*/ 104776 w 273845"/>
                <a:gd name="connsiteY6-328" fmla="*/ 3664743 h 3776661"/>
                <a:gd name="connsiteX7-329" fmla="*/ 57151 w 273845"/>
                <a:gd name="connsiteY7-330" fmla="*/ 3750467 h 3776661"/>
                <a:gd name="connsiteX8-331" fmla="*/ 1 w 273845"/>
                <a:gd name="connsiteY8-332" fmla="*/ 3609974 h 3776661"/>
                <a:gd name="connsiteX9-333" fmla="*/ 0 w 273845"/>
                <a:gd name="connsiteY9-334" fmla="*/ 0 h 3776661"/>
                <a:gd name="connsiteX0-335" fmla="*/ 0 w 273845"/>
                <a:gd name="connsiteY0-336" fmla="*/ 0 h 3776661"/>
                <a:gd name="connsiteX1-337" fmla="*/ 272825 w 273845"/>
                <a:gd name="connsiteY1-338" fmla="*/ 0 h 3776661"/>
                <a:gd name="connsiteX2-339" fmla="*/ 273845 w 273845"/>
                <a:gd name="connsiteY2-340" fmla="*/ 3581399 h 3776661"/>
                <a:gd name="connsiteX3-341" fmla="*/ 247651 w 273845"/>
                <a:gd name="connsiteY3-342" fmla="*/ 3702843 h 3776661"/>
                <a:gd name="connsiteX4-343" fmla="*/ 228601 w 273845"/>
                <a:gd name="connsiteY4-344" fmla="*/ 3629023 h 3776661"/>
                <a:gd name="connsiteX5-345" fmla="*/ 166689 w 273845"/>
                <a:gd name="connsiteY5-346" fmla="*/ 3776661 h 3776661"/>
                <a:gd name="connsiteX6-347" fmla="*/ 104776 w 273845"/>
                <a:gd name="connsiteY6-348" fmla="*/ 3664743 h 3776661"/>
                <a:gd name="connsiteX7-349" fmla="*/ 57151 w 273845"/>
                <a:gd name="connsiteY7-350" fmla="*/ 3750467 h 3776661"/>
                <a:gd name="connsiteX8-351" fmla="*/ 1 w 273845"/>
                <a:gd name="connsiteY8-352" fmla="*/ 3609974 h 3776661"/>
                <a:gd name="connsiteX9-353" fmla="*/ 0 w 273845"/>
                <a:gd name="connsiteY9-354" fmla="*/ 0 h 3776661"/>
                <a:gd name="connsiteX0-355" fmla="*/ 0 w 273845"/>
                <a:gd name="connsiteY0-356" fmla="*/ 0 h 3776887"/>
                <a:gd name="connsiteX1-357" fmla="*/ 272825 w 273845"/>
                <a:gd name="connsiteY1-358" fmla="*/ 0 h 3776887"/>
                <a:gd name="connsiteX2-359" fmla="*/ 273845 w 273845"/>
                <a:gd name="connsiteY2-360" fmla="*/ 3581399 h 3776887"/>
                <a:gd name="connsiteX3-361" fmla="*/ 247651 w 273845"/>
                <a:gd name="connsiteY3-362" fmla="*/ 3702843 h 3776887"/>
                <a:gd name="connsiteX4-363" fmla="*/ 228601 w 273845"/>
                <a:gd name="connsiteY4-364" fmla="*/ 3629023 h 3776887"/>
                <a:gd name="connsiteX5-365" fmla="*/ 166689 w 273845"/>
                <a:gd name="connsiteY5-366" fmla="*/ 3776661 h 3776887"/>
                <a:gd name="connsiteX6-367" fmla="*/ 104776 w 273845"/>
                <a:gd name="connsiteY6-368" fmla="*/ 3664743 h 3776887"/>
                <a:gd name="connsiteX7-369" fmla="*/ 57151 w 273845"/>
                <a:gd name="connsiteY7-370" fmla="*/ 3750467 h 3776887"/>
                <a:gd name="connsiteX8-371" fmla="*/ 1 w 273845"/>
                <a:gd name="connsiteY8-372" fmla="*/ 3609974 h 3776887"/>
                <a:gd name="connsiteX9-373" fmla="*/ 0 w 273845"/>
                <a:gd name="connsiteY9-374" fmla="*/ 0 h 3776887"/>
                <a:gd name="connsiteX0-375" fmla="*/ 0 w 273845"/>
                <a:gd name="connsiteY0-376" fmla="*/ 0 h 3776887"/>
                <a:gd name="connsiteX1-377" fmla="*/ 272825 w 273845"/>
                <a:gd name="connsiteY1-378" fmla="*/ 0 h 3776887"/>
                <a:gd name="connsiteX2-379" fmla="*/ 273845 w 273845"/>
                <a:gd name="connsiteY2-380" fmla="*/ 3581399 h 3776887"/>
                <a:gd name="connsiteX3-381" fmla="*/ 247651 w 273845"/>
                <a:gd name="connsiteY3-382" fmla="*/ 3702843 h 3776887"/>
                <a:gd name="connsiteX4-383" fmla="*/ 228601 w 273845"/>
                <a:gd name="connsiteY4-384" fmla="*/ 3629023 h 3776887"/>
                <a:gd name="connsiteX5-385" fmla="*/ 166689 w 273845"/>
                <a:gd name="connsiteY5-386" fmla="*/ 3776661 h 3776887"/>
                <a:gd name="connsiteX6-387" fmla="*/ 104776 w 273845"/>
                <a:gd name="connsiteY6-388" fmla="*/ 3664743 h 3776887"/>
                <a:gd name="connsiteX7-389" fmla="*/ 57151 w 273845"/>
                <a:gd name="connsiteY7-390" fmla="*/ 3750467 h 3776887"/>
                <a:gd name="connsiteX8-391" fmla="*/ 1 w 273845"/>
                <a:gd name="connsiteY8-392" fmla="*/ 3609974 h 3776887"/>
                <a:gd name="connsiteX9-393" fmla="*/ 0 w 273845"/>
                <a:gd name="connsiteY9-394" fmla="*/ 0 h 3776887"/>
                <a:gd name="connsiteX0-395" fmla="*/ 0 w 273845"/>
                <a:gd name="connsiteY0-396" fmla="*/ 0 h 3776887"/>
                <a:gd name="connsiteX1-397" fmla="*/ 272825 w 273845"/>
                <a:gd name="connsiteY1-398" fmla="*/ 0 h 3776887"/>
                <a:gd name="connsiteX2-399" fmla="*/ 273845 w 273845"/>
                <a:gd name="connsiteY2-400" fmla="*/ 3581399 h 3776887"/>
                <a:gd name="connsiteX3-401" fmla="*/ 247651 w 273845"/>
                <a:gd name="connsiteY3-402" fmla="*/ 3702843 h 3776887"/>
                <a:gd name="connsiteX4-403" fmla="*/ 228601 w 273845"/>
                <a:gd name="connsiteY4-404" fmla="*/ 3629023 h 3776887"/>
                <a:gd name="connsiteX5-405" fmla="*/ 166689 w 273845"/>
                <a:gd name="connsiteY5-406" fmla="*/ 3776661 h 3776887"/>
                <a:gd name="connsiteX6-407" fmla="*/ 104776 w 273845"/>
                <a:gd name="connsiteY6-408" fmla="*/ 3664743 h 3776887"/>
                <a:gd name="connsiteX7-409" fmla="*/ 57151 w 273845"/>
                <a:gd name="connsiteY7-410" fmla="*/ 3750467 h 3776887"/>
                <a:gd name="connsiteX8-411" fmla="*/ 1 w 273845"/>
                <a:gd name="connsiteY8-412" fmla="*/ 3609974 h 3776887"/>
                <a:gd name="connsiteX9-413" fmla="*/ 0 w 273845"/>
                <a:gd name="connsiteY9-414" fmla="*/ 0 h 3776887"/>
                <a:gd name="connsiteX0-415" fmla="*/ 0 w 273845"/>
                <a:gd name="connsiteY0-416" fmla="*/ 0 h 3776859"/>
                <a:gd name="connsiteX1-417" fmla="*/ 272825 w 273845"/>
                <a:gd name="connsiteY1-418" fmla="*/ 0 h 3776859"/>
                <a:gd name="connsiteX2-419" fmla="*/ 273845 w 273845"/>
                <a:gd name="connsiteY2-420" fmla="*/ 3581399 h 3776859"/>
                <a:gd name="connsiteX3-421" fmla="*/ 247651 w 273845"/>
                <a:gd name="connsiteY3-422" fmla="*/ 3702843 h 3776859"/>
                <a:gd name="connsiteX4-423" fmla="*/ 223839 w 273845"/>
                <a:gd name="connsiteY4-424" fmla="*/ 3631404 h 3776859"/>
                <a:gd name="connsiteX5-425" fmla="*/ 166689 w 273845"/>
                <a:gd name="connsiteY5-426" fmla="*/ 3776661 h 3776859"/>
                <a:gd name="connsiteX6-427" fmla="*/ 104776 w 273845"/>
                <a:gd name="connsiteY6-428" fmla="*/ 3664743 h 3776859"/>
                <a:gd name="connsiteX7-429" fmla="*/ 57151 w 273845"/>
                <a:gd name="connsiteY7-430" fmla="*/ 3750467 h 3776859"/>
                <a:gd name="connsiteX8-431" fmla="*/ 1 w 273845"/>
                <a:gd name="connsiteY8-432" fmla="*/ 3609974 h 3776859"/>
                <a:gd name="connsiteX9-433" fmla="*/ 0 w 273845"/>
                <a:gd name="connsiteY9-434" fmla="*/ 0 h 3776859"/>
                <a:gd name="connsiteX0-435" fmla="*/ 0 w 273845"/>
                <a:gd name="connsiteY0-436" fmla="*/ 0 h 3776859"/>
                <a:gd name="connsiteX1-437" fmla="*/ 272825 w 273845"/>
                <a:gd name="connsiteY1-438" fmla="*/ 0 h 3776859"/>
                <a:gd name="connsiteX2-439" fmla="*/ 273845 w 273845"/>
                <a:gd name="connsiteY2-440" fmla="*/ 3581399 h 3776859"/>
                <a:gd name="connsiteX3-441" fmla="*/ 247651 w 273845"/>
                <a:gd name="connsiteY3-442" fmla="*/ 3702843 h 3776859"/>
                <a:gd name="connsiteX4-443" fmla="*/ 223839 w 273845"/>
                <a:gd name="connsiteY4-444" fmla="*/ 3631404 h 3776859"/>
                <a:gd name="connsiteX5-445" fmla="*/ 166689 w 273845"/>
                <a:gd name="connsiteY5-446" fmla="*/ 3776661 h 3776859"/>
                <a:gd name="connsiteX6-447" fmla="*/ 104776 w 273845"/>
                <a:gd name="connsiteY6-448" fmla="*/ 3664743 h 3776859"/>
                <a:gd name="connsiteX7-449" fmla="*/ 57151 w 273845"/>
                <a:gd name="connsiteY7-450" fmla="*/ 3750467 h 3776859"/>
                <a:gd name="connsiteX8-451" fmla="*/ 1 w 273845"/>
                <a:gd name="connsiteY8-452" fmla="*/ 3609974 h 3776859"/>
                <a:gd name="connsiteX9-453" fmla="*/ 0 w 273845"/>
                <a:gd name="connsiteY9-454" fmla="*/ 0 h 3776859"/>
                <a:gd name="connsiteX0-455" fmla="*/ 0 w 273894"/>
                <a:gd name="connsiteY0-456" fmla="*/ 0 h 3776859"/>
                <a:gd name="connsiteX1-457" fmla="*/ 272825 w 273894"/>
                <a:gd name="connsiteY1-458" fmla="*/ 0 h 3776859"/>
                <a:gd name="connsiteX2-459" fmla="*/ 273845 w 273894"/>
                <a:gd name="connsiteY2-460" fmla="*/ 3581399 h 3776859"/>
                <a:gd name="connsiteX3-461" fmla="*/ 247651 w 273894"/>
                <a:gd name="connsiteY3-462" fmla="*/ 3702843 h 3776859"/>
                <a:gd name="connsiteX4-463" fmla="*/ 223839 w 273894"/>
                <a:gd name="connsiteY4-464" fmla="*/ 3631404 h 3776859"/>
                <a:gd name="connsiteX5-465" fmla="*/ 166689 w 273894"/>
                <a:gd name="connsiteY5-466" fmla="*/ 3776661 h 3776859"/>
                <a:gd name="connsiteX6-467" fmla="*/ 104776 w 273894"/>
                <a:gd name="connsiteY6-468" fmla="*/ 3664743 h 3776859"/>
                <a:gd name="connsiteX7-469" fmla="*/ 57151 w 273894"/>
                <a:gd name="connsiteY7-470" fmla="*/ 3750467 h 3776859"/>
                <a:gd name="connsiteX8-471" fmla="*/ 1 w 273894"/>
                <a:gd name="connsiteY8-472" fmla="*/ 3609974 h 3776859"/>
                <a:gd name="connsiteX9-473" fmla="*/ 0 w 273894"/>
                <a:gd name="connsiteY9-474" fmla="*/ 0 h 3776859"/>
                <a:gd name="connsiteX0-475" fmla="*/ 0 w 273894"/>
                <a:gd name="connsiteY0-476" fmla="*/ 0 h 3776859"/>
                <a:gd name="connsiteX1-477" fmla="*/ 272825 w 273894"/>
                <a:gd name="connsiteY1-478" fmla="*/ 0 h 3776859"/>
                <a:gd name="connsiteX2-479" fmla="*/ 273845 w 273894"/>
                <a:gd name="connsiteY2-480" fmla="*/ 3581399 h 3776859"/>
                <a:gd name="connsiteX3-481" fmla="*/ 247651 w 273894"/>
                <a:gd name="connsiteY3-482" fmla="*/ 3702843 h 3776859"/>
                <a:gd name="connsiteX4-483" fmla="*/ 223839 w 273894"/>
                <a:gd name="connsiteY4-484" fmla="*/ 3631404 h 3776859"/>
                <a:gd name="connsiteX5-485" fmla="*/ 166689 w 273894"/>
                <a:gd name="connsiteY5-486" fmla="*/ 3776661 h 3776859"/>
                <a:gd name="connsiteX6-487" fmla="*/ 104776 w 273894"/>
                <a:gd name="connsiteY6-488" fmla="*/ 3664743 h 3776859"/>
                <a:gd name="connsiteX7-489" fmla="*/ 57151 w 273894"/>
                <a:gd name="connsiteY7-490" fmla="*/ 3750467 h 3776859"/>
                <a:gd name="connsiteX8-491" fmla="*/ 1 w 273894"/>
                <a:gd name="connsiteY8-492" fmla="*/ 3609974 h 3776859"/>
                <a:gd name="connsiteX9-493" fmla="*/ 0 w 273894"/>
                <a:gd name="connsiteY9-494" fmla="*/ 0 h 3776859"/>
                <a:gd name="connsiteX0-495" fmla="*/ 0 w 273845"/>
                <a:gd name="connsiteY0-496" fmla="*/ 0 h 3776859"/>
                <a:gd name="connsiteX1-497" fmla="*/ 272825 w 273845"/>
                <a:gd name="connsiteY1-498" fmla="*/ 0 h 3776859"/>
                <a:gd name="connsiteX2-499" fmla="*/ 273845 w 273845"/>
                <a:gd name="connsiteY2-500" fmla="*/ 3581399 h 3776859"/>
                <a:gd name="connsiteX3-501" fmla="*/ 247651 w 273845"/>
                <a:gd name="connsiteY3-502" fmla="*/ 3702843 h 3776859"/>
                <a:gd name="connsiteX4-503" fmla="*/ 223839 w 273845"/>
                <a:gd name="connsiteY4-504" fmla="*/ 3631404 h 3776859"/>
                <a:gd name="connsiteX5-505" fmla="*/ 166689 w 273845"/>
                <a:gd name="connsiteY5-506" fmla="*/ 3776661 h 3776859"/>
                <a:gd name="connsiteX6-507" fmla="*/ 104776 w 273845"/>
                <a:gd name="connsiteY6-508" fmla="*/ 3664743 h 3776859"/>
                <a:gd name="connsiteX7-509" fmla="*/ 57151 w 273845"/>
                <a:gd name="connsiteY7-510" fmla="*/ 3750467 h 3776859"/>
                <a:gd name="connsiteX8-511" fmla="*/ 1 w 273845"/>
                <a:gd name="connsiteY8-512" fmla="*/ 3609974 h 3776859"/>
                <a:gd name="connsiteX9-513" fmla="*/ 0 w 273845"/>
                <a:gd name="connsiteY9-514" fmla="*/ 0 h 3776859"/>
                <a:gd name="connsiteX0-515" fmla="*/ 0 w 273845"/>
                <a:gd name="connsiteY0-516" fmla="*/ 0 h 3776859"/>
                <a:gd name="connsiteX1-517" fmla="*/ 272825 w 273845"/>
                <a:gd name="connsiteY1-518" fmla="*/ 0 h 3776859"/>
                <a:gd name="connsiteX2-519" fmla="*/ 273845 w 273845"/>
                <a:gd name="connsiteY2-520" fmla="*/ 3581399 h 3776859"/>
                <a:gd name="connsiteX3-521" fmla="*/ 252414 w 273845"/>
                <a:gd name="connsiteY3-522" fmla="*/ 3702843 h 3776859"/>
                <a:gd name="connsiteX4-523" fmla="*/ 223839 w 273845"/>
                <a:gd name="connsiteY4-524" fmla="*/ 3631404 h 3776859"/>
                <a:gd name="connsiteX5-525" fmla="*/ 166689 w 273845"/>
                <a:gd name="connsiteY5-526" fmla="*/ 3776661 h 3776859"/>
                <a:gd name="connsiteX6-527" fmla="*/ 104776 w 273845"/>
                <a:gd name="connsiteY6-528" fmla="*/ 3664743 h 3776859"/>
                <a:gd name="connsiteX7-529" fmla="*/ 57151 w 273845"/>
                <a:gd name="connsiteY7-530" fmla="*/ 3750467 h 3776859"/>
                <a:gd name="connsiteX8-531" fmla="*/ 1 w 273845"/>
                <a:gd name="connsiteY8-532" fmla="*/ 3609974 h 3776859"/>
                <a:gd name="connsiteX9-533" fmla="*/ 0 w 273845"/>
                <a:gd name="connsiteY9-534" fmla="*/ 0 h 3776859"/>
                <a:gd name="connsiteX0-535" fmla="*/ 0 w 273845"/>
                <a:gd name="connsiteY0-536" fmla="*/ 0 h 3776859"/>
                <a:gd name="connsiteX1-537" fmla="*/ 272825 w 273845"/>
                <a:gd name="connsiteY1-538" fmla="*/ 0 h 3776859"/>
                <a:gd name="connsiteX2-539" fmla="*/ 273845 w 273845"/>
                <a:gd name="connsiteY2-540" fmla="*/ 3581399 h 3776859"/>
                <a:gd name="connsiteX3-541" fmla="*/ 252414 w 273845"/>
                <a:gd name="connsiteY3-542" fmla="*/ 3702843 h 3776859"/>
                <a:gd name="connsiteX4-543" fmla="*/ 223839 w 273845"/>
                <a:gd name="connsiteY4-544" fmla="*/ 3631404 h 3776859"/>
                <a:gd name="connsiteX5-545" fmla="*/ 166689 w 273845"/>
                <a:gd name="connsiteY5-546" fmla="*/ 3776661 h 3776859"/>
                <a:gd name="connsiteX6-547" fmla="*/ 104776 w 273845"/>
                <a:gd name="connsiteY6-548" fmla="*/ 3664743 h 3776859"/>
                <a:gd name="connsiteX7-549" fmla="*/ 57151 w 273845"/>
                <a:gd name="connsiteY7-550" fmla="*/ 3750467 h 3776859"/>
                <a:gd name="connsiteX8-551" fmla="*/ 1 w 273845"/>
                <a:gd name="connsiteY8-552" fmla="*/ 3609974 h 3776859"/>
                <a:gd name="connsiteX9-553" fmla="*/ 0 w 273845"/>
                <a:gd name="connsiteY9-554" fmla="*/ 0 h 3776859"/>
                <a:gd name="connsiteX0-555" fmla="*/ 0 w 273845"/>
                <a:gd name="connsiteY0-556" fmla="*/ 0 h 3776859"/>
                <a:gd name="connsiteX1-557" fmla="*/ 272825 w 273845"/>
                <a:gd name="connsiteY1-558" fmla="*/ 0 h 3776859"/>
                <a:gd name="connsiteX2-559" fmla="*/ 273845 w 273845"/>
                <a:gd name="connsiteY2-560" fmla="*/ 3581399 h 3776859"/>
                <a:gd name="connsiteX3-561" fmla="*/ 245270 w 273845"/>
                <a:gd name="connsiteY3-562" fmla="*/ 3702843 h 3776859"/>
                <a:gd name="connsiteX4-563" fmla="*/ 223839 w 273845"/>
                <a:gd name="connsiteY4-564" fmla="*/ 3631404 h 3776859"/>
                <a:gd name="connsiteX5-565" fmla="*/ 166689 w 273845"/>
                <a:gd name="connsiteY5-566" fmla="*/ 3776661 h 3776859"/>
                <a:gd name="connsiteX6-567" fmla="*/ 104776 w 273845"/>
                <a:gd name="connsiteY6-568" fmla="*/ 3664743 h 3776859"/>
                <a:gd name="connsiteX7-569" fmla="*/ 57151 w 273845"/>
                <a:gd name="connsiteY7-570" fmla="*/ 3750467 h 3776859"/>
                <a:gd name="connsiteX8-571" fmla="*/ 1 w 273845"/>
                <a:gd name="connsiteY8-572" fmla="*/ 3609974 h 3776859"/>
                <a:gd name="connsiteX9-573" fmla="*/ 0 w 273845"/>
                <a:gd name="connsiteY9-574" fmla="*/ 0 h 3776859"/>
                <a:gd name="connsiteX0-575" fmla="*/ 0 w 273845"/>
                <a:gd name="connsiteY0-576" fmla="*/ 0 h 3776859"/>
                <a:gd name="connsiteX1-577" fmla="*/ 272825 w 273845"/>
                <a:gd name="connsiteY1-578" fmla="*/ 0 h 3776859"/>
                <a:gd name="connsiteX2-579" fmla="*/ 273845 w 273845"/>
                <a:gd name="connsiteY2-580" fmla="*/ 3581399 h 3776859"/>
                <a:gd name="connsiteX3-581" fmla="*/ 245270 w 273845"/>
                <a:gd name="connsiteY3-582" fmla="*/ 3702843 h 3776859"/>
                <a:gd name="connsiteX4-583" fmla="*/ 223839 w 273845"/>
                <a:gd name="connsiteY4-584" fmla="*/ 3631404 h 3776859"/>
                <a:gd name="connsiteX5-585" fmla="*/ 166689 w 273845"/>
                <a:gd name="connsiteY5-586" fmla="*/ 3776661 h 3776859"/>
                <a:gd name="connsiteX6-587" fmla="*/ 104776 w 273845"/>
                <a:gd name="connsiteY6-588" fmla="*/ 3664743 h 3776859"/>
                <a:gd name="connsiteX7-589" fmla="*/ 57151 w 273845"/>
                <a:gd name="connsiteY7-590" fmla="*/ 3750467 h 3776859"/>
                <a:gd name="connsiteX8-591" fmla="*/ 1 w 273845"/>
                <a:gd name="connsiteY8-592" fmla="*/ 3609974 h 3776859"/>
                <a:gd name="connsiteX9-593" fmla="*/ 0 w 273845"/>
                <a:gd name="connsiteY9-594" fmla="*/ 0 h 3776859"/>
                <a:gd name="connsiteX0-595" fmla="*/ 0 w 273845"/>
                <a:gd name="connsiteY0-596" fmla="*/ 0 h 3776859"/>
                <a:gd name="connsiteX1-597" fmla="*/ 272825 w 273845"/>
                <a:gd name="connsiteY1-598" fmla="*/ 0 h 3776859"/>
                <a:gd name="connsiteX2-599" fmla="*/ 273845 w 273845"/>
                <a:gd name="connsiteY2-600" fmla="*/ 3581399 h 3776859"/>
                <a:gd name="connsiteX3-601" fmla="*/ 245270 w 273845"/>
                <a:gd name="connsiteY3-602" fmla="*/ 3702843 h 3776859"/>
                <a:gd name="connsiteX4-603" fmla="*/ 223839 w 273845"/>
                <a:gd name="connsiteY4-604" fmla="*/ 3631404 h 3776859"/>
                <a:gd name="connsiteX5-605" fmla="*/ 166689 w 273845"/>
                <a:gd name="connsiteY5-606" fmla="*/ 3776661 h 3776859"/>
                <a:gd name="connsiteX6-607" fmla="*/ 104776 w 273845"/>
                <a:gd name="connsiteY6-608" fmla="*/ 3664743 h 3776859"/>
                <a:gd name="connsiteX7-609" fmla="*/ 57151 w 273845"/>
                <a:gd name="connsiteY7-610" fmla="*/ 3750467 h 3776859"/>
                <a:gd name="connsiteX8-611" fmla="*/ 1 w 273845"/>
                <a:gd name="connsiteY8-612" fmla="*/ 3609974 h 3776859"/>
                <a:gd name="connsiteX9-613" fmla="*/ 0 w 273845"/>
                <a:gd name="connsiteY9-614" fmla="*/ 0 h 3776859"/>
                <a:gd name="connsiteX0-615" fmla="*/ 0 w 273845"/>
                <a:gd name="connsiteY0-616" fmla="*/ 0 h 3776859"/>
                <a:gd name="connsiteX1-617" fmla="*/ 272825 w 273845"/>
                <a:gd name="connsiteY1-618" fmla="*/ 0 h 3776859"/>
                <a:gd name="connsiteX2-619" fmla="*/ 273845 w 273845"/>
                <a:gd name="connsiteY2-620" fmla="*/ 3581399 h 3776859"/>
                <a:gd name="connsiteX3-621" fmla="*/ 245270 w 273845"/>
                <a:gd name="connsiteY3-622" fmla="*/ 3702843 h 3776859"/>
                <a:gd name="connsiteX4-623" fmla="*/ 223839 w 273845"/>
                <a:gd name="connsiteY4-624" fmla="*/ 3631404 h 3776859"/>
                <a:gd name="connsiteX5-625" fmla="*/ 166689 w 273845"/>
                <a:gd name="connsiteY5-626" fmla="*/ 3776661 h 3776859"/>
                <a:gd name="connsiteX6-627" fmla="*/ 104776 w 273845"/>
                <a:gd name="connsiteY6-628" fmla="*/ 3664743 h 3776859"/>
                <a:gd name="connsiteX7-629" fmla="*/ 57151 w 273845"/>
                <a:gd name="connsiteY7-630" fmla="*/ 3750467 h 3776859"/>
                <a:gd name="connsiteX8-631" fmla="*/ 1 w 273845"/>
                <a:gd name="connsiteY8-632" fmla="*/ 3609974 h 3776859"/>
                <a:gd name="connsiteX9-633" fmla="*/ 0 w 273845"/>
                <a:gd name="connsiteY9-634" fmla="*/ 0 h 3776859"/>
                <a:gd name="connsiteX0-635" fmla="*/ 0 w 273845"/>
                <a:gd name="connsiteY0-636" fmla="*/ 0 h 3776859"/>
                <a:gd name="connsiteX1-637" fmla="*/ 272825 w 273845"/>
                <a:gd name="connsiteY1-638" fmla="*/ 0 h 3776859"/>
                <a:gd name="connsiteX2-639" fmla="*/ 273845 w 273845"/>
                <a:gd name="connsiteY2-640" fmla="*/ 3581399 h 3776859"/>
                <a:gd name="connsiteX3-641" fmla="*/ 245270 w 273845"/>
                <a:gd name="connsiteY3-642" fmla="*/ 3702843 h 3776859"/>
                <a:gd name="connsiteX4-643" fmla="*/ 223839 w 273845"/>
                <a:gd name="connsiteY4-644" fmla="*/ 3631404 h 3776859"/>
                <a:gd name="connsiteX5-645" fmla="*/ 166689 w 273845"/>
                <a:gd name="connsiteY5-646" fmla="*/ 3776661 h 3776859"/>
                <a:gd name="connsiteX6-647" fmla="*/ 104776 w 273845"/>
                <a:gd name="connsiteY6-648" fmla="*/ 3664743 h 3776859"/>
                <a:gd name="connsiteX7-649" fmla="*/ 57151 w 273845"/>
                <a:gd name="connsiteY7-650" fmla="*/ 3750467 h 3776859"/>
                <a:gd name="connsiteX8-651" fmla="*/ 1 w 273845"/>
                <a:gd name="connsiteY8-652" fmla="*/ 3609974 h 3776859"/>
                <a:gd name="connsiteX9-653" fmla="*/ 0 w 273845"/>
                <a:gd name="connsiteY9-654" fmla="*/ 0 h 3776859"/>
                <a:gd name="connsiteX0-655" fmla="*/ 0 w 273845"/>
                <a:gd name="connsiteY0-656" fmla="*/ 0 h 3776859"/>
                <a:gd name="connsiteX1-657" fmla="*/ 272825 w 273845"/>
                <a:gd name="connsiteY1-658" fmla="*/ 0 h 3776859"/>
                <a:gd name="connsiteX2-659" fmla="*/ 273845 w 273845"/>
                <a:gd name="connsiteY2-660" fmla="*/ 3581399 h 3776859"/>
                <a:gd name="connsiteX3-661" fmla="*/ 245270 w 273845"/>
                <a:gd name="connsiteY3-662" fmla="*/ 3702843 h 3776859"/>
                <a:gd name="connsiteX4-663" fmla="*/ 223839 w 273845"/>
                <a:gd name="connsiteY4-664" fmla="*/ 3631404 h 3776859"/>
                <a:gd name="connsiteX5-665" fmla="*/ 166689 w 273845"/>
                <a:gd name="connsiteY5-666" fmla="*/ 3776661 h 3776859"/>
                <a:gd name="connsiteX6-667" fmla="*/ 104776 w 273845"/>
                <a:gd name="connsiteY6-668" fmla="*/ 3664743 h 3776859"/>
                <a:gd name="connsiteX7-669" fmla="*/ 57151 w 273845"/>
                <a:gd name="connsiteY7-670" fmla="*/ 3750467 h 3776859"/>
                <a:gd name="connsiteX8-671" fmla="*/ 1 w 273845"/>
                <a:gd name="connsiteY8-672" fmla="*/ 3609974 h 3776859"/>
                <a:gd name="connsiteX9-673" fmla="*/ 0 w 273845"/>
                <a:gd name="connsiteY9-674" fmla="*/ 0 h 3776859"/>
                <a:gd name="connsiteX0-675" fmla="*/ 0 w 273845"/>
                <a:gd name="connsiteY0-676" fmla="*/ 0 h 3776859"/>
                <a:gd name="connsiteX1-677" fmla="*/ 272825 w 273845"/>
                <a:gd name="connsiteY1-678" fmla="*/ 0 h 3776859"/>
                <a:gd name="connsiteX2-679" fmla="*/ 273845 w 273845"/>
                <a:gd name="connsiteY2-680" fmla="*/ 3581399 h 3776859"/>
                <a:gd name="connsiteX3-681" fmla="*/ 245270 w 273845"/>
                <a:gd name="connsiteY3-682" fmla="*/ 3702843 h 3776859"/>
                <a:gd name="connsiteX4-683" fmla="*/ 223839 w 273845"/>
                <a:gd name="connsiteY4-684" fmla="*/ 3631404 h 3776859"/>
                <a:gd name="connsiteX5-685" fmla="*/ 166689 w 273845"/>
                <a:gd name="connsiteY5-686" fmla="*/ 3776661 h 3776859"/>
                <a:gd name="connsiteX6-687" fmla="*/ 104776 w 273845"/>
                <a:gd name="connsiteY6-688" fmla="*/ 3664743 h 3776859"/>
                <a:gd name="connsiteX7-689" fmla="*/ 57151 w 273845"/>
                <a:gd name="connsiteY7-690" fmla="*/ 3750467 h 3776859"/>
                <a:gd name="connsiteX8-691" fmla="*/ 1 w 273845"/>
                <a:gd name="connsiteY8-692" fmla="*/ 3609974 h 3776859"/>
                <a:gd name="connsiteX9-693" fmla="*/ 0 w 273845"/>
                <a:gd name="connsiteY9-694" fmla="*/ 0 h 3776859"/>
                <a:gd name="connsiteX0-695" fmla="*/ 0 w 273845"/>
                <a:gd name="connsiteY0-696" fmla="*/ 0 h 3776859"/>
                <a:gd name="connsiteX1-697" fmla="*/ 272825 w 273845"/>
                <a:gd name="connsiteY1-698" fmla="*/ 0 h 3776859"/>
                <a:gd name="connsiteX2-699" fmla="*/ 273845 w 273845"/>
                <a:gd name="connsiteY2-700" fmla="*/ 3581399 h 3776859"/>
                <a:gd name="connsiteX3-701" fmla="*/ 245270 w 273845"/>
                <a:gd name="connsiteY3-702" fmla="*/ 3702843 h 3776859"/>
                <a:gd name="connsiteX4-703" fmla="*/ 223839 w 273845"/>
                <a:gd name="connsiteY4-704" fmla="*/ 3631404 h 3776859"/>
                <a:gd name="connsiteX5-705" fmla="*/ 166689 w 273845"/>
                <a:gd name="connsiteY5-706" fmla="*/ 3776661 h 3776859"/>
                <a:gd name="connsiteX6-707" fmla="*/ 104776 w 273845"/>
                <a:gd name="connsiteY6-708" fmla="*/ 3664743 h 3776859"/>
                <a:gd name="connsiteX7-709" fmla="*/ 57151 w 273845"/>
                <a:gd name="connsiteY7-710" fmla="*/ 3750467 h 3776859"/>
                <a:gd name="connsiteX8-711" fmla="*/ 1 w 273845"/>
                <a:gd name="connsiteY8-712" fmla="*/ 3609974 h 3776859"/>
                <a:gd name="connsiteX9-713" fmla="*/ 0 w 273845"/>
                <a:gd name="connsiteY9-714" fmla="*/ 0 h 377685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51" y="connsiteY7-52"/>
                </a:cxn>
                <a:cxn ang="0">
                  <a:pos x="connsiteX8-69" y="connsiteY8-70"/>
                </a:cxn>
                <a:cxn ang="0">
                  <a:pos x="connsiteX9-89" y="connsiteY9-90"/>
                </a:cxn>
              </a:cxnLst>
              <a:rect l="l" t="t" r="r" b="b"/>
              <a:pathLst>
                <a:path w="273845" h="3776859">
                  <a:moveTo>
                    <a:pt x="0" y="0"/>
                  </a:moveTo>
                  <a:lnTo>
                    <a:pt x="272825" y="0"/>
                  </a:lnTo>
                  <a:lnTo>
                    <a:pt x="273845" y="3581399"/>
                  </a:lnTo>
                  <a:cubicBezTo>
                    <a:pt x="269876" y="3659980"/>
                    <a:pt x="258763" y="3688555"/>
                    <a:pt x="245270" y="3702843"/>
                  </a:cubicBezTo>
                  <a:cubicBezTo>
                    <a:pt x="228204" y="3675061"/>
                    <a:pt x="236936" y="3619101"/>
                    <a:pt x="223839" y="3631404"/>
                  </a:cubicBezTo>
                  <a:cubicBezTo>
                    <a:pt x="210742" y="3643707"/>
                    <a:pt x="186533" y="3771105"/>
                    <a:pt x="166689" y="3776661"/>
                  </a:cubicBezTo>
                  <a:cubicBezTo>
                    <a:pt x="146845" y="3782217"/>
                    <a:pt x="123032" y="3669109"/>
                    <a:pt x="104776" y="3664743"/>
                  </a:cubicBezTo>
                  <a:cubicBezTo>
                    <a:pt x="86520" y="3660377"/>
                    <a:pt x="74614" y="3759595"/>
                    <a:pt x="57151" y="3750467"/>
                  </a:cubicBezTo>
                  <a:cubicBezTo>
                    <a:pt x="28576" y="3725068"/>
                    <a:pt x="9527" y="3661568"/>
                    <a:pt x="1" y="3609974"/>
                  </a:cubicBezTo>
                  <a:cubicBezTo>
                    <a:pt x="1" y="2406649"/>
                    <a:pt x="0" y="1203325"/>
                    <a:pt x="0" y="0"/>
                  </a:cubicBezTo>
                  <a:close/>
                </a:path>
              </a:pathLst>
            </a:custGeom>
            <a:gradFill flip="none" rotWithShape="1">
              <a:gsLst>
                <a:gs pos="83000">
                  <a:srgbClr val="585656"/>
                </a:gs>
                <a:gs pos="82000">
                  <a:srgbClr val="585656"/>
                </a:gs>
                <a:gs pos="34000">
                  <a:srgbClr val="585656">
                    <a:lumMod val="75000"/>
                  </a:srgbClr>
                </a:gs>
                <a:gs pos="0">
                  <a:srgbClr val="585656"/>
                </a:gs>
                <a:gs pos="38000">
                  <a:srgbClr val="585656"/>
                </a:gs>
                <a:gs pos="100000">
                  <a:srgbClr val="585656"/>
                </a:gs>
              </a:gsLst>
              <a:lin ang="0" scaled="1"/>
              <a:tileRect/>
            </a:gradFill>
            <a:ln w="3175" cap="flat" cmpd="sng" algn="ctr">
              <a:noFill/>
              <a:prstDash val="solid"/>
            </a:ln>
            <a:effectLst/>
          </p:spPr>
          <p:txBody>
            <a:bodyPr rtlCol="0" anchor="ctr"/>
            <a:lstStyle>
              <a:defPPr>
                <a:defRPr lang="en-US"/>
              </a:defPPr>
              <a:lvl1pPr marL="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1pPr>
              <a:lvl2pPr marL="4572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2pPr>
              <a:lvl3pPr marL="9144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3pPr>
              <a:lvl4pPr marL="13716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4pPr>
              <a:lvl5pPr marL="18288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5pPr>
              <a:lvl6pPr marL="22860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6pPr>
              <a:lvl7pPr marL="27432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7pPr>
              <a:lvl8pPr marL="32004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8pPr>
              <a:lvl9pPr marL="36576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9p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p:txBody>
        </p:sp>
        <p:sp>
          <p:nvSpPr>
            <p:cNvPr id="46" name="Rectangle 23"/>
            <p:cNvSpPr/>
            <p:nvPr/>
          </p:nvSpPr>
          <p:spPr>
            <a:xfrm>
              <a:off x="1749115" y="2000670"/>
              <a:ext cx="222547" cy="452397"/>
            </a:xfrm>
            <a:prstGeom prst="rect">
              <a:avLst/>
            </a:prstGeom>
            <a:gradFill flip="none" rotWithShape="1">
              <a:gsLst>
                <a:gs pos="0">
                  <a:sysClr val="window" lastClr="FFFFFF">
                    <a:lumMod val="75000"/>
                  </a:sysClr>
                </a:gs>
                <a:gs pos="27000">
                  <a:srgbClr val="F2F2F2">
                    <a:lumMod val="0"/>
                    <a:lumOff val="100000"/>
                  </a:srgbClr>
                </a:gs>
                <a:gs pos="100000">
                  <a:sysClr val="window" lastClr="FFFFFF">
                    <a:lumMod val="50000"/>
                  </a:sysClr>
                </a:gs>
              </a:gsLst>
              <a:lin ang="10800000" scaled="1"/>
              <a:tileRect/>
            </a:gradFill>
            <a:ln w="3175" cap="flat" cmpd="sng" algn="ctr">
              <a:noFill/>
              <a:prstDash val="solid"/>
            </a:ln>
            <a:effectLst/>
          </p:spPr>
          <p:txBody>
            <a:bodyPr rtlCol="0" anchor="ctr"/>
            <a:lstStyle>
              <a:defPPr>
                <a:defRPr lang="en-US"/>
              </a:defPPr>
              <a:lvl1pPr marL="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1pPr>
              <a:lvl2pPr marL="4572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2pPr>
              <a:lvl3pPr marL="9144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3pPr>
              <a:lvl4pPr marL="13716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4pPr>
              <a:lvl5pPr marL="18288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5pPr>
              <a:lvl6pPr marL="22860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6pPr>
              <a:lvl7pPr marL="27432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7pPr>
              <a:lvl8pPr marL="32004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8pPr>
              <a:lvl9pPr marL="36576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9p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p:txBody>
        </p:sp>
        <p:sp>
          <p:nvSpPr>
            <p:cNvPr id="47" name="Rectangle 24"/>
            <p:cNvSpPr/>
            <p:nvPr/>
          </p:nvSpPr>
          <p:spPr>
            <a:xfrm>
              <a:off x="1773534" y="1844824"/>
              <a:ext cx="173709" cy="155846"/>
            </a:xfrm>
            <a:prstGeom prst="rect">
              <a:avLst/>
            </a:prstGeom>
            <a:solidFill>
              <a:srgbClr val="585656"/>
            </a:solidFill>
            <a:ln w="3175" cap="flat" cmpd="sng" algn="ctr">
              <a:noFill/>
              <a:prstDash val="solid"/>
            </a:ln>
            <a:effectLst/>
          </p:spPr>
          <p:txBody>
            <a:bodyPr rtlCol="0" anchor="ctr"/>
            <a:lstStyle>
              <a:defPPr>
                <a:defRPr lang="en-US"/>
              </a:defPPr>
              <a:lvl1pPr marL="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1pPr>
              <a:lvl2pPr marL="4572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2pPr>
              <a:lvl3pPr marL="9144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3pPr>
              <a:lvl4pPr marL="13716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4pPr>
              <a:lvl5pPr marL="18288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5pPr>
              <a:lvl6pPr marL="22860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6pPr>
              <a:lvl7pPr marL="27432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7pPr>
              <a:lvl8pPr marL="32004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8pPr>
              <a:lvl9pPr marL="36576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9p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p:txBody>
        </p:sp>
        <p:sp>
          <p:nvSpPr>
            <p:cNvPr id="48" name="Freeform 25"/>
            <p:cNvSpPr/>
            <p:nvPr/>
          </p:nvSpPr>
          <p:spPr>
            <a:xfrm rot="5400000">
              <a:off x="1772826" y="5701282"/>
              <a:ext cx="175121" cy="59671"/>
            </a:xfrm>
            <a:custGeom>
              <a:avLst/>
              <a:gdLst>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0-1" fmla="*/ 0 w 226544"/>
                <a:gd name="connsiteY0-2" fmla="*/ 35306 h 70612"/>
                <a:gd name="connsiteX1-3" fmla="*/ 27685 w 226544"/>
                <a:gd name="connsiteY1-4" fmla="*/ 0 h 70612"/>
                <a:gd name="connsiteX2-5" fmla="*/ 226544 w 226544"/>
                <a:gd name="connsiteY2-6" fmla="*/ 35306 h 70612"/>
                <a:gd name="connsiteX3-7" fmla="*/ 27685 w 226544"/>
                <a:gd name="connsiteY3-8" fmla="*/ 70612 h 70612"/>
                <a:gd name="connsiteX4" fmla="*/ 0 w 226544"/>
                <a:gd name="connsiteY4" fmla="*/ 35306 h 70612"/>
                <a:gd name="connsiteX0-9" fmla="*/ 0 w 226544"/>
                <a:gd name="connsiteY0-10" fmla="*/ 35306 h 70612"/>
                <a:gd name="connsiteX1-11" fmla="*/ 27685 w 226544"/>
                <a:gd name="connsiteY1-12" fmla="*/ 0 h 70612"/>
                <a:gd name="connsiteX2-13" fmla="*/ 226544 w 226544"/>
                <a:gd name="connsiteY2-14" fmla="*/ 35306 h 70612"/>
                <a:gd name="connsiteX3-15" fmla="*/ 27685 w 226544"/>
                <a:gd name="connsiteY3-16" fmla="*/ 70612 h 70612"/>
                <a:gd name="connsiteX4-17" fmla="*/ 0 w 226544"/>
                <a:gd name="connsiteY4-18" fmla="*/ 35306 h 70612"/>
                <a:gd name="connsiteX0-19" fmla="*/ 0 w 226544"/>
                <a:gd name="connsiteY0-20" fmla="*/ 35306 h 70612"/>
                <a:gd name="connsiteX1-21" fmla="*/ 27685 w 226544"/>
                <a:gd name="connsiteY1-22" fmla="*/ 0 h 70612"/>
                <a:gd name="connsiteX2-23" fmla="*/ 226544 w 226544"/>
                <a:gd name="connsiteY2-24" fmla="*/ 35306 h 70612"/>
                <a:gd name="connsiteX3-25" fmla="*/ 27685 w 226544"/>
                <a:gd name="connsiteY3-26" fmla="*/ 70612 h 70612"/>
                <a:gd name="connsiteX4-27" fmla="*/ 0 w 226544"/>
                <a:gd name="connsiteY4-28" fmla="*/ 35306 h 70612"/>
                <a:gd name="connsiteX0-29" fmla="*/ 0 w 226544"/>
                <a:gd name="connsiteY0-30" fmla="*/ 35306 h 70612"/>
                <a:gd name="connsiteX1-31" fmla="*/ 27685 w 226544"/>
                <a:gd name="connsiteY1-32" fmla="*/ 0 h 70612"/>
                <a:gd name="connsiteX2-33" fmla="*/ 226544 w 226544"/>
                <a:gd name="connsiteY2-34" fmla="*/ 35306 h 70612"/>
                <a:gd name="connsiteX3-35" fmla="*/ 27685 w 226544"/>
                <a:gd name="connsiteY3-36" fmla="*/ 70612 h 70612"/>
                <a:gd name="connsiteX4-37" fmla="*/ 0 w 226544"/>
                <a:gd name="connsiteY4-38" fmla="*/ 35306 h 70612"/>
                <a:gd name="connsiteX0-39" fmla="*/ 0 w 226544"/>
                <a:gd name="connsiteY0-40" fmla="*/ 35306 h 70612"/>
                <a:gd name="connsiteX1-41" fmla="*/ 27685 w 226544"/>
                <a:gd name="connsiteY1-42" fmla="*/ 0 h 70612"/>
                <a:gd name="connsiteX2-43" fmla="*/ 226544 w 226544"/>
                <a:gd name="connsiteY2-44" fmla="*/ 35306 h 70612"/>
                <a:gd name="connsiteX3-45" fmla="*/ 27685 w 226544"/>
                <a:gd name="connsiteY3-46" fmla="*/ 70612 h 70612"/>
                <a:gd name="connsiteX4-47" fmla="*/ 0 w 226544"/>
                <a:gd name="connsiteY4-48" fmla="*/ 35306 h 70612"/>
                <a:gd name="connsiteX0-49" fmla="*/ 0 w 226544"/>
                <a:gd name="connsiteY0-50" fmla="*/ 35306 h 70612"/>
                <a:gd name="connsiteX1-51" fmla="*/ 27685 w 226544"/>
                <a:gd name="connsiteY1-52" fmla="*/ 0 h 70612"/>
                <a:gd name="connsiteX2-53" fmla="*/ 226544 w 226544"/>
                <a:gd name="connsiteY2-54" fmla="*/ 35306 h 70612"/>
                <a:gd name="connsiteX3-55" fmla="*/ 27685 w 226544"/>
                <a:gd name="connsiteY3-56" fmla="*/ 70612 h 70612"/>
                <a:gd name="connsiteX4-57" fmla="*/ 0 w 226544"/>
                <a:gd name="connsiteY4-58" fmla="*/ 35306 h 70612"/>
                <a:gd name="connsiteX0-59" fmla="*/ 0 w 226544"/>
                <a:gd name="connsiteY0-60" fmla="*/ 35306 h 70612"/>
                <a:gd name="connsiteX1-61" fmla="*/ 27685 w 226544"/>
                <a:gd name="connsiteY1-62" fmla="*/ 0 h 70612"/>
                <a:gd name="connsiteX2-63" fmla="*/ 226544 w 226544"/>
                <a:gd name="connsiteY2-64" fmla="*/ 35306 h 70612"/>
                <a:gd name="connsiteX3-65" fmla="*/ 27685 w 226544"/>
                <a:gd name="connsiteY3-66" fmla="*/ 70612 h 70612"/>
                <a:gd name="connsiteX4-67" fmla="*/ 0 w 226544"/>
                <a:gd name="connsiteY4-68" fmla="*/ 35306 h 70612"/>
                <a:gd name="connsiteX0-69" fmla="*/ 0 w 226544"/>
                <a:gd name="connsiteY0-70" fmla="*/ 35306 h 70612"/>
                <a:gd name="connsiteX1-71" fmla="*/ 27685 w 226544"/>
                <a:gd name="connsiteY1-72" fmla="*/ 0 h 70612"/>
                <a:gd name="connsiteX2-73" fmla="*/ 226544 w 226544"/>
                <a:gd name="connsiteY2-74" fmla="*/ 35306 h 70612"/>
                <a:gd name="connsiteX3-75" fmla="*/ 27685 w 226544"/>
                <a:gd name="connsiteY3-76" fmla="*/ 70612 h 70612"/>
                <a:gd name="connsiteX4-77" fmla="*/ 0 w 226544"/>
                <a:gd name="connsiteY4-78" fmla="*/ 35306 h 70612"/>
                <a:gd name="connsiteX0-79" fmla="*/ 0 w 226544"/>
                <a:gd name="connsiteY0-80" fmla="*/ 35306 h 70612"/>
                <a:gd name="connsiteX1-81" fmla="*/ 27685 w 226544"/>
                <a:gd name="connsiteY1-82" fmla="*/ 0 h 70612"/>
                <a:gd name="connsiteX2-83" fmla="*/ 226544 w 226544"/>
                <a:gd name="connsiteY2-84" fmla="*/ 35306 h 70612"/>
                <a:gd name="connsiteX3-85" fmla="*/ 27685 w 226544"/>
                <a:gd name="connsiteY3-86" fmla="*/ 70612 h 70612"/>
                <a:gd name="connsiteX4-87" fmla="*/ 0 w 226544"/>
                <a:gd name="connsiteY4-88" fmla="*/ 35306 h 70612"/>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226544" h="70612">
                  <a:moveTo>
                    <a:pt x="0" y="35306"/>
                  </a:moveTo>
                  <a:cubicBezTo>
                    <a:pt x="1521" y="15316"/>
                    <a:pt x="12805" y="4576"/>
                    <a:pt x="27685" y="0"/>
                  </a:cubicBezTo>
                  <a:lnTo>
                    <a:pt x="226544" y="35306"/>
                  </a:lnTo>
                  <a:lnTo>
                    <a:pt x="27685" y="70612"/>
                  </a:lnTo>
                  <a:cubicBezTo>
                    <a:pt x="11264" y="65009"/>
                    <a:pt x="1007" y="52726"/>
                    <a:pt x="0" y="35306"/>
                  </a:cubicBezTo>
                  <a:close/>
                </a:path>
              </a:pathLst>
            </a:custGeom>
            <a:solidFill>
              <a:srgbClr val="4C504C"/>
            </a:solidFill>
            <a:ln w="3175" cap="flat" cmpd="sng" algn="ctr">
              <a:noFill/>
              <a:prstDash val="solid"/>
            </a:ln>
            <a:effectLst/>
          </p:spPr>
          <p:txBody>
            <a:bodyPr rtlCol="0" anchor="ctr"/>
            <a:lstStyle>
              <a:defPPr>
                <a:defRPr lang="en-US"/>
              </a:defPPr>
              <a:lvl1pPr marL="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1pPr>
              <a:lvl2pPr marL="4572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2pPr>
              <a:lvl3pPr marL="9144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3pPr>
              <a:lvl4pPr marL="13716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4pPr>
              <a:lvl5pPr marL="18288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5pPr>
              <a:lvl6pPr marL="22860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6pPr>
              <a:lvl7pPr marL="27432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7pPr>
              <a:lvl8pPr marL="32004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8pPr>
              <a:lvl9pPr marL="36576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9p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p:txBody>
        </p:sp>
        <p:cxnSp>
          <p:nvCxnSpPr>
            <p:cNvPr id="49" name="Straight Connector 26"/>
            <p:cNvCxnSpPr/>
            <p:nvPr/>
          </p:nvCxnSpPr>
          <p:spPr>
            <a:xfrm>
              <a:off x="1749115" y="2053934"/>
              <a:ext cx="223766" cy="0"/>
            </a:xfrm>
            <a:prstGeom prst="line">
              <a:avLst/>
            </a:prstGeom>
            <a:noFill/>
            <a:ln w="9525" cap="flat" cmpd="sng" algn="ctr">
              <a:solidFill>
                <a:sysClr val="window" lastClr="FFFFFF">
                  <a:lumMod val="65000"/>
                </a:sysClr>
              </a:solidFill>
              <a:prstDash val="solid"/>
            </a:ln>
            <a:effectLst/>
          </p:spPr>
        </p:cxnSp>
        <p:cxnSp>
          <p:nvCxnSpPr>
            <p:cNvPr id="50" name="Straight Connector 27"/>
            <p:cNvCxnSpPr/>
            <p:nvPr/>
          </p:nvCxnSpPr>
          <p:spPr>
            <a:xfrm>
              <a:off x="1749115" y="2111984"/>
              <a:ext cx="223766" cy="0"/>
            </a:xfrm>
            <a:prstGeom prst="line">
              <a:avLst/>
            </a:prstGeom>
            <a:noFill/>
            <a:ln w="9525" cap="flat" cmpd="sng" algn="ctr">
              <a:solidFill>
                <a:sysClr val="window" lastClr="FFFFFF">
                  <a:lumMod val="65000"/>
                </a:sysClr>
              </a:solidFill>
              <a:prstDash val="solid"/>
            </a:ln>
            <a:effectLst/>
          </p:spPr>
        </p:cxnSp>
        <p:cxnSp>
          <p:nvCxnSpPr>
            <p:cNvPr id="51" name="Straight Connector 28"/>
            <p:cNvCxnSpPr/>
            <p:nvPr/>
          </p:nvCxnSpPr>
          <p:spPr>
            <a:xfrm>
              <a:off x="1749115" y="2170033"/>
              <a:ext cx="223766" cy="0"/>
            </a:xfrm>
            <a:prstGeom prst="line">
              <a:avLst/>
            </a:prstGeom>
            <a:noFill/>
            <a:ln w="9525" cap="flat" cmpd="sng" algn="ctr">
              <a:solidFill>
                <a:sysClr val="window" lastClr="FFFFFF">
                  <a:lumMod val="65000"/>
                </a:sysClr>
              </a:solidFill>
              <a:prstDash val="solid"/>
            </a:ln>
            <a:effectLst/>
          </p:spPr>
        </p:cxnSp>
        <p:cxnSp>
          <p:nvCxnSpPr>
            <p:cNvPr id="52" name="Straight Connector 29"/>
            <p:cNvCxnSpPr/>
            <p:nvPr/>
          </p:nvCxnSpPr>
          <p:spPr>
            <a:xfrm>
              <a:off x="1749115" y="2228083"/>
              <a:ext cx="223766" cy="0"/>
            </a:xfrm>
            <a:prstGeom prst="line">
              <a:avLst/>
            </a:prstGeom>
            <a:noFill/>
            <a:ln w="9525" cap="flat" cmpd="sng" algn="ctr">
              <a:solidFill>
                <a:sysClr val="window" lastClr="FFFFFF">
                  <a:lumMod val="65000"/>
                </a:sysClr>
              </a:solidFill>
              <a:prstDash val="solid"/>
            </a:ln>
            <a:effectLst/>
          </p:spPr>
        </p:cxnSp>
        <p:cxnSp>
          <p:nvCxnSpPr>
            <p:cNvPr id="53" name="Straight Connector 30"/>
            <p:cNvCxnSpPr/>
            <p:nvPr/>
          </p:nvCxnSpPr>
          <p:spPr>
            <a:xfrm>
              <a:off x="1749115" y="2286133"/>
              <a:ext cx="223766" cy="0"/>
            </a:xfrm>
            <a:prstGeom prst="line">
              <a:avLst/>
            </a:prstGeom>
            <a:noFill/>
            <a:ln w="9525" cap="flat" cmpd="sng" algn="ctr">
              <a:solidFill>
                <a:sysClr val="window" lastClr="FFFFFF">
                  <a:lumMod val="65000"/>
                </a:sysClr>
              </a:solidFill>
              <a:prstDash val="solid"/>
            </a:ln>
            <a:effectLst/>
          </p:spPr>
        </p:cxnSp>
        <p:cxnSp>
          <p:nvCxnSpPr>
            <p:cNvPr id="54" name="Straight Connector 31"/>
            <p:cNvCxnSpPr/>
            <p:nvPr/>
          </p:nvCxnSpPr>
          <p:spPr>
            <a:xfrm>
              <a:off x="1749115" y="2344182"/>
              <a:ext cx="223766" cy="0"/>
            </a:xfrm>
            <a:prstGeom prst="line">
              <a:avLst/>
            </a:prstGeom>
            <a:noFill/>
            <a:ln w="9525" cap="flat" cmpd="sng" algn="ctr">
              <a:solidFill>
                <a:sysClr val="window" lastClr="FFFFFF">
                  <a:lumMod val="65000"/>
                </a:sysClr>
              </a:solidFill>
              <a:prstDash val="solid"/>
            </a:ln>
            <a:effectLst/>
          </p:spPr>
        </p:cxnSp>
        <p:cxnSp>
          <p:nvCxnSpPr>
            <p:cNvPr id="55" name="Straight Connector 32"/>
            <p:cNvCxnSpPr/>
            <p:nvPr/>
          </p:nvCxnSpPr>
          <p:spPr>
            <a:xfrm>
              <a:off x="1749115" y="2402231"/>
              <a:ext cx="223766" cy="0"/>
            </a:xfrm>
            <a:prstGeom prst="line">
              <a:avLst/>
            </a:prstGeom>
            <a:noFill/>
            <a:ln w="9525" cap="flat" cmpd="sng" algn="ctr">
              <a:solidFill>
                <a:sysClr val="window" lastClr="FFFFFF">
                  <a:lumMod val="65000"/>
                </a:sysClr>
              </a:solidFill>
              <a:prstDash val="solid"/>
            </a:ln>
            <a:effectLst/>
          </p:spPr>
        </p:cxnSp>
        <p:sp>
          <p:nvSpPr>
            <p:cNvPr id="24" name="Trapezoid 6"/>
            <p:cNvSpPr/>
            <p:nvPr/>
          </p:nvSpPr>
          <p:spPr>
            <a:xfrm rot="16200000">
              <a:off x="1459984" y="4613556"/>
              <a:ext cx="532661" cy="45603"/>
            </a:xfrm>
            <a:prstGeom prst="trapezoid">
              <a:avLst>
                <a:gd name="adj" fmla="val 69837"/>
              </a:avLst>
            </a:prstGeom>
            <a:solidFill>
              <a:srgbClr val="FFFFFF">
                <a:lumMod val="50000"/>
              </a:srgbClr>
            </a:solidFill>
            <a:ln w="3175" cap="flat" cmpd="sng" algn="ctr">
              <a:noFill/>
              <a:prstDash val="solid"/>
            </a:ln>
            <a:effectLst/>
          </p:spPr>
          <p:txBody>
            <a:bodyPr rtlCol="0" anchor="ctr"/>
            <a:lstStyle>
              <a:defPPr>
                <a:defRPr lang="en-US"/>
              </a:defPPr>
              <a:lvl1pPr marL="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1pPr>
              <a:lvl2pPr marL="4572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2pPr>
              <a:lvl3pPr marL="9144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3pPr>
              <a:lvl4pPr marL="13716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4pPr>
              <a:lvl5pPr marL="18288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5pPr>
              <a:lvl6pPr marL="22860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6pPr>
              <a:lvl7pPr marL="27432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7pPr>
              <a:lvl8pPr marL="32004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8pPr>
              <a:lvl9pPr marL="36576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9p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p:txBody>
        </p:sp>
        <p:sp>
          <p:nvSpPr>
            <p:cNvPr id="25" name="Trapezoid 7"/>
            <p:cNvSpPr/>
            <p:nvPr/>
          </p:nvSpPr>
          <p:spPr>
            <a:xfrm rot="16200000">
              <a:off x="1436775" y="3604858"/>
              <a:ext cx="532661" cy="45603"/>
            </a:xfrm>
            <a:prstGeom prst="trapezoid">
              <a:avLst>
                <a:gd name="adj" fmla="val 69837"/>
              </a:avLst>
            </a:prstGeom>
            <a:solidFill>
              <a:srgbClr val="F0CA67">
                <a:lumMod val="50000"/>
              </a:srgbClr>
            </a:solidFill>
            <a:ln w="3175" cap="flat" cmpd="sng" algn="ctr">
              <a:noFill/>
              <a:prstDash val="solid"/>
            </a:ln>
            <a:effectLst/>
          </p:spPr>
          <p:txBody>
            <a:bodyPr rtlCol="0" anchor="ctr"/>
            <a:lstStyle>
              <a:defPPr>
                <a:defRPr lang="en-US"/>
              </a:defPPr>
              <a:lvl1pPr marL="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1pPr>
              <a:lvl2pPr marL="4572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2pPr>
              <a:lvl3pPr marL="9144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3pPr>
              <a:lvl4pPr marL="13716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4pPr>
              <a:lvl5pPr marL="18288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5pPr>
              <a:lvl6pPr marL="22860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6pPr>
              <a:lvl7pPr marL="27432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7pPr>
              <a:lvl8pPr marL="32004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8pPr>
              <a:lvl9pPr marL="36576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9p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p:txBody>
        </p:sp>
        <p:sp>
          <p:nvSpPr>
            <p:cNvPr id="15" name="Trapezoid 8"/>
            <p:cNvSpPr/>
            <p:nvPr/>
          </p:nvSpPr>
          <p:spPr>
            <a:xfrm rot="16200000">
              <a:off x="1459984" y="2745846"/>
              <a:ext cx="532661" cy="45603"/>
            </a:xfrm>
            <a:prstGeom prst="trapezoid">
              <a:avLst>
                <a:gd name="adj" fmla="val 69837"/>
              </a:avLst>
            </a:prstGeom>
            <a:solidFill>
              <a:srgbClr val="5486CB">
                <a:lumMod val="50000"/>
              </a:srgbClr>
            </a:solidFill>
            <a:ln w="3175" cap="flat" cmpd="sng" algn="ctr">
              <a:noFill/>
              <a:prstDash val="solid"/>
            </a:ln>
            <a:effectLst/>
          </p:spPr>
          <p:txBody>
            <a:bodyPr rtlCol="0" anchor="ctr"/>
            <a:lstStyle>
              <a:defPPr>
                <a:defRPr lang="en-US"/>
              </a:defPPr>
              <a:lvl1pPr marL="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1pPr>
              <a:lvl2pPr marL="4572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2pPr>
              <a:lvl3pPr marL="9144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3pPr>
              <a:lvl4pPr marL="13716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4pPr>
              <a:lvl5pPr marL="18288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5pPr>
              <a:lvl6pPr marL="22860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6pPr>
              <a:lvl7pPr marL="27432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7pPr>
              <a:lvl8pPr marL="32004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8pPr>
              <a:lvl9pPr marL="36576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9p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p:txBody>
        </p:sp>
        <p:sp>
          <p:nvSpPr>
            <p:cNvPr id="41" name="Pentagon 9"/>
            <p:cNvSpPr/>
            <p:nvPr/>
          </p:nvSpPr>
          <p:spPr>
            <a:xfrm>
              <a:off x="1725936" y="2502217"/>
              <a:ext cx="611068" cy="550637"/>
            </a:xfrm>
            <a:prstGeom prst="homePlate">
              <a:avLst>
                <a:gd name="adj" fmla="val 36274"/>
              </a:avLst>
            </a:prstGeom>
            <a:solidFill>
              <a:srgbClr val="DA4E51"/>
            </a:solidFill>
            <a:ln w="3175" cap="flat" cmpd="sng" algn="ctr">
              <a:noFill/>
              <a:prstDash val="solid"/>
            </a:ln>
            <a:effectLst/>
          </p:spPr>
          <p:txBody>
            <a:bodyPr rtlCol="0" anchor="ctr"/>
            <a:lstStyle>
              <a:defPPr>
                <a:defRPr lang="en-US"/>
              </a:defPPr>
              <a:lvl1pPr marL="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1pPr>
              <a:lvl2pPr marL="4572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2pPr>
              <a:lvl3pPr marL="9144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3pPr>
              <a:lvl4pPr marL="13716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4pPr>
              <a:lvl5pPr marL="18288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5pPr>
              <a:lvl6pPr marL="22860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6pPr>
              <a:lvl7pPr marL="27432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7pPr>
              <a:lvl8pPr marL="32004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8pPr>
              <a:lvl9pPr marL="36576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9p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p:txBody>
        </p:sp>
        <p:sp>
          <p:nvSpPr>
            <p:cNvPr id="43" name="TextBox 38"/>
            <p:cNvSpPr txBox="1"/>
            <p:nvPr/>
          </p:nvSpPr>
          <p:spPr>
            <a:xfrm>
              <a:off x="1680741" y="2555535"/>
              <a:ext cx="327334" cy="339466"/>
            </a:xfrm>
            <a:prstGeom prst="rect">
              <a:avLst/>
            </a:prstGeom>
            <a:noFill/>
            <a:effectLst/>
          </p:spPr>
          <p:txBody>
            <a:bodyPr wrap="square" rtlCol="0">
              <a:spAutoFit/>
            </a:bodyPr>
            <a:lstStyle>
              <a:defPPr>
                <a:defRPr lang="en-US"/>
              </a:defPPr>
              <a:lvl1pPr marL="0" algn="l" defTabSz="914400" rtl="0" eaLnBrk="1" latinLnBrk="0" hangingPunct="1">
                <a:defRPr sz="1800" kern="1200">
                  <a:solidFill>
                    <a:sysClr val="windowText" lastClr="000000"/>
                  </a:solidFill>
                  <a:latin typeface="Calibri" panose="020F0502020204030204" pitchFamily="34" charset="0"/>
                  <a:ea typeface="微软雅黑" panose="020B0503020204020204" pitchFamily="34" charset="-122"/>
                  <a:cs typeface="微软雅黑" panose="020B0503020204020204" pitchFamily="34" charset="-122"/>
                </a:defRPr>
              </a:lvl1pPr>
              <a:lvl2pPr marL="457200" algn="l" defTabSz="914400" rtl="0" eaLnBrk="1" latinLnBrk="0" hangingPunct="1">
                <a:defRPr sz="1800" kern="1200">
                  <a:solidFill>
                    <a:sysClr val="windowText" lastClr="000000"/>
                  </a:solidFill>
                  <a:latin typeface="Calibri" panose="020F0502020204030204" pitchFamily="34" charset="0"/>
                  <a:ea typeface="微软雅黑" panose="020B0503020204020204" pitchFamily="34" charset="-122"/>
                  <a:cs typeface="微软雅黑" panose="020B0503020204020204" pitchFamily="34" charset="-122"/>
                </a:defRPr>
              </a:lvl2pPr>
              <a:lvl3pPr marL="914400" algn="l" defTabSz="914400" rtl="0" eaLnBrk="1" latinLnBrk="0" hangingPunct="1">
                <a:defRPr sz="1800" kern="1200">
                  <a:solidFill>
                    <a:sysClr val="windowText" lastClr="000000"/>
                  </a:solidFill>
                  <a:latin typeface="Calibri" panose="020F0502020204030204" pitchFamily="34" charset="0"/>
                  <a:ea typeface="微软雅黑" panose="020B0503020204020204" pitchFamily="34" charset="-122"/>
                  <a:cs typeface="微软雅黑" panose="020B0503020204020204" pitchFamily="34" charset="-122"/>
                </a:defRPr>
              </a:lvl3pPr>
              <a:lvl4pPr marL="1371600" algn="l" defTabSz="914400" rtl="0" eaLnBrk="1" latinLnBrk="0" hangingPunct="1">
                <a:defRPr sz="1800" kern="1200">
                  <a:solidFill>
                    <a:sysClr val="windowText" lastClr="000000"/>
                  </a:solidFill>
                  <a:latin typeface="Calibri" panose="020F0502020204030204" pitchFamily="34" charset="0"/>
                  <a:ea typeface="微软雅黑" panose="020B0503020204020204" pitchFamily="34" charset="-122"/>
                  <a:cs typeface="微软雅黑" panose="020B0503020204020204" pitchFamily="34" charset="-122"/>
                </a:defRPr>
              </a:lvl4pPr>
              <a:lvl5pPr marL="1828800" algn="l" defTabSz="914400" rtl="0" eaLnBrk="1" latinLnBrk="0" hangingPunct="1">
                <a:defRPr sz="1800" kern="1200">
                  <a:solidFill>
                    <a:sysClr val="windowText" lastClr="000000"/>
                  </a:solidFill>
                  <a:latin typeface="Calibri" panose="020F0502020204030204" pitchFamily="34" charset="0"/>
                  <a:ea typeface="微软雅黑" panose="020B0503020204020204" pitchFamily="34" charset="-122"/>
                  <a:cs typeface="微软雅黑" panose="020B0503020204020204" pitchFamily="34" charset="-122"/>
                </a:defRPr>
              </a:lvl5pPr>
              <a:lvl6pPr marL="2286000" algn="l" defTabSz="914400" rtl="0" eaLnBrk="1" latinLnBrk="0" hangingPunct="1">
                <a:defRPr sz="1800" kern="1200">
                  <a:solidFill>
                    <a:sysClr val="windowText" lastClr="000000"/>
                  </a:solidFill>
                  <a:latin typeface="Calibri" panose="020F0502020204030204" pitchFamily="34" charset="0"/>
                  <a:ea typeface="微软雅黑" panose="020B0503020204020204" pitchFamily="34" charset="-122"/>
                  <a:cs typeface="微软雅黑" panose="020B0503020204020204" pitchFamily="34" charset="-122"/>
                </a:defRPr>
              </a:lvl6pPr>
              <a:lvl7pPr marL="2743200" algn="l" defTabSz="914400" rtl="0" eaLnBrk="1" latinLnBrk="0" hangingPunct="1">
                <a:defRPr sz="1800" kern="1200">
                  <a:solidFill>
                    <a:sysClr val="windowText" lastClr="000000"/>
                  </a:solidFill>
                  <a:latin typeface="Calibri" panose="020F0502020204030204" pitchFamily="34" charset="0"/>
                  <a:ea typeface="微软雅黑" panose="020B0503020204020204" pitchFamily="34" charset="-122"/>
                  <a:cs typeface="微软雅黑" panose="020B0503020204020204" pitchFamily="34" charset="-122"/>
                </a:defRPr>
              </a:lvl7pPr>
              <a:lvl8pPr marL="3200400" algn="l" defTabSz="914400" rtl="0" eaLnBrk="1" latinLnBrk="0" hangingPunct="1">
                <a:defRPr sz="1800" kern="1200">
                  <a:solidFill>
                    <a:sysClr val="windowText" lastClr="000000"/>
                  </a:solidFill>
                  <a:latin typeface="Calibri" panose="020F0502020204030204" pitchFamily="34" charset="0"/>
                  <a:ea typeface="微软雅黑" panose="020B0503020204020204" pitchFamily="34" charset="-122"/>
                  <a:cs typeface="微软雅黑" panose="020B0503020204020204" pitchFamily="34" charset="-122"/>
                </a:defRPr>
              </a:lvl8pPr>
              <a:lvl9pPr marL="3657600" algn="l" defTabSz="914400" rtl="0" eaLnBrk="1" latinLnBrk="0" hangingPunct="1">
                <a:defRPr sz="1800" kern="1200">
                  <a:solidFill>
                    <a:sysClr val="windowText" lastClr="000000"/>
                  </a:solidFill>
                  <a:latin typeface="Calibri" panose="020F0502020204030204" pitchFamily="34" charset="0"/>
                  <a:ea typeface="微软雅黑" panose="020B0503020204020204" pitchFamily="34" charset="-122"/>
                  <a:cs typeface="微软雅黑" panose="020B0503020204020204" pitchFamily="34" charset="-122"/>
                </a:defRPr>
              </a:lvl9p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1.</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p:txBody>
        </p:sp>
        <p:sp>
          <p:nvSpPr>
            <p:cNvPr id="38" name="Pentagon 10"/>
            <p:cNvSpPr/>
            <p:nvPr/>
          </p:nvSpPr>
          <p:spPr>
            <a:xfrm>
              <a:off x="1708231" y="3343155"/>
              <a:ext cx="628774" cy="550637"/>
            </a:xfrm>
            <a:prstGeom prst="homePlate">
              <a:avLst>
                <a:gd name="adj" fmla="val 36274"/>
              </a:avLst>
            </a:prstGeom>
            <a:solidFill>
              <a:srgbClr val="8CC1A3"/>
            </a:solidFill>
            <a:ln w="3175" cap="flat" cmpd="sng" algn="ctr">
              <a:noFill/>
              <a:prstDash val="solid"/>
            </a:ln>
            <a:effectLst/>
          </p:spPr>
          <p:txBody>
            <a:bodyPr rtlCol="0" anchor="ctr"/>
            <a:lstStyle>
              <a:defPPr>
                <a:defRPr lang="en-US"/>
              </a:defPPr>
              <a:lvl1pPr marL="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1pPr>
              <a:lvl2pPr marL="4572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2pPr>
              <a:lvl3pPr marL="9144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3pPr>
              <a:lvl4pPr marL="13716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4pPr>
              <a:lvl5pPr marL="18288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5pPr>
              <a:lvl6pPr marL="22860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6pPr>
              <a:lvl7pPr marL="27432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7pPr>
              <a:lvl8pPr marL="32004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8pPr>
              <a:lvl9pPr marL="36576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9p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p:txBody>
        </p:sp>
        <p:sp>
          <p:nvSpPr>
            <p:cNvPr id="39" name="TextBox 191"/>
            <p:cNvSpPr txBox="1"/>
            <p:nvPr/>
          </p:nvSpPr>
          <p:spPr>
            <a:xfrm>
              <a:off x="1696809" y="3425041"/>
              <a:ext cx="327334" cy="339466"/>
            </a:xfrm>
            <a:prstGeom prst="rect">
              <a:avLst/>
            </a:prstGeom>
            <a:noFill/>
            <a:effectLst/>
          </p:spPr>
          <p:txBody>
            <a:bodyPr wrap="square" rtlCol="0">
              <a:spAutoFit/>
            </a:bodyPr>
            <a:lstStyle>
              <a:defPPr>
                <a:defRPr lang="en-US"/>
              </a:defPPr>
              <a:lvl1pPr marL="0" algn="l" defTabSz="914400" rtl="0" eaLnBrk="1" latinLnBrk="0" hangingPunct="1">
                <a:defRPr sz="1800" kern="1200">
                  <a:solidFill>
                    <a:sysClr val="windowText" lastClr="000000"/>
                  </a:solidFill>
                  <a:latin typeface="Calibri" panose="020F0502020204030204" pitchFamily="34" charset="0"/>
                  <a:ea typeface="微软雅黑" panose="020B0503020204020204" pitchFamily="34" charset="-122"/>
                  <a:cs typeface="微软雅黑" panose="020B0503020204020204" pitchFamily="34" charset="-122"/>
                </a:defRPr>
              </a:lvl1pPr>
              <a:lvl2pPr marL="457200" algn="l" defTabSz="914400" rtl="0" eaLnBrk="1" latinLnBrk="0" hangingPunct="1">
                <a:defRPr sz="1800" kern="1200">
                  <a:solidFill>
                    <a:sysClr val="windowText" lastClr="000000"/>
                  </a:solidFill>
                  <a:latin typeface="Calibri" panose="020F0502020204030204" pitchFamily="34" charset="0"/>
                  <a:ea typeface="微软雅黑" panose="020B0503020204020204" pitchFamily="34" charset="-122"/>
                  <a:cs typeface="微软雅黑" panose="020B0503020204020204" pitchFamily="34" charset="-122"/>
                </a:defRPr>
              </a:lvl2pPr>
              <a:lvl3pPr marL="914400" algn="l" defTabSz="914400" rtl="0" eaLnBrk="1" latinLnBrk="0" hangingPunct="1">
                <a:defRPr sz="1800" kern="1200">
                  <a:solidFill>
                    <a:sysClr val="windowText" lastClr="000000"/>
                  </a:solidFill>
                  <a:latin typeface="Calibri" panose="020F0502020204030204" pitchFamily="34" charset="0"/>
                  <a:ea typeface="微软雅黑" panose="020B0503020204020204" pitchFamily="34" charset="-122"/>
                  <a:cs typeface="微软雅黑" panose="020B0503020204020204" pitchFamily="34" charset="-122"/>
                </a:defRPr>
              </a:lvl3pPr>
              <a:lvl4pPr marL="1371600" algn="l" defTabSz="914400" rtl="0" eaLnBrk="1" latinLnBrk="0" hangingPunct="1">
                <a:defRPr sz="1800" kern="1200">
                  <a:solidFill>
                    <a:sysClr val="windowText" lastClr="000000"/>
                  </a:solidFill>
                  <a:latin typeface="Calibri" panose="020F0502020204030204" pitchFamily="34" charset="0"/>
                  <a:ea typeface="微软雅黑" panose="020B0503020204020204" pitchFamily="34" charset="-122"/>
                  <a:cs typeface="微软雅黑" panose="020B0503020204020204" pitchFamily="34" charset="-122"/>
                </a:defRPr>
              </a:lvl4pPr>
              <a:lvl5pPr marL="1828800" algn="l" defTabSz="914400" rtl="0" eaLnBrk="1" latinLnBrk="0" hangingPunct="1">
                <a:defRPr sz="1800" kern="1200">
                  <a:solidFill>
                    <a:sysClr val="windowText" lastClr="000000"/>
                  </a:solidFill>
                  <a:latin typeface="Calibri" panose="020F0502020204030204" pitchFamily="34" charset="0"/>
                  <a:ea typeface="微软雅黑" panose="020B0503020204020204" pitchFamily="34" charset="-122"/>
                  <a:cs typeface="微软雅黑" panose="020B0503020204020204" pitchFamily="34" charset="-122"/>
                </a:defRPr>
              </a:lvl5pPr>
              <a:lvl6pPr marL="2286000" algn="l" defTabSz="914400" rtl="0" eaLnBrk="1" latinLnBrk="0" hangingPunct="1">
                <a:defRPr sz="1800" kern="1200">
                  <a:solidFill>
                    <a:sysClr val="windowText" lastClr="000000"/>
                  </a:solidFill>
                  <a:latin typeface="Calibri" panose="020F0502020204030204" pitchFamily="34" charset="0"/>
                  <a:ea typeface="微软雅黑" panose="020B0503020204020204" pitchFamily="34" charset="-122"/>
                  <a:cs typeface="微软雅黑" panose="020B0503020204020204" pitchFamily="34" charset="-122"/>
                </a:defRPr>
              </a:lvl6pPr>
              <a:lvl7pPr marL="2743200" algn="l" defTabSz="914400" rtl="0" eaLnBrk="1" latinLnBrk="0" hangingPunct="1">
                <a:defRPr sz="1800" kern="1200">
                  <a:solidFill>
                    <a:sysClr val="windowText" lastClr="000000"/>
                  </a:solidFill>
                  <a:latin typeface="Calibri" panose="020F0502020204030204" pitchFamily="34" charset="0"/>
                  <a:ea typeface="微软雅黑" panose="020B0503020204020204" pitchFamily="34" charset="-122"/>
                  <a:cs typeface="微软雅黑" panose="020B0503020204020204" pitchFamily="34" charset="-122"/>
                </a:defRPr>
              </a:lvl7pPr>
              <a:lvl8pPr marL="3200400" algn="l" defTabSz="914400" rtl="0" eaLnBrk="1" latinLnBrk="0" hangingPunct="1">
                <a:defRPr sz="1800" kern="1200">
                  <a:solidFill>
                    <a:sysClr val="windowText" lastClr="000000"/>
                  </a:solidFill>
                  <a:latin typeface="Calibri" panose="020F0502020204030204" pitchFamily="34" charset="0"/>
                  <a:ea typeface="微软雅黑" panose="020B0503020204020204" pitchFamily="34" charset="-122"/>
                  <a:cs typeface="微软雅黑" panose="020B0503020204020204" pitchFamily="34" charset="-122"/>
                </a:defRPr>
              </a:lvl8pPr>
              <a:lvl9pPr marL="3657600" algn="l" defTabSz="914400" rtl="0" eaLnBrk="1" latinLnBrk="0" hangingPunct="1">
                <a:defRPr sz="1800" kern="1200">
                  <a:solidFill>
                    <a:sysClr val="windowText" lastClr="000000"/>
                  </a:solidFill>
                  <a:latin typeface="Calibri" panose="020F0502020204030204" pitchFamily="34" charset="0"/>
                  <a:ea typeface="微软雅黑" panose="020B0503020204020204" pitchFamily="34" charset="-122"/>
                  <a:cs typeface="微软雅黑" panose="020B0503020204020204" pitchFamily="34" charset="-122"/>
                </a:defRPr>
              </a:lvl9p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2.</a:t>
              </a:r>
              <a:endParaRPr kumimoji="0" lang="en-US" sz="2000" b="1"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p:txBody>
        </p:sp>
        <p:sp>
          <p:nvSpPr>
            <p:cNvPr id="35" name="Pentagon 11"/>
            <p:cNvSpPr/>
            <p:nvPr/>
          </p:nvSpPr>
          <p:spPr>
            <a:xfrm>
              <a:off x="1748905" y="4351719"/>
              <a:ext cx="588578" cy="550637"/>
            </a:xfrm>
            <a:prstGeom prst="homePlate">
              <a:avLst>
                <a:gd name="adj" fmla="val 36274"/>
              </a:avLst>
            </a:prstGeom>
            <a:solidFill>
              <a:srgbClr val="5486CB"/>
            </a:solidFill>
            <a:ln w="3175" cap="flat" cmpd="sng" algn="ctr">
              <a:noFill/>
              <a:prstDash val="solid"/>
            </a:ln>
            <a:effectLst/>
          </p:spPr>
          <p:txBody>
            <a:bodyPr rtlCol="0" anchor="ctr"/>
            <a:lstStyle>
              <a:defPPr>
                <a:defRPr lang="en-US"/>
              </a:defPPr>
              <a:lvl1pPr marL="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1pPr>
              <a:lvl2pPr marL="4572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2pPr>
              <a:lvl3pPr marL="9144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3pPr>
              <a:lvl4pPr marL="13716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4pPr>
              <a:lvl5pPr marL="18288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5pPr>
              <a:lvl6pPr marL="22860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6pPr>
              <a:lvl7pPr marL="27432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7pPr>
              <a:lvl8pPr marL="32004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8pPr>
              <a:lvl9pPr marL="3657600" algn="l" defTabSz="914400" rtl="0" eaLnBrk="1" latinLnBrk="0" hangingPunct="1">
                <a:defRPr sz="1800" kern="1200">
                  <a:solidFill>
                    <a:sysClr val="window" lastClr="FFFFFF"/>
                  </a:solidFill>
                  <a:latin typeface="Calibri" panose="020F0502020204030204" pitchFamily="34" charset="0"/>
                  <a:ea typeface="微软雅黑" panose="020B0503020204020204" pitchFamily="34" charset="-122"/>
                  <a:cs typeface="微软雅黑" panose="020B0503020204020204" pitchFamily="34" charset="-122"/>
                </a:defRPr>
              </a:lvl9p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p:txBody>
        </p:sp>
        <p:sp>
          <p:nvSpPr>
            <p:cNvPr id="36" name="TextBox 192"/>
            <p:cNvSpPr txBox="1"/>
            <p:nvPr/>
          </p:nvSpPr>
          <p:spPr>
            <a:xfrm>
              <a:off x="1708711" y="4417065"/>
              <a:ext cx="327334" cy="339466"/>
            </a:xfrm>
            <a:prstGeom prst="rect">
              <a:avLst/>
            </a:prstGeom>
            <a:noFill/>
            <a:effectLst/>
          </p:spPr>
          <p:txBody>
            <a:bodyPr wrap="square" rtlCol="0">
              <a:spAutoFit/>
            </a:bodyPr>
            <a:lstStyle>
              <a:defPPr>
                <a:defRPr lang="en-US"/>
              </a:defPPr>
              <a:lvl1pPr marL="0" algn="l" defTabSz="914400" rtl="0" eaLnBrk="1" latinLnBrk="0" hangingPunct="1">
                <a:defRPr sz="1800" kern="1200">
                  <a:solidFill>
                    <a:sysClr val="windowText" lastClr="000000"/>
                  </a:solidFill>
                  <a:latin typeface="Calibri" panose="020F0502020204030204" pitchFamily="34" charset="0"/>
                  <a:ea typeface="微软雅黑" panose="020B0503020204020204" pitchFamily="34" charset="-122"/>
                  <a:cs typeface="微软雅黑" panose="020B0503020204020204" pitchFamily="34" charset="-122"/>
                </a:defRPr>
              </a:lvl1pPr>
              <a:lvl2pPr marL="457200" algn="l" defTabSz="914400" rtl="0" eaLnBrk="1" latinLnBrk="0" hangingPunct="1">
                <a:defRPr sz="1800" kern="1200">
                  <a:solidFill>
                    <a:sysClr val="windowText" lastClr="000000"/>
                  </a:solidFill>
                  <a:latin typeface="Calibri" panose="020F0502020204030204" pitchFamily="34" charset="0"/>
                  <a:ea typeface="微软雅黑" panose="020B0503020204020204" pitchFamily="34" charset="-122"/>
                  <a:cs typeface="微软雅黑" panose="020B0503020204020204" pitchFamily="34" charset="-122"/>
                </a:defRPr>
              </a:lvl2pPr>
              <a:lvl3pPr marL="914400" algn="l" defTabSz="914400" rtl="0" eaLnBrk="1" latinLnBrk="0" hangingPunct="1">
                <a:defRPr sz="1800" kern="1200">
                  <a:solidFill>
                    <a:sysClr val="windowText" lastClr="000000"/>
                  </a:solidFill>
                  <a:latin typeface="Calibri" panose="020F0502020204030204" pitchFamily="34" charset="0"/>
                  <a:ea typeface="微软雅黑" panose="020B0503020204020204" pitchFamily="34" charset="-122"/>
                  <a:cs typeface="微软雅黑" panose="020B0503020204020204" pitchFamily="34" charset="-122"/>
                </a:defRPr>
              </a:lvl3pPr>
              <a:lvl4pPr marL="1371600" algn="l" defTabSz="914400" rtl="0" eaLnBrk="1" latinLnBrk="0" hangingPunct="1">
                <a:defRPr sz="1800" kern="1200">
                  <a:solidFill>
                    <a:sysClr val="windowText" lastClr="000000"/>
                  </a:solidFill>
                  <a:latin typeface="Calibri" panose="020F0502020204030204" pitchFamily="34" charset="0"/>
                  <a:ea typeface="微软雅黑" panose="020B0503020204020204" pitchFamily="34" charset="-122"/>
                  <a:cs typeface="微软雅黑" panose="020B0503020204020204" pitchFamily="34" charset="-122"/>
                </a:defRPr>
              </a:lvl4pPr>
              <a:lvl5pPr marL="1828800" algn="l" defTabSz="914400" rtl="0" eaLnBrk="1" latinLnBrk="0" hangingPunct="1">
                <a:defRPr sz="1800" kern="1200">
                  <a:solidFill>
                    <a:sysClr val="windowText" lastClr="000000"/>
                  </a:solidFill>
                  <a:latin typeface="Calibri" panose="020F0502020204030204" pitchFamily="34" charset="0"/>
                  <a:ea typeface="微软雅黑" panose="020B0503020204020204" pitchFamily="34" charset="-122"/>
                  <a:cs typeface="微软雅黑" panose="020B0503020204020204" pitchFamily="34" charset="-122"/>
                </a:defRPr>
              </a:lvl5pPr>
              <a:lvl6pPr marL="2286000" algn="l" defTabSz="914400" rtl="0" eaLnBrk="1" latinLnBrk="0" hangingPunct="1">
                <a:defRPr sz="1800" kern="1200">
                  <a:solidFill>
                    <a:sysClr val="windowText" lastClr="000000"/>
                  </a:solidFill>
                  <a:latin typeface="Calibri" panose="020F0502020204030204" pitchFamily="34" charset="0"/>
                  <a:ea typeface="微软雅黑" panose="020B0503020204020204" pitchFamily="34" charset="-122"/>
                  <a:cs typeface="微软雅黑" panose="020B0503020204020204" pitchFamily="34" charset="-122"/>
                </a:defRPr>
              </a:lvl6pPr>
              <a:lvl7pPr marL="2743200" algn="l" defTabSz="914400" rtl="0" eaLnBrk="1" latinLnBrk="0" hangingPunct="1">
                <a:defRPr sz="1800" kern="1200">
                  <a:solidFill>
                    <a:sysClr val="windowText" lastClr="000000"/>
                  </a:solidFill>
                  <a:latin typeface="Calibri" panose="020F0502020204030204" pitchFamily="34" charset="0"/>
                  <a:ea typeface="微软雅黑" panose="020B0503020204020204" pitchFamily="34" charset="-122"/>
                  <a:cs typeface="微软雅黑" panose="020B0503020204020204" pitchFamily="34" charset="-122"/>
                </a:defRPr>
              </a:lvl7pPr>
              <a:lvl8pPr marL="3200400" algn="l" defTabSz="914400" rtl="0" eaLnBrk="1" latinLnBrk="0" hangingPunct="1">
                <a:defRPr sz="1800" kern="1200">
                  <a:solidFill>
                    <a:sysClr val="windowText" lastClr="000000"/>
                  </a:solidFill>
                  <a:latin typeface="Calibri" panose="020F0502020204030204" pitchFamily="34" charset="0"/>
                  <a:ea typeface="微软雅黑" panose="020B0503020204020204" pitchFamily="34" charset="-122"/>
                  <a:cs typeface="微软雅黑" panose="020B0503020204020204" pitchFamily="34" charset="-122"/>
                </a:defRPr>
              </a:lvl8pPr>
              <a:lvl9pPr marL="3657600" algn="l" defTabSz="914400" rtl="0" eaLnBrk="1" latinLnBrk="0" hangingPunct="1">
                <a:defRPr sz="1800" kern="1200">
                  <a:solidFill>
                    <a:sysClr val="windowText" lastClr="000000"/>
                  </a:solidFill>
                  <a:latin typeface="Calibri" panose="020F0502020204030204" pitchFamily="34" charset="0"/>
                  <a:ea typeface="微软雅黑" panose="020B0503020204020204" pitchFamily="34" charset="-122"/>
                  <a:cs typeface="微软雅黑" panose="020B0503020204020204" pitchFamily="34" charset="-122"/>
                </a:defRPr>
              </a:lvl9p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3.</a:t>
              </a:r>
              <a:endParaRPr kumimoji="0" lang="en-US" sz="2000" b="1"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ppt_x</p:attrName>
                                        </p:attrNameLst>
                                      </p:cBhvr>
                                      <p:tavLst>
                                        <p:tav tm="0">
                                          <p:val>
                                            <p:strVal val="#ppt_x-.2"/>
                                          </p:val>
                                        </p:tav>
                                        <p:tav tm="100000">
                                          <p:val>
                                            <p:strVal val="#ppt_x"/>
                                          </p:val>
                                        </p:tav>
                                      </p:tavLst>
                                    </p:anim>
                                    <p:anim calcmode="lin" valueType="num">
                                      <p:cBhvr>
                                        <p:cTn id="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ppt_x</p:attrName>
                                        </p:attrNameLst>
                                      </p:cBhvr>
                                      <p:tavLst>
                                        <p:tav tm="0">
                                          <p:val>
                                            <p:strVal val="#ppt_x-.2"/>
                                          </p:val>
                                        </p:tav>
                                        <p:tav tm="100000">
                                          <p:val>
                                            <p:strVal val="#ppt_x"/>
                                          </p:val>
                                        </p:tav>
                                      </p:tavLst>
                                    </p:anim>
                                    <p:anim calcmode="lin" valueType="num">
                                      <p:cBhvr>
                                        <p:cTn id="15"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ppt_x</p:attrName>
                                        </p:attrNameLst>
                                      </p:cBhvr>
                                      <p:tavLst>
                                        <p:tav tm="0">
                                          <p:val>
                                            <p:strVal val="#ppt_x-.2"/>
                                          </p:val>
                                        </p:tav>
                                        <p:tav tm="100000">
                                          <p:val>
                                            <p:strVal val="#ppt_x"/>
                                          </p:val>
                                        </p:tav>
                                      </p:tavLst>
                                    </p:anim>
                                    <p:anim calcmode="lin" valueType="num">
                                      <p:cBhvr>
                                        <p:cTn id="22"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ppt_x</p:attrName>
                                        </p:attrNameLst>
                                      </p:cBhvr>
                                      <p:tavLst>
                                        <p:tav tm="0">
                                          <p:val>
                                            <p:strVal val="#ppt_x-.2"/>
                                          </p:val>
                                        </p:tav>
                                        <p:tav tm="100000">
                                          <p:val>
                                            <p:strVal val="#ppt_x"/>
                                          </p:val>
                                        </p:tav>
                                      </p:tavLst>
                                    </p:anim>
                                    <p:anim calcmode="lin" valueType="num">
                                      <p:cBhvr>
                                        <p:cTn id="29"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1" grpId="0" bldLvl="0" animBg="1"/>
      <p:bldP spid="11" grpId="1" animBg="1"/>
      <p:bldP spid="10" grpId="0" bldLvl="0" animBg="1"/>
      <p:bldP spid="1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159192" y="737110"/>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936792" y="156953"/>
            <a:ext cx="10513168" cy="461665"/>
          </a:xfrm>
          <a:prstGeom prst="rect">
            <a:avLst/>
          </a:prstGeom>
          <a:solidFill>
            <a:schemeClr val="bg1"/>
          </a:solidFill>
        </p:spPr>
        <p:txBody>
          <a:bodyPr wrap="square" rtlCol="0">
            <a:spAutoFit/>
          </a:bodyPr>
          <a:lstStyle/>
          <a:p>
            <a:r>
              <a:rPr lang="en-US" altLang="zh-CN" sz="2400" b="1" dirty="0" smtClean="0"/>
              <a:t>                                    </a:t>
            </a:r>
            <a:r>
              <a:rPr lang="en-US" altLang="zh-CN" b="1" dirty="0" smtClean="0">
                <a:solidFill>
                  <a:schemeClr val="bg1">
                    <a:lumMod val="50000"/>
                  </a:schemeClr>
                </a:solidFill>
              </a:rPr>
              <a:t>02  Vocabulary           03  Skills             04 Writing               05 Self-Assessment </a:t>
            </a:r>
            <a:endParaRPr lang="zh-CN" altLang="en-US" b="1" dirty="0">
              <a:solidFill>
                <a:schemeClr val="bg1">
                  <a:lumMod val="50000"/>
                </a:schemeClr>
              </a:solidFill>
            </a:endParaRPr>
          </a:p>
        </p:txBody>
      </p:sp>
      <p:sp>
        <p:nvSpPr>
          <p:cNvPr id="7" name="箭头: 燕尾形 4"/>
          <p:cNvSpPr/>
          <p:nvPr/>
        </p:nvSpPr>
        <p:spPr>
          <a:xfrm>
            <a:off x="1089743" y="37863"/>
            <a:ext cx="1971923"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b="1" dirty="0" smtClean="0">
                <a:solidFill>
                  <a:schemeClr val="bg1"/>
                </a:solidFill>
              </a:rPr>
              <a:t>01  Introduction</a:t>
            </a:r>
            <a:endParaRPr lang="zh-CN" altLang="en-US" sz="1600" dirty="0">
              <a:solidFill>
                <a:schemeClr val="bg1"/>
              </a:solidFill>
            </a:endParaRPr>
          </a:p>
        </p:txBody>
      </p:sp>
      <p:sp>
        <p:nvSpPr>
          <p:cNvPr id="17" name="文本框 16"/>
          <p:cNvSpPr txBox="1"/>
          <p:nvPr/>
        </p:nvSpPr>
        <p:spPr>
          <a:xfrm>
            <a:off x="10384790" y="2969260"/>
            <a:ext cx="1156335" cy="398780"/>
          </a:xfrm>
          <a:prstGeom prst="rect">
            <a:avLst/>
          </a:prstGeom>
          <a:noFill/>
        </p:spPr>
        <p:txBody>
          <a:bodyPr wrap="square" rtlCol="0">
            <a:spAutoFit/>
          </a:bodyPr>
          <a:lstStyle/>
          <a:p>
            <a:r>
              <a:rPr lang="en-US" sz="2000" b="1" dirty="0"/>
              <a:t>Picture 2</a:t>
            </a:r>
            <a:endParaRPr lang="en-US" sz="2000" b="1" dirty="0"/>
          </a:p>
        </p:txBody>
      </p:sp>
      <p:sp>
        <p:nvSpPr>
          <p:cNvPr id="2" name="文本框 1"/>
          <p:cNvSpPr txBox="1"/>
          <p:nvPr/>
        </p:nvSpPr>
        <p:spPr>
          <a:xfrm>
            <a:off x="4829175" y="2969260"/>
            <a:ext cx="1548130" cy="398780"/>
          </a:xfrm>
          <a:prstGeom prst="rect">
            <a:avLst/>
          </a:prstGeom>
          <a:noFill/>
        </p:spPr>
        <p:txBody>
          <a:bodyPr wrap="square" rtlCol="0">
            <a:spAutoFit/>
          </a:bodyPr>
          <a:p>
            <a:r>
              <a:rPr lang="en-US" sz="2000" b="1" dirty="0"/>
              <a:t>Picture 1</a:t>
            </a:r>
            <a:endParaRPr lang="en-US" sz="2000" b="1" dirty="0"/>
          </a:p>
        </p:txBody>
      </p:sp>
      <p:sp>
        <p:nvSpPr>
          <p:cNvPr id="4" name="文本框 3"/>
          <p:cNvSpPr txBox="1"/>
          <p:nvPr/>
        </p:nvSpPr>
        <p:spPr>
          <a:xfrm>
            <a:off x="4784725" y="5650230"/>
            <a:ext cx="1184910" cy="398780"/>
          </a:xfrm>
          <a:prstGeom prst="rect">
            <a:avLst/>
          </a:prstGeom>
          <a:noFill/>
        </p:spPr>
        <p:txBody>
          <a:bodyPr wrap="square" rtlCol="0">
            <a:spAutoFit/>
          </a:bodyPr>
          <a:lstStyle/>
          <a:p>
            <a:r>
              <a:rPr lang="en-US" sz="2000" b="1" dirty="0"/>
              <a:t>Picture 3</a:t>
            </a:r>
            <a:endParaRPr lang="en-US" sz="2000" b="1" dirty="0"/>
          </a:p>
        </p:txBody>
      </p:sp>
      <p:sp>
        <p:nvSpPr>
          <p:cNvPr id="8" name="文本框 7"/>
          <p:cNvSpPr txBox="1"/>
          <p:nvPr/>
        </p:nvSpPr>
        <p:spPr>
          <a:xfrm>
            <a:off x="497840" y="6154420"/>
            <a:ext cx="9020175" cy="460375"/>
          </a:xfrm>
          <a:prstGeom prst="rect">
            <a:avLst/>
          </a:prstGeom>
          <a:noFill/>
        </p:spPr>
        <p:txBody>
          <a:bodyPr wrap="square" rtlCol="0" anchor="t">
            <a:spAutoFit/>
          </a:bodyPr>
          <a:p>
            <a:pPr marL="342900" indent="-342900">
              <a:buFont typeface="Wingdings" panose="05000000000000000000" charset="0"/>
              <a:buChar char="Ø"/>
            </a:pPr>
            <a:r>
              <a:rPr lang="zh-CN" altLang="en-US" sz="2400" b="1">
                <a:solidFill>
                  <a:srgbClr val="002060"/>
                </a:solidFill>
              </a:rPr>
              <a:t>Look at the </a:t>
            </a:r>
            <a:r>
              <a:rPr lang="en-US" altLang="zh-CN" sz="2400" b="1">
                <a:solidFill>
                  <a:srgbClr val="002060"/>
                </a:solidFill>
              </a:rPr>
              <a:t>four</a:t>
            </a:r>
            <a:r>
              <a:rPr lang="zh-CN" altLang="en-US" sz="2400" b="1">
                <a:solidFill>
                  <a:srgbClr val="002060"/>
                </a:solidFill>
              </a:rPr>
              <a:t> pictures above and try to describe the pictures</a:t>
            </a:r>
            <a:r>
              <a:rPr lang="en-US" altLang="zh-CN" sz="2400" b="1">
                <a:solidFill>
                  <a:srgbClr val="002060"/>
                </a:solidFill>
              </a:rPr>
              <a:t>.</a:t>
            </a:r>
            <a:endParaRPr lang="en-US" altLang="zh-CN" sz="2400" b="1">
              <a:solidFill>
                <a:srgbClr val="002060"/>
              </a:solidFill>
            </a:endParaRPr>
          </a:p>
        </p:txBody>
      </p:sp>
      <p:pic>
        <p:nvPicPr>
          <p:cNvPr id="5" name="image4.jpg" descr="C:\Users\cquach\AppData\Local\Microsoft\Windows\INetCache\Content.MSO\AD108045.tmp"/>
          <p:cNvPicPr preferRelativeResize="0"/>
          <p:nvPr/>
        </p:nvPicPr>
        <p:blipFill>
          <a:blip r:embed="rId1"/>
          <a:srcRect l="2208" t="26298"/>
          <a:stretch>
            <a:fillRect/>
          </a:stretch>
        </p:blipFill>
        <p:spPr>
          <a:xfrm>
            <a:off x="497840" y="884555"/>
            <a:ext cx="4286885" cy="2531745"/>
          </a:xfrm>
          <a:prstGeom prst="rect">
            <a:avLst/>
          </a:prstGeom>
        </p:spPr>
      </p:pic>
      <p:pic>
        <p:nvPicPr>
          <p:cNvPr id="11" name="image3.jpg" descr="Image result for mountain biking"/>
          <p:cNvPicPr preferRelativeResize="0"/>
          <p:nvPr/>
        </p:nvPicPr>
        <p:blipFill>
          <a:blip r:embed="rId2"/>
          <a:srcRect l="40620" t="309" r="-1233"/>
          <a:stretch>
            <a:fillRect/>
          </a:stretch>
        </p:blipFill>
        <p:spPr>
          <a:xfrm>
            <a:off x="6101080" y="884555"/>
            <a:ext cx="4192270" cy="2483485"/>
          </a:xfrm>
          <a:prstGeom prst="rect">
            <a:avLst/>
          </a:prstGeom>
        </p:spPr>
      </p:pic>
      <p:pic>
        <p:nvPicPr>
          <p:cNvPr id="10" name="image2.jpg" descr="Image result for beaer"/>
          <p:cNvPicPr preferRelativeResize="0"/>
          <p:nvPr/>
        </p:nvPicPr>
        <p:blipFill>
          <a:blip r:embed="rId3"/>
          <a:srcRect l="2800" t="3926" r="12037" b="29785"/>
          <a:stretch>
            <a:fillRect/>
          </a:stretch>
        </p:blipFill>
        <p:spPr>
          <a:xfrm>
            <a:off x="385445" y="3549650"/>
            <a:ext cx="4399280" cy="2499360"/>
          </a:xfrm>
          <a:prstGeom prst="rect">
            <a:avLst/>
          </a:prstGeom>
        </p:spPr>
      </p:pic>
      <p:pic>
        <p:nvPicPr>
          <p:cNvPr id="13" name="image1.jpg" descr="Land Rover and the Great Divide"/>
          <p:cNvPicPr preferRelativeResize="0"/>
          <p:nvPr/>
        </p:nvPicPr>
        <p:blipFill>
          <a:blip r:embed="rId4"/>
          <a:srcRect l="33064" t="11188" b="17130"/>
          <a:stretch>
            <a:fillRect/>
          </a:stretch>
        </p:blipFill>
        <p:spPr>
          <a:xfrm>
            <a:off x="6100445" y="3550285"/>
            <a:ext cx="4192905" cy="2498725"/>
          </a:xfrm>
          <a:prstGeom prst="rect">
            <a:avLst/>
          </a:prstGeom>
        </p:spPr>
      </p:pic>
      <p:sp>
        <p:nvSpPr>
          <p:cNvPr id="14" name="文本框 13"/>
          <p:cNvSpPr txBox="1"/>
          <p:nvPr/>
        </p:nvSpPr>
        <p:spPr>
          <a:xfrm>
            <a:off x="10310495" y="5650230"/>
            <a:ext cx="1304290" cy="398780"/>
          </a:xfrm>
          <a:prstGeom prst="rect">
            <a:avLst/>
          </a:prstGeom>
          <a:noFill/>
        </p:spPr>
        <p:txBody>
          <a:bodyPr wrap="square" rtlCol="0">
            <a:spAutoFit/>
          </a:bodyPr>
          <a:p>
            <a:r>
              <a:rPr lang="en-US" sz="2000" b="1" dirty="0"/>
              <a:t>Picture 4</a:t>
            </a:r>
            <a:endParaRPr lang="en-US" sz="2000" b="1" dirty="0"/>
          </a:p>
        </p:txBody>
      </p:sp>
      <p:sp>
        <p:nvSpPr>
          <p:cNvPr id="3" name="Rectangle 7"/>
          <p:cNvSpPr>
            <a:spLocks noChangeArrowheads="1"/>
          </p:cNvSpPr>
          <p:nvPr/>
        </p:nvSpPr>
        <p:spPr bwMode="auto">
          <a:xfrm>
            <a:off x="-13970" y="227970"/>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
            <a:off x="-12065" y="4445"/>
            <a:ext cx="876300" cy="971550"/>
          </a:xfrm>
          <a:prstGeom prst="rect">
            <a:avLst/>
          </a:prstGeom>
        </p:spPr>
      </p:pic>
      <p:pic>
        <p:nvPicPr>
          <p:cNvPr id="9" name="图片 8"/>
          <p:cNvPicPr>
            <a:picLocks noChangeAspect="1"/>
          </p:cNvPicPr>
          <p:nvPr/>
        </p:nvPicPr>
        <p:blipFill rotWithShape="1">
          <a:blip r:embed="rId6">
            <a:extLst>
              <a:ext uri="{BEBA8EAE-BF5A-486C-A8C5-ECC9F3942E4B}">
                <a14:imgProps xmlns:a14="http://schemas.microsoft.com/office/drawing/2010/main">
                  <a14:imgLayer r:embed="rId7">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212090" y="116205"/>
            <a:ext cx="509270" cy="50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96327" y="839345"/>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 name="矩形 1"/>
          <p:cNvSpPr/>
          <p:nvPr/>
        </p:nvSpPr>
        <p:spPr>
          <a:xfrm>
            <a:off x="369570" y="1002665"/>
            <a:ext cx="11676380" cy="460375"/>
          </a:xfrm>
          <a:prstGeom prst="rect">
            <a:avLst/>
          </a:prstGeom>
        </p:spPr>
        <p:txBody>
          <a:bodyPr wrap="square">
            <a:spAutoFit/>
          </a:bodyPr>
          <a:lstStyle/>
          <a:p>
            <a:pPr algn="l"/>
            <a:r>
              <a:rPr lang="en-US" altLang="zh-CN" sz="2000" b="1" dirty="0">
                <a:solidFill>
                  <a:srgbClr val="C00000"/>
                </a:solidFill>
                <a:latin typeface="华康俪金黑W8(P)" pitchFamily="34" charset="-122"/>
                <a:ea typeface="华康俪金黑W8(P)" pitchFamily="34" charset="-122"/>
              </a:rPr>
              <a:t>3-4-2</a:t>
            </a:r>
            <a:r>
              <a:rPr lang="en-US" altLang="zh-CN" sz="2000" b="1" dirty="0" smtClean="0">
                <a:solidFill>
                  <a:srgbClr val="C00000"/>
                </a:solidFill>
                <a:latin typeface="华康俪金黑W8(P)" pitchFamily="34" charset="-122"/>
                <a:ea typeface="华康俪金黑W8(P)" pitchFamily="34" charset="-122"/>
              </a:rPr>
              <a:t> </a:t>
            </a:r>
            <a:r>
              <a:rPr lang="en-US" altLang="zh-CN" sz="2000" b="1" dirty="0">
                <a:solidFill>
                  <a:srgbClr val="C00000"/>
                </a:solidFill>
                <a:latin typeface="华康俪金黑W8(P)" pitchFamily="34" charset="-122"/>
                <a:ea typeface="华康俪金黑W8(P)" pitchFamily="34" charset="-122"/>
              </a:rPr>
              <a:t> </a:t>
            </a:r>
            <a:r>
              <a:rPr b="1" dirty="0">
                <a:solidFill>
                  <a:srgbClr val="C00000"/>
                </a:solidFill>
                <a:latin typeface="华康俪金黑W8(P)" pitchFamily="34" charset="-122"/>
                <a:ea typeface="华康俪金黑W8(P)" pitchFamily="34" charset="-122"/>
              </a:rPr>
              <a:t>The Meaning of Traveling</a:t>
            </a:r>
            <a:r>
              <a:rPr lang="en-US" b="1" dirty="0">
                <a:solidFill>
                  <a:srgbClr val="C00000"/>
                </a:solidFill>
                <a:latin typeface="华康俪金黑W8(P)" pitchFamily="34" charset="-122"/>
                <a:ea typeface="华康俪金黑W8(P)" pitchFamily="34" charset="-122"/>
              </a:rPr>
              <a:t>/Outdoor Activities</a:t>
            </a:r>
            <a:r>
              <a:rPr b="1" dirty="0">
                <a:solidFill>
                  <a:srgbClr val="C00000"/>
                </a:solidFill>
                <a:latin typeface="华康俪金黑W8(P)" pitchFamily="34" charset="-122"/>
                <a:ea typeface="华康俪金黑W8(P)" pitchFamily="34" charset="-122"/>
              </a:rPr>
              <a:t> </a:t>
            </a:r>
            <a:r>
              <a:rPr lang="en-US" b="1" dirty="0">
                <a:solidFill>
                  <a:srgbClr val="C00000"/>
                </a:solidFill>
                <a:latin typeface="华康俪金黑W8(P)" pitchFamily="34" charset="-122"/>
                <a:ea typeface="华康俪金黑W8(P)" pitchFamily="34" charset="-122"/>
              </a:rPr>
              <a:t>—— </a:t>
            </a:r>
            <a:r>
              <a:rPr lang="en-US" altLang="zh-CN" sz="2000" b="1" dirty="0">
                <a:solidFill>
                  <a:srgbClr val="002060"/>
                </a:solidFill>
                <a:latin typeface="宋体" panose="02010600030101010101" pitchFamily="2" charset="-122"/>
                <a:ea typeface="宋体" panose="02010600030101010101" pitchFamily="2" charset="-122"/>
                <a:cs typeface="宋体" panose="02010600030101010101" pitchFamily="2" charset="-122"/>
              </a:rPr>
              <a:t> </a:t>
            </a:r>
            <a:r>
              <a:rPr lang="en-US" altLang="zh-CN" sz="2400" b="1" dirty="0">
                <a:solidFill>
                  <a:srgbClr val="002060"/>
                </a:solidFill>
                <a:latin typeface="Times New Roman" panose="02020603050405020304" pitchFamily="18" charset="0"/>
                <a:ea typeface="宋体" panose="02010600030101010101" pitchFamily="2" charset="-122"/>
                <a:cs typeface="Times New Roman" panose="02020603050405020304" pitchFamily="18" charset="0"/>
              </a:rPr>
              <a:t>Improve Your Social Skills</a:t>
            </a:r>
            <a:endParaRPr lang="en-US" altLang="zh-CN" sz="2400" b="1" dirty="0">
              <a:solidFill>
                <a:srgbClr val="00206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箭头: 燕尾形 4"/>
          <p:cNvSpPr/>
          <p:nvPr/>
        </p:nvSpPr>
        <p:spPr>
          <a:xfrm>
            <a:off x="5117701" y="177349"/>
            <a:ext cx="1657446"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03  Skills</a:t>
            </a:r>
            <a:endParaRPr lang="zh-CN" altLang="en-US" dirty="0">
              <a:solidFill>
                <a:schemeClr val="bg1"/>
              </a:solidFill>
            </a:endParaRPr>
          </a:p>
        </p:txBody>
      </p:sp>
      <p:graphicFrame>
        <p:nvGraphicFramePr>
          <p:cNvPr id="3" name="表格 2"/>
          <p:cNvGraphicFramePr/>
          <p:nvPr>
            <p:custDataLst>
              <p:tags r:id="rId1"/>
            </p:custDataLst>
          </p:nvPr>
        </p:nvGraphicFramePr>
        <p:xfrm>
          <a:off x="146050" y="1505585"/>
          <a:ext cx="11948160" cy="5284470"/>
        </p:xfrm>
        <a:graphic>
          <a:graphicData uri="http://schemas.openxmlformats.org/drawingml/2006/table">
            <a:tbl>
              <a:tblPr firstRow="1" bandRow="1">
                <a:tableStyleId>{5940675A-B579-460E-94D1-54222C63F5DA}</a:tableStyleId>
              </a:tblPr>
              <a:tblGrid>
                <a:gridCol w="4278630"/>
                <a:gridCol w="7669530"/>
              </a:tblGrid>
              <a:tr h="5284470">
                <a:tc>
                  <a:txBody>
                    <a:bodyPr/>
                    <a:p>
                      <a:pPr indent="0">
                        <a:buNone/>
                      </a:pPr>
                      <a:endParaRPr sz="2400" b="0"/>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p>
                      <a:pPr indent="0">
                        <a:buNone/>
                      </a:pPr>
                      <a:endParaRPr lang="en-US" sz="1600" b="0" i="1">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6" name="文本框 5"/>
          <p:cNvSpPr txBox="1"/>
          <p:nvPr/>
        </p:nvSpPr>
        <p:spPr>
          <a:xfrm>
            <a:off x="4397375" y="1721485"/>
            <a:ext cx="7648575" cy="4523105"/>
          </a:xfrm>
          <a:prstGeom prst="rect">
            <a:avLst/>
          </a:prstGeom>
          <a:noFill/>
        </p:spPr>
        <p:txBody>
          <a:bodyPr wrap="square" rtlCol="0" anchor="t">
            <a:spAutoFit/>
          </a:bodyPr>
          <a:p>
            <a:pPr algn="l"/>
            <a:r>
              <a:rPr sz="2400">
                <a:solidFill>
                  <a:srgbClr val="7030A0"/>
                </a:solidFill>
                <a:latin typeface="Times New Roman" panose="02020603050405020304" pitchFamily="18" charset="0"/>
                <a:cs typeface="Times New Roman" panose="02020603050405020304" pitchFamily="18" charset="0"/>
                <a:sym typeface="+mn-ea"/>
              </a:rPr>
              <a:t>✈</a:t>
            </a:r>
            <a:r>
              <a:rPr sz="2400">
                <a:latin typeface="Times New Roman" panose="02020603050405020304" pitchFamily="18" charset="0"/>
                <a:cs typeface="Times New Roman" panose="02020603050405020304" pitchFamily="18" charset="0"/>
                <a:sym typeface="+mn-ea"/>
              </a:rPr>
              <a:t>Meeting new people is one of the great upsides of traveling. </a:t>
            </a:r>
            <a:endParaRPr sz="2400">
              <a:latin typeface="Times New Roman" panose="02020603050405020304" pitchFamily="18" charset="0"/>
              <a:cs typeface="Times New Roman" panose="02020603050405020304" pitchFamily="18" charset="0"/>
              <a:sym typeface="+mn-ea"/>
            </a:endParaRPr>
          </a:p>
          <a:p>
            <a:pPr marL="285750" indent="-285750" algn="l">
              <a:buFont typeface="Arial" panose="020B0604020202020204" pitchFamily="34" charset="0"/>
              <a:buChar char="•"/>
            </a:pPr>
            <a:r>
              <a:rPr sz="1600" i="1">
                <a:latin typeface="Times New Roman" panose="02020603050405020304" pitchFamily="18" charset="0"/>
                <a:cs typeface="Times New Roman" panose="02020603050405020304" pitchFamily="18" charset="0"/>
                <a:sym typeface="+mn-ea"/>
              </a:rPr>
              <a:t>upside /ˈʌpsaɪd/ n. （不利局面中）积极面</a:t>
            </a:r>
            <a:r>
              <a:rPr lang="en-US" sz="1600" i="1">
                <a:latin typeface="Times New Roman" panose="02020603050405020304" pitchFamily="18" charset="0"/>
                <a:cs typeface="Times New Roman" panose="02020603050405020304" pitchFamily="18" charset="0"/>
                <a:sym typeface="+mn-ea"/>
              </a:rPr>
              <a:t>; </a:t>
            </a:r>
            <a:r>
              <a:rPr sz="1600" i="1">
                <a:latin typeface="Times New Roman" panose="02020603050405020304" pitchFamily="18" charset="0"/>
                <a:cs typeface="Times New Roman" panose="02020603050405020304" pitchFamily="18" charset="0"/>
                <a:sym typeface="+mn-ea"/>
              </a:rPr>
              <a:t>光明的一面，正面</a:t>
            </a:r>
            <a:endParaRPr sz="1600" i="1">
              <a:latin typeface="Times New Roman" panose="02020603050405020304" pitchFamily="18" charset="0"/>
              <a:cs typeface="Times New Roman" panose="02020603050405020304" pitchFamily="18" charset="0"/>
              <a:sym typeface="+mn-ea"/>
            </a:endParaRPr>
          </a:p>
          <a:p>
            <a:pPr marL="342900" indent="-342900" algn="l"/>
            <a:r>
              <a:rPr sz="2000">
                <a:latin typeface="Times New Roman" panose="02020603050405020304" pitchFamily="18" charset="0"/>
                <a:cs typeface="Times New Roman" panose="02020603050405020304" pitchFamily="18" charset="0"/>
                <a:sym typeface="+mn-ea"/>
              </a:rPr>
              <a:t>     结识新朋友是旅行的好处之一。</a:t>
            </a:r>
            <a:endParaRPr sz="2000">
              <a:latin typeface="Times New Roman" panose="02020603050405020304" pitchFamily="18" charset="0"/>
              <a:cs typeface="Times New Roman" panose="02020603050405020304" pitchFamily="18" charset="0"/>
              <a:sym typeface="+mn-ea"/>
            </a:endParaRPr>
          </a:p>
          <a:p>
            <a:pPr algn="l"/>
            <a:r>
              <a:rPr sz="2400">
                <a:solidFill>
                  <a:srgbClr val="7030A0"/>
                </a:solidFill>
                <a:latin typeface="Times New Roman" panose="02020603050405020304" pitchFamily="18" charset="0"/>
                <a:cs typeface="Times New Roman" panose="02020603050405020304" pitchFamily="18" charset="0"/>
                <a:sym typeface="+mn-ea"/>
              </a:rPr>
              <a:t>✈</a:t>
            </a:r>
            <a:r>
              <a:rPr sz="2400">
                <a:latin typeface="Times New Roman" panose="02020603050405020304" pitchFamily="18" charset="0"/>
                <a:cs typeface="Times New Roman" panose="02020603050405020304" pitchFamily="18" charset="0"/>
                <a:sym typeface="+mn-ea"/>
              </a:rPr>
              <a:t>Whether it's chatting up your hostel roommate, making small talk with your seat-mate on a train or having a lively discussion at a local bar, you will be forced to improve your social skills (especially if you're traveling alone). </a:t>
            </a:r>
            <a:endParaRPr sz="2400">
              <a:latin typeface="Times New Roman" panose="02020603050405020304" pitchFamily="18" charset="0"/>
              <a:cs typeface="Times New Roman" panose="02020603050405020304" pitchFamily="18" charset="0"/>
              <a:sym typeface="+mn-ea"/>
            </a:endParaRPr>
          </a:p>
          <a:p>
            <a:pPr algn="l">
              <a:buClrTx/>
              <a:buSzTx/>
              <a:buFontTx/>
            </a:pPr>
            <a:r>
              <a:rPr sz="2000">
                <a:latin typeface="Times New Roman" panose="02020603050405020304" pitchFamily="18" charset="0"/>
                <a:cs typeface="Times New Roman" panose="02020603050405020304" pitchFamily="18" charset="0"/>
                <a:sym typeface="+mn-ea"/>
              </a:rPr>
              <a:t>    与旅馆室友交谈，和火车临座聊天，在一家当地酒吧加入热烈讨论，都能提高你的社交能力。</a:t>
            </a:r>
            <a:endParaRPr sz="2000">
              <a:latin typeface="Times New Roman" panose="02020603050405020304" pitchFamily="18" charset="0"/>
              <a:cs typeface="Times New Roman" panose="02020603050405020304" pitchFamily="18" charset="0"/>
              <a:sym typeface="+mn-ea"/>
            </a:endParaRPr>
          </a:p>
          <a:p>
            <a:pPr algn="l"/>
            <a:r>
              <a:rPr sz="2400">
                <a:latin typeface="Times New Roman" panose="02020603050405020304" pitchFamily="18" charset="0"/>
                <a:cs typeface="Times New Roman" panose="02020603050405020304" pitchFamily="18" charset="0"/>
                <a:sym typeface="+mn-ea"/>
              </a:rPr>
              <a:t> </a:t>
            </a:r>
            <a:r>
              <a:rPr sz="2400">
                <a:solidFill>
                  <a:srgbClr val="7030A0"/>
                </a:solidFill>
                <a:latin typeface="Times New Roman" panose="02020603050405020304" pitchFamily="18" charset="0"/>
                <a:cs typeface="Times New Roman" panose="02020603050405020304" pitchFamily="18" charset="0"/>
                <a:sym typeface="+mn-ea"/>
              </a:rPr>
              <a:t>✈</a:t>
            </a:r>
            <a:r>
              <a:rPr lang="en-US" sz="2400">
                <a:latin typeface="Times New Roman" panose="02020603050405020304" pitchFamily="18" charset="0"/>
                <a:cs typeface="Times New Roman" panose="02020603050405020304" pitchFamily="18" charset="0"/>
                <a:sym typeface="+mn-ea"/>
              </a:rPr>
              <a:t>I</a:t>
            </a:r>
            <a:r>
              <a:rPr sz="2400">
                <a:latin typeface="Times New Roman" panose="02020603050405020304" pitchFamily="18" charset="0"/>
                <a:cs typeface="Times New Roman" panose="02020603050405020304" pitchFamily="18" charset="0"/>
                <a:sym typeface="+mn-ea"/>
              </a:rPr>
              <a:t>f life is a long journey, </a:t>
            </a:r>
            <a:r>
              <a:rPr sz="2400">
                <a:solidFill>
                  <a:srgbClr val="002060"/>
                </a:solidFill>
                <a:latin typeface="Times New Roman" panose="02020603050405020304" pitchFamily="18" charset="0"/>
                <a:cs typeface="Times New Roman" panose="02020603050405020304" pitchFamily="18" charset="0"/>
                <a:sym typeface="+mn-ea"/>
              </a:rPr>
              <a:t>honesty/ love</a:t>
            </a:r>
            <a:r>
              <a:rPr sz="2400">
                <a:latin typeface="Times New Roman" panose="02020603050405020304" pitchFamily="18" charset="0"/>
                <a:cs typeface="Times New Roman" panose="02020603050405020304" pitchFamily="18" charset="0"/>
                <a:sym typeface="+mn-ea"/>
              </a:rPr>
              <a:t> will be the backpack that should be taken along all the way. </a:t>
            </a:r>
            <a:endParaRPr sz="2400">
              <a:latin typeface="Times New Roman" panose="02020603050405020304" pitchFamily="18" charset="0"/>
              <a:cs typeface="Times New Roman" panose="02020603050405020304" pitchFamily="18" charset="0"/>
              <a:sym typeface="+mn-ea"/>
            </a:endParaRPr>
          </a:p>
          <a:p>
            <a:pPr algn="l">
              <a:buClrTx/>
              <a:buSzTx/>
              <a:buFontTx/>
            </a:pPr>
            <a:r>
              <a:rPr sz="2000">
                <a:latin typeface="Times New Roman" panose="02020603050405020304" pitchFamily="18" charset="0"/>
                <a:cs typeface="Times New Roman" panose="02020603050405020304" pitchFamily="18" charset="0"/>
                <a:sym typeface="+mn-ea"/>
              </a:rPr>
              <a:t>     如果生活是一段长长的旅程，诚实/爱的背包应该一直陪伴它。</a:t>
            </a:r>
            <a:endParaRPr sz="2000">
              <a:latin typeface="Times New Roman" panose="02020603050405020304" pitchFamily="18" charset="0"/>
              <a:cs typeface="Times New Roman" panose="02020603050405020304" pitchFamily="18" charset="0"/>
              <a:sym typeface="+mn-ea"/>
            </a:endParaRPr>
          </a:p>
        </p:txBody>
      </p:sp>
      <p:sp>
        <p:nvSpPr>
          <p:cNvPr id="4" name="Rectangle 7"/>
          <p:cNvSpPr>
            <a:spLocks noChangeArrowheads="1"/>
          </p:cNvSpPr>
          <p:nvPr/>
        </p:nvSpPr>
        <p:spPr bwMode="auto">
          <a:xfrm>
            <a:off x="-13970" y="227970"/>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
            <a:off x="-12065" y="4445"/>
            <a:ext cx="876300" cy="971550"/>
          </a:xfrm>
          <a:prstGeom prst="rect">
            <a:avLst/>
          </a:prstGeom>
        </p:spPr>
      </p:pic>
      <p:pic>
        <p:nvPicPr>
          <p:cNvPr id="8" name="图片 7"/>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212090" y="116205"/>
            <a:ext cx="509270" cy="508000"/>
          </a:xfrm>
          <a:prstGeom prst="rect">
            <a:avLst/>
          </a:prstGeom>
        </p:spPr>
      </p:pic>
      <p:pic>
        <p:nvPicPr>
          <p:cNvPr id="9" name="图片 8"/>
          <p:cNvPicPr>
            <a:picLocks noChangeAspect="1"/>
          </p:cNvPicPr>
          <p:nvPr/>
        </p:nvPicPr>
        <p:blipFill>
          <a:blip r:embed="rId5"/>
          <a:srcRect b="16980"/>
          <a:stretch>
            <a:fillRect/>
          </a:stretch>
        </p:blipFill>
        <p:spPr>
          <a:xfrm>
            <a:off x="247650" y="1721485"/>
            <a:ext cx="4149090" cy="3500755"/>
          </a:xfrm>
          <a:prstGeom prst="rect">
            <a:avLst/>
          </a:prstGeom>
        </p:spPr>
      </p:pic>
      <p:sp>
        <p:nvSpPr>
          <p:cNvPr id="5" name="文本框 4"/>
          <p:cNvSpPr txBox="1"/>
          <p:nvPr/>
        </p:nvSpPr>
        <p:spPr>
          <a:xfrm>
            <a:off x="247650" y="5424170"/>
            <a:ext cx="4149090" cy="1014730"/>
          </a:xfrm>
          <a:prstGeom prst="rect">
            <a:avLst/>
          </a:prstGeom>
          <a:noFill/>
        </p:spPr>
        <p:txBody>
          <a:bodyPr wrap="square" rtlCol="0">
            <a:spAutoFit/>
          </a:bodyPr>
          <a:p>
            <a:r>
              <a:rPr lang="en-US" altLang="zh-CN" sz="2000" b="1">
                <a:solidFill>
                  <a:srgbClr val="002060"/>
                </a:solidFill>
              </a:rPr>
              <a:t>Be someone's sunshine when their skies are grey. 当</a:t>
            </a:r>
            <a:r>
              <a:rPr lang="zh-CN" altLang="en-US" sz="2000" b="1">
                <a:solidFill>
                  <a:srgbClr val="002060"/>
                </a:solidFill>
              </a:rPr>
              <a:t>别人的</a:t>
            </a:r>
            <a:r>
              <a:rPr lang="en-US" altLang="zh-CN" sz="2000" b="1">
                <a:solidFill>
                  <a:srgbClr val="002060"/>
                </a:solidFill>
              </a:rPr>
              <a:t>天空灰暗时，做</a:t>
            </a:r>
            <a:r>
              <a:rPr lang="zh-CN" altLang="en-US" sz="2000" b="1">
                <a:solidFill>
                  <a:srgbClr val="002060"/>
                </a:solidFill>
              </a:rPr>
              <a:t>他们</a:t>
            </a:r>
            <a:r>
              <a:rPr lang="en-US" altLang="zh-CN" sz="2000" b="1">
                <a:solidFill>
                  <a:srgbClr val="002060"/>
                </a:solidFill>
              </a:rPr>
              <a:t>的阳光。</a:t>
            </a:r>
            <a:endParaRPr lang="en-US" altLang="zh-CN" sz="2000" b="1">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heckerboard(across)">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checkerboard(across)">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checkerboard(across)">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checkerboard(across)">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checkerboard(across)">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checkerboard(across)">
                                      <p:cBhvr>
                                        <p:cTn id="37" dur="5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checkerboard(across)">
                                      <p:cBhvr>
                                        <p:cTn id="4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96327" y="839345"/>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 name="矩形 1"/>
          <p:cNvSpPr/>
          <p:nvPr/>
        </p:nvSpPr>
        <p:spPr>
          <a:xfrm>
            <a:off x="369570" y="1002665"/>
            <a:ext cx="11676380" cy="460375"/>
          </a:xfrm>
          <a:prstGeom prst="rect">
            <a:avLst/>
          </a:prstGeom>
        </p:spPr>
        <p:txBody>
          <a:bodyPr wrap="square">
            <a:spAutoFit/>
          </a:bodyPr>
          <a:lstStyle/>
          <a:p>
            <a:pPr algn="l"/>
            <a:r>
              <a:rPr lang="en-US" altLang="zh-CN" sz="2000" b="1" dirty="0">
                <a:solidFill>
                  <a:srgbClr val="C00000"/>
                </a:solidFill>
                <a:latin typeface="华康俪金黑W8(P)" pitchFamily="34" charset="-122"/>
                <a:ea typeface="华康俪金黑W8(P)" pitchFamily="34" charset="-122"/>
              </a:rPr>
              <a:t>3-4-2</a:t>
            </a:r>
            <a:r>
              <a:rPr lang="en-US" altLang="zh-CN" sz="2000" b="1" dirty="0" smtClean="0">
                <a:solidFill>
                  <a:srgbClr val="C00000"/>
                </a:solidFill>
                <a:latin typeface="华康俪金黑W8(P)" pitchFamily="34" charset="-122"/>
                <a:ea typeface="华康俪金黑W8(P)" pitchFamily="34" charset="-122"/>
              </a:rPr>
              <a:t> </a:t>
            </a:r>
            <a:r>
              <a:rPr lang="en-US" altLang="zh-CN" sz="2000" b="1" dirty="0">
                <a:solidFill>
                  <a:srgbClr val="C00000"/>
                </a:solidFill>
                <a:latin typeface="华康俪金黑W8(P)" pitchFamily="34" charset="-122"/>
                <a:ea typeface="华康俪金黑W8(P)" pitchFamily="34" charset="-122"/>
              </a:rPr>
              <a:t> </a:t>
            </a:r>
            <a:r>
              <a:rPr b="1" dirty="0">
                <a:solidFill>
                  <a:srgbClr val="C00000"/>
                </a:solidFill>
                <a:latin typeface="华康俪金黑W8(P)" pitchFamily="34" charset="-122"/>
                <a:ea typeface="华康俪金黑W8(P)" pitchFamily="34" charset="-122"/>
              </a:rPr>
              <a:t>The Meaning of Traveling</a:t>
            </a:r>
            <a:r>
              <a:rPr lang="en-US" b="1" dirty="0">
                <a:solidFill>
                  <a:srgbClr val="C00000"/>
                </a:solidFill>
                <a:latin typeface="华康俪金黑W8(P)" pitchFamily="34" charset="-122"/>
                <a:ea typeface="华康俪金黑W8(P)" pitchFamily="34" charset="-122"/>
              </a:rPr>
              <a:t>/</a:t>
            </a:r>
            <a:r>
              <a:rPr b="1" dirty="0">
                <a:solidFill>
                  <a:srgbClr val="C00000"/>
                </a:solidFill>
                <a:latin typeface="华康俪金黑W8(P)" pitchFamily="34" charset="-122"/>
                <a:ea typeface="华康俪金黑W8(P)" pitchFamily="34" charset="-122"/>
              </a:rPr>
              <a:t>Outdoor Activities </a:t>
            </a:r>
            <a:r>
              <a:rPr lang="en-US" b="1" dirty="0">
                <a:solidFill>
                  <a:srgbClr val="C00000"/>
                </a:solidFill>
                <a:latin typeface="华康俪金黑W8(P)" pitchFamily="34" charset="-122"/>
                <a:ea typeface="华康俪金黑W8(P)" pitchFamily="34" charset="-122"/>
              </a:rPr>
              <a:t>—— </a:t>
            </a:r>
            <a:r>
              <a:rPr lang="en-US" altLang="zh-CN" sz="2000" b="1" dirty="0">
                <a:solidFill>
                  <a:srgbClr val="002060"/>
                </a:solidFill>
                <a:latin typeface="宋体" panose="02010600030101010101" pitchFamily="2" charset="-122"/>
                <a:ea typeface="宋体" panose="02010600030101010101" pitchFamily="2" charset="-122"/>
                <a:cs typeface="宋体" panose="02010600030101010101" pitchFamily="2" charset="-122"/>
              </a:rPr>
              <a:t> </a:t>
            </a:r>
            <a:r>
              <a:rPr lang="en-US" altLang="zh-CN" sz="2400" b="1" dirty="0">
                <a:solidFill>
                  <a:srgbClr val="002060"/>
                </a:solidFill>
                <a:latin typeface="Times New Roman" panose="02020603050405020304" pitchFamily="18" charset="0"/>
                <a:ea typeface="宋体" panose="02010600030101010101" pitchFamily="2" charset="-122"/>
                <a:cs typeface="Times New Roman" panose="02020603050405020304" pitchFamily="18" charset="0"/>
              </a:rPr>
              <a:t>Reduce Stress and Stay Fit</a:t>
            </a:r>
            <a:endParaRPr lang="en-US" altLang="zh-CN" sz="2400" b="1" dirty="0">
              <a:solidFill>
                <a:srgbClr val="00206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箭头: 燕尾形 4"/>
          <p:cNvSpPr/>
          <p:nvPr/>
        </p:nvSpPr>
        <p:spPr>
          <a:xfrm>
            <a:off x="5117701" y="177349"/>
            <a:ext cx="1657446"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03  Skills</a:t>
            </a:r>
            <a:endParaRPr lang="zh-CN" altLang="en-US" dirty="0">
              <a:solidFill>
                <a:schemeClr val="bg1"/>
              </a:solidFill>
            </a:endParaRPr>
          </a:p>
        </p:txBody>
      </p:sp>
      <p:graphicFrame>
        <p:nvGraphicFramePr>
          <p:cNvPr id="3" name="表格 2"/>
          <p:cNvGraphicFramePr/>
          <p:nvPr>
            <p:custDataLst>
              <p:tags r:id="rId1"/>
            </p:custDataLst>
          </p:nvPr>
        </p:nvGraphicFramePr>
        <p:xfrm>
          <a:off x="146050" y="1505585"/>
          <a:ext cx="11948160" cy="5284470"/>
        </p:xfrm>
        <a:graphic>
          <a:graphicData uri="http://schemas.openxmlformats.org/drawingml/2006/table">
            <a:tbl>
              <a:tblPr firstRow="1" bandRow="1">
                <a:tableStyleId>{5940675A-B579-460E-94D1-54222C63F5DA}</a:tableStyleId>
              </a:tblPr>
              <a:tblGrid>
                <a:gridCol w="4278630"/>
                <a:gridCol w="7669530"/>
              </a:tblGrid>
              <a:tr h="5284470">
                <a:tc>
                  <a:txBody>
                    <a:bodyPr/>
                    <a:p>
                      <a:pPr indent="0">
                        <a:buNone/>
                      </a:pPr>
                      <a:endParaRPr sz="2400" b="0"/>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p>
                      <a:pPr indent="0">
                        <a:buNone/>
                      </a:pPr>
                      <a:endParaRPr lang="en-US" sz="1600" b="0" i="1">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6" name="文本框 5"/>
          <p:cNvSpPr txBox="1"/>
          <p:nvPr/>
        </p:nvSpPr>
        <p:spPr>
          <a:xfrm>
            <a:off x="4460875" y="1668780"/>
            <a:ext cx="7463155" cy="3538220"/>
          </a:xfrm>
          <a:prstGeom prst="rect">
            <a:avLst/>
          </a:prstGeom>
          <a:noFill/>
        </p:spPr>
        <p:txBody>
          <a:bodyPr wrap="square" rtlCol="0" anchor="t">
            <a:spAutoFit/>
          </a:bodyPr>
          <a:p>
            <a:pPr algn="l"/>
            <a:r>
              <a:rPr sz="2400">
                <a:solidFill>
                  <a:srgbClr val="7030A0"/>
                </a:solidFill>
                <a:latin typeface="Times New Roman" panose="02020603050405020304" pitchFamily="18" charset="0"/>
                <a:cs typeface="Times New Roman" panose="02020603050405020304" pitchFamily="18" charset="0"/>
                <a:sym typeface="+mn-ea"/>
              </a:rPr>
              <a:t>✈</a:t>
            </a:r>
            <a:r>
              <a:rPr lang="en-US" sz="2400">
                <a:latin typeface="Times New Roman" panose="02020603050405020304" pitchFamily="18" charset="0"/>
                <a:cs typeface="Times New Roman" panose="02020603050405020304" pitchFamily="18" charset="0"/>
                <a:sym typeface="+mn-ea"/>
              </a:rPr>
              <a:t>T</a:t>
            </a:r>
            <a:r>
              <a:rPr sz="2400">
                <a:latin typeface="Times New Roman" panose="02020603050405020304" pitchFamily="18" charset="0"/>
                <a:cs typeface="Times New Roman" panose="02020603050405020304" pitchFamily="18" charset="0"/>
                <a:sym typeface="+mn-ea"/>
              </a:rPr>
              <a:t>raveling removes you from your everyday life and lets you truly escape. </a:t>
            </a:r>
            <a:endParaRPr sz="2400">
              <a:latin typeface="Times New Roman" panose="02020603050405020304" pitchFamily="18" charset="0"/>
              <a:cs typeface="Times New Roman" panose="02020603050405020304" pitchFamily="18" charset="0"/>
              <a:sym typeface="+mn-ea"/>
            </a:endParaRPr>
          </a:p>
          <a:p>
            <a:pPr algn="l">
              <a:buClrTx/>
              <a:buSzTx/>
              <a:buFontTx/>
            </a:pPr>
            <a:r>
              <a:rPr sz="2000">
                <a:latin typeface="Times New Roman" panose="02020603050405020304" pitchFamily="18" charset="0"/>
                <a:cs typeface="Times New Roman" panose="02020603050405020304" pitchFamily="18" charset="0"/>
                <a:sym typeface="+mn-ea"/>
              </a:rPr>
              <a:t>     旅行能将你从日常生活中解放出来，真正逃离。</a:t>
            </a:r>
            <a:endParaRPr sz="2000">
              <a:latin typeface="Times New Roman" panose="02020603050405020304" pitchFamily="18" charset="0"/>
              <a:cs typeface="Times New Roman" panose="02020603050405020304" pitchFamily="18" charset="0"/>
              <a:sym typeface="+mn-ea"/>
            </a:endParaRPr>
          </a:p>
          <a:p>
            <a:pPr algn="l"/>
            <a:r>
              <a:rPr sz="2400">
                <a:solidFill>
                  <a:srgbClr val="7030A0"/>
                </a:solidFill>
                <a:latin typeface="Times New Roman" panose="02020603050405020304" pitchFamily="18" charset="0"/>
                <a:cs typeface="Times New Roman" panose="02020603050405020304" pitchFamily="18" charset="0"/>
                <a:sym typeface="+mn-ea"/>
              </a:rPr>
              <a:t>✈</a:t>
            </a:r>
            <a:r>
              <a:rPr sz="2400">
                <a:latin typeface="Times New Roman" panose="02020603050405020304" pitchFamily="18" charset="0"/>
                <a:cs typeface="Times New Roman" panose="02020603050405020304" pitchFamily="18" charset="0"/>
                <a:sym typeface="+mn-ea"/>
              </a:rPr>
              <a:t>Traveling lets you put aside your daily responsibilities and focus on yourself for a moment.</a:t>
            </a:r>
            <a:endParaRPr sz="2400">
              <a:latin typeface="Times New Roman" panose="02020603050405020304" pitchFamily="18" charset="0"/>
              <a:cs typeface="Times New Roman" panose="02020603050405020304" pitchFamily="18" charset="0"/>
              <a:sym typeface="+mn-ea"/>
            </a:endParaRPr>
          </a:p>
          <a:p>
            <a:pPr algn="l"/>
            <a:r>
              <a:rPr sz="2400">
                <a:latin typeface="Times New Roman" panose="02020603050405020304" pitchFamily="18" charset="0"/>
                <a:cs typeface="Times New Roman" panose="02020603050405020304" pitchFamily="18" charset="0"/>
                <a:sym typeface="+mn-ea"/>
              </a:rPr>
              <a:t>     </a:t>
            </a:r>
            <a:r>
              <a:rPr sz="2000">
                <a:latin typeface="Times New Roman" panose="02020603050405020304" pitchFamily="18" charset="0"/>
                <a:cs typeface="Times New Roman" panose="02020603050405020304" pitchFamily="18" charset="0"/>
                <a:sym typeface="+mn-ea"/>
              </a:rPr>
              <a:t>旅行让你撇开日常责任，暂时只专注自己。</a:t>
            </a:r>
            <a:endParaRPr sz="2400">
              <a:latin typeface="Times New Roman" panose="02020603050405020304" pitchFamily="18" charset="0"/>
              <a:cs typeface="Times New Roman" panose="02020603050405020304" pitchFamily="18" charset="0"/>
              <a:sym typeface="+mn-ea"/>
            </a:endParaRPr>
          </a:p>
          <a:p>
            <a:pPr algn="l"/>
            <a:r>
              <a:rPr sz="2400">
                <a:solidFill>
                  <a:srgbClr val="7030A0"/>
                </a:solidFill>
                <a:latin typeface="Times New Roman" panose="02020603050405020304" pitchFamily="18" charset="0"/>
                <a:cs typeface="Times New Roman" panose="02020603050405020304" pitchFamily="18" charset="0"/>
                <a:sym typeface="+mn-ea"/>
              </a:rPr>
              <a:t>✈</a:t>
            </a:r>
            <a:r>
              <a:rPr sz="2400">
                <a:latin typeface="Times New Roman" panose="02020603050405020304" pitchFamily="18" charset="0"/>
                <a:cs typeface="Times New Roman" panose="02020603050405020304" pitchFamily="18" charset="0"/>
                <a:sym typeface="+mn-ea"/>
              </a:rPr>
              <a:t>When you return home you'll feel refreshed and have the motivation you felt drained of before you left.</a:t>
            </a:r>
            <a:endParaRPr sz="2400">
              <a:latin typeface="Times New Roman" panose="02020603050405020304" pitchFamily="18" charset="0"/>
              <a:cs typeface="Times New Roman" panose="02020603050405020304" pitchFamily="18" charset="0"/>
              <a:sym typeface="+mn-ea"/>
            </a:endParaRPr>
          </a:p>
          <a:p>
            <a:pPr algn="l">
              <a:buClrTx/>
              <a:buSzTx/>
              <a:buFontTx/>
            </a:pPr>
            <a:r>
              <a:rPr sz="2000">
                <a:latin typeface="Times New Roman" panose="02020603050405020304" pitchFamily="18" charset="0"/>
                <a:cs typeface="Times New Roman" panose="02020603050405020304" pitchFamily="18" charset="0"/>
                <a:sym typeface="+mn-ea"/>
              </a:rPr>
              <a:t>     返回家中，你会精神抖擞，重新找回逝去的生活激情。</a:t>
            </a:r>
            <a:endParaRPr sz="2000">
              <a:latin typeface="Times New Roman" panose="02020603050405020304" pitchFamily="18" charset="0"/>
              <a:cs typeface="Times New Roman" panose="02020603050405020304" pitchFamily="18" charset="0"/>
              <a:sym typeface="+mn-ea"/>
            </a:endParaRPr>
          </a:p>
          <a:p>
            <a:pPr marL="285750" indent="-285750" algn="l">
              <a:buClrTx/>
              <a:buSzTx/>
              <a:buFont typeface="Arial" panose="020B0604020202020204" pitchFamily="34" charset="0"/>
              <a:buChar char="•"/>
            </a:pPr>
            <a:r>
              <a:rPr sz="1600" i="1">
                <a:latin typeface="Times New Roman" panose="02020603050405020304" pitchFamily="18" charset="0"/>
                <a:cs typeface="Times New Roman" panose="02020603050405020304" pitchFamily="18" charset="0"/>
                <a:sym typeface="+mn-ea"/>
              </a:rPr>
              <a:t>drain /dreɪn/ v. 排水；流干；喝光；（感情）变淡；使精疲力竭</a:t>
            </a:r>
            <a:endParaRPr sz="1600" i="1">
              <a:latin typeface="Times New Roman" panose="02020603050405020304" pitchFamily="18" charset="0"/>
              <a:cs typeface="Times New Roman" panose="02020603050405020304" pitchFamily="18" charset="0"/>
              <a:sym typeface="+mn-ea"/>
            </a:endParaRPr>
          </a:p>
        </p:txBody>
      </p:sp>
      <p:sp>
        <p:nvSpPr>
          <p:cNvPr id="4" name="Rectangle 7"/>
          <p:cNvSpPr>
            <a:spLocks noChangeArrowheads="1"/>
          </p:cNvSpPr>
          <p:nvPr/>
        </p:nvSpPr>
        <p:spPr bwMode="auto">
          <a:xfrm>
            <a:off x="-13970" y="227970"/>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
            <a:off x="-12065" y="4445"/>
            <a:ext cx="876300" cy="971550"/>
          </a:xfrm>
          <a:prstGeom prst="rect">
            <a:avLst/>
          </a:prstGeom>
        </p:spPr>
      </p:pic>
      <p:pic>
        <p:nvPicPr>
          <p:cNvPr id="8" name="图片 7"/>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212090" y="116205"/>
            <a:ext cx="509270" cy="508000"/>
          </a:xfrm>
          <a:prstGeom prst="rect">
            <a:avLst/>
          </a:prstGeom>
        </p:spPr>
      </p:pic>
      <p:pic>
        <p:nvPicPr>
          <p:cNvPr id="10" name="图片 9"/>
          <p:cNvPicPr>
            <a:picLocks noChangeAspect="1"/>
          </p:cNvPicPr>
          <p:nvPr/>
        </p:nvPicPr>
        <p:blipFill>
          <a:blip r:embed="rId5"/>
          <a:stretch>
            <a:fillRect/>
          </a:stretch>
        </p:blipFill>
        <p:spPr>
          <a:xfrm>
            <a:off x="146050" y="1668780"/>
            <a:ext cx="4211320" cy="3634105"/>
          </a:xfrm>
          <a:prstGeom prst="rect">
            <a:avLst/>
          </a:prstGeom>
        </p:spPr>
      </p:pic>
      <p:sp>
        <p:nvSpPr>
          <p:cNvPr id="13" name="文本框 12"/>
          <p:cNvSpPr txBox="1"/>
          <p:nvPr/>
        </p:nvSpPr>
        <p:spPr>
          <a:xfrm>
            <a:off x="146050" y="5302250"/>
            <a:ext cx="4314825" cy="1322070"/>
          </a:xfrm>
          <a:prstGeom prst="rect">
            <a:avLst/>
          </a:prstGeom>
          <a:noFill/>
        </p:spPr>
        <p:txBody>
          <a:bodyPr wrap="square" rtlCol="0">
            <a:spAutoFit/>
          </a:bodyPr>
          <a:p>
            <a:r>
              <a:rPr lang="en-US" altLang="zh-CN" sz="2000" b="1">
                <a:solidFill>
                  <a:srgbClr val="002060"/>
                </a:solidFill>
              </a:rPr>
              <a:t>Paradise isn't a place, it's a feeling.  </a:t>
            </a:r>
            <a:endParaRPr lang="en-US" altLang="zh-CN" sz="2000" b="1">
              <a:solidFill>
                <a:srgbClr val="002060"/>
              </a:solidFill>
            </a:endParaRPr>
          </a:p>
          <a:p>
            <a:r>
              <a:rPr lang="en-US" altLang="zh-CN" sz="2000" b="1">
                <a:solidFill>
                  <a:srgbClr val="002060"/>
                </a:solidFill>
              </a:rPr>
              <a:t>天堂不是时间和地点，而是一种美好的感觉、一种近似完美的状态，一种执着的境界。</a:t>
            </a:r>
            <a:endParaRPr lang="en-US" altLang="zh-CN" sz="2000" b="1">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heckerboard(across)">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checkerboard(across)">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checkerboard(across)">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checkerboard(across)">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checkerboard(across)">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checkerboard(across)">
                                      <p:cBhvr>
                                        <p:cTn id="37" dur="5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checkerboard(across)">
                                      <p:cBhvr>
                                        <p:cTn id="4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96327" y="839345"/>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 name="矩形 1"/>
          <p:cNvSpPr/>
          <p:nvPr/>
        </p:nvSpPr>
        <p:spPr>
          <a:xfrm>
            <a:off x="369570" y="1002665"/>
            <a:ext cx="11676380" cy="460375"/>
          </a:xfrm>
          <a:prstGeom prst="rect">
            <a:avLst/>
          </a:prstGeom>
        </p:spPr>
        <p:txBody>
          <a:bodyPr wrap="square">
            <a:spAutoFit/>
          </a:bodyPr>
          <a:lstStyle/>
          <a:p>
            <a:pPr algn="l"/>
            <a:r>
              <a:rPr lang="en-US" altLang="zh-CN" sz="2000" b="1" dirty="0">
                <a:solidFill>
                  <a:srgbClr val="C00000"/>
                </a:solidFill>
                <a:latin typeface="华康俪金黑W8(P)" pitchFamily="34" charset="-122"/>
                <a:ea typeface="华康俪金黑W8(P)" pitchFamily="34" charset="-122"/>
              </a:rPr>
              <a:t>3-4-2</a:t>
            </a:r>
            <a:r>
              <a:rPr lang="en-US" altLang="zh-CN" sz="2000" b="1" dirty="0" smtClean="0">
                <a:solidFill>
                  <a:srgbClr val="C00000"/>
                </a:solidFill>
                <a:latin typeface="华康俪金黑W8(P)" pitchFamily="34" charset="-122"/>
                <a:ea typeface="华康俪金黑W8(P)" pitchFamily="34" charset="-122"/>
              </a:rPr>
              <a:t> </a:t>
            </a:r>
            <a:r>
              <a:rPr lang="en-US" altLang="zh-CN" sz="2000" b="1" dirty="0">
                <a:solidFill>
                  <a:srgbClr val="C00000"/>
                </a:solidFill>
                <a:latin typeface="华康俪金黑W8(P)" pitchFamily="34" charset="-122"/>
                <a:ea typeface="华康俪金黑W8(P)" pitchFamily="34" charset="-122"/>
              </a:rPr>
              <a:t> </a:t>
            </a:r>
            <a:r>
              <a:rPr b="1" dirty="0">
                <a:solidFill>
                  <a:srgbClr val="C00000"/>
                </a:solidFill>
                <a:latin typeface="华康俪金黑W8(P)" pitchFamily="34" charset="-122"/>
                <a:ea typeface="华康俪金黑W8(P)" pitchFamily="34" charset="-122"/>
              </a:rPr>
              <a:t>The Meaning of Traveling</a:t>
            </a:r>
            <a:r>
              <a:rPr lang="en-US" b="1" dirty="0">
                <a:solidFill>
                  <a:srgbClr val="C00000"/>
                </a:solidFill>
                <a:latin typeface="华康俪金黑W8(P)" pitchFamily="34" charset="-122"/>
                <a:ea typeface="华康俪金黑W8(P)" pitchFamily="34" charset="-122"/>
              </a:rPr>
              <a:t>/</a:t>
            </a:r>
            <a:r>
              <a:rPr b="1" dirty="0">
                <a:solidFill>
                  <a:srgbClr val="C00000"/>
                </a:solidFill>
                <a:latin typeface="华康俪金黑W8(P)" pitchFamily="34" charset="-122"/>
                <a:ea typeface="华康俪金黑W8(P)" pitchFamily="34" charset="-122"/>
              </a:rPr>
              <a:t>Outdoor Activities </a:t>
            </a:r>
            <a:r>
              <a:rPr lang="en-US" b="1" dirty="0">
                <a:solidFill>
                  <a:srgbClr val="C00000"/>
                </a:solidFill>
                <a:latin typeface="华康俪金黑W8(P)" pitchFamily="34" charset="-122"/>
                <a:ea typeface="华康俪金黑W8(P)" pitchFamily="34" charset="-122"/>
              </a:rPr>
              <a:t>—— </a:t>
            </a:r>
            <a:r>
              <a:rPr lang="en-US" altLang="zh-CN" sz="2400" b="1" dirty="0">
                <a:solidFill>
                  <a:srgbClr val="002060"/>
                </a:solidFill>
                <a:latin typeface="Times New Roman" panose="02020603050405020304" pitchFamily="18" charset="0"/>
                <a:ea typeface="宋体" panose="02010600030101010101" pitchFamily="2" charset="-122"/>
                <a:cs typeface="Times New Roman" panose="02020603050405020304" pitchFamily="18" charset="0"/>
              </a:rPr>
              <a:t>Accomplish Goals and Keep Positive</a:t>
            </a:r>
            <a:endParaRPr lang="en-US" altLang="zh-CN" sz="2400" b="1" dirty="0">
              <a:solidFill>
                <a:srgbClr val="00206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箭头: 燕尾形 4"/>
          <p:cNvSpPr/>
          <p:nvPr/>
        </p:nvSpPr>
        <p:spPr>
          <a:xfrm>
            <a:off x="5117701" y="177349"/>
            <a:ext cx="1657446"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03  Skills</a:t>
            </a:r>
            <a:endParaRPr lang="zh-CN" altLang="en-US" dirty="0">
              <a:solidFill>
                <a:schemeClr val="bg1"/>
              </a:solidFill>
            </a:endParaRPr>
          </a:p>
        </p:txBody>
      </p:sp>
      <p:graphicFrame>
        <p:nvGraphicFramePr>
          <p:cNvPr id="3" name="表格 2"/>
          <p:cNvGraphicFramePr/>
          <p:nvPr>
            <p:custDataLst>
              <p:tags r:id="rId1"/>
            </p:custDataLst>
          </p:nvPr>
        </p:nvGraphicFramePr>
        <p:xfrm>
          <a:off x="146050" y="1505585"/>
          <a:ext cx="11948160" cy="5284470"/>
        </p:xfrm>
        <a:graphic>
          <a:graphicData uri="http://schemas.openxmlformats.org/drawingml/2006/table">
            <a:tbl>
              <a:tblPr firstRow="1" bandRow="1">
                <a:tableStyleId>{5940675A-B579-460E-94D1-54222C63F5DA}</a:tableStyleId>
              </a:tblPr>
              <a:tblGrid>
                <a:gridCol w="4278630"/>
                <a:gridCol w="7669530"/>
              </a:tblGrid>
              <a:tr h="5284470">
                <a:tc>
                  <a:txBody>
                    <a:bodyPr/>
                    <a:p>
                      <a:pPr indent="0">
                        <a:buNone/>
                      </a:pPr>
                      <a:endParaRPr sz="2400" b="0"/>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p>
                      <a:pPr indent="0">
                        <a:buNone/>
                      </a:pPr>
                      <a:endParaRPr lang="en-US" sz="1600" b="0" i="1">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6" name="文本框 5"/>
          <p:cNvSpPr txBox="1"/>
          <p:nvPr/>
        </p:nvSpPr>
        <p:spPr>
          <a:xfrm>
            <a:off x="4511040" y="1873250"/>
            <a:ext cx="7534910" cy="3230245"/>
          </a:xfrm>
          <a:prstGeom prst="rect">
            <a:avLst/>
          </a:prstGeom>
          <a:noFill/>
        </p:spPr>
        <p:txBody>
          <a:bodyPr wrap="square" rtlCol="0" anchor="t">
            <a:spAutoFit/>
          </a:bodyPr>
          <a:p>
            <a:pPr algn="l"/>
            <a:r>
              <a:rPr sz="2400">
                <a:solidFill>
                  <a:srgbClr val="7030A0"/>
                </a:solidFill>
                <a:latin typeface="Times New Roman" panose="02020603050405020304" pitchFamily="18" charset="0"/>
                <a:cs typeface="Times New Roman" panose="02020603050405020304" pitchFamily="18" charset="0"/>
                <a:sym typeface="+mn-ea"/>
              </a:rPr>
              <a:t>✈</a:t>
            </a:r>
            <a:r>
              <a:rPr sz="2400">
                <a:latin typeface="Times New Roman" panose="02020603050405020304" pitchFamily="18" charset="0"/>
                <a:cs typeface="Times New Roman" panose="02020603050405020304" pitchFamily="18" charset="0"/>
                <a:sym typeface="+mn-ea"/>
              </a:rPr>
              <a:t>Having a travel "to-do" list and slowly crossing things off that list keeps you motivated and positive. </a:t>
            </a:r>
            <a:endParaRPr sz="2400">
              <a:latin typeface="Times New Roman" panose="02020603050405020304" pitchFamily="18" charset="0"/>
              <a:cs typeface="Times New Roman" panose="02020603050405020304" pitchFamily="18" charset="0"/>
              <a:sym typeface="+mn-ea"/>
            </a:endParaRPr>
          </a:p>
          <a:p>
            <a:pPr algn="l">
              <a:buClrTx/>
              <a:buSzTx/>
              <a:buFontTx/>
            </a:pPr>
            <a:r>
              <a:rPr sz="2000">
                <a:latin typeface="Times New Roman" panose="02020603050405020304" pitchFamily="18" charset="0"/>
                <a:cs typeface="Times New Roman" panose="02020603050405020304" pitchFamily="18" charset="0"/>
                <a:sym typeface="+mn-ea"/>
              </a:rPr>
              <a:t>    列出旅行清单，做完一项划掉一项，保持你有目标有动力。</a:t>
            </a:r>
            <a:endParaRPr sz="2000">
              <a:latin typeface="Times New Roman" panose="02020603050405020304" pitchFamily="18" charset="0"/>
              <a:cs typeface="Times New Roman" panose="02020603050405020304" pitchFamily="18" charset="0"/>
              <a:sym typeface="+mn-ea"/>
            </a:endParaRPr>
          </a:p>
          <a:p>
            <a:pPr algn="l"/>
            <a:r>
              <a:rPr sz="2400">
                <a:solidFill>
                  <a:srgbClr val="7030A0"/>
                </a:solidFill>
                <a:latin typeface="Times New Roman" panose="02020603050405020304" pitchFamily="18" charset="0"/>
                <a:cs typeface="Times New Roman" panose="02020603050405020304" pitchFamily="18" charset="0"/>
                <a:sym typeface="+mn-ea"/>
              </a:rPr>
              <a:t>✈</a:t>
            </a:r>
            <a:r>
              <a:rPr sz="2400">
                <a:latin typeface="Times New Roman" panose="02020603050405020304" pitchFamily="18" charset="0"/>
                <a:cs typeface="Times New Roman" panose="02020603050405020304" pitchFamily="18" charset="0"/>
                <a:sym typeface="+mn-ea"/>
              </a:rPr>
              <a:t>Achieving those goals also increases confidence and gives a sense of success. </a:t>
            </a:r>
            <a:endParaRPr sz="2400">
              <a:latin typeface="Times New Roman" panose="02020603050405020304" pitchFamily="18" charset="0"/>
              <a:cs typeface="Times New Roman" panose="02020603050405020304" pitchFamily="18" charset="0"/>
              <a:sym typeface="+mn-ea"/>
            </a:endParaRPr>
          </a:p>
          <a:p>
            <a:pPr algn="l">
              <a:buClrTx/>
              <a:buSzTx/>
              <a:buFontTx/>
            </a:pPr>
            <a:r>
              <a:rPr sz="2000">
                <a:latin typeface="Times New Roman" panose="02020603050405020304" pitchFamily="18" charset="0"/>
                <a:cs typeface="Times New Roman" panose="02020603050405020304" pitchFamily="18" charset="0"/>
                <a:sym typeface="+mn-ea"/>
              </a:rPr>
              <a:t>   目标的实现还能增强你的信心，给你成就感。</a:t>
            </a:r>
            <a:endParaRPr sz="2000">
              <a:latin typeface="Times New Roman" panose="02020603050405020304" pitchFamily="18" charset="0"/>
              <a:cs typeface="Times New Roman" panose="02020603050405020304" pitchFamily="18" charset="0"/>
              <a:sym typeface="+mn-ea"/>
            </a:endParaRPr>
          </a:p>
          <a:p>
            <a:pPr algn="l"/>
            <a:r>
              <a:rPr sz="2400">
                <a:solidFill>
                  <a:srgbClr val="7030A0"/>
                </a:solidFill>
                <a:latin typeface="Times New Roman" panose="02020603050405020304" pitchFamily="18" charset="0"/>
                <a:cs typeface="Times New Roman" panose="02020603050405020304" pitchFamily="18" charset="0"/>
                <a:sym typeface="+mn-ea"/>
              </a:rPr>
              <a:t>✈</a:t>
            </a:r>
            <a:r>
              <a:rPr sz="2400">
                <a:latin typeface="Times New Roman" panose="02020603050405020304" pitchFamily="18" charset="0"/>
                <a:cs typeface="Times New Roman" panose="02020603050405020304" pitchFamily="18" charset="0"/>
                <a:sym typeface="+mn-ea"/>
              </a:rPr>
              <a:t>You're healthier and fitter than ever and you get to look forward to accomplishing new goals. </a:t>
            </a:r>
            <a:endParaRPr sz="2400">
              <a:latin typeface="Times New Roman" panose="02020603050405020304" pitchFamily="18" charset="0"/>
              <a:cs typeface="Times New Roman" panose="02020603050405020304" pitchFamily="18" charset="0"/>
              <a:sym typeface="+mn-ea"/>
            </a:endParaRPr>
          </a:p>
          <a:p>
            <a:pPr algn="l">
              <a:buClrTx/>
              <a:buSzTx/>
              <a:buFontTx/>
            </a:pPr>
            <a:r>
              <a:rPr sz="2000">
                <a:latin typeface="Times New Roman" panose="02020603050405020304" pitchFamily="18" charset="0"/>
                <a:cs typeface="Times New Roman" panose="02020603050405020304" pitchFamily="18" charset="0"/>
                <a:sym typeface="+mn-ea"/>
              </a:rPr>
              <a:t>    待身体更强健，你开始企盼征服新目标。</a:t>
            </a:r>
            <a:endParaRPr sz="2000">
              <a:latin typeface="Times New Roman" panose="02020603050405020304" pitchFamily="18" charset="0"/>
              <a:cs typeface="Times New Roman" panose="02020603050405020304" pitchFamily="18" charset="0"/>
              <a:sym typeface="+mn-ea"/>
            </a:endParaRPr>
          </a:p>
        </p:txBody>
      </p:sp>
      <p:sp>
        <p:nvSpPr>
          <p:cNvPr id="4" name="Rectangle 7"/>
          <p:cNvSpPr>
            <a:spLocks noChangeArrowheads="1"/>
          </p:cNvSpPr>
          <p:nvPr/>
        </p:nvSpPr>
        <p:spPr bwMode="auto">
          <a:xfrm>
            <a:off x="-13970" y="227970"/>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
            <a:off x="-12065" y="4445"/>
            <a:ext cx="876300" cy="971550"/>
          </a:xfrm>
          <a:prstGeom prst="rect">
            <a:avLst/>
          </a:prstGeom>
        </p:spPr>
      </p:pic>
      <p:pic>
        <p:nvPicPr>
          <p:cNvPr id="8" name="图片 7"/>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212090" y="116205"/>
            <a:ext cx="509270" cy="508000"/>
          </a:xfrm>
          <a:prstGeom prst="rect">
            <a:avLst/>
          </a:prstGeom>
        </p:spPr>
      </p:pic>
      <p:sp>
        <p:nvSpPr>
          <p:cNvPr id="13" name="文本框 12"/>
          <p:cNvSpPr txBox="1"/>
          <p:nvPr/>
        </p:nvSpPr>
        <p:spPr>
          <a:xfrm>
            <a:off x="146050" y="5683250"/>
            <a:ext cx="4364355" cy="1014730"/>
          </a:xfrm>
          <a:prstGeom prst="rect">
            <a:avLst/>
          </a:prstGeom>
          <a:noFill/>
        </p:spPr>
        <p:txBody>
          <a:bodyPr wrap="square" rtlCol="0">
            <a:spAutoFit/>
          </a:bodyPr>
          <a:p>
            <a:r>
              <a:rPr lang="en-US" altLang="zh-CN" sz="2000" b="1">
                <a:solidFill>
                  <a:srgbClr val="002060"/>
                </a:solidFill>
              </a:rPr>
              <a:t>You can't stop the waves, but you can learn to surf.  你不能阻止海浪，但你可以学会冲浪。</a:t>
            </a:r>
            <a:endParaRPr lang="en-US" altLang="zh-CN" sz="2000" b="1">
              <a:solidFill>
                <a:srgbClr val="002060"/>
              </a:solidFill>
            </a:endParaRPr>
          </a:p>
        </p:txBody>
      </p:sp>
      <p:pic>
        <p:nvPicPr>
          <p:cNvPr id="10" name="图片 9"/>
          <p:cNvPicPr>
            <a:picLocks noChangeAspect="1"/>
          </p:cNvPicPr>
          <p:nvPr/>
        </p:nvPicPr>
        <p:blipFill>
          <a:blip r:embed="rId5"/>
          <a:srcRect b="8120"/>
          <a:stretch>
            <a:fillRect/>
          </a:stretch>
        </p:blipFill>
        <p:spPr>
          <a:xfrm>
            <a:off x="146685" y="1603375"/>
            <a:ext cx="4276090" cy="39947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heckerboard(across)">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checkerboard(across)">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checkerboard(across)">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checkerboard(across)">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checkerboard(across)">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checkerboard(across)">
                                      <p:cBhvr>
                                        <p:cTn id="3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96327" y="839345"/>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 name="矩形 1"/>
          <p:cNvSpPr/>
          <p:nvPr/>
        </p:nvSpPr>
        <p:spPr>
          <a:xfrm>
            <a:off x="369570" y="1002665"/>
            <a:ext cx="11676380" cy="460375"/>
          </a:xfrm>
          <a:prstGeom prst="rect">
            <a:avLst/>
          </a:prstGeom>
        </p:spPr>
        <p:txBody>
          <a:bodyPr wrap="square">
            <a:spAutoFit/>
          </a:bodyPr>
          <a:lstStyle/>
          <a:p>
            <a:pPr algn="l"/>
            <a:r>
              <a:rPr lang="en-US" altLang="zh-CN" sz="2000" b="1" dirty="0">
                <a:solidFill>
                  <a:srgbClr val="C00000"/>
                </a:solidFill>
                <a:latin typeface="华康俪金黑W8(P)" pitchFamily="34" charset="-122"/>
                <a:ea typeface="华康俪金黑W8(P)" pitchFamily="34" charset="-122"/>
              </a:rPr>
              <a:t>3-4-2</a:t>
            </a:r>
            <a:r>
              <a:rPr lang="en-US" altLang="zh-CN" sz="2000" b="1" dirty="0" smtClean="0">
                <a:solidFill>
                  <a:srgbClr val="C00000"/>
                </a:solidFill>
                <a:latin typeface="华康俪金黑W8(P)" pitchFamily="34" charset="-122"/>
                <a:ea typeface="华康俪金黑W8(P)" pitchFamily="34" charset="-122"/>
              </a:rPr>
              <a:t> </a:t>
            </a:r>
            <a:r>
              <a:rPr lang="en-US" altLang="zh-CN" sz="2000" b="1" dirty="0">
                <a:solidFill>
                  <a:srgbClr val="C00000"/>
                </a:solidFill>
                <a:latin typeface="华康俪金黑W8(P)" pitchFamily="34" charset="-122"/>
                <a:ea typeface="华康俪金黑W8(P)" pitchFamily="34" charset="-122"/>
              </a:rPr>
              <a:t> </a:t>
            </a:r>
            <a:r>
              <a:rPr b="1" dirty="0">
                <a:solidFill>
                  <a:srgbClr val="C00000"/>
                </a:solidFill>
                <a:latin typeface="华康俪金黑W8(P)" pitchFamily="34" charset="-122"/>
                <a:ea typeface="华康俪金黑W8(P)" pitchFamily="34" charset="-122"/>
              </a:rPr>
              <a:t>The Meaning of Traveling</a:t>
            </a:r>
            <a:r>
              <a:rPr lang="en-US" b="1" dirty="0">
                <a:solidFill>
                  <a:srgbClr val="C00000"/>
                </a:solidFill>
                <a:latin typeface="华康俪金黑W8(P)" pitchFamily="34" charset="-122"/>
                <a:ea typeface="华康俪金黑W8(P)" pitchFamily="34" charset="-122"/>
              </a:rPr>
              <a:t>/</a:t>
            </a:r>
            <a:r>
              <a:rPr b="1" dirty="0">
                <a:solidFill>
                  <a:srgbClr val="C00000"/>
                </a:solidFill>
                <a:latin typeface="华康俪金黑W8(P)" pitchFamily="34" charset="-122"/>
                <a:ea typeface="华康俪金黑W8(P)" pitchFamily="34" charset="-122"/>
              </a:rPr>
              <a:t>Outdoor Activities </a:t>
            </a:r>
            <a:r>
              <a:rPr lang="en-US" b="1" dirty="0">
                <a:solidFill>
                  <a:srgbClr val="C00000"/>
                </a:solidFill>
                <a:latin typeface="华康俪金黑W8(P)" pitchFamily="34" charset="-122"/>
                <a:ea typeface="华康俪金黑W8(P)" pitchFamily="34" charset="-122"/>
              </a:rPr>
              <a:t>—— </a:t>
            </a:r>
            <a:r>
              <a:rPr lang="en-US" altLang="zh-CN" sz="2400" b="1"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Accomplish Goals and Keep Positive</a:t>
            </a:r>
            <a:endParaRPr lang="en-US" altLang="zh-CN" sz="2000" b="1" dirty="0">
              <a:solidFill>
                <a:srgbClr val="002060"/>
              </a:solidFill>
              <a:latin typeface="宋体" panose="02010600030101010101" pitchFamily="2" charset="-122"/>
              <a:ea typeface="宋体" panose="02010600030101010101" pitchFamily="2" charset="-122"/>
              <a:cs typeface="宋体" panose="02010600030101010101" pitchFamily="2" charset="-122"/>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箭头: 燕尾形 4"/>
          <p:cNvSpPr/>
          <p:nvPr/>
        </p:nvSpPr>
        <p:spPr>
          <a:xfrm>
            <a:off x="5117701" y="177349"/>
            <a:ext cx="1657446"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03  Skills</a:t>
            </a:r>
            <a:endParaRPr lang="zh-CN" altLang="en-US" dirty="0">
              <a:solidFill>
                <a:schemeClr val="bg1"/>
              </a:solidFill>
            </a:endParaRPr>
          </a:p>
        </p:txBody>
      </p:sp>
      <p:graphicFrame>
        <p:nvGraphicFramePr>
          <p:cNvPr id="3" name="表格 2"/>
          <p:cNvGraphicFramePr/>
          <p:nvPr>
            <p:custDataLst>
              <p:tags r:id="rId1"/>
            </p:custDataLst>
          </p:nvPr>
        </p:nvGraphicFramePr>
        <p:xfrm>
          <a:off x="146050" y="1522730"/>
          <a:ext cx="11948160" cy="5267325"/>
        </p:xfrm>
        <a:graphic>
          <a:graphicData uri="http://schemas.openxmlformats.org/drawingml/2006/table">
            <a:tbl>
              <a:tblPr firstRow="1" bandRow="1">
                <a:tableStyleId>{5940675A-B579-460E-94D1-54222C63F5DA}</a:tableStyleId>
              </a:tblPr>
              <a:tblGrid>
                <a:gridCol w="4518025"/>
                <a:gridCol w="7430135"/>
              </a:tblGrid>
              <a:tr h="5267325">
                <a:tc>
                  <a:txBody>
                    <a:bodyPr/>
                    <a:p>
                      <a:pPr algn="l"/>
                      <a:endParaRPr lang="en-US" sz="2400" b="0">
                        <a:latin typeface="Times New Roman" panose="02020603050405020304" pitchFamily="18" charset="0"/>
                        <a:ea typeface="宋体" panose="02010600030101010101" pitchFamily="2" charset="-122"/>
                        <a:cs typeface="Times New Roman" panose="02020603050405020304" pitchFamily="18" charset="0"/>
                        <a:sym typeface="+mn-ea"/>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p>
                      <a:pPr indent="0">
                        <a:buNone/>
                      </a:pPr>
                      <a:endParaRPr lang="en-US" sz="1600" b="0" i="1">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6" name="文本框 5"/>
          <p:cNvSpPr txBox="1"/>
          <p:nvPr/>
        </p:nvSpPr>
        <p:spPr>
          <a:xfrm>
            <a:off x="4728210" y="1758315"/>
            <a:ext cx="7317740" cy="4523105"/>
          </a:xfrm>
          <a:prstGeom prst="rect">
            <a:avLst/>
          </a:prstGeom>
          <a:noFill/>
        </p:spPr>
        <p:txBody>
          <a:bodyPr wrap="square" rtlCol="0" anchor="t">
            <a:spAutoFit/>
          </a:bodyPr>
          <a:p>
            <a:pPr algn="l"/>
            <a:r>
              <a:rPr sz="2400">
                <a:solidFill>
                  <a:srgbClr val="7030A0"/>
                </a:solidFill>
                <a:latin typeface="Times New Roman" panose="02020603050405020304" pitchFamily="18" charset="0"/>
                <a:cs typeface="Times New Roman" panose="02020603050405020304" pitchFamily="18" charset="0"/>
                <a:sym typeface="+mn-ea"/>
              </a:rPr>
              <a:t>✈</a:t>
            </a:r>
            <a:r>
              <a:rPr sz="2400" b="0">
                <a:latin typeface="Times New Roman" panose="02020603050405020304" pitchFamily="18" charset="0"/>
                <a:ea typeface="宋体" panose="02010600030101010101" pitchFamily="2" charset="-122"/>
                <a:cs typeface="Times New Roman" panose="02020603050405020304" pitchFamily="18" charset="0"/>
                <a:sym typeface="+mn-ea"/>
              </a:rPr>
              <a:t>Every cloud has a silver lining.  </a:t>
            </a:r>
            <a:endParaRPr sz="2400" b="0">
              <a:latin typeface="Times New Roman" panose="02020603050405020304" pitchFamily="18" charset="0"/>
              <a:ea typeface="宋体" panose="02010600030101010101" pitchFamily="2" charset="-122"/>
              <a:cs typeface="Times New Roman" panose="02020603050405020304" pitchFamily="18" charset="0"/>
              <a:sym typeface="+mn-ea"/>
            </a:endParaRPr>
          </a:p>
          <a:p>
            <a:pPr algn="l">
              <a:buClrTx/>
              <a:buSzTx/>
              <a:buFontTx/>
            </a:pPr>
            <a:r>
              <a:rPr sz="2000" b="0">
                <a:latin typeface="Times New Roman" panose="02020603050405020304" pitchFamily="18" charset="0"/>
                <a:cs typeface="Times New Roman" panose="02020603050405020304" pitchFamily="18" charset="0"/>
                <a:sym typeface="+mn-ea"/>
              </a:rPr>
              <a:t>    每朵乌云背后都有阳光/天无绝人之路/山重水复疑无路，柳暗花明又一村</a:t>
            </a:r>
            <a:endParaRPr sz="2000" b="0">
              <a:latin typeface="Times New Roman" panose="02020603050405020304" pitchFamily="18" charset="0"/>
              <a:cs typeface="Times New Roman" panose="02020603050405020304" pitchFamily="18" charset="0"/>
              <a:sym typeface="+mn-ea"/>
            </a:endParaRPr>
          </a:p>
          <a:p>
            <a:pPr algn="l"/>
            <a:r>
              <a:rPr sz="2400">
                <a:solidFill>
                  <a:srgbClr val="7030A0"/>
                </a:solidFill>
                <a:latin typeface="Times New Roman" panose="02020603050405020304" pitchFamily="18" charset="0"/>
                <a:cs typeface="Times New Roman" panose="02020603050405020304" pitchFamily="18" charset="0"/>
                <a:sym typeface="+mn-ea"/>
              </a:rPr>
              <a:t>✈</a:t>
            </a:r>
            <a:r>
              <a:rPr lang="en-US" altLang="zh-CN" sz="2400" b="0">
                <a:latin typeface="Times New Roman" panose="02020603050405020304" pitchFamily="18" charset="0"/>
                <a:ea typeface="宋体" panose="02010600030101010101" pitchFamily="2" charset="-122"/>
                <a:cs typeface="Times New Roman" panose="02020603050405020304" pitchFamily="18" charset="0"/>
                <a:sym typeface="+mn-ea"/>
              </a:rPr>
              <a:t>If you have a positive attitude, you're more fun in the trip. Your friends will definitely appreciate you more if you see the silver lining rather than just the dark clouds!</a:t>
            </a:r>
            <a:endParaRPr lang="en-US" altLang="zh-CN" sz="2400" b="0">
              <a:latin typeface="Times New Roman" panose="02020603050405020304" pitchFamily="18" charset="0"/>
              <a:ea typeface="宋体" panose="02010600030101010101" pitchFamily="2" charset="-122"/>
              <a:cs typeface="Times New Roman" panose="02020603050405020304" pitchFamily="18" charset="0"/>
              <a:sym typeface="+mn-ea"/>
            </a:endParaRPr>
          </a:p>
          <a:p>
            <a:pPr algn="l">
              <a:buClrTx/>
              <a:buSzTx/>
              <a:buFontTx/>
            </a:pPr>
            <a:r>
              <a:rPr sz="2000" b="0">
                <a:latin typeface="Times New Roman" panose="02020603050405020304" pitchFamily="18" charset="0"/>
                <a:cs typeface="Times New Roman" panose="02020603050405020304" pitchFamily="18" charset="0"/>
                <a:sym typeface="+mn-ea"/>
              </a:rPr>
              <a:t>    如果你有一个积极的态度，你在旅行中会更有趣。如果你看到的是一线希望而不是乌云，你的朋友一定会更欣赏你!</a:t>
            </a:r>
            <a:endParaRPr sz="2000" b="0">
              <a:latin typeface="Times New Roman" panose="02020603050405020304" pitchFamily="18" charset="0"/>
              <a:cs typeface="Times New Roman" panose="02020603050405020304" pitchFamily="18" charset="0"/>
              <a:sym typeface="+mn-ea"/>
            </a:endParaRPr>
          </a:p>
          <a:p>
            <a:pPr algn="l"/>
            <a:r>
              <a:rPr sz="2400">
                <a:solidFill>
                  <a:srgbClr val="7030A0"/>
                </a:solidFill>
                <a:latin typeface="Times New Roman" panose="02020603050405020304" pitchFamily="18" charset="0"/>
                <a:cs typeface="Times New Roman" panose="02020603050405020304" pitchFamily="18" charset="0"/>
                <a:sym typeface="+mn-ea"/>
              </a:rPr>
              <a:t>✈</a:t>
            </a:r>
            <a:r>
              <a:rPr lang="en-US" altLang="zh-CN" sz="2400" b="0">
                <a:latin typeface="Times New Roman" panose="02020603050405020304" pitchFamily="18" charset="0"/>
                <a:ea typeface="宋体" panose="02010600030101010101" pitchFamily="2" charset="-122"/>
                <a:cs typeface="Times New Roman" panose="02020603050405020304" pitchFamily="18" charset="0"/>
                <a:sym typeface="+mn-ea"/>
              </a:rPr>
              <a:t>You do everything you can,work your hardest. And if you do, if you stay positive, you have a shot at a silver lining.</a:t>
            </a:r>
            <a:endParaRPr lang="en-US" altLang="zh-CN" sz="2400" b="0">
              <a:latin typeface="Times New Roman" panose="02020603050405020304" pitchFamily="18" charset="0"/>
              <a:ea typeface="宋体" panose="02010600030101010101" pitchFamily="2" charset="-122"/>
              <a:cs typeface="Times New Roman" panose="02020603050405020304" pitchFamily="18" charset="0"/>
              <a:sym typeface="+mn-ea"/>
            </a:endParaRPr>
          </a:p>
          <a:p>
            <a:pPr algn="l">
              <a:buClrTx/>
              <a:buSzTx/>
              <a:buFontTx/>
            </a:pPr>
            <a:r>
              <a:rPr sz="2000" b="0">
                <a:latin typeface="Times New Roman" panose="02020603050405020304" pitchFamily="18" charset="0"/>
                <a:cs typeface="Times New Roman" panose="02020603050405020304" pitchFamily="18" charset="0"/>
                <a:sym typeface="+mn-ea"/>
              </a:rPr>
              <a:t>    你必须用尽任何方法，必须尽己所能。如果你能做到，而且保持乐观，就有机会见到一线光明。</a:t>
            </a:r>
            <a:endParaRPr sz="2000" b="0">
              <a:latin typeface="Times New Roman" panose="02020603050405020304" pitchFamily="18" charset="0"/>
              <a:cs typeface="Times New Roman" panose="02020603050405020304" pitchFamily="18" charset="0"/>
              <a:sym typeface="+mn-ea"/>
            </a:endParaRPr>
          </a:p>
        </p:txBody>
      </p:sp>
      <p:sp>
        <p:nvSpPr>
          <p:cNvPr id="4" name="Rectangle 7"/>
          <p:cNvSpPr>
            <a:spLocks noChangeArrowheads="1"/>
          </p:cNvSpPr>
          <p:nvPr/>
        </p:nvSpPr>
        <p:spPr bwMode="auto">
          <a:xfrm>
            <a:off x="-13970" y="227970"/>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
            <a:off x="-12065" y="4445"/>
            <a:ext cx="876300" cy="971550"/>
          </a:xfrm>
          <a:prstGeom prst="rect">
            <a:avLst/>
          </a:prstGeom>
        </p:spPr>
      </p:pic>
      <p:pic>
        <p:nvPicPr>
          <p:cNvPr id="8" name="图片 7"/>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212090" y="116205"/>
            <a:ext cx="509270" cy="508000"/>
          </a:xfrm>
          <a:prstGeom prst="rect">
            <a:avLst/>
          </a:prstGeom>
        </p:spPr>
      </p:pic>
      <p:pic>
        <p:nvPicPr>
          <p:cNvPr id="5" name="图片 4"/>
          <p:cNvPicPr>
            <a:picLocks noChangeAspect="1"/>
          </p:cNvPicPr>
          <p:nvPr/>
        </p:nvPicPr>
        <p:blipFill>
          <a:blip r:embed="rId5"/>
          <a:srcRect b="13061"/>
          <a:stretch>
            <a:fillRect/>
          </a:stretch>
        </p:blipFill>
        <p:spPr>
          <a:xfrm>
            <a:off x="210820" y="1758315"/>
            <a:ext cx="4384040" cy="3132455"/>
          </a:xfrm>
          <a:prstGeom prst="rect">
            <a:avLst/>
          </a:prstGeom>
        </p:spPr>
      </p:pic>
      <p:sp>
        <p:nvSpPr>
          <p:cNvPr id="9" name="文本框 8"/>
          <p:cNvSpPr txBox="1"/>
          <p:nvPr/>
        </p:nvSpPr>
        <p:spPr>
          <a:xfrm>
            <a:off x="261620" y="5186045"/>
            <a:ext cx="4283075" cy="1476375"/>
          </a:xfrm>
          <a:prstGeom prst="rect">
            <a:avLst/>
          </a:prstGeom>
          <a:noFill/>
        </p:spPr>
        <p:txBody>
          <a:bodyPr wrap="square" rtlCol="0">
            <a:spAutoFit/>
          </a:bodyPr>
          <a:p>
            <a:r>
              <a:rPr lang="zh-CN" altLang="en-US" b="1">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silver lining（不幸或失望中的）一线希望；乌云周围的白光 。银色的边, 在云中出现银色的光芒, 如同在黑暗中出现曙光。</a:t>
            </a:r>
            <a:r>
              <a:rPr lang="en-US" altLang="zh-CN" b="1">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E</a:t>
            </a:r>
            <a:r>
              <a:rPr lang="zh-CN" altLang="en-US" b="1">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very sad or unpleasant situation has a positive side to it.</a:t>
            </a:r>
            <a:endParaRPr lang="zh-CN" altLang="en-US" b="1">
              <a:solidFill>
                <a:srgbClr val="00206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linds(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linds(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blinds(horizontal)">
                                      <p:cBhvr>
                                        <p:cTn id="2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96327" y="839345"/>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 name="矩形 1"/>
          <p:cNvSpPr/>
          <p:nvPr/>
        </p:nvSpPr>
        <p:spPr>
          <a:xfrm>
            <a:off x="369570" y="1002665"/>
            <a:ext cx="11676380" cy="460375"/>
          </a:xfrm>
          <a:prstGeom prst="rect">
            <a:avLst/>
          </a:prstGeom>
        </p:spPr>
        <p:txBody>
          <a:bodyPr wrap="square">
            <a:spAutoFit/>
          </a:bodyPr>
          <a:lstStyle/>
          <a:p>
            <a:pPr algn="l"/>
            <a:r>
              <a:rPr lang="en-US" altLang="zh-CN" sz="2000" b="1" dirty="0">
                <a:solidFill>
                  <a:srgbClr val="C00000"/>
                </a:solidFill>
                <a:latin typeface="华康俪金黑W8(P)" pitchFamily="34" charset="-122"/>
                <a:ea typeface="华康俪金黑W8(P)" pitchFamily="34" charset="-122"/>
              </a:rPr>
              <a:t>3-4-2</a:t>
            </a:r>
            <a:r>
              <a:rPr lang="en-US" altLang="zh-CN" sz="2000" b="1" dirty="0" smtClean="0">
                <a:solidFill>
                  <a:srgbClr val="C00000"/>
                </a:solidFill>
                <a:latin typeface="华康俪金黑W8(P)" pitchFamily="34" charset="-122"/>
                <a:ea typeface="华康俪金黑W8(P)" pitchFamily="34" charset="-122"/>
              </a:rPr>
              <a:t> </a:t>
            </a:r>
            <a:r>
              <a:rPr lang="en-US" altLang="zh-CN" sz="2000" b="1" dirty="0">
                <a:solidFill>
                  <a:srgbClr val="C00000"/>
                </a:solidFill>
                <a:latin typeface="华康俪金黑W8(P)" pitchFamily="34" charset="-122"/>
                <a:ea typeface="华康俪金黑W8(P)" pitchFamily="34" charset="-122"/>
              </a:rPr>
              <a:t> </a:t>
            </a:r>
            <a:r>
              <a:rPr b="1" dirty="0">
                <a:solidFill>
                  <a:srgbClr val="C00000"/>
                </a:solidFill>
                <a:latin typeface="华康俪金黑W8(P)" pitchFamily="34" charset="-122"/>
                <a:ea typeface="华康俪金黑W8(P)" pitchFamily="34" charset="-122"/>
              </a:rPr>
              <a:t>The Meaning of Traveling</a:t>
            </a:r>
            <a:r>
              <a:rPr lang="en-US" b="1" dirty="0">
                <a:solidFill>
                  <a:srgbClr val="C00000"/>
                </a:solidFill>
                <a:latin typeface="华康俪金黑W8(P)" pitchFamily="34" charset="-122"/>
                <a:ea typeface="华康俪金黑W8(P)" pitchFamily="34" charset="-122"/>
              </a:rPr>
              <a:t>/</a:t>
            </a:r>
            <a:r>
              <a:rPr b="1" dirty="0">
                <a:solidFill>
                  <a:srgbClr val="C00000"/>
                </a:solidFill>
                <a:latin typeface="华康俪金黑W8(P)" pitchFamily="34" charset="-122"/>
                <a:ea typeface="华康俪金黑W8(P)" pitchFamily="34" charset="-122"/>
              </a:rPr>
              <a:t>Outdoor Activities </a:t>
            </a:r>
            <a:r>
              <a:rPr lang="en-US" b="1" dirty="0">
                <a:solidFill>
                  <a:srgbClr val="C00000"/>
                </a:solidFill>
                <a:latin typeface="华康俪金黑W8(P)" pitchFamily="34" charset="-122"/>
                <a:ea typeface="华康俪金黑W8(P)" pitchFamily="34" charset="-122"/>
              </a:rPr>
              <a:t>—— </a:t>
            </a:r>
            <a:r>
              <a:rPr lang="en-US" altLang="zh-CN" sz="2000" b="1" dirty="0">
                <a:solidFill>
                  <a:srgbClr val="002060"/>
                </a:solidFill>
                <a:latin typeface="宋体" panose="02010600030101010101" pitchFamily="2" charset="-122"/>
                <a:ea typeface="宋体" panose="02010600030101010101" pitchFamily="2" charset="-122"/>
                <a:cs typeface="宋体" panose="02010600030101010101" pitchFamily="2" charset="-122"/>
              </a:rPr>
              <a:t> </a:t>
            </a:r>
            <a:r>
              <a:rPr lang="en-US" altLang="zh-CN" sz="2400" b="1" dirty="0">
                <a:solidFill>
                  <a:srgbClr val="002060"/>
                </a:solidFill>
                <a:latin typeface="Times New Roman" panose="02020603050405020304" pitchFamily="18" charset="0"/>
                <a:ea typeface="宋体" panose="02010600030101010101" pitchFamily="2" charset="-122"/>
                <a:cs typeface="Times New Roman" panose="02020603050405020304" pitchFamily="18" charset="0"/>
              </a:rPr>
              <a:t>Learn More about Life and Yourself </a:t>
            </a:r>
            <a:endParaRPr lang="en-US" altLang="zh-CN" sz="2400" b="1" dirty="0">
              <a:solidFill>
                <a:srgbClr val="00206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箭头: 燕尾形 4"/>
          <p:cNvSpPr/>
          <p:nvPr/>
        </p:nvSpPr>
        <p:spPr>
          <a:xfrm>
            <a:off x="5117701" y="177349"/>
            <a:ext cx="1657446"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03  Skills</a:t>
            </a:r>
            <a:endParaRPr lang="zh-CN" altLang="en-US" dirty="0">
              <a:solidFill>
                <a:schemeClr val="bg1"/>
              </a:solidFill>
            </a:endParaRPr>
          </a:p>
        </p:txBody>
      </p:sp>
      <p:graphicFrame>
        <p:nvGraphicFramePr>
          <p:cNvPr id="3" name="表格 2"/>
          <p:cNvGraphicFramePr/>
          <p:nvPr>
            <p:custDataLst>
              <p:tags r:id="rId1"/>
            </p:custDataLst>
          </p:nvPr>
        </p:nvGraphicFramePr>
        <p:xfrm>
          <a:off x="146050" y="1505585"/>
          <a:ext cx="11948160" cy="5284470"/>
        </p:xfrm>
        <a:graphic>
          <a:graphicData uri="http://schemas.openxmlformats.org/drawingml/2006/table">
            <a:tbl>
              <a:tblPr firstRow="1" bandRow="1">
                <a:tableStyleId>{5940675A-B579-460E-94D1-54222C63F5DA}</a:tableStyleId>
              </a:tblPr>
              <a:tblGrid>
                <a:gridCol w="4278630"/>
                <a:gridCol w="7669530"/>
              </a:tblGrid>
              <a:tr h="5284470">
                <a:tc>
                  <a:txBody>
                    <a:bodyPr/>
                    <a:p>
                      <a:pPr indent="0">
                        <a:buNone/>
                      </a:pPr>
                      <a:endParaRPr sz="2400" b="0"/>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p>
                      <a:pPr indent="0">
                        <a:buNone/>
                      </a:pPr>
                      <a:endParaRPr lang="en-US" sz="1600" b="0" i="1">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6" name="文本框 5"/>
          <p:cNvSpPr txBox="1"/>
          <p:nvPr/>
        </p:nvSpPr>
        <p:spPr>
          <a:xfrm>
            <a:off x="4424680" y="1505585"/>
            <a:ext cx="7621270" cy="4769485"/>
          </a:xfrm>
          <a:prstGeom prst="rect">
            <a:avLst/>
          </a:prstGeom>
          <a:noFill/>
        </p:spPr>
        <p:txBody>
          <a:bodyPr wrap="square" rtlCol="0" anchor="t">
            <a:spAutoFit/>
          </a:bodyPr>
          <a:p>
            <a:pPr algn="l"/>
            <a:r>
              <a:rPr sz="2400">
                <a:solidFill>
                  <a:srgbClr val="7030A0"/>
                </a:solidFill>
                <a:latin typeface="Times New Roman" panose="02020603050405020304" pitchFamily="18" charset="0"/>
                <a:cs typeface="Times New Roman" panose="02020603050405020304" pitchFamily="18" charset="0"/>
                <a:sym typeface="+mn-ea"/>
              </a:rPr>
              <a:t>✈</a:t>
            </a:r>
            <a:r>
              <a:rPr sz="2400">
                <a:latin typeface="Times New Roman" panose="02020603050405020304" pitchFamily="18" charset="0"/>
                <a:cs typeface="Times New Roman" panose="02020603050405020304" pitchFamily="18" charset="0"/>
                <a:sym typeface="+mn-ea"/>
              </a:rPr>
              <a:t>Maybe it rains the day you're scheduled to go on an epic outdoor adventure. </a:t>
            </a:r>
            <a:r>
              <a:rPr lang="en-US" sz="2400">
                <a:latin typeface="Times New Roman" panose="02020603050405020304" pitchFamily="18" charset="0"/>
                <a:cs typeface="Times New Roman" panose="02020603050405020304" pitchFamily="18" charset="0"/>
                <a:sym typeface="+mn-ea"/>
              </a:rPr>
              <a:t>Just </a:t>
            </a:r>
            <a:r>
              <a:rPr sz="2400">
                <a:latin typeface="Times New Roman" panose="02020603050405020304" pitchFamily="18" charset="0"/>
                <a:cs typeface="Times New Roman" panose="02020603050405020304" pitchFamily="18" charset="0"/>
                <a:sym typeface="+mn-ea"/>
              </a:rPr>
              <a:t>on that rainy day you'll discover a hidden bookstore to explore or an adorable cafe to experience. </a:t>
            </a:r>
            <a:endParaRPr sz="2400">
              <a:latin typeface="Times New Roman" panose="02020603050405020304" pitchFamily="18" charset="0"/>
              <a:cs typeface="Times New Roman" panose="02020603050405020304" pitchFamily="18" charset="0"/>
              <a:sym typeface="+mn-ea"/>
            </a:endParaRPr>
          </a:p>
          <a:p>
            <a:pPr marL="285750" indent="-285750" algn="l">
              <a:buFont typeface="Arial" panose="020B0604020202020204" pitchFamily="34" charset="0"/>
              <a:buChar char="•"/>
            </a:pPr>
            <a:r>
              <a:rPr sz="1600" i="1">
                <a:latin typeface="Times New Roman" panose="02020603050405020304" pitchFamily="18" charset="0"/>
                <a:cs typeface="Times New Roman" panose="02020603050405020304" pitchFamily="18" charset="0"/>
                <a:sym typeface="+mn-ea"/>
              </a:rPr>
              <a:t>epic /ˈepɪk/adj. 史诗般的；漫长而艰难的；宏大的；英雄的</a:t>
            </a:r>
            <a:endParaRPr sz="1600" i="1">
              <a:latin typeface="Times New Roman" panose="02020603050405020304" pitchFamily="18" charset="0"/>
              <a:cs typeface="Times New Roman" panose="02020603050405020304" pitchFamily="18" charset="0"/>
              <a:sym typeface="+mn-ea"/>
            </a:endParaRPr>
          </a:p>
          <a:p>
            <a:pPr marL="342900" indent="-342900" algn="l">
              <a:buClrTx/>
              <a:buSzTx/>
              <a:buFontTx/>
            </a:pPr>
            <a:r>
              <a:rPr sz="2000">
                <a:latin typeface="Times New Roman" panose="02020603050405020304" pitchFamily="18" charset="0"/>
                <a:cs typeface="Times New Roman" panose="02020603050405020304" pitchFamily="18" charset="0"/>
                <a:sym typeface="+mn-ea"/>
              </a:rPr>
              <a:t>     或许你准备好做一次史诗级的户外探险时，雨却不期而至。就在</a:t>
            </a:r>
            <a:endParaRPr sz="2000">
              <a:latin typeface="Times New Roman" panose="02020603050405020304" pitchFamily="18" charset="0"/>
              <a:cs typeface="Times New Roman" panose="02020603050405020304" pitchFamily="18" charset="0"/>
              <a:sym typeface="+mn-ea"/>
            </a:endParaRPr>
          </a:p>
          <a:p>
            <a:pPr marL="342900" indent="-342900" algn="l">
              <a:buClrTx/>
              <a:buSzTx/>
              <a:buFontTx/>
            </a:pPr>
            <a:r>
              <a:rPr sz="2000">
                <a:latin typeface="Times New Roman" panose="02020603050405020304" pitchFamily="18" charset="0"/>
                <a:cs typeface="Times New Roman" panose="02020603050405020304" pitchFamily="18" charset="0"/>
                <a:sym typeface="+mn-ea"/>
              </a:rPr>
              <a:t>那个下雨天，你却意外发现一家值得光顾的隐蔽书店或一家惬意的</a:t>
            </a:r>
            <a:endParaRPr sz="2000">
              <a:latin typeface="Times New Roman" panose="02020603050405020304" pitchFamily="18" charset="0"/>
              <a:cs typeface="Times New Roman" panose="02020603050405020304" pitchFamily="18" charset="0"/>
              <a:sym typeface="+mn-ea"/>
            </a:endParaRPr>
          </a:p>
          <a:p>
            <a:pPr marL="342900" indent="-342900" algn="l">
              <a:buClrTx/>
              <a:buSzTx/>
              <a:buFontTx/>
            </a:pPr>
            <a:r>
              <a:rPr sz="2000">
                <a:latin typeface="Times New Roman" panose="02020603050405020304" pitchFamily="18" charset="0"/>
                <a:cs typeface="Times New Roman" panose="02020603050405020304" pitchFamily="18" charset="0"/>
                <a:sym typeface="+mn-ea"/>
              </a:rPr>
              <a:t>咖啡馆。</a:t>
            </a:r>
            <a:endParaRPr sz="2000">
              <a:latin typeface="Times New Roman" panose="02020603050405020304" pitchFamily="18" charset="0"/>
              <a:cs typeface="Times New Roman" panose="02020603050405020304" pitchFamily="18" charset="0"/>
              <a:sym typeface="+mn-ea"/>
            </a:endParaRPr>
          </a:p>
          <a:p>
            <a:pPr algn="l"/>
            <a:r>
              <a:rPr sz="2400">
                <a:solidFill>
                  <a:srgbClr val="7030A0"/>
                </a:solidFill>
                <a:latin typeface="Times New Roman" panose="02020603050405020304" pitchFamily="18" charset="0"/>
                <a:cs typeface="Times New Roman" panose="02020603050405020304" pitchFamily="18" charset="0"/>
                <a:sym typeface="+mn-ea"/>
              </a:rPr>
              <a:t>✈</a:t>
            </a:r>
            <a:r>
              <a:rPr sz="2400">
                <a:latin typeface="Times New Roman" panose="02020603050405020304" pitchFamily="18" charset="0"/>
                <a:cs typeface="Times New Roman" panose="02020603050405020304" pitchFamily="18" charset="0"/>
                <a:sym typeface="+mn-ea"/>
              </a:rPr>
              <a:t>Traveling helps you be more flexible and open-minded. </a:t>
            </a:r>
            <a:endParaRPr sz="2400">
              <a:latin typeface="Times New Roman" panose="02020603050405020304" pitchFamily="18" charset="0"/>
              <a:cs typeface="Times New Roman" panose="02020603050405020304" pitchFamily="18" charset="0"/>
              <a:sym typeface="+mn-ea"/>
            </a:endParaRPr>
          </a:p>
          <a:p>
            <a:pPr algn="l">
              <a:buClrTx/>
              <a:buSzTx/>
              <a:buFontTx/>
            </a:pPr>
            <a:r>
              <a:rPr sz="2000">
                <a:latin typeface="Times New Roman" panose="02020603050405020304" pitchFamily="18" charset="0"/>
                <a:cs typeface="Times New Roman" panose="02020603050405020304" pitchFamily="18" charset="0"/>
                <a:sym typeface="+mn-ea"/>
              </a:rPr>
              <a:t>      旅行让你豁达、随机应变。</a:t>
            </a:r>
            <a:endParaRPr sz="2000">
              <a:latin typeface="Times New Roman" panose="02020603050405020304" pitchFamily="18" charset="0"/>
              <a:cs typeface="Times New Roman" panose="02020603050405020304" pitchFamily="18" charset="0"/>
              <a:sym typeface="+mn-ea"/>
            </a:endParaRPr>
          </a:p>
          <a:p>
            <a:pPr algn="l"/>
            <a:r>
              <a:rPr sz="2400">
                <a:solidFill>
                  <a:srgbClr val="7030A0"/>
                </a:solidFill>
                <a:latin typeface="Times New Roman" panose="02020603050405020304" pitchFamily="18" charset="0"/>
                <a:cs typeface="Times New Roman" panose="02020603050405020304" pitchFamily="18" charset="0"/>
                <a:sym typeface="+mn-ea"/>
              </a:rPr>
              <a:t>✈</a:t>
            </a:r>
            <a:r>
              <a:rPr sz="2400">
                <a:latin typeface="Times New Roman" panose="02020603050405020304" pitchFamily="18" charset="0"/>
                <a:cs typeface="Times New Roman" panose="02020603050405020304" pitchFamily="18" charset="0"/>
                <a:sym typeface="+mn-ea"/>
              </a:rPr>
              <a:t>It is incredible if one can transform the perseverance and seeking-for-individuality spirit into one's life.</a:t>
            </a:r>
            <a:endParaRPr sz="2400">
              <a:latin typeface="Times New Roman" panose="02020603050405020304" pitchFamily="18" charset="0"/>
              <a:cs typeface="Times New Roman" panose="02020603050405020304" pitchFamily="18" charset="0"/>
              <a:sym typeface="+mn-ea"/>
            </a:endParaRPr>
          </a:p>
          <a:p>
            <a:pPr algn="l">
              <a:buClrTx/>
              <a:buSzTx/>
              <a:buFontTx/>
            </a:pPr>
            <a:r>
              <a:rPr sz="2000">
                <a:latin typeface="Times New Roman" panose="02020603050405020304" pitchFamily="18" charset="0"/>
                <a:cs typeface="Times New Roman" panose="02020603050405020304" pitchFamily="18" charset="0"/>
                <a:sym typeface="+mn-ea"/>
              </a:rPr>
              <a:t>      这种坚持不懈、探寻自我的精神延续到生活当中，也是一件难能可贵的事情。</a:t>
            </a:r>
            <a:endParaRPr sz="2000">
              <a:latin typeface="Times New Roman" panose="02020603050405020304" pitchFamily="18" charset="0"/>
              <a:cs typeface="Times New Roman" panose="02020603050405020304" pitchFamily="18" charset="0"/>
              <a:sym typeface="+mn-ea"/>
            </a:endParaRPr>
          </a:p>
        </p:txBody>
      </p:sp>
      <p:sp>
        <p:nvSpPr>
          <p:cNvPr id="4" name="Rectangle 7"/>
          <p:cNvSpPr>
            <a:spLocks noChangeArrowheads="1"/>
          </p:cNvSpPr>
          <p:nvPr/>
        </p:nvSpPr>
        <p:spPr bwMode="auto">
          <a:xfrm>
            <a:off x="-13970" y="227970"/>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
            <a:off x="-12065" y="4445"/>
            <a:ext cx="876300" cy="971550"/>
          </a:xfrm>
          <a:prstGeom prst="rect">
            <a:avLst/>
          </a:prstGeom>
        </p:spPr>
      </p:pic>
      <p:pic>
        <p:nvPicPr>
          <p:cNvPr id="8" name="图片 7"/>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212090" y="116205"/>
            <a:ext cx="509270" cy="508000"/>
          </a:xfrm>
          <a:prstGeom prst="rect">
            <a:avLst/>
          </a:prstGeom>
        </p:spPr>
      </p:pic>
      <p:pic>
        <p:nvPicPr>
          <p:cNvPr id="5" name="图片 4"/>
          <p:cNvPicPr>
            <a:picLocks noChangeAspect="1"/>
          </p:cNvPicPr>
          <p:nvPr/>
        </p:nvPicPr>
        <p:blipFill>
          <a:blip r:embed="rId5"/>
          <a:stretch>
            <a:fillRect/>
          </a:stretch>
        </p:blipFill>
        <p:spPr>
          <a:xfrm>
            <a:off x="197485" y="1598295"/>
            <a:ext cx="4177030" cy="2727325"/>
          </a:xfrm>
          <a:prstGeom prst="rect">
            <a:avLst/>
          </a:prstGeom>
        </p:spPr>
      </p:pic>
      <p:sp>
        <p:nvSpPr>
          <p:cNvPr id="10" name="文本框 9"/>
          <p:cNvSpPr txBox="1"/>
          <p:nvPr/>
        </p:nvSpPr>
        <p:spPr>
          <a:xfrm>
            <a:off x="146050" y="4460240"/>
            <a:ext cx="4279265" cy="2245360"/>
          </a:xfrm>
          <a:prstGeom prst="rect">
            <a:avLst/>
          </a:prstGeom>
          <a:noFill/>
        </p:spPr>
        <p:txBody>
          <a:bodyPr wrap="square" rtlCol="0">
            <a:spAutoFit/>
          </a:bodyPr>
          <a:p>
            <a:r>
              <a:rPr lang="zh-CN" altLang="en-US" sz="2000" b="1">
                <a:solidFill>
                  <a:srgbClr val="002060"/>
                </a:solidFill>
              </a:rPr>
              <a:t>Life is a matter of choice. You can be a doctor who saves life, a lawyer who defends life, a soldier who protects life.</a:t>
            </a:r>
            <a:endParaRPr lang="zh-CN" altLang="en-US" sz="2000" b="1">
              <a:solidFill>
                <a:srgbClr val="002060"/>
              </a:solidFill>
            </a:endParaRPr>
          </a:p>
          <a:p>
            <a:r>
              <a:rPr lang="zh-CN" altLang="en-US" sz="2000" b="1">
                <a:solidFill>
                  <a:srgbClr val="002060"/>
                </a:solidFill>
              </a:rPr>
              <a:t>Or just be yourself. 生活是选择的问题。  你可以是拯救生命的医生，保护生命的律师，保护生命的士兵。或者做你自己。</a:t>
            </a:r>
            <a:endParaRPr lang="zh-CN" altLang="en-US" sz="2000" b="1">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heckerboard(across)">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checkerboard(across)">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checkerboard(across)">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checkerboard(across)">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checkerboard(across)">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checkerboard(across)">
                                      <p:cBhvr>
                                        <p:cTn id="37" dur="5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checkerboard(across)">
                                      <p:cBhvr>
                                        <p:cTn id="42" dur="500"/>
                                        <p:tgtEl>
                                          <p:spTgt spid="6">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6">
                                            <p:txEl>
                                              <p:pRg st="7" end="7"/>
                                            </p:txEl>
                                          </p:spTgt>
                                        </p:tgtEl>
                                        <p:attrNameLst>
                                          <p:attrName>style.visibility</p:attrName>
                                        </p:attrNameLst>
                                      </p:cBhvr>
                                      <p:to>
                                        <p:strVal val="visible"/>
                                      </p:to>
                                    </p:set>
                                    <p:animEffect transition="in" filter="checkerboard(across)">
                                      <p:cBhvr>
                                        <p:cTn id="47" dur="500"/>
                                        <p:tgtEl>
                                          <p:spTgt spid="6">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6">
                                            <p:txEl>
                                              <p:pRg st="8" end="8"/>
                                            </p:txEl>
                                          </p:spTgt>
                                        </p:tgtEl>
                                        <p:attrNameLst>
                                          <p:attrName>style.visibility</p:attrName>
                                        </p:attrNameLst>
                                      </p:cBhvr>
                                      <p:to>
                                        <p:strVal val="visible"/>
                                      </p:to>
                                    </p:set>
                                    <p:animEffect transition="in" filter="checkerboard(across)">
                                      <p:cBhvr>
                                        <p:cTn id="52"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96327" y="839345"/>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 name="矩形 1"/>
          <p:cNvSpPr/>
          <p:nvPr/>
        </p:nvSpPr>
        <p:spPr>
          <a:xfrm>
            <a:off x="417830" y="876300"/>
            <a:ext cx="11676380" cy="460375"/>
          </a:xfrm>
          <a:prstGeom prst="rect">
            <a:avLst/>
          </a:prstGeom>
        </p:spPr>
        <p:txBody>
          <a:bodyPr wrap="square">
            <a:spAutoFit/>
          </a:bodyPr>
          <a:lstStyle/>
          <a:p>
            <a:pPr algn="l"/>
            <a:r>
              <a:rPr lang="en-US" altLang="zh-CN" sz="2000" b="1" dirty="0">
                <a:solidFill>
                  <a:srgbClr val="C00000"/>
                </a:solidFill>
                <a:latin typeface="华康俪金黑W8(P)" pitchFamily="34" charset="-122"/>
                <a:ea typeface="华康俪金黑W8(P)" pitchFamily="34" charset="-122"/>
                <a:sym typeface="+mn-ea"/>
              </a:rPr>
              <a:t>3-4-2</a:t>
            </a:r>
            <a:r>
              <a:rPr lang="en-US" altLang="zh-CN" sz="2000" b="1" dirty="0" smtClean="0">
                <a:solidFill>
                  <a:srgbClr val="C00000"/>
                </a:solidFill>
                <a:latin typeface="华康俪金黑W8(P)" pitchFamily="34" charset="-122"/>
                <a:ea typeface="华康俪金黑W8(P)" pitchFamily="34" charset="-122"/>
                <a:sym typeface="+mn-ea"/>
              </a:rPr>
              <a:t> </a:t>
            </a:r>
            <a:r>
              <a:rPr lang="en-US" altLang="zh-CN" sz="2000" b="1" dirty="0">
                <a:solidFill>
                  <a:srgbClr val="C00000"/>
                </a:solidFill>
                <a:latin typeface="华康俪金黑W8(P)" pitchFamily="34" charset="-122"/>
                <a:ea typeface="华康俪金黑W8(P)" pitchFamily="34" charset="-122"/>
                <a:sym typeface="+mn-ea"/>
              </a:rPr>
              <a:t> </a:t>
            </a:r>
            <a:r>
              <a:rPr b="1" dirty="0">
                <a:solidFill>
                  <a:srgbClr val="C00000"/>
                </a:solidFill>
                <a:latin typeface="华康俪金黑W8(P)" pitchFamily="34" charset="-122"/>
                <a:ea typeface="华康俪金黑W8(P)" pitchFamily="34" charset="-122"/>
                <a:sym typeface="+mn-ea"/>
              </a:rPr>
              <a:t>The Meaning of Traveling</a:t>
            </a:r>
            <a:r>
              <a:rPr lang="en-US" b="1" dirty="0">
                <a:solidFill>
                  <a:srgbClr val="C00000"/>
                </a:solidFill>
                <a:latin typeface="华康俪金黑W8(P)" pitchFamily="34" charset="-122"/>
                <a:ea typeface="华康俪金黑W8(P)" pitchFamily="34" charset="-122"/>
                <a:sym typeface="+mn-ea"/>
              </a:rPr>
              <a:t>/</a:t>
            </a:r>
            <a:r>
              <a:rPr b="1" dirty="0">
                <a:solidFill>
                  <a:srgbClr val="C00000"/>
                </a:solidFill>
                <a:latin typeface="华康俪金黑W8(P)" pitchFamily="34" charset="-122"/>
                <a:ea typeface="华康俪金黑W8(P)" pitchFamily="34" charset="-122"/>
                <a:sym typeface="+mn-ea"/>
              </a:rPr>
              <a:t>Outdoor Activities </a:t>
            </a:r>
            <a:r>
              <a:rPr lang="en-US" b="1" dirty="0">
                <a:solidFill>
                  <a:srgbClr val="C00000"/>
                </a:solidFill>
                <a:latin typeface="华康俪金黑W8(P)" pitchFamily="34" charset="-122"/>
                <a:ea typeface="华康俪金黑W8(P)" pitchFamily="34" charset="-122"/>
                <a:sym typeface="+mn-ea"/>
              </a:rPr>
              <a:t>——</a:t>
            </a:r>
            <a:r>
              <a:rPr lang="en-US" altLang="zh-CN" sz="2000" b="1" dirty="0">
                <a:solidFill>
                  <a:srgbClr val="002060"/>
                </a:solidFill>
                <a:latin typeface="宋体" panose="02010600030101010101" pitchFamily="2" charset="-122"/>
                <a:ea typeface="宋体" panose="02010600030101010101" pitchFamily="2" charset="-122"/>
                <a:cs typeface="宋体" panose="02010600030101010101" pitchFamily="2" charset="-122"/>
                <a:sym typeface="+mn-ea"/>
              </a:rPr>
              <a:t> </a:t>
            </a:r>
            <a:r>
              <a:rPr lang="en-US" altLang="zh-CN" sz="2400" b="1"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Learn More about Life and Yourself  </a:t>
            </a:r>
            <a:r>
              <a:rPr lang="en-US" b="1" dirty="0">
                <a:solidFill>
                  <a:srgbClr val="C00000"/>
                </a:solidFill>
                <a:latin typeface="华康俪金黑W8(P)" pitchFamily="34" charset="-122"/>
                <a:ea typeface="华康俪金黑W8(P)" pitchFamily="34" charset="-122"/>
              </a:rPr>
              <a:t> </a:t>
            </a:r>
            <a:r>
              <a:rPr lang="en-US" altLang="zh-CN" sz="2000" b="1" dirty="0">
                <a:solidFill>
                  <a:srgbClr val="002060"/>
                </a:solidFill>
                <a:latin typeface="宋体" panose="02010600030101010101" pitchFamily="2" charset="-122"/>
                <a:ea typeface="宋体" panose="02010600030101010101" pitchFamily="2" charset="-122"/>
                <a:cs typeface="宋体" panose="02010600030101010101" pitchFamily="2" charset="-122"/>
              </a:rPr>
              <a:t> </a:t>
            </a:r>
            <a:endParaRPr lang="en-US" altLang="zh-CN" sz="2000" b="1" dirty="0">
              <a:solidFill>
                <a:srgbClr val="002060"/>
              </a:solidFill>
              <a:latin typeface="宋体" panose="02010600030101010101" pitchFamily="2" charset="-122"/>
              <a:ea typeface="宋体" panose="02010600030101010101" pitchFamily="2" charset="-122"/>
              <a:cs typeface="宋体" panose="02010600030101010101" pitchFamily="2" charset="-122"/>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箭头: 燕尾形 4"/>
          <p:cNvSpPr/>
          <p:nvPr/>
        </p:nvSpPr>
        <p:spPr>
          <a:xfrm>
            <a:off x="5117701" y="177349"/>
            <a:ext cx="1657446"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03  Skills</a:t>
            </a:r>
            <a:endParaRPr lang="zh-CN" altLang="en-US" dirty="0">
              <a:solidFill>
                <a:schemeClr val="bg1"/>
              </a:solidFill>
            </a:endParaRPr>
          </a:p>
        </p:txBody>
      </p:sp>
      <p:graphicFrame>
        <p:nvGraphicFramePr>
          <p:cNvPr id="3" name="表格 2"/>
          <p:cNvGraphicFramePr/>
          <p:nvPr>
            <p:custDataLst>
              <p:tags r:id="rId1"/>
            </p:custDataLst>
          </p:nvPr>
        </p:nvGraphicFramePr>
        <p:xfrm>
          <a:off x="146050" y="1401445"/>
          <a:ext cx="11948160" cy="5323840"/>
        </p:xfrm>
        <a:graphic>
          <a:graphicData uri="http://schemas.openxmlformats.org/drawingml/2006/table">
            <a:tbl>
              <a:tblPr firstRow="1" bandRow="1">
                <a:tableStyleId>{5940675A-B579-460E-94D1-54222C63F5DA}</a:tableStyleId>
              </a:tblPr>
              <a:tblGrid>
                <a:gridCol w="4291965"/>
                <a:gridCol w="7656195"/>
              </a:tblGrid>
              <a:tr h="5323840">
                <a:tc>
                  <a:txBody>
                    <a:bodyPr/>
                    <a:p>
                      <a:pPr indent="0">
                        <a:buNone/>
                      </a:pPr>
                      <a:endParaRPr sz="2400" b="0"/>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p>
                      <a:pPr indent="0">
                        <a:buNone/>
                      </a:pPr>
                      <a:endParaRPr lang="en-US" sz="1600" b="0" i="1">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6" name="文本框 5"/>
          <p:cNvSpPr txBox="1"/>
          <p:nvPr/>
        </p:nvSpPr>
        <p:spPr>
          <a:xfrm>
            <a:off x="4509770" y="1551305"/>
            <a:ext cx="7584440" cy="4892675"/>
          </a:xfrm>
          <a:prstGeom prst="rect">
            <a:avLst/>
          </a:prstGeom>
          <a:noFill/>
        </p:spPr>
        <p:txBody>
          <a:bodyPr wrap="square" rtlCol="0" anchor="t">
            <a:spAutoFit/>
          </a:bodyPr>
          <a:p>
            <a:pPr algn="l"/>
            <a:r>
              <a:rPr sz="2400">
                <a:solidFill>
                  <a:srgbClr val="7030A0"/>
                </a:solidFill>
                <a:latin typeface="Times New Roman" panose="02020603050405020304" pitchFamily="18" charset="0"/>
                <a:cs typeface="Times New Roman" panose="02020603050405020304" pitchFamily="18" charset="0"/>
                <a:sym typeface="+mn-ea"/>
              </a:rPr>
              <a:t>✈</a:t>
            </a:r>
            <a:r>
              <a:rPr sz="2400">
                <a:latin typeface="Times New Roman" panose="02020603050405020304" pitchFamily="18" charset="0"/>
                <a:cs typeface="Times New Roman" panose="02020603050405020304" pitchFamily="18" charset="0"/>
                <a:sym typeface="+mn-ea"/>
              </a:rPr>
              <a:t>The world is a book, and those who do not travel read only a page. </a:t>
            </a:r>
            <a:r>
              <a:rPr lang="en-US" sz="2400">
                <a:latin typeface="Times New Roman" panose="02020603050405020304" pitchFamily="18" charset="0"/>
                <a:cs typeface="Times New Roman" panose="02020603050405020304" pitchFamily="18" charset="0"/>
                <a:sym typeface="+mn-ea"/>
              </a:rPr>
              <a:t>--</a:t>
            </a:r>
            <a:r>
              <a:rPr sz="2400">
                <a:latin typeface="Times New Roman" panose="02020603050405020304" pitchFamily="18" charset="0"/>
                <a:cs typeface="Times New Roman" panose="02020603050405020304" pitchFamily="18" charset="0"/>
                <a:sym typeface="+mn-ea"/>
              </a:rPr>
              <a:t>Saint Augustine</a:t>
            </a:r>
            <a:endParaRPr sz="2400">
              <a:latin typeface="Times New Roman" panose="02020603050405020304" pitchFamily="18" charset="0"/>
              <a:cs typeface="Times New Roman" panose="02020603050405020304" pitchFamily="18" charset="0"/>
              <a:sym typeface="+mn-ea"/>
            </a:endParaRPr>
          </a:p>
          <a:p>
            <a:pPr algn="l">
              <a:buClrTx/>
              <a:buSzTx/>
              <a:buFontTx/>
            </a:pPr>
            <a:r>
              <a:rPr sz="2000">
                <a:latin typeface="Times New Roman" panose="02020603050405020304" pitchFamily="18" charset="0"/>
                <a:cs typeface="Times New Roman" panose="02020603050405020304" pitchFamily="18" charset="0"/>
                <a:sym typeface="+mn-ea"/>
              </a:rPr>
              <a:t>   世界是一本书，不旅行的人只看到其中的一页。——圣奥古斯丁（隐喻）</a:t>
            </a:r>
            <a:endParaRPr sz="2000">
              <a:latin typeface="Times New Roman" panose="02020603050405020304" pitchFamily="18" charset="0"/>
              <a:cs typeface="Times New Roman" panose="02020603050405020304" pitchFamily="18" charset="0"/>
              <a:sym typeface="+mn-ea"/>
            </a:endParaRPr>
          </a:p>
          <a:p>
            <a:pPr algn="l"/>
            <a:r>
              <a:rPr sz="2400">
                <a:solidFill>
                  <a:srgbClr val="7030A0"/>
                </a:solidFill>
                <a:latin typeface="Times New Roman" panose="02020603050405020304" pitchFamily="18" charset="0"/>
                <a:cs typeface="Times New Roman" panose="02020603050405020304" pitchFamily="18" charset="0"/>
                <a:sym typeface="+mn-ea"/>
              </a:rPr>
              <a:t>✈</a:t>
            </a:r>
            <a:r>
              <a:rPr lang="en-US" sz="2400" b="0">
                <a:latin typeface="Times New Roman" panose="02020603050405020304" pitchFamily="18" charset="0"/>
                <a:ea typeface="宋体" panose="02010600030101010101" pitchFamily="2" charset="-122"/>
                <a:cs typeface="Times New Roman" panose="02020603050405020304" pitchFamily="18" charset="0"/>
                <a:sym typeface="+mn-ea"/>
              </a:rPr>
              <a:t>Life is ultimately a journey of life-long learning , “It is better to travel ten thousand miles than to read ten thousand books.” Hope this journey leave a deep impression in their lives.</a:t>
            </a:r>
            <a:endParaRPr lang="en-US" sz="2400" b="0">
              <a:latin typeface="Times New Roman" panose="02020603050405020304" pitchFamily="18" charset="0"/>
              <a:ea typeface="宋体" panose="02010600030101010101" pitchFamily="2" charset="-122"/>
              <a:cs typeface="Times New Roman" panose="02020603050405020304" pitchFamily="18" charset="0"/>
              <a:sym typeface="+mn-ea"/>
            </a:endParaRPr>
          </a:p>
          <a:p>
            <a:pPr algn="l">
              <a:buClrTx/>
              <a:buSzTx/>
              <a:buFontTx/>
            </a:pPr>
            <a:r>
              <a:rPr sz="2000">
                <a:latin typeface="Times New Roman" panose="02020603050405020304" pitchFamily="18" charset="0"/>
                <a:cs typeface="Times New Roman" panose="02020603050405020304" pitchFamily="18" charset="0"/>
                <a:sym typeface="+mn-ea"/>
              </a:rPr>
              <a:t>    人生终究是一次终身学习的旅程。“行万里路读万卷书”，希望这次旅行能给他们的生活留下深刻的印象。</a:t>
            </a:r>
            <a:endParaRPr sz="2000" b="0">
              <a:latin typeface="Times New Roman" panose="02020603050405020304" pitchFamily="18" charset="0"/>
              <a:cs typeface="Times New Roman" panose="02020603050405020304" pitchFamily="18" charset="0"/>
              <a:sym typeface="+mn-ea"/>
            </a:endParaRPr>
          </a:p>
          <a:p>
            <a:pPr algn="l"/>
            <a:r>
              <a:rPr sz="2400">
                <a:solidFill>
                  <a:srgbClr val="7030A0"/>
                </a:solidFill>
                <a:latin typeface="Times New Roman" panose="02020603050405020304" pitchFamily="18" charset="0"/>
                <a:cs typeface="Times New Roman" panose="02020603050405020304" pitchFamily="18" charset="0"/>
                <a:sym typeface="+mn-ea"/>
              </a:rPr>
              <a:t>✈</a:t>
            </a:r>
            <a:r>
              <a:rPr lang="en-US" sz="2400" b="0">
                <a:latin typeface="Times New Roman" panose="02020603050405020304" pitchFamily="18" charset="0"/>
                <a:ea typeface="宋体" panose="02010600030101010101" pitchFamily="2" charset="-122"/>
                <a:cs typeface="Times New Roman" panose="02020603050405020304" pitchFamily="18" charset="0"/>
                <a:sym typeface="+mn-ea"/>
              </a:rPr>
              <a:t>Life is an unexplored river, full of twists, great beauty, and dangerous surprises.</a:t>
            </a:r>
            <a:endParaRPr lang="en-US" sz="2400" b="0">
              <a:latin typeface="Times New Roman" panose="02020603050405020304" pitchFamily="18" charset="0"/>
              <a:ea typeface="宋体" panose="02010600030101010101" pitchFamily="2" charset="-122"/>
              <a:cs typeface="Times New Roman" panose="02020603050405020304" pitchFamily="18" charset="0"/>
              <a:sym typeface="+mn-ea"/>
            </a:endParaRPr>
          </a:p>
          <a:p>
            <a:pPr algn="l">
              <a:buClrTx/>
              <a:buSzTx/>
              <a:buFontTx/>
            </a:pPr>
            <a:r>
              <a:rPr sz="2000" b="0">
                <a:latin typeface="Times New Roman" panose="02020603050405020304" pitchFamily="18" charset="0"/>
                <a:cs typeface="Times New Roman" panose="02020603050405020304" pitchFamily="18" charset="0"/>
                <a:sym typeface="+mn-ea"/>
              </a:rPr>
              <a:t>   生活是一条未被探索的河流，充满曲折，伟大的美丽和危险的惊喜。（</a:t>
            </a:r>
            <a:r>
              <a:rPr lang="zh-CN" sz="2000" b="0">
                <a:latin typeface="Times New Roman" panose="02020603050405020304" pitchFamily="18" charset="0"/>
                <a:cs typeface="Times New Roman" panose="02020603050405020304" pitchFamily="18" charset="0"/>
                <a:sym typeface="+mn-ea"/>
              </a:rPr>
              <a:t>隐</a:t>
            </a:r>
            <a:r>
              <a:rPr sz="2000" b="0">
                <a:latin typeface="Times New Roman" panose="02020603050405020304" pitchFamily="18" charset="0"/>
                <a:cs typeface="Times New Roman" panose="02020603050405020304" pitchFamily="18" charset="0"/>
                <a:sym typeface="+mn-ea"/>
              </a:rPr>
              <a:t>喻）</a:t>
            </a:r>
            <a:endParaRPr sz="2000" b="0">
              <a:latin typeface="Times New Roman" panose="02020603050405020304" pitchFamily="18" charset="0"/>
              <a:cs typeface="Times New Roman" panose="02020603050405020304" pitchFamily="18" charset="0"/>
              <a:sym typeface="+mn-ea"/>
            </a:endParaRPr>
          </a:p>
        </p:txBody>
      </p:sp>
      <p:sp>
        <p:nvSpPr>
          <p:cNvPr id="4" name="Rectangle 7"/>
          <p:cNvSpPr>
            <a:spLocks noChangeArrowheads="1"/>
          </p:cNvSpPr>
          <p:nvPr/>
        </p:nvSpPr>
        <p:spPr bwMode="auto">
          <a:xfrm>
            <a:off x="-13970" y="227970"/>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
            <a:off x="-12065" y="4445"/>
            <a:ext cx="876300" cy="971550"/>
          </a:xfrm>
          <a:prstGeom prst="rect">
            <a:avLst/>
          </a:prstGeom>
        </p:spPr>
      </p:pic>
      <p:pic>
        <p:nvPicPr>
          <p:cNvPr id="8" name="图片 7"/>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212090" y="116205"/>
            <a:ext cx="509270" cy="508000"/>
          </a:xfrm>
          <a:prstGeom prst="rect">
            <a:avLst/>
          </a:prstGeom>
        </p:spPr>
      </p:pic>
      <p:pic>
        <p:nvPicPr>
          <p:cNvPr id="11" name="图片 10"/>
          <p:cNvPicPr>
            <a:picLocks noChangeAspect="1"/>
          </p:cNvPicPr>
          <p:nvPr/>
        </p:nvPicPr>
        <p:blipFill>
          <a:blip r:embed="rId5"/>
          <a:srcRect t="10800" b="12728"/>
          <a:stretch>
            <a:fillRect/>
          </a:stretch>
        </p:blipFill>
        <p:spPr>
          <a:xfrm>
            <a:off x="247650" y="1551305"/>
            <a:ext cx="4147185" cy="3473450"/>
          </a:xfrm>
          <a:prstGeom prst="rect">
            <a:avLst/>
          </a:prstGeom>
        </p:spPr>
      </p:pic>
      <p:sp>
        <p:nvSpPr>
          <p:cNvPr id="13" name="文本框 12"/>
          <p:cNvSpPr txBox="1"/>
          <p:nvPr/>
        </p:nvSpPr>
        <p:spPr>
          <a:xfrm>
            <a:off x="214630" y="5361940"/>
            <a:ext cx="4213860" cy="706755"/>
          </a:xfrm>
          <a:prstGeom prst="rect">
            <a:avLst/>
          </a:prstGeom>
          <a:noFill/>
        </p:spPr>
        <p:txBody>
          <a:bodyPr wrap="square" rtlCol="0">
            <a:spAutoFit/>
          </a:bodyPr>
          <a:p>
            <a:r>
              <a:rPr lang="en-US" altLang="zh-CN" sz="2000" b="1">
                <a:solidFill>
                  <a:srgbClr val="002060"/>
                </a:solidFill>
              </a:rPr>
              <a:t>Grow through what you go through.所谓成长，就是经历。</a:t>
            </a:r>
            <a:endParaRPr lang="en-US" altLang="zh-CN" sz="2000" b="1">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heckerboard(across)">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checkerboard(across)">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checkerboard(across)">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checkerboard(across)">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checkerboard(across)">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checkerboard(across)">
                                      <p:cBhvr>
                                        <p:cTn id="3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96327" y="839345"/>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 name="矩形 1"/>
          <p:cNvSpPr/>
          <p:nvPr/>
        </p:nvSpPr>
        <p:spPr>
          <a:xfrm>
            <a:off x="369570" y="1002665"/>
            <a:ext cx="11676380" cy="460375"/>
          </a:xfrm>
          <a:prstGeom prst="rect">
            <a:avLst/>
          </a:prstGeom>
        </p:spPr>
        <p:txBody>
          <a:bodyPr wrap="square">
            <a:spAutoFit/>
          </a:bodyPr>
          <a:lstStyle/>
          <a:p>
            <a:pPr algn="l"/>
            <a:r>
              <a:rPr lang="en-US" altLang="zh-CN" sz="2000" b="1" dirty="0">
                <a:solidFill>
                  <a:srgbClr val="C00000"/>
                </a:solidFill>
                <a:latin typeface="华康俪金黑W8(P)" pitchFamily="34" charset="-122"/>
                <a:ea typeface="华康俪金黑W8(P)" pitchFamily="34" charset="-122"/>
              </a:rPr>
              <a:t>3-4-2</a:t>
            </a:r>
            <a:r>
              <a:rPr lang="en-US" altLang="zh-CN" sz="2000" b="1" dirty="0" smtClean="0">
                <a:solidFill>
                  <a:srgbClr val="C00000"/>
                </a:solidFill>
                <a:latin typeface="华康俪金黑W8(P)" pitchFamily="34" charset="-122"/>
                <a:ea typeface="华康俪金黑W8(P)" pitchFamily="34" charset="-122"/>
              </a:rPr>
              <a:t> </a:t>
            </a:r>
            <a:r>
              <a:rPr lang="en-US" altLang="zh-CN" sz="2000" b="1" dirty="0">
                <a:solidFill>
                  <a:srgbClr val="C00000"/>
                </a:solidFill>
                <a:latin typeface="华康俪金黑W8(P)" pitchFamily="34" charset="-122"/>
                <a:ea typeface="华康俪金黑W8(P)" pitchFamily="34" charset="-122"/>
              </a:rPr>
              <a:t> </a:t>
            </a:r>
            <a:r>
              <a:rPr b="1" dirty="0">
                <a:solidFill>
                  <a:srgbClr val="C00000"/>
                </a:solidFill>
                <a:latin typeface="华康俪金黑W8(P)" pitchFamily="34" charset="-122"/>
                <a:ea typeface="华康俪金黑W8(P)" pitchFamily="34" charset="-122"/>
              </a:rPr>
              <a:t>The Meaning of Traveling</a:t>
            </a:r>
            <a:r>
              <a:rPr lang="en-US" b="1" dirty="0">
                <a:solidFill>
                  <a:srgbClr val="C00000"/>
                </a:solidFill>
                <a:latin typeface="华康俪金黑W8(P)" pitchFamily="34" charset="-122"/>
                <a:ea typeface="华康俪金黑W8(P)" pitchFamily="34" charset="-122"/>
              </a:rPr>
              <a:t>/</a:t>
            </a:r>
            <a:r>
              <a:rPr b="1" dirty="0">
                <a:solidFill>
                  <a:srgbClr val="C00000"/>
                </a:solidFill>
                <a:latin typeface="华康俪金黑W8(P)" pitchFamily="34" charset="-122"/>
                <a:ea typeface="华康俪金黑W8(P)" pitchFamily="34" charset="-122"/>
              </a:rPr>
              <a:t>Outdoor Activities </a:t>
            </a:r>
            <a:r>
              <a:rPr lang="en-US" b="1" dirty="0">
                <a:solidFill>
                  <a:srgbClr val="C00000"/>
                </a:solidFill>
                <a:latin typeface="华康俪金黑W8(P)" pitchFamily="34" charset="-122"/>
                <a:ea typeface="华康俪金黑W8(P)" pitchFamily="34" charset="-122"/>
              </a:rPr>
              <a:t>—— </a:t>
            </a:r>
            <a:r>
              <a:rPr lang="en-US" altLang="zh-CN" sz="2400" b="1"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Learn More about Life and Yourself</a:t>
            </a:r>
            <a:r>
              <a:rPr lang="en-US" b="1" dirty="0">
                <a:solidFill>
                  <a:srgbClr val="C00000"/>
                </a:solidFill>
                <a:latin typeface="华康俪金黑W8(P)" pitchFamily="34" charset="-122"/>
                <a:ea typeface="华康俪金黑W8(P)" pitchFamily="34" charset="-122"/>
              </a:rPr>
              <a:t> </a:t>
            </a:r>
            <a:r>
              <a:rPr lang="en-US" altLang="zh-CN" sz="2000" b="1" dirty="0">
                <a:solidFill>
                  <a:srgbClr val="002060"/>
                </a:solidFill>
                <a:latin typeface="宋体" panose="02010600030101010101" pitchFamily="2" charset="-122"/>
                <a:ea typeface="宋体" panose="02010600030101010101" pitchFamily="2" charset="-122"/>
                <a:cs typeface="宋体" panose="02010600030101010101" pitchFamily="2" charset="-122"/>
              </a:rPr>
              <a:t> </a:t>
            </a:r>
            <a:endParaRPr lang="en-US" altLang="zh-CN" sz="2000" b="1" dirty="0">
              <a:solidFill>
                <a:srgbClr val="002060"/>
              </a:solidFill>
              <a:latin typeface="宋体" panose="02010600030101010101" pitchFamily="2" charset="-122"/>
              <a:ea typeface="宋体" panose="02010600030101010101" pitchFamily="2" charset="-122"/>
              <a:cs typeface="宋体" panose="02010600030101010101" pitchFamily="2" charset="-122"/>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箭头: 燕尾形 4"/>
          <p:cNvSpPr/>
          <p:nvPr/>
        </p:nvSpPr>
        <p:spPr>
          <a:xfrm>
            <a:off x="5117701" y="177349"/>
            <a:ext cx="1657446"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03  Skills</a:t>
            </a:r>
            <a:endParaRPr lang="zh-CN" altLang="en-US" dirty="0">
              <a:solidFill>
                <a:schemeClr val="bg1"/>
              </a:solidFill>
            </a:endParaRPr>
          </a:p>
        </p:txBody>
      </p:sp>
      <p:graphicFrame>
        <p:nvGraphicFramePr>
          <p:cNvPr id="3" name="表格 2"/>
          <p:cNvGraphicFramePr/>
          <p:nvPr>
            <p:custDataLst>
              <p:tags r:id="rId1"/>
            </p:custDataLst>
          </p:nvPr>
        </p:nvGraphicFramePr>
        <p:xfrm>
          <a:off x="146050" y="1508760"/>
          <a:ext cx="11948160" cy="5281295"/>
        </p:xfrm>
        <a:graphic>
          <a:graphicData uri="http://schemas.openxmlformats.org/drawingml/2006/table">
            <a:tbl>
              <a:tblPr firstRow="1" bandRow="1">
                <a:tableStyleId>{5940675A-B579-460E-94D1-54222C63F5DA}</a:tableStyleId>
              </a:tblPr>
              <a:tblGrid>
                <a:gridCol w="4306570"/>
                <a:gridCol w="7641590"/>
              </a:tblGrid>
              <a:tr h="5281295">
                <a:tc>
                  <a:txBody>
                    <a:bodyPr/>
                    <a:p>
                      <a:pPr indent="0">
                        <a:buNone/>
                      </a:pPr>
                      <a:endParaRPr sz="2400" b="0"/>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p>
                      <a:pPr indent="0">
                        <a:buNone/>
                      </a:pPr>
                      <a:endParaRPr lang="en-US" sz="1600" b="0" i="1">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6" name="文本框 5"/>
          <p:cNvSpPr txBox="1"/>
          <p:nvPr/>
        </p:nvSpPr>
        <p:spPr>
          <a:xfrm>
            <a:off x="4573270" y="1576705"/>
            <a:ext cx="7472680" cy="4892675"/>
          </a:xfrm>
          <a:prstGeom prst="rect">
            <a:avLst/>
          </a:prstGeom>
          <a:noFill/>
        </p:spPr>
        <p:txBody>
          <a:bodyPr wrap="square" rtlCol="0" anchor="t">
            <a:spAutoFit/>
          </a:bodyPr>
          <a:p>
            <a:pPr algn="l"/>
            <a:r>
              <a:rPr sz="2400">
                <a:solidFill>
                  <a:srgbClr val="7030A0"/>
                </a:solidFill>
                <a:latin typeface="Times New Roman" panose="02020603050405020304" pitchFamily="18" charset="0"/>
                <a:cs typeface="Times New Roman" panose="02020603050405020304" pitchFamily="18" charset="0"/>
                <a:sym typeface="+mn-ea"/>
              </a:rPr>
              <a:t>✈</a:t>
            </a:r>
            <a:r>
              <a:rPr lang="en-US" sz="2400" b="0">
                <a:latin typeface="Times New Roman" panose="02020603050405020304" pitchFamily="18" charset="0"/>
                <a:ea typeface="宋体" panose="02010600030101010101" pitchFamily="2" charset="-122"/>
                <a:cs typeface="Times New Roman" panose="02020603050405020304" pitchFamily="18" charset="0"/>
                <a:sym typeface="+mn-ea"/>
              </a:rPr>
              <a:t>Actually the trip</a:t>
            </a:r>
            <a:r>
              <a:rPr lang="en-US" sz="2400">
                <a:latin typeface="Times New Roman" panose="02020603050405020304" pitchFamily="18" charset="0"/>
                <a:ea typeface="宋体" panose="02010600030101010101" pitchFamily="2" charset="-122"/>
                <a:cs typeface="Times New Roman" panose="02020603050405020304" pitchFamily="18" charset="0"/>
                <a:sym typeface="+mn-ea"/>
              </a:rPr>
              <a:t> </a:t>
            </a:r>
            <a:r>
              <a:rPr lang="en-US" sz="2400" b="0">
                <a:latin typeface="Times New Roman" panose="02020603050405020304" pitchFamily="18" charset="0"/>
                <a:ea typeface="宋体" panose="02010600030101010101" pitchFamily="2" charset="-122"/>
                <a:cs typeface="Times New Roman" panose="02020603050405020304" pitchFamily="18" charset="0"/>
                <a:sym typeface="+mn-ea"/>
              </a:rPr>
              <a:t>is a </a:t>
            </a:r>
            <a:r>
              <a:rPr lang="en-US" sz="2400">
                <a:latin typeface="Times New Roman" panose="02020603050405020304" pitchFamily="18" charset="0"/>
                <a:ea typeface="宋体" panose="02010600030101010101" pitchFamily="2" charset="-122"/>
                <a:cs typeface="Times New Roman" panose="02020603050405020304" pitchFamily="18" charset="0"/>
                <a:sym typeface="+mn-ea"/>
              </a:rPr>
              <a:t>life</a:t>
            </a:r>
            <a:r>
              <a:rPr lang="en-US" sz="2400" b="0">
                <a:latin typeface="Times New Roman" panose="02020603050405020304" pitchFamily="18" charset="0"/>
                <a:ea typeface="宋体" panose="02010600030101010101" pitchFamily="2" charset="-122"/>
                <a:cs typeface="Times New Roman" panose="02020603050405020304" pitchFamily="18" charset="0"/>
                <a:sym typeface="+mn-ea"/>
              </a:rPr>
              <a:t> of self-actualization by achieving peace and balance of real life and mentality.</a:t>
            </a:r>
            <a:endParaRPr lang="en-US" sz="2400" b="0">
              <a:latin typeface="Times New Roman" panose="02020603050405020304" pitchFamily="18" charset="0"/>
              <a:ea typeface="宋体" panose="02010600030101010101" pitchFamily="2" charset="-122"/>
              <a:cs typeface="Times New Roman" panose="02020603050405020304" pitchFamily="18" charset="0"/>
              <a:sym typeface="+mn-ea"/>
            </a:endParaRPr>
          </a:p>
          <a:p>
            <a:pPr marL="285750" indent="-285750" algn="l">
              <a:buFont typeface="Arial" panose="020B0604020202020204" pitchFamily="34" charset="0"/>
              <a:buChar char="•"/>
            </a:pPr>
            <a:r>
              <a:rPr lang="en-US" sz="1600" b="0" i="1">
                <a:latin typeface="Times New Roman" panose="02020603050405020304" pitchFamily="18" charset="0"/>
                <a:ea typeface="宋体" panose="02010600030101010101" pitchFamily="2" charset="-122"/>
                <a:cs typeface="Times New Roman" panose="02020603050405020304" pitchFamily="18" charset="0"/>
                <a:sym typeface="+mn-ea"/>
              </a:rPr>
              <a:t>actualization /,æktʃʊəlaɪ'zeɪʃən/ n. 实现；现实化</a:t>
            </a:r>
            <a:endParaRPr lang="en-US" sz="1600" b="0" i="1">
              <a:latin typeface="Times New Roman" panose="02020603050405020304" pitchFamily="18" charset="0"/>
              <a:ea typeface="宋体" panose="02010600030101010101" pitchFamily="2" charset="-122"/>
              <a:cs typeface="Times New Roman" panose="02020603050405020304" pitchFamily="18" charset="0"/>
              <a:sym typeface="+mn-ea"/>
            </a:endParaRPr>
          </a:p>
          <a:p>
            <a:pPr marL="285750" indent="-285750" algn="l">
              <a:buFont typeface="Arial" panose="020B0604020202020204" pitchFamily="34" charset="0"/>
              <a:buChar char="•"/>
            </a:pPr>
            <a:r>
              <a:rPr lang="en-US" sz="1600" b="0" i="1">
                <a:latin typeface="Times New Roman" panose="02020603050405020304" pitchFamily="18" charset="0"/>
                <a:ea typeface="宋体" panose="02010600030101010101" pitchFamily="2" charset="-122"/>
                <a:cs typeface="Times New Roman" panose="02020603050405020304" pitchFamily="18" charset="0"/>
                <a:sym typeface="+mn-ea"/>
              </a:rPr>
              <a:t>mentality /menˈtæləti/ n. 心态；[心理] 智力</a:t>
            </a:r>
            <a:endParaRPr lang="en-US" sz="1600" b="0" i="1">
              <a:latin typeface="Times New Roman" panose="02020603050405020304" pitchFamily="18" charset="0"/>
              <a:ea typeface="宋体" panose="02010600030101010101" pitchFamily="2" charset="-122"/>
              <a:cs typeface="Times New Roman" panose="02020603050405020304" pitchFamily="18" charset="0"/>
              <a:sym typeface="+mn-ea"/>
            </a:endParaRPr>
          </a:p>
          <a:p>
            <a:pPr marL="342900" indent="-342900" algn="l"/>
            <a:r>
              <a:rPr lang="en-US" sz="2400" b="0">
                <a:latin typeface="Times New Roman" panose="02020603050405020304" pitchFamily="18" charset="0"/>
                <a:ea typeface="宋体" panose="02010600030101010101" pitchFamily="2" charset="-122"/>
                <a:cs typeface="Times New Roman" panose="02020603050405020304" pitchFamily="18" charset="0"/>
                <a:sym typeface="+mn-ea"/>
              </a:rPr>
              <a:t>     </a:t>
            </a:r>
            <a:r>
              <a:rPr sz="2000">
                <a:latin typeface="Times New Roman" panose="02020603050405020304" pitchFamily="18" charset="0"/>
                <a:cs typeface="Times New Roman" panose="02020603050405020304" pitchFamily="18" charset="0"/>
                <a:sym typeface="+mn-ea"/>
              </a:rPr>
              <a:t>这次旅程是一段追求自我实现的人生，而真正达到的是生活和</a:t>
            </a:r>
            <a:endParaRPr sz="2000">
              <a:latin typeface="Times New Roman" panose="02020603050405020304" pitchFamily="18" charset="0"/>
              <a:cs typeface="Times New Roman" panose="02020603050405020304" pitchFamily="18" charset="0"/>
              <a:sym typeface="+mn-ea"/>
            </a:endParaRPr>
          </a:p>
          <a:p>
            <a:pPr marL="342900" indent="-342900" algn="l"/>
            <a:r>
              <a:rPr sz="2000">
                <a:latin typeface="Times New Roman" panose="02020603050405020304" pitchFamily="18" charset="0"/>
                <a:cs typeface="Times New Roman" panose="02020603050405020304" pitchFamily="18" charset="0"/>
                <a:sym typeface="+mn-ea"/>
              </a:rPr>
              <a:t>心理上的平衡和宁静。</a:t>
            </a:r>
            <a:endParaRPr lang="en-US" sz="2400" b="0">
              <a:latin typeface="Times New Roman" panose="02020603050405020304" pitchFamily="18" charset="0"/>
              <a:ea typeface="宋体" panose="02010600030101010101" pitchFamily="2" charset="-122"/>
              <a:cs typeface="Times New Roman" panose="02020603050405020304" pitchFamily="18" charset="0"/>
              <a:sym typeface="+mn-ea"/>
            </a:endParaRPr>
          </a:p>
          <a:p>
            <a:pPr algn="l"/>
            <a:r>
              <a:rPr lang="en-US" sz="2400" b="0">
                <a:latin typeface="Times New Roman" panose="02020603050405020304" pitchFamily="18" charset="0"/>
                <a:ea typeface="宋体" panose="02010600030101010101" pitchFamily="2" charset="-122"/>
                <a:cs typeface="Times New Roman" panose="02020603050405020304" pitchFamily="18" charset="0"/>
                <a:sym typeface="+mn-ea"/>
              </a:rPr>
              <a:t> </a:t>
            </a:r>
            <a:r>
              <a:rPr sz="2400">
                <a:solidFill>
                  <a:srgbClr val="7030A0"/>
                </a:solidFill>
                <a:latin typeface="Times New Roman" panose="02020603050405020304" pitchFamily="18" charset="0"/>
                <a:cs typeface="Times New Roman" panose="02020603050405020304" pitchFamily="18" charset="0"/>
                <a:sym typeface="+mn-ea"/>
              </a:rPr>
              <a:t>✈</a:t>
            </a:r>
            <a:r>
              <a:rPr lang="en-US" sz="2400" b="0">
                <a:latin typeface="Times New Roman" panose="02020603050405020304" pitchFamily="18" charset="0"/>
                <a:ea typeface="宋体" panose="02010600030101010101" pitchFamily="2" charset="-122"/>
                <a:cs typeface="Times New Roman" panose="02020603050405020304" pitchFamily="18" charset="0"/>
                <a:sym typeface="+mn-ea"/>
              </a:rPr>
              <a:t>Life is a journey. It should be savored each step of the way. What we should care about is not destination but what we see and how we feel. </a:t>
            </a:r>
            <a:endParaRPr lang="en-US" sz="2400" b="0">
              <a:latin typeface="Times New Roman" panose="02020603050405020304" pitchFamily="18" charset="0"/>
              <a:ea typeface="宋体" panose="02010600030101010101" pitchFamily="2" charset="-122"/>
              <a:cs typeface="Times New Roman" panose="02020603050405020304" pitchFamily="18" charset="0"/>
              <a:sym typeface="+mn-ea"/>
            </a:endParaRPr>
          </a:p>
          <a:p>
            <a:pPr algn="l">
              <a:buClrTx/>
              <a:buSzTx/>
              <a:buFontTx/>
            </a:pPr>
            <a:r>
              <a:rPr sz="2000" b="0">
                <a:latin typeface="Times New Roman" panose="02020603050405020304" pitchFamily="18" charset="0"/>
                <a:cs typeface="Times New Roman" panose="02020603050405020304" pitchFamily="18" charset="0"/>
                <a:sym typeface="+mn-ea"/>
              </a:rPr>
              <a:t>    人生是一场旅行</a:t>
            </a:r>
            <a:r>
              <a:rPr lang="en-US" sz="2000" b="0">
                <a:latin typeface="Times New Roman" panose="02020603050405020304" pitchFamily="18" charset="0"/>
                <a:cs typeface="Times New Roman" panose="02020603050405020304" pitchFamily="18" charset="0"/>
                <a:sym typeface="+mn-ea"/>
              </a:rPr>
              <a:t>, </a:t>
            </a:r>
            <a:r>
              <a:rPr sz="2000" b="0">
                <a:latin typeface="Times New Roman" panose="02020603050405020304" pitchFamily="18" charset="0"/>
                <a:cs typeface="Times New Roman" panose="02020603050405020304" pitchFamily="18" charset="0"/>
                <a:sym typeface="+mn-ea"/>
              </a:rPr>
              <a:t>应该欣赏的每一步的方式。</a:t>
            </a:r>
            <a:r>
              <a:rPr sz="2000">
                <a:latin typeface="Times New Roman" panose="02020603050405020304" pitchFamily="18" charset="0"/>
                <a:cs typeface="Times New Roman" panose="02020603050405020304" pitchFamily="18" charset="0"/>
                <a:sym typeface="+mn-ea"/>
              </a:rPr>
              <a:t>我们应该关心的不只是它将走向何方，而是我们看到了什么，我们感觉到了什么。</a:t>
            </a:r>
            <a:endParaRPr sz="2000">
              <a:latin typeface="Times New Roman" panose="02020603050405020304" pitchFamily="18" charset="0"/>
              <a:cs typeface="Times New Roman" panose="02020603050405020304" pitchFamily="18" charset="0"/>
              <a:sym typeface="+mn-ea"/>
            </a:endParaRPr>
          </a:p>
          <a:p>
            <a:pPr marL="285750" indent="-285750" algn="l">
              <a:buFont typeface="Arial" panose="020B0604020202020204" pitchFamily="34" charset="0"/>
              <a:buChar char="•"/>
            </a:pPr>
            <a:r>
              <a:rPr lang="zh-CN" altLang="en-US" sz="1600" b="0" i="1">
                <a:latin typeface="Times New Roman" panose="02020603050405020304" pitchFamily="18" charset="0"/>
                <a:ea typeface="宋体" panose="02010600030101010101" pitchFamily="2" charset="-122"/>
                <a:cs typeface="Times New Roman" panose="02020603050405020304" pitchFamily="18" charset="0"/>
                <a:sym typeface="+mn-ea"/>
              </a:rPr>
              <a:t>savor</a:t>
            </a:r>
            <a:r>
              <a:rPr lang="en-US" sz="1600" b="0" i="1">
                <a:latin typeface="Times New Roman" panose="02020603050405020304" pitchFamily="18" charset="0"/>
                <a:ea typeface="宋体" panose="02010600030101010101" pitchFamily="2" charset="-122"/>
                <a:cs typeface="Times New Roman" panose="02020603050405020304" pitchFamily="18" charset="0"/>
                <a:sym typeface="+mn-ea"/>
              </a:rPr>
              <a:t>['seɪvə] vt. 尽情享受；品尝，欣赏</a:t>
            </a:r>
            <a:endParaRPr lang="en-US" sz="1600" b="0" i="1">
              <a:latin typeface="Times New Roman" panose="02020603050405020304" pitchFamily="18" charset="0"/>
              <a:ea typeface="宋体" panose="02010600030101010101" pitchFamily="2" charset="-122"/>
              <a:cs typeface="Times New Roman" panose="02020603050405020304" pitchFamily="18" charset="0"/>
              <a:sym typeface="+mn-ea"/>
            </a:endParaRPr>
          </a:p>
          <a:p>
            <a:pPr marL="342900" indent="-342900" algn="l">
              <a:buClrTx/>
              <a:buSzTx/>
              <a:buFontTx/>
            </a:pPr>
            <a:r>
              <a:rPr lang="en-US" sz="2400">
                <a:latin typeface="Times New Roman" panose="02020603050405020304" pitchFamily="18" charset="0"/>
                <a:ea typeface="宋体" panose="02010600030101010101" pitchFamily="2" charset="-122"/>
                <a:cs typeface="Times New Roman" panose="02020603050405020304" pitchFamily="18" charset="0"/>
                <a:sym typeface="+mn-ea"/>
              </a:rPr>
              <a:t> </a:t>
            </a:r>
            <a:r>
              <a:rPr sz="2400">
                <a:solidFill>
                  <a:srgbClr val="7030A0"/>
                </a:solidFill>
                <a:latin typeface="Times New Roman" panose="02020603050405020304" pitchFamily="18" charset="0"/>
                <a:cs typeface="Times New Roman" panose="02020603050405020304" pitchFamily="18" charset="0"/>
                <a:sym typeface="+mn-ea"/>
              </a:rPr>
              <a:t>✈</a:t>
            </a:r>
            <a:r>
              <a:rPr lang="en-US" sz="2400">
                <a:latin typeface="Times New Roman" panose="02020603050405020304" pitchFamily="18" charset="0"/>
                <a:ea typeface="宋体" panose="02010600030101010101" pitchFamily="2" charset="-122"/>
                <a:cs typeface="Times New Roman" panose="02020603050405020304" pitchFamily="18" charset="0"/>
                <a:sym typeface="+mn-ea"/>
              </a:rPr>
              <a:t>It is but a hard and tortuous journey. </a:t>
            </a:r>
            <a:endParaRPr lang="en-US" sz="2400">
              <a:latin typeface="Times New Roman" panose="02020603050405020304" pitchFamily="18" charset="0"/>
              <a:ea typeface="宋体" panose="02010600030101010101" pitchFamily="2" charset="-122"/>
              <a:cs typeface="Times New Roman" panose="02020603050405020304" pitchFamily="18" charset="0"/>
              <a:sym typeface="+mn-ea"/>
            </a:endParaRPr>
          </a:p>
          <a:p>
            <a:pPr marL="342900" indent="-342900" algn="l">
              <a:buClrTx/>
              <a:buSzTx/>
              <a:buFont typeface="Arial" panose="020B0604020202020204" pitchFamily="34" charset="0"/>
              <a:buChar char="•"/>
            </a:pPr>
            <a:r>
              <a:rPr lang="zh-CN" altLang="en-US" sz="1600" i="1">
                <a:latin typeface="Times New Roman" panose="02020603050405020304" pitchFamily="18" charset="0"/>
                <a:ea typeface="宋体" panose="02010600030101010101" pitchFamily="2" charset="-122"/>
                <a:cs typeface="Times New Roman" panose="02020603050405020304" pitchFamily="18" charset="0"/>
                <a:sym typeface="+mn-ea"/>
              </a:rPr>
              <a:t>tortuous</a:t>
            </a:r>
            <a:r>
              <a:rPr lang="en-US" sz="1600" i="1">
                <a:latin typeface="Times New Roman" panose="02020603050405020304" pitchFamily="18" charset="0"/>
                <a:ea typeface="宋体" panose="02010600030101010101" pitchFamily="2" charset="-122"/>
                <a:cs typeface="Times New Roman" panose="02020603050405020304" pitchFamily="18" charset="0"/>
                <a:sym typeface="+mn-ea"/>
              </a:rPr>
              <a:t>['tɔːtʃʊəs] adj.弯曲的</a:t>
            </a:r>
            <a:endParaRPr lang="zh-CN" altLang="en-US" sz="1600" i="1">
              <a:latin typeface="Times New Roman" panose="02020603050405020304" pitchFamily="18" charset="0"/>
              <a:ea typeface="宋体" panose="02010600030101010101" pitchFamily="2" charset="-122"/>
              <a:cs typeface="Times New Roman" panose="02020603050405020304" pitchFamily="18" charset="0"/>
              <a:sym typeface="+mn-ea"/>
            </a:endParaRPr>
          </a:p>
          <a:p>
            <a:pPr marL="342900" indent="-342900" algn="l">
              <a:buClrTx/>
              <a:buSzTx/>
              <a:buFontTx/>
            </a:pPr>
            <a:r>
              <a:rPr sz="2000">
                <a:latin typeface="Times New Roman" panose="02020603050405020304" pitchFamily="18" charset="0"/>
                <a:cs typeface="Times New Roman" panose="02020603050405020304" pitchFamily="18" charset="0"/>
                <a:sym typeface="+mn-ea"/>
              </a:rPr>
              <a:t>    人生无坦途。</a:t>
            </a:r>
            <a:endParaRPr sz="2000" b="0">
              <a:latin typeface="Times New Roman" panose="02020603050405020304" pitchFamily="18" charset="0"/>
              <a:cs typeface="Times New Roman" panose="02020603050405020304" pitchFamily="18" charset="0"/>
              <a:sym typeface="+mn-ea"/>
            </a:endParaRPr>
          </a:p>
        </p:txBody>
      </p:sp>
      <p:sp>
        <p:nvSpPr>
          <p:cNvPr id="4" name="Rectangle 7"/>
          <p:cNvSpPr>
            <a:spLocks noChangeArrowheads="1"/>
          </p:cNvSpPr>
          <p:nvPr/>
        </p:nvSpPr>
        <p:spPr bwMode="auto">
          <a:xfrm>
            <a:off x="-13970" y="227970"/>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
            <a:off x="-12065" y="4445"/>
            <a:ext cx="876300" cy="971550"/>
          </a:xfrm>
          <a:prstGeom prst="rect">
            <a:avLst/>
          </a:prstGeom>
        </p:spPr>
      </p:pic>
      <p:pic>
        <p:nvPicPr>
          <p:cNvPr id="8" name="图片 7"/>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212090" y="116205"/>
            <a:ext cx="509270" cy="508000"/>
          </a:xfrm>
          <a:prstGeom prst="rect">
            <a:avLst/>
          </a:prstGeom>
        </p:spPr>
      </p:pic>
      <p:pic>
        <p:nvPicPr>
          <p:cNvPr id="9" name="图片 8"/>
          <p:cNvPicPr>
            <a:picLocks noChangeAspect="1"/>
          </p:cNvPicPr>
          <p:nvPr/>
        </p:nvPicPr>
        <p:blipFill>
          <a:blip r:embed="rId5"/>
          <a:stretch>
            <a:fillRect/>
          </a:stretch>
        </p:blipFill>
        <p:spPr>
          <a:xfrm>
            <a:off x="146050" y="1643380"/>
            <a:ext cx="4259580" cy="3958590"/>
          </a:xfrm>
          <a:prstGeom prst="rect">
            <a:avLst/>
          </a:prstGeom>
        </p:spPr>
      </p:pic>
      <p:sp>
        <p:nvSpPr>
          <p:cNvPr id="10" name="文本框 9"/>
          <p:cNvSpPr txBox="1"/>
          <p:nvPr/>
        </p:nvSpPr>
        <p:spPr>
          <a:xfrm>
            <a:off x="146050" y="5601335"/>
            <a:ext cx="4260850" cy="1014730"/>
          </a:xfrm>
          <a:prstGeom prst="rect">
            <a:avLst/>
          </a:prstGeom>
          <a:noFill/>
        </p:spPr>
        <p:txBody>
          <a:bodyPr wrap="square" rtlCol="0">
            <a:spAutoFit/>
          </a:bodyPr>
          <a:p>
            <a:r>
              <a:rPr lang="en-US" altLang="zh-CN" sz="2000" b="1">
                <a:solidFill>
                  <a:srgbClr val="002060"/>
                </a:solidFill>
              </a:rPr>
              <a:t>The things you regret most in life are the risks you didn't take.生活中你最后悔的事是你没有冒的险。</a:t>
            </a:r>
            <a:endParaRPr lang="en-US" altLang="zh-CN" sz="2000" b="1">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96327" y="839345"/>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 name="矩形 1"/>
          <p:cNvSpPr/>
          <p:nvPr/>
        </p:nvSpPr>
        <p:spPr>
          <a:xfrm>
            <a:off x="369570" y="1002665"/>
            <a:ext cx="11676380" cy="460375"/>
          </a:xfrm>
          <a:prstGeom prst="rect">
            <a:avLst/>
          </a:prstGeom>
        </p:spPr>
        <p:txBody>
          <a:bodyPr wrap="square">
            <a:spAutoFit/>
          </a:bodyPr>
          <a:lstStyle/>
          <a:p>
            <a:pPr algn="l"/>
            <a:r>
              <a:rPr lang="en-US" altLang="zh-CN" sz="2000" b="1" dirty="0">
                <a:solidFill>
                  <a:srgbClr val="C00000"/>
                </a:solidFill>
                <a:latin typeface="华康俪金黑W8(P)" pitchFamily="34" charset="-122"/>
                <a:ea typeface="华康俪金黑W8(P)" pitchFamily="34" charset="-122"/>
              </a:rPr>
              <a:t>3-4-2</a:t>
            </a:r>
            <a:r>
              <a:rPr lang="en-US" altLang="zh-CN" sz="2000" b="1" dirty="0" smtClean="0">
                <a:solidFill>
                  <a:srgbClr val="C00000"/>
                </a:solidFill>
                <a:latin typeface="华康俪金黑W8(P)" pitchFamily="34" charset="-122"/>
                <a:ea typeface="华康俪金黑W8(P)" pitchFamily="34" charset="-122"/>
              </a:rPr>
              <a:t> </a:t>
            </a:r>
            <a:r>
              <a:rPr lang="en-US" altLang="zh-CN" sz="2000" b="1" dirty="0">
                <a:solidFill>
                  <a:srgbClr val="C00000"/>
                </a:solidFill>
                <a:latin typeface="华康俪金黑W8(P)" pitchFamily="34" charset="-122"/>
                <a:ea typeface="华康俪金黑W8(P)" pitchFamily="34" charset="-122"/>
              </a:rPr>
              <a:t> </a:t>
            </a:r>
            <a:r>
              <a:rPr b="1" dirty="0">
                <a:solidFill>
                  <a:srgbClr val="C00000"/>
                </a:solidFill>
                <a:latin typeface="华康俪金黑W8(P)" pitchFamily="34" charset="-122"/>
                <a:ea typeface="华康俪金黑W8(P)" pitchFamily="34" charset="-122"/>
              </a:rPr>
              <a:t>The Meaning of Traveling</a:t>
            </a:r>
            <a:r>
              <a:rPr lang="en-US" b="1" dirty="0">
                <a:solidFill>
                  <a:srgbClr val="C00000"/>
                </a:solidFill>
                <a:latin typeface="华康俪金黑W8(P)" pitchFamily="34" charset="-122"/>
                <a:ea typeface="华康俪金黑W8(P)" pitchFamily="34" charset="-122"/>
              </a:rPr>
              <a:t>/</a:t>
            </a:r>
            <a:r>
              <a:rPr b="1" dirty="0">
                <a:solidFill>
                  <a:srgbClr val="C00000"/>
                </a:solidFill>
                <a:latin typeface="华康俪金黑W8(P)" pitchFamily="34" charset="-122"/>
                <a:ea typeface="华康俪金黑W8(P)" pitchFamily="34" charset="-122"/>
              </a:rPr>
              <a:t>Outdoor Activities </a:t>
            </a:r>
            <a:r>
              <a:rPr lang="en-US" b="1" dirty="0">
                <a:solidFill>
                  <a:srgbClr val="C00000"/>
                </a:solidFill>
                <a:latin typeface="华康俪金黑W8(P)" pitchFamily="34" charset="-122"/>
                <a:ea typeface="华康俪金黑W8(P)" pitchFamily="34" charset="-122"/>
              </a:rPr>
              <a:t>—— </a:t>
            </a:r>
            <a:r>
              <a:rPr lang="en-US" altLang="zh-CN" sz="2400" b="1" dirty="0">
                <a:solidFill>
                  <a:srgbClr val="002060"/>
                </a:solidFill>
                <a:latin typeface="Times New Roman" panose="02020603050405020304" pitchFamily="18" charset="0"/>
                <a:ea typeface="宋体" panose="02010600030101010101" pitchFamily="2" charset="-122"/>
                <a:cs typeface="Times New Roman" panose="02020603050405020304" pitchFamily="18" charset="0"/>
              </a:rPr>
              <a:t>Close to Nature /Meet the Challenges </a:t>
            </a:r>
            <a:endParaRPr lang="en-US" altLang="zh-CN" sz="2400" b="1" dirty="0">
              <a:solidFill>
                <a:srgbClr val="00206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箭头: 燕尾形 4"/>
          <p:cNvSpPr/>
          <p:nvPr/>
        </p:nvSpPr>
        <p:spPr>
          <a:xfrm>
            <a:off x="5117701" y="177349"/>
            <a:ext cx="1657446"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03  Skills</a:t>
            </a:r>
            <a:endParaRPr lang="zh-CN" altLang="en-US" dirty="0">
              <a:solidFill>
                <a:schemeClr val="bg1"/>
              </a:solidFill>
            </a:endParaRPr>
          </a:p>
        </p:txBody>
      </p:sp>
      <p:graphicFrame>
        <p:nvGraphicFramePr>
          <p:cNvPr id="3" name="表格 2"/>
          <p:cNvGraphicFramePr/>
          <p:nvPr>
            <p:custDataLst>
              <p:tags r:id="rId1"/>
            </p:custDataLst>
          </p:nvPr>
        </p:nvGraphicFramePr>
        <p:xfrm>
          <a:off x="146050" y="1505585"/>
          <a:ext cx="11948160" cy="5284470"/>
        </p:xfrm>
        <a:graphic>
          <a:graphicData uri="http://schemas.openxmlformats.org/drawingml/2006/table">
            <a:tbl>
              <a:tblPr firstRow="1" bandRow="1">
                <a:tableStyleId>{5940675A-B579-460E-94D1-54222C63F5DA}</a:tableStyleId>
              </a:tblPr>
              <a:tblGrid>
                <a:gridCol w="4278630"/>
                <a:gridCol w="7669530"/>
              </a:tblGrid>
              <a:tr h="5284470">
                <a:tc>
                  <a:txBody>
                    <a:bodyPr/>
                    <a:p>
                      <a:pPr indent="0">
                        <a:buNone/>
                      </a:pPr>
                      <a:endParaRPr sz="2400" b="0"/>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p>
                      <a:pPr indent="0">
                        <a:buNone/>
                      </a:pPr>
                      <a:endParaRPr lang="en-US" sz="1600" b="0" i="1">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6" name="文本框 5"/>
          <p:cNvSpPr txBox="1"/>
          <p:nvPr/>
        </p:nvSpPr>
        <p:spPr>
          <a:xfrm>
            <a:off x="4539615" y="1617345"/>
            <a:ext cx="7506335" cy="4831080"/>
          </a:xfrm>
          <a:prstGeom prst="rect">
            <a:avLst/>
          </a:prstGeom>
          <a:noFill/>
        </p:spPr>
        <p:txBody>
          <a:bodyPr wrap="square" rtlCol="0" anchor="t">
            <a:spAutoFit/>
          </a:bodyPr>
          <a:p>
            <a:pPr algn="l"/>
            <a:r>
              <a:rPr sz="2400">
                <a:solidFill>
                  <a:srgbClr val="7030A0"/>
                </a:solidFill>
                <a:latin typeface="Times New Roman" panose="02020603050405020304" pitchFamily="18" charset="0"/>
                <a:cs typeface="Times New Roman" panose="02020603050405020304" pitchFamily="18" charset="0"/>
                <a:sym typeface="+mn-ea"/>
              </a:rPr>
              <a:t>✈</a:t>
            </a:r>
            <a:r>
              <a:rPr sz="2400">
                <a:latin typeface="Times New Roman" panose="02020603050405020304" pitchFamily="18" charset="0"/>
                <a:cs typeface="Times New Roman" panose="02020603050405020304" pitchFamily="18" charset="0"/>
                <a:sym typeface="+mn-ea"/>
              </a:rPr>
              <a:t>Once you catch the adventure travel bug, you'll never be the same. </a:t>
            </a:r>
            <a:r>
              <a:rPr sz="1600" i="1">
                <a:latin typeface="Times New Roman" panose="02020603050405020304" pitchFamily="18" charset="0"/>
                <a:cs typeface="Times New Roman" panose="02020603050405020304" pitchFamily="18" charset="0"/>
                <a:sym typeface="+mn-ea"/>
              </a:rPr>
              <a:t>  </a:t>
            </a:r>
            <a:endParaRPr sz="1600" i="1">
              <a:latin typeface="Times New Roman" panose="02020603050405020304" pitchFamily="18" charset="0"/>
              <a:cs typeface="Times New Roman" panose="02020603050405020304" pitchFamily="18" charset="0"/>
              <a:sym typeface="+mn-ea"/>
            </a:endParaRPr>
          </a:p>
          <a:p>
            <a:pPr marL="285750" indent="-285750" algn="l">
              <a:buFont typeface="Arial" panose="020B0604020202020204" pitchFamily="34" charset="0"/>
              <a:buChar char="•"/>
            </a:pPr>
            <a:r>
              <a:rPr sz="1600" i="1">
                <a:latin typeface="Times New Roman" panose="02020603050405020304" pitchFamily="18" charset="0"/>
                <a:cs typeface="Times New Roman" panose="02020603050405020304" pitchFamily="18" charset="0"/>
                <a:sym typeface="+mn-ea"/>
              </a:rPr>
              <a:t>bug /bʌɡ/n. 臭虫；故障 </a:t>
            </a:r>
            <a:r>
              <a:rPr lang="en-US" sz="1600" i="1">
                <a:latin typeface="Times New Roman" panose="02020603050405020304" pitchFamily="18" charset="0"/>
                <a:cs typeface="Times New Roman" panose="02020603050405020304" pitchFamily="18" charset="0"/>
                <a:sym typeface="+mn-ea"/>
              </a:rPr>
              <a:t>--- </a:t>
            </a:r>
            <a:r>
              <a:rPr sz="1600" i="1">
                <a:latin typeface="Times New Roman" panose="02020603050405020304" pitchFamily="18" charset="0"/>
                <a:cs typeface="Times New Roman" panose="02020603050405020304" pitchFamily="18" charset="0"/>
                <a:sym typeface="+mn-ea"/>
              </a:rPr>
              <a:t>catch the bug着了迷 </a:t>
            </a:r>
            <a:r>
              <a:rPr lang="en-US" sz="1600" i="1">
                <a:latin typeface="Times New Roman" panose="02020603050405020304" pitchFamily="18" charset="0"/>
                <a:cs typeface="Times New Roman" panose="02020603050405020304" pitchFamily="18" charset="0"/>
                <a:sym typeface="+mn-ea"/>
              </a:rPr>
              <a:t>/ </a:t>
            </a:r>
            <a:r>
              <a:rPr sz="1600" i="1">
                <a:latin typeface="Times New Roman" panose="02020603050405020304" pitchFamily="18" charset="0"/>
                <a:cs typeface="Times New Roman" panose="02020603050405020304" pitchFamily="18" charset="0"/>
                <a:sym typeface="+mn-ea"/>
              </a:rPr>
              <a:t>the... bug热衷；着迷</a:t>
            </a:r>
            <a:endParaRPr sz="1600" i="1">
              <a:latin typeface="Times New Roman" panose="02020603050405020304" pitchFamily="18" charset="0"/>
              <a:cs typeface="Times New Roman" panose="02020603050405020304" pitchFamily="18" charset="0"/>
              <a:sym typeface="+mn-ea"/>
            </a:endParaRPr>
          </a:p>
          <a:p>
            <a:pPr marL="342900" indent="-342900" algn="l">
              <a:buClrTx/>
              <a:buSzTx/>
              <a:buFontTx/>
            </a:pPr>
            <a:r>
              <a:rPr sz="2000">
                <a:latin typeface="Times New Roman" panose="02020603050405020304" pitchFamily="18" charset="0"/>
                <a:cs typeface="Times New Roman" panose="02020603050405020304" pitchFamily="18" charset="0"/>
                <a:sym typeface="+mn-ea"/>
              </a:rPr>
              <a:t>    一旦旅行成瘾，你将不再墨守成规。</a:t>
            </a:r>
            <a:endParaRPr sz="2000">
              <a:latin typeface="Times New Roman" panose="02020603050405020304" pitchFamily="18" charset="0"/>
              <a:cs typeface="Times New Roman" panose="02020603050405020304" pitchFamily="18" charset="0"/>
              <a:sym typeface="+mn-ea"/>
            </a:endParaRPr>
          </a:p>
          <a:p>
            <a:pPr algn="l"/>
            <a:r>
              <a:rPr sz="2400">
                <a:solidFill>
                  <a:srgbClr val="7030A0"/>
                </a:solidFill>
                <a:latin typeface="Times New Roman" panose="02020603050405020304" pitchFamily="18" charset="0"/>
                <a:cs typeface="Times New Roman" panose="02020603050405020304" pitchFamily="18" charset="0"/>
                <a:sym typeface="+mn-ea"/>
              </a:rPr>
              <a:t>✈</a:t>
            </a:r>
            <a:r>
              <a:rPr lang="en-US" sz="2400">
                <a:latin typeface="Times New Roman" panose="02020603050405020304" pitchFamily="18" charset="0"/>
                <a:cs typeface="Times New Roman" panose="02020603050405020304" pitchFamily="18" charset="0"/>
                <a:sym typeface="+mn-ea"/>
              </a:rPr>
              <a:t>W</a:t>
            </a:r>
            <a:r>
              <a:rPr sz="2400">
                <a:latin typeface="Times New Roman" panose="02020603050405020304" pitchFamily="18" charset="0"/>
                <a:cs typeface="Times New Roman" panose="02020603050405020304" pitchFamily="18" charset="0"/>
                <a:sym typeface="+mn-ea"/>
              </a:rPr>
              <a:t>hile traveling</a:t>
            </a:r>
            <a:r>
              <a:rPr lang="en-US" sz="2400">
                <a:latin typeface="Times New Roman" panose="02020603050405020304" pitchFamily="18" charset="0"/>
                <a:cs typeface="Times New Roman" panose="02020603050405020304" pitchFamily="18" charset="0"/>
                <a:sym typeface="+mn-ea"/>
              </a:rPr>
              <a:t>,</a:t>
            </a:r>
            <a:r>
              <a:rPr sz="2400">
                <a:latin typeface="Times New Roman" panose="02020603050405020304" pitchFamily="18" charset="0"/>
                <a:cs typeface="Times New Roman" panose="02020603050405020304" pitchFamily="18" charset="0"/>
                <a:sym typeface="+mn-ea"/>
              </a:rPr>
              <a:t> you get lured into taking a hike with beautiful panoramic views. </a:t>
            </a:r>
            <a:r>
              <a:rPr lang="en-US" sz="2400">
                <a:latin typeface="Times New Roman" panose="02020603050405020304" pitchFamily="18" charset="0"/>
                <a:cs typeface="Times New Roman" panose="02020603050405020304" pitchFamily="18" charset="0"/>
                <a:sym typeface="+mn-ea"/>
              </a:rPr>
              <a:t>I</a:t>
            </a:r>
            <a:r>
              <a:rPr sz="2400">
                <a:latin typeface="Times New Roman" panose="02020603050405020304" pitchFamily="18" charset="0"/>
                <a:cs typeface="Times New Roman" panose="02020603050405020304" pitchFamily="18" charset="0"/>
                <a:sym typeface="+mn-ea"/>
              </a:rPr>
              <a:t>t's not too strenuous and the experience takes your breath away. Now you want more -- harder hikes with even better pay off. </a:t>
            </a:r>
            <a:endParaRPr sz="2400">
              <a:latin typeface="Times New Roman" panose="02020603050405020304" pitchFamily="18" charset="0"/>
              <a:cs typeface="Times New Roman" panose="02020603050405020304" pitchFamily="18" charset="0"/>
              <a:sym typeface="+mn-ea"/>
            </a:endParaRPr>
          </a:p>
          <a:p>
            <a:pPr marL="285750" indent="-285750" algn="l">
              <a:buFont typeface="Arial" panose="020B0604020202020204" pitchFamily="34" charset="0"/>
              <a:buChar char="•"/>
            </a:pPr>
            <a:r>
              <a:rPr sz="1600" i="1">
                <a:latin typeface="Times New Roman" panose="02020603050405020304" pitchFamily="18" charset="0"/>
                <a:cs typeface="Times New Roman" panose="02020603050405020304" pitchFamily="18" charset="0"/>
                <a:sym typeface="+mn-ea"/>
              </a:rPr>
              <a:t>lure /lʊə(r)/n. 诱惑；饵 vt. 诱惑；引诱 </a:t>
            </a:r>
            <a:r>
              <a:rPr lang="en-US" sz="1600" i="1">
                <a:latin typeface="Times New Roman" panose="02020603050405020304" pitchFamily="18" charset="0"/>
                <a:cs typeface="Times New Roman" panose="02020603050405020304" pitchFamily="18" charset="0"/>
                <a:sym typeface="+mn-ea"/>
              </a:rPr>
              <a:t>---</a:t>
            </a:r>
            <a:r>
              <a:rPr sz="1600" i="1">
                <a:latin typeface="Times New Roman" panose="02020603050405020304" pitchFamily="18" charset="0"/>
                <a:cs typeface="Times New Roman" panose="02020603050405020304" pitchFamily="18" charset="0"/>
                <a:sym typeface="+mn-ea"/>
              </a:rPr>
              <a:t> get lured into吸引进入</a:t>
            </a:r>
            <a:endParaRPr sz="1600" i="1">
              <a:latin typeface="Times New Roman" panose="02020603050405020304" pitchFamily="18" charset="0"/>
              <a:cs typeface="Times New Roman" panose="02020603050405020304" pitchFamily="18" charset="0"/>
              <a:sym typeface="+mn-ea"/>
            </a:endParaRPr>
          </a:p>
          <a:p>
            <a:pPr marL="285750" indent="-285750" algn="l">
              <a:buFont typeface="Arial" panose="020B0604020202020204" pitchFamily="34" charset="0"/>
              <a:buChar char="•"/>
            </a:pPr>
            <a:r>
              <a:rPr sz="1600" i="1">
                <a:latin typeface="Times New Roman" panose="02020603050405020304" pitchFamily="18" charset="0"/>
                <a:cs typeface="Times New Roman" panose="02020603050405020304" pitchFamily="18" charset="0"/>
                <a:sym typeface="+mn-ea"/>
              </a:rPr>
              <a:t>panoramic /ˌpænəˈræmɪk/ adj. 全景的; 远景的</a:t>
            </a:r>
            <a:endParaRPr sz="1600" i="1">
              <a:latin typeface="Times New Roman" panose="02020603050405020304" pitchFamily="18" charset="0"/>
              <a:cs typeface="Times New Roman" panose="02020603050405020304" pitchFamily="18" charset="0"/>
              <a:sym typeface="+mn-ea"/>
            </a:endParaRPr>
          </a:p>
          <a:p>
            <a:pPr marL="285750" indent="-285750" algn="l">
              <a:buFont typeface="Arial" panose="020B0604020202020204" pitchFamily="34" charset="0"/>
              <a:buChar char="•"/>
            </a:pPr>
            <a:r>
              <a:rPr sz="1600" i="1">
                <a:latin typeface="Times New Roman" panose="02020603050405020304" pitchFamily="18" charset="0"/>
                <a:cs typeface="Times New Roman" panose="02020603050405020304" pitchFamily="18" charset="0"/>
                <a:sym typeface="+mn-ea"/>
              </a:rPr>
              <a:t>strenuous /ˈstrenjuəs/ adj. 紧张的；费力的；奋发的；艰苦的；热烈的</a:t>
            </a:r>
            <a:endParaRPr sz="1600" i="1">
              <a:latin typeface="Times New Roman" panose="02020603050405020304" pitchFamily="18" charset="0"/>
              <a:cs typeface="Times New Roman" panose="02020603050405020304" pitchFamily="18" charset="0"/>
              <a:sym typeface="+mn-ea"/>
            </a:endParaRPr>
          </a:p>
          <a:p>
            <a:pPr marL="342900" indent="-342900" algn="l">
              <a:buClrTx/>
              <a:buSzTx/>
              <a:buFontTx/>
            </a:pPr>
            <a:r>
              <a:rPr sz="2000">
                <a:latin typeface="Times New Roman" panose="02020603050405020304" pitchFamily="18" charset="0"/>
                <a:cs typeface="Times New Roman" panose="02020603050405020304" pitchFamily="18" charset="0"/>
                <a:sym typeface="+mn-ea"/>
              </a:rPr>
              <a:t>     旅行时，沿途的美景使你不忍驻足。你没有感觉到特别辛苦，</a:t>
            </a:r>
            <a:endParaRPr sz="2000">
              <a:latin typeface="Times New Roman" panose="02020603050405020304" pitchFamily="18" charset="0"/>
              <a:cs typeface="Times New Roman" panose="02020603050405020304" pitchFamily="18" charset="0"/>
              <a:sym typeface="+mn-ea"/>
            </a:endParaRPr>
          </a:p>
          <a:p>
            <a:pPr marL="342900" indent="-342900" algn="l">
              <a:buClrTx/>
              <a:buSzTx/>
              <a:buFontTx/>
            </a:pPr>
            <a:r>
              <a:rPr sz="2000">
                <a:latin typeface="Times New Roman" panose="02020603050405020304" pitchFamily="18" charset="0"/>
                <a:cs typeface="Times New Roman" panose="02020603050405020304" pitchFamily="18" charset="0"/>
                <a:sym typeface="+mn-ea"/>
              </a:rPr>
              <a:t>这种体验反而美妙得让你吃惊。现在你渴望更多——通向更好风</a:t>
            </a:r>
            <a:endParaRPr sz="2000">
              <a:latin typeface="Times New Roman" panose="02020603050405020304" pitchFamily="18" charset="0"/>
              <a:cs typeface="Times New Roman" panose="02020603050405020304" pitchFamily="18" charset="0"/>
              <a:sym typeface="+mn-ea"/>
            </a:endParaRPr>
          </a:p>
          <a:p>
            <a:pPr marL="342900" indent="-342900" algn="l">
              <a:buClrTx/>
              <a:buSzTx/>
              <a:buFontTx/>
            </a:pPr>
            <a:r>
              <a:rPr sz="2000">
                <a:latin typeface="Times New Roman" panose="02020603050405020304" pitchFamily="18" charset="0"/>
                <a:cs typeface="Times New Roman" panose="02020603050405020304" pitchFamily="18" charset="0"/>
                <a:sym typeface="+mn-ea"/>
              </a:rPr>
              <a:t>景但更高难度的远足。</a:t>
            </a:r>
            <a:endParaRPr sz="2000">
              <a:latin typeface="Times New Roman" panose="02020603050405020304" pitchFamily="18" charset="0"/>
              <a:cs typeface="Times New Roman" panose="02020603050405020304" pitchFamily="18" charset="0"/>
              <a:sym typeface="+mn-ea"/>
            </a:endParaRPr>
          </a:p>
          <a:p>
            <a:pPr algn="l"/>
            <a:endParaRPr sz="2000">
              <a:latin typeface="Times New Roman" panose="02020603050405020304" pitchFamily="18" charset="0"/>
              <a:cs typeface="Times New Roman" panose="02020603050405020304" pitchFamily="18" charset="0"/>
              <a:sym typeface="+mn-ea"/>
            </a:endParaRPr>
          </a:p>
        </p:txBody>
      </p:sp>
      <p:sp>
        <p:nvSpPr>
          <p:cNvPr id="4" name="Rectangle 7"/>
          <p:cNvSpPr>
            <a:spLocks noChangeArrowheads="1"/>
          </p:cNvSpPr>
          <p:nvPr/>
        </p:nvSpPr>
        <p:spPr bwMode="auto">
          <a:xfrm>
            <a:off x="-13970" y="227970"/>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
            <a:off x="-12065" y="4445"/>
            <a:ext cx="876300" cy="971550"/>
          </a:xfrm>
          <a:prstGeom prst="rect">
            <a:avLst/>
          </a:prstGeom>
        </p:spPr>
      </p:pic>
      <p:pic>
        <p:nvPicPr>
          <p:cNvPr id="8" name="图片 7"/>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212090" y="116205"/>
            <a:ext cx="509270" cy="508000"/>
          </a:xfrm>
          <a:prstGeom prst="rect">
            <a:avLst/>
          </a:prstGeom>
        </p:spPr>
      </p:pic>
      <p:pic>
        <p:nvPicPr>
          <p:cNvPr id="10" name="图片 9"/>
          <p:cNvPicPr>
            <a:picLocks noChangeAspect="1"/>
          </p:cNvPicPr>
          <p:nvPr/>
        </p:nvPicPr>
        <p:blipFill>
          <a:blip r:embed="rId5"/>
          <a:srcRect b="15060"/>
          <a:stretch>
            <a:fillRect/>
          </a:stretch>
        </p:blipFill>
        <p:spPr>
          <a:xfrm>
            <a:off x="146050" y="1617345"/>
            <a:ext cx="4248150" cy="3350895"/>
          </a:xfrm>
          <a:prstGeom prst="rect">
            <a:avLst/>
          </a:prstGeom>
        </p:spPr>
      </p:pic>
      <p:sp>
        <p:nvSpPr>
          <p:cNvPr id="13" name="文本框 12"/>
          <p:cNvSpPr txBox="1"/>
          <p:nvPr/>
        </p:nvSpPr>
        <p:spPr>
          <a:xfrm>
            <a:off x="146050" y="5220335"/>
            <a:ext cx="4213860" cy="1322070"/>
          </a:xfrm>
          <a:prstGeom prst="rect">
            <a:avLst/>
          </a:prstGeom>
          <a:noFill/>
        </p:spPr>
        <p:txBody>
          <a:bodyPr wrap="square" rtlCol="0">
            <a:spAutoFit/>
          </a:bodyPr>
          <a:p>
            <a:r>
              <a:rPr lang="en-US" altLang="zh-CN" sz="2000" b="1">
                <a:solidFill>
                  <a:srgbClr val="002060"/>
                </a:solidFill>
              </a:rPr>
              <a:t>When you learn to survive without anyone, you can survive anything.</a:t>
            </a:r>
            <a:endParaRPr lang="en-US" altLang="zh-CN" sz="2000" b="1">
              <a:solidFill>
                <a:srgbClr val="002060"/>
              </a:solidFill>
            </a:endParaRPr>
          </a:p>
          <a:p>
            <a:r>
              <a:rPr lang="en-US" altLang="zh-CN" sz="2000" b="1">
                <a:solidFill>
                  <a:srgbClr val="002060"/>
                </a:solidFill>
              </a:rPr>
              <a:t>当你学会在没有任何人的情况下生存，你就可以在任何事情上生存。</a:t>
            </a:r>
            <a:endParaRPr lang="en-US" altLang="zh-CN" sz="2000" b="1">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heckerboard(across)">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checkerboard(across)">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checkerboard(across)">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checkerboard(across)">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checkerboard(across)">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checkerboard(across)">
                                      <p:cBhvr>
                                        <p:cTn id="37" dur="5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checkerboard(across)">
                                      <p:cBhvr>
                                        <p:cTn id="42" dur="500"/>
                                        <p:tgtEl>
                                          <p:spTgt spid="6">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6">
                                            <p:txEl>
                                              <p:pRg st="7" end="7"/>
                                            </p:txEl>
                                          </p:spTgt>
                                        </p:tgtEl>
                                        <p:attrNameLst>
                                          <p:attrName>style.visibility</p:attrName>
                                        </p:attrNameLst>
                                      </p:cBhvr>
                                      <p:to>
                                        <p:strVal val="visible"/>
                                      </p:to>
                                    </p:set>
                                    <p:animEffect transition="in" filter="checkerboard(across)">
                                      <p:cBhvr>
                                        <p:cTn id="47"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96327" y="839345"/>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 name="矩形 1"/>
          <p:cNvSpPr/>
          <p:nvPr/>
        </p:nvSpPr>
        <p:spPr>
          <a:xfrm>
            <a:off x="369570" y="1002665"/>
            <a:ext cx="11676380" cy="460375"/>
          </a:xfrm>
          <a:prstGeom prst="rect">
            <a:avLst/>
          </a:prstGeom>
        </p:spPr>
        <p:txBody>
          <a:bodyPr wrap="square">
            <a:spAutoFit/>
          </a:bodyPr>
          <a:lstStyle/>
          <a:p>
            <a:pPr algn="l"/>
            <a:r>
              <a:rPr lang="en-US" altLang="zh-CN" sz="2000" b="1" dirty="0">
                <a:solidFill>
                  <a:srgbClr val="C00000"/>
                </a:solidFill>
                <a:latin typeface="华康俪金黑W8(P)" pitchFamily="34" charset="-122"/>
                <a:ea typeface="华康俪金黑W8(P)" pitchFamily="34" charset="-122"/>
              </a:rPr>
              <a:t>3-4-2</a:t>
            </a:r>
            <a:r>
              <a:rPr lang="en-US" altLang="zh-CN" sz="2000" b="1" dirty="0" smtClean="0">
                <a:solidFill>
                  <a:srgbClr val="C00000"/>
                </a:solidFill>
                <a:latin typeface="华康俪金黑W8(P)" pitchFamily="34" charset="-122"/>
                <a:ea typeface="华康俪金黑W8(P)" pitchFamily="34" charset="-122"/>
              </a:rPr>
              <a:t> </a:t>
            </a:r>
            <a:r>
              <a:rPr lang="en-US" altLang="zh-CN" sz="2000" b="1" dirty="0">
                <a:solidFill>
                  <a:srgbClr val="C00000"/>
                </a:solidFill>
                <a:latin typeface="华康俪金黑W8(P)" pitchFamily="34" charset="-122"/>
                <a:ea typeface="华康俪金黑W8(P)" pitchFamily="34" charset="-122"/>
              </a:rPr>
              <a:t> </a:t>
            </a:r>
            <a:r>
              <a:rPr b="1" dirty="0">
                <a:solidFill>
                  <a:srgbClr val="C00000"/>
                </a:solidFill>
                <a:latin typeface="华康俪金黑W8(P)" pitchFamily="34" charset="-122"/>
                <a:ea typeface="华康俪金黑W8(P)" pitchFamily="34" charset="-122"/>
              </a:rPr>
              <a:t>The Meaning of Traveling</a:t>
            </a:r>
            <a:r>
              <a:rPr lang="en-US" b="1" dirty="0">
                <a:solidFill>
                  <a:srgbClr val="C00000"/>
                </a:solidFill>
                <a:latin typeface="华康俪金黑W8(P)" pitchFamily="34" charset="-122"/>
                <a:ea typeface="华康俪金黑W8(P)" pitchFamily="34" charset="-122"/>
              </a:rPr>
              <a:t>/</a:t>
            </a:r>
            <a:r>
              <a:rPr b="1" dirty="0">
                <a:solidFill>
                  <a:srgbClr val="C00000"/>
                </a:solidFill>
                <a:latin typeface="华康俪金黑W8(P)" pitchFamily="34" charset="-122"/>
                <a:ea typeface="华康俪金黑W8(P)" pitchFamily="34" charset="-122"/>
              </a:rPr>
              <a:t>Outdoor Activities </a:t>
            </a:r>
            <a:r>
              <a:rPr lang="en-US" b="1" dirty="0">
                <a:solidFill>
                  <a:srgbClr val="C00000"/>
                </a:solidFill>
                <a:latin typeface="华康俪金黑W8(P)" pitchFamily="34" charset="-122"/>
                <a:ea typeface="华康俪金黑W8(P)" pitchFamily="34" charset="-122"/>
              </a:rPr>
              <a:t>—— </a:t>
            </a:r>
            <a:r>
              <a:rPr lang="en-US" altLang="zh-CN" sz="2400" b="1" dirty="0">
                <a:solidFill>
                  <a:srgbClr val="002060"/>
                </a:solidFill>
                <a:latin typeface="Times New Roman" panose="02020603050405020304" pitchFamily="18" charset="0"/>
                <a:ea typeface="宋体" panose="02010600030101010101" pitchFamily="2" charset="-122"/>
                <a:cs typeface="Times New Roman" panose="02020603050405020304" pitchFamily="18" charset="0"/>
              </a:rPr>
              <a:t>Close to Nature/ Meet the Challenges </a:t>
            </a:r>
            <a:endParaRPr lang="en-US" altLang="zh-CN" sz="2400" b="1" dirty="0">
              <a:solidFill>
                <a:srgbClr val="00206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箭头: 燕尾形 4"/>
          <p:cNvSpPr/>
          <p:nvPr/>
        </p:nvSpPr>
        <p:spPr>
          <a:xfrm>
            <a:off x="5117701" y="177349"/>
            <a:ext cx="1657446"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03  Skills</a:t>
            </a:r>
            <a:endParaRPr lang="zh-CN" altLang="en-US" dirty="0">
              <a:solidFill>
                <a:schemeClr val="bg1"/>
              </a:solidFill>
            </a:endParaRPr>
          </a:p>
        </p:txBody>
      </p:sp>
      <p:graphicFrame>
        <p:nvGraphicFramePr>
          <p:cNvPr id="3" name="表格 2"/>
          <p:cNvGraphicFramePr/>
          <p:nvPr>
            <p:custDataLst>
              <p:tags r:id="rId1"/>
            </p:custDataLst>
          </p:nvPr>
        </p:nvGraphicFramePr>
        <p:xfrm>
          <a:off x="146050" y="1505585"/>
          <a:ext cx="11948160" cy="5284470"/>
        </p:xfrm>
        <a:graphic>
          <a:graphicData uri="http://schemas.openxmlformats.org/drawingml/2006/table">
            <a:tbl>
              <a:tblPr firstRow="1" bandRow="1">
                <a:tableStyleId>{5940675A-B579-460E-94D1-54222C63F5DA}</a:tableStyleId>
              </a:tblPr>
              <a:tblGrid>
                <a:gridCol w="4278630"/>
                <a:gridCol w="7669530"/>
              </a:tblGrid>
              <a:tr h="5284470">
                <a:tc>
                  <a:txBody>
                    <a:bodyPr/>
                    <a:p>
                      <a:pPr indent="0">
                        <a:buNone/>
                      </a:pPr>
                      <a:endParaRPr sz="2400" b="0"/>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p>
                      <a:pPr indent="0">
                        <a:buNone/>
                      </a:pPr>
                      <a:endParaRPr lang="en-US" sz="1600" b="0" i="1">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4" name="Rectangle 7"/>
          <p:cNvSpPr>
            <a:spLocks noChangeArrowheads="1"/>
          </p:cNvSpPr>
          <p:nvPr/>
        </p:nvSpPr>
        <p:spPr bwMode="auto">
          <a:xfrm>
            <a:off x="-13970" y="227970"/>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
            <a:off x="-12065" y="4445"/>
            <a:ext cx="876300" cy="971550"/>
          </a:xfrm>
          <a:prstGeom prst="rect">
            <a:avLst/>
          </a:prstGeom>
        </p:spPr>
      </p:pic>
      <p:pic>
        <p:nvPicPr>
          <p:cNvPr id="8" name="图片 7"/>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212090" y="116205"/>
            <a:ext cx="509270" cy="508000"/>
          </a:xfrm>
          <a:prstGeom prst="rect">
            <a:avLst/>
          </a:prstGeom>
        </p:spPr>
      </p:pic>
      <p:sp>
        <p:nvSpPr>
          <p:cNvPr id="5" name="文本框 4"/>
          <p:cNvSpPr txBox="1"/>
          <p:nvPr/>
        </p:nvSpPr>
        <p:spPr>
          <a:xfrm>
            <a:off x="4411345" y="1696085"/>
            <a:ext cx="7493635" cy="4523105"/>
          </a:xfrm>
          <a:prstGeom prst="rect">
            <a:avLst/>
          </a:prstGeom>
          <a:noFill/>
        </p:spPr>
        <p:txBody>
          <a:bodyPr wrap="square" rtlCol="0" anchor="t">
            <a:spAutoFit/>
          </a:bodyPr>
          <a:p>
            <a:pPr algn="l"/>
            <a:r>
              <a:rPr sz="2400" b="0">
                <a:latin typeface="Times New Roman" panose="02020603050405020304" pitchFamily="18" charset="0"/>
                <a:ea typeface="宋体" panose="02010600030101010101" pitchFamily="2" charset="-122"/>
                <a:cs typeface="Times New Roman" panose="02020603050405020304" pitchFamily="18" charset="0"/>
                <a:sym typeface="+mn-ea"/>
              </a:rPr>
              <a:t> </a:t>
            </a:r>
            <a:r>
              <a:rPr sz="2400">
                <a:solidFill>
                  <a:srgbClr val="7030A0"/>
                </a:solidFill>
                <a:latin typeface="Times New Roman" panose="02020603050405020304" pitchFamily="18" charset="0"/>
                <a:cs typeface="Times New Roman" panose="02020603050405020304" pitchFamily="18" charset="0"/>
                <a:sym typeface="+mn-ea"/>
              </a:rPr>
              <a:t>✈</a:t>
            </a:r>
            <a:r>
              <a:rPr sz="2400" b="0">
                <a:latin typeface="Times New Roman" panose="02020603050405020304" pitchFamily="18" charset="0"/>
                <a:ea typeface="宋体" panose="02010600030101010101" pitchFamily="2" charset="-122"/>
                <a:cs typeface="Times New Roman" panose="02020603050405020304" pitchFamily="18" charset="0"/>
                <a:sym typeface="+mn-ea"/>
              </a:rPr>
              <a:t>After completing the challenges when she tried a new rock climbing way, Angie had a new insight of past and future.</a:t>
            </a:r>
            <a:endParaRPr sz="2400" b="0">
              <a:latin typeface="Times New Roman" panose="02020603050405020304" pitchFamily="18" charset="0"/>
              <a:ea typeface="宋体" panose="02010600030101010101" pitchFamily="2" charset="-122"/>
              <a:cs typeface="Times New Roman" panose="02020603050405020304" pitchFamily="18" charset="0"/>
              <a:sym typeface="+mn-ea"/>
            </a:endParaRPr>
          </a:p>
          <a:p>
            <a:pPr algn="l">
              <a:buClrTx/>
              <a:buSzTx/>
              <a:buFontTx/>
            </a:pPr>
            <a:r>
              <a:rPr sz="2000">
                <a:latin typeface="Times New Roman" panose="02020603050405020304" pitchFamily="18" charset="0"/>
                <a:cs typeface="Times New Roman" panose="02020603050405020304" pitchFamily="18" charset="0"/>
                <a:sym typeface="+mn-ea"/>
              </a:rPr>
              <a:t>    通过挑战全新攀岩方式，安吉对过去和未来有了新的领悟。</a:t>
            </a:r>
            <a:endParaRPr sz="2000" b="0">
              <a:latin typeface="Times New Roman" panose="02020603050405020304" pitchFamily="18" charset="0"/>
              <a:cs typeface="Times New Roman" panose="02020603050405020304" pitchFamily="18" charset="0"/>
              <a:sym typeface="+mn-ea"/>
            </a:endParaRPr>
          </a:p>
          <a:p>
            <a:pPr algn="l"/>
            <a:r>
              <a:rPr sz="2400">
                <a:solidFill>
                  <a:srgbClr val="7030A0"/>
                </a:solidFill>
                <a:latin typeface="Times New Roman" panose="02020603050405020304" pitchFamily="18" charset="0"/>
                <a:cs typeface="Times New Roman" panose="02020603050405020304" pitchFamily="18" charset="0"/>
                <a:sym typeface="+mn-ea"/>
              </a:rPr>
              <a:t>✈</a:t>
            </a:r>
            <a:r>
              <a:rPr sz="2400" b="0">
                <a:latin typeface="Times New Roman" panose="02020603050405020304" pitchFamily="18" charset="0"/>
                <a:ea typeface="宋体" panose="02010600030101010101" pitchFamily="2" charset="-122"/>
                <a:cs typeface="Times New Roman" panose="02020603050405020304" pitchFamily="18" charset="0"/>
                <a:sym typeface="+mn-ea"/>
              </a:rPr>
              <a:t>As a rock climbing enthusiast, </a:t>
            </a:r>
            <a:r>
              <a:rPr lang="en-US" sz="2400" b="0">
                <a:latin typeface="Times New Roman" panose="02020603050405020304" pitchFamily="18" charset="0"/>
                <a:ea typeface="宋体" panose="02010600030101010101" pitchFamily="2" charset="-122"/>
                <a:cs typeface="Times New Roman" panose="02020603050405020304" pitchFamily="18" charset="0"/>
                <a:sym typeface="+mn-ea"/>
              </a:rPr>
              <a:t>t</a:t>
            </a:r>
            <a:r>
              <a:rPr sz="2400" b="0">
                <a:latin typeface="Times New Roman" panose="02020603050405020304" pitchFamily="18" charset="0"/>
                <a:ea typeface="宋体" panose="02010600030101010101" pitchFamily="2" charset="-122"/>
                <a:cs typeface="Times New Roman" panose="02020603050405020304" pitchFamily="18" charset="0"/>
                <a:sym typeface="+mn-ea"/>
              </a:rPr>
              <a:t>he challenges brought by nature requires greater courage, and the journey filled with the adventures and challenges is how you release yourself</a:t>
            </a:r>
            <a:r>
              <a:rPr lang="en-US" sz="2400" b="0">
                <a:latin typeface="Times New Roman" panose="02020603050405020304" pitchFamily="18" charset="0"/>
                <a:ea typeface="宋体" panose="02010600030101010101" pitchFamily="2" charset="-122"/>
                <a:cs typeface="Times New Roman" panose="02020603050405020304" pitchFamily="18" charset="0"/>
                <a:sym typeface="+mn-ea"/>
              </a:rPr>
              <a:t>.</a:t>
            </a:r>
            <a:endParaRPr lang="en-US" sz="2400" b="0">
              <a:latin typeface="Times New Roman" panose="02020603050405020304" pitchFamily="18" charset="0"/>
              <a:ea typeface="宋体" panose="02010600030101010101" pitchFamily="2" charset="-122"/>
              <a:cs typeface="Times New Roman" panose="02020603050405020304" pitchFamily="18" charset="0"/>
              <a:sym typeface="+mn-ea"/>
            </a:endParaRPr>
          </a:p>
          <a:p>
            <a:pPr algn="l">
              <a:buClrTx/>
              <a:buSzTx/>
              <a:buFontTx/>
            </a:pPr>
            <a:r>
              <a:rPr sz="2000">
                <a:latin typeface="Times New Roman" panose="02020603050405020304" pitchFamily="18" charset="0"/>
                <a:cs typeface="Times New Roman" panose="02020603050405020304" pitchFamily="18" charset="0"/>
                <a:sym typeface="+mn-ea"/>
              </a:rPr>
              <a:t>    作为一个攀岩爱好者，大自然带来的挑战需要更大的勇气，挑战和冒险的过程也是释放自我。</a:t>
            </a:r>
            <a:endParaRPr sz="2000" b="0">
              <a:latin typeface="Times New Roman" panose="02020603050405020304" pitchFamily="18" charset="0"/>
              <a:cs typeface="Times New Roman" panose="02020603050405020304" pitchFamily="18" charset="0"/>
              <a:sym typeface="+mn-ea"/>
            </a:endParaRPr>
          </a:p>
          <a:p>
            <a:pPr algn="l"/>
            <a:r>
              <a:rPr sz="2400">
                <a:solidFill>
                  <a:srgbClr val="7030A0"/>
                </a:solidFill>
                <a:latin typeface="Times New Roman" panose="02020603050405020304" pitchFamily="18" charset="0"/>
                <a:cs typeface="Times New Roman" panose="02020603050405020304" pitchFamily="18" charset="0"/>
                <a:sym typeface="+mn-ea"/>
              </a:rPr>
              <a:t>✈</a:t>
            </a:r>
            <a:r>
              <a:rPr sz="2400">
                <a:latin typeface="Times New Roman" panose="02020603050405020304" pitchFamily="18" charset="0"/>
                <a:cs typeface="Times New Roman" panose="02020603050405020304" pitchFamily="18" charset="0"/>
                <a:sym typeface="+mn-ea"/>
              </a:rPr>
              <a:t>The mountain-trekking experience inspired pioneering and adventurous spirits</a:t>
            </a:r>
            <a:r>
              <a:rPr sz="1600" i="1">
                <a:latin typeface="Times New Roman" panose="02020603050405020304" pitchFamily="18" charset="0"/>
                <a:cs typeface="Times New Roman" panose="02020603050405020304" pitchFamily="18" charset="0"/>
                <a:sym typeface="+mn-ea"/>
              </a:rPr>
              <a:t>.  </a:t>
            </a:r>
            <a:endParaRPr sz="1600" i="1">
              <a:latin typeface="Times New Roman" panose="02020603050405020304" pitchFamily="18" charset="0"/>
              <a:cs typeface="Times New Roman" panose="02020603050405020304" pitchFamily="18" charset="0"/>
              <a:sym typeface="+mn-ea"/>
            </a:endParaRPr>
          </a:p>
          <a:p>
            <a:pPr marL="285750" indent="-285750" algn="l">
              <a:buFont typeface="Arial" panose="020B0604020202020204" pitchFamily="34" charset="0"/>
              <a:buChar char="•"/>
            </a:pPr>
            <a:r>
              <a:rPr sz="1600" i="1">
                <a:latin typeface="Times New Roman" panose="02020603050405020304" pitchFamily="18" charset="0"/>
                <a:cs typeface="Times New Roman" panose="02020603050405020304" pitchFamily="18" charset="0"/>
                <a:sym typeface="+mn-ea"/>
              </a:rPr>
              <a:t>trek /trek/ n/v. 艰苦跋涉；徒步旅行</a:t>
            </a:r>
            <a:endParaRPr sz="1600" i="1">
              <a:latin typeface="Times New Roman" panose="02020603050405020304" pitchFamily="18" charset="0"/>
              <a:cs typeface="Times New Roman" panose="02020603050405020304" pitchFamily="18" charset="0"/>
              <a:sym typeface="+mn-ea"/>
            </a:endParaRPr>
          </a:p>
          <a:p>
            <a:pPr algn="l">
              <a:buClrTx/>
              <a:buSzTx/>
              <a:buFontTx/>
            </a:pPr>
            <a:r>
              <a:rPr sz="2000">
                <a:latin typeface="Times New Roman" panose="02020603050405020304" pitchFamily="18" charset="0"/>
                <a:cs typeface="Times New Roman" panose="02020603050405020304" pitchFamily="18" charset="0"/>
                <a:sym typeface="+mn-ea"/>
              </a:rPr>
              <a:t>     艰苦跋涉的登山经历激发了开拓探险精神精神。</a:t>
            </a:r>
            <a:endParaRPr sz="2400" b="0">
              <a:latin typeface="Times New Roman" panose="02020603050405020304" pitchFamily="18" charset="0"/>
              <a:ea typeface="宋体" panose="02010600030101010101" pitchFamily="2" charset="-122"/>
              <a:cs typeface="Times New Roman" panose="02020603050405020304" pitchFamily="18" charset="0"/>
              <a:sym typeface="+mn-ea"/>
            </a:endParaRPr>
          </a:p>
        </p:txBody>
      </p:sp>
      <p:pic>
        <p:nvPicPr>
          <p:cNvPr id="9" name="图片 8"/>
          <p:cNvPicPr>
            <a:picLocks noChangeAspect="1"/>
          </p:cNvPicPr>
          <p:nvPr/>
        </p:nvPicPr>
        <p:blipFill>
          <a:blip r:embed="rId5"/>
          <a:stretch>
            <a:fillRect/>
          </a:stretch>
        </p:blipFill>
        <p:spPr>
          <a:xfrm>
            <a:off x="146050" y="1696085"/>
            <a:ext cx="4265295" cy="3262630"/>
          </a:xfrm>
          <a:prstGeom prst="rect">
            <a:avLst/>
          </a:prstGeom>
        </p:spPr>
      </p:pic>
      <p:sp>
        <p:nvSpPr>
          <p:cNvPr id="11" name="文本框 10"/>
          <p:cNvSpPr txBox="1"/>
          <p:nvPr/>
        </p:nvSpPr>
        <p:spPr>
          <a:xfrm>
            <a:off x="146050" y="5192395"/>
            <a:ext cx="4213860" cy="1322070"/>
          </a:xfrm>
          <a:prstGeom prst="rect">
            <a:avLst/>
          </a:prstGeom>
          <a:noFill/>
        </p:spPr>
        <p:txBody>
          <a:bodyPr wrap="square" rtlCol="0">
            <a:spAutoFit/>
          </a:bodyPr>
          <a:p>
            <a:r>
              <a:rPr lang="en-US" altLang="zh-CN" sz="2000" b="1">
                <a:solidFill>
                  <a:srgbClr val="002060"/>
                </a:solidFill>
              </a:rPr>
              <a:t>Those who find beauty in all of nature will find themselves at one with the secrets of life itself.    那些在大自然中发现美的人将发现生命的秘密。</a:t>
            </a:r>
            <a:endParaRPr lang="en-US" altLang="zh-CN" sz="2000" b="1">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heckerboard(across)">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checkerboard(across)">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checkerboard(across)">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checkerboard(across)">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checkerboard(across)">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checkerboard(across)">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checkerboard(across)">
                                      <p:cBhvr>
                                        <p:cTn id="4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96327" y="839345"/>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 name="矩形 1"/>
          <p:cNvSpPr/>
          <p:nvPr/>
        </p:nvSpPr>
        <p:spPr>
          <a:xfrm>
            <a:off x="369570" y="1002665"/>
            <a:ext cx="11676380" cy="460375"/>
          </a:xfrm>
          <a:prstGeom prst="rect">
            <a:avLst/>
          </a:prstGeom>
        </p:spPr>
        <p:txBody>
          <a:bodyPr wrap="square">
            <a:spAutoFit/>
          </a:bodyPr>
          <a:lstStyle/>
          <a:p>
            <a:pPr algn="l"/>
            <a:r>
              <a:rPr lang="en-US" altLang="zh-CN" sz="2000" b="1" dirty="0">
                <a:solidFill>
                  <a:srgbClr val="C00000"/>
                </a:solidFill>
                <a:latin typeface="华康俪金黑W8(P)" pitchFamily="34" charset="-122"/>
                <a:ea typeface="华康俪金黑W8(P)" pitchFamily="34" charset="-122"/>
              </a:rPr>
              <a:t>3-4-2</a:t>
            </a:r>
            <a:r>
              <a:rPr lang="en-US" altLang="zh-CN" sz="2000" b="1" dirty="0" smtClean="0">
                <a:solidFill>
                  <a:srgbClr val="C00000"/>
                </a:solidFill>
                <a:latin typeface="华康俪金黑W8(P)" pitchFamily="34" charset="-122"/>
                <a:ea typeface="华康俪金黑W8(P)" pitchFamily="34" charset="-122"/>
              </a:rPr>
              <a:t> </a:t>
            </a:r>
            <a:r>
              <a:rPr lang="en-US" altLang="zh-CN" sz="2000" b="1" dirty="0">
                <a:solidFill>
                  <a:srgbClr val="C00000"/>
                </a:solidFill>
                <a:latin typeface="华康俪金黑W8(P)" pitchFamily="34" charset="-122"/>
                <a:ea typeface="华康俪金黑W8(P)" pitchFamily="34" charset="-122"/>
              </a:rPr>
              <a:t> </a:t>
            </a:r>
            <a:r>
              <a:rPr b="1" dirty="0">
                <a:solidFill>
                  <a:srgbClr val="C00000"/>
                </a:solidFill>
                <a:latin typeface="华康俪金黑W8(P)" pitchFamily="34" charset="-122"/>
                <a:ea typeface="华康俪金黑W8(P)" pitchFamily="34" charset="-122"/>
              </a:rPr>
              <a:t>The Meaning of Traveling</a:t>
            </a:r>
            <a:r>
              <a:rPr lang="en-US" b="1" dirty="0">
                <a:solidFill>
                  <a:srgbClr val="C00000"/>
                </a:solidFill>
                <a:latin typeface="华康俪金黑W8(P)" pitchFamily="34" charset="-122"/>
                <a:ea typeface="华康俪金黑W8(P)" pitchFamily="34" charset="-122"/>
              </a:rPr>
              <a:t>/</a:t>
            </a:r>
            <a:r>
              <a:rPr b="1" dirty="0">
                <a:solidFill>
                  <a:srgbClr val="C00000"/>
                </a:solidFill>
                <a:latin typeface="华康俪金黑W8(P)" pitchFamily="34" charset="-122"/>
                <a:ea typeface="华康俪金黑W8(P)" pitchFamily="34" charset="-122"/>
              </a:rPr>
              <a:t> Outdoor Activities</a:t>
            </a:r>
            <a:r>
              <a:rPr lang="en-US" b="1" dirty="0">
                <a:solidFill>
                  <a:srgbClr val="C00000"/>
                </a:solidFill>
                <a:latin typeface="华康俪金黑W8(P)" pitchFamily="34" charset="-122"/>
                <a:ea typeface="华康俪金黑W8(P)" pitchFamily="34" charset="-122"/>
              </a:rPr>
              <a:t>—— </a:t>
            </a:r>
            <a:r>
              <a:rPr lang="en-US" altLang="zh-CN" sz="2400" b="1" dirty="0">
                <a:solidFill>
                  <a:srgbClr val="002060"/>
                </a:solidFill>
                <a:latin typeface="Times New Roman" panose="02020603050405020304" pitchFamily="18" charset="0"/>
                <a:ea typeface="宋体" panose="02010600030101010101" pitchFamily="2" charset="-122"/>
                <a:cs typeface="Times New Roman" panose="02020603050405020304" pitchFamily="18" charset="0"/>
              </a:rPr>
              <a:t>Close to Nature /Meet the Challenges </a:t>
            </a:r>
            <a:endParaRPr lang="en-US" altLang="zh-CN" sz="2400" b="1" dirty="0">
              <a:solidFill>
                <a:srgbClr val="00206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箭头: 燕尾形 4"/>
          <p:cNvSpPr/>
          <p:nvPr/>
        </p:nvSpPr>
        <p:spPr>
          <a:xfrm>
            <a:off x="5117701" y="177349"/>
            <a:ext cx="1657446"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03  Skills</a:t>
            </a:r>
            <a:endParaRPr lang="zh-CN" altLang="en-US" dirty="0">
              <a:solidFill>
                <a:schemeClr val="bg1"/>
              </a:solidFill>
            </a:endParaRPr>
          </a:p>
        </p:txBody>
      </p:sp>
      <p:graphicFrame>
        <p:nvGraphicFramePr>
          <p:cNvPr id="3" name="表格 2"/>
          <p:cNvGraphicFramePr/>
          <p:nvPr>
            <p:custDataLst>
              <p:tags r:id="rId1"/>
            </p:custDataLst>
          </p:nvPr>
        </p:nvGraphicFramePr>
        <p:xfrm>
          <a:off x="146050" y="1505585"/>
          <a:ext cx="11948160" cy="5284470"/>
        </p:xfrm>
        <a:graphic>
          <a:graphicData uri="http://schemas.openxmlformats.org/drawingml/2006/table">
            <a:tbl>
              <a:tblPr firstRow="1" bandRow="1">
                <a:tableStyleId>{5940675A-B579-460E-94D1-54222C63F5DA}</a:tableStyleId>
              </a:tblPr>
              <a:tblGrid>
                <a:gridCol w="4278630"/>
                <a:gridCol w="7669530"/>
              </a:tblGrid>
              <a:tr h="5284470">
                <a:tc>
                  <a:txBody>
                    <a:bodyPr/>
                    <a:p>
                      <a:pPr indent="0">
                        <a:buNone/>
                      </a:pPr>
                      <a:endParaRPr sz="2400" b="0"/>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p>
                      <a:pPr indent="0">
                        <a:buNone/>
                      </a:pPr>
                      <a:endParaRPr lang="en-US" sz="1600" b="0" i="1">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4" name="Rectangle 7"/>
          <p:cNvSpPr>
            <a:spLocks noChangeArrowheads="1"/>
          </p:cNvSpPr>
          <p:nvPr/>
        </p:nvSpPr>
        <p:spPr bwMode="auto">
          <a:xfrm>
            <a:off x="-13970" y="227970"/>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
            <a:off x="-12065" y="4445"/>
            <a:ext cx="876300" cy="971550"/>
          </a:xfrm>
          <a:prstGeom prst="rect">
            <a:avLst/>
          </a:prstGeom>
        </p:spPr>
      </p:pic>
      <p:pic>
        <p:nvPicPr>
          <p:cNvPr id="8" name="图片 7"/>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212090" y="116205"/>
            <a:ext cx="509270" cy="508000"/>
          </a:xfrm>
          <a:prstGeom prst="rect">
            <a:avLst/>
          </a:prstGeom>
        </p:spPr>
      </p:pic>
      <p:sp>
        <p:nvSpPr>
          <p:cNvPr id="5" name="文本框 4"/>
          <p:cNvSpPr txBox="1"/>
          <p:nvPr/>
        </p:nvSpPr>
        <p:spPr>
          <a:xfrm>
            <a:off x="4417695" y="1644015"/>
            <a:ext cx="7628890" cy="4707890"/>
          </a:xfrm>
          <a:prstGeom prst="rect">
            <a:avLst/>
          </a:prstGeom>
          <a:noFill/>
        </p:spPr>
        <p:txBody>
          <a:bodyPr wrap="square" rtlCol="0" anchor="t">
            <a:spAutoFit/>
          </a:bodyPr>
          <a:p>
            <a:pPr algn="l"/>
            <a:r>
              <a:rPr sz="2400">
                <a:solidFill>
                  <a:srgbClr val="7030A0"/>
                </a:solidFill>
                <a:latin typeface="Times New Roman" panose="02020603050405020304" pitchFamily="18" charset="0"/>
                <a:cs typeface="Times New Roman" panose="02020603050405020304" pitchFamily="18" charset="0"/>
                <a:sym typeface="+mn-ea"/>
              </a:rPr>
              <a:t>✈</a:t>
            </a:r>
            <a:r>
              <a:rPr sz="2400" b="0">
                <a:latin typeface="Times New Roman" panose="02020603050405020304" pitchFamily="18" charset="0"/>
                <a:ea typeface="宋体" panose="02010600030101010101" pitchFamily="2" charset="-122"/>
                <a:cs typeface="Times New Roman" panose="02020603050405020304" pitchFamily="18" charset="0"/>
                <a:sym typeface="+mn-ea"/>
              </a:rPr>
              <a:t>But in the steep mountains of the Faroe Islands, he, while surviving the snowstorms and gusting winds, explored nature with his own way and a steadfast determination to find freedom and his actual self.</a:t>
            </a:r>
            <a:endParaRPr sz="2400" b="0">
              <a:latin typeface="Times New Roman" panose="02020603050405020304" pitchFamily="18" charset="0"/>
              <a:ea typeface="宋体" panose="02010600030101010101" pitchFamily="2" charset="-122"/>
              <a:cs typeface="Times New Roman" panose="02020603050405020304" pitchFamily="18" charset="0"/>
              <a:sym typeface="+mn-ea"/>
            </a:endParaRPr>
          </a:p>
          <a:p>
            <a:pPr marL="285750" indent="-285750" algn="l">
              <a:buFont typeface="Arial" panose="020B0604020202020204" pitchFamily="34" charset="0"/>
              <a:buChar char="•"/>
            </a:pPr>
            <a:r>
              <a:rPr sz="1600" b="0" i="1">
                <a:latin typeface="Times New Roman" panose="02020603050405020304" pitchFamily="18" charset="0"/>
                <a:ea typeface="宋体" panose="02010600030101010101" pitchFamily="2" charset="-122"/>
                <a:cs typeface="Times New Roman" panose="02020603050405020304" pitchFamily="18" charset="0"/>
                <a:sym typeface="+mn-ea"/>
              </a:rPr>
              <a:t>steadfast /ˈstedfɑːst/ adj. 坚定的；不变的</a:t>
            </a:r>
            <a:endParaRPr sz="1600" b="0" i="1">
              <a:latin typeface="Times New Roman" panose="02020603050405020304" pitchFamily="18" charset="0"/>
              <a:ea typeface="宋体" panose="02010600030101010101" pitchFamily="2" charset="-122"/>
              <a:cs typeface="Times New Roman" panose="02020603050405020304" pitchFamily="18" charset="0"/>
              <a:sym typeface="+mn-ea"/>
            </a:endParaRPr>
          </a:p>
          <a:p>
            <a:pPr marL="342900" indent="-342900" algn="l">
              <a:buClrTx/>
              <a:buSzTx/>
              <a:buFontTx/>
            </a:pPr>
            <a:r>
              <a:rPr sz="2000" b="0">
                <a:latin typeface="Times New Roman" panose="02020603050405020304" pitchFamily="18" charset="0"/>
                <a:cs typeface="Times New Roman" panose="02020603050405020304" pitchFamily="18" charset="0"/>
                <a:sym typeface="+mn-ea"/>
              </a:rPr>
              <a:t>   在法罗群岛陡峭的山、冰冷的雪和狂暴的风中，他用自己的方式</a:t>
            </a:r>
            <a:endParaRPr sz="2000" b="0">
              <a:latin typeface="Times New Roman" panose="02020603050405020304" pitchFamily="18" charset="0"/>
              <a:cs typeface="Times New Roman" panose="02020603050405020304" pitchFamily="18" charset="0"/>
              <a:sym typeface="+mn-ea"/>
            </a:endParaRPr>
          </a:p>
          <a:p>
            <a:pPr marL="342900" indent="-342900" algn="l">
              <a:buClrTx/>
              <a:buSzTx/>
              <a:buFontTx/>
            </a:pPr>
            <a:r>
              <a:rPr sz="2000" b="0">
                <a:latin typeface="Times New Roman" panose="02020603050405020304" pitchFamily="18" charset="0"/>
                <a:cs typeface="Times New Roman" panose="02020603050405020304" pitchFamily="18" charset="0"/>
                <a:sym typeface="+mn-ea"/>
              </a:rPr>
              <a:t>探索和坚定内心，寻找自由纯粹的真我。</a:t>
            </a:r>
            <a:endParaRPr sz="2000" b="0">
              <a:latin typeface="Times New Roman" panose="02020603050405020304" pitchFamily="18" charset="0"/>
              <a:cs typeface="Times New Roman" panose="02020603050405020304" pitchFamily="18" charset="0"/>
              <a:sym typeface="+mn-ea"/>
            </a:endParaRPr>
          </a:p>
          <a:p>
            <a:pPr algn="l"/>
            <a:r>
              <a:rPr sz="2400">
                <a:solidFill>
                  <a:srgbClr val="7030A0"/>
                </a:solidFill>
                <a:latin typeface="Times New Roman" panose="02020603050405020304" pitchFamily="18" charset="0"/>
                <a:cs typeface="Times New Roman" panose="02020603050405020304" pitchFamily="18" charset="0"/>
                <a:sym typeface="+mn-ea"/>
              </a:rPr>
              <a:t>✈</a:t>
            </a:r>
            <a:r>
              <a:rPr lang="en-US" sz="2400">
                <a:latin typeface="Times New Roman" panose="02020603050405020304" pitchFamily="18" charset="0"/>
                <a:ea typeface="宋体" panose="02010600030101010101" pitchFamily="2" charset="-122"/>
                <a:cs typeface="Times New Roman" panose="02020603050405020304" pitchFamily="18" charset="0"/>
                <a:sym typeface="+mn-ea"/>
              </a:rPr>
              <a:t>I felt how small life is in nature when the whale met the canoes. We must revere nature so as to feel the fresh lives in our planet.</a:t>
            </a:r>
            <a:endParaRPr lang="en-US" sz="2400">
              <a:latin typeface="Times New Roman" panose="02020603050405020304" pitchFamily="18" charset="0"/>
              <a:ea typeface="宋体" panose="02010600030101010101" pitchFamily="2" charset="-122"/>
              <a:cs typeface="Times New Roman" panose="02020603050405020304" pitchFamily="18" charset="0"/>
              <a:sym typeface="+mn-ea"/>
            </a:endParaRPr>
          </a:p>
          <a:p>
            <a:pPr marL="285750" indent="-285750" algn="l">
              <a:buFont typeface="Arial" panose="020B0604020202020204" pitchFamily="34" charset="0"/>
              <a:buChar char="•"/>
            </a:pPr>
            <a:r>
              <a:rPr sz="1600" i="1">
                <a:latin typeface="Times New Roman" panose="02020603050405020304" pitchFamily="18" charset="0"/>
                <a:ea typeface="宋体" panose="02010600030101010101" pitchFamily="2" charset="-122"/>
                <a:cs typeface="Times New Roman" panose="02020603050405020304" pitchFamily="18" charset="0"/>
                <a:sym typeface="+mn-ea"/>
              </a:rPr>
              <a:t>revere  /rɪˈvɪə(r)/ vt. 敬畏；尊敬；崇敬</a:t>
            </a:r>
            <a:endParaRPr sz="1600" i="1">
              <a:latin typeface="Times New Roman" panose="02020603050405020304" pitchFamily="18" charset="0"/>
              <a:ea typeface="宋体" panose="02010600030101010101" pitchFamily="2" charset="-122"/>
              <a:cs typeface="Times New Roman" panose="02020603050405020304" pitchFamily="18" charset="0"/>
              <a:sym typeface="+mn-ea"/>
            </a:endParaRPr>
          </a:p>
          <a:p>
            <a:pPr marL="342900" indent="-342900" algn="l">
              <a:buClrTx/>
              <a:buSzTx/>
              <a:buFontTx/>
            </a:pPr>
            <a:r>
              <a:rPr sz="2000">
                <a:latin typeface="Times New Roman" panose="02020603050405020304" pitchFamily="18" charset="0"/>
                <a:cs typeface="Times New Roman" panose="02020603050405020304" pitchFamily="18" charset="0"/>
                <a:sym typeface="+mn-ea"/>
              </a:rPr>
              <a:t>      当鲸鱼和皮划艇交汇的一刹那，我体会到生命在大自然中也是</a:t>
            </a:r>
            <a:endParaRPr sz="2000">
              <a:latin typeface="Times New Roman" panose="02020603050405020304" pitchFamily="18" charset="0"/>
              <a:cs typeface="Times New Roman" panose="02020603050405020304" pitchFamily="18" charset="0"/>
              <a:sym typeface="+mn-ea"/>
            </a:endParaRPr>
          </a:p>
          <a:p>
            <a:pPr marL="342900" indent="-342900" algn="l">
              <a:buClrTx/>
              <a:buSzTx/>
              <a:buFontTx/>
            </a:pPr>
            <a:r>
              <a:rPr sz="2000">
                <a:latin typeface="Times New Roman" panose="02020603050405020304" pitchFamily="18" charset="0"/>
                <a:cs typeface="Times New Roman" panose="02020603050405020304" pitchFamily="18" charset="0"/>
                <a:sym typeface="+mn-ea"/>
              </a:rPr>
              <a:t>渺小的一瞬间，我们真的需要非常敬畏自然，才能从中感受到热烈</a:t>
            </a:r>
            <a:endParaRPr sz="2000">
              <a:latin typeface="Times New Roman" panose="02020603050405020304" pitchFamily="18" charset="0"/>
              <a:cs typeface="Times New Roman" panose="02020603050405020304" pitchFamily="18" charset="0"/>
              <a:sym typeface="+mn-ea"/>
            </a:endParaRPr>
          </a:p>
          <a:p>
            <a:pPr marL="342900" indent="-342900" algn="l">
              <a:buClrTx/>
              <a:buSzTx/>
              <a:buFontTx/>
            </a:pPr>
            <a:r>
              <a:rPr sz="2000">
                <a:latin typeface="Times New Roman" panose="02020603050405020304" pitchFamily="18" charset="0"/>
                <a:cs typeface="Times New Roman" panose="02020603050405020304" pitchFamily="18" charset="0"/>
                <a:sym typeface="+mn-ea"/>
              </a:rPr>
              <a:t>的生命触动。</a:t>
            </a:r>
            <a:endParaRPr sz="2000" b="0">
              <a:latin typeface="Times New Roman" panose="02020603050405020304" pitchFamily="18" charset="0"/>
              <a:cs typeface="Times New Roman" panose="02020603050405020304" pitchFamily="18" charset="0"/>
              <a:sym typeface="+mn-ea"/>
            </a:endParaRPr>
          </a:p>
        </p:txBody>
      </p:sp>
      <p:pic>
        <p:nvPicPr>
          <p:cNvPr id="10" name="图片 9"/>
          <p:cNvPicPr>
            <a:picLocks noChangeAspect="1"/>
          </p:cNvPicPr>
          <p:nvPr/>
        </p:nvPicPr>
        <p:blipFill>
          <a:blip r:embed="rId5"/>
          <a:stretch>
            <a:fillRect/>
          </a:stretch>
        </p:blipFill>
        <p:spPr>
          <a:xfrm>
            <a:off x="145415" y="1644015"/>
            <a:ext cx="4272280" cy="3855085"/>
          </a:xfrm>
          <a:prstGeom prst="rect">
            <a:avLst/>
          </a:prstGeom>
        </p:spPr>
      </p:pic>
      <p:sp>
        <p:nvSpPr>
          <p:cNvPr id="11" name="文本框 10"/>
          <p:cNvSpPr txBox="1"/>
          <p:nvPr/>
        </p:nvSpPr>
        <p:spPr>
          <a:xfrm>
            <a:off x="146050" y="5619750"/>
            <a:ext cx="4271645" cy="1014730"/>
          </a:xfrm>
          <a:prstGeom prst="rect">
            <a:avLst/>
          </a:prstGeom>
          <a:noFill/>
        </p:spPr>
        <p:txBody>
          <a:bodyPr wrap="square" rtlCol="0" anchor="t">
            <a:spAutoFit/>
          </a:bodyPr>
          <a:p>
            <a:r>
              <a:rPr lang="zh-CN" altLang="en-US" sz="2000" b="1">
                <a:solidFill>
                  <a:srgbClr val="002060"/>
                </a:solidFill>
              </a:rPr>
              <a:t>You must go on adventures to find out where you truly belong</a:t>
            </a:r>
            <a:r>
              <a:rPr lang="en-US" altLang="zh-CN" sz="2000" b="1">
                <a:solidFill>
                  <a:srgbClr val="002060"/>
                </a:solidFill>
              </a:rPr>
              <a:t>. 你必须冒险, 去寻找你真正的归属。</a:t>
            </a:r>
            <a:endParaRPr lang="en-US" altLang="zh-CN" sz="2000" b="1">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heckerboard(across)">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checkerboard(across)">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checkerboard(across)">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checkerboard(across)">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checkerboard(across)">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checkerboard(across)">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checkerboard(across)">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checkerboard(across)">
                                      <p:cBhvr>
                                        <p:cTn id="4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4cd1f5b8f2c92b91805bb5c680170499"/>
          <p:cNvPicPr>
            <a:picLocks noChangeAspect="1"/>
          </p:cNvPicPr>
          <p:nvPr/>
        </p:nvPicPr>
        <p:blipFill>
          <a:blip r:embed="rId1"/>
          <a:stretch>
            <a:fillRect/>
          </a:stretch>
        </p:blipFill>
        <p:spPr>
          <a:xfrm rot="4740000">
            <a:off x="10328561" y="5266812"/>
            <a:ext cx="1288415" cy="1610360"/>
          </a:xfrm>
          <a:prstGeom prst="rect">
            <a:avLst/>
          </a:prstGeom>
          <a:effectLst>
            <a:outerShdw blurRad="317500" dist="228600" algn="l" rotWithShape="0">
              <a:prstClr val="black">
                <a:alpha val="40000"/>
              </a:prstClr>
            </a:outerShdw>
          </a:effectLst>
        </p:spPr>
      </p:pic>
      <p:cxnSp>
        <p:nvCxnSpPr>
          <p:cNvPr id="18" name="直接连接符 17"/>
          <p:cNvCxnSpPr/>
          <p:nvPr/>
        </p:nvCxnSpPr>
        <p:spPr>
          <a:xfrm flipV="1">
            <a:off x="255077" y="731395"/>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30665" y="193719"/>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7" name="箭头: 燕尾形 4"/>
          <p:cNvSpPr/>
          <p:nvPr/>
        </p:nvSpPr>
        <p:spPr>
          <a:xfrm>
            <a:off x="3046789" y="69395"/>
            <a:ext cx="1964217"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02  Vocabulary</a:t>
            </a:r>
            <a:endParaRPr lang="zh-CN" altLang="en-US" dirty="0">
              <a:solidFill>
                <a:schemeClr val="bg1"/>
              </a:solidFill>
            </a:endParaRPr>
          </a:p>
        </p:txBody>
      </p:sp>
      <p:sp>
        <p:nvSpPr>
          <p:cNvPr id="2" name="矩形 1"/>
          <p:cNvSpPr/>
          <p:nvPr/>
        </p:nvSpPr>
        <p:spPr>
          <a:xfrm>
            <a:off x="786430" y="928767"/>
            <a:ext cx="3133090" cy="398780"/>
          </a:xfrm>
          <a:prstGeom prst="rect">
            <a:avLst/>
          </a:prstGeom>
        </p:spPr>
        <p:txBody>
          <a:bodyPr wrap="none">
            <a:spAutoFit/>
          </a:bodyPr>
          <a:lstStyle/>
          <a:p>
            <a:r>
              <a:rPr lang="en-US" altLang="zh-CN" sz="2000" b="1" dirty="0">
                <a:solidFill>
                  <a:srgbClr val="C00000"/>
                </a:solidFill>
                <a:latin typeface="华康俪金黑W8(P)" pitchFamily="34" charset="-122"/>
                <a:ea typeface="华康俪金黑W8(P)" pitchFamily="34" charset="-122"/>
              </a:rPr>
              <a:t>2-1  Related Vocabulary</a:t>
            </a:r>
            <a:endParaRPr lang="en-US" altLang="zh-CN" sz="2000" b="1" dirty="0">
              <a:solidFill>
                <a:srgbClr val="C00000"/>
              </a:solidFill>
              <a:latin typeface="华康俪金黑W8(P)" pitchFamily="34" charset="-122"/>
              <a:ea typeface="华康俪金黑W8(P)" pitchFamily="34" charset="-122"/>
            </a:endParaRPr>
          </a:p>
        </p:txBody>
      </p:sp>
      <p:grpSp>
        <p:nvGrpSpPr>
          <p:cNvPr id="14" name="组合 13"/>
          <p:cNvGrpSpPr/>
          <p:nvPr/>
        </p:nvGrpSpPr>
        <p:grpSpPr>
          <a:xfrm flipH="1" flipV="1">
            <a:off x="6492130" y="1688135"/>
            <a:ext cx="4245995" cy="1258938"/>
            <a:chOff x="1130623" y="5949280"/>
            <a:chExt cx="4464496" cy="288032"/>
          </a:xfrm>
        </p:grpSpPr>
        <p:cxnSp>
          <p:nvCxnSpPr>
            <p:cNvPr id="15" name="直接连接符 14"/>
            <p:cNvCxnSpPr/>
            <p:nvPr/>
          </p:nvCxnSpPr>
          <p:spPr>
            <a:xfrm flipH="1">
              <a:off x="5163071" y="5949280"/>
              <a:ext cx="432048" cy="288032"/>
            </a:xfrm>
            <a:prstGeom prst="line">
              <a:avLst/>
            </a:prstGeom>
            <a:ln w="38100">
              <a:solidFill>
                <a:srgbClr val="27B7FF"/>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H="1">
              <a:off x="1130623" y="6237312"/>
              <a:ext cx="4032448" cy="0"/>
            </a:xfrm>
            <a:prstGeom prst="line">
              <a:avLst/>
            </a:prstGeom>
            <a:ln w="38100">
              <a:solidFill>
                <a:srgbClr val="27B7FF"/>
              </a:solidFill>
            </a:ln>
          </p:spPr>
          <p:style>
            <a:lnRef idx="1">
              <a:schemeClr val="accent1"/>
            </a:lnRef>
            <a:fillRef idx="0">
              <a:schemeClr val="accent1"/>
            </a:fillRef>
            <a:effectRef idx="0">
              <a:schemeClr val="accent1"/>
            </a:effectRef>
            <a:fontRef idx="minor">
              <a:schemeClr val="tx1"/>
            </a:fontRef>
          </p:style>
        </p:cxnSp>
      </p:grpSp>
      <p:grpSp>
        <p:nvGrpSpPr>
          <p:cNvPr id="17" name="组合 16"/>
          <p:cNvGrpSpPr/>
          <p:nvPr/>
        </p:nvGrpSpPr>
        <p:grpSpPr>
          <a:xfrm>
            <a:off x="1213024" y="4977517"/>
            <a:ext cx="4026885" cy="855673"/>
            <a:chOff x="1130623" y="5949280"/>
            <a:chExt cx="4464496" cy="288032"/>
          </a:xfrm>
        </p:grpSpPr>
        <p:cxnSp>
          <p:nvCxnSpPr>
            <p:cNvPr id="19" name="直接连接符 18"/>
            <p:cNvCxnSpPr/>
            <p:nvPr/>
          </p:nvCxnSpPr>
          <p:spPr>
            <a:xfrm flipH="1">
              <a:off x="5163071" y="5949280"/>
              <a:ext cx="432048" cy="288032"/>
            </a:xfrm>
            <a:prstGeom prst="line">
              <a:avLst/>
            </a:prstGeom>
            <a:ln w="38100">
              <a:solidFill>
                <a:srgbClr val="1BB3FF"/>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1130623" y="6237312"/>
              <a:ext cx="4032448" cy="0"/>
            </a:xfrm>
            <a:prstGeom prst="line">
              <a:avLst/>
            </a:prstGeom>
            <a:ln w="38100">
              <a:solidFill>
                <a:srgbClr val="1BB3FF"/>
              </a:solidFill>
            </a:ln>
          </p:spPr>
          <p:style>
            <a:lnRef idx="1">
              <a:schemeClr val="accent1"/>
            </a:lnRef>
            <a:fillRef idx="0">
              <a:schemeClr val="accent1"/>
            </a:fillRef>
            <a:effectRef idx="0">
              <a:schemeClr val="accent1"/>
            </a:effectRef>
            <a:fontRef idx="minor">
              <a:schemeClr val="tx1"/>
            </a:fontRef>
          </p:style>
        </p:cxnSp>
      </p:grpSp>
      <p:sp>
        <p:nvSpPr>
          <p:cNvPr id="21" name="文本框 20"/>
          <p:cNvSpPr txBox="1"/>
          <p:nvPr/>
        </p:nvSpPr>
        <p:spPr>
          <a:xfrm>
            <a:off x="8354788" y="1048306"/>
            <a:ext cx="1367682" cy="523220"/>
          </a:xfrm>
          <a:prstGeom prst="rect">
            <a:avLst/>
          </a:prstGeom>
          <a:noFill/>
        </p:spPr>
        <p:txBody>
          <a:bodyPr wrap="none" rtlCol="0" anchor="t">
            <a:spAutoFit/>
          </a:bodyPr>
          <a:lstStyle/>
          <a:p>
            <a:r>
              <a:rPr lang="en-US" altLang="zh-CN" sz="2800" b="1" dirty="0">
                <a:solidFill>
                  <a:srgbClr val="0070C0"/>
                </a:solidFill>
                <a:latin typeface="微软雅黑" panose="020B0503020204020204" pitchFamily="34" charset="-122"/>
                <a:ea typeface="微软雅黑" panose="020B0503020204020204" pitchFamily="34" charset="-122"/>
                <a:sym typeface="+mn-ea"/>
              </a:rPr>
              <a:t>Nouns</a:t>
            </a:r>
            <a:endParaRPr lang="zh-CN" altLang="en-US" sz="2800" b="1" dirty="0">
              <a:solidFill>
                <a:srgbClr val="0070C0"/>
              </a:solidFill>
              <a:latin typeface="微软雅黑" panose="020B0503020204020204" pitchFamily="34" charset="-122"/>
              <a:ea typeface="微软雅黑" panose="020B0503020204020204" pitchFamily="34" charset="-122"/>
              <a:sym typeface="+mn-ea"/>
            </a:endParaRPr>
          </a:p>
        </p:txBody>
      </p:sp>
      <p:sp>
        <p:nvSpPr>
          <p:cNvPr id="9" name="文本框 8"/>
          <p:cNvSpPr txBox="1"/>
          <p:nvPr/>
        </p:nvSpPr>
        <p:spPr>
          <a:xfrm>
            <a:off x="7268845" y="1821815"/>
            <a:ext cx="4485640" cy="4154170"/>
          </a:xfrm>
          <a:prstGeom prst="rect">
            <a:avLst/>
          </a:prstGeom>
          <a:noFill/>
        </p:spPr>
        <p:txBody>
          <a:bodyPr wrap="square" rtlCol="0">
            <a:spAutoFit/>
          </a:bodyPr>
          <a:lstStyle/>
          <a:p>
            <a:pPr marL="285750" indent="-285750">
              <a:buFont typeface="Wingdings" panose="05000000000000000000" pitchFamily="2" charset="2"/>
              <a:buChar char="Ø"/>
            </a:pPr>
            <a:r>
              <a:rPr lang="en-CA" sz="2400" b="1" dirty="0">
                <a:solidFill>
                  <a:srgbClr val="C00000"/>
                </a:solidFill>
              </a:rPr>
              <a:t>Water: </a:t>
            </a:r>
            <a:r>
              <a:rPr lang="en-CA" sz="2400" b="1" dirty="0"/>
              <a:t> ocean, river, stream, sea, rapids, waterfalls, rain, boat, ship, canoe</a:t>
            </a:r>
            <a:endParaRPr lang="en-CA" sz="2400" b="1" dirty="0"/>
          </a:p>
          <a:p>
            <a:pPr marL="285750" indent="-285750">
              <a:buFont typeface="Wingdings" panose="05000000000000000000" pitchFamily="2" charset="2"/>
              <a:buChar char="Ø"/>
            </a:pPr>
            <a:r>
              <a:rPr lang="en-CA" sz="2400" b="1" dirty="0">
                <a:solidFill>
                  <a:srgbClr val="C00000"/>
                </a:solidFill>
              </a:rPr>
              <a:t>Land: </a:t>
            </a:r>
            <a:r>
              <a:rPr lang="en-CA" sz="2400" b="1" dirty="0"/>
              <a:t> forest, mountainside, trail, road, tree, bike, car, bike, helmet</a:t>
            </a:r>
            <a:r>
              <a:rPr lang="en-CA" sz="2400" b="1" dirty="0">
                <a:sym typeface="+mn-ea"/>
              </a:rPr>
              <a:t>, boots</a:t>
            </a:r>
            <a:r>
              <a:rPr lang="en-CA" sz="2400" b="1" dirty="0"/>
              <a:t>, tire</a:t>
            </a:r>
            <a:endParaRPr lang="en-CA" sz="2400" b="1" dirty="0"/>
          </a:p>
          <a:p>
            <a:pPr marL="285750" indent="-285750">
              <a:buFont typeface="Wingdings" panose="05000000000000000000" pitchFamily="2" charset="2"/>
              <a:buChar char="Ø"/>
            </a:pPr>
            <a:r>
              <a:rPr lang="en-CA" sz="2400" b="1" dirty="0">
                <a:solidFill>
                  <a:srgbClr val="C00000"/>
                </a:solidFill>
              </a:rPr>
              <a:t>Animal: </a:t>
            </a:r>
            <a:r>
              <a:rPr lang="en-CA" sz="2400" b="1" dirty="0"/>
              <a:t>bear, snake, cougar, wolf, fox, tiger, lion, birds</a:t>
            </a:r>
            <a:endParaRPr lang="en-CA" sz="2400" b="1" dirty="0"/>
          </a:p>
          <a:p>
            <a:pPr marL="285750" indent="-285750">
              <a:buFont typeface="Wingdings" panose="05000000000000000000" pitchFamily="2" charset="2"/>
              <a:buChar char="Ø"/>
            </a:pPr>
            <a:r>
              <a:rPr lang="en-CA" sz="2400" b="1" dirty="0">
                <a:solidFill>
                  <a:srgbClr val="C00000"/>
                </a:solidFill>
              </a:rPr>
              <a:t>Other: </a:t>
            </a:r>
            <a:r>
              <a:rPr lang="en-CA" sz="2400" b="1" dirty="0"/>
              <a:t> survival, backpack, direction, scenery, fire, knife, rope, injury, blister</a:t>
            </a:r>
            <a:r>
              <a:rPr lang="en-US" altLang="en-CA" sz="2400" b="1" dirty="0"/>
              <a:t>, heatstroke</a:t>
            </a:r>
            <a:endParaRPr lang="en-US" altLang="en-CA" sz="2400" b="1" dirty="0"/>
          </a:p>
        </p:txBody>
      </p:sp>
      <p:grpSp>
        <p:nvGrpSpPr>
          <p:cNvPr id="10" name="组合 9"/>
          <p:cNvGrpSpPr/>
          <p:nvPr/>
        </p:nvGrpSpPr>
        <p:grpSpPr>
          <a:xfrm>
            <a:off x="4632960" y="2366010"/>
            <a:ext cx="2925445" cy="2986405"/>
            <a:chOff x="-3287" y="-1873"/>
            <a:chExt cx="11207" cy="10041"/>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0" y="-1873"/>
              <a:ext cx="9993" cy="10041"/>
            </a:xfrm>
            <a:prstGeom prst="rect">
              <a:avLst/>
            </a:prstGeom>
          </p:spPr>
        </p:pic>
        <p:sp>
          <p:nvSpPr>
            <p:cNvPr id="5" name="TextBox 18"/>
            <p:cNvSpPr txBox="1"/>
            <p:nvPr/>
          </p:nvSpPr>
          <p:spPr>
            <a:xfrm flipH="1">
              <a:off x="-3287" y="1969"/>
              <a:ext cx="11207" cy="2622"/>
            </a:xfrm>
            <a:prstGeom prst="rect">
              <a:avLst/>
            </a:prstGeom>
            <a:noFill/>
          </p:spPr>
          <p:txBody>
            <a:bodyPr wrap="square" rtlCol="0">
              <a:spAutoFit/>
            </a:bodyPr>
            <a:lstStyle>
              <a:defPPr>
                <a:defRPr lang="en-US"/>
              </a:defPPr>
              <a:lvl1pPr marR="0" lvl="0" indent="0" algn="ctr" fontAlgn="auto">
                <a:lnSpc>
                  <a:spcPct val="80000"/>
                </a:lnSpc>
                <a:spcBef>
                  <a:spcPts val="0"/>
                </a:spcBef>
                <a:spcAft>
                  <a:spcPts val="0"/>
                </a:spcAft>
                <a:buClrTx/>
                <a:buSzTx/>
                <a:buFontTx/>
                <a:buNone/>
                <a:defRPr kumimoji="0" sz="4000" b="1" i="0" u="none" strike="noStrike" kern="0" cap="none" spc="0" normalizeH="0" baseline="0">
                  <a:ln w="18415" cmpd="sng">
                    <a:noFill/>
                    <a:prstDash val="solid"/>
                  </a:ln>
                  <a:solidFill>
                    <a:sysClr val="window" lastClr="FFFFFF"/>
                  </a:solidFill>
                  <a:uLnTx/>
                  <a:uFillTx/>
                  <a:latin typeface="Agency FB" panose="020B0503020202020204" pitchFamily="34" charset="0"/>
                  <a:ea typeface="微软雅黑" panose="020B0503020204020204" pitchFamily="34" charset="-122"/>
                </a:defRPr>
              </a:lvl1pPr>
            </a:lstStyle>
            <a:p>
              <a:pPr lvl="0">
                <a:defRPr/>
              </a:pPr>
              <a:r>
                <a:rPr lang="en-US" altLang="zh-CN" sz="2800" dirty="0">
                  <a:solidFill>
                    <a:srgbClr val="CD1F06"/>
                  </a:solidFill>
                  <a:effectLst>
                    <a:outerShdw blurRad="38100" dist="38100" dir="2700000" algn="tl">
                      <a:srgbClr val="000000">
                        <a:alpha val="43137"/>
                      </a:srgbClr>
                    </a:outerShdw>
                  </a:effectLst>
                  <a:latin typeface="Arial Rounded MT Bold" panose="020F0704030504030204" pitchFamily="34" charset="0"/>
                </a:rPr>
                <a:t>Related </a:t>
              </a:r>
              <a:endParaRPr lang="en-US" altLang="zh-CN" sz="2800" dirty="0">
                <a:solidFill>
                  <a:srgbClr val="CD1F06"/>
                </a:solidFill>
                <a:effectLst>
                  <a:outerShdw blurRad="38100" dist="38100" dir="2700000" algn="tl">
                    <a:srgbClr val="000000">
                      <a:alpha val="43137"/>
                    </a:srgbClr>
                  </a:outerShdw>
                </a:effectLst>
                <a:latin typeface="Arial Rounded MT Bold" panose="020F0704030504030204" pitchFamily="34" charset="0"/>
              </a:endParaRPr>
            </a:p>
            <a:p>
              <a:pPr lvl="0">
                <a:defRPr/>
              </a:pPr>
              <a:r>
                <a:rPr lang="en-US" altLang="zh-CN" sz="2800" dirty="0">
                  <a:solidFill>
                    <a:srgbClr val="CD1F06"/>
                  </a:solidFill>
                  <a:effectLst>
                    <a:outerShdw blurRad="38100" dist="38100" dir="2700000" algn="tl">
                      <a:srgbClr val="000000">
                        <a:alpha val="43137"/>
                      </a:srgbClr>
                    </a:outerShdw>
                  </a:effectLst>
                  <a:latin typeface="Arial Rounded MT Bold" panose="020F0704030504030204" pitchFamily="34" charset="0"/>
                </a:rPr>
                <a:t>Vocabulary</a:t>
              </a:r>
              <a:endParaRPr kumimoji="0" lang="en-US" altLang="zh-CN" sz="2800" b="1" i="0" u="none" strike="noStrike" kern="0" cap="none" spc="0" normalizeH="0" baseline="0" noProof="0" dirty="0">
                <a:ln w="18415" cmpd="sng">
                  <a:noFill/>
                  <a:prstDash val="solid"/>
                </a:ln>
                <a:solidFill>
                  <a:srgbClr val="CD1F06"/>
                </a:solidFill>
                <a:effectLst>
                  <a:outerShdw blurRad="38100" dist="38100" dir="2700000" algn="tl">
                    <a:srgbClr val="000000">
                      <a:alpha val="43137"/>
                    </a:srgbClr>
                  </a:outerShdw>
                </a:effectLst>
                <a:uLnTx/>
                <a:uFillTx/>
                <a:latin typeface="Arial Rounded MT Bold" panose="020F0704030504030204" pitchFamily="34" charset="0"/>
              </a:endParaRPr>
            </a:p>
          </p:txBody>
        </p:sp>
      </p:grpSp>
      <p:sp>
        <p:nvSpPr>
          <p:cNvPr id="6" name="文本框 5"/>
          <p:cNvSpPr txBox="1"/>
          <p:nvPr/>
        </p:nvSpPr>
        <p:spPr>
          <a:xfrm>
            <a:off x="508000" y="2094865"/>
            <a:ext cx="4958080" cy="3415030"/>
          </a:xfrm>
          <a:prstGeom prst="rect">
            <a:avLst/>
          </a:prstGeom>
          <a:noFill/>
        </p:spPr>
        <p:txBody>
          <a:bodyPr wrap="square" rtlCol="0" anchor="t">
            <a:spAutoFit/>
          </a:bodyPr>
          <a:p>
            <a:pPr marL="285750" indent="-285750">
              <a:buFont typeface="Arial" panose="020B0604020202020204" pitchFamily="34" charset="0"/>
              <a:buChar char="•"/>
            </a:pPr>
            <a:r>
              <a:rPr lang="zh-CN" altLang="en-US"/>
              <a:t>rapid /ˈræpɪd/ n. 急流</a:t>
            </a:r>
            <a:endParaRPr lang="zh-CN" altLang="en-US"/>
          </a:p>
          <a:p>
            <a:pPr marL="285750" indent="-285750">
              <a:buFont typeface="Arial" panose="020B0604020202020204" pitchFamily="34" charset="0"/>
              <a:buChar char="•"/>
            </a:pPr>
            <a:r>
              <a:rPr lang="zh-CN" altLang="en-US"/>
              <a:t>canoe /kəˈnuː/ n. 独木舟；轻舟</a:t>
            </a:r>
            <a:endParaRPr lang="zh-CN" altLang="en-US"/>
          </a:p>
          <a:p>
            <a:pPr marL="285750" indent="-285750">
              <a:buFont typeface="Arial" panose="020B0604020202020204" pitchFamily="34" charset="0"/>
              <a:buChar char="•"/>
            </a:pPr>
            <a:r>
              <a:rPr lang="zh-CN" altLang="en-US"/>
              <a:t>mountainside  /ˈmaʊntənsaɪd/ n. 山腰；山坡</a:t>
            </a:r>
            <a:endParaRPr lang="zh-CN" altLang="en-US"/>
          </a:p>
          <a:p>
            <a:pPr marL="285750" indent="-285750">
              <a:buFont typeface="Arial" panose="020B0604020202020204" pitchFamily="34" charset="0"/>
              <a:buChar char="•"/>
            </a:pPr>
            <a:r>
              <a:rPr lang="zh-CN" altLang="en-US"/>
              <a:t>trail /treɪl/n. 足迹；踪迹；（荒野）小路</a:t>
            </a:r>
            <a:endParaRPr lang="zh-CN" altLang="en-US"/>
          </a:p>
          <a:p>
            <a:pPr marL="285750" indent="-285750">
              <a:buFont typeface="Arial" panose="020B0604020202020204" pitchFamily="34" charset="0"/>
              <a:buChar char="•"/>
            </a:pPr>
            <a:r>
              <a:rPr lang="zh-CN" altLang="en-US"/>
              <a:t>helmet /ˈhelmɪt/ n. 钢盔，头盔</a:t>
            </a:r>
            <a:endParaRPr lang="zh-CN" altLang="en-US"/>
          </a:p>
          <a:p>
            <a:pPr marL="285750" indent="-285750">
              <a:buFont typeface="Arial" panose="020B0604020202020204" pitchFamily="34" charset="0"/>
              <a:buChar char="•"/>
            </a:pPr>
            <a:r>
              <a:rPr lang="zh-CN" altLang="en-US"/>
              <a:t>boot /buːt/ n. 靴子</a:t>
            </a:r>
            <a:endParaRPr lang="zh-CN" altLang="en-US"/>
          </a:p>
          <a:p>
            <a:pPr marL="285750" indent="-285750">
              <a:buFont typeface="Arial" panose="020B0604020202020204" pitchFamily="34" charset="0"/>
              <a:buChar char="•"/>
            </a:pPr>
            <a:r>
              <a:rPr lang="zh-CN" altLang="en-US"/>
              <a:t>tire /ˈtaɪə(r)/ n. 轮胎 v. 疲劳；厌倦</a:t>
            </a:r>
            <a:endParaRPr lang="zh-CN" altLang="en-US"/>
          </a:p>
          <a:p>
            <a:pPr marL="285750" indent="-285750">
              <a:buFont typeface="Arial" panose="020B0604020202020204" pitchFamily="34" charset="0"/>
              <a:buChar char="•"/>
            </a:pPr>
            <a:r>
              <a:rPr lang="zh-CN" altLang="en-US"/>
              <a:t>cougar/ˈkuːɡə(r)/ n.  美洲狮</a:t>
            </a:r>
            <a:endParaRPr lang="zh-CN" altLang="en-US"/>
          </a:p>
          <a:p>
            <a:pPr marL="285750" indent="-285750">
              <a:buFont typeface="Arial" panose="020B0604020202020204" pitchFamily="34" charset="0"/>
              <a:buChar char="•"/>
            </a:pPr>
            <a:r>
              <a:rPr lang="zh-CN" altLang="en-US"/>
              <a:t>blister /ˈblɪstə(r)/ n. 水泡；水疱</a:t>
            </a:r>
            <a:endParaRPr lang="zh-CN" altLang="en-US"/>
          </a:p>
          <a:p>
            <a:pPr marL="285750" indent="-285750">
              <a:buFont typeface="Arial" panose="020B0604020202020204" pitchFamily="34" charset="0"/>
              <a:buChar char="•"/>
            </a:pPr>
            <a:r>
              <a:rPr lang="zh-CN" altLang="en-US"/>
              <a:t>heatstroke /ˈhiːtstrəʊk/ n. 中暑</a:t>
            </a:r>
            <a:endParaRPr lang="zh-CN" altLang="en-US"/>
          </a:p>
          <a:p>
            <a:pPr marL="285750" indent="-285750">
              <a:buFont typeface="Arial" panose="020B0604020202020204" pitchFamily="34" charset="0"/>
              <a:buChar char="•"/>
            </a:pPr>
            <a:endParaRPr lang="zh-CN" altLang="en-US"/>
          </a:p>
          <a:p>
            <a:pPr marL="285750" indent="-285750">
              <a:buFont typeface="Arial" panose="020B0604020202020204" pitchFamily="34" charset="0"/>
              <a:buChar char="•"/>
            </a:pPr>
            <a:endParaRPr lang="zh-CN" altLang="en-US"/>
          </a:p>
        </p:txBody>
      </p:sp>
      <p:sp>
        <p:nvSpPr>
          <p:cNvPr id="4" name="Rectangle 7"/>
          <p:cNvSpPr>
            <a:spLocks noChangeArrowheads="1"/>
          </p:cNvSpPr>
          <p:nvPr/>
        </p:nvSpPr>
        <p:spPr bwMode="auto">
          <a:xfrm>
            <a:off x="-13970" y="227970"/>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
            <a:off x="-12065" y="4445"/>
            <a:ext cx="876300" cy="971550"/>
          </a:xfrm>
          <a:prstGeom prst="rect">
            <a:avLst/>
          </a:prstGeom>
        </p:spPr>
      </p:pic>
      <p:pic>
        <p:nvPicPr>
          <p:cNvPr id="22" name="图片 21"/>
          <p:cNvPicPr>
            <a:picLocks noChangeAspect="1"/>
          </p:cNvPicPr>
          <p:nvPr/>
        </p:nvPicPr>
        <p:blipFill rotWithShape="1">
          <a:blip r:embed="rId4">
            <a:extLst>
              <a:ext uri="{BEBA8EAE-BF5A-486C-A8C5-ECC9F3942E4B}">
                <a14:imgProps xmlns:a14="http://schemas.microsoft.com/office/drawing/2010/main">
                  <a14:imgLayer r:embed="rId5">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212090" y="116205"/>
            <a:ext cx="509270" cy="50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21" presetClass="entr" presetSubtype="1"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6" grpId="0"/>
      <p:bldP spid="6"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96327" y="839345"/>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 name="矩形 1"/>
          <p:cNvSpPr/>
          <p:nvPr/>
        </p:nvSpPr>
        <p:spPr>
          <a:xfrm>
            <a:off x="369570" y="1002665"/>
            <a:ext cx="11676380" cy="460375"/>
          </a:xfrm>
          <a:prstGeom prst="rect">
            <a:avLst/>
          </a:prstGeom>
        </p:spPr>
        <p:txBody>
          <a:bodyPr wrap="square">
            <a:spAutoFit/>
          </a:bodyPr>
          <a:lstStyle/>
          <a:p>
            <a:pPr algn="l"/>
            <a:r>
              <a:rPr lang="en-US" altLang="zh-CN" sz="2000" b="1" dirty="0">
                <a:solidFill>
                  <a:srgbClr val="C00000"/>
                </a:solidFill>
                <a:latin typeface="华康俪金黑W8(P)" pitchFamily="34" charset="-122"/>
                <a:ea typeface="华康俪金黑W8(P)" pitchFamily="34" charset="-122"/>
              </a:rPr>
              <a:t>3-4-2</a:t>
            </a:r>
            <a:r>
              <a:rPr lang="en-US" altLang="zh-CN" sz="2000" b="1" dirty="0" smtClean="0">
                <a:solidFill>
                  <a:srgbClr val="C00000"/>
                </a:solidFill>
                <a:latin typeface="华康俪金黑W8(P)" pitchFamily="34" charset="-122"/>
                <a:ea typeface="华康俪金黑W8(P)" pitchFamily="34" charset="-122"/>
              </a:rPr>
              <a:t> </a:t>
            </a:r>
            <a:r>
              <a:rPr lang="en-US" altLang="zh-CN" sz="2000" b="1" dirty="0">
                <a:solidFill>
                  <a:srgbClr val="C00000"/>
                </a:solidFill>
                <a:latin typeface="华康俪金黑W8(P)" pitchFamily="34" charset="-122"/>
                <a:ea typeface="华康俪金黑W8(P)" pitchFamily="34" charset="-122"/>
              </a:rPr>
              <a:t> </a:t>
            </a:r>
            <a:r>
              <a:rPr b="1" dirty="0">
                <a:solidFill>
                  <a:srgbClr val="C00000"/>
                </a:solidFill>
                <a:latin typeface="华康俪金黑W8(P)" pitchFamily="34" charset="-122"/>
                <a:ea typeface="华康俪金黑W8(P)" pitchFamily="34" charset="-122"/>
              </a:rPr>
              <a:t>The Meaning of Traveling</a:t>
            </a:r>
            <a:r>
              <a:rPr lang="en-US" b="1" dirty="0">
                <a:solidFill>
                  <a:srgbClr val="C00000"/>
                </a:solidFill>
                <a:latin typeface="华康俪金黑W8(P)" pitchFamily="34" charset="-122"/>
                <a:ea typeface="华康俪金黑W8(P)" pitchFamily="34" charset="-122"/>
              </a:rPr>
              <a:t>/</a:t>
            </a:r>
            <a:r>
              <a:rPr b="1" dirty="0">
                <a:solidFill>
                  <a:srgbClr val="C00000"/>
                </a:solidFill>
                <a:latin typeface="华康俪金黑W8(P)" pitchFamily="34" charset="-122"/>
                <a:ea typeface="华康俪金黑W8(P)" pitchFamily="34" charset="-122"/>
              </a:rPr>
              <a:t>Outdoor Activities </a:t>
            </a:r>
            <a:r>
              <a:rPr lang="en-US" b="1" dirty="0">
                <a:solidFill>
                  <a:srgbClr val="C00000"/>
                </a:solidFill>
                <a:latin typeface="华康俪金黑W8(P)" pitchFamily="34" charset="-122"/>
                <a:ea typeface="华康俪金黑W8(P)" pitchFamily="34" charset="-122"/>
              </a:rPr>
              <a:t>——</a:t>
            </a:r>
            <a:r>
              <a:rPr lang="en-US" altLang="zh-CN" sz="2400" b="1" dirty="0">
                <a:solidFill>
                  <a:srgbClr val="002060"/>
                </a:solidFill>
                <a:latin typeface="Times New Roman" panose="02020603050405020304" pitchFamily="18" charset="0"/>
                <a:ea typeface="宋体" panose="02010600030101010101" pitchFamily="2" charset="-122"/>
                <a:cs typeface="Times New Roman" panose="02020603050405020304" pitchFamily="18" charset="0"/>
              </a:rPr>
              <a:t>Close to Nature /Meet the Challenges </a:t>
            </a:r>
            <a:endParaRPr lang="en-US" altLang="zh-CN" sz="2400" b="1" dirty="0">
              <a:solidFill>
                <a:srgbClr val="00206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箭头: 燕尾形 4"/>
          <p:cNvSpPr/>
          <p:nvPr/>
        </p:nvSpPr>
        <p:spPr>
          <a:xfrm>
            <a:off x="5117701" y="177349"/>
            <a:ext cx="1657446"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03  Skills</a:t>
            </a:r>
            <a:endParaRPr lang="zh-CN" altLang="en-US" dirty="0">
              <a:solidFill>
                <a:schemeClr val="bg1"/>
              </a:solidFill>
            </a:endParaRPr>
          </a:p>
        </p:txBody>
      </p:sp>
      <p:graphicFrame>
        <p:nvGraphicFramePr>
          <p:cNvPr id="3" name="表格 2"/>
          <p:cNvGraphicFramePr/>
          <p:nvPr>
            <p:custDataLst>
              <p:tags r:id="rId1"/>
            </p:custDataLst>
          </p:nvPr>
        </p:nvGraphicFramePr>
        <p:xfrm>
          <a:off x="146050" y="1505585"/>
          <a:ext cx="11948160" cy="5284470"/>
        </p:xfrm>
        <a:graphic>
          <a:graphicData uri="http://schemas.openxmlformats.org/drawingml/2006/table">
            <a:tbl>
              <a:tblPr firstRow="1" bandRow="1">
                <a:tableStyleId>{5940675A-B579-460E-94D1-54222C63F5DA}</a:tableStyleId>
              </a:tblPr>
              <a:tblGrid>
                <a:gridCol w="4278630"/>
                <a:gridCol w="7669530"/>
              </a:tblGrid>
              <a:tr h="5284470">
                <a:tc>
                  <a:txBody>
                    <a:bodyPr/>
                    <a:p>
                      <a:pPr indent="0">
                        <a:buNone/>
                      </a:pPr>
                      <a:endParaRPr sz="2400" b="0"/>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p>
                      <a:pPr indent="0">
                        <a:buNone/>
                      </a:pPr>
                      <a:endParaRPr lang="en-US" sz="1600" b="0" i="1">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4" name="Rectangle 7"/>
          <p:cNvSpPr>
            <a:spLocks noChangeArrowheads="1"/>
          </p:cNvSpPr>
          <p:nvPr/>
        </p:nvSpPr>
        <p:spPr bwMode="auto">
          <a:xfrm>
            <a:off x="-13970" y="227970"/>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
            <a:off x="-12065" y="4445"/>
            <a:ext cx="876300" cy="971550"/>
          </a:xfrm>
          <a:prstGeom prst="rect">
            <a:avLst/>
          </a:prstGeom>
        </p:spPr>
      </p:pic>
      <p:pic>
        <p:nvPicPr>
          <p:cNvPr id="8" name="图片 7"/>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212090" y="116205"/>
            <a:ext cx="509270" cy="508000"/>
          </a:xfrm>
          <a:prstGeom prst="rect">
            <a:avLst/>
          </a:prstGeom>
        </p:spPr>
      </p:pic>
      <p:sp>
        <p:nvSpPr>
          <p:cNvPr id="5" name="文本框 4"/>
          <p:cNvSpPr txBox="1"/>
          <p:nvPr/>
        </p:nvSpPr>
        <p:spPr>
          <a:xfrm>
            <a:off x="4586605" y="1618615"/>
            <a:ext cx="7346315" cy="5015865"/>
          </a:xfrm>
          <a:prstGeom prst="rect">
            <a:avLst/>
          </a:prstGeom>
          <a:noFill/>
        </p:spPr>
        <p:txBody>
          <a:bodyPr wrap="square" rtlCol="0" anchor="t">
            <a:spAutoFit/>
          </a:bodyPr>
          <a:p>
            <a:pPr algn="l"/>
            <a:r>
              <a:rPr sz="2400">
                <a:solidFill>
                  <a:srgbClr val="7030A0"/>
                </a:solidFill>
                <a:latin typeface="Times New Roman" panose="02020603050405020304" pitchFamily="18" charset="0"/>
                <a:cs typeface="Times New Roman" panose="02020603050405020304" pitchFamily="18" charset="0"/>
                <a:sym typeface="+mn-ea"/>
              </a:rPr>
              <a:t>✈</a:t>
            </a:r>
            <a:r>
              <a:rPr lang="en-US" sz="2400">
                <a:latin typeface="Times New Roman" panose="02020603050405020304" pitchFamily="18" charset="0"/>
                <a:ea typeface="宋体" panose="02010600030101010101" pitchFamily="2" charset="-122"/>
                <a:cs typeface="Times New Roman" panose="02020603050405020304" pitchFamily="18" charset="0"/>
                <a:sym typeface="+mn-ea"/>
              </a:rPr>
              <a:t>Fourteen days, a tent, two canoes, numerous penguins and seals,</a:t>
            </a:r>
            <a:r>
              <a:rPr lang="zh-CN" sz="2400">
                <a:latin typeface="Times New Roman" panose="02020603050405020304" pitchFamily="18" charset="0"/>
                <a:ea typeface="宋体" panose="02010600030101010101" pitchFamily="2" charset="-122"/>
                <a:cs typeface="Times New Roman" panose="02020603050405020304" pitchFamily="18" charset="0"/>
                <a:sym typeface="+mn-ea"/>
              </a:rPr>
              <a:t> </a:t>
            </a:r>
            <a:r>
              <a:rPr lang="en-US" sz="2400">
                <a:latin typeface="Times New Roman" panose="02020603050405020304" pitchFamily="18" charset="0"/>
                <a:ea typeface="宋体" panose="02010600030101010101" pitchFamily="2" charset="-122"/>
                <a:cs typeface="Times New Roman" panose="02020603050405020304" pitchFamily="18" charset="0"/>
                <a:sym typeface="+mn-ea"/>
              </a:rPr>
              <a:t>countless glaciers and rivers and gusting winds and blizzards, those were what accompanied us during our adventurous Antarctica journey, which pushed us to our physical limits and showed the amazing and majestic polar region.</a:t>
            </a:r>
            <a:endParaRPr lang="en-US" sz="2400">
              <a:latin typeface="Times New Roman" panose="02020603050405020304" pitchFamily="18" charset="0"/>
              <a:ea typeface="宋体" panose="02010600030101010101" pitchFamily="2" charset="-122"/>
              <a:cs typeface="Times New Roman" panose="02020603050405020304" pitchFamily="18" charset="0"/>
              <a:sym typeface="+mn-ea"/>
            </a:endParaRPr>
          </a:p>
          <a:p>
            <a:pPr marL="285750" indent="-285750" algn="l">
              <a:buFont typeface="Arial" panose="020B0604020202020204" pitchFamily="34" charset="0"/>
              <a:buChar char="•"/>
            </a:pPr>
            <a:r>
              <a:rPr lang="en-US" sz="1600" b="0" i="1">
                <a:latin typeface="Times New Roman" panose="02020603050405020304" pitchFamily="18" charset="0"/>
                <a:ea typeface="宋体" panose="02010600030101010101" pitchFamily="2" charset="-122"/>
                <a:cs typeface="Times New Roman" panose="02020603050405020304" pitchFamily="18" charset="0"/>
                <a:sym typeface="+mn-ea"/>
              </a:rPr>
              <a:t>majestic /məˈdʒestɪk/ adj. 庄严的；宏伟的</a:t>
            </a:r>
            <a:endParaRPr lang="en-US" sz="1600" b="0" i="1">
              <a:latin typeface="Times New Roman" panose="02020603050405020304" pitchFamily="18" charset="0"/>
              <a:ea typeface="宋体" panose="02010600030101010101" pitchFamily="2" charset="-122"/>
              <a:cs typeface="Times New Roman" panose="02020603050405020304" pitchFamily="18" charset="0"/>
              <a:sym typeface="+mn-ea"/>
            </a:endParaRPr>
          </a:p>
          <a:p>
            <a:pPr marL="342900" indent="-342900" algn="l">
              <a:buClrTx/>
              <a:buSzTx/>
              <a:buFontTx/>
            </a:pPr>
            <a:r>
              <a:rPr sz="2000">
                <a:latin typeface="Times New Roman" panose="02020603050405020304" pitchFamily="18" charset="0"/>
                <a:cs typeface="Times New Roman" panose="02020603050405020304" pitchFamily="18" charset="0"/>
                <a:sym typeface="+mn-ea"/>
              </a:rPr>
              <a:t>     十四天，一顶帐篷，两艘皮划艇，数不尽的企鹅和海豹，划</a:t>
            </a:r>
            <a:endParaRPr sz="2000">
              <a:latin typeface="Times New Roman" panose="02020603050405020304" pitchFamily="18" charset="0"/>
              <a:cs typeface="Times New Roman" panose="02020603050405020304" pitchFamily="18" charset="0"/>
              <a:sym typeface="+mn-ea"/>
            </a:endParaRPr>
          </a:p>
          <a:p>
            <a:pPr marL="342900" indent="-342900" algn="l">
              <a:buClrTx/>
              <a:buSzTx/>
              <a:buFontTx/>
            </a:pPr>
            <a:r>
              <a:rPr sz="2000">
                <a:latin typeface="Times New Roman" panose="02020603050405020304" pitchFamily="18" charset="0"/>
                <a:cs typeface="Times New Roman" panose="02020603050405020304" pitchFamily="18" charset="0"/>
                <a:sym typeface="+mn-ea"/>
              </a:rPr>
              <a:t>不完的冰川和河流，狂风暴雪与体力挑战的探险旅途，让我们看</a:t>
            </a:r>
            <a:endParaRPr sz="2000">
              <a:latin typeface="Times New Roman" panose="02020603050405020304" pitchFamily="18" charset="0"/>
              <a:cs typeface="Times New Roman" panose="02020603050405020304" pitchFamily="18" charset="0"/>
              <a:sym typeface="+mn-ea"/>
            </a:endParaRPr>
          </a:p>
          <a:p>
            <a:pPr marL="342900" indent="-342900" algn="l">
              <a:buClrTx/>
              <a:buSzTx/>
              <a:buFontTx/>
            </a:pPr>
            <a:r>
              <a:rPr sz="2000">
                <a:latin typeface="Times New Roman" panose="02020603050405020304" pitchFamily="18" charset="0"/>
                <a:cs typeface="Times New Roman" panose="02020603050405020304" pitchFamily="18" charset="0"/>
                <a:sym typeface="+mn-ea"/>
              </a:rPr>
              <a:t>到了极地星球的奇妙与壮丽。</a:t>
            </a:r>
            <a:endParaRPr sz="2000" b="0">
              <a:latin typeface="Times New Roman" panose="02020603050405020304" pitchFamily="18" charset="0"/>
              <a:cs typeface="Times New Roman" panose="02020603050405020304" pitchFamily="18" charset="0"/>
              <a:sym typeface="+mn-ea"/>
            </a:endParaRPr>
          </a:p>
          <a:p>
            <a:pPr algn="l"/>
            <a:r>
              <a:rPr sz="2400">
                <a:solidFill>
                  <a:srgbClr val="7030A0"/>
                </a:solidFill>
                <a:latin typeface="Times New Roman" panose="02020603050405020304" pitchFamily="18" charset="0"/>
                <a:cs typeface="Times New Roman" panose="02020603050405020304" pitchFamily="18" charset="0"/>
                <a:sym typeface="+mn-ea"/>
              </a:rPr>
              <a:t>✈</a:t>
            </a:r>
            <a:r>
              <a:rPr lang="en-US" sz="2400" b="0">
                <a:latin typeface="Times New Roman" panose="02020603050405020304" pitchFamily="18" charset="0"/>
                <a:ea typeface="宋体" panose="02010600030101010101" pitchFamily="2" charset="-122"/>
                <a:cs typeface="Times New Roman" panose="02020603050405020304" pitchFamily="18" charset="0"/>
                <a:sym typeface="+mn-ea"/>
              </a:rPr>
              <a:t>The stories about out-door activities composed by courage show the splendor of the ultimate bloom of life.</a:t>
            </a:r>
            <a:endParaRPr lang="en-US" sz="2400" b="0">
              <a:latin typeface="Times New Roman" panose="02020603050405020304" pitchFamily="18" charset="0"/>
              <a:ea typeface="宋体" panose="02010600030101010101" pitchFamily="2" charset="-122"/>
              <a:cs typeface="Times New Roman" panose="02020603050405020304" pitchFamily="18" charset="0"/>
              <a:sym typeface="+mn-ea"/>
            </a:endParaRPr>
          </a:p>
          <a:p>
            <a:pPr marL="285750" indent="-285750" algn="l">
              <a:buFont typeface="Arial" panose="020B0604020202020204" pitchFamily="34" charset="0"/>
              <a:buChar char="•"/>
            </a:pPr>
            <a:r>
              <a:rPr lang="en-US" sz="1600" b="0" i="1">
                <a:latin typeface="Times New Roman" panose="02020603050405020304" pitchFamily="18" charset="0"/>
                <a:ea typeface="宋体" panose="02010600030101010101" pitchFamily="2" charset="-122"/>
                <a:cs typeface="Times New Roman" panose="02020603050405020304" pitchFamily="18" charset="0"/>
                <a:sym typeface="+mn-ea"/>
              </a:rPr>
              <a:t>compose/kəmˈpəʊz/v. 组成；作曲；写作</a:t>
            </a:r>
            <a:endParaRPr lang="en-US" sz="1600" b="0" i="1">
              <a:latin typeface="Times New Roman" panose="02020603050405020304" pitchFamily="18" charset="0"/>
              <a:ea typeface="宋体" panose="02010600030101010101" pitchFamily="2" charset="-122"/>
              <a:cs typeface="Times New Roman" panose="02020603050405020304" pitchFamily="18" charset="0"/>
              <a:sym typeface="+mn-ea"/>
            </a:endParaRPr>
          </a:p>
          <a:p>
            <a:pPr marL="285750" indent="-285750" algn="l">
              <a:buFont typeface="Arial" panose="020B0604020202020204" pitchFamily="34" charset="0"/>
              <a:buChar char="•"/>
            </a:pPr>
            <a:r>
              <a:rPr lang="en-US" sz="1600" b="0" i="1">
                <a:latin typeface="Times New Roman" panose="02020603050405020304" pitchFamily="18" charset="0"/>
                <a:ea typeface="宋体" panose="02010600030101010101" pitchFamily="2" charset="-122"/>
                <a:cs typeface="Times New Roman" panose="02020603050405020304" pitchFamily="18" charset="0"/>
                <a:sym typeface="+mn-ea"/>
              </a:rPr>
              <a:t>splendor /ˈsplendər/ n. 光彩；壮丽；显赫</a:t>
            </a:r>
            <a:endParaRPr lang="en-US" sz="1600" b="0" i="1">
              <a:latin typeface="Times New Roman" panose="02020603050405020304" pitchFamily="18" charset="0"/>
              <a:ea typeface="宋体" panose="02010600030101010101" pitchFamily="2" charset="-122"/>
              <a:cs typeface="Times New Roman" panose="02020603050405020304" pitchFamily="18" charset="0"/>
              <a:sym typeface="+mn-ea"/>
            </a:endParaRPr>
          </a:p>
          <a:p>
            <a:pPr marL="342900" indent="-342900" algn="l">
              <a:buClrTx/>
              <a:buSzTx/>
              <a:buFontTx/>
            </a:pPr>
            <a:r>
              <a:rPr sz="2000" b="0">
                <a:latin typeface="Times New Roman" panose="02020603050405020304" pitchFamily="18" charset="0"/>
                <a:cs typeface="Times New Roman" panose="02020603050405020304" pitchFamily="18" charset="0"/>
                <a:sym typeface="+mn-ea"/>
              </a:rPr>
              <a:t>      用勇气谱写的户外活动故事展示了生命极致绽放的精彩。</a:t>
            </a:r>
            <a:endParaRPr sz="2400" b="0">
              <a:latin typeface="Times New Roman" panose="02020603050405020304" pitchFamily="18" charset="0"/>
              <a:ea typeface="宋体" panose="02010600030101010101" pitchFamily="2" charset="-122"/>
              <a:cs typeface="Times New Roman" panose="02020603050405020304" pitchFamily="18" charset="0"/>
              <a:sym typeface="+mn-ea"/>
            </a:endParaRPr>
          </a:p>
        </p:txBody>
      </p:sp>
      <p:pic>
        <p:nvPicPr>
          <p:cNvPr id="9" name="图片 8"/>
          <p:cNvPicPr>
            <a:picLocks noChangeAspect="1"/>
          </p:cNvPicPr>
          <p:nvPr/>
        </p:nvPicPr>
        <p:blipFill>
          <a:blip r:embed="rId5"/>
          <a:stretch>
            <a:fillRect/>
          </a:stretch>
        </p:blipFill>
        <p:spPr>
          <a:xfrm>
            <a:off x="146050" y="1618615"/>
            <a:ext cx="4262120" cy="3388360"/>
          </a:xfrm>
          <a:prstGeom prst="rect">
            <a:avLst/>
          </a:prstGeom>
        </p:spPr>
      </p:pic>
      <p:sp>
        <p:nvSpPr>
          <p:cNvPr id="10" name="文本框 9"/>
          <p:cNvSpPr txBox="1"/>
          <p:nvPr/>
        </p:nvSpPr>
        <p:spPr>
          <a:xfrm>
            <a:off x="146685" y="5260975"/>
            <a:ext cx="4261485" cy="1322070"/>
          </a:xfrm>
          <a:prstGeom prst="rect">
            <a:avLst/>
          </a:prstGeom>
          <a:noFill/>
        </p:spPr>
        <p:txBody>
          <a:bodyPr wrap="square" rtlCol="0">
            <a:spAutoFit/>
          </a:bodyPr>
          <a:p>
            <a:r>
              <a:rPr lang="en-US" altLang="zh-CN" sz="2000" b="1">
                <a:solidFill>
                  <a:srgbClr val="002060"/>
                </a:solidFill>
              </a:rPr>
              <a:t>We don't know what life will bring, so it is what we bring to life that matters.我们不知道生活会带来什么，所以重要的是我们给生活带来什么。</a:t>
            </a:r>
            <a:endParaRPr lang="en-US" altLang="zh-CN" sz="2000" b="1">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heckerboard(across)">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checkerboard(across)">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checkerboard(across)">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checkerboard(across)">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checkerboard(across)">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checkerboard(across)">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checkerboard(across)">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checkerboard(across)">
                                      <p:cBhvr>
                                        <p:cTn id="47" dur="500"/>
                                        <p:tgtEl>
                                          <p:spTgt spid="5">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5">
                                            <p:txEl>
                                              <p:pRg st="8" end="8"/>
                                            </p:txEl>
                                          </p:spTgt>
                                        </p:tgtEl>
                                        <p:attrNameLst>
                                          <p:attrName>style.visibility</p:attrName>
                                        </p:attrNameLst>
                                      </p:cBhvr>
                                      <p:to>
                                        <p:strVal val="visible"/>
                                      </p:to>
                                    </p:set>
                                    <p:animEffect transition="in" filter="checkerboard(across)">
                                      <p:cBhvr>
                                        <p:cTn id="52"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96327" y="839345"/>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 name="矩形 1"/>
          <p:cNvSpPr/>
          <p:nvPr/>
        </p:nvSpPr>
        <p:spPr>
          <a:xfrm>
            <a:off x="369570" y="1002665"/>
            <a:ext cx="11676380" cy="398780"/>
          </a:xfrm>
          <a:prstGeom prst="rect">
            <a:avLst/>
          </a:prstGeom>
        </p:spPr>
        <p:txBody>
          <a:bodyPr wrap="square">
            <a:spAutoFit/>
          </a:bodyPr>
          <a:lstStyle/>
          <a:p>
            <a:pPr algn="l"/>
            <a:r>
              <a:rPr lang="en-US" altLang="zh-CN" sz="2000" b="1" dirty="0">
                <a:solidFill>
                  <a:srgbClr val="C00000"/>
                </a:solidFill>
                <a:latin typeface="华康俪金黑W8(P)" pitchFamily="34" charset="-122"/>
                <a:ea typeface="华康俪金黑W8(P)" pitchFamily="34" charset="-122"/>
              </a:rPr>
              <a:t>3-4-3</a:t>
            </a:r>
            <a:r>
              <a:rPr lang="en-US" altLang="zh-CN" sz="2000" b="1" dirty="0" smtClean="0">
                <a:solidFill>
                  <a:srgbClr val="C00000"/>
                </a:solidFill>
                <a:latin typeface="华康俪金黑W8(P)" pitchFamily="34" charset="-122"/>
                <a:ea typeface="华康俪金黑W8(P)" pitchFamily="34" charset="-122"/>
              </a:rPr>
              <a:t> </a:t>
            </a:r>
            <a:r>
              <a:rPr lang="en-US" altLang="zh-CN" sz="2000" b="1" dirty="0">
                <a:solidFill>
                  <a:srgbClr val="C00000"/>
                </a:solidFill>
                <a:latin typeface="华康俪金黑W8(P)" pitchFamily="34" charset="-122"/>
                <a:ea typeface="华康俪金黑W8(P)" pitchFamily="34" charset="-122"/>
              </a:rPr>
              <a:t> Six ways to s</a:t>
            </a:r>
            <a:r>
              <a:rPr b="1" dirty="0">
                <a:solidFill>
                  <a:srgbClr val="C00000"/>
                </a:solidFill>
                <a:latin typeface="华康俪金黑W8(P)" pitchFamily="34" charset="-122"/>
                <a:ea typeface="华康俪金黑W8(P)" pitchFamily="34" charset="-122"/>
              </a:rPr>
              <a:t>ublimate the theme of the article  升华文章主题的</a:t>
            </a:r>
            <a:r>
              <a:rPr b="1" dirty="0">
                <a:solidFill>
                  <a:srgbClr val="C00000"/>
                </a:solidFill>
                <a:latin typeface="华康俪金黑W8(P)" pitchFamily="34" charset="-122"/>
                <a:ea typeface="华康俪金黑W8(P)" pitchFamily="34" charset="-122"/>
                <a:sym typeface="+mn-ea"/>
              </a:rPr>
              <a:t>六种</a:t>
            </a:r>
            <a:r>
              <a:rPr b="1" dirty="0">
                <a:solidFill>
                  <a:srgbClr val="C00000"/>
                </a:solidFill>
                <a:latin typeface="华康俪金黑W8(P)" pitchFamily="34" charset="-122"/>
                <a:ea typeface="华康俪金黑W8(P)" pitchFamily="34" charset="-122"/>
              </a:rPr>
              <a:t>方法 </a:t>
            </a:r>
            <a:endParaRPr lang="en-US" altLang="zh-CN" sz="2400" b="1" dirty="0">
              <a:solidFill>
                <a:srgbClr val="00206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箭头: 燕尾形 4"/>
          <p:cNvSpPr/>
          <p:nvPr/>
        </p:nvSpPr>
        <p:spPr>
          <a:xfrm>
            <a:off x="5117701" y="177349"/>
            <a:ext cx="1657446"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03  Skills</a:t>
            </a:r>
            <a:endParaRPr lang="zh-CN" altLang="en-US" dirty="0">
              <a:solidFill>
                <a:schemeClr val="bg1"/>
              </a:solidFill>
            </a:endParaRPr>
          </a:p>
        </p:txBody>
      </p:sp>
      <p:sp>
        <p:nvSpPr>
          <p:cNvPr id="4" name="Rectangle 7"/>
          <p:cNvSpPr>
            <a:spLocks noChangeArrowheads="1"/>
          </p:cNvSpPr>
          <p:nvPr/>
        </p:nvSpPr>
        <p:spPr bwMode="auto">
          <a:xfrm>
            <a:off x="-13970" y="227970"/>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080000">
            <a:off x="-12065" y="4445"/>
            <a:ext cx="876300" cy="971550"/>
          </a:xfrm>
          <a:prstGeom prst="rect">
            <a:avLst/>
          </a:prstGeom>
        </p:spPr>
      </p:pic>
      <p:pic>
        <p:nvPicPr>
          <p:cNvPr id="8" name="图片 7"/>
          <p:cNvPicPr>
            <a:picLocks noChangeAspect="1"/>
          </p:cNvPicPr>
          <p:nvPr/>
        </p:nvPicPr>
        <p:blipFill rotWithShape="1">
          <a:blip r:embed="rId2">
            <a:extLst>
              <a:ext uri="{BEBA8EAE-BF5A-486C-A8C5-ECC9F3942E4B}">
                <a14:imgProps xmlns:a14="http://schemas.microsoft.com/office/drawing/2010/main">
                  <a14:imgLayer r:embed="rId3">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212090" y="116205"/>
            <a:ext cx="509270" cy="508000"/>
          </a:xfrm>
          <a:prstGeom prst="rect">
            <a:avLst/>
          </a:prstGeom>
        </p:spPr>
      </p:pic>
      <p:sp>
        <p:nvSpPr>
          <p:cNvPr id="31" name="Freeform 5"/>
          <p:cNvSpPr/>
          <p:nvPr/>
        </p:nvSpPr>
        <p:spPr bwMode="auto">
          <a:xfrm>
            <a:off x="4242979" y="2288675"/>
            <a:ext cx="4135838" cy="4371084"/>
          </a:xfrm>
          <a:custGeom>
            <a:avLst/>
            <a:gdLst>
              <a:gd name="T0" fmla="*/ 553107085 w 5977"/>
              <a:gd name="T1" fmla="*/ 70285550 h 6949"/>
              <a:gd name="T2" fmla="*/ 487233550 w 5977"/>
              <a:gd name="T3" fmla="*/ 359685891 h 6949"/>
              <a:gd name="T4" fmla="*/ 350301198 w 5977"/>
              <a:gd name="T5" fmla="*/ 115798432 h 6949"/>
              <a:gd name="T6" fmla="*/ 336665723 w 5977"/>
              <a:gd name="T7" fmla="*/ 128664779 h 6949"/>
              <a:gd name="T8" fmla="*/ 487425501 w 5977"/>
              <a:gd name="T9" fmla="*/ 487966836 h 6949"/>
              <a:gd name="T10" fmla="*/ 426737689 w 5977"/>
              <a:gd name="T11" fmla="*/ 535784040 h 6949"/>
              <a:gd name="T12" fmla="*/ 102747252 w 5977"/>
              <a:gd name="T13" fmla="*/ 361990214 h 6949"/>
              <a:gd name="T14" fmla="*/ 72211396 w 5977"/>
              <a:gd name="T15" fmla="*/ 375625106 h 6949"/>
              <a:gd name="T16" fmla="*/ 300559805 w 5977"/>
              <a:gd name="T17" fmla="*/ 476252431 h 6949"/>
              <a:gd name="T18" fmla="*/ 458810023 w 5977"/>
              <a:gd name="T19" fmla="*/ 679236091 h 6949"/>
              <a:gd name="T20" fmla="*/ 410029258 w 5977"/>
              <a:gd name="T21" fmla="*/ 814238084 h 6949"/>
              <a:gd name="T22" fmla="*/ 2304717 w 5977"/>
              <a:gd name="T23" fmla="*/ 744144451 h 6949"/>
              <a:gd name="T24" fmla="*/ 0 w 5977"/>
              <a:gd name="T25" fmla="*/ 778519119 h 6949"/>
              <a:gd name="T26" fmla="*/ 419439638 w 5977"/>
              <a:gd name="T27" fmla="*/ 879530717 h 6949"/>
              <a:gd name="T28" fmla="*/ 430770396 w 5977"/>
              <a:gd name="T29" fmla="*/ 1158560951 h 6949"/>
              <a:gd name="T30" fmla="*/ 300559805 w 5977"/>
              <a:gd name="T31" fmla="*/ 1274167466 h 6949"/>
              <a:gd name="T32" fmla="*/ 174382360 w 5977"/>
              <a:gd name="T33" fmla="*/ 1298364383 h 6949"/>
              <a:gd name="T34" fmla="*/ 763979262 w 5977"/>
              <a:gd name="T35" fmla="*/ 1322752778 h 6949"/>
              <a:gd name="T36" fmla="*/ 853474940 w 5977"/>
              <a:gd name="T37" fmla="*/ 1303164944 h 6949"/>
              <a:gd name="T38" fmla="*/ 766283979 w 5977"/>
              <a:gd name="T39" fmla="*/ 1282233251 h 6949"/>
              <a:gd name="T40" fmla="*/ 599391621 w 5977"/>
              <a:gd name="T41" fmla="*/ 1171043463 h 6949"/>
              <a:gd name="T42" fmla="*/ 595934326 w 5977"/>
              <a:gd name="T43" fmla="*/ 916593980 h 6949"/>
              <a:gd name="T44" fmla="*/ 886123563 w 5977"/>
              <a:gd name="T45" fmla="*/ 798298870 h 6949"/>
              <a:gd name="T46" fmla="*/ 1147889272 w 5977"/>
              <a:gd name="T47" fmla="*/ 773910474 h 6949"/>
              <a:gd name="T48" fmla="*/ 1146544744 w 5977"/>
              <a:gd name="T49" fmla="*/ 735310997 h 6949"/>
              <a:gd name="T50" fmla="*/ 1096611840 w 5977"/>
              <a:gd name="T51" fmla="*/ 748561178 h 6949"/>
              <a:gd name="T52" fmla="*/ 589788853 w 5977"/>
              <a:gd name="T53" fmla="*/ 814814274 h 6949"/>
              <a:gd name="T54" fmla="*/ 635305150 w 5977"/>
              <a:gd name="T55" fmla="*/ 568238220 h 6949"/>
              <a:gd name="T56" fmla="*/ 1048982776 w 5977"/>
              <a:gd name="T57" fmla="*/ 422866120 h 6949"/>
              <a:gd name="T58" fmla="*/ 1035347301 w 5977"/>
              <a:gd name="T59" fmla="*/ 406926906 h 6949"/>
              <a:gd name="T60" fmla="*/ 734403157 w 5977"/>
              <a:gd name="T61" fmla="*/ 474524299 h 6949"/>
              <a:gd name="T62" fmla="*/ 560020797 w 5977"/>
              <a:gd name="T63" fmla="*/ 545386039 h 6949"/>
              <a:gd name="T64" fmla="*/ 592093570 w 5977"/>
              <a:gd name="T65" fmla="*/ 456472680 h 6949"/>
              <a:gd name="T66" fmla="*/ 779535115 w 5977"/>
              <a:gd name="T67" fmla="*/ 194533602 h 6949"/>
              <a:gd name="T68" fmla="*/ 656430626 w 5977"/>
              <a:gd name="T69" fmla="*/ 351812462 h 6949"/>
              <a:gd name="T70" fmla="*/ 538895321 w 5977"/>
              <a:gd name="T71" fmla="*/ 408463120 h 6949"/>
              <a:gd name="T72" fmla="*/ 572120233 w 5977"/>
              <a:gd name="T73" fmla="*/ 103700193 h 6949"/>
              <a:gd name="T74" fmla="*/ 563093753 w 5977"/>
              <a:gd name="T75" fmla="*/ 191917 h 6949"/>
              <a:gd name="T76" fmla="*/ 534862176 w 5977"/>
              <a:gd name="T77" fmla="*/ 0 h 694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connsiteX0" fmla="*/ 4660 w 10000"/>
              <a:gd name="connsiteY0" fmla="*/ 0 h 9959"/>
              <a:gd name="connsiteX1" fmla="*/ 4818 w 10000"/>
              <a:gd name="connsiteY1" fmla="*/ 527 h 9959"/>
              <a:gd name="connsiteX2" fmla="*/ 4618 w 10000"/>
              <a:gd name="connsiteY2" fmla="*/ 2177 h 9959"/>
              <a:gd name="connsiteX3" fmla="*/ 4245 w 10000"/>
              <a:gd name="connsiteY3" fmla="*/ 2695 h 9959"/>
              <a:gd name="connsiteX4" fmla="*/ 3341 w 10000"/>
              <a:gd name="connsiteY4" fmla="*/ 1219 h 9959"/>
              <a:gd name="connsiteX5" fmla="*/ 3052 w 10000"/>
              <a:gd name="connsiteY5" fmla="*/ 868 h 9959"/>
              <a:gd name="connsiteX6" fmla="*/ 3053 w 10000"/>
              <a:gd name="connsiteY6" fmla="*/ 825 h 9959"/>
              <a:gd name="connsiteX7" fmla="*/ 2933 w 10000"/>
              <a:gd name="connsiteY7" fmla="*/ 964 h 9959"/>
              <a:gd name="connsiteX8" fmla="*/ 3664 w 10000"/>
              <a:gd name="connsiteY8" fmla="*/ 2015 h 9959"/>
              <a:gd name="connsiteX9" fmla="*/ 4246 w 10000"/>
              <a:gd name="connsiteY9" fmla="*/ 3657 h 9959"/>
              <a:gd name="connsiteX10" fmla="*/ 4092 w 10000"/>
              <a:gd name="connsiteY10" fmla="*/ 4178 h 9959"/>
              <a:gd name="connsiteX11" fmla="*/ 3718 w 10000"/>
              <a:gd name="connsiteY11" fmla="*/ 4015 h 9959"/>
              <a:gd name="connsiteX12" fmla="*/ 2403 w 10000"/>
              <a:gd name="connsiteY12" fmla="*/ 3261 h 9959"/>
              <a:gd name="connsiteX13" fmla="*/ 895 w 10000"/>
              <a:gd name="connsiteY13" fmla="*/ 2713 h 9959"/>
              <a:gd name="connsiteX14" fmla="*/ 703 w 10000"/>
              <a:gd name="connsiteY14" fmla="*/ 2623 h 9959"/>
              <a:gd name="connsiteX15" fmla="*/ 629 w 10000"/>
              <a:gd name="connsiteY15" fmla="*/ 2815 h 9959"/>
              <a:gd name="connsiteX16" fmla="*/ 661 w 10000"/>
              <a:gd name="connsiteY16" fmla="*/ 2808 h 9959"/>
              <a:gd name="connsiteX17" fmla="*/ 2618 w 10000"/>
              <a:gd name="connsiteY17" fmla="*/ 3569 h 9959"/>
              <a:gd name="connsiteX18" fmla="*/ 3826 w 10000"/>
              <a:gd name="connsiteY18" fmla="*/ 4557 h 9959"/>
              <a:gd name="connsiteX19" fmla="*/ 3997 w 10000"/>
              <a:gd name="connsiteY19" fmla="*/ 5090 h 9959"/>
              <a:gd name="connsiteX20" fmla="*/ 3863 w 10000"/>
              <a:gd name="connsiteY20" fmla="*/ 6162 h 9959"/>
              <a:gd name="connsiteX21" fmla="*/ 3572 w 10000"/>
              <a:gd name="connsiteY21" fmla="*/ 6102 h 9959"/>
              <a:gd name="connsiteX22" fmla="*/ 671 w 10000"/>
              <a:gd name="connsiteY22" fmla="*/ 5634 h 9959"/>
              <a:gd name="connsiteX23" fmla="*/ 20 w 10000"/>
              <a:gd name="connsiteY23" fmla="*/ 5576 h 9959"/>
              <a:gd name="connsiteX24" fmla="*/ 20 w 10000"/>
              <a:gd name="connsiteY24" fmla="*/ 5584 h 9959"/>
              <a:gd name="connsiteX25" fmla="*/ 0 w 10000"/>
              <a:gd name="connsiteY25" fmla="*/ 5834 h 9959"/>
              <a:gd name="connsiteX26" fmla="*/ 383 w 10000"/>
              <a:gd name="connsiteY26" fmla="*/ 5838 h 9959"/>
              <a:gd name="connsiteX27" fmla="*/ 3654 w 10000"/>
              <a:gd name="connsiteY27" fmla="*/ 6591 h 9959"/>
              <a:gd name="connsiteX28" fmla="*/ 3897 w 10000"/>
              <a:gd name="connsiteY28" fmla="*/ 6977 h 9959"/>
              <a:gd name="connsiteX29" fmla="*/ 3753 w 10000"/>
              <a:gd name="connsiteY29" fmla="*/ 8682 h 9959"/>
              <a:gd name="connsiteX30" fmla="*/ 3594 w 10000"/>
              <a:gd name="connsiteY30" fmla="*/ 9101 h 9959"/>
              <a:gd name="connsiteX31" fmla="*/ 2618 w 10000"/>
              <a:gd name="connsiteY31" fmla="*/ 9548 h 9959"/>
              <a:gd name="connsiteX32" fmla="*/ 1966 w 10000"/>
              <a:gd name="connsiteY32" fmla="*/ 9647 h 9959"/>
              <a:gd name="connsiteX33" fmla="*/ 1471 w 10000"/>
              <a:gd name="connsiteY33" fmla="*/ 9893 h 9959"/>
              <a:gd name="connsiteX34" fmla="*/ 2899 w 10000"/>
              <a:gd name="connsiteY34" fmla="*/ 9957 h 9959"/>
              <a:gd name="connsiteX35" fmla="*/ 6656 w 10000"/>
              <a:gd name="connsiteY35" fmla="*/ 9912 h 9959"/>
              <a:gd name="connsiteX36" fmla="*/ 7293 w 10000"/>
              <a:gd name="connsiteY36" fmla="*/ 9816 h 9959"/>
              <a:gd name="connsiteX37" fmla="*/ 7435 w 10000"/>
              <a:gd name="connsiteY37" fmla="*/ 9765 h 9959"/>
              <a:gd name="connsiteX38" fmla="*/ 7328 w 10000"/>
              <a:gd name="connsiteY38" fmla="*/ 9717 h 9959"/>
              <a:gd name="connsiteX39" fmla="*/ 6676 w 10000"/>
              <a:gd name="connsiteY39" fmla="*/ 9609 h 9959"/>
              <a:gd name="connsiteX40" fmla="*/ 5392 w 10000"/>
              <a:gd name="connsiteY40" fmla="*/ 9191 h 9959"/>
              <a:gd name="connsiteX41" fmla="*/ 5222 w 10000"/>
              <a:gd name="connsiteY41" fmla="*/ 8775 h 9959"/>
              <a:gd name="connsiteX42" fmla="*/ 5183 w 10000"/>
              <a:gd name="connsiteY42" fmla="*/ 7407 h 9959"/>
              <a:gd name="connsiteX43" fmla="*/ 5192 w 10000"/>
              <a:gd name="connsiteY43" fmla="*/ 6869 h 9959"/>
              <a:gd name="connsiteX44" fmla="*/ 5356 w 10000"/>
              <a:gd name="connsiteY44" fmla="*/ 6713 h 9959"/>
              <a:gd name="connsiteX45" fmla="*/ 7720 w 10000"/>
              <a:gd name="connsiteY45" fmla="*/ 5982 h 9959"/>
              <a:gd name="connsiteX46" fmla="*/ 9982 w 10000"/>
              <a:gd name="connsiteY46" fmla="*/ 5786 h 9959"/>
              <a:gd name="connsiteX47" fmla="*/ 10000 w 10000"/>
              <a:gd name="connsiteY47" fmla="*/ 5799 h 9959"/>
              <a:gd name="connsiteX48" fmla="*/ 9985 w 10000"/>
              <a:gd name="connsiteY48" fmla="*/ 5594 h 9959"/>
              <a:gd name="connsiteX49" fmla="*/ 9988 w 10000"/>
              <a:gd name="connsiteY49" fmla="*/ 5510 h 9959"/>
              <a:gd name="connsiteX50" fmla="*/ 9941 w 10000"/>
              <a:gd name="connsiteY50" fmla="*/ 5579 h 9959"/>
              <a:gd name="connsiteX51" fmla="*/ 9553 w 10000"/>
              <a:gd name="connsiteY51" fmla="*/ 5609 h 9959"/>
              <a:gd name="connsiteX52" fmla="*/ 6000 w 10000"/>
              <a:gd name="connsiteY52" fmla="*/ 5999 h 9959"/>
              <a:gd name="connsiteX53" fmla="*/ 5138 w 10000"/>
              <a:gd name="connsiteY53" fmla="*/ 6106 h 9959"/>
              <a:gd name="connsiteX54" fmla="*/ 4956 w 10000"/>
              <a:gd name="connsiteY54" fmla="*/ 4937 h 9959"/>
              <a:gd name="connsiteX55" fmla="*/ 5535 w 10000"/>
              <a:gd name="connsiteY55" fmla="*/ 4258 h 9959"/>
              <a:gd name="connsiteX56" fmla="*/ 8583 w 10000"/>
              <a:gd name="connsiteY56" fmla="*/ 3252 h 9959"/>
              <a:gd name="connsiteX57" fmla="*/ 9138 w 10000"/>
              <a:gd name="connsiteY57" fmla="*/ 3169 h 9959"/>
              <a:gd name="connsiteX58" fmla="*/ 9040 w 10000"/>
              <a:gd name="connsiteY58" fmla="*/ 3023 h 9959"/>
              <a:gd name="connsiteX59" fmla="*/ 9020 w 10000"/>
              <a:gd name="connsiteY59" fmla="*/ 3049 h 9959"/>
              <a:gd name="connsiteX60" fmla="*/ 8390 w 10000"/>
              <a:gd name="connsiteY60" fmla="*/ 3150 h 9959"/>
              <a:gd name="connsiteX61" fmla="*/ 6398 w 10000"/>
              <a:gd name="connsiteY61" fmla="*/ 3556 h 9959"/>
              <a:gd name="connsiteX62" fmla="*/ 5514 w 10000"/>
              <a:gd name="connsiteY62" fmla="*/ 3914 h 9959"/>
              <a:gd name="connsiteX63" fmla="*/ 4879 w 10000"/>
              <a:gd name="connsiteY63" fmla="*/ 4087 h 9959"/>
              <a:gd name="connsiteX64" fmla="*/ 4830 w 10000"/>
              <a:gd name="connsiteY64" fmla="*/ 3847 h 9959"/>
              <a:gd name="connsiteX65" fmla="*/ 5158 w 10000"/>
              <a:gd name="connsiteY65" fmla="*/ 3421 h 9959"/>
              <a:gd name="connsiteX66" fmla="*/ 6676 w 10000"/>
              <a:gd name="connsiteY66" fmla="*/ 1639 h 9959"/>
              <a:gd name="connsiteX67" fmla="*/ 6791 w 10000"/>
              <a:gd name="connsiteY67" fmla="*/ 1458 h 9959"/>
              <a:gd name="connsiteX68" fmla="*/ 6647 w 10000"/>
              <a:gd name="connsiteY68" fmla="*/ 1371 h 9959"/>
              <a:gd name="connsiteX69" fmla="*/ 5719 w 10000"/>
              <a:gd name="connsiteY69" fmla="*/ 2636 h 9959"/>
              <a:gd name="connsiteX70" fmla="*/ 4735 w 10000"/>
              <a:gd name="connsiteY70" fmla="*/ 3336 h 9959"/>
              <a:gd name="connsiteX71" fmla="*/ 4695 w 10000"/>
              <a:gd name="connsiteY71" fmla="*/ 3061 h 9959"/>
              <a:gd name="connsiteX72" fmla="*/ 4797 w 10000"/>
              <a:gd name="connsiteY72" fmla="*/ 2462 h 9959"/>
              <a:gd name="connsiteX73" fmla="*/ 4984 w 10000"/>
              <a:gd name="connsiteY73" fmla="*/ 777 h 9959"/>
              <a:gd name="connsiteX74" fmla="*/ 4929 w 10000"/>
              <a:gd name="connsiteY74" fmla="*/ 121 h 9959"/>
              <a:gd name="connsiteX75" fmla="*/ 4905 w 10000"/>
              <a:gd name="connsiteY75" fmla="*/ 1 h 9959"/>
              <a:gd name="connsiteX76" fmla="*/ 4790 w 10000"/>
              <a:gd name="connsiteY76" fmla="*/ 4 h 9959"/>
              <a:gd name="connsiteX77" fmla="*/ 4660 w 10000"/>
              <a:gd name="connsiteY77" fmla="*/ 0 h 9959"/>
              <a:gd name="connsiteX0-1" fmla="*/ 4660 w 10000"/>
              <a:gd name="connsiteY0-2" fmla="*/ 0 h 10000"/>
              <a:gd name="connsiteX1-3" fmla="*/ 4818 w 10000"/>
              <a:gd name="connsiteY1-4" fmla="*/ 529 h 10000"/>
              <a:gd name="connsiteX2-5" fmla="*/ 4618 w 10000"/>
              <a:gd name="connsiteY2-6" fmla="*/ 2186 h 10000"/>
              <a:gd name="connsiteX3-7" fmla="*/ 4245 w 10000"/>
              <a:gd name="connsiteY3-8" fmla="*/ 2706 h 10000"/>
              <a:gd name="connsiteX4-9" fmla="*/ 3341 w 10000"/>
              <a:gd name="connsiteY4-10" fmla="*/ 1224 h 10000"/>
              <a:gd name="connsiteX5-11" fmla="*/ 3052 w 10000"/>
              <a:gd name="connsiteY5-12" fmla="*/ 872 h 10000"/>
              <a:gd name="connsiteX6-13" fmla="*/ 3053 w 10000"/>
              <a:gd name="connsiteY6-14" fmla="*/ 828 h 10000"/>
              <a:gd name="connsiteX7-15" fmla="*/ 2933 w 10000"/>
              <a:gd name="connsiteY7-16" fmla="*/ 968 h 10000"/>
              <a:gd name="connsiteX8-17" fmla="*/ 3664 w 10000"/>
              <a:gd name="connsiteY8-18" fmla="*/ 2023 h 10000"/>
              <a:gd name="connsiteX9-19" fmla="*/ 4246 w 10000"/>
              <a:gd name="connsiteY9-20" fmla="*/ 3672 h 10000"/>
              <a:gd name="connsiteX10-21" fmla="*/ 4092 w 10000"/>
              <a:gd name="connsiteY10-22" fmla="*/ 4195 h 10000"/>
              <a:gd name="connsiteX11-23" fmla="*/ 3718 w 10000"/>
              <a:gd name="connsiteY11-24" fmla="*/ 4032 h 10000"/>
              <a:gd name="connsiteX12-25" fmla="*/ 2403 w 10000"/>
              <a:gd name="connsiteY12-26" fmla="*/ 3274 h 10000"/>
              <a:gd name="connsiteX13-27" fmla="*/ 895 w 10000"/>
              <a:gd name="connsiteY13-28" fmla="*/ 2724 h 10000"/>
              <a:gd name="connsiteX14-29" fmla="*/ 703 w 10000"/>
              <a:gd name="connsiteY14-30" fmla="*/ 2634 h 10000"/>
              <a:gd name="connsiteX15-31" fmla="*/ 629 w 10000"/>
              <a:gd name="connsiteY15-32" fmla="*/ 2827 h 10000"/>
              <a:gd name="connsiteX16-33" fmla="*/ 661 w 10000"/>
              <a:gd name="connsiteY16-34" fmla="*/ 2820 h 10000"/>
              <a:gd name="connsiteX17-35" fmla="*/ 2618 w 10000"/>
              <a:gd name="connsiteY17-36" fmla="*/ 3584 h 10000"/>
              <a:gd name="connsiteX18-37" fmla="*/ 3826 w 10000"/>
              <a:gd name="connsiteY18-38" fmla="*/ 4576 h 10000"/>
              <a:gd name="connsiteX19-39" fmla="*/ 3997 w 10000"/>
              <a:gd name="connsiteY19-40" fmla="*/ 5111 h 10000"/>
              <a:gd name="connsiteX20-41" fmla="*/ 3863 w 10000"/>
              <a:gd name="connsiteY20-42" fmla="*/ 6187 h 10000"/>
              <a:gd name="connsiteX21-43" fmla="*/ 3572 w 10000"/>
              <a:gd name="connsiteY21-44" fmla="*/ 6127 h 10000"/>
              <a:gd name="connsiteX22-45" fmla="*/ 671 w 10000"/>
              <a:gd name="connsiteY22-46" fmla="*/ 5657 h 10000"/>
              <a:gd name="connsiteX23-47" fmla="*/ 20 w 10000"/>
              <a:gd name="connsiteY23-48" fmla="*/ 5599 h 10000"/>
              <a:gd name="connsiteX24-49" fmla="*/ 20 w 10000"/>
              <a:gd name="connsiteY24-50" fmla="*/ 5607 h 10000"/>
              <a:gd name="connsiteX25-51" fmla="*/ 0 w 10000"/>
              <a:gd name="connsiteY25-52" fmla="*/ 5858 h 10000"/>
              <a:gd name="connsiteX26-53" fmla="*/ 383 w 10000"/>
              <a:gd name="connsiteY26-54" fmla="*/ 5862 h 10000"/>
              <a:gd name="connsiteX27-55" fmla="*/ 3654 w 10000"/>
              <a:gd name="connsiteY27-56" fmla="*/ 6618 h 10000"/>
              <a:gd name="connsiteX28-57" fmla="*/ 3897 w 10000"/>
              <a:gd name="connsiteY28-58" fmla="*/ 7006 h 10000"/>
              <a:gd name="connsiteX29-59" fmla="*/ 3753 w 10000"/>
              <a:gd name="connsiteY29-60" fmla="*/ 8718 h 10000"/>
              <a:gd name="connsiteX30-61" fmla="*/ 3594 w 10000"/>
              <a:gd name="connsiteY30-62" fmla="*/ 9138 h 10000"/>
              <a:gd name="connsiteX31-63" fmla="*/ 2618 w 10000"/>
              <a:gd name="connsiteY31-64" fmla="*/ 9587 h 10000"/>
              <a:gd name="connsiteX32-65" fmla="*/ 1966 w 10000"/>
              <a:gd name="connsiteY32-66" fmla="*/ 9687 h 10000"/>
              <a:gd name="connsiteX33-67" fmla="*/ 1471 w 10000"/>
              <a:gd name="connsiteY33-68" fmla="*/ 9934 h 10000"/>
              <a:gd name="connsiteX34-69" fmla="*/ 2899 w 10000"/>
              <a:gd name="connsiteY34-70" fmla="*/ 9998 h 10000"/>
              <a:gd name="connsiteX35-71" fmla="*/ 6656 w 10000"/>
              <a:gd name="connsiteY35-72" fmla="*/ 9953 h 10000"/>
              <a:gd name="connsiteX36-73" fmla="*/ 7345 w 10000"/>
              <a:gd name="connsiteY36-74" fmla="*/ 9982 h 10000"/>
              <a:gd name="connsiteX37-75" fmla="*/ 7435 w 10000"/>
              <a:gd name="connsiteY37-76" fmla="*/ 9805 h 10000"/>
              <a:gd name="connsiteX38-77" fmla="*/ 7328 w 10000"/>
              <a:gd name="connsiteY38-78" fmla="*/ 9757 h 10000"/>
              <a:gd name="connsiteX39-79" fmla="*/ 6676 w 10000"/>
              <a:gd name="connsiteY39-80" fmla="*/ 9649 h 10000"/>
              <a:gd name="connsiteX40-81" fmla="*/ 5392 w 10000"/>
              <a:gd name="connsiteY40-82" fmla="*/ 9229 h 10000"/>
              <a:gd name="connsiteX41-83" fmla="*/ 5222 w 10000"/>
              <a:gd name="connsiteY41-84" fmla="*/ 8811 h 10000"/>
              <a:gd name="connsiteX42-85" fmla="*/ 5183 w 10000"/>
              <a:gd name="connsiteY42-86" fmla="*/ 7437 h 10000"/>
              <a:gd name="connsiteX43-87" fmla="*/ 5192 w 10000"/>
              <a:gd name="connsiteY43-88" fmla="*/ 6897 h 10000"/>
              <a:gd name="connsiteX44-89" fmla="*/ 5356 w 10000"/>
              <a:gd name="connsiteY44-90" fmla="*/ 6741 h 10000"/>
              <a:gd name="connsiteX45-91" fmla="*/ 7720 w 10000"/>
              <a:gd name="connsiteY45-92" fmla="*/ 6007 h 10000"/>
              <a:gd name="connsiteX46-93" fmla="*/ 9982 w 10000"/>
              <a:gd name="connsiteY46-94" fmla="*/ 5810 h 10000"/>
              <a:gd name="connsiteX47-95" fmla="*/ 10000 w 10000"/>
              <a:gd name="connsiteY47-96" fmla="*/ 5823 h 10000"/>
              <a:gd name="connsiteX48-97" fmla="*/ 9985 w 10000"/>
              <a:gd name="connsiteY48-98" fmla="*/ 5617 h 10000"/>
              <a:gd name="connsiteX49-99" fmla="*/ 9988 w 10000"/>
              <a:gd name="connsiteY49-100" fmla="*/ 5533 h 10000"/>
              <a:gd name="connsiteX50-101" fmla="*/ 9941 w 10000"/>
              <a:gd name="connsiteY50-102" fmla="*/ 5602 h 10000"/>
              <a:gd name="connsiteX51-103" fmla="*/ 9553 w 10000"/>
              <a:gd name="connsiteY51-104" fmla="*/ 5632 h 10000"/>
              <a:gd name="connsiteX52-105" fmla="*/ 6000 w 10000"/>
              <a:gd name="connsiteY52-106" fmla="*/ 6024 h 10000"/>
              <a:gd name="connsiteX53-107" fmla="*/ 5138 w 10000"/>
              <a:gd name="connsiteY53-108" fmla="*/ 6131 h 10000"/>
              <a:gd name="connsiteX54-109" fmla="*/ 4956 w 10000"/>
              <a:gd name="connsiteY54-110" fmla="*/ 4957 h 10000"/>
              <a:gd name="connsiteX55-111" fmla="*/ 5535 w 10000"/>
              <a:gd name="connsiteY55-112" fmla="*/ 4276 h 10000"/>
              <a:gd name="connsiteX56-113" fmla="*/ 8583 w 10000"/>
              <a:gd name="connsiteY56-114" fmla="*/ 3265 h 10000"/>
              <a:gd name="connsiteX57-115" fmla="*/ 9138 w 10000"/>
              <a:gd name="connsiteY57-116" fmla="*/ 3182 h 10000"/>
              <a:gd name="connsiteX58-117" fmla="*/ 9040 w 10000"/>
              <a:gd name="connsiteY58-118" fmla="*/ 3035 h 10000"/>
              <a:gd name="connsiteX59-119" fmla="*/ 9020 w 10000"/>
              <a:gd name="connsiteY59-120" fmla="*/ 3062 h 10000"/>
              <a:gd name="connsiteX60-121" fmla="*/ 8390 w 10000"/>
              <a:gd name="connsiteY60-122" fmla="*/ 3163 h 10000"/>
              <a:gd name="connsiteX61-123" fmla="*/ 6398 w 10000"/>
              <a:gd name="connsiteY61-124" fmla="*/ 3571 h 10000"/>
              <a:gd name="connsiteX62-125" fmla="*/ 5514 w 10000"/>
              <a:gd name="connsiteY62-126" fmla="*/ 3930 h 10000"/>
              <a:gd name="connsiteX63-127" fmla="*/ 4879 w 10000"/>
              <a:gd name="connsiteY63-128" fmla="*/ 4104 h 10000"/>
              <a:gd name="connsiteX64-129" fmla="*/ 4830 w 10000"/>
              <a:gd name="connsiteY64-130" fmla="*/ 3863 h 10000"/>
              <a:gd name="connsiteX65-131" fmla="*/ 5158 w 10000"/>
              <a:gd name="connsiteY65-132" fmla="*/ 3435 h 10000"/>
              <a:gd name="connsiteX66-133" fmla="*/ 6676 w 10000"/>
              <a:gd name="connsiteY66-134" fmla="*/ 1646 h 10000"/>
              <a:gd name="connsiteX67-135" fmla="*/ 6791 w 10000"/>
              <a:gd name="connsiteY67-136" fmla="*/ 1464 h 10000"/>
              <a:gd name="connsiteX68-137" fmla="*/ 6647 w 10000"/>
              <a:gd name="connsiteY68-138" fmla="*/ 1377 h 10000"/>
              <a:gd name="connsiteX69-139" fmla="*/ 5719 w 10000"/>
              <a:gd name="connsiteY69-140" fmla="*/ 2647 h 10000"/>
              <a:gd name="connsiteX70-141" fmla="*/ 4735 w 10000"/>
              <a:gd name="connsiteY70-142" fmla="*/ 3350 h 10000"/>
              <a:gd name="connsiteX71-143" fmla="*/ 4695 w 10000"/>
              <a:gd name="connsiteY71-144" fmla="*/ 3074 h 10000"/>
              <a:gd name="connsiteX72-145" fmla="*/ 4797 w 10000"/>
              <a:gd name="connsiteY72-146" fmla="*/ 2472 h 10000"/>
              <a:gd name="connsiteX73-147" fmla="*/ 4984 w 10000"/>
              <a:gd name="connsiteY73-148" fmla="*/ 780 h 10000"/>
              <a:gd name="connsiteX74-149" fmla="*/ 4929 w 10000"/>
              <a:gd name="connsiteY74-150" fmla="*/ 121 h 10000"/>
              <a:gd name="connsiteX75-151" fmla="*/ 4905 w 10000"/>
              <a:gd name="connsiteY75-152" fmla="*/ 1 h 10000"/>
              <a:gd name="connsiteX76-153" fmla="*/ 4790 w 10000"/>
              <a:gd name="connsiteY76-154" fmla="*/ 4 h 10000"/>
              <a:gd name="connsiteX77-155" fmla="*/ 4660 w 10000"/>
              <a:gd name="connsiteY77-156" fmla="*/ 0 h 10000"/>
              <a:gd name="connsiteX0-157" fmla="*/ 4660 w 10000"/>
              <a:gd name="connsiteY0-158" fmla="*/ 0 h 10000"/>
              <a:gd name="connsiteX1-159" fmla="*/ 4818 w 10000"/>
              <a:gd name="connsiteY1-160" fmla="*/ 529 h 10000"/>
              <a:gd name="connsiteX2-161" fmla="*/ 4618 w 10000"/>
              <a:gd name="connsiteY2-162" fmla="*/ 2186 h 10000"/>
              <a:gd name="connsiteX3-163" fmla="*/ 4245 w 10000"/>
              <a:gd name="connsiteY3-164" fmla="*/ 2706 h 10000"/>
              <a:gd name="connsiteX4-165" fmla="*/ 3341 w 10000"/>
              <a:gd name="connsiteY4-166" fmla="*/ 1224 h 10000"/>
              <a:gd name="connsiteX5-167" fmla="*/ 3052 w 10000"/>
              <a:gd name="connsiteY5-168" fmla="*/ 872 h 10000"/>
              <a:gd name="connsiteX6-169" fmla="*/ 3053 w 10000"/>
              <a:gd name="connsiteY6-170" fmla="*/ 828 h 10000"/>
              <a:gd name="connsiteX7-171" fmla="*/ 2933 w 10000"/>
              <a:gd name="connsiteY7-172" fmla="*/ 968 h 10000"/>
              <a:gd name="connsiteX8-173" fmla="*/ 3664 w 10000"/>
              <a:gd name="connsiteY8-174" fmla="*/ 2023 h 10000"/>
              <a:gd name="connsiteX9-175" fmla="*/ 4246 w 10000"/>
              <a:gd name="connsiteY9-176" fmla="*/ 3672 h 10000"/>
              <a:gd name="connsiteX10-177" fmla="*/ 4092 w 10000"/>
              <a:gd name="connsiteY10-178" fmla="*/ 4195 h 10000"/>
              <a:gd name="connsiteX11-179" fmla="*/ 3718 w 10000"/>
              <a:gd name="connsiteY11-180" fmla="*/ 4032 h 10000"/>
              <a:gd name="connsiteX12-181" fmla="*/ 2403 w 10000"/>
              <a:gd name="connsiteY12-182" fmla="*/ 3274 h 10000"/>
              <a:gd name="connsiteX13-183" fmla="*/ 895 w 10000"/>
              <a:gd name="connsiteY13-184" fmla="*/ 2724 h 10000"/>
              <a:gd name="connsiteX14-185" fmla="*/ 703 w 10000"/>
              <a:gd name="connsiteY14-186" fmla="*/ 2634 h 10000"/>
              <a:gd name="connsiteX15-187" fmla="*/ 629 w 10000"/>
              <a:gd name="connsiteY15-188" fmla="*/ 2827 h 10000"/>
              <a:gd name="connsiteX16-189" fmla="*/ 661 w 10000"/>
              <a:gd name="connsiteY16-190" fmla="*/ 2820 h 10000"/>
              <a:gd name="connsiteX17-191" fmla="*/ 2618 w 10000"/>
              <a:gd name="connsiteY17-192" fmla="*/ 3584 h 10000"/>
              <a:gd name="connsiteX18-193" fmla="*/ 3826 w 10000"/>
              <a:gd name="connsiteY18-194" fmla="*/ 4576 h 10000"/>
              <a:gd name="connsiteX19-195" fmla="*/ 3997 w 10000"/>
              <a:gd name="connsiteY19-196" fmla="*/ 5111 h 10000"/>
              <a:gd name="connsiteX20-197" fmla="*/ 3863 w 10000"/>
              <a:gd name="connsiteY20-198" fmla="*/ 6187 h 10000"/>
              <a:gd name="connsiteX21-199" fmla="*/ 3572 w 10000"/>
              <a:gd name="connsiteY21-200" fmla="*/ 6127 h 10000"/>
              <a:gd name="connsiteX22-201" fmla="*/ 671 w 10000"/>
              <a:gd name="connsiteY22-202" fmla="*/ 5657 h 10000"/>
              <a:gd name="connsiteX23-203" fmla="*/ 20 w 10000"/>
              <a:gd name="connsiteY23-204" fmla="*/ 5599 h 10000"/>
              <a:gd name="connsiteX24-205" fmla="*/ 20 w 10000"/>
              <a:gd name="connsiteY24-206" fmla="*/ 5607 h 10000"/>
              <a:gd name="connsiteX25-207" fmla="*/ 0 w 10000"/>
              <a:gd name="connsiteY25-208" fmla="*/ 5858 h 10000"/>
              <a:gd name="connsiteX26-209" fmla="*/ 383 w 10000"/>
              <a:gd name="connsiteY26-210" fmla="*/ 5862 h 10000"/>
              <a:gd name="connsiteX27-211" fmla="*/ 3654 w 10000"/>
              <a:gd name="connsiteY27-212" fmla="*/ 6618 h 10000"/>
              <a:gd name="connsiteX28-213" fmla="*/ 3897 w 10000"/>
              <a:gd name="connsiteY28-214" fmla="*/ 7006 h 10000"/>
              <a:gd name="connsiteX29-215" fmla="*/ 3753 w 10000"/>
              <a:gd name="connsiteY29-216" fmla="*/ 8718 h 10000"/>
              <a:gd name="connsiteX30-217" fmla="*/ 3594 w 10000"/>
              <a:gd name="connsiteY30-218" fmla="*/ 9138 h 10000"/>
              <a:gd name="connsiteX31-219" fmla="*/ 2618 w 10000"/>
              <a:gd name="connsiteY31-220" fmla="*/ 9587 h 10000"/>
              <a:gd name="connsiteX32-221" fmla="*/ 1966 w 10000"/>
              <a:gd name="connsiteY32-222" fmla="*/ 9687 h 10000"/>
              <a:gd name="connsiteX33-223" fmla="*/ 1471 w 10000"/>
              <a:gd name="connsiteY33-224" fmla="*/ 9934 h 10000"/>
              <a:gd name="connsiteX34-225" fmla="*/ 2899 w 10000"/>
              <a:gd name="connsiteY34-226" fmla="*/ 9998 h 10000"/>
              <a:gd name="connsiteX35-227" fmla="*/ 6656 w 10000"/>
              <a:gd name="connsiteY35-228" fmla="*/ 9953 h 10000"/>
              <a:gd name="connsiteX36-229" fmla="*/ 7345 w 10000"/>
              <a:gd name="connsiteY36-230" fmla="*/ 9982 h 10000"/>
              <a:gd name="connsiteX37-231" fmla="*/ 7571 w 10000"/>
              <a:gd name="connsiteY37-232" fmla="*/ 9967 h 10000"/>
              <a:gd name="connsiteX38-233" fmla="*/ 7328 w 10000"/>
              <a:gd name="connsiteY38-234" fmla="*/ 9757 h 10000"/>
              <a:gd name="connsiteX39-235" fmla="*/ 6676 w 10000"/>
              <a:gd name="connsiteY39-236" fmla="*/ 9649 h 10000"/>
              <a:gd name="connsiteX40-237" fmla="*/ 5392 w 10000"/>
              <a:gd name="connsiteY40-238" fmla="*/ 9229 h 10000"/>
              <a:gd name="connsiteX41-239" fmla="*/ 5222 w 10000"/>
              <a:gd name="connsiteY41-240" fmla="*/ 8811 h 10000"/>
              <a:gd name="connsiteX42-241" fmla="*/ 5183 w 10000"/>
              <a:gd name="connsiteY42-242" fmla="*/ 7437 h 10000"/>
              <a:gd name="connsiteX43-243" fmla="*/ 5192 w 10000"/>
              <a:gd name="connsiteY43-244" fmla="*/ 6897 h 10000"/>
              <a:gd name="connsiteX44-245" fmla="*/ 5356 w 10000"/>
              <a:gd name="connsiteY44-246" fmla="*/ 6741 h 10000"/>
              <a:gd name="connsiteX45-247" fmla="*/ 7720 w 10000"/>
              <a:gd name="connsiteY45-248" fmla="*/ 6007 h 10000"/>
              <a:gd name="connsiteX46-249" fmla="*/ 9982 w 10000"/>
              <a:gd name="connsiteY46-250" fmla="*/ 5810 h 10000"/>
              <a:gd name="connsiteX47-251" fmla="*/ 10000 w 10000"/>
              <a:gd name="connsiteY47-252" fmla="*/ 5823 h 10000"/>
              <a:gd name="connsiteX48-253" fmla="*/ 9985 w 10000"/>
              <a:gd name="connsiteY48-254" fmla="*/ 5617 h 10000"/>
              <a:gd name="connsiteX49-255" fmla="*/ 9988 w 10000"/>
              <a:gd name="connsiteY49-256" fmla="*/ 5533 h 10000"/>
              <a:gd name="connsiteX50-257" fmla="*/ 9941 w 10000"/>
              <a:gd name="connsiteY50-258" fmla="*/ 5602 h 10000"/>
              <a:gd name="connsiteX51-259" fmla="*/ 9553 w 10000"/>
              <a:gd name="connsiteY51-260" fmla="*/ 5632 h 10000"/>
              <a:gd name="connsiteX52-261" fmla="*/ 6000 w 10000"/>
              <a:gd name="connsiteY52-262" fmla="*/ 6024 h 10000"/>
              <a:gd name="connsiteX53-263" fmla="*/ 5138 w 10000"/>
              <a:gd name="connsiteY53-264" fmla="*/ 6131 h 10000"/>
              <a:gd name="connsiteX54-265" fmla="*/ 4956 w 10000"/>
              <a:gd name="connsiteY54-266" fmla="*/ 4957 h 10000"/>
              <a:gd name="connsiteX55-267" fmla="*/ 5535 w 10000"/>
              <a:gd name="connsiteY55-268" fmla="*/ 4276 h 10000"/>
              <a:gd name="connsiteX56-269" fmla="*/ 8583 w 10000"/>
              <a:gd name="connsiteY56-270" fmla="*/ 3265 h 10000"/>
              <a:gd name="connsiteX57-271" fmla="*/ 9138 w 10000"/>
              <a:gd name="connsiteY57-272" fmla="*/ 3182 h 10000"/>
              <a:gd name="connsiteX58-273" fmla="*/ 9040 w 10000"/>
              <a:gd name="connsiteY58-274" fmla="*/ 3035 h 10000"/>
              <a:gd name="connsiteX59-275" fmla="*/ 9020 w 10000"/>
              <a:gd name="connsiteY59-276" fmla="*/ 3062 h 10000"/>
              <a:gd name="connsiteX60-277" fmla="*/ 8390 w 10000"/>
              <a:gd name="connsiteY60-278" fmla="*/ 3163 h 10000"/>
              <a:gd name="connsiteX61-279" fmla="*/ 6398 w 10000"/>
              <a:gd name="connsiteY61-280" fmla="*/ 3571 h 10000"/>
              <a:gd name="connsiteX62-281" fmla="*/ 5514 w 10000"/>
              <a:gd name="connsiteY62-282" fmla="*/ 3930 h 10000"/>
              <a:gd name="connsiteX63-283" fmla="*/ 4879 w 10000"/>
              <a:gd name="connsiteY63-284" fmla="*/ 4104 h 10000"/>
              <a:gd name="connsiteX64-285" fmla="*/ 4830 w 10000"/>
              <a:gd name="connsiteY64-286" fmla="*/ 3863 h 10000"/>
              <a:gd name="connsiteX65-287" fmla="*/ 5158 w 10000"/>
              <a:gd name="connsiteY65-288" fmla="*/ 3435 h 10000"/>
              <a:gd name="connsiteX66-289" fmla="*/ 6676 w 10000"/>
              <a:gd name="connsiteY66-290" fmla="*/ 1646 h 10000"/>
              <a:gd name="connsiteX67-291" fmla="*/ 6791 w 10000"/>
              <a:gd name="connsiteY67-292" fmla="*/ 1464 h 10000"/>
              <a:gd name="connsiteX68-293" fmla="*/ 6647 w 10000"/>
              <a:gd name="connsiteY68-294" fmla="*/ 1377 h 10000"/>
              <a:gd name="connsiteX69-295" fmla="*/ 5719 w 10000"/>
              <a:gd name="connsiteY69-296" fmla="*/ 2647 h 10000"/>
              <a:gd name="connsiteX70-297" fmla="*/ 4735 w 10000"/>
              <a:gd name="connsiteY70-298" fmla="*/ 3350 h 10000"/>
              <a:gd name="connsiteX71-299" fmla="*/ 4695 w 10000"/>
              <a:gd name="connsiteY71-300" fmla="*/ 3074 h 10000"/>
              <a:gd name="connsiteX72-301" fmla="*/ 4797 w 10000"/>
              <a:gd name="connsiteY72-302" fmla="*/ 2472 h 10000"/>
              <a:gd name="connsiteX73-303" fmla="*/ 4984 w 10000"/>
              <a:gd name="connsiteY73-304" fmla="*/ 780 h 10000"/>
              <a:gd name="connsiteX74-305" fmla="*/ 4929 w 10000"/>
              <a:gd name="connsiteY74-306" fmla="*/ 121 h 10000"/>
              <a:gd name="connsiteX75-307" fmla="*/ 4905 w 10000"/>
              <a:gd name="connsiteY75-308" fmla="*/ 1 h 10000"/>
              <a:gd name="connsiteX76-309" fmla="*/ 4790 w 10000"/>
              <a:gd name="connsiteY76-310" fmla="*/ 4 h 10000"/>
              <a:gd name="connsiteX77-311" fmla="*/ 4660 w 10000"/>
              <a:gd name="connsiteY77-312" fmla="*/ 0 h 10000"/>
              <a:gd name="connsiteX0-313" fmla="*/ 4660 w 10000"/>
              <a:gd name="connsiteY0-314" fmla="*/ 0 h 10000"/>
              <a:gd name="connsiteX1-315" fmla="*/ 4818 w 10000"/>
              <a:gd name="connsiteY1-316" fmla="*/ 529 h 10000"/>
              <a:gd name="connsiteX2-317" fmla="*/ 4618 w 10000"/>
              <a:gd name="connsiteY2-318" fmla="*/ 2186 h 10000"/>
              <a:gd name="connsiteX3-319" fmla="*/ 4245 w 10000"/>
              <a:gd name="connsiteY3-320" fmla="*/ 2706 h 10000"/>
              <a:gd name="connsiteX4-321" fmla="*/ 3341 w 10000"/>
              <a:gd name="connsiteY4-322" fmla="*/ 1224 h 10000"/>
              <a:gd name="connsiteX5-323" fmla="*/ 3052 w 10000"/>
              <a:gd name="connsiteY5-324" fmla="*/ 872 h 10000"/>
              <a:gd name="connsiteX6-325" fmla="*/ 3053 w 10000"/>
              <a:gd name="connsiteY6-326" fmla="*/ 828 h 10000"/>
              <a:gd name="connsiteX7-327" fmla="*/ 2933 w 10000"/>
              <a:gd name="connsiteY7-328" fmla="*/ 968 h 10000"/>
              <a:gd name="connsiteX8-329" fmla="*/ 3664 w 10000"/>
              <a:gd name="connsiteY8-330" fmla="*/ 2023 h 10000"/>
              <a:gd name="connsiteX9-331" fmla="*/ 4246 w 10000"/>
              <a:gd name="connsiteY9-332" fmla="*/ 3672 h 10000"/>
              <a:gd name="connsiteX10-333" fmla="*/ 4092 w 10000"/>
              <a:gd name="connsiteY10-334" fmla="*/ 4195 h 10000"/>
              <a:gd name="connsiteX11-335" fmla="*/ 3718 w 10000"/>
              <a:gd name="connsiteY11-336" fmla="*/ 4032 h 10000"/>
              <a:gd name="connsiteX12-337" fmla="*/ 2403 w 10000"/>
              <a:gd name="connsiteY12-338" fmla="*/ 3274 h 10000"/>
              <a:gd name="connsiteX13-339" fmla="*/ 895 w 10000"/>
              <a:gd name="connsiteY13-340" fmla="*/ 2724 h 10000"/>
              <a:gd name="connsiteX14-341" fmla="*/ 703 w 10000"/>
              <a:gd name="connsiteY14-342" fmla="*/ 2634 h 10000"/>
              <a:gd name="connsiteX15-343" fmla="*/ 629 w 10000"/>
              <a:gd name="connsiteY15-344" fmla="*/ 2827 h 10000"/>
              <a:gd name="connsiteX16-345" fmla="*/ 661 w 10000"/>
              <a:gd name="connsiteY16-346" fmla="*/ 2820 h 10000"/>
              <a:gd name="connsiteX17-347" fmla="*/ 2618 w 10000"/>
              <a:gd name="connsiteY17-348" fmla="*/ 3584 h 10000"/>
              <a:gd name="connsiteX18-349" fmla="*/ 3826 w 10000"/>
              <a:gd name="connsiteY18-350" fmla="*/ 4576 h 10000"/>
              <a:gd name="connsiteX19-351" fmla="*/ 3997 w 10000"/>
              <a:gd name="connsiteY19-352" fmla="*/ 5111 h 10000"/>
              <a:gd name="connsiteX20-353" fmla="*/ 3863 w 10000"/>
              <a:gd name="connsiteY20-354" fmla="*/ 6187 h 10000"/>
              <a:gd name="connsiteX21-355" fmla="*/ 3572 w 10000"/>
              <a:gd name="connsiteY21-356" fmla="*/ 6127 h 10000"/>
              <a:gd name="connsiteX22-357" fmla="*/ 671 w 10000"/>
              <a:gd name="connsiteY22-358" fmla="*/ 5657 h 10000"/>
              <a:gd name="connsiteX23-359" fmla="*/ 20 w 10000"/>
              <a:gd name="connsiteY23-360" fmla="*/ 5599 h 10000"/>
              <a:gd name="connsiteX24-361" fmla="*/ 20 w 10000"/>
              <a:gd name="connsiteY24-362" fmla="*/ 5607 h 10000"/>
              <a:gd name="connsiteX25-363" fmla="*/ 0 w 10000"/>
              <a:gd name="connsiteY25-364" fmla="*/ 5858 h 10000"/>
              <a:gd name="connsiteX26-365" fmla="*/ 383 w 10000"/>
              <a:gd name="connsiteY26-366" fmla="*/ 5862 h 10000"/>
              <a:gd name="connsiteX27-367" fmla="*/ 3654 w 10000"/>
              <a:gd name="connsiteY27-368" fmla="*/ 6618 h 10000"/>
              <a:gd name="connsiteX28-369" fmla="*/ 3897 w 10000"/>
              <a:gd name="connsiteY28-370" fmla="*/ 7006 h 10000"/>
              <a:gd name="connsiteX29-371" fmla="*/ 3753 w 10000"/>
              <a:gd name="connsiteY29-372" fmla="*/ 8718 h 10000"/>
              <a:gd name="connsiteX30-373" fmla="*/ 3594 w 10000"/>
              <a:gd name="connsiteY30-374" fmla="*/ 9138 h 10000"/>
              <a:gd name="connsiteX31-375" fmla="*/ 2618 w 10000"/>
              <a:gd name="connsiteY31-376" fmla="*/ 9587 h 10000"/>
              <a:gd name="connsiteX32-377" fmla="*/ 1966 w 10000"/>
              <a:gd name="connsiteY32-378" fmla="*/ 9687 h 10000"/>
              <a:gd name="connsiteX33-379" fmla="*/ 1471 w 10000"/>
              <a:gd name="connsiteY33-380" fmla="*/ 9934 h 10000"/>
              <a:gd name="connsiteX34-381" fmla="*/ 2899 w 10000"/>
              <a:gd name="connsiteY34-382" fmla="*/ 9998 h 10000"/>
              <a:gd name="connsiteX35-383" fmla="*/ 7345 w 10000"/>
              <a:gd name="connsiteY35-384" fmla="*/ 9982 h 10000"/>
              <a:gd name="connsiteX36-385" fmla="*/ 7571 w 10000"/>
              <a:gd name="connsiteY36-386" fmla="*/ 9967 h 10000"/>
              <a:gd name="connsiteX37-387" fmla="*/ 7328 w 10000"/>
              <a:gd name="connsiteY37-388" fmla="*/ 9757 h 10000"/>
              <a:gd name="connsiteX38-389" fmla="*/ 6676 w 10000"/>
              <a:gd name="connsiteY38-390" fmla="*/ 9649 h 10000"/>
              <a:gd name="connsiteX39-391" fmla="*/ 5392 w 10000"/>
              <a:gd name="connsiteY39-392" fmla="*/ 9229 h 10000"/>
              <a:gd name="connsiteX40-393" fmla="*/ 5222 w 10000"/>
              <a:gd name="connsiteY40-394" fmla="*/ 8811 h 10000"/>
              <a:gd name="connsiteX41-395" fmla="*/ 5183 w 10000"/>
              <a:gd name="connsiteY41-396" fmla="*/ 7437 h 10000"/>
              <a:gd name="connsiteX42-397" fmla="*/ 5192 w 10000"/>
              <a:gd name="connsiteY42-398" fmla="*/ 6897 h 10000"/>
              <a:gd name="connsiteX43-399" fmla="*/ 5356 w 10000"/>
              <a:gd name="connsiteY43-400" fmla="*/ 6741 h 10000"/>
              <a:gd name="connsiteX44-401" fmla="*/ 7720 w 10000"/>
              <a:gd name="connsiteY44-402" fmla="*/ 6007 h 10000"/>
              <a:gd name="connsiteX45-403" fmla="*/ 9982 w 10000"/>
              <a:gd name="connsiteY45-404" fmla="*/ 5810 h 10000"/>
              <a:gd name="connsiteX46-405" fmla="*/ 10000 w 10000"/>
              <a:gd name="connsiteY46-406" fmla="*/ 5823 h 10000"/>
              <a:gd name="connsiteX47-407" fmla="*/ 9985 w 10000"/>
              <a:gd name="connsiteY47-408" fmla="*/ 5617 h 10000"/>
              <a:gd name="connsiteX48-409" fmla="*/ 9988 w 10000"/>
              <a:gd name="connsiteY48-410" fmla="*/ 5533 h 10000"/>
              <a:gd name="connsiteX49-411" fmla="*/ 9941 w 10000"/>
              <a:gd name="connsiteY49-412" fmla="*/ 5602 h 10000"/>
              <a:gd name="connsiteX50-413" fmla="*/ 9553 w 10000"/>
              <a:gd name="connsiteY50-414" fmla="*/ 5632 h 10000"/>
              <a:gd name="connsiteX51-415" fmla="*/ 6000 w 10000"/>
              <a:gd name="connsiteY51-416" fmla="*/ 6024 h 10000"/>
              <a:gd name="connsiteX52-417" fmla="*/ 5138 w 10000"/>
              <a:gd name="connsiteY52-418" fmla="*/ 6131 h 10000"/>
              <a:gd name="connsiteX53-419" fmla="*/ 4956 w 10000"/>
              <a:gd name="connsiteY53-420" fmla="*/ 4957 h 10000"/>
              <a:gd name="connsiteX54-421" fmla="*/ 5535 w 10000"/>
              <a:gd name="connsiteY54-422" fmla="*/ 4276 h 10000"/>
              <a:gd name="connsiteX55-423" fmla="*/ 8583 w 10000"/>
              <a:gd name="connsiteY55-424" fmla="*/ 3265 h 10000"/>
              <a:gd name="connsiteX56-425" fmla="*/ 9138 w 10000"/>
              <a:gd name="connsiteY56-426" fmla="*/ 3182 h 10000"/>
              <a:gd name="connsiteX57-427" fmla="*/ 9040 w 10000"/>
              <a:gd name="connsiteY57-428" fmla="*/ 3035 h 10000"/>
              <a:gd name="connsiteX58-429" fmla="*/ 9020 w 10000"/>
              <a:gd name="connsiteY58-430" fmla="*/ 3062 h 10000"/>
              <a:gd name="connsiteX59-431" fmla="*/ 8390 w 10000"/>
              <a:gd name="connsiteY59-432" fmla="*/ 3163 h 10000"/>
              <a:gd name="connsiteX60-433" fmla="*/ 6398 w 10000"/>
              <a:gd name="connsiteY60-434" fmla="*/ 3571 h 10000"/>
              <a:gd name="connsiteX61-435" fmla="*/ 5514 w 10000"/>
              <a:gd name="connsiteY61-436" fmla="*/ 3930 h 10000"/>
              <a:gd name="connsiteX62-437" fmla="*/ 4879 w 10000"/>
              <a:gd name="connsiteY62-438" fmla="*/ 4104 h 10000"/>
              <a:gd name="connsiteX63-439" fmla="*/ 4830 w 10000"/>
              <a:gd name="connsiteY63-440" fmla="*/ 3863 h 10000"/>
              <a:gd name="connsiteX64-441" fmla="*/ 5158 w 10000"/>
              <a:gd name="connsiteY64-442" fmla="*/ 3435 h 10000"/>
              <a:gd name="connsiteX65-443" fmla="*/ 6676 w 10000"/>
              <a:gd name="connsiteY65-444" fmla="*/ 1646 h 10000"/>
              <a:gd name="connsiteX66-445" fmla="*/ 6791 w 10000"/>
              <a:gd name="connsiteY66-446" fmla="*/ 1464 h 10000"/>
              <a:gd name="connsiteX67-447" fmla="*/ 6647 w 10000"/>
              <a:gd name="connsiteY67-448" fmla="*/ 1377 h 10000"/>
              <a:gd name="connsiteX68-449" fmla="*/ 5719 w 10000"/>
              <a:gd name="connsiteY68-450" fmla="*/ 2647 h 10000"/>
              <a:gd name="connsiteX69-451" fmla="*/ 4735 w 10000"/>
              <a:gd name="connsiteY69-452" fmla="*/ 3350 h 10000"/>
              <a:gd name="connsiteX70-453" fmla="*/ 4695 w 10000"/>
              <a:gd name="connsiteY70-454" fmla="*/ 3074 h 10000"/>
              <a:gd name="connsiteX71-455" fmla="*/ 4797 w 10000"/>
              <a:gd name="connsiteY71-456" fmla="*/ 2472 h 10000"/>
              <a:gd name="connsiteX72-457" fmla="*/ 4984 w 10000"/>
              <a:gd name="connsiteY72-458" fmla="*/ 780 h 10000"/>
              <a:gd name="connsiteX73-459" fmla="*/ 4929 w 10000"/>
              <a:gd name="connsiteY73-460" fmla="*/ 121 h 10000"/>
              <a:gd name="connsiteX74-461" fmla="*/ 4905 w 10000"/>
              <a:gd name="connsiteY74-462" fmla="*/ 1 h 10000"/>
              <a:gd name="connsiteX75-463" fmla="*/ 4790 w 10000"/>
              <a:gd name="connsiteY75-464" fmla="*/ 4 h 10000"/>
              <a:gd name="connsiteX76-465" fmla="*/ 4660 w 10000"/>
              <a:gd name="connsiteY76-466" fmla="*/ 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Lst>
            <a:rect l="l" t="t" r="r" b="b"/>
            <a:pathLst>
              <a:path w="10000" h="10000">
                <a:moveTo>
                  <a:pt x="4660" y="0"/>
                </a:moveTo>
                <a:cubicBezTo>
                  <a:pt x="4753" y="60"/>
                  <a:pt x="4782" y="194"/>
                  <a:pt x="4818" y="529"/>
                </a:cubicBezTo>
                <a:cubicBezTo>
                  <a:pt x="4869" y="974"/>
                  <a:pt x="4837" y="1238"/>
                  <a:pt x="4618" y="2186"/>
                </a:cubicBezTo>
                <a:cubicBezTo>
                  <a:pt x="4414" y="3083"/>
                  <a:pt x="4415" y="3078"/>
                  <a:pt x="4245" y="2706"/>
                </a:cubicBezTo>
                <a:cubicBezTo>
                  <a:pt x="4037" y="2257"/>
                  <a:pt x="3595" y="1531"/>
                  <a:pt x="3341" y="1224"/>
                </a:cubicBezTo>
                <a:cubicBezTo>
                  <a:pt x="3199" y="1055"/>
                  <a:pt x="3068" y="895"/>
                  <a:pt x="3052" y="872"/>
                </a:cubicBezTo>
                <a:cubicBezTo>
                  <a:pt x="3047" y="866"/>
                  <a:pt x="3048" y="849"/>
                  <a:pt x="3053" y="828"/>
                </a:cubicBezTo>
                <a:cubicBezTo>
                  <a:pt x="3015" y="878"/>
                  <a:pt x="2976" y="924"/>
                  <a:pt x="2933" y="968"/>
                </a:cubicBezTo>
                <a:cubicBezTo>
                  <a:pt x="3042" y="1044"/>
                  <a:pt x="3437" y="1616"/>
                  <a:pt x="3664" y="2023"/>
                </a:cubicBezTo>
                <a:cubicBezTo>
                  <a:pt x="3925" y="2491"/>
                  <a:pt x="4248" y="3409"/>
                  <a:pt x="4246" y="3672"/>
                </a:cubicBezTo>
                <a:cubicBezTo>
                  <a:pt x="4245" y="3880"/>
                  <a:pt x="4173" y="4126"/>
                  <a:pt x="4092" y="4195"/>
                </a:cubicBezTo>
                <a:cubicBezTo>
                  <a:pt x="4030" y="4248"/>
                  <a:pt x="3985" y="4228"/>
                  <a:pt x="3718" y="4032"/>
                </a:cubicBezTo>
                <a:cubicBezTo>
                  <a:pt x="3309" y="3734"/>
                  <a:pt x="2938" y="3520"/>
                  <a:pt x="2403" y="3274"/>
                </a:cubicBezTo>
                <a:cubicBezTo>
                  <a:pt x="1986" y="3083"/>
                  <a:pt x="1161" y="2781"/>
                  <a:pt x="895" y="2724"/>
                </a:cubicBezTo>
                <a:cubicBezTo>
                  <a:pt x="786" y="2699"/>
                  <a:pt x="728" y="2682"/>
                  <a:pt x="703" y="2634"/>
                </a:cubicBezTo>
                <a:cubicBezTo>
                  <a:pt x="683" y="2699"/>
                  <a:pt x="658" y="2764"/>
                  <a:pt x="629" y="2827"/>
                </a:cubicBezTo>
                <a:cubicBezTo>
                  <a:pt x="641" y="2822"/>
                  <a:pt x="651" y="2820"/>
                  <a:pt x="661" y="2820"/>
                </a:cubicBezTo>
                <a:cubicBezTo>
                  <a:pt x="919" y="2820"/>
                  <a:pt x="2014" y="3247"/>
                  <a:pt x="2618" y="3584"/>
                </a:cubicBezTo>
                <a:cubicBezTo>
                  <a:pt x="3013" y="3804"/>
                  <a:pt x="3627" y="4308"/>
                  <a:pt x="3826" y="4576"/>
                </a:cubicBezTo>
                <a:cubicBezTo>
                  <a:pt x="3945" y="4738"/>
                  <a:pt x="3974" y="4824"/>
                  <a:pt x="3997" y="5111"/>
                </a:cubicBezTo>
                <a:cubicBezTo>
                  <a:pt x="4027" y="5467"/>
                  <a:pt x="3942" y="6145"/>
                  <a:pt x="3863" y="6187"/>
                </a:cubicBezTo>
                <a:cubicBezTo>
                  <a:pt x="3838" y="6200"/>
                  <a:pt x="3708" y="6173"/>
                  <a:pt x="3572" y="6127"/>
                </a:cubicBezTo>
                <a:cubicBezTo>
                  <a:pt x="2963" y="5917"/>
                  <a:pt x="1889" y="5744"/>
                  <a:pt x="671" y="5657"/>
                </a:cubicBezTo>
                <a:cubicBezTo>
                  <a:pt x="392" y="5637"/>
                  <a:pt x="149" y="5615"/>
                  <a:pt x="20" y="5599"/>
                </a:cubicBezTo>
                <a:lnTo>
                  <a:pt x="20" y="5607"/>
                </a:lnTo>
                <a:cubicBezTo>
                  <a:pt x="20" y="5691"/>
                  <a:pt x="13" y="5776"/>
                  <a:pt x="0" y="5858"/>
                </a:cubicBezTo>
                <a:lnTo>
                  <a:pt x="383" y="5862"/>
                </a:lnTo>
                <a:cubicBezTo>
                  <a:pt x="1732" y="5875"/>
                  <a:pt x="3094" y="6190"/>
                  <a:pt x="3654" y="6618"/>
                </a:cubicBezTo>
                <a:cubicBezTo>
                  <a:pt x="3841" y="6760"/>
                  <a:pt x="3866" y="6802"/>
                  <a:pt x="3897" y="7006"/>
                </a:cubicBezTo>
                <a:cubicBezTo>
                  <a:pt x="3937" y="7276"/>
                  <a:pt x="3853" y="8265"/>
                  <a:pt x="3753" y="8718"/>
                </a:cubicBezTo>
                <a:cubicBezTo>
                  <a:pt x="3713" y="8893"/>
                  <a:pt x="3642" y="9083"/>
                  <a:pt x="3594" y="9138"/>
                </a:cubicBezTo>
                <a:cubicBezTo>
                  <a:pt x="3477" y="9275"/>
                  <a:pt x="2909" y="9535"/>
                  <a:pt x="2618" y="9587"/>
                </a:cubicBezTo>
                <a:cubicBezTo>
                  <a:pt x="2490" y="9610"/>
                  <a:pt x="2157" y="9629"/>
                  <a:pt x="1966" y="9687"/>
                </a:cubicBezTo>
                <a:cubicBezTo>
                  <a:pt x="1775" y="9744"/>
                  <a:pt x="1486" y="9922"/>
                  <a:pt x="1471" y="9934"/>
                </a:cubicBezTo>
                <a:cubicBezTo>
                  <a:pt x="1367" y="10024"/>
                  <a:pt x="2035" y="9995"/>
                  <a:pt x="2899" y="9998"/>
                </a:cubicBezTo>
                <a:lnTo>
                  <a:pt x="7345" y="9982"/>
                </a:lnTo>
                <a:lnTo>
                  <a:pt x="7571" y="9967"/>
                </a:lnTo>
                <a:lnTo>
                  <a:pt x="7328" y="9757"/>
                </a:lnTo>
                <a:cubicBezTo>
                  <a:pt x="7268" y="9729"/>
                  <a:pt x="6975" y="9680"/>
                  <a:pt x="6676" y="9649"/>
                </a:cubicBezTo>
                <a:cubicBezTo>
                  <a:pt x="6083" y="9584"/>
                  <a:pt x="5662" y="9448"/>
                  <a:pt x="5392" y="9229"/>
                </a:cubicBezTo>
                <a:cubicBezTo>
                  <a:pt x="5265" y="9128"/>
                  <a:pt x="5247" y="9080"/>
                  <a:pt x="5222" y="8811"/>
                </a:cubicBezTo>
                <a:cubicBezTo>
                  <a:pt x="5183" y="8392"/>
                  <a:pt x="5173" y="8069"/>
                  <a:pt x="5183" y="7437"/>
                </a:cubicBezTo>
                <a:cubicBezTo>
                  <a:pt x="5186" y="7258"/>
                  <a:pt x="5189" y="7077"/>
                  <a:pt x="5192" y="6897"/>
                </a:cubicBezTo>
                <a:lnTo>
                  <a:pt x="5356" y="6741"/>
                </a:lnTo>
                <a:cubicBezTo>
                  <a:pt x="5670" y="6441"/>
                  <a:pt x="6490" y="6186"/>
                  <a:pt x="7720" y="6007"/>
                </a:cubicBezTo>
                <a:cubicBezTo>
                  <a:pt x="8360" y="5913"/>
                  <a:pt x="9891" y="5780"/>
                  <a:pt x="9982" y="5810"/>
                </a:cubicBezTo>
                <a:cubicBezTo>
                  <a:pt x="9987" y="5812"/>
                  <a:pt x="9993" y="5818"/>
                  <a:pt x="10000" y="5823"/>
                </a:cubicBezTo>
                <a:cubicBezTo>
                  <a:pt x="9990" y="5756"/>
                  <a:pt x="9985" y="5686"/>
                  <a:pt x="9985" y="5617"/>
                </a:cubicBezTo>
                <a:cubicBezTo>
                  <a:pt x="9985" y="5588"/>
                  <a:pt x="9987" y="5560"/>
                  <a:pt x="9988" y="5533"/>
                </a:cubicBezTo>
                <a:cubicBezTo>
                  <a:pt x="9973" y="5569"/>
                  <a:pt x="9956" y="5594"/>
                  <a:pt x="9941" y="5602"/>
                </a:cubicBezTo>
                <a:cubicBezTo>
                  <a:pt x="9913" y="5618"/>
                  <a:pt x="9739" y="5632"/>
                  <a:pt x="9553" y="5632"/>
                </a:cubicBezTo>
                <a:cubicBezTo>
                  <a:pt x="8779" y="5634"/>
                  <a:pt x="7286" y="5799"/>
                  <a:pt x="6000" y="6024"/>
                </a:cubicBezTo>
                <a:cubicBezTo>
                  <a:pt x="5525" y="6106"/>
                  <a:pt x="5161" y="6151"/>
                  <a:pt x="5138" y="6131"/>
                </a:cubicBezTo>
                <a:cubicBezTo>
                  <a:pt x="5091" y="6091"/>
                  <a:pt x="4956" y="5219"/>
                  <a:pt x="4956" y="4957"/>
                </a:cubicBezTo>
                <a:cubicBezTo>
                  <a:pt x="4956" y="4749"/>
                  <a:pt x="5081" y="4602"/>
                  <a:pt x="5535" y="4276"/>
                </a:cubicBezTo>
                <a:cubicBezTo>
                  <a:pt x="6204" y="3795"/>
                  <a:pt x="7134" y="3485"/>
                  <a:pt x="8583" y="3265"/>
                </a:cubicBezTo>
                <a:lnTo>
                  <a:pt x="9138" y="3182"/>
                </a:lnTo>
                <a:cubicBezTo>
                  <a:pt x="9103" y="3134"/>
                  <a:pt x="9068" y="3087"/>
                  <a:pt x="9040" y="3035"/>
                </a:cubicBezTo>
                <a:cubicBezTo>
                  <a:pt x="9035" y="3048"/>
                  <a:pt x="9030" y="3058"/>
                  <a:pt x="9020" y="3062"/>
                </a:cubicBezTo>
                <a:cubicBezTo>
                  <a:pt x="8991" y="3078"/>
                  <a:pt x="8707" y="3123"/>
                  <a:pt x="8390" y="3163"/>
                </a:cubicBezTo>
                <a:cubicBezTo>
                  <a:pt x="7701" y="3249"/>
                  <a:pt x="6843" y="3426"/>
                  <a:pt x="6398" y="3571"/>
                </a:cubicBezTo>
                <a:cubicBezTo>
                  <a:pt x="6221" y="3628"/>
                  <a:pt x="5822" y="3791"/>
                  <a:pt x="5514" y="3930"/>
                </a:cubicBezTo>
                <a:cubicBezTo>
                  <a:pt x="4964" y="4179"/>
                  <a:pt x="4951" y="4183"/>
                  <a:pt x="4879" y="4104"/>
                </a:cubicBezTo>
                <a:cubicBezTo>
                  <a:pt x="4832" y="4049"/>
                  <a:pt x="4815" y="3969"/>
                  <a:pt x="4830" y="3863"/>
                </a:cubicBezTo>
                <a:cubicBezTo>
                  <a:pt x="4850" y="3735"/>
                  <a:pt x="4916" y="3650"/>
                  <a:pt x="5158" y="3435"/>
                </a:cubicBezTo>
                <a:cubicBezTo>
                  <a:pt x="5812" y="2856"/>
                  <a:pt x="6323" y="2255"/>
                  <a:pt x="6676" y="1646"/>
                </a:cubicBezTo>
                <a:cubicBezTo>
                  <a:pt x="6716" y="1576"/>
                  <a:pt x="6756" y="1514"/>
                  <a:pt x="6791" y="1464"/>
                </a:cubicBezTo>
                <a:cubicBezTo>
                  <a:pt x="6741" y="1436"/>
                  <a:pt x="6694" y="1409"/>
                  <a:pt x="6647" y="1377"/>
                </a:cubicBezTo>
                <a:cubicBezTo>
                  <a:pt x="6517" y="1672"/>
                  <a:pt x="6082" y="2281"/>
                  <a:pt x="5719" y="2647"/>
                </a:cubicBezTo>
                <a:cubicBezTo>
                  <a:pt x="5461" y="2907"/>
                  <a:pt x="4840" y="3350"/>
                  <a:pt x="4735" y="3350"/>
                </a:cubicBezTo>
                <a:cubicBezTo>
                  <a:pt x="4673" y="3350"/>
                  <a:pt x="4666" y="3308"/>
                  <a:pt x="4695" y="3074"/>
                </a:cubicBezTo>
                <a:cubicBezTo>
                  <a:pt x="4713" y="2922"/>
                  <a:pt x="4760" y="2652"/>
                  <a:pt x="4797" y="2472"/>
                </a:cubicBezTo>
                <a:cubicBezTo>
                  <a:pt x="4976" y="1619"/>
                  <a:pt x="5013" y="1287"/>
                  <a:pt x="4984" y="780"/>
                </a:cubicBezTo>
                <a:cubicBezTo>
                  <a:pt x="4969" y="500"/>
                  <a:pt x="4944" y="202"/>
                  <a:pt x="4929" y="121"/>
                </a:cubicBezTo>
                <a:lnTo>
                  <a:pt x="4905" y="1"/>
                </a:lnTo>
                <a:cubicBezTo>
                  <a:pt x="4867" y="3"/>
                  <a:pt x="4829" y="4"/>
                  <a:pt x="4790" y="4"/>
                </a:cubicBezTo>
                <a:cubicBezTo>
                  <a:pt x="4745" y="4"/>
                  <a:pt x="4703" y="3"/>
                  <a:pt x="4660" y="0"/>
                </a:cubicBezTo>
                <a:close/>
              </a:path>
            </a:pathLst>
          </a:custGeom>
          <a:gradFill>
            <a:gsLst>
              <a:gs pos="0">
                <a:srgbClr val="DC4A1B"/>
              </a:gs>
              <a:gs pos="100000">
                <a:srgbClr val="F66C47"/>
              </a:gs>
            </a:gsLst>
            <a:lin ang="5400000" scaled="1"/>
          </a:gradFill>
          <a:ln w="25400" cap="flat" cmpd="sng" algn="ctr">
            <a:noFill/>
            <a:prstDash val="solid"/>
          </a:ln>
          <a:effectLst>
            <a:outerShdw blurRad="127000" dist="63500" dir="2700000" algn="tl" rotWithShape="0">
              <a:prstClr val="black">
                <a:alpha val="25000"/>
              </a:prstClr>
            </a:outerShdw>
          </a:effectLst>
          <a:scene3d>
            <a:camera prst="orthographicFront"/>
            <a:lightRig rig="threePt" dir="t">
              <a:rot lat="0" lon="0" rev="0"/>
            </a:lightRig>
          </a:scene3d>
          <a:sp3d>
            <a:bevelT w="19050" h="6350" prst="angle"/>
          </a:sp3d>
        </p:spPr>
        <p:style>
          <a:lnRef idx="2">
            <a:srgbClr val="4F81BD">
              <a:shade val="50000"/>
            </a:srgbClr>
          </a:lnRef>
          <a:fillRef idx="1">
            <a:srgbClr val="4F81BD"/>
          </a:fillRef>
          <a:effectRef idx="0">
            <a:srgbClr val="4F81BD"/>
          </a:effectRef>
          <a:fontRef idx="minor">
            <a:sysClr val="window" lastClr="FFFFFF"/>
          </a:fontRef>
        </p:style>
        <p:txBody>
          <a:bodyPr rtlCol="0" anchor="ctr"/>
          <a:lstStyle/>
          <a:p>
            <a:pPr algn="ctr"/>
            <a:endParaRPr lang="zh-CN" altLang="en-US">
              <a:solidFill>
                <a:sysClr val="window" lastClr="FFFFFF"/>
              </a:solidFill>
            </a:endParaRPr>
          </a:p>
        </p:txBody>
      </p:sp>
      <p:sp>
        <p:nvSpPr>
          <p:cNvPr id="32" name="橢圓 3"/>
          <p:cNvSpPr/>
          <p:nvPr/>
        </p:nvSpPr>
        <p:spPr>
          <a:xfrm>
            <a:off x="3560162" y="4397613"/>
            <a:ext cx="825350" cy="827192"/>
          </a:xfrm>
          <a:prstGeom prst="ellipse">
            <a:avLst/>
          </a:prstGeom>
          <a:gradFill>
            <a:gsLst>
              <a:gs pos="0">
                <a:srgbClr val="DC4A1B"/>
              </a:gs>
              <a:gs pos="100000">
                <a:srgbClr val="F66C47"/>
              </a:gs>
            </a:gsLst>
            <a:lin ang="5400000" scaled="1"/>
          </a:gradFill>
          <a:ln w="120650" cap="flat" cmpd="sng" algn="ctr">
            <a:gradFill flip="none" rotWithShape="1">
              <a:gsLst>
                <a:gs pos="0">
                  <a:sysClr val="window" lastClr="FFFFFF">
                    <a:lumMod val="78000"/>
                  </a:sysClr>
                </a:gs>
                <a:gs pos="100000">
                  <a:sysClr val="window" lastClr="FFFFFF">
                    <a:lumMod val="98000"/>
                  </a:sysClr>
                </a:gs>
              </a:gsLst>
              <a:lin ang="5400000" scaled="1"/>
              <a:tileRect/>
            </a:gradFill>
            <a:prstDash val="solid"/>
          </a:ln>
          <a:effectLst>
            <a:innerShdw blurRad="330200" dist="165100" dir="16200000">
              <a:prstClr val="black">
                <a:alpha val="53000"/>
              </a:prstClr>
            </a:innerShdw>
          </a:effectLst>
        </p:spPr>
        <p:style>
          <a:lnRef idx="2">
            <a:srgbClr val="4F81BD">
              <a:shade val="50000"/>
            </a:srgbClr>
          </a:lnRef>
          <a:fillRef idx="1">
            <a:srgbClr val="4F81BD"/>
          </a:fillRef>
          <a:effectRef idx="0">
            <a:srgbClr val="4F81BD"/>
          </a:effectRef>
          <a:fontRef idx="minor">
            <a:sysClr val="window" lastClr="FFFFFF"/>
          </a:fontRef>
        </p:style>
        <p:txBody>
          <a:bodyPr rtlCol="0" anchor="ctr"/>
          <a:lstStyle/>
          <a:p>
            <a:pPr algn="ctr"/>
            <a:endParaRPr lang="zh-TW" altLang="en-US" sz="2800">
              <a:solidFill>
                <a:sysClr val="window" lastClr="FFFFFF"/>
              </a:solidFill>
              <a:effectLst>
                <a:outerShdw blurRad="38100" dist="38100" dir="2700000" algn="tl">
                  <a:srgbClr val="000000">
                    <a:alpha val="43137"/>
                  </a:srgbClr>
                </a:outerShdw>
              </a:effectLst>
              <a:latin typeface="DIN-BoldItalic" pitchFamily="50" charset="0"/>
            </a:endParaRPr>
          </a:p>
        </p:txBody>
      </p:sp>
      <p:sp>
        <p:nvSpPr>
          <p:cNvPr id="33" name="橢圓 5"/>
          <p:cNvSpPr/>
          <p:nvPr/>
        </p:nvSpPr>
        <p:spPr>
          <a:xfrm>
            <a:off x="3704178" y="2996199"/>
            <a:ext cx="827193" cy="825350"/>
          </a:xfrm>
          <a:prstGeom prst="ellipse">
            <a:avLst/>
          </a:prstGeom>
          <a:gradFill>
            <a:gsLst>
              <a:gs pos="0">
                <a:srgbClr val="026C68"/>
              </a:gs>
              <a:gs pos="100000">
                <a:srgbClr val="059188"/>
              </a:gs>
            </a:gsLst>
            <a:lin ang="5400000" scaled="1"/>
          </a:gradFill>
          <a:ln w="120650" cap="flat" cmpd="sng" algn="ctr">
            <a:gradFill flip="none" rotWithShape="1">
              <a:gsLst>
                <a:gs pos="0">
                  <a:sysClr val="window" lastClr="FFFFFF">
                    <a:lumMod val="78000"/>
                  </a:sysClr>
                </a:gs>
                <a:gs pos="100000">
                  <a:sysClr val="window" lastClr="FFFFFF">
                    <a:lumMod val="98000"/>
                  </a:sysClr>
                </a:gs>
              </a:gsLst>
              <a:lin ang="5400000" scaled="1"/>
              <a:tileRect/>
            </a:gradFill>
            <a:prstDash val="solid"/>
          </a:ln>
          <a:effectLst>
            <a:innerShdw blurRad="330200" dist="165100" dir="16200000">
              <a:prstClr val="black">
                <a:alpha val="53000"/>
              </a:prstClr>
            </a:innerShdw>
          </a:effectLst>
        </p:spPr>
        <p:style>
          <a:lnRef idx="2">
            <a:srgbClr val="4F81BD">
              <a:shade val="50000"/>
            </a:srgbClr>
          </a:lnRef>
          <a:fillRef idx="1">
            <a:srgbClr val="4F81BD"/>
          </a:fillRef>
          <a:effectRef idx="0">
            <a:srgbClr val="4F81BD"/>
          </a:effectRef>
          <a:fontRef idx="minor">
            <a:sysClr val="window" lastClr="FFFFFF"/>
          </a:fontRef>
        </p:style>
        <p:txBody>
          <a:bodyPr rtlCol="0" anchor="ctr"/>
          <a:lstStyle/>
          <a:p>
            <a:pPr algn="ctr"/>
            <a:endParaRPr lang="zh-TW" altLang="en-US" sz="2800">
              <a:solidFill>
                <a:sysClr val="window" lastClr="FFFFFF"/>
              </a:solidFill>
              <a:effectLst>
                <a:outerShdw blurRad="38100" dist="38100" dir="2700000" algn="tl">
                  <a:srgbClr val="000000">
                    <a:alpha val="43137"/>
                  </a:srgbClr>
                </a:outerShdw>
              </a:effectLst>
              <a:latin typeface="DIN-BoldItalic" pitchFamily="50" charset="0"/>
            </a:endParaRPr>
          </a:p>
        </p:txBody>
      </p:sp>
      <p:sp>
        <p:nvSpPr>
          <p:cNvPr id="36" name="橢圓 7"/>
          <p:cNvSpPr/>
          <p:nvPr/>
        </p:nvSpPr>
        <p:spPr>
          <a:xfrm>
            <a:off x="6872530" y="2237373"/>
            <a:ext cx="827193" cy="827192"/>
          </a:xfrm>
          <a:prstGeom prst="ellipse">
            <a:avLst/>
          </a:prstGeom>
          <a:gradFill>
            <a:gsLst>
              <a:gs pos="0">
                <a:srgbClr val="03435C"/>
              </a:gs>
              <a:gs pos="100000">
                <a:srgbClr val="037A9B"/>
              </a:gs>
            </a:gsLst>
            <a:lin ang="5400000" scaled="1"/>
          </a:gradFill>
          <a:ln w="120650" cap="flat" cmpd="sng" algn="ctr">
            <a:gradFill flip="none" rotWithShape="1">
              <a:gsLst>
                <a:gs pos="0">
                  <a:sysClr val="window" lastClr="FFFFFF">
                    <a:lumMod val="78000"/>
                  </a:sysClr>
                </a:gs>
                <a:gs pos="100000">
                  <a:sysClr val="window" lastClr="FFFFFF">
                    <a:lumMod val="98000"/>
                  </a:sysClr>
                </a:gs>
              </a:gsLst>
              <a:lin ang="5400000" scaled="1"/>
              <a:tileRect/>
            </a:gradFill>
            <a:prstDash val="solid"/>
          </a:ln>
          <a:effectLst>
            <a:innerShdw blurRad="330200" dist="165100" dir="16200000">
              <a:prstClr val="black">
                <a:alpha val="53000"/>
              </a:prstClr>
            </a:innerShdw>
          </a:effectLst>
        </p:spPr>
        <p:style>
          <a:lnRef idx="2">
            <a:srgbClr val="4F81BD">
              <a:shade val="50000"/>
            </a:srgbClr>
          </a:lnRef>
          <a:fillRef idx="1">
            <a:srgbClr val="4F81BD"/>
          </a:fillRef>
          <a:effectRef idx="0">
            <a:srgbClr val="4F81BD"/>
          </a:effectRef>
          <a:fontRef idx="minor">
            <a:sysClr val="window" lastClr="FFFFFF"/>
          </a:fontRef>
        </p:style>
        <p:txBody>
          <a:bodyPr rtlCol="0" anchor="ctr"/>
          <a:lstStyle/>
          <a:p>
            <a:pPr algn="ctr"/>
            <a:endParaRPr lang="zh-TW" altLang="en-US" sz="2800">
              <a:solidFill>
                <a:sysClr val="window" lastClr="FFFFFF"/>
              </a:solidFill>
              <a:effectLst>
                <a:outerShdw blurRad="38100" dist="38100" dir="2700000" algn="tl">
                  <a:srgbClr val="000000">
                    <a:alpha val="43137"/>
                  </a:srgbClr>
                </a:outerShdw>
              </a:effectLst>
              <a:latin typeface="DIN-BoldItalic" pitchFamily="50" charset="0"/>
            </a:endParaRPr>
          </a:p>
        </p:txBody>
      </p:sp>
      <p:sp>
        <p:nvSpPr>
          <p:cNvPr id="37" name="橢圓 9"/>
          <p:cNvSpPr/>
          <p:nvPr/>
        </p:nvSpPr>
        <p:spPr>
          <a:xfrm>
            <a:off x="7808634" y="3140215"/>
            <a:ext cx="825350" cy="825350"/>
          </a:xfrm>
          <a:prstGeom prst="ellipse">
            <a:avLst/>
          </a:prstGeom>
          <a:gradFill>
            <a:gsLst>
              <a:gs pos="0">
                <a:srgbClr val="DC4A1B"/>
              </a:gs>
              <a:gs pos="100000">
                <a:srgbClr val="F66C47"/>
              </a:gs>
            </a:gsLst>
            <a:lin ang="5400000" scaled="1"/>
          </a:gradFill>
          <a:ln w="120650" cap="flat" cmpd="sng" algn="ctr">
            <a:gradFill flip="none" rotWithShape="1">
              <a:gsLst>
                <a:gs pos="0">
                  <a:sysClr val="window" lastClr="FFFFFF">
                    <a:lumMod val="78000"/>
                  </a:sysClr>
                </a:gs>
                <a:gs pos="100000">
                  <a:sysClr val="window" lastClr="FFFFFF">
                    <a:lumMod val="98000"/>
                  </a:sysClr>
                </a:gs>
              </a:gsLst>
              <a:lin ang="5400000" scaled="1"/>
              <a:tileRect/>
            </a:gradFill>
            <a:prstDash val="solid"/>
          </a:ln>
          <a:effectLst>
            <a:innerShdw blurRad="330200" dist="165100" dir="16200000">
              <a:prstClr val="black">
                <a:alpha val="53000"/>
              </a:prstClr>
            </a:innerShdw>
          </a:effectLst>
        </p:spPr>
        <p:style>
          <a:lnRef idx="2">
            <a:srgbClr val="4F81BD">
              <a:shade val="50000"/>
            </a:srgbClr>
          </a:lnRef>
          <a:fillRef idx="1">
            <a:srgbClr val="4F81BD"/>
          </a:fillRef>
          <a:effectRef idx="0">
            <a:srgbClr val="4F81BD"/>
          </a:effectRef>
          <a:fontRef idx="minor">
            <a:sysClr val="window" lastClr="FFFFFF"/>
          </a:fontRef>
        </p:style>
        <p:txBody>
          <a:bodyPr rtlCol="0" anchor="ctr"/>
          <a:lstStyle/>
          <a:p>
            <a:pPr algn="ctr"/>
            <a:endParaRPr lang="zh-TW" altLang="en-US" sz="2800">
              <a:solidFill>
                <a:sysClr val="window" lastClr="FFFFFF"/>
              </a:solidFill>
              <a:effectLst>
                <a:outerShdw blurRad="38100" dist="38100" dir="2700000" algn="tl">
                  <a:srgbClr val="000000">
                    <a:alpha val="43137"/>
                  </a:srgbClr>
                </a:outerShdw>
              </a:effectLst>
              <a:latin typeface="DIN-BoldItalic" pitchFamily="50" charset="0"/>
            </a:endParaRPr>
          </a:p>
        </p:txBody>
      </p:sp>
      <p:sp>
        <p:nvSpPr>
          <p:cNvPr id="38" name="Freeform 336"/>
          <p:cNvSpPr>
            <a:spLocks noEditPoints="1"/>
          </p:cNvSpPr>
          <p:nvPr/>
        </p:nvSpPr>
        <p:spPr bwMode="auto">
          <a:xfrm>
            <a:off x="3965712" y="3255903"/>
            <a:ext cx="314081" cy="314081"/>
          </a:xfrm>
          <a:custGeom>
            <a:avLst/>
            <a:gdLst>
              <a:gd name="T0" fmla="*/ 0 w 90"/>
              <a:gd name="T1" fmla="*/ 40 h 90"/>
              <a:gd name="T2" fmla="*/ 40 w 90"/>
              <a:gd name="T3" fmla="*/ 0 h 90"/>
              <a:gd name="T4" fmla="*/ 40 w 90"/>
              <a:gd name="T5" fmla="*/ 90 h 90"/>
              <a:gd name="T6" fmla="*/ 0 w 90"/>
              <a:gd name="T7" fmla="*/ 50 h 90"/>
              <a:gd name="T8" fmla="*/ 40 w 90"/>
              <a:gd name="T9" fmla="*/ 90 h 90"/>
              <a:gd name="T10" fmla="*/ 33 w 90"/>
              <a:gd name="T11" fmla="*/ 10 h 90"/>
              <a:gd name="T12" fmla="*/ 9 w 90"/>
              <a:gd name="T13" fmla="*/ 33 h 90"/>
              <a:gd name="T14" fmla="*/ 33 w 90"/>
              <a:gd name="T15" fmla="*/ 83 h 90"/>
              <a:gd name="T16" fmla="*/ 9 w 90"/>
              <a:gd name="T17" fmla="*/ 57 h 90"/>
              <a:gd name="T18" fmla="*/ 33 w 90"/>
              <a:gd name="T19" fmla="*/ 83 h 90"/>
              <a:gd name="T20" fmla="*/ 16 w 90"/>
              <a:gd name="T21" fmla="*/ 26 h 90"/>
              <a:gd name="T22" fmla="*/ 26 w 90"/>
              <a:gd name="T23" fmla="*/ 17 h 90"/>
              <a:gd name="T24" fmla="*/ 26 w 90"/>
              <a:gd name="T25" fmla="*/ 74 h 90"/>
              <a:gd name="T26" fmla="*/ 16 w 90"/>
              <a:gd name="T27" fmla="*/ 67 h 90"/>
              <a:gd name="T28" fmla="*/ 26 w 90"/>
              <a:gd name="T29" fmla="*/ 74 h 90"/>
              <a:gd name="T30" fmla="*/ 49 w 90"/>
              <a:gd name="T31" fmla="*/ 40 h 90"/>
              <a:gd name="T32" fmla="*/ 90 w 90"/>
              <a:gd name="T33" fmla="*/ 0 h 90"/>
              <a:gd name="T34" fmla="*/ 90 w 90"/>
              <a:gd name="T35" fmla="*/ 74 h 90"/>
              <a:gd name="T36" fmla="*/ 66 w 90"/>
              <a:gd name="T37" fmla="*/ 67 h 90"/>
              <a:gd name="T38" fmla="*/ 57 w 90"/>
              <a:gd name="T39" fmla="*/ 90 h 90"/>
              <a:gd name="T40" fmla="*/ 49 w 90"/>
              <a:gd name="T41" fmla="*/ 50 h 90"/>
              <a:gd name="T42" fmla="*/ 73 w 90"/>
              <a:gd name="T43" fmla="*/ 57 h 90"/>
              <a:gd name="T44" fmla="*/ 83 w 90"/>
              <a:gd name="T45" fmla="*/ 50 h 90"/>
              <a:gd name="T46" fmla="*/ 90 w 90"/>
              <a:gd name="T47" fmla="*/ 74 h 90"/>
              <a:gd name="T48" fmla="*/ 83 w 90"/>
              <a:gd name="T49" fmla="*/ 10 h 90"/>
              <a:gd name="T50" fmla="*/ 57 w 90"/>
              <a:gd name="T51" fmla="*/ 33 h 90"/>
              <a:gd name="T52" fmla="*/ 73 w 90"/>
              <a:gd name="T53" fmla="*/ 26 h 90"/>
              <a:gd name="T54" fmla="*/ 66 w 90"/>
              <a:gd name="T55" fmla="*/ 17 h 90"/>
              <a:gd name="T56" fmla="*/ 73 w 90"/>
              <a:gd name="T57" fmla="*/ 26 h 90"/>
              <a:gd name="T58" fmla="*/ 66 w 90"/>
              <a:gd name="T59" fmla="*/ 90 h 90"/>
              <a:gd name="T60" fmla="*/ 73 w 90"/>
              <a:gd name="T61" fmla="*/ 83 h 90"/>
              <a:gd name="T62" fmla="*/ 90 w 90"/>
              <a:gd name="T63" fmla="*/ 90 h 90"/>
              <a:gd name="T64" fmla="*/ 83 w 90"/>
              <a:gd name="T65" fmla="*/ 83 h 90"/>
              <a:gd name="T66" fmla="*/ 90 w 90"/>
              <a:gd name="T6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90">
                <a:moveTo>
                  <a:pt x="40" y="40"/>
                </a:moveTo>
                <a:lnTo>
                  <a:pt x="0" y="40"/>
                </a:lnTo>
                <a:lnTo>
                  <a:pt x="0" y="0"/>
                </a:lnTo>
                <a:lnTo>
                  <a:pt x="40" y="0"/>
                </a:lnTo>
                <a:lnTo>
                  <a:pt x="40" y="40"/>
                </a:lnTo>
                <a:close/>
                <a:moveTo>
                  <a:pt x="40" y="90"/>
                </a:moveTo>
                <a:lnTo>
                  <a:pt x="0" y="90"/>
                </a:lnTo>
                <a:lnTo>
                  <a:pt x="0" y="50"/>
                </a:lnTo>
                <a:lnTo>
                  <a:pt x="40" y="50"/>
                </a:lnTo>
                <a:lnTo>
                  <a:pt x="40" y="90"/>
                </a:lnTo>
                <a:close/>
                <a:moveTo>
                  <a:pt x="33" y="33"/>
                </a:moveTo>
                <a:lnTo>
                  <a:pt x="33" y="10"/>
                </a:lnTo>
                <a:lnTo>
                  <a:pt x="9" y="10"/>
                </a:lnTo>
                <a:lnTo>
                  <a:pt x="9" y="33"/>
                </a:lnTo>
                <a:lnTo>
                  <a:pt x="33" y="33"/>
                </a:lnTo>
                <a:close/>
                <a:moveTo>
                  <a:pt x="33" y="83"/>
                </a:moveTo>
                <a:lnTo>
                  <a:pt x="33" y="57"/>
                </a:lnTo>
                <a:lnTo>
                  <a:pt x="9" y="57"/>
                </a:lnTo>
                <a:lnTo>
                  <a:pt x="9" y="83"/>
                </a:lnTo>
                <a:lnTo>
                  <a:pt x="33" y="83"/>
                </a:lnTo>
                <a:close/>
                <a:moveTo>
                  <a:pt x="26" y="26"/>
                </a:moveTo>
                <a:lnTo>
                  <a:pt x="16" y="26"/>
                </a:lnTo>
                <a:lnTo>
                  <a:pt x="16" y="17"/>
                </a:lnTo>
                <a:lnTo>
                  <a:pt x="26" y="17"/>
                </a:lnTo>
                <a:lnTo>
                  <a:pt x="26" y="26"/>
                </a:lnTo>
                <a:close/>
                <a:moveTo>
                  <a:pt x="26" y="74"/>
                </a:moveTo>
                <a:lnTo>
                  <a:pt x="16" y="74"/>
                </a:lnTo>
                <a:lnTo>
                  <a:pt x="16" y="67"/>
                </a:lnTo>
                <a:lnTo>
                  <a:pt x="26" y="67"/>
                </a:lnTo>
                <a:lnTo>
                  <a:pt x="26" y="74"/>
                </a:lnTo>
                <a:close/>
                <a:moveTo>
                  <a:pt x="90" y="40"/>
                </a:moveTo>
                <a:lnTo>
                  <a:pt x="49" y="40"/>
                </a:lnTo>
                <a:lnTo>
                  <a:pt x="49" y="0"/>
                </a:lnTo>
                <a:lnTo>
                  <a:pt x="90" y="0"/>
                </a:lnTo>
                <a:lnTo>
                  <a:pt x="90" y="40"/>
                </a:lnTo>
                <a:close/>
                <a:moveTo>
                  <a:pt x="90" y="74"/>
                </a:moveTo>
                <a:lnTo>
                  <a:pt x="66" y="74"/>
                </a:lnTo>
                <a:lnTo>
                  <a:pt x="66" y="67"/>
                </a:lnTo>
                <a:lnTo>
                  <a:pt x="57" y="67"/>
                </a:lnTo>
                <a:lnTo>
                  <a:pt x="57" y="90"/>
                </a:lnTo>
                <a:lnTo>
                  <a:pt x="49" y="90"/>
                </a:lnTo>
                <a:lnTo>
                  <a:pt x="49" y="50"/>
                </a:lnTo>
                <a:lnTo>
                  <a:pt x="73" y="50"/>
                </a:lnTo>
                <a:lnTo>
                  <a:pt x="73" y="57"/>
                </a:lnTo>
                <a:lnTo>
                  <a:pt x="83" y="57"/>
                </a:lnTo>
                <a:lnTo>
                  <a:pt x="83" y="50"/>
                </a:lnTo>
                <a:lnTo>
                  <a:pt x="90" y="50"/>
                </a:lnTo>
                <a:lnTo>
                  <a:pt x="90" y="74"/>
                </a:lnTo>
                <a:close/>
                <a:moveTo>
                  <a:pt x="83" y="33"/>
                </a:moveTo>
                <a:lnTo>
                  <a:pt x="83" y="10"/>
                </a:lnTo>
                <a:lnTo>
                  <a:pt x="57" y="10"/>
                </a:lnTo>
                <a:lnTo>
                  <a:pt x="57" y="33"/>
                </a:lnTo>
                <a:lnTo>
                  <a:pt x="83" y="33"/>
                </a:lnTo>
                <a:close/>
                <a:moveTo>
                  <a:pt x="73" y="26"/>
                </a:moveTo>
                <a:lnTo>
                  <a:pt x="66" y="26"/>
                </a:lnTo>
                <a:lnTo>
                  <a:pt x="66" y="17"/>
                </a:lnTo>
                <a:lnTo>
                  <a:pt x="73" y="17"/>
                </a:lnTo>
                <a:lnTo>
                  <a:pt x="73" y="26"/>
                </a:lnTo>
                <a:close/>
                <a:moveTo>
                  <a:pt x="73" y="90"/>
                </a:moveTo>
                <a:lnTo>
                  <a:pt x="66" y="90"/>
                </a:lnTo>
                <a:lnTo>
                  <a:pt x="66" y="83"/>
                </a:lnTo>
                <a:lnTo>
                  <a:pt x="73" y="83"/>
                </a:lnTo>
                <a:lnTo>
                  <a:pt x="73" y="90"/>
                </a:lnTo>
                <a:close/>
                <a:moveTo>
                  <a:pt x="90" y="90"/>
                </a:moveTo>
                <a:lnTo>
                  <a:pt x="83" y="90"/>
                </a:lnTo>
                <a:lnTo>
                  <a:pt x="83" y="83"/>
                </a:lnTo>
                <a:lnTo>
                  <a:pt x="90" y="83"/>
                </a:lnTo>
                <a:lnTo>
                  <a:pt x="90" y="90"/>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39" name="Freeform 460"/>
          <p:cNvSpPr>
            <a:spLocks noEditPoints="1"/>
          </p:cNvSpPr>
          <p:nvPr/>
        </p:nvSpPr>
        <p:spPr bwMode="auto">
          <a:xfrm>
            <a:off x="7081702" y="2473186"/>
            <a:ext cx="438299" cy="357381"/>
          </a:xfrm>
          <a:custGeom>
            <a:avLst/>
            <a:gdLst>
              <a:gd name="T0" fmla="*/ 37 w 55"/>
              <a:gd name="T1" fmla="*/ 13 h 45"/>
              <a:gd name="T2" fmla="*/ 21 w 55"/>
              <a:gd name="T3" fmla="*/ 29 h 45"/>
              <a:gd name="T4" fmla="*/ 21 w 55"/>
              <a:gd name="T5" fmla="*/ 33 h 45"/>
              <a:gd name="T6" fmla="*/ 20 w 55"/>
              <a:gd name="T7" fmla="*/ 33 h 45"/>
              <a:gd name="T8" fmla="*/ 13 w 55"/>
              <a:gd name="T9" fmla="*/ 32 h 45"/>
              <a:gd name="T10" fmla="*/ 6 w 55"/>
              <a:gd name="T11" fmla="*/ 35 h 45"/>
              <a:gd name="T12" fmla="*/ 8 w 55"/>
              <a:gd name="T13" fmla="*/ 30 h 45"/>
              <a:gd name="T14" fmla="*/ 0 w 55"/>
              <a:gd name="T15" fmla="*/ 16 h 45"/>
              <a:gd name="T16" fmla="*/ 20 w 55"/>
              <a:gd name="T17" fmla="*/ 0 h 45"/>
              <a:gd name="T18" fmla="*/ 39 w 55"/>
              <a:gd name="T19" fmla="*/ 14 h 45"/>
              <a:gd name="T20" fmla="*/ 37 w 55"/>
              <a:gd name="T21" fmla="*/ 13 h 45"/>
              <a:gd name="T22" fmla="*/ 13 w 55"/>
              <a:gd name="T23" fmla="*/ 8 h 45"/>
              <a:gd name="T24" fmla="*/ 10 w 55"/>
              <a:gd name="T25" fmla="*/ 11 h 45"/>
              <a:gd name="T26" fmla="*/ 13 w 55"/>
              <a:gd name="T27" fmla="*/ 13 h 45"/>
              <a:gd name="T28" fmla="*/ 16 w 55"/>
              <a:gd name="T29" fmla="*/ 11 h 45"/>
              <a:gd name="T30" fmla="*/ 13 w 55"/>
              <a:gd name="T31" fmla="*/ 8 h 45"/>
              <a:gd name="T32" fmla="*/ 48 w 55"/>
              <a:gd name="T33" fmla="*/ 40 h 45"/>
              <a:gd name="T34" fmla="*/ 50 w 55"/>
              <a:gd name="T35" fmla="*/ 45 h 45"/>
              <a:gd name="T36" fmla="*/ 44 w 55"/>
              <a:gd name="T37" fmla="*/ 42 h 45"/>
              <a:gd name="T38" fmla="*/ 38 w 55"/>
              <a:gd name="T39" fmla="*/ 43 h 45"/>
              <a:gd name="T40" fmla="*/ 22 w 55"/>
              <a:gd name="T41" fmla="*/ 29 h 45"/>
              <a:gd name="T42" fmla="*/ 38 w 55"/>
              <a:gd name="T43" fmla="*/ 14 h 45"/>
              <a:gd name="T44" fmla="*/ 55 w 55"/>
              <a:gd name="T45" fmla="*/ 29 h 45"/>
              <a:gd name="T46" fmla="*/ 48 w 55"/>
              <a:gd name="T47" fmla="*/ 40 h 45"/>
              <a:gd name="T48" fmla="*/ 27 w 55"/>
              <a:gd name="T49" fmla="*/ 8 h 45"/>
              <a:gd name="T50" fmla="*/ 24 w 55"/>
              <a:gd name="T51" fmla="*/ 11 h 45"/>
              <a:gd name="T52" fmla="*/ 27 w 55"/>
              <a:gd name="T53" fmla="*/ 13 h 45"/>
              <a:gd name="T54" fmla="*/ 29 w 55"/>
              <a:gd name="T55" fmla="*/ 11 h 45"/>
              <a:gd name="T56" fmla="*/ 27 w 55"/>
              <a:gd name="T57" fmla="*/ 8 h 45"/>
              <a:gd name="T58" fmla="*/ 33 w 55"/>
              <a:gd name="T59" fmla="*/ 22 h 45"/>
              <a:gd name="T60" fmla="*/ 31 w 55"/>
              <a:gd name="T61" fmla="*/ 24 h 45"/>
              <a:gd name="T62" fmla="*/ 33 w 55"/>
              <a:gd name="T63" fmla="*/ 26 h 45"/>
              <a:gd name="T64" fmla="*/ 36 w 55"/>
              <a:gd name="T65" fmla="*/ 24 h 45"/>
              <a:gd name="T66" fmla="*/ 33 w 55"/>
              <a:gd name="T67" fmla="*/ 22 h 45"/>
              <a:gd name="T68" fmla="*/ 44 w 55"/>
              <a:gd name="T69" fmla="*/ 22 h 45"/>
              <a:gd name="T70" fmla="*/ 42 w 55"/>
              <a:gd name="T71" fmla="*/ 24 h 45"/>
              <a:gd name="T72" fmla="*/ 44 w 55"/>
              <a:gd name="T73" fmla="*/ 26 h 45"/>
              <a:gd name="T74" fmla="*/ 46 w 55"/>
              <a:gd name="T75" fmla="*/ 24 h 45"/>
              <a:gd name="T76" fmla="*/ 44 w 55"/>
              <a:gd name="T77" fmla="*/ 2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45">
                <a:moveTo>
                  <a:pt x="37" y="13"/>
                </a:moveTo>
                <a:cubicBezTo>
                  <a:pt x="28" y="13"/>
                  <a:pt x="21" y="20"/>
                  <a:pt x="21" y="29"/>
                </a:cubicBezTo>
                <a:cubicBezTo>
                  <a:pt x="21" y="30"/>
                  <a:pt x="21" y="32"/>
                  <a:pt x="21" y="33"/>
                </a:cubicBezTo>
                <a:cubicBezTo>
                  <a:pt x="21" y="33"/>
                  <a:pt x="20" y="33"/>
                  <a:pt x="20" y="33"/>
                </a:cubicBezTo>
                <a:cubicBezTo>
                  <a:pt x="17" y="33"/>
                  <a:pt x="15" y="32"/>
                  <a:pt x="13" y="32"/>
                </a:cubicBezTo>
                <a:cubicBezTo>
                  <a:pt x="6" y="35"/>
                  <a:pt x="6" y="35"/>
                  <a:pt x="6" y="35"/>
                </a:cubicBezTo>
                <a:cubicBezTo>
                  <a:pt x="8" y="30"/>
                  <a:pt x="8" y="30"/>
                  <a:pt x="8" y="30"/>
                </a:cubicBezTo>
                <a:cubicBezTo>
                  <a:pt x="3" y="26"/>
                  <a:pt x="0" y="22"/>
                  <a:pt x="0" y="16"/>
                </a:cubicBezTo>
                <a:cubicBezTo>
                  <a:pt x="0" y="7"/>
                  <a:pt x="9" y="0"/>
                  <a:pt x="20" y="0"/>
                </a:cubicBezTo>
                <a:cubicBezTo>
                  <a:pt x="29" y="0"/>
                  <a:pt x="37" y="6"/>
                  <a:pt x="39" y="14"/>
                </a:cubicBezTo>
                <a:cubicBezTo>
                  <a:pt x="39" y="13"/>
                  <a:pt x="38" y="13"/>
                  <a:pt x="37" y="13"/>
                </a:cubicBezTo>
                <a:close/>
                <a:moveTo>
                  <a:pt x="13" y="8"/>
                </a:moveTo>
                <a:cubicBezTo>
                  <a:pt x="12" y="8"/>
                  <a:pt x="10" y="9"/>
                  <a:pt x="10" y="11"/>
                </a:cubicBezTo>
                <a:cubicBezTo>
                  <a:pt x="10" y="12"/>
                  <a:pt x="12" y="13"/>
                  <a:pt x="13" y="13"/>
                </a:cubicBezTo>
                <a:cubicBezTo>
                  <a:pt x="15" y="13"/>
                  <a:pt x="16" y="12"/>
                  <a:pt x="16" y="11"/>
                </a:cubicBezTo>
                <a:cubicBezTo>
                  <a:pt x="16" y="9"/>
                  <a:pt x="15" y="8"/>
                  <a:pt x="13" y="8"/>
                </a:cubicBezTo>
                <a:close/>
                <a:moveTo>
                  <a:pt x="48" y="40"/>
                </a:moveTo>
                <a:cubicBezTo>
                  <a:pt x="50" y="45"/>
                  <a:pt x="50" y="45"/>
                  <a:pt x="50" y="45"/>
                </a:cubicBezTo>
                <a:cubicBezTo>
                  <a:pt x="44" y="42"/>
                  <a:pt x="44" y="42"/>
                  <a:pt x="44" y="42"/>
                </a:cubicBezTo>
                <a:cubicBezTo>
                  <a:pt x="42" y="42"/>
                  <a:pt x="40" y="43"/>
                  <a:pt x="38" y="43"/>
                </a:cubicBezTo>
                <a:cubicBezTo>
                  <a:pt x="29" y="43"/>
                  <a:pt x="22" y="36"/>
                  <a:pt x="22" y="29"/>
                </a:cubicBezTo>
                <a:cubicBezTo>
                  <a:pt x="22" y="21"/>
                  <a:pt x="29" y="14"/>
                  <a:pt x="38" y="14"/>
                </a:cubicBezTo>
                <a:cubicBezTo>
                  <a:pt x="47" y="14"/>
                  <a:pt x="55" y="21"/>
                  <a:pt x="55" y="29"/>
                </a:cubicBezTo>
                <a:cubicBezTo>
                  <a:pt x="55" y="33"/>
                  <a:pt x="52" y="37"/>
                  <a:pt x="48" y="40"/>
                </a:cubicBezTo>
                <a:close/>
                <a:moveTo>
                  <a:pt x="27" y="8"/>
                </a:moveTo>
                <a:cubicBezTo>
                  <a:pt x="25" y="8"/>
                  <a:pt x="24" y="9"/>
                  <a:pt x="24" y="11"/>
                </a:cubicBezTo>
                <a:cubicBezTo>
                  <a:pt x="24" y="12"/>
                  <a:pt x="25" y="13"/>
                  <a:pt x="27" y="13"/>
                </a:cubicBezTo>
                <a:cubicBezTo>
                  <a:pt x="28" y="13"/>
                  <a:pt x="29" y="12"/>
                  <a:pt x="29" y="11"/>
                </a:cubicBezTo>
                <a:cubicBezTo>
                  <a:pt x="29" y="9"/>
                  <a:pt x="28" y="8"/>
                  <a:pt x="27" y="8"/>
                </a:cubicBezTo>
                <a:close/>
                <a:moveTo>
                  <a:pt x="33" y="22"/>
                </a:moveTo>
                <a:cubicBezTo>
                  <a:pt x="32" y="22"/>
                  <a:pt x="31" y="23"/>
                  <a:pt x="31" y="24"/>
                </a:cubicBezTo>
                <a:cubicBezTo>
                  <a:pt x="31" y="25"/>
                  <a:pt x="32" y="26"/>
                  <a:pt x="33" y="26"/>
                </a:cubicBezTo>
                <a:cubicBezTo>
                  <a:pt x="35" y="26"/>
                  <a:pt x="36" y="25"/>
                  <a:pt x="36" y="24"/>
                </a:cubicBezTo>
                <a:cubicBezTo>
                  <a:pt x="36" y="23"/>
                  <a:pt x="35" y="22"/>
                  <a:pt x="33" y="22"/>
                </a:cubicBezTo>
                <a:close/>
                <a:moveTo>
                  <a:pt x="44" y="22"/>
                </a:moveTo>
                <a:cubicBezTo>
                  <a:pt x="43" y="22"/>
                  <a:pt x="42" y="23"/>
                  <a:pt x="42" y="24"/>
                </a:cubicBezTo>
                <a:cubicBezTo>
                  <a:pt x="42" y="25"/>
                  <a:pt x="43" y="26"/>
                  <a:pt x="44" y="26"/>
                </a:cubicBezTo>
                <a:cubicBezTo>
                  <a:pt x="45" y="26"/>
                  <a:pt x="46" y="25"/>
                  <a:pt x="46" y="24"/>
                </a:cubicBezTo>
                <a:cubicBezTo>
                  <a:pt x="46" y="23"/>
                  <a:pt x="45" y="22"/>
                  <a:pt x="44" y="22"/>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40" name="Freeform 459"/>
          <p:cNvSpPr>
            <a:spLocks noEditPoints="1"/>
          </p:cNvSpPr>
          <p:nvPr/>
        </p:nvSpPr>
        <p:spPr bwMode="auto">
          <a:xfrm>
            <a:off x="8030062" y="3360790"/>
            <a:ext cx="420039" cy="345695"/>
          </a:xfrm>
          <a:custGeom>
            <a:avLst/>
            <a:gdLst>
              <a:gd name="T0" fmla="*/ 20 w 48"/>
              <a:gd name="T1" fmla="*/ 39 h 39"/>
              <a:gd name="T2" fmla="*/ 0 w 48"/>
              <a:gd name="T3" fmla="*/ 26 h 39"/>
              <a:gd name="T4" fmla="*/ 7 w 48"/>
              <a:gd name="T5" fmla="*/ 13 h 39"/>
              <a:gd name="T6" fmla="*/ 22 w 48"/>
              <a:gd name="T7" fmla="*/ 7 h 39"/>
              <a:gd name="T8" fmla="*/ 23 w 48"/>
              <a:gd name="T9" fmla="*/ 12 h 39"/>
              <a:gd name="T10" fmla="*/ 24 w 48"/>
              <a:gd name="T11" fmla="*/ 13 h 39"/>
              <a:gd name="T12" fmla="*/ 35 w 48"/>
              <a:gd name="T13" fmla="*/ 13 h 39"/>
              <a:gd name="T14" fmla="*/ 35 w 48"/>
              <a:gd name="T15" fmla="*/ 18 h 39"/>
              <a:gd name="T16" fmla="*/ 36 w 48"/>
              <a:gd name="T17" fmla="*/ 19 h 39"/>
              <a:gd name="T18" fmla="*/ 41 w 48"/>
              <a:gd name="T19" fmla="*/ 25 h 39"/>
              <a:gd name="T20" fmla="*/ 20 w 48"/>
              <a:gd name="T21" fmla="*/ 39 h 39"/>
              <a:gd name="T22" fmla="*/ 18 w 48"/>
              <a:gd name="T23" fmla="*/ 17 h 39"/>
              <a:gd name="T24" fmla="*/ 4 w 48"/>
              <a:gd name="T25" fmla="*/ 28 h 39"/>
              <a:gd name="T26" fmla="*/ 20 w 48"/>
              <a:gd name="T27" fmla="*/ 36 h 39"/>
              <a:gd name="T28" fmla="*/ 33 w 48"/>
              <a:gd name="T29" fmla="*/ 25 h 39"/>
              <a:gd name="T30" fmla="*/ 18 w 48"/>
              <a:gd name="T31" fmla="*/ 17 h 39"/>
              <a:gd name="T32" fmla="*/ 15 w 48"/>
              <a:gd name="T33" fmla="*/ 34 h 39"/>
              <a:gd name="T34" fmla="*/ 11 w 48"/>
              <a:gd name="T35" fmla="*/ 26 h 39"/>
              <a:gd name="T36" fmla="*/ 20 w 48"/>
              <a:gd name="T37" fmla="*/ 21 h 39"/>
              <a:gd name="T38" fmla="*/ 25 w 48"/>
              <a:gd name="T39" fmla="*/ 30 h 39"/>
              <a:gd name="T40" fmla="*/ 15 w 48"/>
              <a:gd name="T41" fmla="*/ 34 h 39"/>
              <a:gd name="T42" fmla="*/ 17 w 48"/>
              <a:gd name="T43" fmla="*/ 27 h 39"/>
              <a:gd name="T44" fmla="*/ 13 w 48"/>
              <a:gd name="T45" fmla="*/ 28 h 39"/>
              <a:gd name="T46" fmla="*/ 14 w 48"/>
              <a:gd name="T47" fmla="*/ 31 h 39"/>
              <a:gd name="T48" fmla="*/ 18 w 48"/>
              <a:gd name="T49" fmla="*/ 30 h 39"/>
              <a:gd name="T50" fmla="*/ 17 w 48"/>
              <a:gd name="T51" fmla="*/ 27 h 39"/>
              <a:gd name="T52" fmla="*/ 20 w 48"/>
              <a:gd name="T53" fmla="*/ 26 h 39"/>
              <a:gd name="T54" fmla="*/ 18 w 48"/>
              <a:gd name="T55" fmla="*/ 26 h 39"/>
              <a:gd name="T56" fmla="*/ 19 w 48"/>
              <a:gd name="T57" fmla="*/ 27 h 39"/>
              <a:gd name="T58" fmla="*/ 20 w 48"/>
              <a:gd name="T59" fmla="*/ 27 h 39"/>
              <a:gd name="T60" fmla="*/ 20 w 48"/>
              <a:gd name="T61" fmla="*/ 26 h 39"/>
              <a:gd name="T62" fmla="*/ 47 w 48"/>
              <a:gd name="T63" fmla="*/ 17 h 39"/>
              <a:gd name="T64" fmla="*/ 45 w 48"/>
              <a:gd name="T65" fmla="*/ 18 h 39"/>
              <a:gd name="T66" fmla="*/ 43 w 48"/>
              <a:gd name="T67" fmla="*/ 16 h 39"/>
              <a:gd name="T68" fmla="*/ 42 w 48"/>
              <a:gd name="T69" fmla="*/ 7 h 39"/>
              <a:gd name="T70" fmla="*/ 33 w 48"/>
              <a:gd name="T71" fmla="*/ 4 h 39"/>
              <a:gd name="T72" fmla="*/ 31 w 48"/>
              <a:gd name="T73" fmla="*/ 3 h 39"/>
              <a:gd name="T74" fmla="*/ 32 w 48"/>
              <a:gd name="T75" fmla="*/ 0 h 39"/>
              <a:gd name="T76" fmla="*/ 44 w 48"/>
              <a:gd name="T77" fmla="*/ 4 h 39"/>
              <a:gd name="T78" fmla="*/ 47 w 48"/>
              <a:gd name="T79" fmla="*/ 17 h 39"/>
              <a:gd name="T80" fmla="*/ 41 w 48"/>
              <a:gd name="T81" fmla="*/ 15 h 39"/>
              <a:gd name="T82" fmla="*/ 39 w 48"/>
              <a:gd name="T83" fmla="*/ 16 h 39"/>
              <a:gd name="T84" fmla="*/ 38 w 48"/>
              <a:gd name="T85" fmla="*/ 14 h 39"/>
              <a:gd name="T86" fmla="*/ 37 w 48"/>
              <a:gd name="T87" fmla="*/ 11 h 39"/>
              <a:gd name="T88" fmla="*/ 34 w 48"/>
              <a:gd name="T89" fmla="*/ 10 h 39"/>
              <a:gd name="T90" fmla="*/ 32 w 48"/>
              <a:gd name="T91" fmla="*/ 9 h 39"/>
              <a:gd name="T92" fmla="*/ 34 w 48"/>
              <a:gd name="T93" fmla="*/ 7 h 39"/>
              <a:gd name="T94" fmla="*/ 39 w 48"/>
              <a:gd name="T95" fmla="*/ 9 h 39"/>
              <a:gd name="T96" fmla="*/ 41 w 48"/>
              <a:gd name="T97" fmla="*/ 1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8" h="39">
                <a:moveTo>
                  <a:pt x="20" y="39"/>
                </a:moveTo>
                <a:cubicBezTo>
                  <a:pt x="10" y="39"/>
                  <a:pt x="0" y="34"/>
                  <a:pt x="0" y="26"/>
                </a:cubicBezTo>
                <a:cubicBezTo>
                  <a:pt x="0" y="22"/>
                  <a:pt x="2" y="17"/>
                  <a:pt x="7" y="13"/>
                </a:cubicBezTo>
                <a:cubicBezTo>
                  <a:pt x="13" y="7"/>
                  <a:pt x="20" y="4"/>
                  <a:pt x="22" y="7"/>
                </a:cubicBezTo>
                <a:cubicBezTo>
                  <a:pt x="24" y="8"/>
                  <a:pt x="24" y="10"/>
                  <a:pt x="23" y="12"/>
                </a:cubicBezTo>
                <a:cubicBezTo>
                  <a:pt x="23" y="14"/>
                  <a:pt x="24" y="13"/>
                  <a:pt x="24" y="13"/>
                </a:cubicBezTo>
                <a:cubicBezTo>
                  <a:pt x="29" y="11"/>
                  <a:pt x="33" y="11"/>
                  <a:pt x="35" y="13"/>
                </a:cubicBezTo>
                <a:cubicBezTo>
                  <a:pt x="36" y="14"/>
                  <a:pt x="36" y="16"/>
                  <a:pt x="35" y="18"/>
                </a:cubicBezTo>
                <a:cubicBezTo>
                  <a:pt x="34" y="19"/>
                  <a:pt x="35" y="19"/>
                  <a:pt x="36" y="19"/>
                </a:cubicBezTo>
                <a:cubicBezTo>
                  <a:pt x="38" y="20"/>
                  <a:pt x="41" y="22"/>
                  <a:pt x="41" y="25"/>
                </a:cubicBezTo>
                <a:cubicBezTo>
                  <a:pt x="41" y="32"/>
                  <a:pt x="33" y="39"/>
                  <a:pt x="20" y="39"/>
                </a:cubicBezTo>
                <a:close/>
                <a:moveTo>
                  <a:pt x="18" y="17"/>
                </a:moveTo>
                <a:cubicBezTo>
                  <a:pt x="10" y="18"/>
                  <a:pt x="4" y="23"/>
                  <a:pt x="4" y="28"/>
                </a:cubicBezTo>
                <a:cubicBezTo>
                  <a:pt x="5" y="33"/>
                  <a:pt x="12" y="37"/>
                  <a:pt x="20" y="36"/>
                </a:cubicBezTo>
                <a:cubicBezTo>
                  <a:pt x="28" y="35"/>
                  <a:pt x="34" y="31"/>
                  <a:pt x="33" y="25"/>
                </a:cubicBezTo>
                <a:cubicBezTo>
                  <a:pt x="33" y="20"/>
                  <a:pt x="26" y="17"/>
                  <a:pt x="18" y="17"/>
                </a:cubicBezTo>
                <a:close/>
                <a:moveTo>
                  <a:pt x="15" y="34"/>
                </a:moveTo>
                <a:cubicBezTo>
                  <a:pt x="11" y="33"/>
                  <a:pt x="9" y="29"/>
                  <a:pt x="11" y="26"/>
                </a:cubicBezTo>
                <a:cubicBezTo>
                  <a:pt x="12" y="22"/>
                  <a:pt x="17" y="20"/>
                  <a:pt x="20" y="21"/>
                </a:cubicBezTo>
                <a:cubicBezTo>
                  <a:pt x="24" y="22"/>
                  <a:pt x="26" y="26"/>
                  <a:pt x="25" y="30"/>
                </a:cubicBezTo>
                <a:cubicBezTo>
                  <a:pt x="23" y="33"/>
                  <a:pt x="19" y="35"/>
                  <a:pt x="15" y="34"/>
                </a:cubicBezTo>
                <a:close/>
                <a:moveTo>
                  <a:pt x="17" y="27"/>
                </a:moveTo>
                <a:cubicBezTo>
                  <a:pt x="16" y="26"/>
                  <a:pt x="14" y="27"/>
                  <a:pt x="13" y="28"/>
                </a:cubicBezTo>
                <a:cubicBezTo>
                  <a:pt x="12" y="29"/>
                  <a:pt x="13" y="31"/>
                  <a:pt x="14" y="31"/>
                </a:cubicBezTo>
                <a:cubicBezTo>
                  <a:pt x="15" y="32"/>
                  <a:pt x="17" y="31"/>
                  <a:pt x="18" y="30"/>
                </a:cubicBezTo>
                <a:cubicBezTo>
                  <a:pt x="18" y="29"/>
                  <a:pt x="18" y="27"/>
                  <a:pt x="17" y="27"/>
                </a:cubicBezTo>
                <a:close/>
                <a:moveTo>
                  <a:pt x="20" y="26"/>
                </a:moveTo>
                <a:cubicBezTo>
                  <a:pt x="19" y="25"/>
                  <a:pt x="19" y="26"/>
                  <a:pt x="18" y="26"/>
                </a:cubicBezTo>
                <a:cubicBezTo>
                  <a:pt x="18" y="27"/>
                  <a:pt x="18" y="27"/>
                  <a:pt x="19" y="27"/>
                </a:cubicBezTo>
                <a:cubicBezTo>
                  <a:pt x="19" y="28"/>
                  <a:pt x="20" y="27"/>
                  <a:pt x="20" y="27"/>
                </a:cubicBezTo>
                <a:cubicBezTo>
                  <a:pt x="20" y="26"/>
                  <a:pt x="20" y="26"/>
                  <a:pt x="20" y="26"/>
                </a:cubicBezTo>
                <a:close/>
                <a:moveTo>
                  <a:pt x="47" y="17"/>
                </a:moveTo>
                <a:cubicBezTo>
                  <a:pt x="47" y="18"/>
                  <a:pt x="46" y="18"/>
                  <a:pt x="45" y="18"/>
                </a:cubicBezTo>
                <a:cubicBezTo>
                  <a:pt x="44" y="18"/>
                  <a:pt x="43" y="17"/>
                  <a:pt x="43" y="16"/>
                </a:cubicBezTo>
                <a:cubicBezTo>
                  <a:pt x="44" y="13"/>
                  <a:pt x="44" y="9"/>
                  <a:pt x="42" y="7"/>
                </a:cubicBezTo>
                <a:cubicBezTo>
                  <a:pt x="39" y="4"/>
                  <a:pt x="36" y="3"/>
                  <a:pt x="33" y="4"/>
                </a:cubicBezTo>
                <a:cubicBezTo>
                  <a:pt x="32" y="4"/>
                  <a:pt x="31" y="4"/>
                  <a:pt x="31" y="3"/>
                </a:cubicBezTo>
                <a:cubicBezTo>
                  <a:pt x="31" y="2"/>
                  <a:pt x="31" y="1"/>
                  <a:pt x="32" y="0"/>
                </a:cubicBezTo>
                <a:cubicBezTo>
                  <a:pt x="36" y="0"/>
                  <a:pt x="41" y="1"/>
                  <a:pt x="44" y="4"/>
                </a:cubicBezTo>
                <a:cubicBezTo>
                  <a:pt x="47" y="8"/>
                  <a:pt x="48" y="13"/>
                  <a:pt x="47" y="17"/>
                </a:cubicBezTo>
                <a:close/>
                <a:moveTo>
                  <a:pt x="41" y="15"/>
                </a:moveTo>
                <a:cubicBezTo>
                  <a:pt x="40" y="16"/>
                  <a:pt x="40" y="16"/>
                  <a:pt x="39" y="16"/>
                </a:cubicBezTo>
                <a:cubicBezTo>
                  <a:pt x="38" y="16"/>
                  <a:pt x="37" y="15"/>
                  <a:pt x="38" y="14"/>
                </a:cubicBezTo>
                <a:cubicBezTo>
                  <a:pt x="38" y="13"/>
                  <a:pt x="38" y="12"/>
                  <a:pt x="37" y="11"/>
                </a:cubicBezTo>
                <a:cubicBezTo>
                  <a:pt x="36" y="10"/>
                  <a:pt x="35" y="10"/>
                  <a:pt x="34" y="10"/>
                </a:cubicBezTo>
                <a:cubicBezTo>
                  <a:pt x="33" y="10"/>
                  <a:pt x="32" y="10"/>
                  <a:pt x="32" y="9"/>
                </a:cubicBezTo>
                <a:cubicBezTo>
                  <a:pt x="32" y="8"/>
                  <a:pt x="33" y="7"/>
                  <a:pt x="34" y="7"/>
                </a:cubicBezTo>
                <a:cubicBezTo>
                  <a:pt x="36" y="6"/>
                  <a:pt x="38" y="7"/>
                  <a:pt x="39" y="9"/>
                </a:cubicBezTo>
                <a:cubicBezTo>
                  <a:pt x="41" y="10"/>
                  <a:pt x="41" y="13"/>
                  <a:pt x="41" y="15"/>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41" name="Freeform 453"/>
          <p:cNvSpPr>
            <a:spLocks noEditPoints="1"/>
          </p:cNvSpPr>
          <p:nvPr/>
        </p:nvSpPr>
        <p:spPr bwMode="auto">
          <a:xfrm>
            <a:off x="3788510" y="4642550"/>
            <a:ext cx="333203" cy="308290"/>
          </a:xfrm>
          <a:custGeom>
            <a:avLst/>
            <a:gdLst>
              <a:gd name="T0" fmla="*/ 45 w 45"/>
              <a:gd name="T1" fmla="*/ 13 h 42"/>
              <a:gd name="T2" fmla="*/ 30 w 45"/>
              <a:gd name="T3" fmla="*/ 24 h 42"/>
              <a:gd name="T4" fmla="*/ 28 w 45"/>
              <a:gd name="T5" fmla="*/ 27 h 42"/>
              <a:gd name="T6" fmla="*/ 26 w 45"/>
              <a:gd name="T7" fmla="*/ 31 h 42"/>
              <a:gd name="T8" fmla="*/ 29 w 45"/>
              <a:gd name="T9" fmla="*/ 35 h 42"/>
              <a:gd name="T10" fmla="*/ 35 w 45"/>
              <a:gd name="T11" fmla="*/ 39 h 42"/>
              <a:gd name="T12" fmla="*/ 35 w 45"/>
              <a:gd name="T13" fmla="*/ 41 h 42"/>
              <a:gd name="T14" fmla="*/ 34 w 45"/>
              <a:gd name="T15" fmla="*/ 42 h 42"/>
              <a:gd name="T16" fmla="*/ 11 w 45"/>
              <a:gd name="T17" fmla="*/ 42 h 42"/>
              <a:gd name="T18" fmla="*/ 11 w 45"/>
              <a:gd name="T19" fmla="*/ 41 h 42"/>
              <a:gd name="T20" fmla="*/ 11 w 45"/>
              <a:gd name="T21" fmla="*/ 39 h 42"/>
              <a:gd name="T22" fmla="*/ 16 w 45"/>
              <a:gd name="T23" fmla="*/ 35 h 42"/>
              <a:gd name="T24" fmla="*/ 19 w 45"/>
              <a:gd name="T25" fmla="*/ 31 h 42"/>
              <a:gd name="T26" fmla="*/ 17 w 45"/>
              <a:gd name="T27" fmla="*/ 27 h 42"/>
              <a:gd name="T28" fmla="*/ 15 w 45"/>
              <a:gd name="T29" fmla="*/ 24 h 42"/>
              <a:gd name="T30" fmla="*/ 0 w 45"/>
              <a:gd name="T31" fmla="*/ 13 h 42"/>
              <a:gd name="T32" fmla="*/ 0 w 45"/>
              <a:gd name="T33" fmla="*/ 10 h 42"/>
              <a:gd name="T34" fmla="*/ 3 w 45"/>
              <a:gd name="T35" fmla="*/ 7 h 42"/>
              <a:gd name="T36" fmla="*/ 11 w 45"/>
              <a:gd name="T37" fmla="*/ 7 h 42"/>
              <a:gd name="T38" fmla="*/ 11 w 45"/>
              <a:gd name="T39" fmla="*/ 5 h 42"/>
              <a:gd name="T40" fmla="*/ 15 w 45"/>
              <a:gd name="T41" fmla="*/ 0 h 42"/>
              <a:gd name="T42" fmla="*/ 30 w 45"/>
              <a:gd name="T43" fmla="*/ 0 h 42"/>
              <a:gd name="T44" fmla="*/ 35 w 45"/>
              <a:gd name="T45" fmla="*/ 5 h 42"/>
              <a:gd name="T46" fmla="*/ 35 w 45"/>
              <a:gd name="T47" fmla="*/ 7 h 42"/>
              <a:gd name="T48" fmla="*/ 42 w 45"/>
              <a:gd name="T49" fmla="*/ 7 h 42"/>
              <a:gd name="T50" fmla="*/ 45 w 45"/>
              <a:gd name="T51" fmla="*/ 10 h 42"/>
              <a:gd name="T52" fmla="*/ 45 w 45"/>
              <a:gd name="T53" fmla="*/ 13 h 42"/>
              <a:gd name="T54" fmla="*/ 11 w 45"/>
              <a:gd name="T55" fmla="*/ 11 h 42"/>
              <a:gd name="T56" fmla="*/ 4 w 45"/>
              <a:gd name="T57" fmla="*/ 11 h 42"/>
              <a:gd name="T58" fmla="*/ 4 w 45"/>
              <a:gd name="T59" fmla="*/ 13 h 42"/>
              <a:gd name="T60" fmla="*/ 13 w 45"/>
              <a:gd name="T61" fmla="*/ 21 h 42"/>
              <a:gd name="T62" fmla="*/ 11 w 45"/>
              <a:gd name="T63" fmla="*/ 11 h 42"/>
              <a:gd name="T64" fmla="*/ 41 w 45"/>
              <a:gd name="T65" fmla="*/ 11 h 42"/>
              <a:gd name="T66" fmla="*/ 35 w 45"/>
              <a:gd name="T67" fmla="*/ 11 h 42"/>
              <a:gd name="T68" fmla="*/ 33 w 45"/>
              <a:gd name="T69" fmla="*/ 21 h 42"/>
              <a:gd name="T70" fmla="*/ 41 w 45"/>
              <a:gd name="T71" fmla="*/ 13 h 42"/>
              <a:gd name="T72" fmla="*/ 41 w 45"/>
              <a:gd name="T73"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5" h="42">
                <a:moveTo>
                  <a:pt x="45" y="13"/>
                </a:moveTo>
                <a:cubicBezTo>
                  <a:pt x="45" y="18"/>
                  <a:pt x="39" y="24"/>
                  <a:pt x="30" y="24"/>
                </a:cubicBezTo>
                <a:cubicBezTo>
                  <a:pt x="29" y="26"/>
                  <a:pt x="28" y="27"/>
                  <a:pt x="28" y="27"/>
                </a:cubicBezTo>
                <a:cubicBezTo>
                  <a:pt x="26" y="28"/>
                  <a:pt x="26" y="30"/>
                  <a:pt x="26" y="31"/>
                </a:cubicBezTo>
                <a:cubicBezTo>
                  <a:pt x="26" y="33"/>
                  <a:pt x="27" y="35"/>
                  <a:pt x="29" y="35"/>
                </a:cubicBezTo>
                <a:cubicBezTo>
                  <a:pt x="32" y="35"/>
                  <a:pt x="35" y="36"/>
                  <a:pt x="35" y="39"/>
                </a:cubicBezTo>
                <a:cubicBezTo>
                  <a:pt x="35" y="41"/>
                  <a:pt x="35" y="41"/>
                  <a:pt x="35" y="41"/>
                </a:cubicBezTo>
                <a:cubicBezTo>
                  <a:pt x="35" y="41"/>
                  <a:pt x="34" y="42"/>
                  <a:pt x="34" y="42"/>
                </a:cubicBezTo>
                <a:cubicBezTo>
                  <a:pt x="11" y="42"/>
                  <a:pt x="11" y="42"/>
                  <a:pt x="11" y="42"/>
                </a:cubicBezTo>
                <a:cubicBezTo>
                  <a:pt x="11" y="42"/>
                  <a:pt x="11" y="41"/>
                  <a:pt x="11" y="41"/>
                </a:cubicBezTo>
                <a:cubicBezTo>
                  <a:pt x="11" y="39"/>
                  <a:pt x="11" y="39"/>
                  <a:pt x="11" y="39"/>
                </a:cubicBezTo>
                <a:cubicBezTo>
                  <a:pt x="11" y="36"/>
                  <a:pt x="13" y="35"/>
                  <a:pt x="16" y="35"/>
                </a:cubicBezTo>
                <a:cubicBezTo>
                  <a:pt x="18" y="35"/>
                  <a:pt x="19" y="33"/>
                  <a:pt x="19" y="31"/>
                </a:cubicBezTo>
                <a:cubicBezTo>
                  <a:pt x="19" y="30"/>
                  <a:pt x="19" y="28"/>
                  <a:pt x="17" y="27"/>
                </a:cubicBezTo>
                <a:cubicBezTo>
                  <a:pt x="17" y="27"/>
                  <a:pt x="16" y="26"/>
                  <a:pt x="15" y="24"/>
                </a:cubicBezTo>
                <a:cubicBezTo>
                  <a:pt x="6" y="24"/>
                  <a:pt x="0" y="18"/>
                  <a:pt x="0" y="13"/>
                </a:cubicBezTo>
                <a:cubicBezTo>
                  <a:pt x="0" y="10"/>
                  <a:pt x="0" y="10"/>
                  <a:pt x="0" y="10"/>
                </a:cubicBezTo>
                <a:cubicBezTo>
                  <a:pt x="0" y="8"/>
                  <a:pt x="1" y="7"/>
                  <a:pt x="3" y="7"/>
                </a:cubicBezTo>
                <a:cubicBezTo>
                  <a:pt x="11" y="7"/>
                  <a:pt x="11" y="7"/>
                  <a:pt x="11" y="7"/>
                </a:cubicBezTo>
                <a:cubicBezTo>
                  <a:pt x="11" y="5"/>
                  <a:pt x="11" y="5"/>
                  <a:pt x="11" y="5"/>
                </a:cubicBezTo>
                <a:cubicBezTo>
                  <a:pt x="11" y="2"/>
                  <a:pt x="12" y="0"/>
                  <a:pt x="15" y="0"/>
                </a:cubicBezTo>
                <a:cubicBezTo>
                  <a:pt x="30" y="0"/>
                  <a:pt x="30" y="0"/>
                  <a:pt x="30" y="0"/>
                </a:cubicBezTo>
                <a:cubicBezTo>
                  <a:pt x="33" y="0"/>
                  <a:pt x="35" y="2"/>
                  <a:pt x="35" y="5"/>
                </a:cubicBezTo>
                <a:cubicBezTo>
                  <a:pt x="35" y="7"/>
                  <a:pt x="35" y="7"/>
                  <a:pt x="35" y="7"/>
                </a:cubicBezTo>
                <a:cubicBezTo>
                  <a:pt x="42" y="7"/>
                  <a:pt x="42" y="7"/>
                  <a:pt x="42" y="7"/>
                </a:cubicBezTo>
                <a:cubicBezTo>
                  <a:pt x="44" y="7"/>
                  <a:pt x="45" y="8"/>
                  <a:pt x="45" y="10"/>
                </a:cubicBezTo>
                <a:lnTo>
                  <a:pt x="45" y="13"/>
                </a:lnTo>
                <a:close/>
                <a:moveTo>
                  <a:pt x="11" y="11"/>
                </a:moveTo>
                <a:cubicBezTo>
                  <a:pt x="4" y="11"/>
                  <a:pt x="4" y="11"/>
                  <a:pt x="4" y="11"/>
                </a:cubicBezTo>
                <a:cubicBezTo>
                  <a:pt x="4" y="13"/>
                  <a:pt x="4" y="13"/>
                  <a:pt x="4" y="13"/>
                </a:cubicBezTo>
                <a:cubicBezTo>
                  <a:pt x="4" y="16"/>
                  <a:pt x="7" y="20"/>
                  <a:pt x="13" y="21"/>
                </a:cubicBezTo>
                <a:cubicBezTo>
                  <a:pt x="11" y="18"/>
                  <a:pt x="11" y="15"/>
                  <a:pt x="11" y="11"/>
                </a:cubicBezTo>
                <a:close/>
                <a:moveTo>
                  <a:pt x="41" y="11"/>
                </a:moveTo>
                <a:cubicBezTo>
                  <a:pt x="35" y="11"/>
                  <a:pt x="35" y="11"/>
                  <a:pt x="35" y="11"/>
                </a:cubicBezTo>
                <a:cubicBezTo>
                  <a:pt x="35" y="15"/>
                  <a:pt x="34" y="18"/>
                  <a:pt x="33" y="21"/>
                </a:cubicBezTo>
                <a:cubicBezTo>
                  <a:pt x="38" y="20"/>
                  <a:pt x="41" y="16"/>
                  <a:pt x="41" y="13"/>
                </a:cubicBezTo>
                <a:lnTo>
                  <a:pt x="41" y="11"/>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42" name="橢圓 5"/>
          <p:cNvSpPr/>
          <p:nvPr/>
        </p:nvSpPr>
        <p:spPr>
          <a:xfrm>
            <a:off x="5829313" y="1628047"/>
            <a:ext cx="827193" cy="825350"/>
          </a:xfrm>
          <a:prstGeom prst="ellipse">
            <a:avLst/>
          </a:prstGeom>
          <a:gradFill>
            <a:gsLst>
              <a:gs pos="0">
                <a:srgbClr val="026C68"/>
              </a:gs>
              <a:gs pos="100000">
                <a:srgbClr val="059188"/>
              </a:gs>
            </a:gsLst>
            <a:lin ang="5400000" scaled="1"/>
          </a:gradFill>
          <a:ln w="120650" cap="flat" cmpd="sng" algn="ctr">
            <a:gradFill flip="none" rotWithShape="1">
              <a:gsLst>
                <a:gs pos="0">
                  <a:sysClr val="window" lastClr="FFFFFF">
                    <a:lumMod val="78000"/>
                  </a:sysClr>
                </a:gs>
                <a:gs pos="100000">
                  <a:sysClr val="window" lastClr="FFFFFF">
                    <a:lumMod val="98000"/>
                  </a:sysClr>
                </a:gs>
              </a:gsLst>
              <a:lin ang="5400000" scaled="1"/>
              <a:tileRect/>
            </a:gradFill>
            <a:prstDash val="solid"/>
          </a:ln>
          <a:effectLst>
            <a:innerShdw blurRad="330200" dist="165100" dir="16200000">
              <a:prstClr val="black">
                <a:alpha val="53000"/>
              </a:prstClr>
            </a:innerShdw>
          </a:effectLst>
        </p:spPr>
        <p:style>
          <a:lnRef idx="2">
            <a:srgbClr val="4F81BD">
              <a:shade val="50000"/>
            </a:srgbClr>
          </a:lnRef>
          <a:fillRef idx="1">
            <a:srgbClr val="4F81BD"/>
          </a:fillRef>
          <a:effectRef idx="0">
            <a:srgbClr val="4F81BD"/>
          </a:effectRef>
          <a:fontRef idx="minor">
            <a:sysClr val="window" lastClr="FFFFFF"/>
          </a:fontRef>
        </p:style>
        <p:txBody>
          <a:bodyPr rtlCol="0" anchor="ctr"/>
          <a:lstStyle/>
          <a:p>
            <a:pPr algn="ctr"/>
            <a:endParaRPr lang="zh-TW" altLang="en-US" sz="2800">
              <a:solidFill>
                <a:sysClr val="window" lastClr="FFFFFF"/>
              </a:solidFill>
              <a:effectLst>
                <a:outerShdw blurRad="38100" dist="38100" dir="2700000" algn="tl">
                  <a:srgbClr val="000000">
                    <a:alpha val="43137"/>
                  </a:srgbClr>
                </a:outerShdw>
              </a:effectLst>
              <a:latin typeface="DIN-BoldItalic" pitchFamily="50" charset="0"/>
            </a:endParaRPr>
          </a:p>
        </p:txBody>
      </p:sp>
      <p:sp>
        <p:nvSpPr>
          <p:cNvPr id="43" name="橢圓 3"/>
          <p:cNvSpPr/>
          <p:nvPr/>
        </p:nvSpPr>
        <p:spPr>
          <a:xfrm>
            <a:off x="4640282" y="1949341"/>
            <a:ext cx="825350" cy="827192"/>
          </a:xfrm>
          <a:prstGeom prst="ellipse">
            <a:avLst/>
          </a:prstGeom>
          <a:gradFill>
            <a:gsLst>
              <a:gs pos="0">
                <a:srgbClr val="C72319"/>
              </a:gs>
              <a:gs pos="100000">
                <a:srgbClr val="F34347"/>
              </a:gs>
            </a:gsLst>
            <a:lin ang="5400000" scaled="1"/>
          </a:gradFill>
          <a:ln w="120650" cap="flat" cmpd="sng" algn="ctr">
            <a:gradFill flip="none" rotWithShape="1">
              <a:gsLst>
                <a:gs pos="0">
                  <a:sysClr val="window" lastClr="FFFFFF">
                    <a:lumMod val="78000"/>
                  </a:sysClr>
                </a:gs>
                <a:gs pos="100000">
                  <a:sysClr val="window" lastClr="FFFFFF">
                    <a:lumMod val="98000"/>
                  </a:sysClr>
                </a:gs>
              </a:gsLst>
              <a:lin ang="5400000" scaled="1"/>
              <a:tileRect/>
            </a:gradFill>
            <a:prstDash val="solid"/>
          </a:ln>
          <a:effectLst>
            <a:innerShdw blurRad="330200" dist="165100" dir="16200000">
              <a:prstClr val="black">
                <a:alpha val="53000"/>
              </a:prstClr>
            </a:innerShdw>
          </a:effectLst>
        </p:spPr>
        <p:style>
          <a:lnRef idx="2">
            <a:srgbClr val="4F81BD">
              <a:shade val="50000"/>
            </a:srgbClr>
          </a:lnRef>
          <a:fillRef idx="1">
            <a:srgbClr val="4F81BD"/>
          </a:fillRef>
          <a:effectRef idx="0">
            <a:srgbClr val="4F81BD"/>
          </a:effectRef>
          <a:fontRef idx="minor">
            <a:sysClr val="window" lastClr="FFFFFF"/>
          </a:fontRef>
        </p:style>
        <p:txBody>
          <a:bodyPr rtlCol="0" anchor="ctr"/>
          <a:lstStyle/>
          <a:p>
            <a:pPr algn="ctr"/>
            <a:endParaRPr lang="zh-TW" altLang="en-US" sz="2800">
              <a:solidFill>
                <a:sysClr val="window" lastClr="FFFFFF"/>
              </a:solidFill>
              <a:effectLst>
                <a:outerShdw blurRad="38100" dist="38100" dir="2700000" algn="tl">
                  <a:srgbClr val="000000">
                    <a:alpha val="43137"/>
                  </a:srgbClr>
                </a:outerShdw>
              </a:effectLst>
              <a:latin typeface="DIN-BoldItalic" pitchFamily="50" charset="0"/>
            </a:endParaRPr>
          </a:p>
        </p:txBody>
      </p:sp>
      <p:sp>
        <p:nvSpPr>
          <p:cNvPr id="44" name="橢圓 3"/>
          <p:cNvSpPr/>
          <p:nvPr/>
        </p:nvSpPr>
        <p:spPr>
          <a:xfrm>
            <a:off x="8063404" y="4397613"/>
            <a:ext cx="825350" cy="827192"/>
          </a:xfrm>
          <a:prstGeom prst="ellipse">
            <a:avLst/>
          </a:prstGeom>
          <a:gradFill>
            <a:gsLst>
              <a:gs pos="0">
                <a:srgbClr val="C72319"/>
              </a:gs>
              <a:gs pos="100000">
                <a:srgbClr val="F34347"/>
              </a:gs>
            </a:gsLst>
            <a:lin ang="5400000" scaled="1"/>
          </a:gradFill>
          <a:ln w="120650" cap="flat" cmpd="sng" algn="ctr">
            <a:gradFill flip="none" rotWithShape="1">
              <a:gsLst>
                <a:gs pos="0">
                  <a:sysClr val="window" lastClr="FFFFFF">
                    <a:lumMod val="78000"/>
                  </a:sysClr>
                </a:gs>
                <a:gs pos="100000">
                  <a:sysClr val="window" lastClr="FFFFFF">
                    <a:lumMod val="98000"/>
                  </a:sysClr>
                </a:gs>
              </a:gsLst>
              <a:lin ang="5400000" scaled="1"/>
              <a:tileRect/>
            </a:gradFill>
            <a:prstDash val="solid"/>
          </a:ln>
          <a:effectLst>
            <a:innerShdw blurRad="330200" dist="165100" dir="16200000">
              <a:prstClr val="black">
                <a:alpha val="53000"/>
              </a:prstClr>
            </a:innerShdw>
          </a:effectLst>
        </p:spPr>
        <p:style>
          <a:lnRef idx="2">
            <a:srgbClr val="4F81BD">
              <a:shade val="50000"/>
            </a:srgbClr>
          </a:lnRef>
          <a:fillRef idx="1">
            <a:srgbClr val="4F81BD"/>
          </a:fillRef>
          <a:effectRef idx="0">
            <a:srgbClr val="4F81BD"/>
          </a:effectRef>
          <a:fontRef idx="minor">
            <a:sysClr val="window" lastClr="FFFFFF"/>
          </a:fontRef>
        </p:style>
        <p:txBody>
          <a:bodyPr rtlCol="0" anchor="ctr"/>
          <a:lstStyle/>
          <a:p>
            <a:pPr algn="ctr"/>
            <a:endParaRPr lang="zh-TW" altLang="en-US" sz="2800">
              <a:solidFill>
                <a:sysClr val="window" lastClr="FFFFFF"/>
              </a:solidFill>
              <a:effectLst>
                <a:outerShdw blurRad="38100" dist="38100" dir="2700000" algn="tl">
                  <a:srgbClr val="000000">
                    <a:alpha val="43137"/>
                  </a:srgbClr>
                </a:outerShdw>
              </a:effectLst>
              <a:latin typeface="DIN-BoldItalic" pitchFamily="50" charset="0"/>
            </a:endParaRPr>
          </a:p>
        </p:txBody>
      </p:sp>
      <p:sp>
        <p:nvSpPr>
          <p:cNvPr id="45" name="Freeform 314"/>
          <p:cNvSpPr>
            <a:spLocks noEditPoints="1"/>
          </p:cNvSpPr>
          <p:nvPr/>
        </p:nvSpPr>
        <p:spPr bwMode="auto">
          <a:xfrm>
            <a:off x="4851357" y="2161337"/>
            <a:ext cx="403200" cy="403200"/>
          </a:xfrm>
          <a:custGeom>
            <a:avLst/>
            <a:gdLst>
              <a:gd name="T0" fmla="*/ 33 w 41"/>
              <a:gd name="T1" fmla="*/ 18 h 41"/>
              <a:gd name="T2" fmla="*/ 11 w 41"/>
              <a:gd name="T3" fmla="*/ 41 h 41"/>
              <a:gd name="T4" fmla="*/ 0 w 41"/>
              <a:gd name="T5" fmla="*/ 41 h 41"/>
              <a:gd name="T6" fmla="*/ 0 w 41"/>
              <a:gd name="T7" fmla="*/ 29 h 41"/>
              <a:gd name="T8" fmla="*/ 22 w 41"/>
              <a:gd name="T9" fmla="*/ 7 h 41"/>
              <a:gd name="T10" fmla="*/ 33 w 41"/>
              <a:gd name="T11" fmla="*/ 18 h 41"/>
              <a:gd name="T12" fmla="*/ 12 w 41"/>
              <a:gd name="T13" fmla="*/ 35 h 41"/>
              <a:gd name="T14" fmla="*/ 6 w 41"/>
              <a:gd name="T15" fmla="*/ 28 h 41"/>
              <a:gd name="T16" fmla="*/ 3 w 41"/>
              <a:gd name="T17" fmla="*/ 31 h 41"/>
              <a:gd name="T18" fmla="*/ 3 w 41"/>
              <a:gd name="T19" fmla="*/ 34 h 41"/>
              <a:gd name="T20" fmla="*/ 7 w 41"/>
              <a:gd name="T21" fmla="*/ 34 h 41"/>
              <a:gd name="T22" fmla="*/ 7 w 41"/>
              <a:gd name="T23" fmla="*/ 37 h 41"/>
              <a:gd name="T24" fmla="*/ 10 w 41"/>
              <a:gd name="T25" fmla="*/ 37 h 41"/>
              <a:gd name="T26" fmla="*/ 12 w 41"/>
              <a:gd name="T27" fmla="*/ 35 h 41"/>
              <a:gd name="T28" fmla="*/ 23 w 41"/>
              <a:gd name="T29" fmla="*/ 12 h 41"/>
              <a:gd name="T30" fmla="*/ 23 w 41"/>
              <a:gd name="T31" fmla="*/ 12 h 41"/>
              <a:gd name="T32" fmla="*/ 8 w 41"/>
              <a:gd name="T33" fmla="*/ 26 h 41"/>
              <a:gd name="T34" fmla="*/ 8 w 41"/>
              <a:gd name="T35" fmla="*/ 27 h 41"/>
              <a:gd name="T36" fmla="*/ 9 w 41"/>
              <a:gd name="T37" fmla="*/ 28 h 41"/>
              <a:gd name="T38" fmla="*/ 9 w 41"/>
              <a:gd name="T39" fmla="*/ 27 h 41"/>
              <a:gd name="T40" fmla="*/ 24 w 41"/>
              <a:gd name="T41" fmla="*/ 13 h 41"/>
              <a:gd name="T42" fmla="*/ 24 w 41"/>
              <a:gd name="T43" fmla="*/ 12 h 41"/>
              <a:gd name="T44" fmla="*/ 23 w 41"/>
              <a:gd name="T45" fmla="*/ 12 h 41"/>
              <a:gd name="T46" fmla="*/ 40 w 41"/>
              <a:gd name="T47" fmla="*/ 12 h 41"/>
              <a:gd name="T48" fmla="*/ 35 w 41"/>
              <a:gd name="T49" fmla="*/ 17 h 41"/>
              <a:gd name="T50" fmla="*/ 24 w 41"/>
              <a:gd name="T51" fmla="*/ 5 h 41"/>
              <a:gd name="T52" fmla="*/ 29 w 41"/>
              <a:gd name="T53" fmla="*/ 1 h 41"/>
              <a:gd name="T54" fmla="*/ 31 w 41"/>
              <a:gd name="T55" fmla="*/ 0 h 41"/>
              <a:gd name="T56" fmla="*/ 33 w 41"/>
              <a:gd name="T57" fmla="*/ 1 h 41"/>
              <a:gd name="T58" fmla="*/ 40 w 41"/>
              <a:gd name="T59" fmla="*/ 7 h 41"/>
              <a:gd name="T60" fmla="*/ 41 w 41"/>
              <a:gd name="T61" fmla="*/ 10 h 41"/>
              <a:gd name="T62" fmla="*/ 40 w 41"/>
              <a:gd name="T63"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 h="41">
                <a:moveTo>
                  <a:pt x="33" y="18"/>
                </a:moveTo>
                <a:cubicBezTo>
                  <a:pt x="11" y="41"/>
                  <a:pt x="11" y="41"/>
                  <a:pt x="11" y="41"/>
                </a:cubicBezTo>
                <a:cubicBezTo>
                  <a:pt x="0" y="41"/>
                  <a:pt x="0" y="41"/>
                  <a:pt x="0" y="41"/>
                </a:cubicBezTo>
                <a:cubicBezTo>
                  <a:pt x="0" y="29"/>
                  <a:pt x="0" y="29"/>
                  <a:pt x="0" y="29"/>
                </a:cubicBezTo>
                <a:cubicBezTo>
                  <a:pt x="22" y="7"/>
                  <a:pt x="22" y="7"/>
                  <a:pt x="22" y="7"/>
                </a:cubicBezTo>
                <a:lnTo>
                  <a:pt x="33" y="18"/>
                </a:lnTo>
                <a:close/>
                <a:moveTo>
                  <a:pt x="12" y="35"/>
                </a:moveTo>
                <a:cubicBezTo>
                  <a:pt x="6" y="28"/>
                  <a:pt x="6" y="28"/>
                  <a:pt x="6" y="28"/>
                </a:cubicBezTo>
                <a:cubicBezTo>
                  <a:pt x="3" y="31"/>
                  <a:pt x="3" y="31"/>
                  <a:pt x="3" y="31"/>
                </a:cubicBezTo>
                <a:cubicBezTo>
                  <a:pt x="3" y="34"/>
                  <a:pt x="3" y="34"/>
                  <a:pt x="3" y="34"/>
                </a:cubicBezTo>
                <a:cubicBezTo>
                  <a:pt x="7" y="34"/>
                  <a:pt x="7" y="34"/>
                  <a:pt x="7" y="34"/>
                </a:cubicBezTo>
                <a:cubicBezTo>
                  <a:pt x="7" y="37"/>
                  <a:pt x="7" y="37"/>
                  <a:pt x="7" y="37"/>
                </a:cubicBezTo>
                <a:cubicBezTo>
                  <a:pt x="10" y="37"/>
                  <a:pt x="10" y="37"/>
                  <a:pt x="10" y="37"/>
                </a:cubicBezTo>
                <a:lnTo>
                  <a:pt x="12" y="35"/>
                </a:lnTo>
                <a:close/>
                <a:moveTo>
                  <a:pt x="23" y="12"/>
                </a:moveTo>
                <a:cubicBezTo>
                  <a:pt x="23" y="12"/>
                  <a:pt x="23" y="12"/>
                  <a:pt x="23" y="12"/>
                </a:cubicBezTo>
                <a:cubicBezTo>
                  <a:pt x="8" y="26"/>
                  <a:pt x="8" y="26"/>
                  <a:pt x="8" y="26"/>
                </a:cubicBezTo>
                <a:cubicBezTo>
                  <a:pt x="8" y="27"/>
                  <a:pt x="8" y="27"/>
                  <a:pt x="8" y="27"/>
                </a:cubicBezTo>
                <a:cubicBezTo>
                  <a:pt x="8" y="27"/>
                  <a:pt x="8" y="28"/>
                  <a:pt x="9" y="28"/>
                </a:cubicBezTo>
                <a:cubicBezTo>
                  <a:pt x="9" y="28"/>
                  <a:pt x="9" y="27"/>
                  <a:pt x="9" y="27"/>
                </a:cubicBezTo>
                <a:cubicBezTo>
                  <a:pt x="24" y="13"/>
                  <a:pt x="24" y="13"/>
                  <a:pt x="24" y="13"/>
                </a:cubicBezTo>
                <a:cubicBezTo>
                  <a:pt x="24" y="13"/>
                  <a:pt x="24" y="12"/>
                  <a:pt x="24" y="12"/>
                </a:cubicBezTo>
                <a:cubicBezTo>
                  <a:pt x="24" y="12"/>
                  <a:pt x="24" y="12"/>
                  <a:pt x="23" y="12"/>
                </a:cubicBezTo>
                <a:close/>
                <a:moveTo>
                  <a:pt x="40" y="12"/>
                </a:moveTo>
                <a:cubicBezTo>
                  <a:pt x="35" y="17"/>
                  <a:pt x="35" y="17"/>
                  <a:pt x="35" y="17"/>
                </a:cubicBezTo>
                <a:cubicBezTo>
                  <a:pt x="24" y="5"/>
                  <a:pt x="24" y="5"/>
                  <a:pt x="24" y="5"/>
                </a:cubicBezTo>
                <a:cubicBezTo>
                  <a:pt x="29" y="1"/>
                  <a:pt x="29" y="1"/>
                  <a:pt x="29" y="1"/>
                </a:cubicBezTo>
                <a:cubicBezTo>
                  <a:pt x="29" y="0"/>
                  <a:pt x="30" y="0"/>
                  <a:pt x="31" y="0"/>
                </a:cubicBezTo>
                <a:cubicBezTo>
                  <a:pt x="32" y="0"/>
                  <a:pt x="33" y="0"/>
                  <a:pt x="33" y="1"/>
                </a:cubicBezTo>
                <a:cubicBezTo>
                  <a:pt x="40" y="7"/>
                  <a:pt x="40" y="7"/>
                  <a:pt x="40" y="7"/>
                </a:cubicBezTo>
                <a:cubicBezTo>
                  <a:pt x="40" y="8"/>
                  <a:pt x="41" y="9"/>
                  <a:pt x="41" y="10"/>
                </a:cubicBezTo>
                <a:cubicBezTo>
                  <a:pt x="41" y="11"/>
                  <a:pt x="40" y="12"/>
                  <a:pt x="40" y="12"/>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46" name="Freeform 454"/>
          <p:cNvSpPr>
            <a:spLocks noEditPoints="1"/>
          </p:cNvSpPr>
          <p:nvPr/>
        </p:nvSpPr>
        <p:spPr bwMode="auto">
          <a:xfrm flipH="1">
            <a:off x="6054536" y="1891381"/>
            <a:ext cx="376746" cy="298681"/>
          </a:xfrm>
          <a:custGeom>
            <a:avLst/>
            <a:gdLst>
              <a:gd name="T0" fmla="*/ 47 w 47"/>
              <a:gd name="T1" fmla="*/ 29 h 37"/>
              <a:gd name="T2" fmla="*/ 43 w 47"/>
              <a:gd name="T3" fmla="*/ 30 h 37"/>
              <a:gd name="T4" fmla="*/ 36 w 47"/>
              <a:gd name="T5" fmla="*/ 37 h 37"/>
              <a:gd name="T6" fmla="*/ 29 w 47"/>
              <a:gd name="T7" fmla="*/ 30 h 37"/>
              <a:gd name="T8" fmla="*/ 19 w 47"/>
              <a:gd name="T9" fmla="*/ 30 h 37"/>
              <a:gd name="T10" fmla="*/ 12 w 47"/>
              <a:gd name="T11" fmla="*/ 37 h 37"/>
              <a:gd name="T12" fmla="*/ 5 w 47"/>
              <a:gd name="T13" fmla="*/ 30 h 37"/>
              <a:gd name="T14" fmla="*/ 4 w 47"/>
              <a:gd name="T15" fmla="*/ 30 h 37"/>
              <a:gd name="T16" fmla="*/ 0 w 47"/>
              <a:gd name="T17" fmla="*/ 29 h 37"/>
              <a:gd name="T18" fmla="*/ 2 w 47"/>
              <a:gd name="T19" fmla="*/ 27 h 37"/>
              <a:gd name="T20" fmla="*/ 2 w 47"/>
              <a:gd name="T21" fmla="*/ 18 h 37"/>
              <a:gd name="T22" fmla="*/ 3 w 47"/>
              <a:gd name="T23" fmla="*/ 13 h 37"/>
              <a:gd name="T24" fmla="*/ 8 w 47"/>
              <a:gd name="T25" fmla="*/ 8 h 37"/>
              <a:gd name="T26" fmla="*/ 11 w 47"/>
              <a:gd name="T27" fmla="*/ 6 h 37"/>
              <a:gd name="T28" fmla="*/ 16 w 47"/>
              <a:gd name="T29" fmla="*/ 6 h 37"/>
              <a:gd name="T30" fmla="*/ 16 w 47"/>
              <a:gd name="T31" fmla="*/ 1 h 37"/>
              <a:gd name="T32" fmla="*/ 17 w 47"/>
              <a:gd name="T33" fmla="*/ 0 h 37"/>
              <a:gd name="T34" fmla="*/ 45 w 47"/>
              <a:gd name="T35" fmla="*/ 0 h 37"/>
              <a:gd name="T36" fmla="*/ 47 w 47"/>
              <a:gd name="T37" fmla="*/ 1 h 37"/>
              <a:gd name="T38" fmla="*/ 47 w 47"/>
              <a:gd name="T39" fmla="*/ 29 h 37"/>
              <a:gd name="T40" fmla="*/ 16 w 47"/>
              <a:gd name="T41" fmla="*/ 17 h 37"/>
              <a:gd name="T42" fmla="*/ 16 w 47"/>
              <a:gd name="T43" fmla="*/ 10 h 37"/>
              <a:gd name="T44" fmla="*/ 11 w 47"/>
              <a:gd name="T45" fmla="*/ 10 h 37"/>
              <a:gd name="T46" fmla="*/ 11 w 47"/>
              <a:gd name="T47" fmla="*/ 10 h 37"/>
              <a:gd name="T48" fmla="*/ 6 w 47"/>
              <a:gd name="T49" fmla="*/ 15 h 37"/>
              <a:gd name="T50" fmla="*/ 5 w 47"/>
              <a:gd name="T51" fmla="*/ 16 h 37"/>
              <a:gd name="T52" fmla="*/ 5 w 47"/>
              <a:gd name="T53" fmla="*/ 17 h 37"/>
              <a:gd name="T54" fmla="*/ 16 w 47"/>
              <a:gd name="T55" fmla="*/ 17 h 37"/>
              <a:gd name="T56" fmla="*/ 12 w 47"/>
              <a:gd name="T57" fmla="*/ 27 h 37"/>
              <a:gd name="T58" fmla="*/ 9 w 47"/>
              <a:gd name="T59" fmla="*/ 30 h 37"/>
              <a:gd name="T60" fmla="*/ 12 w 47"/>
              <a:gd name="T61" fmla="*/ 34 h 37"/>
              <a:gd name="T62" fmla="*/ 16 w 47"/>
              <a:gd name="T63" fmla="*/ 30 h 37"/>
              <a:gd name="T64" fmla="*/ 12 w 47"/>
              <a:gd name="T65" fmla="*/ 27 h 37"/>
              <a:gd name="T66" fmla="*/ 36 w 47"/>
              <a:gd name="T67" fmla="*/ 27 h 37"/>
              <a:gd name="T68" fmla="*/ 33 w 47"/>
              <a:gd name="T69" fmla="*/ 30 h 37"/>
              <a:gd name="T70" fmla="*/ 36 w 47"/>
              <a:gd name="T71" fmla="*/ 34 h 37"/>
              <a:gd name="T72" fmla="*/ 40 w 47"/>
              <a:gd name="T73" fmla="*/ 30 h 37"/>
              <a:gd name="T74" fmla="*/ 36 w 47"/>
              <a:gd name="T75"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 h="37">
                <a:moveTo>
                  <a:pt x="47" y="29"/>
                </a:moveTo>
                <a:cubicBezTo>
                  <a:pt x="47" y="31"/>
                  <a:pt x="44" y="30"/>
                  <a:pt x="43" y="30"/>
                </a:cubicBezTo>
                <a:cubicBezTo>
                  <a:pt x="43" y="34"/>
                  <a:pt x="40" y="37"/>
                  <a:pt x="36" y="37"/>
                </a:cubicBezTo>
                <a:cubicBezTo>
                  <a:pt x="32" y="37"/>
                  <a:pt x="29" y="34"/>
                  <a:pt x="29" y="30"/>
                </a:cubicBezTo>
                <a:cubicBezTo>
                  <a:pt x="19" y="30"/>
                  <a:pt x="19" y="30"/>
                  <a:pt x="19" y="30"/>
                </a:cubicBezTo>
                <a:cubicBezTo>
                  <a:pt x="19" y="34"/>
                  <a:pt x="16" y="37"/>
                  <a:pt x="12" y="37"/>
                </a:cubicBezTo>
                <a:cubicBezTo>
                  <a:pt x="8" y="37"/>
                  <a:pt x="5" y="34"/>
                  <a:pt x="5" y="30"/>
                </a:cubicBezTo>
                <a:cubicBezTo>
                  <a:pt x="4" y="30"/>
                  <a:pt x="4" y="30"/>
                  <a:pt x="4" y="30"/>
                </a:cubicBezTo>
                <a:cubicBezTo>
                  <a:pt x="2" y="30"/>
                  <a:pt x="0" y="31"/>
                  <a:pt x="0" y="29"/>
                </a:cubicBezTo>
                <a:cubicBezTo>
                  <a:pt x="0" y="28"/>
                  <a:pt x="1" y="27"/>
                  <a:pt x="2" y="27"/>
                </a:cubicBezTo>
                <a:cubicBezTo>
                  <a:pt x="2" y="18"/>
                  <a:pt x="2" y="18"/>
                  <a:pt x="2" y="18"/>
                </a:cubicBezTo>
                <a:cubicBezTo>
                  <a:pt x="2" y="16"/>
                  <a:pt x="2" y="14"/>
                  <a:pt x="3" y="13"/>
                </a:cubicBezTo>
                <a:cubicBezTo>
                  <a:pt x="8" y="8"/>
                  <a:pt x="8" y="8"/>
                  <a:pt x="8" y="8"/>
                </a:cubicBezTo>
                <a:cubicBezTo>
                  <a:pt x="9" y="7"/>
                  <a:pt x="10" y="6"/>
                  <a:pt x="11" y="6"/>
                </a:cubicBezTo>
                <a:cubicBezTo>
                  <a:pt x="16" y="6"/>
                  <a:pt x="16" y="6"/>
                  <a:pt x="16" y="6"/>
                </a:cubicBezTo>
                <a:cubicBezTo>
                  <a:pt x="16" y="1"/>
                  <a:pt x="16" y="1"/>
                  <a:pt x="16" y="1"/>
                </a:cubicBezTo>
                <a:cubicBezTo>
                  <a:pt x="16" y="0"/>
                  <a:pt x="16" y="0"/>
                  <a:pt x="17" y="0"/>
                </a:cubicBezTo>
                <a:cubicBezTo>
                  <a:pt x="45" y="0"/>
                  <a:pt x="45" y="0"/>
                  <a:pt x="45" y="0"/>
                </a:cubicBezTo>
                <a:cubicBezTo>
                  <a:pt x="46" y="0"/>
                  <a:pt x="47" y="0"/>
                  <a:pt x="47" y="1"/>
                </a:cubicBezTo>
                <a:lnTo>
                  <a:pt x="47" y="29"/>
                </a:lnTo>
                <a:close/>
                <a:moveTo>
                  <a:pt x="16" y="17"/>
                </a:moveTo>
                <a:cubicBezTo>
                  <a:pt x="16" y="10"/>
                  <a:pt x="16" y="10"/>
                  <a:pt x="16" y="10"/>
                </a:cubicBezTo>
                <a:cubicBezTo>
                  <a:pt x="11" y="10"/>
                  <a:pt x="11" y="10"/>
                  <a:pt x="11" y="10"/>
                </a:cubicBezTo>
                <a:cubicBezTo>
                  <a:pt x="11" y="10"/>
                  <a:pt x="11" y="10"/>
                  <a:pt x="11" y="10"/>
                </a:cubicBezTo>
                <a:cubicBezTo>
                  <a:pt x="6" y="15"/>
                  <a:pt x="6" y="15"/>
                  <a:pt x="6" y="15"/>
                </a:cubicBezTo>
                <a:cubicBezTo>
                  <a:pt x="6" y="15"/>
                  <a:pt x="5" y="16"/>
                  <a:pt x="5" y="16"/>
                </a:cubicBezTo>
                <a:cubicBezTo>
                  <a:pt x="5" y="17"/>
                  <a:pt x="5" y="17"/>
                  <a:pt x="5" y="17"/>
                </a:cubicBezTo>
                <a:lnTo>
                  <a:pt x="16" y="17"/>
                </a:lnTo>
                <a:close/>
                <a:moveTo>
                  <a:pt x="12" y="27"/>
                </a:moveTo>
                <a:cubicBezTo>
                  <a:pt x="10" y="27"/>
                  <a:pt x="9" y="28"/>
                  <a:pt x="9" y="30"/>
                </a:cubicBezTo>
                <a:cubicBezTo>
                  <a:pt x="9" y="32"/>
                  <a:pt x="10" y="34"/>
                  <a:pt x="12" y="34"/>
                </a:cubicBezTo>
                <a:cubicBezTo>
                  <a:pt x="14" y="34"/>
                  <a:pt x="16" y="32"/>
                  <a:pt x="16" y="30"/>
                </a:cubicBezTo>
                <a:cubicBezTo>
                  <a:pt x="16" y="28"/>
                  <a:pt x="14" y="27"/>
                  <a:pt x="12" y="27"/>
                </a:cubicBezTo>
                <a:close/>
                <a:moveTo>
                  <a:pt x="36" y="27"/>
                </a:moveTo>
                <a:cubicBezTo>
                  <a:pt x="34" y="27"/>
                  <a:pt x="33" y="28"/>
                  <a:pt x="33" y="30"/>
                </a:cubicBezTo>
                <a:cubicBezTo>
                  <a:pt x="33" y="32"/>
                  <a:pt x="34" y="34"/>
                  <a:pt x="36" y="34"/>
                </a:cubicBezTo>
                <a:cubicBezTo>
                  <a:pt x="38" y="34"/>
                  <a:pt x="40" y="32"/>
                  <a:pt x="40" y="30"/>
                </a:cubicBezTo>
                <a:cubicBezTo>
                  <a:pt x="40" y="28"/>
                  <a:pt x="38" y="27"/>
                  <a:pt x="36" y="27"/>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47" name="Freeform 436"/>
          <p:cNvSpPr>
            <a:spLocks noEditPoints="1"/>
          </p:cNvSpPr>
          <p:nvPr/>
        </p:nvSpPr>
        <p:spPr bwMode="auto">
          <a:xfrm>
            <a:off x="8381435" y="4642550"/>
            <a:ext cx="252549" cy="369927"/>
          </a:xfrm>
          <a:custGeom>
            <a:avLst/>
            <a:gdLst>
              <a:gd name="T0" fmla="*/ 29 w 30"/>
              <a:gd name="T1" fmla="*/ 31 h 44"/>
              <a:gd name="T2" fmla="*/ 17 w 30"/>
              <a:gd name="T3" fmla="*/ 31 h 44"/>
              <a:gd name="T4" fmla="*/ 16 w 30"/>
              <a:gd name="T5" fmla="*/ 43 h 44"/>
              <a:gd name="T6" fmla="*/ 15 w 30"/>
              <a:gd name="T7" fmla="*/ 44 h 44"/>
              <a:gd name="T8" fmla="*/ 15 w 30"/>
              <a:gd name="T9" fmla="*/ 44 h 44"/>
              <a:gd name="T10" fmla="*/ 14 w 30"/>
              <a:gd name="T11" fmla="*/ 44 h 44"/>
              <a:gd name="T12" fmla="*/ 12 w 30"/>
              <a:gd name="T13" fmla="*/ 31 h 44"/>
              <a:gd name="T14" fmla="*/ 1 w 30"/>
              <a:gd name="T15" fmla="*/ 31 h 44"/>
              <a:gd name="T16" fmla="*/ 0 w 30"/>
              <a:gd name="T17" fmla="*/ 29 h 44"/>
              <a:gd name="T18" fmla="*/ 6 w 30"/>
              <a:gd name="T19" fmla="*/ 20 h 44"/>
              <a:gd name="T20" fmla="*/ 6 w 30"/>
              <a:gd name="T21" fmla="*/ 7 h 44"/>
              <a:gd name="T22" fmla="*/ 3 w 30"/>
              <a:gd name="T23" fmla="*/ 3 h 44"/>
              <a:gd name="T24" fmla="*/ 6 w 30"/>
              <a:gd name="T25" fmla="*/ 0 h 44"/>
              <a:gd name="T26" fmla="*/ 24 w 30"/>
              <a:gd name="T27" fmla="*/ 0 h 44"/>
              <a:gd name="T28" fmla="*/ 27 w 30"/>
              <a:gd name="T29" fmla="*/ 3 h 44"/>
              <a:gd name="T30" fmla="*/ 24 w 30"/>
              <a:gd name="T31" fmla="*/ 7 h 44"/>
              <a:gd name="T32" fmla="*/ 24 w 30"/>
              <a:gd name="T33" fmla="*/ 20 h 44"/>
              <a:gd name="T34" fmla="*/ 30 w 30"/>
              <a:gd name="T35" fmla="*/ 29 h 44"/>
              <a:gd name="T36" fmla="*/ 29 w 30"/>
              <a:gd name="T37" fmla="*/ 31 h 44"/>
              <a:gd name="T38" fmla="*/ 12 w 30"/>
              <a:gd name="T39" fmla="*/ 7 h 44"/>
              <a:gd name="T40" fmla="*/ 12 w 30"/>
              <a:gd name="T41" fmla="*/ 7 h 44"/>
              <a:gd name="T42" fmla="*/ 11 w 30"/>
              <a:gd name="T43" fmla="*/ 7 h 44"/>
              <a:gd name="T44" fmla="*/ 11 w 30"/>
              <a:gd name="T45" fmla="*/ 19 h 44"/>
              <a:gd name="T46" fmla="*/ 12 w 30"/>
              <a:gd name="T47" fmla="*/ 20 h 44"/>
              <a:gd name="T48" fmla="*/ 12 w 30"/>
              <a:gd name="T49" fmla="*/ 19 h 44"/>
              <a:gd name="T50" fmla="*/ 12 w 30"/>
              <a:gd name="T51" fmla="*/ 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 h="44">
                <a:moveTo>
                  <a:pt x="29" y="31"/>
                </a:moveTo>
                <a:cubicBezTo>
                  <a:pt x="17" y="31"/>
                  <a:pt x="17" y="31"/>
                  <a:pt x="17" y="31"/>
                </a:cubicBezTo>
                <a:cubicBezTo>
                  <a:pt x="16" y="43"/>
                  <a:pt x="16" y="43"/>
                  <a:pt x="16" y="43"/>
                </a:cubicBezTo>
                <a:cubicBezTo>
                  <a:pt x="16" y="44"/>
                  <a:pt x="15" y="44"/>
                  <a:pt x="15" y="44"/>
                </a:cubicBezTo>
                <a:cubicBezTo>
                  <a:pt x="15" y="44"/>
                  <a:pt x="15" y="44"/>
                  <a:pt x="15" y="44"/>
                </a:cubicBezTo>
                <a:cubicBezTo>
                  <a:pt x="15" y="44"/>
                  <a:pt x="14" y="44"/>
                  <a:pt x="14" y="44"/>
                </a:cubicBezTo>
                <a:cubicBezTo>
                  <a:pt x="12" y="31"/>
                  <a:pt x="12" y="31"/>
                  <a:pt x="12" y="31"/>
                </a:cubicBezTo>
                <a:cubicBezTo>
                  <a:pt x="1" y="31"/>
                  <a:pt x="1" y="31"/>
                  <a:pt x="1" y="31"/>
                </a:cubicBezTo>
                <a:cubicBezTo>
                  <a:pt x="0" y="31"/>
                  <a:pt x="0" y="30"/>
                  <a:pt x="0" y="29"/>
                </a:cubicBezTo>
                <a:cubicBezTo>
                  <a:pt x="0" y="24"/>
                  <a:pt x="3" y="20"/>
                  <a:pt x="6" y="20"/>
                </a:cubicBezTo>
                <a:cubicBezTo>
                  <a:pt x="6" y="7"/>
                  <a:pt x="6" y="7"/>
                  <a:pt x="6" y="7"/>
                </a:cubicBezTo>
                <a:cubicBezTo>
                  <a:pt x="5" y="7"/>
                  <a:pt x="3" y="5"/>
                  <a:pt x="3" y="3"/>
                </a:cubicBezTo>
                <a:cubicBezTo>
                  <a:pt x="3" y="1"/>
                  <a:pt x="5" y="0"/>
                  <a:pt x="6" y="0"/>
                </a:cubicBezTo>
                <a:cubicBezTo>
                  <a:pt x="24" y="0"/>
                  <a:pt x="24" y="0"/>
                  <a:pt x="24" y="0"/>
                </a:cubicBezTo>
                <a:cubicBezTo>
                  <a:pt x="25" y="0"/>
                  <a:pt x="27" y="1"/>
                  <a:pt x="27" y="3"/>
                </a:cubicBezTo>
                <a:cubicBezTo>
                  <a:pt x="27" y="5"/>
                  <a:pt x="25" y="7"/>
                  <a:pt x="24" y="7"/>
                </a:cubicBezTo>
                <a:cubicBezTo>
                  <a:pt x="24" y="20"/>
                  <a:pt x="24" y="20"/>
                  <a:pt x="24" y="20"/>
                </a:cubicBezTo>
                <a:cubicBezTo>
                  <a:pt x="27" y="20"/>
                  <a:pt x="30" y="24"/>
                  <a:pt x="30" y="29"/>
                </a:cubicBezTo>
                <a:cubicBezTo>
                  <a:pt x="30" y="30"/>
                  <a:pt x="30" y="31"/>
                  <a:pt x="29" y="31"/>
                </a:cubicBezTo>
                <a:close/>
                <a:moveTo>
                  <a:pt x="12" y="7"/>
                </a:moveTo>
                <a:cubicBezTo>
                  <a:pt x="12" y="7"/>
                  <a:pt x="12" y="7"/>
                  <a:pt x="12" y="7"/>
                </a:cubicBezTo>
                <a:cubicBezTo>
                  <a:pt x="11" y="7"/>
                  <a:pt x="11" y="7"/>
                  <a:pt x="11" y="7"/>
                </a:cubicBezTo>
                <a:cubicBezTo>
                  <a:pt x="11" y="19"/>
                  <a:pt x="11" y="19"/>
                  <a:pt x="11" y="19"/>
                </a:cubicBezTo>
                <a:cubicBezTo>
                  <a:pt x="11" y="20"/>
                  <a:pt x="11" y="20"/>
                  <a:pt x="12" y="20"/>
                </a:cubicBezTo>
                <a:cubicBezTo>
                  <a:pt x="12" y="20"/>
                  <a:pt x="12" y="20"/>
                  <a:pt x="12" y="19"/>
                </a:cubicBezTo>
                <a:lnTo>
                  <a:pt x="12" y="7"/>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48" name="矩形 47"/>
          <p:cNvSpPr/>
          <p:nvPr/>
        </p:nvSpPr>
        <p:spPr>
          <a:xfrm>
            <a:off x="1104900" y="4333240"/>
            <a:ext cx="2204085" cy="862965"/>
          </a:xfrm>
          <a:prstGeom prst="rect">
            <a:avLst/>
          </a:prstGeom>
        </p:spPr>
        <p:txBody>
          <a:bodyPr wrap="square">
            <a:spAutoFit/>
          </a:bodyPr>
          <a:lstStyle/>
          <a:p>
            <a:pPr algn="ctr">
              <a:spcBef>
                <a:spcPct val="0"/>
              </a:spcBef>
              <a:buFont typeface="Arial" panose="020B0604020202020204" pitchFamily="34" charset="0"/>
              <a:buNone/>
            </a:pPr>
            <a:r>
              <a:rPr lang="zh-CN" altLang="en-US" b="1" dirty="0" smtClean="0">
                <a:solidFill>
                  <a:srgbClr val="F66C47"/>
                </a:solidFill>
                <a:latin typeface="微软雅黑" panose="020B0503020204020204" pitchFamily="34" charset="-122"/>
                <a:ea typeface="微软雅黑" panose="020B0503020204020204" pitchFamily="34" charset="-122"/>
                <a:cs typeface="Arial" panose="020B0604020202020204" pitchFamily="34" charset="0"/>
              </a:rPr>
              <a:t>由表及里</a:t>
            </a:r>
            <a:endParaRPr lang="zh-CN" altLang="en-US" b="1" dirty="0" smtClean="0">
              <a:solidFill>
                <a:srgbClr val="F66C47"/>
              </a:solidFill>
              <a:latin typeface="微软雅黑" panose="020B0503020204020204" pitchFamily="34" charset="-122"/>
              <a:ea typeface="微软雅黑" panose="020B0503020204020204" pitchFamily="34" charset="-122"/>
              <a:cs typeface="Arial" panose="020B0604020202020204" pitchFamily="34" charset="0"/>
            </a:endParaRPr>
          </a:p>
          <a:p>
            <a:pPr algn="ctr">
              <a:spcBef>
                <a:spcPts val="500"/>
              </a:spcBef>
              <a:spcAft>
                <a:spcPts val="0"/>
              </a:spcAft>
              <a:defRPr/>
            </a:pPr>
            <a:r>
              <a:rPr lang="zh-CN" altLang="en-US" sz="1400" kern="100" dirty="0">
                <a:solidFill>
                  <a:schemeClr val="tx1"/>
                </a:solidFill>
                <a:latin typeface="Impact MT Std" pitchFamily="34" charset="0"/>
                <a:ea typeface="微软雅黑" panose="020B0503020204020204" pitchFamily="34" charset="-122"/>
                <a:cs typeface="Times New Roman" panose="02020603050405020304" pitchFamily="18" charset="0"/>
              </a:rPr>
              <a:t>通过揭示本质升华主题。（由浅到深，从小到大）</a:t>
            </a:r>
            <a:endParaRPr lang="zh-CN" altLang="en-US" sz="1400" kern="100" dirty="0">
              <a:solidFill>
                <a:schemeClr val="tx1"/>
              </a:solidFill>
              <a:latin typeface="Impact MT Std" pitchFamily="34" charset="0"/>
              <a:ea typeface="微软雅黑" panose="020B0503020204020204" pitchFamily="34" charset="-122"/>
              <a:cs typeface="Times New Roman" panose="02020603050405020304" pitchFamily="18" charset="0"/>
            </a:endParaRPr>
          </a:p>
        </p:txBody>
      </p:sp>
      <p:sp>
        <p:nvSpPr>
          <p:cNvPr id="49" name="矩形 48"/>
          <p:cNvSpPr/>
          <p:nvPr/>
        </p:nvSpPr>
        <p:spPr>
          <a:xfrm>
            <a:off x="1411907" y="2885445"/>
            <a:ext cx="2316480" cy="927100"/>
          </a:xfrm>
          <a:prstGeom prst="rect">
            <a:avLst/>
          </a:prstGeom>
        </p:spPr>
        <p:txBody>
          <a:bodyPr wrap="none">
            <a:spAutoFit/>
          </a:bodyPr>
          <a:lstStyle/>
          <a:p>
            <a:pPr algn="ctr">
              <a:spcBef>
                <a:spcPct val="0"/>
              </a:spcBef>
              <a:buFont typeface="Arial" panose="020B0604020202020204" pitchFamily="34" charset="0"/>
              <a:buNone/>
            </a:pPr>
            <a:r>
              <a:rPr lang="zh-CN" altLang="en-US" b="1" dirty="0" smtClean="0">
                <a:solidFill>
                  <a:srgbClr val="059188"/>
                </a:solidFill>
                <a:latin typeface="微软雅黑" panose="020B0503020204020204" pitchFamily="34" charset="-122"/>
                <a:ea typeface="微软雅黑" panose="020B0503020204020204" pitchFamily="34" charset="-122"/>
                <a:cs typeface="Arial" panose="020B0604020202020204" pitchFamily="34" charset="0"/>
              </a:rPr>
              <a:t> 由点到面</a:t>
            </a:r>
            <a:endParaRPr lang="zh-CN" altLang="en-US" b="1" dirty="0" smtClean="0">
              <a:solidFill>
                <a:srgbClr val="059188"/>
              </a:solidFill>
              <a:latin typeface="微软雅黑" panose="020B0503020204020204" pitchFamily="34" charset="-122"/>
              <a:ea typeface="微软雅黑" panose="020B0503020204020204" pitchFamily="34" charset="-122"/>
              <a:cs typeface="Arial" panose="020B0604020202020204" pitchFamily="34" charset="0"/>
            </a:endParaRPr>
          </a:p>
          <a:p>
            <a:pPr algn="ctr">
              <a:spcBef>
                <a:spcPts val="500"/>
              </a:spcBef>
              <a:spcAft>
                <a:spcPts val="0"/>
              </a:spcAft>
              <a:defRPr/>
            </a:pPr>
            <a:r>
              <a:rPr lang="zh-CN" altLang="en-US" sz="1400" kern="100" dirty="0">
                <a:solidFill>
                  <a:schemeClr val="tx1"/>
                </a:solidFill>
                <a:latin typeface="Impact MT Std" pitchFamily="34" charset="0"/>
                <a:ea typeface="微软雅黑" panose="020B0503020204020204" pitchFamily="34" charset="-122"/>
                <a:cs typeface="Times New Roman" panose="02020603050405020304" pitchFamily="18" charset="0"/>
              </a:rPr>
              <a:t>通过揭示普遍性升华主题。</a:t>
            </a:r>
            <a:endParaRPr lang="zh-CN" altLang="en-US" sz="1400" kern="100" dirty="0">
              <a:solidFill>
                <a:schemeClr val="tx1"/>
              </a:solidFill>
              <a:latin typeface="Impact MT Std" pitchFamily="34" charset="0"/>
              <a:ea typeface="微软雅黑" panose="020B0503020204020204" pitchFamily="34" charset="-122"/>
              <a:cs typeface="Times New Roman" panose="02020603050405020304" pitchFamily="18" charset="0"/>
            </a:endParaRPr>
          </a:p>
          <a:p>
            <a:pPr algn="ctr">
              <a:spcBef>
                <a:spcPts val="500"/>
              </a:spcBef>
              <a:spcAft>
                <a:spcPts val="0"/>
              </a:spcAft>
              <a:defRPr/>
            </a:pPr>
            <a:r>
              <a:rPr lang="zh-CN" altLang="en-US" sz="1400" kern="100" dirty="0">
                <a:solidFill>
                  <a:schemeClr val="tx1"/>
                </a:solidFill>
                <a:latin typeface="Impact MT Std" pitchFamily="34" charset="0"/>
                <a:ea typeface="微软雅黑" panose="020B0503020204020204" pitchFamily="34" charset="-122"/>
                <a:cs typeface="Times New Roman" panose="02020603050405020304" pitchFamily="18" charset="0"/>
              </a:rPr>
              <a:t>（由一个到多个）</a:t>
            </a:r>
            <a:endParaRPr lang="zh-CN" altLang="en-US" sz="1400" kern="100" dirty="0">
              <a:solidFill>
                <a:schemeClr val="tx1"/>
              </a:solidFill>
              <a:latin typeface="Impact MT Std" pitchFamily="34" charset="0"/>
              <a:ea typeface="微软雅黑" panose="020B0503020204020204" pitchFamily="34" charset="-122"/>
              <a:cs typeface="Times New Roman" panose="02020603050405020304" pitchFamily="18" charset="0"/>
            </a:endParaRPr>
          </a:p>
        </p:txBody>
      </p:sp>
      <p:sp>
        <p:nvSpPr>
          <p:cNvPr id="50" name="矩形 49"/>
          <p:cNvSpPr/>
          <p:nvPr/>
        </p:nvSpPr>
        <p:spPr>
          <a:xfrm>
            <a:off x="2187103" y="1740962"/>
            <a:ext cx="2494280" cy="927100"/>
          </a:xfrm>
          <a:prstGeom prst="rect">
            <a:avLst/>
          </a:prstGeom>
        </p:spPr>
        <p:txBody>
          <a:bodyPr wrap="none">
            <a:spAutoFit/>
          </a:bodyPr>
          <a:lstStyle/>
          <a:p>
            <a:pPr algn="ctr">
              <a:spcBef>
                <a:spcPct val="0"/>
              </a:spcBef>
              <a:buFont typeface="Arial" panose="020B0604020202020204" pitchFamily="34" charset="0"/>
              <a:buNone/>
            </a:pPr>
            <a:r>
              <a:rPr lang="zh-CN" altLang="en-US" b="1" dirty="0" smtClean="0">
                <a:solidFill>
                  <a:srgbClr val="F34347"/>
                </a:solidFill>
                <a:latin typeface="微软雅黑" panose="020B0503020204020204" pitchFamily="34" charset="-122"/>
                <a:ea typeface="微软雅黑" panose="020B0503020204020204" pitchFamily="34" charset="-122"/>
                <a:cs typeface="Arial" panose="020B0604020202020204" pitchFamily="34" charset="0"/>
              </a:rPr>
              <a:t>由此及彼</a:t>
            </a:r>
            <a:endParaRPr lang="zh-CN" altLang="en-US" b="1" dirty="0" smtClean="0">
              <a:solidFill>
                <a:srgbClr val="F34347"/>
              </a:solidFill>
              <a:latin typeface="微软雅黑" panose="020B0503020204020204" pitchFamily="34" charset="-122"/>
              <a:ea typeface="微软雅黑" panose="020B0503020204020204" pitchFamily="34" charset="-122"/>
              <a:cs typeface="Arial" panose="020B0604020202020204" pitchFamily="34" charset="0"/>
            </a:endParaRPr>
          </a:p>
          <a:p>
            <a:pPr algn="ctr">
              <a:spcBef>
                <a:spcPts val="500"/>
              </a:spcBef>
              <a:spcAft>
                <a:spcPts val="0"/>
              </a:spcAft>
              <a:defRPr/>
            </a:pPr>
            <a:r>
              <a:rPr lang="zh-CN" altLang="en-US" sz="1400" kern="100" dirty="0">
                <a:solidFill>
                  <a:schemeClr val="tx1"/>
                </a:solidFill>
                <a:latin typeface="Impact MT Std" pitchFamily="34" charset="0"/>
                <a:ea typeface="微软雅黑" panose="020B0503020204020204" pitchFamily="34" charset="-122"/>
                <a:cs typeface="Times New Roman" panose="02020603050405020304" pitchFamily="18" charset="0"/>
              </a:rPr>
              <a:t>通过触类旁通升华文章主题。</a:t>
            </a:r>
            <a:endParaRPr lang="zh-CN" altLang="en-US" sz="1400" kern="100" dirty="0">
              <a:solidFill>
                <a:schemeClr val="tx1"/>
              </a:solidFill>
              <a:latin typeface="Impact MT Std" pitchFamily="34" charset="0"/>
              <a:ea typeface="微软雅黑" panose="020B0503020204020204" pitchFamily="34" charset="-122"/>
              <a:cs typeface="Times New Roman" panose="02020603050405020304" pitchFamily="18" charset="0"/>
            </a:endParaRPr>
          </a:p>
          <a:p>
            <a:pPr algn="ctr">
              <a:spcBef>
                <a:spcPts val="500"/>
              </a:spcBef>
              <a:spcAft>
                <a:spcPts val="0"/>
              </a:spcAft>
              <a:defRPr/>
            </a:pPr>
            <a:r>
              <a:rPr lang="zh-CN" altLang="en-US" sz="1400" kern="100" dirty="0">
                <a:solidFill>
                  <a:schemeClr val="tx1"/>
                </a:solidFill>
                <a:latin typeface="Impact MT Std" pitchFamily="34" charset="0"/>
                <a:ea typeface="微软雅黑" panose="020B0503020204020204" pitchFamily="34" charset="-122"/>
                <a:cs typeface="Times New Roman" panose="02020603050405020304" pitchFamily="18" charset="0"/>
              </a:rPr>
              <a:t>（由这个到那个，从物到人）</a:t>
            </a:r>
            <a:endParaRPr lang="zh-CN" altLang="en-US" sz="1400" kern="100" dirty="0">
              <a:solidFill>
                <a:schemeClr val="tx1"/>
              </a:solidFill>
              <a:latin typeface="Impact MT Std" pitchFamily="34" charset="0"/>
              <a:ea typeface="微软雅黑" panose="020B0503020204020204" pitchFamily="34" charset="-122"/>
              <a:cs typeface="Times New Roman" panose="02020603050405020304" pitchFamily="18" charset="0"/>
            </a:endParaRPr>
          </a:p>
        </p:txBody>
      </p:sp>
      <p:sp>
        <p:nvSpPr>
          <p:cNvPr id="52" name="矩形 51"/>
          <p:cNvSpPr/>
          <p:nvPr/>
        </p:nvSpPr>
        <p:spPr>
          <a:xfrm>
            <a:off x="7808684" y="1816269"/>
            <a:ext cx="2494280" cy="1014730"/>
          </a:xfrm>
          <a:prstGeom prst="rect">
            <a:avLst/>
          </a:prstGeom>
        </p:spPr>
        <p:txBody>
          <a:bodyPr wrap="none">
            <a:spAutoFit/>
          </a:bodyPr>
          <a:lstStyle/>
          <a:p>
            <a:pPr algn="ctr">
              <a:spcBef>
                <a:spcPct val="0"/>
              </a:spcBef>
              <a:buFont typeface="Arial" panose="020B0604020202020204" pitchFamily="34" charset="0"/>
              <a:buNone/>
            </a:pPr>
            <a:r>
              <a:rPr lang="zh-CN" altLang="en-US" b="1" dirty="0" smtClean="0">
                <a:solidFill>
                  <a:srgbClr val="037A9B"/>
                </a:solidFill>
                <a:latin typeface="微软雅黑" panose="020B0503020204020204" pitchFamily="34" charset="-122"/>
                <a:ea typeface="微软雅黑" panose="020B0503020204020204" pitchFamily="34" charset="-122"/>
                <a:cs typeface="Arial" panose="020B0604020202020204" pitchFamily="34" charset="0"/>
              </a:rPr>
              <a:t>由事及理</a:t>
            </a:r>
            <a:endParaRPr lang="zh-CN" altLang="en-US" b="1" dirty="0" smtClean="0">
              <a:solidFill>
                <a:srgbClr val="037A9B"/>
              </a:solidFill>
              <a:latin typeface="微软雅黑" panose="020B0503020204020204" pitchFamily="34" charset="-122"/>
              <a:ea typeface="微软雅黑" panose="020B0503020204020204" pitchFamily="34" charset="-122"/>
              <a:cs typeface="Arial" panose="020B0604020202020204" pitchFamily="34" charset="0"/>
            </a:endParaRPr>
          </a:p>
          <a:p>
            <a:pPr algn="ctr">
              <a:spcBef>
                <a:spcPct val="0"/>
              </a:spcBef>
              <a:buFont typeface="Arial" panose="020B0604020202020204" pitchFamily="34" charset="0"/>
              <a:buNone/>
            </a:pPr>
            <a:r>
              <a:rPr lang="zh-CN" altLang="en-US" sz="1400" kern="100" dirty="0">
                <a:solidFill>
                  <a:schemeClr val="tx1"/>
                </a:solidFill>
                <a:latin typeface="Impact MT Std" pitchFamily="34" charset="0"/>
                <a:ea typeface="微软雅黑" panose="020B0503020204020204" pitchFamily="34" charset="-122"/>
                <a:cs typeface="Times New Roman" panose="02020603050405020304" pitchFamily="18" charset="0"/>
              </a:rPr>
              <a:t>由具体的人事</a:t>
            </a:r>
            <a:endParaRPr lang="zh-CN" altLang="en-US" sz="1400" kern="100" dirty="0">
              <a:solidFill>
                <a:schemeClr val="tx1"/>
              </a:solidFill>
              <a:latin typeface="Impact MT Std" pitchFamily="34" charset="0"/>
              <a:ea typeface="微软雅黑" panose="020B0503020204020204" pitchFamily="34" charset="-122"/>
              <a:cs typeface="Times New Roman" panose="02020603050405020304" pitchFamily="18" charset="0"/>
            </a:endParaRPr>
          </a:p>
          <a:p>
            <a:pPr algn="ctr">
              <a:spcBef>
                <a:spcPct val="0"/>
              </a:spcBef>
              <a:buFont typeface="Arial" panose="020B0604020202020204" pitchFamily="34" charset="0"/>
              <a:buNone/>
            </a:pPr>
            <a:r>
              <a:rPr lang="zh-CN" altLang="en-US" sz="1400" kern="100" dirty="0">
                <a:solidFill>
                  <a:schemeClr val="tx1"/>
                </a:solidFill>
                <a:latin typeface="Impact MT Std" pitchFamily="34" charset="0"/>
                <a:ea typeface="微软雅黑" panose="020B0503020204020204" pitchFamily="34" charset="-122"/>
                <a:cs typeface="Times New Roman" panose="02020603050405020304" pitchFamily="18" charset="0"/>
              </a:rPr>
              <a:t>向为人处世的一般道理升华。</a:t>
            </a:r>
            <a:endParaRPr lang="zh-CN" altLang="en-US" sz="1400" kern="100" dirty="0">
              <a:solidFill>
                <a:schemeClr val="tx1"/>
              </a:solidFill>
              <a:latin typeface="Impact MT Std" pitchFamily="34" charset="0"/>
              <a:ea typeface="微软雅黑" panose="020B0503020204020204" pitchFamily="34" charset="-122"/>
              <a:cs typeface="Times New Roman" panose="02020603050405020304" pitchFamily="18" charset="0"/>
            </a:endParaRPr>
          </a:p>
          <a:p>
            <a:pPr algn="ctr">
              <a:spcBef>
                <a:spcPct val="0"/>
              </a:spcBef>
              <a:buFont typeface="Arial" panose="020B0604020202020204" pitchFamily="34" charset="0"/>
              <a:buNone/>
            </a:pPr>
            <a:r>
              <a:rPr lang="zh-CN" altLang="en-US" sz="1400" kern="100" dirty="0">
                <a:solidFill>
                  <a:schemeClr val="tx1"/>
                </a:solidFill>
                <a:latin typeface="Impact MT Std" pitchFamily="34" charset="0"/>
                <a:ea typeface="微软雅黑" panose="020B0503020204020204" pitchFamily="34" charset="-122"/>
                <a:cs typeface="Times New Roman" panose="02020603050405020304" pitchFamily="18" charset="0"/>
              </a:rPr>
              <a:t>（偶然到必然)</a:t>
            </a:r>
            <a:endParaRPr lang="zh-CN" altLang="en-US" sz="1400" kern="100" dirty="0">
              <a:solidFill>
                <a:schemeClr val="tx1"/>
              </a:solidFill>
              <a:latin typeface="Impact MT Std" pitchFamily="34" charset="0"/>
              <a:ea typeface="微软雅黑" panose="020B0503020204020204" pitchFamily="34" charset="-122"/>
              <a:cs typeface="Times New Roman" panose="02020603050405020304" pitchFamily="18" charset="0"/>
            </a:endParaRPr>
          </a:p>
        </p:txBody>
      </p:sp>
      <p:sp>
        <p:nvSpPr>
          <p:cNvPr id="53" name="矩形 52"/>
          <p:cNvSpPr/>
          <p:nvPr/>
        </p:nvSpPr>
        <p:spPr>
          <a:xfrm>
            <a:off x="8538795" y="3064411"/>
            <a:ext cx="2849880" cy="1207135"/>
          </a:xfrm>
          <a:prstGeom prst="rect">
            <a:avLst/>
          </a:prstGeom>
        </p:spPr>
        <p:txBody>
          <a:bodyPr wrap="none">
            <a:spAutoFit/>
          </a:bodyPr>
          <a:lstStyle/>
          <a:p>
            <a:pPr algn="ctr">
              <a:spcBef>
                <a:spcPct val="0"/>
              </a:spcBef>
              <a:buFont typeface="Arial" panose="020B0604020202020204" pitchFamily="34" charset="0"/>
              <a:buNone/>
            </a:pPr>
            <a:r>
              <a:rPr lang="zh-CN" altLang="en-US" b="1" dirty="0" smtClean="0">
                <a:solidFill>
                  <a:srgbClr val="F66C47"/>
                </a:solidFill>
                <a:latin typeface="微软雅黑" panose="020B0503020204020204" pitchFamily="34" charset="-122"/>
                <a:ea typeface="微软雅黑" panose="020B0503020204020204" pitchFamily="34" charset="-122"/>
                <a:cs typeface="Arial" panose="020B0604020202020204" pitchFamily="34" charset="0"/>
              </a:rPr>
              <a:t>由一及众</a:t>
            </a:r>
            <a:endParaRPr lang="zh-CN" altLang="en-US" b="1" dirty="0" smtClean="0">
              <a:solidFill>
                <a:srgbClr val="F66C47"/>
              </a:solidFill>
              <a:latin typeface="微软雅黑" panose="020B0503020204020204" pitchFamily="34" charset="-122"/>
              <a:ea typeface="微软雅黑" panose="020B0503020204020204" pitchFamily="34" charset="-122"/>
              <a:cs typeface="Arial" panose="020B0604020202020204" pitchFamily="34" charset="0"/>
            </a:endParaRPr>
          </a:p>
          <a:p>
            <a:pPr algn="ctr">
              <a:spcBef>
                <a:spcPts val="500"/>
              </a:spcBef>
              <a:spcAft>
                <a:spcPts val="0"/>
              </a:spcAft>
              <a:defRPr/>
            </a:pPr>
            <a:r>
              <a:rPr lang="zh-CN" altLang="en-US" sz="1400" kern="100" dirty="0">
                <a:solidFill>
                  <a:schemeClr val="tx1"/>
                </a:solidFill>
                <a:latin typeface="Impact MT Std" pitchFamily="34" charset="0"/>
                <a:ea typeface="微软雅黑" panose="020B0503020204020204" pitchFamily="34" charset="-122"/>
                <a:cs typeface="Times New Roman" panose="02020603050405020304" pitchFamily="18" charset="0"/>
              </a:rPr>
              <a:t>由个人联系国家</a:t>
            </a:r>
            <a:endParaRPr lang="zh-CN" altLang="en-US" sz="1400" kern="100" dirty="0">
              <a:solidFill>
                <a:schemeClr val="tx1"/>
              </a:solidFill>
              <a:latin typeface="Impact MT Std" pitchFamily="34" charset="0"/>
              <a:ea typeface="微软雅黑" panose="020B0503020204020204" pitchFamily="34" charset="-122"/>
              <a:cs typeface="Times New Roman" panose="02020603050405020304" pitchFamily="18" charset="0"/>
            </a:endParaRPr>
          </a:p>
          <a:p>
            <a:pPr algn="ctr">
              <a:spcBef>
                <a:spcPts val="500"/>
              </a:spcBef>
              <a:spcAft>
                <a:spcPts val="0"/>
              </a:spcAft>
              <a:defRPr/>
            </a:pPr>
            <a:r>
              <a:rPr lang="zh-CN" altLang="en-US" sz="1400" kern="100" dirty="0">
                <a:solidFill>
                  <a:schemeClr val="tx1"/>
                </a:solidFill>
                <a:latin typeface="Impact MT Std" pitchFamily="34" charset="0"/>
                <a:ea typeface="微软雅黑" panose="020B0503020204020204" pitchFamily="34" charset="-122"/>
                <a:cs typeface="Times New Roman" panose="02020603050405020304" pitchFamily="18" charset="0"/>
              </a:rPr>
              <a:t>从个人命运向国家民族命运升华。</a:t>
            </a:r>
            <a:endParaRPr lang="zh-CN" altLang="en-US" sz="1400" kern="100" dirty="0">
              <a:solidFill>
                <a:schemeClr val="tx1"/>
              </a:solidFill>
              <a:latin typeface="Impact MT Std" pitchFamily="34" charset="0"/>
              <a:ea typeface="微软雅黑" panose="020B0503020204020204" pitchFamily="34" charset="-122"/>
              <a:cs typeface="Times New Roman" panose="02020603050405020304" pitchFamily="18" charset="0"/>
            </a:endParaRPr>
          </a:p>
          <a:p>
            <a:pPr algn="ctr">
              <a:spcBef>
                <a:spcPts val="500"/>
              </a:spcBef>
              <a:spcAft>
                <a:spcPts val="0"/>
              </a:spcAft>
              <a:defRPr/>
            </a:pPr>
            <a:r>
              <a:rPr lang="zh-CN" altLang="en-US" sz="1400" kern="100" dirty="0">
                <a:solidFill>
                  <a:schemeClr val="tx1"/>
                </a:solidFill>
                <a:latin typeface="Impact MT Std" pitchFamily="34" charset="0"/>
                <a:ea typeface="微软雅黑" panose="020B0503020204020204" pitchFamily="34" charset="-122"/>
                <a:cs typeface="Times New Roman" panose="02020603050405020304" pitchFamily="18" charset="0"/>
              </a:rPr>
              <a:t>（由个体到命运共同体）</a:t>
            </a:r>
            <a:endParaRPr lang="zh-CN" altLang="en-US" sz="1400" kern="100" dirty="0">
              <a:solidFill>
                <a:schemeClr val="tx1"/>
              </a:solidFill>
              <a:latin typeface="Impact MT Std" pitchFamily="34" charset="0"/>
              <a:ea typeface="微软雅黑" panose="020B0503020204020204" pitchFamily="34" charset="-122"/>
              <a:cs typeface="Times New Roman" panose="02020603050405020304" pitchFamily="18" charset="0"/>
            </a:endParaRPr>
          </a:p>
        </p:txBody>
      </p:sp>
      <p:sp>
        <p:nvSpPr>
          <p:cNvPr id="54" name="矩形 53"/>
          <p:cNvSpPr/>
          <p:nvPr/>
        </p:nvSpPr>
        <p:spPr>
          <a:xfrm>
            <a:off x="9072319" y="4642495"/>
            <a:ext cx="1783080" cy="1207135"/>
          </a:xfrm>
          <a:prstGeom prst="rect">
            <a:avLst/>
          </a:prstGeom>
        </p:spPr>
        <p:txBody>
          <a:bodyPr wrap="none">
            <a:spAutoFit/>
          </a:bodyPr>
          <a:lstStyle/>
          <a:p>
            <a:pPr algn="ctr">
              <a:spcBef>
                <a:spcPct val="0"/>
              </a:spcBef>
              <a:buFont typeface="Arial" panose="020B0604020202020204" pitchFamily="34" charset="0"/>
              <a:buNone/>
            </a:pPr>
            <a:r>
              <a:rPr lang="zh-CN" altLang="en-US" b="1" dirty="0" smtClean="0">
                <a:solidFill>
                  <a:srgbClr val="F34347"/>
                </a:solidFill>
                <a:latin typeface="微软雅黑" panose="020B0503020204020204" pitchFamily="34" charset="-122"/>
                <a:ea typeface="微软雅黑" panose="020B0503020204020204" pitchFamily="34" charset="-122"/>
                <a:cs typeface="Arial" panose="020B0604020202020204" pitchFamily="34" charset="0"/>
              </a:rPr>
              <a:t>由反求正</a:t>
            </a:r>
            <a:endParaRPr lang="zh-CN" altLang="en-US" b="1" dirty="0" smtClean="0">
              <a:solidFill>
                <a:srgbClr val="F34347"/>
              </a:solidFill>
              <a:latin typeface="微软雅黑" panose="020B0503020204020204" pitchFamily="34" charset="-122"/>
              <a:ea typeface="微软雅黑" panose="020B0503020204020204" pitchFamily="34" charset="-122"/>
              <a:cs typeface="Arial" panose="020B0604020202020204" pitchFamily="34" charset="0"/>
            </a:endParaRPr>
          </a:p>
          <a:p>
            <a:pPr algn="ctr">
              <a:spcBef>
                <a:spcPts val="500"/>
              </a:spcBef>
              <a:spcAft>
                <a:spcPts val="0"/>
              </a:spcAft>
              <a:defRPr/>
            </a:pPr>
            <a:r>
              <a:rPr lang="zh-CN" altLang="en-US" sz="1400" kern="100" dirty="0">
                <a:solidFill>
                  <a:schemeClr val="tx1"/>
                </a:solidFill>
                <a:latin typeface="Impact MT Std" pitchFamily="34" charset="0"/>
                <a:ea typeface="微软雅黑" panose="020B0503020204020204" pitchFamily="34" charset="-122"/>
                <a:cs typeface="Times New Roman" panose="02020603050405020304" pitchFamily="18" charset="0"/>
              </a:rPr>
              <a:t>以逆向思维，</a:t>
            </a:r>
            <a:endParaRPr lang="zh-CN" altLang="en-US" sz="1400" kern="100" dirty="0">
              <a:solidFill>
                <a:schemeClr val="tx1"/>
              </a:solidFill>
              <a:latin typeface="Impact MT Std" pitchFamily="34" charset="0"/>
              <a:ea typeface="微软雅黑" panose="020B0503020204020204" pitchFamily="34" charset="-122"/>
              <a:cs typeface="Times New Roman" panose="02020603050405020304" pitchFamily="18" charset="0"/>
            </a:endParaRPr>
          </a:p>
          <a:p>
            <a:pPr algn="ctr">
              <a:spcBef>
                <a:spcPts val="500"/>
              </a:spcBef>
              <a:spcAft>
                <a:spcPts val="0"/>
              </a:spcAft>
              <a:defRPr/>
            </a:pPr>
            <a:r>
              <a:rPr lang="zh-CN" altLang="en-US" sz="1400" kern="100" dirty="0">
                <a:solidFill>
                  <a:schemeClr val="tx1"/>
                </a:solidFill>
                <a:latin typeface="Impact MT Std" pitchFamily="34" charset="0"/>
                <a:ea typeface="微软雅黑" panose="020B0503020204020204" pitchFamily="34" charset="-122"/>
                <a:cs typeface="Times New Roman" panose="02020603050405020304" pitchFamily="18" charset="0"/>
              </a:rPr>
              <a:t>反证事物的另一面。</a:t>
            </a:r>
            <a:endParaRPr lang="zh-CN" altLang="en-US" sz="1400" kern="100" dirty="0">
              <a:solidFill>
                <a:schemeClr val="tx1"/>
              </a:solidFill>
              <a:latin typeface="Impact MT Std" pitchFamily="34" charset="0"/>
              <a:ea typeface="微软雅黑" panose="020B0503020204020204" pitchFamily="34" charset="-122"/>
              <a:cs typeface="Times New Roman" panose="02020603050405020304" pitchFamily="18" charset="0"/>
            </a:endParaRPr>
          </a:p>
          <a:p>
            <a:pPr algn="ctr">
              <a:spcBef>
                <a:spcPts val="500"/>
              </a:spcBef>
              <a:spcAft>
                <a:spcPts val="0"/>
              </a:spcAft>
              <a:defRPr/>
            </a:pPr>
            <a:r>
              <a:rPr lang="zh-CN" altLang="en-US" sz="1400" kern="100" dirty="0">
                <a:solidFill>
                  <a:schemeClr val="tx1"/>
                </a:solidFill>
                <a:latin typeface="Impact MT Std" pitchFamily="34" charset="0"/>
                <a:ea typeface="微软雅黑" panose="020B0503020204020204" pitchFamily="34" charset="-122"/>
                <a:cs typeface="Times New Roman" panose="02020603050405020304" pitchFamily="18" charset="0"/>
              </a:rPr>
              <a:t>（反弹琵琶）</a:t>
            </a:r>
            <a:endParaRPr lang="zh-CN" altLang="en-US" sz="1400" kern="100" dirty="0">
              <a:solidFill>
                <a:schemeClr val="tx1"/>
              </a:solidFill>
              <a:latin typeface="Impact MT Std" pitchFamily="34" charset="0"/>
              <a:ea typeface="微软雅黑" panose="020B0503020204020204" pitchFamily="34"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50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ppt_x"/>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500"/>
                                  </p:stCondLst>
                                  <p:childTnLst>
                                    <p:set>
                                      <p:cBhvr>
                                        <p:cTn id="15" dur="1" fill="hold">
                                          <p:stCondLst>
                                            <p:cond delay="0"/>
                                          </p:stCondLst>
                                        </p:cTn>
                                        <p:tgtEl>
                                          <p:spTgt spid="33"/>
                                        </p:tgtEl>
                                        <p:attrNameLst>
                                          <p:attrName>style.visibility</p:attrName>
                                        </p:attrNameLst>
                                      </p:cBhvr>
                                      <p:to>
                                        <p:strVal val="visible"/>
                                      </p:to>
                                    </p:set>
                                    <p:anim calcmode="lin" valueType="num">
                                      <p:cBhvr additive="base">
                                        <p:cTn id="16" dur="500" fill="hold"/>
                                        <p:tgtEl>
                                          <p:spTgt spid="33"/>
                                        </p:tgtEl>
                                        <p:attrNameLst>
                                          <p:attrName>ppt_x</p:attrName>
                                        </p:attrNameLst>
                                      </p:cBhvr>
                                      <p:tavLst>
                                        <p:tav tm="0">
                                          <p:val>
                                            <p:strVal val="#ppt_x"/>
                                          </p:val>
                                        </p:tav>
                                        <p:tav tm="100000">
                                          <p:val>
                                            <p:strVal val="#ppt_x"/>
                                          </p:val>
                                        </p:tav>
                                      </p:tavLst>
                                    </p:anim>
                                    <p:anim calcmode="lin" valueType="num">
                                      <p:cBhvr additive="base">
                                        <p:cTn id="17" dur="500" fill="hold"/>
                                        <p:tgtEl>
                                          <p:spTgt spid="3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500"/>
                                  </p:stCondLst>
                                  <p:childTnLst>
                                    <p:set>
                                      <p:cBhvr>
                                        <p:cTn id="19" dur="1" fill="hold">
                                          <p:stCondLst>
                                            <p:cond delay="0"/>
                                          </p:stCondLst>
                                        </p:cTn>
                                        <p:tgtEl>
                                          <p:spTgt spid="36"/>
                                        </p:tgtEl>
                                        <p:attrNameLst>
                                          <p:attrName>style.visibility</p:attrName>
                                        </p:attrNameLst>
                                      </p:cBhvr>
                                      <p:to>
                                        <p:strVal val="visible"/>
                                      </p:to>
                                    </p:set>
                                    <p:anim calcmode="lin" valueType="num">
                                      <p:cBhvr additive="base">
                                        <p:cTn id="20" dur="500" fill="hold"/>
                                        <p:tgtEl>
                                          <p:spTgt spid="36"/>
                                        </p:tgtEl>
                                        <p:attrNameLst>
                                          <p:attrName>ppt_x</p:attrName>
                                        </p:attrNameLst>
                                      </p:cBhvr>
                                      <p:tavLst>
                                        <p:tav tm="0">
                                          <p:val>
                                            <p:strVal val="#ppt_x"/>
                                          </p:val>
                                        </p:tav>
                                        <p:tav tm="100000">
                                          <p:val>
                                            <p:strVal val="#ppt_x"/>
                                          </p:val>
                                        </p:tav>
                                      </p:tavLst>
                                    </p:anim>
                                    <p:anim calcmode="lin" valueType="num">
                                      <p:cBhvr additive="base">
                                        <p:cTn id="21" dur="500" fill="hold"/>
                                        <p:tgtEl>
                                          <p:spTgt spid="36"/>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500"/>
                                  </p:stCondLst>
                                  <p:childTnLst>
                                    <p:set>
                                      <p:cBhvr>
                                        <p:cTn id="23" dur="1" fill="hold">
                                          <p:stCondLst>
                                            <p:cond delay="0"/>
                                          </p:stCondLst>
                                        </p:cTn>
                                        <p:tgtEl>
                                          <p:spTgt spid="37"/>
                                        </p:tgtEl>
                                        <p:attrNameLst>
                                          <p:attrName>style.visibility</p:attrName>
                                        </p:attrNameLst>
                                      </p:cBhvr>
                                      <p:to>
                                        <p:strVal val="visible"/>
                                      </p:to>
                                    </p:set>
                                    <p:anim calcmode="lin" valueType="num">
                                      <p:cBhvr additive="base">
                                        <p:cTn id="24" dur="500" fill="hold"/>
                                        <p:tgtEl>
                                          <p:spTgt spid="37"/>
                                        </p:tgtEl>
                                        <p:attrNameLst>
                                          <p:attrName>ppt_x</p:attrName>
                                        </p:attrNameLst>
                                      </p:cBhvr>
                                      <p:tavLst>
                                        <p:tav tm="0">
                                          <p:val>
                                            <p:strVal val="#ppt_x"/>
                                          </p:val>
                                        </p:tav>
                                        <p:tav tm="100000">
                                          <p:val>
                                            <p:strVal val="#ppt_x"/>
                                          </p:val>
                                        </p:tav>
                                      </p:tavLst>
                                    </p:anim>
                                    <p:anim calcmode="lin" valueType="num">
                                      <p:cBhvr additive="base">
                                        <p:cTn id="25" dur="500" fill="hold"/>
                                        <p:tgtEl>
                                          <p:spTgt spid="3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500"/>
                                  </p:stCondLst>
                                  <p:childTnLst>
                                    <p:set>
                                      <p:cBhvr>
                                        <p:cTn id="27" dur="1" fill="hold">
                                          <p:stCondLst>
                                            <p:cond delay="0"/>
                                          </p:stCondLst>
                                        </p:cTn>
                                        <p:tgtEl>
                                          <p:spTgt spid="38"/>
                                        </p:tgtEl>
                                        <p:attrNameLst>
                                          <p:attrName>style.visibility</p:attrName>
                                        </p:attrNameLst>
                                      </p:cBhvr>
                                      <p:to>
                                        <p:strVal val="visible"/>
                                      </p:to>
                                    </p:set>
                                    <p:anim calcmode="lin" valueType="num">
                                      <p:cBhvr additive="base">
                                        <p:cTn id="28" dur="500" fill="hold"/>
                                        <p:tgtEl>
                                          <p:spTgt spid="38"/>
                                        </p:tgtEl>
                                        <p:attrNameLst>
                                          <p:attrName>ppt_x</p:attrName>
                                        </p:attrNameLst>
                                      </p:cBhvr>
                                      <p:tavLst>
                                        <p:tav tm="0">
                                          <p:val>
                                            <p:strVal val="#ppt_x"/>
                                          </p:val>
                                        </p:tav>
                                        <p:tav tm="100000">
                                          <p:val>
                                            <p:strVal val="#ppt_x"/>
                                          </p:val>
                                        </p:tav>
                                      </p:tavLst>
                                    </p:anim>
                                    <p:anim calcmode="lin" valueType="num">
                                      <p:cBhvr additive="base">
                                        <p:cTn id="29" dur="500" fill="hold"/>
                                        <p:tgtEl>
                                          <p:spTgt spid="38"/>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500"/>
                                  </p:stCondLst>
                                  <p:childTnLst>
                                    <p:set>
                                      <p:cBhvr>
                                        <p:cTn id="31" dur="1" fill="hold">
                                          <p:stCondLst>
                                            <p:cond delay="0"/>
                                          </p:stCondLst>
                                        </p:cTn>
                                        <p:tgtEl>
                                          <p:spTgt spid="39"/>
                                        </p:tgtEl>
                                        <p:attrNameLst>
                                          <p:attrName>style.visibility</p:attrName>
                                        </p:attrNameLst>
                                      </p:cBhvr>
                                      <p:to>
                                        <p:strVal val="visible"/>
                                      </p:to>
                                    </p:set>
                                    <p:anim calcmode="lin" valueType="num">
                                      <p:cBhvr additive="base">
                                        <p:cTn id="32" dur="500" fill="hold"/>
                                        <p:tgtEl>
                                          <p:spTgt spid="39"/>
                                        </p:tgtEl>
                                        <p:attrNameLst>
                                          <p:attrName>ppt_x</p:attrName>
                                        </p:attrNameLst>
                                      </p:cBhvr>
                                      <p:tavLst>
                                        <p:tav tm="0">
                                          <p:val>
                                            <p:strVal val="#ppt_x"/>
                                          </p:val>
                                        </p:tav>
                                        <p:tav tm="100000">
                                          <p:val>
                                            <p:strVal val="#ppt_x"/>
                                          </p:val>
                                        </p:tav>
                                      </p:tavLst>
                                    </p:anim>
                                    <p:anim calcmode="lin" valueType="num">
                                      <p:cBhvr additive="base">
                                        <p:cTn id="33" dur="500" fill="hold"/>
                                        <p:tgtEl>
                                          <p:spTgt spid="39"/>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500"/>
                                  </p:stCondLst>
                                  <p:childTnLst>
                                    <p:set>
                                      <p:cBhvr>
                                        <p:cTn id="35" dur="1" fill="hold">
                                          <p:stCondLst>
                                            <p:cond delay="0"/>
                                          </p:stCondLst>
                                        </p:cTn>
                                        <p:tgtEl>
                                          <p:spTgt spid="40"/>
                                        </p:tgtEl>
                                        <p:attrNameLst>
                                          <p:attrName>style.visibility</p:attrName>
                                        </p:attrNameLst>
                                      </p:cBhvr>
                                      <p:to>
                                        <p:strVal val="visible"/>
                                      </p:to>
                                    </p:set>
                                    <p:anim calcmode="lin" valueType="num">
                                      <p:cBhvr additive="base">
                                        <p:cTn id="36" dur="500" fill="hold"/>
                                        <p:tgtEl>
                                          <p:spTgt spid="40"/>
                                        </p:tgtEl>
                                        <p:attrNameLst>
                                          <p:attrName>ppt_x</p:attrName>
                                        </p:attrNameLst>
                                      </p:cBhvr>
                                      <p:tavLst>
                                        <p:tav tm="0">
                                          <p:val>
                                            <p:strVal val="#ppt_x"/>
                                          </p:val>
                                        </p:tav>
                                        <p:tav tm="100000">
                                          <p:val>
                                            <p:strVal val="#ppt_x"/>
                                          </p:val>
                                        </p:tav>
                                      </p:tavLst>
                                    </p:anim>
                                    <p:anim calcmode="lin" valueType="num">
                                      <p:cBhvr additive="base">
                                        <p:cTn id="37" dur="500" fill="hold"/>
                                        <p:tgtEl>
                                          <p:spTgt spid="40"/>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500"/>
                                  </p:stCondLst>
                                  <p:childTnLst>
                                    <p:set>
                                      <p:cBhvr>
                                        <p:cTn id="39" dur="1" fill="hold">
                                          <p:stCondLst>
                                            <p:cond delay="0"/>
                                          </p:stCondLst>
                                        </p:cTn>
                                        <p:tgtEl>
                                          <p:spTgt spid="41"/>
                                        </p:tgtEl>
                                        <p:attrNameLst>
                                          <p:attrName>style.visibility</p:attrName>
                                        </p:attrNameLst>
                                      </p:cBhvr>
                                      <p:to>
                                        <p:strVal val="visible"/>
                                      </p:to>
                                    </p:set>
                                    <p:anim calcmode="lin" valueType="num">
                                      <p:cBhvr additive="base">
                                        <p:cTn id="40" dur="500" fill="hold"/>
                                        <p:tgtEl>
                                          <p:spTgt spid="41"/>
                                        </p:tgtEl>
                                        <p:attrNameLst>
                                          <p:attrName>ppt_x</p:attrName>
                                        </p:attrNameLst>
                                      </p:cBhvr>
                                      <p:tavLst>
                                        <p:tav tm="0">
                                          <p:val>
                                            <p:strVal val="#ppt_x"/>
                                          </p:val>
                                        </p:tav>
                                        <p:tav tm="100000">
                                          <p:val>
                                            <p:strVal val="#ppt_x"/>
                                          </p:val>
                                        </p:tav>
                                      </p:tavLst>
                                    </p:anim>
                                    <p:anim calcmode="lin" valueType="num">
                                      <p:cBhvr additive="base">
                                        <p:cTn id="41" dur="500" fill="hold"/>
                                        <p:tgtEl>
                                          <p:spTgt spid="41"/>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500"/>
                                  </p:stCondLst>
                                  <p:childTnLst>
                                    <p:set>
                                      <p:cBhvr>
                                        <p:cTn id="43" dur="1" fill="hold">
                                          <p:stCondLst>
                                            <p:cond delay="0"/>
                                          </p:stCondLst>
                                        </p:cTn>
                                        <p:tgtEl>
                                          <p:spTgt spid="42"/>
                                        </p:tgtEl>
                                        <p:attrNameLst>
                                          <p:attrName>style.visibility</p:attrName>
                                        </p:attrNameLst>
                                      </p:cBhvr>
                                      <p:to>
                                        <p:strVal val="visible"/>
                                      </p:to>
                                    </p:set>
                                    <p:anim calcmode="lin" valueType="num">
                                      <p:cBhvr additive="base">
                                        <p:cTn id="44" dur="500" fill="hold"/>
                                        <p:tgtEl>
                                          <p:spTgt spid="42"/>
                                        </p:tgtEl>
                                        <p:attrNameLst>
                                          <p:attrName>ppt_x</p:attrName>
                                        </p:attrNameLst>
                                      </p:cBhvr>
                                      <p:tavLst>
                                        <p:tav tm="0">
                                          <p:val>
                                            <p:strVal val="#ppt_x"/>
                                          </p:val>
                                        </p:tav>
                                        <p:tav tm="100000">
                                          <p:val>
                                            <p:strVal val="#ppt_x"/>
                                          </p:val>
                                        </p:tav>
                                      </p:tavLst>
                                    </p:anim>
                                    <p:anim calcmode="lin" valueType="num">
                                      <p:cBhvr additive="base">
                                        <p:cTn id="45" dur="500" fill="hold"/>
                                        <p:tgtEl>
                                          <p:spTgt spid="42"/>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500"/>
                                  </p:stCondLst>
                                  <p:childTnLst>
                                    <p:set>
                                      <p:cBhvr>
                                        <p:cTn id="47" dur="1" fill="hold">
                                          <p:stCondLst>
                                            <p:cond delay="0"/>
                                          </p:stCondLst>
                                        </p:cTn>
                                        <p:tgtEl>
                                          <p:spTgt spid="43"/>
                                        </p:tgtEl>
                                        <p:attrNameLst>
                                          <p:attrName>style.visibility</p:attrName>
                                        </p:attrNameLst>
                                      </p:cBhvr>
                                      <p:to>
                                        <p:strVal val="visible"/>
                                      </p:to>
                                    </p:set>
                                    <p:anim calcmode="lin" valueType="num">
                                      <p:cBhvr additive="base">
                                        <p:cTn id="48" dur="500" fill="hold"/>
                                        <p:tgtEl>
                                          <p:spTgt spid="43"/>
                                        </p:tgtEl>
                                        <p:attrNameLst>
                                          <p:attrName>ppt_x</p:attrName>
                                        </p:attrNameLst>
                                      </p:cBhvr>
                                      <p:tavLst>
                                        <p:tav tm="0">
                                          <p:val>
                                            <p:strVal val="#ppt_x"/>
                                          </p:val>
                                        </p:tav>
                                        <p:tav tm="100000">
                                          <p:val>
                                            <p:strVal val="#ppt_x"/>
                                          </p:val>
                                        </p:tav>
                                      </p:tavLst>
                                    </p:anim>
                                    <p:anim calcmode="lin" valueType="num">
                                      <p:cBhvr additive="base">
                                        <p:cTn id="49" dur="500" fill="hold"/>
                                        <p:tgtEl>
                                          <p:spTgt spid="43"/>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500"/>
                                  </p:stCondLst>
                                  <p:childTnLst>
                                    <p:set>
                                      <p:cBhvr>
                                        <p:cTn id="51" dur="1" fill="hold">
                                          <p:stCondLst>
                                            <p:cond delay="0"/>
                                          </p:stCondLst>
                                        </p:cTn>
                                        <p:tgtEl>
                                          <p:spTgt spid="44"/>
                                        </p:tgtEl>
                                        <p:attrNameLst>
                                          <p:attrName>style.visibility</p:attrName>
                                        </p:attrNameLst>
                                      </p:cBhvr>
                                      <p:to>
                                        <p:strVal val="visible"/>
                                      </p:to>
                                    </p:set>
                                    <p:anim calcmode="lin" valueType="num">
                                      <p:cBhvr additive="base">
                                        <p:cTn id="52" dur="500" fill="hold"/>
                                        <p:tgtEl>
                                          <p:spTgt spid="44"/>
                                        </p:tgtEl>
                                        <p:attrNameLst>
                                          <p:attrName>ppt_x</p:attrName>
                                        </p:attrNameLst>
                                      </p:cBhvr>
                                      <p:tavLst>
                                        <p:tav tm="0">
                                          <p:val>
                                            <p:strVal val="#ppt_x"/>
                                          </p:val>
                                        </p:tav>
                                        <p:tav tm="100000">
                                          <p:val>
                                            <p:strVal val="#ppt_x"/>
                                          </p:val>
                                        </p:tav>
                                      </p:tavLst>
                                    </p:anim>
                                    <p:anim calcmode="lin" valueType="num">
                                      <p:cBhvr additive="base">
                                        <p:cTn id="53" dur="500" fill="hold"/>
                                        <p:tgtEl>
                                          <p:spTgt spid="44"/>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500"/>
                                  </p:stCondLst>
                                  <p:childTnLst>
                                    <p:set>
                                      <p:cBhvr>
                                        <p:cTn id="55" dur="1" fill="hold">
                                          <p:stCondLst>
                                            <p:cond delay="0"/>
                                          </p:stCondLst>
                                        </p:cTn>
                                        <p:tgtEl>
                                          <p:spTgt spid="45"/>
                                        </p:tgtEl>
                                        <p:attrNameLst>
                                          <p:attrName>style.visibility</p:attrName>
                                        </p:attrNameLst>
                                      </p:cBhvr>
                                      <p:to>
                                        <p:strVal val="visible"/>
                                      </p:to>
                                    </p:set>
                                    <p:anim calcmode="lin" valueType="num">
                                      <p:cBhvr additive="base">
                                        <p:cTn id="56" dur="500" fill="hold"/>
                                        <p:tgtEl>
                                          <p:spTgt spid="45"/>
                                        </p:tgtEl>
                                        <p:attrNameLst>
                                          <p:attrName>ppt_x</p:attrName>
                                        </p:attrNameLst>
                                      </p:cBhvr>
                                      <p:tavLst>
                                        <p:tav tm="0">
                                          <p:val>
                                            <p:strVal val="#ppt_x"/>
                                          </p:val>
                                        </p:tav>
                                        <p:tav tm="100000">
                                          <p:val>
                                            <p:strVal val="#ppt_x"/>
                                          </p:val>
                                        </p:tav>
                                      </p:tavLst>
                                    </p:anim>
                                    <p:anim calcmode="lin" valueType="num">
                                      <p:cBhvr additive="base">
                                        <p:cTn id="57" dur="500" fill="hold"/>
                                        <p:tgtEl>
                                          <p:spTgt spid="45"/>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500"/>
                                  </p:stCondLst>
                                  <p:childTnLst>
                                    <p:set>
                                      <p:cBhvr>
                                        <p:cTn id="59" dur="1" fill="hold">
                                          <p:stCondLst>
                                            <p:cond delay="0"/>
                                          </p:stCondLst>
                                        </p:cTn>
                                        <p:tgtEl>
                                          <p:spTgt spid="46"/>
                                        </p:tgtEl>
                                        <p:attrNameLst>
                                          <p:attrName>style.visibility</p:attrName>
                                        </p:attrNameLst>
                                      </p:cBhvr>
                                      <p:to>
                                        <p:strVal val="visible"/>
                                      </p:to>
                                    </p:set>
                                    <p:anim calcmode="lin" valueType="num">
                                      <p:cBhvr additive="base">
                                        <p:cTn id="60" dur="500" fill="hold"/>
                                        <p:tgtEl>
                                          <p:spTgt spid="46"/>
                                        </p:tgtEl>
                                        <p:attrNameLst>
                                          <p:attrName>ppt_x</p:attrName>
                                        </p:attrNameLst>
                                      </p:cBhvr>
                                      <p:tavLst>
                                        <p:tav tm="0">
                                          <p:val>
                                            <p:strVal val="#ppt_x"/>
                                          </p:val>
                                        </p:tav>
                                        <p:tav tm="100000">
                                          <p:val>
                                            <p:strVal val="#ppt_x"/>
                                          </p:val>
                                        </p:tav>
                                      </p:tavLst>
                                    </p:anim>
                                    <p:anim calcmode="lin" valueType="num">
                                      <p:cBhvr additive="base">
                                        <p:cTn id="61" dur="500" fill="hold"/>
                                        <p:tgtEl>
                                          <p:spTgt spid="46"/>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500"/>
                                  </p:stCondLst>
                                  <p:childTnLst>
                                    <p:set>
                                      <p:cBhvr>
                                        <p:cTn id="63" dur="1" fill="hold">
                                          <p:stCondLst>
                                            <p:cond delay="0"/>
                                          </p:stCondLst>
                                        </p:cTn>
                                        <p:tgtEl>
                                          <p:spTgt spid="47"/>
                                        </p:tgtEl>
                                        <p:attrNameLst>
                                          <p:attrName>style.visibility</p:attrName>
                                        </p:attrNameLst>
                                      </p:cBhvr>
                                      <p:to>
                                        <p:strVal val="visible"/>
                                      </p:to>
                                    </p:set>
                                    <p:anim calcmode="lin" valueType="num">
                                      <p:cBhvr additive="base">
                                        <p:cTn id="64" dur="500" fill="hold"/>
                                        <p:tgtEl>
                                          <p:spTgt spid="47"/>
                                        </p:tgtEl>
                                        <p:attrNameLst>
                                          <p:attrName>ppt_x</p:attrName>
                                        </p:attrNameLst>
                                      </p:cBhvr>
                                      <p:tavLst>
                                        <p:tav tm="0">
                                          <p:val>
                                            <p:strVal val="#ppt_x"/>
                                          </p:val>
                                        </p:tav>
                                        <p:tav tm="100000">
                                          <p:val>
                                            <p:strVal val="#ppt_x"/>
                                          </p:val>
                                        </p:tav>
                                      </p:tavLst>
                                    </p:anim>
                                    <p:anim calcmode="lin" valueType="num">
                                      <p:cBhvr additive="base">
                                        <p:cTn id="65" dur="500" fill="hold"/>
                                        <p:tgtEl>
                                          <p:spTgt spid="47"/>
                                        </p:tgtEl>
                                        <p:attrNameLst>
                                          <p:attrName>ppt_y</p:attrName>
                                        </p:attrNameLst>
                                      </p:cBhvr>
                                      <p:tavLst>
                                        <p:tav tm="0">
                                          <p:val>
                                            <p:strVal val="1+#ppt_h/2"/>
                                          </p:val>
                                        </p:tav>
                                        <p:tav tm="100000">
                                          <p:val>
                                            <p:strVal val="#ppt_y"/>
                                          </p:val>
                                        </p:tav>
                                      </p:tavLst>
                                    </p:anim>
                                  </p:childTnLst>
                                </p:cTn>
                              </p:par>
                            </p:childTnLst>
                          </p:cTn>
                        </p:par>
                        <p:par>
                          <p:cTn id="66" fill="hold">
                            <p:stCondLst>
                              <p:cond delay="1000"/>
                            </p:stCondLst>
                            <p:childTnLst>
                              <p:par>
                                <p:cTn id="67" presetID="2" presetClass="entr" presetSubtype="8" fill="hold" grpId="0" nodeType="afterEffect">
                                  <p:stCondLst>
                                    <p:cond delay="0"/>
                                  </p:stCondLst>
                                  <p:childTnLst>
                                    <p:set>
                                      <p:cBhvr>
                                        <p:cTn id="68" dur="1" fill="hold">
                                          <p:stCondLst>
                                            <p:cond delay="0"/>
                                          </p:stCondLst>
                                        </p:cTn>
                                        <p:tgtEl>
                                          <p:spTgt spid="48"/>
                                        </p:tgtEl>
                                        <p:attrNameLst>
                                          <p:attrName>style.visibility</p:attrName>
                                        </p:attrNameLst>
                                      </p:cBhvr>
                                      <p:to>
                                        <p:strVal val="visible"/>
                                      </p:to>
                                    </p:set>
                                    <p:anim calcmode="lin" valueType="num">
                                      <p:cBhvr additive="base">
                                        <p:cTn id="69" dur="500" fill="hold"/>
                                        <p:tgtEl>
                                          <p:spTgt spid="48"/>
                                        </p:tgtEl>
                                        <p:attrNameLst>
                                          <p:attrName>ppt_x</p:attrName>
                                        </p:attrNameLst>
                                      </p:cBhvr>
                                      <p:tavLst>
                                        <p:tav tm="0">
                                          <p:val>
                                            <p:strVal val="0-#ppt_w/2"/>
                                          </p:val>
                                        </p:tav>
                                        <p:tav tm="100000">
                                          <p:val>
                                            <p:strVal val="#ppt_x"/>
                                          </p:val>
                                        </p:tav>
                                      </p:tavLst>
                                    </p:anim>
                                    <p:anim calcmode="lin" valueType="num">
                                      <p:cBhvr additive="base">
                                        <p:cTn id="70" dur="500" fill="hold"/>
                                        <p:tgtEl>
                                          <p:spTgt spid="48"/>
                                        </p:tgtEl>
                                        <p:attrNameLst>
                                          <p:attrName>ppt_y</p:attrName>
                                        </p:attrNameLst>
                                      </p:cBhvr>
                                      <p:tavLst>
                                        <p:tav tm="0">
                                          <p:val>
                                            <p:strVal val="#ppt_y"/>
                                          </p:val>
                                        </p:tav>
                                        <p:tav tm="100000">
                                          <p:val>
                                            <p:strVal val="#ppt_y"/>
                                          </p:val>
                                        </p:tav>
                                      </p:tavLst>
                                    </p:anim>
                                  </p:childTnLst>
                                </p:cTn>
                              </p:par>
                            </p:childTnLst>
                          </p:cTn>
                        </p:par>
                        <p:par>
                          <p:cTn id="71" fill="hold">
                            <p:stCondLst>
                              <p:cond delay="1500"/>
                            </p:stCondLst>
                            <p:childTnLst>
                              <p:par>
                                <p:cTn id="72" presetID="2" presetClass="entr" presetSubtype="8" fill="hold" grpId="0" nodeType="afterEffect">
                                  <p:stCondLst>
                                    <p:cond delay="0"/>
                                  </p:stCondLst>
                                  <p:childTnLst>
                                    <p:set>
                                      <p:cBhvr>
                                        <p:cTn id="73" dur="1" fill="hold">
                                          <p:stCondLst>
                                            <p:cond delay="0"/>
                                          </p:stCondLst>
                                        </p:cTn>
                                        <p:tgtEl>
                                          <p:spTgt spid="49"/>
                                        </p:tgtEl>
                                        <p:attrNameLst>
                                          <p:attrName>style.visibility</p:attrName>
                                        </p:attrNameLst>
                                      </p:cBhvr>
                                      <p:to>
                                        <p:strVal val="visible"/>
                                      </p:to>
                                    </p:set>
                                    <p:anim calcmode="lin" valueType="num">
                                      <p:cBhvr additive="base">
                                        <p:cTn id="74" dur="500" fill="hold"/>
                                        <p:tgtEl>
                                          <p:spTgt spid="49"/>
                                        </p:tgtEl>
                                        <p:attrNameLst>
                                          <p:attrName>ppt_x</p:attrName>
                                        </p:attrNameLst>
                                      </p:cBhvr>
                                      <p:tavLst>
                                        <p:tav tm="0">
                                          <p:val>
                                            <p:strVal val="0-#ppt_w/2"/>
                                          </p:val>
                                        </p:tav>
                                        <p:tav tm="100000">
                                          <p:val>
                                            <p:strVal val="#ppt_x"/>
                                          </p:val>
                                        </p:tav>
                                      </p:tavLst>
                                    </p:anim>
                                    <p:anim calcmode="lin" valueType="num">
                                      <p:cBhvr additive="base">
                                        <p:cTn id="75" dur="500" fill="hold"/>
                                        <p:tgtEl>
                                          <p:spTgt spid="49"/>
                                        </p:tgtEl>
                                        <p:attrNameLst>
                                          <p:attrName>ppt_y</p:attrName>
                                        </p:attrNameLst>
                                      </p:cBhvr>
                                      <p:tavLst>
                                        <p:tav tm="0">
                                          <p:val>
                                            <p:strVal val="#ppt_y"/>
                                          </p:val>
                                        </p:tav>
                                        <p:tav tm="100000">
                                          <p:val>
                                            <p:strVal val="#ppt_y"/>
                                          </p:val>
                                        </p:tav>
                                      </p:tavLst>
                                    </p:anim>
                                  </p:childTnLst>
                                </p:cTn>
                              </p:par>
                            </p:childTnLst>
                          </p:cTn>
                        </p:par>
                        <p:par>
                          <p:cTn id="76" fill="hold">
                            <p:stCondLst>
                              <p:cond delay="2000"/>
                            </p:stCondLst>
                            <p:childTnLst>
                              <p:par>
                                <p:cTn id="77" presetID="2" presetClass="entr" presetSubtype="8" fill="hold" grpId="0" nodeType="afterEffect">
                                  <p:stCondLst>
                                    <p:cond delay="0"/>
                                  </p:stCondLst>
                                  <p:childTnLst>
                                    <p:set>
                                      <p:cBhvr>
                                        <p:cTn id="78" dur="1" fill="hold">
                                          <p:stCondLst>
                                            <p:cond delay="0"/>
                                          </p:stCondLst>
                                        </p:cTn>
                                        <p:tgtEl>
                                          <p:spTgt spid="50"/>
                                        </p:tgtEl>
                                        <p:attrNameLst>
                                          <p:attrName>style.visibility</p:attrName>
                                        </p:attrNameLst>
                                      </p:cBhvr>
                                      <p:to>
                                        <p:strVal val="visible"/>
                                      </p:to>
                                    </p:set>
                                    <p:anim calcmode="lin" valueType="num">
                                      <p:cBhvr additive="base">
                                        <p:cTn id="79" dur="500" fill="hold"/>
                                        <p:tgtEl>
                                          <p:spTgt spid="50"/>
                                        </p:tgtEl>
                                        <p:attrNameLst>
                                          <p:attrName>ppt_x</p:attrName>
                                        </p:attrNameLst>
                                      </p:cBhvr>
                                      <p:tavLst>
                                        <p:tav tm="0">
                                          <p:val>
                                            <p:strVal val="0-#ppt_w/2"/>
                                          </p:val>
                                        </p:tav>
                                        <p:tav tm="100000">
                                          <p:val>
                                            <p:strVal val="#ppt_x"/>
                                          </p:val>
                                        </p:tav>
                                      </p:tavLst>
                                    </p:anim>
                                    <p:anim calcmode="lin" valueType="num">
                                      <p:cBhvr additive="base">
                                        <p:cTn id="80" dur="500" fill="hold"/>
                                        <p:tgtEl>
                                          <p:spTgt spid="50"/>
                                        </p:tgtEl>
                                        <p:attrNameLst>
                                          <p:attrName>ppt_y</p:attrName>
                                        </p:attrNameLst>
                                      </p:cBhvr>
                                      <p:tavLst>
                                        <p:tav tm="0">
                                          <p:val>
                                            <p:strVal val="#ppt_y"/>
                                          </p:val>
                                        </p:tav>
                                        <p:tav tm="100000">
                                          <p:val>
                                            <p:strVal val="#ppt_y"/>
                                          </p:val>
                                        </p:tav>
                                      </p:tavLst>
                                    </p:anim>
                                  </p:childTnLst>
                                </p:cTn>
                              </p:par>
                            </p:childTnLst>
                          </p:cTn>
                        </p:par>
                        <p:par>
                          <p:cTn id="81" fill="hold">
                            <p:stCondLst>
                              <p:cond delay="2500"/>
                            </p:stCondLst>
                            <p:childTnLst>
                              <p:par>
                                <p:cTn id="82" presetID="2" presetClass="entr" presetSubtype="8" fill="hold" grpId="0" nodeType="afterEffect">
                                  <p:stCondLst>
                                    <p:cond delay="0"/>
                                  </p:stCondLst>
                                  <p:childTnLst>
                                    <p:set>
                                      <p:cBhvr>
                                        <p:cTn id="83" dur="1" fill="hold">
                                          <p:stCondLst>
                                            <p:cond delay="0"/>
                                          </p:stCondLst>
                                        </p:cTn>
                                        <p:tgtEl>
                                          <p:spTgt spid="52"/>
                                        </p:tgtEl>
                                        <p:attrNameLst>
                                          <p:attrName>style.visibility</p:attrName>
                                        </p:attrNameLst>
                                      </p:cBhvr>
                                      <p:to>
                                        <p:strVal val="visible"/>
                                      </p:to>
                                    </p:set>
                                    <p:anim calcmode="lin" valueType="num">
                                      <p:cBhvr additive="base">
                                        <p:cTn id="84" dur="500" fill="hold"/>
                                        <p:tgtEl>
                                          <p:spTgt spid="52"/>
                                        </p:tgtEl>
                                        <p:attrNameLst>
                                          <p:attrName>ppt_x</p:attrName>
                                        </p:attrNameLst>
                                      </p:cBhvr>
                                      <p:tavLst>
                                        <p:tav tm="0">
                                          <p:val>
                                            <p:strVal val="0-#ppt_w/2"/>
                                          </p:val>
                                        </p:tav>
                                        <p:tav tm="100000">
                                          <p:val>
                                            <p:strVal val="#ppt_x"/>
                                          </p:val>
                                        </p:tav>
                                      </p:tavLst>
                                    </p:anim>
                                    <p:anim calcmode="lin" valueType="num">
                                      <p:cBhvr additive="base">
                                        <p:cTn id="85" dur="500" fill="hold"/>
                                        <p:tgtEl>
                                          <p:spTgt spid="52"/>
                                        </p:tgtEl>
                                        <p:attrNameLst>
                                          <p:attrName>ppt_y</p:attrName>
                                        </p:attrNameLst>
                                      </p:cBhvr>
                                      <p:tavLst>
                                        <p:tav tm="0">
                                          <p:val>
                                            <p:strVal val="#ppt_y"/>
                                          </p:val>
                                        </p:tav>
                                        <p:tav tm="100000">
                                          <p:val>
                                            <p:strVal val="#ppt_y"/>
                                          </p:val>
                                        </p:tav>
                                      </p:tavLst>
                                    </p:anim>
                                  </p:childTnLst>
                                </p:cTn>
                              </p:par>
                            </p:childTnLst>
                          </p:cTn>
                        </p:par>
                        <p:par>
                          <p:cTn id="86" fill="hold">
                            <p:stCondLst>
                              <p:cond delay="3000"/>
                            </p:stCondLst>
                            <p:childTnLst>
                              <p:par>
                                <p:cTn id="87" presetID="2" presetClass="entr" presetSubtype="8" fill="hold" grpId="0" nodeType="afterEffect">
                                  <p:stCondLst>
                                    <p:cond delay="0"/>
                                  </p:stCondLst>
                                  <p:childTnLst>
                                    <p:set>
                                      <p:cBhvr>
                                        <p:cTn id="88" dur="1" fill="hold">
                                          <p:stCondLst>
                                            <p:cond delay="0"/>
                                          </p:stCondLst>
                                        </p:cTn>
                                        <p:tgtEl>
                                          <p:spTgt spid="53"/>
                                        </p:tgtEl>
                                        <p:attrNameLst>
                                          <p:attrName>style.visibility</p:attrName>
                                        </p:attrNameLst>
                                      </p:cBhvr>
                                      <p:to>
                                        <p:strVal val="visible"/>
                                      </p:to>
                                    </p:set>
                                    <p:anim calcmode="lin" valueType="num">
                                      <p:cBhvr additive="base">
                                        <p:cTn id="89" dur="500" fill="hold"/>
                                        <p:tgtEl>
                                          <p:spTgt spid="53"/>
                                        </p:tgtEl>
                                        <p:attrNameLst>
                                          <p:attrName>ppt_x</p:attrName>
                                        </p:attrNameLst>
                                      </p:cBhvr>
                                      <p:tavLst>
                                        <p:tav tm="0">
                                          <p:val>
                                            <p:strVal val="0-#ppt_w/2"/>
                                          </p:val>
                                        </p:tav>
                                        <p:tav tm="100000">
                                          <p:val>
                                            <p:strVal val="#ppt_x"/>
                                          </p:val>
                                        </p:tav>
                                      </p:tavLst>
                                    </p:anim>
                                    <p:anim calcmode="lin" valueType="num">
                                      <p:cBhvr additive="base">
                                        <p:cTn id="90" dur="500" fill="hold"/>
                                        <p:tgtEl>
                                          <p:spTgt spid="53"/>
                                        </p:tgtEl>
                                        <p:attrNameLst>
                                          <p:attrName>ppt_y</p:attrName>
                                        </p:attrNameLst>
                                      </p:cBhvr>
                                      <p:tavLst>
                                        <p:tav tm="0">
                                          <p:val>
                                            <p:strVal val="#ppt_y"/>
                                          </p:val>
                                        </p:tav>
                                        <p:tav tm="100000">
                                          <p:val>
                                            <p:strVal val="#ppt_y"/>
                                          </p:val>
                                        </p:tav>
                                      </p:tavLst>
                                    </p:anim>
                                  </p:childTnLst>
                                </p:cTn>
                              </p:par>
                            </p:childTnLst>
                          </p:cTn>
                        </p:par>
                        <p:par>
                          <p:cTn id="91" fill="hold">
                            <p:stCondLst>
                              <p:cond delay="3500"/>
                            </p:stCondLst>
                            <p:childTnLst>
                              <p:par>
                                <p:cTn id="92" presetID="2" presetClass="entr" presetSubtype="8" fill="hold" grpId="0" nodeType="afterEffect">
                                  <p:stCondLst>
                                    <p:cond delay="0"/>
                                  </p:stCondLst>
                                  <p:childTnLst>
                                    <p:set>
                                      <p:cBhvr>
                                        <p:cTn id="93" dur="1" fill="hold">
                                          <p:stCondLst>
                                            <p:cond delay="0"/>
                                          </p:stCondLst>
                                        </p:cTn>
                                        <p:tgtEl>
                                          <p:spTgt spid="54"/>
                                        </p:tgtEl>
                                        <p:attrNameLst>
                                          <p:attrName>style.visibility</p:attrName>
                                        </p:attrNameLst>
                                      </p:cBhvr>
                                      <p:to>
                                        <p:strVal val="visible"/>
                                      </p:to>
                                    </p:set>
                                    <p:anim calcmode="lin" valueType="num">
                                      <p:cBhvr additive="base">
                                        <p:cTn id="94" dur="500" fill="hold"/>
                                        <p:tgtEl>
                                          <p:spTgt spid="54"/>
                                        </p:tgtEl>
                                        <p:attrNameLst>
                                          <p:attrName>ppt_x</p:attrName>
                                        </p:attrNameLst>
                                      </p:cBhvr>
                                      <p:tavLst>
                                        <p:tav tm="0">
                                          <p:val>
                                            <p:strVal val="0-#ppt_w/2"/>
                                          </p:val>
                                        </p:tav>
                                        <p:tav tm="100000">
                                          <p:val>
                                            <p:strVal val="#ppt_x"/>
                                          </p:val>
                                        </p:tav>
                                      </p:tavLst>
                                    </p:anim>
                                    <p:anim calcmode="lin" valueType="num">
                                      <p:cBhvr additive="base">
                                        <p:cTn id="95" dur="500" fill="hold"/>
                                        <p:tgtEl>
                                          <p:spTgt spid="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P spid="32" grpId="0" bldLvl="0" animBg="1"/>
      <p:bldP spid="33" grpId="0" bldLvl="0" animBg="1"/>
      <p:bldP spid="36" grpId="0" bldLvl="0" animBg="1"/>
      <p:bldP spid="37" grpId="0" bldLvl="0" animBg="1"/>
      <p:bldP spid="38" grpId="0" bldLvl="0" animBg="1"/>
      <p:bldP spid="39" grpId="0" bldLvl="0" animBg="1"/>
      <p:bldP spid="40" grpId="0" bldLvl="0" animBg="1"/>
      <p:bldP spid="41" grpId="0" bldLvl="0" animBg="1"/>
      <p:bldP spid="42" grpId="0" bldLvl="0" animBg="1"/>
      <p:bldP spid="43" grpId="0" bldLvl="0" animBg="1"/>
      <p:bldP spid="44" grpId="0" bldLvl="0" animBg="1"/>
      <p:bldP spid="45" grpId="0" bldLvl="0" animBg="1"/>
      <p:bldP spid="46" grpId="0" bldLvl="0" animBg="1"/>
      <p:bldP spid="47" grpId="0" bldLvl="0" animBg="1"/>
      <p:bldP spid="48" grpId="0"/>
      <p:bldP spid="49" grpId="0"/>
      <p:bldP spid="50" grpId="0"/>
      <p:bldP spid="52" grpId="0"/>
      <p:bldP spid="53" grpId="0"/>
      <p:bldP spid="5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96327" y="839345"/>
            <a:ext cx="11998518" cy="36884"/>
          </a:xfrm>
          <a:prstGeom prst="line">
            <a:avLst/>
          </a:prstGeom>
          <a:ln w="76200">
            <a:solidFill>
              <a:schemeClr val="bg2">
                <a:lumMod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 name="矩形 1"/>
          <p:cNvSpPr/>
          <p:nvPr/>
        </p:nvSpPr>
        <p:spPr>
          <a:xfrm>
            <a:off x="369570" y="1002665"/>
            <a:ext cx="11676380" cy="398780"/>
          </a:xfrm>
          <a:prstGeom prst="rect">
            <a:avLst/>
          </a:prstGeom>
        </p:spPr>
        <p:txBody>
          <a:bodyPr wrap="square">
            <a:spAutoFit/>
          </a:bodyPr>
          <a:lstStyle/>
          <a:p>
            <a:pPr algn="l"/>
            <a:r>
              <a:rPr lang="en-US" altLang="zh-CN" sz="2000" b="1" dirty="0">
                <a:solidFill>
                  <a:srgbClr val="C00000"/>
                </a:solidFill>
                <a:latin typeface="华康俪金黑W8(P)" pitchFamily="34" charset="-122"/>
                <a:ea typeface="华康俪金黑W8(P)" pitchFamily="34" charset="-122"/>
              </a:rPr>
              <a:t>3-4-3 </a:t>
            </a:r>
            <a:r>
              <a:rPr lang="zh-CN" altLang="en-US" sz="2000" b="1" dirty="0">
                <a:solidFill>
                  <a:srgbClr val="C00000"/>
                </a:solidFill>
                <a:latin typeface="华康俪金黑W8(P)" pitchFamily="34" charset="-122"/>
                <a:ea typeface="华康俪金黑W8(P)" pitchFamily="34" charset="-122"/>
              </a:rPr>
              <a:t>浙江高考续写 </a:t>
            </a:r>
            <a:r>
              <a:rPr lang="en-US" altLang="zh-CN" sz="2000" b="1" dirty="0">
                <a:solidFill>
                  <a:srgbClr val="C00000"/>
                </a:solidFill>
                <a:latin typeface="华康俪金黑W8(P)" pitchFamily="34" charset="-122"/>
                <a:ea typeface="华康俪金黑W8(P)" pitchFamily="34" charset="-122"/>
                <a:sym typeface="+mn-ea"/>
              </a:rPr>
              <a:t>—— </a:t>
            </a:r>
            <a:r>
              <a:rPr lang="zh-CN" altLang="en-US" sz="2000" b="1" dirty="0">
                <a:solidFill>
                  <a:srgbClr val="C00000"/>
                </a:solidFill>
                <a:latin typeface="华康俪金黑W8(P)" pitchFamily="34" charset="-122"/>
                <a:ea typeface="华康俪金黑W8(P)" pitchFamily="34" charset="-122"/>
                <a:sym typeface="+mn-ea"/>
              </a:rPr>
              <a:t>有关户外活动的主题意义探究</a:t>
            </a:r>
            <a:r>
              <a:rPr lang="en-US" altLang="zh-CN" sz="2000" b="1" dirty="0" smtClean="0">
                <a:solidFill>
                  <a:srgbClr val="C00000"/>
                </a:solidFill>
                <a:latin typeface="华康俪金黑W8(P)" pitchFamily="34" charset="-122"/>
                <a:ea typeface="华康俪金黑W8(P)" pitchFamily="34" charset="-122"/>
              </a:rPr>
              <a:t> </a:t>
            </a:r>
            <a:r>
              <a:rPr lang="en-US" altLang="zh-CN" sz="2000" b="1" dirty="0">
                <a:solidFill>
                  <a:srgbClr val="C00000"/>
                </a:solidFill>
                <a:latin typeface="华康俪金黑W8(P)" pitchFamily="34" charset="-122"/>
                <a:ea typeface="华康俪金黑W8(P)" pitchFamily="34" charset="-122"/>
              </a:rPr>
              <a:t>  </a:t>
            </a:r>
            <a:endParaRPr lang="en-US" altLang="zh-CN" sz="2000" b="1" dirty="0">
              <a:solidFill>
                <a:srgbClr val="C00000"/>
              </a:solidFill>
              <a:latin typeface="华康俪金黑W8(P)" pitchFamily="34" charset="-122"/>
              <a:ea typeface="华康俪金黑W8(P)" pitchFamily="34" charset="-122"/>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箭头: 燕尾形 4"/>
          <p:cNvSpPr/>
          <p:nvPr/>
        </p:nvSpPr>
        <p:spPr>
          <a:xfrm>
            <a:off x="5117701" y="177349"/>
            <a:ext cx="1657446"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03  Skills</a:t>
            </a:r>
            <a:endParaRPr lang="zh-CN" altLang="en-US" dirty="0">
              <a:solidFill>
                <a:schemeClr val="bg1"/>
              </a:solidFill>
            </a:endParaRPr>
          </a:p>
        </p:txBody>
      </p:sp>
      <p:graphicFrame>
        <p:nvGraphicFramePr>
          <p:cNvPr id="3" name="表格 2"/>
          <p:cNvGraphicFramePr/>
          <p:nvPr>
            <p:custDataLst>
              <p:tags r:id="rId1"/>
            </p:custDataLst>
          </p:nvPr>
        </p:nvGraphicFramePr>
        <p:xfrm>
          <a:off x="239395" y="1494790"/>
          <a:ext cx="11753850" cy="5213985"/>
        </p:xfrm>
        <a:graphic>
          <a:graphicData uri="http://schemas.openxmlformats.org/drawingml/2006/table">
            <a:tbl>
              <a:tblPr firstRow="1" bandRow="1">
                <a:tableStyleId>{5940675A-B579-460E-94D1-54222C63F5DA}</a:tableStyleId>
              </a:tblPr>
              <a:tblGrid>
                <a:gridCol w="1670685"/>
                <a:gridCol w="10083165"/>
              </a:tblGrid>
              <a:tr h="5213985">
                <a:tc>
                  <a:txBody>
                    <a:bodyPr/>
                    <a:p>
                      <a:pPr indent="0">
                        <a:buNone/>
                      </a:pPr>
                      <a:r>
                        <a:rPr lang="en-US" sz="2400" b="0">
                          <a:latin typeface="宋体" panose="02010600030101010101" pitchFamily="2" charset="-122"/>
                          <a:ea typeface="宋体" panose="02010600030101010101" pitchFamily="2" charset="-122"/>
                          <a:cs typeface="宋体" panose="02010600030101010101" pitchFamily="2" charset="-122"/>
                        </a:rPr>
                        <a:t>1.</a:t>
                      </a:r>
                      <a:r>
                        <a:rPr lang="en-US" sz="2400" b="1">
                          <a:latin typeface="宋体" panose="02010600030101010101" pitchFamily="2" charset="-122"/>
                          <a:ea typeface="宋体" panose="02010600030101010101" pitchFamily="2" charset="-122"/>
                          <a:cs typeface="宋体" panose="02010600030101010101" pitchFamily="2" charset="-122"/>
                        </a:rPr>
                        <a:t>201610</a:t>
                      </a:r>
                      <a:endParaRPr lang="en-US" sz="2400" b="1">
                        <a:latin typeface="宋体" panose="02010600030101010101" pitchFamily="2" charset="-122"/>
                        <a:ea typeface="宋体" panose="02010600030101010101" pitchFamily="2" charset="-122"/>
                        <a:cs typeface="宋体" panose="02010600030101010101" pitchFamily="2" charset="-122"/>
                      </a:endParaRPr>
                    </a:p>
                    <a:p>
                      <a:pPr indent="0">
                        <a:buNone/>
                      </a:pPr>
                      <a:r>
                        <a:rPr lang="en-US" sz="2400" b="1">
                          <a:solidFill>
                            <a:srgbClr val="C00000"/>
                          </a:solidFill>
                          <a:latin typeface="宋体" panose="02010600030101010101" pitchFamily="2" charset="-122"/>
                          <a:ea typeface="宋体" panose="02010600030101010101" pitchFamily="2" charset="-122"/>
                          <a:cs typeface="宋体" panose="02010600030101010101" pitchFamily="2" charset="-122"/>
                        </a:rPr>
                        <a:t>丛林逃生</a:t>
                      </a:r>
                      <a:endParaRPr lang="en-US" sz="2400" b="1">
                        <a:solidFill>
                          <a:srgbClr val="C00000"/>
                        </a:solidFill>
                        <a:latin typeface="宋体" panose="02010600030101010101" pitchFamily="2" charset="-122"/>
                        <a:ea typeface="宋体" panose="02010600030101010101" pitchFamily="2" charset="-122"/>
                        <a:cs typeface="宋体" panose="02010600030101010101" pitchFamily="2" charset="-122"/>
                      </a:endParaRPr>
                    </a:p>
                    <a:p>
                      <a:pPr indent="0">
                        <a:buNone/>
                      </a:pPr>
                      <a:r>
                        <a:rPr lang="zh-CN" altLang="en-US" sz="2000" b="0" i="1">
                          <a:latin typeface="宋体" panose="02010600030101010101" pitchFamily="2" charset="-122"/>
                          <a:ea typeface="宋体" panose="02010600030101010101" pitchFamily="2" charset="-122"/>
                          <a:cs typeface="宋体" panose="02010600030101010101" pitchFamily="2" charset="-122"/>
                        </a:rPr>
                        <a:t>（</a:t>
                      </a:r>
                      <a:r>
                        <a:rPr lang="en-US" sz="2000" b="0" i="1">
                          <a:latin typeface="宋体" panose="02010600030101010101" pitchFamily="2" charset="-122"/>
                          <a:ea typeface="宋体" panose="02010600030101010101" pitchFamily="2" charset="-122"/>
                          <a:cs typeface="宋体" panose="02010600030101010101" pitchFamily="2" charset="-122"/>
                        </a:rPr>
                        <a:t>场景特点</a:t>
                      </a:r>
                      <a:r>
                        <a:rPr lang="zh-CN" altLang="en-US" sz="2000" b="0" i="1">
                          <a:latin typeface="宋体" panose="02010600030101010101" pitchFamily="2" charset="-122"/>
                          <a:ea typeface="宋体" panose="02010600030101010101" pitchFamily="2" charset="-122"/>
                          <a:cs typeface="宋体" panose="02010600030101010101" pitchFamily="2" charset="-122"/>
                        </a:rPr>
                        <a:t>：</a:t>
                      </a:r>
                      <a:r>
                        <a:rPr lang="en-US" sz="2000" b="0" i="1">
                          <a:latin typeface="宋体" panose="02010600030101010101" pitchFamily="2" charset="-122"/>
                          <a:ea typeface="宋体" panose="02010600030101010101" pitchFamily="2" charset="-122"/>
                          <a:cs typeface="宋体" panose="02010600030101010101" pitchFamily="2" charset="-122"/>
                        </a:rPr>
                        <a:t>丛林、溪流、直升机、外套</a:t>
                      </a:r>
                      <a:r>
                        <a:rPr lang="zh-CN" altLang="en-US" sz="2000" b="0" i="1">
                          <a:latin typeface="宋体" panose="02010600030101010101" pitchFamily="2" charset="-122"/>
                          <a:ea typeface="宋体" panose="02010600030101010101" pitchFamily="2" charset="-122"/>
                          <a:cs typeface="宋体" panose="02010600030101010101" pitchFamily="2" charset="-122"/>
                        </a:rPr>
                        <a:t>）</a:t>
                      </a:r>
                      <a:endParaRPr lang="zh-CN" altLang="en-US" sz="2000" b="0" i="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p>
                      <a:pPr indent="0">
                        <a:buNone/>
                      </a:pPr>
                      <a:endParaRPr lang="en-US" altLang="en-US" sz="2400" b="0">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5" name="文本框 4"/>
          <p:cNvSpPr txBox="1"/>
          <p:nvPr/>
        </p:nvSpPr>
        <p:spPr>
          <a:xfrm>
            <a:off x="1918335" y="1494790"/>
            <a:ext cx="10074910" cy="5344160"/>
          </a:xfrm>
          <a:prstGeom prst="rect">
            <a:avLst/>
          </a:prstGeom>
          <a:noFill/>
        </p:spPr>
        <p:txBody>
          <a:bodyPr wrap="square" rtlCol="0" anchor="t">
            <a:spAutoFit/>
          </a:bodyPr>
          <a:p>
            <a:pPr algn="l" fontAlgn="auto">
              <a:lnSpc>
                <a:spcPts val="2560"/>
              </a:lnSpc>
            </a:pPr>
            <a:r>
              <a:rPr lang="en-US" sz="2400">
                <a:solidFill>
                  <a:srgbClr val="7030A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sz="2400">
                <a:latin typeface="Times New Roman" panose="02020603050405020304" pitchFamily="18" charset="0"/>
                <a:ea typeface="宋体" panose="02010600030101010101" pitchFamily="2" charset="-122"/>
                <a:cs typeface="Times New Roman" panose="02020603050405020304" pitchFamily="18" charset="0"/>
                <a:sym typeface="+mn-ea"/>
              </a:rPr>
              <a:t>Seeing Tom, she excitedly told him how much she missed him </a:t>
            </a:r>
            <a:r>
              <a:rPr lang="en-US" sz="2400">
                <a:latin typeface="Times New Roman" panose="02020603050405020304" pitchFamily="18" charset="0"/>
                <a:ea typeface="宋体" panose="02010600030101010101" pitchFamily="2" charset="-122"/>
                <a:cs typeface="Times New Roman" panose="02020603050405020304" pitchFamily="18" charset="0"/>
                <a:sym typeface="+mn-ea"/>
              </a:rPr>
              <a:t>and </a:t>
            </a:r>
            <a:r>
              <a:rPr lang="en-US" sz="240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o</a:t>
            </a:r>
            <a:r>
              <a:rPr sz="240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nly when </a:t>
            </a:r>
            <a:r>
              <a:rPr lang="en-US" sz="2400" b="1">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she</a:t>
            </a:r>
            <a:r>
              <a:rPr sz="2400" b="1">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 was in such helpless situation was she aware that her beloved Tom meant so much to her</a:t>
            </a:r>
            <a:r>
              <a:rPr sz="2400" b="1">
                <a:latin typeface="Times New Roman" panose="02020603050405020304" pitchFamily="18" charset="0"/>
                <a:ea typeface="宋体" panose="02010600030101010101" pitchFamily="2" charset="-122"/>
                <a:cs typeface="Times New Roman" panose="02020603050405020304" pitchFamily="18" charset="0"/>
                <a:sym typeface="+mn-ea"/>
              </a:rPr>
              <a:t>.</a:t>
            </a:r>
            <a:r>
              <a:rPr sz="2400">
                <a:latin typeface="Times New Roman" panose="02020603050405020304" pitchFamily="18" charset="0"/>
                <a:ea typeface="宋体" panose="02010600030101010101" pitchFamily="2" charset="-122"/>
                <a:cs typeface="Times New Roman" panose="02020603050405020304" pitchFamily="18" charset="0"/>
                <a:sym typeface="+mn-ea"/>
              </a:rPr>
              <a:t> Tom </a:t>
            </a:r>
            <a:r>
              <a:rPr sz="2400" b="1">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gave her the warmest and longest hug she had ever received</a:t>
            </a:r>
            <a:r>
              <a:rPr sz="2400">
                <a:latin typeface="Times New Roman" panose="02020603050405020304" pitchFamily="18" charset="0"/>
                <a:ea typeface="宋体" panose="02010600030101010101" pitchFamily="2" charset="-122"/>
                <a:cs typeface="Times New Roman" panose="02020603050405020304" pitchFamily="18" charset="0"/>
                <a:sym typeface="+mn-ea"/>
              </a:rPr>
              <a:t>.</a:t>
            </a:r>
            <a:endParaRPr sz="2400">
              <a:latin typeface="Times New Roman" panose="02020603050405020304" pitchFamily="18" charset="0"/>
              <a:ea typeface="宋体" panose="02010600030101010101" pitchFamily="2" charset="-122"/>
              <a:cs typeface="Times New Roman" panose="02020603050405020304" pitchFamily="18" charset="0"/>
              <a:sym typeface="+mn-ea"/>
            </a:endParaRPr>
          </a:p>
          <a:p>
            <a:pPr algn="l" fontAlgn="auto">
              <a:lnSpc>
                <a:spcPts val="2560"/>
              </a:lnSpc>
            </a:pPr>
            <a:r>
              <a:rPr lang="zh-CN" sz="2400" b="1">
                <a:latin typeface="Times New Roman" panose="02020603050405020304" pitchFamily="18" charset="0"/>
                <a:ea typeface="宋体" panose="02010600030101010101" pitchFamily="2" charset="-122"/>
                <a:cs typeface="Times New Roman" panose="02020603050405020304" pitchFamily="18" charset="0"/>
                <a:sym typeface="+mn-ea"/>
              </a:rPr>
              <a:t>☝</a:t>
            </a:r>
            <a:r>
              <a:rPr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由事及理，由</a:t>
            </a:r>
            <a:r>
              <a:rPr lang="en-US"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劫后余生</a:t>
            </a:r>
            <a:r>
              <a:rPr lang="en-US" alt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悟得</a:t>
            </a:r>
            <a:r>
              <a:rPr lang="en-US"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失而复得，倍感珍惜</a:t>
            </a:r>
            <a:r>
              <a:rPr lang="en-US" alt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的</a:t>
            </a:r>
            <a:r>
              <a:rPr 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哲理</a:t>
            </a:r>
            <a:r>
              <a:rPr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a:t>
            </a:r>
            <a:endParaRPr lang="en-US">
              <a:latin typeface="Times New Roman" panose="02020603050405020304" pitchFamily="18" charset="0"/>
              <a:cs typeface="Times New Roman" panose="02020603050405020304" pitchFamily="18" charset="0"/>
              <a:sym typeface="+mn-ea"/>
            </a:endParaRPr>
          </a:p>
          <a:p>
            <a:pPr algn="l" fontAlgn="auto">
              <a:lnSpc>
                <a:spcPts val="2560"/>
              </a:lnSpc>
            </a:pPr>
            <a:r>
              <a:rPr lang="en-US" sz="2400">
                <a:solidFill>
                  <a:srgbClr val="7030A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sz="2400">
                <a:latin typeface="Times New Roman" panose="02020603050405020304" pitchFamily="18" charset="0"/>
                <a:ea typeface="宋体" panose="02010600030101010101" pitchFamily="2" charset="-122"/>
                <a:cs typeface="Times New Roman" panose="02020603050405020304" pitchFamily="18" charset="0"/>
                <a:sym typeface="+mn-ea"/>
              </a:rPr>
              <a:t>Tom got off the helicopter and dashed to his beloved wife at once. “Oh, my dear Tom! I will never leave you again!” The couple hugged tightly.</a:t>
            </a:r>
            <a:r>
              <a:rPr sz="240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sz="2400" b="1">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After this life-risking journey, they realized the precious love between them could conquer every difficulty in life</a:t>
            </a:r>
            <a:r>
              <a:rPr sz="240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a:t>
            </a:r>
            <a:endParaRPr sz="240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algn="l" fontAlgn="auto">
              <a:lnSpc>
                <a:spcPts val="2560"/>
              </a:lnSpc>
            </a:pPr>
            <a:r>
              <a:rPr lang="zh-CN" sz="2400" b="1">
                <a:latin typeface="Times New Roman" panose="02020603050405020304" pitchFamily="18" charset="0"/>
                <a:ea typeface="宋体" panose="02010600030101010101" pitchFamily="2" charset="-122"/>
                <a:cs typeface="Times New Roman" panose="02020603050405020304" pitchFamily="18" charset="0"/>
                <a:sym typeface="+mn-ea"/>
              </a:rPr>
              <a:t>☝</a:t>
            </a:r>
            <a:r>
              <a:rPr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由事及理，由</a:t>
            </a:r>
            <a:r>
              <a:rPr lang="en-US"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户外遇险</a:t>
            </a:r>
            <a:r>
              <a:rPr lang="en-US" alt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向</a:t>
            </a:r>
            <a:r>
              <a:rPr lang="en-US"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爱可以战胜生活中的一切困难</a:t>
            </a:r>
            <a:r>
              <a:rPr lang="en-US" alt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的</a:t>
            </a:r>
            <a:r>
              <a:rPr 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主题</a:t>
            </a:r>
            <a:r>
              <a:rPr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升华。</a:t>
            </a:r>
            <a:endParaRPr sz="240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algn="l" fontAlgn="auto">
              <a:lnSpc>
                <a:spcPts val="2560"/>
              </a:lnSpc>
            </a:pPr>
            <a:r>
              <a:rPr sz="240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en-US" sz="2400">
                <a:solidFill>
                  <a:srgbClr val="7030A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sz="240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It was the narrow escape </a:t>
            </a:r>
            <a:r>
              <a:rPr sz="2400" b="1">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that</a:t>
            </a:r>
            <a:r>
              <a:rPr sz="2400" b="1">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 made Jane perceive that love was priceless</a:t>
            </a:r>
            <a:r>
              <a:rPr sz="240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sz="240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Over the next years, a change came over the couple. </a:t>
            </a:r>
            <a:r>
              <a:rPr sz="2400" b="1">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Reasoned discussion replaced fierce arguments and politeness replaced contradiction. They treasured the life and love more.</a:t>
            </a:r>
            <a:endParaRPr sz="2400" b="1">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algn="l" fontAlgn="auto">
              <a:lnSpc>
                <a:spcPts val="2560"/>
              </a:lnSpc>
            </a:pPr>
            <a:r>
              <a:rPr lang="zh-CN" sz="2400" b="1">
                <a:latin typeface="Times New Roman" panose="02020603050405020304" pitchFamily="18" charset="0"/>
                <a:ea typeface="宋体" panose="02010600030101010101" pitchFamily="2" charset="-122"/>
                <a:cs typeface="Times New Roman" panose="02020603050405020304" pitchFamily="18" charset="0"/>
                <a:sym typeface="+mn-ea"/>
              </a:rPr>
              <a:t>☝</a:t>
            </a:r>
            <a:r>
              <a:rPr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由点到面，由</a:t>
            </a:r>
            <a:r>
              <a:rPr lang="en-US"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丛林逃生</a:t>
            </a:r>
            <a:r>
              <a:rPr lang="en-US" alt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一件事过渡到</a:t>
            </a:r>
            <a:r>
              <a:rPr lang="en-US"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夫妻从此懂得相处之道</a:t>
            </a:r>
            <a:r>
              <a:rPr lang="en-US" alt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理智尊重，相爱一生</a:t>
            </a:r>
            <a:r>
              <a:rPr lang="en-US" alt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升华</a:t>
            </a:r>
            <a:r>
              <a:rPr 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了事件的内核</a:t>
            </a:r>
            <a:r>
              <a:rPr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a:t>
            </a:r>
            <a:endParaRPr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3"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p:cTn id="19" dur="1000" fill="hold"/>
                                        <p:tgtEl>
                                          <p:spTgt spid="5">
                                            <p:txEl>
                                              <p:pRg st="3" end="3"/>
                                            </p:txEl>
                                          </p:spTgt>
                                        </p:tgtEl>
                                        <p:attrNameLst>
                                          <p:attrName>ppt_x</p:attrName>
                                        </p:attrNameLst>
                                      </p:cBhvr>
                                      <p:tavLst>
                                        <p:tav tm="0">
                                          <p:val>
                                            <p:strVal val="#ppt_x-.2"/>
                                          </p:val>
                                        </p:tav>
                                        <p:tav tm="100000">
                                          <p:val>
                                            <p:strVal val="#ppt_x"/>
                                          </p:val>
                                        </p:tav>
                                      </p:tavLst>
                                    </p:anim>
                                    <p:anim calcmode="lin" valueType="num">
                                      <p:cBhvr>
                                        <p:cTn id="20" dur="1000" fill="hold"/>
                                        <p:tgtEl>
                                          <p:spTgt spid="5">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5">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nodeType="click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 calcmode="lin" valueType="num">
                                      <p:cBhvr>
                                        <p:cTn id="26" dur="1000" fill="hold"/>
                                        <p:tgtEl>
                                          <p:spTgt spid="5">
                                            <p:txEl>
                                              <p:pRg st="5" end="5"/>
                                            </p:txEl>
                                          </p:spTgt>
                                        </p:tgtEl>
                                        <p:attrNameLst>
                                          <p:attrName>ppt_x</p:attrName>
                                        </p:attrNameLst>
                                      </p:cBhvr>
                                      <p:tavLst>
                                        <p:tav tm="0">
                                          <p:val>
                                            <p:strVal val="#ppt_x-.2"/>
                                          </p:val>
                                        </p:tav>
                                        <p:tav tm="100000">
                                          <p:val>
                                            <p:strVal val="#ppt_x"/>
                                          </p:val>
                                        </p:tav>
                                      </p:tavLst>
                                    </p:anim>
                                    <p:anim calcmode="lin" valueType="num">
                                      <p:cBhvr>
                                        <p:cTn id="27" dur="1000" fill="hold"/>
                                        <p:tgtEl>
                                          <p:spTgt spid="5">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28" dur="1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96327" y="839345"/>
            <a:ext cx="11998518" cy="36884"/>
          </a:xfrm>
          <a:prstGeom prst="line">
            <a:avLst/>
          </a:prstGeom>
          <a:ln w="76200">
            <a:solidFill>
              <a:schemeClr val="bg2">
                <a:lumMod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 name="矩形 1"/>
          <p:cNvSpPr/>
          <p:nvPr/>
        </p:nvSpPr>
        <p:spPr>
          <a:xfrm>
            <a:off x="369570" y="1002665"/>
            <a:ext cx="11676380" cy="398780"/>
          </a:xfrm>
          <a:prstGeom prst="rect">
            <a:avLst/>
          </a:prstGeom>
        </p:spPr>
        <p:txBody>
          <a:bodyPr wrap="square">
            <a:spAutoFit/>
          </a:bodyPr>
          <a:lstStyle/>
          <a:p>
            <a:pPr algn="l"/>
            <a:r>
              <a:rPr lang="en-US" altLang="zh-CN" sz="2000" b="1" dirty="0">
                <a:solidFill>
                  <a:srgbClr val="C00000"/>
                </a:solidFill>
                <a:latin typeface="华康俪金黑W8(P)" pitchFamily="34" charset="-122"/>
                <a:ea typeface="华康俪金黑W8(P)" pitchFamily="34" charset="-122"/>
              </a:rPr>
              <a:t>3-4-3 </a:t>
            </a:r>
            <a:r>
              <a:rPr lang="zh-CN" altLang="en-US" sz="2000" b="1" dirty="0">
                <a:solidFill>
                  <a:srgbClr val="C00000"/>
                </a:solidFill>
                <a:latin typeface="华康俪金黑W8(P)" pitchFamily="34" charset="-122"/>
                <a:ea typeface="华康俪金黑W8(P)" pitchFamily="34" charset="-122"/>
              </a:rPr>
              <a:t>浙江高考续写 </a:t>
            </a:r>
            <a:r>
              <a:rPr lang="en-US" altLang="zh-CN" sz="2000" b="1" dirty="0">
                <a:solidFill>
                  <a:srgbClr val="C00000"/>
                </a:solidFill>
                <a:latin typeface="华康俪金黑W8(P)" pitchFamily="34" charset="-122"/>
                <a:ea typeface="华康俪金黑W8(P)" pitchFamily="34" charset="-122"/>
                <a:sym typeface="+mn-ea"/>
              </a:rPr>
              <a:t>—— </a:t>
            </a:r>
            <a:r>
              <a:rPr lang="zh-CN" altLang="en-US" sz="2000" b="1" dirty="0">
                <a:solidFill>
                  <a:srgbClr val="C00000"/>
                </a:solidFill>
                <a:latin typeface="华康俪金黑W8(P)" pitchFamily="34" charset="-122"/>
                <a:ea typeface="华康俪金黑W8(P)" pitchFamily="34" charset="-122"/>
                <a:sym typeface="+mn-ea"/>
              </a:rPr>
              <a:t>有关户外活动的主题意义探究</a:t>
            </a:r>
            <a:r>
              <a:rPr lang="en-US" altLang="zh-CN" sz="2000" b="1" dirty="0" smtClean="0">
                <a:solidFill>
                  <a:srgbClr val="C00000"/>
                </a:solidFill>
                <a:latin typeface="华康俪金黑W8(P)" pitchFamily="34" charset="-122"/>
                <a:ea typeface="华康俪金黑W8(P)" pitchFamily="34" charset="-122"/>
                <a:sym typeface="+mn-ea"/>
              </a:rPr>
              <a:t> </a:t>
            </a:r>
            <a:r>
              <a:rPr lang="en-US" altLang="zh-CN" sz="2000" b="1" dirty="0" smtClean="0">
                <a:solidFill>
                  <a:srgbClr val="C00000"/>
                </a:solidFill>
                <a:latin typeface="华康俪金黑W8(P)" pitchFamily="34" charset="-122"/>
                <a:ea typeface="华康俪金黑W8(P)" pitchFamily="34" charset="-122"/>
              </a:rPr>
              <a:t> </a:t>
            </a:r>
            <a:r>
              <a:rPr lang="en-US" altLang="zh-CN" sz="2000" b="1" dirty="0">
                <a:solidFill>
                  <a:srgbClr val="C00000"/>
                </a:solidFill>
                <a:latin typeface="华康俪金黑W8(P)" pitchFamily="34" charset="-122"/>
                <a:ea typeface="华康俪金黑W8(P)" pitchFamily="34" charset="-122"/>
              </a:rPr>
              <a:t>  </a:t>
            </a:r>
            <a:endParaRPr lang="en-US" altLang="zh-CN" sz="2000" b="1" dirty="0">
              <a:solidFill>
                <a:srgbClr val="C00000"/>
              </a:solidFill>
              <a:latin typeface="华康俪金黑W8(P)" pitchFamily="34" charset="-122"/>
              <a:ea typeface="华康俪金黑W8(P)" pitchFamily="34" charset="-122"/>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箭头: 燕尾形 4"/>
          <p:cNvSpPr/>
          <p:nvPr/>
        </p:nvSpPr>
        <p:spPr>
          <a:xfrm>
            <a:off x="5117701" y="177349"/>
            <a:ext cx="1657446"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03  Skills</a:t>
            </a:r>
            <a:endParaRPr lang="zh-CN" altLang="en-US" dirty="0">
              <a:solidFill>
                <a:schemeClr val="bg1"/>
              </a:solidFill>
            </a:endParaRPr>
          </a:p>
        </p:txBody>
      </p:sp>
      <p:graphicFrame>
        <p:nvGraphicFramePr>
          <p:cNvPr id="3" name="表格 2"/>
          <p:cNvGraphicFramePr/>
          <p:nvPr>
            <p:custDataLst>
              <p:tags r:id="rId1"/>
            </p:custDataLst>
          </p:nvPr>
        </p:nvGraphicFramePr>
        <p:xfrm>
          <a:off x="239395" y="1494790"/>
          <a:ext cx="11753850" cy="4413885"/>
        </p:xfrm>
        <a:graphic>
          <a:graphicData uri="http://schemas.openxmlformats.org/drawingml/2006/table">
            <a:tbl>
              <a:tblPr firstRow="1" bandRow="1">
                <a:tableStyleId>{5940675A-B579-460E-94D1-54222C63F5DA}</a:tableStyleId>
              </a:tblPr>
              <a:tblGrid>
                <a:gridCol w="1670685"/>
                <a:gridCol w="10083165"/>
              </a:tblGrid>
              <a:tr h="4413885">
                <a:tc>
                  <a:txBody>
                    <a:bodyPr/>
                    <a:p>
                      <a:pPr algn="l">
                        <a:buClrTx/>
                        <a:buSzTx/>
                        <a:buFontTx/>
                        <a:buNone/>
                      </a:pPr>
                      <a:r>
                        <a:rPr lang="en-US" sz="2400" b="1">
                          <a:latin typeface="宋体" panose="02010600030101010101" pitchFamily="2" charset="-122"/>
                          <a:ea typeface="宋体" panose="02010600030101010101" pitchFamily="2" charset="-122"/>
                          <a:cs typeface="宋体" panose="02010600030101010101" pitchFamily="2" charset="-122"/>
                        </a:rPr>
                        <a:t>2.201706</a:t>
                      </a:r>
                      <a:endParaRPr lang="en-US" sz="2400" b="1">
                        <a:latin typeface="宋体" panose="02010600030101010101" pitchFamily="2" charset="-122"/>
                        <a:ea typeface="宋体" panose="02010600030101010101" pitchFamily="2" charset="-122"/>
                        <a:cs typeface="宋体" panose="02010600030101010101" pitchFamily="2" charset="-122"/>
                      </a:endParaRPr>
                    </a:p>
                    <a:p>
                      <a:pPr algn="l">
                        <a:buClrTx/>
                        <a:buSzTx/>
                        <a:buFontTx/>
                        <a:buNone/>
                      </a:pPr>
                      <a:r>
                        <a:rPr lang="en-US" sz="2400" b="1">
                          <a:solidFill>
                            <a:srgbClr val="C00000"/>
                          </a:solidFill>
                          <a:latin typeface="宋体" panose="02010600030101010101" pitchFamily="2" charset="-122"/>
                          <a:ea typeface="宋体" panose="02010600030101010101" pitchFamily="2" charset="-122"/>
                          <a:cs typeface="宋体" panose="02010600030101010101" pitchFamily="2" charset="-122"/>
                        </a:rPr>
                        <a:t>狼口脱险</a:t>
                      </a:r>
                      <a:endParaRPr lang="en-US" sz="2400" b="1">
                        <a:solidFill>
                          <a:srgbClr val="C00000"/>
                        </a:solidFill>
                        <a:latin typeface="宋体" panose="02010600030101010101" pitchFamily="2" charset="-122"/>
                        <a:ea typeface="宋体" panose="02010600030101010101" pitchFamily="2" charset="-122"/>
                        <a:cs typeface="宋体" panose="02010600030101010101" pitchFamily="2" charset="-122"/>
                      </a:endParaRPr>
                    </a:p>
                    <a:p>
                      <a:pPr algn="l">
                        <a:buNone/>
                      </a:pPr>
                      <a:r>
                        <a:rPr lang="zh-CN" altLang="en-US" sz="2000" i="1">
                          <a:latin typeface="宋体" panose="02010600030101010101" pitchFamily="2" charset="-122"/>
                          <a:ea typeface="宋体" panose="02010600030101010101" pitchFamily="2" charset="-122"/>
                          <a:cs typeface="宋体" panose="02010600030101010101" pitchFamily="2" charset="-122"/>
                          <a:sym typeface="+mn-ea"/>
                        </a:rPr>
                        <a:t>（</a:t>
                      </a:r>
                      <a:r>
                        <a:rPr lang="en-US" sz="2000" i="1">
                          <a:latin typeface="宋体" panose="02010600030101010101" pitchFamily="2" charset="-122"/>
                          <a:ea typeface="宋体" panose="02010600030101010101" pitchFamily="2" charset="-122"/>
                          <a:cs typeface="宋体" panose="02010600030101010101" pitchFamily="2" charset="-122"/>
                          <a:sym typeface="+mn-ea"/>
                        </a:rPr>
                        <a:t>场景特点</a:t>
                      </a:r>
                      <a:r>
                        <a:rPr lang="zh-CN" altLang="en-US" sz="2000" i="1">
                          <a:latin typeface="宋体" panose="02010600030101010101" pitchFamily="2" charset="-122"/>
                          <a:ea typeface="宋体" panose="02010600030101010101" pitchFamily="2" charset="-122"/>
                          <a:cs typeface="宋体" panose="02010600030101010101" pitchFamily="2" charset="-122"/>
                          <a:sym typeface="+mn-ea"/>
                        </a:rPr>
                        <a:t>：</a:t>
                      </a:r>
                      <a:r>
                        <a:rPr lang="en-US" sz="2000" i="1">
                          <a:latin typeface="宋体" panose="02010600030101010101" pitchFamily="2" charset="-122"/>
                          <a:ea typeface="宋体" panose="02010600030101010101" pitchFamily="2" charset="-122"/>
                          <a:cs typeface="宋体" panose="02010600030101010101" pitchFamily="2" charset="-122"/>
                          <a:sym typeface="+mn-ea"/>
                        </a:rPr>
                        <a:t>夏日下午、公路、自行车、汽车</a:t>
                      </a:r>
                      <a:r>
                        <a:rPr lang="zh-CN" altLang="en-US" sz="2000" i="1">
                          <a:latin typeface="宋体" panose="02010600030101010101" pitchFamily="2" charset="-122"/>
                          <a:ea typeface="宋体" panose="02010600030101010101" pitchFamily="2" charset="-122"/>
                          <a:cs typeface="宋体" panose="02010600030101010101" pitchFamily="2" charset="-122"/>
                          <a:sym typeface="+mn-ea"/>
                        </a:rPr>
                        <a:t>）</a:t>
                      </a:r>
                      <a:endParaRPr 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p>
                      <a:pPr indent="0">
                        <a:buNone/>
                      </a:pPr>
                      <a:endParaRPr lang="en-US" sz="2400" b="0">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6" name="文本框 5"/>
          <p:cNvSpPr txBox="1"/>
          <p:nvPr/>
        </p:nvSpPr>
        <p:spPr>
          <a:xfrm>
            <a:off x="1917700" y="1765935"/>
            <a:ext cx="10075545" cy="3630930"/>
          </a:xfrm>
          <a:prstGeom prst="rect">
            <a:avLst/>
          </a:prstGeom>
          <a:noFill/>
        </p:spPr>
        <p:txBody>
          <a:bodyPr wrap="square" rtlCol="0" anchor="t">
            <a:spAutoFit/>
          </a:bodyPr>
          <a:p>
            <a:pPr algn="l"/>
            <a:r>
              <a:rPr lang="en-US" sz="2400">
                <a:solidFill>
                  <a:srgbClr val="7030A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en-US" sz="2400">
                <a:latin typeface="Times New Roman" panose="02020603050405020304" pitchFamily="18" charset="0"/>
                <a:ea typeface="宋体" panose="02010600030101010101" pitchFamily="2" charset="-122"/>
                <a:cs typeface="Times New Roman" panose="02020603050405020304" pitchFamily="18" charset="0"/>
                <a:sym typeface="+mn-ea"/>
              </a:rPr>
              <a:t>On the way home, night breeze made him at ease and he couldn’t wait to </a:t>
            </a:r>
            <a:r>
              <a:rPr lang="en-US" sz="2400" b="1">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share his experience with his wife and daughters and show the kindness of the world.</a:t>
            </a:r>
            <a:endParaRPr lang="en-US" sz="2400" b="1">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algn="l"/>
            <a:r>
              <a:rPr lang="zh-CN" sz="2400" b="1">
                <a:latin typeface="Times New Roman" panose="02020603050405020304" pitchFamily="18" charset="0"/>
                <a:ea typeface="宋体" panose="02010600030101010101" pitchFamily="2" charset="-122"/>
                <a:cs typeface="Times New Roman" panose="02020603050405020304" pitchFamily="18" charset="0"/>
                <a:sym typeface="+mn-ea"/>
              </a:rPr>
              <a:t>☝</a:t>
            </a:r>
            <a:r>
              <a:rPr 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由点到面，呼应首段，并使主题的境界得到提升“分享经历传播正能和互帮互助人间大爱”。</a:t>
            </a:r>
            <a:endParaRPr 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algn="l" fontAlgn="auto">
              <a:lnSpc>
                <a:spcPts val="1680"/>
              </a:lnSpc>
            </a:pPr>
            <a:endParaRPr lang="zh-CN" sz="2400" b="1">
              <a:latin typeface="Times New Roman" panose="02020603050405020304" pitchFamily="18" charset="0"/>
              <a:ea typeface="宋体" panose="02010600030101010101" pitchFamily="2" charset="-122"/>
              <a:cs typeface="Times New Roman" panose="02020603050405020304" pitchFamily="18" charset="0"/>
              <a:sym typeface="+mn-ea"/>
            </a:endParaRPr>
          </a:p>
          <a:p>
            <a:pPr algn="l"/>
            <a:r>
              <a:rPr lang="en-US" sz="2400">
                <a:solidFill>
                  <a:srgbClr val="7030A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en-US" sz="240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The story of this narrow escape had vividly and dramatically demonstrated that</a:t>
            </a:r>
            <a:r>
              <a:rPr lang="en-US" sz="2400" b="1">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 nothing could be intimidating if you are calm and brave enough.</a:t>
            </a:r>
            <a:endParaRPr lang="en-US" sz="2400" b="1">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algn="l"/>
            <a:r>
              <a:rPr lang="zh-CN" sz="2400" b="1">
                <a:latin typeface="Times New Roman" panose="02020603050405020304" pitchFamily="18" charset="0"/>
                <a:ea typeface="宋体" panose="02010600030101010101" pitchFamily="2" charset="-122"/>
                <a:cs typeface="Times New Roman" panose="02020603050405020304" pitchFamily="18" charset="0"/>
                <a:sym typeface="+mn-ea"/>
              </a:rPr>
              <a:t>☝</a:t>
            </a:r>
            <a:r>
              <a:rPr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由事及理，由</a:t>
            </a:r>
            <a:r>
              <a:rPr lang="en-US"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狼口脱险</a:t>
            </a:r>
            <a:r>
              <a:rPr lang="en-US" alt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向</a:t>
            </a:r>
            <a:r>
              <a:rPr lang="en-US"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如果你足够冷静和勇敢，没有什么是可怕的</a:t>
            </a:r>
            <a:r>
              <a:rPr lang="en-US" alt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的</a:t>
            </a:r>
            <a:r>
              <a:rPr 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主题</a:t>
            </a:r>
            <a:r>
              <a:rPr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升华，起到画龙点睛的效果。</a:t>
            </a:r>
            <a:endParaRPr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down)">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down)">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96327" y="839345"/>
            <a:ext cx="11998518" cy="36884"/>
          </a:xfrm>
          <a:prstGeom prst="line">
            <a:avLst/>
          </a:prstGeom>
          <a:ln w="76200">
            <a:solidFill>
              <a:schemeClr val="bg2">
                <a:lumMod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 name="矩形 1"/>
          <p:cNvSpPr/>
          <p:nvPr/>
        </p:nvSpPr>
        <p:spPr>
          <a:xfrm>
            <a:off x="369570" y="1002665"/>
            <a:ext cx="11676380" cy="398780"/>
          </a:xfrm>
          <a:prstGeom prst="rect">
            <a:avLst/>
          </a:prstGeom>
        </p:spPr>
        <p:txBody>
          <a:bodyPr wrap="square">
            <a:spAutoFit/>
          </a:bodyPr>
          <a:lstStyle/>
          <a:p>
            <a:pPr algn="l"/>
            <a:r>
              <a:rPr lang="en-US" altLang="zh-CN" sz="2000" b="1" dirty="0">
                <a:solidFill>
                  <a:srgbClr val="C00000"/>
                </a:solidFill>
                <a:latin typeface="华康俪金黑W8(P)" pitchFamily="34" charset="-122"/>
                <a:ea typeface="华康俪金黑W8(P)" pitchFamily="34" charset="-122"/>
              </a:rPr>
              <a:t>3-4-3 </a:t>
            </a:r>
            <a:r>
              <a:rPr lang="zh-CN" altLang="en-US" sz="2000" b="1" dirty="0">
                <a:solidFill>
                  <a:srgbClr val="C00000"/>
                </a:solidFill>
                <a:latin typeface="华康俪金黑W8(P)" pitchFamily="34" charset="-122"/>
                <a:ea typeface="华康俪金黑W8(P)" pitchFamily="34" charset="-122"/>
              </a:rPr>
              <a:t>浙江高考续写 </a:t>
            </a:r>
            <a:r>
              <a:rPr lang="en-US" altLang="zh-CN" sz="2000" b="1" dirty="0">
                <a:solidFill>
                  <a:srgbClr val="C00000"/>
                </a:solidFill>
                <a:latin typeface="华康俪金黑W8(P)" pitchFamily="34" charset="-122"/>
                <a:ea typeface="华康俪金黑W8(P)" pitchFamily="34" charset="-122"/>
              </a:rPr>
              <a:t>—— </a:t>
            </a:r>
            <a:r>
              <a:rPr lang="zh-CN" altLang="en-US" sz="2000" b="1" dirty="0">
                <a:solidFill>
                  <a:srgbClr val="C00000"/>
                </a:solidFill>
                <a:latin typeface="华康俪金黑W8(P)" pitchFamily="34" charset="-122"/>
                <a:ea typeface="华康俪金黑W8(P)" pitchFamily="34" charset="-122"/>
              </a:rPr>
              <a:t>有关户外活动的主题意义探究</a:t>
            </a:r>
            <a:r>
              <a:rPr lang="en-US" altLang="zh-CN" sz="2000" b="1" dirty="0" smtClean="0">
                <a:solidFill>
                  <a:srgbClr val="002060"/>
                </a:solidFill>
                <a:latin typeface="华康俪金黑W8(P)" pitchFamily="34" charset="-122"/>
                <a:ea typeface="华康俪金黑W8(P)" pitchFamily="34" charset="-122"/>
              </a:rPr>
              <a:t> </a:t>
            </a:r>
            <a:r>
              <a:rPr lang="en-US" altLang="zh-CN" sz="2000" b="1" dirty="0">
                <a:solidFill>
                  <a:srgbClr val="C00000"/>
                </a:solidFill>
                <a:latin typeface="华康俪金黑W8(P)" pitchFamily="34" charset="-122"/>
                <a:ea typeface="华康俪金黑W8(P)" pitchFamily="34" charset="-122"/>
              </a:rPr>
              <a:t>  </a:t>
            </a:r>
            <a:endParaRPr lang="en-US" altLang="zh-CN" sz="2000" b="1" dirty="0">
              <a:solidFill>
                <a:srgbClr val="C00000"/>
              </a:solidFill>
              <a:latin typeface="华康俪金黑W8(P)" pitchFamily="34" charset="-122"/>
              <a:ea typeface="华康俪金黑W8(P)" pitchFamily="34" charset="-122"/>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箭头: 燕尾形 4"/>
          <p:cNvSpPr/>
          <p:nvPr/>
        </p:nvSpPr>
        <p:spPr>
          <a:xfrm>
            <a:off x="5117701" y="177349"/>
            <a:ext cx="1657446"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03  Skills</a:t>
            </a:r>
            <a:endParaRPr lang="zh-CN" altLang="en-US" dirty="0">
              <a:solidFill>
                <a:schemeClr val="bg1"/>
              </a:solidFill>
            </a:endParaRPr>
          </a:p>
        </p:txBody>
      </p:sp>
      <p:graphicFrame>
        <p:nvGraphicFramePr>
          <p:cNvPr id="3" name="表格 2"/>
          <p:cNvGraphicFramePr/>
          <p:nvPr>
            <p:custDataLst>
              <p:tags r:id="rId1"/>
            </p:custDataLst>
          </p:nvPr>
        </p:nvGraphicFramePr>
        <p:xfrm>
          <a:off x="396875" y="1494790"/>
          <a:ext cx="11530330" cy="5074285"/>
        </p:xfrm>
        <a:graphic>
          <a:graphicData uri="http://schemas.openxmlformats.org/drawingml/2006/table">
            <a:tbl>
              <a:tblPr firstRow="1" bandRow="1">
                <a:tableStyleId>{5940675A-B579-460E-94D1-54222C63F5DA}</a:tableStyleId>
              </a:tblPr>
              <a:tblGrid>
                <a:gridCol w="1606550"/>
                <a:gridCol w="9923780"/>
              </a:tblGrid>
              <a:tr h="5074285">
                <a:tc>
                  <a:txBody>
                    <a:bodyPr/>
                    <a:p>
                      <a:pPr indent="0">
                        <a:buNone/>
                      </a:pPr>
                      <a:r>
                        <a:rPr lang="en-US" sz="2400" b="1">
                          <a:latin typeface="宋体" panose="02010600030101010101" pitchFamily="2" charset="-122"/>
                          <a:ea typeface="宋体" panose="02010600030101010101" pitchFamily="2" charset="-122"/>
                          <a:cs typeface="宋体" panose="02010600030101010101" pitchFamily="2" charset="-122"/>
                        </a:rPr>
                        <a:t>3.201710</a:t>
                      </a:r>
                      <a:endParaRPr lang="en-US" sz="2400" b="1">
                        <a:latin typeface="宋体" panose="02010600030101010101" pitchFamily="2" charset="-122"/>
                        <a:ea typeface="宋体" panose="02010600030101010101" pitchFamily="2" charset="-122"/>
                        <a:cs typeface="宋体" panose="02010600030101010101" pitchFamily="2" charset="-122"/>
                      </a:endParaRPr>
                    </a:p>
                    <a:p>
                      <a:pPr indent="0">
                        <a:buNone/>
                      </a:pPr>
                      <a:r>
                        <a:rPr lang="en-US" sz="2400" b="1">
                          <a:solidFill>
                            <a:srgbClr val="C00000"/>
                          </a:solidFill>
                          <a:latin typeface="宋体" panose="02010600030101010101" pitchFamily="2" charset="-122"/>
                          <a:ea typeface="宋体" panose="02010600030101010101" pitchFamily="2" charset="-122"/>
                          <a:cs typeface="宋体" panose="02010600030101010101" pitchFamily="2" charset="-122"/>
                        </a:rPr>
                        <a:t>健忘妈妈旅行记</a:t>
                      </a:r>
                      <a:endParaRPr lang="en-US" sz="2400" b="1">
                        <a:solidFill>
                          <a:srgbClr val="C00000"/>
                        </a:solidFill>
                        <a:latin typeface="宋体" panose="02010600030101010101" pitchFamily="2" charset="-122"/>
                        <a:ea typeface="宋体" panose="02010600030101010101" pitchFamily="2" charset="-122"/>
                        <a:cs typeface="宋体" panose="02010600030101010101" pitchFamily="2" charset="-122"/>
                      </a:endParaRPr>
                    </a:p>
                    <a:p>
                      <a:pPr algn="l">
                        <a:buNone/>
                      </a:pPr>
                      <a:r>
                        <a:rPr lang="zh-CN" altLang="en-US" sz="2000" i="1">
                          <a:latin typeface="宋体" panose="02010600030101010101" pitchFamily="2" charset="-122"/>
                          <a:ea typeface="宋体" panose="02010600030101010101" pitchFamily="2" charset="-122"/>
                          <a:cs typeface="宋体" panose="02010600030101010101" pitchFamily="2" charset="-122"/>
                          <a:sym typeface="+mn-ea"/>
                        </a:rPr>
                        <a:t>（</a:t>
                      </a:r>
                      <a:r>
                        <a:rPr lang="en-US" sz="2000" i="1">
                          <a:latin typeface="宋体" panose="02010600030101010101" pitchFamily="2" charset="-122"/>
                          <a:ea typeface="宋体" panose="02010600030101010101" pitchFamily="2" charset="-122"/>
                          <a:cs typeface="宋体" panose="02010600030101010101" pitchFamily="2" charset="-122"/>
                          <a:sym typeface="+mn-ea"/>
                        </a:rPr>
                        <a:t>场景特点</a:t>
                      </a:r>
                      <a:r>
                        <a:rPr lang="zh-CN" altLang="en-US" sz="2000" i="1">
                          <a:latin typeface="宋体" panose="02010600030101010101" pitchFamily="2" charset="-122"/>
                          <a:ea typeface="宋体" panose="02010600030101010101" pitchFamily="2" charset="-122"/>
                          <a:cs typeface="宋体" panose="02010600030101010101" pitchFamily="2" charset="-122"/>
                          <a:sym typeface="+mn-ea"/>
                        </a:rPr>
                        <a:t>：</a:t>
                      </a:r>
                      <a:r>
                        <a:rPr lang="en-US" sz="2000" i="1">
                          <a:latin typeface="宋体" panose="02010600030101010101" pitchFamily="2" charset="-122"/>
                          <a:ea typeface="宋体" panose="02010600030101010101" pitchFamily="2" charset="-122"/>
                          <a:cs typeface="宋体" panose="02010600030101010101" pitchFamily="2" charset="-122"/>
                          <a:sym typeface="+mn-ea"/>
                        </a:rPr>
                        <a:t>开车旅行探亲、</a:t>
                      </a:r>
                      <a:r>
                        <a:rPr lang="zh-CN" altLang="en-US" sz="2000" i="1">
                          <a:latin typeface="宋体" panose="02010600030101010101" pitchFamily="2" charset="-122"/>
                          <a:ea typeface="宋体" panose="02010600030101010101" pitchFamily="2" charset="-122"/>
                          <a:cs typeface="宋体" panose="02010600030101010101" pitchFamily="2" charset="-122"/>
                          <a:sym typeface="+mn-ea"/>
                        </a:rPr>
                        <a:t>宿营、</a:t>
                      </a:r>
                      <a:r>
                        <a:rPr lang="en-US" sz="2000" i="1">
                          <a:latin typeface="宋体" panose="02010600030101010101" pitchFamily="2" charset="-122"/>
                          <a:ea typeface="宋体" panose="02010600030101010101" pitchFamily="2" charset="-122"/>
                          <a:cs typeface="宋体" panose="02010600030101010101" pitchFamily="2" charset="-122"/>
                          <a:sym typeface="+mn-ea"/>
                        </a:rPr>
                        <a:t>沿途风光</a:t>
                      </a:r>
                      <a:r>
                        <a:rPr lang="zh-CN" altLang="en-US" sz="2000" i="1">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2000" b="0" i="1">
                        <a:latin typeface="宋体" panose="02010600030101010101" pitchFamily="2" charset="-122"/>
                        <a:ea typeface="宋体" panose="02010600030101010101" pitchFamily="2" charset="-122"/>
                        <a:cs typeface="宋体" panose="02010600030101010101" pitchFamily="2" charset="-122"/>
                      </a:endParaRPr>
                    </a:p>
                    <a:p>
                      <a:pPr indent="0">
                        <a:buNone/>
                      </a:pPr>
                      <a:endParaRPr lang="en-US" sz="2400" b="1">
                        <a:solidFill>
                          <a:srgbClr val="C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p>
                      <a:pPr indent="0">
                        <a:buNone/>
                      </a:pPr>
                      <a:endParaRPr lang="en-US" altLang="en-US" sz="2400" b="0">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5" name="文本框 4"/>
          <p:cNvSpPr txBox="1"/>
          <p:nvPr/>
        </p:nvSpPr>
        <p:spPr>
          <a:xfrm>
            <a:off x="2061210" y="1664335"/>
            <a:ext cx="9916795" cy="4428490"/>
          </a:xfrm>
          <a:prstGeom prst="rect">
            <a:avLst/>
          </a:prstGeom>
          <a:noFill/>
        </p:spPr>
        <p:txBody>
          <a:bodyPr wrap="square" rtlCol="0" anchor="t">
            <a:spAutoFit/>
          </a:bodyPr>
          <a:p>
            <a:pPr algn="l"/>
            <a:r>
              <a:rPr lang="en-US" sz="2400">
                <a:solidFill>
                  <a:srgbClr val="7030A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en-US" sz="2400">
                <a:latin typeface="Times New Roman" panose="02020603050405020304" pitchFamily="18" charset="0"/>
                <a:ea typeface="宋体" panose="02010600030101010101" pitchFamily="2" charset="-122"/>
                <a:cs typeface="Times New Roman" panose="02020603050405020304" pitchFamily="18" charset="0"/>
                <a:sym typeface="+mn-ea"/>
              </a:rPr>
              <a:t>Through this trip, I discovered that，despite my occasional anger towards her, </a:t>
            </a:r>
            <a:r>
              <a:rPr lang="en-US" sz="2400" b="1">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I actually felt proud of Mom</a:t>
            </a:r>
            <a:r>
              <a:rPr lang="en-US" sz="2400">
                <a:latin typeface="Times New Roman" panose="02020603050405020304" pitchFamily="18" charset="0"/>
                <a:ea typeface="宋体" panose="02010600030101010101" pitchFamily="2" charset="-122"/>
                <a:cs typeface="Times New Roman" panose="02020603050405020304" pitchFamily="18" charset="0"/>
                <a:sym typeface="+mn-ea"/>
              </a:rPr>
              <a:t>. </a:t>
            </a:r>
            <a:r>
              <a:rPr lang="en-US" sz="2400" b="1">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This was the trip of my life</a:t>
            </a:r>
            <a:r>
              <a:rPr lang="en-US" sz="2400">
                <a:latin typeface="Times New Roman" panose="02020603050405020304" pitchFamily="18" charset="0"/>
                <a:ea typeface="宋体" panose="02010600030101010101" pitchFamily="2" charset="-122"/>
                <a:cs typeface="Times New Roman" panose="02020603050405020304" pitchFamily="18" charset="0"/>
                <a:sym typeface="+mn-ea"/>
              </a:rPr>
              <a:t>.</a:t>
            </a:r>
            <a:r>
              <a:rPr lang="en-US">
                <a:latin typeface="Times New Roman" panose="02020603050405020304" pitchFamily="18" charset="0"/>
                <a:cs typeface="Times New Roman" panose="02020603050405020304" pitchFamily="18" charset="0"/>
                <a:sym typeface="+mn-ea"/>
              </a:rPr>
              <a:t> </a:t>
            </a:r>
            <a:endParaRPr lang="en-US">
              <a:latin typeface="Times New Roman" panose="02020603050405020304" pitchFamily="18" charset="0"/>
              <a:cs typeface="Times New Roman" panose="02020603050405020304" pitchFamily="18" charset="0"/>
              <a:sym typeface="+mn-ea"/>
            </a:endParaRPr>
          </a:p>
          <a:p>
            <a:pPr algn="l" fontAlgn="auto">
              <a:lnSpc>
                <a:spcPts val="1660"/>
              </a:lnSpc>
            </a:pPr>
            <a:endParaRPr lang="en-US">
              <a:latin typeface="Times New Roman" panose="02020603050405020304" pitchFamily="18" charset="0"/>
              <a:cs typeface="Times New Roman" panose="02020603050405020304" pitchFamily="18" charset="0"/>
              <a:sym typeface="+mn-ea"/>
            </a:endParaRPr>
          </a:p>
          <a:p>
            <a:pPr algn="l"/>
            <a:r>
              <a:rPr lang="en-US" sz="2400">
                <a:solidFill>
                  <a:srgbClr val="7030A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en-US" sz="2400">
                <a:latin typeface="Times New Roman" panose="02020603050405020304" pitchFamily="18" charset="0"/>
                <a:ea typeface="宋体" panose="02010600030101010101" pitchFamily="2" charset="-122"/>
                <a:cs typeface="Times New Roman" panose="02020603050405020304" pitchFamily="18" charset="0"/>
                <a:sym typeface="+mn-ea"/>
              </a:rPr>
              <a:t>Though she did love going camping, she presented that poor boy with this tent out of sympathy. </a:t>
            </a:r>
            <a:r>
              <a:rPr lang="en-US" sz="2400" b="1">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It was Mom that made my childhood colorful. And it was also she that showed me the true meaning of giving.</a:t>
            </a:r>
            <a:endParaRPr lang="en-US" sz="2400" b="1">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algn="l" fontAlgn="auto">
              <a:lnSpc>
                <a:spcPts val="1680"/>
              </a:lnSpc>
            </a:pPr>
            <a:endParaRPr lang="en-US" sz="2400" b="1">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algn="l"/>
            <a:r>
              <a:rPr lang="en-US" sz="2400">
                <a:solidFill>
                  <a:srgbClr val="7030A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en-US" sz="240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Seemingly absent-minded and forgetful as she was,</a:t>
            </a:r>
            <a:r>
              <a:rPr lang="en-US" sz="2400" b="1">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 she never failed to demonstrate the beauty of life to her children, and endowed us with a fun-filled childhood and a never-drained passion to embrace life.</a:t>
            </a:r>
            <a:endParaRPr lang="en-US" sz="2400" b="1">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algn="l" fontAlgn="auto">
              <a:lnSpc>
                <a:spcPts val="1680"/>
              </a:lnSpc>
            </a:pPr>
            <a:endParaRPr lang="en-US" sz="2400" b="1">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algn="l"/>
            <a:r>
              <a:rPr sz="2400" b="1">
                <a:latin typeface="Times New Roman" panose="02020603050405020304" pitchFamily="18" charset="0"/>
                <a:ea typeface="宋体" panose="02010600030101010101" pitchFamily="2" charset="-122"/>
                <a:cs typeface="Times New Roman" panose="02020603050405020304" pitchFamily="18" charset="0"/>
                <a:sym typeface="+mn-ea"/>
              </a:rPr>
              <a:t>☝☝☝</a:t>
            </a:r>
            <a:r>
              <a:rPr 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由表及里，通过“健忘妈妈旅行”回归文本标题，深入探讨“母爱”本质，升华到“关爱与陪伴”的主题。</a:t>
            </a:r>
            <a:endParaRPr 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6" end="6"/>
                                            </p:txEl>
                                          </p:spTgt>
                                        </p:tgtEl>
                                        <p:attrNameLst>
                                          <p:attrName>style.visibility</p:attrName>
                                        </p:attrNameLst>
                                      </p:cBhvr>
                                      <p:to>
                                        <p:strVal val="visible"/>
                                      </p:to>
                                    </p:set>
                                    <p:animEffect transition="in" filter="wipe(down)">
                                      <p:cBhvr>
                                        <p:cTn id="1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96327" y="839345"/>
            <a:ext cx="11998518" cy="36884"/>
          </a:xfrm>
          <a:prstGeom prst="line">
            <a:avLst/>
          </a:prstGeom>
          <a:ln w="76200">
            <a:solidFill>
              <a:schemeClr val="bg2">
                <a:lumMod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 name="矩形 1"/>
          <p:cNvSpPr/>
          <p:nvPr/>
        </p:nvSpPr>
        <p:spPr>
          <a:xfrm>
            <a:off x="369570" y="1002665"/>
            <a:ext cx="11676380" cy="398780"/>
          </a:xfrm>
          <a:prstGeom prst="rect">
            <a:avLst/>
          </a:prstGeom>
        </p:spPr>
        <p:txBody>
          <a:bodyPr wrap="square">
            <a:spAutoFit/>
          </a:bodyPr>
          <a:lstStyle/>
          <a:p>
            <a:pPr algn="l"/>
            <a:r>
              <a:rPr lang="en-US" altLang="zh-CN" sz="2000" b="1" dirty="0">
                <a:solidFill>
                  <a:srgbClr val="C00000"/>
                </a:solidFill>
                <a:latin typeface="华康俪金黑W8(P)" pitchFamily="34" charset="-122"/>
                <a:ea typeface="华康俪金黑W8(P)" pitchFamily="34" charset="-122"/>
              </a:rPr>
              <a:t>3-4-3 </a:t>
            </a:r>
            <a:r>
              <a:rPr lang="zh-CN" altLang="en-US" sz="2000" b="1" dirty="0">
                <a:solidFill>
                  <a:srgbClr val="C00000"/>
                </a:solidFill>
                <a:latin typeface="华康俪金黑W8(P)" pitchFamily="34" charset="-122"/>
                <a:ea typeface="华康俪金黑W8(P)" pitchFamily="34" charset="-122"/>
              </a:rPr>
              <a:t>浙江高考续写 </a:t>
            </a:r>
            <a:r>
              <a:rPr lang="en-US" altLang="zh-CN" sz="2000" b="1" dirty="0">
                <a:solidFill>
                  <a:srgbClr val="C00000"/>
                </a:solidFill>
                <a:latin typeface="华康俪金黑W8(P)" pitchFamily="34" charset="-122"/>
                <a:ea typeface="华康俪金黑W8(P)" pitchFamily="34" charset="-122"/>
              </a:rPr>
              <a:t>—— </a:t>
            </a:r>
            <a:r>
              <a:rPr lang="zh-CN" altLang="en-US" sz="2000" b="1" dirty="0">
                <a:solidFill>
                  <a:srgbClr val="C00000"/>
                </a:solidFill>
                <a:latin typeface="华康俪金黑W8(P)" pitchFamily="34" charset="-122"/>
                <a:ea typeface="华康俪金黑W8(P)" pitchFamily="34" charset="-122"/>
              </a:rPr>
              <a:t>有关户外活动的主题意义探究</a:t>
            </a:r>
            <a:r>
              <a:rPr lang="en-US" altLang="zh-CN" sz="2000" b="1" dirty="0">
                <a:solidFill>
                  <a:srgbClr val="C00000"/>
                </a:solidFill>
                <a:latin typeface="华康俪金黑W8(P)" pitchFamily="34" charset="-122"/>
                <a:ea typeface="华康俪金黑W8(P)" pitchFamily="34" charset="-122"/>
              </a:rPr>
              <a:t>  </a:t>
            </a:r>
            <a:endParaRPr lang="en-US" altLang="zh-CN" sz="2000" b="1" dirty="0">
              <a:solidFill>
                <a:srgbClr val="C00000"/>
              </a:solidFill>
              <a:latin typeface="华康俪金黑W8(P)" pitchFamily="34" charset="-122"/>
              <a:ea typeface="华康俪金黑W8(P)" pitchFamily="34" charset="-122"/>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箭头: 燕尾形 4"/>
          <p:cNvSpPr/>
          <p:nvPr/>
        </p:nvSpPr>
        <p:spPr>
          <a:xfrm>
            <a:off x="5117701" y="177349"/>
            <a:ext cx="1657446"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03  Skills</a:t>
            </a:r>
            <a:endParaRPr lang="zh-CN" altLang="en-US" dirty="0">
              <a:solidFill>
                <a:schemeClr val="bg1"/>
              </a:solidFill>
            </a:endParaRPr>
          </a:p>
        </p:txBody>
      </p:sp>
      <p:graphicFrame>
        <p:nvGraphicFramePr>
          <p:cNvPr id="3" name="表格 2"/>
          <p:cNvGraphicFramePr/>
          <p:nvPr>
            <p:custDataLst>
              <p:tags r:id="rId1"/>
            </p:custDataLst>
          </p:nvPr>
        </p:nvGraphicFramePr>
        <p:xfrm>
          <a:off x="396875" y="1494790"/>
          <a:ext cx="11530330" cy="5074285"/>
        </p:xfrm>
        <a:graphic>
          <a:graphicData uri="http://schemas.openxmlformats.org/drawingml/2006/table">
            <a:tbl>
              <a:tblPr firstRow="1" bandRow="1">
                <a:tableStyleId>{5940675A-B579-460E-94D1-54222C63F5DA}</a:tableStyleId>
              </a:tblPr>
              <a:tblGrid>
                <a:gridCol w="1606550"/>
                <a:gridCol w="9923780"/>
              </a:tblGrid>
              <a:tr h="5074285">
                <a:tc>
                  <a:txBody>
                    <a:bodyPr/>
                    <a:p>
                      <a:pPr indent="0">
                        <a:buNone/>
                      </a:pPr>
                      <a:r>
                        <a:rPr lang="en-US" sz="2400" b="1">
                          <a:latin typeface="宋体" panose="02010600030101010101" pitchFamily="2" charset="-122"/>
                          <a:ea typeface="宋体" panose="02010600030101010101" pitchFamily="2" charset="-122"/>
                          <a:cs typeface="宋体" panose="02010600030101010101" pitchFamily="2" charset="-122"/>
                        </a:rPr>
                        <a:t>3.201710</a:t>
                      </a:r>
                      <a:endParaRPr lang="en-US" sz="2400" b="1">
                        <a:latin typeface="宋体" panose="02010600030101010101" pitchFamily="2" charset="-122"/>
                        <a:ea typeface="宋体" panose="02010600030101010101" pitchFamily="2" charset="-122"/>
                        <a:cs typeface="宋体" panose="02010600030101010101" pitchFamily="2" charset="-122"/>
                      </a:endParaRPr>
                    </a:p>
                    <a:p>
                      <a:pPr indent="0">
                        <a:buNone/>
                      </a:pPr>
                      <a:r>
                        <a:rPr lang="en-US" sz="2400" b="1">
                          <a:solidFill>
                            <a:srgbClr val="C00000"/>
                          </a:solidFill>
                          <a:latin typeface="宋体" panose="02010600030101010101" pitchFamily="2" charset="-122"/>
                          <a:ea typeface="宋体" panose="02010600030101010101" pitchFamily="2" charset="-122"/>
                          <a:cs typeface="宋体" panose="02010600030101010101" pitchFamily="2" charset="-122"/>
                        </a:rPr>
                        <a:t>健忘妈妈旅行记</a:t>
                      </a:r>
                      <a:endParaRPr lang="en-US" sz="2400" b="1">
                        <a:solidFill>
                          <a:srgbClr val="C00000"/>
                        </a:solidFill>
                        <a:latin typeface="宋体" panose="02010600030101010101" pitchFamily="2" charset="-122"/>
                        <a:ea typeface="宋体" panose="02010600030101010101" pitchFamily="2" charset="-122"/>
                        <a:cs typeface="宋体" panose="02010600030101010101" pitchFamily="2" charset="-122"/>
                      </a:endParaRPr>
                    </a:p>
                    <a:p>
                      <a:pPr algn="l">
                        <a:buNone/>
                      </a:pPr>
                      <a:r>
                        <a:rPr lang="zh-CN" altLang="en-US" sz="2000" i="1">
                          <a:latin typeface="宋体" panose="02010600030101010101" pitchFamily="2" charset="-122"/>
                          <a:ea typeface="宋体" panose="02010600030101010101" pitchFamily="2" charset="-122"/>
                          <a:cs typeface="宋体" panose="02010600030101010101" pitchFamily="2" charset="-122"/>
                          <a:sym typeface="+mn-ea"/>
                        </a:rPr>
                        <a:t>（</a:t>
                      </a:r>
                      <a:r>
                        <a:rPr lang="en-US" sz="2000" i="1">
                          <a:latin typeface="宋体" panose="02010600030101010101" pitchFamily="2" charset="-122"/>
                          <a:ea typeface="宋体" panose="02010600030101010101" pitchFamily="2" charset="-122"/>
                          <a:cs typeface="宋体" panose="02010600030101010101" pitchFamily="2" charset="-122"/>
                          <a:sym typeface="+mn-ea"/>
                        </a:rPr>
                        <a:t>场景特点</a:t>
                      </a:r>
                      <a:r>
                        <a:rPr lang="zh-CN" altLang="en-US" sz="2000" i="1">
                          <a:latin typeface="宋体" panose="02010600030101010101" pitchFamily="2" charset="-122"/>
                          <a:ea typeface="宋体" panose="02010600030101010101" pitchFamily="2" charset="-122"/>
                          <a:cs typeface="宋体" panose="02010600030101010101" pitchFamily="2" charset="-122"/>
                          <a:sym typeface="+mn-ea"/>
                        </a:rPr>
                        <a:t>：</a:t>
                      </a:r>
                      <a:r>
                        <a:rPr lang="en-US" sz="2000" i="1">
                          <a:latin typeface="宋体" panose="02010600030101010101" pitchFamily="2" charset="-122"/>
                          <a:ea typeface="宋体" panose="02010600030101010101" pitchFamily="2" charset="-122"/>
                          <a:cs typeface="宋体" panose="02010600030101010101" pitchFamily="2" charset="-122"/>
                          <a:sym typeface="+mn-ea"/>
                        </a:rPr>
                        <a:t>开车旅行探亲、</a:t>
                      </a:r>
                      <a:r>
                        <a:rPr lang="zh-CN" altLang="en-US" sz="2000" i="1">
                          <a:latin typeface="宋体" panose="02010600030101010101" pitchFamily="2" charset="-122"/>
                          <a:ea typeface="宋体" panose="02010600030101010101" pitchFamily="2" charset="-122"/>
                          <a:cs typeface="宋体" panose="02010600030101010101" pitchFamily="2" charset="-122"/>
                          <a:sym typeface="+mn-ea"/>
                        </a:rPr>
                        <a:t>宿营、</a:t>
                      </a:r>
                      <a:r>
                        <a:rPr lang="en-US" sz="2000" i="1">
                          <a:latin typeface="宋体" panose="02010600030101010101" pitchFamily="2" charset="-122"/>
                          <a:ea typeface="宋体" panose="02010600030101010101" pitchFamily="2" charset="-122"/>
                          <a:cs typeface="宋体" panose="02010600030101010101" pitchFamily="2" charset="-122"/>
                          <a:sym typeface="+mn-ea"/>
                        </a:rPr>
                        <a:t>沿途风光</a:t>
                      </a:r>
                      <a:r>
                        <a:rPr lang="zh-CN" altLang="en-US" sz="2000" i="1">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2000" b="0" i="1">
                        <a:latin typeface="宋体" panose="02010600030101010101" pitchFamily="2" charset="-122"/>
                        <a:ea typeface="宋体" panose="02010600030101010101" pitchFamily="2" charset="-122"/>
                        <a:cs typeface="宋体" panose="02010600030101010101" pitchFamily="2" charset="-122"/>
                      </a:endParaRPr>
                    </a:p>
                    <a:p>
                      <a:pPr indent="0">
                        <a:buNone/>
                      </a:pPr>
                      <a:endParaRPr lang="en-US" sz="2400" b="1">
                        <a:solidFill>
                          <a:srgbClr val="C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p>
                      <a:pPr indent="0">
                        <a:buNone/>
                      </a:pPr>
                      <a:endParaRPr lang="en-US" altLang="en-US" sz="2400" b="0">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5" name="文本框 4"/>
          <p:cNvSpPr txBox="1"/>
          <p:nvPr/>
        </p:nvSpPr>
        <p:spPr>
          <a:xfrm>
            <a:off x="2009775" y="1494790"/>
            <a:ext cx="9916795" cy="5107940"/>
          </a:xfrm>
          <a:prstGeom prst="rect">
            <a:avLst/>
          </a:prstGeom>
          <a:noFill/>
        </p:spPr>
        <p:txBody>
          <a:bodyPr wrap="square" rtlCol="0" anchor="t">
            <a:spAutoFit/>
          </a:bodyPr>
          <a:p>
            <a:pPr algn="l"/>
            <a:r>
              <a:rPr lang="en-US" sz="2400">
                <a:solidFill>
                  <a:srgbClr val="7030A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en-US" sz="240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This thrilling, memorable trip reminded every now and then that</a:t>
            </a:r>
            <a:r>
              <a:rPr lang="en-US" sz="2400" b="1">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 Mom was not all about an absent-minded, forgetful person, but was someone who was fully aware of how to add color to daily life. </a:t>
            </a:r>
            <a:r>
              <a:rPr lang="en-US" sz="240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It dawned on me that</a:t>
            </a:r>
            <a:r>
              <a:rPr lang="en-US" sz="2400" b="1">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 once we explored, life would embrace you.</a:t>
            </a:r>
            <a:endParaRPr lang="en-US" sz="2400" b="1">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algn="l"/>
            <a:r>
              <a:rPr lang="zh-CN" sz="2400" b="1">
                <a:latin typeface="Times New Roman" panose="02020603050405020304" pitchFamily="18" charset="0"/>
                <a:ea typeface="宋体" panose="02010600030101010101" pitchFamily="2" charset="-122"/>
                <a:cs typeface="Times New Roman" panose="02020603050405020304" pitchFamily="18" charset="0"/>
                <a:sym typeface="+mn-ea"/>
              </a:rPr>
              <a:t>☝</a:t>
            </a:r>
            <a:r>
              <a:rPr 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由反求正，反弹琵琶，既回扣全文，又通过与健忘妈妈旅行，人物形象反转：妈妈是一位给我们带来多彩的生活，教会我们人生道理。</a:t>
            </a:r>
            <a:endParaRPr 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algn="l" fontAlgn="auto">
              <a:lnSpc>
                <a:spcPts val="1680"/>
              </a:lnSpc>
            </a:pPr>
            <a:endParaRPr sz="2400">
              <a:latin typeface="Times New Roman" panose="02020603050405020304" pitchFamily="18" charset="0"/>
              <a:ea typeface="宋体" panose="02010600030101010101" pitchFamily="2" charset="-122"/>
              <a:cs typeface="Times New Roman" panose="02020603050405020304" pitchFamily="18" charset="0"/>
              <a:sym typeface="+mn-ea"/>
            </a:endParaRPr>
          </a:p>
          <a:p>
            <a:pPr algn="l"/>
            <a:r>
              <a:rPr lang="en-US" sz="240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en-US" sz="2400">
                <a:solidFill>
                  <a:srgbClr val="7030A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en-US" sz="240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I gradually realized that I was not reluctant to set out for trips any more. Anyway,</a:t>
            </a:r>
            <a:r>
              <a:rPr lang="en-US" sz="2400" b="1">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 it was such a wonderful way to broaden our horizons and explore the outside world.</a:t>
            </a:r>
            <a:r>
              <a:rPr lang="en-US" sz="240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 Finally,when we reached our destination, I was even eager to set out once again. Undoubtedly, </a:t>
            </a:r>
            <a:r>
              <a:rPr lang="en-US" sz="2400" b="1">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it was all my mom's magic to shape me into a travel lover!</a:t>
            </a:r>
            <a:endParaRPr lang="en-US" sz="2400" b="1">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algn="l"/>
            <a:r>
              <a:rPr lang="en-US" sz="2400" b="1">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zh-CN" sz="2400" b="1">
                <a:latin typeface="Times New Roman" panose="02020603050405020304" pitchFamily="18" charset="0"/>
                <a:ea typeface="宋体" panose="02010600030101010101" pitchFamily="2" charset="-122"/>
                <a:cs typeface="Times New Roman" panose="02020603050405020304" pitchFamily="18" charset="0"/>
                <a:sym typeface="+mn-ea"/>
              </a:rPr>
              <a:t>☝</a:t>
            </a:r>
            <a:r>
              <a:rPr 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由此及彼，由</a:t>
            </a:r>
            <a:r>
              <a:rPr lang="en-US" alt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担心旅行到乐意旅行</a:t>
            </a:r>
            <a:r>
              <a:rPr lang="en-US" alt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的</a:t>
            </a:r>
            <a:r>
              <a:rPr 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认知改变转化为</a:t>
            </a:r>
            <a:r>
              <a:rPr lang="en-US" alt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成为旅行爱好者</a:t>
            </a:r>
            <a:r>
              <a:rPr lang="en-US" alt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行动诉求，耐人寻味，凸显母爱的力量。</a:t>
            </a:r>
            <a:endParaRPr 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3"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p:cTn id="19" dur="1000" fill="hold"/>
                                        <p:tgtEl>
                                          <p:spTgt spid="5">
                                            <p:txEl>
                                              <p:pRg st="4" end="4"/>
                                            </p:txEl>
                                          </p:spTgt>
                                        </p:tgtEl>
                                        <p:attrNameLst>
                                          <p:attrName>ppt_x</p:attrName>
                                        </p:attrNameLst>
                                      </p:cBhvr>
                                      <p:tavLst>
                                        <p:tav tm="0">
                                          <p:val>
                                            <p:strVal val="#ppt_x-.2"/>
                                          </p:val>
                                        </p:tav>
                                        <p:tav tm="100000">
                                          <p:val>
                                            <p:strVal val="#ppt_x"/>
                                          </p:val>
                                        </p:tav>
                                      </p:tavLst>
                                    </p:anim>
                                    <p:anim calcmode="lin" valueType="num">
                                      <p:cBhvr>
                                        <p:cTn id="20" dur="1000" fill="hold"/>
                                        <p:tgtEl>
                                          <p:spTgt spid="5">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96327" y="839345"/>
            <a:ext cx="11998518" cy="36884"/>
          </a:xfrm>
          <a:prstGeom prst="line">
            <a:avLst/>
          </a:prstGeom>
          <a:ln w="76200">
            <a:solidFill>
              <a:schemeClr val="bg2">
                <a:lumMod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 name="矩形 1"/>
          <p:cNvSpPr/>
          <p:nvPr/>
        </p:nvSpPr>
        <p:spPr>
          <a:xfrm>
            <a:off x="369570" y="1002665"/>
            <a:ext cx="11676380" cy="398780"/>
          </a:xfrm>
          <a:prstGeom prst="rect">
            <a:avLst/>
          </a:prstGeom>
        </p:spPr>
        <p:txBody>
          <a:bodyPr wrap="square">
            <a:spAutoFit/>
          </a:bodyPr>
          <a:lstStyle/>
          <a:p>
            <a:pPr algn="l"/>
            <a:r>
              <a:rPr lang="en-US" altLang="zh-CN" sz="2000" b="1" dirty="0">
                <a:solidFill>
                  <a:srgbClr val="C00000"/>
                </a:solidFill>
                <a:latin typeface="华康俪金黑W8(P)" pitchFamily="34" charset="-122"/>
                <a:ea typeface="华康俪金黑W8(P)" pitchFamily="34" charset="-122"/>
              </a:rPr>
              <a:t>3-4-3 </a:t>
            </a:r>
            <a:r>
              <a:rPr lang="zh-CN" altLang="en-US" sz="2000" b="1" dirty="0">
                <a:solidFill>
                  <a:srgbClr val="C00000"/>
                </a:solidFill>
                <a:latin typeface="华康俪金黑W8(P)" pitchFamily="34" charset="-122"/>
                <a:ea typeface="华康俪金黑W8(P)" pitchFamily="34" charset="-122"/>
              </a:rPr>
              <a:t>浙江高考续写 </a:t>
            </a:r>
            <a:r>
              <a:rPr lang="en-US" altLang="zh-CN" sz="2000" b="1" dirty="0">
                <a:solidFill>
                  <a:srgbClr val="C00000"/>
                </a:solidFill>
                <a:latin typeface="华康俪金黑W8(P)" pitchFamily="34" charset="-122"/>
                <a:ea typeface="华康俪金黑W8(P)" pitchFamily="34" charset="-122"/>
              </a:rPr>
              <a:t>—— </a:t>
            </a:r>
            <a:r>
              <a:rPr lang="zh-CN" altLang="en-US" sz="2000" b="1" dirty="0">
                <a:solidFill>
                  <a:srgbClr val="C00000"/>
                </a:solidFill>
                <a:latin typeface="华康俪金黑W8(P)" pitchFamily="34" charset="-122"/>
                <a:ea typeface="华康俪金黑W8(P)" pitchFamily="34" charset="-122"/>
              </a:rPr>
              <a:t>有关户外活动的主题意义探究</a:t>
            </a:r>
            <a:r>
              <a:rPr lang="en-US" altLang="zh-CN" sz="2000" b="1" dirty="0" smtClean="0">
                <a:solidFill>
                  <a:srgbClr val="002060"/>
                </a:solidFill>
                <a:latin typeface="华康俪金黑W8(P)" pitchFamily="34" charset="-122"/>
                <a:ea typeface="华康俪金黑W8(P)" pitchFamily="34" charset="-122"/>
              </a:rPr>
              <a:t> </a:t>
            </a:r>
            <a:r>
              <a:rPr lang="en-US" altLang="zh-CN" sz="2000" b="1" dirty="0">
                <a:solidFill>
                  <a:srgbClr val="C00000"/>
                </a:solidFill>
                <a:latin typeface="华康俪金黑W8(P)" pitchFamily="34" charset="-122"/>
                <a:ea typeface="华康俪金黑W8(P)" pitchFamily="34" charset="-122"/>
              </a:rPr>
              <a:t>  </a:t>
            </a:r>
            <a:endParaRPr lang="en-US" altLang="zh-CN" sz="2000" b="1" dirty="0">
              <a:solidFill>
                <a:srgbClr val="C00000"/>
              </a:solidFill>
              <a:latin typeface="华康俪金黑W8(P)" pitchFamily="34" charset="-122"/>
              <a:ea typeface="华康俪金黑W8(P)" pitchFamily="34" charset="-122"/>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箭头: 燕尾形 4"/>
          <p:cNvSpPr/>
          <p:nvPr/>
        </p:nvSpPr>
        <p:spPr>
          <a:xfrm>
            <a:off x="5117701" y="177349"/>
            <a:ext cx="1657446"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03  Skills</a:t>
            </a:r>
            <a:endParaRPr lang="zh-CN" altLang="en-US" dirty="0">
              <a:solidFill>
                <a:schemeClr val="bg1"/>
              </a:solidFill>
            </a:endParaRPr>
          </a:p>
        </p:txBody>
      </p:sp>
      <p:graphicFrame>
        <p:nvGraphicFramePr>
          <p:cNvPr id="3" name="表格 2"/>
          <p:cNvGraphicFramePr/>
          <p:nvPr>
            <p:custDataLst>
              <p:tags r:id="rId1"/>
            </p:custDataLst>
          </p:nvPr>
        </p:nvGraphicFramePr>
        <p:xfrm>
          <a:off x="396875" y="1494790"/>
          <a:ext cx="11530330" cy="5108575"/>
        </p:xfrm>
        <a:graphic>
          <a:graphicData uri="http://schemas.openxmlformats.org/drawingml/2006/table">
            <a:tbl>
              <a:tblPr firstRow="1" bandRow="1">
                <a:tableStyleId>{5940675A-B579-460E-94D1-54222C63F5DA}</a:tableStyleId>
              </a:tblPr>
              <a:tblGrid>
                <a:gridCol w="1606550"/>
                <a:gridCol w="9923780"/>
              </a:tblGrid>
              <a:tr h="5108575">
                <a:tc>
                  <a:txBody>
                    <a:bodyPr/>
                    <a:p>
                      <a:pPr algn="l">
                        <a:buClrTx/>
                        <a:buSzTx/>
                        <a:buFontTx/>
                        <a:buNone/>
                      </a:pPr>
                      <a:r>
                        <a:rPr lang="en-US" sz="2400" b="1">
                          <a:latin typeface="宋体" panose="02010600030101010101" pitchFamily="2" charset="-122"/>
                          <a:ea typeface="宋体" panose="02010600030101010101" pitchFamily="2" charset="-122"/>
                          <a:cs typeface="宋体" panose="02010600030101010101" pitchFamily="2" charset="-122"/>
                        </a:rPr>
                        <a:t>4.201806</a:t>
                      </a:r>
                      <a:endParaRPr lang="en-US" sz="2400" b="1">
                        <a:latin typeface="宋体" panose="02010600030101010101" pitchFamily="2" charset="-122"/>
                        <a:ea typeface="宋体" panose="02010600030101010101" pitchFamily="2" charset="-122"/>
                        <a:cs typeface="宋体" panose="02010600030101010101" pitchFamily="2" charset="-122"/>
                      </a:endParaRPr>
                    </a:p>
                    <a:p>
                      <a:pPr algn="l">
                        <a:buClrTx/>
                        <a:buSzTx/>
                        <a:buFontTx/>
                        <a:buNone/>
                      </a:pPr>
                      <a:r>
                        <a:rPr lang="en-US" sz="2400" b="1">
                          <a:solidFill>
                            <a:srgbClr val="C00000"/>
                          </a:solidFill>
                          <a:latin typeface="宋体" panose="02010600030101010101" pitchFamily="2" charset="-122"/>
                          <a:ea typeface="宋体" panose="02010600030101010101" pitchFamily="2" charset="-122"/>
                          <a:cs typeface="宋体" panose="02010600030101010101" pitchFamily="2" charset="-122"/>
                        </a:rPr>
                        <a:t>父子寻路</a:t>
                      </a:r>
                      <a:endParaRPr lang="en-US" sz="2400" b="1">
                        <a:solidFill>
                          <a:srgbClr val="C00000"/>
                        </a:solidFill>
                        <a:latin typeface="宋体" panose="02010600030101010101" pitchFamily="2" charset="-122"/>
                        <a:ea typeface="宋体" panose="02010600030101010101" pitchFamily="2" charset="-122"/>
                        <a:cs typeface="宋体" panose="02010600030101010101" pitchFamily="2" charset="-122"/>
                      </a:endParaRPr>
                    </a:p>
                    <a:p>
                      <a:pPr algn="l">
                        <a:buNone/>
                      </a:pPr>
                      <a:r>
                        <a:rPr lang="zh-CN" altLang="en-US" sz="2000" i="1">
                          <a:latin typeface="宋体" panose="02010600030101010101" pitchFamily="2" charset="-122"/>
                          <a:ea typeface="宋体" panose="02010600030101010101" pitchFamily="2" charset="-122"/>
                          <a:cs typeface="宋体" panose="02010600030101010101" pitchFamily="2" charset="-122"/>
                          <a:sym typeface="+mn-ea"/>
                        </a:rPr>
                        <a:t>（</a:t>
                      </a:r>
                      <a:r>
                        <a:rPr lang="en-US" sz="2000" i="1">
                          <a:latin typeface="宋体" panose="02010600030101010101" pitchFamily="2" charset="-122"/>
                          <a:ea typeface="宋体" panose="02010600030101010101" pitchFamily="2" charset="-122"/>
                          <a:cs typeface="宋体" panose="02010600030101010101" pitchFamily="2" charset="-122"/>
                          <a:sym typeface="+mn-ea"/>
                        </a:rPr>
                        <a:t>场景特点</a:t>
                      </a:r>
                      <a:r>
                        <a:rPr lang="zh-CN" altLang="en-US" sz="2000" i="1">
                          <a:latin typeface="宋体" panose="02010600030101010101" pitchFamily="2" charset="-122"/>
                          <a:ea typeface="宋体" panose="02010600030101010101" pitchFamily="2" charset="-122"/>
                          <a:cs typeface="宋体" panose="02010600030101010101" pitchFamily="2" charset="-122"/>
                          <a:sym typeface="+mn-ea"/>
                        </a:rPr>
                        <a:t>：</a:t>
                      </a:r>
                      <a:r>
                        <a:rPr lang="en-US" sz="2000" i="1">
                          <a:latin typeface="宋体" panose="02010600030101010101" pitchFamily="2" charset="-122"/>
                          <a:ea typeface="宋体" panose="02010600030101010101" pitchFamily="2" charset="-122"/>
                          <a:cs typeface="宋体" panose="02010600030101010101" pitchFamily="2" charset="-122"/>
                          <a:sym typeface="+mn-ea"/>
                        </a:rPr>
                        <a:t>农场、河流、兔子、骑马</a:t>
                      </a:r>
                      <a:r>
                        <a:rPr lang="zh-CN" altLang="en-US" sz="2000" i="1">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2000" b="0" i="1">
                        <a:latin typeface="宋体" panose="02010600030101010101" pitchFamily="2" charset="-122"/>
                        <a:ea typeface="宋体" panose="02010600030101010101" pitchFamily="2" charset="-122"/>
                        <a:cs typeface="宋体" panose="02010600030101010101" pitchFamily="2" charset="-122"/>
                      </a:endParaRPr>
                    </a:p>
                    <a:p>
                      <a:pPr algn="l">
                        <a:buClrTx/>
                        <a:buSzTx/>
                        <a:buFontTx/>
                        <a:buNone/>
                      </a:pPr>
                      <a:endParaRPr 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p>
                      <a:pPr indent="0">
                        <a:buNone/>
                      </a:pPr>
                      <a:endParaRPr lang="en-US" sz="2400" b="0">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6" name="文本框 5"/>
          <p:cNvSpPr txBox="1"/>
          <p:nvPr/>
        </p:nvSpPr>
        <p:spPr>
          <a:xfrm>
            <a:off x="2079625" y="1494790"/>
            <a:ext cx="9847580" cy="5107940"/>
          </a:xfrm>
          <a:prstGeom prst="rect">
            <a:avLst/>
          </a:prstGeom>
          <a:noFill/>
        </p:spPr>
        <p:txBody>
          <a:bodyPr wrap="square" rtlCol="0" anchor="t">
            <a:spAutoFit/>
          </a:bodyPr>
          <a:p>
            <a:pPr algn="l"/>
            <a:r>
              <a:rPr lang="en-US" sz="2400">
                <a:solidFill>
                  <a:srgbClr val="7030A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en-US" sz="2400">
                <a:latin typeface="Times New Roman" panose="02020603050405020304" pitchFamily="18" charset="0"/>
                <a:ea typeface="宋体" panose="02010600030101010101" pitchFamily="2" charset="-122"/>
                <a:cs typeface="Times New Roman" panose="02020603050405020304" pitchFamily="18" charset="0"/>
                <a:sym typeface="+mn-ea"/>
              </a:rPr>
              <a:t>Never had I experienced such a thrilling yet dangerous vacation before. The special trip to the Wild West </a:t>
            </a:r>
            <a:r>
              <a:rPr lang="en-US" sz="2400" b="1">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was deeply engraved in my mind forever</a:t>
            </a:r>
            <a:r>
              <a:rPr lang="en-US" sz="2400">
                <a:latin typeface="Times New Roman" panose="02020603050405020304" pitchFamily="18" charset="0"/>
                <a:ea typeface="宋体" panose="02010600030101010101" pitchFamily="2" charset="-122"/>
                <a:cs typeface="Times New Roman" panose="02020603050405020304" pitchFamily="18" charset="0"/>
                <a:sym typeface="+mn-ea"/>
              </a:rPr>
              <a:t>.</a:t>
            </a:r>
            <a:endParaRPr lang="en-US" sz="2400">
              <a:latin typeface="Times New Roman" panose="02020603050405020304" pitchFamily="18" charset="0"/>
              <a:ea typeface="宋体" panose="02010600030101010101" pitchFamily="2" charset="-122"/>
              <a:cs typeface="Times New Roman" panose="02020603050405020304" pitchFamily="18" charset="0"/>
              <a:sym typeface="+mn-ea"/>
            </a:endParaRPr>
          </a:p>
          <a:p>
            <a:pPr algn="l"/>
            <a:r>
              <a:rPr lang="en-US" sz="2400">
                <a:solidFill>
                  <a:srgbClr val="7030A0"/>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en-US" sz="2400">
                <a:latin typeface="Times New Roman" panose="02020603050405020304" pitchFamily="18" charset="0"/>
                <a:ea typeface="宋体" panose="02010600030101010101" pitchFamily="2" charset="-122"/>
                <a:cs typeface="Times New Roman" panose="02020603050405020304" pitchFamily="18" charset="0"/>
                <a:sym typeface="+mn-ea"/>
              </a:rPr>
              <a:t>Reflecting on this memory, I </a:t>
            </a:r>
            <a:r>
              <a:rPr lang="en-US" sz="2400" b="1">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regarded this experience as my special adventure with my dad.</a:t>
            </a:r>
            <a:endParaRPr lang="en-US" sz="2400">
              <a:latin typeface="Times New Roman" panose="02020603050405020304" pitchFamily="18" charset="0"/>
              <a:ea typeface="宋体" panose="02010600030101010101" pitchFamily="2" charset="-122"/>
              <a:cs typeface="Times New Roman" panose="02020603050405020304" pitchFamily="18" charset="0"/>
              <a:sym typeface="+mn-ea"/>
            </a:endParaRPr>
          </a:p>
          <a:p>
            <a:pPr algn="l"/>
            <a:r>
              <a:rPr lang="en-US" sz="2400">
                <a:solidFill>
                  <a:srgbClr val="7030A0"/>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en-US" sz="240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Back in the farm house, we reflected on the exciting yet dangerous experience, which </a:t>
            </a:r>
            <a:r>
              <a:rPr lang="en-US" sz="2400" b="1">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was carved in our mind permanently</a:t>
            </a:r>
            <a:r>
              <a:rPr lang="en-US" sz="240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a:t>
            </a:r>
            <a:endParaRPr lang="en-US" sz="240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algn="l"/>
            <a:r>
              <a:rPr lang="zh-CN" sz="2400" b="1">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由点到面，呼应首段，并使主题的境界得到提升“成长经历人生轨迹和父爱陪伴终生受益”。</a:t>
            </a:r>
            <a:endParaRPr 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algn="l" fontAlgn="auto">
              <a:lnSpc>
                <a:spcPts val="1680"/>
              </a:lnSpc>
            </a:pPr>
            <a:endParaRPr 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algn="l"/>
            <a:r>
              <a:rPr lang="en-US" sz="2400">
                <a:solidFill>
                  <a:srgbClr val="7030A0"/>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en-US" sz="240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Finally, we arrived home safely just in time for supper, but what an experience! It turns out </a:t>
            </a:r>
            <a:r>
              <a:rPr lang="en-US" sz="2400" b="1">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there’s always a way out of any plight as long as we stay calm</a:t>
            </a:r>
            <a:r>
              <a:rPr lang="en-US" sz="240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a:t>
            </a:r>
            <a:endParaRPr lang="en-US" sz="240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algn="l"/>
            <a:r>
              <a:rPr lang="zh-CN" sz="2400" b="1">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由事及理，由“荒野寻路”讲述“只要我们保持冷静，就总有办法摆脱任何困境”的道理，起到画龙点睛的效果。</a:t>
            </a:r>
            <a:endParaRPr 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wipe(down)">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animEffect transition="in" filter="wipe(down)">
                                      <p:cBhvr>
                                        <p:cTn id="1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96327" y="839345"/>
            <a:ext cx="11998518" cy="36884"/>
          </a:xfrm>
          <a:prstGeom prst="line">
            <a:avLst/>
          </a:prstGeom>
          <a:ln w="76200">
            <a:solidFill>
              <a:schemeClr val="bg2">
                <a:lumMod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 name="矩形 1"/>
          <p:cNvSpPr/>
          <p:nvPr/>
        </p:nvSpPr>
        <p:spPr>
          <a:xfrm>
            <a:off x="369570" y="1002665"/>
            <a:ext cx="11676380" cy="398780"/>
          </a:xfrm>
          <a:prstGeom prst="rect">
            <a:avLst/>
          </a:prstGeom>
        </p:spPr>
        <p:txBody>
          <a:bodyPr wrap="square">
            <a:spAutoFit/>
          </a:bodyPr>
          <a:lstStyle/>
          <a:p>
            <a:pPr algn="l"/>
            <a:r>
              <a:rPr lang="en-US" altLang="zh-CN" sz="2000" b="1" dirty="0">
                <a:solidFill>
                  <a:srgbClr val="C00000"/>
                </a:solidFill>
                <a:latin typeface="华康俪金黑W8(P)" pitchFamily="34" charset="-122"/>
                <a:ea typeface="华康俪金黑W8(P)" pitchFamily="34" charset="-122"/>
              </a:rPr>
              <a:t>3-4-3 </a:t>
            </a:r>
            <a:r>
              <a:rPr lang="zh-CN" altLang="en-US" sz="2000" b="1" dirty="0">
                <a:solidFill>
                  <a:srgbClr val="C00000"/>
                </a:solidFill>
                <a:latin typeface="华康俪金黑W8(P)" pitchFamily="34" charset="-122"/>
                <a:ea typeface="华康俪金黑W8(P)" pitchFamily="34" charset="-122"/>
              </a:rPr>
              <a:t>浙江高考续写 </a:t>
            </a:r>
            <a:r>
              <a:rPr lang="en-US" altLang="zh-CN" sz="2000" b="1" dirty="0">
                <a:solidFill>
                  <a:srgbClr val="C00000"/>
                </a:solidFill>
                <a:latin typeface="华康俪金黑W8(P)" pitchFamily="34" charset="-122"/>
                <a:ea typeface="华康俪金黑W8(P)" pitchFamily="34" charset="-122"/>
                <a:sym typeface="+mn-ea"/>
              </a:rPr>
              <a:t>—— </a:t>
            </a:r>
            <a:r>
              <a:rPr lang="zh-CN" altLang="en-US" sz="2000" b="1" dirty="0">
                <a:solidFill>
                  <a:srgbClr val="C00000"/>
                </a:solidFill>
                <a:latin typeface="华康俪金黑W8(P)" pitchFamily="34" charset="-122"/>
                <a:ea typeface="华康俪金黑W8(P)" pitchFamily="34" charset="-122"/>
                <a:sym typeface="+mn-ea"/>
              </a:rPr>
              <a:t>有关户外活动的主题意义探究</a:t>
            </a:r>
            <a:r>
              <a:rPr lang="en-US" altLang="zh-CN" sz="2000" b="1" dirty="0" smtClean="0">
                <a:solidFill>
                  <a:srgbClr val="C00000"/>
                </a:solidFill>
                <a:latin typeface="华康俪金黑W8(P)" pitchFamily="34" charset="-122"/>
                <a:ea typeface="华康俪金黑W8(P)" pitchFamily="34" charset="-122"/>
                <a:sym typeface="+mn-ea"/>
              </a:rPr>
              <a:t> </a:t>
            </a:r>
            <a:r>
              <a:rPr lang="en-US" altLang="zh-CN" sz="2000" b="1" dirty="0">
                <a:solidFill>
                  <a:srgbClr val="C00000"/>
                </a:solidFill>
                <a:latin typeface="华康俪金黑W8(P)" pitchFamily="34" charset="-122"/>
                <a:ea typeface="华康俪金黑W8(P)" pitchFamily="34" charset="-122"/>
              </a:rPr>
              <a:t> </a:t>
            </a:r>
            <a:endParaRPr lang="en-US" altLang="zh-CN" sz="2000" b="1" dirty="0">
              <a:solidFill>
                <a:srgbClr val="C00000"/>
              </a:solidFill>
              <a:latin typeface="华康俪金黑W8(P)" pitchFamily="34" charset="-122"/>
              <a:ea typeface="华康俪金黑W8(P)" pitchFamily="34" charset="-122"/>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箭头: 燕尾形 4"/>
          <p:cNvSpPr/>
          <p:nvPr/>
        </p:nvSpPr>
        <p:spPr>
          <a:xfrm>
            <a:off x="5117701" y="177349"/>
            <a:ext cx="1657446"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03  Skills</a:t>
            </a:r>
            <a:endParaRPr lang="zh-CN" altLang="en-US" dirty="0">
              <a:solidFill>
                <a:schemeClr val="bg1"/>
              </a:solidFill>
            </a:endParaRPr>
          </a:p>
        </p:txBody>
      </p:sp>
      <p:graphicFrame>
        <p:nvGraphicFramePr>
          <p:cNvPr id="3" name="表格 2"/>
          <p:cNvGraphicFramePr/>
          <p:nvPr>
            <p:custDataLst>
              <p:tags r:id="rId1"/>
            </p:custDataLst>
          </p:nvPr>
        </p:nvGraphicFramePr>
        <p:xfrm>
          <a:off x="269875" y="1494790"/>
          <a:ext cx="11604625" cy="5257800"/>
        </p:xfrm>
        <a:graphic>
          <a:graphicData uri="http://schemas.openxmlformats.org/drawingml/2006/table">
            <a:tbl>
              <a:tblPr firstRow="1" bandRow="1">
                <a:tableStyleId>{5940675A-B579-460E-94D1-54222C63F5DA}</a:tableStyleId>
              </a:tblPr>
              <a:tblGrid>
                <a:gridCol w="1792605"/>
                <a:gridCol w="9812020"/>
              </a:tblGrid>
              <a:tr h="5257800">
                <a:tc>
                  <a:txBody>
                    <a:bodyPr/>
                    <a:p>
                      <a:pPr indent="0">
                        <a:buNone/>
                      </a:pPr>
                      <a:r>
                        <a:rPr lang="en-US" sz="2400" b="1">
                          <a:latin typeface="宋体" panose="02010600030101010101" pitchFamily="2" charset="-122"/>
                          <a:ea typeface="宋体" panose="02010600030101010101" pitchFamily="2" charset="-122"/>
                          <a:cs typeface="宋体" panose="02010600030101010101" pitchFamily="2" charset="-122"/>
                        </a:rPr>
                        <a:t>5.202007</a:t>
                      </a:r>
                      <a:endParaRPr lang="en-US" sz="2400" b="1">
                        <a:latin typeface="宋体" panose="02010600030101010101" pitchFamily="2" charset="-122"/>
                        <a:ea typeface="宋体" panose="02010600030101010101" pitchFamily="2" charset="-122"/>
                        <a:cs typeface="宋体" panose="02010600030101010101" pitchFamily="2" charset="-122"/>
                      </a:endParaRPr>
                    </a:p>
                    <a:p>
                      <a:pPr indent="0">
                        <a:buNone/>
                      </a:pPr>
                      <a:r>
                        <a:rPr lang="zh-CN" altLang="en-US" sz="2400" b="1">
                          <a:solidFill>
                            <a:srgbClr val="C00000"/>
                          </a:solidFill>
                          <a:latin typeface="宋体" panose="02010600030101010101" pitchFamily="2" charset="-122"/>
                          <a:ea typeface="宋体" panose="02010600030101010101" pitchFamily="2" charset="-122"/>
                          <a:cs typeface="宋体" panose="02010600030101010101" pitchFamily="2" charset="-122"/>
                        </a:rPr>
                        <a:t>北极熊营地拍照遇险</a:t>
                      </a:r>
                      <a:endParaRPr lang="zh-CN" altLang="en-US" sz="2400" b="1">
                        <a:solidFill>
                          <a:srgbClr val="C00000"/>
                        </a:solidFill>
                        <a:latin typeface="宋体" panose="02010600030101010101" pitchFamily="2" charset="-122"/>
                        <a:ea typeface="宋体" panose="02010600030101010101" pitchFamily="2" charset="-122"/>
                        <a:cs typeface="宋体" panose="02010600030101010101" pitchFamily="2" charset="-122"/>
                      </a:endParaRPr>
                    </a:p>
                    <a:p>
                      <a:pPr algn="l">
                        <a:buNone/>
                      </a:pPr>
                      <a:r>
                        <a:rPr lang="zh-CN" altLang="en-US" sz="2000" i="1">
                          <a:latin typeface="宋体" panose="02010600030101010101" pitchFamily="2" charset="-122"/>
                          <a:ea typeface="宋体" panose="02010600030101010101" pitchFamily="2" charset="-122"/>
                          <a:cs typeface="宋体" panose="02010600030101010101" pitchFamily="2" charset="-122"/>
                          <a:sym typeface="+mn-ea"/>
                        </a:rPr>
                        <a:t>（</a:t>
                      </a:r>
                      <a:r>
                        <a:rPr lang="en-US" sz="2000" i="1">
                          <a:latin typeface="宋体" panose="02010600030101010101" pitchFamily="2" charset="-122"/>
                          <a:ea typeface="宋体" panose="02010600030101010101" pitchFamily="2" charset="-122"/>
                          <a:cs typeface="宋体" panose="02010600030101010101" pitchFamily="2" charset="-122"/>
                          <a:sym typeface="+mn-ea"/>
                        </a:rPr>
                        <a:t>场景特点</a:t>
                      </a:r>
                      <a:r>
                        <a:rPr lang="zh-CN" altLang="en-US" sz="2000" i="1">
                          <a:latin typeface="宋体" panose="02010600030101010101" pitchFamily="2" charset="-122"/>
                          <a:ea typeface="宋体" panose="02010600030101010101" pitchFamily="2" charset="-122"/>
                          <a:cs typeface="宋体" panose="02010600030101010101" pitchFamily="2" charset="-122"/>
                          <a:sym typeface="+mn-ea"/>
                        </a:rPr>
                        <a:t>：营地、北极熊、拍照、直升机）</a:t>
                      </a:r>
                      <a:endParaRPr lang="zh-CN" altLang="en-US" sz="2000" b="0" i="1">
                        <a:latin typeface="宋体" panose="02010600030101010101" pitchFamily="2" charset="-122"/>
                        <a:ea typeface="宋体" panose="02010600030101010101" pitchFamily="2" charset="-122"/>
                        <a:cs typeface="宋体" panose="02010600030101010101" pitchFamily="2" charset="-122"/>
                      </a:endParaRPr>
                    </a:p>
                    <a:p>
                      <a:pPr indent="0">
                        <a:buNone/>
                      </a:pPr>
                      <a:endParaRPr lang="zh-CN"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p>
                      <a:pPr indent="0">
                        <a:buNone/>
                      </a:pPr>
                      <a:endParaRPr lang="en-US" altLang="en-US" sz="2400" b="0">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5" name="文本框 4"/>
          <p:cNvSpPr txBox="1"/>
          <p:nvPr/>
        </p:nvSpPr>
        <p:spPr>
          <a:xfrm>
            <a:off x="2144395" y="1494790"/>
            <a:ext cx="9730105" cy="4739005"/>
          </a:xfrm>
          <a:prstGeom prst="rect">
            <a:avLst/>
          </a:prstGeom>
          <a:noFill/>
        </p:spPr>
        <p:txBody>
          <a:bodyPr wrap="square" rtlCol="0" anchor="t">
            <a:spAutoFit/>
          </a:bodyPr>
          <a:p>
            <a:pPr algn="l"/>
            <a:r>
              <a:rPr lang="en-US" sz="2400">
                <a:solidFill>
                  <a:srgbClr val="7030A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sz="2400">
                <a:latin typeface="Times New Roman" panose="02020603050405020304" pitchFamily="18" charset="0"/>
                <a:ea typeface="宋体" panose="02010600030101010101" pitchFamily="2" charset="-122"/>
                <a:cs typeface="Times New Roman" panose="02020603050405020304" pitchFamily="18" charset="0"/>
                <a:sym typeface="+mn-ea"/>
              </a:rPr>
              <a:t>After we calmed down, the locals </a:t>
            </a:r>
            <a:r>
              <a:rPr sz="2400">
                <a:solidFill>
                  <a:schemeClr val="accent6">
                    <a:lumMod val="75000"/>
                  </a:schemeClr>
                </a:solidFill>
                <a:latin typeface="Times New Roman" panose="02020603050405020304" pitchFamily="18" charset="0"/>
                <a:ea typeface="宋体" panose="02010600030101010101" pitchFamily="2" charset="-122"/>
                <a:cs typeface="Times New Roman" panose="02020603050405020304" pitchFamily="18" charset="0"/>
                <a:sym typeface="+mn-ea"/>
              </a:rPr>
              <a:t>told us that</a:t>
            </a:r>
            <a:r>
              <a:rPr sz="2400">
                <a:latin typeface="Times New Roman" panose="02020603050405020304" pitchFamily="18" charset="0"/>
                <a:ea typeface="宋体" panose="02010600030101010101" pitchFamily="2" charset="-122"/>
                <a:cs typeface="Times New Roman" panose="02020603050405020304" pitchFamily="18" charset="0"/>
                <a:sym typeface="+mn-ea"/>
              </a:rPr>
              <a:t> </a:t>
            </a:r>
            <a:r>
              <a:rPr sz="2400" b="1">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the bears were losing their homes and food because of human activities and climate changes.</a:t>
            </a:r>
            <a:r>
              <a:rPr sz="2400">
                <a:latin typeface="Times New Roman" panose="02020603050405020304" pitchFamily="18" charset="0"/>
                <a:ea typeface="宋体" panose="02010600030101010101" pitchFamily="2" charset="-122"/>
                <a:cs typeface="Times New Roman" panose="02020603050405020304" pitchFamily="18" charset="0"/>
                <a:sym typeface="+mn-ea"/>
              </a:rPr>
              <a:t> On the way back home, I checked </a:t>
            </a:r>
            <a:r>
              <a:rPr sz="2400" b="1">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the precious pictures</a:t>
            </a:r>
            <a:r>
              <a:rPr sz="2400">
                <a:latin typeface="Times New Roman" panose="02020603050405020304" pitchFamily="18" charset="0"/>
                <a:ea typeface="宋体" panose="02010600030101010101" pitchFamily="2" charset="-122"/>
                <a:cs typeface="Times New Roman" panose="02020603050405020304" pitchFamily="18" charset="0"/>
                <a:sym typeface="+mn-ea"/>
              </a:rPr>
              <a:t> in the camera,</a:t>
            </a:r>
            <a:r>
              <a:rPr sz="240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sz="2400" b="1">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lost in thought.</a:t>
            </a:r>
            <a:endParaRPr sz="2400" b="1">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algn="l"/>
            <a:r>
              <a:rPr lang="zh-CN" sz="2400" b="1">
                <a:latin typeface="Times New Roman" panose="02020603050405020304" pitchFamily="18" charset="0"/>
                <a:ea typeface="宋体" panose="02010600030101010101" pitchFamily="2" charset="-122"/>
                <a:cs typeface="Times New Roman" panose="02020603050405020304" pitchFamily="18" charset="0"/>
                <a:sym typeface="+mn-ea"/>
              </a:rPr>
              <a:t>☝</a:t>
            </a:r>
            <a:r>
              <a:rPr 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由一及众，由个人经历联系“人类活动对动物生存环境的负面影响”，紧扣主题适当呼吁，升华到“环境保护”主题。</a:t>
            </a:r>
            <a:endParaRPr 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algn="l" fontAlgn="auto">
              <a:lnSpc>
                <a:spcPts val="1680"/>
              </a:lnSpc>
            </a:pPr>
            <a:endParaRPr 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algn="l"/>
            <a:r>
              <a:rPr lang="en-US" sz="2400">
                <a:solidFill>
                  <a:srgbClr val="7030A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en-US" sz="2400">
                <a:latin typeface="Times New Roman" panose="02020603050405020304" pitchFamily="18" charset="0"/>
                <a:ea typeface="宋体" panose="02010600030101010101" pitchFamily="2" charset="-122"/>
                <a:cs typeface="Times New Roman" panose="02020603050405020304" pitchFamily="18" charset="0"/>
                <a:sym typeface="+mn-ea"/>
              </a:rPr>
              <a:t>It was a tremendously nail-biting experience, from which I </a:t>
            </a:r>
            <a:r>
              <a:rPr lang="en-US" sz="2400">
                <a:solidFill>
                  <a:schemeClr val="accent6">
                    <a:lumMod val="75000"/>
                  </a:schemeClr>
                </a:solidFill>
                <a:latin typeface="Times New Roman" panose="02020603050405020304" pitchFamily="18" charset="0"/>
                <a:ea typeface="宋体" panose="02010600030101010101" pitchFamily="2" charset="-122"/>
                <a:cs typeface="Times New Roman" panose="02020603050405020304" pitchFamily="18" charset="0"/>
                <a:sym typeface="+mn-ea"/>
              </a:rPr>
              <a:t>realized that</a:t>
            </a:r>
            <a:r>
              <a:rPr lang="en-US" sz="2400">
                <a:latin typeface="Times New Roman" panose="02020603050405020304" pitchFamily="18" charset="0"/>
                <a:ea typeface="宋体" panose="02010600030101010101" pitchFamily="2" charset="-122"/>
                <a:cs typeface="Times New Roman" panose="02020603050405020304" pitchFamily="18" charset="0"/>
                <a:sym typeface="+mn-ea"/>
              </a:rPr>
              <a:t> </a:t>
            </a:r>
            <a:r>
              <a:rPr lang="en-US" sz="2400" b="1">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we should keep harmony with wild animals and maintain a safe distance to protect ourselves as well as to avoid hurting them. </a:t>
            </a:r>
            <a:endParaRPr lang="en-US" sz="2400" b="1">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algn="l"/>
            <a:r>
              <a:rPr lang="zh-CN" sz="2400" b="1">
                <a:latin typeface="Times New Roman" panose="02020603050405020304" pitchFamily="18" charset="0"/>
                <a:ea typeface="宋体" panose="02010600030101010101" pitchFamily="2" charset="-122"/>
                <a:cs typeface="Times New Roman" panose="02020603050405020304" pitchFamily="18" charset="0"/>
                <a:sym typeface="+mn-ea"/>
              </a:rPr>
              <a:t>☝</a:t>
            </a:r>
            <a:r>
              <a:rPr 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由一及众，由个人经历联系“人应该与自然和谐相处，与动物保持安全距离”，升华到“人与自然”主题。（由个体到命运共同体）</a:t>
            </a:r>
            <a:endParaRPr 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algn="l"/>
            <a:endParaRPr lang="en-US" sz="2400" b="1">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down)">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down)">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wipe(down)">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96327" y="839345"/>
            <a:ext cx="11998518" cy="36884"/>
          </a:xfrm>
          <a:prstGeom prst="line">
            <a:avLst/>
          </a:prstGeom>
          <a:ln w="76200">
            <a:solidFill>
              <a:schemeClr val="bg2">
                <a:lumMod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 name="矩形 1"/>
          <p:cNvSpPr/>
          <p:nvPr/>
        </p:nvSpPr>
        <p:spPr>
          <a:xfrm>
            <a:off x="369570" y="1002665"/>
            <a:ext cx="11676380" cy="398780"/>
          </a:xfrm>
          <a:prstGeom prst="rect">
            <a:avLst/>
          </a:prstGeom>
        </p:spPr>
        <p:txBody>
          <a:bodyPr wrap="square">
            <a:spAutoFit/>
          </a:bodyPr>
          <a:lstStyle/>
          <a:p>
            <a:pPr algn="l"/>
            <a:r>
              <a:rPr lang="en-US" altLang="zh-CN" sz="2000" b="1" dirty="0">
                <a:solidFill>
                  <a:srgbClr val="C00000"/>
                </a:solidFill>
                <a:latin typeface="华康俪金黑W8(P)" pitchFamily="34" charset="-122"/>
                <a:ea typeface="华康俪金黑W8(P)" pitchFamily="34" charset="-122"/>
              </a:rPr>
              <a:t>3-4-3 </a:t>
            </a:r>
            <a:r>
              <a:rPr lang="zh-CN" altLang="en-US" sz="2000" b="1" dirty="0">
                <a:solidFill>
                  <a:srgbClr val="C00000"/>
                </a:solidFill>
                <a:latin typeface="华康俪金黑W8(P)" pitchFamily="34" charset="-122"/>
                <a:ea typeface="华康俪金黑W8(P)" pitchFamily="34" charset="-122"/>
              </a:rPr>
              <a:t>浙江高考续写 </a:t>
            </a:r>
            <a:r>
              <a:rPr lang="en-US" altLang="zh-CN" sz="2000" b="1" dirty="0">
                <a:solidFill>
                  <a:srgbClr val="C00000"/>
                </a:solidFill>
                <a:latin typeface="华康俪金黑W8(P)" pitchFamily="34" charset="-122"/>
                <a:ea typeface="华康俪金黑W8(P)" pitchFamily="34" charset="-122"/>
                <a:sym typeface="+mn-ea"/>
              </a:rPr>
              <a:t>—— </a:t>
            </a:r>
            <a:r>
              <a:rPr lang="zh-CN" altLang="en-US" sz="2000" b="1" dirty="0">
                <a:solidFill>
                  <a:srgbClr val="C00000"/>
                </a:solidFill>
                <a:latin typeface="华康俪金黑W8(P)" pitchFamily="34" charset="-122"/>
                <a:ea typeface="华康俪金黑W8(P)" pitchFamily="34" charset="-122"/>
                <a:sym typeface="+mn-ea"/>
              </a:rPr>
              <a:t>有关户外活动的主题意义探究</a:t>
            </a:r>
            <a:r>
              <a:rPr lang="en-US" altLang="zh-CN" sz="2000" b="1" dirty="0" smtClean="0">
                <a:solidFill>
                  <a:srgbClr val="C00000"/>
                </a:solidFill>
                <a:latin typeface="华康俪金黑W8(P)" pitchFamily="34" charset="-122"/>
                <a:ea typeface="华康俪金黑W8(P)" pitchFamily="34" charset="-122"/>
                <a:sym typeface="+mn-ea"/>
              </a:rPr>
              <a:t> </a:t>
            </a:r>
            <a:r>
              <a:rPr lang="en-US" altLang="zh-CN" sz="2000" b="1" dirty="0">
                <a:solidFill>
                  <a:srgbClr val="C00000"/>
                </a:solidFill>
                <a:latin typeface="华康俪金黑W8(P)" pitchFamily="34" charset="-122"/>
                <a:ea typeface="华康俪金黑W8(P)" pitchFamily="34" charset="-122"/>
              </a:rPr>
              <a:t>  </a:t>
            </a:r>
            <a:endParaRPr lang="en-US" altLang="zh-CN" sz="2000" b="1" dirty="0">
              <a:solidFill>
                <a:srgbClr val="C00000"/>
              </a:solidFill>
              <a:latin typeface="华康俪金黑W8(P)" pitchFamily="34" charset="-122"/>
              <a:ea typeface="华康俪金黑W8(P)" pitchFamily="34" charset="-122"/>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箭头: 燕尾形 4"/>
          <p:cNvSpPr/>
          <p:nvPr/>
        </p:nvSpPr>
        <p:spPr>
          <a:xfrm>
            <a:off x="5117701" y="177349"/>
            <a:ext cx="1657446"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03  Skills</a:t>
            </a:r>
            <a:endParaRPr lang="zh-CN" altLang="en-US" dirty="0">
              <a:solidFill>
                <a:schemeClr val="bg1"/>
              </a:solidFill>
            </a:endParaRPr>
          </a:p>
        </p:txBody>
      </p:sp>
      <p:graphicFrame>
        <p:nvGraphicFramePr>
          <p:cNvPr id="3" name="表格 2"/>
          <p:cNvGraphicFramePr/>
          <p:nvPr>
            <p:custDataLst>
              <p:tags r:id="rId1"/>
            </p:custDataLst>
          </p:nvPr>
        </p:nvGraphicFramePr>
        <p:xfrm>
          <a:off x="269875" y="1494790"/>
          <a:ext cx="11632565" cy="5257800"/>
        </p:xfrm>
        <a:graphic>
          <a:graphicData uri="http://schemas.openxmlformats.org/drawingml/2006/table">
            <a:tbl>
              <a:tblPr firstRow="1" bandRow="1">
                <a:tableStyleId>{5940675A-B579-460E-94D1-54222C63F5DA}</a:tableStyleId>
              </a:tblPr>
              <a:tblGrid>
                <a:gridCol w="1819275"/>
                <a:gridCol w="9813290"/>
              </a:tblGrid>
              <a:tr h="5257800">
                <a:tc>
                  <a:txBody>
                    <a:bodyPr/>
                    <a:p>
                      <a:pPr indent="0">
                        <a:buNone/>
                      </a:pPr>
                      <a:r>
                        <a:rPr lang="en-US" sz="2400" b="1">
                          <a:latin typeface="宋体" panose="02010600030101010101" pitchFamily="2" charset="-122"/>
                          <a:ea typeface="宋体" panose="02010600030101010101" pitchFamily="2" charset="-122"/>
                          <a:cs typeface="宋体" panose="02010600030101010101" pitchFamily="2" charset="-122"/>
                        </a:rPr>
                        <a:t>5.202007</a:t>
                      </a:r>
                      <a:endParaRPr lang="en-US" sz="2400" b="1">
                        <a:latin typeface="宋体" panose="02010600030101010101" pitchFamily="2" charset="-122"/>
                        <a:ea typeface="宋体" panose="02010600030101010101" pitchFamily="2" charset="-122"/>
                        <a:cs typeface="宋体" panose="02010600030101010101" pitchFamily="2" charset="-122"/>
                      </a:endParaRPr>
                    </a:p>
                    <a:p>
                      <a:pPr indent="0">
                        <a:buNone/>
                      </a:pPr>
                      <a:r>
                        <a:rPr lang="zh-CN" altLang="en-US" sz="2400" b="1">
                          <a:solidFill>
                            <a:srgbClr val="C00000"/>
                          </a:solidFill>
                          <a:latin typeface="宋体" panose="02010600030101010101" pitchFamily="2" charset="-122"/>
                          <a:ea typeface="宋体" panose="02010600030101010101" pitchFamily="2" charset="-122"/>
                          <a:cs typeface="宋体" panose="02010600030101010101" pitchFamily="2" charset="-122"/>
                        </a:rPr>
                        <a:t>北极熊营地拍照遇险</a:t>
                      </a:r>
                      <a:endParaRPr lang="zh-CN" altLang="en-US" sz="2400" b="1">
                        <a:solidFill>
                          <a:srgbClr val="C00000"/>
                        </a:solidFill>
                        <a:latin typeface="宋体" panose="02010600030101010101" pitchFamily="2" charset="-122"/>
                        <a:ea typeface="宋体" panose="02010600030101010101" pitchFamily="2" charset="-122"/>
                        <a:cs typeface="宋体" panose="02010600030101010101" pitchFamily="2" charset="-122"/>
                      </a:endParaRPr>
                    </a:p>
                    <a:p>
                      <a:pPr algn="l">
                        <a:buNone/>
                      </a:pPr>
                      <a:r>
                        <a:rPr lang="zh-CN" altLang="en-US" sz="2000" i="1">
                          <a:latin typeface="宋体" panose="02010600030101010101" pitchFamily="2" charset="-122"/>
                          <a:ea typeface="宋体" panose="02010600030101010101" pitchFamily="2" charset="-122"/>
                          <a:cs typeface="宋体" panose="02010600030101010101" pitchFamily="2" charset="-122"/>
                          <a:sym typeface="+mn-ea"/>
                        </a:rPr>
                        <a:t>（</a:t>
                      </a:r>
                      <a:r>
                        <a:rPr lang="en-US" sz="2000" i="1">
                          <a:latin typeface="宋体" panose="02010600030101010101" pitchFamily="2" charset="-122"/>
                          <a:ea typeface="宋体" panose="02010600030101010101" pitchFamily="2" charset="-122"/>
                          <a:cs typeface="宋体" panose="02010600030101010101" pitchFamily="2" charset="-122"/>
                          <a:sym typeface="+mn-ea"/>
                        </a:rPr>
                        <a:t>场景特点</a:t>
                      </a:r>
                      <a:r>
                        <a:rPr lang="zh-CN" altLang="en-US" sz="2000" i="1">
                          <a:latin typeface="宋体" panose="02010600030101010101" pitchFamily="2" charset="-122"/>
                          <a:ea typeface="宋体" panose="02010600030101010101" pitchFamily="2" charset="-122"/>
                          <a:cs typeface="宋体" panose="02010600030101010101" pitchFamily="2" charset="-122"/>
                          <a:sym typeface="+mn-ea"/>
                        </a:rPr>
                        <a:t>：营地、北极熊、拍照、直升机）</a:t>
                      </a:r>
                      <a:endParaRPr lang="zh-CN" altLang="en-US" sz="2000" b="0" i="1">
                        <a:latin typeface="宋体" panose="02010600030101010101" pitchFamily="2" charset="-122"/>
                        <a:ea typeface="宋体" panose="02010600030101010101" pitchFamily="2" charset="-122"/>
                        <a:cs typeface="宋体" panose="02010600030101010101" pitchFamily="2" charset="-122"/>
                      </a:endParaRPr>
                    </a:p>
                    <a:p>
                      <a:pPr indent="0">
                        <a:buNone/>
                      </a:pPr>
                      <a:endParaRPr lang="zh-CN"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p>
                      <a:pPr indent="0">
                        <a:buNone/>
                      </a:pPr>
                      <a:endParaRPr lang="en-US" altLang="en-US" sz="2400" b="0">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5" name="文本框 4"/>
          <p:cNvSpPr txBox="1"/>
          <p:nvPr/>
        </p:nvSpPr>
        <p:spPr>
          <a:xfrm>
            <a:off x="2127885" y="1586865"/>
            <a:ext cx="9774555" cy="5107940"/>
          </a:xfrm>
          <a:prstGeom prst="rect">
            <a:avLst/>
          </a:prstGeom>
          <a:noFill/>
        </p:spPr>
        <p:txBody>
          <a:bodyPr wrap="square" rtlCol="0" anchor="t">
            <a:spAutoFit/>
          </a:bodyPr>
          <a:p>
            <a:pPr algn="l"/>
            <a:r>
              <a:rPr lang="en-US" sz="2400">
                <a:solidFill>
                  <a:srgbClr val="7030A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en-US" sz="240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Once safe, I took out my camera and admired the pictures. Only then did we </a:t>
            </a:r>
            <a:r>
              <a:rPr lang="en-US" sz="2400">
                <a:solidFill>
                  <a:schemeClr val="accent6">
                    <a:lumMod val="75000"/>
                  </a:schemeClr>
                </a:solidFill>
                <a:latin typeface="Times New Roman" panose="02020603050405020304" pitchFamily="18" charset="0"/>
                <a:ea typeface="宋体" panose="02010600030101010101" pitchFamily="2" charset="-122"/>
                <a:cs typeface="Times New Roman" panose="02020603050405020304" pitchFamily="18" charset="0"/>
                <a:sym typeface="+mn-ea"/>
              </a:rPr>
              <a:t>figure out that</a:t>
            </a:r>
            <a:r>
              <a:rPr lang="en-US" sz="240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en-US" sz="2400" b="1">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the bear was not out of malevolence but so starving as to be murderous.</a:t>
            </a:r>
            <a:r>
              <a:rPr lang="en-US" sz="2400" b="1">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en-US" sz="240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Seeing this, I </a:t>
            </a:r>
            <a:r>
              <a:rPr lang="en-US" sz="2400">
                <a:solidFill>
                  <a:schemeClr val="accent6">
                    <a:lumMod val="75000"/>
                  </a:schemeClr>
                </a:solidFill>
                <a:latin typeface="Times New Roman" panose="02020603050405020304" pitchFamily="18" charset="0"/>
                <a:ea typeface="宋体" panose="02010600030101010101" pitchFamily="2" charset="-122"/>
                <a:cs typeface="Times New Roman" panose="02020603050405020304" pitchFamily="18" charset="0"/>
                <a:sym typeface="+mn-ea"/>
              </a:rPr>
              <a:t>sank into silence</a:t>
            </a:r>
            <a:r>
              <a:rPr lang="en-US" sz="240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en-US" sz="2400" b="1">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Maybe it was human's invasion that drove bear to search food desperately.</a:t>
            </a:r>
            <a:endParaRPr lang="en-US" sz="2400" b="1">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algn="l"/>
            <a:r>
              <a:rPr lang="zh-CN" sz="2400" b="1">
                <a:latin typeface="Times New Roman" panose="02020603050405020304" pitchFamily="18" charset="0"/>
                <a:ea typeface="宋体" panose="02010600030101010101" pitchFamily="2" charset="-122"/>
                <a:cs typeface="Times New Roman" panose="02020603050405020304" pitchFamily="18" charset="0"/>
                <a:sym typeface="+mn-ea"/>
              </a:rPr>
              <a:t>☝</a:t>
            </a:r>
            <a:r>
              <a:rPr 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由表及里，通过遇熊脱险揭示“动物本无意伤害人，是因为人的冒犯才导致动物饥饿觅食而伤人”的本质，升华到“人与自然”主题。</a:t>
            </a:r>
            <a:endParaRPr lang="en-US" sz="240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algn="l" fontAlgn="auto">
              <a:lnSpc>
                <a:spcPts val="1680"/>
              </a:lnSpc>
            </a:pPr>
            <a:endParaRPr lang="en-US" sz="240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algn="l"/>
            <a:r>
              <a:rPr lang="en-US" sz="2400">
                <a:solidFill>
                  <a:srgbClr val="7030A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en-US" sz="240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To our surprise, so perfect was the last picture that we thought it did deserve our life-risking effort. </a:t>
            </a:r>
            <a:r>
              <a:rPr lang="en-US" sz="2400" b="1">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Initially what seemed like a nightmare ultimately turned out to be a rich reward. “Surprise hides everywhere.”</a:t>
            </a:r>
            <a:r>
              <a:rPr lang="en-US" sz="240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 Elli blurted. </a:t>
            </a:r>
            <a:r>
              <a:rPr lang="en-US" sz="2400" b="1">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en-US" sz="2400" b="1">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Maybe it's just the most secret and attracting part of life.”</a:t>
            </a:r>
            <a:r>
              <a:rPr lang="en-US" sz="240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 I replied. Smile blossomed on both of our faces.</a:t>
            </a:r>
            <a:endParaRPr lang="en-US" sz="240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algn="l"/>
            <a:r>
              <a:rPr lang="zh-CN" sz="2400" b="1">
                <a:latin typeface="Times New Roman" panose="02020603050405020304" pitchFamily="18" charset="0"/>
                <a:ea typeface="宋体" panose="02010600030101010101" pitchFamily="2" charset="-122"/>
                <a:cs typeface="Times New Roman" panose="02020603050405020304" pitchFamily="18" charset="0"/>
                <a:sym typeface="+mn-ea"/>
              </a:rPr>
              <a:t>☝</a:t>
            </a:r>
            <a:r>
              <a:rPr 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由事及理，由“冒险拍照”悟得“惊喜在惊险处”的生活秘密和魅力，起到尾首呼应，虎头豹尾的效果。</a:t>
            </a:r>
            <a:endParaRPr sz="240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down)">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down)">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wipe(down)">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208087" y="839345"/>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 name="矩形 1"/>
          <p:cNvSpPr/>
          <p:nvPr/>
        </p:nvSpPr>
        <p:spPr>
          <a:xfrm>
            <a:off x="515620" y="1002665"/>
            <a:ext cx="4586605" cy="398780"/>
          </a:xfrm>
          <a:prstGeom prst="rect">
            <a:avLst/>
          </a:prstGeom>
        </p:spPr>
        <p:txBody>
          <a:bodyPr wrap="square">
            <a:spAutoFit/>
          </a:bodyPr>
          <a:lstStyle/>
          <a:p>
            <a:pPr algn="l"/>
            <a:r>
              <a:rPr lang="en-US" altLang="zh-CN" sz="2000" b="1" dirty="0">
                <a:solidFill>
                  <a:srgbClr val="C00000"/>
                </a:solidFill>
                <a:latin typeface="华康俪金黑W8(P)" pitchFamily="34" charset="-122"/>
                <a:ea typeface="华康俪金黑W8(P)" pitchFamily="34" charset="-122"/>
              </a:rPr>
              <a:t>4-1 Show What You Have Learned</a:t>
            </a:r>
            <a:endParaRPr lang="en-US" altLang="zh-CN" sz="2000" b="1" dirty="0">
              <a:solidFill>
                <a:srgbClr val="C00000"/>
              </a:solidFill>
              <a:latin typeface="华康俪金黑W8(P)" pitchFamily="34" charset="-122"/>
              <a:ea typeface="华康俪金黑W8(P)" pitchFamily="34" charset="-122"/>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6" name="箭头: 燕尾形 4"/>
          <p:cNvSpPr/>
          <p:nvPr/>
        </p:nvSpPr>
        <p:spPr>
          <a:xfrm>
            <a:off x="6956316" y="140282"/>
            <a:ext cx="1698982"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r>
              <a:rPr lang="en-US" altLang="zh-CN" b="1" dirty="0" smtClean="0">
                <a:solidFill>
                  <a:schemeClr val="bg1"/>
                </a:solidFill>
              </a:rPr>
              <a:t>04  Writing</a:t>
            </a:r>
            <a:endParaRPr lang="zh-CN" altLang="en-US" dirty="0">
              <a:solidFill>
                <a:schemeClr val="bg1"/>
              </a:solidFill>
            </a:endParaRPr>
          </a:p>
        </p:txBody>
      </p:sp>
      <p:sp>
        <p:nvSpPr>
          <p:cNvPr id="3" name="文本框 2"/>
          <p:cNvSpPr txBox="1"/>
          <p:nvPr/>
        </p:nvSpPr>
        <p:spPr>
          <a:xfrm>
            <a:off x="514985" y="1401445"/>
            <a:ext cx="11221720" cy="1938020"/>
          </a:xfrm>
          <a:prstGeom prst="rect">
            <a:avLst/>
          </a:prstGeom>
          <a:noFill/>
        </p:spPr>
        <p:txBody>
          <a:bodyPr wrap="square" rtlCol="0" anchor="t">
            <a:spAutoFit/>
          </a:bodyPr>
          <a:p>
            <a:r>
              <a:rPr lang="en-US" altLang="zh-CN" sz="2400"/>
              <a:t>   </a:t>
            </a:r>
            <a:r>
              <a:rPr sz="2400"/>
              <a:t>Use </a:t>
            </a:r>
            <a:r>
              <a:rPr sz="2400" b="1"/>
              <a:t>at least 3 similes or metaphors</a:t>
            </a:r>
            <a:r>
              <a:rPr sz="2400"/>
              <a:t> and </a:t>
            </a:r>
            <a:r>
              <a:rPr sz="2400" b="1"/>
              <a:t>the outdoor living vocabulary</a:t>
            </a:r>
            <a:r>
              <a:rPr sz="2400"/>
              <a:t> you have learned to continue the piece of writing below.  Add between 50 - 75 words in the space below to continue the story.  Your writing should use at least five items from the vocabulary chart.  Aim to use </a:t>
            </a:r>
            <a:r>
              <a:rPr sz="2400" b="1"/>
              <a:t>compare objects, feelings</a:t>
            </a:r>
            <a:r>
              <a:rPr sz="2400"/>
              <a:t> and </a:t>
            </a:r>
            <a:r>
              <a:rPr sz="2400" b="1"/>
              <a:t>descriptions to something else to paint a picture</a:t>
            </a:r>
            <a:r>
              <a:rPr sz="2400"/>
              <a:t>.  Complete this task in </a:t>
            </a:r>
            <a:r>
              <a:rPr sz="2400" b="1"/>
              <a:t>no more than 20 minutes.</a:t>
            </a:r>
            <a:endParaRPr sz="2400" b="1"/>
          </a:p>
        </p:txBody>
      </p:sp>
      <p:sp>
        <p:nvSpPr>
          <p:cNvPr id="100" name="文本框 99"/>
          <p:cNvSpPr txBox="1"/>
          <p:nvPr/>
        </p:nvSpPr>
        <p:spPr>
          <a:xfrm>
            <a:off x="563245" y="3425825"/>
            <a:ext cx="11221085" cy="2676525"/>
          </a:xfrm>
          <a:prstGeom prst="rect">
            <a:avLst/>
          </a:prstGeom>
          <a:noFill/>
          <a:ln w="9525">
            <a:solidFill>
              <a:schemeClr val="accent1"/>
            </a:solidFill>
          </a:ln>
        </p:spPr>
        <p:txBody>
          <a:bodyPr wrap="square">
            <a:spAutoFit/>
          </a:bodyPr>
          <a:p>
            <a:pPr indent="0"/>
            <a:r>
              <a:rPr lang="en-US" sz="2400" b="0">
                <a:solidFill>
                  <a:srgbClr val="002060"/>
                </a:solidFill>
                <a:latin typeface="Calibri" panose="020F0502020204030204" pitchFamily="34" charset="0"/>
                <a:cs typeface="Times New Roman" panose="02020603050405020304" pitchFamily="18" charset="0"/>
              </a:rPr>
              <a:t>     </a:t>
            </a:r>
            <a:r>
              <a:rPr lang="en-US" sz="2400">
                <a:solidFill>
                  <a:srgbClr val="002060"/>
                </a:solidFill>
                <a:latin typeface="Calibri" panose="020F0502020204030204" pitchFamily="34" charset="0"/>
                <a:cs typeface="Times New Roman" panose="02020603050405020304" pitchFamily="18" charset="0"/>
              </a:rPr>
              <a:t>The weekend had finally arrived, and Glenn and Macy decided to go for a bike ride in the mountains.  They strapped on their helmets and cycled onto the open road.    The scenery was like a painting by a famous artist.  The waves on the lake danced with the wind.  All of a sudden, Macy’s front tire popped, and she tumbled onto the rocky ground. </a:t>
            </a:r>
            <a:endParaRPr lang="en-US" sz="2400">
              <a:solidFill>
                <a:srgbClr val="002060"/>
              </a:solidFill>
              <a:latin typeface="Calibri" panose="020F0502020204030204" pitchFamily="34" charset="0"/>
              <a:cs typeface="Times New Roman" panose="02020603050405020304" pitchFamily="18" charset="0"/>
            </a:endParaRPr>
          </a:p>
          <a:p>
            <a:pPr indent="0"/>
            <a:endParaRPr lang="en-US" sz="2400">
              <a:solidFill>
                <a:srgbClr val="002060"/>
              </a:solidFill>
              <a:latin typeface="Calibri" panose="020F0502020204030204" pitchFamily="34" charset="0"/>
              <a:cs typeface="Times New Roman" panose="02020603050405020304" pitchFamily="18" charset="0"/>
            </a:endParaRPr>
          </a:p>
          <a:p>
            <a:pPr indent="0"/>
            <a:r>
              <a:rPr lang="en-US" sz="2400">
                <a:solidFill>
                  <a:srgbClr val="002060"/>
                </a:solidFill>
                <a:latin typeface="Calibri" panose="020F0502020204030204" pitchFamily="34" charset="0"/>
                <a:cs typeface="Times New Roman" panose="02020603050405020304" pitchFamily="18" charset="0"/>
              </a:rPr>
              <a:t>    </a:t>
            </a:r>
            <a:r>
              <a:rPr lang="en-US" sz="2400" i="1">
                <a:solidFill>
                  <a:srgbClr val="002060"/>
                </a:solidFill>
                <a:latin typeface="Calibri" panose="020F0502020204030204" pitchFamily="34" charset="0"/>
                <a:cs typeface="Times New Roman" panose="02020603050405020304" pitchFamily="18" charset="0"/>
              </a:rPr>
              <a:t> Glenn’s eyes widened when he saw the blood running down Macy’s leg. </a:t>
            </a:r>
            <a:r>
              <a:rPr lang="en-US" sz="2400" b="0">
                <a:solidFill>
                  <a:srgbClr val="002060"/>
                </a:solidFill>
                <a:latin typeface="Calibri" panose="020F0502020204030204" pitchFamily="34" charset="0"/>
                <a:cs typeface="Times New Roman" panose="02020603050405020304" pitchFamily="18" charset="0"/>
              </a:rPr>
              <a:t> __________ ___________________</a:t>
            </a:r>
            <a:r>
              <a:rPr lang="en-US" sz="2400">
                <a:solidFill>
                  <a:srgbClr val="002060"/>
                </a:solidFill>
                <a:latin typeface="Calibri" panose="020F0502020204030204" pitchFamily="34" charset="0"/>
                <a:cs typeface="Times New Roman" panose="02020603050405020304" pitchFamily="18" charset="0"/>
              </a:rPr>
              <a:t>_____________________________________________________</a:t>
            </a:r>
            <a:endParaRPr lang="en-US" altLang="en-US" sz="2400">
              <a:solidFill>
                <a:srgbClr val="002060"/>
              </a:solidFill>
              <a:latin typeface="Calibri" panose="020F0502020204030204" pitchFamily="34" charset="0"/>
              <a:cs typeface="Times New Roman" panose="02020603050405020304" pitchFamily="18" charset="0"/>
            </a:endParaRPr>
          </a:p>
        </p:txBody>
      </p:sp>
      <p:sp>
        <p:nvSpPr>
          <p:cNvPr id="4" name="Rectangle 7"/>
          <p:cNvSpPr>
            <a:spLocks noChangeArrowheads="1"/>
          </p:cNvSpPr>
          <p:nvPr/>
        </p:nvSpPr>
        <p:spPr bwMode="auto">
          <a:xfrm>
            <a:off x="-13970" y="227970"/>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080000">
            <a:off x="-12065" y="4445"/>
            <a:ext cx="876300" cy="971550"/>
          </a:xfrm>
          <a:prstGeom prst="rect">
            <a:avLst/>
          </a:prstGeom>
        </p:spPr>
      </p:pic>
      <p:pic>
        <p:nvPicPr>
          <p:cNvPr id="7" name="图片 6"/>
          <p:cNvPicPr>
            <a:picLocks noChangeAspect="1"/>
          </p:cNvPicPr>
          <p:nvPr/>
        </p:nvPicPr>
        <p:blipFill rotWithShape="1">
          <a:blip r:embed="rId2">
            <a:extLst>
              <a:ext uri="{BEBA8EAE-BF5A-486C-A8C5-ECC9F3942E4B}">
                <a14:imgProps xmlns:a14="http://schemas.microsoft.com/office/drawing/2010/main">
                  <a14:imgLayer r:embed="rId3">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212090" y="116205"/>
            <a:ext cx="509270" cy="5080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4cd1f5b8f2c92b91805bb5c680170499"/>
          <p:cNvPicPr>
            <a:picLocks noChangeAspect="1"/>
          </p:cNvPicPr>
          <p:nvPr/>
        </p:nvPicPr>
        <p:blipFill>
          <a:blip r:embed="rId1"/>
          <a:stretch>
            <a:fillRect/>
          </a:stretch>
        </p:blipFill>
        <p:spPr>
          <a:xfrm rot="4740000">
            <a:off x="10328561" y="5266812"/>
            <a:ext cx="1288415" cy="1610360"/>
          </a:xfrm>
          <a:prstGeom prst="rect">
            <a:avLst/>
          </a:prstGeom>
          <a:effectLst>
            <a:outerShdw blurRad="317500" dist="228600" algn="l" rotWithShape="0">
              <a:prstClr val="black">
                <a:alpha val="40000"/>
              </a:prstClr>
            </a:outerShdw>
          </a:effectLst>
        </p:spPr>
      </p:pic>
      <p:cxnSp>
        <p:nvCxnSpPr>
          <p:cNvPr id="18" name="直接连接符 17"/>
          <p:cNvCxnSpPr/>
          <p:nvPr/>
        </p:nvCxnSpPr>
        <p:spPr>
          <a:xfrm flipV="1">
            <a:off x="255077" y="731395"/>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30665" y="193719"/>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7" name="箭头: 燕尾形 4"/>
          <p:cNvSpPr/>
          <p:nvPr/>
        </p:nvSpPr>
        <p:spPr>
          <a:xfrm>
            <a:off x="3046789" y="69395"/>
            <a:ext cx="1964217"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02  Vocabulary</a:t>
            </a:r>
            <a:endParaRPr lang="zh-CN" altLang="en-US" dirty="0">
              <a:solidFill>
                <a:schemeClr val="bg1"/>
              </a:solidFill>
            </a:endParaRPr>
          </a:p>
        </p:txBody>
      </p:sp>
      <p:sp>
        <p:nvSpPr>
          <p:cNvPr id="2" name="矩形 1"/>
          <p:cNvSpPr/>
          <p:nvPr/>
        </p:nvSpPr>
        <p:spPr>
          <a:xfrm>
            <a:off x="786430" y="928767"/>
            <a:ext cx="3133090" cy="398780"/>
          </a:xfrm>
          <a:prstGeom prst="rect">
            <a:avLst/>
          </a:prstGeom>
        </p:spPr>
        <p:txBody>
          <a:bodyPr wrap="none">
            <a:spAutoFit/>
          </a:bodyPr>
          <a:lstStyle/>
          <a:p>
            <a:r>
              <a:rPr lang="en-US" altLang="zh-CN" sz="2000" b="1" dirty="0">
                <a:solidFill>
                  <a:srgbClr val="C00000"/>
                </a:solidFill>
                <a:latin typeface="华康俪金黑W8(P)" pitchFamily="34" charset="-122"/>
                <a:ea typeface="华康俪金黑W8(P)" pitchFamily="34" charset="-122"/>
              </a:rPr>
              <a:t>2-1  Related Vocabulary</a:t>
            </a:r>
            <a:endParaRPr lang="en-US" altLang="zh-CN" sz="2000" b="1" dirty="0">
              <a:solidFill>
                <a:srgbClr val="C00000"/>
              </a:solidFill>
              <a:latin typeface="华康俪金黑W8(P)" pitchFamily="34" charset="-122"/>
              <a:ea typeface="华康俪金黑W8(P)" pitchFamily="34" charset="-122"/>
            </a:endParaRPr>
          </a:p>
        </p:txBody>
      </p:sp>
      <p:grpSp>
        <p:nvGrpSpPr>
          <p:cNvPr id="14" name="组合 13"/>
          <p:cNvGrpSpPr/>
          <p:nvPr/>
        </p:nvGrpSpPr>
        <p:grpSpPr>
          <a:xfrm flipH="1" flipV="1">
            <a:off x="6492130" y="1688135"/>
            <a:ext cx="4245995" cy="1258938"/>
            <a:chOff x="1130623" y="5949280"/>
            <a:chExt cx="4464496" cy="288032"/>
          </a:xfrm>
        </p:grpSpPr>
        <p:cxnSp>
          <p:nvCxnSpPr>
            <p:cNvPr id="15" name="直接连接符 14"/>
            <p:cNvCxnSpPr/>
            <p:nvPr/>
          </p:nvCxnSpPr>
          <p:spPr>
            <a:xfrm flipH="1">
              <a:off x="5163071" y="5949280"/>
              <a:ext cx="432048" cy="288032"/>
            </a:xfrm>
            <a:prstGeom prst="line">
              <a:avLst/>
            </a:prstGeom>
            <a:ln w="38100">
              <a:solidFill>
                <a:srgbClr val="27B7FF"/>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H="1">
              <a:off x="1130623" y="6237312"/>
              <a:ext cx="4032448" cy="0"/>
            </a:xfrm>
            <a:prstGeom prst="line">
              <a:avLst/>
            </a:prstGeom>
            <a:ln w="38100">
              <a:solidFill>
                <a:srgbClr val="27B7FF"/>
              </a:solidFill>
            </a:ln>
          </p:spPr>
          <p:style>
            <a:lnRef idx="1">
              <a:schemeClr val="accent1"/>
            </a:lnRef>
            <a:fillRef idx="0">
              <a:schemeClr val="accent1"/>
            </a:fillRef>
            <a:effectRef idx="0">
              <a:schemeClr val="accent1"/>
            </a:effectRef>
            <a:fontRef idx="minor">
              <a:schemeClr val="tx1"/>
            </a:fontRef>
          </p:style>
        </p:cxnSp>
      </p:grpSp>
      <p:grpSp>
        <p:nvGrpSpPr>
          <p:cNvPr id="17" name="组合 16"/>
          <p:cNvGrpSpPr/>
          <p:nvPr/>
        </p:nvGrpSpPr>
        <p:grpSpPr>
          <a:xfrm>
            <a:off x="1213024" y="4977517"/>
            <a:ext cx="4026885" cy="855673"/>
            <a:chOff x="1130623" y="5949280"/>
            <a:chExt cx="4464496" cy="288032"/>
          </a:xfrm>
        </p:grpSpPr>
        <p:cxnSp>
          <p:nvCxnSpPr>
            <p:cNvPr id="19" name="直接连接符 18"/>
            <p:cNvCxnSpPr/>
            <p:nvPr/>
          </p:nvCxnSpPr>
          <p:spPr>
            <a:xfrm flipH="1">
              <a:off x="5163071" y="5949280"/>
              <a:ext cx="432048" cy="288032"/>
            </a:xfrm>
            <a:prstGeom prst="line">
              <a:avLst/>
            </a:prstGeom>
            <a:ln w="38100">
              <a:solidFill>
                <a:srgbClr val="1BB3FF"/>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1130623" y="6237312"/>
              <a:ext cx="4032448" cy="0"/>
            </a:xfrm>
            <a:prstGeom prst="line">
              <a:avLst/>
            </a:prstGeom>
            <a:ln w="38100">
              <a:solidFill>
                <a:srgbClr val="1BB3FF"/>
              </a:solidFill>
            </a:ln>
          </p:spPr>
          <p:style>
            <a:lnRef idx="1">
              <a:schemeClr val="accent1"/>
            </a:lnRef>
            <a:fillRef idx="0">
              <a:schemeClr val="accent1"/>
            </a:fillRef>
            <a:effectRef idx="0">
              <a:schemeClr val="accent1"/>
            </a:effectRef>
            <a:fontRef idx="minor">
              <a:schemeClr val="tx1"/>
            </a:fontRef>
          </p:style>
        </p:cxnSp>
      </p:grpSp>
      <p:sp>
        <p:nvSpPr>
          <p:cNvPr id="22" name="文本框 21"/>
          <p:cNvSpPr txBox="1"/>
          <p:nvPr/>
        </p:nvSpPr>
        <p:spPr>
          <a:xfrm>
            <a:off x="8245043" y="1088025"/>
            <a:ext cx="2040302" cy="523220"/>
          </a:xfrm>
          <a:prstGeom prst="rect">
            <a:avLst/>
          </a:prstGeom>
          <a:noFill/>
        </p:spPr>
        <p:txBody>
          <a:bodyPr wrap="none" rtlCol="0" anchor="t">
            <a:spAutoFit/>
          </a:bodyPr>
          <a:lstStyle/>
          <a:p>
            <a:r>
              <a:rPr lang="en-US" altLang="zh-CN" sz="2800" b="1" dirty="0">
                <a:solidFill>
                  <a:srgbClr val="0070C0"/>
                </a:solidFill>
                <a:latin typeface="微软雅黑" panose="020B0503020204020204" pitchFamily="34" charset="-122"/>
                <a:ea typeface="微软雅黑" panose="020B0503020204020204" pitchFamily="34" charset="-122"/>
                <a:sym typeface="+mn-ea"/>
              </a:rPr>
              <a:t>Adjectives</a:t>
            </a:r>
            <a:endParaRPr lang="zh-CN" altLang="en-US" sz="2800" b="1" dirty="0">
              <a:solidFill>
                <a:srgbClr val="0070C0"/>
              </a:solidFill>
              <a:latin typeface="微软雅黑" panose="020B0503020204020204" pitchFamily="34" charset="-122"/>
              <a:ea typeface="微软雅黑" panose="020B0503020204020204" pitchFamily="34" charset="-122"/>
              <a:sym typeface="+mn-ea"/>
            </a:endParaRPr>
          </a:p>
        </p:txBody>
      </p:sp>
      <p:sp>
        <p:nvSpPr>
          <p:cNvPr id="25" name="文本框 24"/>
          <p:cNvSpPr txBox="1"/>
          <p:nvPr/>
        </p:nvSpPr>
        <p:spPr>
          <a:xfrm>
            <a:off x="7236460" y="1870710"/>
            <a:ext cx="4400550" cy="3415030"/>
          </a:xfrm>
          <a:prstGeom prst="rect">
            <a:avLst/>
          </a:prstGeom>
          <a:noFill/>
        </p:spPr>
        <p:txBody>
          <a:bodyPr wrap="square" rtlCol="0">
            <a:spAutoFit/>
          </a:bodyPr>
          <a:lstStyle/>
          <a:p>
            <a:pPr marL="342900" indent="-342900">
              <a:buFont typeface="Wingdings" panose="05000000000000000000" pitchFamily="2" charset="2"/>
              <a:buChar char="Ø"/>
            </a:pPr>
            <a:r>
              <a:rPr lang="en-CA" sz="2400" b="1" dirty="0">
                <a:solidFill>
                  <a:srgbClr val="C00000"/>
                </a:solidFill>
              </a:rPr>
              <a:t>Beautiful:  </a:t>
            </a:r>
            <a:r>
              <a:rPr lang="en-CA" sz="2400" b="1" dirty="0"/>
              <a:t>breathtaking, fresh, lovely, tranquil, lush, sparkling, waving</a:t>
            </a:r>
            <a:endParaRPr lang="en-CA" sz="2400" b="1" dirty="0"/>
          </a:p>
          <a:p>
            <a:pPr marL="342900" indent="-342900">
              <a:buFont typeface="Wingdings" panose="05000000000000000000" pitchFamily="2" charset="2"/>
              <a:buChar char="Ø"/>
            </a:pPr>
            <a:r>
              <a:rPr lang="en-CA" sz="2400" b="1" dirty="0">
                <a:solidFill>
                  <a:srgbClr val="C00000"/>
                </a:solidFill>
              </a:rPr>
              <a:t>Dangerous: </a:t>
            </a:r>
            <a:r>
              <a:rPr lang="en-CA" sz="2400" b="1" dirty="0"/>
              <a:t>steep, rocky, uneven, unstable, dark, crumbling, slippery, wet, ferocious</a:t>
            </a:r>
            <a:endParaRPr lang="en-CA" sz="2400" b="1" dirty="0"/>
          </a:p>
          <a:p>
            <a:pPr marL="342900" indent="-342900">
              <a:buFont typeface="Wingdings" panose="05000000000000000000" pitchFamily="2" charset="2"/>
              <a:buChar char="Ø"/>
            </a:pPr>
            <a:r>
              <a:rPr lang="en-CA" sz="2400" b="1" dirty="0">
                <a:solidFill>
                  <a:srgbClr val="C00000"/>
                </a:solidFill>
              </a:rPr>
              <a:t>Other:</a:t>
            </a:r>
            <a:r>
              <a:rPr lang="en-CA" sz="2400" b="1" dirty="0"/>
              <a:t> heavy, broken-down, over-heated, injured, flat</a:t>
            </a:r>
            <a:endParaRPr lang="en-CA" sz="2400" b="1" dirty="0"/>
          </a:p>
        </p:txBody>
      </p:sp>
      <p:grpSp>
        <p:nvGrpSpPr>
          <p:cNvPr id="10" name="组合 9"/>
          <p:cNvGrpSpPr/>
          <p:nvPr/>
        </p:nvGrpSpPr>
        <p:grpSpPr>
          <a:xfrm>
            <a:off x="4632960" y="2366010"/>
            <a:ext cx="2925445" cy="2986405"/>
            <a:chOff x="-3287" y="-1873"/>
            <a:chExt cx="11207" cy="10041"/>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0" y="-1873"/>
              <a:ext cx="9993" cy="10041"/>
            </a:xfrm>
            <a:prstGeom prst="rect">
              <a:avLst/>
            </a:prstGeom>
          </p:spPr>
        </p:pic>
        <p:sp>
          <p:nvSpPr>
            <p:cNvPr id="5" name="TextBox 18"/>
            <p:cNvSpPr txBox="1"/>
            <p:nvPr/>
          </p:nvSpPr>
          <p:spPr>
            <a:xfrm flipH="1">
              <a:off x="-3287" y="1969"/>
              <a:ext cx="11207" cy="2622"/>
            </a:xfrm>
            <a:prstGeom prst="rect">
              <a:avLst/>
            </a:prstGeom>
            <a:noFill/>
          </p:spPr>
          <p:txBody>
            <a:bodyPr wrap="square" rtlCol="0">
              <a:spAutoFit/>
            </a:bodyPr>
            <a:lstStyle>
              <a:defPPr>
                <a:defRPr lang="en-US"/>
              </a:defPPr>
              <a:lvl1pPr marR="0" lvl="0" indent="0" algn="ctr" fontAlgn="auto">
                <a:lnSpc>
                  <a:spcPct val="80000"/>
                </a:lnSpc>
                <a:spcBef>
                  <a:spcPts val="0"/>
                </a:spcBef>
                <a:spcAft>
                  <a:spcPts val="0"/>
                </a:spcAft>
                <a:buClrTx/>
                <a:buSzTx/>
                <a:buFontTx/>
                <a:buNone/>
                <a:defRPr kumimoji="0" sz="4000" b="1" i="0" u="none" strike="noStrike" kern="0" cap="none" spc="0" normalizeH="0" baseline="0">
                  <a:ln w="18415" cmpd="sng">
                    <a:noFill/>
                    <a:prstDash val="solid"/>
                  </a:ln>
                  <a:solidFill>
                    <a:sysClr val="window" lastClr="FFFFFF"/>
                  </a:solidFill>
                  <a:uLnTx/>
                  <a:uFillTx/>
                  <a:latin typeface="Agency FB" panose="020B0503020202020204" pitchFamily="34" charset="0"/>
                  <a:ea typeface="微软雅黑" panose="020B0503020204020204" pitchFamily="34" charset="-122"/>
                </a:defRPr>
              </a:lvl1pPr>
            </a:lstStyle>
            <a:p>
              <a:pPr lvl="0">
                <a:defRPr/>
              </a:pPr>
              <a:r>
                <a:rPr lang="en-US" altLang="zh-CN" sz="2800" dirty="0">
                  <a:solidFill>
                    <a:srgbClr val="CD1F06"/>
                  </a:solidFill>
                  <a:effectLst>
                    <a:outerShdw blurRad="38100" dist="38100" dir="2700000" algn="tl">
                      <a:srgbClr val="000000">
                        <a:alpha val="43137"/>
                      </a:srgbClr>
                    </a:outerShdw>
                  </a:effectLst>
                  <a:latin typeface="Arial Rounded MT Bold" panose="020F0704030504030204" pitchFamily="34" charset="0"/>
                </a:rPr>
                <a:t>Related </a:t>
              </a:r>
              <a:endParaRPr lang="en-US" altLang="zh-CN" sz="2800" dirty="0">
                <a:solidFill>
                  <a:srgbClr val="CD1F06"/>
                </a:solidFill>
                <a:effectLst>
                  <a:outerShdw blurRad="38100" dist="38100" dir="2700000" algn="tl">
                    <a:srgbClr val="000000">
                      <a:alpha val="43137"/>
                    </a:srgbClr>
                  </a:outerShdw>
                </a:effectLst>
                <a:latin typeface="Arial Rounded MT Bold" panose="020F0704030504030204" pitchFamily="34" charset="0"/>
              </a:endParaRPr>
            </a:p>
            <a:p>
              <a:pPr lvl="0">
                <a:defRPr/>
              </a:pPr>
              <a:r>
                <a:rPr lang="en-US" altLang="zh-CN" sz="2800" dirty="0">
                  <a:solidFill>
                    <a:srgbClr val="CD1F06"/>
                  </a:solidFill>
                  <a:effectLst>
                    <a:outerShdw blurRad="38100" dist="38100" dir="2700000" algn="tl">
                      <a:srgbClr val="000000">
                        <a:alpha val="43137"/>
                      </a:srgbClr>
                    </a:outerShdw>
                  </a:effectLst>
                  <a:latin typeface="Arial Rounded MT Bold" panose="020F0704030504030204" pitchFamily="34" charset="0"/>
                </a:rPr>
                <a:t>Vocabulary</a:t>
              </a:r>
              <a:endParaRPr kumimoji="0" lang="en-US" altLang="zh-CN" sz="2800" b="1" i="0" u="none" strike="noStrike" kern="0" cap="none" spc="0" normalizeH="0" baseline="0" noProof="0" dirty="0">
                <a:ln w="18415" cmpd="sng">
                  <a:noFill/>
                  <a:prstDash val="solid"/>
                </a:ln>
                <a:solidFill>
                  <a:srgbClr val="CD1F06"/>
                </a:solidFill>
                <a:effectLst>
                  <a:outerShdw blurRad="38100" dist="38100" dir="2700000" algn="tl">
                    <a:srgbClr val="000000">
                      <a:alpha val="43137"/>
                    </a:srgbClr>
                  </a:outerShdw>
                </a:effectLst>
                <a:uLnTx/>
                <a:uFillTx/>
                <a:latin typeface="Arial Rounded MT Bold" panose="020F0704030504030204" pitchFamily="34" charset="0"/>
              </a:endParaRPr>
            </a:p>
          </p:txBody>
        </p:sp>
      </p:grpSp>
      <p:sp>
        <p:nvSpPr>
          <p:cNvPr id="6" name="文本框 5"/>
          <p:cNvSpPr txBox="1"/>
          <p:nvPr/>
        </p:nvSpPr>
        <p:spPr>
          <a:xfrm>
            <a:off x="309880" y="1524635"/>
            <a:ext cx="4700905" cy="3969385"/>
          </a:xfrm>
          <a:prstGeom prst="rect">
            <a:avLst/>
          </a:prstGeom>
          <a:noFill/>
        </p:spPr>
        <p:txBody>
          <a:bodyPr wrap="square" rtlCol="0" anchor="t">
            <a:spAutoFit/>
          </a:bodyPr>
          <a:p>
            <a:pPr marL="285750" indent="-285750">
              <a:buFont typeface="Arial" panose="020B0604020202020204" pitchFamily="34" charset="0"/>
              <a:buChar char="•"/>
            </a:pPr>
            <a:r>
              <a:rPr lang="zh-CN" altLang="en-US"/>
              <a:t>tranquil /ˈtræŋkwɪl/adj. 平静的；宁静</a:t>
            </a:r>
            <a:r>
              <a:rPr lang="zh-CN" altLang="en-US">
                <a:sym typeface="+mn-ea"/>
              </a:rPr>
              <a:t>；</a:t>
            </a:r>
            <a:r>
              <a:rPr lang="zh-CN" altLang="en-US"/>
              <a:t>波澜不惊</a:t>
            </a:r>
            <a:endParaRPr lang="zh-CN" altLang="en-US"/>
          </a:p>
          <a:p>
            <a:pPr marL="285750" indent="-285750">
              <a:buFont typeface="Arial" panose="020B0604020202020204" pitchFamily="34" charset="0"/>
              <a:buChar char="•"/>
            </a:pPr>
            <a:r>
              <a:rPr lang="zh-CN" altLang="en-US"/>
              <a:t>lush /lʌʃ/ adj. 丰富的；苍翠繁茂的</a:t>
            </a:r>
            <a:endParaRPr lang="zh-CN" altLang="en-US"/>
          </a:p>
          <a:p>
            <a:pPr marL="285750" indent="-285750">
              <a:buFont typeface="Arial" panose="020B0604020202020204" pitchFamily="34" charset="0"/>
              <a:buChar char="•"/>
            </a:pPr>
            <a:r>
              <a:rPr lang="zh-CN" altLang="en-US"/>
              <a:t>sparkling /ˈspɑːklɪŋ/ adj. 闪耀的；闪烁的</a:t>
            </a:r>
            <a:endParaRPr lang="zh-CN" altLang="en-US"/>
          </a:p>
          <a:p>
            <a:pPr marL="285750" indent="-285750">
              <a:buFont typeface="Arial" panose="020B0604020202020204" pitchFamily="34" charset="0"/>
              <a:buChar char="•"/>
            </a:pPr>
            <a:r>
              <a:rPr lang="zh-CN" altLang="en-US"/>
              <a:t>steep /stiːp/ adj. 陡峭的</a:t>
            </a:r>
            <a:endParaRPr lang="zh-CN" altLang="en-US"/>
          </a:p>
          <a:p>
            <a:pPr marL="285750" indent="-285750">
              <a:buFont typeface="Arial" panose="020B0604020202020204" pitchFamily="34" charset="0"/>
              <a:buChar char="•"/>
            </a:pPr>
            <a:r>
              <a:rPr lang="zh-CN" altLang="en-US"/>
              <a:t>uneven /ʌnˈiːvn/ adj. 不均匀的；不平坦的</a:t>
            </a:r>
            <a:endParaRPr lang="zh-CN" altLang="en-US"/>
          </a:p>
          <a:p>
            <a:pPr marL="285750" indent="-285750">
              <a:buFont typeface="Arial" panose="020B0604020202020204" pitchFamily="34" charset="0"/>
              <a:buChar char="•"/>
            </a:pPr>
            <a:r>
              <a:rPr lang="zh-CN" altLang="en-US"/>
              <a:t>unstable/ʌnˈsteɪbl/ adj. 不稳定的；动荡的</a:t>
            </a:r>
            <a:endParaRPr lang="zh-CN" altLang="en-US"/>
          </a:p>
          <a:p>
            <a:pPr marL="285750" indent="-285750">
              <a:buFont typeface="Arial" panose="020B0604020202020204" pitchFamily="34" charset="0"/>
              <a:buChar char="•"/>
            </a:pPr>
            <a:r>
              <a:rPr lang="zh-CN" altLang="en-US"/>
              <a:t>crumbling  /ˈkrʌmblɪŋ/ adj. 破碎的；摇摇欲坠的；岩块剥落的</a:t>
            </a:r>
            <a:endParaRPr lang="zh-CN" altLang="en-US"/>
          </a:p>
          <a:p>
            <a:pPr marL="285750" indent="-285750">
              <a:buFont typeface="Arial" panose="020B0604020202020204" pitchFamily="34" charset="0"/>
              <a:buChar char="•"/>
            </a:pPr>
            <a:r>
              <a:rPr lang="zh-CN" altLang="en-US"/>
              <a:t>slippery /ˈslɪpəri/ adj. 滑的；光滑的；滑得抓不住的</a:t>
            </a:r>
            <a:endParaRPr lang="zh-CN" altLang="en-US"/>
          </a:p>
          <a:p>
            <a:pPr marL="285750" indent="-285750">
              <a:buFont typeface="Arial" panose="020B0604020202020204" pitchFamily="34" charset="0"/>
              <a:buChar char="•"/>
            </a:pPr>
            <a:r>
              <a:rPr lang="zh-CN" altLang="en-US"/>
              <a:t>ferocious /fəˈrəʊʃəs/ adj. 凶猛的；残暴的；猛烈的</a:t>
            </a:r>
            <a:endParaRPr lang="zh-CN" altLang="en-US"/>
          </a:p>
          <a:p>
            <a:pPr marL="285750" indent="-285750">
              <a:buFont typeface="Arial" panose="020B0604020202020204" pitchFamily="34" charset="0"/>
              <a:buChar char="•"/>
            </a:pPr>
            <a:r>
              <a:rPr lang="zh-CN" altLang="en-US"/>
              <a:t>flat /flæt/ adj. 平的；平坦的；扁平的；</a:t>
            </a:r>
            <a:endParaRPr lang="zh-CN" altLang="en-US"/>
          </a:p>
        </p:txBody>
      </p:sp>
      <p:sp>
        <p:nvSpPr>
          <p:cNvPr id="4" name="Rectangle 7"/>
          <p:cNvSpPr>
            <a:spLocks noChangeArrowheads="1"/>
          </p:cNvSpPr>
          <p:nvPr/>
        </p:nvSpPr>
        <p:spPr bwMode="auto">
          <a:xfrm>
            <a:off x="-13970" y="227970"/>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
            <a:off x="-12065" y="4445"/>
            <a:ext cx="876300" cy="971550"/>
          </a:xfrm>
          <a:prstGeom prst="rect">
            <a:avLst/>
          </a:prstGeom>
        </p:spPr>
      </p:pic>
      <p:pic>
        <p:nvPicPr>
          <p:cNvPr id="9" name="图片 8"/>
          <p:cNvPicPr>
            <a:picLocks noChangeAspect="1"/>
          </p:cNvPicPr>
          <p:nvPr/>
        </p:nvPicPr>
        <p:blipFill rotWithShape="1">
          <a:blip r:embed="rId4">
            <a:extLst>
              <a:ext uri="{BEBA8EAE-BF5A-486C-A8C5-ECC9F3942E4B}">
                <a14:imgProps xmlns:a14="http://schemas.microsoft.com/office/drawing/2010/main">
                  <a14:imgLayer r:embed="rId5">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212090" y="116205"/>
            <a:ext cx="509270" cy="50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21" presetClass="entr" presetSubtype="1"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 grpId="0"/>
      <p:bldP spid="6" grpId="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208087" y="839345"/>
            <a:ext cx="11998518" cy="36884"/>
          </a:xfrm>
          <a:prstGeom prst="line">
            <a:avLst/>
          </a:prstGeom>
          <a:ln w="76200">
            <a:solidFill>
              <a:schemeClr val="bg2">
                <a:lumMod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V="1">
            <a:off x="255449" y="140043"/>
            <a:ext cx="0" cy="6658646"/>
          </a:xfrm>
          <a:prstGeom prst="line">
            <a:avLst/>
          </a:prstGeom>
          <a:ln w="76200">
            <a:solidFill>
              <a:schemeClr val="bg2">
                <a:lumMod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 name="矩形 1"/>
          <p:cNvSpPr/>
          <p:nvPr/>
        </p:nvSpPr>
        <p:spPr>
          <a:xfrm>
            <a:off x="515620" y="1002665"/>
            <a:ext cx="4586605" cy="398780"/>
          </a:xfrm>
          <a:prstGeom prst="rect">
            <a:avLst/>
          </a:prstGeom>
        </p:spPr>
        <p:txBody>
          <a:bodyPr wrap="square">
            <a:spAutoFit/>
          </a:bodyPr>
          <a:lstStyle/>
          <a:p>
            <a:pPr algn="l"/>
            <a:r>
              <a:rPr lang="en-US" altLang="zh-CN" sz="2000" b="1" dirty="0">
                <a:solidFill>
                  <a:srgbClr val="C00000"/>
                </a:solidFill>
                <a:latin typeface="华康俪金黑W8(P)" pitchFamily="34" charset="-122"/>
                <a:ea typeface="华康俪金黑W8(P)" pitchFamily="34" charset="-122"/>
              </a:rPr>
              <a:t>4-1 Show What You Have Learned</a:t>
            </a:r>
            <a:endParaRPr lang="en-US" altLang="zh-CN" sz="2000" b="1" dirty="0">
              <a:solidFill>
                <a:srgbClr val="C00000"/>
              </a:solidFill>
              <a:latin typeface="华康俪金黑W8(P)" pitchFamily="34" charset="-122"/>
              <a:ea typeface="华康俪金黑W8(P)" pitchFamily="34" charset="-122"/>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6" name="箭头: 燕尾形 4"/>
          <p:cNvSpPr/>
          <p:nvPr/>
        </p:nvSpPr>
        <p:spPr>
          <a:xfrm>
            <a:off x="6956316" y="140282"/>
            <a:ext cx="1698982"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r>
              <a:rPr lang="en-US" altLang="zh-CN" b="1" dirty="0" smtClean="0">
                <a:solidFill>
                  <a:schemeClr val="bg1"/>
                </a:solidFill>
              </a:rPr>
              <a:t>04  Writing</a:t>
            </a:r>
            <a:endParaRPr lang="zh-CN" altLang="en-US" dirty="0">
              <a:solidFill>
                <a:schemeClr val="bg1"/>
              </a:solidFill>
            </a:endParaRPr>
          </a:p>
        </p:txBody>
      </p:sp>
      <p:sp>
        <p:nvSpPr>
          <p:cNvPr id="4" name="文本框 3"/>
          <p:cNvSpPr txBox="1"/>
          <p:nvPr/>
        </p:nvSpPr>
        <p:spPr>
          <a:xfrm>
            <a:off x="526497" y="1514328"/>
            <a:ext cx="11362414" cy="1568450"/>
          </a:xfrm>
          <a:prstGeom prst="rect">
            <a:avLst/>
          </a:prstGeom>
          <a:solidFill>
            <a:schemeClr val="accent1">
              <a:lumMod val="20000"/>
              <a:lumOff val="80000"/>
            </a:schemeClr>
          </a:solidFill>
        </p:spPr>
        <p:txBody>
          <a:bodyPr wrap="square" rtlCol="0">
            <a:spAutoFit/>
          </a:bodyPr>
          <a:p>
            <a:r>
              <a:rPr lang="en-CA" sz="2400" b="1" dirty="0">
                <a:latin typeface="Arial Narrow" panose="020B0606020202030204" pitchFamily="34" charset="0"/>
              </a:rPr>
              <a:t>Pre-Writing Task</a:t>
            </a:r>
            <a:r>
              <a:rPr lang="en-CA" sz="2400" b="1" dirty="0" smtClean="0">
                <a:latin typeface="Arial Narrow" panose="020B0606020202030204" pitchFamily="34" charset="0"/>
              </a:rPr>
              <a:t>:</a:t>
            </a:r>
            <a:r>
              <a:rPr lang="en-CA" sz="2400" b="1" dirty="0">
                <a:latin typeface="Arial Narrow" panose="020B0606020202030204" pitchFamily="34" charset="0"/>
              </a:rPr>
              <a:t> </a:t>
            </a:r>
            <a:endParaRPr lang="en-US" sz="2400" b="1" dirty="0">
              <a:latin typeface="Arial Narrow" panose="020B0606020202030204" pitchFamily="34" charset="0"/>
            </a:endParaRPr>
          </a:p>
          <a:p>
            <a:pPr lvl="0"/>
            <a:r>
              <a:rPr lang="en-CA" altLang="zh-CN" sz="2400" dirty="0">
                <a:latin typeface="Calibri" panose="020F0502020204030204" pitchFamily="34" charset="0"/>
                <a:ea typeface="等线" panose="02010600030101010101" pitchFamily="2" charset="-122"/>
                <a:cs typeface="Times New Roman" panose="02020603050405020304" pitchFamily="18" charset="0"/>
                <a:sym typeface="Webdings" panose="05030102010509060703" pitchFamily="18" charset="2"/>
              </a:rPr>
              <a:t> </a:t>
            </a:r>
            <a:r>
              <a:rPr lang="en-CA" sz="2400" dirty="0">
                <a:latin typeface="Arial Narrow" panose="020B0606020202030204" pitchFamily="34" charset="0"/>
              </a:rPr>
              <a:t>1.Where and when did Glenn and Macy’s story take place? </a:t>
            </a:r>
            <a:endParaRPr lang="en-CA" sz="2400" dirty="0">
              <a:latin typeface="Arial Narrow" panose="020B0606020202030204" pitchFamily="34" charset="0"/>
            </a:endParaRPr>
          </a:p>
          <a:p>
            <a:pPr lvl="0"/>
            <a:r>
              <a:rPr lang="en-CA" altLang="zh-CN" sz="2400" dirty="0" smtClean="0">
                <a:latin typeface="Calibri" panose="020F0502020204030204" pitchFamily="34" charset="0"/>
                <a:ea typeface="等线" panose="02010600030101010101" pitchFamily="2" charset="-122"/>
                <a:cs typeface="Times New Roman" panose="02020603050405020304" pitchFamily="18" charset="0"/>
                <a:sym typeface="Webdings" panose="05030102010509060703" pitchFamily="18" charset="2"/>
              </a:rPr>
              <a:t></a:t>
            </a:r>
            <a:r>
              <a:rPr lang="en-CA" sz="2400" b="1" dirty="0"/>
              <a:t> 2.</a:t>
            </a:r>
            <a:r>
              <a:rPr lang="en-CA" sz="2400" b="1" dirty="0">
                <a:latin typeface="Arial Narrow" panose="020B0606020202030204" pitchFamily="34" charset="0"/>
                <a:sym typeface="+mn-ea"/>
              </a:rPr>
              <a:t>How did Glenn and Macy react and feel when discovered the injury?</a:t>
            </a:r>
            <a:endParaRPr lang="en-CA" sz="2400" b="1" dirty="0">
              <a:latin typeface="Arial Narrow" panose="020B0606020202030204" pitchFamily="34" charset="0"/>
            </a:endParaRPr>
          </a:p>
          <a:p>
            <a:pPr lvl="0"/>
            <a:r>
              <a:rPr lang="en-CA" altLang="zh-CN" sz="2400" dirty="0" smtClean="0">
                <a:latin typeface="Calibri" panose="020F0502020204030204" pitchFamily="34" charset="0"/>
                <a:ea typeface="等线" panose="02010600030101010101" pitchFamily="2" charset="-122"/>
                <a:cs typeface="Times New Roman" panose="02020603050405020304" pitchFamily="18" charset="0"/>
                <a:sym typeface="Webdings" panose="05030102010509060703" pitchFamily="18" charset="2"/>
              </a:rPr>
              <a:t> </a:t>
            </a:r>
            <a:r>
              <a:rPr lang="en-CA" sz="2400" dirty="0"/>
              <a:t>3.</a:t>
            </a:r>
            <a:r>
              <a:rPr lang="en-CA" sz="2400" dirty="0">
                <a:latin typeface="Arial Narrow" panose="020B0606020202030204" pitchFamily="34" charset="0"/>
                <a:sym typeface="+mn-ea"/>
              </a:rPr>
              <a:t>How did Glenn and Macy’s problem get resolved?</a:t>
            </a:r>
            <a:endParaRPr lang="en-CA" sz="2400" dirty="0">
              <a:latin typeface="Arial Narrow" panose="020B0606020202030204" pitchFamily="34" charset="0"/>
              <a:sym typeface="+mn-ea"/>
            </a:endParaRPr>
          </a:p>
        </p:txBody>
      </p:sp>
      <p:sp>
        <p:nvSpPr>
          <p:cNvPr id="3" name="文本框 2"/>
          <p:cNvSpPr txBox="1"/>
          <p:nvPr/>
        </p:nvSpPr>
        <p:spPr>
          <a:xfrm>
            <a:off x="563245" y="3452495"/>
            <a:ext cx="11221085" cy="2676525"/>
          </a:xfrm>
          <a:prstGeom prst="rect">
            <a:avLst/>
          </a:prstGeom>
          <a:noFill/>
          <a:ln w="9525">
            <a:solidFill>
              <a:schemeClr val="accent1"/>
            </a:solidFill>
          </a:ln>
        </p:spPr>
        <p:txBody>
          <a:bodyPr wrap="square">
            <a:spAutoFit/>
          </a:bodyPr>
          <a:p>
            <a:pPr indent="0"/>
            <a:r>
              <a:rPr lang="en-US" sz="2400" b="0">
                <a:solidFill>
                  <a:srgbClr val="002060"/>
                </a:solidFill>
                <a:latin typeface="Calibri" panose="020F0502020204030204" pitchFamily="34" charset="0"/>
                <a:cs typeface="Times New Roman" panose="02020603050405020304" pitchFamily="18" charset="0"/>
              </a:rPr>
              <a:t>     </a:t>
            </a:r>
            <a:r>
              <a:rPr lang="en-US" sz="2400">
                <a:solidFill>
                  <a:srgbClr val="002060"/>
                </a:solidFill>
                <a:latin typeface="Calibri" panose="020F0502020204030204" pitchFamily="34" charset="0"/>
                <a:cs typeface="Times New Roman" panose="02020603050405020304" pitchFamily="18" charset="0"/>
              </a:rPr>
              <a:t>The weekend had finally arrived, and Glenn and Macy decided to go for a bike ride in the mountains.  They strapped on their helmets and cycled onto the open road.    The scenery was like a painting by a famous artist.  The waves on the lake danced with the wind.  All of a sudden, Macy’s front tire popped, and she tumbled onto the rocky ground. </a:t>
            </a:r>
            <a:endParaRPr lang="en-US" sz="2400">
              <a:solidFill>
                <a:srgbClr val="002060"/>
              </a:solidFill>
              <a:latin typeface="Calibri" panose="020F0502020204030204" pitchFamily="34" charset="0"/>
              <a:cs typeface="Times New Roman" panose="02020603050405020304" pitchFamily="18" charset="0"/>
            </a:endParaRPr>
          </a:p>
          <a:p>
            <a:pPr indent="0"/>
            <a:endParaRPr lang="en-US" sz="2400">
              <a:solidFill>
                <a:srgbClr val="002060"/>
              </a:solidFill>
              <a:latin typeface="Calibri" panose="020F0502020204030204" pitchFamily="34" charset="0"/>
              <a:cs typeface="Times New Roman" panose="02020603050405020304" pitchFamily="18" charset="0"/>
            </a:endParaRPr>
          </a:p>
          <a:p>
            <a:pPr indent="0"/>
            <a:r>
              <a:rPr lang="en-US" sz="2400">
                <a:solidFill>
                  <a:srgbClr val="002060"/>
                </a:solidFill>
                <a:latin typeface="Calibri" panose="020F0502020204030204" pitchFamily="34" charset="0"/>
                <a:cs typeface="Times New Roman" panose="02020603050405020304" pitchFamily="18" charset="0"/>
              </a:rPr>
              <a:t>    </a:t>
            </a:r>
            <a:r>
              <a:rPr lang="en-US" sz="2400" i="1">
                <a:solidFill>
                  <a:srgbClr val="002060"/>
                </a:solidFill>
                <a:latin typeface="Calibri" panose="020F0502020204030204" pitchFamily="34" charset="0"/>
                <a:cs typeface="Times New Roman" panose="02020603050405020304" pitchFamily="18" charset="0"/>
              </a:rPr>
              <a:t> Glenn’s eyes widened when he saw the blood running down Macy’s leg. </a:t>
            </a:r>
            <a:r>
              <a:rPr lang="en-US" sz="2400" b="0">
                <a:solidFill>
                  <a:srgbClr val="002060"/>
                </a:solidFill>
                <a:latin typeface="Calibri" panose="020F0502020204030204" pitchFamily="34" charset="0"/>
                <a:cs typeface="Times New Roman" panose="02020603050405020304" pitchFamily="18" charset="0"/>
              </a:rPr>
              <a:t> __________ ___________________</a:t>
            </a:r>
            <a:r>
              <a:rPr lang="en-US" sz="2400">
                <a:solidFill>
                  <a:srgbClr val="002060"/>
                </a:solidFill>
                <a:latin typeface="Calibri" panose="020F0502020204030204" pitchFamily="34" charset="0"/>
                <a:cs typeface="Times New Roman" panose="02020603050405020304" pitchFamily="18" charset="0"/>
              </a:rPr>
              <a:t>_____________________________________________________</a:t>
            </a:r>
            <a:endParaRPr lang="en-US" altLang="en-US" sz="2400">
              <a:solidFill>
                <a:srgbClr val="002060"/>
              </a:solidFill>
              <a:latin typeface="Calibri" panose="020F0502020204030204" pitchFamily="34" charset="0"/>
              <a:cs typeface="Times New Roman" panose="02020603050405020304" pitchFamily="18" charset="0"/>
            </a:endParaRPr>
          </a:p>
        </p:txBody>
      </p:sp>
      <p:sp>
        <p:nvSpPr>
          <p:cNvPr id="5" name="Rectangle 7"/>
          <p:cNvSpPr>
            <a:spLocks noChangeArrowheads="1"/>
          </p:cNvSpPr>
          <p:nvPr/>
        </p:nvSpPr>
        <p:spPr bwMode="auto">
          <a:xfrm>
            <a:off x="-13970" y="227970"/>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080000">
            <a:off x="-12065" y="4445"/>
            <a:ext cx="876300" cy="971550"/>
          </a:xfrm>
          <a:prstGeom prst="rect">
            <a:avLst/>
          </a:prstGeom>
        </p:spPr>
      </p:pic>
      <p:pic>
        <p:nvPicPr>
          <p:cNvPr id="7" name="图片 6"/>
          <p:cNvPicPr>
            <a:picLocks noChangeAspect="1"/>
          </p:cNvPicPr>
          <p:nvPr/>
        </p:nvPicPr>
        <p:blipFill rotWithShape="1">
          <a:blip r:embed="rId2">
            <a:extLst>
              <a:ext uri="{BEBA8EAE-BF5A-486C-A8C5-ECC9F3942E4B}">
                <a14:imgProps xmlns:a14="http://schemas.microsoft.com/office/drawing/2010/main">
                  <a14:imgLayer r:embed="rId3">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212090" y="116205"/>
            <a:ext cx="509270" cy="508000"/>
          </a:xfrm>
          <a:prstGeom prst="rect">
            <a:avLst/>
          </a:prstGeo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208087" y="839345"/>
            <a:ext cx="11998518" cy="36884"/>
          </a:xfrm>
          <a:prstGeom prst="line">
            <a:avLst/>
          </a:prstGeom>
          <a:ln w="76200">
            <a:solidFill>
              <a:schemeClr val="bg2">
                <a:lumMod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V="1">
            <a:off x="255449" y="140043"/>
            <a:ext cx="0" cy="6658646"/>
          </a:xfrm>
          <a:prstGeom prst="line">
            <a:avLst/>
          </a:prstGeom>
          <a:ln w="76200">
            <a:solidFill>
              <a:schemeClr val="bg2">
                <a:lumMod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 name="矩形 1"/>
          <p:cNvSpPr/>
          <p:nvPr/>
        </p:nvSpPr>
        <p:spPr>
          <a:xfrm>
            <a:off x="515620" y="1002665"/>
            <a:ext cx="4586605" cy="398780"/>
          </a:xfrm>
          <a:prstGeom prst="rect">
            <a:avLst/>
          </a:prstGeom>
        </p:spPr>
        <p:txBody>
          <a:bodyPr wrap="square">
            <a:spAutoFit/>
          </a:bodyPr>
          <a:lstStyle/>
          <a:p>
            <a:pPr algn="l"/>
            <a:r>
              <a:rPr lang="en-US" altLang="zh-CN" sz="2000" b="1" dirty="0">
                <a:solidFill>
                  <a:srgbClr val="C00000"/>
                </a:solidFill>
                <a:latin typeface="华康俪金黑W8(P)" pitchFamily="34" charset="-122"/>
                <a:ea typeface="华康俪金黑W8(P)" pitchFamily="34" charset="-122"/>
              </a:rPr>
              <a:t>4-2 Sample Answers</a:t>
            </a:r>
            <a:endParaRPr lang="en-US" altLang="zh-CN" sz="2000" b="1" dirty="0">
              <a:solidFill>
                <a:srgbClr val="C00000"/>
              </a:solidFill>
              <a:latin typeface="华康俪金黑W8(P)" pitchFamily="34" charset="-122"/>
              <a:ea typeface="华康俪金黑W8(P)" pitchFamily="34" charset="-122"/>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6" name="箭头: 燕尾形 4"/>
          <p:cNvSpPr/>
          <p:nvPr/>
        </p:nvSpPr>
        <p:spPr>
          <a:xfrm>
            <a:off x="6956316" y="140282"/>
            <a:ext cx="1698982"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r>
              <a:rPr lang="en-US" altLang="zh-CN" b="1" dirty="0" smtClean="0">
                <a:solidFill>
                  <a:schemeClr val="bg1"/>
                </a:solidFill>
              </a:rPr>
              <a:t>04  Writing</a:t>
            </a:r>
            <a:endParaRPr lang="zh-CN" altLang="en-US" dirty="0">
              <a:solidFill>
                <a:schemeClr val="bg1"/>
              </a:solidFill>
            </a:endParaRPr>
          </a:p>
        </p:txBody>
      </p:sp>
      <p:sp>
        <p:nvSpPr>
          <p:cNvPr id="3" name="文本框 2"/>
          <p:cNvSpPr txBox="1"/>
          <p:nvPr/>
        </p:nvSpPr>
        <p:spPr>
          <a:xfrm>
            <a:off x="578485" y="1519555"/>
            <a:ext cx="11257915" cy="1198880"/>
          </a:xfrm>
          <a:prstGeom prst="rect">
            <a:avLst/>
          </a:prstGeom>
          <a:noFill/>
          <a:ln>
            <a:solidFill>
              <a:schemeClr val="accent1"/>
            </a:solidFill>
          </a:ln>
        </p:spPr>
        <p:txBody>
          <a:bodyPr wrap="square" rtlCol="0" anchor="t">
            <a:spAutoFit/>
          </a:bodyPr>
          <a:p>
            <a:r>
              <a:rPr lang="en-CA" sz="2400" u="sng" dirty="0">
                <a:solidFill>
                  <a:srgbClr val="C00000"/>
                </a:solidFill>
              </a:rPr>
              <a:t>Basic:  </a:t>
            </a:r>
            <a:r>
              <a:rPr lang="zh-CN" altLang="en-US" sz="2400">
                <a:solidFill>
                  <a:srgbClr val="002060"/>
                </a:solidFill>
              </a:rPr>
              <a:t> Macy</a:t>
            </a:r>
            <a:r>
              <a:rPr lang="en-US" altLang="zh-CN" sz="2400">
                <a:solidFill>
                  <a:srgbClr val="002060"/>
                </a:solidFill>
              </a:rPr>
              <a:t>'</a:t>
            </a:r>
            <a:r>
              <a:rPr lang="zh-CN" altLang="en-US" sz="2400">
                <a:solidFill>
                  <a:srgbClr val="002060"/>
                </a:solidFill>
              </a:rPr>
              <a:t>s leg hurt so much.  She could no longer ride her bike.  It was getting dark.  The forest was full of dangerous animals.  They needed to build a fire to keep the animals away and then try to get help in the morning.   </a:t>
            </a:r>
            <a:endParaRPr sz="2400">
              <a:solidFill>
                <a:srgbClr val="002060"/>
              </a:solidFill>
            </a:endParaRPr>
          </a:p>
        </p:txBody>
      </p:sp>
      <p:sp>
        <p:nvSpPr>
          <p:cNvPr id="6" name="文本框 5"/>
          <p:cNvSpPr txBox="1"/>
          <p:nvPr/>
        </p:nvSpPr>
        <p:spPr>
          <a:xfrm>
            <a:off x="544830" y="3107055"/>
            <a:ext cx="11259185" cy="1845310"/>
          </a:xfrm>
          <a:prstGeom prst="rect">
            <a:avLst/>
          </a:prstGeom>
          <a:noFill/>
          <a:ln>
            <a:solidFill>
              <a:schemeClr val="accent1"/>
            </a:solidFill>
          </a:ln>
        </p:spPr>
        <p:txBody>
          <a:bodyPr wrap="square" rtlCol="0" anchor="t">
            <a:spAutoFit/>
          </a:bodyPr>
          <a:p>
            <a:r>
              <a:rPr lang="en-CA" sz="2400" u="sng" dirty="0">
                <a:solidFill>
                  <a:srgbClr val="C00000"/>
                </a:solidFill>
                <a:sym typeface="+mn-ea"/>
              </a:rPr>
              <a:t>Version 1: </a:t>
            </a:r>
            <a:r>
              <a:rPr lang="zh-CN" altLang="en-US" sz="2400">
                <a:solidFill>
                  <a:srgbClr val="002060"/>
                </a:solidFill>
                <a:sym typeface="+mn-ea"/>
              </a:rPr>
              <a:t> </a:t>
            </a:r>
            <a:r>
              <a:rPr sz="2400">
                <a:solidFill>
                  <a:srgbClr val="002060"/>
                </a:solidFill>
                <a:sym typeface="+mn-ea"/>
              </a:rPr>
              <a:t> The </a:t>
            </a:r>
            <a:r>
              <a:rPr sz="2400" b="1">
                <a:solidFill>
                  <a:srgbClr val="002060"/>
                </a:solidFill>
                <a:sym typeface="+mn-ea"/>
              </a:rPr>
              <a:t>pain crawled</a:t>
            </a:r>
            <a:r>
              <a:rPr sz="2400">
                <a:solidFill>
                  <a:srgbClr val="002060"/>
                </a:solidFill>
                <a:sym typeface="+mn-ea"/>
              </a:rPr>
              <a:t> </a:t>
            </a:r>
            <a:r>
              <a:rPr sz="2400" i="1">
                <a:solidFill>
                  <a:srgbClr val="0070C0"/>
                </a:solidFill>
                <a:sym typeface="+mn-ea"/>
              </a:rPr>
              <a:t>(metaphor)</a:t>
            </a:r>
            <a:r>
              <a:rPr sz="2400">
                <a:solidFill>
                  <a:srgbClr val="0070C0"/>
                </a:solidFill>
                <a:sym typeface="+mn-ea"/>
              </a:rPr>
              <a:t> </a:t>
            </a:r>
            <a:r>
              <a:rPr sz="2400">
                <a:solidFill>
                  <a:srgbClr val="002060"/>
                </a:solidFill>
                <a:sym typeface="+mn-ea"/>
              </a:rPr>
              <a:t>from Macy’s knees down to her toes. She took off her helmet and laid down on the uneven trail as darkness descended.  Sensing the desperate gleam in Macy’s eyes, Glenn bent over to give him a tight embrace, comforting that they would be safe. They would need a fire in order to survive.  </a:t>
            </a:r>
            <a:endParaRPr sz="2400">
              <a:solidFill>
                <a:srgbClr val="002060"/>
              </a:solidFill>
              <a:sym typeface="+mn-ea"/>
            </a:endParaRPr>
          </a:p>
          <a:p>
            <a:pPr marL="285750" indent="-285750">
              <a:buFont typeface="Arial" panose="020B0604020202020204" pitchFamily="34" charset="0"/>
              <a:buChar char="•"/>
            </a:pPr>
            <a:r>
              <a:rPr lang="zh-CN" altLang="en-US" i="1"/>
              <a:t>crawl /krɔːl/ v. 爬行；匍匐行进</a:t>
            </a:r>
            <a:endParaRPr lang="zh-CN" altLang="en-US"/>
          </a:p>
        </p:txBody>
      </p:sp>
      <p:sp>
        <p:nvSpPr>
          <p:cNvPr id="4" name="Rectangle 7"/>
          <p:cNvSpPr>
            <a:spLocks noChangeArrowheads="1"/>
          </p:cNvSpPr>
          <p:nvPr/>
        </p:nvSpPr>
        <p:spPr bwMode="auto">
          <a:xfrm>
            <a:off x="-13970" y="227970"/>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080000">
            <a:off x="-12065" y="4445"/>
            <a:ext cx="876300" cy="971550"/>
          </a:xfrm>
          <a:prstGeom prst="rect">
            <a:avLst/>
          </a:prstGeom>
        </p:spPr>
      </p:pic>
      <p:pic>
        <p:nvPicPr>
          <p:cNvPr id="7" name="图片 6"/>
          <p:cNvPicPr>
            <a:picLocks noChangeAspect="1"/>
          </p:cNvPicPr>
          <p:nvPr/>
        </p:nvPicPr>
        <p:blipFill rotWithShape="1">
          <a:blip r:embed="rId2">
            <a:extLst>
              <a:ext uri="{BEBA8EAE-BF5A-486C-A8C5-ECC9F3942E4B}">
                <a14:imgProps xmlns:a14="http://schemas.microsoft.com/office/drawing/2010/main">
                  <a14:imgLayer r:embed="rId3">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212090" y="116205"/>
            <a:ext cx="509270" cy="508000"/>
          </a:xfrm>
          <a:prstGeom prst="rect">
            <a:avLst/>
          </a:prstGeom>
        </p:spPr>
      </p:pic>
      <p:pic>
        <p:nvPicPr>
          <p:cNvPr id="10" name="图片 9"/>
          <p:cNvPicPr>
            <a:picLocks noChangeAspect="1"/>
          </p:cNvPicPr>
          <p:nvPr/>
        </p:nvPicPr>
        <p:blipFill>
          <a:blip r:embed="rId4"/>
          <a:srcRect l="44519" t="31746" r="17839" b="12287"/>
          <a:stretch>
            <a:fillRect/>
          </a:stretch>
        </p:blipFill>
        <p:spPr>
          <a:xfrm>
            <a:off x="8118475" y="4597400"/>
            <a:ext cx="3617595" cy="2201545"/>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208087" y="839345"/>
            <a:ext cx="11998518" cy="36884"/>
          </a:xfrm>
          <a:prstGeom prst="line">
            <a:avLst/>
          </a:prstGeom>
          <a:ln w="76200">
            <a:solidFill>
              <a:schemeClr val="bg2">
                <a:lumMod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V="1">
            <a:off x="255449" y="140043"/>
            <a:ext cx="0" cy="6658646"/>
          </a:xfrm>
          <a:prstGeom prst="line">
            <a:avLst/>
          </a:prstGeom>
          <a:ln w="76200">
            <a:solidFill>
              <a:schemeClr val="bg2">
                <a:lumMod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225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 name="矩形 1"/>
          <p:cNvSpPr/>
          <p:nvPr/>
        </p:nvSpPr>
        <p:spPr>
          <a:xfrm>
            <a:off x="515620" y="1002665"/>
            <a:ext cx="4586605" cy="398780"/>
          </a:xfrm>
          <a:prstGeom prst="rect">
            <a:avLst/>
          </a:prstGeom>
        </p:spPr>
        <p:txBody>
          <a:bodyPr wrap="square">
            <a:spAutoFit/>
          </a:bodyPr>
          <a:lstStyle/>
          <a:p>
            <a:pPr algn="l"/>
            <a:r>
              <a:rPr lang="en-US" altLang="zh-CN" sz="2000" b="1" dirty="0">
                <a:solidFill>
                  <a:srgbClr val="C00000"/>
                </a:solidFill>
                <a:latin typeface="华康俪金黑W8(P)" pitchFamily="34" charset="-122"/>
                <a:ea typeface="华康俪金黑W8(P)" pitchFamily="34" charset="-122"/>
              </a:rPr>
              <a:t>4-2 Sample Answers</a:t>
            </a:r>
            <a:endParaRPr lang="en-US" altLang="zh-CN" sz="2000" b="1" dirty="0">
              <a:solidFill>
                <a:srgbClr val="C00000"/>
              </a:solidFill>
              <a:latin typeface="华康俪金黑W8(P)" pitchFamily="34" charset="-122"/>
              <a:ea typeface="华康俪金黑W8(P)" pitchFamily="34" charset="-122"/>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6" name="箭头: 燕尾形 4"/>
          <p:cNvSpPr/>
          <p:nvPr/>
        </p:nvSpPr>
        <p:spPr>
          <a:xfrm>
            <a:off x="6956316" y="140282"/>
            <a:ext cx="1698982"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r>
              <a:rPr lang="en-US" altLang="zh-CN" b="1" dirty="0" smtClean="0">
                <a:solidFill>
                  <a:schemeClr val="bg1"/>
                </a:solidFill>
              </a:rPr>
              <a:t>04  Writing</a:t>
            </a:r>
            <a:endParaRPr lang="zh-CN" altLang="en-US" dirty="0">
              <a:solidFill>
                <a:schemeClr val="bg1"/>
              </a:solidFill>
            </a:endParaRPr>
          </a:p>
        </p:txBody>
      </p:sp>
      <p:sp>
        <p:nvSpPr>
          <p:cNvPr id="4" name="文本框 3"/>
          <p:cNvSpPr txBox="1"/>
          <p:nvPr/>
        </p:nvSpPr>
        <p:spPr>
          <a:xfrm>
            <a:off x="578485" y="1401445"/>
            <a:ext cx="11257915" cy="5262245"/>
          </a:xfrm>
          <a:prstGeom prst="rect">
            <a:avLst/>
          </a:prstGeom>
          <a:noFill/>
          <a:ln>
            <a:solidFill>
              <a:schemeClr val="accent1"/>
            </a:solidFill>
          </a:ln>
        </p:spPr>
        <p:txBody>
          <a:bodyPr wrap="square" rtlCol="0" anchor="t">
            <a:spAutoFit/>
          </a:bodyPr>
          <a:p>
            <a:r>
              <a:rPr lang="en-CA" sz="2400" u="sng" dirty="0">
                <a:solidFill>
                  <a:srgbClr val="C00000"/>
                </a:solidFill>
              </a:rPr>
              <a:t>Version 2:  </a:t>
            </a:r>
            <a:r>
              <a:rPr sz="2400">
                <a:solidFill>
                  <a:srgbClr val="002060"/>
                </a:solidFill>
              </a:rPr>
              <a:t>The acute</a:t>
            </a:r>
            <a:r>
              <a:rPr sz="2400" b="1">
                <a:solidFill>
                  <a:srgbClr val="002060"/>
                </a:solidFill>
              </a:rPr>
              <a:t> pain washed over</a:t>
            </a:r>
            <a:r>
              <a:rPr sz="2400">
                <a:solidFill>
                  <a:srgbClr val="002060"/>
                </a:solidFill>
              </a:rPr>
              <a:t> </a:t>
            </a:r>
            <a:r>
              <a:rPr sz="2400" i="1">
                <a:solidFill>
                  <a:srgbClr val="0070C0"/>
                </a:solidFill>
              </a:rPr>
              <a:t>(metaphor)</a:t>
            </a:r>
            <a:r>
              <a:rPr sz="2400">
                <a:solidFill>
                  <a:srgbClr val="0070C0"/>
                </a:solidFill>
              </a:rPr>
              <a:t> </a:t>
            </a:r>
            <a:r>
              <a:rPr sz="2400">
                <a:solidFill>
                  <a:srgbClr val="002060"/>
                </a:solidFill>
              </a:rPr>
              <a:t>Macy’s body and she closed her eyes for a moment.  </a:t>
            </a:r>
            <a:r>
              <a:rPr lang="en-US" sz="2400">
                <a:solidFill>
                  <a:srgbClr val="002060"/>
                </a:solidFill>
              </a:rPr>
              <a:t>D</a:t>
            </a:r>
            <a:r>
              <a:rPr sz="2400">
                <a:solidFill>
                  <a:srgbClr val="002060"/>
                </a:solidFill>
              </a:rPr>
              <a:t>arkness descend</a:t>
            </a:r>
            <a:r>
              <a:rPr lang="en-US" sz="2400">
                <a:solidFill>
                  <a:srgbClr val="002060"/>
                </a:solidFill>
              </a:rPr>
              <a:t>ing</a:t>
            </a:r>
            <a:r>
              <a:rPr sz="2400">
                <a:solidFill>
                  <a:srgbClr val="002060"/>
                </a:solidFill>
              </a:rPr>
              <a:t>, </a:t>
            </a:r>
            <a:r>
              <a:rPr sz="2400" b="1">
                <a:solidFill>
                  <a:srgbClr val="002060"/>
                </a:solidFill>
              </a:rPr>
              <a:t>as black as ink</a:t>
            </a:r>
            <a:r>
              <a:rPr sz="2400">
                <a:solidFill>
                  <a:srgbClr val="002060"/>
                </a:solidFill>
              </a:rPr>
              <a:t> </a:t>
            </a:r>
            <a:r>
              <a:rPr sz="2400" i="1">
                <a:solidFill>
                  <a:srgbClr val="0070C0"/>
                </a:solidFill>
              </a:rPr>
              <a:t>(simile)</a:t>
            </a:r>
            <a:r>
              <a:rPr sz="2400">
                <a:solidFill>
                  <a:srgbClr val="002060"/>
                </a:solidFill>
              </a:rPr>
              <a:t>, Glenn struggled to help his injured girlfriend get more comfortable.  When she moved her leg, the blood </a:t>
            </a:r>
            <a:r>
              <a:rPr sz="2400" b="1">
                <a:solidFill>
                  <a:srgbClr val="002060"/>
                </a:solidFill>
              </a:rPr>
              <a:t>sprea</a:t>
            </a:r>
            <a:r>
              <a:rPr lang="en-US" sz="2400" b="1">
                <a:solidFill>
                  <a:srgbClr val="002060"/>
                </a:solidFill>
              </a:rPr>
              <a:t>d</a:t>
            </a:r>
            <a:r>
              <a:rPr sz="2400" b="1">
                <a:solidFill>
                  <a:srgbClr val="002060"/>
                </a:solidFill>
              </a:rPr>
              <a:t> slowly like honey </a:t>
            </a:r>
            <a:r>
              <a:rPr sz="2400" i="1">
                <a:solidFill>
                  <a:srgbClr val="0070C0"/>
                </a:solidFill>
              </a:rPr>
              <a:t>(simile) </a:t>
            </a:r>
            <a:r>
              <a:rPr sz="2400">
                <a:solidFill>
                  <a:srgbClr val="002060"/>
                </a:solidFill>
              </a:rPr>
              <a:t>down her leg and made a puddle on the surface of her shoe.  </a:t>
            </a:r>
            <a:r>
              <a:rPr lang="en-US" sz="2400">
                <a:solidFill>
                  <a:srgbClr val="002060"/>
                </a:solidFill>
              </a:rPr>
              <a:t>S</a:t>
            </a:r>
            <a:r>
              <a:rPr sz="2400">
                <a:solidFill>
                  <a:srgbClr val="002060"/>
                </a:solidFill>
              </a:rPr>
              <a:t>omewhat hopeless,  Macy sank on the </a:t>
            </a:r>
            <a:r>
              <a:rPr lang="en-US" sz="2400">
                <a:solidFill>
                  <a:srgbClr val="002060"/>
                </a:solidFill>
              </a:rPr>
              <a:t>stone</a:t>
            </a:r>
            <a:r>
              <a:rPr sz="2400">
                <a:solidFill>
                  <a:srgbClr val="002060"/>
                </a:solidFill>
              </a:rPr>
              <a:t>y ground</a:t>
            </a:r>
            <a:r>
              <a:rPr lang="en-US" sz="2400">
                <a:solidFill>
                  <a:srgbClr val="002060"/>
                </a:solidFill>
              </a:rPr>
              <a:t>.</a:t>
            </a:r>
            <a:r>
              <a:rPr sz="2400">
                <a:solidFill>
                  <a:srgbClr val="002060"/>
                </a:solidFill>
              </a:rPr>
              <a:t> Even worse, </a:t>
            </a:r>
            <a:r>
              <a:rPr lang="en-US" sz="2400">
                <a:solidFill>
                  <a:srgbClr val="002060"/>
                </a:solidFill>
              </a:rPr>
              <a:t>t</a:t>
            </a:r>
            <a:r>
              <a:rPr sz="2400">
                <a:solidFill>
                  <a:srgbClr val="002060"/>
                </a:solidFill>
              </a:rPr>
              <a:t>hey heard a long snarl </a:t>
            </a:r>
            <a:r>
              <a:rPr lang="en-US" sz="2400">
                <a:solidFill>
                  <a:srgbClr val="002060"/>
                </a:solidFill>
              </a:rPr>
              <a:t>and realized </a:t>
            </a:r>
            <a:r>
              <a:rPr sz="2400">
                <a:solidFill>
                  <a:srgbClr val="002060"/>
                </a:solidFill>
                <a:sym typeface="+mn-ea"/>
              </a:rPr>
              <a:t>encounter</a:t>
            </a:r>
            <a:r>
              <a:rPr lang="en-US" sz="2400">
                <a:solidFill>
                  <a:srgbClr val="002060"/>
                </a:solidFill>
                <a:sym typeface="+mn-ea"/>
              </a:rPr>
              <a:t>ing</a:t>
            </a:r>
            <a:r>
              <a:rPr sz="2400">
                <a:solidFill>
                  <a:srgbClr val="002060"/>
                </a:solidFill>
                <a:sym typeface="+mn-ea"/>
              </a:rPr>
              <a:t> </a:t>
            </a:r>
            <a:r>
              <a:rPr lang="en-US" sz="2400">
                <a:solidFill>
                  <a:srgbClr val="002060"/>
                </a:solidFill>
                <a:sym typeface="+mn-ea"/>
              </a:rPr>
              <a:t>a wolf — the wolf pricked up his ears, baring his teeth and lashing his tail wrathfully</a:t>
            </a:r>
            <a:r>
              <a:rPr sz="2400">
                <a:solidFill>
                  <a:srgbClr val="002060"/>
                </a:solidFill>
              </a:rPr>
              <a:t>.  Just at that life-or-death moment, a police car came. Hearing the sirens, the wolf </a:t>
            </a:r>
            <a:r>
              <a:rPr sz="2400">
                <a:solidFill>
                  <a:srgbClr val="002060"/>
                </a:solidFill>
                <a:sym typeface="+mn-ea"/>
              </a:rPr>
              <a:t>slunk into the thick woods</a:t>
            </a:r>
            <a:r>
              <a:rPr sz="2400" b="1">
                <a:solidFill>
                  <a:srgbClr val="002060"/>
                </a:solidFill>
                <a:sym typeface="+mn-ea"/>
              </a:rPr>
              <a:t> </a:t>
            </a:r>
            <a:r>
              <a:rPr lang="en-US" sz="2400" b="1">
                <a:solidFill>
                  <a:srgbClr val="002060"/>
                </a:solidFill>
                <a:sym typeface="+mn-ea"/>
              </a:rPr>
              <a:t>i</a:t>
            </a:r>
            <a:r>
              <a:rPr sz="2400" b="1">
                <a:solidFill>
                  <a:srgbClr val="002060"/>
                </a:solidFill>
                <a:sym typeface="+mn-ea"/>
              </a:rPr>
              <a:t>n a flash</a:t>
            </a:r>
            <a:r>
              <a:rPr lang="en-US" sz="2400">
                <a:solidFill>
                  <a:srgbClr val="002060"/>
                </a:solidFill>
                <a:sym typeface="+mn-ea"/>
              </a:rPr>
              <a:t>.</a:t>
            </a:r>
            <a:r>
              <a:rPr sz="2400">
                <a:solidFill>
                  <a:srgbClr val="002060"/>
                </a:solidFill>
              </a:rPr>
              <a:t> Macy was taken to a local hospital</a:t>
            </a:r>
            <a:r>
              <a:rPr lang="en-US" sz="2400">
                <a:solidFill>
                  <a:srgbClr val="002060"/>
                </a:solidFill>
              </a:rPr>
              <a:t>. What a narrow escape! </a:t>
            </a:r>
            <a:endParaRPr sz="2400">
              <a:solidFill>
                <a:srgbClr val="002060"/>
              </a:solidFill>
            </a:endParaRPr>
          </a:p>
          <a:p>
            <a:endParaRPr sz="2400">
              <a:solidFill>
                <a:srgbClr val="002060"/>
              </a:solidFill>
            </a:endParaRPr>
          </a:p>
          <a:p>
            <a:endParaRPr sz="2400">
              <a:solidFill>
                <a:srgbClr val="002060"/>
              </a:solidFill>
            </a:endParaRPr>
          </a:p>
          <a:p>
            <a:endParaRPr sz="2400">
              <a:solidFill>
                <a:srgbClr val="002060"/>
              </a:solidFill>
            </a:endParaRPr>
          </a:p>
          <a:p>
            <a:endParaRPr sz="2400">
              <a:solidFill>
                <a:srgbClr val="002060"/>
              </a:solidFill>
            </a:endParaRPr>
          </a:p>
          <a:p>
            <a:endParaRPr sz="2400">
              <a:solidFill>
                <a:srgbClr val="002060"/>
              </a:solidFill>
            </a:endParaRPr>
          </a:p>
        </p:txBody>
      </p:sp>
      <p:sp>
        <p:nvSpPr>
          <p:cNvPr id="3" name="Rectangle 7"/>
          <p:cNvSpPr>
            <a:spLocks noChangeArrowheads="1"/>
          </p:cNvSpPr>
          <p:nvPr/>
        </p:nvSpPr>
        <p:spPr bwMode="auto">
          <a:xfrm>
            <a:off x="-13970" y="227970"/>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080000">
            <a:off x="-12065" y="4445"/>
            <a:ext cx="876300" cy="971550"/>
          </a:xfrm>
          <a:prstGeom prst="rect">
            <a:avLst/>
          </a:prstGeom>
        </p:spPr>
      </p:pic>
      <p:pic>
        <p:nvPicPr>
          <p:cNvPr id="7" name="图片 6"/>
          <p:cNvPicPr>
            <a:picLocks noChangeAspect="1"/>
          </p:cNvPicPr>
          <p:nvPr/>
        </p:nvPicPr>
        <p:blipFill rotWithShape="1">
          <a:blip r:embed="rId2">
            <a:extLst>
              <a:ext uri="{BEBA8EAE-BF5A-486C-A8C5-ECC9F3942E4B}">
                <a14:imgProps xmlns:a14="http://schemas.microsoft.com/office/drawing/2010/main">
                  <a14:imgLayer r:embed="rId3">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212090" y="116205"/>
            <a:ext cx="509270" cy="508000"/>
          </a:xfrm>
          <a:prstGeom prst="rect">
            <a:avLst/>
          </a:prstGeom>
        </p:spPr>
      </p:pic>
      <p:pic>
        <p:nvPicPr>
          <p:cNvPr id="6" name="图片 5"/>
          <p:cNvPicPr>
            <a:picLocks noChangeAspect="1"/>
          </p:cNvPicPr>
          <p:nvPr/>
        </p:nvPicPr>
        <p:blipFill>
          <a:blip r:embed="rId4"/>
          <a:srcRect l="44519" t="31746" r="17839" b="12287"/>
          <a:stretch>
            <a:fillRect/>
          </a:stretch>
        </p:blipFill>
        <p:spPr>
          <a:xfrm>
            <a:off x="8118475" y="4361180"/>
            <a:ext cx="3617595" cy="2201545"/>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193483" y="716339"/>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488049" y="120251"/>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6" name="箭头: 燕尾形 4"/>
          <p:cNvSpPr/>
          <p:nvPr/>
        </p:nvSpPr>
        <p:spPr>
          <a:xfrm>
            <a:off x="8789775" y="54339"/>
            <a:ext cx="2270204"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05 Self-</a:t>
            </a:r>
            <a:r>
              <a:rPr lang="en-US" altLang="zh-CN" b="1" dirty="0" err="1" smtClean="0">
                <a:solidFill>
                  <a:schemeClr val="bg1"/>
                </a:solidFill>
              </a:rPr>
              <a:t>assesment</a:t>
            </a:r>
            <a:endParaRPr lang="zh-CN" altLang="en-US" dirty="0">
              <a:solidFill>
                <a:schemeClr val="bg1"/>
              </a:solidFill>
            </a:endParaRPr>
          </a:p>
        </p:txBody>
      </p:sp>
      <p:sp>
        <p:nvSpPr>
          <p:cNvPr id="13" name="TextBox 8"/>
          <p:cNvSpPr txBox="1"/>
          <p:nvPr/>
        </p:nvSpPr>
        <p:spPr>
          <a:xfrm>
            <a:off x="482467" y="929097"/>
            <a:ext cx="10202160" cy="429895"/>
          </a:xfrm>
          <a:prstGeom prst="rect">
            <a:avLst/>
          </a:prstGeom>
          <a:noFill/>
        </p:spPr>
        <p:txBody>
          <a:bodyPr wrap="square" rtlCol="0">
            <a:spAutoFit/>
          </a:bodyPr>
          <a:lstStyle/>
          <a:p>
            <a:r>
              <a:rPr lang="en-US" altLang="zh-CN" sz="2200" b="1" dirty="0" smtClean="0">
                <a:solidFill>
                  <a:srgbClr val="C00000"/>
                </a:solidFill>
                <a:latin typeface="华康俪金黑W8(P)" pitchFamily="34" charset="-122"/>
                <a:ea typeface="华康俪金黑W8(P)" pitchFamily="34" charset="-122"/>
              </a:rPr>
              <a:t>5-1  Which </a:t>
            </a:r>
            <a:r>
              <a:rPr lang="en-US" altLang="zh-CN" sz="2200" b="1" dirty="0">
                <a:solidFill>
                  <a:srgbClr val="C00000"/>
                </a:solidFill>
                <a:latin typeface="华康俪金黑W8(P)" pitchFamily="34" charset="-122"/>
                <a:ea typeface="华康俪金黑W8(P)" pitchFamily="34" charset="-122"/>
              </a:rPr>
              <a:t>new items have you learned from the above lesson?</a:t>
            </a:r>
            <a:endParaRPr lang="zh-CN" altLang="en-US" sz="2200" b="1" dirty="0">
              <a:solidFill>
                <a:srgbClr val="C00000"/>
              </a:solidFill>
              <a:latin typeface="华康俪金黑W8(P)" pitchFamily="34" charset="-122"/>
              <a:ea typeface="华康俪金黑W8(P)" pitchFamily="34" charset="-122"/>
            </a:endParaRPr>
          </a:p>
        </p:txBody>
      </p:sp>
      <p:graphicFrame>
        <p:nvGraphicFramePr>
          <p:cNvPr id="11" name="表格 10"/>
          <p:cNvGraphicFramePr>
            <a:graphicFrameLocks noGrp="1"/>
          </p:cNvGraphicFramePr>
          <p:nvPr>
            <p:custDataLst>
              <p:tags r:id="rId1"/>
            </p:custDataLst>
          </p:nvPr>
        </p:nvGraphicFramePr>
        <p:xfrm>
          <a:off x="587961" y="1358853"/>
          <a:ext cx="11161395" cy="3129280"/>
        </p:xfrm>
        <a:graphic>
          <a:graphicData uri="http://schemas.openxmlformats.org/drawingml/2006/table">
            <a:tbl>
              <a:tblPr firstRow="1" firstCol="1" bandRow="1"/>
              <a:tblGrid>
                <a:gridCol w="3006772"/>
                <a:gridCol w="8154468"/>
              </a:tblGrid>
              <a:tr h="0">
                <a:tc>
                  <a:txBody>
                    <a:bodyPr/>
                    <a:lstStyle/>
                    <a:p>
                      <a:pPr algn="ctr">
                        <a:lnSpc>
                          <a:spcPct val="107000"/>
                        </a:lnSpc>
                        <a:spcAft>
                          <a:spcPts val="0"/>
                        </a:spcAft>
                      </a:pPr>
                      <a:r>
                        <a:rPr lang="en-CA" sz="2400" b="1" dirty="0">
                          <a:solidFill>
                            <a:srgbClr val="C00000"/>
                          </a:solidFill>
                          <a:effectLst/>
                          <a:latin typeface="Calibri" panose="020F0502020204030204" pitchFamily="34" charset="0"/>
                          <a:ea typeface="等线" panose="02010600030101010101" pitchFamily="2" charset="-122"/>
                          <a:cs typeface="Times New Roman" panose="02020603050405020304" pitchFamily="18" charset="0"/>
                        </a:rPr>
                        <a:t>new words</a:t>
                      </a:r>
                      <a:endParaRPr lang="zh-CN" sz="2400" b="1" dirty="0">
                        <a:solidFill>
                          <a:srgbClr val="C00000"/>
                        </a:solidFill>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nSpc>
                          <a:spcPct val="107000"/>
                        </a:lnSpc>
                        <a:spcAft>
                          <a:spcPts val="0"/>
                        </a:spcAft>
                      </a:pPr>
                      <a:r>
                        <a:rPr lang="en-CA" sz="2400" b="1" dirty="0">
                          <a:solidFill>
                            <a:srgbClr val="C00000"/>
                          </a:solidFill>
                          <a:effectLst/>
                          <a:latin typeface="Calibri" panose="020F0502020204030204" pitchFamily="34" charset="0"/>
                          <a:ea typeface="等线" panose="02010600030101010101" pitchFamily="2" charset="-122"/>
                          <a:cs typeface="Times New Roman" panose="02020603050405020304" pitchFamily="18" charset="0"/>
                        </a:rPr>
                        <a:t> </a:t>
                      </a:r>
                      <a:endParaRPr lang="en-CA" sz="2400" b="1" dirty="0">
                        <a:solidFill>
                          <a:srgbClr val="C00000"/>
                        </a:solidFill>
                        <a:effectLst/>
                        <a:latin typeface="Calibri" panose="020F0502020204030204" pitchFamily="34" charset="0"/>
                        <a:ea typeface="等线" panose="02010600030101010101" pitchFamily="2" charset="-122"/>
                        <a:cs typeface="Times New Roman" panose="02020603050405020304" pitchFamily="18" charset="0"/>
                      </a:endParaRPr>
                    </a:p>
                    <a:p>
                      <a:pPr>
                        <a:lnSpc>
                          <a:spcPct val="107000"/>
                        </a:lnSpc>
                        <a:spcAft>
                          <a:spcPts val="0"/>
                        </a:spcAft>
                      </a:pPr>
                      <a:endParaRPr lang="zh-CN" sz="2400" b="1" dirty="0">
                        <a:solidFill>
                          <a:srgbClr val="C00000"/>
                        </a:solidFill>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r>
              <a:tr h="0">
                <a:tc>
                  <a:txBody>
                    <a:bodyPr/>
                    <a:lstStyle/>
                    <a:p>
                      <a:pPr algn="ctr">
                        <a:lnSpc>
                          <a:spcPct val="107000"/>
                        </a:lnSpc>
                        <a:spcAft>
                          <a:spcPts val="0"/>
                        </a:spcAft>
                      </a:pPr>
                      <a:r>
                        <a:rPr lang="en-CA" sz="2400" b="1" dirty="0">
                          <a:solidFill>
                            <a:srgbClr val="C00000"/>
                          </a:solidFill>
                          <a:effectLst/>
                          <a:latin typeface="Calibri" panose="020F0502020204030204" pitchFamily="34" charset="0"/>
                          <a:ea typeface="等线" panose="02010600030101010101" pitchFamily="2" charset="-122"/>
                          <a:cs typeface="Times New Roman" panose="02020603050405020304" pitchFamily="18" charset="0"/>
                        </a:rPr>
                        <a:t> new expressions</a:t>
                      </a:r>
                      <a:endParaRPr lang="zh-CN" sz="2400" b="1" dirty="0">
                        <a:solidFill>
                          <a:srgbClr val="C00000"/>
                        </a:solidFill>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nSpc>
                          <a:spcPct val="107000"/>
                        </a:lnSpc>
                        <a:spcAft>
                          <a:spcPts val="0"/>
                        </a:spcAft>
                      </a:pPr>
                      <a:r>
                        <a:rPr lang="en-CA" sz="2400" b="1" dirty="0">
                          <a:solidFill>
                            <a:srgbClr val="C00000"/>
                          </a:solidFill>
                          <a:effectLst/>
                          <a:latin typeface="Calibri" panose="020F0502020204030204" pitchFamily="34" charset="0"/>
                          <a:ea typeface="等线" panose="02010600030101010101" pitchFamily="2" charset="-122"/>
                          <a:cs typeface="Times New Roman" panose="02020603050405020304" pitchFamily="18" charset="0"/>
                        </a:rPr>
                        <a:t> </a:t>
                      </a:r>
                      <a:endParaRPr lang="en-CA" sz="2400" b="1" dirty="0">
                        <a:solidFill>
                          <a:srgbClr val="C00000"/>
                        </a:solidFill>
                        <a:effectLst/>
                        <a:latin typeface="Calibri" panose="020F0502020204030204" pitchFamily="34" charset="0"/>
                        <a:ea typeface="等线" panose="02010600030101010101" pitchFamily="2" charset="-122"/>
                        <a:cs typeface="Times New Roman" panose="02020603050405020304" pitchFamily="18" charset="0"/>
                      </a:endParaRPr>
                    </a:p>
                    <a:p>
                      <a:pPr>
                        <a:lnSpc>
                          <a:spcPct val="107000"/>
                        </a:lnSpc>
                        <a:spcAft>
                          <a:spcPts val="0"/>
                        </a:spcAft>
                      </a:pPr>
                      <a:endParaRPr lang="zh-CN" sz="2400" b="1" dirty="0">
                        <a:solidFill>
                          <a:srgbClr val="C00000"/>
                        </a:solidFill>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r>
              <a:tr h="782320">
                <a:tc>
                  <a:txBody>
                    <a:bodyPr/>
                    <a:lstStyle/>
                    <a:p>
                      <a:pPr algn="ctr">
                        <a:lnSpc>
                          <a:spcPct val="107000"/>
                        </a:lnSpc>
                        <a:spcAft>
                          <a:spcPts val="0"/>
                        </a:spcAft>
                      </a:pPr>
                      <a:r>
                        <a:rPr lang="en-CA" sz="2400" b="1" dirty="0">
                          <a:solidFill>
                            <a:srgbClr val="C00000"/>
                          </a:solidFill>
                          <a:effectLst/>
                          <a:latin typeface="Calibri" panose="020F0502020204030204" pitchFamily="34" charset="0"/>
                          <a:ea typeface="等线" panose="02010600030101010101" pitchFamily="2" charset="-122"/>
                          <a:cs typeface="Times New Roman" panose="02020603050405020304" pitchFamily="18" charset="0"/>
                        </a:rPr>
                        <a:t>new sentence</a:t>
                      </a:r>
                      <a:endParaRPr lang="zh-CN" sz="2400" b="1" dirty="0">
                        <a:solidFill>
                          <a:srgbClr val="C00000"/>
                        </a:solidFill>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nSpc>
                          <a:spcPct val="107000"/>
                        </a:lnSpc>
                        <a:spcAft>
                          <a:spcPts val="0"/>
                        </a:spcAft>
                      </a:pPr>
                      <a:r>
                        <a:rPr lang="en-CA" sz="2400" b="1" dirty="0">
                          <a:solidFill>
                            <a:srgbClr val="C00000"/>
                          </a:solidFill>
                          <a:effectLst/>
                          <a:latin typeface="Calibri" panose="020F0502020204030204" pitchFamily="34" charset="0"/>
                          <a:ea typeface="等线" panose="02010600030101010101" pitchFamily="2" charset="-122"/>
                          <a:cs typeface="Times New Roman" panose="02020603050405020304" pitchFamily="18" charset="0"/>
                        </a:rPr>
                        <a:t> </a:t>
                      </a:r>
                      <a:endParaRPr lang="en-CA" sz="2400" b="1" dirty="0">
                        <a:solidFill>
                          <a:srgbClr val="C00000"/>
                        </a:solidFill>
                        <a:effectLst/>
                        <a:latin typeface="Calibri" panose="020F0502020204030204" pitchFamily="34" charset="0"/>
                        <a:ea typeface="等线" panose="02010600030101010101" pitchFamily="2" charset="-122"/>
                        <a:cs typeface="Times New Roman" panose="02020603050405020304" pitchFamily="18" charset="0"/>
                      </a:endParaRPr>
                    </a:p>
                    <a:p>
                      <a:pPr>
                        <a:lnSpc>
                          <a:spcPct val="107000"/>
                        </a:lnSpc>
                        <a:spcAft>
                          <a:spcPts val="0"/>
                        </a:spcAft>
                      </a:pPr>
                      <a:endParaRPr lang="zh-CN" sz="2400" b="1" dirty="0">
                        <a:solidFill>
                          <a:srgbClr val="C00000"/>
                        </a:solidFill>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r>
              <a:tr h="782320">
                <a:tc>
                  <a:txBody>
                    <a:bodyPr/>
                    <a:p>
                      <a:pPr algn="ctr">
                        <a:lnSpc>
                          <a:spcPct val="107000"/>
                        </a:lnSpc>
                        <a:spcAft>
                          <a:spcPts val="0"/>
                        </a:spcAft>
                        <a:buNone/>
                      </a:pPr>
                      <a:r>
                        <a:rPr lang="en-US" altLang="zh-CN" sz="2400" b="1" dirty="0">
                          <a:solidFill>
                            <a:srgbClr val="C00000"/>
                          </a:solidFill>
                          <a:effectLst/>
                          <a:latin typeface="Calibri" panose="020F0502020204030204" pitchFamily="34" charset="0"/>
                          <a:ea typeface="等线" panose="02010600030101010101" pitchFamily="2" charset="-122"/>
                          <a:cs typeface="Times New Roman" panose="02020603050405020304" pitchFamily="18" charset="0"/>
                        </a:rPr>
                        <a:t>new writing skills </a:t>
                      </a:r>
                      <a:endParaRPr lang="en-US" altLang="zh-CN" sz="2400" b="1" dirty="0">
                        <a:solidFill>
                          <a:srgbClr val="C00000"/>
                        </a:solidFill>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p>
                      <a:pPr>
                        <a:lnSpc>
                          <a:spcPct val="107000"/>
                        </a:lnSpc>
                        <a:spcAft>
                          <a:spcPts val="0"/>
                        </a:spcAft>
                        <a:buNone/>
                      </a:pPr>
                      <a:endParaRPr lang="zh-CN" altLang="en-US" sz="2400" b="1" dirty="0">
                        <a:solidFill>
                          <a:srgbClr val="C00000"/>
                        </a:solidFill>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r>
            </a:tbl>
          </a:graphicData>
        </a:graphic>
      </p:graphicFrame>
      <p:sp>
        <p:nvSpPr>
          <p:cNvPr id="3" name="Rectangle 7"/>
          <p:cNvSpPr>
            <a:spLocks noChangeArrowheads="1"/>
          </p:cNvSpPr>
          <p:nvPr/>
        </p:nvSpPr>
        <p:spPr bwMode="auto">
          <a:xfrm>
            <a:off x="-13970" y="227970"/>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
            <a:off x="-12065" y="4445"/>
            <a:ext cx="876300" cy="971550"/>
          </a:xfrm>
          <a:prstGeom prst="rect">
            <a:avLst/>
          </a:prstGeom>
        </p:spPr>
      </p:pic>
      <p:pic>
        <p:nvPicPr>
          <p:cNvPr id="7" name="图片 6"/>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212090" y="116205"/>
            <a:ext cx="509270" cy="508000"/>
          </a:xfrm>
          <a:prstGeom prst="rect">
            <a:avLst/>
          </a:prstGeom>
        </p:spPr>
      </p:pic>
      <p:pic>
        <p:nvPicPr>
          <p:cNvPr id="2" name="图片 1"/>
          <p:cNvPicPr>
            <a:picLocks noChangeAspect="1"/>
          </p:cNvPicPr>
          <p:nvPr/>
        </p:nvPicPr>
        <p:blipFill>
          <a:blip r:embed="rId5"/>
          <a:stretch>
            <a:fillRect/>
          </a:stretch>
        </p:blipFill>
        <p:spPr>
          <a:xfrm>
            <a:off x="8265795" y="4532630"/>
            <a:ext cx="3483610" cy="2269490"/>
          </a:xfrm>
          <a:prstGeom prst="rect">
            <a:avLst/>
          </a:prstGeom>
        </p:spPr>
      </p:pic>
      <p:pic>
        <p:nvPicPr>
          <p:cNvPr id="4" name="图片 3"/>
          <p:cNvPicPr>
            <a:picLocks noChangeAspect="1"/>
          </p:cNvPicPr>
          <p:nvPr/>
        </p:nvPicPr>
        <p:blipFill>
          <a:blip r:embed="rId6"/>
          <a:srcRect b="11789"/>
          <a:stretch>
            <a:fillRect/>
          </a:stretch>
        </p:blipFill>
        <p:spPr>
          <a:xfrm>
            <a:off x="588010" y="4532630"/>
            <a:ext cx="3543935" cy="2270125"/>
          </a:xfrm>
          <a:prstGeom prst="rect">
            <a:avLst/>
          </a:prstGeom>
        </p:spPr>
      </p:pic>
      <p:pic>
        <p:nvPicPr>
          <p:cNvPr id="9" name="图片 8"/>
          <p:cNvPicPr>
            <a:picLocks noChangeAspect="1"/>
          </p:cNvPicPr>
          <p:nvPr/>
        </p:nvPicPr>
        <p:blipFill>
          <a:blip r:embed="rId7"/>
          <a:stretch>
            <a:fillRect/>
          </a:stretch>
        </p:blipFill>
        <p:spPr>
          <a:xfrm>
            <a:off x="4304030" y="4532630"/>
            <a:ext cx="3777615" cy="2269490"/>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193483" y="716974"/>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488049" y="120251"/>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6" name="箭头: 燕尾形 4"/>
          <p:cNvSpPr/>
          <p:nvPr/>
        </p:nvSpPr>
        <p:spPr>
          <a:xfrm>
            <a:off x="8789775" y="54339"/>
            <a:ext cx="2270204"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05 Self-</a:t>
            </a:r>
            <a:r>
              <a:rPr lang="en-US" altLang="zh-CN" b="1" dirty="0" err="1" smtClean="0">
                <a:solidFill>
                  <a:schemeClr val="bg1"/>
                </a:solidFill>
              </a:rPr>
              <a:t>assesment</a:t>
            </a:r>
            <a:endParaRPr lang="zh-CN" altLang="en-US" dirty="0">
              <a:solidFill>
                <a:schemeClr val="bg1"/>
              </a:solidFill>
            </a:endParaRPr>
          </a:p>
        </p:txBody>
      </p:sp>
      <p:sp>
        <p:nvSpPr>
          <p:cNvPr id="2" name="文本框 1"/>
          <p:cNvSpPr txBox="1"/>
          <p:nvPr/>
        </p:nvSpPr>
        <p:spPr>
          <a:xfrm>
            <a:off x="401320" y="753745"/>
            <a:ext cx="11297920" cy="5895340"/>
          </a:xfrm>
          <a:prstGeom prst="rect">
            <a:avLst/>
          </a:prstGeom>
          <a:noFill/>
        </p:spPr>
        <p:txBody>
          <a:bodyPr wrap="square" rtlCol="0" anchor="t">
            <a:spAutoFit/>
          </a:bodyPr>
          <a:p>
            <a:pPr algn="just"/>
            <a:r>
              <a:rPr lang="en-US" altLang="zh-CN" b="1" dirty="0" smtClean="0">
                <a:solidFill>
                  <a:srgbClr val="C00000"/>
                </a:solidFill>
                <a:latin typeface="华康俪金黑W8(P)" pitchFamily="34" charset="-122"/>
                <a:ea typeface="华康俪金黑W8(P)" pitchFamily="34" charset="-122"/>
                <a:sym typeface="+mn-ea"/>
              </a:rPr>
              <a:t>    5-2 </a:t>
            </a:r>
            <a:r>
              <a:rPr lang="zh-CN" altLang="en-US" smtClean="0">
                <a:solidFill>
                  <a:srgbClr val="C00000"/>
                </a:solidFill>
                <a:latin typeface="宋体" panose="02010600030101010101" pitchFamily="2" charset="-122"/>
                <a:ea typeface="宋体" panose="02010600030101010101" pitchFamily="2" charset="-122"/>
                <a:sym typeface="+mn-ea"/>
              </a:rPr>
              <a:t>阅读</a:t>
            </a:r>
            <a:r>
              <a:rPr lang="zh-CN" altLang="en-US">
                <a:solidFill>
                  <a:srgbClr val="C00000"/>
                </a:solidFill>
                <a:latin typeface="宋体" panose="02010600030101010101" pitchFamily="2" charset="-122"/>
                <a:ea typeface="宋体" panose="02010600030101010101" pitchFamily="2" charset="-122"/>
                <a:sym typeface="+mn-ea"/>
              </a:rPr>
              <a:t>下面短文，根据所给情节进行续写，使之构成一个完整的故事</a:t>
            </a:r>
            <a:r>
              <a:rPr lang="zh-CN" altLang="en-US" smtClean="0">
                <a:solidFill>
                  <a:srgbClr val="C00000"/>
                </a:solidFill>
                <a:latin typeface="宋体" panose="02010600030101010101" pitchFamily="2" charset="-122"/>
                <a:ea typeface="宋体" panose="02010600030101010101" pitchFamily="2" charset="-122"/>
                <a:sym typeface="+mn-ea"/>
              </a:rPr>
              <a:t>。</a:t>
            </a:r>
            <a:r>
              <a:rPr lang="en-US" altLang="zh-CN" b="1">
                <a:solidFill>
                  <a:srgbClr val="C00000"/>
                </a:solidFill>
                <a:latin typeface="宋体" panose="02010600030101010101" pitchFamily="2" charset="-122"/>
                <a:ea typeface="宋体" panose="02010600030101010101" pitchFamily="2" charset="-122"/>
                <a:sym typeface="+mn-ea"/>
              </a:rPr>
              <a:t>(2018</a:t>
            </a:r>
            <a:r>
              <a:rPr lang="zh-CN" altLang="en-US" b="1">
                <a:solidFill>
                  <a:srgbClr val="C00000"/>
                </a:solidFill>
                <a:latin typeface="宋体" panose="02010600030101010101" pitchFamily="2" charset="-122"/>
                <a:ea typeface="宋体" panose="02010600030101010101" pitchFamily="2" charset="-122"/>
                <a:sym typeface="+mn-ea"/>
              </a:rPr>
              <a:t>年</a:t>
            </a:r>
            <a:r>
              <a:rPr lang="en-US" altLang="zh-CN" b="1">
                <a:solidFill>
                  <a:srgbClr val="C00000"/>
                </a:solidFill>
                <a:latin typeface="宋体" panose="02010600030101010101" pitchFamily="2" charset="-122"/>
                <a:ea typeface="宋体" panose="02010600030101010101" pitchFamily="2" charset="-122"/>
                <a:sym typeface="+mn-ea"/>
              </a:rPr>
              <a:t>6</a:t>
            </a:r>
            <a:r>
              <a:rPr lang="zh-CN" altLang="en-US" b="1">
                <a:solidFill>
                  <a:srgbClr val="C00000"/>
                </a:solidFill>
                <a:latin typeface="宋体" panose="02010600030101010101" pitchFamily="2" charset="-122"/>
                <a:ea typeface="宋体" panose="02010600030101010101" pitchFamily="2" charset="-122"/>
                <a:sym typeface="+mn-ea"/>
              </a:rPr>
              <a:t>月浙江高考试题</a:t>
            </a:r>
            <a:r>
              <a:rPr lang="en-US" altLang="zh-CN" b="1" smtClean="0">
                <a:solidFill>
                  <a:srgbClr val="C00000"/>
                </a:solidFill>
                <a:latin typeface="宋体" panose="02010600030101010101" pitchFamily="2" charset="-122"/>
                <a:ea typeface="宋体" panose="02010600030101010101" pitchFamily="2" charset="-122"/>
                <a:sym typeface="+mn-ea"/>
              </a:rPr>
              <a:t>)</a:t>
            </a:r>
            <a:r>
              <a:rPr lang="en-US" altLang="zh-CN" b="1" smtClean="0">
                <a:solidFill>
                  <a:srgbClr val="C00000"/>
                </a:solidFill>
                <a:latin typeface="宋体" panose="02010600030101010101" pitchFamily="2" charset="-122"/>
                <a:ea typeface="宋体" panose="02010600030101010101" pitchFamily="2" charset="-122"/>
                <a:cs typeface="Times New Roman" panose="02020603050405020304" pitchFamily="18" charset="0"/>
                <a:sym typeface="+mn-ea"/>
              </a:rPr>
              <a:t> </a:t>
            </a:r>
            <a:r>
              <a:rPr lang="en-US" altLang="zh-CN" smtClean="0">
                <a:latin typeface="宋体" panose="02010600030101010101" pitchFamily="2" charset="-122"/>
                <a:ea typeface="宋体" panose="02010600030101010101" pitchFamily="2" charset="-122"/>
                <a:cs typeface="Times New Roman" panose="02020603050405020304" pitchFamily="18" charset="0"/>
                <a:sym typeface="+mn-ea"/>
              </a:rPr>
              <a:t>  </a:t>
            </a:r>
            <a:endParaRPr lang="en-US" altLang="zh-CN" smtClean="0">
              <a:latin typeface="宋体" panose="02010600030101010101" pitchFamily="2" charset="-122"/>
              <a:ea typeface="宋体" panose="02010600030101010101" pitchFamily="2" charset="-122"/>
              <a:cs typeface="Times New Roman" panose="02020603050405020304" pitchFamily="18" charset="0"/>
            </a:endParaRPr>
          </a:p>
          <a:p>
            <a:pPr algn="l" defTabSz="685800" fontAlgn="auto">
              <a:lnSpc>
                <a:spcPts val="2100"/>
              </a:lnSpc>
            </a:pPr>
            <a:r>
              <a:rPr lang="en-US" altLang="zh-CN" smtClean="0">
                <a:latin typeface="Times New Roman" panose="02020603050405020304" pitchFamily="18" charset="0"/>
                <a:cs typeface="Times New Roman" panose="02020603050405020304" pitchFamily="18" charset="0"/>
                <a:sym typeface="+mn-ea"/>
              </a:rPr>
              <a:t>       </a:t>
            </a:r>
            <a:r>
              <a:rPr lang="en-US" altLang="zh-CN" sz="2000" b="1" dirty="0">
                <a:solidFill>
                  <a:sysClr val="window" lastClr="FFFFFF">
                    <a:lumMod val="65000"/>
                  </a:sysClr>
                </a:solidFill>
                <a:latin typeface="Times New Roman" panose="02020603050405020304" pitchFamily="18" charset="0"/>
                <a:cs typeface="Times New Roman" panose="02020603050405020304" pitchFamily="18" charset="0"/>
                <a:sym typeface="+mn-ea"/>
              </a:rPr>
              <a:t> </a:t>
            </a:r>
            <a:r>
              <a:rPr lang="en-US" altLang="zh-CN" sz="2000" dirty="0">
                <a:solidFill>
                  <a:schemeClr val="tx1"/>
                </a:solidFill>
                <a:latin typeface="Times New Roman" panose="02020603050405020304" pitchFamily="18" charset="0"/>
                <a:cs typeface="Times New Roman" panose="02020603050405020304" pitchFamily="18" charset="0"/>
                <a:sym typeface="+mn-ea"/>
              </a:rPr>
              <a:t>It was summer, and my </a:t>
            </a:r>
            <a:r>
              <a:rPr lang="en-US" altLang="zh-CN" sz="2000" u="sng" dirty="0">
                <a:solidFill>
                  <a:schemeClr val="tx1"/>
                </a:solidFill>
                <a:latin typeface="Times New Roman" panose="02020603050405020304" pitchFamily="18" charset="0"/>
                <a:cs typeface="Times New Roman" panose="02020603050405020304" pitchFamily="18" charset="0"/>
                <a:sym typeface="+mn-ea"/>
              </a:rPr>
              <a:t>dad</a:t>
            </a:r>
            <a:r>
              <a:rPr lang="en-US" altLang="zh-CN" sz="2000" dirty="0">
                <a:solidFill>
                  <a:schemeClr val="tx1"/>
                </a:solidFill>
                <a:latin typeface="Times New Roman" panose="02020603050405020304" pitchFamily="18" charset="0"/>
                <a:cs typeface="Times New Roman" panose="02020603050405020304" pitchFamily="18" charset="0"/>
                <a:sym typeface="+mn-ea"/>
              </a:rPr>
              <a:t> wanted to treat me to a vacation like never before. He decided to take me on a trip to the Wild West.</a:t>
            </a:r>
            <a:endParaRPr lang="en-US" altLang="zh-CN" sz="2000" dirty="0">
              <a:solidFill>
                <a:schemeClr val="tx1"/>
              </a:solidFill>
              <a:latin typeface="Times New Roman" panose="02020603050405020304" pitchFamily="18" charset="0"/>
              <a:cs typeface="Times New Roman" panose="02020603050405020304" pitchFamily="18" charset="0"/>
            </a:endParaRPr>
          </a:p>
          <a:p>
            <a:pPr algn="l" defTabSz="685800" fontAlgn="auto">
              <a:lnSpc>
                <a:spcPts val="2100"/>
              </a:lnSpc>
            </a:pPr>
            <a:r>
              <a:rPr lang="en-US" altLang="zh-CN" sz="2000" dirty="0">
                <a:solidFill>
                  <a:schemeClr val="tx1"/>
                </a:solidFill>
                <a:latin typeface="Times New Roman" panose="02020603050405020304" pitchFamily="18" charset="0"/>
                <a:cs typeface="Times New Roman" panose="02020603050405020304" pitchFamily="18" charset="0"/>
                <a:sym typeface="+mn-ea"/>
              </a:rPr>
              <a:t>      We took a plane to Albuquerque, a big city in the state of New Mexico. We reached Albuquerque in the late afternoon. </a:t>
            </a:r>
            <a:r>
              <a:rPr lang="en-US" altLang="zh-CN" sz="2000" u="sng" dirty="0">
                <a:solidFill>
                  <a:schemeClr val="tx1"/>
                </a:solidFill>
                <a:latin typeface="Times New Roman" panose="02020603050405020304" pitchFamily="18" charset="0"/>
                <a:cs typeface="Times New Roman" panose="02020603050405020304" pitchFamily="18" charset="0"/>
                <a:sym typeface="+mn-ea"/>
              </a:rPr>
              <a:t>Uncle Paul</a:t>
            </a:r>
            <a:r>
              <a:rPr lang="en-US" altLang="zh-CN" sz="2000" dirty="0">
                <a:solidFill>
                  <a:schemeClr val="tx1"/>
                </a:solidFill>
                <a:latin typeface="Times New Roman" panose="02020603050405020304" pitchFamily="18" charset="0"/>
                <a:cs typeface="Times New Roman" panose="02020603050405020304" pitchFamily="18" charset="0"/>
                <a:sym typeface="+mn-ea"/>
              </a:rPr>
              <a:t>, my dad’s friend, picked us up from the airport and drove us up to his farm in Pecos.</a:t>
            </a:r>
            <a:endParaRPr lang="en-US" altLang="zh-CN" sz="2000" dirty="0">
              <a:solidFill>
                <a:schemeClr val="tx1"/>
              </a:solidFill>
              <a:latin typeface="Times New Roman" panose="02020603050405020304" pitchFamily="18" charset="0"/>
              <a:cs typeface="Times New Roman" panose="02020603050405020304" pitchFamily="18" charset="0"/>
            </a:endParaRPr>
          </a:p>
          <a:p>
            <a:pPr algn="l" defTabSz="685800" fontAlgn="auto">
              <a:lnSpc>
                <a:spcPts val="2100"/>
              </a:lnSpc>
            </a:pPr>
            <a:r>
              <a:rPr lang="en-US" altLang="zh-CN" sz="2000" dirty="0">
                <a:solidFill>
                  <a:schemeClr val="tx1"/>
                </a:solidFill>
                <a:latin typeface="Times New Roman" panose="02020603050405020304" pitchFamily="18" charset="0"/>
                <a:cs typeface="Times New Roman" panose="02020603050405020304" pitchFamily="18" charset="0"/>
                <a:sym typeface="+mn-ea"/>
              </a:rPr>
              <a:t>      His wife Tina cooked us a delicious dinner and we got to know his sons Ryan and Kyle. My dad and I spent the night in the guestroom of the </a:t>
            </a:r>
            <a:r>
              <a:rPr lang="en-US" altLang="zh-CN" sz="2000" u="sng" dirty="0">
                <a:solidFill>
                  <a:schemeClr val="tx1"/>
                </a:solidFill>
                <a:latin typeface="Times New Roman" panose="02020603050405020304" pitchFamily="18" charset="0"/>
                <a:cs typeface="Times New Roman" panose="02020603050405020304" pitchFamily="18" charset="0"/>
                <a:sym typeface="+mn-ea"/>
              </a:rPr>
              <a:t>farm house </a:t>
            </a:r>
            <a:r>
              <a:rPr lang="en-US" altLang="zh-CN" sz="2000" dirty="0">
                <a:solidFill>
                  <a:schemeClr val="tx1"/>
                </a:solidFill>
                <a:latin typeface="Times New Roman" panose="02020603050405020304" pitchFamily="18" charset="0"/>
                <a:cs typeface="Times New Roman" panose="02020603050405020304" pitchFamily="18" charset="0"/>
                <a:sym typeface="+mn-ea"/>
              </a:rPr>
              <a:t>listening to the frogs and water rolling down the </a:t>
            </a:r>
            <a:r>
              <a:rPr lang="en-US" altLang="zh-CN" sz="2000" u="sng" dirty="0">
                <a:solidFill>
                  <a:schemeClr val="tx1"/>
                </a:solidFill>
                <a:latin typeface="Times New Roman" panose="02020603050405020304" pitchFamily="18" charset="0"/>
                <a:cs typeface="Times New Roman" panose="02020603050405020304" pitchFamily="18" charset="0"/>
                <a:sym typeface="+mn-ea"/>
              </a:rPr>
              <a:t>river</a:t>
            </a:r>
            <a:r>
              <a:rPr lang="en-US" altLang="zh-CN" sz="2000" dirty="0">
                <a:solidFill>
                  <a:schemeClr val="tx1"/>
                </a:solidFill>
                <a:latin typeface="Times New Roman" panose="02020603050405020304" pitchFamily="18" charset="0"/>
                <a:cs typeface="Times New Roman" panose="02020603050405020304" pitchFamily="18" charset="0"/>
                <a:sym typeface="+mn-ea"/>
              </a:rPr>
              <a:t> nearby. Very early in the morning, Uncle Paul woke us up to have breakfast. "The day starts at dawn on my farm," he said. After breakfast, I went to help Aunt Tina </a:t>
            </a:r>
            <a:r>
              <a:rPr lang="en-US" altLang="zh-CN" sz="2000" u="sng" dirty="0">
                <a:solidFill>
                  <a:schemeClr val="tx1"/>
                </a:solidFill>
                <a:latin typeface="Times New Roman" panose="02020603050405020304" pitchFamily="18" charset="0"/>
                <a:cs typeface="Times New Roman" panose="02020603050405020304" pitchFamily="18" charset="0"/>
                <a:sym typeface="+mn-ea"/>
              </a:rPr>
              <a:t>feed</a:t>
            </a:r>
            <a:r>
              <a:rPr lang="en-US" altLang="zh-CN" sz="2000" dirty="0">
                <a:solidFill>
                  <a:schemeClr val="tx1"/>
                </a:solidFill>
                <a:latin typeface="Times New Roman" panose="02020603050405020304" pitchFamily="18" charset="0"/>
                <a:cs typeface="Times New Roman" panose="02020603050405020304" pitchFamily="18" charset="0"/>
                <a:sym typeface="+mn-ea"/>
              </a:rPr>
              <a:t> the chickens, while my dad went with Uncle Paul to take the </a:t>
            </a:r>
            <a:r>
              <a:rPr lang="en-US" altLang="zh-CN" sz="2000" u="sng" dirty="0">
                <a:solidFill>
                  <a:schemeClr val="tx1"/>
                </a:solidFill>
                <a:latin typeface="Times New Roman" panose="02020603050405020304" pitchFamily="18" charset="0"/>
                <a:cs typeface="Times New Roman" panose="02020603050405020304" pitchFamily="18" charset="0"/>
                <a:sym typeface="+mn-ea"/>
              </a:rPr>
              <a:t>sheep</a:t>
            </a:r>
            <a:r>
              <a:rPr lang="en-US" altLang="zh-CN" sz="2000" dirty="0">
                <a:solidFill>
                  <a:schemeClr val="tx1"/>
                </a:solidFill>
                <a:latin typeface="Times New Roman" panose="02020603050405020304" pitchFamily="18" charset="0"/>
                <a:cs typeface="Times New Roman" panose="02020603050405020304" pitchFamily="18" charset="0"/>
                <a:sym typeface="+mn-ea"/>
              </a:rPr>
              <a:t> out to graze(</a:t>
            </a:r>
            <a:r>
              <a:rPr lang="zh-CN" altLang="en-US" sz="2000" dirty="0">
                <a:solidFill>
                  <a:schemeClr val="tx1"/>
                </a:solidFill>
                <a:latin typeface="Times New Roman" panose="02020603050405020304" pitchFamily="18" charset="0"/>
                <a:cs typeface="Times New Roman" panose="02020603050405020304" pitchFamily="18" charset="0"/>
                <a:sym typeface="+mn-ea"/>
              </a:rPr>
              <a:t>吃草</a:t>
            </a:r>
            <a:r>
              <a:rPr lang="en-US" altLang="zh-CN" sz="2000" dirty="0">
                <a:solidFill>
                  <a:schemeClr val="tx1"/>
                </a:solidFill>
                <a:latin typeface="Times New Roman" panose="02020603050405020304" pitchFamily="18" charset="0"/>
                <a:cs typeface="Times New Roman" panose="02020603050405020304" pitchFamily="18" charset="0"/>
                <a:sym typeface="+mn-ea"/>
              </a:rPr>
              <a:t>). I was impressed to see my dad and Uncle Paul riding horses. They looked really cool.</a:t>
            </a:r>
            <a:endParaRPr lang="en-US" altLang="zh-CN" sz="2000" dirty="0">
              <a:solidFill>
                <a:schemeClr val="tx1"/>
              </a:solidFill>
              <a:latin typeface="Times New Roman" panose="02020603050405020304" pitchFamily="18" charset="0"/>
              <a:cs typeface="Times New Roman" panose="02020603050405020304" pitchFamily="18" charset="0"/>
            </a:endParaRPr>
          </a:p>
          <a:p>
            <a:pPr algn="l" defTabSz="685800" fontAlgn="auto">
              <a:lnSpc>
                <a:spcPts val="2100"/>
              </a:lnSpc>
            </a:pPr>
            <a:r>
              <a:rPr lang="en-US" altLang="zh-CN" sz="2000" dirty="0">
                <a:solidFill>
                  <a:schemeClr val="tx1"/>
                </a:solidFill>
                <a:latin typeface="Times New Roman" panose="02020603050405020304" pitchFamily="18" charset="0"/>
                <a:cs typeface="Times New Roman" panose="02020603050405020304" pitchFamily="18" charset="0"/>
                <a:sym typeface="+mn-ea"/>
              </a:rPr>
              <a:t>     In the afternoon, I asked Uncle Paul if I could take a horse ride, and he said yes, as long as my dad went with me. I wasn’t going to take a horse ride by myself anyway. So, my dad and I put on our new cowboy hats, got on our horses, and headed slowly towards the mountains. "Don’t be </a:t>
            </a:r>
            <a:r>
              <a:rPr lang="en-US" altLang="zh-CN" sz="2000" u="sng" dirty="0">
                <a:solidFill>
                  <a:schemeClr val="tx1"/>
                </a:solidFill>
                <a:latin typeface="Times New Roman" panose="02020603050405020304" pitchFamily="18" charset="0"/>
                <a:cs typeface="Times New Roman" panose="02020603050405020304" pitchFamily="18" charset="0"/>
                <a:sym typeface="+mn-ea"/>
              </a:rPr>
              <a:t>late</a:t>
            </a:r>
            <a:r>
              <a:rPr lang="en-US" altLang="zh-CN" sz="2000" dirty="0">
                <a:solidFill>
                  <a:schemeClr val="tx1"/>
                </a:solidFill>
                <a:latin typeface="Times New Roman" panose="02020603050405020304" pitchFamily="18" charset="0"/>
                <a:cs typeface="Times New Roman" panose="02020603050405020304" pitchFamily="18" charset="0"/>
                <a:sym typeface="+mn-ea"/>
              </a:rPr>
              <a:t> for supper," Uncle Paul cried, "and keep to the </a:t>
            </a:r>
            <a:r>
              <a:rPr lang="en-US" altLang="zh-CN" sz="2000" u="sng" dirty="0">
                <a:solidFill>
                  <a:schemeClr val="tx1"/>
                </a:solidFill>
                <a:latin typeface="Times New Roman" panose="02020603050405020304" pitchFamily="18" charset="0"/>
                <a:cs typeface="Times New Roman" panose="02020603050405020304" pitchFamily="18" charset="0"/>
                <a:sym typeface="+mn-ea"/>
              </a:rPr>
              <a:t>track</a:t>
            </a:r>
            <a:r>
              <a:rPr lang="en-US" altLang="zh-CN" sz="2000" dirty="0">
                <a:solidFill>
                  <a:schemeClr val="tx1"/>
                </a:solidFill>
                <a:latin typeface="Times New Roman" panose="02020603050405020304" pitchFamily="18" charset="0"/>
                <a:cs typeface="Times New Roman" panose="02020603050405020304" pitchFamily="18" charset="0"/>
                <a:sym typeface="+mn-ea"/>
              </a:rPr>
              <a:t> so that you don’t </a:t>
            </a:r>
            <a:r>
              <a:rPr lang="en-US" altLang="zh-CN" sz="2000" u="sng" dirty="0">
                <a:solidFill>
                  <a:schemeClr val="tx1"/>
                </a:solidFill>
                <a:latin typeface="Times New Roman" panose="02020603050405020304" pitchFamily="18" charset="0"/>
                <a:cs typeface="Times New Roman" panose="02020603050405020304" pitchFamily="18" charset="0"/>
                <a:sym typeface="+mn-ea"/>
              </a:rPr>
              <a:t>get lost</a:t>
            </a:r>
            <a:r>
              <a:rPr lang="en-US" altLang="zh-CN" sz="2000" dirty="0">
                <a:solidFill>
                  <a:schemeClr val="tx1"/>
                </a:solidFill>
                <a:latin typeface="Times New Roman" panose="02020603050405020304" pitchFamily="18" charset="0"/>
                <a:cs typeface="Times New Roman" panose="02020603050405020304" pitchFamily="18" charset="0"/>
                <a:sym typeface="+mn-ea"/>
              </a:rPr>
              <a:t>!" "OK! " my dad cried back. After a while Uncle Paul and his farm house were out of </a:t>
            </a:r>
            <a:r>
              <a:rPr lang="en-US" altLang="zh-CN" sz="2000" u="sng" dirty="0">
                <a:solidFill>
                  <a:schemeClr val="tx1"/>
                </a:solidFill>
                <a:latin typeface="Times New Roman" panose="02020603050405020304" pitchFamily="18" charset="0"/>
                <a:cs typeface="Times New Roman" panose="02020603050405020304" pitchFamily="18" charset="0"/>
                <a:sym typeface="+mn-ea"/>
              </a:rPr>
              <a:t>sight</a:t>
            </a:r>
            <a:r>
              <a:rPr lang="en-US" altLang="zh-CN" sz="2000" dirty="0">
                <a:solidFill>
                  <a:schemeClr val="tx1"/>
                </a:solidFill>
                <a:latin typeface="Times New Roman" panose="02020603050405020304" pitchFamily="18" charset="0"/>
                <a:cs typeface="Times New Roman" panose="02020603050405020304" pitchFamily="18" charset="0"/>
                <a:sym typeface="+mn-ea"/>
              </a:rPr>
              <a:t>. It was so peaceful and quiet and the colors of the brown rocks, the deep green pine trees, and the late afternoon sun mixed to create a magic scene. It looked like a beautiful woven(</a:t>
            </a:r>
            <a:r>
              <a:rPr lang="zh-CN" altLang="en-US" sz="2000" dirty="0">
                <a:solidFill>
                  <a:schemeClr val="tx1"/>
                </a:solidFill>
                <a:latin typeface="Times New Roman" panose="02020603050405020304" pitchFamily="18" charset="0"/>
                <a:cs typeface="Times New Roman" panose="02020603050405020304" pitchFamily="18" charset="0"/>
                <a:sym typeface="+mn-ea"/>
              </a:rPr>
              <a:t>编织的</a:t>
            </a:r>
            <a:r>
              <a:rPr lang="en-US" altLang="zh-CN" sz="2000" dirty="0">
                <a:solidFill>
                  <a:schemeClr val="tx1"/>
                </a:solidFill>
                <a:latin typeface="Times New Roman" panose="02020603050405020304" pitchFamily="18" charset="0"/>
                <a:cs typeface="Times New Roman" panose="02020603050405020304" pitchFamily="18" charset="0"/>
                <a:sym typeface="+mn-ea"/>
              </a:rPr>
              <a:t>) blanket spread out upon the ground just for us.</a:t>
            </a:r>
            <a:endParaRPr lang="en-US" altLang="zh-CN" sz="2000" dirty="0">
              <a:solidFill>
                <a:schemeClr val="tx1"/>
              </a:solidFill>
              <a:latin typeface="Times New Roman" panose="02020603050405020304" pitchFamily="18" charset="0"/>
              <a:cs typeface="Times New Roman" panose="02020603050405020304" pitchFamily="18" charset="0"/>
              <a:sym typeface="+mn-ea"/>
            </a:endParaRPr>
          </a:p>
          <a:p>
            <a:pPr algn="l" defTabSz="685800" fontAlgn="auto">
              <a:lnSpc>
                <a:spcPts val="1100"/>
              </a:lnSpc>
            </a:pPr>
            <a:endParaRPr lang="en-US" altLang="zh-CN" sz="2000" dirty="0">
              <a:solidFill>
                <a:schemeClr val="tx1"/>
              </a:solidFill>
              <a:latin typeface="Times New Roman" panose="02020603050405020304" pitchFamily="18" charset="0"/>
              <a:cs typeface="Times New Roman" panose="02020603050405020304" pitchFamily="18" charset="0"/>
            </a:endParaRPr>
          </a:p>
          <a:p>
            <a:pPr algn="just" fontAlgn="auto">
              <a:lnSpc>
                <a:spcPts val="2100"/>
              </a:lnSpc>
            </a:pPr>
            <a:r>
              <a:rPr lang="en-US" altLang="zh-CN" sz="2000" b="1">
                <a:latin typeface="Times New Roman" panose="02020603050405020304" pitchFamily="18" charset="0"/>
                <a:cs typeface="Times New Roman" panose="02020603050405020304" pitchFamily="18" charset="0"/>
                <a:sym typeface="+mn-ea"/>
              </a:rPr>
              <a:t>Paragraph 1</a:t>
            </a:r>
            <a:r>
              <a:rPr lang="zh-CN" altLang="en-US" sz="2000" b="1">
                <a:latin typeface="Times New Roman" panose="02020603050405020304" pitchFamily="18" charset="0"/>
                <a:cs typeface="Times New Roman" panose="02020603050405020304" pitchFamily="18" charset="0"/>
                <a:sym typeface="+mn-ea"/>
              </a:rPr>
              <a:t>：</a:t>
            </a:r>
            <a:r>
              <a:rPr lang="en-US" altLang="zh-CN" sz="2000">
                <a:latin typeface="Times New Roman" panose="02020603050405020304" pitchFamily="18" charset="0"/>
                <a:cs typeface="Times New Roman" panose="02020603050405020304" pitchFamily="18" charset="0"/>
                <a:sym typeface="+mn-ea"/>
              </a:rPr>
              <a:t> </a:t>
            </a:r>
            <a:r>
              <a:rPr lang="en-US" altLang="zh-CN" sz="2000" i="1">
                <a:latin typeface="Times New Roman" panose="02020603050405020304" pitchFamily="18" charset="0"/>
                <a:cs typeface="Times New Roman" panose="02020603050405020304" pitchFamily="18" charset="0"/>
                <a:sym typeface="+mn-ea"/>
              </a:rPr>
              <a:t>Suddenly a little rabbit jumped out in front of my horse</a:t>
            </a:r>
            <a:r>
              <a:rPr lang="en-US" altLang="zh-CN" sz="2000">
                <a:latin typeface="Times New Roman" panose="02020603050405020304" pitchFamily="18" charset="0"/>
                <a:cs typeface="Times New Roman" panose="02020603050405020304" pitchFamily="18" charset="0"/>
                <a:sym typeface="+mn-ea"/>
              </a:rPr>
              <a:t>.</a:t>
            </a:r>
            <a:r>
              <a:rPr lang="en-US" altLang="zh-CN" sz="2000" smtClean="0">
                <a:latin typeface="Times New Roman" panose="02020603050405020304" pitchFamily="18" charset="0"/>
                <a:cs typeface="Times New Roman" panose="02020603050405020304" pitchFamily="18" charset="0"/>
                <a:sym typeface="+mn-ea"/>
              </a:rPr>
              <a:t> ____________________________</a:t>
            </a:r>
            <a:r>
              <a:rPr lang="en-US" altLang="zh-CN" sz="2000" u="sng" smtClean="0">
                <a:latin typeface="Times New Roman" panose="02020603050405020304" pitchFamily="18" charset="0"/>
                <a:cs typeface="Times New Roman" panose="02020603050405020304" pitchFamily="18" charset="0"/>
                <a:sym typeface="+mn-ea"/>
              </a:rPr>
              <a:t>      </a:t>
            </a:r>
            <a:endParaRPr lang="en-US" altLang="zh-CN" sz="2000" smtClean="0">
              <a:latin typeface="Times New Roman" panose="02020603050405020304" pitchFamily="18" charset="0"/>
              <a:cs typeface="Times New Roman" panose="02020603050405020304" pitchFamily="18" charset="0"/>
            </a:endParaRPr>
          </a:p>
          <a:p>
            <a:pPr algn="just" fontAlgn="auto">
              <a:lnSpc>
                <a:spcPts val="2100"/>
              </a:lnSpc>
            </a:pPr>
            <a:r>
              <a:rPr lang="en-US" altLang="zh-CN" sz="2000" b="1" smtClean="0">
                <a:latin typeface="Times New Roman" panose="02020603050405020304" pitchFamily="18" charset="0"/>
                <a:cs typeface="Times New Roman" panose="02020603050405020304" pitchFamily="18" charset="0"/>
                <a:sym typeface="+mn-ea"/>
              </a:rPr>
              <a:t>Paragraph </a:t>
            </a:r>
            <a:r>
              <a:rPr lang="en-US" altLang="zh-CN" sz="2000" b="1">
                <a:latin typeface="Times New Roman" panose="02020603050405020304" pitchFamily="18" charset="0"/>
                <a:cs typeface="Times New Roman" panose="02020603050405020304" pitchFamily="18" charset="0"/>
                <a:sym typeface="+mn-ea"/>
              </a:rPr>
              <a:t>2</a:t>
            </a:r>
            <a:r>
              <a:rPr lang="zh-CN" altLang="en-US" sz="2000" b="1">
                <a:latin typeface="Times New Roman" panose="02020603050405020304" pitchFamily="18" charset="0"/>
                <a:cs typeface="Times New Roman" panose="02020603050405020304" pitchFamily="18" charset="0"/>
                <a:sym typeface="+mn-ea"/>
              </a:rPr>
              <a:t>：</a:t>
            </a:r>
            <a:r>
              <a:rPr lang="en-US" altLang="zh-CN" sz="2000" i="1">
                <a:latin typeface="Times New Roman" panose="02020603050405020304" pitchFamily="18" charset="0"/>
                <a:cs typeface="Times New Roman" panose="02020603050405020304" pitchFamily="18" charset="0"/>
                <a:sym typeface="+mn-ea"/>
              </a:rPr>
              <a:t>We had no idea where we were and it was getting dark</a:t>
            </a:r>
            <a:r>
              <a:rPr lang="en-US" altLang="zh-CN" sz="2000" i="1" smtClean="0">
                <a:latin typeface="Times New Roman" panose="02020603050405020304" pitchFamily="18" charset="0"/>
                <a:cs typeface="Times New Roman" panose="02020603050405020304" pitchFamily="18" charset="0"/>
                <a:sym typeface="+mn-ea"/>
              </a:rPr>
              <a:t>. </a:t>
            </a:r>
            <a:r>
              <a:rPr lang="en-US" altLang="zh-CN" sz="2000" smtClean="0">
                <a:latin typeface="Times New Roman" panose="02020603050405020304" pitchFamily="18" charset="0"/>
                <a:cs typeface="Times New Roman" panose="02020603050405020304" pitchFamily="18" charset="0"/>
                <a:sym typeface="+mn-ea"/>
              </a:rPr>
              <a:t>_____________</a:t>
            </a:r>
            <a:r>
              <a:rPr lang="en-US" altLang="zh-CN" sz="2000" smtClean="0">
                <a:latin typeface="Times New Roman" panose="02020603050405020304" pitchFamily="18" charset="0"/>
                <a:ea typeface="宋体" panose="02010600030101010101" pitchFamily="2" charset="-122"/>
                <a:cs typeface="Times New Roman" panose="02020603050405020304" pitchFamily="18" charset="0"/>
                <a:sym typeface="+mn-ea"/>
              </a:rPr>
              <a:t>_______</a:t>
            </a:r>
            <a:r>
              <a:rPr lang="en-US" altLang="zh-CN" sz="2000" u="sng" smtClean="0">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zh-CN" sz="2000" smtClean="0">
                <a:latin typeface="Times New Roman" panose="02020603050405020304" pitchFamily="18" charset="0"/>
                <a:ea typeface="宋体" panose="02010600030101010101" pitchFamily="2" charset="-122"/>
                <a:cs typeface="Times New Roman" panose="02020603050405020304" pitchFamily="18" charset="0"/>
                <a:sym typeface="+mn-ea"/>
              </a:rPr>
              <a:t>________</a:t>
            </a:r>
            <a:r>
              <a:rPr lang="en-US" altLang="zh-CN" sz="2000" b="1" i="1" smtClean="0">
                <a:solidFill>
                  <a:srgbClr val="FF0000"/>
                </a:solidFill>
                <a:latin typeface="宋体" panose="02010600030101010101" pitchFamily="2" charset="-122"/>
                <a:ea typeface="宋体" panose="02010600030101010101" pitchFamily="2" charset="-122"/>
                <a:sym typeface="+mn-ea"/>
              </a:rPr>
              <a:t> </a:t>
            </a:r>
            <a:endParaRPr lang="zh-CN" altLang="en-US" sz="2000"/>
          </a:p>
        </p:txBody>
      </p:sp>
      <p:sp>
        <p:nvSpPr>
          <p:cNvPr id="3" name="Rectangle 7"/>
          <p:cNvSpPr>
            <a:spLocks noChangeArrowheads="1"/>
          </p:cNvSpPr>
          <p:nvPr/>
        </p:nvSpPr>
        <p:spPr bwMode="auto">
          <a:xfrm>
            <a:off x="-13970" y="227970"/>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080000">
            <a:off x="-12065" y="4445"/>
            <a:ext cx="876300" cy="971550"/>
          </a:xfrm>
          <a:prstGeom prst="rect">
            <a:avLst/>
          </a:prstGeom>
        </p:spPr>
      </p:pic>
      <p:pic>
        <p:nvPicPr>
          <p:cNvPr id="7" name="图片 6"/>
          <p:cNvPicPr>
            <a:picLocks noChangeAspect="1"/>
          </p:cNvPicPr>
          <p:nvPr/>
        </p:nvPicPr>
        <p:blipFill rotWithShape="1">
          <a:blip r:embed="rId2">
            <a:extLst>
              <a:ext uri="{BEBA8EAE-BF5A-486C-A8C5-ECC9F3942E4B}">
                <a14:imgProps xmlns:a14="http://schemas.microsoft.com/office/drawing/2010/main">
                  <a14:imgLayer r:embed="rId3">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212090" y="116205"/>
            <a:ext cx="509270" cy="508000"/>
          </a:xfrm>
          <a:prstGeom prst="rect">
            <a:avLst/>
          </a:prstGeo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193483" y="716974"/>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488049" y="120251"/>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6" name="箭头: 燕尾形 4"/>
          <p:cNvSpPr/>
          <p:nvPr/>
        </p:nvSpPr>
        <p:spPr>
          <a:xfrm>
            <a:off x="8789775" y="54339"/>
            <a:ext cx="2270204"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05 Self-</a:t>
            </a:r>
            <a:r>
              <a:rPr lang="en-US" altLang="zh-CN" b="1" dirty="0" err="1" smtClean="0">
                <a:solidFill>
                  <a:schemeClr val="bg1"/>
                </a:solidFill>
              </a:rPr>
              <a:t>assesment</a:t>
            </a:r>
            <a:endParaRPr lang="zh-CN" altLang="en-US" dirty="0">
              <a:solidFill>
                <a:schemeClr val="bg1"/>
              </a:solidFill>
            </a:endParaRPr>
          </a:p>
        </p:txBody>
      </p:sp>
      <p:sp>
        <p:nvSpPr>
          <p:cNvPr id="3" name="Rectangle 7"/>
          <p:cNvSpPr>
            <a:spLocks noChangeArrowheads="1"/>
          </p:cNvSpPr>
          <p:nvPr/>
        </p:nvSpPr>
        <p:spPr bwMode="auto">
          <a:xfrm>
            <a:off x="-13970" y="227970"/>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080000">
            <a:off x="-12065" y="4445"/>
            <a:ext cx="876300" cy="971550"/>
          </a:xfrm>
          <a:prstGeom prst="rect">
            <a:avLst/>
          </a:prstGeom>
        </p:spPr>
      </p:pic>
      <p:pic>
        <p:nvPicPr>
          <p:cNvPr id="7" name="图片 6"/>
          <p:cNvPicPr>
            <a:picLocks noChangeAspect="1"/>
          </p:cNvPicPr>
          <p:nvPr/>
        </p:nvPicPr>
        <p:blipFill rotWithShape="1">
          <a:blip r:embed="rId2">
            <a:extLst>
              <a:ext uri="{BEBA8EAE-BF5A-486C-A8C5-ECC9F3942E4B}">
                <a14:imgProps xmlns:a14="http://schemas.microsoft.com/office/drawing/2010/main">
                  <a14:imgLayer r:embed="rId3">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212090" y="116205"/>
            <a:ext cx="509270" cy="508000"/>
          </a:xfrm>
          <a:prstGeom prst="rect">
            <a:avLst/>
          </a:prstGeom>
        </p:spPr>
      </p:pic>
      <p:graphicFrame>
        <p:nvGraphicFramePr>
          <p:cNvPr id="24" name="表格 23"/>
          <p:cNvGraphicFramePr>
            <a:graphicFrameLocks noGrp="1"/>
          </p:cNvGraphicFramePr>
          <p:nvPr>
            <p:custDataLst>
              <p:tags r:id="rId4"/>
            </p:custDataLst>
          </p:nvPr>
        </p:nvGraphicFramePr>
        <p:xfrm>
          <a:off x="1785997" y="1407518"/>
          <a:ext cx="8280400" cy="4114800"/>
        </p:xfrm>
        <a:graphic>
          <a:graphicData uri="http://schemas.openxmlformats.org/drawingml/2006/table">
            <a:tbl>
              <a:tblPr firstRow="1" firstCol="1" bandRow="1">
                <a:effectLst/>
                <a:tableStyleId>{5940675A-B579-460E-94D1-54222C63F5DA}</a:tableStyleId>
              </a:tblPr>
              <a:tblGrid>
                <a:gridCol w="2759710"/>
                <a:gridCol w="2759710"/>
                <a:gridCol w="2760980"/>
              </a:tblGrid>
              <a:tr h="869950">
                <a:tc>
                  <a:txBody>
                    <a:bodyPr/>
                    <a:lstStyle/>
                    <a:p>
                      <a:pPr marL="228600" indent="266700" algn="just">
                        <a:lnSpc>
                          <a:spcPts val="1900"/>
                        </a:lnSpc>
                        <a:spcAft>
                          <a:spcPts val="0"/>
                        </a:spcAft>
                      </a:pPr>
                      <a:endParaRPr lang="en-US" altLang="zh-CN" sz="2400" b="1" kern="100" dirty="0">
                        <a:solidFill>
                          <a:sysClr val="window" lastClr="FFFFFF"/>
                        </a:solidFill>
                        <a:effectLst/>
                        <a:latin typeface="Times New Roman" panose="02020603050405020304" pitchFamily="18" charset="0"/>
                        <a:ea typeface="宋体" panose="02010600030101010101" pitchFamily="2" charset="-122"/>
                        <a:cs typeface="Times New Roman" panose="02020603050405020304" pitchFamily="18" charset="0"/>
                      </a:endParaRPr>
                    </a:p>
                    <a:p>
                      <a:pPr marL="228600" indent="266700" algn="just">
                        <a:lnSpc>
                          <a:spcPts val="1900"/>
                        </a:lnSpc>
                        <a:spcAft>
                          <a:spcPts val="0"/>
                        </a:spcAft>
                      </a:pPr>
                      <a:r>
                        <a:rPr lang="zh-CN" sz="2400" b="1" kern="100" dirty="0">
                          <a:solidFill>
                            <a:sysClr val="window" lastClr="FFFFFF"/>
                          </a:solidFill>
                          <a:effectLst/>
                          <a:latin typeface="Times New Roman" panose="02020603050405020304" pitchFamily="18" charset="0"/>
                          <a:ea typeface="宋体" panose="02010600030101010101" pitchFamily="2" charset="-122"/>
                          <a:cs typeface="Times New Roman" panose="02020603050405020304" pitchFamily="18" charset="0"/>
                        </a:rPr>
                        <a:t>①时空线</a:t>
                      </a:r>
                      <a:endParaRPr lang="zh-CN" sz="2400" b="1" kern="100" dirty="0">
                        <a:solidFill>
                          <a:sysClr val="window" lastClr="FFFFFF"/>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ltVert">
                      <a:fgClr>
                        <a:srgbClr val="212745">
                          <a:lumMod val="75000"/>
                        </a:srgbClr>
                      </a:fgClr>
                      <a:bgClr>
                        <a:srgbClr val="639541"/>
                      </a:bgClr>
                    </a:pattFill>
                  </a:tcPr>
                </a:tc>
                <a:tc>
                  <a:txBody>
                    <a:bodyPr/>
                    <a:lstStyle/>
                    <a:p>
                      <a:pPr marL="228600" indent="266700" algn="just">
                        <a:lnSpc>
                          <a:spcPts val="1900"/>
                        </a:lnSpc>
                        <a:spcAft>
                          <a:spcPts val="0"/>
                        </a:spcAft>
                      </a:pPr>
                      <a:endParaRPr lang="en-US" altLang="zh-CN" sz="2400" b="1" kern="100" dirty="0">
                        <a:solidFill>
                          <a:sysClr val="window" lastClr="FFFFFF"/>
                        </a:solidFill>
                        <a:effectLst/>
                        <a:latin typeface="Times New Roman" panose="02020603050405020304" pitchFamily="18" charset="0"/>
                        <a:ea typeface="宋体" panose="02010600030101010101" pitchFamily="2" charset="-122"/>
                        <a:cs typeface="Times New Roman" panose="02020603050405020304" pitchFamily="18" charset="0"/>
                      </a:endParaRPr>
                    </a:p>
                    <a:p>
                      <a:pPr marL="228600" indent="266700" algn="just">
                        <a:lnSpc>
                          <a:spcPts val="1900"/>
                        </a:lnSpc>
                        <a:spcAft>
                          <a:spcPts val="0"/>
                        </a:spcAft>
                      </a:pPr>
                      <a:r>
                        <a:rPr lang="zh-CN" sz="2400" b="1" kern="100" dirty="0">
                          <a:solidFill>
                            <a:sysClr val="window" lastClr="FFFFFF"/>
                          </a:solidFill>
                          <a:effectLst/>
                          <a:latin typeface="Times New Roman" panose="02020603050405020304" pitchFamily="18" charset="0"/>
                          <a:ea typeface="宋体" panose="02010600030101010101" pitchFamily="2" charset="-122"/>
                          <a:cs typeface="Times New Roman" panose="02020603050405020304" pitchFamily="18" charset="0"/>
                        </a:rPr>
                        <a:t>②情节线</a:t>
                      </a:r>
                      <a:endParaRPr lang="zh-CN" sz="2400" b="1" kern="100" dirty="0">
                        <a:solidFill>
                          <a:sysClr val="window" lastClr="FFFFFF"/>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narVert">
                      <a:fgClr>
                        <a:srgbClr val="212745">
                          <a:lumMod val="75000"/>
                        </a:srgbClr>
                      </a:fgClr>
                      <a:bgClr>
                        <a:srgbClr val="188582"/>
                      </a:bgClr>
                    </a:pattFill>
                  </a:tcPr>
                </a:tc>
                <a:tc>
                  <a:txBody>
                    <a:bodyPr/>
                    <a:lstStyle/>
                    <a:p>
                      <a:pPr marL="228600" indent="266700" algn="just">
                        <a:lnSpc>
                          <a:spcPts val="1900"/>
                        </a:lnSpc>
                        <a:spcAft>
                          <a:spcPts val="0"/>
                        </a:spcAft>
                      </a:pPr>
                      <a:endParaRPr lang="en-US" altLang="zh-CN" sz="2400" b="1" kern="100" dirty="0">
                        <a:solidFill>
                          <a:sysClr val="window" lastClr="FFFFFF"/>
                        </a:solidFill>
                        <a:effectLst/>
                        <a:latin typeface="Times New Roman" panose="02020603050405020304" pitchFamily="18" charset="0"/>
                        <a:ea typeface="宋体" panose="02010600030101010101" pitchFamily="2" charset="-122"/>
                        <a:cs typeface="Times New Roman" panose="02020603050405020304" pitchFamily="18" charset="0"/>
                      </a:endParaRPr>
                    </a:p>
                    <a:p>
                      <a:pPr marL="228600" indent="266700" algn="just">
                        <a:lnSpc>
                          <a:spcPts val="1900"/>
                        </a:lnSpc>
                        <a:spcAft>
                          <a:spcPts val="0"/>
                        </a:spcAft>
                      </a:pPr>
                      <a:r>
                        <a:rPr lang="zh-CN" sz="2400" b="1" kern="100" dirty="0">
                          <a:solidFill>
                            <a:sysClr val="window" lastClr="FFFFFF"/>
                          </a:solidFill>
                          <a:effectLst/>
                          <a:latin typeface="Times New Roman" panose="02020603050405020304" pitchFamily="18" charset="0"/>
                          <a:ea typeface="宋体" panose="02010600030101010101" pitchFamily="2" charset="-122"/>
                          <a:cs typeface="Times New Roman" panose="02020603050405020304" pitchFamily="18" charset="0"/>
                        </a:rPr>
                        <a:t>③情感线</a:t>
                      </a:r>
                      <a:endParaRPr lang="zh-CN" sz="2400" b="1" kern="100" dirty="0">
                        <a:solidFill>
                          <a:sysClr val="window" lastClr="FFFFFF"/>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ashVert">
                      <a:fgClr>
                        <a:srgbClr val="212745">
                          <a:lumMod val="75000"/>
                        </a:srgbClr>
                      </a:fgClr>
                      <a:bgClr>
                        <a:srgbClr val="F14124">
                          <a:lumMod val="50000"/>
                        </a:srgbClr>
                      </a:bgClr>
                    </a:pattFill>
                  </a:tcPr>
                </a:tc>
              </a:tr>
              <a:tr h="1524000">
                <a:tc>
                  <a:txBody>
                    <a:bodyPr/>
                    <a:lstStyle/>
                    <a:p>
                      <a:pPr algn="l">
                        <a:lnSpc>
                          <a:spcPts val="2400"/>
                        </a:lnSpc>
                        <a:spcAft>
                          <a:spcPts val="0"/>
                        </a:spcAft>
                      </a:pPr>
                      <a:r>
                        <a:rPr lang="en-US" sz="2400" b="1" kern="100" dirty="0">
                          <a:solidFill>
                            <a:sysClr val="window" lastClr="FFFFFF"/>
                          </a:solidFill>
                          <a:effectLst/>
                          <a:latin typeface="Times New Roman" panose="02020603050405020304" pitchFamily="18" charset="0"/>
                          <a:ea typeface="宋体" panose="02010600030101010101" pitchFamily="2" charset="-122"/>
                          <a:cs typeface="Times New Roman" panose="02020603050405020304" pitchFamily="18" charset="0"/>
                        </a:rPr>
                        <a:t>farm house</a:t>
                      </a:r>
                      <a:r>
                        <a:rPr lang="zh-CN" sz="2400" b="1" kern="100" dirty="0">
                          <a:solidFill>
                            <a:sysClr val="window" lastClr="FFFFFF"/>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en-US" altLang="zh-CN" sz="2400" b="1" kern="100" dirty="0">
                        <a:solidFill>
                          <a:sysClr val="window" lastClr="FFFFFF"/>
                        </a:solidFill>
                        <a:effectLst/>
                        <a:latin typeface="Times New Roman" panose="02020603050405020304" pitchFamily="18" charset="0"/>
                        <a:ea typeface="宋体" panose="02010600030101010101" pitchFamily="2" charset="-122"/>
                        <a:cs typeface="Times New Roman" panose="02020603050405020304" pitchFamily="18" charset="0"/>
                      </a:endParaRPr>
                    </a:p>
                    <a:p>
                      <a:pPr algn="ctr">
                        <a:lnSpc>
                          <a:spcPts val="2400"/>
                        </a:lnSpc>
                        <a:spcAft>
                          <a:spcPts val="0"/>
                        </a:spcAft>
                      </a:pPr>
                      <a:endParaRPr lang="en-US" sz="2400" b="1" kern="100" dirty="0">
                        <a:solidFill>
                          <a:sysClr val="window" lastClr="FFFFFF"/>
                        </a:solidFill>
                        <a:effectLst/>
                        <a:latin typeface="Times New Roman" panose="02020603050405020304" pitchFamily="18" charset="0"/>
                        <a:ea typeface="宋体" panose="02010600030101010101" pitchFamily="2" charset="-122"/>
                        <a:cs typeface="Times New Roman" panose="02020603050405020304" pitchFamily="18" charset="0"/>
                      </a:endParaRPr>
                    </a:p>
                    <a:p>
                      <a:pPr algn="l">
                        <a:lnSpc>
                          <a:spcPts val="2400"/>
                        </a:lnSpc>
                        <a:spcAft>
                          <a:spcPts val="0"/>
                        </a:spcAft>
                      </a:pPr>
                      <a:r>
                        <a:rPr lang="en-US" sz="2400" b="1" kern="100" dirty="0">
                          <a:solidFill>
                            <a:sysClr val="window" lastClr="FFFFFF"/>
                          </a:solidFill>
                          <a:effectLst/>
                          <a:latin typeface="Times New Roman" panose="02020603050405020304" pitchFamily="18" charset="0"/>
                          <a:ea typeface="宋体" panose="02010600030101010101" pitchFamily="2" charset="-122"/>
                          <a:cs typeface="Times New Roman" panose="02020603050405020304" pitchFamily="18" charset="0"/>
                        </a:rPr>
                        <a:t>river</a:t>
                      </a:r>
                      <a:r>
                        <a:rPr lang="zh-CN" sz="2400" b="1" kern="100" dirty="0">
                          <a:solidFill>
                            <a:sysClr val="window" lastClr="FFFFFF"/>
                          </a:solidFill>
                          <a:effectLst/>
                          <a:latin typeface="Times New Roman" panose="02020603050405020304" pitchFamily="18" charset="0"/>
                          <a:ea typeface="宋体" panose="02010600030101010101" pitchFamily="2" charset="-122"/>
                          <a:cs typeface="Times New Roman" panose="02020603050405020304" pitchFamily="18" charset="0"/>
                        </a:rPr>
                        <a:t>，</a:t>
                      </a:r>
                      <a:r>
                        <a:rPr lang="zh-CN" sz="2400" b="1" kern="100" dirty="0">
                          <a:solidFill>
                            <a:sysClr val="window" lastClr="FFFFFF"/>
                          </a:solidFill>
                          <a:effectLst/>
                          <a:latin typeface="等线" panose="02010600030101010101" pitchFamily="2" charset="-122"/>
                          <a:ea typeface="Calibri" panose="020F0502020204030204" pitchFamily="34" charset="0"/>
                          <a:cs typeface="Times New Roman" panose="02020603050405020304" pitchFamily="18" charset="0"/>
                        </a:rPr>
                        <a:t> </a:t>
                      </a:r>
                      <a:r>
                        <a:rPr lang="en-US" sz="2400" b="1" kern="100" dirty="0">
                          <a:solidFill>
                            <a:sysClr val="window" lastClr="FFFFFF"/>
                          </a:solidFill>
                          <a:effectLst/>
                          <a:latin typeface="Times New Roman" panose="02020603050405020304" pitchFamily="18" charset="0"/>
                          <a:ea typeface="宋体" panose="02010600030101010101" pitchFamily="2" charset="-122"/>
                          <a:cs typeface="Times New Roman" panose="02020603050405020304" pitchFamily="18" charset="0"/>
                        </a:rPr>
                        <a:t>late</a:t>
                      </a:r>
                      <a:r>
                        <a:rPr lang="zh-CN" sz="2400" b="1" kern="100" dirty="0">
                          <a:solidFill>
                            <a:sysClr val="window" lastClr="FFFFFF"/>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en-US" altLang="zh-CN" sz="2400" b="1" kern="100" dirty="0">
                        <a:solidFill>
                          <a:sysClr val="window" lastClr="FFFFFF"/>
                        </a:solidFill>
                        <a:effectLst/>
                        <a:latin typeface="Times New Roman" panose="02020603050405020304" pitchFamily="18" charset="0"/>
                        <a:ea typeface="宋体" panose="02010600030101010101" pitchFamily="2" charset="-122"/>
                        <a:cs typeface="Times New Roman" panose="02020603050405020304" pitchFamily="18" charset="0"/>
                      </a:endParaRPr>
                    </a:p>
                    <a:p>
                      <a:pPr algn="ctr">
                        <a:lnSpc>
                          <a:spcPts val="2400"/>
                        </a:lnSpc>
                        <a:spcAft>
                          <a:spcPts val="0"/>
                        </a:spcAft>
                      </a:pPr>
                      <a:endParaRPr lang="en-US" sz="2400" b="1" kern="100" dirty="0">
                        <a:solidFill>
                          <a:sysClr val="window" lastClr="FFFFFF"/>
                        </a:solidFill>
                        <a:effectLst/>
                        <a:latin typeface="Times New Roman" panose="02020603050405020304" pitchFamily="18" charset="0"/>
                        <a:ea typeface="宋体" panose="02010600030101010101" pitchFamily="2" charset="-122"/>
                        <a:cs typeface="Times New Roman" panose="02020603050405020304" pitchFamily="18" charset="0"/>
                      </a:endParaRPr>
                    </a:p>
                    <a:p>
                      <a:pPr algn="l">
                        <a:lnSpc>
                          <a:spcPts val="2400"/>
                        </a:lnSpc>
                        <a:spcAft>
                          <a:spcPts val="0"/>
                        </a:spcAft>
                      </a:pPr>
                      <a:r>
                        <a:rPr lang="en-US" sz="2400" b="1" kern="100" dirty="0">
                          <a:solidFill>
                            <a:sysClr val="window" lastClr="FFFFFF"/>
                          </a:solidFill>
                          <a:effectLst/>
                          <a:latin typeface="Times New Roman" panose="02020603050405020304" pitchFamily="18" charset="0"/>
                          <a:ea typeface="宋体" panose="02010600030101010101" pitchFamily="2" charset="-122"/>
                          <a:cs typeface="Times New Roman" panose="02020603050405020304" pitchFamily="18" charset="0"/>
                        </a:rPr>
                        <a:t>track</a:t>
                      </a:r>
                      <a:endParaRPr lang="zh-CN" sz="2400" b="1" kern="100" dirty="0">
                        <a:solidFill>
                          <a:sysClr val="window" lastClr="FFFFFF"/>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ltVert">
                      <a:fgClr>
                        <a:srgbClr val="212745">
                          <a:lumMod val="75000"/>
                        </a:srgbClr>
                      </a:fgClr>
                      <a:bgClr>
                        <a:srgbClr val="639541"/>
                      </a:bgClr>
                    </a:pattFill>
                  </a:tcPr>
                </a:tc>
                <a:tc>
                  <a:txBody>
                    <a:bodyPr/>
                    <a:lstStyle/>
                    <a:p>
                      <a:pPr algn="ctr">
                        <a:lnSpc>
                          <a:spcPts val="2400"/>
                        </a:lnSpc>
                        <a:spcAft>
                          <a:spcPts val="0"/>
                        </a:spcAft>
                      </a:pPr>
                      <a:r>
                        <a:rPr lang="en-US" sz="2400" b="1" kern="100" dirty="0">
                          <a:solidFill>
                            <a:sysClr val="window" lastClr="FFFFFF"/>
                          </a:solidFill>
                          <a:effectLst/>
                          <a:latin typeface="Times New Roman" panose="02020603050405020304" pitchFamily="18" charset="0"/>
                          <a:ea typeface="宋体" panose="02010600030101010101" pitchFamily="2" charset="-122"/>
                          <a:cs typeface="Times New Roman" panose="02020603050405020304" pitchFamily="18" charset="0"/>
                        </a:rPr>
                        <a:t>dad</a:t>
                      </a:r>
                      <a:r>
                        <a:rPr lang="zh-CN" sz="2400" b="1" kern="100" dirty="0">
                          <a:solidFill>
                            <a:sysClr val="window" lastClr="FFFFFF"/>
                          </a:solidFill>
                          <a:effectLst/>
                          <a:latin typeface="Times New Roman" panose="02020603050405020304" pitchFamily="18" charset="0"/>
                          <a:ea typeface="宋体" panose="02010600030101010101" pitchFamily="2" charset="-122"/>
                          <a:cs typeface="Times New Roman" panose="02020603050405020304" pitchFamily="18" charset="0"/>
                        </a:rPr>
                        <a:t>，</a:t>
                      </a:r>
                      <a:r>
                        <a:rPr lang="en-US" sz="2400" b="1" kern="100" dirty="0">
                          <a:solidFill>
                            <a:sysClr val="window" lastClr="FFFFFF"/>
                          </a:solidFill>
                          <a:effectLst/>
                          <a:latin typeface="Times New Roman" panose="02020603050405020304" pitchFamily="18" charset="0"/>
                          <a:ea typeface="宋体" panose="02010600030101010101" pitchFamily="2" charset="-122"/>
                          <a:cs typeface="Times New Roman" panose="02020603050405020304" pitchFamily="18" charset="0"/>
                        </a:rPr>
                        <a:t>Uncle Paul</a:t>
                      </a:r>
                      <a:r>
                        <a:rPr lang="zh-CN" sz="2400" b="1" kern="100" dirty="0">
                          <a:solidFill>
                            <a:sysClr val="window" lastClr="FFFFFF"/>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en-US" altLang="zh-CN" sz="2400" b="1" kern="100" dirty="0">
                        <a:solidFill>
                          <a:sysClr val="window" lastClr="FFFFFF"/>
                        </a:solidFill>
                        <a:effectLst/>
                        <a:latin typeface="Times New Roman" panose="02020603050405020304" pitchFamily="18" charset="0"/>
                        <a:ea typeface="宋体" panose="02010600030101010101" pitchFamily="2" charset="-122"/>
                        <a:cs typeface="Times New Roman" panose="02020603050405020304" pitchFamily="18" charset="0"/>
                      </a:endParaRPr>
                    </a:p>
                    <a:p>
                      <a:pPr algn="ctr">
                        <a:lnSpc>
                          <a:spcPts val="2400"/>
                        </a:lnSpc>
                        <a:spcAft>
                          <a:spcPts val="0"/>
                        </a:spcAft>
                      </a:pPr>
                      <a:endParaRPr lang="en-US" sz="2400" b="1" kern="100" dirty="0">
                        <a:solidFill>
                          <a:sysClr val="window" lastClr="FFFFFF"/>
                        </a:solidFill>
                        <a:effectLst/>
                        <a:latin typeface="Times New Roman" panose="02020603050405020304" pitchFamily="18" charset="0"/>
                        <a:ea typeface="宋体" panose="02010600030101010101" pitchFamily="2" charset="-122"/>
                        <a:cs typeface="Times New Roman" panose="02020603050405020304" pitchFamily="18" charset="0"/>
                      </a:endParaRPr>
                    </a:p>
                    <a:p>
                      <a:pPr algn="ctr">
                        <a:lnSpc>
                          <a:spcPts val="2400"/>
                        </a:lnSpc>
                        <a:spcAft>
                          <a:spcPts val="0"/>
                        </a:spcAft>
                      </a:pPr>
                      <a:r>
                        <a:rPr lang="en-US" sz="2400" b="1" kern="100" dirty="0">
                          <a:solidFill>
                            <a:sysClr val="window" lastClr="FFFFFF"/>
                          </a:solidFill>
                          <a:effectLst/>
                          <a:latin typeface="Times New Roman" panose="02020603050405020304" pitchFamily="18" charset="0"/>
                          <a:ea typeface="宋体" panose="02010600030101010101" pitchFamily="2" charset="-122"/>
                          <a:cs typeface="Times New Roman" panose="02020603050405020304" pitchFamily="18" charset="0"/>
                        </a:rPr>
                        <a:t>feed </a:t>
                      </a:r>
                      <a:r>
                        <a:rPr lang="zh-CN" sz="2400" b="1" kern="100" dirty="0">
                          <a:solidFill>
                            <a:sysClr val="window" lastClr="FFFFFF"/>
                          </a:solidFill>
                          <a:effectLst/>
                          <a:latin typeface="Times New Roman" panose="02020603050405020304" pitchFamily="18" charset="0"/>
                          <a:ea typeface="宋体" panose="02010600030101010101" pitchFamily="2" charset="-122"/>
                          <a:cs typeface="Times New Roman" panose="02020603050405020304" pitchFamily="18" charset="0"/>
                        </a:rPr>
                        <a:t>，</a:t>
                      </a:r>
                      <a:r>
                        <a:rPr lang="en-US" sz="2400" b="1" kern="100" dirty="0">
                          <a:solidFill>
                            <a:sysClr val="window" lastClr="FFFFFF"/>
                          </a:solidFill>
                          <a:effectLst/>
                          <a:latin typeface="Times New Roman" panose="02020603050405020304" pitchFamily="18" charset="0"/>
                          <a:ea typeface="宋体" panose="02010600030101010101" pitchFamily="2" charset="-122"/>
                          <a:cs typeface="Times New Roman" panose="02020603050405020304" pitchFamily="18" charset="0"/>
                        </a:rPr>
                        <a:t>the sheep</a:t>
                      </a:r>
                      <a:r>
                        <a:rPr lang="zh-CN" sz="2400" b="1" kern="100" dirty="0">
                          <a:solidFill>
                            <a:sysClr val="window" lastClr="FFFFFF"/>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en-US" altLang="zh-CN" sz="2400" b="1" kern="100" dirty="0">
                        <a:solidFill>
                          <a:sysClr val="window" lastClr="FFFFFF"/>
                        </a:solidFill>
                        <a:effectLst/>
                        <a:latin typeface="Times New Roman" panose="02020603050405020304" pitchFamily="18" charset="0"/>
                        <a:ea typeface="宋体" panose="02010600030101010101" pitchFamily="2" charset="-122"/>
                        <a:cs typeface="Times New Roman" panose="02020603050405020304" pitchFamily="18" charset="0"/>
                      </a:endParaRPr>
                    </a:p>
                    <a:p>
                      <a:pPr algn="ctr">
                        <a:lnSpc>
                          <a:spcPts val="2400"/>
                        </a:lnSpc>
                        <a:spcAft>
                          <a:spcPts val="0"/>
                        </a:spcAft>
                      </a:pPr>
                      <a:endParaRPr lang="en-US" sz="2400" b="1" kern="100" dirty="0">
                        <a:solidFill>
                          <a:sysClr val="window" lastClr="FFFFFF"/>
                        </a:solidFill>
                        <a:effectLst/>
                        <a:latin typeface="Times New Roman" panose="02020603050405020304" pitchFamily="18" charset="0"/>
                        <a:ea typeface="宋体" panose="02010600030101010101" pitchFamily="2" charset="-122"/>
                        <a:cs typeface="Times New Roman" panose="02020603050405020304" pitchFamily="18" charset="0"/>
                      </a:endParaRPr>
                    </a:p>
                    <a:p>
                      <a:pPr algn="ctr">
                        <a:lnSpc>
                          <a:spcPts val="2400"/>
                        </a:lnSpc>
                        <a:spcAft>
                          <a:spcPts val="0"/>
                        </a:spcAft>
                      </a:pPr>
                      <a:r>
                        <a:rPr lang="en-US" sz="2400" b="1" kern="100" dirty="0">
                          <a:solidFill>
                            <a:sysClr val="window" lastClr="FFFFFF"/>
                          </a:solidFill>
                          <a:effectLst/>
                          <a:latin typeface="Times New Roman" panose="02020603050405020304" pitchFamily="18" charset="0"/>
                          <a:ea typeface="宋体" panose="02010600030101010101" pitchFamily="2" charset="-122"/>
                          <a:cs typeface="Times New Roman" panose="02020603050405020304" pitchFamily="18" charset="0"/>
                        </a:rPr>
                        <a:t>get lost</a:t>
                      </a:r>
                      <a:r>
                        <a:rPr lang="zh-CN" sz="2400" b="1" kern="100" dirty="0">
                          <a:solidFill>
                            <a:sysClr val="window" lastClr="FFFFFF"/>
                          </a:solidFill>
                          <a:effectLst/>
                          <a:latin typeface="Times New Roman" panose="02020603050405020304" pitchFamily="18" charset="0"/>
                          <a:ea typeface="宋体" panose="02010600030101010101" pitchFamily="2" charset="-122"/>
                          <a:cs typeface="Times New Roman" panose="02020603050405020304" pitchFamily="18" charset="0"/>
                        </a:rPr>
                        <a:t>，</a:t>
                      </a:r>
                      <a:r>
                        <a:rPr lang="en-US" sz="2400" b="1" kern="100" dirty="0">
                          <a:solidFill>
                            <a:sysClr val="window" lastClr="FFFFFF"/>
                          </a:solidFill>
                          <a:effectLst/>
                          <a:latin typeface="Times New Roman" panose="02020603050405020304" pitchFamily="18" charset="0"/>
                          <a:ea typeface="宋体" panose="02010600030101010101" pitchFamily="2" charset="-122"/>
                          <a:cs typeface="Times New Roman" panose="02020603050405020304" pitchFamily="18" charset="0"/>
                        </a:rPr>
                        <a:t>sight</a:t>
                      </a:r>
                      <a:endParaRPr lang="zh-CN" sz="2400" b="1" kern="100" dirty="0">
                        <a:solidFill>
                          <a:sysClr val="window" lastClr="FFFFFF"/>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narVert">
                      <a:fgClr>
                        <a:srgbClr val="212745">
                          <a:lumMod val="75000"/>
                        </a:srgbClr>
                      </a:fgClr>
                      <a:bgClr>
                        <a:srgbClr val="188582"/>
                      </a:bgClr>
                    </a:pattFill>
                  </a:tcPr>
                </a:tc>
                <a:tc>
                  <a:txBody>
                    <a:bodyPr/>
                    <a:lstStyle/>
                    <a:p>
                      <a:pPr algn="just">
                        <a:lnSpc>
                          <a:spcPts val="1900"/>
                        </a:lnSpc>
                        <a:spcAft>
                          <a:spcPts val="0"/>
                        </a:spcAft>
                      </a:pPr>
                      <a:r>
                        <a:rPr lang="en-US" sz="2400" b="1" kern="100" dirty="0">
                          <a:solidFill>
                            <a:sysClr val="window" lastClr="FFFFFF"/>
                          </a:solidFill>
                          <a:effectLst/>
                          <a:latin typeface="Times New Roman" panose="02020603050405020304" pitchFamily="18" charset="0"/>
                          <a:ea typeface="宋体" panose="02010600030101010101" pitchFamily="2" charset="-122"/>
                          <a:cs typeface="Times New Roman" panose="02020603050405020304" pitchFamily="18" charset="0"/>
                        </a:rPr>
                        <a:t> </a:t>
                      </a:r>
                      <a:endParaRPr lang="zh-CN" sz="2400" b="1" kern="100" dirty="0">
                        <a:solidFill>
                          <a:sysClr val="window" lastClr="FFFFFF"/>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ashVert">
                      <a:fgClr>
                        <a:srgbClr val="212745">
                          <a:lumMod val="75000"/>
                        </a:srgbClr>
                      </a:fgClr>
                      <a:bgClr>
                        <a:srgbClr val="F14124">
                          <a:lumMod val="50000"/>
                        </a:srgbClr>
                      </a:bgClr>
                    </a:pattFill>
                  </a:tcPr>
                </a:tc>
              </a:tr>
              <a:tr h="796290">
                <a:tc gridSpan="3">
                  <a:txBody>
                    <a:bodyPr/>
                    <a:lstStyle/>
                    <a:p>
                      <a:pPr algn="just">
                        <a:lnSpc>
                          <a:spcPts val="1900"/>
                        </a:lnSpc>
                        <a:spcAft>
                          <a:spcPts val="0"/>
                        </a:spcAft>
                      </a:pPr>
                      <a:endParaRPr lang="en-US" sz="2400" b="1" i="1" kern="100" dirty="0">
                        <a:solidFill>
                          <a:sysClr val="window" lastClr="FFFFFF"/>
                        </a:solidFill>
                        <a:effectLst/>
                        <a:latin typeface="Times New Roman" panose="02020603050405020304" pitchFamily="18" charset="0"/>
                        <a:ea typeface="宋体" panose="02010600030101010101" pitchFamily="2" charset="-122"/>
                        <a:cs typeface="Times New Roman" panose="02020603050405020304" pitchFamily="18" charset="0"/>
                      </a:endParaRPr>
                    </a:p>
                    <a:p>
                      <a:pPr algn="just">
                        <a:lnSpc>
                          <a:spcPts val="1900"/>
                        </a:lnSpc>
                        <a:spcAft>
                          <a:spcPts val="0"/>
                        </a:spcAft>
                      </a:pPr>
                      <a:r>
                        <a:rPr lang="en-US" sz="2400" b="1" i="1" kern="100" dirty="0">
                          <a:solidFill>
                            <a:sysClr val="window" lastClr="FFFFFF"/>
                          </a:solidFill>
                          <a:effectLst/>
                          <a:latin typeface="Times New Roman" panose="02020603050405020304" pitchFamily="18" charset="0"/>
                          <a:ea typeface="宋体" panose="02010600030101010101" pitchFamily="2" charset="-122"/>
                          <a:cs typeface="Times New Roman" panose="02020603050405020304" pitchFamily="18" charset="0"/>
                        </a:rPr>
                        <a:t>Suddenly a little rabbit jumped out </a:t>
                      </a:r>
                      <a:r>
                        <a:rPr lang="en-US" sz="2400" b="1" i="1" kern="100" dirty="0">
                          <a:solidFill>
                            <a:srgbClr val="FFFF00"/>
                          </a:solidFill>
                          <a:effectLst/>
                          <a:latin typeface="Times New Roman" panose="02020603050405020304" pitchFamily="18" charset="0"/>
                          <a:ea typeface="宋体" panose="02010600030101010101" pitchFamily="2" charset="-122"/>
                          <a:cs typeface="Times New Roman" panose="02020603050405020304" pitchFamily="18" charset="0"/>
                        </a:rPr>
                        <a:t>in front of my horse</a:t>
                      </a:r>
                      <a:r>
                        <a:rPr lang="en-US" sz="2400" b="1" i="1" kern="100" dirty="0">
                          <a:solidFill>
                            <a:sysClr val="window" lastClr="FFFFFF"/>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sz="2400" b="1" kern="100" dirty="0">
                        <a:solidFill>
                          <a:sysClr val="window" lastClr="FFFFFF"/>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90">
                      <a:fgClr>
                        <a:srgbClr val="212745">
                          <a:lumMod val="75000"/>
                        </a:srgbClr>
                      </a:fgClr>
                      <a:bgClr>
                        <a:sysClr val="window" lastClr="FFFFFF"/>
                      </a:bgClr>
                    </a:pattFill>
                  </a:tcPr>
                </a:tc>
                <a:tc hMerge="1">
                  <a:tcPr/>
                </a:tc>
                <a:tc hMerge="1">
                  <a:tcPr/>
                </a:tc>
              </a:tr>
              <a:tr h="924560">
                <a:tc gridSpan="3">
                  <a:txBody>
                    <a:bodyPr/>
                    <a:lstStyle/>
                    <a:p>
                      <a:pPr algn="just">
                        <a:lnSpc>
                          <a:spcPts val="1900"/>
                        </a:lnSpc>
                        <a:spcAft>
                          <a:spcPts val="0"/>
                        </a:spcAft>
                      </a:pPr>
                      <a:endParaRPr lang="en-US" sz="2400" b="1" i="1" kern="100" dirty="0">
                        <a:solidFill>
                          <a:sysClr val="window" lastClr="FFFFFF"/>
                        </a:solidFill>
                        <a:effectLst/>
                        <a:latin typeface="Times New Roman" panose="02020603050405020304" pitchFamily="18" charset="0"/>
                        <a:ea typeface="宋体" panose="02010600030101010101" pitchFamily="2" charset="-122"/>
                        <a:cs typeface="Times New Roman" panose="02020603050405020304" pitchFamily="18" charset="0"/>
                      </a:endParaRPr>
                    </a:p>
                    <a:p>
                      <a:pPr algn="just">
                        <a:lnSpc>
                          <a:spcPts val="1900"/>
                        </a:lnSpc>
                        <a:spcAft>
                          <a:spcPts val="0"/>
                        </a:spcAft>
                      </a:pPr>
                      <a:endParaRPr lang="en-US" sz="2400" b="1" i="1" kern="100" dirty="0">
                        <a:solidFill>
                          <a:sysClr val="window" lastClr="FFFFFF"/>
                        </a:solidFill>
                        <a:effectLst/>
                        <a:latin typeface="Times New Roman" panose="02020603050405020304" pitchFamily="18" charset="0"/>
                        <a:ea typeface="宋体" panose="02010600030101010101" pitchFamily="2" charset="-122"/>
                        <a:cs typeface="Times New Roman" panose="02020603050405020304" pitchFamily="18" charset="0"/>
                      </a:endParaRPr>
                    </a:p>
                    <a:p>
                      <a:pPr algn="just">
                        <a:lnSpc>
                          <a:spcPts val="1900"/>
                        </a:lnSpc>
                        <a:spcAft>
                          <a:spcPts val="0"/>
                        </a:spcAft>
                      </a:pPr>
                      <a:r>
                        <a:rPr lang="en-US" sz="2400" b="1" i="1" kern="100" dirty="0">
                          <a:solidFill>
                            <a:sysClr val="window" lastClr="FFFFFF"/>
                          </a:solidFill>
                          <a:effectLst/>
                          <a:latin typeface="Times New Roman" panose="02020603050405020304" pitchFamily="18" charset="0"/>
                          <a:ea typeface="宋体" panose="02010600030101010101" pitchFamily="2" charset="-122"/>
                          <a:cs typeface="Times New Roman" panose="02020603050405020304" pitchFamily="18" charset="0"/>
                        </a:rPr>
                        <a:t>We had no idea where we were and it was </a:t>
                      </a:r>
                      <a:r>
                        <a:rPr lang="en-US" sz="2400" b="1" i="1" kern="100" dirty="0">
                          <a:solidFill>
                            <a:srgbClr val="FFFF00"/>
                          </a:solidFill>
                          <a:effectLst/>
                          <a:latin typeface="Times New Roman" panose="02020603050405020304" pitchFamily="18" charset="0"/>
                          <a:ea typeface="宋体" panose="02010600030101010101" pitchFamily="2" charset="-122"/>
                          <a:cs typeface="Times New Roman" panose="02020603050405020304" pitchFamily="18" charset="0"/>
                        </a:rPr>
                        <a:t>getting dark</a:t>
                      </a:r>
                      <a:r>
                        <a:rPr lang="en-US" sz="2400" b="1" i="1" kern="100" dirty="0">
                          <a:solidFill>
                            <a:sysClr val="window" lastClr="FFFFFF"/>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sz="2400" b="1" kern="100" dirty="0">
                        <a:solidFill>
                          <a:sysClr val="window" lastClr="FFFFFF"/>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80">
                      <a:fgClr>
                        <a:srgbClr val="212745">
                          <a:lumMod val="75000"/>
                        </a:srgbClr>
                      </a:fgClr>
                      <a:bgClr>
                        <a:srgbClr val="002060"/>
                      </a:bgClr>
                    </a:pattFill>
                  </a:tcPr>
                </a:tc>
                <a:tc hMerge="1">
                  <a:tcPr/>
                </a:tc>
                <a:tc hMerge="1">
                  <a:tcPr/>
                </a:tc>
              </a:tr>
            </a:tbl>
          </a:graphicData>
        </a:graphic>
      </p:graphicFrame>
      <p:sp>
        <p:nvSpPr>
          <p:cNvPr id="25" name="箭头: 下 3"/>
          <p:cNvSpPr/>
          <p:nvPr/>
        </p:nvSpPr>
        <p:spPr>
          <a:xfrm>
            <a:off x="4173654" y="2075515"/>
            <a:ext cx="288032" cy="1512168"/>
          </a:xfrm>
          <a:prstGeom prst="downArrow">
            <a:avLst/>
          </a:prstGeom>
          <a:solidFill>
            <a:srgbClr val="5DCEAF"/>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lstStyle/>
          <a:p>
            <a:pPr algn="ctr" defTabSz="1219200">
              <a:defRPr/>
            </a:pPr>
            <a:r>
              <a:rPr lang="zh-CN" altLang="en-US" sz="1400" b="1" dirty="0">
                <a:solidFill>
                  <a:srgbClr val="002060"/>
                </a:solidFill>
                <a:latin typeface="Times New Roman" panose="02020603050405020304"/>
                <a:ea typeface="微软雅黑" panose="020B0503020204020204" pitchFamily="34" charset="-122"/>
              </a:rPr>
              <a:t>明线</a:t>
            </a:r>
            <a:endParaRPr lang="zh-CN" altLang="en-US" sz="1400" b="1" dirty="0">
              <a:solidFill>
                <a:srgbClr val="002060"/>
              </a:solidFill>
              <a:latin typeface="Times New Roman" panose="02020603050405020304"/>
              <a:ea typeface="微软雅黑" panose="020B0503020204020204" pitchFamily="34" charset="-122"/>
            </a:endParaRPr>
          </a:p>
        </p:txBody>
      </p:sp>
      <p:sp>
        <p:nvSpPr>
          <p:cNvPr id="28" name="箭头: 下 4"/>
          <p:cNvSpPr/>
          <p:nvPr/>
        </p:nvSpPr>
        <p:spPr>
          <a:xfrm>
            <a:off x="9587300" y="2075515"/>
            <a:ext cx="288032" cy="1512168"/>
          </a:xfrm>
          <a:prstGeom prst="downArrow">
            <a:avLst/>
          </a:prstGeom>
          <a:solidFill>
            <a:srgbClr val="5DCEAF"/>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lstStyle/>
          <a:p>
            <a:pPr algn="ctr" defTabSz="1219200">
              <a:defRPr/>
            </a:pPr>
            <a:r>
              <a:rPr lang="zh-CN" altLang="en-US" sz="1400" b="1" dirty="0">
                <a:solidFill>
                  <a:srgbClr val="002060"/>
                </a:solidFill>
                <a:latin typeface="Times New Roman" panose="02020603050405020304"/>
                <a:ea typeface="微软雅黑" panose="020B0503020204020204" pitchFamily="34" charset="-122"/>
              </a:rPr>
              <a:t>暗线</a:t>
            </a:r>
            <a:endParaRPr lang="zh-CN" altLang="en-US" sz="1400" b="1" dirty="0">
              <a:solidFill>
                <a:srgbClr val="002060"/>
              </a:solidFill>
              <a:latin typeface="Times New Roman" panose="02020603050405020304"/>
              <a:ea typeface="微软雅黑" panose="020B0503020204020204" pitchFamily="34" charset="-122"/>
            </a:endParaRPr>
          </a:p>
        </p:txBody>
      </p:sp>
      <p:sp>
        <p:nvSpPr>
          <p:cNvPr id="29" name="箭头: 下 5"/>
          <p:cNvSpPr/>
          <p:nvPr/>
        </p:nvSpPr>
        <p:spPr>
          <a:xfrm>
            <a:off x="7024493" y="2075515"/>
            <a:ext cx="288032" cy="1512168"/>
          </a:xfrm>
          <a:prstGeom prst="downArrow">
            <a:avLst/>
          </a:prstGeom>
          <a:solidFill>
            <a:srgbClr val="5DCEAF"/>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lstStyle/>
          <a:p>
            <a:pPr algn="ctr" defTabSz="1219200">
              <a:defRPr/>
            </a:pPr>
            <a:r>
              <a:rPr lang="zh-CN" altLang="en-US" sz="1400" b="1" dirty="0">
                <a:solidFill>
                  <a:srgbClr val="002060"/>
                </a:solidFill>
                <a:latin typeface="Times New Roman" panose="02020603050405020304"/>
                <a:ea typeface="微软雅黑" panose="020B0503020204020204" pitchFamily="34" charset="-122"/>
              </a:rPr>
              <a:t>明线</a:t>
            </a:r>
            <a:endParaRPr lang="zh-CN" altLang="en-US" sz="1400" b="1" dirty="0">
              <a:solidFill>
                <a:srgbClr val="002060"/>
              </a:solidFill>
              <a:latin typeface="Times New Roman" panose="02020603050405020304"/>
              <a:ea typeface="微软雅黑" panose="020B0503020204020204" pitchFamily="34" charset="-122"/>
            </a:endParaRPr>
          </a:p>
        </p:txBody>
      </p:sp>
      <p:cxnSp>
        <p:nvCxnSpPr>
          <p:cNvPr id="34" name="直接连接符 33"/>
          <p:cNvCxnSpPr/>
          <p:nvPr/>
        </p:nvCxnSpPr>
        <p:spPr>
          <a:xfrm>
            <a:off x="4630310" y="2559643"/>
            <a:ext cx="744675" cy="0"/>
          </a:xfrm>
          <a:prstGeom prst="line">
            <a:avLst/>
          </a:prstGeom>
          <a:ln w="57150"/>
        </p:spPr>
        <p:style>
          <a:lnRef idx="1">
            <a:srgbClr val="FF8021"/>
          </a:lnRef>
          <a:fillRef idx="0">
            <a:srgbClr val="FF8021"/>
          </a:fillRef>
          <a:effectRef idx="0">
            <a:srgbClr val="FF8021"/>
          </a:effectRef>
          <a:fontRef idx="minor">
            <a:sysClr val="windowText" lastClr="000000"/>
          </a:fontRef>
        </p:style>
      </p:cxnSp>
      <p:cxnSp>
        <p:nvCxnSpPr>
          <p:cNvPr id="38" name="直接连接符 37"/>
          <p:cNvCxnSpPr/>
          <p:nvPr/>
        </p:nvCxnSpPr>
        <p:spPr>
          <a:xfrm>
            <a:off x="5638424" y="2559643"/>
            <a:ext cx="1224136" cy="0"/>
          </a:xfrm>
          <a:prstGeom prst="line">
            <a:avLst/>
          </a:prstGeom>
          <a:ln w="57150"/>
        </p:spPr>
        <p:style>
          <a:lnRef idx="1">
            <a:srgbClr val="FF8021"/>
          </a:lnRef>
          <a:fillRef idx="0">
            <a:srgbClr val="FF8021"/>
          </a:fillRef>
          <a:effectRef idx="0">
            <a:srgbClr val="FF8021"/>
          </a:effectRef>
          <a:fontRef idx="minor">
            <a:sysClr val="windowText" lastClr="000000"/>
          </a:fontRef>
        </p:style>
      </p:cxnSp>
      <p:cxnSp>
        <p:nvCxnSpPr>
          <p:cNvPr id="46" name="直接连接符 45"/>
          <p:cNvCxnSpPr/>
          <p:nvPr/>
        </p:nvCxnSpPr>
        <p:spPr>
          <a:xfrm>
            <a:off x="5006279" y="3462870"/>
            <a:ext cx="923807" cy="0"/>
          </a:xfrm>
          <a:prstGeom prst="line">
            <a:avLst/>
          </a:prstGeom>
          <a:ln w="57150"/>
        </p:spPr>
        <p:style>
          <a:lnRef idx="1">
            <a:srgbClr val="FF8021"/>
          </a:lnRef>
          <a:fillRef idx="0">
            <a:srgbClr val="FF8021"/>
          </a:fillRef>
          <a:effectRef idx="0">
            <a:srgbClr val="FF8021"/>
          </a:effectRef>
          <a:fontRef idx="minor">
            <a:sysClr val="windowText" lastClr="000000"/>
          </a:fontRef>
        </p:style>
      </p:cxnSp>
      <p:cxnSp>
        <p:nvCxnSpPr>
          <p:cNvPr id="47" name="直接连接符 46"/>
          <p:cNvCxnSpPr/>
          <p:nvPr/>
        </p:nvCxnSpPr>
        <p:spPr>
          <a:xfrm>
            <a:off x="6117884" y="3462870"/>
            <a:ext cx="744675" cy="0"/>
          </a:xfrm>
          <a:prstGeom prst="line">
            <a:avLst/>
          </a:prstGeom>
          <a:ln w="57150"/>
        </p:spPr>
        <p:style>
          <a:lnRef idx="1">
            <a:srgbClr val="FF8021"/>
          </a:lnRef>
          <a:fillRef idx="0">
            <a:srgbClr val="FF8021"/>
          </a:fillRef>
          <a:effectRef idx="0">
            <a:srgbClr val="FF8021"/>
          </a:effectRef>
          <a:fontRef idx="minor">
            <a:sysClr val="windowText" lastClr="000000"/>
          </a:fontRef>
        </p:style>
      </p:cxnSp>
      <p:sp>
        <p:nvSpPr>
          <p:cNvPr id="48" name="对话气泡: 圆角矩形 17"/>
          <p:cNvSpPr/>
          <p:nvPr/>
        </p:nvSpPr>
        <p:spPr>
          <a:xfrm>
            <a:off x="993140" y="5636895"/>
            <a:ext cx="2787650" cy="649605"/>
          </a:xfrm>
          <a:prstGeom prst="wedgeRoundRectCallout">
            <a:avLst>
              <a:gd name="adj1" fmla="val -20833"/>
              <a:gd name="adj2" fmla="val -111546"/>
              <a:gd name="adj3" fmla="val 16667"/>
            </a:avLst>
          </a:prstGeom>
          <a:solidFill>
            <a:srgbClr val="5DCEAF"/>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lstStyle/>
          <a:p>
            <a:pPr algn="ctr" defTabSz="1219200">
              <a:defRPr/>
            </a:pPr>
            <a:endParaRPr lang="zh-CN" altLang="en-US">
              <a:solidFill>
                <a:prstClr val="white"/>
              </a:solidFill>
              <a:latin typeface="Times New Roman" panose="02020603050405020304"/>
              <a:ea typeface="微软雅黑" panose="020B0503020204020204" pitchFamily="34" charset="-122"/>
            </a:endParaRPr>
          </a:p>
        </p:txBody>
      </p:sp>
      <p:sp>
        <p:nvSpPr>
          <p:cNvPr id="49" name="矩形 48"/>
          <p:cNvSpPr/>
          <p:nvPr/>
        </p:nvSpPr>
        <p:spPr>
          <a:xfrm>
            <a:off x="1054100" y="5671820"/>
            <a:ext cx="2726690" cy="579755"/>
          </a:xfrm>
          <a:prstGeom prst="rect">
            <a:avLst/>
          </a:prstGeom>
          <a:solidFill>
            <a:srgbClr val="5DCEAF"/>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lstStyle/>
          <a:p>
            <a:pPr defTabSz="1219200">
              <a:defRPr/>
            </a:pPr>
            <a:r>
              <a:rPr lang="zh-CN" altLang="en-US" b="1" dirty="0">
                <a:solidFill>
                  <a:srgbClr val="002060"/>
                </a:solidFill>
                <a:latin typeface="Times New Roman" panose="02020603050405020304"/>
                <a:ea typeface="微软雅黑" panose="020B0503020204020204" pitchFamily="34" charset="-122"/>
              </a:rPr>
              <a:t>特别关注两个段首句！</a:t>
            </a:r>
            <a:endParaRPr lang="zh-CN" altLang="en-US" b="1" dirty="0">
              <a:solidFill>
                <a:srgbClr val="002060"/>
              </a:solidFill>
              <a:latin typeface="Times New Roman" panose="02020603050405020304"/>
              <a:ea typeface="微软雅黑" panose="020B0503020204020204" pitchFamily="34" charset="-122"/>
            </a:endParaRPr>
          </a:p>
          <a:p>
            <a:pPr defTabSz="1219200">
              <a:defRPr/>
            </a:pPr>
            <a:r>
              <a:rPr lang="zh-CN" altLang="en-US" b="1" dirty="0">
                <a:solidFill>
                  <a:srgbClr val="002060"/>
                </a:solidFill>
                <a:latin typeface="Times New Roman" panose="02020603050405020304"/>
                <a:ea typeface="微软雅黑" panose="020B0503020204020204" pitchFamily="34" charset="-122"/>
              </a:rPr>
              <a:t>形成问题链推动情节发展。</a:t>
            </a:r>
            <a:endParaRPr lang="zh-CN" altLang="en-US" b="1" dirty="0">
              <a:solidFill>
                <a:srgbClr val="002060"/>
              </a:solidFill>
              <a:latin typeface="Times New Roman" panose="02020603050405020304"/>
              <a:ea typeface="微软雅黑" panose="020B0503020204020204" pitchFamily="34" charset="-122"/>
            </a:endParaRPr>
          </a:p>
        </p:txBody>
      </p:sp>
      <p:sp>
        <p:nvSpPr>
          <p:cNvPr id="50" name="矩形 49"/>
          <p:cNvSpPr/>
          <p:nvPr/>
        </p:nvSpPr>
        <p:spPr>
          <a:xfrm>
            <a:off x="5438972" y="4400008"/>
            <a:ext cx="2492375" cy="414020"/>
          </a:xfrm>
          <a:prstGeom prst="rect">
            <a:avLst/>
          </a:prstGeom>
          <a:solidFill>
            <a:srgbClr val="4AA44A"/>
          </a:solidFill>
        </p:spPr>
        <p:txBody>
          <a:bodyPr wrap="none">
            <a:spAutoFit/>
          </a:bodyPr>
          <a:lstStyle/>
          <a:p>
            <a:r>
              <a:rPr lang="en-US" altLang="zh-CN" sz="2100" b="1" dirty="0"/>
              <a:t>How did we get lost?</a:t>
            </a:r>
            <a:endParaRPr lang="en-US" altLang="zh-CN" sz="2100" b="1" dirty="0"/>
          </a:p>
        </p:txBody>
      </p:sp>
      <p:sp>
        <p:nvSpPr>
          <p:cNvPr id="51" name="矩形 50"/>
          <p:cNvSpPr/>
          <p:nvPr/>
        </p:nvSpPr>
        <p:spPr>
          <a:xfrm>
            <a:off x="4114802" y="5456982"/>
            <a:ext cx="4271010" cy="414020"/>
          </a:xfrm>
          <a:prstGeom prst="rect">
            <a:avLst/>
          </a:prstGeom>
          <a:solidFill>
            <a:srgbClr val="4AA44A"/>
          </a:solidFill>
        </p:spPr>
        <p:txBody>
          <a:bodyPr wrap="none">
            <a:spAutoFit/>
          </a:bodyPr>
          <a:lstStyle/>
          <a:p>
            <a:r>
              <a:rPr lang="en-US" altLang="zh-CN" sz="2100" b="1" dirty="0"/>
              <a:t>Did we find our way back? And how?</a:t>
            </a:r>
            <a:endParaRPr lang="en-US" altLang="zh-CN" sz="2100" b="1" dirty="0"/>
          </a:p>
        </p:txBody>
      </p:sp>
      <p:sp>
        <p:nvSpPr>
          <p:cNvPr id="52" name="矩形 51"/>
          <p:cNvSpPr/>
          <p:nvPr/>
        </p:nvSpPr>
        <p:spPr>
          <a:xfrm>
            <a:off x="1810948" y="4999837"/>
            <a:ext cx="3949262" cy="371036"/>
          </a:xfrm>
          <a:prstGeom prst="rect">
            <a:avLst/>
          </a:prstGeom>
          <a:noFill/>
          <a:ln w="38100">
            <a:solidFill>
              <a:srgbClr val="0F8FEF"/>
            </a:solidFill>
          </a:ln>
        </p:spPr>
        <p:style>
          <a:lnRef idx="2">
            <a:srgbClr val="4E67C8">
              <a:shade val="50000"/>
            </a:srgbClr>
          </a:lnRef>
          <a:fillRef idx="1">
            <a:srgbClr val="4E67C8"/>
          </a:fillRef>
          <a:effectRef idx="0">
            <a:srgbClr val="4E67C8"/>
          </a:effectRef>
          <a:fontRef idx="minor">
            <a:sysClr val="window" lastClr="FFFFFF"/>
          </a:fontRef>
        </p:style>
        <p:txBody>
          <a:bodyPr rtlCol="0" anchor="ctr"/>
          <a:lstStyle/>
          <a:p>
            <a:pPr algn="ctr"/>
            <a:endParaRPr lang="zh-CN" altLang="en-US" sz="1350"/>
          </a:p>
        </p:txBody>
      </p:sp>
      <p:cxnSp>
        <p:nvCxnSpPr>
          <p:cNvPr id="53" name="直接箭头连接符 52"/>
          <p:cNvCxnSpPr/>
          <p:nvPr/>
        </p:nvCxnSpPr>
        <p:spPr>
          <a:xfrm flipV="1">
            <a:off x="3902907" y="4701625"/>
            <a:ext cx="1536065" cy="298211"/>
          </a:xfrm>
          <a:prstGeom prst="straightConnector1">
            <a:avLst/>
          </a:prstGeom>
          <a:ln w="38100">
            <a:solidFill>
              <a:srgbClr val="0F8FEF"/>
            </a:solidFill>
            <a:tailEnd type="triangle"/>
          </a:ln>
        </p:spPr>
        <p:style>
          <a:lnRef idx="1">
            <a:srgbClr val="4E67C8"/>
          </a:lnRef>
          <a:fillRef idx="0">
            <a:srgbClr val="4E67C8"/>
          </a:fillRef>
          <a:effectRef idx="0">
            <a:srgbClr val="4E67C8"/>
          </a:effectRef>
          <a:fontRef idx="minor">
            <a:sysClr val="windowText" lastClr="000000"/>
          </a:fontRef>
        </p:style>
      </p:cxnSp>
      <p:sp>
        <p:nvSpPr>
          <p:cNvPr id="54" name="矩形 53"/>
          <p:cNvSpPr/>
          <p:nvPr/>
        </p:nvSpPr>
        <p:spPr>
          <a:xfrm>
            <a:off x="3932117" y="4017578"/>
            <a:ext cx="817601" cy="263232"/>
          </a:xfrm>
          <a:prstGeom prst="rect">
            <a:avLst/>
          </a:prstGeom>
          <a:noFill/>
          <a:ln w="38100">
            <a:solidFill>
              <a:srgbClr val="0F8FEF"/>
            </a:solidFill>
          </a:ln>
        </p:spPr>
        <p:style>
          <a:lnRef idx="2">
            <a:srgbClr val="4E67C8">
              <a:shade val="50000"/>
            </a:srgbClr>
          </a:lnRef>
          <a:fillRef idx="1">
            <a:srgbClr val="4E67C8"/>
          </a:fillRef>
          <a:effectRef idx="0">
            <a:srgbClr val="4E67C8"/>
          </a:effectRef>
          <a:fontRef idx="minor">
            <a:sysClr val="window" lastClr="FFFFFF"/>
          </a:fontRef>
        </p:style>
        <p:txBody>
          <a:bodyPr rtlCol="0" anchor="ctr"/>
          <a:lstStyle/>
          <a:p>
            <a:pPr algn="ctr"/>
            <a:endParaRPr lang="zh-CN" altLang="en-US" sz="1350"/>
          </a:p>
        </p:txBody>
      </p:sp>
      <p:sp>
        <p:nvSpPr>
          <p:cNvPr id="55" name="矩形 54"/>
          <p:cNvSpPr/>
          <p:nvPr/>
        </p:nvSpPr>
        <p:spPr>
          <a:xfrm>
            <a:off x="7574981" y="4017578"/>
            <a:ext cx="1241534" cy="263232"/>
          </a:xfrm>
          <a:prstGeom prst="rect">
            <a:avLst/>
          </a:prstGeom>
          <a:noFill/>
          <a:ln w="38100">
            <a:solidFill>
              <a:srgbClr val="0F8FEF"/>
            </a:solidFill>
          </a:ln>
        </p:spPr>
        <p:style>
          <a:lnRef idx="2">
            <a:srgbClr val="4E67C8">
              <a:shade val="50000"/>
            </a:srgbClr>
          </a:lnRef>
          <a:fillRef idx="1">
            <a:srgbClr val="4E67C8"/>
          </a:fillRef>
          <a:effectRef idx="0">
            <a:srgbClr val="4E67C8"/>
          </a:effectRef>
          <a:fontRef idx="minor">
            <a:sysClr val="window" lastClr="FFFFFF"/>
          </a:fontRef>
        </p:style>
        <p:txBody>
          <a:bodyPr rtlCol="0" anchor="ctr"/>
          <a:lstStyle/>
          <a:p>
            <a:pPr algn="ctr"/>
            <a:endParaRPr lang="zh-CN" altLang="en-US" sz="1350"/>
          </a:p>
        </p:txBody>
      </p:sp>
      <p:cxnSp>
        <p:nvCxnSpPr>
          <p:cNvPr id="56" name="直接箭头连接符 55"/>
          <p:cNvCxnSpPr/>
          <p:nvPr/>
        </p:nvCxnSpPr>
        <p:spPr>
          <a:xfrm flipH="1" flipV="1">
            <a:off x="4828459" y="4281445"/>
            <a:ext cx="718464" cy="166824"/>
          </a:xfrm>
          <a:prstGeom prst="straightConnector1">
            <a:avLst/>
          </a:prstGeom>
          <a:ln w="38100">
            <a:solidFill>
              <a:srgbClr val="0F8FEF"/>
            </a:solidFill>
            <a:tailEnd type="triangle"/>
          </a:ln>
        </p:spPr>
        <p:style>
          <a:lnRef idx="1">
            <a:srgbClr val="4E67C8"/>
          </a:lnRef>
          <a:fillRef idx="0">
            <a:srgbClr val="4E67C8"/>
          </a:fillRef>
          <a:effectRef idx="0">
            <a:srgbClr val="4E67C8"/>
          </a:effectRef>
          <a:fontRef idx="minor">
            <a:sysClr val="windowText" lastClr="000000"/>
          </a:fontRef>
        </p:style>
      </p:cxnSp>
      <p:cxnSp>
        <p:nvCxnSpPr>
          <p:cNvPr id="57" name="直接箭头连接符 56"/>
          <p:cNvCxnSpPr/>
          <p:nvPr/>
        </p:nvCxnSpPr>
        <p:spPr>
          <a:xfrm flipV="1">
            <a:off x="6904039" y="4264935"/>
            <a:ext cx="596538" cy="166823"/>
          </a:xfrm>
          <a:prstGeom prst="straightConnector1">
            <a:avLst/>
          </a:prstGeom>
          <a:ln w="38100">
            <a:solidFill>
              <a:srgbClr val="0F8FEF"/>
            </a:solidFill>
            <a:tailEnd type="triangle"/>
          </a:ln>
        </p:spPr>
        <p:style>
          <a:lnRef idx="1">
            <a:srgbClr val="4E67C8"/>
          </a:lnRef>
          <a:fillRef idx="0">
            <a:srgbClr val="4E67C8"/>
          </a:fillRef>
          <a:effectRef idx="0">
            <a:srgbClr val="4E67C8"/>
          </a:effectRef>
          <a:fontRef idx="minor">
            <a:sysClr val="windowText" lastClr="000000"/>
          </a:fontRef>
        </p:style>
      </p:cxnSp>
      <p:sp>
        <p:nvSpPr>
          <p:cNvPr id="58" name="矩形 57"/>
          <p:cNvSpPr/>
          <p:nvPr/>
        </p:nvSpPr>
        <p:spPr>
          <a:xfrm>
            <a:off x="4552664" y="3493026"/>
            <a:ext cx="900221" cy="922020"/>
          </a:xfrm>
          <a:prstGeom prst="rect">
            <a:avLst/>
          </a:prstGeom>
        </p:spPr>
        <p:txBody>
          <a:bodyPr wrap="square">
            <a:spAutoFit/>
          </a:bodyPr>
          <a:lstStyle/>
          <a:p>
            <a:pPr>
              <a:lnSpc>
                <a:spcPct val="150000"/>
              </a:lnSpc>
            </a:pPr>
            <a:r>
              <a:rPr lang="en-US" altLang="zh-CN" sz="3600" dirty="0">
                <a:solidFill>
                  <a:srgbClr val="FF0000"/>
                </a:solidFill>
                <a:latin typeface="微软雅黑" panose="020B0503020204020204" pitchFamily="34" charset="-122"/>
                <a:ea typeface="微软雅黑" panose="020B0503020204020204" pitchFamily="34" charset="-122"/>
              </a:rPr>
              <a:t>?</a:t>
            </a:r>
            <a:endParaRPr lang="en-US" altLang="zh-CN" sz="3600" dirty="0">
              <a:solidFill>
                <a:srgbClr val="FF0000"/>
              </a:solidFill>
              <a:latin typeface="微软雅黑" panose="020B0503020204020204" pitchFamily="34" charset="-122"/>
              <a:ea typeface="微软雅黑" panose="020B0503020204020204" pitchFamily="34" charset="-122"/>
            </a:endParaRPr>
          </a:p>
        </p:txBody>
      </p:sp>
      <p:sp>
        <p:nvSpPr>
          <p:cNvPr id="59" name="矩形 58"/>
          <p:cNvSpPr/>
          <p:nvPr/>
        </p:nvSpPr>
        <p:spPr>
          <a:xfrm>
            <a:off x="7409681" y="3359041"/>
            <a:ext cx="521431" cy="922020"/>
          </a:xfrm>
          <a:prstGeom prst="rect">
            <a:avLst/>
          </a:prstGeom>
        </p:spPr>
        <p:txBody>
          <a:bodyPr wrap="square">
            <a:spAutoFit/>
          </a:bodyPr>
          <a:lstStyle/>
          <a:p>
            <a:pPr>
              <a:lnSpc>
                <a:spcPct val="150000"/>
              </a:lnSpc>
            </a:pPr>
            <a:r>
              <a:rPr lang="en-US" altLang="zh-CN" sz="3600" dirty="0">
                <a:solidFill>
                  <a:srgbClr val="FF0000"/>
                </a:solidFill>
                <a:latin typeface="微软雅黑" panose="020B0503020204020204" pitchFamily="34" charset="-122"/>
                <a:ea typeface="微软雅黑" panose="020B0503020204020204" pitchFamily="34" charset="-122"/>
              </a:rPr>
              <a:t>?</a:t>
            </a:r>
            <a:endParaRPr lang="en-US" altLang="zh-CN" sz="3600" dirty="0">
              <a:solidFill>
                <a:srgbClr val="FF0000"/>
              </a:solidFill>
              <a:latin typeface="微软雅黑" panose="020B0503020204020204" pitchFamily="34" charset="-122"/>
              <a:ea typeface="微软雅黑" panose="020B0503020204020204" pitchFamily="34" charset="-122"/>
            </a:endParaRPr>
          </a:p>
        </p:txBody>
      </p:sp>
      <p:sp>
        <p:nvSpPr>
          <p:cNvPr id="60" name="矩形 59"/>
          <p:cNvSpPr/>
          <p:nvPr/>
        </p:nvSpPr>
        <p:spPr>
          <a:xfrm>
            <a:off x="1751069" y="3462730"/>
            <a:ext cx="876935" cy="398780"/>
          </a:xfrm>
          <a:prstGeom prst="rect">
            <a:avLst/>
          </a:prstGeom>
        </p:spPr>
        <p:txBody>
          <a:bodyPr wrap="none">
            <a:spAutoFit/>
          </a:bodyPr>
          <a:lstStyle/>
          <a:p>
            <a:pPr lvl="0">
              <a:lnSpc>
                <a:spcPts val="2400"/>
              </a:lnSpc>
            </a:pPr>
            <a:r>
              <a:rPr lang="en-US" altLang="zh-CN" sz="2400" b="1" kern="100" dirty="0">
                <a:solidFill>
                  <a:prstClr val="white"/>
                </a:solidFill>
                <a:latin typeface="Times New Roman" panose="02020603050405020304" pitchFamily="18" charset="0"/>
                <a:cs typeface="Times New Roman" panose="02020603050405020304" pitchFamily="18" charset="0"/>
              </a:rPr>
              <a:t>track</a:t>
            </a:r>
            <a:endParaRPr lang="zh-CN" altLang="en-US" sz="2400" b="1" kern="100" dirty="0">
              <a:solidFill>
                <a:prstClr val="white"/>
              </a:solidFill>
              <a:latin typeface="等线" panose="02010600030101010101" pitchFamily="2" charset="-122"/>
              <a:ea typeface="等线" panose="02010600030101010101" pitchFamily="2" charset="-122"/>
              <a:cs typeface="Times New Roman" panose="02020603050405020304" pitchFamily="18" charset="0"/>
            </a:endParaRPr>
          </a:p>
        </p:txBody>
      </p:sp>
      <p:sp>
        <p:nvSpPr>
          <p:cNvPr id="61" name="矩形 60"/>
          <p:cNvSpPr/>
          <p:nvPr/>
        </p:nvSpPr>
        <p:spPr>
          <a:xfrm>
            <a:off x="4915558" y="3400816"/>
            <a:ext cx="1105535" cy="460375"/>
          </a:xfrm>
          <a:prstGeom prst="rect">
            <a:avLst/>
          </a:prstGeom>
        </p:spPr>
        <p:txBody>
          <a:bodyPr wrap="none">
            <a:spAutoFit/>
          </a:bodyPr>
          <a:lstStyle/>
          <a:p>
            <a:r>
              <a:rPr lang="en-US" altLang="zh-CN" sz="2400" b="1" kern="100" dirty="0">
                <a:solidFill>
                  <a:prstClr val="white"/>
                </a:solidFill>
                <a:latin typeface="Times New Roman" panose="02020603050405020304" pitchFamily="18" charset="0"/>
                <a:cs typeface="Times New Roman" panose="02020603050405020304" pitchFamily="18" charset="0"/>
              </a:rPr>
              <a:t>get lost</a:t>
            </a:r>
            <a:endParaRPr lang="zh-CN" altLang="en-US" sz="1350" dirty="0"/>
          </a:p>
        </p:txBody>
      </p:sp>
      <p:sp>
        <p:nvSpPr>
          <p:cNvPr id="62" name="矩形 61"/>
          <p:cNvSpPr/>
          <p:nvPr/>
        </p:nvSpPr>
        <p:spPr>
          <a:xfrm>
            <a:off x="4552838" y="2197372"/>
            <a:ext cx="674370" cy="460375"/>
          </a:xfrm>
          <a:prstGeom prst="rect">
            <a:avLst/>
          </a:prstGeom>
        </p:spPr>
        <p:txBody>
          <a:bodyPr wrap="square">
            <a:spAutoFit/>
          </a:bodyPr>
          <a:lstStyle/>
          <a:p>
            <a:r>
              <a:rPr lang="en-US" altLang="zh-CN" sz="2400" b="1" kern="100" dirty="0">
                <a:solidFill>
                  <a:prstClr val="white"/>
                </a:solidFill>
                <a:latin typeface="Times New Roman" panose="02020603050405020304" pitchFamily="18" charset="0"/>
                <a:cs typeface="Times New Roman" panose="02020603050405020304" pitchFamily="18" charset="0"/>
              </a:rPr>
              <a:t>dad</a:t>
            </a:r>
            <a:endParaRPr lang="zh-CN" altLang="en-US" sz="1350" dirty="0"/>
          </a:p>
        </p:txBody>
      </p:sp>
      <p:sp>
        <p:nvSpPr>
          <p:cNvPr id="63" name="矩形 62"/>
          <p:cNvSpPr/>
          <p:nvPr/>
        </p:nvSpPr>
        <p:spPr>
          <a:xfrm>
            <a:off x="6768815" y="4999837"/>
            <a:ext cx="2329355" cy="371036"/>
          </a:xfrm>
          <a:prstGeom prst="rect">
            <a:avLst/>
          </a:prstGeom>
          <a:noFill/>
          <a:ln w="38100">
            <a:solidFill>
              <a:srgbClr val="0F8FEF"/>
            </a:solidFill>
          </a:ln>
        </p:spPr>
        <p:style>
          <a:lnRef idx="2">
            <a:srgbClr val="4E67C8">
              <a:shade val="50000"/>
            </a:srgbClr>
          </a:lnRef>
          <a:fillRef idx="1">
            <a:srgbClr val="4E67C8"/>
          </a:fillRef>
          <a:effectRef idx="0">
            <a:srgbClr val="4E67C8"/>
          </a:effectRef>
          <a:fontRef idx="minor">
            <a:sysClr val="window" lastClr="FFFFFF"/>
          </a:fontRef>
        </p:style>
        <p:txBody>
          <a:bodyPr rtlCol="0" anchor="ctr"/>
          <a:lstStyle/>
          <a:p>
            <a:pPr algn="ctr"/>
            <a:endParaRPr lang="zh-CN" altLang="en-US" sz="1350"/>
          </a:p>
        </p:txBody>
      </p:sp>
      <p:cxnSp>
        <p:nvCxnSpPr>
          <p:cNvPr id="64" name="直接箭头连接符 63"/>
          <p:cNvCxnSpPr/>
          <p:nvPr/>
        </p:nvCxnSpPr>
        <p:spPr>
          <a:xfrm flipH="1">
            <a:off x="5782945" y="5370830"/>
            <a:ext cx="1242060" cy="125095"/>
          </a:xfrm>
          <a:prstGeom prst="straightConnector1">
            <a:avLst/>
          </a:prstGeom>
          <a:ln w="38100">
            <a:solidFill>
              <a:srgbClr val="0F8FEF"/>
            </a:solidFill>
            <a:tailEnd type="triangle"/>
          </a:ln>
        </p:spPr>
        <p:style>
          <a:lnRef idx="1">
            <a:srgbClr val="4E67C8"/>
          </a:lnRef>
          <a:fillRef idx="0">
            <a:srgbClr val="4E67C8"/>
          </a:fillRef>
          <a:effectRef idx="0">
            <a:srgbClr val="4E67C8"/>
          </a:effectRef>
          <a:fontRef idx="minor">
            <a:sysClr val="windowText" lastClr="000000"/>
          </a:fontRef>
        </p:style>
      </p:cxnSp>
      <p:sp>
        <p:nvSpPr>
          <p:cNvPr id="65" name="矩形 64"/>
          <p:cNvSpPr/>
          <p:nvPr/>
        </p:nvSpPr>
        <p:spPr>
          <a:xfrm>
            <a:off x="6579245" y="4572918"/>
            <a:ext cx="521431" cy="922020"/>
          </a:xfrm>
          <a:prstGeom prst="rect">
            <a:avLst/>
          </a:prstGeom>
        </p:spPr>
        <p:txBody>
          <a:bodyPr wrap="square">
            <a:spAutoFit/>
          </a:bodyPr>
          <a:lstStyle/>
          <a:p>
            <a:pPr>
              <a:lnSpc>
                <a:spcPct val="150000"/>
              </a:lnSpc>
            </a:pPr>
            <a:r>
              <a:rPr lang="en-US" altLang="zh-CN" sz="3600" dirty="0">
                <a:solidFill>
                  <a:srgbClr val="FF0000"/>
                </a:solidFill>
                <a:latin typeface="微软雅黑" panose="020B0503020204020204" pitchFamily="34" charset="-122"/>
                <a:ea typeface="微软雅黑" panose="020B0503020204020204" pitchFamily="34" charset="-122"/>
              </a:rPr>
              <a:t>?</a:t>
            </a:r>
            <a:endParaRPr lang="en-US" altLang="zh-CN" sz="3600" dirty="0">
              <a:solidFill>
                <a:srgbClr val="FF0000"/>
              </a:solidFill>
              <a:latin typeface="微软雅黑" panose="020B0503020204020204" pitchFamily="34" charset="-122"/>
              <a:ea typeface="微软雅黑" panose="020B0503020204020204" pitchFamily="34" charset="-122"/>
            </a:endParaRPr>
          </a:p>
        </p:txBody>
      </p:sp>
      <p:sp>
        <p:nvSpPr>
          <p:cNvPr id="66" name="矩形 65"/>
          <p:cNvSpPr/>
          <p:nvPr/>
        </p:nvSpPr>
        <p:spPr>
          <a:xfrm>
            <a:off x="5384794" y="2197372"/>
            <a:ext cx="1596390" cy="460375"/>
          </a:xfrm>
          <a:prstGeom prst="rect">
            <a:avLst/>
          </a:prstGeom>
        </p:spPr>
        <p:txBody>
          <a:bodyPr wrap="none">
            <a:spAutoFit/>
          </a:bodyPr>
          <a:lstStyle/>
          <a:p>
            <a:r>
              <a:rPr lang="en-US" altLang="zh-CN" sz="2400" b="1" kern="100" dirty="0">
                <a:solidFill>
                  <a:srgbClr val="019DD5"/>
                </a:solidFill>
                <a:latin typeface="Times New Roman" panose="02020603050405020304" pitchFamily="18" charset="0"/>
                <a:cs typeface="Times New Roman" panose="02020603050405020304" pitchFamily="18" charset="0"/>
              </a:rPr>
              <a:t>Uncle Paul</a:t>
            </a:r>
            <a:endParaRPr lang="zh-CN" altLang="en-US" sz="1350" dirty="0">
              <a:solidFill>
                <a:srgbClr val="019DD5"/>
              </a:solidFill>
            </a:endParaRPr>
          </a:p>
        </p:txBody>
      </p:sp>
      <p:sp>
        <p:nvSpPr>
          <p:cNvPr id="67" name="矩形 66"/>
          <p:cNvSpPr/>
          <p:nvPr/>
        </p:nvSpPr>
        <p:spPr>
          <a:xfrm>
            <a:off x="2806023" y="2783909"/>
            <a:ext cx="656590" cy="460375"/>
          </a:xfrm>
          <a:prstGeom prst="rect">
            <a:avLst/>
          </a:prstGeom>
        </p:spPr>
        <p:txBody>
          <a:bodyPr wrap="none">
            <a:spAutoFit/>
          </a:bodyPr>
          <a:lstStyle/>
          <a:p>
            <a:r>
              <a:rPr lang="en-US" altLang="zh-CN" sz="2400" b="1" kern="100" dirty="0">
                <a:solidFill>
                  <a:srgbClr val="019DD5"/>
                </a:solidFill>
                <a:latin typeface="Times New Roman" panose="02020603050405020304" pitchFamily="18" charset="0"/>
                <a:cs typeface="Times New Roman" panose="02020603050405020304" pitchFamily="18" charset="0"/>
              </a:rPr>
              <a:t>late</a:t>
            </a:r>
            <a:endParaRPr lang="zh-CN" altLang="en-US" sz="1350" dirty="0">
              <a:solidFill>
                <a:srgbClr val="019DD5"/>
              </a:solidFill>
            </a:endParaRPr>
          </a:p>
        </p:txBody>
      </p:sp>
      <p:sp>
        <p:nvSpPr>
          <p:cNvPr id="68" name="矩形 67"/>
          <p:cNvSpPr/>
          <p:nvPr/>
        </p:nvSpPr>
        <p:spPr>
          <a:xfrm>
            <a:off x="6117893" y="3400983"/>
            <a:ext cx="809625" cy="460375"/>
          </a:xfrm>
          <a:prstGeom prst="rect">
            <a:avLst/>
          </a:prstGeom>
        </p:spPr>
        <p:txBody>
          <a:bodyPr wrap="none">
            <a:spAutoFit/>
          </a:bodyPr>
          <a:lstStyle/>
          <a:p>
            <a:r>
              <a:rPr lang="en-US" altLang="zh-CN" sz="2400" b="1" kern="100" dirty="0">
                <a:solidFill>
                  <a:srgbClr val="019DD5"/>
                </a:solidFill>
                <a:latin typeface="Times New Roman" panose="02020603050405020304" pitchFamily="18" charset="0"/>
                <a:cs typeface="Times New Roman" panose="02020603050405020304" pitchFamily="18" charset="0"/>
              </a:rPr>
              <a:t>sight</a:t>
            </a:r>
            <a:endParaRPr lang="zh-CN" altLang="en-US" sz="1350" dirty="0">
              <a:solidFill>
                <a:srgbClr val="019DD5"/>
              </a:solidFill>
            </a:endParaRPr>
          </a:p>
        </p:txBody>
      </p:sp>
      <p:sp>
        <p:nvSpPr>
          <p:cNvPr id="69" name="矩形 68"/>
          <p:cNvSpPr/>
          <p:nvPr/>
        </p:nvSpPr>
        <p:spPr>
          <a:xfrm>
            <a:off x="1751550" y="2783666"/>
            <a:ext cx="825500" cy="460375"/>
          </a:xfrm>
          <a:prstGeom prst="rect">
            <a:avLst/>
          </a:prstGeom>
        </p:spPr>
        <p:txBody>
          <a:bodyPr wrap="none">
            <a:spAutoFit/>
          </a:bodyPr>
          <a:lstStyle/>
          <a:p>
            <a:r>
              <a:rPr lang="en-US" altLang="zh-CN" sz="2400" b="1" kern="100" dirty="0">
                <a:solidFill>
                  <a:srgbClr val="019DD5"/>
                </a:solidFill>
                <a:latin typeface="Times New Roman" panose="02020603050405020304" pitchFamily="18" charset="0"/>
                <a:cs typeface="Times New Roman" panose="02020603050405020304" pitchFamily="18" charset="0"/>
              </a:rPr>
              <a:t>river</a:t>
            </a:r>
            <a:endParaRPr lang="zh-CN" altLang="en-US" sz="1350" dirty="0">
              <a:solidFill>
                <a:srgbClr val="019DD5"/>
              </a:solidFill>
            </a:endParaRPr>
          </a:p>
        </p:txBody>
      </p:sp>
      <p:sp>
        <p:nvSpPr>
          <p:cNvPr id="70" name="矩形 69"/>
          <p:cNvSpPr/>
          <p:nvPr/>
        </p:nvSpPr>
        <p:spPr>
          <a:xfrm>
            <a:off x="1751145" y="2197264"/>
            <a:ext cx="1647825" cy="460375"/>
          </a:xfrm>
          <a:prstGeom prst="rect">
            <a:avLst/>
          </a:prstGeom>
        </p:spPr>
        <p:txBody>
          <a:bodyPr wrap="none">
            <a:spAutoFit/>
          </a:bodyPr>
          <a:lstStyle/>
          <a:p>
            <a:r>
              <a:rPr lang="en-US" altLang="zh-CN" sz="2400" b="1" kern="100" dirty="0">
                <a:solidFill>
                  <a:srgbClr val="019DD5"/>
                </a:solidFill>
                <a:latin typeface="Times New Roman" panose="02020603050405020304" pitchFamily="18" charset="0"/>
                <a:cs typeface="Times New Roman" panose="02020603050405020304" pitchFamily="18" charset="0"/>
              </a:rPr>
              <a:t>farm house</a:t>
            </a:r>
            <a:endParaRPr lang="zh-CN" altLang="en-US" sz="1350" dirty="0">
              <a:solidFill>
                <a:srgbClr val="019DD5"/>
              </a:solidFill>
            </a:endParaRPr>
          </a:p>
        </p:txBody>
      </p:sp>
      <p:sp>
        <p:nvSpPr>
          <p:cNvPr id="2" name="文本框 1"/>
          <p:cNvSpPr txBox="1"/>
          <p:nvPr/>
        </p:nvSpPr>
        <p:spPr>
          <a:xfrm>
            <a:off x="661035" y="753745"/>
            <a:ext cx="11436350" cy="429895"/>
          </a:xfrm>
          <a:prstGeom prst="rect">
            <a:avLst/>
          </a:prstGeom>
          <a:noFill/>
        </p:spPr>
        <p:txBody>
          <a:bodyPr wrap="square" rtlCol="0" anchor="t">
            <a:spAutoFit/>
          </a:bodyPr>
          <a:p>
            <a:r>
              <a:rPr lang="en-US" altLang="zh-CN" sz="2200" b="1" dirty="0">
                <a:solidFill>
                  <a:srgbClr val="C00000"/>
                </a:solidFill>
                <a:latin typeface="华康俪金黑W8(P)" pitchFamily="34" charset="-122"/>
                <a:ea typeface="华康俪金黑W8(P)" pitchFamily="34" charset="-122"/>
              </a:rPr>
              <a:t>5-2-1  Writing Scaffold</a:t>
            </a:r>
            <a:r>
              <a:rPr lang="zh-CN" altLang="en-US" sz="2200" b="1" dirty="0">
                <a:solidFill>
                  <a:srgbClr val="C00000"/>
                </a:solidFill>
                <a:latin typeface="华康俪金黑W8(P)" pitchFamily="34" charset="-122"/>
                <a:ea typeface="华康俪金黑W8(P)" pitchFamily="34" charset="-122"/>
              </a:rPr>
              <a:t>：</a:t>
            </a:r>
            <a:r>
              <a:rPr lang="zh-CN" altLang="en-US" b="1" dirty="0">
                <a:solidFill>
                  <a:srgbClr val="C00000"/>
                </a:solidFill>
                <a:latin typeface="华康俪金黑W8(P)" pitchFamily="34" charset="-122"/>
                <a:ea typeface="华康俪金黑W8(P)" pitchFamily="34" charset="-122"/>
              </a:rPr>
              <a:t>Classify the underlined words and first sentences to help plotting</a:t>
            </a:r>
            <a:endParaRPr lang="zh-CN" altLang="en-US" b="1" dirty="0">
              <a:solidFill>
                <a:srgbClr val="C00000"/>
              </a:solidFill>
              <a:latin typeface="华康俪金黑W8(P)" pitchFamily="34" charset="-122"/>
              <a:ea typeface="华康俪金黑W8(P)"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1000"/>
                                        <p:tgtEl>
                                          <p:spTgt spid="49"/>
                                        </p:tgtEl>
                                      </p:cBhvr>
                                    </p:animEffect>
                                    <p:anim calcmode="lin" valueType="num">
                                      <p:cBhvr>
                                        <p:cTn id="12" dur="1000" fill="hold"/>
                                        <p:tgtEl>
                                          <p:spTgt spid="49"/>
                                        </p:tgtEl>
                                        <p:attrNameLst>
                                          <p:attrName>ppt_x</p:attrName>
                                        </p:attrNameLst>
                                      </p:cBhvr>
                                      <p:tavLst>
                                        <p:tav tm="0">
                                          <p:val>
                                            <p:strVal val="#ppt_x"/>
                                          </p:val>
                                        </p:tav>
                                        <p:tav tm="100000">
                                          <p:val>
                                            <p:strVal val="#ppt_x"/>
                                          </p:val>
                                        </p:tav>
                                      </p:tavLst>
                                    </p:anim>
                                    <p:anim calcmode="lin" valueType="num">
                                      <p:cBhvr>
                                        <p:cTn id="13"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wheel(1)">
                                      <p:cBhvr>
                                        <p:cTn id="18" dur="2000"/>
                                        <p:tgtEl>
                                          <p:spTgt spid="5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barn(inVertical)">
                                      <p:cBhvr>
                                        <p:cTn id="23" dur="500"/>
                                        <p:tgtEl>
                                          <p:spTgt spid="50"/>
                                        </p:tgtEl>
                                      </p:cBhvr>
                                    </p:animEffect>
                                  </p:childTnLst>
                                </p:cTn>
                              </p:par>
                              <p:par>
                                <p:cTn id="24" presetID="16" presetClass="entr" presetSubtype="21" fill="hold" nodeType="with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barn(inVertical)">
                                      <p:cBhvr>
                                        <p:cTn id="26" dur="500"/>
                                        <p:tgtEl>
                                          <p:spTgt spid="53"/>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anim calcmode="lin" valueType="num">
                                      <p:cBhvr additive="base">
                                        <p:cTn id="31" dur="500" fill="hold"/>
                                        <p:tgtEl>
                                          <p:spTgt spid="58"/>
                                        </p:tgtEl>
                                        <p:attrNameLst>
                                          <p:attrName>ppt_x</p:attrName>
                                        </p:attrNameLst>
                                      </p:cBhvr>
                                      <p:tavLst>
                                        <p:tav tm="0">
                                          <p:val>
                                            <p:strVal val="#ppt_x"/>
                                          </p:val>
                                        </p:tav>
                                        <p:tav tm="100000">
                                          <p:val>
                                            <p:strVal val="#ppt_x"/>
                                          </p:val>
                                        </p:tav>
                                      </p:tavLst>
                                    </p:anim>
                                    <p:anim calcmode="lin" valueType="num">
                                      <p:cBhvr additive="base">
                                        <p:cTn id="32" dur="500" fill="hold"/>
                                        <p:tgtEl>
                                          <p:spTgt spid="58"/>
                                        </p:tgtEl>
                                        <p:attrNameLst>
                                          <p:attrName>ppt_y</p:attrName>
                                        </p:attrNameLst>
                                      </p:cBhvr>
                                      <p:tavLst>
                                        <p:tav tm="0">
                                          <p:val>
                                            <p:strVal val="1+#ppt_h/2"/>
                                          </p:val>
                                        </p:tav>
                                        <p:tav tm="100000">
                                          <p:val>
                                            <p:strVal val="#ppt_y"/>
                                          </p:val>
                                        </p:tav>
                                      </p:tavLst>
                                    </p:anim>
                                  </p:childTnLst>
                                </p:cTn>
                              </p:par>
                              <p:par>
                                <p:cTn id="33" presetID="21" presetClass="entr" presetSubtype="1" fill="hold" grpId="0" nodeType="with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heel(1)">
                                      <p:cBhvr>
                                        <p:cTn id="35" dur="2000"/>
                                        <p:tgtEl>
                                          <p:spTgt spid="54"/>
                                        </p:tgtEl>
                                      </p:cBhvr>
                                    </p:animEffect>
                                  </p:childTnLst>
                                </p:cTn>
                              </p:par>
                              <p:par>
                                <p:cTn id="36" presetID="16" presetClass="entr" presetSubtype="21" fill="hold" nodeType="with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barn(inVertical)">
                                      <p:cBhvr>
                                        <p:cTn id="38" dur="500"/>
                                        <p:tgtEl>
                                          <p:spTgt spid="56"/>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9"/>
                                        </p:tgtEl>
                                        <p:attrNameLst>
                                          <p:attrName>style.visibility</p:attrName>
                                        </p:attrNameLst>
                                      </p:cBhvr>
                                      <p:to>
                                        <p:strVal val="visible"/>
                                      </p:to>
                                    </p:set>
                                    <p:anim calcmode="lin" valueType="num">
                                      <p:cBhvr additive="base">
                                        <p:cTn id="43" dur="500" fill="hold"/>
                                        <p:tgtEl>
                                          <p:spTgt spid="59"/>
                                        </p:tgtEl>
                                        <p:attrNameLst>
                                          <p:attrName>ppt_x</p:attrName>
                                        </p:attrNameLst>
                                      </p:cBhvr>
                                      <p:tavLst>
                                        <p:tav tm="0">
                                          <p:val>
                                            <p:strVal val="#ppt_x"/>
                                          </p:val>
                                        </p:tav>
                                        <p:tav tm="100000">
                                          <p:val>
                                            <p:strVal val="#ppt_x"/>
                                          </p:val>
                                        </p:tav>
                                      </p:tavLst>
                                    </p:anim>
                                    <p:anim calcmode="lin" valueType="num">
                                      <p:cBhvr additive="base">
                                        <p:cTn id="44" dur="500" fill="hold"/>
                                        <p:tgtEl>
                                          <p:spTgt spid="59"/>
                                        </p:tgtEl>
                                        <p:attrNameLst>
                                          <p:attrName>ppt_y</p:attrName>
                                        </p:attrNameLst>
                                      </p:cBhvr>
                                      <p:tavLst>
                                        <p:tav tm="0">
                                          <p:val>
                                            <p:strVal val="1+#ppt_h/2"/>
                                          </p:val>
                                        </p:tav>
                                        <p:tav tm="100000">
                                          <p:val>
                                            <p:strVal val="#ppt_y"/>
                                          </p:val>
                                        </p:tav>
                                      </p:tavLst>
                                    </p:anim>
                                  </p:childTnLst>
                                </p:cTn>
                              </p:par>
                              <p:par>
                                <p:cTn id="45" presetID="21" presetClass="entr" presetSubtype="1" fill="hold" grpId="0" nodeType="with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wheel(1)">
                                      <p:cBhvr>
                                        <p:cTn id="47" dur="2000"/>
                                        <p:tgtEl>
                                          <p:spTgt spid="55"/>
                                        </p:tgtEl>
                                      </p:cBhvr>
                                    </p:animEffect>
                                  </p:childTnLst>
                                </p:cTn>
                              </p:par>
                              <p:par>
                                <p:cTn id="48" presetID="16" presetClass="entr" presetSubtype="21" fill="hold" nodeType="withEffect">
                                  <p:stCondLst>
                                    <p:cond delay="0"/>
                                  </p:stCondLst>
                                  <p:childTnLst>
                                    <p:set>
                                      <p:cBhvr>
                                        <p:cTn id="49" dur="1" fill="hold">
                                          <p:stCondLst>
                                            <p:cond delay="0"/>
                                          </p:stCondLst>
                                        </p:cTn>
                                        <p:tgtEl>
                                          <p:spTgt spid="57"/>
                                        </p:tgtEl>
                                        <p:attrNameLst>
                                          <p:attrName>style.visibility</p:attrName>
                                        </p:attrNameLst>
                                      </p:cBhvr>
                                      <p:to>
                                        <p:strVal val="visible"/>
                                      </p:to>
                                    </p:set>
                                    <p:animEffect transition="in" filter="barn(inVertical)">
                                      <p:cBhvr>
                                        <p:cTn id="50" dur="500"/>
                                        <p:tgtEl>
                                          <p:spTgt spid="57"/>
                                        </p:tgtEl>
                                      </p:cBhvr>
                                    </p:animEffect>
                                  </p:childTnLst>
                                </p:cTn>
                              </p:par>
                            </p:childTnLst>
                          </p:cTn>
                        </p:par>
                      </p:childTnLst>
                    </p:cTn>
                  </p:par>
                  <p:par>
                    <p:cTn id="51" fill="hold">
                      <p:stCondLst>
                        <p:cond delay="indefinite"/>
                      </p:stCondLst>
                      <p:childTnLst>
                        <p:par>
                          <p:cTn id="52" fill="hold">
                            <p:stCondLst>
                              <p:cond delay="0"/>
                            </p:stCondLst>
                            <p:childTnLst>
                              <p:par>
                                <p:cTn id="53" presetID="49" presetClass="path" presetSubtype="0" accel="50000" decel="50000" fill="hold" grpId="0" nodeType="clickEffect">
                                  <p:stCondLst>
                                    <p:cond delay="0"/>
                                  </p:stCondLst>
                                  <p:childTnLst>
                                    <p:animMotion origin="layout" path="M 0.000000 0.000000 L 0.609427 0.073981 " pathEditMode="relative" rAng="0" ptsTypes="">
                                      <p:cBhvr>
                                        <p:cTn id="54" dur="2000" fill="hold"/>
                                        <p:tgtEl>
                                          <p:spTgt spid="60"/>
                                        </p:tgtEl>
                                        <p:attrNameLst>
                                          <p:attrName>ppt_x</p:attrName>
                                          <p:attrName>ppt_y</p:attrName>
                                        </p:attrNameLst>
                                      </p:cBhvr>
                                      <p:rCtr x="311" y="47"/>
                                    </p:animMotion>
                                  </p:childTnLst>
                                </p:cTn>
                              </p:par>
                              <p:par>
                                <p:cTn id="55" presetID="49" presetClass="path" presetSubtype="0" accel="50000" decel="50000" fill="hold" grpId="0" nodeType="withEffect">
                                  <p:stCondLst>
                                    <p:cond delay="0"/>
                                  </p:stCondLst>
                                  <p:childTnLst>
                                    <p:animMotion origin="layout" path="M -0.000052 -0.000093 L 0.288958 0.123981 " pathEditMode="relative" rAng="0" ptsTypes="">
                                      <p:cBhvr>
                                        <p:cTn id="56" dur="2000" fill="hold"/>
                                        <p:tgtEl>
                                          <p:spTgt spid="61"/>
                                        </p:tgtEl>
                                        <p:attrNameLst>
                                          <p:attrName>ppt_x</p:attrName>
                                          <p:attrName>ppt_y</p:attrName>
                                        </p:attrNameLst>
                                      </p:cBhvr>
                                      <p:rCtr x="225" y="64"/>
                                    </p:animMotion>
                                  </p:childTnLst>
                                </p:cTn>
                              </p:par>
                              <p:par>
                                <p:cTn id="57" presetID="49" presetClass="path" presetSubtype="0" accel="50000" decel="50000" fill="hold" grpId="0" nodeType="withEffect">
                                  <p:stCondLst>
                                    <p:cond delay="0"/>
                                  </p:stCondLst>
                                  <p:childTnLst>
                                    <p:animMotion origin="layout" path="M 0.002604 -0.052685 L 0.348594 0.220278 " pathEditMode="relative" rAng="0" ptsTypes="">
                                      <p:cBhvr>
                                        <p:cTn id="58" dur="2000" fill="hold"/>
                                        <p:tgtEl>
                                          <p:spTgt spid="62"/>
                                        </p:tgtEl>
                                        <p:attrNameLst>
                                          <p:attrName>ppt_x</p:attrName>
                                          <p:attrName>ppt_y</p:attrName>
                                        </p:attrNameLst>
                                      </p:cBhvr>
                                      <p:rCtr x="191" y="139"/>
                                    </p:animMotion>
                                  </p:childTnLst>
                                </p:cTn>
                              </p:par>
                            </p:childTnLst>
                          </p:cTn>
                        </p:par>
                      </p:childTnLst>
                    </p:cTn>
                  </p:par>
                  <p:par>
                    <p:cTn id="59" fill="hold">
                      <p:stCondLst>
                        <p:cond delay="indefinite"/>
                      </p:stCondLst>
                      <p:childTnLst>
                        <p:par>
                          <p:cTn id="60" fill="hold">
                            <p:stCondLst>
                              <p:cond delay="0"/>
                            </p:stCondLst>
                            <p:childTnLst>
                              <p:par>
                                <p:cTn id="61" presetID="21" presetClass="entr" presetSubtype="1" fill="hold" grpId="0" nodeType="clickEffect">
                                  <p:stCondLst>
                                    <p:cond delay="0"/>
                                  </p:stCondLst>
                                  <p:childTnLst>
                                    <p:set>
                                      <p:cBhvr>
                                        <p:cTn id="62" dur="1" fill="hold">
                                          <p:stCondLst>
                                            <p:cond delay="0"/>
                                          </p:stCondLst>
                                        </p:cTn>
                                        <p:tgtEl>
                                          <p:spTgt spid="63"/>
                                        </p:tgtEl>
                                        <p:attrNameLst>
                                          <p:attrName>style.visibility</p:attrName>
                                        </p:attrNameLst>
                                      </p:cBhvr>
                                      <p:to>
                                        <p:strVal val="visible"/>
                                      </p:to>
                                    </p:set>
                                    <p:animEffect transition="in" filter="wheel(1)">
                                      <p:cBhvr>
                                        <p:cTn id="63" dur="2000"/>
                                        <p:tgtEl>
                                          <p:spTgt spid="63"/>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51"/>
                                        </p:tgtEl>
                                        <p:attrNameLst>
                                          <p:attrName>style.visibility</p:attrName>
                                        </p:attrNameLst>
                                      </p:cBhvr>
                                      <p:to>
                                        <p:strVal val="visible"/>
                                      </p:to>
                                    </p:set>
                                    <p:animEffect transition="in" filter="barn(inVertical)">
                                      <p:cBhvr>
                                        <p:cTn id="68" dur="500"/>
                                        <p:tgtEl>
                                          <p:spTgt spid="51"/>
                                        </p:tgtEl>
                                      </p:cBhvr>
                                    </p:animEffect>
                                  </p:childTnLst>
                                </p:cTn>
                              </p:par>
                              <p:par>
                                <p:cTn id="69" presetID="16" presetClass="entr" presetSubtype="21" fill="hold" nodeType="withEffect">
                                  <p:stCondLst>
                                    <p:cond delay="0"/>
                                  </p:stCondLst>
                                  <p:childTnLst>
                                    <p:set>
                                      <p:cBhvr>
                                        <p:cTn id="70" dur="1" fill="hold">
                                          <p:stCondLst>
                                            <p:cond delay="0"/>
                                          </p:stCondLst>
                                        </p:cTn>
                                        <p:tgtEl>
                                          <p:spTgt spid="64"/>
                                        </p:tgtEl>
                                        <p:attrNameLst>
                                          <p:attrName>style.visibility</p:attrName>
                                        </p:attrNameLst>
                                      </p:cBhvr>
                                      <p:to>
                                        <p:strVal val="visible"/>
                                      </p:to>
                                    </p:set>
                                    <p:animEffect transition="in" filter="barn(inVertical)">
                                      <p:cBhvr>
                                        <p:cTn id="71" dur="500"/>
                                        <p:tgtEl>
                                          <p:spTgt spid="64"/>
                                        </p:tgtEl>
                                      </p:cBhvr>
                                    </p:animEffect>
                                  </p:childTnLst>
                                </p:cTn>
                              </p:par>
                              <p:par>
                                <p:cTn id="72" presetID="2" presetClass="entr" presetSubtype="4" fill="hold" grpId="0" nodeType="withEffect">
                                  <p:stCondLst>
                                    <p:cond delay="0"/>
                                  </p:stCondLst>
                                  <p:childTnLst>
                                    <p:set>
                                      <p:cBhvr>
                                        <p:cTn id="73" dur="1" fill="hold">
                                          <p:stCondLst>
                                            <p:cond delay="0"/>
                                          </p:stCondLst>
                                        </p:cTn>
                                        <p:tgtEl>
                                          <p:spTgt spid="65"/>
                                        </p:tgtEl>
                                        <p:attrNameLst>
                                          <p:attrName>style.visibility</p:attrName>
                                        </p:attrNameLst>
                                      </p:cBhvr>
                                      <p:to>
                                        <p:strVal val="visible"/>
                                      </p:to>
                                    </p:set>
                                    <p:anim calcmode="lin" valueType="num">
                                      <p:cBhvr additive="base">
                                        <p:cTn id="74" dur="500" fill="hold"/>
                                        <p:tgtEl>
                                          <p:spTgt spid="65"/>
                                        </p:tgtEl>
                                        <p:attrNameLst>
                                          <p:attrName>ppt_x</p:attrName>
                                        </p:attrNameLst>
                                      </p:cBhvr>
                                      <p:tavLst>
                                        <p:tav tm="0">
                                          <p:val>
                                            <p:strVal val="#ppt_x"/>
                                          </p:val>
                                        </p:tav>
                                        <p:tav tm="100000">
                                          <p:val>
                                            <p:strVal val="#ppt_x"/>
                                          </p:val>
                                        </p:tav>
                                      </p:tavLst>
                                    </p:anim>
                                    <p:anim calcmode="lin" valueType="num">
                                      <p:cBhvr additive="base">
                                        <p:cTn id="75"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9" presetClass="path" presetSubtype="0" accel="50000" decel="50000" fill="hold" grpId="0" nodeType="clickEffect">
                                  <p:stCondLst>
                                    <p:cond delay="0"/>
                                  </p:stCondLst>
                                  <p:childTnLst>
                                    <p:animMotion origin="layout" path="M -0.000052 0.000000 L 0.389062 0.386759 " pathEditMode="relative" rAng="0" ptsTypes="">
                                      <p:cBhvr>
                                        <p:cTn id="79" dur="2000" fill="hold"/>
                                        <p:tgtEl>
                                          <p:spTgt spid="66"/>
                                        </p:tgtEl>
                                        <p:attrNameLst>
                                          <p:attrName>ppt_x</p:attrName>
                                          <p:attrName>ppt_y</p:attrName>
                                        </p:attrNameLst>
                                      </p:cBhvr>
                                      <p:rCtr x="193" y="205"/>
                                    </p:animMotion>
                                  </p:childTnLst>
                                </p:cTn>
                              </p:par>
                              <p:par>
                                <p:cTn id="80" presetID="49" presetClass="path" presetSubtype="0" accel="50000" decel="50000" fill="hold" grpId="0" nodeType="withEffect">
                                  <p:stCondLst>
                                    <p:cond delay="0"/>
                                  </p:stCondLst>
                                  <p:childTnLst>
                                    <p:animMotion origin="layout" path="M 0.153542 -0.031944 L 0.544167 0.286759 " pathEditMode="relative" rAng="0" ptsTypes="">
                                      <p:cBhvr>
                                        <p:cTn id="81" dur="2000" fill="hold"/>
                                        <p:tgtEl>
                                          <p:spTgt spid="67"/>
                                        </p:tgtEl>
                                        <p:attrNameLst>
                                          <p:attrName>ppt_x</p:attrName>
                                          <p:attrName>ppt_y</p:attrName>
                                        </p:attrNameLst>
                                      </p:cBhvr>
                                      <p:rCtr x="204" y="170"/>
                                    </p:animMotion>
                                  </p:childTnLst>
                                </p:cTn>
                              </p:par>
                              <p:par>
                                <p:cTn id="82" presetID="49" presetClass="path" presetSubtype="0" accel="50000" decel="50000" fill="hold" grpId="0" nodeType="withEffect">
                                  <p:stCondLst>
                                    <p:cond delay="0"/>
                                  </p:stCondLst>
                                  <p:childTnLst>
                                    <p:animMotion origin="layout" path="M 0.000000 -0.070000 L 0.327344 0.285926 " pathEditMode="relative" rAng="0" ptsTypes="">
                                      <p:cBhvr>
                                        <p:cTn id="83" dur="2000" fill="hold"/>
                                        <p:tgtEl>
                                          <p:spTgt spid="68"/>
                                        </p:tgtEl>
                                        <p:attrNameLst>
                                          <p:attrName>ppt_x</p:attrName>
                                          <p:attrName>ppt_y</p:attrName>
                                        </p:attrNameLst>
                                      </p:cBhvr>
                                      <p:rCtr x="145" y="189"/>
                                    </p:animMotion>
                                  </p:childTnLst>
                                </p:cTn>
                              </p:par>
                              <p:par>
                                <p:cTn id="84" presetID="49" presetClass="path" presetSubtype="0" accel="50000" decel="50000" fill="hold" grpId="0" nodeType="withEffect">
                                  <p:stCondLst>
                                    <p:cond delay="0"/>
                                  </p:stCondLst>
                                  <p:childTnLst>
                                    <p:animMotion origin="layout" path="M 0.270365 -0.086296 L 0.592500 0.361481 " pathEditMode="relative" rAng="0" ptsTypes="">
                                      <p:cBhvr>
                                        <p:cTn id="85" dur="2000" fill="hold"/>
                                        <p:tgtEl>
                                          <p:spTgt spid="69"/>
                                        </p:tgtEl>
                                        <p:attrNameLst>
                                          <p:attrName>ppt_x</p:attrName>
                                          <p:attrName>ppt_y</p:attrName>
                                        </p:attrNameLst>
                                      </p:cBhvr>
                                      <p:rCtr x="162" y="215"/>
                                    </p:animMotion>
                                  </p:childTnLst>
                                </p:cTn>
                              </p:par>
                              <p:par>
                                <p:cTn id="86" presetID="49" presetClass="path" presetSubtype="0" accel="50000" decel="50000" fill="hold" grpId="0" nodeType="withEffect">
                                  <p:stCondLst>
                                    <p:cond delay="0"/>
                                  </p:stCondLst>
                                  <p:childTnLst>
                                    <p:animMotion origin="layout" path="M 0.000000 -0.000185 L 0.554740 0.531482 " pathEditMode="relative" rAng="0" ptsTypes="">
                                      <p:cBhvr>
                                        <p:cTn id="87" dur="2000" fill="hold"/>
                                        <p:tgtEl>
                                          <p:spTgt spid="70"/>
                                        </p:tgtEl>
                                        <p:attrNameLst>
                                          <p:attrName>ppt_x</p:attrName>
                                          <p:attrName>ppt_y</p:attrName>
                                        </p:attrNameLst>
                                      </p:cBhvr>
                                      <p:rCtr x="277" y="2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ldLvl="0" animBg="1"/>
      <p:bldP spid="49" grpId="0" bldLvl="0" animBg="1"/>
      <p:bldP spid="50" grpId="0" bldLvl="0" animBg="1"/>
      <p:bldP spid="51" grpId="0" bldLvl="0" animBg="1"/>
      <p:bldP spid="52" grpId="0" bldLvl="0" animBg="1"/>
      <p:bldP spid="54" grpId="0" bldLvl="0" animBg="1"/>
      <p:bldP spid="55" grpId="0" bldLvl="0" animBg="1"/>
      <p:bldP spid="58" grpId="0"/>
      <p:bldP spid="59" grpId="0"/>
      <p:bldP spid="60" grpId="0"/>
      <p:bldP spid="61" grpId="0"/>
      <p:bldP spid="62" grpId="0"/>
      <p:bldP spid="63" grpId="0" bldLvl="0" animBg="1"/>
      <p:bldP spid="65" grpId="0"/>
      <p:bldP spid="66" grpId="0"/>
      <p:bldP spid="67" grpId="0"/>
      <p:bldP spid="68" grpId="0"/>
      <p:bldP spid="69" grpId="0"/>
      <p:bldP spid="70"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alpha val="32000"/>
          </a:schemeClr>
        </a:solidFill>
        <a:effectLst/>
      </p:bgPr>
    </p:bg>
    <p:spTree>
      <p:nvGrpSpPr>
        <p:cNvPr id="1" name=""/>
        <p:cNvGrpSpPr/>
        <p:nvPr/>
      </p:nvGrpSpPr>
      <p:grpSpPr>
        <a:xfrm>
          <a:off x="0" y="0"/>
          <a:ext cx="0" cy="0"/>
          <a:chOff x="0" y="0"/>
          <a:chExt cx="0" cy="0"/>
        </a:xfrm>
      </p:grpSpPr>
      <p:cxnSp>
        <p:nvCxnSpPr>
          <p:cNvPr id="18" name="直接连接符 17"/>
          <p:cNvCxnSpPr/>
          <p:nvPr/>
        </p:nvCxnSpPr>
        <p:spPr>
          <a:xfrm flipV="1">
            <a:off x="193483" y="716974"/>
            <a:ext cx="11998518" cy="36884"/>
          </a:xfrm>
          <a:prstGeom prst="line">
            <a:avLst/>
          </a:prstGeom>
          <a:ln w="7620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488049" y="120251"/>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6" name="箭头: 燕尾形 4"/>
          <p:cNvSpPr/>
          <p:nvPr/>
        </p:nvSpPr>
        <p:spPr>
          <a:xfrm>
            <a:off x="8789775" y="54339"/>
            <a:ext cx="2270204"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05 Self-</a:t>
            </a:r>
            <a:r>
              <a:rPr lang="en-US" altLang="zh-CN" b="1" dirty="0" err="1" smtClean="0">
                <a:solidFill>
                  <a:schemeClr val="bg1"/>
                </a:solidFill>
              </a:rPr>
              <a:t>assesment</a:t>
            </a:r>
            <a:endParaRPr lang="zh-CN" altLang="en-US" dirty="0">
              <a:solidFill>
                <a:schemeClr val="bg1"/>
              </a:solidFill>
            </a:endParaRPr>
          </a:p>
        </p:txBody>
      </p:sp>
      <p:sp>
        <p:nvSpPr>
          <p:cNvPr id="4" name="文本框 3"/>
          <p:cNvSpPr txBox="1"/>
          <p:nvPr/>
        </p:nvSpPr>
        <p:spPr>
          <a:xfrm>
            <a:off x="357505" y="1213485"/>
            <a:ext cx="7250430" cy="4431030"/>
          </a:xfrm>
          <a:prstGeom prst="rect">
            <a:avLst/>
          </a:prstGeom>
          <a:noFill/>
        </p:spPr>
        <p:txBody>
          <a:bodyPr wrap="square" rtlCol="0" anchor="t">
            <a:spAutoFit/>
          </a:bodyPr>
          <a:p>
            <a:pPr indent="0" algn="just">
              <a:lnSpc>
                <a:spcPct val="100000"/>
              </a:lnSpc>
              <a:buNone/>
            </a:pPr>
            <a:r>
              <a:rPr lang="en-US" altLang="zh-CN" i="1" smtClean="0">
                <a:latin typeface="Times New Roman" panose="02020603050405020304" pitchFamily="18" charset="0"/>
                <a:cs typeface="Times New Roman" panose="02020603050405020304" pitchFamily="18" charset="0"/>
                <a:sym typeface="+mn-ea"/>
              </a:rPr>
              <a:t>    </a:t>
            </a:r>
            <a:r>
              <a:rPr lang="en-US" altLang="zh-CN" sz="2400" i="1" smtClean="0">
                <a:latin typeface="Times New Roman" panose="02020603050405020304" pitchFamily="18" charset="0"/>
                <a:cs typeface="Times New Roman" panose="02020603050405020304" pitchFamily="18" charset="0"/>
                <a:sym typeface="+mn-ea"/>
              </a:rPr>
              <a:t> </a:t>
            </a:r>
            <a:r>
              <a:rPr lang="en-US" altLang="zh-CN" sz="2000" i="1">
                <a:latin typeface="Times New Roman" panose="02020603050405020304" pitchFamily="18" charset="0"/>
                <a:sym typeface="+mn-ea"/>
              </a:rPr>
              <a:t>S</a:t>
            </a:r>
            <a:r>
              <a:rPr lang="en-US" altLang="zh-CN" sz="2000" b="1" i="1">
                <a:latin typeface="Times New Roman" panose="02020603050405020304" pitchFamily="18" charset="0"/>
                <a:sym typeface="+mn-ea"/>
              </a:rPr>
              <a:t>uddenly a little rabbit jumped out in front of my horse.</a:t>
            </a:r>
            <a:r>
              <a:rPr lang="en-US" altLang="zh-CN" sz="2000" b="1">
                <a:latin typeface="Times New Roman" panose="02020603050405020304" pitchFamily="18" charset="0"/>
                <a:sym typeface="+mn-ea"/>
              </a:rPr>
              <a:t> “What a lovely rabbit!” </a:t>
            </a:r>
            <a:r>
              <a:rPr lang="en-US" altLang="zh-CN" sz="2000" b="1">
                <a:solidFill>
                  <a:srgbClr val="0070C0"/>
                </a:solidFill>
                <a:latin typeface="Times New Roman" panose="02020603050405020304" pitchFamily="18" charset="0"/>
                <a:sym typeface="+mn-ea"/>
              </a:rPr>
              <a:t>I shouted with eyes glittering </a:t>
            </a:r>
            <a:r>
              <a:rPr lang="en-US" altLang="zh-CN" sz="2000" b="1" baseline="-25000">
                <a:solidFill>
                  <a:srgbClr val="0070C0"/>
                </a:solidFill>
                <a:latin typeface="Times New Roman" panose="02020603050405020304" pitchFamily="18" charset="0"/>
                <a:sym typeface="+mn-ea"/>
              </a:rPr>
              <a:t>(</a:t>
            </a:r>
            <a:r>
              <a:rPr lang="zh-CN" altLang="en-US" sz="2000" b="1" baseline="-25000">
                <a:solidFill>
                  <a:srgbClr val="0070C0"/>
                </a:solidFill>
                <a:latin typeface="Times New Roman" panose="02020603050405020304" pitchFamily="18" charset="0"/>
                <a:sym typeface="+mn-ea"/>
              </a:rPr>
              <a:t>隐喻</a:t>
            </a:r>
            <a:r>
              <a:rPr lang="en-US" altLang="zh-CN" sz="2000" b="1" baseline="-25000">
                <a:solidFill>
                  <a:srgbClr val="0070C0"/>
                </a:solidFill>
                <a:latin typeface="Times New Roman" panose="02020603050405020304" pitchFamily="18" charset="0"/>
                <a:sym typeface="+mn-ea"/>
              </a:rPr>
              <a:t>)</a:t>
            </a:r>
            <a:r>
              <a:rPr lang="en-US" altLang="zh-CN" sz="2000" b="1">
                <a:solidFill>
                  <a:srgbClr val="0070C0"/>
                </a:solidFill>
                <a:latin typeface="Times New Roman" panose="02020603050405020304" pitchFamily="18" charset="0"/>
                <a:sym typeface="+mn-ea"/>
              </a:rPr>
              <a:t>with terrific excitement</a:t>
            </a:r>
            <a:r>
              <a:rPr lang="zh-CN" altLang="en-US" sz="2000" b="1" baseline="-25000">
                <a:solidFill>
                  <a:srgbClr val="0070C0"/>
                </a:solidFill>
                <a:latin typeface="Times New Roman" panose="02020603050405020304" pitchFamily="18" charset="0"/>
                <a:sym typeface="+mn-ea"/>
              </a:rPr>
              <a:t>神态描写</a:t>
            </a:r>
            <a:r>
              <a:rPr lang="en-US" altLang="zh-CN" sz="2000" b="1">
                <a:latin typeface="Times New Roman" panose="02020603050405020304" pitchFamily="18" charset="0"/>
                <a:sym typeface="+mn-ea"/>
              </a:rPr>
              <a:t>. It was quite different from those I saw in our city, thus immediately stimulating my interest. </a:t>
            </a:r>
            <a:r>
              <a:rPr lang="en-US" altLang="zh-CN" sz="2000" b="1">
                <a:solidFill>
                  <a:schemeClr val="accent4">
                    <a:lumMod val="50000"/>
                  </a:schemeClr>
                </a:solidFill>
                <a:latin typeface="Times New Roman" panose="02020603050405020304" pitchFamily="18" charset="0"/>
                <a:sym typeface="+mn-ea"/>
              </a:rPr>
              <a:t>Dad was also stunned by this special rabbit/creature, gawking at it motionlessly</a:t>
            </a:r>
            <a:r>
              <a:rPr lang="zh-CN" altLang="en-US" sz="2000" b="1" baseline="-25000">
                <a:solidFill>
                  <a:schemeClr val="accent4">
                    <a:lumMod val="50000"/>
                  </a:schemeClr>
                </a:solidFill>
                <a:latin typeface="Times New Roman" panose="02020603050405020304" pitchFamily="18" charset="0"/>
                <a:sym typeface="+mn-ea"/>
              </a:rPr>
              <a:t>动作描写</a:t>
            </a:r>
            <a:r>
              <a:rPr lang="en-US" altLang="zh-CN" sz="2000" b="1">
                <a:latin typeface="Times New Roman" panose="02020603050405020304" pitchFamily="18" charset="0"/>
                <a:sym typeface="+mn-ea"/>
              </a:rPr>
              <a:t>.</a:t>
            </a:r>
            <a:r>
              <a:rPr lang="en-US" altLang="zh-CN" sz="2000" b="1">
                <a:solidFill>
                  <a:srgbClr val="C00000"/>
                </a:solidFill>
                <a:latin typeface="Times New Roman" panose="02020603050405020304" pitchFamily="18" charset="0"/>
                <a:sym typeface="+mn-ea"/>
              </a:rPr>
              <a:t> “Daddy, let’s catch it as our pet!” I suggested, unexpectedly receiving his prompt agreement</a:t>
            </a:r>
            <a:r>
              <a:rPr lang="zh-CN" altLang="en-US" sz="2000" b="1" baseline="-25000">
                <a:solidFill>
                  <a:srgbClr val="C00000"/>
                </a:solidFill>
                <a:latin typeface="Times New Roman" panose="02020603050405020304" pitchFamily="18" charset="0"/>
                <a:sym typeface="+mn-ea"/>
              </a:rPr>
              <a:t>语言描写</a:t>
            </a:r>
            <a:r>
              <a:rPr lang="en-US" altLang="zh-CN" sz="2000" b="1">
                <a:latin typeface="Times New Roman" panose="02020603050405020304" pitchFamily="18" charset="0"/>
                <a:sym typeface="+mn-ea"/>
              </a:rPr>
              <a:t>. Entirely forgetting what Uncle Paul had told us, we chased after that pretty rabbit, </a:t>
            </a:r>
            <a:r>
              <a:rPr lang="en-US" altLang="zh-CN" sz="2000" b="1">
                <a:solidFill>
                  <a:srgbClr val="7030A0"/>
                </a:solidFill>
                <a:latin typeface="Times New Roman" panose="02020603050405020304" pitchFamily="18" charset="0"/>
                <a:sym typeface="+mn-ea"/>
              </a:rPr>
              <a:t>frantic with rapture</a:t>
            </a:r>
            <a:r>
              <a:rPr lang="zh-CN" altLang="en-US" sz="2000" b="1" baseline="-25000">
                <a:solidFill>
                  <a:srgbClr val="7030A0"/>
                </a:solidFill>
                <a:latin typeface="Times New Roman" panose="02020603050405020304" pitchFamily="18" charset="0"/>
                <a:sym typeface="+mn-ea"/>
              </a:rPr>
              <a:t>心理描写</a:t>
            </a:r>
            <a:r>
              <a:rPr lang="en-US" altLang="zh-CN" sz="2000" b="1">
                <a:latin typeface="Times New Roman" panose="02020603050405020304" pitchFamily="18" charset="0"/>
                <a:sym typeface="+mn-ea"/>
              </a:rPr>
              <a:t>. Unfortunately, so clever and swift was it that it disappeared in the forest before long. Not until then did we realize that </a:t>
            </a:r>
            <a:r>
              <a:rPr lang="en-US" altLang="zh-CN" sz="2000" b="1">
                <a:solidFill>
                  <a:schemeClr val="accent6">
                    <a:lumMod val="50000"/>
                  </a:schemeClr>
                </a:solidFill>
                <a:latin typeface="Times New Roman" panose="02020603050405020304" pitchFamily="18" charset="0"/>
                <a:sym typeface="+mn-ea"/>
              </a:rPr>
              <a:t>the last ray of twilight was quickly disappearing among the numerous trees</a:t>
            </a:r>
            <a:r>
              <a:rPr lang="zh-CN" altLang="en-US" sz="2000" b="1" baseline="-25000">
                <a:solidFill>
                  <a:schemeClr val="accent6">
                    <a:lumMod val="50000"/>
                  </a:schemeClr>
                </a:solidFill>
                <a:latin typeface="Times New Roman" panose="02020603050405020304" pitchFamily="18" charset="0"/>
                <a:sym typeface="+mn-ea"/>
              </a:rPr>
              <a:t>环境描写</a:t>
            </a:r>
            <a:r>
              <a:rPr lang="en-US" altLang="zh-CN" sz="2000" b="1">
                <a:latin typeface="Times New Roman" panose="02020603050405020304" pitchFamily="18" charset="0"/>
                <a:sym typeface="+mn-ea"/>
              </a:rPr>
              <a:t> and we couldn’t find our track at all! We did get lost!</a:t>
            </a:r>
            <a:endParaRPr lang="en-US" altLang="zh-CN" sz="2000" b="1">
              <a:latin typeface="Times New Roman" panose="02020603050405020304" pitchFamily="18" charset="0"/>
              <a:sym typeface="+mn-ea"/>
            </a:endParaRPr>
          </a:p>
          <a:p>
            <a:pPr indent="0" algn="just">
              <a:lnSpc>
                <a:spcPct val="100000"/>
              </a:lnSpc>
              <a:buNone/>
            </a:pPr>
            <a:r>
              <a:rPr lang="en-US" altLang="zh-CN" b="1" smtClean="0">
                <a:latin typeface="Times New Roman" panose="02020603050405020304" pitchFamily="18" charset="0"/>
                <a:cs typeface="Times New Roman" panose="02020603050405020304" pitchFamily="18" charset="0"/>
                <a:sym typeface="+mn-ea"/>
              </a:rPr>
              <a:t> </a:t>
            </a:r>
            <a:r>
              <a:rPr lang="zh-CN" altLang="zh-CN" b="1" smtClean="0">
                <a:sym typeface="+mn-ea"/>
              </a:rPr>
              <a:t>　</a:t>
            </a:r>
            <a:endParaRPr lang="en-US" altLang="zh-CN" b="1">
              <a:latin typeface="Times New Roman" panose="02020603050405020304" pitchFamily="18" charset="0"/>
              <a:cs typeface="Times New Roman" panose="02020603050405020304" pitchFamily="18" charset="0"/>
              <a:sym typeface="+mn-ea"/>
            </a:endParaRPr>
          </a:p>
        </p:txBody>
      </p:sp>
      <p:cxnSp>
        <p:nvCxnSpPr>
          <p:cNvPr id="6" name="PA_直接连接符 37"/>
          <p:cNvCxnSpPr/>
          <p:nvPr>
            <p:custDataLst>
              <p:tags r:id="rId1"/>
            </p:custDataLst>
          </p:nvPr>
        </p:nvCxnSpPr>
        <p:spPr>
          <a:xfrm flipV="1">
            <a:off x="7680960" y="753745"/>
            <a:ext cx="0" cy="5189855"/>
          </a:xfrm>
          <a:prstGeom prst="line">
            <a:avLst/>
          </a:prstGeom>
          <a:noFill/>
          <a:ln w="9525" cap="flat" cmpd="sng" algn="ctr">
            <a:solidFill>
              <a:srgbClr val="E26023"/>
            </a:solidFill>
            <a:prstDash val="lgDash"/>
          </a:ln>
          <a:effectLst/>
        </p:spPr>
      </p:cxnSp>
      <p:sp>
        <p:nvSpPr>
          <p:cNvPr id="3" name="Rectangle 7"/>
          <p:cNvSpPr>
            <a:spLocks noChangeArrowheads="1"/>
          </p:cNvSpPr>
          <p:nvPr/>
        </p:nvSpPr>
        <p:spPr bwMode="auto">
          <a:xfrm>
            <a:off x="-13970" y="227970"/>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
            <a:off x="-12065" y="4445"/>
            <a:ext cx="876300" cy="971550"/>
          </a:xfrm>
          <a:prstGeom prst="rect">
            <a:avLst/>
          </a:prstGeom>
        </p:spPr>
      </p:pic>
      <p:pic>
        <p:nvPicPr>
          <p:cNvPr id="9" name="图片 8"/>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212090" y="116205"/>
            <a:ext cx="509270" cy="508000"/>
          </a:xfrm>
          <a:prstGeom prst="rect">
            <a:avLst/>
          </a:prstGeom>
        </p:spPr>
      </p:pic>
      <p:sp>
        <p:nvSpPr>
          <p:cNvPr id="100" name="文本框 99"/>
          <p:cNvSpPr txBox="1"/>
          <p:nvPr/>
        </p:nvSpPr>
        <p:spPr>
          <a:xfrm>
            <a:off x="7680960" y="1413510"/>
            <a:ext cx="4321175" cy="4030980"/>
          </a:xfrm>
          <a:prstGeom prst="rect">
            <a:avLst/>
          </a:prstGeom>
          <a:noFill/>
          <a:ln w="9525">
            <a:noFill/>
          </a:ln>
        </p:spPr>
        <p:txBody>
          <a:bodyPr wrap="square">
            <a:spAutoFit/>
          </a:bodyPr>
          <a:p>
            <a:pPr marL="285750" indent="-285750">
              <a:buFont typeface="Arial" panose="020B0604020202020204" pitchFamily="34" charset="0"/>
              <a:buChar char="•"/>
            </a:pPr>
            <a:r>
              <a:rPr lang="en-US" sz="1600" b="1">
                <a:latin typeface="Times New Roman" panose="02020603050405020304" pitchFamily="18" charset="0"/>
                <a:ea typeface="宋体" panose="02010600030101010101" pitchFamily="2" charset="-122"/>
              </a:rPr>
              <a:t>glitter</a:t>
            </a:r>
            <a:r>
              <a:rPr lang="en-US" sz="1600" b="0" i="1">
                <a:latin typeface="Times New Roman" panose="02020603050405020304" pitchFamily="18" charset="0"/>
                <a:ea typeface="宋体" panose="02010600030101010101" pitchFamily="2" charset="-122"/>
              </a:rPr>
              <a:t>  ['glɪtə]  </a:t>
            </a:r>
            <a:r>
              <a:rPr lang="en-US" sz="1600" b="0" i="1">
                <a:latin typeface="Times New Roman" panose="02020603050405020304" pitchFamily="18" charset="0"/>
                <a:ea typeface="宋体" panose="02010600030101010101" pitchFamily="2" charset="-122"/>
                <a:cs typeface="Times New Roman" panose="02020603050405020304" pitchFamily="18" charset="0"/>
              </a:rPr>
              <a:t>vi. </a:t>
            </a:r>
            <a:r>
              <a:rPr lang="zh-CN" sz="1600" b="0" i="1">
                <a:latin typeface="Times New Roman" panose="02020603050405020304" pitchFamily="18" charset="0"/>
                <a:ea typeface="宋体" panose="02010600030101010101" pitchFamily="2" charset="-122"/>
              </a:rPr>
              <a:t>闪光；闪烁</a:t>
            </a:r>
            <a:r>
              <a:rPr lang="en-US" sz="1600" b="0" i="1">
                <a:latin typeface="Times New Roman" panose="02020603050405020304" pitchFamily="18" charset="0"/>
                <a:ea typeface="宋体" panose="02010600030101010101" pitchFamily="2" charset="-122"/>
              </a:rPr>
              <a:t>n. </a:t>
            </a:r>
            <a:r>
              <a:rPr lang="zh-CN" sz="1600" b="0" i="1">
                <a:latin typeface="Times New Roman" panose="02020603050405020304" pitchFamily="18" charset="0"/>
                <a:ea typeface="宋体" panose="02010600030101010101" pitchFamily="2" charset="-122"/>
              </a:rPr>
              <a:t>闪光；灿烂</a:t>
            </a:r>
            <a:endParaRPr lang="zh-CN" sz="1600" b="0" i="1">
              <a:latin typeface="Times New Roman" panose="02020603050405020304" pitchFamily="18" charset="0"/>
              <a:ea typeface="宋体" panose="02010600030101010101" pitchFamily="2" charset="-122"/>
            </a:endParaRPr>
          </a:p>
          <a:p>
            <a:pPr marL="285750" indent="-285750">
              <a:buFont typeface="Arial" panose="020B0604020202020204" pitchFamily="34" charset="0"/>
              <a:buChar char="•"/>
            </a:pPr>
            <a:r>
              <a:rPr lang="en-US" sz="1600" b="1">
                <a:latin typeface="Times New Roman" panose="02020603050405020304" pitchFamily="18" charset="0"/>
                <a:ea typeface="宋体" panose="02010600030101010101" pitchFamily="2" charset="-122"/>
              </a:rPr>
              <a:t>stimulate </a:t>
            </a:r>
            <a:r>
              <a:rPr lang="en-US" sz="1600" b="0" i="1">
                <a:latin typeface="Times New Roman" panose="02020603050405020304" pitchFamily="18" charset="0"/>
                <a:ea typeface="宋体" panose="02010600030101010101" pitchFamily="2" charset="-122"/>
              </a:rPr>
              <a:t>['stɪmjʊleɪt] </a:t>
            </a:r>
            <a:r>
              <a:rPr lang="en-US" sz="1600" b="0" i="1">
                <a:latin typeface="Times New Roman" panose="02020603050405020304" pitchFamily="18" charset="0"/>
                <a:ea typeface="宋体" panose="02010600030101010101" pitchFamily="2" charset="-122"/>
                <a:cs typeface="Times New Roman" panose="02020603050405020304" pitchFamily="18" charset="0"/>
              </a:rPr>
              <a:t>v. </a:t>
            </a:r>
            <a:r>
              <a:rPr lang="zh-CN" sz="1600" b="0" i="1">
                <a:latin typeface="Times New Roman" panose="02020603050405020304" pitchFamily="18" charset="0"/>
                <a:ea typeface="宋体" panose="02010600030101010101" pitchFamily="2" charset="-122"/>
              </a:rPr>
              <a:t>刺激；鼓舞，激励</a:t>
            </a:r>
            <a:endParaRPr lang="zh-CN" sz="1600" b="0" i="1">
              <a:latin typeface="Times New Roman" panose="02020603050405020304" pitchFamily="18" charset="0"/>
              <a:ea typeface="宋体" panose="02010600030101010101" pitchFamily="2" charset="-122"/>
            </a:endParaRPr>
          </a:p>
          <a:p>
            <a:pPr marL="285750" indent="-285750">
              <a:buFont typeface="Arial" panose="020B0604020202020204" pitchFamily="34" charset="0"/>
              <a:buChar char="•"/>
            </a:pPr>
            <a:r>
              <a:rPr lang="en-US" sz="1600" b="1">
                <a:latin typeface="Times New Roman" panose="02020603050405020304" pitchFamily="18" charset="0"/>
                <a:ea typeface="宋体" panose="02010600030101010101" pitchFamily="2" charset="-122"/>
              </a:rPr>
              <a:t>stun</a:t>
            </a:r>
            <a:r>
              <a:rPr lang="en-US" sz="1600" b="0" i="1">
                <a:latin typeface="Times New Roman" panose="02020603050405020304" pitchFamily="18" charset="0"/>
                <a:ea typeface="宋体" panose="02010600030101010101" pitchFamily="2" charset="-122"/>
              </a:rPr>
              <a:t> [stʌn]  </a:t>
            </a:r>
            <a:r>
              <a:rPr lang="en-US" sz="1600" b="0" i="1">
                <a:latin typeface="Times New Roman" panose="02020603050405020304" pitchFamily="18" charset="0"/>
                <a:ea typeface="宋体" panose="02010600030101010101" pitchFamily="2" charset="-122"/>
                <a:cs typeface="Times New Roman" panose="02020603050405020304" pitchFamily="18" charset="0"/>
              </a:rPr>
              <a:t>vt. </a:t>
            </a:r>
            <a:r>
              <a:rPr lang="zh-CN" sz="1600" b="0" i="1">
                <a:latin typeface="Times New Roman" panose="02020603050405020304" pitchFamily="18" charset="0"/>
                <a:ea typeface="宋体" panose="02010600030101010101" pitchFamily="2" charset="-122"/>
              </a:rPr>
              <a:t>使震惊；打昏；给以深刻的印象</a:t>
            </a:r>
            <a:endParaRPr lang="en-US" sz="1600" b="1">
              <a:latin typeface="Times New Roman" panose="02020603050405020304" pitchFamily="18" charset="0"/>
              <a:ea typeface="宋体" panose="02010600030101010101" pitchFamily="2" charset="-122"/>
            </a:endParaRPr>
          </a:p>
          <a:p>
            <a:pPr marL="285750" indent="-285750">
              <a:buFont typeface="Arial" panose="020B0604020202020204" pitchFamily="34" charset="0"/>
              <a:buChar char="•"/>
            </a:pPr>
            <a:r>
              <a:rPr lang="en-US" sz="1600" b="1">
                <a:latin typeface="Times New Roman" panose="02020603050405020304" pitchFamily="18" charset="0"/>
                <a:ea typeface="宋体" panose="02010600030101010101" pitchFamily="2" charset="-122"/>
              </a:rPr>
              <a:t>gawk </a:t>
            </a:r>
            <a:r>
              <a:rPr lang="en-US" sz="1600" b="0" i="1">
                <a:latin typeface="Times New Roman" panose="02020603050405020304" pitchFamily="18" charset="0"/>
                <a:ea typeface="宋体" panose="02010600030101010101" pitchFamily="2" charset="-122"/>
              </a:rPr>
              <a:t>[gɔːk]  </a:t>
            </a:r>
            <a:r>
              <a:rPr lang="en-US" sz="1600" b="0" i="1">
                <a:latin typeface="Times New Roman" panose="02020603050405020304" pitchFamily="18" charset="0"/>
                <a:ea typeface="宋体" panose="02010600030101010101" pitchFamily="2" charset="-122"/>
                <a:cs typeface="Times New Roman" panose="02020603050405020304" pitchFamily="18" charset="0"/>
              </a:rPr>
              <a:t>n. </a:t>
            </a:r>
            <a:r>
              <a:rPr lang="zh-CN" sz="1600" b="0" i="1">
                <a:latin typeface="Times New Roman" panose="02020603050405020304" pitchFamily="18" charset="0"/>
                <a:ea typeface="宋体" panose="02010600030101010101" pitchFamily="2" charset="-122"/>
              </a:rPr>
              <a:t>呆子；腼腆的人</a:t>
            </a:r>
            <a:r>
              <a:rPr lang="en-US" sz="1600" b="0" i="1">
                <a:latin typeface="Times New Roman" panose="02020603050405020304" pitchFamily="18" charset="0"/>
                <a:ea typeface="宋体" panose="02010600030101010101" pitchFamily="2" charset="-122"/>
              </a:rPr>
              <a:t>vi. </a:t>
            </a:r>
            <a:r>
              <a:rPr lang="zh-CN" sz="1600" b="0" i="1">
                <a:latin typeface="Times New Roman" panose="02020603050405020304" pitchFamily="18" charset="0"/>
                <a:ea typeface="宋体" panose="02010600030101010101" pitchFamily="2" charset="-122"/>
              </a:rPr>
              <a:t>呆呆地看</a:t>
            </a:r>
            <a:endParaRPr lang="zh-CN" sz="1600" b="0" i="1">
              <a:latin typeface="Times New Roman" panose="02020603050405020304" pitchFamily="18" charset="0"/>
              <a:ea typeface="宋体" panose="02010600030101010101" pitchFamily="2" charset="-122"/>
            </a:endParaRPr>
          </a:p>
          <a:p>
            <a:pPr marL="285750" indent="-285750">
              <a:buFont typeface="Arial" panose="020B0604020202020204" pitchFamily="34" charset="0"/>
              <a:buChar char="•"/>
            </a:pPr>
            <a:r>
              <a:rPr lang="en-US" sz="1600" b="1">
                <a:latin typeface="Times New Roman" panose="02020603050405020304" pitchFamily="18" charset="0"/>
                <a:ea typeface="宋体" panose="02010600030101010101" pitchFamily="2" charset="-122"/>
              </a:rPr>
              <a:t>motionlessly</a:t>
            </a:r>
            <a:r>
              <a:rPr lang="en-US" sz="1600" b="0" i="1">
                <a:latin typeface="Times New Roman" panose="02020603050405020304" pitchFamily="18" charset="0"/>
                <a:ea typeface="宋体" panose="02010600030101010101" pitchFamily="2" charset="-122"/>
              </a:rPr>
              <a:t> </a:t>
            </a:r>
            <a:r>
              <a:rPr lang="zh-CN" sz="1600" b="0" i="1">
                <a:latin typeface="Times New Roman" panose="02020603050405020304" pitchFamily="18" charset="0"/>
                <a:ea typeface="宋体" panose="02010600030101010101" pitchFamily="2" charset="-122"/>
              </a:rPr>
              <a:t>不动地</a:t>
            </a:r>
            <a:r>
              <a:rPr lang="en-US" altLang="zh-CN" sz="1600" b="0" i="1">
                <a:latin typeface="Times New Roman" panose="02020603050405020304" pitchFamily="18" charset="0"/>
                <a:ea typeface="宋体" panose="02010600030101010101" pitchFamily="2" charset="-122"/>
              </a:rPr>
              <a:t>;</a:t>
            </a:r>
            <a:r>
              <a:rPr lang="zh-CN" sz="1600" b="0" i="1">
                <a:latin typeface="Times New Roman" panose="02020603050405020304" pitchFamily="18" charset="0"/>
                <a:ea typeface="宋体" panose="02010600030101010101" pitchFamily="2" charset="-122"/>
              </a:rPr>
              <a:t>静止地</a:t>
            </a:r>
            <a:r>
              <a:rPr lang="en-US" sz="1600" b="0" i="1">
                <a:latin typeface="Times New Roman" panose="02020603050405020304" pitchFamily="18" charset="0"/>
                <a:ea typeface="宋体" panose="02010600030101010101" pitchFamily="2" charset="-122"/>
              </a:rPr>
              <a:t>motion </a:t>
            </a:r>
            <a:r>
              <a:rPr lang="en-US" sz="1600" b="0" i="1">
                <a:latin typeface="Times New Roman" panose="02020603050405020304" pitchFamily="18" charset="0"/>
                <a:ea typeface="宋体" panose="02010600030101010101" pitchFamily="2" charset="-122"/>
                <a:cs typeface="Times New Roman" panose="02020603050405020304" pitchFamily="18" charset="0"/>
              </a:rPr>
              <a:t>n. </a:t>
            </a:r>
            <a:r>
              <a:rPr lang="zh-CN" sz="1600" b="0" i="1">
                <a:latin typeface="Times New Roman" panose="02020603050405020304" pitchFamily="18" charset="0"/>
                <a:ea typeface="宋体" panose="02010600030101010101" pitchFamily="2" charset="-122"/>
              </a:rPr>
              <a:t>动作；手势；</a:t>
            </a:r>
            <a:r>
              <a:rPr lang="en-US" sz="1600" b="0" i="1">
                <a:latin typeface="Times New Roman" panose="02020603050405020304" pitchFamily="18" charset="0"/>
                <a:ea typeface="宋体" panose="02010600030101010101" pitchFamily="2" charset="-122"/>
              </a:rPr>
              <a:t> </a:t>
            </a:r>
            <a:r>
              <a:rPr lang="en-US" sz="1600" b="0" i="1">
                <a:latin typeface="Times New Roman" panose="02020603050405020304" pitchFamily="18" charset="0"/>
                <a:ea typeface="宋体" panose="02010600030101010101" pitchFamily="2" charset="-122"/>
                <a:cs typeface="Times New Roman" panose="02020603050405020304" pitchFamily="18" charset="0"/>
              </a:rPr>
              <a:t>v. </a:t>
            </a:r>
            <a:r>
              <a:rPr lang="zh-CN" sz="1600" b="0" i="1">
                <a:latin typeface="Times New Roman" panose="02020603050405020304" pitchFamily="18" charset="0"/>
                <a:ea typeface="宋体" panose="02010600030101010101" pitchFamily="2" charset="-122"/>
              </a:rPr>
              <a:t>运动；打手势</a:t>
            </a:r>
            <a:endParaRPr lang="zh-CN" sz="1600" b="0" i="1">
              <a:latin typeface="Times New Roman" panose="02020603050405020304" pitchFamily="18" charset="0"/>
              <a:ea typeface="宋体" panose="02010600030101010101" pitchFamily="2" charset="-122"/>
            </a:endParaRPr>
          </a:p>
          <a:p>
            <a:pPr marL="285750" indent="-285750">
              <a:buFont typeface="Arial" panose="020B0604020202020204" pitchFamily="34" charset="0"/>
              <a:buChar char="•"/>
            </a:pPr>
            <a:r>
              <a:rPr lang="en-US" sz="1600" b="1">
                <a:latin typeface="Times New Roman" panose="02020603050405020304" pitchFamily="18" charset="0"/>
                <a:ea typeface="宋体" panose="02010600030101010101" pitchFamily="2" charset="-122"/>
              </a:rPr>
              <a:t>prompt</a:t>
            </a:r>
            <a:r>
              <a:rPr lang="en-US" sz="1600" b="0" i="1">
                <a:latin typeface="Times New Roman" panose="02020603050405020304" pitchFamily="18" charset="0"/>
                <a:ea typeface="宋体" panose="02010600030101010101" pitchFamily="2" charset="-122"/>
              </a:rPr>
              <a:t> [prɒmpt]  </a:t>
            </a:r>
            <a:r>
              <a:rPr lang="en-US" sz="1600" b="0" i="1">
                <a:latin typeface="Times New Roman" panose="02020603050405020304" pitchFamily="18" charset="0"/>
                <a:ea typeface="宋体" panose="02010600030101010101" pitchFamily="2" charset="-122"/>
                <a:cs typeface="Times New Roman" panose="02020603050405020304" pitchFamily="18" charset="0"/>
              </a:rPr>
              <a:t>adj. </a:t>
            </a:r>
            <a:r>
              <a:rPr lang="zh-CN" sz="1600" b="0" i="1">
                <a:latin typeface="Times New Roman" panose="02020603050405020304" pitchFamily="18" charset="0"/>
                <a:ea typeface="宋体" panose="02010600030101010101" pitchFamily="2" charset="-122"/>
              </a:rPr>
              <a:t>敏捷的，迅速的；立刻的</a:t>
            </a:r>
            <a:endParaRPr lang="zh-CN" sz="1600" b="0" i="1">
              <a:latin typeface="Times New Roman" panose="02020603050405020304" pitchFamily="18" charset="0"/>
              <a:ea typeface="宋体" panose="02010600030101010101" pitchFamily="2" charset="-122"/>
            </a:endParaRPr>
          </a:p>
          <a:p>
            <a:pPr marL="285750" indent="-285750">
              <a:buFont typeface="Arial" panose="020B0604020202020204" pitchFamily="34" charset="0"/>
              <a:buChar char="•"/>
            </a:pPr>
            <a:r>
              <a:rPr lang="en-US" sz="1600" b="1">
                <a:latin typeface="Times New Roman" panose="02020603050405020304" pitchFamily="18" charset="0"/>
                <a:ea typeface="宋体" panose="02010600030101010101" pitchFamily="2" charset="-122"/>
              </a:rPr>
              <a:t>frantic with rapture</a:t>
            </a:r>
            <a:r>
              <a:rPr lang="en-US" sz="1600" b="0" i="1">
                <a:latin typeface="Times New Roman" panose="02020603050405020304" pitchFamily="18" charset="0"/>
                <a:ea typeface="宋体" panose="02010600030101010101" pitchFamily="2" charset="-122"/>
              </a:rPr>
              <a:t> </a:t>
            </a:r>
            <a:r>
              <a:rPr lang="zh-CN" sz="1600" b="0" i="1">
                <a:latin typeface="Times New Roman" panose="02020603050405020304" pitchFamily="18" charset="0"/>
                <a:ea typeface="宋体" panose="02010600030101010101" pitchFamily="2" charset="-122"/>
              </a:rPr>
              <a:t>喜出望外；欣喜若狂</a:t>
            </a:r>
            <a:r>
              <a:rPr lang="en-US" sz="1600" b="0" i="1">
                <a:latin typeface="Times New Roman" panose="02020603050405020304" pitchFamily="18" charset="0"/>
                <a:ea typeface="宋体" panose="02010600030101010101" pitchFamily="2" charset="-122"/>
              </a:rPr>
              <a:t> frantic  ['fræntɪk]  </a:t>
            </a:r>
            <a:r>
              <a:rPr lang="en-US" sz="1600" b="0" i="1">
                <a:latin typeface="Times New Roman" panose="02020603050405020304" pitchFamily="18" charset="0"/>
                <a:ea typeface="宋体" panose="02010600030101010101" pitchFamily="2" charset="-122"/>
                <a:cs typeface="Times New Roman" panose="02020603050405020304" pitchFamily="18" charset="0"/>
              </a:rPr>
              <a:t>adj. </a:t>
            </a:r>
            <a:r>
              <a:rPr lang="zh-CN" sz="1600" b="0" i="1">
                <a:latin typeface="Times New Roman" panose="02020603050405020304" pitchFamily="18" charset="0"/>
                <a:ea typeface="宋体" panose="02010600030101010101" pitchFamily="2" charset="-122"/>
              </a:rPr>
              <a:t>狂乱的，疯狂的 </a:t>
            </a:r>
            <a:r>
              <a:rPr lang="en-US" sz="1600" b="0" i="1">
                <a:latin typeface="Times New Roman" panose="02020603050405020304" pitchFamily="18" charset="0"/>
                <a:ea typeface="宋体" panose="02010600030101010101" pitchFamily="2" charset="-122"/>
              </a:rPr>
              <a:t>  </a:t>
            </a:r>
            <a:endParaRPr lang="en-US" sz="1600" b="0" i="1">
              <a:latin typeface="Times New Roman" panose="02020603050405020304" pitchFamily="18" charset="0"/>
              <a:ea typeface="宋体" panose="02010600030101010101" pitchFamily="2" charset="-122"/>
            </a:endParaRPr>
          </a:p>
          <a:p>
            <a:pPr indent="0">
              <a:buFont typeface="Arial" panose="020B0604020202020204" pitchFamily="34" charset="0"/>
              <a:buNone/>
            </a:pPr>
            <a:r>
              <a:rPr lang="en-US" sz="1600" b="0" i="1">
                <a:latin typeface="Times New Roman" panose="02020603050405020304" pitchFamily="18" charset="0"/>
                <a:ea typeface="宋体" panose="02010600030101010101" pitchFamily="2" charset="-122"/>
              </a:rPr>
              <a:t>       rapture ['ræptʃə]  </a:t>
            </a:r>
            <a:r>
              <a:rPr lang="en-US" sz="1600" b="0" i="1">
                <a:latin typeface="Times New Roman" panose="02020603050405020304" pitchFamily="18" charset="0"/>
                <a:ea typeface="宋体" panose="02010600030101010101" pitchFamily="2" charset="-122"/>
                <a:cs typeface="Times New Roman" panose="02020603050405020304" pitchFamily="18" charset="0"/>
              </a:rPr>
              <a:t>n. </a:t>
            </a:r>
            <a:r>
              <a:rPr lang="zh-CN" sz="1600" b="0" i="1">
                <a:latin typeface="Times New Roman" panose="02020603050405020304" pitchFamily="18" charset="0"/>
                <a:ea typeface="宋体" panose="02010600030101010101" pitchFamily="2" charset="-122"/>
              </a:rPr>
              <a:t>兴高采烈 </a:t>
            </a:r>
            <a:r>
              <a:rPr lang="en-US" sz="1600" b="0" i="1">
                <a:latin typeface="Times New Roman" panose="02020603050405020304" pitchFamily="18" charset="0"/>
                <a:ea typeface="宋体" panose="02010600030101010101" pitchFamily="2" charset="-122"/>
              </a:rPr>
              <a:t> </a:t>
            </a:r>
            <a:r>
              <a:rPr lang="en-US" sz="1600" b="0" i="1">
                <a:latin typeface="Times New Roman" panose="02020603050405020304" pitchFamily="18" charset="0"/>
                <a:ea typeface="宋体" panose="02010600030101010101" pitchFamily="2" charset="-122"/>
                <a:cs typeface="Times New Roman" panose="02020603050405020304" pitchFamily="18" charset="0"/>
              </a:rPr>
              <a:t>vt. </a:t>
            </a:r>
            <a:r>
              <a:rPr lang="zh-CN" sz="1600" b="0" i="1">
                <a:latin typeface="Times New Roman" panose="02020603050405020304" pitchFamily="18" charset="0"/>
                <a:ea typeface="宋体" panose="02010600030101010101" pitchFamily="2" charset="-122"/>
              </a:rPr>
              <a:t>使…狂喜 </a:t>
            </a:r>
            <a:endParaRPr lang="zh-CN" sz="1600" b="0" i="1">
              <a:latin typeface="Times New Roman" panose="02020603050405020304" pitchFamily="18" charset="0"/>
              <a:ea typeface="宋体" panose="02010600030101010101" pitchFamily="2" charset="-122"/>
            </a:endParaRPr>
          </a:p>
          <a:p>
            <a:pPr marL="285750" indent="-285750">
              <a:buFont typeface="Arial" panose="020B0604020202020204" pitchFamily="34" charset="0"/>
              <a:buChar char="•"/>
            </a:pPr>
            <a:r>
              <a:rPr lang="en-US" sz="1600" b="1">
                <a:latin typeface="Times New Roman" panose="02020603050405020304" pitchFamily="18" charset="0"/>
                <a:ea typeface="宋体" panose="02010600030101010101" pitchFamily="2" charset="-122"/>
              </a:rPr>
              <a:t>the last ray of twilight</a:t>
            </a:r>
            <a:r>
              <a:rPr lang="zh-CN" sz="1600" b="0" i="1">
                <a:latin typeface="Times New Roman" panose="02020603050405020304" pitchFamily="18" charset="0"/>
                <a:ea typeface="宋体" panose="02010600030101010101" pitchFamily="2" charset="-122"/>
              </a:rPr>
              <a:t>最后一缕曙光</a:t>
            </a:r>
            <a:r>
              <a:rPr lang="en-US" sz="1600" b="0" i="1">
                <a:latin typeface="Times New Roman" panose="02020603050405020304" pitchFamily="18" charset="0"/>
                <a:ea typeface="宋体" panose="02010600030101010101" pitchFamily="2" charset="-122"/>
                <a:cs typeface="Times New Roman" panose="02020603050405020304" pitchFamily="18" charset="0"/>
              </a:rPr>
              <a:t>/</a:t>
            </a:r>
            <a:r>
              <a:rPr lang="zh-CN" sz="1600" b="0" i="1">
                <a:latin typeface="Times New Roman" panose="02020603050405020304" pitchFamily="18" charset="0"/>
                <a:ea typeface="宋体" panose="02010600030101010101" pitchFamily="2" charset="-122"/>
              </a:rPr>
              <a:t>霞光</a:t>
            </a:r>
            <a:r>
              <a:rPr lang="en-US" sz="1600" b="0" i="1">
                <a:latin typeface="Times New Roman" panose="02020603050405020304" pitchFamily="18" charset="0"/>
                <a:ea typeface="宋体" panose="02010600030101010101" pitchFamily="2" charset="-122"/>
              </a:rPr>
              <a:t> ray [reɪ]  </a:t>
            </a:r>
            <a:r>
              <a:rPr lang="en-US" sz="1600" b="0" i="1">
                <a:latin typeface="Times New Roman" panose="02020603050405020304" pitchFamily="18" charset="0"/>
                <a:ea typeface="宋体" panose="02010600030101010101" pitchFamily="2" charset="-122"/>
                <a:cs typeface="Times New Roman" panose="02020603050405020304" pitchFamily="18" charset="0"/>
              </a:rPr>
              <a:t>n. </a:t>
            </a:r>
            <a:r>
              <a:rPr lang="zh-CN" sz="1600" b="0" i="1">
                <a:latin typeface="Times New Roman" panose="02020603050405020304" pitchFamily="18" charset="0"/>
                <a:ea typeface="宋体" panose="02010600030101010101" pitchFamily="2" charset="-122"/>
              </a:rPr>
              <a:t>射线；光线； </a:t>
            </a:r>
            <a:r>
              <a:rPr lang="en-US" sz="1600" b="0" i="1">
                <a:latin typeface="Times New Roman" panose="02020603050405020304" pitchFamily="18" charset="0"/>
                <a:ea typeface="宋体" panose="02010600030101010101" pitchFamily="2" charset="-122"/>
              </a:rPr>
              <a:t>v. </a:t>
            </a:r>
            <a:r>
              <a:rPr lang="zh-CN" sz="1600" b="0" i="1">
                <a:latin typeface="Times New Roman" panose="02020603050405020304" pitchFamily="18" charset="0"/>
                <a:ea typeface="宋体" panose="02010600030101010101" pitchFamily="2" charset="-122"/>
              </a:rPr>
              <a:t>放射</a:t>
            </a:r>
            <a:endParaRPr lang="zh-CN" sz="1600" b="0" i="1">
              <a:latin typeface="Times New Roman" panose="02020603050405020304" pitchFamily="18" charset="0"/>
              <a:ea typeface="宋体" panose="02010600030101010101" pitchFamily="2" charset="-122"/>
            </a:endParaRPr>
          </a:p>
          <a:p>
            <a:pPr indent="0">
              <a:buFont typeface="Arial" panose="020B0604020202020204" pitchFamily="34" charset="0"/>
              <a:buNone/>
            </a:pPr>
            <a:r>
              <a:rPr lang="en-US" sz="1600" b="0" i="1">
                <a:latin typeface="Times New Roman" panose="02020603050405020304" pitchFamily="18" charset="0"/>
                <a:ea typeface="宋体" panose="02010600030101010101" pitchFamily="2" charset="-122"/>
              </a:rPr>
              <a:t>        twilight  ['twaɪlaɪt] n. </a:t>
            </a:r>
            <a:r>
              <a:rPr lang="zh-CN" sz="1600" b="0" i="1">
                <a:latin typeface="Times New Roman" panose="02020603050405020304" pitchFamily="18" charset="0"/>
                <a:ea typeface="宋体" panose="02010600030101010101" pitchFamily="2" charset="-122"/>
              </a:rPr>
              <a:t>黄昏；朦胧状态</a:t>
            </a:r>
            <a:endParaRPr lang="zh-CN" sz="1600" b="0" i="1">
              <a:latin typeface="Times New Roman" panose="02020603050405020304" pitchFamily="18" charset="0"/>
              <a:ea typeface="宋体" panose="02010600030101010101" pitchFamily="2" charset="-122"/>
            </a:endParaRPr>
          </a:p>
          <a:p>
            <a:pPr marL="285750" indent="-285750">
              <a:buFont typeface="Arial" panose="020B0604020202020204" pitchFamily="34" charset="0"/>
              <a:buChar char="•"/>
            </a:pPr>
            <a:r>
              <a:rPr lang="en-US" sz="1600" b="1">
                <a:latin typeface="Times New Roman" panose="02020603050405020304" pitchFamily="18" charset="0"/>
                <a:ea typeface="宋体" panose="02010600030101010101" pitchFamily="2" charset="-122"/>
              </a:rPr>
              <a:t>numerous</a:t>
            </a:r>
            <a:r>
              <a:rPr lang="en-US" sz="1600" b="0" i="1">
                <a:latin typeface="Times New Roman" panose="02020603050405020304" pitchFamily="18" charset="0"/>
                <a:ea typeface="宋体" panose="02010600030101010101" pitchFamily="2" charset="-122"/>
              </a:rPr>
              <a:t> ['njuːmərəs]  </a:t>
            </a:r>
            <a:r>
              <a:rPr lang="en-US" sz="1600" b="0" i="1">
                <a:latin typeface="Times New Roman" panose="02020603050405020304" pitchFamily="18" charset="0"/>
                <a:ea typeface="宋体" panose="02010600030101010101" pitchFamily="2" charset="-122"/>
                <a:cs typeface="Times New Roman" panose="02020603050405020304" pitchFamily="18" charset="0"/>
              </a:rPr>
              <a:t>adj. </a:t>
            </a:r>
            <a:r>
              <a:rPr lang="zh-CN" sz="1600" b="0" i="1">
                <a:latin typeface="Times New Roman" panose="02020603050405020304" pitchFamily="18" charset="0"/>
                <a:ea typeface="宋体" panose="02010600030101010101" pitchFamily="2" charset="-122"/>
              </a:rPr>
              <a:t>许多的</a:t>
            </a:r>
            <a:endParaRPr lang="zh-CN" altLang="en-US" sz="1600"/>
          </a:p>
        </p:txBody>
      </p:sp>
      <p:sp>
        <p:nvSpPr>
          <p:cNvPr id="13" name="TextBox 8"/>
          <p:cNvSpPr txBox="1"/>
          <p:nvPr/>
        </p:nvSpPr>
        <p:spPr>
          <a:xfrm>
            <a:off x="787400" y="783590"/>
            <a:ext cx="3655695" cy="429895"/>
          </a:xfrm>
          <a:prstGeom prst="rect">
            <a:avLst/>
          </a:prstGeom>
          <a:noFill/>
        </p:spPr>
        <p:txBody>
          <a:bodyPr wrap="square" rtlCol="0">
            <a:spAutoFit/>
          </a:bodyPr>
          <a:p>
            <a:r>
              <a:rPr lang="en-US" altLang="zh-CN" sz="2200" b="1" dirty="0" smtClean="0">
                <a:solidFill>
                  <a:srgbClr val="C00000"/>
                </a:solidFill>
                <a:latin typeface="华康俪金黑W8(P)" pitchFamily="34" charset="-122"/>
                <a:ea typeface="华康俪金黑W8(P)" pitchFamily="34" charset="-122"/>
              </a:rPr>
              <a:t>5-2-2 </a:t>
            </a:r>
            <a:r>
              <a:rPr lang="zh-CN" altLang="en-US" sz="2200" b="1" dirty="0" smtClean="0">
                <a:solidFill>
                  <a:srgbClr val="C00000"/>
                </a:solidFill>
                <a:latin typeface="华康俪金黑W8(P)" pitchFamily="34" charset="-122"/>
                <a:ea typeface="华康俪金黑W8(P)" pitchFamily="34" charset="-122"/>
              </a:rPr>
              <a:t>高分习作赏析 </a:t>
            </a:r>
            <a:r>
              <a:rPr lang="en-US" altLang="zh-CN" sz="2200" b="1" dirty="0" smtClean="0">
                <a:solidFill>
                  <a:srgbClr val="C00000"/>
                </a:solidFill>
                <a:latin typeface="华康俪金黑W8(P)" pitchFamily="34" charset="-122"/>
                <a:ea typeface="华康俪金黑W8(P)" pitchFamily="34" charset="-122"/>
              </a:rPr>
              <a:t>1</a:t>
            </a:r>
            <a:endParaRPr lang="en-US" altLang="zh-CN" sz="2200" b="1" dirty="0" smtClean="0">
              <a:solidFill>
                <a:srgbClr val="C00000"/>
              </a:solidFill>
              <a:latin typeface="华康俪金黑W8(P)" pitchFamily="34" charset="-122"/>
              <a:ea typeface="华康俪金黑W8(P)" pitchFamily="34" charset="-122"/>
            </a:endParaRPr>
          </a:p>
        </p:txBody>
      </p:sp>
      <p:sp>
        <p:nvSpPr>
          <p:cNvPr id="7" name="圆角矩形 6"/>
          <p:cNvSpPr/>
          <p:nvPr/>
        </p:nvSpPr>
        <p:spPr>
          <a:xfrm>
            <a:off x="4620260" y="1636395"/>
            <a:ext cx="1518920" cy="320040"/>
          </a:xfrm>
          <a:prstGeom prst="roundRect">
            <a:avLst/>
          </a:prstGeom>
          <a:solidFill>
            <a:srgbClr val="FFFF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193483" y="716974"/>
            <a:ext cx="11998518" cy="36884"/>
          </a:xfrm>
          <a:prstGeom prst="line">
            <a:avLst/>
          </a:prstGeom>
          <a:ln w="7620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488049" y="120251"/>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6" name="箭头: 燕尾形 4"/>
          <p:cNvSpPr/>
          <p:nvPr/>
        </p:nvSpPr>
        <p:spPr>
          <a:xfrm>
            <a:off x="8789775" y="54339"/>
            <a:ext cx="2270204"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05 Self-</a:t>
            </a:r>
            <a:r>
              <a:rPr lang="en-US" altLang="zh-CN" b="1" dirty="0" err="1" smtClean="0">
                <a:solidFill>
                  <a:schemeClr val="bg1"/>
                </a:solidFill>
              </a:rPr>
              <a:t>assesment</a:t>
            </a:r>
            <a:endParaRPr lang="zh-CN" altLang="en-US" dirty="0">
              <a:solidFill>
                <a:schemeClr val="bg1"/>
              </a:solidFill>
            </a:endParaRPr>
          </a:p>
        </p:txBody>
      </p:sp>
      <p:sp>
        <p:nvSpPr>
          <p:cNvPr id="4" name="文本框 3"/>
          <p:cNvSpPr txBox="1"/>
          <p:nvPr/>
        </p:nvSpPr>
        <p:spPr>
          <a:xfrm>
            <a:off x="261620" y="1235075"/>
            <a:ext cx="7029450" cy="4461510"/>
          </a:xfrm>
          <a:prstGeom prst="rect">
            <a:avLst/>
          </a:prstGeom>
          <a:noFill/>
        </p:spPr>
        <p:txBody>
          <a:bodyPr wrap="square" rtlCol="0" anchor="t">
            <a:spAutoFit/>
          </a:bodyPr>
          <a:p>
            <a:pPr indent="0" algn="just">
              <a:lnSpc>
                <a:spcPct val="100000"/>
              </a:lnSpc>
              <a:buNone/>
            </a:pPr>
            <a:r>
              <a:rPr lang="en-US" altLang="zh-CN" sz="2400" i="1" smtClean="0">
                <a:latin typeface="Times New Roman" panose="02020603050405020304" pitchFamily="18" charset="0"/>
                <a:cs typeface="Times New Roman" panose="02020603050405020304" pitchFamily="18" charset="0"/>
                <a:sym typeface="+mn-ea"/>
              </a:rPr>
              <a:t>     </a:t>
            </a:r>
            <a:r>
              <a:rPr lang="en-US" altLang="zh-CN" sz="2000" b="1" i="1">
                <a:latin typeface="Times New Roman" panose="02020603050405020304" pitchFamily="18" charset="0"/>
                <a:cs typeface="Times New Roman" panose="02020603050405020304" pitchFamily="18" charset="0"/>
                <a:sym typeface="+mn-ea"/>
              </a:rPr>
              <a:t>We had no idea where we were and it was getting dark. </a:t>
            </a:r>
            <a:r>
              <a:rPr lang="en-US" altLang="zh-CN" sz="2000" b="1">
                <a:solidFill>
                  <a:schemeClr val="accent6">
                    <a:lumMod val="50000"/>
                  </a:schemeClr>
                </a:solidFill>
                <a:latin typeface="Times New Roman" panose="02020603050405020304" pitchFamily="18" charset="0"/>
                <a:cs typeface="Times New Roman" panose="02020603050405020304" pitchFamily="18" charset="0"/>
                <a:sym typeface="+mn-ea"/>
              </a:rPr>
              <a:t>The bone-chilling wind howled fiercely like a wolf</a:t>
            </a:r>
            <a:r>
              <a:rPr lang="zh-CN" altLang="en-US" sz="2000" b="1" baseline="-25000">
                <a:solidFill>
                  <a:schemeClr val="accent6">
                    <a:lumMod val="50000"/>
                  </a:schemeClr>
                </a:solidFill>
                <a:latin typeface="Times New Roman" panose="02020603050405020304" pitchFamily="18" charset="0"/>
                <a:cs typeface="Times New Roman" panose="02020603050405020304" pitchFamily="18" charset="0"/>
                <a:sym typeface="+mn-ea"/>
              </a:rPr>
              <a:t>（明喻）</a:t>
            </a:r>
            <a:r>
              <a:rPr lang="en-US" altLang="zh-CN" sz="2000" b="1">
                <a:solidFill>
                  <a:schemeClr val="accent6">
                    <a:lumMod val="50000"/>
                  </a:schemeClr>
                </a:solidFill>
                <a:latin typeface="Times New Roman" panose="02020603050405020304" pitchFamily="18" charset="0"/>
                <a:cs typeface="Times New Roman" panose="02020603050405020304" pitchFamily="18" charset="0"/>
                <a:sym typeface="+mn-ea"/>
              </a:rPr>
              <a:t>, making the darkness even more suffocating</a:t>
            </a:r>
            <a:r>
              <a:rPr lang="zh-CN" altLang="en-US" sz="2000" b="1" baseline="-25000">
                <a:solidFill>
                  <a:schemeClr val="accent6">
                    <a:lumMod val="50000"/>
                  </a:schemeClr>
                </a:solidFill>
                <a:latin typeface="Times New Roman" panose="02020603050405020304" pitchFamily="18" charset="0"/>
                <a:cs typeface="Times New Roman" panose="02020603050405020304" pitchFamily="18" charset="0"/>
                <a:sym typeface="+mn-ea"/>
              </a:rPr>
              <a:t>（隐喻）</a:t>
            </a:r>
            <a:r>
              <a:rPr lang="zh-CN" altLang="en-US" sz="2000" b="1" baseline="-25000">
                <a:solidFill>
                  <a:schemeClr val="accent6">
                    <a:lumMod val="50000"/>
                  </a:schemeClr>
                </a:solidFill>
                <a:latin typeface="Times New Roman" panose="02020603050405020304" pitchFamily="18" charset="0"/>
                <a:sym typeface="+mn-ea"/>
              </a:rPr>
              <a:t>环境描写</a:t>
            </a:r>
            <a:r>
              <a:rPr lang="en-US" altLang="zh-CN" sz="2000" b="1">
                <a:latin typeface="Times New Roman" panose="02020603050405020304" pitchFamily="18" charset="0"/>
                <a:cs typeface="Times New Roman" panose="02020603050405020304" pitchFamily="18" charset="0"/>
                <a:sym typeface="+mn-ea"/>
              </a:rPr>
              <a:t>. </a:t>
            </a:r>
            <a:r>
              <a:rPr lang="en-US" altLang="zh-CN" sz="2000" b="1">
                <a:solidFill>
                  <a:srgbClr val="C00000"/>
                </a:solidFill>
                <a:latin typeface="Times New Roman" panose="02020603050405020304" pitchFamily="18" charset="0"/>
                <a:cs typeface="Times New Roman" panose="02020603050405020304" pitchFamily="18" charset="0"/>
                <a:sym typeface="+mn-ea"/>
              </a:rPr>
              <a:t>“Dad, what can we do?” I threw my arms around him tightly, quivering and seized by stark horror. “All is going well!” Dad answered in a gentle voice, calm and mollified</a:t>
            </a:r>
            <a:r>
              <a:rPr lang="zh-CN" altLang="en-US" sz="2000" b="1" baseline="-25000">
                <a:solidFill>
                  <a:srgbClr val="C00000"/>
                </a:solidFill>
                <a:latin typeface="Times New Roman" panose="02020603050405020304" pitchFamily="18" charset="0"/>
                <a:sym typeface="+mn-ea"/>
              </a:rPr>
              <a:t>语言描写</a:t>
            </a:r>
            <a:r>
              <a:rPr lang="en-US" altLang="zh-CN" sz="2000" b="1">
                <a:latin typeface="Times New Roman" panose="02020603050405020304" pitchFamily="18" charset="0"/>
                <a:cs typeface="Times New Roman" panose="02020603050405020304" pitchFamily="18" charset="0"/>
                <a:sym typeface="+mn-ea"/>
              </a:rPr>
              <a:t>. We wandered in the scary forest and didn’t know what horrible thing would happen to us, hoping to find the way back. Suddenly, we heard the sound of water rolling down the river. </a:t>
            </a:r>
            <a:r>
              <a:rPr lang="en-US" altLang="zh-CN" sz="2000" b="1">
                <a:solidFill>
                  <a:srgbClr val="7030A0"/>
                </a:solidFill>
                <a:latin typeface="Times New Roman" panose="02020603050405020304" pitchFamily="18" charset="0"/>
                <a:cs typeface="Times New Roman" panose="02020603050405020304" pitchFamily="18" charset="0"/>
                <a:sym typeface="+mn-ea"/>
              </a:rPr>
              <a:t>We were over the moon</a:t>
            </a:r>
            <a:r>
              <a:rPr lang="zh-CN" altLang="en-US" sz="2000" b="1" baseline="-25000">
                <a:solidFill>
                  <a:srgbClr val="7030A0"/>
                </a:solidFill>
                <a:latin typeface="Times New Roman" panose="02020603050405020304" pitchFamily="18" charset="0"/>
                <a:cs typeface="Times New Roman" panose="02020603050405020304" pitchFamily="18" charset="0"/>
                <a:sym typeface="+mn-ea"/>
              </a:rPr>
              <a:t>（隐喻和夸张）</a:t>
            </a:r>
            <a:r>
              <a:rPr lang="zh-CN" altLang="en-US" sz="2000" b="1" baseline="-25000">
                <a:solidFill>
                  <a:srgbClr val="7030A0"/>
                </a:solidFill>
                <a:latin typeface="Times New Roman" panose="02020603050405020304" pitchFamily="18" charset="0"/>
                <a:sym typeface="+mn-ea"/>
              </a:rPr>
              <a:t>心理描写</a:t>
            </a:r>
            <a:r>
              <a:rPr lang="en-US" altLang="zh-CN" sz="2000" b="1">
                <a:latin typeface="Times New Roman" panose="02020603050405020304" pitchFamily="18" charset="0"/>
                <a:cs typeface="Times New Roman" panose="02020603050405020304" pitchFamily="18" charset="0"/>
                <a:sym typeface="+mn-ea"/>
              </a:rPr>
              <a:t> and decided to follow the river. After a while, we heard the familiar sound of sheep and then caught sight of the farm house. The family were waiting for us in the distance. Seeing this, </a:t>
            </a:r>
            <a:r>
              <a:rPr lang="en-US" altLang="zh-CN" sz="2000" b="1">
                <a:solidFill>
                  <a:srgbClr val="0070C0"/>
                </a:solidFill>
                <a:latin typeface="Times New Roman" panose="02020603050405020304" pitchFamily="18" charset="0"/>
                <a:cs typeface="Times New Roman" panose="02020603050405020304" pitchFamily="18" charset="0"/>
                <a:sym typeface="+mn-ea"/>
              </a:rPr>
              <a:t>a radiant smile</a:t>
            </a:r>
            <a:r>
              <a:rPr lang="en-US" altLang="zh-CN" sz="2000" b="1" baseline="-25000">
                <a:solidFill>
                  <a:srgbClr val="0070C0"/>
                </a:solidFill>
                <a:latin typeface="Times New Roman" panose="02020603050405020304" pitchFamily="18" charset="0"/>
                <a:cs typeface="Times New Roman" panose="02020603050405020304" pitchFamily="18" charset="0"/>
                <a:sym typeface="+mn-ea"/>
              </a:rPr>
              <a:t>(隐喻)</a:t>
            </a:r>
            <a:r>
              <a:rPr lang="en-US" altLang="zh-CN" sz="2000" b="1">
                <a:solidFill>
                  <a:srgbClr val="0070C0"/>
                </a:solidFill>
                <a:latin typeface="Times New Roman" panose="02020603050405020304" pitchFamily="18" charset="0"/>
                <a:cs typeface="Times New Roman" panose="02020603050405020304" pitchFamily="18" charset="0"/>
                <a:sym typeface="+mn-ea"/>
              </a:rPr>
              <a:t> lit up both of our faces</a:t>
            </a:r>
            <a:r>
              <a:rPr lang="zh-CN" altLang="en-US" sz="2000" b="1" baseline="-25000">
                <a:solidFill>
                  <a:srgbClr val="0070C0"/>
                </a:solidFill>
                <a:latin typeface="Times New Roman" panose="02020603050405020304" pitchFamily="18" charset="0"/>
                <a:sym typeface="+mn-ea"/>
              </a:rPr>
              <a:t>神态描写</a:t>
            </a:r>
            <a:r>
              <a:rPr lang="en-US" altLang="zh-CN" sz="2000" b="1">
                <a:latin typeface="Times New Roman" panose="02020603050405020304" pitchFamily="18" charset="0"/>
                <a:cs typeface="Times New Roman" panose="02020603050405020304" pitchFamily="18" charset="0"/>
                <a:sym typeface="+mn-ea"/>
              </a:rPr>
              <a:t>.</a:t>
            </a:r>
            <a:endParaRPr lang="en-US" altLang="zh-CN" sz="2000" b="1">
              <a:latin typeface="Times New Roman" panose="02020603050405020304" pitchFamily="18" charset="0"/>
              <a:cs typeface="Times New Roman" panose="02020603050405020304" pitchFamily="18" charset="0"/>
              <a:sym typeface="+mn-ea"/>
            </a:endParaRPr>
          </a:p>
        </p:txBody>
      </p:sp>
      <p:cxnSp>
        <p:nvCxnSpPr>
          <p:cNvPr id="6" name="PA_直接连接符 37"/>
          <p:cNvCxnSpPr/>
          <p:nvPr>
            <p:custDataLst>
              <p:tags r:id="rId1"/>
            </p:custDataLst>
          </p:nvPr>
        </p:nvCxnSpPr>
        <p:spPr>
          <a:xfrm flipV="1">
            <a:off x="7431405" y="716915"/>
            <a:ext cx="0" cy="5189855"/>
          </a:xfrm>
          <a:prstGeom prst="line">
            <a:avLst/>
          </a:prstGeom>
          <a:noFill/>
          <a:ln w="9525" cap="flat" cmpd="sng" algn="ctr">
            <a:solidFill>
              <a:srgbClr val="E26023"/>
            </a:solidFill>
            <a:prstDash val="lgDash"/>
          </a:ln>
          <a:effectLst/>
        </p:spPr>
      </p:cxnSp>
      <p:sp>
        <p:nvSpPr>
          <p:cNvPr id="3" name="Rectangle 7"/>
          <p:cNvSpPr>
            <a:spLocks noChangeArrowheads="1"/>
          </p:cNvSpPr>
          <p:nvPr/>
        </p:nvSpPr>
        <p:spPr bwMode="auto">
          <a:xfrm>
            <a:off x="-13970" y="227970"/>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
            <a:off x="179070" y="62865"/>
            <a:ext cx="876300" cy="971550"/>
          </a:xfrm>
          <a:prstGeom prst="rect">
            <a:avLst/>
          </a:prstGeom>
        </p:spPr>
      </p:pic>
      <p:pic>
        <p:nvPicPr>
          <p:cNvPr id="9" name="图片 8"/>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212090" y="116205"/>
            <a:ext cx="509270" cy="508000"/>
          </a:xfrm>
          <a:prstGeom prst="rect">
            <a:avLst/>
          </a:prstGeom>
        </p:spPr>
      </p:pic>
      <p:sp>
        <p:nvSpPr>
          <p:cNvPr id="10" name="文本框 9"/>
          <p:cNvSpPr txBox="1"/>
          <p:nvPr/>
        </p:nvSpPr>
        <p:spPr>
          <a:xfrm>
            <a:off x="7431405" y="986155"/>
            <a:ext cx="4544695" cy="5507990"/>
          </a:xfrm>
          <a:prstGeom prst="rect">
            <a:avLst/>
          </a:prstGeom>
          <a:noFill/>
          <a:ln w="9525">
            <a:noFill/>
          </a:ln>
        </p:spPr>
        <p:txBody>
          <a:bodyPr wrap="square">
            <a:spAutoFit/>
          </a:bodyPr>
          <a:p>
            <a:pPr marL="285750" indent="-285750">
              <a:buFont typeface="Arial" panose="020B0604020202020204" pitchFamily="34" charset="0"/>
              <a:buChar char="•"/>
            </a:pPr>
            <a:r>
              <a:rPr lang="en-US" sz="1600" b="1">
                <a:latin typeface="Times New Roman" panose="02020603050405020304" pitchFamily="18" charset="0"/>
                <a:ea typeface="宋体" panose="02010600030101010101" pitchFamily="2" charset="-122"/>
              </a:rPr>
              <a:t>bone-chilling</a:t>
            </a:r>
            <a:r>
              <a:rPr lang="en-US" sz="1600" b="0" i="1">
                <a:latin typeface="Times New Roman" panose="02020603050405020304" pitchFamily="18" charset="0"/>
                <a:ea typeface="宋体" panose="02010600030101010101" pitchFamily="2" charset="-122"/>
              </a:rPr>
              <a:t> </a:t>
            </a:r>
            <a:r>
              <a:rPr lang="zh-CN" sz="1600" b="0" i="1">
                <a:latin typeface="Times New Roman" panose="02020603050405020304" pitchFamily="18" charset="0"/>
                <a:ea typeface="宋体" panose="02010600030101010101" pitchFamily="2" charset="-122"/>
              </a:rPr>
              <a:t>刺骨的</a:t>
            </a:r>
            <a:r>
              <a:rPr lang="en-US" sz="1600" b="0" i="1">
                <a:latin typeface="Times New Roman" panose="02020603050405020304" pitchFamily="18" charset="0"/>
                <a:ea typeface="宋体" panose="02010600030101010101" pitchFamily="2" charset="-122"/>
                <a:cs typeface="Times New Roman" panose="02020603050405020304" pitchFamily="18" charset="0"/>
              </a:rPr>
              <a:t> </a:t>
            </a:r>
            <a:r>
              <a:rPr lang="en-US" sz="1600" b="0" i="1">
                <a:latin typeface="Times New Roman" panose="02020603050405020304" pitchFamily="18" charset="0"/>
                <a:ea typeface="宋体" panose="02010600030101010101" pitchFamily="2" charset="-122"/>
              </a:rPr>
              <a:t> </a:t>
            </a:r>
            <a:endParaRPr lang="en-US" sz="1600" b="0" i="1">
              <a:latin typeface="Times New Roman" panose="02020603050405020304" pitchFamily="18" charset="0"/>
              <a:ea typeface="宋体" panose="02010600030101010101" pitchFamily="2" charset="-122"/>
            </a:endParaRPr>
          </a:p>
          <a:p>
            <a:pPr indent="0">
              <a:buFont typeface="Arial" panose="020B0604020202020204" pitchFamily="34" charset="0"/>
              <a:buNone/>
            </a:pPr>
            <a:r>
              <a:rPr lang="en-US" sz="1600" b="0" i="1">
                <a:latin typeface="Times New Roman" panose="02020603050405020304" pitchFamily="18" charset="0"/>
                <a:ea typeface="宋体" panose="02010600030101010101" pitchFamily="2" charset="-122"/>
              </a:rPr>
              <a:t>          chill [tʃɪl]  </a:t>
            </a:r>
            <a:r>
              <a:rPr lang="en-US" sz="1600" b="0" i="1">
                <a:latin typeface="Times New Roman" panose="02020603050405020304" pitchFamily="18" charset="0"/>
                <a:ea typeface="宋体" panose="02010600030101010101" pitchFamily="2" charset="-122"/>
                <a:cs typeface="Times New Roman" panose="02020603050405020304" pitchFamily="18" charset="0"/>
              </a:rPr>
              <a:t>n. </a:t>
            </a:r>
            <a:r>
              <a:rPr lang="zh-CN" sz="1600" b="0" i="1">
                <a:latin typeface="Times New Roman" panose="02020603050405020304" pitchFamily="18" charset="0"/>
                <a:ea typeface="宋体" panose="02010600030101010101" pitchFamily="2" charset="-122"/>
              </a:rPr>
              <a:t>寒冷 </a:t>
            </a:r>
            <a:r>
              <a:rPr lang="en-US" sz="1600" b="0" i="1">
                <a:latin typeface="Times New Roman" panose="02020603050405020304" pitchFamily="18" charset="0"/>
                <a:ea typeface="宋体" panose="02010600030101010101" pitchFamily="2" charset="-122"/>
              </a:rPr>
              <a:t>adj. </a:t>
            </a:r>
            <a:r>
              <a:rPr lang="zh-CN" sz="1600" b="0" i="1">
                <a:latin typeface="Times New Roman" panose="02020603050405020304" pitchFamily="18" charset="0"/>
                <a:ea typeface="宋体" panose="02010600030101010101" pitchFamily="2" charset="-122"/>
              </a:rPr>
              <a:t>寒冷的</a:t>
            </a:r>
            <a:r>
              <a:rPr lang="en-US" sz="1600" b="0" i="1">
                <a:latin typeface="Times New Roman" panose="02020603050405020304" pitchFamily="18" charset="0"/>
                <a:ea typeface="宋体" panose="02010600030101010101" pitchFamily="2" charset="-122"/>
              </a:rPr>
              <a:t> </a:t>
            </a:r>
            <a:r>
              <a:rPr lang="en-US" sz="1600" b="0" i="1">
                <a:latin typeface="Times New Roman" panose="02020603050405020304" pitchFamily="18" charset="0"/>
                <a:ea typeface="宋体" panose="02010600030101010101" pitchFamily="2" charset="-122"/>
                <a:cs typeface="Times New Roman" panose="02020603050405020304" pitchFamily="18" charset="0"/>
              </a:rPr>
              <a:t>v. </a:t>
            </a:r>
            <a:r>
              <a:rPr lang="zh-CN" sz="1600" b="0" i="1">
                <a:latin typeface="Times New Roman" panose="02020603050405020304" pitchFamily="18" charset="0"/>
                <a:ea typeface="宋体" panose="02010600030101010101" pitchFamily="2" charset="-122"/>
              </a:rPr>
              <a:t>冷冻</a:t>
            </a:r>
            <a:endParaRPr lang="zh-CN" sz="1600" b="0" i="1">
              <a:latin typeface="Times New Roman" panose="02020603050405020304" pitchFamily="18" charset="0"/>
              <a:ea typeface="宋体" panose="02010600030101010101" pitchFamily="2" charset="-122"/>
            </a:endParaRPr>
          </a:p>
          <a:p>
            <a:pPr marL="285750" indent="-285750">
              <a:buFont typeface="Arial" panose="020B0604020202020204" pitchFamily="34" charset="0"/>
              <a:buChar char="•"/>
            </a:pPr>
            <a:r>
              <a:rPr lang="en-US" sz="1600" b="1">
                <a:latin typeface="Times New Roman" panose="02020603050405020304" pitchFamily="18" charset="0"/>
                <a:ea typeface="宋体" panose="02010600030101010101" pitchFamily="2" charset="-122"/>
              </a:rPr>
              <a:t>howl</a:t>
            </a:r>
            <a:r>
              <a:rPr lang="en-US" sz="1600" b="0" i="1">
                <a:latin typeface="Times New Roman" panose="02020603050405020304" pitchFamily="18" charset="0"/>
                <a:ea typeface="宋体" panose="02010600030101010101" pitchFamily="2" charset="-122"/>
              </a:rPr>
              <a:t> [haʊl]  </a:t>
            </a:r>
            <a:r>
              <a:rPr lang="en-US" sz="1600" b="0" i="1">
                <a:latin typeface="Times New Roman" panose="02020603050405020304" pitchFamily="18" charset="0"/>
                <a:ea typeface="宋体" panose="02010600030101010101" pitchFamily="2" charset="-122"/>
                <a:cs typeface="Times New Roman" panose="02020603050405020304" pitchFamily="18" charset="0"/>
              </a:rPr>
              <a:t>v. </a:t>
            </a:r>
            <a:r>
              <a:rPr lang="zh-CN" sz="1600" b="0" i="1">
                <a:latin typeface="Times New Roman" panose="02020603050405020304" pitchFamily="18" charset="0"/>
                <a:ea typeface="宋体" panose="02010600030101010101" pitchFamily="2" charset="-122"/>
              </a:rPr>
              <a:t>咆哮；狂吠 </a:t>
            </a:r>
            <a:r>
              <a:rPr lang="en-US" sz="1600" b="0" i="1">
                <a:latin typeface="Times New Roman" panose="02020603050405020304" pitchFamily="18" charset="0"/>
                <a:ea typeface="宋体" panose="02010600030101010101" pitchFamily="2" charset="-122"/>
              </a:rPr>
              <a:t>n. </a:t>
            </a:r>
            <a:r>
              <a:rPr lang="zh-CN" sz="1600" b="0" i="1">
                <a:latin typeface="Times New Roman" panose="02020603050405020304" pitchFamily="18" charset="0"/>
                <a:ea typeface="宋体" panose="02010600030101010101" pitchFamily="2" charset="-122"/>
              </a:rPr>
              <a:t>嗥叫；怒号</a:t>
            </a:r>
            <a:endParaRPr lang="zh-CN" sz="1600" b="0" i="1">
              <a:latin typeface="Times New Roman" panose="02020603050405020304" pitchFamily="18" charset="0"/>
              <a:ea typeface="宋体" panose="02010600030101010101" pitchFamily="2" charset="-122"/>
            </a:endParaRPr>
          </a:p>
          <a:p>
            <a:pPr marL="285750" indent="-285750">
              <a:buFont typeface="Arial" panose="020B0604020202020204" pitchFamily="34" charset="0"/>
              <a:buChar char="•"/>
            </a:pPr>
            <a:r>
              <a:rPr lang="en-US" sz="1600" b="1">
                <a:latin typeface="Times New Roman" panose="02020603050405020304" pitchFamily="18" charset="0"/>
                <a:ea typeface="宋体" panose="02010600030101010101" pitchFamily="2" charset="-122"/>
              </a:rPr>
              <a:t>suffocating</a:t>
            </a:r>
            <a:r>
              <a:rPr lang="en-US" sz="1600" b="0" i="1">
                <a:latin typeface="Times New Roman" panose="02020603050405020304" pitchFamily="18" charset="0"/>
                <a:ea typeface="宋体" panose="02010600030101010101" pitchFamily="2" charset="-122"/>
              </a:rPr>
              <a:t> ['sʌfəketɪŋ]</a:t>
            </a:r>
            <a:r>
              <a:rPr lang="en-US" sz="1600" b="0" i="1">
                <a:latin typeface="Times New Roman" panose="02020603050405020304" pitchFamily="18" charset="0"/>
                <a:ea typeface="宋体" panose="02010600030101010101" pitchFamily="2" charset="-122"/>
                <a:cs typeface="Times New Roman" panose="02020603050405020304" pitchFamily="18" charset="0"/>
              </a:rPr>
              <a:t> adj. </a:t>
            </a:r>
            <a:r>
              <a:rPr lang="zh-CN" sz="1600" b="0" i="1">
                <a:latin typeface="Times New Roman" panose="02020603050405020304" pitchFamily="18" charset="0"/>
                <a:ea typeface="宋体" panose="02010600030101010101" pitchFamily="2" charset="-122"/>
              </a:rPr>
              <a:t>令人窒息的；使人呼吸困难的；憋气的</a:t>
            </a:r>
            <a:endParaRPr lang="zh-CN" sz="1600" b="0" i="1">
              <a:latin typeface="Times New Roman" panose="02020603050405020304" pitchFamily="18" charset="0"/>
              <a:ea typeface="宋体" panose="02010600030101010101" pitchFamily="2" charset="-122"/>
            </a:endParaRPr>
          </a:p>
          <a:p>
            <a:pPr indent="0">
              <a:buFont typeface="Arial" panose="020B0604020202020204" pitchFamily="34" charset="0"/>
              <a:buNone/>
            </a:pPr>
            <a:r>
              <a:rPr lang="en-US" sz="1600" b="0" i="1">
                <a:latin typeface="Times New Roman" panose="02020603050405020304" pitchFamily="18" charset="0"/>
                <a:ea typeface="宋体" panose="02010600030101010101" pitchFamily="2" charset="-122"/>
              </a:rPr>
              <a:t>        suffocate</a:t>
            </a:r>
            <a:r>
              <a:rPr lang="zh-CN" sz="1600" b="0" i="1">
                <a:latin typeface="Times New Roman" panose="02020603050405020304" pitchFamily="18" charset="0"/>
                <a:ea typeface="宋体" panose="02010600030101010101" pitchFamily="2" charset="-122"/>
              </a:rPr>
              <a:t>扼制；窒息的</a:t>
            </a:r>
            <a:r>
              <a:rPr lang="en-US" sz="1600" b="0" i="1">
                <a:latin typeface="Times New Roman" panose="02020603050405020304" pitchFamily="18" charset="0"/>
                <a:ea typeface="宋体" panose="02010600030101010101" pitchFamily="2" charset="-122"/>
              </a:rPr>
              <a:t>ing</a:t>
            </a:r>
            <a:r>
              <a:rPr lang="zh-CN" sz="1600" b="0" i="1">
                <a:latin typeface="Times New Roman" panose="02020603050405020304" pitchFamily="18" charset="0"/>
                <a:ea typeface="宋体" panose="02010600030101010101" pitchFamily="2" charset="-122"/>
              </a:rPr>
              <a:t>形式</a:t>
            </a:r>
            <a:endParaRPr lang="zh-CN" sz="1600" b="0" i="1">
              <a:latin typeface="Times New Roman" panose="02020603050405020304" pitchFamily="18" charset="0"/>
              <a:ea typeface="宋体" panose="02010600030101010101" pitchFamily="2" charset="-122"/>
            </a:endParaRPr>
          </a:p>
          <a:p>
            <a:pPr marL="285750" indent="-285750">
              <a:buFont typeface="Arial" panose="020B0604020202020204" pitchFamily="34" charset="0"/>
              <a:buChar char="•"/>
            </a:pPr>
            <a:r>
              <a:rPr lang="en-US" sz="1600" b="1">
                <a:latin typeface="Times New Roman" panose="02020603050405020304" pitchFamily="18" charset="0"/>
                <a:ea typeface="宋体" panose="02010600030101010101" pitchFamily="2" charset="-122"/>
              </a:rPr>
              <a:t>quivering</a:t>
            </a:r>
            <a:r>
              <a:rPr lang="en-US" sz="1600" b="0" i="1">
                <a:latin typeface="Times New Roman" panose="02020603050405020304" pitchFamily="18" charset="0"/>
                <a:ea typeface="宋体" panose="02010600030101010101" pitchFamily="2" charset="-122"/>
              </a:rPr>
              <a:t>  ['kwivəriŋ]</a:t>
            </a:r>
            <a:r>
              <a:rPr lang="en-US" sz="1600" b="0" i="1">
                <a:latin typeface="Times New Roman" panose="02020603050405020304" pitchFamily="18" charset="0"/>
                <a:ea typeface="宋体" panose="02010600030101010101" pitchFamily="2" charset="-122"/>
                <a:cs typeface="Times New Roman" panose="02020603050405020304" pitchFamily="18" charset="0"/>
              </a:rPr>
              <a:t> adj. </a:t>
            </a:r>
            <a:r>
              <a:rPr lang="zh-CN" sz="1600" b="0" i="1">
                <a:latin typeface="Times New Roman" panose="02020603050405020304" pitchFamily="18" charset="0"/>
                <a:ea typeface="宋体" panose="02010600030101010101" pitchFamily="2" charset="-122"/>
              </a:rPr>
              <a:t>颤抖的</a:t>
            </a:r>
            <a:endParaRPr lang="zh-CN" sz="1600" b="0" i="1">
              <a:latin typeface="Times New Roman" panose="02020603050405020304" pitchFamily="18" charset="0"/>
              <a:ea typeface="宋体" panose="02010600030101010101" pitchFamily="2" charset="-122"/>
            </a:endParaRPr>
          </a:p>
          <a:p>
            <a:pPr indent="0">
              <a:buFont typeface="Arial" panose="020B0604020202020204" pitchFamily="34" charset="0"/>
              <a:buNone/>
            </a:pPr>
            <a:r>
              <a:rPr lang="en-US" sz="1600" b="0" i="1">
                <a:latin typeface="Times New Roman" panose="02020603050405020304" pitchFamily="18" charset="0"/>
                <a:ea typeface="宋体" panose="02010600030101010101" pitchFamily="2" charset="-122"/>
              </a:rPr>
              <a:t>        quiver  ['kwɪvə]  </a:t>
            </a:r>
            <a:r>
              <a:rPr lang="en-US" sz="1600" b="0" i="1">
                <a:latin typeface="Times New Roman" panose="02020603050405020304" pitchFamily="18" charset="0"/>
                <a:ea typeface="宋体" panose="02010600030101010101" pitchFamily="2" charset="-122"/>
                <a:cs typeface="Times New Roman" panose="02020603050405020304" pitchFamily="18" charset="0"/>
              </a:rPr>
              <a:t>n.</a:t>
            </a:r>
            <a:r>
              <a:rPr lang="en-US" sz="1600" b="0" i="1">
                <a:latin typeface="Times New Roman" panose="02020603050405020304" pitchFamily="18" charset="0"/>
                <a:ea typeface="宋体" panose="02010600030101010101" pitchFamily="2" charset="-122"/>
              </a:rPr>
              <a:t>/</a:t>
            </a:r>
            <a:r>
              <a:rPr lang="en-US" sz="1600" b="0" i="1">
                <a:latin typeface="Times New Roman" panose="02020603050405020304" pitchFamily="18" charset="0"/>
                <a:ea typeface="宋体" panose="02010600030101010101" pitchFamily="2" charset="-122"/>
                <a:cs typeface="Times New Roman" panose="02020603050405020304" pitchFamily="18" charset="0"/>
              </a:rPr>
              <a:t> v.</a:t>
            </a:r>
            <a:r>
              <a:rPr lang="zh-CN" sz="1600" b="0" i="1">
                <a:latin typeface="Times New Roman" panose="02020603050405020304" pitchFamily="18" charset="0"/>
                <a:ea typeface="宋体" panose="02010600030101010101" pitchFamily="2" charset="-122"/>
              </a:rPr>
              <a:t>颤抖；震动</a:t>
            </a:r>
            <a:endParaRPr lang="zh-CN" sz="1600" b="0" i="1">
              <a:latin typeface="Times New Roman" panose="02020603050405020304" pitchFamily="18" charset="0"/>
              <a:ea typeface="宋体" panose="02010600030101010101" pitchFamily="2" charset="-122"/>
            </a:endParaRPr>
          </a:p>
          <a:p>
            <a:pPr marL="285750" indent="-285750">
              <a:buFont typeface="Arial" panose="020B0604020202020204" pitchFamily="34" charset="0"/>
              <a:buChar char="•"/>
            </a:pPr>
            <a:r>
              <a:rPr lang="en-US" sz="1600" b="1">
                <a:latin typeface="Times New Roman" panose="02020603050405020304" pitchFamily="18" charset="0"/>
                <a:ea typeface="宋体" panose="02010600030101010101" pitchFamily="2" charset="-122"/>
              </a:rPr>
              <a:t>stark</a:t>
            </a:r>
            <a:r>
              <a:rPr lang="en-US" sz="1600" b="0" i="1">
                <a:latin typeface="Times New Roman" panose="02020603050405020304" pitchFamily="18" charset="0"/>
                <a:ea typeface="宋体" panose="02010600030101010101" pitchFamily="2" charset="-122"/>
              </a:rPr>
              <a:t> [st</a:t>
            </a:r>
            <a:r>
              <a:rPr lang="en-US" sz="1600" b="0" i="1">
                <a:latin typeface="Times New Roman" panose="02020603050405020304" pitchFamily="18" charset="0"/>
                <a:ea typeface="宋体" panose="02010600030101010101" pitchFamily="2" charset="-122"/>
                <a:cs typeface="Times New Roman" panose="02020603050405020304" pitchFamily="18" charset="0"/>
              </a:rPr>
              <a:t>ɑ</a:t>
            </a:r>
            <a:r>
              <a:rPr lang="en-US" sz="1600" b="0" i="1">
                <a:latin typeface="Times New Roman" panose="02020603050405020304" pitchFamily="18" charset="0"/>
                <a:ea typeface="宋体" panose="02010600030101010101" pitchFamily="2" charset="-122"/>
              </a:rPr>
              <a:t>ːk]  </a:t>
            </a:r>
            <a:r>
              <a:rPr lang="en-US" sz="1600" b="0" i="1">
                <a:latin typeface="Times New Roman" panose="02020603050405020304" pitchFamily="18" charset="0"/>
                <a:ea typeface="宋体" panose="02010600030101010101" pitchFamily="2" charset="-122"/>
                <a:cs typeface="Times New Roman" panose="02020603050405020304" pitchFamily="18" charset="0"/>
              </a:rPr>
              <a:t>adj. </a:t>
            </a:r>
            <a:r>
              <a:rPr lang="zh-CN" sz="1600" b="0" i="1">
                <a:latin typeface="Times New Roman" panose="02020603050405020304" pitchFamily="18" charset="0"/>
                <a:ea typeface="宋体" panose="02010600030101010101" pitchFamily="2" charset="-122"/>
              </a:rPr>
              <a:t>完全的；荒凉的；刻板的；光秃秃的</a:t>
            </a:r>
            <a:endParaRPr lang="zh-CN" sz="1600" b="0" i="1">
              <a:latin typeface="Times New Roman" panose="02020603050405020304" pitchFamily="18" charset="0"/>
              <a:ea typeface="宋体" panose="02010600030101010101" pitchFamily="2" charset="-122"/>
            </a:endParaRPr>
          </a:p>
          <a:p>
            <a:pPr indent="0">
              <a:buFont typeface="Arial" panose="020B0604020202020204" pitchFamily="34" charset="0"/>
              <a:buNone/>
            </a:pPr>
            <a:r>
              <a:rPr lang="en-US" sz="1600" b="0" i="1">
                <a:latin typeface="Times New Roman" panose="02020603050405020304" pitchFamily="18" charset="0"/>
                <a:ea typeface="宋体" panose="02010600030101010101" pitchFamily="2" charset="-122"/>
              </a:rPr>
              <a:t>        adv. </a:t>
            </a:r>
            <a:r>
              <a:rPr lang="zh-CN" sz="1600" b="0" i="1">
                <a:latin typeface="Times New Roman" panose="02020603050405020304" pitchFamily="18" charset="0"/>
                <a:ea typeface="宋体" panose="02010600030101010101" pitchFamily="2" charset="-122"/>
              </a:rPr>
              <a:t>完全；明显地；突出地；质朴地</a:t>
            </a:r>
            <a:endParaRPr lang="zh-CN" sz="1600" b="0" i="1">
              <a:latin typeface="Times New Roman" panose="02020603050405020304" pitchFamily="18" charset="0"/>
              <a:ea typeface="宋体" panose="02010600030101010101" pitchFamily="2" charset="-122"/>
            </a:endParaRPr>
          </a:p>
          <a:p>
            <a:pPr marL="285750" indent="-285750">
              <a:buFont typeface="Arial" panose="020B0604020202020204" pitchFamily="34" charset="0"/>
              <a:buChar char="•"/>
            </a:pPr>
            <a:r>
              <a:rPr lang="en-US" sz="1600" b="1">
                <a:latin typeface="Times New Roman" panose="02020603050405020304" pitchFamily="18" charset="0"/>
                <a:ea typeface="宋体" panose="02010600030101010101" pitchFamily="2" charset="-122"/>
              </a:rPr>
              <a:t>horror</a:t>
            </a:r>
            <a:r>
              <a:rPr lang="en-US" sz="1600" b="0" i="1">
                <a:latin typeface="Times New Roman" panose="02020603050405020304" pitchFamily="18" charset="0"/>
                <a:ea typeface="宋体" panose="02010600030101010101" pitchFamily="2" charset="-122"/>
              </a:rPr>
              <a:t> ['hɒrə]  </a:t>
            </a:r>
            <a:r>
              <a:rPr lang="en-US" sz="1600" b="0" i="1">
                <a:latin typeface="Times New Roman" panose="02020603050405020304" pitchFamily="18" charset="0"/>
                <a:ea typeface="宋体" panose="02010600030101010101" pitchFamily="2" charset="-122"/>
                <a:cs typeface="Times New Roman" panose="02020603050405020304" pitchFamily="18" charset="0"/>
              </a:rPr>
              <a:t>n. </a:t>
            </a:r>
            <a:r>
              <a:rPr lang="zh-CN" sz="1600" b="0" i="1">
                <a:latin typeface="Times New Roman" panose="02020603050405020304" pitchFamily="18" charset="0"/>
                <a:ea typeface="宋体" panose="02010600030101010101" pitchFamily="2" charset="-122"/>
              </a:rPr>
              <a:t>惊骇；惨状；极端厌恶；令人恐怖的事物</a:t>
            </a:r>
            <a:r>
              <a:rPr lang="en-US" sz="1600" b="0" i="1">
                <a:latin typeface="Times New Roman" panose="02020603050405020304" pitchFamily="18" charset="0"/>
                <a:ea typeface="宋体" panose="02010600030101010101" pitchFamily="2" charset="-122"/>
              </a:rPr>
              <a:t>- horrible adj. </a:t>
            </a:r>
            <a:r>
              <a:rPr lang="zh-CN" sz="1600" b="0" i="1">
                <a:ea typeface="宋体" panose="02010600030101010101" pitchFamily="2" charset="-122"/>
              </a:rPr>
              <a:t>可怕的；极讨厌的</a:t>
            </a:r>
            <a:endParaRPr lang="zh-CN" sz="1600" b="0" i="1">
              <a:ea typeface="宋体" panose="02010600030101010101" pitchFamily="2" charset="-122"/>
            </a:endParaRPr>
          </a:p>
          <a:p>
            <a:pPr marL="285750" indent="-285750">
              <a:buFont typeface="Arial" panose="020B0604020202020204" pitchFamily="34" charset="0"/>
              <a:buChar char="•"/>
            </a:pPr>
            <a:r>
              <a:rPr lang="en-US" sz="1600" b="1">
                <a:latin typeface="Times New Roman" panose="02020603050405020304" pitchFamily="18" charset="0"/>
                <a:ea typeface="宋体" panose="02010600030101010101" pitchFamily="2" charset="-122"/>
              </a:rPr>
              <a:t>mollify</a:t>
            </a:r>
            <a:r>
              <a:rPr lang="en-US" sz="1600" b="0" i="1">
                <a:latin typeface="Times New Roman" panose="02020603050405020304" pitchFamily="18" charset="0"/>
                <a:ea typeface="宋体" panose="02010600030101010101" pitchFamily="2" charset="-122"/>
                <a:cs typeface="Times New Roman" panose="02020603050405020304" pitchFamily="18" charset="0"/>
              </a:rPr>
              <a:t> </a:t>
            </a:r>
            <a:r>
              <a:rPr lang="en-US" sz="1600" b="0" i="1">
                <a:latin typeface="Times New Roman" panose="02020603050405020304" pitchFamily="18" charset="0"/>
                <a:ea typeface="宋体" panose="02010600030101010101" pitchFamily="2" charset="-122"/>
              </a:rPr>
              <a:t>['mɒlɪfaɪ] </a:t>
            </a:r>
            <a:r>
              <a:rPr lang="en-US" sz="1600" b="0" i="1">
                <a:latin typeface="Times New Roman" panose="02020603050405020304" pitchFamily="18" charset="0"/>
                <a:ea typeface="宋体" panose="02010600030101010101" pitchFamily="2" charset="-122"/>
                <a:cs typeface="Times New Roman" panose="02020603050405020304" pitchFamily="18" charset="0"/>
              </a:rPr>
              <a:t>vt. </a:t>
            </a:r>
            <a:r>
              <a:rPr lang="zh-CN" sz="1600" b="0" i="1">
                <a:latin typeface="Times New Roman" panose="02020603050405020304" pitchFamily="18" charset="0"/>
                <a:ea typeface="宋体" panose="02010600030101010101" pitchFamily="2" charset="-122"/>
              </a:rPr>
              <a:t>平息，缓和；使…平静；使…变软</a:t>
            </a:r>
            <a:r>
              <a:rPr lang="en-US" sz="1600" b="0" i="1">
                <a:latin typeface="Times New Roman" panose="02020603050405020304" pitchFamily="18" charset="0"/>
                <a:ea typeface="宋体" panose="02010600030101010101" pitchFamily="2" charset="-122"/>
              </a:rPr>
              <a:t>( mollified - </a:t>
            </a:r>
            <a:r>
              <a:rPr lang="en-US" sz="1600" b="0" i="1">
                <a:latin typeface="Times New Roman" panose="02020603050405020304" pitchFamily="18" charset="0"/>
                <a:ea typeface="宋体" panose="02010600030101010101" pitchFamily="2" charset="-122"/>
                <a:cs typeface="Times New Roman" panose="02020603050405020304" pitchFamily="18" charset="0"/>
              </a:rPr>
              <a:t>mollifying)</a:t>
            </a:r>
            <a:endParaRPr lang="en-US" sz="1600" b="0" i="1">
              <a:latin typeface="Times New Roman" panose="02020603050405020304" pitchFamily="18" charset="0"/>
              <a:ea typeface="宋体" panose="02010600030101010101" pitchFamily="2" charset="-122"/>
              <a:cs typeface="Times New Roman" panose="02020603050405020304" pitchFamily="18" charset="0"/>
            </a:endParaRPr>
          </a:p>
          <a:p>
            <a:pPr marL="285750" indent="-285750">
              <a:buFont typeface="Arial" panose="020B0604020202020204" pitchFamily="34" charset="0"/>
              <a:buChar char="•"/>
            </a:pPr>
            <a:r>
              <a:rPr lang="en-US" sz="1600" b="1">
                <a:latin typeface="Times New Roman" panose="02020603050405020304" pitchFamily="18" charset="0"/>
                <a:ea typeface="宋体" panose="02010600030101010101" pitchFamily="2" charset="-122"/>
              </a:rPr>
              <a:t>scary</a:t>
            </a:r>
            <a:r>
              <a:rPr lang="en-US" sz="1600" b="0" i="1">
                <a:latin typeface="Times New Roman" panose="02020603050405020304" pitchFamily="18" charset="0"/>
                <a:ea typeface="宋体" panose="02010600030101010101" pitchFamily="2" charset="-122"/>
              </a:rPr>
              <a:t> ['skeərɪ]  </a:t>
            </a:r>
            <a:r>
              <a:rPr lang="en-US" sz="1600" b="0" i="1">
                <a:latin typeface="Times New Roman" panose="02020603050405020304" pitchFamily="18" charset="0"/>
                <a:ea typeface="宋体" panose="02010600030101010101" pitchFamily="2" charset="-122"/>
                <a:cs typeface="Times New Roman" panose="02020603050405020304" pitchFamily="18" charset="0"/>
              </a:rPr>
              <a:t>adj. </a:t>
            </a:r>
            <a:r>
              <a:rPr lang="zh-CN" sz="1600" b="0" i="1">
                <a:latin typeface="Times New Roman" panose="02020603050405020304" pitchFamily="18" charset="0"/>
                <a:ea typeface="宋体" panose="02010600030101010101" pitchFamily="2" charset="-122"/>
              </a:rPr>
              <a:t>（事物）可怕的；恐怖的；（人）提心吊胆的；引起惊慌的；胆小的</a:t>
            </a:r>
            <a:endParaRPr lang="en-US" sz="1600" b="1" i="1">
              <a:latin typeface="Times New Roman" panose="02020603050405020304" pitchFamily="18" charset="0"/>
              <a:ea typeface="宋体" panose="02010600030101010101" pitchFamily="2" charset="-122"/>
            </a:endParaRPr>
          </a:p>
          <a:p>
            <a:pPr marL="285750" indent="-285750">
              <a:buFont typeface="Arial" panose="020B0604020202020204" pitchFamily="34" charset="0"/>
              <a:buChar char="•"/>
            </a:pPr>
            <a:r>
              <a:rPr lang="en-US" sz="1600" b="1">
                <a:latin typeface="Times New Roman" panose="02020603050405020304" pitchFamily="18" charset="0"/>
                <a:ea typeface="宋体" panose="02010600030101010101" pitchFamily="2" charset="-122"/>
              </a:rPr>
              <a:t>over the moon</a:t>
            </a:r>
            <a:r>
              <a:rPr lang="en-US" sz="1600" b="0" i="1">
                <a:latin typeface="Times New Roman" panose="02020603050405020304" pitchFamily="18" charset="0"/>
                <a:ea typeface="宋体" panose="02010600030101010101" pitchFamily="2" charset="-122"/>
              </a:rPr>
              <a:t> </a:t>
            </a:r>
            <a:r>
              <a:rPr lang="zh-CN" sz="1600" b="0" i="1">
                <a:latin typeface="Times New Roman" panose="02020603050405020304" pitchFamily="18" charset="0"/>
                <a:ea typeface="宋体" panose="02010600030101010101" pitchFamily="2" charset="-122"/>
              </a:rPr>
              <a:t>兴高采烈；欣喜若狂</a:t>
            </a:r>
            <a:endParaRPr lang="zh-CN" sz="1600" b="0" i="1">
              <a:latin typeface="Times New Roman" panose="02020603050405020304" pitchFamily="18" charset="0"/>
              <a:ea typeface="宋体" panose="02010600030101010101" pitchFamily="2" charset="-122"/>
            </a:endParaRPr>
          </a:p>
          <a:p>
            <a:pPr marL="285750" indent="-285750">
              <a:buFont typeface="Arial" panose="020B0604020202020204" pitchFamily="34" charset="0"/>
              <a:buChar char="•"/>
            </a:pPr>
            <a:r>
              <a:rPr lang="en-US" sz="1600" b="1">
                <a:latin typeface="Times New Roman" panose="02020603050405020304" pitchFamily="18" charset="0"/>
                <a:ea typeface="宋体" panose="02010600030101010101" pitchFamily="2" charset="-122"/>
              </a:rPr>
              <a:t>radiant</a:t>
            </a:r>
            <a:r>
              <a:rPr lang="en-US" sz="1600" b="0" i="1">
                <a:latin typeface="Times New Roman" panose="02020603050405020304" pitchFamily="18" charset="0"/>
                <a:ea typeface="宋体" panose="02010600030101010101" pitchFamily="2" charset="-122"/>
              </a:rPr>
              <a:t> ['reɪdɪənt]  </a:t>
            </a:r>
            <a:r>
              <a:rPr lang="en-US" sz="1600" b="0" i="1">
                <a:latin typeface="Times New Roman" panose="02020603050405020304" pitchFamily="18" charset="0"/>
                <a:ea typeface="宋体" panose="02010600030101010101" pitchFamily="2" charset="-122"/>
                <a:cs typeface="Times New Roman" panose="02020603050405020304" pitchFamily="18" charset="0"/>
              </a:rPr>
              <a:t>adj. </a:t>
            </a:r>
            <a:r>
              <a:rPr lang="zh-CN" sz="1600" b="0" i="1">
                <a:latin typeface="Times New Roman" panose="02020603050405020304" pitchFamily="18" charset="0"/>
                <a:ea typeface="宋体" panose="02010600030101010101" pitchFamily="2" charset="-122"/>
              </a:rPr>
              <a:t>辐射的；容光焕发的；光芒四射的</a:t>
            </a:r>
            <a:r>
              <a:rPr lang="en-US" sz="1600" b="0" i="1">
                <a:latin typeface="Times New Roman" panose="02020603050405020304" pitchFamily="18" charset="0"/>
                <a:ea typeface="宋体" panose="02010600030101010101" pitchFamily="2" charset="-122"/>
              </a:rPr>
              <a:t>n. </a:t>
            </a:r>
            <a:r>
              <a:rPr lang="zh-CN" sz="1600" b="0" i="1">
                <a:latin typeface="Times New Roman" panose="02020603050405020304" pitchFamily="18" charset="0"/>
                <a:ea typeface="宋体" panose="02010600030101010101" pitchFamily="2" charset="-122"/>
              </a:rPr>
              <a:t>光点；发光的物体</a:t>
            </a:r>
            <a:endParaRPr lang="zh-CN" sz="1600" b="0" i="1">
              <a:latin typeface="Times New Roman" panose="02020603050405020304" pitchFamily="18" charset="0"/>
              <a:ea typeface="宋体" panose="02010600030101010101" pitchFamily="2" charset="-122"/>
            </a:endParaRPr>
          </a:p>
          <a:p>
            <a:pPr marL="285750" indent="-285750">
              <a:buFont typeface="Arial" panose="020B0604020202020204" pitchFamily="34" charset="0"/>
              <a:buChar char="•"/>
            </a:pPr>
            <a:r>
              <a:rPr lang="en-US" sz="1600" b="1">
                <a:latin typeface="Times New Roman" panose="02020603050405020304" pitchFamily="18" charset="0"/>
                <a:ea typeface="宋体" panose="02010600030101010101" pitchFamily="2" charset="-122"/>
              </a:rPr>
              <a:t>light up</a:t>
            </a:r>
            <a:r>
              <a:rPr lang="en-US" sz="1600" b="0" i="1">
                <a:latin typeface="Times New Roman" panose="02020603050405020304" pitchFamily="18" charset="0"/>
                <a:ea typeface="宋体" panose="02010600030101010101" pitchFamily="2" charset="-122"/>
              </a:rPr>
              <a:t> </a:t>
            </a:r>
            <a:r>
              <a:rPr lang="zh-CN" sz="1600" b="0" i="1">
                <a:latin typeface="Times New Roman" panose="02020603050405020304" pitchFamily="18" charset="0"/>
                <a:ea typeface="宋体" panose="02010600030101010101" pitchFamily="2" charset="-122"/>
              </a:rPr>
              <a:t>照亮；点亮；呈现高兴的情绪（过去式过去分词</a:t>
            </a:r>
            <a:r>
              <a:rPr lang="en-US" sz="1600" b="0" i="1">
                <a:latin typeface="Times New Roman" panose="02020603050405020304" pitchFamily="18" charset="0"/>
                <a:ea typeface="宋体" panose="02010600030101010101" pitchFamily="2" charset="-122"/>
                <a:cs typeface="Times New Roman" panose="02020603050405020304" pitchFamily="18" charset="0"/>
              </a:rPr>
              <a:t>lighted </a:t>
            </a:r>
            <a:r>
              <a:rPr lang="zh-CN" sz="1600" b="0" i="1">
                <a:latin typeface="Times New Roman" panose="02020603050405020304" pitchFamily="18" charset="0"/>
                <a:ea typeface="宋体" panose="02010600030101010101" pitchFamily="2" charset="-122"/>
              </a:rPr>
              <a:t>或 </a:t>
            </a:r>
            <a:r>
              <a:rPr lang="en-US" sz="1600" b="0" i="1">
                <a:latin typeface="Times New Roman" panose="02020603050405020304" pitchFamily="18" charset="0"/>
                <a:ea typeface="宋体" panose="02010600030101010101" pitchFamily="2" charset="-122"/>
              </a:rPr>
              <a:t>lit</a:t>
            </a:r>
            <a:r>
              <a:rPr lang="zh-CN" sz="1600" b="0" i="1">
                <a:latin typeface="Times New Roman" panose="02020603050405020304" pitchFamily="18" charset="0"/>
                <a:ea typeface="宋体" panose="02010600030101010101" pitchFamily="2" charset="-122"/>
              </a:rPr>
              <a:t>）</a:t>
            </a:r>
            <a:endParaRPr lang="zh-CN" altLang="en-US" sz="1600"/>
          </a:p>
        </p:txBody>
      </p:sp>
      <p:sp>
        <p:nvSpPr>
          <p:cNvPr id="13" name="TextBox 8"/>
          <p:cNvSpPr txBox="1"/>
          <p:nvPr/>
        </p:nvSpPr>
        <p:spPr>
          <a:xfrm>
            <a:off x="787400" y="783590"/>
            <a:ext cx="3655695" cy="429895"/>
          </a:xfrm>
          <a:prstGeom prst="rect">
            <a:avLst/>
          </a:prstGeom>
          <a:noFill/>
        </p:spPr>
        <p:txBody>
          <a:bodyPr wrap="square" rtlCol="0">
            <a:spAutoFit/>
          </a:bodyPr>
          <a:p>
            <a:r>
              <a:rPr lang="en-US" altLang="zh-CN" sz="2200" b="1" dirty="0" smtClean="0">
                <a:solidFill>
                  <a:srgbClr val="C00000"/>
                </a:solidFill>
                <a:latin typeface="华康俪金黑W8(P)" pitchFamily="34" charset="-122"/>
                <a:ea typeface="华康俪金黑W8(P)" pitchFamily="34" charset="-122"/>
              </a:rPr>
              <a:t>5-2-2 </a:t>
            </a:r>
            <a:r>
              <a:rPr lang="zh-CN" altLang="en-US" sz="2200" b="1" dirty="0" smtClean="0">
                <a:solidFill>
                  <a:srgbClr val="C00000"/>
                </a:solidFill>
                <a:latin typeface="华康俪金黑W8(P)" pitchFamily="34" charset="-122"/>
                <a:ea typeface="华康俪金黑W8(P)" pitchFamily="34" charset="-122"/>
              </a:rPr>
              <a:t>高分习作赏析 </a:t>
            </a:r>
            <a:r>
              <a:rPr lang="en-US" altLang="zh-CN" sz="2200" b="1" dirty="0" smtClean="0">
                <a:solidFill>
                  <a:srgbClr val="C00000"/>
                </a:solidFill>
                <a:latin typeface="华康俪金黑W8(P)" pitchFamily="34" charset="-122"/>
                <a:ea typeface="华康俪金黑W8(P)" pitchFamily="34" charset="-122"/>
              </a:rPr>
              <a:t>1</a:t>
            </a:r>
            <a:endParaRPr lang="en-US" altLang="zh-CN" sz="2200" b="1" dirty="0" smtClean="0">
              <a:solidFill>
                <a:srgbClr val="C00000"/>
              </a:solidFill>
              <a:latin typeface="华康俪金黑W8(P)" pitchFamily="34" charset="-122"/>
              <a:ea typeface="华康俪金黑W8(P)" pitchFamily="34" charset="-122"/>
            </a:endParaRPr>
          </a:p>
        </p:txBody>
      </p:sp>
      <p:sp>
        <p:nvSpPr>
          <p:cNvPr id="7" name="圆角矩形 6"/>
          <p:cNvSpPr/>
          <p:nvPr/>
        </p:nvSpPr>
        <p:spPr>
          <a:xfrm>
            <a:off x="4337050" y="1663700"/>
            <a:ext cx="1779905" cy="280035"/>
          </a:xfrm>
          <a:prstGeom prst="roundRect">
            <a:avLst/>
          </a:prstGeom>
          <a:solidFill>
            <a:srgbClr val="FFFF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圆角矩形 1"/>
          <p:cNvSpPr/>
          <p:nvPr/>
        </p:nvSpPr>
        <p:spPr>
          <a:xfrm>
            <a:off x="3100705" y="2056765"/>
            <a:ext cx="1856740" cy="320040"/>
          </a:xfrm>
          <a:prstGeom prst="roundRect">
            <a:avLst/>
          </a:prstGeom>
          <a:solidFill>
            <a:srgbClr val="FFFF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圆角矩形 7"/>
          <p:cNvSpPr/>
          <p:nvPr/>
        </p:nvSpPr>
        <p:spPr>
          <a:xfrm>
            <a:off x="2889885" y="5041265"/>
            <a:ext cx="2967990" cy="347980"/>
          </a:xfrm>
          <a:prstGeom prst="roundRect">
            <a:avLst/>
          </a:prstGeom>
          <a:solidFill>
            <a:srgbClr val="FFFF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圆角矩形 10"/>
          <p:cNvSpPr/>
          <p:nvPr/>
        </p:nvSpPr>
        <p:spPr>
          <a:xfrm>
            <a:off x="6195060" y="3818255"/>
            <a:ext cx="1236345" cy="306070"/>
          </a:xfrm>
          <a:prstGeom prst="roundRect">
            <a:avLst/>
          </a:prstGeom>
          <a:solidFill>
            <a:srgbClr val="FFFF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圆角矩形 13"/>
          <p:cNvSpPr/>
          <p:nvPr/>
        </p:nvSpPr>
        <p:spPr>
          <a:xfrm>
            <a:off x="261620" y="4124325"/>
            <a:ext cx="1771650" cy="278130"/>
          </a:xfrm>
          <a:prstGeom prst="roundRect">
            <a:avLst/>
          </a:prstGeom>
          <a:solidFill>
            <a:srgbClr val="FFFF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193483" y="716974"/>
            <a:ext cx="11998518" cy="36884"/>
          </a:xfrm>
          <a:prstGeom prst="line">
            <a:avLst/>
          </a:prstGeom>
          <a:ln w="7620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488049" y="120251"/>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6" name="箭头: 燕尾形 4"/>
          <p:cNvSpPr/>
          <p:nvPr/>
        </p:nvSpPr>
        <p:spPr>
          <a:xfrm>
            <a:off x="8789775" y="54339"/>
            <a:ext cx="2270204"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05 Self-</a:t>
            </a:r>
            <a:r>
              <a:rPr lang="en-US" altLang="zh-CN" b="1" dirty="0" err="1" smtClean="0">
                <a:solidFill>
                  <a:schemeClr val="bg1"/>
                </a:solidFill>
              </a:rPr>
              <a:t>assesment</a:t>
            </a:r>
            <a:endParaRPr lang="zh-CN" altLang="en-US" dirty="0">
              <a:solidFill>
                <a:schemeClr val="bg1"/>
              </a:solidFill>
            </a:endParaRPr>
          </a:p>
        </p:txBody>
      </p:sp>
      <p:sp>
        <p:nvSpPr>
          <p:cNvPr id="4" name="文本框 3"/>
          <p:cNvSpPr txBox="1"/>
          <p:nvPr/>
        </p:nvSpPr>
        <p:spPr>
          <a:xfrm>
            <a:off x="261620" y="1087755"/>
            <a:ext cx="7536815" cy="5631180"/>
          </a:xfrm>
          <a:prstGeom prst="rect">
            <a:avLst/>
          </a:prstGeom>
          <a:noFill/>
        </p:spPr>
        <p:txBody>
          <a:bodyPr wrap="square" rtlCol="0" anchor="t">
            <a:spAutoFit/>
          </a:bodyPr>
          <a:p>
            <a:pPr indent="0" algn="just">
              <a:lnSpc>
                <a:spcPct val="100000"/>
              </a:lnSpc>
              <a:buNone/>
            </a:pPr>
            <a:r>
              <a:rPr lang="en-US" altLang="zh-CN" i="1" smtClean="0">
                <a:latin typeface="Times New Roman" panose="02020603050405020304" pitchFamily="18" charset="0"/>
                <a:cs typeface="Times New Roman" panose="02020603050405020304" pitchFamily="18" charset="0"/>
                <a:sym typeface="+mn-ea"/>
              </a:rPr>
              <a:t>     </a:t>
            </a:r>
            <a:r>
              <a:rPr lang="en-US" altLang="zh-CN" i="1">
                <a:latin typeface="Times New Roman" panose="02020603050405020304" pitchFamily="18" charset="0"/>
                <a:sym typeface="+mn-ea"/>
              </a:rPr>
              <a:t>Suddenly a little rabbit jumped out in front of my horse.</a:t>
            </a:r>
            <a:r>
              <a:rPr lang="en-US" altLang="zh-CN">
                <a:latin typeface="Times New Roman" panose="02020603050405020304" pitchFamily="18" charset="0"/>
                <a:sym typeface="+mn-ea"/>
              </a:rPr>
              <a:t> “What a lovely rabbit!” I shouted with eyes glittering with terrific excitement. It was quite different from those I saw in our city, thus immediately stimulating my interest. Dad was also stunned by this special rabbit/creature, gawking at it motionlessly. “Daddy, let’s catch it as our pet!” I suggested, unexpectedly receiving his prompt agreement. Entirely forgetting what Uncle Paul had told us, we chased after that pretty rabbit, frantic with rapture. Unfortunately, </a:t>
            </a:r>
            <a:r>
              <a:rPr lang="en-US" altLang="zh-CN">
                <a:solidFill>
                  <a:srgbClr val="7030A0"/>
                </a:solidFill>
                <a:latin typeface="Times New Roman" panose="02020603050405020304" pitchFamily="18" charset="0"/>
                <a:sym typeface="+mn-ea"/>
              </a:rPr>
              <a:t>so clever and swift was it that</a:t>
            </a:r>
            <a:r>
              <a:rPr lang="zh-CN" altLang="en-US" baseline="-25000">
                <a:solidFill>
                  <a:srgbClr val="7030A0"/>
                </a:solidFill>
                <a:latin typeface="Times New Roman" panose="02020603050405020304" pitchFamily="18" charset="0"/>
                <a:sym typeface="+mn-ea"/>
              </a:rPr>
              <a:t>倒装</a:t>
            </a:r>
            <a:r>
              <a:rPr lang="en-US" altLang="zh-CN">
                <a:latin typeface="Times New Roman" panose="02020603050405020304" pitchFamily="18" charset="0"/>
                <a:sym typeface="+mn-ea"/>
              </a:rPr>
              <a:t> it disappeared in the forest before long. </a:t>
            </a:r>
            <a:r>
              <a:rPr lang="en-US" altLang="zh-CN">
                <a:solidFill>
                  <a:srgbClr val="7030A0"/>
                </a:solidFill>
                <a:latin typeface="Times New Roman" panose="02020603050405020304" pitchFamily="18" charset="0"/>
                <a:sym typeface="+mn-ea"/>
              </a:rPr>
              <a:t>Not until then did we realize</a:t>
            </a:r>
            <a:r>
              <a:rPr lang="zh-CN" altLang="en-US" baseline="-25000">
                <a:solidFill>
                  <a:srgbClr val="7030A0"/>
                </a:solidFill>
                <a:latin typeface="Times New Roman" panose="02020603050405020304" pitchFamily="18" charset="0"/>
                <a:sym typeface="+mn-ea"/>
              </a:rPr>
              <a:t>倒装</a:t>
            </a:r>
            <a:r>
              <a:rPr lang="en-US" altLang="zh-CN">
                <a:latin typeface="Times New Roman" panose="02020603050405020304" pitchFamily="18" charset="0"/>
                <a:sym typeface="+mn-ea"/>
              </a:rPr>
              <a:t> that the last ray of twilight was quickly disappearing among the numerous trees and we couldn’t find our track at all! We did get lost!</a:t>
            </a:r>
            <a:endParaRPr lang="en-US" altLang="zh-CN">
              <a:latin typeface="Times New Roman" panose="02020603050405020304" pitchFamily="18" charset="0"/>
              <a:sym typeface="+mn-ea"/>
            </a:endParaRPr>
          </a:p>
          <a:p>
            <a:pPr indent="0" algn="just">
              <a:lnSpc>
                <a:spcPct val="100000"/>
              </a:lnSpc>
              <a:buNone/>
            </a:pPr>
            <a:r>
              <a:rPr lang="en-US" altLang="zh-CN" smtClean="0">
                <a:latin typeface="Times New Roman" panose="02020603050405020304" pitchFamily="18" charset="0"/>
                <a:cs typeface="Times New Roman" panose="02020603050405020304" pitchFamily="18" charset="0"/>
                <a:sym typeface="+mn-ea"/>
              </a:rPr>
              <a:t> </a:t>
            </a:r>
            <a:r>
              <a:rPr lang="zh-CN" altLang="zh-CN" smtClean="0">
                <a:sym typeface="+mn-ea"/>
              </a:rPr>
              <a:t>　</a:t>
            </a:r>
            <a:r>
              <a:rPr lang="en-US" altLang="zh-CN" i="1">
                <a:latin typeface="Times New Roman" panose="02020603050405020304" pitchFamily="18" charset="0"/>
                <a:cs typeface="Times New Roman" panose="02020603050405020304" pitchFamily="18" charset="0"/>
                <a:sym typeface="+mn-ea"/>
              </a:rPr>
              <a:t>We had no idea where we were and it was getting dark. </a:t>
            </a:r>
            <a:r>
              <a:rPr lang="en-US" altLang="zh-CN">
                <a:latin typeface="Times New Roman" panose="02020603050405020304" pitchFamily="18" charset="0"/>
                <a:cs typeface="Times New Roman" panose="02020603050405020304" pitchFamily="18" charset="0"/>
                <a:sym typeface="+mn-ea"/>
              </a:rPr>
              <a:t>The bone-chilling wind howled fiercely like a wolf, making the darkness even more suffocating. “Dad, what can we do?” I threw my arms around him tightly, quivering and seized by stark horror. “All is going well!” Dad answered in a gentle voice, calm and mollified. We wandered in the scary forest and didn’t know what horrible thing would happen to us, hoping to find the way back. Suddenly, we heard the sound of water rolling down the river. We were over the moon and decided to follow the river. After a while, we heard the familiar sound of sheep and then caught sight of the farm house. The family were waiting for us in the distance. Seeing this, a radiant smile lit up both of our faces.</a:t>
            </a:r>
            <a:endParaRPr lang="en-US" altLang="zh-CN">
              <a:latin typeface="Times New Roman" panose="02020603050405020304" pitchFamily="18" charset="0"/>
              <a:cs typeface="Times New Roman" panose="02020603050405020304" pitchFamily="18" charset="0"/>
              <a:sym typeface="+mn-ea"/>
            </a:endParaRPr>
          </a:p>
        </p:txBody>
      </p:sp>
      <p:cxnSp>
        <p:nvCxnSpPr>
          <p:cNvPr id="6" name="PA_直接连接符 37"/>
          <p:cNvCxnSpPr/>
          <p:nvPr>
            <p:custDataLst>
              <p:tags r:id="rId1"/>
            </p:custDataLst>
          </p:nvPr>
        </p:nvCxnSpPr>
        <p:spPr>
          <a:xfrm flipV="1">
            <a:off x="7931150" y="753745"/>
            <a:ext cx="0" cy="5189855"/>
          </a:xfrm>
          <a:prstGeom prst="line">
            <a:avLst/>
          </a:prstGeom>
          <a:noFill/>
          <a:ln w="9525" cap="flat" cmpd="sng" algn="ctr">
            <a:solidFill>
              <a:srgbClr val="E26023"/>
            </a:solidFill>
            <a:prstDash val="lgDash"/>
          </a:ln>
          <a:effectLst/>
        </p:spPr>
      </p:cxnSp>
      <p:sp>
        <p:nvSpPr>
          <p:cNvPr id="3" name="Rectangle 7"/>
          <p:cNvSpPr>
            <a:spLocks noChangeArrowheads="1"/>
          </p:cNvSpPr>
          <p:nvPr/>
        </p:nvSpPr>
        <p:spPr bwMode="auto">
          <a:xfrm>
            <a:off x="-13970" y="227970"/>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
            <a:off x="-12065" y="4445"/>
            <a:ext cx="876300" cy="971550"/>
          </a:xfrm>
          <a:prstGeom prst="rect">
            <a:avLst/>
          </a:prstGeom>
        </p:spPr>
      </p:pic>
      <p:pic>
        <p:nvPicPr>
          <p:cNvPr id="9" name="图片 8"/>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212090" y="116205"/>
            <a:ext cx="509270" cy="508000"/>
          </a:xfrm>
          <a:prstGeom prst="rect">
            <a:avLst/>
          </a:prstGeom>
        </p:spPr>
      </p:pic>
      <p:sp>
        <p:nvSpPr>
          <p:cNvPr id="10" name="文本框 9"/>
          <p:cNvSpPr txBox="1"/>
          <p:nvPr/>
        </p:nvSpPr>
        <p:spPr>
          <a:xfrm>
            <a:off x="7879080" y="826135"/>
            <a:ext cx="4211320" cy="5692775"/>
          </a:xfrm>
          <a:prstGeom prst="rect">
            <a:avLst/>
          </a:prstGeom>
          <a:noFill/>
          <a:ln w="9525">
            <a:noFill/>
          </a:ln>
        </p:spPr>
        <p:txBody>
          <a:bodyPr wrap="square">
            <a:spAutoFit/>
          </a:bodyPr>
          <a:p>
            <a:pPr marL="285750" indent="-285750">
              <a:buFont typeface="Arial" panose="020B0604020202020204" pitchFamily="34" charset="0"/>
              <a:buChar char="•"/>
            </a:pPr>
            <a:r>
              <a:rPr sz="1400">
                <a:latin typeface="Times New Roman" panose="02020603050405020304" pitchFamily="18" charset="0"/>
                <a:ea typeface="宋体" panose="02010600030101010101" pitchFamily="2" charset="-122"/>
              </a:rPr>
              <a:t>这篇文章内容丰富、主题明确、故事情节设计自然流畅、合乎逻辑。考生在第一段中以“这只兔子与我在城里见过的兔子不同，从而激起了我的兴趣”为由引出“和父亲一起追逐兔子”的情节，与原文的写作思路契合、融洽度高，突出了作者对兔子的好奇和新鲜感。之后的情节“失去兔子踪影”和“发现迷路”也在情理之中，并与第二段首句自然衔接。第二段中围绕“父亲鼓励我想办法自救”、“沿河寻找出路”、“成功脱险”展开情节，将故事推向高潮，并巧妙地体现了“人与自我”主题语境下的家庭亲情主题——父爱。</a:t>
            </a:r>
            <a:endParaRPr sz="1400">
              <a:latin typeface="Times New Roman" panose="02020603050405020304" pitchFamily="18" charset="0"/>
              <a:ea typeface="宋体" panose="02010600030101010101" pitchFamily="2" charset="-122"/>
            </a:endParaRPr>
          </a:p>
          <a:p>
            <a:pPr marL="285750" indent="-285750">
              <a:buFont typeface="Arial" panose="020B0604020202020204" pitchFamily="34" charset="0"/>
              <a:buChar char="•"/>
            </a:pPr>
            <a:endParaRPr sz="1400">
              <a:latin typeface="Times New Roman" panose="02020603050405020304" pitchFamily="18" charset="0"/>
              <a:ea typeface="宋体" panose="02010600030101010101" pitchFamily="2" charset="-122"/>
            </a:endParaRPr>
          </a:p>
          <a:p>
            <a:pPr marL="285750" indent="-285750">
              <a:buFont typeface="Arial" panose="020B0604020202020204" pitchFamily="34" charset="0"/>
              <a:buChar char="•"/>
            </a:pPr>
            <a:r>
              <a:rPr sz="1400">
                <a:latin typeface="Times New Roman" panose="02020603050405020304" pitchFamily="18" charset="0"/>
                <a:ea typeface="宋体" panose="02010600030101010101" pitchFamily="2" charset="-122"/>
              </a:rPr>
              <a:t>有效地使用了连接成分，如：thus, unfortunately, not until then, suddenly, after a while, seeing this使全文结构紧凑。</a:t>
            </a:r>
            <a:endParaRPr sz="1400">
              <a:latin typeface="Times New Roman" panose="02020603050405020304" pitchFamily="18" charset="0"/>
              <a:ea typeface="宋体" panose="02010600030101010101" pitchFamily="2" charset="-122"/>
            </a:endParaRPr>
          </a:p>
          <a:p>
            <a:pPr marL="285750" indent="-285750">
              <a:buFont typeface="Arial" panose="020B0604020202020204" pitchFamily="34" charset="0"/>
              <a:buChar char="•"/>
            </a:pPr>
            <a:endParaRPr sz="1400">
              <a:latin typeface="Times New Roman" panose="02020603050405020304" pitchFamily="18" charset="0"/>
              <a:ea typeface="宋体" panose="02010600030101010101" pitchFamily="2" charset="-122"/>
            </a:endParaRPr>
          </a:p>
          <a:p>
            <a:pPr marL="285750" indent="-285750">
              <a:buFont typeface="Arial" panose="020B0604020202020204" pitchFamily="34" charset="0"/>
              <a:buChar char="•"/>
            </a:pPr>
            <a:r>
              <a:rPr lang="zh-CN" sz="1400">
                <a:latin typeface="Times New Roman" panose="02020603050405020304" pitchFamily="18" charset="0"/>
                <a:ea typeface="宋体" panose="02010600030101010101" pitchFamily="2" charset="-122"/>
              </a:rPr>
              <a:t>习作者</a:t>
            </a:r>
            <a:r>
              <a:rPr sz="1400">
                <a:latin typeface="Times New Roman" panose="02020603050405020304" pitchFamily="18" charset="0"/>
                <a:ea typeface="宋体" panose="02010600030101010101" pitchFamily="2" charset="-122"/>
              </a:rPr>
              <a:t>具有较强的语言功底，具体表现在：丰富的词汇，如stimulate my interest, stunned, gawk at, bone-chilling, quiver等</a:t>
            </a:r>
            <a:r>
              <a:rPr lang="zh-CN" sz="1400">
                <a:latin typeface="Times New Roman" panose="02020603050405020304" pitchFamily="18" charset="0"/>
                <a:ea typeface="宋体" panose="02010600030101010101" pitchFamily="2" charset="-122"/>
              </a:rPr>
              <a:t>。</a:t>
            </a:r>
            <a:endParaRPr lang="zh-CN" sz="1400">
              <a:latin typeface="Times New Roman" panose="02020603050405020304" pitchFamily="18" charset="0"/>
              <a:ea typeface="宋体" panose="02010600030101010101" pitchFamily="2" charset="-122"/>
            </a:endParaRPr>
          </a:p>
          <a:p>
            <a:pPr marL="285750" indent="-285750">
              <a:buFont typeface="Arial" panose="020B0604020202020204" pitchFamily="34" charset="0"/>
              <a:buChar char="•"/>
            </a:pPr>
            <a:endParaRPr lang="zh-CN" sz="1400">
              <a:latin typeface="Times New Roman" panose="02020603050405020304" pitchFamily="18" charset="0"/>
              <a:ea typeface="宋体" panose="02010600030101010101" pitchFamily="2" charset="-122"/>
            </a:endParaRPr>
          </a:p>
          <a:p>
            <a:pPr marL="285750" indent="-285750">
              <a:buFont typeface="Arial" panose="020B0604020202020204" pitchFamily="34" charset="0"/>
              <a:buChar char="•"/>
            </a:pPr>
            <a:r>
              <a:rPr sz="1400">
                <a:latin typeface="Times New Roman" panose="02020603050405020304" pitchFamily="18" charset="0"/>
                <a:ea typeface="宋体" panose="02010600030101010101" pitchFamily="2" charset="-122"/>
              </a:rPr>
              <a:t>更值得一提的是， 文中用了不同的短语来表达“喜悦”之意：frantic with rapture, be over the moon, a radiant smile。</a:t>
            </a:r>
            <a:endParaRPr sz="1400">
              <a:latin typeface="Times New Roman" panose="02020603050405020304" pitchFamily="18" charset="0"/>
              <a:ea typeface="宋体" panose="02010600030101010101" pitchFamily="2" charset="-122"/>
            </a:endParaRPr>
          </a:p>
          <a:p>
            <a:pPr marL="285750" indent="-285750">
              <a:buFont typeface="Arial" panose="020B0604020202020204" pitchFamily="34" charset="0"/>
              <a:buChar char="•"/>
            </a:pPr>
            <a:endParaRPr sz="1400">
              <a:latin typeface="Times New Roman" panose="02020603050405020304" pitchFamily="18" charset="0"/>
              <a:ea typeface="宋体" panose="02010600030101010101" pitchFamily="2" charset="-122"/>
            </a:endParaRPr>
          </a:p>
          <a:p>
            <a:pPr marL="285750" indent="-285750">
              <a:buFont typeface="Arial" panose="020B0604020202020204" pitchFamily="34" charset="0"/>
              <a:buChar char="•"/>
            </a:pPr>
            <a:r>
              <a:rPr sz="1400">
                <a:latin typeface="Times New Roman" panose="02020603050405020304" pitchFamily="18" charset="0"/>
                <a:ea typeface="宋体" panose="02010600030101010101" pitchFamily="2" charset="-122"/>
              </a:rPr>
              <a:t>语法结构</a:t>
            </a:r>
            <a:r>
              <a:rPr sz="1400">
                <a:latin typeface="Times New Roman" panose="02020603050405020304" pitchFamily="18" charset="0"/>
                <a:ea typeface="宋体" panose="02010600030101010101" pitchFamily="2" charset="-122"/>
                <a:sym typeface="+mn-ea"/>
              </a:rPr>
              <a:t>丰富</a:t>
            </a:r>
            <a:r>
              <a:rPr sz="1400">
                <a:latin typeface="Times New Roman" panose="02020603050405020304" pitchFamily="18" charset="0"/>
                <a:ea typeface="宋体" panose="02010600030101010101" pitchFamily="2" charset="-122"/>
              </a:rPr>
              <a:t>，包括倒装结构、非谓语结构、形容词和副词作状语等等。</a:t>
            </a:r>
            <a:endParaRPr sz="1400">
              <a:latin typeface="Times New Roman" panose="02020603050405020304" pitchFamily="18" charset="0"/>
              <a:ea typeface="宋体" panose="02010600030101010101" pitchFamily="2" charset="-122"/>
            </a:endParaRPr>
          </a:p>
        </p:txBody>
      </p:sp>
      <p:sp>
        <p:nvSpPr>
          <p:cNvPr id="13" name="TextBox 8"/>
          <p:cNvSpPr txBox="1"/>
          <p:nvPr/>
        </p:nvSpPr>
        <p:spPr>
          <a:xfrm>
            <a:off x="787400" y="783590"/>
            <a:ext cx="3655695" cy="429895"/>
          </a:xfrm>
          <a:prstGeom prst="rect">
            <a:avLst/>
          </a:prstGeom>
          <a:noFill/>
        </p:spPr>
        <p:txBody>
          <a:bodyPr wrap="square" rtlCol="0">
            <a:spAutoFit/>
          </a:bodyPr>
          <a:p>
            <a:r>
              <a:rPr lang="en-US" altLang="zh-CN" sz="2200" b="1" dirty="0" smtClean="0">
                <a:solidFill>
                  <a:srgbClr val="C00000"/>
                </a:solidFill>
                <a:latin typeface="华康俪金黑W8(P)" pitchFamily="34" charset="-122"/>
                <a:ea typeface="华康俪金黑W8(P)" pitchFamily="34" charset="-122"/>
              </a:rPr>
              <a:t>5-2-2 </a:t>
            </a:r>
            <a:r>
              <a:rPr lang="zh-CN" altLang="en-US" sz="2200" b="1" dirty="0" smtClean="0">
                <a:solidFill>
                  <a:srgbClr val="C00000"/>
                </a:solidFill>
                <a:latin typeface="华康俪金黑W8(P)" pitchFamily="34" charset="-122"/>
                <a:ea typeface="华康俪金黑W8(P)" pitchFamily="34" charset="-122"/>
              </a:rPr>
              <a:t>高分习作赏析 </a:t>
            </a:r>
            <a:r>
              <a:rPr lang="en-US" altLang="zh-CN" sz="2200" b="1" dirty="0" smtClean="0">
                <a:solidFill>
                  <a:srgbClr val="C00000"/>
                </a:solidFill>
                <a:latin typeface="华康俪金黑W8(P)" pitchFamily="34" charset="-122"/>
                <a:ea typeface="华康俪金黑W8(P)" pitchFamily="34" charset="-122"/>
              </a:rPr>
              <a:t>1</a:t>
            </a:r>
            <a:endParaRPr lang="en-US" altLang="zh-CN" sz="2200" b="1" dirty="0" smtClean="0">
              <a:solidFill>
                <a:srgbClr val="C00000"/>
              </a:solidFill>
              <a:latin typeface="华康俪金黑W8(P)" pitchFamily="34" charset="-122"/>
              <a:ea typeface="华康俪金黑W8(P)"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193483" y="716974"/>
            <a:ext cx="11998518" cy="36884"/>
          </a:xfrm>
          <a:prstGeom prst="line">
            <a:avLst/>
          </a:prstGeom>
          <a:ln w="7620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488049" y="120251"/>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6" name="箭头: 燕尾形 4"/>
          <p:cNvSpPr/>
          <p:nvPr/>
        </p:nvSpPr>
        <p:spPr>
          <a:xfrm>
            <a:off x="8789775" y="54339"/>
            <a:ext cx="2270204"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05 Self-</a:t>
            </a:r>
            <a:r>
              <a:rPr lang="en-US" altLang="zh-CN" b="1" dirty="0" err="1" smtClean="0">
                <a:solidFill>
                  <a:schemeClr val="bg1"/>
                </a:solidFill>
              </a:rPr>
              <a:t>assesment</a:t>
            </a:r>
            <a:endParaRPr lang="zh-CN" altLang="en-US" dirty="0">
              <a:solidFill>
                <a:schemeClr val="bg1"/>
              </a:solidFill>
            </a:endParaRPr>
          </a:p>
        </p:txBody>
      </p:sp>
      <p:sp>
        <p:nvSpPr>
          <p:cNvPr id="4" name="文本框 3"/>
          <p:cNvSpPr txBox="1"/>
          <p:nvPr/>
        </p:nvSpPr>
        <p:spPr>
          <a:xfrm>
            <a:off x="488315" y="1213485"/>
            <a:ext cx="6866890" cy="5631180"/>
          </a:xfrm>
          <a:prstGeom prst="rect">
            <a:avLst/>
          </a:prstGeom>
          <a:noFill/>
        </p:spPr>
        <p:txBody>
          <a:bodyPr wrap="square" rtlCol="0" anchor="t">
            <a:spAutoFit/>
          </a:bodyPr>
          <a:p>
            <a:pPr indent="0" algn="just">
              <a:lnSpc>
                <a:spcPct val="100000"/>
              </a:lnSpc>
              <a:buNone/>
            </a:pPr>
            <a:r>
              <a:rPr lang="en-US" altLang="zh-CN" i="1" smtClean="0">
                <a:latin typeface="Times New Roman" panose="02020603050405020304" pitchFamily="18" charset="0"/>
                <a:cs typeface="Times New Roman" panose="02020603050405020304" pitchFamily="18" charset="0"/>
                <a:sym typeface="+mn-ea"/>
              </a:rPr>
              <a:t>     </a:t>
            </a:r>
            <a:r>
              <a:rPr lang="en-US" altLang="zh-CN" i="1">
                <a:latin typeface="Times New Roman" panose="02020603050405020304" pitchFamily="18" charset="0"/>
                <a:sym typeface="+mn-ea"/>
              </a:rPr>
              <a:t>Suddenly a little rabbit jumped out in front of my horse.</a:t>
            </a:r>
            <a:r>
              <a:rPr lang="en-US" altLang="zh-CN">
                <a:latin typeface="Times New Roman" panose="02020603050405020304" pitchFamily="18" charset="0"/>
                <a:sym typeface="+mn-ea"/>
              </a:rPr>
              <a:t> My horse was so afraid that it began running ferociously.</a:t>
            </a:r>
            <a:r>
              <a:rPr lang="en-US" altLang="zh-CN">
                <a:solidFill>
                  <a:schemeClr val="accent6">
                    <a:lumMod val="50000"/>
                  </a:schemeClr>
                </a:solidFill>
                <a:latin typeface="Times New Roman" panose="02020603050405020304" pitchFamily="18" charset="0"/>
                <a:sym typeface="+mn-ea"/>
              </a:rPr>
              <a:t> I could feel the air hitting my face heavily and hear my dad’s hysterical cry from a distance</a:t>
            </a:r>
            <a:r>
              <a:rPr lang="zh-CN" altLang="en-US" sz="2000" b="1" baseline="-25000">
                <a:solidFill>
                  <a:schemeClr val="accent6">
                    <a:lumMod val="50000"/>
                  </a:schemeClr>
                </a:solidFill>
                <a:latin typeface="Times New Roman" panose="02020603050405020304" pitchFamily="18" charset="0"/>
                <a:sym typeface="+mn-ea"/>
              </a:rPr>
              <a:t>环境描写</a:t>
            </a:r>
            <a:r>
              <a:rPr lang="en-US" altLang="zh-CN">
                <a:latin typeface="Times New Roman" panose="02020603050405020304" pitchFamily="18" charset="0"/>
                <a:sym typeface="+mn-ea"/>
              </a:rPr>
              <a:t>. </a:t>
            </a:r>
            <a:r>
              <a:rPr lang="en-US" altLang="zh-CN">
                <a:solidFill>
                  <a:srgbClr val="7030A0"/>
                </a:solidFill>
                <a:latin typeface="Times New Roman" panose="02020603050405020304" pitchFamily="18" charset="0"/>
                <a:sym typeface="+mn-ea"/>
              </a:rPr>
              <a:t>My heart was pumping wildly and my blood was pulsing through my veins</a:t>
            </a:r>
            <a:r>
              <a:rPr lang="zh-CN" altLang="en-US" sz="2000" b="1" baseline="-25000">
                <a:solidFill>
                  <a:srgbClr val="7030A0"/>
                </a:solidFill>
                <a:latin typeface="Times New Roman" panose="02020603050405020304" pitchFamily="18" charset="0"/>
                <a:sym typeface="+mn-ea"/>
              </a:rPr>
              <a:t>心理描写</a:t>
            </a:r>
            <a:r>
              <a:rPr lang="en-US" altLang="zh-CN">
                <a:latin typeface="Times New Roman" panose="02020603050405020304" pitchFamily="18" charset="0"/>
                <a:sym typeface="+mn-ea"/>
              </a:rPr>
              <a:t>. </a:t>
            </a:r>
            <a:r>
              <a:rPr lang="en-US" altLang="zh-CN">
                <a:solidFill>
                  <a:schemeClr val="accent4">
                    <a:lumMod val="50000"/>
                  </a:schemeClr>
                </a:solidFill>
                <a:latin typeface="Times New Roman" panose="02020603050405020304" pitchFamily="18" charset="0"/>
                <a:sym typeface="+mn-ea"/>
              </a:rPr>
              <a:t>I pulled back the reins, distracted the horse and tried every means to stop the horse but in vain</a:t>
            </a:r>
            <a:r>
              <a:rPr lang="zh-CN" altLang="en-US" sz="2000" b="1" baseline="-25000">
                <a:solidFill>
                  <a:schemeClr val="accent4">
                    <a:lumMod val="50000"/>
                  </a:schemeClr>
                </a:solidFill>
                <a:latin typeface="Times New Roman" panose="02020603050405020304" pitchFamily="18" charset="0"/>
                <a:sym typeface="+mn-ea"/>
              </a:rPr>
              <a:t>动作描写</a:t>
            </a:r>
            <a:r>
              <a:rPr lang="en-US" altLang="zh-CN">
                <a:solidFill>
                  <a:schemeClr val="accent4">
                    <a:lumMod val="50000"/>
                  </a:schemeClr>
                </a:solidFill>
                <a:latin typeface="Times New Roman" panose="02020603050405020304" pitchFamily="18" charset="0"/>
                <a:sym typeface="+mn-ea"/>
              </a:rPr>
              <a:t>.</a:t>
            </a:r>
            <a:r>
              <a:rPr lang="en-US" altLang="zh-CN">
                <a:latin typeface="Times New Roman" panose="02020603050405020304" pitchFamily="18" charset="0"/>
                <a:sym typeface="+mn-ea"/>
              </a:rPr>
              <a:t> After what seemed an eternity</a:t>
            </a:r>
            <a:r>
              <a:rPr lang="zh-CN" altLang="en-US" baseline="-25000">
                <a:latin typeface="Times New Roman" panose="02020603050405020304" pitchFamily="18" charset="0"/>
                <a:sym typeface="+mn-ea"/>
              </a:rPr>
              <a:t>（夸张）</a:t>
            </a:r>
            <a:r>
              <a:rPr lang="en-US" altLang="zh-CN">
                <a:latin typeface="Times New Roman" panose="02020603050405020304" pitchFamily="18" charset="0"/>
                <a:sym typeface="+mn-ea"/>
              </a:rPr>
              <a:t>, my dad caught up with me breathlessly and managed to stop my horse. But we found that we were in distress, with no track beside us.</a:t>
            </a:r>
            <a:endParaRPr lang="en-US" altLang="zh-CN">
              <a:latin typeface="Times New Roman" panose="02020603050405020304" pitchFamily="18" charset="0"/>
              <a:sym typeface="+mn-ea"/>
            </a:endParaRPr>
          </a:p>
          <a:p>
            <a:pPr indent="0" algn="just">
              <a:lnSpc>
                <a:spcPct val="100000"/>
              </a:lnSpc>
              <a:buNone/>
            </a:pPr>
            <a:r>
              <a:rPr lang="en-US" altLang="zh-CN" i="1">
                <a:latin typeface="Times New Roman" panose="02020603050405020304" pitchFamily="18" charset="0"/>
                <a:sym typeface="+mn-ea"/>
              </a:rPr>
              <a:t>    We had no idea where we were and it was getting dark.</a:t>
            </a:r>
            <a:r>
              <a:rPr lang="en-US" altLang="zh-CN">
                <a:solidFill>
                  <a:schemeClr val="accent6">
                    <a:lumMod val="50000"/>
                  </a:schemeClr>
                </a:solidFill>
                <a:latin typeface="Times New Roman" panose="02020603050405020304" pitchFamily="18" charset="0"/>
                <a:sym typeface="+mn-ea"/>
              </a:rPr>
              <a:t> The river beside us was still and serene under the last ray of sunshine</a:t>
            </a:r>
            <a:r>
              <a:rPr lang="zh-CN" altLang="en-US" sz="2000" b="1" baseline="-25000">
                <a:solidFill>
                  <a:schemeClr val="accent6">
                    <a:lumMod val="50000"/>
                  </a:schemeClr>
                </a:solidFill>
                <a:latin typeface="Times New Roman" panose="02020603050405020304" pitchFamily="18" charset="0"/>
                <a:sym typeface="+mn-ea"/>
              </a:rPr>
              <a:t>环境描写</a:t>
            </a:r>
            <a:r>
              <a:rPr lang="en-US" altLang="zh-CN">
                <a:latin typeface="Times New Roman" panose="02020603050405020304" pitchFamily="18" charset="0"/>
                <a:sym typeface="+mn-ea"/>
              </a:rPr>
              <a:t> but </a:t>
            </a:r>
            <a:r>
              <a:rPr lang="en-US" altLang="zh-CN">
                <a:solidFill>
                  <a:srgbClr val="7030A0"/>
                </a:solidFill>
                <a:latin typeface="Times New Roman" panose="02020603050405020304" pitchFamily="18" charset="0"/>
                <a:sym typeface="+mn-ea"/>
              </a:rPr>
              <a:t>we didn’t have the mood to enjoy it</a:t>
            </a:r>
            <a:r>
              <a:rPr lang="zh-CN" altLang="en-US" sz="2000" b="1" baseline="-25000">
                <a:solidFill>
                  <a:srgbClr val="7030A0"/>
                </a:solidFill>
                <a:latin typeface="Times New Roman" panose="02020603050405020304" pitchFamily="18" charset="0"/>
                <a:sym typeface="+mn-ea"/>
              </a:rPr>
              <a:t>心理描写</a:t>
            </a:r>
            <a:r>
              <a:rPr lang="en-US" altLang="zh-CN">
                <a:solidFill>
                  <a:srgbClr val="7030A0"/>
                </a:solidFill>
                <a:latin typeface="Times New Roman" panose="02020603050405020304" pitchFamily="18" charset="0"/>
                <a:sym typeface="+mn-ea"/>
              </a:rPr>
              <a:t>. </a:t>
            </a:r>
            <a:r>
              <a:rPr lang="en-US" altLang="zh-CN">
                <a:latin typeface="Times New Roman" panose="02020603050405020304" pitchFamily="18" charset="0"/>
                <a:sym typeface="+mn-ea"/>
              </a:rPr>
              <a:t>Suddenly, it occurred to us that there was also a river nearby the farm house. Realizing the river may be a guide back, </a:t>
            </a:r>
            <a:r>
              <a:rPr lang="en-US" altLang="zh-CN">
                <a:solidFill>
                  <a:srgbClr val="7030A0"/>
                </a:solidFill>
                <a:latin typeface="Times New Roman" panose="02020603050405020304" pitchFamily="18" charset="0"/>
                <a:sym typeface="+mn-ea"/>
              </a:rPr>
              <a:t>our spirits soared</a:t>
            </a:r>
            <a:r>
              <a:rPr lang="zh-CN" altLang="en-US" b="1" baseline="-25000">
                <a:solidFill>
                  <a:srgbClr val="7030A0"/>
                </a:solidFill>
                <a:latin typeface="Times New Roman" panose="02020603050405020304" pitchFamily="18" charset="0"/>
                <a:sym typeface="+mn-ea"/>
              </a:rPr>
              <a:t>（隐喻）</a:t>
            </a:r>
            <a:r>
              <a:rPr lang="zh-CN" altLang="en-US" sz="2000" b="1" baseline="-25000">
                <a:solidFill>
                  <a:srgbClr val="7030A0"/>
                </a:solidFill>
                <a:latin typeface="Times New Roman" panose="02020603050405020304" pitchFamily="18" charset="0"/>
                <a:sym typeface="+mn-ea"/>
              </a:rPr>
              <a:t>心理描写</a:t>
            </a:r>
            <a:r>
              <a:rPr lang="en-US" altLang="zh-CN">
                <a:latin typeface="Times New Roman" panose="02020603050405020304" pitchFamily="18" charset="0"/>
                <a:sym typeface="+mn-ea"/>
              </a:rPr>
              <a:t> and</a:t>
            </a:r>
            <a:r>
              <a:rPr lang="en-US" altLang="zh-CN">
                <a:solidFill>
                  <a:schemeClr val="accent4">
                    <a:lumMod val="50000"/>
                  </a:schemeClr>
                </a:solidFill>
                <a:latin typeface="Times New Roman" panose="02020603050405020304" pitchFamily="18" charset="0"/>
                <a:sym typeface="+mn-ea"/>
              </a:rPr>
              <a:t> we began to trot briskly along the river</a:t>
            </a:r>
            <a:r>
              <a:rPr lang="zh-CN" altLang="en-US" sz="2000" b="1" baseline="-25000">
                <a:solidFill>
                  <a:schemeClr val="accent4">
                    <a:lumMod val="50000"/>
                  </a:schemeClr>
                </a:solidFill>
                <a:latin typeface="Times New Roman" panose="02020603050405020304" pitchFamily="18" charset="0"/>
                <a:sym typeface="+mn-ea"/>
              </a:rPr>
              <a:t>动作描写</a:t>
            </a:r>
            <a:r>
              <a:rPr lang="en-US" altLang="zh-CN">
                <a:latin typeface="Times New Roman" panose="02020603050405020304" pitchFamily="18" charset="0"/>
                <a:sym typeface="+mn-ea"/>
              </a:rPr>
              <a:t>. Just a few minutes later, catching sight of the silhouette of the house, </a:t>
            </a:r>
            <a:r>
              <a:rPr lang="en-US" altLang="zh-CN">
                <a:solidFill>
                  <a:srgbClr val="7030A0"/>
                </a:solidFill>
                <a:latin typeface="Times New Roman" panose="02020603050405020304" pitchFamily="18" charset="0"/>
                <a:sym typeface="+mn-ea"/>
              </a:rPr>
              <a:t>I felt a feeling of relief and relaxation surging through me</a:t>
            </a:r>
            <a:r>
              <a:rPr lang="zh-CN" altLang="en-US" sz="2000" b="1" baseline="-25000">
                <a:solidFill>
                  <a:srgbClr val="7030A0"/>
                </a:solidFill>
                <a:latin typeface="Times New Roman" panose="02020603050405020304" pitchFamily="18" charset="0"/>
                <a:sym typeface="+mn-ea"/>
              </a:rPr>
              <a:t>心理描写</a:t>
            </a:r>
            <a:r>
              <a:rPr lang="en-US" altLang="zh-CN">
                <a:solidFill>
                  <a:srgbClr val="7030A0"/>
                </a:solidFill>
                <a:latin typeface="Times New Roman" panose="02020603050405020304" pitchFamily="18" charset="0"/>
                <a:sym typeface="+mn-ea"/>
              </a:rPr>
              <a:t>. I could picture Uncle Paul’s smiling face and our delicious supper and I thought to myself </a:t>
            </a:r>
            <a:r>
              <a:rPr lang="zh-CN" altLang="en-US" sz="2000" b="1" baseline="-25000">
                <a:solidFill>
                  <a:srgbClr val="7030A0"/>
                </a:solidFill>
                <a:latin typeface="Times New Roman" panose="02020603050405020304" pitchFamily="18" charset="0"/>
                <a:sym typeface="+mn-ea"/>
              </a:rPr>
              <a:t>心理描写</a:t>
            </a:r>
            <a:r>
              <a:rPr lang="en-US" altLang="zh-CN">
                <a:latin typeface="Times New Roman" panose="02020603050405020304" pitchFamily="18" charset="0"/>
                <a:sym typeface="+mn-ea"/>
              </a:rPr>
              <a:t>that our being lost added a special taste to my adventurous vacation which I would remember all my life.</a:t>
            </a:r>
            <a:r>
              <a:rPr lang="zh-CN" altLang="en-US" b="1" baseline="-25000">
                <a:latin typeface="Times New Roman" panose="02020603050405020304" pitchFamily="18" charset="0"/>
                <a:sym typeface="+mn-ea"/>
              </a:rPr>
              <a:t>（</a:t>
            </a:r>
            <a:r>
              <a:rPr lang="en-US" altLang="zh-CN" b="1" baseline="-25000">
                <a:latin typeface="Times New Roman" panose="02020603050405020304" pitchFamily="18" charset="0"/>
                <a:sym typeface="+mn-ea"/>
              </a:rPr>
              <a:t>由此及彼</a:t>
            </a:r>
            <a:r>
              <a:rPr lang="zh-CN" altLang="en-US" b="1" baseline="-25000">
                <a:latin typeface="Times New Roman" panose="02020603050405020304" pitchFamily="18" charset="0"/>
                <a:sym typeface="+mn-ea"/>
              </a:rPr>
              <a:t>，思想升华融于叙事描写）</a:t>
            </a:r>
            <a:endParaRPr lang="zh-CN" altLang="en-US" b="1" baseline="-25000">
              <a:latin typeface="Times New Roman" panose="02020603050405020304" pitchFamily="18" charset="0"/>
              <a:sym typeface="+mn-ea"/>
            </a:endParaRPr>
          </a:p>
        </p:txBody>
      </p:sp>
      <p:cxnSp>
        <p:nvCxnSpPr>
          <p:cNvPr id="6" name="PA_直接连接符 37"/>
          <p:cNvCxnSpPr/>
          <p:nvPr>
            <p:custDataLst>
              <p:tags r:id="rId1"/>
            </p:custDataLst>
          </p:nvPr>
        </p:nvCxnSpPr>
        <p:spPr>
          <a:xfrm flipV="1">
            <a:off x="7355205" y="887730"/>
            <a:ext cx="0" cy="5189855"/>
          </a:xfrm>
          <a:prstGeom prst="line">
            <a:avLst/>
          </a:prstGeom>
          <a:noFill/>
          <a:ln w="9525" cap="flat" cmpd="sng" algn="ctr">
            <a:solidFill>
              <a:srgbClr val="E26023"/>
            </a:solidFill>
            <a:prstDash val="lgDash"/>
          </a:ln>
          <a:effectLst/>
        </p:spPr>
      </p:cxnSp>
      <p:sp>
        <p:nvSpPr>
          <p:cNvPr id="3" name="Rectangle 7"/>
          <p:cNvSpPr>
            <a:spLocks noChangeArrowheads="1"/>
          </p:cNvSpPr>
          <p:nvPr/>
        </p:nvSpPr>
        <p:spPr bwMode="auto">
          <a:xfrm>
            <a:off x="-13970" y="227970"/>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
            <a:off x="-12065" y="4445"/>
            <a:ext cx="876300" cy="971550"/>
          </a:xfrm>
          <a:prstGeom prst="rect">
            <a:avLst/>
          </a:prstGeom>
        </p:spPr>
      </p:pic>
      <p:pic>
        <p:nvPicPr>
          <p:cNvPr id="9" name="图片 8"/>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212090" y="116205"/>
            <a:ext cx="509270" cy="508000"/>
          </a:xfrm>
          <a:prstGeom prst="rect">
            <a:avLst/>
          </a:prstGeom>
        </p:spPr>
      </p:pic>
      <p:sp>
        <p:nvSpPr>
          <p:cNvPr id="10" name="文本框 9"/>
          <p:cNvSpPr txBox="1"/>
          <p:nvPr/>
        </p:nvSpPr>
        <p:spPr>
          <a:xfrm>
            <a:off x="7355205" y="1087755"/>
            <a:ext cx="4705985" cy="4831080"/>
          </a:xfrm>
          <a:prstGeom prst="rect">
            <a:avLst/>
          </a:prstGeom>
          <a:noFill/>
          <a:ln w="9525">
            <a:noFill/>
          </a:ln>
        </p:spPr>
        <p:txBody>
          <a:bodyPr wrap="square">
            <a:spAutoFit/>
          </a:bodyPr>
          <a:p>
            <a:pPr marL="285750" indent="-285750">
              <a:buFont typeface="Arial" panose="020B0604020202020204" pitchFamily="34" charset="0"/>
              <a:buChar char="•"/>
            </a:pPr>
            <a:r>
              <a:rPr sz="1400">
                <a:latin typeface="Times New Roman" panose="02020603050405020304" pitchFamily="18" charset="0"/>
                <a:ea typeface="宋体" panose="02010600030101010101" pitchFamily="2" charset="-122"/>
              </a:rPr>
              <a:t>ferociously /fə'rəuʃəsli/ adv. 残忍地；野蛮地；凶猛地</a:t>
            </a:r>
            <a:endParaRPr sz="1400">
              <a:latin typeface="Times New Roman" panose="02020603050405020304" pitchFamily="18" charset="0"/>
              <a:ea typeface="宋体" panose="02010600030101010101" pitchFamily="2" charset="-122"/>
            </a:endParaRPr>
          </a:p>
          <a:p>
            <a:pPr marL="285750" indent="-285750">
              <a:buFont typeface="Arial" panose="020B0604020202020204" pitchFamily="34" charset="0"/>
              <a:buChar char="•"/>
            </a:pPr>
            <a:r>
              <a:rPr sz="1400">
                <a:latin typeface="Times New Roman" panose="02020603050405020304" pitchFamily="18" charset="0"/>
                <a:ea typeface="宋体" panose="02010600030101010101" pitchFamily="2" charset="-122"/>
              </a:rPr>
              <a:t>hysterical /hɪ'sterɪk(ə)l/ adj. 歇斯底里的；异常兴奋的</a:t>
            </a:r>
            <a:endParaRPr sz="1400">
              <a:latin typeface="Times New Roman" panose="02020603050405020304" pitchFamily="18" charset="0"/>
              <a:ea typeface="宋体" panose="02010600030101010101" pitchFamily="2" charset="-122"/>
            </a:endParaRPr>
          </a:p>
          <a:p>
            <a:pPr marL="285750" indent="-285750">
              <a:buFont typeface="Arial" panose="020B0604020202020204" pitchFamily="34" charset="0"/>
              <a:buChar char="•"/>
            </a:pPr>
            <a:r>
              <a:rPr sz="1400">
                <a:latin typeface="Times New Roman" panose="02020603050405020304" pitchFamily="18" charset="0"/>
                <a:ea typeface="宋体" panose="02010600030101010101" pitchFamily="2" charset="-122"/>
              </a:rPr>
              <a:t>pulse [pʌls] n. [电子] 脉冲；脉搏vt. 使跳动vi. 跳动，脉跳</a:t>
            </a:r>
            <a:endParaRPr sz="1400">
              <a:latin typeface="Times New Roman" panose="02020603050405020304" pitchFamily="18" charset="0"/>
              <a:ea typeface="宋体" panose="02010600030101010101" pitchFamily="2" charset="-122"/>
            </a:endParaRPr>
          </a:p>
          <a:p>
            <a:pPr marL="285750" indent="-285750">
              <a:buFont typeface="Arial" panose="020B0604020202020204" pitchFamily="34" charset="0"/>
              <a:buChar char="•"/>
            </a:pPr>
            <a:r>
              <a:rPr sz="1400">
                <a:latin typeface="Times New Roman" panose="02020603050405020304" pitchFamily="18" charset="0"/>
                <a:ea typeface="宋体" panose="02010600030101010101" pitchFamily="2" charset="-122"/>
              </a:rPr>
              <a:t>vein [veɪn] n. 血管；叶脉；[地质] 岩脉；纹理；翅脉；性情  vt. 使成脉络；象脉络般分布</a:t>
            </a:r>
            <a:endParaRPr sz="1400">
              <a:latin typeface="Times New Roman" panose="02020603050405020304" pitchFamily="18" charset="0"/>
              <a:ea typeface="宋体" panose="02010600030101010101" pitchFamily="2" charset="-122"/>
            </a:endParaRPr>
          </a:p>
          <a:p>
            <a:pPr marL="285750" indent="-285750">
              <a:buFont typeface="Arial" panose="020B0604020202020204" pitchFamily="34" charset="0"/>
              <a:buChar char="•"/>
            </a:pPr>
            <a:r>
              <a:rPr sz="1400">
                <a:latin typeface="Times New Roman" panose="02020603050405020304" pitchFamily="18" charset="0"/>
                <a:ea typeface="宋体" panose="02010600030101010101" pitchFamily="2" charset="-122"/>
              </a:rPr>
              <a:t>distract /dɪ'strækt/ vt. 转移；分心</a:t>
            </a:r>
            <a:endParaRPr sz="1400">
              <a:latin typeface="Times New Roman" panose="02020603050405020304" pitchFamily="18" charset="0"/>
              <a:ea typeface="宋体" panose="02010600030101010101" pitchFamily="2" charset="-122"/>
            </a:endParaRPr>
          </a:p>
          <a:p>
            <a:pPr marL="285750" indent="-285750">
              <a:buFont typeface="Arial" panose="020B0604020202020204" pitchFamily="34" charset="0"/>
              <a:buChar char="•"/>
            </a:pPr>
            <a:r>
              <a:rPr sz="1400">
                <a:latin typeface="Times New Roman" panose="02020603050405020304" pitchFamily="18" charset="0"/>
                <a:ea typeface="宋体" panose="02010600030101010101" pitchFamily="2" charset="-122"/>
              </a:rPr>
              <a:t>eternity /ɪ'tɜːnɪtɪ/ n. 来世，来生；不朽；永世；永恒</a:t>
            </a:r>
            <a:endParaRPr sz="1400">
              <a:latin typeface="Times New Roman" panose="02020603050405020304" pitchFamily="18" charset="0"/>
              <a:ea typeface="宋体" panose="02010600030101010101" pitchFamily="2" charset="-122"/>
            </a:endParaRPr>
          </a:p>
          <a:p>
            <a:pPr marL="285750" indent="-285750">
              <a:buFont typeface="Arial" panose="020B0604020202020204" pitchFamily="34" charset="0"/>
              <a:buChar char="•"/>
            </a:pPr>
            <a:r>
              <a:rPr sz="1400">
                <a:latin typeface="Times New Roman" panose="02020603050405020304" pitchFamily="18" charset="0"/>
                <a:ea typeface="宋体" panose="02010600030101010101" pitchFamily="2" charset="-122"/>
              </a:rPr>
              <a:t>distress /dɪ'stres/ n. 危难，不幸；贫困；悲痛    </a:t>
            </a:r>
            <a:endParaRPr sz="1400">
              <a:latin typeface="Times New Roman" panose="02020603050405020304" pitchFamily="18" charset="0"/>
              <a:ea typeface="宋体" panose="02010600030101010101" pitchFamily="2" charset="-122"/>
            </a:endParaRPr>
          </a:p>
          <a:p>
            <a:pPr indent="0">
              <a:buFont typeface="Arial" panose="020B0604020202020204" pitchFamily="34" charset="0"/>
              <a:buNone/>
            </a:pPr>
            <a:r>
              <a:rPr sz="1400">
                <a:latin typeface="Times New Roman" panose="02020603050405020304" pitchFamily="18" charset="0"/>
                <a:ea typeface="宋体" panose="02010600030101010101" pitchFamily="2" charset="-122"/>
              </a:rPr>
              <a:t>        in distress在困境中</a:t>
            </a:r>
            <a:endParaRPr sz="1400">
              <a:latin typeface="Times New Roman" panose="02020603050405020304" pitchFamily="18" charset="0"/>
              <a:ea typeface="宋体" panose="02010600030101010101" pitchFamily="2" charset="-122"/>
            </a:endParaRPr>
          </a:p>
          <a:p>
            <a:pPr marL="285750" indent="-285750">
              <a:buFont typeface="Arial" panose="020B0604020202020204" pitchFamily="34" charset="0"/>
              <a:buChar char="•"/>
            </a:pPr>
            <a:r>
              <a:rPr sz="1400">
                <a:latin typeface="Times New Roman" panose="02020603050405020304" pitchFamily="18" charset="0"/>
                <a:ea typeface="宋体" panose="02010600030101010101" pitchFamily="2" charset="-122"/>
              </a:rPr>
              <a:t>serene /sɪ'riːn/ adj. 平静的；安详的；清澈的；晴朗的</a:t>
            </a:r>
            <a:endParaRPr sz="1400">
              <a:latin typeface="Times New Roman" panose="02020603050405020304" pitchFamily="18" charset="0"/>
              <a:ea typeface="宋体" panose="02010600030101010101" pitchFamily="2" charset="-122"/>
            </a:endParaRPr>
          </a:p>
          <a:p>
            <a:pPr marL="285750" indent="-285750">
              <a:buFont typeface="Arial" panose="020B0604020202020204" pitchFamily="34" charset="0"/>
              <a:buChar char="•"/>
            </a:pPr>
            <a:r>
              <a:rPr sz="1400">
                <a:latin typeface="Times New Roman" panose="02020603050405020304" pitchFamily="18" charset="0"/>
                <a:ea typeface="宋体" panose="02010600030101010101" pitchFamily="2" charset="-122"/>
              </a:rPr>
              <a:t>soar /sɔː/vi. 高飞；高耸；往上飞舞; 高涨</a:t>
            </a:r>
            <a:endParaRPr sz="1400">
              <a:latin typeface="Times New Roman" panose="02020603050405020304" pitchFamily="18" charset="0"/>
              <a:ea typeface="宋体" panose="02010600030101010101" pitchFamily="2" charset="-122"/>
            </a:endParaRPr>
          </a:p>
          <a:p>
            <a:pPr marL="285750" indent="-285750">
              <a:buFont typeface="Arial" panose="020B0604020202020204" pitchFamily="34" charset="0"/>
              <a:buChar char="•"/>
            </a:pPr>
            <a:r>
              <a:rPr sz="1400">
                <a:latin typeface="Times New Roman" panose="02020603050405020304" pitchFamily="18" charset="0"/>
                <a:ea typeface="宋体" panose="02010600030101010101" pitchFamily="2" charset="-122"/>
              </a:rPr>
              <a:t>trot  [trɒt] n. （人）慢跑；马小跑的步态；小跑的马蹄声；刚学步的小孩；老太婆；腹泻；（学生作弊用的）译文对照本   vi. （马）小跑；（人）慢跑；快步走vt. 使小跑；使快步走。</a:t>
            </a:r>
            <a:endParaRPr sz="1400">
              <a:latin typeface="Times New Roman" panose="02020603050405020304" pitchFamily="18" charset="0"/>
              <a:ea typeface="宋体" panose="02010600030101010101" pitchFamily="2" charset="-122"/>
            </a:endParaRPr>
          </a:p>
          <a:p>
            <a:pPr marL="285750" indent="-285750">
              <a:buFont typeface="Arial" panose="020B0604020202020204" pitchFamily="34" charset="0"/>
              <a:buChar char="•"/>
            </a:pPr>
            <a:r>
              <a:rPr sz="1400">
                <a:latin typeface="Times New Roman" panose="02020603050405020304" pitchFamily="18" charset="0"/>
                <a:ea typeface="宋体" panose="02010600030101010101" pitchFamily="2" charset="-122"/>
              </a:rPr>
              <a:t>过去式 trotted过去分词 trotted现在分词 trotting</a:t>
            </a:r>
            <a:endParaRPr sz="1400">
              <a:latin typeface="Times New Roman" panose="02020603050405020304" pitchFamily="18" charset="0"/>
              <a:ea typeface="宋体" panose="02010600030101010101" pitchFamily="2" charset="-122"/>
            </a:endParaRPr>
          </a:p>
          <a:p>
            <a:pPr marL="285750" indent="-285750">
              <a:buFont typeface="Arial" panose="020B0604020202020204" pitchFamily="34" charset="0"/>
              <a:buChar char="•"/>
            </a:pPr>
            <a:r>
              <a:rPr sz="1400">
                <a:latin typeface="Times New Roman" panose="02020603050405020304" pitchFamily="18" charset="0"/>
                <a:ea typeface="宋体" panose="02010600030101010101" pitchFamily="2" charset="-122"/>
              </a:rPr>
              <a:t>briskly /'briskli/ adv. 迅速地；活泼地; 轻快的; 步履轻快地</a:t>
            </a:r>
            <a:endParaRPr sz="1400">
              <a:latin typeface="Times New Roman" panose="02020603050405020304" pitchFamily="18" charset="0"/>
              <a:ea typeface="宋体" panose="02010600030101010101" pitchFamily="2" charset="-122"/>
            </a:endParaRPr>
          </a:p>
          <a:p>
            <a:pPr marL="285750" indent="-285750">
              <a:buFont typeface="Arial" panose="020B0604020202020204" pitchFamily="34" charset="0"/>
              <a:buChar char="•"/>
            </a:pPr>
            <a:r>
              <a:rPr sz="1400">
                <a:latin typeface="Times New Roman" panose="02020603050405020304" pitchFamily="18" charset="0"/>
                <a:ea typeface="宋体" panose="02010600030101010101" pitchFamily="2" charset="-122"/>
              </a:rPr>
              <a:t>silhouette /,sɪlʊ'et/ n. 轮廓，剪影</a:t>
            </a:r>
            <a:endParaRPr sz="1400">
              <a:latin typeface="Times New Roman" panose="02020603050405020304" pitchFamily="18" charset="0"/>
              <a:ea typeface="宋体" panose="02010600030101010101" pitchFamily="2" charset="-122"/>
            </a:endParaRPr>
          </a:p>
          <a:p>
            <a:pPr marL="285750" indent="-285750">
              <a:buFont typeface="Arial" panose="020B0604020202020204" pitchFamily="34" charset="0"/>
              <a:buChar char="•"/>
            </a:pPr>
            <a:r>
              <a:rPr sz="1400">
                <a:latin typeface="Times New Roman" panose="02020603050405020304" pitchFamily="18" charset="0"/>
                <a:ea typeface="宋体" panose="02010600030101010101" pitchFamily="2" charset="-122"/>
              </a:rPr>
              <a:t>surge/sɜːdʒ/n. 汹涌；波涛；汹涌澎湃   v. 汹涌；起大浪，蜂拥而来</a:t>
            </a:r>
            <a:endParaRPr sz="1400">
              <a:latin typeface="Times New Roman" panose="02020603050405020304" pitchFamily="18" charset="0"/>
              <a:ea typeface="宋体" panose="02010600030101010101" pitchFamily="2" charset="-122"/>
            </a:endParaRPr>
          </a:p>
        </p:txBody>
      </p:sp>
      <p:sp>
        <p:nvSpPr>
          <p:cNvPr id="13" name="TextBox 8"/>
          <p:cNvSpPr txBox="1"/>
          <p:nvPr/>
        </p:nvSpPr>
        <p:spPr>
          <a:xfrm>
            <a:off x="787400" y="783590"/>
            <a:ext cx="3655695" cy="429895"/>
          </a:xfrm>
          <a:prstGeom prst="rect">
            <a:avLst/>
          </a:prstGeom>
          <a:noFill/>
        </p:spPr>
        <p:txBody>
          <a:bodyPr wrap="square" rtlCol="0">
            <a:spAutoFit/>
          </a:bodyPr>
          <a:p>
            <a:r>
              <a:rPr lang="en-US" altLang="zh-CN" sz="2200" b="1" dirty="0" smtClean="0">
                <a:solidFill>
                  <a:srgbClr val="C00000"/>
                </a:solidFill>
                <a:latin typeface="华康俪金黑W8(P)" pitchFamily="34" charset="-122"/>
                <a:ea typeface="华康俪金黑W8(P)" pitchFamily="34" charset="-122"/>
              </a:rPr>
              <a:t>5-2-2 </a:t>
            </a:r>
            <a:r>
              <a:rPr lang="zh-CN" altLang="en-US" sz="2200" b="1" dirty="0" smtClean="0">
                <a:solidFill>
                  <a:srgbClr val="C00000"/>
                </a:solidFill>
                <a:latin typeface="华康俪金黑W8(P)" pitchFamily="34" charset="-122"/>
                <a:ea typeface="华康俪金黑W8(P)" pitchFamily="34" charset="-122"/>
              </a:rPr>
              <a:t>高分习作赏析 </a:t>
            </a:r>
            <a:r>
              <a:rPr lang="en-US" altLang="zh-CN" sz="2200" b="1" dirty="0" smtClean="0">
                <a:solidFill>
                  <a:srgbClr val="C00000"/>
                </a:solidFill>
                <a:latin typeface="华康俪金黑W8(P)" pitchFamily="34" charset="-122"/>
                <a:ea typeface="华康俪金黑W8(P)" pitchFamily="34" charset="-122"/>
              </a:rPr>
              <a:t>2</a:t>
            </a:r>
            <a:endParaRPr lang="en-US" altLang="zh-CN" sz="2200" b="1" dirty="0" smtClean="0">
              <a:solidFill>
                <a:srgbClr val="C00000"/>
              </a:solidFill>
              <a:latin typeface="华康俪金黑W8(P)" pitchFamily="34" charset="-122"/>
              <a:ea typeface="华康俪金黑W8(P)" pitchFamily="34" charset="-122"/>
            </a:endParaRPr>
          </a:p>
        </p:txBody>
      </p:sp>
      <p:sp>
        <p:nvSpPr>
          <p:cNvPr id="8" name="圆角矩形 7"/>
          <p:cNvSpPr/>
          <p:nvPr/>
        </p:nvSpPr>
        <p:spPr>
          <a:xfrm>
            <a:off x="5036185" y="2686685"/>
            <a:ext cx="2318385" cy="258445"/>
          </a:xfrm>
          <a:prstGeom prst="roundRect">
            <a:avLst/>
          </a:prstGeom>
          <a:solidFill>
            <a:srgbClr val="FFFF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圆角矩形 1"/>
          <p:cNvSpPr/>
          <p:nvPr/>
        </p:nvSpPr>
        <p:spPr>
          <a:xfrm>
            <a:off x="488315" y="2945130"/>
            <a:ext cx="1376680" cy="306070"/>
          </a:xfrm>
          <a:prstGeom prst="roundRect">
            <a:avLst/>
          </a:prstGeom>
          <a:solidFill>
            <a:srgbClr val="FFFF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圆角矩形 6"/>
          <p:cNvSpPr/>
          <p:nvPr/>
        </p:nvSpPr>
        <p:spPr>
          <a:xfrm>
            <a:off x="4443095" y="5918835"/>
            <a:ext cx="2792095" cy="278130"/>
          </a:xfrm>
          <a:prstGeom prst="roundRect">
            <a:avLst/>
          </a:prstGeom>
          <a:solidFill>
            <a:srgbClr val="FFFF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圆角矩形 10"/>
          <p:cNvSpPr/>
          <p:nvPr/>
        </p:nvSpPr>
        <p:spPr>
          <a:xfrm>
            <a:off x="629285" y="6196965"/>
            <a:ext cx="6605905" cy="551180"/>
          </a:xfrm>
          <a:prstGeom prst="roundRect">
            <a:avLst/>
          </a:prstGeom>
          <a:solidFill>
            <a:srgbClr val="FFFF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圆角矩形 14"/>
          <p:cNvSpPr/>
          <p:nvPr/>
        </p:nvSpPr>
        <p:spPr>
          <a:xfrm>
            <a:off x="3066415" y="4878070"/>
            <a:ext cx="1869440" cy="263525"/>
          </a:xfrm>
          <a:prstGeom prst="roundRect">
            <a:avLst/>
          </a:prstGeom>
          <a:solidFill>
            <a:srgbClr val="FFFF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4cd1f5b8f2c92b91805bb5c680170499"/>
          <p:cNvPicPr>
            <a:picLocks noChangeAspect="1"/>
          </p:cNvPicPr>
          <p:nvPr/>
        </p:nvPicPr>
        <p:blipFill>
          <a:blip r:embed="rId1"/>
          <a:stretch>
            <a:fillRect/>
          </a:stretch>
        </p:blipFill>
        <p:spPr>
          <a:xfrm rot="4740000">
            <a:off x="10336181" y="5266812"/>
            <a:ext cx="1288415" cy="1610360"/>
          </a:xfrm>
          <a:prstGeom prst="rect">
            <a:avLst/>
          </a:prstGeom>
          <a:effectLst>
            <a:outerShdw blurRad="317500" dist="228600" algn="l" rotWithShape="0">
              <a:prstClr val="black">
                <a:alpha val="40000"/>
              </a:prstClr>
            </a:outerShdw>
          </a:effectLst>
        </p:spPr>
      </p:pic>
      <p:cxnSp>
        <p:nvCxnSpPr>
          <p:cNvPr id="18" name="直接连接符 17"/>
          <p:cNvCxnSpPr/>
          <p:nvPr/>
        </p:nvCxnSpPr>
        <p:spPr>
          <a:xfrm flipV="1">
            <a:off x="193482" y="731395"/>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3130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7" name="箭头: 燕尾形 4"/>
          <p:cNvSpPr/>
          <p:nvPr/>
        </p:nvSpPr>
        <p:spPr>
          <a:xfrm>
            <a:off x="2989639" y="69395"/>
            <a:ext cx="1964217"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02  Vocabulary</a:t>
            </a:r>
            <a:endParaRPr lang="zh-CN" altLang="en-US" dirty="0">
              <a:solidFill>
                <a:schemeClr val="bg1"/>
              </a:solidFill>
            </a:endParaRPr>
          </a:p>
        </p:txBody>
      </p:sp>
      <p:sp>
        <p:nvSpPr>
          <p:cNvPr id="2" name="矩形 1"/>
          <p:cNvSpPr/>
          <p:nvPr/>
        </p:nvSpPr>
        <p:spPr>
          <a:xfrm>
            <a:off x="890570" y="928767"/>
            <a:ext cx="3133090" cy="398780"/>
          </a:xfrm>
          <a:prstGeom prst="rect">
            <a:avLst/>
          </a:prstGeom>
        </p:spPr>
        <p:txBody>
          <a:bodyPr wrap="none">
            <a:spAutoFit/>
          </a:bodyPr>
          <a:lstStyle/>
          <a:p>
            <a:r>
              <a:rPr lang="en-US" altLang="zh-CN" sz="2000" b="1" dirty="0">
                <a:solidFill>
                  <a:srgbClr val="C00000"/>
                </a:solidFill>
                <a:latin typeface="华康俪金黑W8(P)" pitchFamily="34" charset="-122"/>
                <a:ea typeface="华康俪金黑W8(P)" pitchFamily="34" charset="-122"/>
              </a:rPr>
              <a:t>2-1  Related Vocabulary</a:t>
            </a:r>
            <a:endParaRPr lang="en-US" altLang="zh-CN" sz="2000" b="1" dirty="0">
              <a:solidFill>
                <a:srgbClr val="C00000"/>
              </a:solidFill>
              <a:latin typeface="华康俪金黑W8(P)" pitchFamily="34" charset="-122"/>
              <a:ea typeface="华康俪金黑W8(P)" pitchFamily="34" charset="-122"/>
            </a:endParaRPr>
          </a:p>
        </p:txBody>
      </p:sp>
      <p:grpSp>
        <p:nvGrpSpPr>
          <p:cNvPr id="14" name="组合 13"/>
          <p:cNvGrpSpPr/>
          <p:nvPr/>
        </p:nvGrpSpPr>
        <p:grpSpPr>
          <a:xfrm flipH="1" flipV="1">
            <a:off x="6885830" y="1963090"/>
            <a:ext cx="4245995" cy="1258938"/>
            <a:chOff x="1130623" y="5949280"/>
            <a:chExt cx="4464496" cy="288032"/>
          </a:xfrm>
        </p:grpSpPr>
        <p:cxnSp>
          <p:nvCxnSpPr>
            <p:cNvPr id="15" name="直接连接符 14"/>
            <p:cNvCxnSpPr/>
            <p:nvPr/>
          </p:nvCxnSpPr>
          <p:spPr>
            <a:xfrm flipH="1">
              <a:off x="5163071" y="5949280"/>
              <a:ext cx="432048" cy="288032"/>
            </a:xfrm>
            <a:prstGeom prst="line">
              <a:avLst/>
            </a:prstGeom>
            <a:ln w="38100">
              <a:solidFill>
                <a:srgbClr val="27B7FF"/>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H="1">
              <a:off x="1130623" y="6237312"/>
              <a:ext cx="4032448" cy="0"/>
            </a:xfrm>
            <a:prstGeom prst="line">
              <a:avLst/>
            </a:prstGeom>
            <a:ln w="38100">
              <a:solidFill>
                <a:srgbClr val="27B7FF"/>
              </a:solidFill>
            </a:ln>
          </p:spPr>
          <p:style>
            <a:lnRef idx="1">
              <a:schemeClr val="accent1"/>
            </a:lnRef>
            <a:fillRef idx="0">
              <a:schemeClr val="accent1"/>
            </a:fillRef>
            <a:effectRef idx="0">
              <a:schemeClr val="accent1"/>
            </a:effectRef>
            <a:fontRef idx="minor">
              <a:schemeClr val="tx1"/>
            </a:fontRef>
          </p:style>
        </p:cxnSp>
      </p:grpSp>
      <p:grpSp>
        <p:nvGrpSpPr>
          <p:cNvPr id="17" name="组合 16"/>
          <p:cNvGrpSpPr/>
          <p:nvPr/>
        </p:nvGrpSpPr>
        <p:grpSpPr>
          <a:xfrm>
            <a:off x="1213024" y="4977517"/>
            <a:ext cx="4026885" cy="855673"/>
            <a:chOff x="1130623" y="5949280"/>
            <a:chExt cx="4464496" cy="288032"/>
          </a:xfrm>
        </p:grpSpPr>
        <p:cxnSp>
          <p:nvCxnSpPr>
            <p:cNvPr id="19" name="直接连接符 18"/>
            <p:cNvCxnSpPr/>
            <p:nvPr/>
          </p:nvCxnSpPr>
          <p:spPr>
            <a:xfrm flipH="1">
              <a:off x="5163071" y="5949280"/>
              <a:ext cx="432048" cy="288032"/>
            </a:xfrm>
            <a:prstGeom prst="line">
              <a:avLst/>
            </a:prstGeom>
            <a:ln w="38100">
              <a:solidFill>
                <a:srgbClr val="1BB3FF"/>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1130623" y="6237312"/>
              <a:ext cx="4032448" cy="0"/>
            </a:xfrm>
            <a:prstGeom prst="line">
              <a:avLst/>
            </a:prstGeom>
            <a:ln w="38100">
              <a:solidFill>
                <a:srgbClr val="1BB3FF"/>
              </a:solidFill>
            </a:ln>
          </p:spPr>
          <p:style>
            <a:lnRef idx="1">
              <a:schemeClr val="accent1"/>
            </a:lnRef>
            <a:fillRef idx="0">
              <a:schemeClr val="accent1"/>
            </a:fillRef>
            <a:effectRef idx="0">
              <a:schemeClr val="accent1"/>
            </a:effectRef>
            <a:fontRef idx="minor">
              <a:schemeClr val="tx1"/>
            </a:fontRef>
          </p:style>
        </p:cxnSp>
      </p:grpSp>
      <p:sp>
        <p:nvSpPr>
          <p:cNvPr id="21" name="文本框 20"/>
          <p:cNvSpPr txBox="1"/>
          <p:nvPr/>
        </p:nvSpPr>
        <p:spPr>
          <a:xfrm>
            <a:off x="8415113" y="1328976"/>
            <a:ext cx="1193532" cy="523220"/>
          </a:xfrm>
          <a:prstGeom prst="rect">
            <a:avLst/>
          </a:prstGeom>
          <a:noFill/>
        </p:spPr>
        <p:txBody>
          <a:bodyPr wrap="none" rtlCol="0" anchor="t">
            <a:spAutoFit/>
          </a:bodyPr>
          <a:lstStyle/>
          <a:p>
            <a:r>
              <a:rPr lang="en-US" altLang="zh-CN" sz="2800" b="1" dirty="0" smtClean="0">
                <a:solidFill>
                  <a:srgbClr val="0070C0"/>
                </a:solidFill>
                <a:latin typeface="微软雅黑" panose="020B0503020204020204" pitchFamily="34" charset="-122"/>
                <a:ea typeface="微软雅黑" panose="020B0503020204020204" pitchFamily="34" charset="-122"/>
                <a:sym typeface="+mn-ea"/>
              </a:rPr>
              <a:t>Verbs</a:t>
            </a:r>
            <a:endParaRPr lang="zh-CN" altLang="en-US" sz="2800" b="1" dirty="0">
              <a:solidFill>
                <a:srgbClr val="0070C0"/>
              </a:solidFill>
              <a:latin typeface="微软雅黑" panose="020B0503020204020204" pitchFamily="34" charset="-122"/>
              <a:ea typeface="微软雅黑" panose="020B0503020204020204" pitchFamily="34" charset="-122"/>
              <a:sym typeface="+mn-ea"/>
            </a:endParaRPr>
          </a:p>
        </p:txBody>
      </p:sp>
      <p:sp>
        <p:nvSpPr>
          <p:cNvPr id="9" name="文本框 8"/>
          <p:cNvSpPr txBox="1"/>
          <p:nvPr/>
        </p:nvSpPr>
        <p:spPr>
          <a:xfrm>
            <a:off x="7458710" y="2136775"/>
            <a:ext cx="3980815" cy="3784600"/>
          </a:xfrm>
          <a:prstGeom prst="rect">
            <a:avLst/>
          </a:prstGeom>
          <a:noFill/>
        </p:spPr>
        <p:txBody>
          <a:bodyPr wrap="square" rtlCol="0">
            <a:spAutoFit/>
          </a:bodyPr>
          <a:lstStyle/>
          <a:p>
            <a:pPr marL="285750" indent="-285750">
              <a:buFont typeface="Wingdings" panose="05000000000000000000" pitchFamily="2" charset="2"/>
              <a:buChar char="Ø"/>
            </a:pPr>
            <a:r>
              <a:rPr sz="2400" b="1" dirty="0">
                <a:solidFill>
                  <a:srgbClr val="C00000"/>
                </a:solidFill>
                <a:ea typeface="Calibri" panose="020F0502020204030204" pitchFamily="34" charset="0"/>
              </a:rPr>
              <a:t>Walked: </a:t>
            </a:r>
            <a:r>
              <a:rPr sz="2400" b="1" dirty="0">
                <a:ea typeface="Calibri" panose="020F0502020204030204" pitchFamily="34" charset="0"/>
              </a:rPr>
              <a:t>hike, climb, descended, fall, turn, fall, trip</a:t>
            </a:r>
            <a:endParaRPr sz="2400" b="1" dirty="0">
              <a:ea typeface="Calibri" panose="020F0502020204030204" pitchFamily="34" charset="0"/>
            </a:endParaRPr>
          </a:p>
          <a:p>
            <a:pPr marL="285750" indent="-285750">
              <a:buFont typeface="Wingdings" panose="05000000000000000000" pitchFamily="2" charset="2"/>
              <a:buChar char="Ø"/>
            </a:pPr>
            <a:r>
              <a:rPr sz="2400" b="1" dirty="0">
                <a:solidFill>
                  <a:srgbClr val="C00000"/>
                </a:solidFill>
                <a:ea typeface="Calibri" panose="020F0502020204030204" pitchFamily="34" charset="0"/>
              </a:rPr>
              <a:t>Drove: </a:t>
            </a:r>
            <a:r>
              <a:rPr sz="2400" b="1" dirty="0">
                <a:ea typeface="Calibri" panose="020F0502020204030204" pitchFamily="34" charset="0"/>
              </a:rPr>
              <a:t>crashed, steered, braked, squealed, rode</a:t>
            </a:r>
            <a:endParaRPr sz="2400" b="1" dirty="0">
              <a:ea typeface="Calibri" panose="020F0502020204030204" pitchFamily="34" charset="0"/>
            </a:endParaRPr>
          </a:p>
          <a:p>
            <a:pPr marL="285750" indent="-285750">
              <a:buFont typeface="Wingdings" panose="05000000000000000000" pitchFamily="2" charset="2"/>
              <a:buChar char="Ø"/>
            </a:pPr>
            <a:r>
              <a:rPr sz="2400" b="1" dirty="0">
                <a:solidFill>
                  <a:srgbClr val="C00000"/>
                </a:solidFill>
                <a:ea typeface="Calibri" panose="020F0502020204030204" pitchFamily="34" charset="0"/>
              </a:rPr>
              <a:t>Other:  </a:t>
            </a:r>
            <a:r>
              <a:rPr sz="2400" b="1" dirty="0">
                <a:ea typeface="Calibri" panose="020F0502020204030204" pitchFamily="34" charset="0"/>
              </a:rPr>
              <a:t>mended, bandaged, chopped, changed, struggled, shivered, growled, damaged, exploded, tumbled</a:t>
            </a:r>
            <a:endParaRPr sz="2400" b="1" dirty="0">
              <a:ea typeface="Calibri" panose="020F0502020204030204" pitchFamily="34" charset="0"/>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grpSp>
        <p:nvGrpSpPr>
          <p:cNvPr id="10" name="组合 9"/>
          <p:cNvGrpSpPr/>
          <p:nvPr/>
        </p:nvGrpSpPr>
        <p:grpSpPr>
          <a:xfrm>
            <a:off x="4691380" y="2136775"/>
            <a:ext cx="2925445" cy="2986405"/>
            <a:chOff x="-3287" y="-1873"/>
            <a:chExt cx="11207" cy="10041"/>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0" y="-1873"/>
              <a:ext cx="9993" cy="10041"/>
            </a:xfrm>
            <a:prstGeom prst="rect">
              <a:avLst/>
            </a:prstGeom>
          </p:spPr>
        </p:pic>
        <p:sp>
          <p:nvSpPr>
            <p:cNvPr id="5" name="TextBox 18"/>
            <p:cNvSpPr txBox="1"/>
            <p:nvPr/>
          </p:nvSpPr>
          <p:spPr>
            <a:xfrm flipH="1">
              <a:off x="-3287" y="1969"/>
              <a:ext cx="11207" cy="2622"/>
            </a:xfrm>
            <a:prstGeom prst="rect">
              <a:avLst/>
            </a:prstGeom>
            <a:noFill/>
          </p:spPr>
          <p:txBody>
            <a:bodyPr wrap="square" rtlCol="0">
              <a:spAutoFit/>
            </a:bodyPr>
            <a:lstStyle>
              <a:defPPr>
                <a:defRPr lang="en-US"/>
              </a:defPPr>
              <a:lvl1pPr marR="0" lvl="0" indent="0" algn="ctr" fontAlgn="auto">
                <a:lnSpc>
                  <a:spcPct val="80000"/>
                </a:lnSpc>
                <a:spcBef>
                  <a:spcPts val="0"/>
                </a:spcBef>
                <a:spcAft>
                  <a:spcPts val="0"/>
                </a:spcAft>
                <a:buClrTx/>
                <a:buSzTx/>
                <a:buFontTx/>
                <a:buNone/>
                <a:defRPr kumimoji="0" sz="4000" b="1" i="0" u="none" strike="noStrike" kern="0" cap="none" spc="0" normalizeH="0" baseline="0">
                  <a:ln w="18415" cmpd="sng">
                    <a:noFill/>
                    <a:prstDash val="solid"/>
                  </a:ln>
                  <a:solidFill>
                    <a:sysClr val="window" lastClr="FFFFFF"/>
                  </a:solidFill>
                  <a:uLnTx/>
                  <a:uFillTx/>
                  <a:latin typeface="Agency FB" panose="020B0503020202020204" pitchFamily="34" charset="0"/>
                  <a:ea typeface="微软雅黑" panose="020B0503020204020204" pitchFamily="34" charset="-122"/>
                </a:defRPr>
              </a:lvl1pPr>
            </a:lstStyle>
            <a:p>
              <a:pPr lvl="0">
                <a:defRPr/>
              </a:pPr>
              <a:r>
                <a:rPr lang="en-US" altLang="zh-CN" sz="2800" dirty="0">
                  <a:solidFill>
                    <a:srgbClr val="CD1F06"/>
                  </a:solidFill>
                  <a:effectLst>
                    <a:outerShdw blurRad="38100" dist="38100" dir="2700000" algn="tl">
                      <a:srgbClr val="000000">
                        <a:alpha val="43137"/>
                      </a:srgbClr>
                    </a:outerShdw>
                  </a:effectLst>
                  <a:latin typeface="Arial Rounded MT Bold" panose="020F0704030504030204" pitchFamily="34" charset="0"/>
                </a:rPr>
                <a:t>Related </a:t>
              </a:r>
              <a:endParaRPr lang="en-US" altLang="zh-CN" sz="2800" dirty="0">
                <a:solidFill>
                  <a:srgbClr val="CD1F06"/>
                </a:solidFill>
                <a:effectLst>
                  <a:outerShdw blurRad="38100" dist="38100" dir="2700000" algn="tl">
                    <a:srgbClr val="000000">
                      <a:alpha val="43137"/>
                    </a:srgbClr>
                  </a:outerShdw>
                </a:effectLst>
                <a:latin typeface="Arial Rounded MT Bold" panose="020F0704030504030204" pitchFamily="34" charset="0"/>
              </a:endParaRPr>
            </a:p>
            <a:p>
              <a:pPr lvl="0">
                <a:defRPr/>
              </a:pPr>
              <a:r>
                <a:rPr lang="en-US" altLang="zh-CN" sz="2800" dirty="0">
                  <a:solidFill>
                    <a:srgbClr val="CD1F06"/>
                  </a:solidFill>
                  <a:effectLst>
                    <a:outerShdw blurRad="38100" dist="38100" dir="2700000" algn="tl">
                      <a:srgbClr val="000000">
                        <a:alpha val="43137"/>
                      </a:srgbClr>
                    </a:outerShdw>
                  </a:effectLst>
                  <a:latin typeface="Arial Rounded MT Bold" panose="020F0704030504030204" pitchFamily="34" charset="0"/>
                </a:rPr>
                <a:t>Vocabulary</a:t>
              </a:r>
              <a:endParaRPr kumimoji="0" lang="en-US" altLang="zh-CN" sz="2800" b="1" i="0" u="none" strike="noStrike" kern="0" cap="none" spc="0" normalizeH="0" baseline="0" noProof="0" dirty="0">
                <a:ln w="18415" cmpd="sng">
                  <a:noFill/>
                  <a:prstDash val="solid"/>
                </a:ln>
                <a:solidFill>
                  <a:srgbClr val="CD1F06"/>
                </a:solidFill>
                <a:effectLst>
                  <a:outerShdw blurRad="38100" dist="38100" dir="2700000" algn="tl">
                    <a:srgbClr val="000000">
                      <a:alpha val="43137"/>
                    </a:srgbClr>
                  </a:outerShdw>
                </a:effectLst>
                <a:uLnTx/>
                <a:uFillTx/>
                <a:latin typeface="Arial Rounded MT Bold" panose="020F0704030504030204" pitchFamily="34" charset="0"/>
              </a:endParaRPr>
            </a:p>
          </p:txBody>
        </p:sp>
      </p:grpSp>
      <p:sp>
        <p:nvSpPr>
          <p:cNvPr id="4" name="文本框 3"/>
          <p:cNvSpPr txBox="1"/>
          <p:nvPr/>
        </p:nvSpPr>
        <p:spPr>
          <a:xfrm>
            <a:off x="412115" y="1383665"/>
            <a:ext cx="5070475" cy="4338320"/>
          </a:xfrm>
          <a:prstGeom prst="rect">
            <a:avLst/>
          </a:prstGeom>
          <a:noFill/>
        </p:spPr>
        <p:txBody>
          <a:bodyPr wrap="square" rtlCol="0" anchor="t">
            <a:spAutoFit/>
          </a:bodyPr>
          <a:p>
            <a:pPr marL="285750" indent="-285750">
              <a:buFont typeface="Arial" panose="020B0604020202020204" pitchFamily="34" charset="0"/>
              <a:buChar char="•"/>
            </a:pPr>
            <a:r>
              <a:rPr lang="zh-CN" altLang="en-US"/>
              <a:t>descend /dɪˈsend/vi. 下降；下去；下倾；下落 </a:t>
            </a:r>
            <a:endParaRPr lang="zh-CN" altLang="en-US"/>
          </a:p>
          <a:p>
            <a:pPr marL="285750" indent="-285750">
              <a:buFont typeface="Arial" panose="020B0604020202020204" pitchFamily="34" charset="0"/>
              <a:buChar char="•"/>
            </a:pPr>
            <a:r>
              <a:rPr lang="zh-CN" altLang="en-US"/>
              <a:t>crash /kræʃ/ v. 碰撞；（使）坠毁；</a:t>
            </a:r>
            <a:endParaRPr lang="zh-CN" altLang="en-US"/>
          </a:p>
          <a:p>
            <a:pPr marL="285750" indent="-285750">
              <a:buFont typeface="Arial" panose="020B0604020202020204" pitchFamily="34" charset="0"/>
              <a:buChar char="•"/>
            </a:pPr>
            <a:r>
              <a:rPr lang="zh-CN" altLang="en-US"/>
              <a:t>steer /stɪə(r)/vt. 控制，</a:t>
            </a:r>
            <a:r>
              <a:rPr lang="zh-CN" altLang="en-US">
                <a:sym typeface="+mn-ea"/>
              </a:rPr>
              <a:t>操纵</a:t>
            </a:r>
            <a:r>
              <a:rPr lang="zh-CN" altLang="en-US"/>
              <a:t>；驾驶；驶向</a:t>
            </a:r>
            <a:endParaRPr lang="zh-CN" altLang="en-US"/>
          </a:p>
          <a:p>
            <a:pPr marL="285750" indent="-285750">
              <a:buFont typeface="Arial" panose="020B0604020202020204" pitchFamily="34" charset="0"/>
              <a:buChar char="•"/>
            </a:pPr>
            <a:r>
              <a:rPr lang="zh-CN" altLang="en-US"/>
              <a:t>squeal /skwiːl/ v. 发出长而尖的声音</a:t>
            </a:r>
            <a:endParaRPr lang="zh-CN" altLang="en-US"/>
          </a:p>
          <a:p>
            <a:pPr indent="0">
              <a:buFont typeface="Arial" panose="020B0604020202020204" pitchFamily="34" charset="0"/>
              <a:buNone/>
            </a:pPr>
            <a:r>
              <a:rPr lang="zh-CN" altLang="en-US"/>
              <a:t>     </a:t>
            </a:r>
            <a:r>
              <a:rPr lang="zh-CN" altLang="en-US" sz="1400"/>
              <a:t> </a:t>
            </a:r>
            <a:r>
              <a:rPr lang="zh-CN" altLang="en-US" sz="1400" i="1"/>
              <a:t>The car squealed to a halt. </a:t>
            </a:r>
            <a:endParaRPr lang="zh-CN" altLang="en-US" sz="1400" i="1"/>
          </a:p>
          <a:p>
            <a:pPr indent="0">
              <a:buFont typeface="Arial" panose="020B0604020202020204" pitchFamily="34" charset="0"/>
              <a:buNone/>
            </a:pPr>
            <a:r>
              <a:rPr lang="zh-CN" altLang="en-US" sz="1400" i="1"/>
              <a:t>       汽车嘎的一声停了下来。</a:t>
            </a:r>
            <a:endParaRPr lang="zh-CN" altLang="en-US" sz="1400" i="1"/>
          </a:p>
          <a:p>
            <a:pPr marL="285750" indent="-285750">
              <a:buFont typeface="Arial" panose="020B0604020202020204" pitchFamily="34" charset="0"/>
              <a:buChar char="•"/>
            </a:pPr>
            <a:r>
              <a:rPr lang="zh-CN" altLang="en-US" sz="1800"/>
              <a:t>bandage  /ˈbændɪdʒ/ n. 绷带  vt. 用绷带包扎</a:t>
            </a:r>
            <a:endParaRPr lang="zh-CN" altLang="en-US" sz="1800"/>
          </a:p>
          <a:p>
            <a:pPr marL="285750" indent="-285750">
              <a:buFont typeface="Arial" panose="020B0604020202020204" pitchFamily="34" charset="0"/>
              <a:buChar char="•"/>
            </a:pPr>
            <a:r>
              <a:rPr lang="zh-CN" altLang="en-US" sz="1800"/>
              <a:t>chop /tʃɒp/v. 剁碎，砍</a:t>
            </a:r>
            <a:endParaRPr lang="zh-CN" altLang="en-US" sz="1800"/>
          </a:p>
          <a:p>
            <a:pPr indent="0">
              <a:buFont typeface="Arial" panose="020B0604020202020204" pitchFamily="34" charset="0"/>
              <a:buNone/>
            </a:pPr>
            <a:r>
              <a:rPr lang="zh-CN" altLang="en-US" sz="1800"/>
              <a:t>     </a:t>
            </a:r>
            <a:r>
              <a:rPr lang="zh-CN" altLang="en-US" sz="1400" i="1"/>
              <a:t>He was chopping logs for firewood. </a:t>
            </a:r>
            <a:endParaRPr lang="zh-CN" altLang="en-US" sz="1400" i="1"/>
          </a:p>
          <a:p>
            <a:pPr indent="0">
              <a:buFont typeface="Arial" panose="020B0604020202020204" pitchFamily="34" charset="0"/>
              <a:buNone/>
            </a:pPr>
            <a:r>
              <a:rPr lang="zh-CN" altLang="en-US" sz="1400" i="1"/>
              <a:t>     他在把原木劈成柴火。</a:t>
            </a:r>
            <a:endParaRPr lang="zh-CN" altLang="en-US" sz="1400" i="1"/>
          </a:p>
          <a:p>
            <a:pPr marL="285750" indent="-285750">
              <a:buFont typeface="Arial" panose="020B0604020202020204" pitchFamily="34" charset="0"/>
              <a:buChar char="•"/>
            </a:pPr>
            <a:r>
              <a:rPr lang="zh-CN" altLang="en-US" sz="1800"/>
              <a:t>shiver /ˈʃɪvə(r)/ v. 颤抖；打碎</a:t>
            </a:r>
            <a:endParaRPr lang="zh-CN" altLang="en-US" sz="1800"/>
          </a:p>
          <a:p>
            <a:pPr indent="0">
              <a:buFont typeface="Arial" panose="020B0604020202020204" pitchFamily="34" charset="0"/>
              <a:buNone/>
            </a:pPr>
            <a:r>
              <a:rPr lang="zh-CN" altLang="en-US" sz="1800"/>
              <a:t>     </a:t>
            </a:r>
            <a:r>
              <a:rPr lang="zh-CN" altLang="en-US" sz="1400" i="1"/>
              <a:t>shiver with cold/excitement/pleasure</a:t>
            </a:r>
            <a:endParaRPr lang="zh-CN" altLang="en-US" sz="1400" i="1"/>
          </a:p>
          <a:p>
            <a:pPr indent="0">
              <a:buFont typeface="Arial" panose="020B0604020202020204" pitchFamily="34" charset="0"/>
              <a:buNone/>
            </a:pPr>
            <a:r>
              <a:rPr lang="zh-CN" altLang="en-US" sz="1400" i="1"/>
              <a:t>      冷得发抖</a:t>
            </a:r>
            <a:r>
              <a:rPr lang="en-US" altLang="zh-CN" sz="1400" i="1"/>
              <a:t>/</a:t>
            </a:r>
            <a:r>
              <a:rPr lang="zh-CN" altLang="en-US" sz="1400" i="1"/>
              <a:t>激动得发抖</a:t>
            </a:r>
            <a:r>
              <a:rPr lang="en-US" altLang="zh-CN" sz="1400" i="1"/>
              <a:t>/</a:t>
            </a:r>
            <a:r>
              <a:rPr lang="zh-CN" altLang="en-US" sz="1400" i="1"/>
              <a:t>高兴得发抖</a:t>
            </a:r>
            <a:endParaRPr lang="zh-CN" altLang="en-US" sz="1400" i="1"/>
          </a:p>
          <a:p>
            <a:pPr marL="285750" indent="-285750">
              <a:buFont typeface="Arial" panose="020B0604020202020204" pitchFamily="34" charset="0"/>
              <a:buChar char="•"/>
            </a:pPr>
            <a:r>
              <a:rPr lang="zh-CN" altLang="en-US" sz="1800"/>
              <a:t>growl /ɡraʊl/ v. （动物，尤指狗）发出低吠声；（机器或引擎发出的）发隆隆声</a:t>
            </a:r>
            <a:endParaRPr lang="zh-CN" altLang="en-US" sz="1800"/>
          </a:p>
          <a:p>
            <a:pPr marL="285750" indent="-285750">
              <a:buFont typeface="Arial" panose="020B0604020202020204" pitchFamily="34" charset="0"/>
              <a:buChar char="•"/>
            </a:pPr>
            <a:r>
              <a:rPr lang="zh-CN" altLang="en-US" sz="1800"/>
              <a:t>tumble /ˈtʌmbl/ v. 摔倒；滚落，翻滚下来</a:t>
            </a:r>
            <a:endParaRPr lang="zh-CN" altLang="en-US" sz="1800"/>
          </a:p>
        </p:txBody>
      </p:sp>
      <p:sp>
        <p:nvSpPr>
          <p:cNvPr id="6" name="Rectangle 7"/>
          <p:cNvSpPr>
            <a:spLocks noChangeArrowheads="1"/>
          </p:cNvSpPr>
          <p:nvPr/>
        </p:nvSpPr>
        <p:spPr bwMode="auto">
          <a:xfrm>
            <a:off x="-13970" y="227970"/>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
            <a:off x="-12065" y="4445"/>
            <a:ext cx="876300" cy="971550"/>
          </a:xfrm>
          <a:prstGeom prst="rect">
            <a:avLst/>
          </a:prstGeom>
        </p:spPr>
      </p:pic>
      <p:pic>
        <p:nvPicPr>
          <p:cNvPr id="22" name="图片 21"/>
          <p:cNvPicPr>
            <a:picLocks noChangeAspect="1"/>
          </p:cNvPicPr>
          <p:nvPr/>
        </p:nvPicPr>
        <p:blipFill rotWithShape="1">
          <a:blip r:embed="rId4">
            <a:extLst>
              <a:ext uri="{BEBA8EAE-BF5A-486C-A8C5-ECC9F3942E4B}">
                <a14:imgProps xmlns:a14="http://schemas.microsoft.com/office/drawing/2010/main">
                  <a14:imgLayer r:embed="rId5">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212090" y="116205"/>
            <a:ext cx="509270" cy="50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21" presetClass="entr" presetSubtype="1"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193483" y="716974"/>
            <a:ext cx="11998518" cy="36884"/>
          </a:xfrm>
          <a:prstGeom prst="line">
            <a:avLst/>
          </a:prstGeom>
          <a:ln w="7620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488049" y="120251"/>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6" name="箭头: 燕尾形 4"/>
          <p:cNvSpPr/>
          <p:nvPr/>
        </p:nvSpPr>
        <p:spPr>
          <a:xfrm>
            <a:off x="8789775" y="54339"/>
            <a:ext cx="2270204"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05 Self-</a:t>
            </a:r>
            <a:r>
              <a:rPr lang="en-US" altLang="zh-CN" b="1" dirty="0" err="1" smtClean="0">
                <a:solidFill>
                  <a:schemeClr val="bg1"/>
                </a:solidFill>
              </a:rPr>
              <a:t>assesment</a:t>
            </a:r>
            <a:endParaRPr lang="zh-CN" altLang="en-US" dirty="0">
              <a:solidFill>
                <a:schemeClr val="bg1"/>
              </a:solidFill>
            </a:endParaRPr>
          </a:p>
        </p:txBody>
      </p:sp>
      <p:sp>
        <p:nvSpPr>
          <p:cNvPr id="4" name="文本框 3"/>
          <p:cNvSpPr txBox="1"/>
          <p:nvPr/>
        </p:nvSpPr>
        <p:spPr>
          <a:xfrm>
            <a:off x="488315" y="1213485"/>
            <a:ext cx="6739890" cy="5354320"/>
          </a:xfrm>
          <a:prstGeom prst="rect">
            <a:avLst/>
          </a:prstGeom>
          <a:noFill/>
        </p:spPr>
        <p:txBody>
          <a:bodyPr wrap="square" rtlCol="0" anchor="t">
            <a:spAutoFit/>
          </a:bodyPr>
          <a:p>
            <a:pPr indent="0" algn="just">
              <a:lnSpc>
                <a:spcPct val="100000"/>
              </a:lnSpc>
              <a:buNone/>
            </a:pPr>
            <a:r>
              <a:rPr lang="en-US" altLang="zh-CN" i="1" smtClean="0">
                <a:latin typeface="Times New Roman" panose="02020603050405020304" pitchFamily="18" charset="0"/>
                <a:cs typeface="Times New Roman" panose="02020603050405020304" pitchFamily="18" charset="0"/>
                <a:sym typeface="+mn-ea"/>
              </a:rPr>
              <a:t>     </a:t>
            </a:r>
            <a:r>
              <a:rPr lang="en-US" altLang="zh-CN" i="1">
                <a:latin typeface="Times New Roman" panose="02020603050405020304" pitchFamily="18" charset="0"/>
                <a:sym typeface="+mn-ea"/>
              </a:rPr>
              <a:t>Suddenly a little rabbit jumped out in front of my horse.</a:t>
            </a:r>
            <a:r>
              <a:rPr lang="en-US" altLang="zh-CN">
                <a:latin typeface="Times New Roman" panose="02020603050405020304" pitchFamily="18" charset="0"/>
                <a:sym typeface="+mn-ea"/>
              </a:rPr>
              <a:t> My horse was so afraid that it began running ferociously. I could feel the air hitting my face heavily and hear my dad’s hysterical cry from a distance. My heart was pumping wildly and my blood was pulsing through my veins. I pulled back the reins, distracted the horse and tried every means to stop the horse but in vain. After what seemed an eternity, my dad caught up with me breathlessly and managed to stop my horse. But we found that we were in distress, with no track beside us.</a:t>
            </a:r>
            <a:endParaRPr lang="en-US" altLang="zh-CN">
              <a:latin typeface="Times New Roman" panose="02020603050405020304" pitchFamily="18" charset="0"/>
              <a:sym typeface="+mn-ea"/>
            </a:endParaRPr>
          </a:p>
          <a:p>
            <a:pPr indent="0" algn="just">
              <a:lnSpc>
                <a:spcPct val="100000"/>
              </a:lnSpc>
              <a:buNone/>
            </a:pPr>
            <a:r>
              <a:rPr lang="en-US" altLang="zh-CN" i="1">
                <a:latin typeface="Times New Roman" panose="02020603050405020304" pitchFamily="18" charset="0"/>
                <a:sym typeface="+mn-ea"/>
              </a:rPr>
              <a:t>    We had no idea where we were and it was getting dark.</a:t>
            </a:r>
            <a:r>
              <a:rPr lang="en-US" altLang="zh-CN">
                <a:latin typeface="Times New Roman" panose="02020603050405020304" pitchFamily="18" charset="0"/>
                <a:sym typeface="+mn-ea"/>
              </a:rPr>
              <a:t> The river beside us was still and serene under the last ray of sunshine but we didn’t have the mood to enjoy it. Suddenly, it occurred to us that there was also a river nearby the farm house. Realizing the river may be a guide back, our spirits soared and we began to trot briskly along the river. Just a few minutes later, catching sight of the silhouette of the house, I felt a feeling of relief and relaxation surging through me. I could picture Uncle Paul’s smiling face and our delicious supper and I thought to myself that our being lost added a special taste to my adventurous vacation which I would remember all my life.</a:t>
            </a:r>
            <a:endParaRPr lang="en-US" altLang="zh-CN">
              <a:latin typeface="Times New Roman" panose="02020603050405020304" pitchFamily="18" charset="0"/>
              <a:sym typeface="+mn-ea"/>
            </a:endParaRPr>
          </a:p>
        </p:txBody>
      </p:sp>
      <p:cxnSp>
        <p:nvCxnSpPr>
          <p:cNvPr id="6" name="PA_直接连接符 37"/>
          <p:cNvCxnSpPr/>
          <p:nvPr>
            <p:custDataLst>
              <p:tags r:id="rId1"/>
            </p:custDataLst>
          </p:nvPr>
        </p:nvCxnSpPr>
        <p:spPr>
          <a:xfrm flipV="1">
            <a:off x="7355205" y="887730"/>
            <a:ext cx="0" cy="5189855"/>
          </a:xfrm>
          <a:prstGeom prst="line">
            <a:avLst/>
          </a:prstGeom>
          <a:noFill/>
          <a:ln w="9525" cap="flat" cmpd="sng" algn="ctr">
            <a:solidFill>
              <a:srgbClr val="E26023"/>
            </a:solidFill>
            <a:prstDash val="lgDash"/>
          </a:ln>
          <a:effectLst/>
        </p:spPr>
      </p:cxnSp>
      <p:sp>
        <p:nvSpPr>
          <p:cNvPr id="3" name="Rectangle 7"/>
          <p:cNvSpPr>
            <a:spLocks noChangeArrowheads="1"/>
          </p:cNvSpPr>
          <p:nvPr/>
        </p:nvSpPr>
        <p:spPr bwMode="auto">
          <a:xfrm>
            <a:off x="-13970" y="227970"/>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
            <a:off x="-12065" y="4445"/>
            <a:ext cx="876300" cy="971550"/>
          </a:xfrm>
          <a:prstGeom prst="rect">
            <a:avLst/>
          </a:prstGeom>
        </p:spPr>
      </p:pic>
      <p:pic>
        <p:nvPicPr>
          <p:cNvPr id="9" name="图片 8"/>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212090" y="116205"/>
            <a:ext cx="509270" cy="508000"/>
          </a:xfrm>
          <a:prstGeom prst="rect">
            <a:avLst/>
          </a:prstGeom>
        </p:spPr>
      </p:pic>
      <p:sp>
        <p:nvSpPr>
          <p:cNvPr id="10" name="文本框 9"/>
          <p:cNvSpPr txBox="1"/>
          <p:nvPr/>
        </p:nvSpPr>
        <p:spPr>
          <a:xfrm>
            <a:off x="7428865" y="1013460"/>
            <a:ext cx="4425950" cy="5046345"/>
          </a:xfrm>
          <a:prstGeom prst="rect">
            <a:avLst/>
          </a:prstGeom>
          <a:noFill/>
          <a:ln w="9525">
            <a:noFill/>
          </a:ln>
        </p:spPr>
        <p:txBody>
          <a:bodyPr wrap="square">
            <a:spAutoFit/>
          </a:bodyPr>
          <a:p>
            <a:pPr marL="285750" indent="-285750">
              <a:buFont typeface="Arial" panose="020B0604020202020204" pitchFamily="34" charset="0"/>
              <a:buChar char="•"/>
            </a:pPr>
            <a:r>
              <a:rPr sz="1400">
                <a:latin typeface="Times New Roman" panose="02020603050405020304" pitchFamily="18" charset="0"/>
                <a:ea typeface="宋体" panose="02010600030101010101" pitchFamily="2" charset="-122"/>
              </a:rPr>
              <a:t>这篇文章讲述了这样一个故事：因为兔子的突然出现，马受惊一路狂奔，我与父亲竭尽全力终于控制住马，但是发现我们迷路了。夜幕降临，我们无心欣赏风景。这时，身旁的河流给了我们启示，于是我们沿河前行寻找出路，终于回到了农场。整个故事情节完整，合乎逻辑。文章的结尾，习作者并没有选择宏观的主题，而是用“our being lost added a special taste to my adventurous vacation” 对这次遇险经历作一总结，与文章开头的“a vacation like never before”首尾呼应，使整个故事浑然一体。</a:t>
            </a:r>
            <a:endParaRPr sz="1400">
              <a:latin typeface="Times New Roman" panose="02020603050405020304" pitchFamily="18" charset="0"/>
              <a:ea typeface="宋体" panose="02010600030101010101" pitchFamily="2" charset="-122"/>
            </a:endParaRPr>
          </a:p>
          <a:p>
            <a:pPr marL="285750" indent="-285750">
              <a:buFont typeface="Arial" panose="020B0604020202020204" pitchFamily="34" charset="0"/>
              <a:buChar char="•"/>
            </a:pPr>
            <a:endParaRPr sz="1400">
              <a:latin typeface="Times New Roman" panose="02020603050405020304" pitchFamily="18" charset="0"/>
              <a:ea typeface="宋体" panose="02010600030101010101" pitchFamily="2" charset="-122"/>
            </a:endParaRPr>
          </a:p>
          <a:p>
            <a:pPr marL="285750" indent="-285750">
              <a:buFont typeface="Arial" panose="020B0604020202020204" pitchFamily="34" charset="0"/>
              <a:buChar char="•"/>
            </a:pPr>
            <a:r>
              <a:rPr sz="1400">
                <a:latin typeface="Times New Roman" panose="02020603050405020304" pitchFamily="18" charset="0"/>
                <a:ea typeface="宋体" panose="02010600030101010101" pitchFamily="2" charset="-122"/>
              </a:rPr>
              <a:t>After what seemed an eternity, but, suddenly, a few minutes later等连接成分的使用也恰当好处。</a:t>
            </a:r>
            <a:endParaRPr sz="1400">
              <a:latin typeface="Times New Roman" panose="02020603050405020304" pitchFamily="18" charset="0"/>
              <a:ea typeface="宋体" panose="02010600030101010101" pitchFamily="2" charset="-122"/>
            </a:endParaRPr>
          </a:p>
          <a:p>
            <a:pPr marL="285750" indent="-285750">
              <a:buFont typeface="Arial" panose="020B0604020202020204" pitchFamily="34" charset="0"/>
              <a:buChar char="•"/>
            </a:pPr>
            <a:endParaRPr sz="1400">
              <a:latin typeface="Times New Roman" panose="02020603050405020304" pitchFamily="18" charset="0"/>
              <a:ea typeface="宋体" panose="02010600030101010101" pitchFamily="2" charset="-122"/>
            </a:endParaRPr>
          </a:p>
          <a:p>
            <a:pPr marL="285750" indent="-285750">
              <a:buFont typeface="Arial" panose="020B0604020202020204" pitchFamily="34" charset="0"/>
              <a:buChar char="•"/>
            </a:pPr>
            <a:r>
              <a:rPr sz="1400">
                <a:latin typeface="Times New Roman" panose="02020603050405020304" pitchFamily="18" charset="0"/>
                <a:ea typeface="宋体" panose="02010600030101010101" pitchFamily="2" charset="-122"/>
              </a:rPr>
              <a:t>本文体现了</a:t>
            </a:r>
            <a:r>
              <a:rPr lang="zh-CN" sz="1400">
                <a:latin typeface="Times New Roman" panose="02020603050405020304" pitchFamily="18" charset="0"/>
                <a:ea typeface="宋体" panose="02010600030101010101" pitchFamily="2" charset="-122"/>
              </a:rPr>
              <a:t>习作者</a:t>
            </a:r>
            <a:r>
              <a:rPr sz="1400">
                <a:latin typeface="Times New Roman" panose="02020603050405020304" pitchFamily="18" charset="0"/>
                <a:ea typeface="宋体" panose="02010600030101010101" pitchFamily="2" charset="-122"/>
              </a:rPr>
              <a:t>较为深厚的语言功底：</a:t>
            </a:r>
            <a:endParaRPr sz="1400">
              <a:latin typeface="Times New Roman" panose="02020603050405020304" pitchFamily="18" charset="0"/>
              <a:ea typeface="宋体" panose="02010600030101010101" pitchFamily="2" charset="-122"/>
            </a:endParaRPr>
          </a:p>
          <a:p>
            <a:pPr marL="285750" indent="-285750">
              <a:buFont typeface="Arial" panose="020B0604020202020204" pitchFamily="34" charset="0"/>
              <a:buChar char="•"/>
            </a:pPr>
            <a:r>
              <a:rPr sz="1400">
                <a:latin typeface="Times New Roman" panose="02020603050405020304" pitchFamily="18" charset="0"/>
                <a:ea typeface="宋体" panose="02010600030101010101" pitchFamily="2" charset="-122"/>
              </a:rPr>
              <a:t>（1）丰富的词汇，如：ferociously, hysterical, serene, briskly, silhouette等（</a:t>
            </a:r>
            <a:endParaRPr sz="1400">
              <a:latin typeface="Times New Roman" panose="02020603050405020304" pitchFamily="18" charset="0"/>
              <a:ea typeface="宋体" panose="02010600030101010101" pitchFamily="2" charset="-122"/>
            </a:endParaRPr>
          </a:p>
          <a:p>
            <a:pPr marL="285750" indent="-285750">
              <a:buFont typeface="Arial" panose="020B0604020202020204" pitchFamily="34" charset="0"/>
              <a:buChar char="•"/>
            </a:pPr>
            <a:r>
              <a:rPr sz="1400">
                <a:latin typeface="Times New Roman" panose="02020603050405020304" pitchFamily="18" charset="0"/>
                <a:ea typeface="宋体" panose="02010600030101010101" pitchFamily="2" charset="-122"/>
              </a:rPr>
              <a:t>2）大量使用非谓语动词，如 “Realizing the river may be a guide back, our spirits soared and we began to trot briskly along the river.”等</a:t>
            </a:r>
            <a:endParaRPr sz="1400">
              <a:latin typeface="Times New Roman" panose="02020603050405020304" pitchFamily="18" charset="0"/>
              <a:ea typeface="宋体" panose="02010600030101010101" pitchFamily="2" charset="-122"/>
            </a:endParaRPr>
          </a:p>
          <a:p>
            <a:pPr marL="285750" indent="-285750">
              <a:buFont typeface="Arial" panose="020B0604020202020204" pitchFamily="34" charset="0"/>
              <a:buChar char="•"/>
            </a:pPr>
            <a:r>
              <a:rPr sz="1400">
                <a:latin typeface="Times New Roman" panose="02020603050405020304" pitchFamily="18" charset="0"/>
                <a:ea typeface="宋体" panose="02010600030101010101" pitchFamily="2" charset="-122"/>
              </a:rPr>
              <a:t>（3）句式结构多元，如so…that…、it occurred to sb. that …、定语从句等。</a:t>
            </a:r>
            <a:endParaRPr sz="1400">
              <a:latin typeface="Times New Roman" panose="02020603050405020304" pitchFamily="18" charset="0"/>
              <a:ea typeface="宋体" panose="02010600030101010101" pitchFamily="2" charset="-122"/>
            </a:endParaRPr>
          </a:p>
          <a:p>
            <a:pPr indent="0">
              <a:buFont typeface="Arial" panose="020B0604020202020204" pitchFamily="34" charset="0"/>
              <a:buNone/>
            </a:pPr>
            <a:endParaRPr sz="1400">
              <a:latin typeface="Times New Roman" panose="02020603050405020304" pitchFamily="18" charset="0"/>
              <a:ea typeface="宋体" panose="02010600030101010101" pitchFamily="2" charset="-122"/>
            </a:endParaRPr>
          </a:p>
        </p:txBody>
      </p:sp>
      <p:sp>
        <p:nvSpPr>
          <p:cNvPr id="13" name="TextBox 8"/>
          <p:cNvSpPr txBox="1"/>
          <p:nvPr/>
        </p:nvSpPr>
        <p:spPr>
          <a:xfrm>
            <a:off x="787400" y="783590"/>
            <a:ext cx="3655695" cy="429895"/>
          </a:xfrm>
          <a:prstGeom prst="rect">
            <a:avLst/>
          </a:prstGeom>
          <a:noFill/>
        </p:spPr>
        <p:txBody>
          <a:bodyPr wrap="square" rtlCol="0">
            <a:spAutoFit/>
          </a:bodyPr>
          <a:p>
            <a:r>
              <a:rPr lang="en-US" altLang="zh-CN" sz="2200" b="1" dirty="0" smtClean="0">
                <a:solidFill>
                  <a:srgbClr val="C00000"/>
                </a:solidFill>
                <a:latin typeface="华康俪金黑W8(P)" pitchFamily="34" charset="-122"/>
                <a:ea typeface="华康俪金黑W8(P)" pitchFamily="34" charset="-122"/>
              </a:rPr>
              <a:t>5-2-2 </a:t>
            </a:r>
            <a:r>
              <a:rPr lang="zh-CN" altLang="en-US" sz="2200" b="1" dirty="0" smtClean="0">
                <a:solidFill>
                  <a:srgbClr val="C00000"/>
                </a:solidFill>
                <a:latin typeface="华康俪金黑W8(P)" pitchFamily="34" charset="-122"/>
                <a:ea typeface="华康俪金黑W8(P)" pitchFamily="34" charset="-122"/>
              </a:rPr>
              <a:t>高分习作赏析 </a:t>
            </a:r>
            <a:r>
              <a:rPr lang="en-US" altLang="zh-CN" sz="2200" b="1" dirty="0" smtClean="0">
                <a:solidFill>
                  <a:srgbClr val="C00000"/>
                </a:solidFill>
                <a:latin typeface="华康俪金黑W8(P)" pitchFamily="34" charset="-122"/>
                <a:ea typeface="华康俪金黑W8(P)" pitchFamily="34" charset="-122"/>
              </a:rPr>
              <a:t>2</a:t>
            </a:r>
            <a:endParaRPr lang="en-US" altLang="zh-CN" sz="2200" b="1" dirty="0" smtClean="0">
              <a:solidFill>
                <a:srgbClr val="C00000"/>
              </a:solidFill>
              <a:latin typeface="华康俪金黑W8(P)" pitchFamily="34" charset="-122"/>
              <a:ea typeface="华康俪金黑W8(P)"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407829" y="253589"/>
            <a:ext cx="1219041" cy="1219041"/>
          </a:xfrm>
          <a:prstGeom prst="rect">
            <a:avLst/>
          </a:prstGeom>
        </p:spPr>
      </p:pic>
      <p:sp>
        <p:nvSpPr>
          <p:cNvPr id="6" name="文本框 5"/>
          <p:cNvSpPr txBox="1"/>
          <p:nvPr/>
        </p:nvSpPr>
        <p:spPr>
          <a:xfrm>
            <a:off x="585301" y="466590"/>
            <a:ext cx="864096" cy="793038"/>
          </a:xfrm>
          <a:prstGeom prst="rect">
            <a:avLst/>
          </a:prstGeom>
          <a:noFill/>
        </p:spPr>
        <p:txBody>
          <a:bodyPr wrap="square" rtlCol="0">
            <a:spAutoFit/>
          </a:bodyPr>
          <a:lstStyle/>
          <a:p>
            <a:pPr>
              <a:lnSpc>
                <a:spcPts val="2700"/>
              </a:lnSpc>
            </a:pPr>
            <a:r>
              <a:rPr lang="en-US" altLang="zh-CN" sz="2800" b="1" i="1" dirty="0">
                <a:solidFill>
                  <a:srgbClr val="002060"/>
                </a:solidFill>
              </a:rPr>
              <a:t>Sun</a:t>
            </a:r>
            <a:endParaRPr lang="en-US" altLang="zh-CN" sz="2800" b="1" i="1" dirty="0">
              <a:solidFill>
                <a:srgbClr val="002060"/>
              </a:solidFill>
            </a:endParaRPr>
          </a:p>
          <a:p>
            <a:pPr>
              <a:lnSpc>
                <a:spcPts val="2700"/>
              </a:lnSpc>
            </a:pPr>
            <a:r>
              <a:rPr lang="en-US" altLang="zh-CN" sz="2800" b="1" i="1" dirty="0">
                <a:solidFill>
                  <a:srgbClr val="002060"/>
                </a:solidFill>
              </a:rPr>
              <a:t>Edu</a:t>
            </a:r>
            <a:endParaRPr lang="zh-CN" altLang="en-US" sz="2800" b="1" i="1" dirty="0">
              <a:solidFill>
                <a:srgbClr val="002060"/>
              </a:solidFill>
            </a:endParaRPr>
          </a:p>
        </p:txBody>
      </p:sp>
      <p:sp>
        <p:nvSpPr>
          <p:cNvPr id="8" name="矩形 7"/>
          <p:cNvSpPr/>
          <p:nvPr/>
        </p:nvSpPr>
        <p:spPr>
          <a:xfrm>
            <a:off x="1626870" y="554990"/>
            <a:ext cx="10143490" cy="829945"/>
          </a:xfrm>
          <a:prstGeom prst="rect">
            <a:avLst/>
          </a:prstGeom>
        </p:spPr>
        <p:txBody>
          <a:bodyPr wrap="square">
            <a:spAutoFit/>
          </a:bodyPr>
          <a:lstStyle/>
          <a:p>
            <a:pPr algn="l">
              <a:lnSpc>
                <a:spcPct val="150000"/>
              </a:lnSpc>
            </a:pPr>
            <a:r>
              <a:rPr lang="en-US" altLang="zh-CN" sz="3200" i="1" dirty="0">
                <a:solidFill>
                  <a:srgbClr val="002060"/>
                </a:solidFill>
                <a:latin typeface="Script MT Bold" panose="03040602040607080904" pitchFamily="66" charset="0"/>
                <a:sym typeface="+mn-ea"/>
              </a:rPr>
              <a:t>High school English descriptive language series — </a:t>
            </a:r>
            <a:r>
              <a:rPr lang="en-US" altLang="zh-CN" sz="3200" i="1" dirty="0" smtClean="0">
                <a:solidFill>
                  <a:srgbClr val="002060"/>
                </a:solidFill>
                <a:latin typeface="Script MT Bold" panose="03040602040607080904" pitchFamily="66" charset="0"/>
                <a:sym typeface="+mn-ea"/>
              </a:rPr>
              <a:t>Lesson 5</a:t>
            </a:r>
            <a:endParaRPr lang="zh-CN" altLang="en-US" sz="4000" i="1" dirty="0">
              <a:solidFill>
                <a:srgbClr val="002060"/>
              </a:solidFill>
              <a:latin typeface="Script MT Bold" panose="03040602040607080904" pitchFamily="66" charset="0"/>
            </a:endParaRPr>
          </a:p>
        </p:txBody>
      </p:sp>
      <p:pic>
        <p:nvPicPr>
          <p:cNvPr id="5" name="图片 4" descr="3w"/>
          <p:cNvPicPr>
            <a:picLocks noChangeAspect="1"/>
          </p:cNvPicPr>
          <p:nvPr/>
        </p:nvPicPr>
        <p:blipFill>
          <a:blip r:embed="rId3"/>
          <a:srcRect b="4916"/>
          <a:stretch>
            <a:fillRect/>
          </a:stretch>
        </p:blipFill>
        <p:spPr>
          <a:xfrm>
            <a:off x="0" y="1473200"/>
            <a:ext cx="12192000" cy="5384165"/>
          </a:xfrm>
          <a:prstGeom prst="rect">
            <a:avLst/>
          </a:prstGeom>
        </p:spPr>
      </p:pic>
      <p:sp>
        <p:nvSpPr>
          <p:cNvPr id="50" name="矩形 49"/>
          <p:cNvSpPr/>
          <p:nvPr/>
        </p:nvSpPr>
        <p:spPr>
          <a:xfrm>
            <a:off x="705725" y="1955392"/>
            <a:ext cx="4584700" cy="1155065"/>
          </a:xfrm>
          <a:prstGeom prst="rect">
            <a:avLst/>
          </a:prstGeom>
          <a:noFill/>
        </p:spPr>
        <p:txBody>
          <a:bodyPr wrap="none" lIns="114673" tIns="57336" rIns="114673" bIns="57336">
            <a:spAutoFit/>
            <a:scene3d>
              <a:camera prst="orthographicFront"/>
              <a:lightRig rig="soft" dir="tl">
                <a:rot lat="0" lon="0" rev="0"/>
              </a:lightRig>
            </a:scene3d>
            <a:sp3d contourW="25400" prstMaterial="matte">
              <a:bevelT w="25400" h="55880" prst="artDeco"/>
              <a:contourClr>
                <a:srgbClr val="FFC000">
                  <a:tint val="20000"/>
                </a:srgbClr>
              </a:contourClr>
            </a:sp3d>
          </a:bodyPr>
          <a:p>
            <a:pPr algn="ctr"/>
            <a:r>
              <a:rPr lang="en-US" altLang="zh-CN" sz="6770" b="1" cap="none" spc="50" dirty="0" smtClean="0">
                <a:ln w="11430"/>
                <a:gradFill>
                  <a:gsLst>
                    <a:gs pos="25000">
                      <a:srgbClr val="FFC000">
                        <a:satMod val="155000"/>
                      </a:srgbClr>
                    </a:gs>
                    <a:gs pos="100000">
                      <a:srgbClr val="FFC000">
                        <a:shade val="45000"/>
                        <a:satMod val="165000"/>
                      </a:srgbClr>
                    </a:gs>
                  </a:gsLst>
                  <a:lin ang="5400000"/>
                </a:gradFill>
                <a:effectLst>
                  <a:outerShdw blurRad="76200" dist="50800" dir="5400000" algn="tl" rotWithShape="0">
                    <a:srgbClr val="000000">
                      <a:alpha val="65000"/>
                    </a:srgbClr>
                  </a:outerShdw>
                </a:effectLst>
              </a:rPr>
              <a:t>Thank you </a:t>
            </a:r>
            <a:endParaRPr lang="zh-CN" altLang="en-US" sz="6770" b="1" cap="none" spc="50" dirty="0">
              <a:ln w="11430"/>
              <a:gradFill>
                <a:gsLst>
                  <a:gs pos="25000">
                    <a:srgbClr val="FFC000">
                      <a:satMod val="155000"/>
                    </a:srgbClr>
                  </a:gs>
                  <a:gs pos="100000">
                    <a:srgbClr val="FFC000">
                      <a:shade val="45000"/>
                      <a:satMod val="165000"/>
                    </a:srgb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flipV="1">
            <a:off x="193482" y="731395"/>
            <a:ext cx="11998518" cy="36884"/>
          </a:xfrm>
          <a:prstGeom prst="line">
            <a:avLst/>
          </a:prstGeom>
          <a:ln w="762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31300" y="256584"/>
            <a:ext cx="11123875" cy="461665"/>
          </a:xfrm>
          <a:prstGeom prst="rect">
            <a:avLst/>
          </a:prstGeom>
          <a:solidFill>
            <a:schemeClr val="bg1"/>
          </a:solidFill>
        </p:spPr>
        <p:txBody>
          <a:bodyPr wrap="square" rtlCol="0">
            <a:spAutoFit/>
          </a:bodyPr>
          <a:lstStyle/>
          <a:p>
            <a:r>
              <a:rPr lang="en-US" altLang="zh-CN" sz="2400" b="1" dirty="0">
                <a:solidFill>
                  <a:schemeClr val="bg2">
                    <a:lumMod val="90000"/>
                  </a:schemeClr>
                </a:solidFill>
              </a:rPr>
              <a:t>   </a:t>
            </a:r>
            <a:r>
              <a:rPr lang="en-US" altLang="zh-CN" b="1" dirty="0" smtClean="0">
                <a:solidFill>
                  <a:schemeClr val="bg2">
                    <a:lumMod val="90000"/>
                  </a:schemeClr>
                </a:solidFill>
              </a:rPr>
              <a:t>01  Introduction</a:t>
            </a:r>
            <a:r>
              <a:rPr lang="en-US" altLang="zh-CN" sz="2400" b="1" dirty="0" smtClean="0">
                <a:solidFill>
                  <a:schemeClr val="bg2">
                    <a:lumMod val="90000"/>
                  </a:schemeClr>
                </a:solidFill>
              </a:rPr>
              <a:t>             </a:t>
            </a:r>
            <a:r>
              <a:rPr lang="en-US" altLang="zh-CN" b="1" dirty="0" smtClean="0">
                <a:solidFill>
                  <a:schemeClr val="bg2">
                    <a:lumMod val="90000"/>
                  </a:schemeClr>
                </a:solidFill>
              </a:rPr>
              <a:t>02  </a:t>
            </a:r>
            <a:r>
              <a:rPr lang="en-US" altLang="zh-CN" b="1" dirty="0">
                <a:solidFill>
                  <a:schemeClr val="bg2">
                    <a:lumMod val="90000"/>
                  </a:schemeClr>
                </a:solidFill>
              </a:rPr>
              <a:t>Vocabulary          </a:t>
            </a:r>
            <a:r>
              <a:rPr lang="en-US" altLang="zh-CN" b="1" dirty="0" smtClean="0">
                <a:solidFill>
                  <a:schemeClr val="bg2">
                    <a:lumMod val="90000"/>
                  </a:schemeClr>
                </a:solidFill>
              </a:rPr>
              <a:t>     </a:t>
            </a:r>
            <a:r>
              <a:rPr lang="en-US" altLang="zh-CN" b="1" dirty="0">
                <a:solidFill>
                  <a:schemeClr val="bg2">
                    <a:lumMod val="90000"/>
                  </a:schemeClr>
                </a:solidFill>
              </a:rPr>
              <a:t>03  </a:t>
            </a:r>
            <a:r>
              <a:rPr lang="en-US" altLang="zh-CN" b="1" dirty="0" smtClean="0">
                <a:solidFill>
                  <a:schemeClr val="bg2">
                    <a:lumMod val="90000"/>
                  </a:schemeClr>
                </a:solidFill>
              </a:rPr>
              <a:t>Skills                 </a:t>
            </a:r>
            <a:r>
              <a:rPr lang="en-US" altLang="zh-CN" b="1" dirty="0">
                <a:solidFill>
                  <a:schemeClr val="bg2">
                    <a:lumMod val="90000"/>
                  </a:schemeClr>
                </a:solidFill>
              </a:rPr>
              <a:t>04 Writing               </a:t>
            </a:r>
            <a:r>
              <a:rPr lang="en-US" altLang="zh-CN" b="1" dirty="0" smtClean="0">
                <a:solidFill>
                  <a:schemeClr val="bg2">
                    <a:lumMod val="90000"/>
                  </a:schemeClr>
                </a:solidFill>
              </a:rPr>
              <a:t>  05 </a:t>
            </a:r>
            <a:r>
              <a:rPr lang="en-US" altLang="zh-CN" b="1" dirty="0">
                <a:solidFill>
                  <a:schemeClr val="bg2">
                    <a:lumMod val="90000"/>
                  </a:schemeClr>
                </a:solidFill>
              </a:rPr>
              <a:t>Self-Assessment </a:t>
            </a:r>
            <a:endParaRPr lang="zh-CN" altLang="en-US" b="1" dirty="0">
              <a:solidFill>
                <a:schemeClr val="bg2">
                  <a:lumMod val="90000"/>
                </a:schemeClr>
              </a:solidFill>
            </a:endParaRPr>
          </a:p>
        </p:txBody>
      </p:sp>
      <p:sp>
        <p:nvSpPr>
          <p:cNvPr id="7" name="箭头: 燕尾形 4"/>
          <p:cNvSpPr/>
          <p:nvPr/>
        </p:nvSpPr>
        <p:spPr>
          <a:xfrm>
            <a:off x="2989639" y="69395"/>
            <a:ext cx="1964217" cy="698884"/>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solidFill>
                  <a:schemeClr val="bg1"/>
                </a:solidFill>
              </a:rPr>
              <a:t>02  Vocabulary</a:t>
            </a:r>
            <a:endParaRPr lang="zh-CN" altLang="en-US" dirty="0">
              <a:solidFill>
                <a:schemeClr val="bg1"/>
              </a:solidFill>
            </a:endParaRPr>
          </a:p>
        </p:txBody>
      </p:sp>
      <p:sp>
        <p:nvSpPr>
          <p:cNvPr id="2" name="矩形 1"/>
          <p:cNvSpPr/>
          <p:nvPr/>
        </p:nvSpPr>
        <p:spPr>
          <a:xfrm>
            <a:off x="890570" y="928767"/>
            <a:ext cx="5054600" cy="398780"/>
          </a:xfrm>
          <a:prstGeom prst="rect">
            <a:avLst/>
          </a:prstGeom>
        </p:spPr>
        <p:txBody>
          <a:bodyPr wrap="none">
            <a:spAutoFit/>
          </a:bodyPr>
          <a:lstStyle/>
          <a:p>
            <a:pPr algn="l"/>
            <a:r>
              <a:rPr lang="en-US" altLang="zh-CN" sz="2000" b="1" dirty="0">
                <a:solidFill>
                  <a:srgbClr val="C00000"/>
                </a:solidFill>
                <a:latin typeface="华康俪金黑W8(P)" pitchFamily="34" charset="-122"/>
                <a:ea typeface="华康俪金黑W8(P)" pitchFamily="34" charset="-122"/>
              </a:rPr>
              <a:t>2-2-1  Related Expressions —— rescue</a:t>
            </a:r>
            <a:endParaRPr lang="en-US" altLang="zh-CN" sz="2000" b="1" dirty="0">
              <a:solidFill>
                <a:srgbClr val="C00000"/>
              </a:solidFill>
              <a:latin typeface="华康俪金黑W8(P)" pitchFamily="34" charset="-122"/>
              <a:ea typeface="华康俪金黑W8(P)" pitchFamily="34" charset="-122"/>
            </a:endParaRPr>
          </a:p>
        </p:txBody>
      </p:sp>
      <p:grpSp>
        <p:nvGrpSpPr>
          <p:cNvPr id="14" name="组合 13"/>
          <p:cNvGrpSpPr/>
          <p:nvPr/>
        </p:nvGrpSpPr>
        <p:grpSpPr>
          <a:xfrm flipH="1" flipV="1">
            <a:off x="6077585" y="929005"/>
            <a:ext cx="4693285" cy="3616960"/>
            <a:chOff x="1130623" y="5949280"/>
            <a:chExt cx="4464496" cy="288032"/>
          </a:xfrm>
        </p:grpSpPr>
        <p:cxnSp>
          <p:nvCxnSpPr>
            <p:cNvPr id="15" name="直接连接符 14"/>
            <p:cNvCxnSpPr/>
            <p:nvPr/>
          </p:nvCxnSpPr>
          <p:spPr>
            <a:xfrm flipH="1">
              <a:off x="5163071" y="5949280"/>
              <a:ext cx="432048" cy="288032"/>
            </a:xfrm>
            <a:prstGeom prst="line">
              <a:avLst/>
            </a:prstGeom>
            <a:ln w="38100">
              <a:solidFill>
                <a:srgbClr val="27B7FF"/>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H="1">
              <a:off x="1130623" y="6237312"/>
              <a:ext cx="4032448" cy="0"/>
            </a:xfrm>
            <a:prstGeom prst="line">
              <a:avLst/>
            </a:prstGeom>
            <a:ln w="38100">
              <a:solidFill>
                <a:srgbClr val="27B7FF"/>
              </a:solidFill>
            </a:ln>
          </p:spPr>
          <p:style>
            <a:lnRef idx="1">
              <a:schemeClr val="accent1"/>
            </a:lnRef>
            <a:fillRef idx="0">
              <a:schemeClr val="accent1"/>
            </a:fillRef>
            <a:effectRef idx="0">
              <a:schemeClr val="accent1"/>
            </a:effectRef>
            <a:fontRef idx="minor">
              <a:schemeClr val="tx1"/>
            </a:fontRef>
          </p:style>
        </p:cxnSp>
      </p:grpSp>
      <p:grpSp>
        <p:nvGrpSpPr>
          <p:cNvPr id="17" name="组合 16"/>
          <p:cNvGrpSpPr/>
          <p:nvPr/>
        </p:nvGrpSpPr>
        <p:grpSpPr>
          <a:xfrm>
            <a:off x="1112520" y="2259965"/>
            <a:ext cx="5066030" cy="3812540"/>
            <a:chOff x="1130623" y="5949280"/>
            <a:chExt cx="4464496" cy="288032"/>
          </a:xfrm>
        </p:grpSpPr>
        <p:cxnSp>
          <p:nvCxnSpPr>
            <p:cNvPr id="19" name="直接连接符 18"/>
            <p:cNvCxnSpPr/>
            <p:nvPr/>
          </p:nvCxnSpPr>
          <p:spPr>
            <a:xfrm flipH="1">
              <a:off x="5163071" y="5949280"/>
              <a:ext cx="432048" cy="288032"/>
            </a:xfrm>
            <a:prstGeom prst="line">
              <a:avLst/>
            </a:prstGeom>
            <a:ln w="38100">
              <a:solidFill>
                <a:srgbClr val="1BB3FF"/>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1130623" y="6237312"/>
              <a:ext cx="4032448" cy="0"/>
            </a:xfrm>
            <a:prstGeom prst="line">
              <a:avLst/>
            </a:prstGeom>
            <a:ln w="38100">
              <a:solidFill>
                <a:srgbClr val="1BB3FF"/>
              </a:solidFill>
            </a:ln>
          </p:spPr>
          <p:style>
            <a:lnRef idx="1">
              <a:schemeClr val="accent1"/>
            </a:lnRef>
            <a:fillRef idx="0">
              <a:schemeClr val="accent1"/>
            </a:fillRef>
            <a:effectRef idx="0">
              <a:schemeClr val="accent1"/>
            </a:effectRef>
            <a:fontRef idx="minor">
              <a:schemeClr val="tx1"/>
            </a:fontRef>
          </p:style>
        </p:cxnSp>
      </p:grpSp>
      <p:sp>
        <p:nvSpPr>
          <p:cNvPr id="22" name="文本框 21"/>
          <p:cNvSpPr txBox="1"/>
          <p:nvPr/>
        </p:nvSpPr>
        <p:spPr>
          <a:xfrm>
            <a:off x="1990928" y="6072775"/>
            <a:ext cx="2305311" cy="523220"/>
          </a:xfrm>
          <a:prstGeom prst="rect">
            <a:avLst/>
          </a:prstGeom>
          <a:noFill/>
        </p:spPr>
        <p:txBody>
          <a:bodyPr wrap="none" rtlCol="0" anchor="t">
            <a:spAutoFit/>
          </a:bodyPr>
          <a:lstStyle/>
          <a:p>
            <a:r>
              <a:rPr lang="en-US" altLang="zh-CN" sz="2800" b="1" dirty="0">
                <a:solidFill>
                  <a:srgbClr val="0070C0"/>
                </a:solidFill>
                <a:latin typeface="微软雅黑" panose="020B0503020204020204" pitchFamily="34" charset="-122"/>
                <a:ea typeface="微软雅黑" panose="020B0503020204020204" pitchFamily="34" charset="-122"/>
                <a:sym typeface="+mn-ea"/>
              </a:rPr>
              <a:t>E</a:t>
            </a:r>
            <a:r>
              <a:rPr lang="en-US" altLang="zh-CN" sz="2800" b="1" dirty="0" smtClean="0">
                <a:solidFill>
                  <a:srgbClr val="0070C0"/>
                </a:solidFill>
                <a:latin typeface="微软雅黑" panose="020B0503020204020204" pitchFamily="34" charset="-122"/>
                <a:ea typeface="微软雅黑" panose="020B0503020204020204" pitchFamily="34" charset="-122"/>
                <a:sym typeface="+mn-ea"/>
              </a:rPr>
              <a:t>xpressions</a:t>
            </a:r>
            <a:endParaRPr lang="zh-CN" altLang="en-US" sz="2800" b="1" dirty="0">
              <a:solidFill>
                <a:srgbClr val="0070C0"/>
              </a:solidFill>
              <a:latin typeface="微软雅黑" panose="020B0503020204020204" pitchFamily="34" charset="-122"/>
              <a:ea typeface="微软雅黑" panose="020B0503020204020204" pitchFamily="34" charset="-122"/>
              <a:sym typeface="+mn-ea"/>
            </a:endParaRPr>
          </a:p>
        </p:txBody>
      </p:sp>
      <p:sp>
        <p:nvSpPr>
          <p:cNvPr id="25" name="文本框 24"/>
          <p:cNvSpPr txBox="1"/>
          <p:nvPr/>
        </p:nvSpPr>
        <p:spPr>
          <a:xfrm>
            <a:off x="247650" y="1327785"/>
            <a:ext cx="5815330" cy="4892675"/>
          </a:xfrm>
          <a:prstGeom prst="rect">
            <a:avLst/>
          </a:prstGeom>
          <a:noFill/>
        </p:spPr>
        <p:txBody>
          <a:bodyPr wrap="square" rtlCol="0">
            <a:spAutoFit/>
          </a:bodyPr>
          <a:lstStyle/>
          <a:p>
            <a:pPr marL="342900" lvl="0" indent="-342900" eaLnBrk="0" fontAlgn="base" hangingPunct="0">
              <a:spcBef>
                <a:spcPct val="0"/>
              </a:spcBef>
              <a:spcAft>
                <a:spcPct val="0"/>
              </a:spcAft>
              <a:buFont typeface="Wingdings" panose="05000000000000000000" pitchFamily="2" charset="2"/>
              <a:buChar char="Ø"/>
            </a:pPr>
            <a:r>
              <a:rPr sz="2400" b="1" dirty="0">
                <a:solidFill>
                  <a:srgbClr val="002060"/>
                </a:solidFill>
                <a:ea typeface="Calibri" panose="020F0502020204030204" pitchFamily="34" charset="0"/>
                <a:sym typeface="+mn-ea"/>
              </a:rPr>
              <a:t>h</a:t>
            </a:r>
            <a:r>
              <a:rPr lang="en-US" sz="2400" b="1" dirty="0">
                <a:solidFill>
                  <a:srgbClr val="002060"/>
                </a:solidFill>
                <a:ea typeface="Calibri" panose="020F0502020204030204" pitchFamily="34" charset="0"/>
                <a:sym typeface="+mn-ea"/>
              </a:rPr>
              <a:t>e</a:t>
            </a:r>
            <a:r>
              <a:rPr sz="2400" b="1" dirty="0">
                <a:solidFill>
                  <a:srgbClr val="002060"/>
                </a:solidFill>
                <a:ea typeface="Calibri" panose="020F0502020204030204" pitchFamily="34" charset="0"/>
                <a:sym typeface="+mn-ea"/>
              </a:rPr>
              <a:t>ld on to/seize</a:t>
            </a:r>
            <a:r>
              <a:rPr lang="en-US" sz="2400" b="1" dirty="0">
                <a:solidFill>
                  <a:srgbClr val="002060"/>
                </a:solidFill>
                <a:ea typeface="Calibri" panose="020F0502020204030204" pitchFamily="34" charset="0"/>
                <a:sym typeface="+mn-ea"/>
              </a:rPr>
              <a:t>d</a:t>
            </a:r>
            <a:r>
              <a:rPr sz="2400" b="1" dirty="0">
                <a:solidFill>
                  <a:srgbClr val="002060"/>
                </a:solidFill>
                <a:ea typeface="Calibri" panose="020F0502020204030204" pitchFamily="34" charset="0"/>
                <a:sym typeface="+mn-ea"/>
              </a:rPr>
              <a:t>/grab</a:t>
            </a:r>
            <a:r>
              <a:rPr lang="en-US" sz="2400" b="1" dirty="0">
                <a:solidFill>
                  <a:srgbClr val="002060"/>
                </a:solidFill>
                <a:ea typeface="Calibri" panose="020F0502020204030204" pitchFamily="34" charset="0"/>
                <a:sym typeface="+mn-ea"/>
              </a:rPr>
              <a:t>bed</a:t>
            </a:r>
            <a:r>
              <a:rPr sz="2400" b="1" dirty="0">
                <a:solidFill>
                  <a:srgbClr val="002060"/>
                </a:solidFill>
                <a:ea typeface="Calibri" panose="020F0502020204030204" pitchFamily="34" charset="0"/>
                <a:sym typeface="+mn-ea"/>
              </a:rPr>
              <a:t> /grip</a:t>
            </a:r>
            <a:r>
              <a:rPr lang="en-US" sz="2400" b="1" dirty="0">
                <a:solidFill>
                  <a:srgbClr val="002060"/>
                </a:solidFill>
                <a:ea typeface="Calibri" panose="020F0502020204030204" pitchFamily="34" charset="0"/>
                <a:sym typeface="+mn-ea"/>
              </a:rPr>
              <a:t>ped</a:t>
            </a:r>
            <a:r>
              <a:rPr sz="2400" b="1" dirty="0">
                <a:solidFill>
                  <a:srgbClr val="002060"/>
                </a:solidFill>
                <a:ea typeface="Calibri" panose="020F0502020204030204" pitchFamily="34" charset="0"/>
                <a:sym typeface="+mn-ea"/>
              </a:rPr>
              <a:t> / capture</a:t>
            </a:r>
            <a:r>
              <a:rPr lang="en-US" sz="2400" b="1" dirty="0">
                <a:solidFill>
                  <a:srgbClr val="002060"/>
                </a:solidFill>
                <a:ea typeface="Calibri" panose="020F0502020204030204" pitchFamily="34" charset="0"/>
                <a:sym typeface="+mn-ea"/>
              </a:rPr>
              <a:t>d</a:t>
            </a:r>
            <a:r>
              <a:rPr sz="2400" b="1" dirty="0">
                <a:solidFill>
                  <a:srgbClr val="002060"/>
                </a:solidFill>
                <a:ea typeface="Calibri" panose="020F0502020204030204" pitchFamily="34" charset="0"/>
                <a:sym typeface="+mn-ea"/>
              </a:rPr>
              <a:t> / clutch</a:t>
            </a:r>
            <a:r>
              <a:rPr lang="en-US" sz="2400" b="1" dirty="0">
                <a:solidFill>
                  <a:srgbClr val="002060"/>
                </a:solidFill>
                <a:ea typeface="Calibri" panose="020F0502020204030204" pitchFamily="34" charset="0"/>
                <a:sym typeface="+mn-ea"/>
              </a:rPr>
              <a:t>ed</a:t>
            </a:r>
            <a:r>
              <a:rPr sz="2400" b="1" dirty="0">
                <a:solidFill>
                  <a:srgbClr val="002060"/>
                </a:solidFill>
                <a:ea typeface="Calibri" panose="020F0502020204030204" pitchFamily="34" charset="0"/>
                <a:sym typeface="+mn-ea"/>
              </a:rPr>
              <a:t> </a:t>
            </a:r>
            <a:r>
              <a:rPr lang="en-US" sz="2400" b="1" dirty="0">
                <a:solidFill>
                  <a:srgbClr val="002060"/>
                </a:solidFill>
                <a:ea typeface="Calibri" panose="020F0502020204030204" pitchFamily="34" charset="0"/>
                <a:sym typeface="+mn-ea"/>
              </a:rPr>
              <a:t>the</a:t>
            </a:r>
            <a:r>
              <a:rPr sz="2400" b="1" dirty="0">
                <a:solidFill>
                  <a:srgbClr val="002060"/>
                </a:solidFill>
                <a:ea typeface="Calibri" panose="020F0502020204030204" pitchFamily="34" charset="0"/>
                <a:sym typeface="+mn-ea"/>
              </a:rPr>
              <a:t> rope</a:t>
            </a:r>
            <a:r>
              <a:rPr sz="2400" b="1" dirty="0">
                <a:solidFill>
                  <a:srgbClr val="002060"/>
                </a:solidFill>
                <a:ea typeface="Calibri" panose="020F0502020204030204" pitchFamily="34" charset="0"/>
              </a:rPr>
              <a:t>                 </a:t>
            </a:r>
            <a:endParaRPr sz="2400" b="1" dirty="0">
              <a:solidFill>
                <a:srgbClr val="002060"/>
              </a:solidFill>
              <a:ea typeface="Calibri" panose="020F0502020204030204" pitchFamily="34" charset="0"/>
            </a:endParaRPr>
          </a:p>
          <a:p>
            <a:pPr marL="342900" lvl="0" indent="-342900" eaLnBrk="0" fontAlgn="base" hangingPunct="0">
              <a:spcBef>
                <a:spcPct val="0"/>
              </a:spcBef>
              <a:spcAft>
                <a:spcPct val="0"/>
              </a:spcAft>
              <a:buFont typeface="Wingdings" panose="05000000000000000000" pitchFamily="2" charset="2"/>
              <a:buChar char="Ø"/>
            </a:pPr>
            <a:r>
              <a:rPr lang="en-US" sz="2400" b="1" dirty="0">
                <a:solidFill>
                  <a:srgbClr val="002060"/>
                </a:solidFill>
                <a:ea typeface="Calibri" panose="020F0502020204030204" pitchFamily="34" charset="0"/>
              </a:rPr>
              <a:t>s</a:t>
            </a:r>
            <a:r>
              <a:rPr sz="2400" b="1" dirty="0">
                <a:solidFill>
                  <a:srgbClr val="002060"/>
                </a:solidFill>
                <a:ea typeface="Calibri" panose="020F0502020204030204" pitchFamily="34" charset="0"/>
              </a:rPr>
              <a:t>et up the tent </a:t>
            </a:r>
            <a:r>
              <a:rPr lang="en-US" sz="2400" b="1" dirty="0">
                <a:solidFill>
                  <a:srgbClr val="002060"/>
                </a:solidFill>
                <a:ea typeface="Calibri" panose="020F0502020204030204" pitchFamily="34" charset="0"/>
              </a:rPr>
              <a:t>/b</a:t>
            </a:r>
            <a:r>
              <a:rPr sz="2400" b="1" dirty="0">
                <a:solidFill>
                  <a:srgbClr val="002060"/>
                </a:solidFill>
                <a:ea typeface="Calibri" panose="020F0502020204030204" pitchFamily="34" charset="0"/>
                <a:sym typeface="+mn-ea"/>
              </a:rPr>
              <a:t>uilt a shelter  </a:t>
            </a:r>
            <a:r>
              <a:rPr sz="2400" b="1" dirty="0">
                <a:solidFill>
                  <a:srgbClr val="002060"/>
                </a:solidFill>
                <a:ea typeface="Calibri" panose="020F0502020204030204" pitchFamily="34" charset="0"/>
              </a:rPr>
              <a:t>                             </a:t>
            </a:r>
            <a:endParaRPr sz="2400" b="1" dirty="0">
              <a:solidFill>
                <a:srgbClr val="002060"/>
              </a:solidFill>
              <a:ea typeface="Calibri" panose="020F0502020204030204" pitchFamily="34" charset="0"/>
            </a:endParaRPr>
          </a:p>
          <a:p>
            <a:pPr marL="342900" lvl="0" indent="-342900" eaLnBrk="0" fontAlgn="base" hangingPunct="0">
              <a:spcBef>
                <a:spcPct val="0"/>
              </a:spcBef>
              <a:spcAft>
                <a:spcPct val="0"/>
              </a:spcAft>
              <a:buFont typeface="Wingdings" panose="05000000000000000000" pitchFamily="2" charset="2"/>
              <a:buChar char="Ø"/>
            </a:pPr>
            <a:r>
              <a:rPr sz="2400" b="1" dirty="0">
                <a:solidFill>
                  <a:srgbClr val="002060"/>
                </a:solidFill>
                <a:ea typeface="Calibri" panose="020F0502020204030204" pitchFamily="34" charset="0"/>
              </a:rPr>
              <a:t>Engine roared to life</a:t>
            </a:r>
            <a:endParaRPr sz="2400" b="1" dirty="0">
              <a:solidFill>
                <a:srgbClr val="002060"/>
              </a:solidFill>
              <a:ea typeface="Calibri" panose="020F0502020204030204" pitchFamily="34" charset="0"/>
            </a:endParaRPr>
          </a:p>
          <a:p>
            <a:pPr marL="342900" lvl="0" indent="-342900" eaLnBrk="0" fontAlgn="base" hangingPunct="0">
              <a:spcBef>
                <a:spcPct val="0"/>
              </a:spcBef>
              <a:spcAft>
                <a:spcPct val="0"/>
              </a:spcAft>
              <a:buFont typeface="Wingdings" panose="05000000000000000000" pitchFamily="2" charset="2"/>
              <a:buChar char="Ø"/>
            </a:pPr>
            <a:r>
              <a:rPr sz="2400" b="1" dirty="0">
                <a:solidFill>
                  <a:srgbClr val="002060"/>
                </a:solidFill>
                <a:ea typeface="Calibri" panose="020F0502020204030204" pitchFamily="34" charset="0"/>
              </a:rPr>
              <a:t> slammed on the brakes</a:t>
            </a:r>
            <a:endParaRPr sz="2400" b="1" dirty="0">
              <a:solidFill>
                <a:srgbClr val="002060"/>
              </a:solidFill>
              <a:ea typeface="Calibri" panose="020F0502020204030204" pitchFamily="34" charset="0"/>
            </a:endParaRPr>
          </a:p>
          <a:p>
            <a:pPr marL="342900" lvl="0" indent="-342900" eaLnBrk="0" fontAlgn="base" hangingPunct="0">
              <a:spcBef>
                <a:spcPct val="0"/>
              </a:spcBef>
              <a:spcAft>
                <a:spcPct val="0"/>
              </a:spcAft>
              <a:buFont typeface="Wingdings" panose="05000000000000000000" pitchFamily="2" charset="2"/>
              <a:buChar char="Ø"/>
            </a:pPr>
            <a:r>
              <a:rPr lang="en-US" sz="2400" b="1" dirty="0">
                <a:solidFill>
                  <a:srgbClr val="002060"/>
                </a:solidFill>
                <a:ea typeface="Calibri" panose="020F0502020204030204" pitchFamily="34" charset="0"/>
              </a:rPr>
              <a:t>a breakdown or flat tire/c</a:t>
            </a:r>
            <a:r>
              <a:rPr sz="2400" b="1" dirty="0">
                <a:solidFill>
                  <a:srgbClr val="002060"/>
                </a:solidFill>
                <a:ea typeface="Calibri" panose="020F0502020204030204" pitchFamily="34" charset="0"/>
              </a:rPr>
              <a:t>hanged a tire                               </a:t>
            </a:r>
            <a:endParaRPr sz="2400" b="1" dirty="0">
              <a:solidFill>
                <a:srgbClr val="002060"/>
              </a:solidFill>
              <a:ea typeface="Calibri" panose="020F0502020204030204" pitchFamily="34" charset="0"/>
            </a:endParaRPr>
          </a:p>
          <a:p>
            <a:pPr marL="342900" lvl="0" indent="-342900" eaLnBrk="0" fontAlgn="base" hangingPunct="0">
              <a:spcBef>
                <a:spcPct val="0"/>
              </a:spcBef>
              <a:spcAft>
                <a:spcPct val="0"/>
              </a:spcAft>
              <a:buFont typeface="Wingdings" panose="05000000000000000000" pitchFamily="2" charset="2"/>
              <a:buChar char="Ø"/>
            </a:pPr>
            <a:r>
              <a:rPr lang="en-US" sz="2400" b="1" dirty="0">
                <a:solidFill>
                  <a:srgbClr val="002060"/>
                </a:solidFill>
                <a:ea typeface="Calibri" panose="020F0502020204030204" pitchFamily="34" charset="0"/>
              </a:rPr>
              <a:t>s</a:t>
            </a:r>
            <a:r>
              <a:rPr sz="2400" b="1" dirty="0">
                <a:solidFill>
                  <a:srgbClr val="002060"/>
                </a:solidFill>
                <a:ea typeface="Calibri" panose="020F0502020204030204" pitchFamily="34" charset="0"/>
              </a:rPr>
              <a:t>tarted a fire</a:t>
            </a:r>
            <a:endParaRPr sz="2400" b="1" dirty="0">
              <a:solidFill>
                <a:srgbClr val="002060"/>
              </a:solidFill>
              <a:ea typeface="Calibri" panose="020F0502020204030204" pitchFamily="34" charset="0"/>
            </a:endParaRPr>
          </a:p>
          <a:p>
            <a:pPr marL="342900" lvl="0" indent="-342900" eaLnBrk="0" fontAlgn="base" hangingPunct="0">
              <a:spcBef>
                <a:spcPct val="0"/>
              </a:spcBef>
              <a:spcAft>
                <a:spcPct val="0"/>
              </a:spcAft>
              <a:buFont typeface="Wingdings" panose="05000000000000000000" pitchFamily="2" charset="2"/>
              <a:buChar char="Ø"/>
            </a:pPr>
            <a:r>
              <a:rPr sz="2400" b="1" dirty="0">
                <a:solidFill>
                  <a:srgbClr val="002060"/>
                </a:solidFill>
                <a:ea typeface="Calibri" panose="020F0502020204030204" pitchFamily="34" charset="0"/>
              </a:rPr>
              <a:t>thr</a:t>
            </a:r>
            <a:r>
              <a:rPr lang="en-US" sz="2400" b="1" dirty="0">
                <a:solidFill>
                  <a:srgbClr val="002060"/>
                </a:solidFill>
                <a:ea typeface="Calibri" panose="020F0502020204030204" pitchFamily="34" charset="0"/>
              </a:rPr>
              <a:t>e</a:t>
            </a:r>
            <a:r>
              <a:rPr sz="2400" b="1" dirty="0">
                <a:solidFill>
                  <a:srgbClr val="002060"/>
                </a:solidFill>
                <a:ea typeface="Calibri" panose="020F0502020204030204" pitchFamily="34" charset="0"/>
              </a:rPr>
              <a:t>w / cast a life buoy </a:t>
            </a:r>
            <a:endParaRPr sz="2400" b="1" dirty="0">
              <a:solidFill>
                <a:srgbClr val="002060"/>
              </a:solidFill>
              <a:ea typeface="Calibri" panose="020F0502020204030204" pitchFamily="34" charset="0"/>
            </a:endParaRPr>
          </a:p>
          <a:p>
            <a:pPr marL="342900" lvl="0" indent="-342900" eaLnBrk="0" fontAlgn="base" hangingPunct="0">
              <a:spcBef>
                <a:spcPct val="0"/>
              </a:spcBef>
              <a:spcAft>
                <a:spcPct val="0"/>
              </a:spcAft>
              <a:buFont typeface="Wingdings" panose="05000000000000000000" pitchFamily="2" charset="2"/>
              <a:buChar char="Ø"/>
            </a:pPr>
            <a:r>
              <a:rPr sz="2400" b="1" dirty="0">
                <a:solidFill>
                  <a:srgbClr val="002060"/>
                </a:solidFill>
                <a:ea typeface="Calibri" panose="020F0502020204030204" pitchFamily="34" charset="0"/>
              </a:rPr>
              <a:t>wound down the window</a:t>
            </a:r>
            <a:endParaRPr sz="2400" b="1" dirty="0">
              <a:solidFill>
                <a:srgbClr val="002060"/>
              </a:solidFill>
              <a:ea typeface="Calibri" panose="020F0502020204030204" pitchFamily="34" charset="0"/>
            </a:endParaRPr>
          </a:p>
          <a:p>
            <a:pPr marL="342900" lvl="0" indent="-342900" eaLnBrk="0" fontAlgn="base" hangingPunct="0">
              <a:spcBef>
                <a:spcPct val="0"/>
              </a:spcBef>
              <a:spcAft>
                <a:spcPct val="0"/>
              </a:spcAft>
              <a:buFont typeface="Wingdings" panose="05000000000000000000" pitchFamily="2" charset="2"/>
              <a:buChar char="Ø"/>
            </a:pPr>
            <a:r>
              <a:rPr sz="2400" b="1" dirty="0">
                <a:solidFill>
                  <a:srgbClr val="002060"/>
                </a:solidFill>
                <a:ea typeface="Calibri" panose="020F0502020204030204" pitchFamily="34" charset="0"/>
              </a:rPr>
              <a:t>tug</a:t>
            </a:r>
            <a:r>
              <a:rPr lang="en-US" sz="2400" b="1" dirty="0">
                <a:solidFill>
                  <a:srgbClr val="002060"/>
                </a:solidFill>
                <a:ea typeface="Calibri" panose="020F0502020204030204" pitchFamily="34" charset="0"/>
              </a:rPr>
              <a:t>ged</a:t>
            </a:r>
            <a:r>
              <a:rPr sz="2400" b="1" dirty="0">
                <a:solidFill>
                  <a:srgbClr val="002060"/>
                </a:solidFill>
                <a:ea typeface="Calibri" panose="020F0502020204030204" pitchFamily="34" charset="0"/>
              </a:rPr>
              <a:t> /haul</a:t>
            </a:r>
            <a:r>
              <a:rPr lang="en-US" sz="2400" b="1" dirty="0">
                <a:solidFill>
                  <a:srgbClr val="002060"/>
                </a:solidFill>
                <a:ea typeface="Calibri" panose="020F0502020204030204" pitchFamily="34" charset="0"/>
              </a:rPr>
              <a:t>ed</a:t>
            </a:r>
            <a:r>
              <a:rPr sz="2400" b="1" dirty="0">
                <a:solidFill>
                  <a:srgbClr val="002060"/>
                </a:solidFill>
                <a:ea typeface="Calibri" panose="020F0502020204030204" pitchFamily="34" charset="0"/>
              </a:rPr>
              <a:t> the door </a:t>
            </a:r>
            <a:endParaRPr sz="2400" b="1" dirty="0">
              <a:solidFill>
                <a:srgbClr val="002060"/>
              </a:solidFill>
              <a:ea typeface="Calibri" panose="020F0502020204030204" pitchFamily="34" charset="0"/>
            </a:endParaRPr>
          </a:p>
          <a:p>
            <a:pPr marL="342900" lvl="0" indent="-342900" eaLnBrk="0" fontAlgn="base" hangingPunct="0">
              <a:spcBef>
                <a:spcPct val="0"/>
              </a:spcBef>
              <a:spcAft>
                <a:spcPct val="0"/>
              </a:spcAft>
              <a:buFont typeface="Wingdings" panose="05000000000000000000" pitchFamily="2" charset="2"/>
              <a:buChar char="Ø"/>
            </a:pPr>
            <a:r>
              <a:rPr sz="2400" b="1" dirty="0">
                <a:solidFill>
                  <a:srgbClr val="002060"/>
                </a:solidFill>
                <a:ea typeface="Calibri" panose="020F0502020204030204" pitchFamily="34" charset="0"/>
              </a:rPr>
              <a:t>shove</a:t>
            </a:r>
            <a:r>
              <a:rPr lang="en-US" sz="2400" b="1" dirty="0">
                <a:solidFill>
                  <a:srgbClr val="002060"/>
                </a:solidFill>
                <a:ea typeface="Calibri" panose="020F0502020204030204" pitchFamily="34" charset="0"/>
              </a:rPr>
              <a:t>d</a:t>
            </a:r>
            <a:r>
              <a:rPr sz="2400" b="1" dirty="0">
                <a:solidFill>
                  <a:srgbClr val="002060"/>
                </a:solidFill>
                <a:ea typeface="Calibri" panose="020F0502020204030204" pitchFamily="34" charset="0"/>
              </a:rPr>
              <a:t> / thrust the door</a:t>
            </a:r>
            <a:endParaRPr sz="2400" b="1" dirty="0">
              <a:solidFill>
                <a:srgbClr val="002060"/>
              </a:solidFill>
              <a:ea typeface="Calibri" panose="020F0502020204030204" pitchFamily="34" charset="0"/>
            </a:endParaRPr>
          </a:p>
          <a:p>
            <a:pPr marL="342900" lvl="0" indent="-342900" eaLnBrk="0" fontAlgn="base" hangingPunct="0">
              <a:spcBef>
                <a:spcPct val="0"/>
              </a:spcBef>
              <a:spcAft>
                <a:spcPct val="0"/>
              </a:spcAft>
              <a:buFont typeface="Wingdings" panose="05000000000000000000" pitchFamily="2" charset="2"/>
              <a:buChar char="Ø"/>
            </a:pPr>
            <a:r>
              <a:rPr sz="2400" b="1" dirty="0">
                <a:solidFill>
                  <a:srgbClr val="002060"/>
                </a:solidFill>
                <a:ea typeface="Calibri" panose="020F0502020204030204" pitchFamily="34" charset="0"/>
              </a:rPr>
              <a:t>burst the door open with all might</a:t>
            </a:r>
            <a:endParaRPr sz="2400" b="1" dirty="0">
              <a:solidFill>
                <a:srgbClr val="002060"/>
              </a:solidFill>
              <a:ea typeface="Calibri" panose="020F0502020204030204" pitchFamily="34" charset="0"/>
            </a:endParaRPr>
          </a:p>
          <a:p>
            <a:pPr marL="342900" lvl="0" indent="-342900" eaLnBrk="0" fontAlgn="base" hangingPunct="0">
              <a:spcBef>
                <a:spcPct val="0"/>
              </a:spcBef>
              <a:spcAft>
                <a:spcPct val="0"/>
              </a:spcAft>
              <a:buFont typeface="Wingdings" panose="05000000000000000000" pitchFamily="2" charset="2"/>
              <a:buChar char="Ø"/>
            </a:pPr>
            <a:r>
              <a:rPr sz="2400" b="1" dirty="0">
                <a:solidFill>
                  <a:srgbClr val="002060"/>
                </a:solidFill>
                <a:ea typeface="Calibri" panose="020F0502020204030204" pitchFamily="34" charset="0"/>
              </a:rPr>
              <a:t>Better safe than sorry </a:t>
            </a:r>
            <a:endParaRPr sz="2400" b="1" dirty="0">
              <a:solidFill>
                <a:srgbClr val="002060"/>
              </a:solidFill>
              <a:ea typeface="Calibri" panose="020F0502020204030204" pitchFamily="34" charset="0"/>
            </a:endParaRPr>
          </a:p>
        </p:txBody>
      </p:sp>
      <p:sp>
        <p:nvSpPr>
          <p:cNvPr id="26" name="Rectangle 7"/>
          <p:cNvSpPr>
            <a:spLocks noChangeArrowheads="1"/>
          </p:cNvSpPr>
          <p:nvPr/>
        </p:nvSpPr>
        <p:spPr bwMode="auto">
          <a:xfrm>
            <a:off x="0" y="97795"/>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6" name="文本框 5"/>
          <p:cNvSpPr txBox="1"/>
          <p:nvPr/>
        </p:nvSpPr>
        <p:spPr>
          <a:xfrm>
            <a:off x="6531610" y="929005"/>
            <a:ext cx="5080635" cy="5539105"/>
          </a:xfrm>
          <a:prstGeom prst="rect">
            <a:avLst/>
          </a:prstGeom>
          <a:noFill/>
        </p:spPr>
        <p:txBody>
          <a:bodyPr wrap="square" rtlCol="0" anchor="t">
            <a:spAutoFit/>
          </a:bodyPr>
          <a:p>
            <a:pPr marL="285750" indent="-285750">
              <a:buFont typeface="Arial" panose="020B0604020202020204" pitchFamily="34" charset="0"/>
              <a:buChar char="•"/>
            </a:pPr>
            <a:r>
              <a:rPr lang="zh-CN" altLang="en-US"/>
              <a:t>抓住绳子</a:t>
            </a:r>
            <a:endParaRPr lang="zh-CN" altLang="en-US"/>
          </a:p>
          <a:p>
            <a:pPr indent="0">
              <a:buFont typeface="Arial" panose="020B0604020202020204" pitchFamily="34" charset="0"/>
              <a:buNone/>
            </a:pPr>
            <a:r>
              <a:rPr lang="zh-CN" altLang="en-US"/>
              <a:t>      </a:t>
            </a:r>
            <a:r>
              <a:rPr lang="zh-CN" altLang="en-US" sz="1400" i="1"/>
              <a:t> grip  /ɡrɪp/ vt. 紧握；夹紧</a:t>
            </a:r>
            <a:endParaRPr lang="zh-CN" altLang="en-US" sz="1400" i="1"/>
          </a:p>
          <a:p>
            <a:pPr indent="0">
              <a:buFont typeface="Arial" panose="020B0604020202020204" pitchFamily="34" charset="0"/>
              <a:buNone/>
            </a:pPr>
            <a:r>
              <a:rPr lang="zh-CN" altLang="en-US" sz="1400" i="1"/>
              <a:t>        clutch /klʌtʃ/ v. 紧握；（因害怕或痛苦）突然抓住</a:t>
            </a:r>
            <a:endParaRPr lang="zh-CN" altLang="en-US" sz="1400" i="1"/>
          </a:p>
          <a:p>
            <a:pPr marL="285750" indent="-285750">
              <a:buFont typeface="Arial" panose="020B0604020202020204" pitchFamily="34" charset="0"/>
              <a:buChar char="•"/>
            </a:pPr>
            <a:r>
              <a:rPr lang="zh-CN" altLang="en-US"/>
              <a:t>搭起帐篷/搭起避难所</a:t>
            </a:r>
            <a:endParaRPr lang="zh-CN" altLang="en-US"/>
          </a:p>
          <a:p>
            <a:pPr marL="285750" indent="-285750">
              <a:buFont typeface="Arial" panose="020B0604020202020204" pitchFamily="34" charset="0"/>
              <a:buChar char="•"/>
            </a:pPr>
            <a:r>
              <a:rPr lang="zh-CN" altLang="en-US"/>
              <a:t>发动机轰鸣着发动起来</a:t>
            </a:r>
            <a:endParaRPr lang="zh-CN" altLang="en-US"/>
          </a:p>
          <a:p>
            <a:pPr algn="l">
              <a:buClrTx/>
              <a:buSzTx/>
              <a:buFont typeface="Arial" panose="020B0604020202020204" pitchFamily="34" charset="0"/>
              <a:buNone/>
            </a:pPr>
            <a:r>
              <a:rPr lang="zh-CN" altLang="en-US" sz="1400" i="1"/>
              <a:t>        roar /rɔː(r)/ v. 咆哮；呼喊；轰鸣</a:t>
            </a:r>
            <a:endParaRPr lang="zh-CN" altLang="en-US" sz="1400" i="1"/>
          </a:p>
          <a:p>
            <a:pPr marL="285750" indent="-285750">
              <a:buFont typeface="Arial" panose="020B0604020202020204" pitchFamily="34" charset="0"/>
              <a:buChar char="•"/>
            </a:pPr>
            <a:r>
              <a:rPr lang="zh-CN" altLang="en-US"/>
              <a:t>猛踩刹车</a:t>
            </a:r>
            <a:endParaRPr lang="zh-CN" altLang="en-US"/>
          </a:p>
          <a:p>
            <a:pPr indent="0">
              <a:buFont typeface="Arial" panose="020B0604020202020204" pitchFamily="34" charset="0"/>
              <a:buNone/>
            </a:pPr>
            <a:r>
              <a:rPr lang="zh-CN" altLang="en-US" sz="1400" i="1"/>
              <a:t>        slam /slæm/ v. 砰地关上; 用力一放（或摔、推）</a:t>
            </a:r>
            <a:endParaRPr lang="zh-CN" altLang="en-US" sz="1400" i="1"/>
          </a:p>
          <a:p>
            <a:pPr marL="285750" indent="-285750">
              <a:buFont typeface="Arial" panose="020B0604020202020204" pitchFamily="34" charset="0"/>
              <a:buChar char="•"/>
            </a:pPr>
            <a:r>
              <a:rPr lang="zh-CN" altLang="en-US"/>
              <a:t>抛锚或爆胎/换胎</a:t>
            </a:r>
            <a:endParaRPr lang="zh-CN" altLang="en-US"/>
          </a:p>
          <a:p>
            <a:pPr marL="285750" indent="-285750">
              <a:buFont typeface="Arial" panose="020B0604020202020204" pitchFamily="34" charset="0"/>
              <a:buChar char="•"/>
            </a:pPr>
            <a:r>
              <a:rPr lang="zh-CN" altLang="en-US"/>
              <a:t>生火</a:t>
            </a:r>
            <a:endParaRPr lang="zh-CN" altLang="en-US"/>
          </a:p>
          <a:p>
            <a:pPr marL="285750" indent="-285750">
              <a:buFont typeface="Arial" panose="020B0604020202020204" pitchFamily="34" charset="0"/>
              <a:buChar char="•"/>
            </a:pPr>
            <a:r>
              <a:rPr lang="zh-CN" altLang="en-US"/>
              <a:t>投下救生圈</a:t>
            </a:r>
            <a:endParaRPr lang="zh-CN" altLang="en-US"/>
          </a:p>
          <a:p>
            <a:pPr indent="0">
              <a:buFont typeface="Arial" panose="020B0604020202020204" pitchFamily="34" charset="0"/>
              <a:buNone/>
            </a:pPr>
            <a:r>
              <a:rPr lang="zh-CN" altLang="en-US"/>
              <a:t>       </a:t>
            </a:r>
            <a:r>
              <a:rPr lang="zh-CN" altLang="en-US" sz="1400" i="1"/>
              <a:t>buoy /bɔɪ/ n. 浮标，航标；救生圈</a:t>
            </a:r>
            <a:endParaRPr lang="zh-CN" altLang="en-US" sz="1400" i="1"/>
          </a:p>
          <a:p>
            <a:pPr marL="285750" indent="-285750">
              <a:buFont typeface="Arial" panose="020B0604020202020204" pitchFamily="34" charset="0"/>
              <a:buChar char="•"/>
            </a:pPr>
            <a:r>
              <a:rPr lang="zh-CN" altLang="en-US"/>
              <a:t>摇下窗户</a:t>
            </a:r>
            <a:endParaRPr lang="zh-CN" altLang="en-US"/>
          </a:p>
          <a:p>
            <a:pPr algn="l">
              <a:buClrTx/>
              <a:buSzTx/>
              <a:buFont typeface="Arial" panose="020B0604020202020204" pitchFamily="34" charset="0"/>
              <a:buNone/>
            </a:pPr>
            <a:r>
              <a:rPr lang="zh-CN" altLang="en-US" sz="1400" i="1"/>
              <a:t>        wound</a:t>
            </a:r>
            <a:r>
              <a:rPr lang="en-US" altLang="zh-CN" sz="1400" i="1"/>
              <a:t>---</a:t>
            </a:r>
            <a:r>
              <a:rPr lang="zh-CN" altLang="en-US" sz="1400" i="1"/>
              <a:t>wind(v. 缠绕；蜿蜒而行)的过去式和过去分词</a:t>
            </a:r>
            <a:endParaRPr lang="zh-CN" altLang="en-US" sz="1400" i="1"/>
          </a:p>
          <a:p>
            <a:pPr marL="285750" indent="-285750">
              <a:buFont typeface="Arial" panose="020B0604020202020204" pitchFamily="34" charset="0"/>
              <a:buChar char="•"/>
            </a:pPr>
            <a:r>
              <a:rPr lang="zh-CN" altLang="en-US"/>
              <a:t>（用力地）拉开门</a:t>
            </a:r>
            <a:endParaRPr lang="zh-CN" altLang="en-US"/>
          </a:p>
          <a:p>
            <a:pPr indent="0">
              <a:buFont typeface="Arial" panose="020B0604020202020204" pitchFamily="34" charset="0"/>
              <a:buNone/>
            </a:pPr>
            <a:r>
              <a:rPr lang="zh-CN" altLang="en-US" sz="1400" i="1"/>
              <a:t>         tug /tʌɡ/; haul /hɔːl/   v. （用力地）拉，拖</a:t>
            </a:r>
            <a:endParaRPr lang="zh-CN" altLang="en-US" sz="1400" i="1"/>
          </a:p>
          <a:p>
            <a:pPr marL="285750" indent="-285750">
              <a:buFont typeface="Arial" panose="020B0604020202020204" pitchFamily="34" charset="0"/>
              <a:buChar char="•"/>
            </a:pPr>
            <a:r>
              <a:rPr lang="zh-CN" altLang="en-US"/>
              <a:t>（用力地）推</a:t>
            </a:r>
            <a:r>
              <a:rPr lang="zh-CN" altLang="en-US">
                <a:sym typeface="+mn-ea"/>
              </a:rPr>
              <a:t>开</a:t>
            </a:r>
            <a:r>
              <a:rPr lang="zh-CN" altLang="en-US"/>
              <a:t>门</a:t>
            </a:r>
            <a:endParaRPr lang="zh-CN" altLang="en-US"/>
          </a:p>
          <a:p>
            <a:pPr algn="l">
              <a:buClrTx/>
              <a:buSzTx/>
              <a:buFont typeface="Arial" panose="020B0604020202020204" pitchFamily="34" charset="0"/>
              <a:buNone/>
            </a:pPr>
            <a:r>
              <a:rPr lang="zh-CN" altLang="en-US" sz="1400" i="1"/>
              <a:t>          shove /ʃʌv/; thrust  /θrʌst/ v猛然或用力推</a:t>
            </a:r>
            <a:endParaRPr lang="zh-CN" altLang="en-US" sz="1400" i="1"/>
          </a:p>
          <a:p>
            <a:pPr marL="285750" indent="-285750">
              <a:buFont typeface="Arial" panose="020B0604020202020204" pitchFamily="34" charset="0"/>
              <a:buChar char="•"/>
            </a:pPr>
            <a:r>
              <a:rPr lang="zh-CN" altLang="en-US"/>
              <a:t>使劲把门撞开</a:t>
            </a:r>
            <a:endParaRPr lang="zh-CN" altLang="en-US"/>
          </a:p>
          <a:p>
            <a:pPr indent="0">
              <a:buFont typeface="Arial" panose="020B0604020202020204" pitchFamily="34" charset="0"/>
              <a:buNone/>
            </a:pPr>
            <a:r>
              <a:rPr lang="zh-CN" altLang="en-US"/>
              <a:t>        </a:t>
            </a:r>
            <a:r>
              <a:rPr lang="zh-CN" altLang="en-US" sz="1400" i="1"/>
              <a:t>might/maɪt/n. 强大力量，威力，势力</a:t>
            </a:r>
            <a:endParaRPr lang="zh-CN" altLang="en-US" sz="1400" i="1"/>
          </a:p>
          <a:p>
            <a:pPr marL="285750" indent="-285750">
              <a:buFont typeface="Arial" panose="020B0604020202020204" pitchFamily="34" charset="0"/>
              <a:buChar char="•"/>
            </a:pPr>
            <a:r>
              <a:rPr lang="zh-CN" altLang="en-US"/>
              <a:t>宁可事先谨慎有余，不要事后追悔莫及</a:t>
            </a:r>
            <a:endParaRPr lang="zh-CN" altLang="en-US"/>
          </a:p>
        </p:txBody>
      </p:sp>
      <p:sp>
        <p:nvSpPr>
          <p:cNvPr id="4" name="Rectangle 7"/>
          <p:cNvSpPr>
            <a:spLocks noChangeArrowheads="1"/>
          </p:cNvSpPr>
          <p:nvPr/>
        </p:nvSpPr>
        <p:spPr bwMode="auto">
          <a:xfrm>
            <a:off x="-13970" y="227970"/>
            <a:ext cx="26161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CA"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endParaRPr kumimoji="0" lang="en-C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080000">
            <a:off x="-12065" y="4445"/>
            <a:ext cx="876300" cy="971550"/>
          </a:xfrm>
          <a:prstGeom prst="rect">
            <a:avLst/>
          </a:prstGeom>
        </p:spPr>
      </p:pic>
      <p:pic>
        <p:nvPicPr>
          <p:cNvPr id="9" name="图片 8"/>
          <p:cNvPicPr>
            <a:picLocks noChangeAspect="1"/>
          </p:cNvPicPr>
          <p:nvPr/>
        </p:nvPicPr>
        <p:blipFill rotWithShape="1">
          <a:blip r:embed="rId2">
            <a:extLst>
              <a:ext uri="{BEBA8EAE-BF5A-486C-A8C5-ECC9F3942E4B}">
                <a14:imgProps xmlns:a14="http://schemas.microsoft.com/office/drawing/2010/main">
                  <a14:imgLayer r:embed="rId3">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rot="1080000">
            <a:off x="212090" y="116205"/>
            <a:ext cx="509270" cy="50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29"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ppt_x</p:attrName>
                                        </p:attrNameLst>
                                      </p:cBhvr>
                                      <p:tavLst>
                                        <p:tav tm="0">
                                          <p:val>
                                            <p:strVal val="#ppt_x-.2"/>
                                          </p:val>
                                        </p:tav>
                                        <p:tav tm="100000">
                                          <p:val>
                                            <p:strVal val="#ppt_x"/>
                                          </p:val>
                                        </p:tav>
                                      </p:tavLst>
                                    </p:anim>
                                    <p:anim calcmode="lin" valueType="num">
                                      <p:cBhvr>
                                        <p:cTn id="13"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tgtEl>
                                      </p:cBhvr>
                                    </p:animEffect>
                                  </p:childTnLst>
                                </p:cTn>
                              </p:par>
                              <p:par>
                                <p:cTn id="15" presetID="18" presetClass="entr" presetSubtype="12"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strips(down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 grpId="0"/>
      <p:bldP spid="6" grpId="1"/>
    </p:bldLst>
  </p:timing>
</p:sld>
</file>

<file path=ppt/tags/tag1.xml><?xml version="1.0" encoding="utf-8"?>
<p:tagLst xmlns:p="http://schemas.openxmlformats.org/presentationml/2006/main">
  <p:tag name="PA" val="v3.0.1"/>
</p:tagLst>
</file>

<file path=ppt/tags/tag10.xml><?xml version="1.0" encoding="utf-8"?>
<p:tagLst xmlns:p="http://schemas.openxmlformats.org/presentationml/2006/main">
  <p:tag name="MH" val="20160517091309"/>
  <p:tag name="MH_LIBRARY" val="GRAPHIC"/>
  <p:tag name="MH_TYPE" val="Other"/>
  <p:tag name="MH_ORDER" val="4"/>
</p:tagLst>
</file>

<file path=ppt/tags/tag11.xml><?xml version="1.0" encoding="utf-8"?>
<p:tagLst xmlns:p="http://schemas.openxmlformats.org/presentationml/2006/main">
  <p:tag name="MH" val="20160517091309"/>
  <p:tag name="MH_LIBRARY" val="GRAPHIC"/>
  <p:tag name="MH_TYPE" val="Other"/>
  <p:tag name="MH_ORDER" val="5"/>
</p:tagLst>
</file>

<file path=ppt/tags/tag12.xml><?xml version="1.0" encoding="utf-8"?>
<p:tagLst xmlns:p="http://schemas.openxmlformats.org/presentationml/2006/main">
  <p:tag name="MH" val="20160517091309"/>
  <p:tag name="MH_LIBRARY" val="GRAPHIC"/>
  <p:tag name="MH_TYPE" val="Other"/>
  <p:tag name="MH_ORDER" val="6"/>
</p:tagLst>
</file>

<file path=ppt/tags/tag13.xml><?xml version="1.0" encoding="utf-8"?>
<p:tagLst xmlns:p="http://schemas.openxmlformats.org/presentationml/2006/main">
  <p:tag name="MH" val="20160517091309"/>
  <p:tag name="MH_LIBRARY" val="GRAPHIC"/>
  <p:tag name="MH_TYPE" val="Other"/>
  <p:tag name="MH_ORDER" val="7"/>
</p:tagLst>
</file>

<file path=ppt/tags/tag14.xml><?xml version="1.0" encoding="utf-8"?>
<p:tagLst xmlns:p="http://schemas.openxmlformats.org/presentationml/2006/main">
  <p:tag name="MH" val="20160517091309"/>
  <p:tag name="MH_LIBRARY" val="GRAPHIC"/>
  <p:tag name="MH_TYPE" val="Title"/>
  <p:tag name="MH_ORDER" val="1"/>
</p:tagLst>
</file>

<file path=ppt/tags/tag15.xml><?xml version="1.0" encoding="utf-8"?>
<p:tagLst xmlns:p="http://schemas.openxmlformats.org/presentationml/2006/main">
  <p:tag name="MH" val="20160517091309"/>
  <p:tag name="MH_LIBRARY" val="GRAPHIC"/>
  <p:tag name="MH_TYPE" val="Other"/>
  <p:tag name="MH_ORDER" val="8"/>
</p:tagLst>
</file>

<file path=ppt/tags/tag16.xml><?xml version="1.0" encoding="utf-8"?>
<p:tagLst xmlns:p="http://schemas.openxmlformats.org/presentationml/2006/main">
  <p:tag name="MH" val="20160517091309"/>
  <p:tag name="MH_LIBRARY" val="GRAPHIC"/>
  <p:tag name="MH_TYPE" val="Other"/>
  <p:tag name="MH_ORDER" val="9"/>
</p:tagLst>
</file>

<file path=ppt/tags/tag17.xml><?xml version="1.0" encoding="utf-8"?>
<p:tagLst xmlns:p="http://schemas.openxmlformats.org/presentationml/2006/main">
  <p:tag name="MH" val="20160517091309"/>
  <p:tag name="MH_LIBRARY" val="GRAPHIC"/>
  <p:tag name="MH_TYPE" val="Other"/>
  <p:tag name="MH_ORDER" val="10"/>
</p:tagLst>
</file>

<file path=ppt/tags/tag18.xml><?xml version="1.0" encoding="utf-8"?>
<p:tagLst xmlns:p="http://schemas.openxmlformats.org/presentationml/2006/main">
  <p:tag name="MH" val="20160517091309"/>
  <p:tag name="MH_LIBRARY" val="GRAPHIC"/>
  <p:tag name="MH_TYPE" val="Other"/>
  <p:tag name="MH_ORDER" val="11"/>
</p:tagLst>
</file>

<file path=ppt/tags/tag19.xml><?xml version="1.0" encoding="utf-8"?>
<p:tagLst xmlns:p="http://schemas.openxmlformats.org/presentationml/2006/main">
  <p:tag name="KSO_WM_UNIT_TABLE_BEAUTIFY" val="smartTable{bc9f45c5-d4ae-4bfd-bce8-87305c555f5e}"/>
</p:tagLst>
</file>

<file path=ppt/tags/tag2.xml><?xml version="1.0" encoding="utf-8"?>
<p:tagLst xmlns:p="http://schemas.openxmlformats.org/presentationml/2006/main">
  <p:tag name="KSO_WM_UNIT_PLACING_PICTURE_USER_VIEWPORT" val="{&quot;height&quot;:9395,&quot;width&quot;:8609}"/>
</p:tagLst>
</file>

<file path=ppt/tags/tag20.xml><?xml version="1.0" encoding="utf-8"?>
<p:tagLst xmlns:p="http://schemas.openxmlformats.org/presentationml/2006/main">
  <p:tag name="KSO_WM_UNIT_TABLE_BEAUTIFY" val="smartTable{bc9f45c5-d4ae-4bfd-bce8-87305c555f5e}"/>
</p:tagLst>
</file>

<file path=ppt/tags/tag21.xml><?xml version="1.0" encoding="utf-8"?>
<p:tagLst xmlns:p="http://schemas.openxmlformats.org/presentationml/2006/main">
  <p:tag name="KSO_WM_UNIT_TABLE_BEAUTIFY" val="smartTable{bc9f45c5-d4ae-4bfd-bce8-87305c555f5e}"/>
</p:tagLst>
</file>

<file path=ppt/tags/tag22.xml><?xml version="1.0" encoding="utf-8"?>
<p:tagLst xmlns:p="http://schemas.openxmlformats.org/presentationml/2006/main">
  <p:tag name="KSO_WM_UNIT_TABLE_BEAUTIFY" val="smartTable{bc9f45c5-d4ae-4bfd-bce8-87305c555f5e}"/>
</p:tagLst>
</file>

<file path=ppt/tags/tag23.xml><?xml version="1.0" encoding="utf-8"?>
<p:tagLst xmlns:p="http://schemas.openxmlformats.org/presentationml/2006/main">
  <p:tag name="KSO_WM_UNIT_TABLE_BEAUTIFY" val="smartTable{bc9f45c5-d4ae-4bfd-bce8-87305c555f5e}"/>
</p:tagLst>
</file>

<file path=ppt/tags/tag24.xml><?xml version="1.0" encoding="utf-8"?>
<p:tagLst xmlns:p="http://schemas.openxmlformats.org/presentationml/2006/main">
  <p:tag name="KSO_WM_UNIT_TABLE_BEAUTIFY" val="smartTable{bc9f45c5-d4ae-4bfd-bce8-87305c555f5e}"/>
</p:tagLst>
</file>

<file path=ppt/tags/tag25.xml><?xml version="1.0" encoding="utf-8"?>
<p:tagLst xmlns:p="http://schemas.openxmlformats.org/presentationml/2006/main">
  <p:tag name="KSO_WM_UNIT_TABLE_BEAUTIFY" val="smartTable{bc9f45c5-d4ae-4bfd-bce8-87305c555f5e}"/>
</p:tagLst>
</file>

<file path=ppt/tags/tag26.xml><?xml version="1.0" encoding="utf-8"?>
<p:tagLst xmlns:p="http://schemas.openxmlformats.org/presentationml/2006/main">
  <p:tag name="KSO_WM_UNIT_TABLE_BEAUTIFY" val="smartTable{bc9f45c5-d4ae-4bfd-bce8-87305c555f5e}"/>
</p:tagLst>
</file>

<file path=ppt/tags/tag27.xml><?xml version="1.0" encoding="utf-8"?>
<p:tagLst xmlns:p="http://schemas.openxmlformats.org/presentationml/2006/main">
  <p:tag name="KSO_WM_UNIT_TABLE_BEAUTIFY" val="smartTable{bc9f45c5-d4ae-4bfd-bce8-87305c555f5e}"/>
</p:tagLst>
</file>

<file path=ppt/tags/tag28.xml><?xml version="1.0" encoding="utf-8"?>
<p:tagLst xmlns:p="http://schemas.openxmlformats.org/presentationml/2006/main">
  <p:tag name="KSO_WM_UNIT_TABLE_BEAUTIFY" val="smartTable{bc9f45c5-d4ae-4bfd-bce8-87305c555f5e}"/>
</p:tagLst>
</file>

<file path=ppt/tags/tag29.xml><?xml version="1.0" encoding="utf-8"?>
<p:tagLst xmlns:p="http://schemas.openxmlformats.org/presentationml/2006/main">
  <p:tag name="KSO_WM_UNIT_TABLE_BEAUTIFY" val="smartTable{0fa38b73-5e90-4574-ad06-269887710328}"/>
</p:tagLst>
</file>

<file path=ppt/tags/tag3.xml><?xml version="1.0" encoding="utf-8"?>
<p:tagLst xmlns:p="http://schemas.openxmlformats.org/presentationml/2006/main">
  <p:tag name="KSO_WM_UNIT_PLACING_PICTURE_USER_VIEWPORT" val="{&quot;height&quot;:5865,&quot;width&quot;:11250}"/>
</p:tagLst>
</file>

<file path=ppt/tags/tag30.xml><?xml version="1.0" encoding="utf-8"?>
<p:tagLst xmlns:p="http://schemas.openxmlformats.org/presentationml/2006/main">
  <p:tag name="KSO_WM_UNIT_TABLE_BEAUTIFY" val="smartTable{bc9f45c5-d4ae-4bfd-bce8-87305c555f5e}"/>
</p:tagLst>
</file>

<file path=ppt/tags/tag31.xml><?xml version="1.0" encoding="utf-8"?>
<p:tagLst xmlns:p="http://schemas.openxmlformats.org/presentationml/2006/main">
  <p:tag name="KSO_WM_UNIT_TABLE_BEAUTIFY" val="smartTable{bc9f45c5-d4ae-4bfd-bce8-87305c555f5e}"/>
</p:tagLst>
</file>

<file path=ppt/tags/tag32.xml><?xml version="1.0" encoding="utf-8"?>
<p:tagLst xmlns:p="http://schemas.openxmlformats.org/presentationml/2006/main">
  <p:tag name="KSO_WM_UNIT_TABLE_BEAUTIFY" val="smartTable{bc9f45c5-d4ae-4bfd-bce8-87305c555f5e}"/>
</p:tagLst>
</file>

<file path=ppt/tags/tag33.xml><?xml version="1.0" encoding="utf-8"?>
<p:tagLst xmlns:p="http://schemas.openxmlformats.org/presentationml/2006/main">
  <p:tag name="KSO_WM_UNIT_TABLE_BEAUTIFY" val="smartTable{bc9f45c5-d4ae-4bfd-bce8-87305c555f5e}"/>
</p:tagLst>
</file>

<file path=ppt/tags/tag34.xml><?xml version="1.0" encoding="utf-8"?>
<p:tagLst xmlns:p="http://schemas.openxmlformats.org/presentationml/2006/main">
  <p:tag name="KSO_WM_UNIT_TABLE_BEAUTIFY" val="smartTable{bc9f45c5-d4ae-4bfd-bce8-87305c555f5e}"/>
</p:tagLst>
</file>

<file path=ppt/tags/tag35.xml><?xml version="1.0" encoding="utf-8"?>
<p:tagLst xmlns:p="http://schemas.openxmlformats.org/presentationml/2006/main">
  <p:tag name="KSO_WM_UNIT_TABLE_BEAUTIFY" val="smartTable{bc9f45c5-d4ae-4bfd-bce8-87305c555f5e}"/>
</p:tagLst>
</file>

<file path=ppt/tags/tag36.xml><?xml version="1.0" encoding="utf-8"?>
<p:tagLst xmlns:p="http://schemas.openxmlformats.org/presentationml/2006/main">
  <p:tag name="KSO_WM_UNIT_TABLE_BEAUTIFY" val="smartTable{bc9f45c5-d4ae-4bfd-bce8-87305c555f5e}"/>
</p:tagLst>
</file>

<file path=ppt/tags/tag37.xml><?xml version="1.0" encoding="utf-8"?>
<p:tagLst xmlns:p="http://schemas.openxmlformats.org/presentationml/2006/main">
  <p:tag name="KSO_WM_UNIT_TABLE_BEAUTIFY" val="smartTable{bc9f45c5-d4ae-4bfd-bce8-87305c555f5e}"/>
</p:tagLst>
</file>

<file path=ppt/tags/tag38.xml><?xml version="1.0" encoding="utf-8"?>
<p:tagLst xmlns:p="http://schemas.openxmlformats.org/presentationml/2006/main">
  <p:tag name="KSO_WM_UNIT_TABLE_BEAUTIFY" val="smartTable{e6bdf648-aa37-4254-88d8-30761bd16642}"/>
</p:tagLst>
</file>

<file path=ppt/tags/tag39.xml><?xml version="1.0" encoding="utf-8"?>
<p:tagLst xmlns:p="http://schemas.openxmlformats.org/presentationml/2006/main">
  <p:tag name="KSO_WM_UNIT_TABLE_BEAUTIFY" val="smartTable{bc9f45c5-d4ae-4bfd-bce8-87305c555f5e}"/>
</p:tagLst>
</file>

<file path=ppt/tags/tag4.xml><?xml version="1.0" encoding="utf-8"?>
<p:tagLst xmlns:p="http://schemas.openxmlformats.org/presentationml/2006/main">
  <p:tag name="MH" val="20160517091309"/>
  <p:tag name="MH_LIBRARY" val="GRAPHIC"/>
  <p:tag name="MH_TYPE" val="Other"/>
  <p:tag name="MH_ORDER" val="1"/>
</p:tagLst>
</file>

<file path=ppt/tags/tag40.xml><?xml version="1.0" encoding="utf-8"?>
<p:tagLst xmlns:p="http://schemas.openxmlformats.org/presentationml/2006/main">
  <p:tag name="KSO_WM_UNIT_TABLE_BEAUTIFY" val="smartTable{bc9f45c5-d4ae-4bfd-bce8-87305c555f5e}"/>
</p:tagLst>
</file>

<file path=ppt/tags/tag41.xml><?xml version="1.0" encoding="utf-8"?>
<p:tagLst xmlns:p="http://schemas.openxmlformats.org/presentationml/2006/main">
  <p:tag name="KSO_WM_UNIT_TABLE_BEAUTIFY" val="smartTable{bc9f45c5-d4ae-4bfd-bce8-87305c555f5e}"/>
</p:tagLst>
</file>

<file path=ppt/tags/tag42.xml><?xml version="1.0" encoding="utf-8"?>
<p:tagLst xmlns:p="http://schemas.openxmlformats.org/presentationml/2006/main">
  <p:tag name="KSO_WM_UNIT_TABLE_BEAUTIFY" val="smartTable{bc9f45c5-d4ae-4bfd-bce8-87305c555f5e}"/>
</p:tagLst>
</file>

<file path=ppt/tags/tag43.xml><?xml version="1.0" encoding="utf-8"?>
<p:tagLst xmlns:p="http://schemas.openxmlformats.org/presentationml/2006/main">
  <p:tag name="KSO_WM_UNIT_TABLE_BEAUTIFY" val="smartTable{bc9f45c5-d4ae-4bfd-bce8-87305c555f5e}"/>
</p:tagLst>
</file>

<file path=ppt/tags/tag44.xml><?xml version="1.0" encoding="utf-8"?>
<p:tagLst xmlns:p="http://schemas.openxmlformats.org/presentationml/2006/main">
  <p:tag name="KSO_WM_UNIT_TABLE_BEAUTIFY" val="smartTable{0c26b213-c42a-48b4-80e3-ae51bdf32d8f}"/>
</p:tagLst>
</file>

<file path=ppt/tags/tag45.xml><?xml version="1.0" encoding="utf-8"?>
<p:tagLst xmlns:p="http://schemas.openxmlformats.org/presentationml/2006/main">
  <p:tag name="KSO_WM_UNIT_TABLE_BEAUTIFY" val="smartTable{0c26b213-c42a-48b4-80e3-ae51bdf32d8f}"/>
</p:tagLst>
</file>

<file path=ppt/tags/tag46.xml><?xml version="1.0" encoding="utf-8"?>
<p:tagLst xmlns:p="http://schemas.openxmlformats.org/presentationml/2006/main">
  <p:tag name="KSO_WM_UNIT_TABLE_BEAUTIFY" val="smartTable{0c26b213-c42a-48b4-80e3-ae51bdf32d8f}"/>
</p:tagLst>
</file>

<file path=ppt/tags/tag47.xml><?xml version="1.0" encoding="utf-8"?>
<p:tagLst xmlns:p="http://schemas.openxmlformats.org/presentationml/2006/main">
  <p:tag name="KSO_WM_UNIT_TABLE_BEAUTIFY" val="smartTable{0c26b213-c42a-48b4-80e3-ae51bdf32d8f}"/>
</p:tagLst>
</file>

<file path=ppt/tags/tag48.xml><?xml version="1.0" encoding="utf-8"?>
<p:tagLst xmlns:p="http://schemas.openxmlformats.org/presentationml/2006/main">
  <p:tag name="KSO_WM_UNIT_TABLE_BEAUTIFY" val="smartTable{0c26b213-c42a-48b4-80e3-ae51bdf32d8f}"/>
</p:tagLst>
</file>

<file path=ppt/tags/tag49.xml><?xml version="1.0" encoding="utf-8"?>
<p:tagLst xmlns:p="http://schemas.openxmlformats.org/presentationml/2006/main">
  <p:tag name="KSO_WM_UNIT_TABLE_BEAUTIFY" val="smartTable{0c26b213-c42a-48b4-80e3-ae51bdf32d8f}"/>
</p:tagLst>
</file>

<file path=ppt/tags/tag5.xml><?xml version="1.0" encoding="utf-8"?>
<p:tagLst xmlns:p="http://schemas.openxmlformats.org/presentationml/2006/main">
  <p:tag name="MH" val="20160517091309"/>
  <p:tag name="MH_LIBRARY" val="GRAPHIC"/>
  <p:tag name="MH_TYPE" val="SubTitle"/>
  <p:tag name="MH_ORDER" val="1"/>
</p:tagLst>
</file>

<file path=ppt/tags/tag50.xml><?xml version="1.0" encoding="utf-8"?>
<p:tagLst xmlns:p="http://schemas.openxmlformats.org/presentationml/2006/main">
  <p:tag name="KSO_WM_UNIT_TABLE_BEAUTIFY" val="smartTable{0c26b213-c42a-48b4-80e3-ae51bdf32d8f}"/>
</p:tagLst>
</file>

<file path=ppt/tags/tag51.xml><?xml version="1.0" encoding="utf-8"?>
<p:tagLst xmlns:p="http://schemas.openxmlformats.org/presentationml/2006/main">
  <p:tag name="KSO_WM_UNIT_TABLE_BEAUTIFY" val="smartTable{0c26b213-c42a-48b4-80e3-ae51bdf32d8f}"/>
</p:tagLst>
</file>

<file path=ppt/tags/tag52.xml><?xml version="1.0" encoding="utf-8"?>
<p:tagLst xmlns:p="http://schemas.openxmlformats.org/presentationml/2006/main">
  <p:tag name="KSO_WM_UNIT_TABLE_BEAUTIFY" val="smartTable{0c26b213-c42a-48b4-80e3-ae51bdf32d8f}"/>
</p:tagLst>
</file>

<file path=ppt/tags/tag53.xml><?xml version="1.0" encoding="utf-8"?>
<p:tagLst xmlns:p="http://schemas.openxmlformats.org/presentationml/2006/main">
  <p:tag name="KSO_WM_UNIT_TABLE_BEAUTIFY" val="smartTable{0c26b213-c42a-48b4-80e3-ae51bdf32d8f}"/>
</p:tagLst>
</file>

<file path=ppt/tags/tag54.xml><?xml version="1.0" encoding="utf-8"?>
<p:tagLst xmlns:p="http://schemas.openxmlformats.org/presentationml/2006/main">
  <p:tag name="KSO_WM_UNIT_TABLE_BEAUTIFY" val="smartTable{0c26b213-c42a-48b4-80e3-ae51bdf32d8f}"/>
</p:tagLst>
</file>

<file path=ppt/tags/tag55.xml><?xml version="1.0" encoding="utf-8"?>
<p:tagLst xmlns:p="http://schemas.openxmlformats.org/presentationml/2006/main">
  <p:tag name="KSO_WM_UNIT_TABLE_BEAUTIFY" val="smartTable{0c26b213-c42a-48b4-80e3-ae51bdf32d8f}"/>
</p:tagLst>
</file>

<file path=ppt/tags/tag56.xml><?xml version="1.0" encoding="utf-8"?>
<p:tagLst xmlns:p="http://schemas.openxmlformats.org/presentationml/2006/main">
  <p:tag name="KSO_WM_UNIT_TABLE_BEAUTIFY" val="smartTable{0c26b213-c42a-48b4-80e3-ae51bdf32d8f}"/>
</p:tagLst>
</file>

<file path=ppt/tags/tag57.xml><?xml version="1.0" encoding="utf-8"?>
<p:tagLst xmlns:p="http://schemas.openxmlformats.org/presentationml/2006/main">
  <p:tag name="KSO_WM_UNIT_TABLE_BEAUTIFY" val="smartTable{0c26b213-c42a-48b4-80e3-ae51bdf32d8f}"/>
</p:tagLst>
</file>

<file path=ppt/tags/tag58.xml><?xml version="1.0" encoding="utf-8"?>
<p:tagLst xmlns:p="http://schemas.openxmlformats.org/presentationml/2006/main">
  <p:tag name="KSO_WM_UNIT_TABLE_BEAUTIFY" val="smartTable{0c26b213-c42a-48b4-80e3-ae51bdf32d8f}"/>
</p:tagLst>
</file>

<file path=ppt/tags/tag59.xml><?xml version="1.0" encoding="utf-8"?>
<p:tagLst xmlns:p="http://schemas.openxmlformats.org/presentationml/2006/main">
  <p:tag name="KSO_WM_UNIT_TABLE_BEAUTIFY" val="smartTable{0c26b213-c42a-48b4-80e3-ae51bdf32d8f}"/>
</p:tagLst>
</file>

<file path=ppt/tags/tag6.xml><?xml version="1.0" encoding="utf-8"?>
<p:tagLst xmlns:p="http://schemas.openxmlformats.org/presentationml/2006/main">
  <p:tag name="MH" val="20160517091309"/>
  <p:tag name="MH_LIBRARY" val="GRAPHIC"/>
  <p:tag name="MH_TYPE" val="Other"/>
  <p:tag name="MH_ORDER" val="2"/>
</p:tagLst>
</file>

<file path=ppt/tags/tag60.xml><?xml version="1.0" encoding="utf-8"?>
<p:tagLst xmlns:p="http://schemas.openxmlformats.org/presentationml/2006/main">
  <p:tag name="KSO_WM_UNIT_TABLE_BEAUTIFY" val="smartTable{0c26b213-c42a-48b4-80e3-ae51bdf32d8f}"/>
</p:tagLst>
</file>

<file path=ppt/tags/tag61.xml><?xml version="1.0" encoding="utf-8"?>
<p:tagLst xmlns:p="http://schemas.openxmlformats.org/presentationml/2006/main">
  <p:tag name="KSO_WM_UNIT_TABLE_BEAUTIFY" val="smartTable{0c26b213-c42a-48b4-80e3-ae51bdf32d8f}"/>
</p:tagLst>
</file>

<file path=ppt/tags/tag62.xml><?xml version="1.0" encoding="utf-8"?>
<p:tagLst xmlns:p="http://schemas.openxmlformats.org/presentationml/2006/main">
  <p:tag name="KSO_WM_UNIT_TABLE_BEAUTIFY" val="smartTable{0c26b213-c42a-48b4-80e3-ae51bdf32d8f}"/>
</p:tagLst>
</file>

<file path=ppt/tags/tag63.xml><?xml version="1.0" encoding="utf-8"?>
<p:tagLst xmlns:p="http://schemas.openxmlformats.org/presentationml/2006/main">
  <p:tag name="KSO_WM_UNIT_TABLE_BEAUTIFY" val="smartTable{0c26b213-c42a-48b4-80e3-ae51bdf32d8f}"/>
</p:tagLst>
</file>

<file path=ppt/tags/tag64.xml><?xml version="1.0" encoding="utf-8"?>
<p:tagLst xmlns:p="http://schemas.openxmlformats.org/presentationml/2006/main">
  <p:tag name="KSO_WM_UNIT_TABLE_BEAUTIFY" val="smartTable{0c26b213-c42a-48b4-80e3-ae51bdf32d8f}"/>
</p:tagLst>
</file>

<file path=ppt/tags/tag65.xml><?xml version="1.0" encoding="utf-8"?>
<p:tagLst xmlns:p="http://schemas.openxmlformats.org/presentationml/2006/main">
  <p:tag name="KSO_WM_UNIT_TABLE_BEAUTIFY" val="smartTable{0c26b213-c42a-48b4-80e3-ae51bdf32d8f}"/>
</p:tagLst>
</file>

<file path=ppt/tags/tag66.xml><?xml version="1.0" encoding="utf-8"?>
<p:tagLst xmlns:p="http://schemas.openxmlformats.org/presentationml/2006/main">
  <p:tag name="KSO_WM_UNIT_TABLE_BEAUTIFY" val="smartTable{0c26b213-c42a-48b4-80e3-ae51bdf32d8f}"/>
</p:tagLst>
</file>

<file path=ppt/tags/tag67.xml><?xml version="1.0" encoding="utf-8"?>
<p:tagLst xmlns:p="http://schemas.openxmlformats.org/presentationml/2006/main">
  <p:tag name="KSO_WM_UNIT_TABLE_BEAUTIFY" val="smartTable{0c26b213-c42a-48b4-80e3-ae51bdf32d8f}"/>
</p:tagLst>
</file>

<file path=ppt/tags/tag68.xml><?xml version="1.0" encoding="utf-8"?>
<p:tagLst xmlns:p="http://schemas.openxmlformats.org/presentationml/2006/main">
  <p:tag name="KSO_WM_UNIT_TABLE_BEAUTIFY" val="smartTable{0c26b213-c42a-48b4-80e3-ae51bdf32d8f}"/>
</p:tagLst>
</file>

<file path=ppt/tags/tag69.xml><?xml version="1.0" encoding="utf-8"?>
<p:tagLst xmlns:p="http://schemas.openxmlformats.org/presentationml/2006/main">
  <p:tag name="KSO_WM_UNIT_TABLE_BEAUTIFY" val="smartTable{afd48f1b-670b-4306-b0d6-d0e01633e56b}"/>
</p:tagLst>
</file>

<file path=ppt/tags/tag7.xml><?xml version="1.0" encoding="utf-8"?>
<p:tagLst xmlns:p="http://schemas.openxmlformats.org/presentationml/2006/main">
  <p:tag name="MH" val="20160517091309"/>
  <p:tag name="MH_LIBRARY" val="GRAPHIC"/>
  <p:tag name="MH_TYPE" val="SubTitle"/>
  <p:tag name="MH_ORDER" val="2"/>
</p:tagLst>
</file>

<file path=ppt/tags/tag70.xml><?xml version="1.0" encoding="utf-8"?>
<p:tagLst xmlns:p="http://schemas.openxmlformats.org/presentationml/2006/main">
  <p:tag name="KSO_WM_UNIT_TABLE_BEAUTIFY" val="smartTable{a53d0456-33a0-454b-b874-ef92ce745ce1}"/>
</p:tagLst>
</file>

<file path=ppt/tags/tag71.xml><?xml version="1.0" encoding="utf-8"?>
<p:tagLst xmlns:p="http://schemas.openxmlformats.org/presentationml/2006/main">
  <p:tag name="PA" val="v3.0.1"/>
</p:tagLst>
</file>

<file path=ppt/tags/tag72.xml><?xml version="1.0" encoding="utf-8"?>
<p:tagLst xmlns:p="http://schemas.openxmlformats.org/presentationml/2006/main">
  <p:tag name="PA" val="v3.0.1"/>
</p:tagLst>
</file>

<file path=ppt/tags/tag73.xml><?xml version="1.0" encoding="utf-8"?>
<p:tagLst xmlns:p="http://schemas.openxmlformats.org/presentationml/2006/main">
  <p:tag name="PA" val="v3.0.1"/>
</p:tagLst>
</file>

<file path=ppt/tags/tag74.xml><?xml version="1.0" encoding="utf-8"?>
<p:tagLst xmlns:p="http://schemas.openxmlformats.org/presentationml/2006/main">
  <p:tag name="PA" val="v3.0.1"/>
</p:tagLst>
</file>

<file path=ppt/tags/tag75.xml><?xml version="1.0" encoding="utf-8"?>
<p:tagLst xmlns:p="http://schemas.openxmlformats.org/presentationml/2006/main">
  <p:tag name="PA" val="v3.0.1"/>
</p:tagLst>
</file>

<file path=ppt/tags/tag76.xml><?xml version="1.0" encoding="utf-8"?>
<p:tagLst xmlns:p="http://schemas.openxmlformats.org/presentationml/2006/main">
  <p:tag name="KSO_WM_UNIT_PLACING_PICTURE_USER_VIEWPORT" val="{&quot;height&quot;:1919.7496062992125,&quot;width&quot;:1919.7496062992125}"/>
</p:tagLst>
</file>

<file path=ppt/tags/tag8.xml><?xml version="1.0" encoding="utf-8"?>
<p:tagLst xmlns:p="http://schemas.openxmlformats.org/presentationml/2006/main">
  <p:tag name="MH" val="20160517091309"/>
  <p:tag name="MH_LIBRARY" val="GRAPHIC"/>
  <p:tag name="MH_TYPE" val="Other"/>
  <p:tag name="MH_ORDER" val="3"/>
</p:tagLst>
</file>

<file path=ppt/tags/tag9.xml><?xml version="1.0" encoding="utf-8"?>
<p:tagLst xmlns:p="http://schemas.openxmlformats.org/presentationml/2006/main">
  <p:tag name="MH" val="20160517091309"/>
  <p:tag name="MH_LIBRARY" val="GRAPHIC"/>
  <p:tag name="MH_TYPE" val="SubTitle"/>
  <p:tag name="MH_ORDER" val="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73379</Words>
  <Application>WPS 演示</Application>
  <PresentationFormat>宽屏</PresentationFormat>
  <Paragraphs>2136</Paragraphs>
  <Slides>81</Slides>
  <Notes>1</Notes>
  <HiddenSlides>0</HiddenSlides>
  <MMClips>0</MMClips>
  <ScaleCrop>false</ScaleCrop>
  <HeadingPairs>
    <vt:vector size="6" baseType="variant">
      <vt:variant>
        <vt:lpstr>已用的字体</vt:lpstr>
      </vt:variant>
      <vt:variant>
        <vt:i4>26</vt:i4>
      </vt:variant>
      <vt:variant>
        <vt:lpstr>主题</vt:lpstr>
      </vt:variant>
      <vt:variant>
        <vt:i4>1</vt:i4>
      </vt:variant>
      <vt:variant>
        <vt:lpstr>幻灯片标题</vt:lpstr>
      </vt:variant>
      <vt:variant>
        <vt:i4>81</vt:i4>
      </vt:variant>
    </vt:vector>
  </HeadingPairs>
  <TitlesOfParts>
    <vt:vector size="108" baseType="lpstr">
      <vt:lpstr>Arial</vt:lpstr>
      <vt:lpstr>宋体</vt:lpstr>
      <vt:lpstr>Wingdings</vt:lpstr>
      <vt:lpstr>Script MT Bold</vt:lpstr>
      <vt:lpstr>Comic Sans MS</vt:lpstr>
      <vt:lpstr>微软雅黑</vt:lpstr>
      <vt:lpstr>Times New Roman</vt:lpstr>
      <vt:lpstr>Wingdings</vt:lpstr>
      <vt:lpstr>Calibri</vt:lpstr>
      <vt:lpstr>华康俪金黑W8(P)</vt:lpstr>
      <vt:lpstr>黑体</vt:lpstr>
      <vt:lpstr>Agency FB</vt:lpstr>
      <vt:lpstr>Arial Rounded MT Bold</vt:lpstr>
      <vt:lpstr>Arial Unicode MS</vt:lpstr>
      <vt:lpstr>Calibri Light</vt:lpstr>
      <vt:lpstr>等线</vt:lpstr>
      <vt:lpstr>Lifeline JL</vt:lpstr>
      <vt:lpstr>华文新魏</vt:lpstr>
      <vt:lpstr>DIN-BoldItalic</vt:lpstr>
      <vt:lpstr>Impact MT Std</vt:lpstr>
      <vt:lpstr>Arial Narrow</vt:lpstr>
      <vt:lpstr>Webdings</vt:lpstr>
      <vt:lpstr>Times New Roman</vt:lpstr>
      <vt:lpstr>HelveticaNeue</vt:lpstr>
      <vt:lpstr>Corbel</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Mengran Zhu</dc:creator>
  <cp:lastModifiedBy>南山有谷堆</cp:lastModifiedBy>
  <cp:revision>143</cp:revision>
  <dcterms:created xsi:type="dcterms:W3CDTF">2019-08-12T08:42:00Z</dcterms:created>
  <dcterms:modified xsi:type="dcterms:W3CDTF">2020-10-10T18:43:25Z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ies>
</file>