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1" r:id="rId3"/>
    <p:sldId id="268" r:id="rId4"/>
    <p:sldId id="259" r:id="rId5"/>
    <p:sldId id="256" r:id="rId6"/>
    <p:sldId id="269" r:id="rId7"/>
    <p:sldId id="286" r:id="rId8"/>
    <p:sldId id="287" r:id="rId9"/>
    <p:sldId id="273" r:id="rId10"/>
    <p:sldId id="270" r:id="rId11"/>
    <p:sldId id="272" r:id="rId12"/>
    <p:sldId id="271" r:id="rId13"/>
    <p:sldId id="274" r:id="rId14"/>
    <p:sldId id="275" r:id="rId15"/>
    <p:sldId id="278" r:id="rId16"/>
    <p:sldId id="276" r:id="rId17"/>
    <p:sldId id="281" r:id="rId18"/>
    <p:sldId id="283" r:id="rId19"/>
    <p:sldId id="277" r:id="rId20"/>
    <p:sldId id="280" r:id="rId21"/>
    <p:sldId id="288" r:id="rId22"/>
    <p:sldId id="282" r:id="rId23"/>
    <p:sldId id="285" r:id="rId24"/>
    <p:sldId id="279" r:id="rId25"/>
    <p:sldId id="284" r:id="rId26"/>
    <p:sldId id="292" r:id="rId27"/>
    <p:sldId id="293" r:id="rId28"/>
    <p:sldId id="289" r:id="rId29"/>
    <p:sldId id="290" r:id="rId30"/>
    <p:sldId id="294" r:id="rId31"/>
    <p:sldId id="291"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8" autoAdjust="0"/>
    <p:restoredTop sz="93775" autoAdjust="0"/>
  </p:normalViewPr>
  <p:slideViewPr>
    <p:cSldViewPr snapToGrid="0">
      <p:cViewPr varScale="1">
        <p:scale>
          <a:sx n="84" d="100"/>
          <a:sy n="84" d="100"/>
        </p:scale>
        <p:origin x="80" y="144"/>
      </p:cViewPr>
      <p:guideLst/>
    </p:cSldViewPr>
  </p:slideViewPr>
  <p:outlineViewPr>
    <p:cViewPr>
      <p:scale>
        <a:sx n="33" d="100"/>
        <a:sy n="33" d="100"/>
      </p:scale>
      <p:origin x="0" y="-914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B49313C-6F89-46F0-86B3-70A4682D1A4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8CAD37-D462-42E5-9FA6-DD456C48B44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9.png"/><Relationship Id="rId27" Type="http://schemas.openxmlformats.org/officeDocument/2006/relationships/tags" Target="../tags/tag8.xml"/><Relationship Id="rId26" Type="http://schemas.openxmlformats.org/officeDocument/2006/relationships/image" Target="../media/image8.png"/><Relationship Id="rId25" Type="http://schemas.openxmlformats.org/officeDocument/2006/relationships/tags" Target="../tags/tag7.xml"/><Relationship Id="rId24" Type="http://schemas.openxmlformats.org/officeDocument/2006/relationships/image" Target="../media/image7.png"/><Relationship Id="rId23" Type="http://schemas.openxmlformats.org/officeDocument/2006/relationships/tags" Target="../tags/tag6.xml"/><Relationship Id="rId22" Type="http://schemas.openxmlformats.org/officeDocument/2006/relationships/image" Target="../media/image6.png"/><Relationship Id="rId21" Type="http://schemas.openxmlformats.org/officeDocument/2006/relationships/tags" Target="../tags/tag5.xml"/><Relationship Id="rId20" Type="http://schemas.openxmlformats.org/officeDocument/2006/relationships/image" Target="../media/image5.jpeg"/><Relationship Id="rId2" Type="http://schemas.openxmlformats.org/officeDocument/2006/relationships/slideLayout" Target="../slideLayouts/slideLayout2.xml"/><Relationship Id="rId19" Type="http://schemas.openxmlformats.org/officeDocument/2006/relationships/tags" Target="../tags/tag4.xml"/><Relationship Id="rId18" Type="http://schemas.openxmlformats.org/officeDocument/2006/relationships/image" Target="../media/image4.png"/><Relationship Id="rId17" Type="http://schemas.openxmlformats.org/officeDocument/2006/relationships/tags" Target="../tags/tag3.xml"/><Relationship Id="rId16" Type="http://schemas.openxmlformats.org/officeDocument/2006/relationships/tags" Target="../tags/tag2.xml"/><Relationship Id="rId15" Type="http://schemas.openxmlformats.org/officeDocument/2006/relationships/image" Target="../media/image3.png"/><Relationship Id="rId14" Type="http://schemas.openxmlformats.org/officeDocument/2006/relationships/tags" Target="../tags/tag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9313C-6F89-46F0-86B3-70A4682D1A4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CAD37-D462-42E5-9FA6-DD456C48B446}" type="slidenum">
              <a:rPr lang="zh-CN" altLang="en-US" smtClean="0"/>
            </a:fld>
            <a:endParaRPr lang="zh-CN" altLang="en-US"/>
          </a:p>
        </p:txBody>
      </p:sp>
      <p:grpSp>
        <p:nvGrpSpPr>
          <p:cNvPr id="7" name="组合 6"/>
          <p:cNvGrpSpPr/>
          <p:nvPr userDrawn="1"/>
        </p:nvGrpSpPr>
        <p:grpSpPr>
          <a:xfrm>
            <a:off x="0" y="83417"/>
            <a:ext cx="12250397" cy="6858000"/>
            <a:chOff x="24715" y="0"/>
            <a:chExt cx="12250397" cy="6858000"/>
          </a:xfrm>
        </p:grpSpPr>
        <p:sp>
          <p:nvSpPr>
            <p:cNvPr id="8" name="任意多边形: 形状 7"/>
            <p:cNvSpPr/>
            <p:nvPr/>
          </p:nvSpPr>
          <p:spPr>
            <a:xfrm rot="16200000" flipH="1">
              <a:off x="2691715" y="-2667000"/>
              <a:ext cx="6858000" cy="12192000"/>
            </a:xfrm>
            <a:custGeom>
              <a:avLst/>
              <a:gdLst>
                <a:gd name="connsiteX0" fmla="*/ 3485811 w 6858000"/>
                <a:gd name="connsiteY0" fmla="*/ 12192000 h 12192000"/>
                <a:gd name="connsiteX1" fmla="*/ 6858000 w 6858000"/>
                <a:gd name="connsiteY1" fmla="*/ 12191999 h 12192000"/>
                <a:gd name="connsiteX2" fmla="*/ 6858000 w 6858000"/>
                <a:gd name="connsiteY2" fmla="*/ 7499204 h 12192000"/>
                <a:gd name="connsiteX3" fmla="*/ 6712241 w 6858000"/>
                <a:gd name="connsiteY3" fmla="*/ 7655644 h 12192000"/>
                <a:gd name="connsiteX4" fmla="*/ 6109745 w 6858000"/>
                <a:gd name="connsiteY4" fmla="*/ 8637603 h 12192000"/>
                <a:gd name="connsiteX5" fmla="*/ 5599192 w 6858000"/>
                <a:gd name="connsiteY5" fmla="*/ 11103201 h 12192000"/>
                <a:gd name="connsiteX6" fmla="*/ 3606790 w 6858000"/>
                <a:gd name="connsiteY6" fmla="*/ 12099402 h 12192000"/>
                <a:gd name="connsiteX7" fmla="*/ 3525948 w 6858000"/>
                <a:gd name="connsiteY7" fmla="*/ 12156894 h 12192000"/>
                <a:gd name="connsiteX8" fmla="*/ 0 w 6858000"/>
                <a:gd name="connsiteY8" fmla="*/ 0 h 12192000"/>
                <a:gd name="connsiteX9" fmla="*/ 0 w 6858000"/>
                <a:gd name="connsiteY9" fmla="*/ 4265531 h 12192000"/>
                <a:gd name="connsiteX10" fmla="*/ 159606 w 6858000"/>
                <a:gd name="connsiteY10" fmla="*/ 4094229 h 12192000"/>
                <a:gd name="connsiteX11" fmla="*/ 762103 w 6858000"/>
                <a:gd name="connsiteY11" fmla="*/ 3112269 h 12192000"/>
                <a:gd name="connsiteX12" fmla="*/ 1272655 w 6858000"/>
                <a:gd name="connsiteY12" fmla="*/ 646672 h 12192000"/>
                <a:gd name="connsiteX13" fmla="*/ 2250955 w 6858000"/>
                <a:gd name="connsiteY13" fmla="*/ 43503 h 12192000"/>
                <a:gd name="connsiteX14" fmla="*/ 2377438 w 6858000"/>
                <a:gd name="connsiteY14"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0" h="12192000">
                  <a:moveTo>
                    <a:pt x="3485811" y="12192000"/>
                  </a:moveTo>
                  <a:lnTo>
                    <a:pt x="6858000" y="12191999"/>
                  </a:lnTo>
                  <a:lnTo>
                    <a:pt x="6858000" y="7499204"/>
                  </a:lnTo>
                  <a:lnTo>
                    <a:pt x="6712241" y="7655644"/>
                  </a:lnTo>
                  <a:cubicBezTo>
                    <a:pt x="6483505" y="7916599"/>
                    <a:pt x="6271822" y="8218110"/>
                    <a:pt x="6109745" y="8637603"/>
                  </a:cubicBezTo>
                  <a:cubicBezTo>
                    <a:pt x="5862770" y="9276833"/>
                    <a:pt x="6016351" y="10526235"/>
                    <a:pt x="5599192" y="11103201"/>
                  </a:cubicBezTo>
                  <a:cubicBezTo>
                    <a:pt x="5182033" y="11680167"/>
                    <a:pt x="4071684" y="11802618"/>
                    <a:pt x="3606790" y="12099402"/>
                  </a:cubicBezTo>
                  <a:cubicBezTo>
                    <a:pt x="3577734" y="12117952"/>
                    <a:pt x="3550875" y="12137166"/>
                    <a:pt x="3525948" y="12156894"/>
                  </a:cubicBezTo>
                  <a:close/>
                  <a:moveTo>
                    <a:pt x="0" y="0"/>
                  </a:moveTo>
                  <a:lnTo>
                    <a:pt x="0" y="4265531"/>
                  </a:lnTo>
                  <a:lnTo>
                    <a:pt x="159606" y="4094229"/>
                  </a:lnTo>
                  <a:cubicBezTo>
                    <a:pt x="388342" y="3833274"/>
                    <a:pt x="600026" y="3531763"/>
                    <a:pt x="762103" y="3112269"/>
                  </a:cubicBezTo>
                  <a:cubicBezTo>
                    <a:pt x="1009078" y="2473040"/>
                    <a:pt x="855497" y="1223638"/>
                    <a:pt x="1272655" y="646672"/>
                  </a:cubicBezTo>
                  <a:cubicBezTo>
                    <a:pt x="1481235" y="358189"/>
                    <a:pt x="1863112" y="183335"/>
                    <a:pt x="2250955" y="43503"/>
                  </a:cubicBezTo>
                  <a:lnTo>
                    <a:pt x="2377438" y="0"/>
                  </a:lnTo>
                  <a:close/>
                </a:path>
              </a:pathLst>
            </a:custGeom>
            <a:solidFill>
              <a:srgbClr val="FFA200">
                <a:lumMod val="20000"/>
                <a:lumOff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a:cs typeface="Arial" panose="020B0604020202020204"/>
              </a:endParaRPr>
            </a:p>
          </p:txBody>
        </p:sp>
        <p:pic>
          <p:nvPicPr>
            <p:cNvPr id="9" name="图片 8"/>
            <p:cNvPicPr>
              <a:picLocks noChangeAspect="1"/>
            </p:cNvPicPr>
            <p:nvPr/>
          </p:nvPicPr>
          <p:blipFill>
            <a:blip r:embed="rId12"/>
            <a:srcRect l="9448" t="15517" r="12117" b="19751"/>
            <a:stretch>
              <a:fillRect/>
            </a:stretch>
          </p:blipFill>
          <p:spPr>
            <a:xfrm>
              <a:off x="11108125" y="5884136"/>
              <a:ext cx="1166987" cy="963102"/>
            </a:xfrm>
            <a:prstGeom prst="rect">
              <a:avLst/>
            </a:prstGeom>
          </p:spPr>
        </p:pic>
        <p:pic>
          <p:nvPicPr>
            <p:cNvPr id="10" name="图片 9"/>
            <p:cNvPicPr>
              <a:picLocks noChangeAspect="1"/>
            </p:cNvPicPr>
            <p:nvPr/>
          </p:nvPicPr>
          <p:blipFill>
            <a:blip r:embed="rId13"/>
            <a:stretch>
              <a:fillRect/>
            </a:stretch>
          </p:blipFill>
          <p:spPr>
            <a:xfrm>
              <a:off x="135620" y="190125"/>
              <a:ext cx="636540" cy="795560"/>
            </a:xfrm>
            <a:prstGeom prst="rect">
              <a:avLst/>
            </a:prstGeom>
          </p:spPr>
        </p:pic>
      </p:grpSp>
      <p:grpSp>
        <p:nvGrpSpPr>
          <p:cNvPr id="12" name="组合 11"/>
          <p:cNvGrpSpPr/>
          <p:nvPr userDrawn="1"/>
        </p:nvGrpSpPr>
        <p:grpSpPr>
          <a:xfrm>
            <a:off x="764755" y="-93860"/>
            <a:ext cx="6744409" cy="869715"/>
            <a:chOff x="280560" y="401891"/>
            <a:chExt cx="1636712" cy="771525"/>
          </a:xfrm>
        </p:grpSpPr>
        <p:pic>
          <p:nvPicPr>
            <p:cNvPr id="13" name="Picture 2" descr="1-[转换]_16"/>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rcRect/>
            <a:stretch>
              <a:fillRect/>
            </a:stretch>
          </p:blipFill>
          <p:spPr bwMode="auto">
            <a:xfrm>
              <a:off x="280560" y="401891"/>
              <a:ext cx="16367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a:spLocks noChangeArrowheads="1"/>
            </p:cNvSpPr>
            <p:nvPr>
              <p:custDataLst>
                <p:tags r:id="rId16"/>
              </p:custDataLst>
            </p:nvPr>
          </p:nvSpPr>
          <p:spPr bwMode="auto">
            <a:xfrm>
              <a:off x="395288" y="649541"/>
              <a:ext cx="1397000" cy="3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200" tIns="60599" rIns="121200" bIns="60599">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b="1" dirty="0">
                <a:latin typeface="华文行楷" panose="02010800040101010101" pitchFamily="2" charset="-122"/>
                <a:ea typeface="华文行楷" panose="02010800040101010101" pitchFamily="2" charset="-122"/>
                <a:sym typeface="华文行楷" panose="02010800040101010101" pitchFamily="2" charset="-122"/>
              </a:endParaRPr>
            </a:p>
          </p:txBody>
        </p:sp>
      </p:grpSp>
      <p:pic>
        <p:nvPicPr>
          <p:cNvPr id="15" name="图片 3"/>
          <p:cNvPicPr>
            <a:picLocks noChangeAspect="1" noChangeArrowheads="1"/>
          </p:cNvPicPr>
          <p:nvPr userDrawn="1">
            <p:custDataLst>
              <p:tags r:id="rId17"/>
            </p:custDataLst>
          </p:nvPr>
        </p:nvPicPr>
        <p:blipFill>
          <a:blip r:embed="rId18">
            <a:extLst>
              <a:ext uri="{28A0092B-C50C-407E-A947-70E740481C1C}">
                <a14:useLocalDpi xmlns:a14="http://schemas.microsoft.com/office/drawing/2010/main" val="0"/>
              </a:ext>
            </a:extLst>
          </a:blip>
          <a:srcRect/>
          <a:stretch>
            <a:fillRect/>
          </a:stretch>
        </p:blipFill>
        <p:spPr bwMode="auto">
          <a:xfrm>
            <a:off x="10960379" y="5792732"/>
            <a:ext cx="1382712"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first-aid (1)"/>
          <p:cNvPicPr>
            <a:picLocks noChangeAspect="1" noChangeArrowheads="1"/>
          </p:cNvPicPr>
          <p:nvPr userDrawn="1">
            <p:custDataLst>
              <p:tags r:id="rId19"/>
            </p:custDataLst>
          </p:nvPr>
        </p:nvPicPr>
        <p:blipFill>
          <a:blip r:embed="rId20">
            <a:extLst>
              <a:ext uri="{28A0092B-C50C-407E-A947-70E740481C1C}">
                <a14:useLocalDpi xmlns:a14="http://schemas.microsoft.com/office/drawing/2010/main" val="0"/>
              </a:ext>
            </a:extLst>
          </a:blip>
          <a:srcRect t="6764" b="6801"/>
          <a:stretch>
            <a:fillRect/>
          </a:stretch>
        </p:blipFill>
        <p:spPr bwMode="auto">
          <a:xfrm>
            <a:off x="11241881" y="6089280"/>
            <a:ext cx="9747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1"/>
          <p:cNvPicPr>
            <a:picLocks noChangeAspect="1" noChangeArrowheads="1"/>
          </p:cNvPicPr>
          <p:nvPr userDrawn="1">
            <p:custDataLst>
              <p:tags r:id="rId21"/>
            </p:custDataLst>
          </p:nvPr>
        </p:nvPicPr>
        <p:blipFill>
          <a:blip r:embed="rId22">
            <a:extLst>
              <a:ext uri="{28A0092B-C50C-407E-A947-70E740481C1C}">
                <a14:useLocalDpi xmlns:a14="http://schemas.microsoft.com/office/drawing/2010/main" val="0"/>
              </a:ext>
            </a:extLst>
          </a:blip>
          <a:srcRect/>
          <a:stretch>
            <a:fillRect/>
          </a:stretch>
        </p:blipFill>
        <p:spPr bwMode="auto">
          <a:xfrm rot="20400000">
            <a:off x="-50006" y="5936086"/>
            <a:ext cx="1727201"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
          <p:cNvPicPr>
            <a:picLocks noChangeAspect="1" noChangeArrowheads="1"/>
          </p:cNvPicPr>
          <p:nvPr userDrawn="1">
            <p:custDataLst>
              <p:tags r:id="rId23"/>
            </p:custDataLst>
          </p:nvPr>
        </p:nvPicPr>
        <p:blipFill>
          <a:blip r:embed="rId24">
            <a:extLst>
              <a:ext uri="{28A0092B-C50C-407E-A947-70E740481C1C}">
                <a14:useLocalDpi xmlns:a14="http://schemas.microsoft.com/office/drawing/2010/main" val="0"/>
              </a:ext>
            </a:extLst>
          </a:blip>
          <a:srcRect/>
          <a:stretch>
            <a:fillRect/>
          </a:stretch>
        </p:blipFill>
        <p:spPr bwMode="auto">
          <a:xfrm>
            <a:off x="5411" y="5812705"/>
            <a:ext cx="1130301"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0"/>
          <p:cNvPicPr>
            <a:picLocks noChangeAspect="1" noChangeArrowheads="1"/>
          </p:cNvPicPr>
          <p:nvPr userDrawn="1">
            <p:custDataLst>
              <p:tags r:id="rId25"/>
            </p:custDataLst>
          </p:nvPr>
        </p:nvPicPr>
        <p:blipFill>
          <a:blip r:embed="rId26">
            <a:extLst>
              <a:ext uri="{28A0092B-C50C-407E-A947-70E740481C1C}">
                <a14:useLocalDpi xmlns:a14="http://schemas.microsoft.com/office/drawing/2010/main" val="0"/>
              </a:ext>
            </a:extLst>
          </a:blip>
          <a:srcRect/>
          <a:stretch>
            <a:fillRect/>
          </a:stretch>
        </p:blipFill>
        <p:spPr bwMode="auto">
          <a:xfrm rot="1620000">
            <a:off x="-249196" y="5881372"/>
            <a:ext cx="1068388" cy="103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
          <p:cNvPicPr>
            <a:picLocks noChangeAspect="1" noChangeArrowheads="1"/>
          </p:cNvPicPr>
          <p:nvPr userDrawn="1">
            <p:custDataLst>
              <p:tags r:id="rId27"/>
            </p:custDataLst>
          </p:nvPr>
        </p:nvPicPr>
        <p:blipFill>
          <a:blip r:embed="rId26">
            <a:extLst>
              <a:ext uri="{28A0092B-C50C-407E-A947-70E740481C1C}">
                <a14:useLocalDpi xmlns:a14="http://schemas.microsoft.com/office/drawing/2010/main" val="0"/>
              </a:ext>
            </a:extLst>
          </a:blip>
          <a:srcRect/>
          <a:stretch>
            <a:fillRect/>
          </a:stretch>
        </p:blipFill>
        <p:spPr bwMode="auto">
          <a:xfrm rot="2100000">
            <a:off x="83319" y="5507354"/>
            <a:ext cx="1068387" cy="103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水印"/>
          <p:cNvPicPr>
            <a:picLocks noChangeAspect="1"/>
          </p:cNvPicPr>
          <p:nvPr userDrawn="1"/>
        </p:nvPicPr>
        <p:blipFill>
          <a:blip r:embed="rId2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fill="hold"/>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GIF"/></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jpe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7218" y="1055737"/>
            <a:ext cx="10153269" cy="5509200"/>
          </a:xfrm>
          <a:prstGeom prst="rect">
            <a:avLst/>
          </a:prstGeom>
        </p:spPr>
        <p:txBody>
          <a:bodyPr wrap="square">
            <a:spAutoFit/>
          </a:bodyPr>
          <a:lstStyle/>
          <a:p>
            <a:r>
              <a:rPr lang="en-US" altLang="zh-CN" sz="2200" b="1" dirty="0">
                <a:latin typeface="Times New Roman" panose="02020603050405020304" pitchFamily="18" charset="0"/>
                <a:cs typeface="Times New Roman" panose="02020603050405020304" pitchFamily="18" charset="0"/>
              </a:rPr>
              <a:t>______________________Then, make sure that the victim is really choking: A choking person cannot speak. Slapping the victim’s back will often force out the obstruction. If this does not work, you can perform the Heimlich </a:t>
            </a:r>
            <a:r>
              <a:rPr lang="en-US" altLang="zh-CN" sz="2200" b="1" dirty="0" err="1">
                <a:latin typeface="Times New Roman" panose="02020603050405020304" pitchFamily="18" charset="0"/>
                <a:cs typeface="Times New Roman" panose="02020603050405020304" pitchFamily="18" charset="0"/>
              </a:rPr>
              <a:t>manoeuvre</a:t>
            </a:r>
            <a:r>
              <a:rPr lang="en-US" altLang="zh-CN" sz="2200" b="1" dirty="0">
                <a:latin typeface="Times New Roman" panose="02020603050405020304" pitchFamily="18" charset="0"/>
                <a:cs typeface="Times New Roman" panose="02020603050405020304" pitchFamily="18" charset="0"/>
              </a:rPr>
              <a:t> by standing behind him and wrapping your arms around his waist. Make a fist with one hand and place it in the upper part of his stomach. Grabbing your fist with your other hand tightly, push up and into his stomach in one motion. Continue doing this until the obstruction is forced out.</a:t>
            </a:r>
            <a:endParaRPr lang="zh-CN" altLang="zh-CN" sz="2200" b="1" dirty="0">
              <a:latin typeface="Times New Roman" panose="02020603050405020304" pitchFamily="18" charset="0"/>
              <a:cs typeface="Times New Roman" panose="02020603050405020304" pitchFamily="18" charset="0"/>
            </a:endParaRPr>
          </a:p>
          <a:p>
            <a:endParaRPr lang="en-US" altLang="zh-CN" sz="2200" b="1"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______________________ as you may hurt him. Instead, lay the child face down on your lap with the head lower than the rest of his body, and then give firm slaps to his upper back until he can breathe again.</a:t>
            </a:r>
            <a:endParaRPr lang="zh-CN" altLang="zh-CN" sz="2200" b="1"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______________________ You cannot just stand by and do nothing. Luckily, Chen had learnt how to give first aid in school. Seeing Zhang choking, he remained calm and reacted immediately. Chen later said about the incident, “How could I justify sitting there and doing nothing? We are all humans and we all have a responsibility to look after one another’s welfare.”</a:t>
            </a:r>
            <a:endParaRPr lang="zh-CN" altLang="zh-CN" sz="2200" b="1"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07212" y="2185639"/>
            <a:ext cx="1831520" cy="2193152"/>
          </a:xfrm>
          <a:prstGeom prst="rect">
            <a:avLst/>
          </a:prstGeom>
        </p:spPr>
      </p:pic>
      <p:sp>
        <p:nvSpPr>
          <p:cNvPr id="4" name="文本框 3"/>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down)">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3061" y="1736541"/>
            <a:ext cx="10997494" cy="3970318"/>
          </a:xfrm>
          <a:prstGeom prst="rect">
            <a:avLst/>
          </a:prstGeom>
        </p:spPr>
        <p:txBody>
          <a:bodyPr wrap="square">
            <a:spAutoFit/>
          </a:bodyPr>
          <a:lstStyle/>
          <a:p>
            <a:pPr fontAlgn="base">
              <a:lnSpc>
                <a:spcPct val="150000"/>
              </a:lnSpc>
              <a:spcBef>
                <a:spcPct val="0"/>
              </a:spcBef>
              <a:spcAft>
                <a:spcPct val="0"/>
              </a:spcAft>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 Choking victims usually have only about four minutes before they collapse and sometimes die </a:t>
            </a:r>
            <a:endPar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base">
              <a:lnSpc>
                <a:spcPct val="150000"/>
              </a:lnSpc>
              <a:spcBef>
                <a:spcPct val="0"/>
              </a:spcBef>
              <a:spcAft>
                <a:spcPct val="0"/>
              </a:spcAft>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 If you see someone choking, first call the emergency services</a:t>
            </a:r>
            <a:endPar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base">
              <a:lnSpc>
                <a:spcPct val="150000"/>
              </a:lnSpc>
              <a:spcBef>
                <a:spcPct val="0"/>
              </a:spcBef>
              <a:spcAft>
                <a:spcPct val="0"/>
              </a:spcAft>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 Chen wasted no time </a:t>
            </a:r>
            <a:endPar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base">
              <a:lnSpc>
                <a:spcPct val="150000"/>
              </a:lnSpc>
              <a:spcBef>
                <a:spcPct val="0"/>
              </a:spcBef>
              <a:spcAft>
                <a:spcPct val="0"/>
              </a:spcAft>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 With choking victims, every minute counts </a:t>
            </a:r>
            <a:endPar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fontAlgn="base">
              <a:lnSpc>
                <a:spcPct val="150000"/>
              </a:lnSpc>
              <a:spcBef>
                <a:spcPct val="0"/>
              </a:spcBef>
              <a:spcAft>
                <a:spcPct val="0"/>
              </a:spcAft>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E Doing the Heimlich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manoeuvre</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on a small child is not recommended</a:t>
            </a:r>
            <a:endParaRPr lang="en-US" altLang="zh-CN" sz="2800" b="1" kern="1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1"/>
          <p:cNvSpPr txBox="1"/>
          <p:nvPr/>
        </p:nvSpPr>
        <p:spPr>
          <a:xfrm>
            <a:off x="663835" y="3096809"/>
            <a:ext cx="434597" cy="523220"/>
          </a:xfrm>
          <a:prstGeom prst="rect">
            <a:avLst/>
          </a:prstGeom>
          <a:noFill/>
        </p:spPr>
        <p:txBody>
          <a:bodyPr wrap="square" rtlCol="0">
            <a:spAutoFit/>
          </a:bodyPr>
          <a:lstStyle>
            <a:defPPr>
              <a:defRPr lang="zh-CN"/>
            </a:defPPr>
            <a:lvl1pPr fontAlgn="base">
              <a:spcBef>
                <a:spcPct val="0"/>
              </a:spcBef>
              <a:spcAft>
                <a:spcPct val="0"/>
              </a:spcAft>
              <a:defRPr sz="2800" b="1">
                <a:solidFill>
                  <a:srgbClr val="FF0000"/>
                </a:solidFill>
                <a:latin typeface="Arial" panose="020B0604020202020204" pitchFamily="34" charset="0"/>
                <a:ea typeface="宋体" panose="02010600030101010101" pitchFamily="2" charset="-122"/>
                <a:cs typeface="Arial" panose="020B0604020202020204"/>
              </a:defRPr>
            </a:lvl1pPr>
          </a:lstStyle>
          <a:p>
            <a:r>
              <a:rPr lang="en-US" altLang="zh-CN" dirty="0"/>
              <a:t>3</a:t>
            </a:r>
            <a:endParaRPr lang="zh-CN" altLang="en-US" dirty="0"/>
          </a:p>
        </p:txBody>
      </p:sp>
      <p:sp>
        <p:nvSpPr>
          <p:cNvPr id="4" name="TextBox 3"/>
          <p:cNvSpPr txBox="1"/>
          <p:nvPr/>
        </p:nvSpPr>
        <p:spPr>
          <a:xfrm>
            <a:off x="663835" y="4495119"/>
            <a:ext cx="399967" cy="523220"/>
          </a:xfrm>
          <a:prstGeom prst="rect">
            <a:avLst/>
          </a:prstGeom>
          <a:noFill/>
        </p:spPr>
        <p:txBody>
          <a:bodyPr wrap="square" rtlCol="0">
            <a:spAutoFit/>
          </a:bodyPr>
          <a:lstStyle/>
          <a:p>
            <a:pPr fontAlgn="base">
              <a:spcBef>
                <a:spcPct val="0"/>
              </a:spcBef>
              <a:spcAft>
                <a:spcPct val="0"/>
              </a:spcAft>
            </a:pPr>
            <a:r>
              <a:rPr lang="en-US" altLang="zh-CN" sz="2800" b="1" dirty="0">
                <a:solidFill>
                  <a:srgbClr val="FF0000"/>
                </a:solidFill>
                <a:latin typeface="Arial" panose="020B0604020202020204" pitchFamily="34" charset="0"/>
                <a:ea typeface="宋体" panose="02010600030101010101" pitchFamily="2" charset="-122"/>
                <a:cs typeface="Arial" panose="020B0604020202020204"/>
              </a:rPr>
              <a:t>2</a:t>
            </a:r>
            <a:endParaRPr lang="zh-CN" altLang="en-US" sz="2800" b="1" dirty="0">
              <a:solidFill>
                <a:srgbClr val="FF0000"/>
              </a:solidFill>
              <a:latin typeface="Arial" panose="020B0604020202020204" pitchFamily="34" charset="0"/>
              <a:ea typeface="宋体" panose="02010600030101010101" pitchFamily="2" charset="-122"/>
              <a:cs typeface="Arial" panose="020B0604020202020204"/>
            </a:endParaRPr>
          </a:p>
        </p:txBody>
      </p:sp>
      <p:sp>
        <p:nvSpPr>
          <p:cNvPr id="5" name="TextBox 4"/>
          <p:cNvSpPr txBox="1"/>
          <p:nvPr/>
        </p:nvSpPr>
        <p:spPr>
          <a:xfrm>
            <a:off x="657120" y="3795964"/>
            <a:ext cx="499949" cy="523220"/>
          </a:xfrm>
          <a:prstGeom prst="rect">
            <a:avLst/>
          </a:prstGeom>
          <a:noFill/>
        </p:spPr>
        <p:txBody>
          <a:bodyPr wrap="square" rtlCol="0">
            <a:spAutoFit/>
          </a:bodyPr>
          <a:lstStyle>
            <a:defPPr>
              <a:defRPr lang="zh-CN"/>
            </a:defPPr>
            <a:lvl1pPr fontAlgn="base">
              <a:spcBef>
                <a:spcPct val="0"/>
              </a:spcBef>
              <a:spcAft>
                <a:spcPct val="0"/>
              </a:spcAft>
              <a:defRPr sz="2800" b="1">
                <a:solidFill>
                  <a:srgbClr val="FF0000"/>
                </a:solidFill>
                <a:latin typeface="Arial" panose="020B0604020202020204" pitchFamily="34" charset="0"/>
                <a:ea typeface="宋体" panose="02010600030101010101" pitchFamily="2" charset="-122"/>
                <a:cs typeface="Arial" panose="020B0604020202020204"/>
              </a:defRPr>
            </a:lvl1pPr>
          </a:lstStyle>
          <a:p>
            <a:r>
              <a:rPr lang="en-US" altLang="zh-CN" dirty="0"/>
              <a:t>1</a:t>
            </a:r>
            <a:endParaRPr lang="zh-CN" altLang="en-US" dirty="0"/>
          </a:p>
        </p:txBody>
      </p:sp>
      <p:sp>
        <p:nvSpPr>
          <p:cNvPr id="6" name="TextBox 5"/>
          <p:cNvSpPr txBox="1"/>
          <p:nvPr/>
        </p:nvSpPr>
        <p:spPr>
          <a:xfrm>
            <a:off x="633112" y="5135650"/>
            <a:ext cx="399967" cy="523220"/>
          </a:xfrm>
          <a:prstGeom prst="rect">
            <a:avLst/>
          </a:prstGeom>
          <a:noFill/>
        </p:spPr>
        <p:txBody>
          <a:bodyPr wrap="square" rtlCol="0">
            <a:spAutoFit/>
          </a:bodyPr>
          <a:lstStyle>
            <a:defPPr>
              <a:defRPr lang="zh-CN"/>
            </a:defPPr>
            <a:lvl1pPr fontAlgn="base">
              <a:spcBef>
                <a:spcPct val="0"/>
              </a:spcBef>
              <a:spcAft>
                <a:spcPct val="0"/>
              </a:spcAft>
              <a:defRPr sz="2800" b="1">
                <a:solidFill>
                  <a:srgbClr val="FF0000"/>
                </a:solidFill>
                <a:latin typeface="Arial" panose="020B0604020202020204" pitchFamily="34" charset="0"/>
                <a:ea typeface="宋体" panose="02010600030101010101" pitchFamily="2" charset="-122"/>
                <a:cs typeface="Arial" panose="020B0604020202020204"/>
              </a:defRPr>
            </a:lvl1pPr>
          </a:lstStyle>
          <a:p>
            <a:r>
              <a:rPr lang="en-US" altLang="zh-CN" dirty="0"/>
              <a:t>4</a:t>
            </a:r>
            <a:endParaRPr lang="zh-CN" altLang="en-US" dirty="0"/>
          </a:p>
        </p:txBody>
      </p:sp>
      <p:sp>
        <p:nvSpPr>
          <p:cNvPr id="7" name="TextBox 6"/>
          <p:cNvSpPr txBox="1"/>
          <p:nvPr/>
        </p:nvSpPr>
        <p:spPr>
          <a:xfrm>
            <a:off x="633112" y="1974793"/>
            <a:ext cx="399967" cy="523220"/>
          </a:xfrm>
          <a:prstGeom prst="rect">
            <a:avLst/>
          </a:prstGeom>
          <a:noFill/>
        </p:spPr>
        <p:txBody>
          <a:bodyPr wrap="square" rtlCol="0">
            <a:spAutoFit/>
          </a:bodyPr>
          <a:lstStyle>
            <a:defPPr>
              <a:defRPr lang="zh-CN"/>
            </a:defPPr>
            <a:lvl1pPr fontAlgn="base">
              <a:spcBef>
                <a:spcPct val="0"/>
              </a:spcBef>
              <a:spcAft>
                <a:spcPct val="0"/>
              </a:spcAft>
              <a:defRPr sz="2800" b="1">
                <a:solidFill>
                  <a:srgbClr val="FF0000"/>
                </a:solidFill>
                <a:latin typeface="Arial" panose="020B0604020202020204" pitchFamily="34" charset="0"/>
                <a:ea typeface="宋体" panose="02010600030101010101" pitchFamily="2" charset="-122"/>
                <a:cs typeface="Arial" panose="020B0604020202020204"/>
              </a:defRPr>
            </a:lvl1pPr>
          </a:lstStyle>
          <a:p>
            <a:r>
              <a:rPr lang="en-US" altLang="zh-CN" dirty="0"/>
              <a:t>5</a:t>
            </a:r>
            <a:endParaRPr lang="zh-CN" altLang="en-US" dirty="0"/>
          </a:p>
        </p:txBody>
      </p:sp>
      <p:sp>
        <p:nvSpPr>
          <p:cNvPr id="8" name="文本框 7"/>
          <p:cNvSpPr txBox="1"/>
          <p:nvPr/>
        </p:nvSpPr>
        <p:spPr>
          <a:xfrm>
            <a:off x="663835" y="1012563"/>
            <a:ext cx="11151220" cy="584775"/>
          </a:xfrm>
          <a:prstGeom prst="rect">
            <a:avLst/>
          </a:prstGeom>
          <a:noFill/>
        </p:spPr>
        <p:txBody>
          <a:bodyPr wrap="square">
            <a:spAutoFit/>
          </a:bodyPr>
          <a:lstStyle/>
          <a:p>
            <a:pPr fontAlgn="base">
              <a:spcBef>
                <a:spcPct val="0"/>
              </a:spcBef>
              <a:spcAft>
                <a:spcPct val="0"/>
              </a:spcAft>
            </a:pPr>
            <a:r>
              <a:rPr lang="en-US" altLang="zh-CN" sz="3200" b="1" kern="100" dirty="0">
                <a:solidFill>
                  <a:srgbClr val="F79646">
                    <a:lumMod val="50000"/>
                  </a:srgbClr>
                </a:solidFill>
                <a:latin typeface="Times New Roman" panose="02020603050405020304" pitchFamily="18" charset="0"/>
                <a:ea typeface="楷体" panose="02010609060101010101" pitchFamily="49" charset="-122"/>
                <a:cs typeface="Times New Roman" panose="02020603050405020304" pitchFamily="18" charset="0"/>
              </a:rPr>
              <a:t>1 Read the article and put A-E in the correct place in the text.</a:t>
            </a:r>
            <a:endParaRPr lang="en-US" altLang="zh-CN" sz="3200" b="1" kern="100" dirty="0">
              <a:solidFill>
                <a:srgbClr val="F79646">
                  <a:lumMod val="50000"/>
                </a:srgb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文本框 8"/>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179" y="1643552"/>
            <a:ext cx="10961224" cy="4893647"/>
          </a:xfrm>
          <a:prstGeom prst="rect">
            <a:avLst/>
          </a:prstGeom>
        </p:spPr>
        <p:txBody>
          <a:bodyPr wrap="square">
            <a:spAutoFit/>
          </a:bodyPr>
          <a:lstStyle/>
          <a:p>
            <a:pPr algn="just">
              <a:lnSpc>
                <a:spcPct val="150000"/>
              </a:lnSpc>
              <a:spcAft>
                <a:spcPct val="0"/>
              </a:spcAft>
            </a:pPr>
            <a:r>
              <a:rPr lang="en-US" altLang="zh-CN" sz="2600" b="1" kern="100" dirty="0">
                <a:solidFill>
                  <a:srgbClr val="7030A0"/>
                </a:solidFill>
                <a:latin typeface="宋体" panose="02010600030101010101" pitchFamily="2" charset="-122"/>
                <a:ea typeface="华文细黑" panose="02010600040101010101" pitchFamily="2" charset="-122"/>
                <a:cs typeface="Times New Roman" panose="02020603050405020304" pitchFamily="18" charset="0"/>
              </a:rPr>
              <a:t>Ⅱ</a:t>
            </a:r>
            <a:r>
              <a:rPr lang="en-US" altLang="zh-CN" sz="2600" b="1" kern="100" dirty="0">
                <a:solidFill>
                  <a:srgbClr val="7030A0"/>
                </a:solidFill>
                <a:latin typeface="Times New Roman" panose="02020603050405020304" pitchFamily="18" charset="0"/>
                <a:ea typeface="华文细黑" panose="02010600040101010101" pitchFamily="2" charset="-122"/>
                <a:cs typeface="Courier New" panose="02070309020205020404" pitchFamily="49" charset="0"/>
              </a:rPr>
              <a:t>. Read the passage carefully and choose the best answer.</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1.What did Chen do to Zhang?</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 With the help of Zhang</a:t>
            </a:r>
            <a:r>
              <a:rPr lang="en-US" altLang="zh-CN" sz="26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s friends</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he was able to help Zhang lying on </a:t>
            </a:r>
            <a:endPar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ct val="0"/>
              </a:spcAft>
            </a:pPr>
            <a:r>
              <a:rPr lang="zh-CN" altLang="en-US" sz="2600" b="1"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the ground.</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B. Chen did the Heimlich </a:t>
            </a:r>
            <a:r>
              <a:rPr lang="en-US" altLang="zh-CN" sz="26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 without hesitation.</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C. Standing in front of Zhang</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Chen did the Heimlich </a:t>
            </a:r>
            <a:r>
              <a:rPr lang="en-US" altLang="zh-CN" sz="26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D. With the help of the doctor</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Chen rushed Zhang to the hospital at once </a:t>
            </a:r>
            <a:endPar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ct val="0"/>
              </a:spcAft>
            </a:pPr>
            <a:r>
              <a:rPr lang="zh-CN" altLang="en-US" sz="2600" b="1"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in the ambulance.</a:t>
            </a:r>
            <a:endParaRPr lang="zh-CN" altLang="zh-CN" sz="2600" kern="100" dirty="0">
              <a:latin typeface="宋体" panose="02010600030101010101" pitchFamily="2" charset="-122"/>
              <a:cs typeface="Courier New" panose="02070309020205020404" pitchFamily="49" charset="0"/>
            </a:endParaRPr>
          </a:p>
        </p:txBody>
      </p:sp>
      <p:sp>
        <p:nvSpPr>
          <p:cNvPr id="3" name="TextBox 20"/>
          <p:cNvSpPr txBox="1"/>
          <p:nvPr/>
        </p:nvSpPr>
        <p:spPr>
          <a:xfrm>
            <a:off x="675791" y="4090375"/>
            <a:ext cx="720000" cy="720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5" name="组合 4"/>
          <p:cNvGrpSpPr/>
          <p:nvPr/>
        </p:nvGrpSpPr>
        <p:grpSpPr>
          <a:xfrm>
            <a:off x="1133062" y="44922"/>
            <a:ext cx="9433987" cy="1577976"/>
            <a:chOff x="1133062" y="44922"/>
            <a:chExt cx="9433987" cy="1577976"/>
          </a:xfrm>
        </p:grpSpPr>
        <p:sp>
          <p:nvSpPr>
            <p:cNvPr id="4" name="文本框 3"/>
            <p:cNvSpPr txBox="1"/>
            <p:nvPr/>
          </p:nvSpPr>
          <p:spPr>
            <a:xfrm>
              <a:off x="1133062" y="139148"/>
              <a:ext cx="2569144"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a:off x="3616974" y="44922"/>
              <a:ext cx="6950075" cy="1577976"/>
              <a:chOff x="0" y="-100013"/>
              <a:chExt cx="6950075" cy="1577976"/>
            </a:xfrm>
          </p:grpSpPr>
          <p:pic>
            <p:nvPicPr>
              <p:cNvPr id="10" name="Picture 4"/>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555875" cy="74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466725" y="-100013"/>
                <a:ext cx="2352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200" b="1">
                    <a:solidFill>
                      <a:srgbClr val="FF0000"/>
                    </a:solidFill>
                    <a:latin typeface="Times New Roman" panose="02020603050405020304" pitchFamily="18" charset="0"/>
                    <a:ea typeface="宋体" panose="02010600030101010101" pitchFamily="2" charset="-122"/>
                  </a:rPr>
                  <a:t>Skimming</a:t>
                </a:r>
                <a:endParaRPr kumimoji="1" lang="en-US" altLang="zh-CN" sz="3200" b="1">
                  <a:solidFill>
                    <a:srgbClr val="FF0000"/>
                  </a:solidFill>
                  <a:latin typeface="Times New Roman" panose="02020603050405020304" pitchFamily="18" charset="0"/>
                  <a:ea typeface="宋体" panose="02010600030101010101" pitchFamily="2" charset="-122"/>
                </a:endParaRPr>
              </a:p>
            </p:txBody>
          </p:sp>
          <p:sp>
            <p:nvSpPr>
              <p:cNvPr id="12" name="Text Box 6"/>
              <p:cNvSpPr txBox="1">
                <a:spLocks noChangeArrowheads="1"/>
              </p:cNvSpPr>
              <p:nvPr/>
            </p:nvSpPr>
            <p:spPr bwMode="auto">
              <a:xfrm>
                <a:off x="1476375" y="836613"/>
                <a:ext cx="5473700" cy="641350"/>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zh-CN" sz="3600" b="1" dirty="0">
                    <a:solidFill>
                      <a:srgbClr val="0000FF"/>
                    </a:solidFill>
                    <a:latin typeface="Times New Roman" panose="02020603050405020304" pitchFamily="18" charset="0"/>
                    <a:ea typeface="宋体" panose="02010600030101010101" pitchFamily="2" charset="-122"/>
                  </a:rPr>
                  <a:t>Reading Comprehension </a:t>
                </a:r>
                <a:endParaRPr kumimoji="1" lang="en-US" altLang="zh-CN" sz="3600" b="1" dirty="0">
                  <a:solidFill>
                    <a:srgbClr val="0000FF"/>
                  </a:solidFill>
                  <a:latin typeface="Times New Roman" panose="02020603050405020304" pitchFamily="18" charset="0"/>
                  <a:ea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516068" y="540489"/>
            <a:ext cx="11259620" cy="3416320"/>
          </a:xfrm>
          <a:prstGeom prst="rect">
            <a:avLst/>
          </a:prstGeom>
        </p:spPr>
        <p:txBody>
          <a:bodyPr wrap="square">
            <a:spAutoFit/>
          </a:bodyPr>
          <a:lstStyle/>
          <a:p>
            <a:pPr algn="just">
              <a:lnSpc>
                <a:spcPct val="150000"/>
              </a:lnSpc>
              <a:spcAft>
                <a:spcPct val="0"/>
              </a:spcAft>
            </a:pP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2.Why did an American doctor</a:t>
            </a:r>
            <a:r>
              <a:rPr lang="zh-CN" altLang="zh-CN" sz="24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Henry Heimlich</a:t>
            </a:r>
            <a:r>
              <a:rPr lang="zh-CN" altLang="zh-CN" sz="24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create the Heimlich </a:t>
            </a:r>
            <a:r>
              <a:rPr lang="en-US" altLang="zh-CN" sz="24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zh-CN" altLang="zh-CN" sz="24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Because </a:t>
            </a:r>
            <a:r>
              <a:rPr lang="en-US" altLang="zh-CN" sz="2400" b="1" u="sng"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4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A. victims will always die because of choking</a:t>
            </a:r>
            <a:endParaRPr lang="zh-CN" altLang="zh-CN" sz="24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B. choking is an urgent case without time to wait for the ambulance</a:t>
            </a:r>
            <a:endParaRPr lang="zh-CN" altLang="zh-CN" sz="24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C. ambulance will not come in time</a:t>
            </a:r>
            <a:endParaRPr lang="zh-CN" altLang="zh-CN" sz="24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D.it is quick</a:t>
            </a:r>
            <a:r>
              <a:rPr lang="zh-CN" altLang="zh-CN" sz="24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practical</a:t>
            </a:r>
            <a:r>
              <a:rPr lang="zh-CN" altLang="zh-CN" sz="24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b="1" kern="100" dirty="0">
                <a:latin typeface="Times New Roman" panose="02020603050405020304" pitchFamily="18" charset="0"/>
                <a:ea typeface="华文细黑" panose="02010600040101010101" pitchFamily="2" charset="-122"/>
                <a:cs typeface="Courier New" panose="02070309020205020404" pitchFamily="49" charset="0"/>
              </a:rPr>
              <a:t>and easy to do the Heimlich </a:t>
            </a:r>
            <a:r>
              <a:rPr lang="en-US" altLang="zh-CN" sz="24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endParaRPr lang="zh-CN" altLang="zh-CN" sz="2400" kern="100" dirty="0">
              <a:latin typeface="宋体" panose="02010600030101010101" pitchFamily="2" charset="-122"/>
              <a:cs typeface="Courier New" panose="02070309020205020404" pitchFamily="49" charset="0"/>
            </a:endParaRPr>
          </a:p>
        </p:txBody>
      </p:sp>
      <p:sp>
        <p:nvSpPr>
          <p:cNvPr id="4" name="TextBox 20"/>
          <p:cNvSpPr txBox="1"/>
          <p:nvPr/>
        </p:nvSpPr>
        <p:spPr>
          <a:xfrm>
            <a:off x="304461" y="2209458"/>
            <a:ext cx="720000" cy="720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5" name="矩形 4"/>
          <p:cNvSpPr/>
          <p:nvPr/>
        </p:nvSpPr>
        <p:spPr>
          <a:xfrm>
            <a:off x="516068" y="3764846"/>
            <a:ext cx="10800432" cy="3093154"/>
          </a:xfrm>
          <a:prstGeom prst="rect">
            <a:avLst/>
          </a:prstGeom>
        </p:spPr>
        <p:txBody>
          <a:bodyPr wrap="square">
            <a:spAutoFit/>
          </a:bodyPr>
          <a:lstStyle/>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3.What can we infer from Paragraphs 4</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5?</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 If someone is choking</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first slap the victim</a:t>
            </a:r>
            <a:r>
              <a:rPr lang="en-US" altLang="zh-CN" sz="26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s back.</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B. When doing the Heimlich </a:t>
            </a:r>
            <a:r>
              <a:rPr lang="en-US" altLang="zh-CN" sz="26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wrap your arms around his neck.</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C. If slapping does not work</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do the Heimlich </a:t>
            </a:r>
            <a:r>
              <a:rPr lang="en-US" altLang="zh-CN" sz="26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 right away.</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D. Make a fist with one hand and place it in the lower part of his stomach.</a:t>
            </a:r>
            <a:endParaRPr lang="zh-CN" altLang="zh-CN" sz="2600" kern="100" dirty="0">
              <a:latin typeface="宋体" panose="02010600030101010101" pitchFamily="2" charset="-122"/>
              <a:cs typeface="Courier New" panose="02070309020205020404" pitchFamily="49" charset="0"/>
            </a:endParaRPr>
          </a:p>
        </p:txBody>
      </p:sp>
      <p:sp>
        <p:nvSpPr>
          <p:cNvPr id="6" name="TextBox 20"/>
          <p:cNvSpPr txBox="1"/>
          <p:nvPr/>
        </p:nvSpPr>
        <p:spPr>
          <a:xfrm>
            <a:off x="304461" y="5548747"/>
            <a:ext cx="720000" cy="720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7" name="组合 6"/>
          <p:cNvGrpSpPr/>
          <p:nvPr/>
        </p:nvGrpSpPr>
        <p:grpSpPr>
          <a:xfrm>
            <a:off x="3853193" y="0"/>
            <a:ext cx="4545495" cy="847726"/>
            <a:chOff x="0" y="-100013"/>
            <a:chExt cx="3984841" cy="847726"/>
          </a:xfrm>
        </p:grpSpPr>
        <p:pic>
          <p:nvPicPr>
            <p:cNvPr id="8" name="Picture 4"/>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555875" cy="74771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66725" y="-100013"/>
              <a:ext cx="13036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b="1" dirty="0">
                  <a:solidFill>
                    <a:srgbClr val="FF0000"/>
                  </a:solidFill>
                  <a:latin typeface="Times New Roman" panose="02020603050405020304" pitchFamily="18" charset="0"/>
                  <a:ea typeface="宋体" panose="02010600030101010101" pitchFamily="2" charset="-122"/>
                </a:rPr>
                <a:t>Skimming</a:t>
              </a:r>
              <a:endParaRPr kumimoji="1" lang="en-US" altLang="zh-CN" b="1" dirty="0">
                <a:solidFill>
                  <a:srgbClr val="FF0000"/>
                </a:solidFill>
                <a:latin typeface="Times New Roman" panose="02020603050405020304" pitchFamily="18" charset="0"/>
                <a:ea typeface="宋体" panose="02010600030101010101" pitchFamily="2" charset="-122"/>
              </a:endParaRPr>
            </a:p>
          </p:txBody>
        </p:sp>
        <p:sp>
          <p:nvSpPr>
            <p:cNvPr id="10" name="Text Box 6"/>
            <p:cNvSpPr txBox="1">
              <a:spLocks noChangeArrowheads="1"/>
            </p:cNvSpPr>
            <p:nvPr/>
          </p:nvSpPr>
          <p:spPr bwMode="auto">
            <a:xfrm>
              <a:off x="1428966" y="170232"/>
              <a:ext cx="2555875" cy="36933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b="1" dirty="0">
                  <a:solidFill>
                    <a:srgbClr val="0000FF"/>
                  </a:solidFill>
                  <a:latin typeface="Times New Roman" panose="02020603050405020304" pitchFamily="18" charset="0"/>
                  <a:ea typeface="宋体" panose="02010600030101010101" pitchFamily="2" charset="-122"/>
                </a:rPr>
                <a:t>Reading Comprehension</a:t>
              </a:r>
              <a:endParaRPr kumimoji="1" lang="en-US" altLang="zh-CN" b="1" dirty="0">
                <a:solidFill>
                  <a:srgbClr val="0000FF"/>
                </a:solidFill>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20"/>
          <p:cNvSpPr txBox="1"/>
          <p:nvPr/>
        </p:nvSpPr>
        <p:spPr>
          <a:xfrm>
            <a:off x="144966" y="3210470"/>
            <a:ext cx="720000" cy="584775"/>
          </a:xfrm>
          <a:prstGeom prst="rect">
            <a:avLst/>
          </a:prstGeom>
          <a:noFill/>
        </p:spPr>
        <p:txBody>
          <a:bodyPr wrap="square" rtlCol="0">
            <a:spAutoFit/>
          </a:bodyPr>
          <a:lstStyle/>
          <a:p>
            <a:r>
              <a:rPr lang="zh-CN" altLang="en-US" sz="3200" b="1" dirty="0">
                <a:solidFill>
                  <a:srgbClr val="C00000"/>
                </a:solidFill>
                <a:latin typeface="华文细黑" panose="02010600040101010101" pitchFamily="2" charset="-122"/>
                <a:ea typeface="华文细黑" panose="02010600040101010101" pitchFamily="2" charset="-122"/>
                <a:cs typeface="Arial" panose="020B0604020202020204"/>
              </a:rPr>
              <a:t>√ </a:t>
            </a:r>
            <a:endParaRPr lang="zh-CN" altLang="en-US" sz="3200" b="1" dirty="0">
              <a:solidFill>
                <a:srgbClr val="C00000"/>
              </a:solidFill>
              <a:latin typeface="华文细黑" panose="02010600040101010101" pitchFamily="2" charset="-122"/>
              <a:ea typeface="华文细黑" panose="02010600040101010101" pitchFamily="2" charset="-122"/>
              <a:cs typeface="Arial" panose="020B0604020202020204"/>
            </a:endParaRPr>
          </a:p>
        </p:txBody>
      </p:sp>
      <p:grpSp>
        <p:nvGrpSpPr>
          <p:cNvPr id="11" name="组合 10"/>
          <p:cNvGrpSpPr/>
          <p:nvPr/>
        </p:nvGrpSpPr>
        <p:grpSpPr>
          <a:xfrm>
            <a:off x="289931" y="906225"/>
            <a:ext cx="12110225" cy="5982174"/>
            <a:chOff x="289931" y="906225"/>
            <a:chExt cx="12110225" cy="5982174"/>
          </a:xfrm>
        </p:grpSpPr>
        <p:sp>
          <p:nvSpPr>
            <p:cNvPr id="3" name="矩形 2"/>
            <p:cNvSpPr/>
            <p:nvPr/>
          </p:nvSpPr>
          <p:spPr>
            <a:xfrm>
              <a:off x="289931" y="906225"/>
              <a:ext cx="12110225" cy="2862322"/>
            </a:xfrm>
            <a:prstGeom prst="rect">
              <a:avLst/>
            </a:prstGeom>
          </p:spPr>
          <p:txBody>
            <a:bodyPr wrap="square">
              <a:spAutoFit/>
            </a:bodyPr>
            <a:lstStyle/>
            <a:p>
              <a:pPr algn="just">
                <a:lnSpc>
                  <a:spcPct val="150000"/>
                </a:lnSpc>
                <a:spcAft>
                  <a:spcPct val="0"/>
                </a:spcAft>
              </a:pP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4.Which of the following is NOT true?</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A. We should not do the Heimlich </a:t>
              </a:r>
              <a:r>
                <a:rPr lang="en-US" altLang="zh-CN" sz="2400" b="1" kern="100" dirty="0" err="1">
                  <a:solidFill>
                    <a:prstClr val="black"/>
                  </a:solidFill>
                  <a:latin typeface="Times New Roman" panose="02020603050405020304" pitchFamily="18" charset="0"/>
                  <a:ea typeface="华文细黑" panose="02010600040101010101" pitchFamily="2" charset="-122"/>
                  <a:cs typeface="Courier New" panose="02070309020205020404" pitchFamily="49" charset="0"/>
                </a:rPr>
                <a:t>manoeuvre</a:t>
              </a: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 on a small child in order not to hurt him.</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B. Let the child lying on your lap face down</a:t>
              </a:r>
              <a:r>
                <a:rPr lang="zh-CN" altLang="zh-CN" sz="24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with the head lower than the rest of his body.</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C. Don</a:t>
              </a:r>
              <a:r>
                <a:rPr lang="en-US" altLang="zh-CN" sz="2400" b="1" kern="100" dirty="0">
                  <a:solidFill>
                    <a:prstClr val="black"/>
                  </a:solidFill>
                  <a:latin typeface="宋体" panose="02010600030101010101" pitchFamily="2" charset="-122"/>
                  <a:ea typeface="华文细黑" panose="02010600040101010101" pitchFamily="2" charset="-122"/>
                  <a:cs typeface="Times New Roman" panose="02020603050405020304" pitchFamily="18" charset="0"/>
                </a:rPr>
                <a:t>’</a:t>
              </a: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t stop performing firm slaps to his upper back unless he can breathe again.</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D. If a child choke</a:t>
              </a:r>
              <a:r>
                <a:rPr lang="zh-CN" altLang="zh-CN" sz="2400" b="1" kern="100"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b="1" kern="100" dirty="0">
                  <a:solidFill>
                    <a:prstClr val="black"/>
                  </a:solidFill>
                  <a:latin typeface="Times New Roman" panose="02020603050405020304" pitchFamily="18" charset="0"/>
                  <a:ea typeface="华文细黑" panose="02010600040101010101" pitchFamily="2" charset="-122"/>
                  <a:cs typeface="Courier New" panose="02070309020205020404" pitchFamily="49" charset="0"/>
                </a:rPr>
                <a:t>call 120 at once and wait patiently.</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989448" y="3795245"/>
              <a:ext cx="6117490" cy="3093154"/>
            </a:xfrm>
            <a:prstGeom prst="rect">
              <a:avLst/>
            </a:prstGeom>
          </p:spPr>
          <p:txBody>
            <a:bodyPr wrap="square">
              <a:spAutoFit/>
            </a:bodyPr>
            <a:lstStyle/>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5.From which is the text probably taken?</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A.A health magazine.</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B.A biology textbook.</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C.A research paper.</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D.A travel brochure.</a:t>
              </a:r>
              <a:endParaRPr lang="zh-CN" altLang="zh-CN" sz="2600" kern="100" dirty="0">
                <a:latin typeface="宋体" panose="02010600030101010101" pitchFamily="2" charset="-122"/>
                <a:cs typeface="Courier New" panose="02070309020205020404" pitchFamily="49" charset="0"/>
              </a:endParaRPr>
            </a:p>
          </p:txBody>
        </p:sp>
      </p:grpSp>
      <p:sp>
        <p:nvSpPr>
          <p:cNvPr id="6" name="TextBox 20"/>
          <p:cNvSpPr txBox="1"/>
          <p:nvPr/>
        </p:nvSpPr>
        <p:spPr>
          <a:xfrm>
            <a:off x="1825618" y="4416619"/>
            <a:ext cx="720000" cy="720000"/>
          </a:xfrm>
          <a:prstGeom prst="rect">
            <a:avLst/>
          </a:prstGeom>
          <a:noFill/>
        </p:spPr>
        <p:txBody>
          <a:bodyPr wrap="square" rtlCol="0">
            <a:spAutoFit/>
          </a:bodyPr>
          <a:lstStyle/>
          <a:p>
            <a:r>
              <a:rPr lang="zh-CN" altLang="en-US" sz="4500" b="1">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grpSp>
        <p:nvGrpSpPr>
          <p:cNvPr id="7" name="组合 6"/>
          <p:cNvGrpSpPr/>
          <p:nvPr/>
        </p:nvGrpSpPr>
        <p:grpSpPr>
          <a:xfrm>
            <a:off x="3904748" y="0"/>
            <a:ext cx="4880590" cy="1186459"/>
            <a:chOff x="0" y="-100013"/>
            <a:chExt cx="4880590" cy="1186459"/>
          </a:xfrm>
        </p:grpSpPr>
        <p:pic>
          <p:nvPicPr>
            <p:cNvPr id="8" name="Picture 4"/>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555875" cy="74771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66725" y="-100013"/>
              <a:ext cx="2352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dirty="0">
                  <a:solidFill>
                    <a:srgbClr val="FF0000"/>
                  </a:solidFill>
                  <a:latin typeface="Times New Roman" panose="02020603050405020304" pitchFamily="18" charset="0"/>
                  <a:ea typeface="宋体" panose="02010600030101010101" pitchFamily="2" charset="-122"/>
                </a:rPr>
                <a:t>Skimming</a:t>
              </a:r>
              <a:endParaRPr kumimoji="1" lang="en-US" altLang="zh-CN" sz="2800" b="1" dirty="0">
                <a:solidFill>
                  <a:srgbClr val="FF0000"/>
                </a:solidFill>
                <a:latin typeface="Times New Roman" panose="02020603050405020304" pitchFamily="18" charset="0"/>
                <a:ea typeface="宋体" panose="02010600030101010101" pitchFamily="2" charset="-122"/>
              </a:endParaRPr>
            </a:p>
          </p:txBody>
        </p:sp>
        <p:sp>
          <p:nvSpPr>
            <p:cNvPr id="10" name="Text Box 6"/>
            <p:cNvSpPr txBox="1">
              <a:spLocks noChangeArrowheads="1"/>
            </p:cNvSpPr>
            <p:nvPr/>
          </p:nvSpPr>
          <p:spPr bwMode="auto">
            <a:xfrm>
              <a:off x="1710885" y="686336"/>
              <a:ext cx="3169705" cy="400110"/>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2000" b="1" dirty="0">
                  <a:solidFill>
                    <a:srgbClr val="0000FF"/>
                  </a:solidFill>
                  <a:latin typeface="Times New Roman" panose="02020603050405020304" pitchFamily="18" charset="0"/>
                  <a:ea typeface="宋体" panose="02010600030101010101" pitchFamily="2" charset="-122"/>
                </a:rPr>
                <a:t>Reading Comprehension </a:t>
              </a:r>
              <a:endParaRPr kumimoji="1" lang="en-US" altLang="zh-CN" sz="2000" b="1" dirty="0">
                <a:solidFill>
                  <a:srgbClr val="0000FF"/>
                </a:solidFill>
                <a:latin typeface="Times New Roman" panose="02020603050405020304" pitchFamily="18" charset="0"/>
                <a:ea typeface="宋体" panose="02010600030101010101" pitchFamily="2" charset="-122"/>
              </a:endParaRPr>
            </a:p>
          </p:txBody>
        </p:sp>
      </p:gr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404" y="5217795"/>
            <a:ext cx="2303844" cy="1352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903126" y="1859445"/>
            <a:ext cx="10565296" cy="3785652"/>
          </a:xfrm>
          <a:prstGeom prst="rect">
            <a:avLst/>
          </a:prstGeom>
        </p:spPr>
        <p:txBody>
          <a:bodyPr wrap="square">
            <a:spAutoFit/>
          </a:bodyPr>
          <a:lstStyle/>
          <a:p>
            <a:pPr>
              <a:lnSpc>
                <a:spcPct val="150000"/>
              </a:lnSpc>
              <a:spcAft>
                <a:spcPct val="0"/>
              </a:spcAft>
            </a:pPr>
            <a:r>
              <a:rPr lang="en-US" altLang="zh-CN" sz="2000" b="1" dirty="0">
                <a:latin typeface="Times New Roman" panose="02020603050405020304" pitchFamily="18" charset="0"/>
                <a:cs typeface="Times New Roman" panose="02020603050405020304" pitchFamily="18" charset="0"/>
              </a:rPr>
              <a:t>1 Chen Wei was a friend/complete stranger to Zhang Tao. </a:t>
            </a:r>
            <a:endParaRPr lang="en-US" altLang="zh-CN" sz="2000" b="1" dirty="0">
              <a:latin typeface="Times New Roman" panose="02020603050405020304" pitchFamily="18" charset="0"/>
              <a:cs typeface="Times New Roman" panose="02020603050405020304" pitchFamily="18" charset="0"/>
            </a:endParaRPr>
          </a:p>
          <a:p>
            <a:pPr>
              <a:lnSpc>
                <a:spcPct val="150000"/>
              </a:lnSpc>
              <a:spcAft>
                <a:spcPct val="0"/>
              </a:spcAft>
            </a:pPr>
            <a:r>
              <a:rPr lang="en-US" altLang="zh-CN" sz="2000" b="1" dirty="0">
                <a:latin typeface="Times New Roman" panose="02020603050405020304" pitchFamily="18" charset="0"/>
                <a:cs typeface="Times New Roman" panose="02020603050405020304" pitchFamily="18" charset="0"/>
              </a:rPr>
              <a:t>2 When Chen Wei reached Zhang Tao, Zhang Tao was sitting an the chair/standing. </a:t>
            </a:r>
            <a:endParaRPr lang="en-US" altLang="zh-CN" sz="2000" b="1" dirty="0">
              <a:latin typeface="Times New Roman" panose="02020603050405020304" pitchFamily="18" charset="0"/>
              <a:cs typeface="Times New Roman" panose="02020603050405020304" pitchFamily="18" charset="0"/>
            </a:endParaRPr>
          </a:p>
          <a:p>
            <a:pPr>
              <a:lnSpc>
                <a:spcPct val="150000"/>
              </a:lnSpc>
              <a:spcAft>
                <a:spcPct val="0"/>
              </a:spcAft>
            </a:pPr>
            <a:r>
              <a:rPr lang="en-US" altLang="zh-CN" sz="2000" b="1" dirty="0">
                <a:latin typeface="Times New Roman" panose="02020603050405020304" pitchFamily="18" charset="0"/>
                <a:cs typeface="Times New Roman" panose="02020603050405020304" pitchFamily="18" charset="0"/>
              </a:rPr>
              <a:t>3 The Heimlich </a:t>
            </a:r>
            <a:r>
              <a:rPr lang="en-US" altLang="zh-CN" sz="2000" b="1" dirty="0" err="1">
                <a:latin typeface="Times New Roman" panose="02020603050405020304" pitchFamily="18" charset="0"/>
                <a:cs typeface="Times New Roman" panose="02020603050405020304" pitchFamily="18" charset="0"/>
              </a:rPr>
              <a:t>manoeuvre</a:t>
            </a:r>
            <a:r>
              <a:rPr lang="en-US" altLang="zh-CN" sz="2000" b="1" dirty="0">
                <a:latin typeface="Times New Roman" panose="02020603050405020304" pitchFamily="18" charset="0"/>
                <a:cs typeface="Times New Roman" panose="02020603050405020304" pitchFamily="18" charset="0"/>
              </a:rPr>
              <a:t> is quite easy/difficult to do. </a:t>
            </a:r>
            <a:endParaRPr lang="en-US" altLang="zh-CN" sz="2000" b="1" dirty="0">
              <a:latin typeface="Times New Roman" panose="02020603050405020304" pitchFamily="18" charset="0"/>
              <a:cs typeface="Times New Roman" panose="02020603050405020304" pitchFamily="18" charset="0"/>
            </a:endParaRPr>
          </a:p>
          <a:p>
            <a:pPr>
              <a:lnSpc>
                <a:spcPct val="150000"/>
              </a:lnSpc>
              <a:spcAft>
                <a:spcPct val="0"/>
              </a:spcAft>
            </a:pPr>
            <a:r>
              <a:rPr lang="en-US" altLang="zh-CN" sz="2000" b="1" dirty="0">
                <a:latin typeface="Times New Roman" panose="02020603050405020304" pitchFamily="18" charset="0"/>
                <a:cs typeface="Times New Roman" panose="02020603050405020304" pitchFamily="18" charset="0"/>
              </a:rPr>
              <a:t>4 You will know that the victim is choking if he cannot speak/stops breathing. </a:t>
            </a:r>
            <a:endParaRPr lang="en-US" altLang="zh-CN" sz="2000" b="1" dirty="0">
              <a:latin typeface="Times New Roman" panose="02020603050405020304" pitchFamily="18" charset="0"/>
              <a:cs typeface="Times New Roman" panose="02020603050405020304" pitchFamily="18" charset="0"/>
            </a:endParaRPr>
          </a:p>
          <a:p>
            <a:pPr>
              <a:lnSpc>
                <a:spcPct val="150000"/>
              </a:lnSpc>
              <a:spcAft>
                <a:spcPct val="0"/>
              </a:spcAft>
            </a:pPr>
            <a:r>
              <a:rPr lang="en-US" altLang="zh-CN" sz="2000" b="1" dirty="0">
                <a:latin typeface="Times New Roman" panose="02020603050405020304" pitchFamily="18" charset="0"/>
                <a:cs typeface="Times New Roman" panose="02020603050405020304" pitchFamily="18" charset="0"/>
              </a:rPr>
              <a:t>5 To help a small child who is choking, you need to lay the child face up/down on your lap and slap his upper back. </a:t>
            </a:r>
            <a:endParaRPr lang="en-US" altLang="zh-CN" sz="2000" b="1" dirty="0">
              <a:latin typeface="Times New Roman" panose="02020603050405020304" pitchFamily="18" charset="0"/>
              <a:cs typeface="Times New Roman" panose="02020603050405020304" pitchFamily="18" charset="0"/>
            </a:endParaRPr>
          </a:p>
          <a:p>
            <a:pPr>
              <a:lnSpc>
                <a:spcPct val="150000"/>
              </a:lnSpc>
              <a:spcAft>
                <a:spcPct val="0"/>
              </a:spcAft>
            </a:pPr>
            <a:r>
              <a:rPr lang="en-US" altLang="zh-CN" sz="2000" b="1" dirty="0">
                <a:latin typeface="Times New Roman" panose="02020603050405020304" pitchFamily="18" charset="0"/>
                <a:cs typeface="Times New Roman" panose="02020603050405020304" pitchFamily="18" charset="0"/>
              </a:rPr>
              <a:t>6 Chen Wei was able to save Zhang Tao because he learnt the Heimlich </a:t>
            </a:r>
            <a:r>
              <a:rPr lang="en-US" altLang="zh-CN" sz="2000" b="1" dirty="0" err="1">
                <a:latin typeface="Times New Roman" panose="02020603050405020304" pitchFamily="18" charset="0"/>
                <a:cs typeface="Times New Roman" panose="02020603050405020304" pitchFamily="18" charset="0"/>
              </a:rPr>
              <a:t>manoeuvre</a:t>
            </a:r>
            <a:r>
              <a:rPr lang="en-US" altLang="zh-CN" sz="2000" b="1" dirty="0">
                <a:latin typeface="Times New Roman" panose="02020603050405020304" pitchFamily="18" charset="0"/>
                <a:cs typeface="Times New Roman" panose="02020603050405020304" pitchFamily="18" charset="0"/>
              </a:rPr>
              <a:t> at school/from a first-aid manual.</a:t>
            </a:r>
            <a:endParaRPr lang="zh-CN" altLang="zh-CN" sz="2000" b="1" kern="1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文本框 3"/>
          <p:cNvSpPr txBox="1"/>
          <p:nvPr/>
        </p:nvSpPr>
        <p:spPr>
          <a:xfrm>
            <a:off x="903126" y="844684"/>
            <a:ext cx="10565296" cy="954107"/>
          </a:xfrm>
          <a:prstGeom prst="rect">
            <a:avLst/>
          </a:prstGeom>
          <a:noFill/>
        </p:spPr>
        <p:txBody>
          <a:bodyPr wrap="square">
            <a:spAutoFit/>
          </a:bodyPr>
          <a:lstStyle/>
          <a:p>
            <a:pPr>
              <a:spcAft>
                <a:spcPct val="0"/>
              </a:spcAft>
            </a:pPr>
            <a:r>
              <a:rPr lang="en-US" altLang="zh-CN" sz="2800" b="1" dirty="0">
                <a:solidFill>
                  <a:schemeClr val="accent6">
                    <a:lumMod val="50000"/>
                  </a:schemeClr>
                </a:solidFill>
                <a:latin typeface="Times New Roman" panose="02020603050405020304" pitchFamily="18" charset="0"/>
                <a:cs typeface="Times New Roman" panose="02020603050405020304" pitchFamily="18" charset="0"/>
              </a:rPr>
              <a:t>2 Read the article again and choose the correct words to complete the sentences. </a:t>
            </a:r>
            <a:endParaRPr lang="en-US" altLang="zh-CN"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椭圆 4"/>
          <p:cNvSpPr/>
          <p:nvPr/>
        </p:nvSpPr>
        <p:spPr>
          <a:xfrm>
            <a:off x="6858001" y="2444421"/>
            <a:ext cx="2219092" cy="354535"/>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685777" y="1981107"/>
            <a:ext cx="2019283" cy="340372"/>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0420" y="2988527"/>
            <a:ext cx="635619" cy="27645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066668" y="3409377"/>
            <a:ext cx="1449254" cy="31513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42156" y="5226285"/>
            <a:ext cx="936825" cy="312234"/>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653346" y="3858322"/>
            <a:ext cx="754829" cy="345688"/>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485" y="156445"/>
            <a:ext cx="7007329"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Read for the structure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51083" y="1987099"/>
            <a:ext cx="11347627" cy="1015663"/>
          </a:xfrm>
          <a:prstGeom prst="rect">
            <a:avLst/>
          </a:prstGeom>
          <a:noFill/>
        </p:spPr>
        <p:txBody>
          <a:bodyPr wrap="square">
            <a:spAutoFit/>
          </a:bodyPr>
          <a:lstStyle/>
          <a:p>
            <a:r>
              <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rPr>
              <a:t>Reading Activity: Read for the structure of a narrative essay.</a:t>
            </a:r>
            <a:endPar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8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Organize the structure of the article.</a:t>
            </a:r>
            <a:endParaRPr lang="zh-CN" altLang="en-US" sz="2800" b="1" dirty="0">
              <a:latin typeface="Times New Roman" panose="02020603050405020304" pitchFamily="18" charset="0"/>
              <a:cs typeface="Times New Roman" panose="02020603050405020304" pitchFamily="18" charset="0"/>
            </a:endParaRPr>
          </a:p>
        </p:txBody>
      </p:sp>
      <p:graphicFrame>
        <p:nvGraphicFramePr>
          <p:cNvPr id="4" name="表格 4"/>
          <p:cNvGraphicFramePr>
            <a:graphicFrameLocks noGrp="1"/>
          </p:cNvGraphicFramePr>
          <p:nvPr/>
        </p:nvGraphicFramePr>
        <p:xfrm>
          <a:off x="444785" y="3454362"/>
          <a:ext cx="11760224" cy="1737360"/>
        </p:xfrm>
        <a:graphic>
          <a:graphicData uri="http://schemas.openxmlformats.org/drawingml/2006/table">
            <a:tbl>
              <a:tblPr firstRow="1" bandRow="1">
                <a:tableStyleId>{5940675A-B579-460E-94D1-54222C63F5DA}</a:tableStyleId>
              </a:tblPr>
              <a:tblGrid>
                <a:gridCol w="3409217"/>
                <a:gridCol w="8351007"/>
              </a:tblGrid>
              <a:tr h="370840">
                <a:tc>
                  <a:txBody>
                    <a:bodyPr/>
                    <a:lstStyle/>
                    <a:p>
                      <a:r>
                        <a:rPr lang="en-US" altLang="zh-CN" sz="3200" b="1" dirty="0">
                          <a:latin typeface="Times New Roman" panose="02020603050405020304" pitchFamily="18" charset="0"/>
                          <a:cs typeface="Times New Roman" panose="02020603050405020304" pitchFamily="18" charset="0"/>
                        </a:rPr>
                        <a:t>Part 1 (Para. 1-2):</a:t>
                      </a:r>
                      <a:endParaRPr lang="zh-CN" altLang="en-US" sz="32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the story of a choking incident</a:t>
                      </a:r>
                      <a:endParaRPr lang="zh-CN" altLang="en-US" sz="32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altLang="zh-CN" sz="3200" b="1" dirty="0">
                          <a:latin typeface="Times New Roman" panose="02020603050405020304" pitchFamily="18" charset="0"/>
                          <a:cs typeface="Times New Roman" panose="02020603050405020304" pitchFamily="18" charset="0"/>
                        </a:rPr>
                        <a:t>Part 2 (Para. 3-5):</a:t>
                      </a:r>
                      <a:endParaRPr lang="zh-CN" altLang="en-US" sz="32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the introduction of the Heimlich </a:t>
                      </a:r>
                      <a:r>
                        <a:rPr lang="en-US" altLang="zh-CN" sz="3200" b="1" dirty="0" err="1">
                          <a:latin typeface="Times New Roman" panose="02020603050405020304" pitchFamily="18" charset="0"/>
                          <a:cs typeface="Times New Roman" panose="02020603050405020304" pitchFamily="18" charset="0"/>
                        </a:rPr>
                        <a:t>manoeuvre</a:t>
                      </a:r>
                      <a:endParaRPr lang="zh-CN" altLang="en-US" sz="32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19677">
                <a:tc>
                  <a:txBody>
                    <a:bodyPr/>
                    <a:lstStyle/>
                    <a:p>
                      <a:r>
                        <a:rPr lang="en-US" altLang="zh-CN" sz="3200" b="1" dirty="0">
                          <a:latin typeface="Times New Roman" panose="02020603050405020304" pitchFamily="18" charset="0"/>
                          <a:cs typeface="Times New Roman" panose="02020603050405020304" pitchFamily="18" charset="0"/>
                        </a:rPr>
                        <a:t>Part 3 (Para. 6):</a:t>
                      </a:r>
                      <a:endParaRPr lang="zh-CN" altLang="en-US" sz="32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altLang="zh-CN" sz="3200" b="1" dirty="0">
                          <a:latin typeface="Times New Roman" panose="02020603050405020304" pitchFamily="18" charset="0"/>
                          <a:cs typeface="Times New Roman" panose="02020603050405020304" pitchFamily="18" charset="0"/>
                        </a:rPr>
                        <a:t>comments on the choking incident </a:t>
                      </a:r>
                      <a:endParaRPr lang="zh-CN" altLang="en-US" sz="3200" b="1"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矩形 4"/>
          <p:cNvSpPr/>
          <p:nvPr/>
        </p:nvSpPr>
        <p:spPr>
          <a:xfrm>
            <a:off x="4444364" y="871717"/>
            <a:ext cx="3515450" cy="923330"/>
          </a:xfrm>
          <a:prstGeom prst="rect">
            <a:avLst/>
          </a:prstGeom>
          <a:noFill/>
        </p:spPr>
        <p:txBody>
          <a:bodyPr wrap="none">
            <a:spAutoFit/>
          </a:bodyPr>
          <a:lstStyle/>
          <a:p>
            <a:pPr algn="ctr" eaLnBrk="1" fontAlgn="auto" hangingPunct="1">
              <a:spcBef>
                <a:spcPct val="0"/>
              </a:spcBef>
              <a:spcAft>
                <a:spcPct val="0"/>
              </a:spcAft>
              <a:defRPr/>
            </a:pPr>
            <a:r>
              <a:rPr lang="en-US" altLang="zh-CN" sz="54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rPr>
              <a:t>Structure </a:t>
            </a:r>
            <a:endParaRPr lang="zh-CN" altLang="en-US" sz="54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图片 5" descr="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061" y="907641"/>
            <a:ext cx="5524217" cy="3829018"/>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7141828" y="879305"/>
            <a:ext cx="3917111" cy="4524315"/>
          </a:xfrm>
          <a:prstGeom prst="rect">
            <a:avLst/>
          </a:prstGeom>
          <a:noFill/>
        </p:spPr>
        <p:txBody>
          <a:bodyPr wrap="square" rtlCol="0">
            <a:spAutoFit/>
          </a:bodyPr>
          <a:lstStyle/>
          <a:p>
            <a:pPr marL="342900" indent="-342900">
              <a:buFont typeface="Arial" panose="020B0604020202020204" pitchFamily="34" charset="0"/>
              <a:buChar char="•"/>
            </a:pPr>
            <a:r>
              <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the set-up</a:t>
            </a:r>
            <a:endPar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Wingdings" panose="05000000000000000000" pitchFamily="2" charset="2"/>
              <a:buChar char="ü"/>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who</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Wingdings" panose="05000000000000000000" pitchFamily="2" charset="2"/>
              <a:buChar char="ü"/>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what</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Wingdings" panose="05000000000000000000" pitchFamily="2" charset="2"/>
              <a:buChar char="ü"/>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where</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the conflict</a:t>
            </a:r>
            <a:endPar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Wingdings" panose="05000000000000000000" pitchFamily="2" charset="2"/>
              <a:buChar char="ü"/>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a challenge or difficulty </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the conclusion</a:t>
            </a:r>
            <a:endParaRPr lang="en-US" altLang="zh-CN" sz="32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Wingdings" panose="05000000000000000000" pitchFamily="2" charset="2"/>
              <a:buChar char="ü"/>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the end of the story </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69" y="4913353"/>
            <a:ext cx="2819400" cy="1876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5825300"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 Read for the details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815912" y="1276631"/>
            <a:ext cx="10947722" cy="4524315"/>
          </a:xfrm>
          <a:prstGeom prst="rect">
            <a:avLst/>
          </a:prstGeom>
        </p:spPr>
        <p:txBody>
          <a:bodyPr wrap="square">
            <a:spAutoFit/>
          </a:bodyPr>
          <a:lstStyle/>
          <a:p>
            <a:r>
              <a:rPr lang="en-US" altLang="zh-CN" sz="3200" b="1" dirty="0">
                <a:latin typeface="Times New Roman" panose="02020603050405020304" pitchFamily="18" charset="0"/>
                <a:cs typeface="Times New Roman" panose="02020603050405020304" pitchFamily="18" charset="0"/>
              </a:rPr>
              <a:t>1 Part1: Who were the people involved?   What happened?  Where did it happen?</a:t>
            </a:r>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 </a:t>
            </a:r>
            <a:endParaRPr lang="en-US" altLang="zh-CN" sz="3200" b="1" dirty="0">
              <a:latin typeface="Times New Roman" panose="02020603050405020304" pitchFamily="18" charset="0"/>
              <a:cs typeface="Times New Roman" panose="02020603050405020304" pitchFamily="18" charset="0"/>
            </a:endParaRPr>
          </a:p>
          <a:p>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2 Part 2: What did Chen Wei do? </a:t>
            </a:r>
            <a:endParaRPr lang="en-US" altLang="zh-CN" sz="3200" b="1" dirty="0">
              <a:latin typeface="Times New Roman" panose="02020603050405020304" pitchFamily="18" charset="0"/>
              <a:cs typeface="Times New Roman" panose="02020603050405020304" pitchFamily="18" charset="0"/>
            </a:endParaRPr>
          </a:p>
          <a:p>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3 Part 3: How does the story end?</a:t>
            </a:r>
            <a:endParaRPr lang="en-US" altLang="zh-CN" sz="3200" b="1" dirty="0">
              <a:latin typeface="Times New Roman" panose="02020603050405020304" pitchFamily="18" charset="0"/>
              <a:cs typeface="Times New Roman" panose="02020603050405020304" pitchFamily="18" charset="0"/>
            </a:endParaRPr>
          </a:p>
          <a:p>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4 What purpose does the quote at the end of the essay serve?</a:t>
            </a:r>
            <a:endParaRPr lang="zh-CN" altLang="en-US" sz="3200" b="1" dirty="0">
              <a:latin typeface="Times New Roman" panose="02020603050405020304" pitchFamily="18" charset="0"/>
              <a:cs typeface="Times New Roman" panose="02020603050405020304" pitchFamily="18" charset="0"/>
            </a:endParaRPr>
          </a:p>
        </p:txBody>
      </p:sp>
      <p:sp>
        <p:nvSpPr>
          <p:cNvPr id="4" name="TextBox 2"/>
          <p:cNvSpPr txBox="1"/>
          <p:nvPr/>
        </p:nvSpPr>
        <p:spPr>
          <a:xfrm>
            <a:off x="924565" y="2117722"/>
            <a:ext cx="11039061" cy="1077218"/>
          </a:xfrm>
          <a:prstGeom prst="rect">
            <a:avLst/>
          </a:prstGeom>
          <a:noFill/>
        </p:spPr>
        <p:txBody>
          <a:bodyPr wrap="square" rtlCol="0">
            <a:spAutoFit/>
          </a:bodyPr>
          <a:lstStyle/>
          <a:p>
            <a:r>
              <a:rPr lang="en-US" altLang="zh-CN" sz="3200" dirty="0" err="1">
                <a:solidFill>
                  <a:srgbClr val="FF0000"/>
                </a:solidFill>
                <a:latin typeface="Times New Roman" panose="02020603050405020304" pitchFamily="18" charset="0"/>
                <a:cs typeface="Times New Roman" panose="02020603050405020304" pitchFamily="18" charset="0"/>
              </a:rPr>
              <a:t>ChenWei</a:t>
            </a:r>
            <a:r>
              <a:rPr lang="en-US" altLang="zh-CN" sz="3200" dirty="0">
                <a:solidFill>
                  <a:srgbClr val="FF0000"/>
                </a:solidFill>
                <a:latin typeface="Times New Roman" panose="02020603050405020304" pitchFamily="18" charset="0"/>
                <a:cs typeface="Times New Roman" panose="02020603050405020304" pitchFamily="18" charset="0"/>
              </a:rPr>
              <a:t>, a high school student in Beijing, had his dinner interrupted by a person who was chocked.</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5" name="TextBox 3"/>
          <p:cNvSpPr txBox="1"/>
          <p:nvPr/>
        </p:nvSpPr>
        <p:spPr>
          <a:xfrm>
            <a:off x="967408" y="3612914"/>
            <a:ext cx="10573222" cy="58477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He called the ambulance and do the Heimlich </a:t>
            </a:r>
            <a:r>
              <a:rPr lang="en-US" altLang="zh-CN" sz="3200" dirty="0" err="1">
                <a:solidFill>
                  <a:srgbClr val="FF0000"/>
                </a:solidFill>
                <a:latin typeface="Times New Roman" panose="02020603050405020304" pitchFamily="18" charset="0"/>
                <a:cs typeface="Times New Roman" panose="02020603050405020304" pitchFamily="18" charset="0"/>
              </a:rPr>
              <a:t>manoeuvre</a:t>
            </a:r>
            <a:r>
              <a:rPr lang="en-US" altLang="zh-CN" sz="3200" dirty="0">
                <a:solidFill>
                  <a:srgbClr val="FF0000"/>
                </a:solidFill>
                <a:latin typeface="Times New Roman" panose="02020603050405020304" pitchFamily="18" charset="0"/>
                <a:cs typeface="Times New Roman" panose="02020603050405020304" pitchFamily="18" charset="0"/>
              </a:rPr>
              <a:t>.</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6" name="TextBox 4"/>
          <p:cNvSpPr txBox="1"/>
          <p:nvPr/>
        </p:nvSpPr>
        <p:spPr>
          <a:xfrm>
            <a:off x="967408" y="5777994"/>
            <a:ext cx="5552434" cy="58477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A conclusion for the whole story.</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Box 5"/>
          <p:cNvSpPr txBox="1"/>
          <p:nvPr/>
        </p:nvSpPr>
        <p:spPr>
          <a:xfrm>
            <a:off x="877335" y="4677301"/>
            <a:ext cx="7129414" cy="584775"/>
          </a:xfrm>
          <a:prstGeom prst="rect">
            <a:avLst/>
          </a:prstGeom>
          <a:noFill/>
        </p:spPr>
        <p:txBody>
          <a:bodyPr wrap="square" rtlCol="0">
            <a:spAutoFit/>
          </a:bodyPr>
          <a:lstStyle/>
          <a:p>
            <a:r>
              <a:rPr lang="en-US" altLang="zh-CN" sz="3200" dirty="0">
                <a:solidFill>
                  <a:srgbClr val="FF0000"/>
                </a:solidFill>
                <a:latin typeface="Times New Roman" panose="02020603050405020304" pitchFamily="18" charset="0"/>
                <a:cs typeface="Times New Roman" panose="02020603050405020304" pitchFamily="18" charset="0"/>
              </a:rPr>
              <a:t>The chocked person was saved in time</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815912" y="691856"/>
            <a:ext cx="11035749" cy="584775"/>
          </a:xfrm>
          <a:prstGeom prst="rect">
            <a:avLst/>
          </a:prstGeom>
          <a:noFill/>
        </p:spPr>
        <p:txBody>
          <a:bodyPr wrap="square">
            <a:spAutoFit/>
          </a:bodyPr>
          <a:lstStyle/>
          <a:p>
            <a:r>
              <a:rPr lang="en-US" altLang="zh-CN" sz="3200" b="1" dirty="0">
                <a:solidFill>
                  <a:schemeClr val="accent6">
                    <a:lumMod val="50000"/>
                  </a:schemeClr>
                </a:solidFill>
                <a:latin typeface="Times New Roman" panose="02020603050405020304" pitchFamily="18" charset="0"/>
                <a:cs typeface="Times New Roman" panose="02020603050405020304" pitchFamily="18" charset="0"/>
              </a:rPr>
              <a:t>3 Reread the article, and then answer the questions below. </a:t>
            </a:r>
            <a:endParaRPr lang="en-US" altLang="zh-CN"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6672793"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Read for the language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99360" y="1266702"/>
            <a:ext cx="10595159" cy="1015663"/>
          </a:xfrm>
          <a:prstGeom prst="rect">
            <a:avLst/>
          </a:prstGeom>
          <a:noFill/>
        </p:spPr>
        <p:txBody>
          <a:bodyPr wrap="square">
            <a:spAutoFit/>
          </a:bodyPr>
          <a:lstStyle/>
          <a:p>
            <a:r>
              <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rPr>
              <a:t>Reading Activity: Read for the language.</a:t>
            </a:r>
            <a:endPar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8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Read again and underline the language for describing actions.</a:t>
            </a:r>
            <a:endParaRPr lang="zh-CN" altLang="en-US"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887396" y="2644170"/>
            <a:ext cx="6421749" cy="1569660"/>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to introduce the emergency</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to perform Heimlich </a:t>
            </a:r>
            <a:r>
              <a:rPr lang="en-US" altLang="zh-CN" sz="3200" dirty="0" err="1">
                <a:latin typeface="Times New Roman" panose="02020603050405020304" pitchFamily="18" charset="0"/>
                <a:ea typeface="华文楷体" panose="02010600040101010101" pitchFamily="2" charset="-122"/>
                <a:cs typeface="Times New Roman" panose="02020603050405020304" pitchFamily="18" charset="0"/>
              </a:rPr>
              <a:t>manoeuvre</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to perform first aid on children</a:t>
            </a:r>
            <a:endParaRPr lang="zh-CN" altLang="en-US" sz="3200"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642861" y="4475528"/>
            <a:ext cx="2590800" cy="1692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5750" t="6018" r="6183" b="11046"/>
          <a:stretch>
            <a:fillRect/>
          </a:stretch>
        </p:blipFill>
        <p:spPr>
          <a:xfrm>
            <a:off x="358141" y="770702"/>
            <a:ext cx="2712720" cy="2538987"/>
          </a:xfrm>
          <a:prstGeom prst="rect">
            <a:avLst/>
          </a:prstGeom>
        </p:spPr>
      </p:pic>
      <p:sp>
        <p:nvSpPr>
          <p:cNvPr id="2" name="文本框 9"/>
          <p:cNvSpPr txBox="1">
            <a:spLocks noChangeArrowheads="1"/>
          </p:cNvSpPr>
          <p:nvPr/>
        </p:nvSpPr>
        <p:spPr bwMode="auto">
          <a:xfrm>
            <a:off x="3810060" y="1587786"/>
            <a:ext cx="4414991" cy="807913"/>
          </a:xfrm>
          <a:prstGeom prst="rect">
            <a:avLst/>
          </a:prstGeom>
          <a:noFill/>
          <a:ln w="9525">
            <a:noFill/>
            <a:miter lim="800000"/>
          </a:ln>
        </p:spPr>
        <p:txBody>
          <a:bodyPr wrap="none" lIns="68580" tIns="34290" rIns="68580" bIns="34290">
            <a:spAutoFit/>
          </a:bodyPr>
          <a:lstStyle/>
          <a:p>
            <a:r>
              <a:rPr lang="en-US" altLang="zh-CN"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Century Gothic" panose="020B0502020202020204" pitchFamily="34" charset="0"/>
              </a:rPr>
              <a:t>Unit 5  First Aid</a:t>
            </a:r>
            <a:endParaRPr lang="zh-CN" altLang="en-US"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Century Gothic" panose="020B0502020202020204" pitchFamily="34" charset="0"/>
            </a:endParaRPr>
          </a:p>
        </p:txBody>
      </p:sp>
      <p:sp>
        <p:nvSpPr>
          <p:cNvPr id="3" name="Text Box 5"/>
          <p:cNvSpPr txBox="1">
            <a:spLocks noChangeArrowheads="1"/>
          </p:cNvSpPr>
          <p:nvPr/>
        </p:nvSpPr>
        <p:spPr bwMode="auto">
          <a:xfrm>
            <a:off x="2221059" y="2852688"/>
            <a:ext cx="7917522" cy="1152623"/>
          </a:xfrm>
          <a:prstGeom prst="rect">
            <a:avLst/>
          </a:prstGeom>
          <a:noFill/>
          <a:ln>
            <a:noFill/>
          </a:ln>
        </p:spPr>
        <p:txBody>
          <a:bodyPr wrap="square" lIns="68580" tIns="34290" rIns="68580" bIns="34290">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buNone/>
              <a:defRPr/>
            </a:pPr>
            <a:r>
              <a:rPr lang="en-US" altLang="zh-CN" b="1" dirty="0">
                <a:latin typeface="Times New Roman" panose="02020603050405020304" pitchFamily="18" charset="0"/>
                <a:cs typeface="Times New Roman" panose="02020603050405020304" pitchFamily="18" charset="0"/>
              </a:rPr>
              <a:t>Using Language(2) Reading for Writing</a:t>
            </a:r>
            <a:r>
              <a:rPr lang="zh-CN" altLang="en-US" b="1" dirty="0">
                <a:latin typeface="Times New Roman" panose="02020603050405020304" pitchFamily="18" charset="0"/>
                <a:cs typeface="Times New Roman" panose="02020603050405020304" pitchFamily="18" charset="0"/>
              </a:rPr>
              <a:t>：</a:t>
            </a:r>
            <a:endParaRPr lang="en-US" altLang="zh-CN" b="1" dirty="0">
              <a:latin typeface="Times New Roman" panose="02020603050405020304" pitchFamily="18" charset="0"/>
              <a:cs typeface="Times New Roman" panose="02020603050405020304" pitchFamily="18" charset="0"/>
            </a:endParaRPr>
          </a:p>
          <a:p>
            <a:pPr algn="ctr">
              <a:buNone/>
              <a:defRPr/>
            </a:pPr>
            <a:r>
              <a:rPr lang="en-US" altLang="zh-CN" b="1" dirty="0">
                <a:latin typeface="Times New Roman" panose="02020603050405020304" pitchFamily="18" charset="0"/>
                <a:cs typeface="Times New Roman" panose="02020603050405020304" pitchFamily="18" charset="0"/>
              </a:rPr>
              <a:t> share your story about providing first aid</a:t>
            </a:r>
            <a:endParaRPr lang="en-US" altLang="zh-CN"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4229130" y="4667040"/>
            <a:ext cx="3733739" cy="706755"/>
          </a:xfrm>
          <a:prstGeom prst="rect">
            <a:avLst/>
          </a:prstGeom>
          <a:noFill/>
        </p:spPr>
        <p:txBody>
          <a:bodyPr wrap="square" rtlCol="0">
            <a:spAutoFit/>
          </a:bodyPr>
          <a:lstStyle/>
          <a:p>
            <a:pPr algn="ctr"/>
            <a:endParaRPr lang="en-US" altLang="zh-CN" sz="2000" b="1"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a:p>
            <a:pPr algn="ctr"/>
            <a:r>
              <a:rPr lang="zh-CN" altLang="en-US" sz="2000" b="1"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杭州二中许丽君</a:t>
            </a:r>
            <a:endParaRPr lang="zh-CN" altLang="en-US" sz="2000" b="1"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5961" y="4528868"/>
            <a:ext cx="2590800" cy="1692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6494373"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Read for the language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01026" y="921882"/>
            <a:ext cx="10104506" cy="1015663"/>
          </a:xfrm>
          <a:prstGeom prst="rect">
            <a:avLst/>
          </a:prstGeom>
          <a:noFill/>
        </p:spPr>
        <p:txBody>
          <a:bodyPr wrap="square">
            <a:spAutoFit/>
          </a:bodyPr>
          <a:lstStyle/>
          <a:p>
            <a:r>
              <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rPr>
              <a:t>Reading Activity: Read for the language.</a:t>
            </a:r>
            <a:endPar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8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Read again and underline the language for describing actions.</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799885" y="4186008"/>
            <a:ext cx="9526143" cy="1815882"/>
          </a:xfrm>
          <a:prstGeom prst="rect">
            <a:avLst/>
          </a:prstGeom>
          <a:noFill/>
        </p:spPr>
        <p:txBody>
          <a:bodyPr wrap="square" rtlCol="0">
            <a:spAutoFit/>
          </a:bodyPr>
          <a:lstStyle/>
          <a:p>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to perform Heimlich </a:t>
            </a:r>
            <a:r>
              <a:rPr lang="en-US" altLang="zh-CN" sz="2800" b="1" dirty="0" err="1">
                <a:latin typeface="Times New Roman" panose="02020603050405020304" pitchFamily="18" charset="0"/>
                <a:ea typeface="华文楷体" panose="02010600040101010101" pitchFamily="2" charset="-122"/>
                <a:cs typeface="Times New Roman" panose="02020603050405020304" pitchFamily="18" charset="0"/>
              </a:rPr>
              <a:t>manoeuvre</a:t>
            </a:r>
            <a:endParaRPr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make sure that the victim is really choking</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stand behind him; wrap your arms around his waist; </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make a fist; place it in the upper part of his stomach; </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文本框 6"/>
          <p:cNvSpPr txBox="1"/>
          <p:nvPr/>
        </p:nvSpPr>
        <p:spPr>
          <a:xfrm>
            <a:off x="812538" y="2098079"/>
            <a:ext cx="7679049" cy="1815882"/>
          </a:xfrm>
          <a:prstGeom prst="rect">
            <a:avLst/>
          </a:prstGeom>
          <a:noFill/>
        </p:spPr>
        <p:txBody>
          <a:bodyPr wrap="square" rtlCol="0">
            <a:spAutoFit/>
          </a:bodyPr>
          <a:lstStyle/>
          <a:p>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to introduce the emergency</a:t>
            </a:r>
            <a:endParaRPr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choke on some steak; </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hold his throat with his face turning red; </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help his desperate friend to his feet.</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0" y="139148"/>
            <a:ext cx="6918119"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Read for the language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801386" y="1852624"/>
            <a:ext cx="8777512" cy="1815882"/>
          </a:xfrm>
          <a:prstGeom prst="rect">
            <a:avLst/>
          </a:prstGeom>
          <a:noFill/>
        </p:spPr>
        <p:txBody>
          <a:bodyPr wrap="square" rtlCol="0">
            <a:spAutoFit/>
          </a:bodyPr>
          <a:lstStyle/>
          <a:p>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to perform Heimlich </a:t>
            </a:r>
            <a:r>
              <a:rPr lang="en-US" altLang="zh-CN" sz="2800" b="1" dirty="0" err="1">
                <a:latin typeface="Times New Roman" panose="02020603050405020304" pitchFamily="18" charset="0"/>
                <a:ea typeface="华文楷体" panose="02010600040101010101" pitchFamily="2" charset="-122"/>
                <a:cs typeface="Times New Roman" panose="02020603050405020304" pitchFamily="18" charset="0"/>
              </a:rPr>
              <a:t>manoeuvre</a:t>
            </a:r>
            <a:endParaRPr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grab your fist with your other hand tightly; </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push up and into his stomach in one motion;</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continue doing this until the obstruction is forced out.</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文本框 3"/>
          <p:cNvSpPr txBox="1"/>
          <p:nvPr/>
        </p:nvSpPr>
        <p:spPr>
          <a:xfrm>
            <a:off x="801386" y="3902796"/>
            <a:ext cx="8933629" cy="2246769"/>
          </a:xfrm>
          <a:prstGeom prst="rect">
            <a:avLst/>
          </a:prstGeom>
          <a:noFill/>
        </p:spPr>
        <p:txBody>
          <a:bodyPr wrap="square" rtlCol="0">
            <a:spAutoFit/>
          </a:bodyPr>
          <a:lstStyle/>
          <a:p>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to perform first aid on children</a:t>
            </a:r>
            <a:endParaRPr lang="en-US" altLang="zh-CN" sz="2800" b="1"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lay the child face down on your lap with the head lower than the rest of his body;</a:t>
            </a:r>
            <a:endPar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Arial" panose="020B0604020202020204" pitchFamily="34" charset="0"/>
              <a:buChar char="•"/>
            </a:pPr>
            <a:r>
              <a:rPr lang="en-US" altLang="zh-CN"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rPr>
              <a:t>give firm slaps to his upper back until he can breathe again. </a:t>
            </a:r>
            <a:endParaRPr lang="zh-CN" altLang="en-US" sz="2800" b="1" dirty="0">
              <a:solidFill>
                <a:srgbClr val="1784AD"/>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622968" y="719816"/>
            <a:ext cx="10104506" cy="1015663"/>
          </a:xfrm>
          <a:prstGeom prst="rect">
            <a:avLst/>
          </a:prstGeom>
          <a:noFill/>
        </p:spPr>
        <p:txBody>
          <a:bodyPr wrap="square">
            <a:spAutoFit/>
          </a:bodyPr>
          <a:lstStyle/>
          <a:p>
            <a:r>
              <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rPr>
              <a:t>Reading Activity: Read for the language.</a:t>
            </a:r>
            <a:endPar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28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Read again and underline the language for describing actions.</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7305" y="172601"/>
            <a:ext cx="1018542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r>
              <a:rPr lang="zh-CN" altLang="en-US" sz="2800" b="1" dirty="0">
                <a:solidFill>
                  <a:srgbClr val="FF0000"/>
                </a:solidFill>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summarize the structure and language features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848921" y="1140063"/>
            <a:ext cx="8642194" cy="5016758"/>
          </a:xfrm>
          <a:prstGeom prst="rect">
            <a:avLst/>
          </a:prstGeom>
          <a:noFill/>
        </p:spPr>
        <p:txBody>
          <a:bodyPr wrap="square" rtlCol="0">
            <a:spAutoFit/>
          </a:bodyPr>
          <a:lstStyle/>
          <a:p>
            <a:r>
              <a:rPr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The structure of narrative essays:</a:t>
            </a:r>
            <a:endParaRPr lang="en-US" altLang="zh-CN" sz="3200" b="1"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the set-up: who, what, and where.</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the conflict: a challenge or difficulty.</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the conclusion: the end of the story.</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Language features of narrative essays:</a:t>
            </a:r>
            <a:endParaRPr lang="en-US" altLang="zh-CN" sz="3200" b="1"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clear and concise;</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written in the first person or third person;</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written in active voice;</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Font typeface="Arial" panose="020B0604020202020204" pitchFamily="34" charset="0"/>
              <a:buChar char="•"/>
            </a:pPr>
            <a:r>
              <a:rPr lang="en-US" altLang="zh-CN" sz="3200" dirty="0">
                <a:latin typeface="Times New Roman" panose="02020603050405020304" pitchFamily="18" charset="0"/>
                <a:ea typeface="华文楷体" panose="02010600040101010101" pitchFamily="2" charset="-122"/>
                <a:cs typeface="Times New Roman" panose="02020603050405020304" pitchFamily="18" charset="0"/>
              </a:rPr>
              <a:t>informal words and phrases.</a:t>
            </a:r>
            <a:endParaRPr lang="en-US" altLang="zh-CN" sz="3200"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140560" y="2532727"/>
            <a:ext cx="1744997" cy="1231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Vertical)">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inVertical)">
                                      <p:cBhvr>
                                        <p:cTn id="54" dur="500"/>
                                        <p:tgtEl>
                                          <p:spTgt spid="3">
                                            <p:txEl>
                                              <p:pRg st="9" end="9"/>
                                            </p:txEl>
                                          </p:spTgt>
                                        </p:tgtEl>
                                      </p:cBhvr>
                                    </p:animEffect>
                                  </p:childTnLst>
                                </p:cTn>
                              </p:par>
                              <p:par>
                                <p:cTn id="55" presetID="14" presetClass="entr" presetSubtype="1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randombar(horizont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59814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Post-Reading: Writing Activity: </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31617" y="2589232"/>
            <a:ext cx="10943710" cy="3046988"/>
          </a:xfrm>
          <a:prstGeom prst="rect">
            <a:avLst/>
          </a:prstGeom>
          <a:noFill/>
        </p:spPr>
        <p:txBody>
          <a:bodyPr wrap="square" rtlCol="0">
            <a:spAutoFit/>
          </a:bodyPr>
          <a:lstStyle/>
          <a:p>
            <a:pPr marL="457200" indent="-457200">
              <a:buFontTx/>
              <a:buAutoNum type="arabicPeriod"/>
            </a:pPr>
            <a:r>
              <a:rPr lang="en-US" altLang="zh-CN" sz="32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Recall your experiences of giving first aid in an emergency. If you have never had any experiences, share stories you have read or heard about, or think up a situation. </a:t>
            </a:r>
            <a:endParaRPr lang="en-US" altLang="zh-CN" sz="32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Tx/>
              <a:buAutoNum type="arabicPeriod"/>
            </a:pPr>
            <a:r>
              <a:rPr lang="en-US" altLang="zh-CN" sz="32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Write an outline of the three parts in your story. Then think of a good quote to sum things up.</a:t>
            </a:r>
            <a:endParaRPr lang="en-US" altLang="zh-CN" sz="32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Tx/>
              <a:buAutoNum type="arabicPeriod"/>
            </a:pPr>
            <a:r>
              <a:rPr lang="en-US" altLang="zh-CN" sz="32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Write your narrative essay. </a:t>
            </a:r>
            <a:endParaRPr lang="en-US" altLang="zh-CN" sz="3200"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文本框 3"/>
          <p:cNvSpPr txBox="1"/>
          <p:nvPr/>
        </p:nvSpPr>
        <p:spPr>
          <a:xfrm>
            <a:off x="994512" y="840970"/>
            <a:ext cx="9030434" cy="1569660"/>
          </a:xfrm>
          <a:prstGeom prst="rect">
            <a:avLst/>
          </a:prstGeom>
          <a:noFill/>
        </p:spPr>
        <p:txBody>
          <a:bodyPr wrap="square">
            <a:spAutoFit/>
          </a:bodyPr>
          <a:lstStyle/>
          <a:p>
            <a:r>
              <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rPr>
              <a:t>Writing Activity: </a:t>
            </a:r>
            <a:endPar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sz="32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Use what you have learnt to write a narrative essay that shares a story about providing first aid.</a:t>
            </a:r>
            <a:endParaRPr lang="zh-CN" altLang="en-US" sz="32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5862099"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Writing: write a narrative essay</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表格 7"/>
          <p:cNvGraphicFramePr>
            <a:graphicFrameLocks noGrp="1"/>
          </p:cNvGraphicFramePr>
          <p:nvPr/>
        </p:nvGraphicFramePr>
        <p:xfrm>
          <a:off x="1849229" y="2416219"/>
          <a:ext cx="7687055" cy="2590800"/>
        </p:xfrm>
        <a:graphic>
          <a:graphicData uri="http://schemas.openxmlformats.org/drawingml/2006/table">
            <a:tbl>
              <a:tblPr firstRow="1" bandRow="1"/>
              <a:tblGrid>
                <a:gridCol w="1290319"/>
                <a:gridCol w="3384516"/>
                <a:gridCol w="3012220"/>
              </a:tblGrid>
              <a:tr h="370840">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endParaRPr lang="zh-CN" altLang="en-US" sz="2000" b="1"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algn="ctr"/>
                      <a:r>
                        <a:rPr lang="en-US" altLang="zh-CN"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Questions </a:t>
                      </a:r>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algn="ctr"/>
                      <a:r>
                        <a:rPr lang="en-US" altLang="zh-CN"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Key words</a:t>
                      </a:r>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r>
                        <a:rPr lang="en-US" altLang="zh-CN" sz="2800" b="1">
                          <a:latin typeface="Times New Roman" panose="02020603050405020304" pitchFamily="18" charset="0"/>
                          <a:cs typeface="Times New Roman" panose="02020603050405020304" pitchFamily="18" charset="0"/>
                        </a:rPr>
                        <a:t>Part 1 </a:t>
                      </a:r>
                      <a:endParaRPr lang="zh-CN" altLang="en-US" sz="2800" b="1">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algn="ctr"/>
                      <a:r>
                        <a:rPr lang="en-US" altLang="zh-CN"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Who? What? Where?</a:t>
                      </a:r>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endParaRPr lang="zh-CN" altLang="en-US" sz="2800" b="1" kern="12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r>
                        <a:rPr lang="en-US" altLang="zh-CN" sz="2800" b="1">
                          <a:latin typeface="Times New Roman" panose="02020603050405020304" pitchFamily="18" charset="0"/>
                          <a:cs typeface="Times New Roman" panose="02020603050405020304" pitchFamily="18" charset="0"/>
                        </a:rPr>
                        <a:t>Part 2</a:t>
                      </a:r>
                      <a:endParaRPr lang="zh-CN" altLang="en-US" sz="2800" b="1">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algn="ctr"/>
                      <a:r>
                        <a:rPr lang="en-US" altLang="zh-CN"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The process?</a:t>
                      </a:r>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r>
                        <a:rPr lang="en-US" altLang="zh-CN" sz="2800" b="1">
                          <a:latin typeface="Times New Roman" panose="02020603050405020304" pitchFamily="18" charset="0"/>
                          <a:cs typeface="Times New Roman" panose="02020603050405020304" pitchFamily="18" charset="0"/>
                        </a:rPr>
                        <a:t>Part 3</a:t>
                      </a:r>
                      <a:endParaRPr lang="zh-CN" altLang="en-US" sz="2800" b="1">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algn="ctr"/>
                      <a:r>
                        <a:rPr lang="en-US" altLang="zh-CN"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The end</a:t>
                      </a:r>
                      <a:r>
                        <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r>
                        <a:rPr lang="en-US" altLang="zh-CN" sz="2800" b="1">
                          <a:latin typeface="Times New Roman" panose="02020603050405020304" pitchFamily="18" charset="0"/>
                          <a:cs typeface="Times New Roman" panose="02020603050405020304" pitchFamily="18" charset="0"/>
                        </a:rPr>
                        <a:t>Part 4</a:t>
                      </a:r>
                      <a:endParaRPr lang="zh-CN" altLang="en-US" sz="2800" b="1">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algn="ctr"/>
                      <a:r>
                        <a:rPr lang="en-US" altLang="zh-CN"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Any</a:t>
                      </a:r>
                      <a:r>
                        <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comments?</a:t>
                      </a:r>
                      <a:r>
                        <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endParaRPr lang="zh-CN" altLang="en-US" sz="2800" b="1" kern="120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endParaRPr lang="zh-CN" altLang="en-US" sz="2800" b="1" kern="12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4" name="文本框 3"/>
          <p:cNvSpPr txBox="1"/>
          <p:nvPr/>
        </p:nvSpPr>
        <p:spPr>
          <a:xfrm>
            <a:off x="689501" y="1246906"/>
            <a:ext cx="10985825" cy="584775"/>
          </a:xfrm>
          <a:prstGeom prst="rect">
            <a:avLst/>
          </a:prstGeom>
          <a:noFill/>
        </p:spPr>
        <p:txBody>
          <a:bodyPr wrap="square">
            <a:spAutoFit/>
          </a:bodyPr>
          <a:lstStyle/>
          <a:p>
            <a:r>
              <a:rPr lang="en-US" altLang="zh-CN" sz="3200" b="1" dirty="0">
                <a:solidFill>
                  <a:srgbClr val="1784AD"/>
                </a:solidFill>
                <a:latin typeface="Times New Roman" panose="02020603050405020304" pitchFamily="18" charset="0"/>
                <a:ea typeface="黑体" panose="02010609060101010101" pitchFamily="49" charset="-122"/>
                <a:cs typeface="Times New Roman" panose="02020603050405020304" pitchFamily="18" charset="0"/>
              </a:rPr>
              <a:t>Pre-writing Activity: Brainstorm and decide the content.</a:t>
            </a:r>
            <a:endParaRPr lang="zh-CN" altLang="en-US" sz="3200" b="1" dirty="0">
              <a:solidFill>
                <a:srgbClr val="1784AD"/>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842260" y="5170742"/>
            <a:ext cx="1713409" cy="14596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Writing: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5" name="组合 4"/>
          <p:cNvGrpSpPr/>
          <p:nvPr/>
        </p:nvGrpSpPr>
        <p:grpSpPr>
          <a:xfrm>
            <a:off x="3457369" y="236174"/>
            <a:ext cx="2981531" cy="953878"/>
            <a:chOff x="2047164" y="442633"/>
            <a:chExt cx="4390562" cy="1533701"/>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47164" y="442633"/>
              <a:ext cx="4390562" cy="1533701"/>
            </a:xfrm>
            <a:prstGeom prst="rect">
              <a:avLst/>
            </a:prstGeom>
          </p:spPr>
        </p:pic>
        <p:sp>
          <p:nvSpPr>
            <p:cNvPr id="7" name="文本框 6"/>
            <p:cNvSpPr txBox="1"/>
            <p:nvPr/>
          </p:nvSpPr>
          <p:spPr>
            <a:xfrm>
              <a:off x="3189027" y="953077"/>
              <a:ext cx="2906972" cy="816520"/>
            </a:xfrm>
            <a:prstGeom prst="rect">
              <a:avLst/>
            </a:prstGeom>
            <a:noFill/>
          </p:spPr>
          <p:txBody>
            <a:bodyPr wrap="square" rtlCol="0">
              <a:spAutoFit/>
            </a:bodyPr>
            <a:lstStyle/>
            <a:p>
              <a:r>
                <a:rPr lang="zh-CN" altLang="en-US" sz="2700" b="1">
                  <a:latin typeface="Times New Roman" panose="02020603050405020304" pitchFamily="18" charset="0"/>
                  <a:ea typeface="楷体" panose="02010609060101010101" pitchFamily="49" charset="-122"/>
                  <a:cs typeface="Times New Roman" panose="02020603050405020304" pitchFamily="18" charset="0"/>
                </a:rPr>
                <a:t>审题定调</a:t>
              </a:r>
              <a:endParaRPr lang="zh-CN" altLang="en-US" sz="2700" b="1">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8" name="矩形 7"/>
          <p:cNvSpPr/>
          <p:nvPr/>
        </p:nvSpPr>
        <p:spPr>
          <a:xfrm>
            <a:off x="853440" y="1078868"/>
            <a:ext cx="9410699" cy="2935286"/>
          </a:xfrm>
          <a:prstGeom prst="rect">
            <a:avLst/>
          </a:prstGeom>
          <a:solidFill>
            <a:schemeClr val="bg1">
              <a:alpha val="70000"/>
            </a:schemeClr>
          </a:solidFill>
          <a:ln w="38100">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p>
        </p:txBody>
      </p:sp>
      <p:sp>
        <p:nvSpPr>
          <p:cNvPr id="9" name="SubTopic"/>
          <p:cNvSpPr/>
          <p:nvPr/>
        </p:nvSpPr>
        <p:spPr>
          <a:xfrm>
            <a:off x="1492834" y="1253357"/>
            <a:ext cx="8131910" cy="2616114"/>
          </a:xfrm>
          <a:custGeom>
            <a:avLst/>
            <a:gdLst>
              <a:gd name="rtt" fmla="*/ 28500 h 216600"/>
              <a:gd name="rtb" fmla="*/ 203300 h 216600"/>
            </a:gdLst>
            <a:ahLst/>
            <a:cxnLst/>
            <a:rect l="l" t="rtt" r="r" b="rtb"/>
            <a:pathLst>
              <a:path w="858800" h="216600" stroke="0">
                <a:moveTo>
                  <a:pt x="0" y="0"/>
                </a:moveTo>
                <a:lnTo>
                  <a:pt x="858800" y="0"/>
                </a:lnTo>
                <a:lnTo>
                  <a:pt x="858800" y="216600"/>
                </a:lnTo>
                <a:lnTo>
                  <a:pt x="0" y="216600"/>
                </a:lnTo>
                <a:lnTo>
                  <a:pt x="0" y="0"/>
                </a:lnTo>
                <a:close/>
              </a:path>
              <a:path w="858800" h="216600" fill="none">
                <a:moveTo>
                  <a:pt x="0" y="216600"/>
                </a:moveTo>
                <a:lnTo>
                  <a:pt x="858800" y="216600"/>
                </a:lnTo>
              </a:path>
            </a:pathLst>
          </a:custGeom>
          <a:noFill/>
          <a:ln w="7600" cap="flat">
            <a:noFill/>
            <a:round/>
          </a:ln>
        </p:spPr>
        <p:txBody>
          <a:bodyPr wrap="square" lIns="0" tIns="0" rIns="0" bIns="0" rtlCol="0" anchor="ctr"/>
          <a:lstStyle/>
          <a:p>
            <a:pPr>
              <a:lnSpc>
                <a:spcPct val="200000"/>
              </a:lnSpc>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写一篇关于急救的记叙文，应注意：</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按时间发生的</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顺序</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来写；</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需要一些必要的</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连接词</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把实施急救的步骤连贯起来</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 时态以</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过去时</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为主。</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gn="ctr"/>
            <a:endParaRPr sz="28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609" y="3278013"/>
            <a:ext cx="1744997" cy="1231340"/>
          </a:xfrm>
          <a:prstGeom prst="rect">
            <a:avLst/>
          </a:prstGeom>
        </p:spPr>
      </p:pic>
      <p:grpSp>
        <p:nvGrpSpPr>
          <p:cNvPr id="11" name="组合 10"/>
          <p:cNvGrpSpPr/>
          <p:nvPr/>
        </p:nvGrpSpPr>
        <p:grpSpPr>
          <a:xfrm>
            <a:off x="3319669" y="3899130"/>
            <a:ext cx="3292922" cy="917438"/>
            <a:chOff x="2047164" y="442633"/>
            <a:chExt cx="4390562" cy="1533701"/>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47164" y="442633"/>
              <a:ext cx="4390562" cy="1533701"/>
            </a:xfrm>
            <a:prstGeom prst="rect">
              <a:avLst/>
            </a:prstGeom>
          </p:spPr>
        </p:pic>
        <p:sp>
          <p:nvSpPr>
            <p:cNvPr id="13" name="文本框 12"/>
            <p:cNvSpPr txBox="1"/>
            <p:nvPr/>
          </p:nvSpPr>
          <p:spPr>
            <a:xfrm>
              <a:off x="3189026" y="953076"/>
              <a:ext cx="2906973" cy="677108"/>
            </a:xfrm>
            <a:prstGeom prst="rect">
              <a:avLst/>
            </a:prstGeom>
            <a:noFill/>
          </p:spPr>
          <p:txBody>
            <a:bodyPr wrap="square" rtlCol="0">
              <a:spAutoFit/>
            </a:bodyPr>
            <a:lstStyle/>
            <a:p>
              <a:r>
                <a:rPr lang="zh-CN" altLang="en-US" sz="2700" b="1" dirty="0">
                  <a:latin typeface="Times New Roman" panose="02020603050405020304" pitchFamily="18" charset="0"/>
                  <a:ea typeface="楷体" panose="02010609060101010101" pitchFamily="49" charset="-122"/>
                  <a:cs typeface="Times New Roman" panose="02020603050405020304" pitchFamily="18" charset="0"/>
                </a:rPr>
                <a:t>谋篇布局</a:t>
              </a:r>
              <a:endParaRPr lang="zh-CN" altLang="en-US" sz="2700" b="1" dirty="0">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15" name="SubTopic"/>
          <p:cNvSpPr/>
          <p:nvPr/>
        </p:nvSpPr>
        <p:spPr>
          <a:xfrm>
            <a:off x="1677086" y="4764914"/>
            <a:ext cx="8340523" cy="1558898"/>
          </a:xfrm>
          <a:custGeom>
            <a:avLst/>
            <a:gdLst>
              <a:gd name="rtt" fmla="*/ 28500 h 216600"/>
              <a:gd name="rtb" fmla="*/ 203300 h 216600"/>
            </a:gdLst>
            <a:ahLst/>
            <a:cxnLst/>
            <a:rect l="l" t="rtt" r="r" b="rtb"/>
            <a:pathLst>
              <a:path w="858800" h="216600" stroke="0">
                <a:moveTo>
                  <a:pt x="0" y="0"/>
                </a:moveTo>
                <a:lnTo>
                  <a:pt x="858800" y="0"/>
                </a:lnTo>
                <a:lnTo>
                  <a:pt x="858800" y="216600"/>
                </a:lnTo>
                <a:lnTo>
                  <a:pt x="0" y="216600"/>
                </a:lnTo>
                <a:lnTo>
                  <a:pt x="0" y="0"/>
                </a:lnTo>
                <a:close/>
              </a:path>
              <a:path w="858800" h="216600" fill="none">
                <a:moveTo>
                  <a:pt x="0" y="216600"/>
                </a:moveTo>
                <a:lnTo>
                  <a:pt x="858800" y="216600"/>
                </a:lnTo>
              </a:path>
            </a:pathLst>
          </a:custGeom>
          <a:noFill/>
          <a:ln w="7600" cap="flat">
            <a:noFill/>
            <a:round/>
          </a:ln>
        </p:spPr>
        <p:txBody>
          <a:bodyPr wrap="square" lIns="0" tIns="0" rIns="0" bIns="0" rtlCol="0" anchor="ctr"/>
          <a:lstStyle/>
          <a:p>
            <a:pPr fontAlgn="base">
              <a:lnSpc>
                <a:spcPct val="200000"/>
              </a:lnSpc>
              <a:spcBef>
                <a:spcPct val="0"/>
              </a:spcBef>
              <a:spcAft>
                <a:spcPct val="0"/>
              </a:spcAft>
            </a:pPr>
            <a:r>
              <a:rPr lang="en-US" altLang="zh-CN"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Part 1</a:t>
            </a:r>
            <a:r>
              <a:rPr lang="zh-CN" altLang="en-US"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：简述事件发生的</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背景</a:t>
            </a:r>
            <a:r>
              <a:rPr lang="zh-CN" altLang="en-US"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who</a:t>
            </a:r>
            <a:r>
              <a:rPr lang="zh-CN" altLang="en-US"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what and where</a:t>
            </a:r>
            <a:r>
              <a:rPr lang="zh-CN" altLang="en-US"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fontAlgn="base">
              <a:lnSpc>
                <a:spcPct val="200000"/>
              </a:lnSpc>
              <a:spcBef>
                <a:spcPct val="0"/>
              </a:spcBef>
              <a:spcAft>
                <a:spcPct val="0"/>
              </a:spcAft>
            </a:pPr>
            <a:r>
              <a:rPr lang="en-US" altLang="zh-CN"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Part 2</a:t>
            </a:r>
            <a:r>
              <a:rPr lang="zh-CN" altLang="en-US"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：细致描述实施急救的具体</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步骤</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fontAlgn="base">
              <a:lnSpc>
                <a:spcPct val="200000"/>
              </a:lnSpc>
              <a:spcBef>
                <a:spcPct val="0"/>
              </a:spcBef>
              <a:spcAft>
                <a:spcPct val="0"/>
              </a:spcAft>
            </a:pPr>
            <a:r>
              <a:rPr lang="en-US" altLang="zh-CN"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Part 3</a:t>
            </a:r>
            <a:r>
              <a:rPr lang="zh-CN" altLang="en-US" sz="28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总结经验教训</a:t>
            </a:r>
            <a:endParaRPr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left)">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Writing: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834247" y="766679"/>
            <a:ext cx="10408185" cy="2223942"/>
          </a:xfrm>
          <a:prstGeom prst="rect">
            <a:avLst/>
          </a:prstGeom>
          <a:noFill/>
        </p:spPr>
        <p:txBody>
          <a:bodyPr wrap="square" rtlCol="0">
            <a:spAutoFit/>
          </a:bodyPr>
          <a:lstStyle/>
          <a:p>
            <a:pPr>
              <a:lnSpc>
                <a:spcPct val="200000"/>
              </a:lnSpc>
            </a:pPr>
            <a:r>
              <a:rPr lang="en-US" altLang="zh-CN"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Part 1</a:t>
            </a:r>
            <a:r>
              <a:rPr lang="zh-CN" altLang="en-US"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：简述事件发生的背景（</a:t>
            </a:r>
            <a:r>
              <a:rPr lang="en-US" altLang="zh-CN"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who</a:t>
            </a:r>
            <a:r>
              <a:rPr lang="zh-CN" altLang="en-US"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what and where</a:t>
            </a:r>
            <a:r>
              <a:rPr lang="zh-CN" altLang="en-US"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1. One day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Mike</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 was studying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in his room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when he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heard a scream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from the kitchen.</a:t>
            </a:r>
            <a:endParaRPr lang="en-US" altLang="zh-CN"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2.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Chen Wei</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 a high school student in Beijing, had his dinner interrupted when he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heard someone screaming from another table.</a:t>
            </a:r>
            <a:endParaRPr lang="zh-CN"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6" name="组合 15"/>
          <p:cNvGrpSpPr/>
          <p:nvPr/>
        </p:nvGrpSpPr>
        <p:grpSpPr>
          <a:xfrm>
            <a:off x="2297775" y="531602"/>
            <a:ext cx="2822865" cy="546762"/>
            <a:chOff x="2047164" y="442633"/>
            <a:chExt cx="4390562" cy="1533701"/>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47164" y="442633"/>
              <a:ext cx="4390562" cy="1533701"/>
            </a:xfrm>
            <a:prstGeom prst="rect">
              <a:avLst/>
            </a:prstGeom>
          </p:spPr>
        </p:pic>
        <p:sp>
          <p:nvSpPr>
            <p:cNvPr id="18" name="文本框 17"/>
            <p:cNvSpPr txBox="1"/>
            <p:nvPr/>
          </p:nvSpPr>
          <p:spPr>
            <a:xfrm>
              <a:off x="3189026" y="618425"/>
              <a:ext cx="2906973" cy="1080319"/>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精彩开篇</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19" name="文本框 18"/>
          <p:cNvSpPr txBox="1"/>
          <p:nvPr/>
        </p:nvSpPr>
        <p:spPr>
          <a:xfrm>
            <a:off x="834247" y="3129682"/>
            <a:ext cx="10664333" cy="1704569"/>
          </a:xfrm>
          <a:prstGeom prst="rect">
            <a:avLst/>
          </a:prstGeom>
          <a:noFill/>
        </p:spPr>
        <p:txBody>
          <a:bodyPr wrap="square" rtlCol="0">
            <a:spAutoFit/>
          </a:bodyPr>
          <a:lstStyle/>
          <a:p>
            <a:pPr>
              <a:lnSpc>
                <a:spcPct val="150000"/>
              </a:lnSpc>
            </a:pPr>
            <a:r>
              <a:rPr lang="en-US" altLang="zh-CN"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Part 2</a:t>
            </a:r>
            <a:r>
              <a:rPr lang="zh-CN" altLang="en-US"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：细致描述实施急救的具体步骤</a:t>
            </a:r>
            <a:endParaRPr lang="zh-CN" altLang="en-US"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1.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First</a:t>
            </a:r>
            <a:r>
              <a:rPr lang="zh-CN" altLang="en-US"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he took off the clothes that his mother was wearing near the burns.</a:t>
            </a:r>
            <a:endParaRPr lang="en-US" altLang="zh-CN"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2.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Then,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he put clean cloth in the cold water, squeezed water out and placed it on the burned area.</a:t>
            </a:r>
            <a:endParaRPr lang="en-US" altLang="zh-CN"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3.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last,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he put his hands on a dry and clean bandage, held the bandage in place to the burned area.</a:t>
            </a:r>
            <a:endParaRPr lang="zh-CN" altLang="zh-CN" b="1" dirty="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0" name="组合 19"/>
          <p:cNvGrpSpPr/>
          <p:nvPr/>
        </p:nvGrpSpPr>
        <p:grpSpPr>
          <a:xfrm>
            <a:off x="2495895" y="2825938"/>
            <a:ext cx="2822865" cy="476392"/>
            <a:chOff x="2047164" y="442633"/>
            <a:chExt cx="4390562" cy="1533701"/>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47164" y="442633"/>
              <a:ext cx="4390562" cy="1533701"/>
            </a:xfrm>
            <a:prstGeom prst="rect">
              <a:avLst/>
            </a:prstGeom>
          </p:spPr>
        </p:pic>
        <p:sp>
          <p:nvSpPr>
            <p:cNvPr id="22" name="文本框 21"/>
            <p:cNvSpPr txBox="1"/>
            <p:nvPr/>
          </p:nvSpPr>
          <p:spPr>
            <a:xfrm>
              <a:off x="3016459" y="542734"/>
              <a:ext cx="2906973" cy="615554"/>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主体部分</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27" name="组合 26"/>
          <p:cNvGrpSpPr/>
          <p:nvPr/>
        </p:nvGrpSpPr>
        <p:grpSpPr>
          <a:xfrm>
            <a:off x="2709254" y="4845757"/>
            <a:ext cx="1999905" cy="476392"/>
            <a:chOff x="2632671" y="164525"/>
            <a:chExt cx="4390562" cy="1533701"/>
          </a:xfrm>
        </p:grpSpPr>
        <p:pic>
          <p:nvPicPr>
            <p:cNvPr id="28" name="图片 2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32671" y="164525"/>
              <a:ext cx="4390562" cy="1533701"/>
            </a:xfrm>
            <a:prstGeom prst="rect">
              <a:avLst/>
            </a:prstGeom>
          </p:spPr>
        </p:pic>
        <p:sp>
          <p:nvSpPr>
            <p:cNvPr id="29" name="文本框 28"/>
            <p:cNvSpPr txBox="1"/>
            <p:nvPr/>
          </p:nvSpPr>
          <p:spPr>
            <a:xfrm>
              <a:off x="3728803" y="287316"/>
              <a:ext cx="2833994" cy="1288118"/>
            </a:xfrm>
            <a:prstGeom prst="rect">
              <a:avLst/>
            </a:prstGeom>
            <a:noFill/>
          </p:spPr>
          <p:txBody>
            <a:bodyPr wrap="square" rtlCol="0">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Ending</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30" name="文本框 29"/>
          <p:cNvSpPr txBox="1"/>
          <p:nvPr/>
        </p:nvSpPr>
        <p:spPr>
          <a:xfrm>
            <a:off x="869525" y="5035501"/>
            <a:ext cx="9273505" cy="1669944"/>
          </a:xfrm>
          <a:prstGeom prst="rect">
            <a:avLst/>
          </a:prstGeom>
          <a:noFill/>
        </p:spPr>
        <p:txBody>
          <a:bodyPr wrap="square" rtlCol="0">
            <a:spAutoFit/>
          </a:bodyPr>
          <a:lstStyle/>
          <a:p>
            <a:pPr>
              <a:lnSpc>
                <a:spcPct val="200000"/>
              </a:lnSpc>
            </a:pPr>
            <a:r>
              <a:rPr lang="en-US" altLang="zh-CN"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Part 3</a:t>
            </a:r>
            <a:r>
              <a:rPr lang="zh-CN" altLang="en-US"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rPr>
              <a:t>：总结经验教训</a:t>
            </a:r>
            <a:endParaRPr lang="zh-CN" altLang="en-US" b="1" dirty="0">
              <a:effectLst>
                <a:glow rad="63500">
                  <a:schemeClr val="accent4">
                    <a:satMod val="175000"/>
                    <a:alpha val="40000"/>
                  </a:schemeClr>
                </a:glow>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1. Mike’s experience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shows</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 a knowledge of first aid does make a difference.</a:t>
            </a:r>
            <a:endParaRPr lang="en-US" altLang="zh-CN"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2. In short,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only if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we master the knowledge of first aid, </a:t>
            </a:r>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can we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help others in an emergency.</a:t>
            </a:r>
            <a:endParaRPr lang="en-US" altLang="zh-CN"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1" dur="500"/>
                                        <p:tgtEl>
                                          <p:spTgt spid="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6" dur="500"/>
                                        <p:tgtEl>
                                          <p:spTgt spid="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31" dur="500"/>
                                        <p:tgtEl>
                                          <p:spTgt spid="1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strVal val="#ppt_w*0.70"/>
                                          </p:val>
                                        </p:tav>
                                        <p:tav tm="100000">
                                          <p:val>
                                            <p:strVal val="#ppt_w"/>
                                          </p:val>
                                        </p:tav>
                                      </p:tavLst>
                                    </p:anim>
                                    <p:anim calcmode="lin" valueType="num">
                                      <p:cBhvr>
                                        <p:cTn id="37" dur="1000" fill="hold"/>
                                        <p:tgtEl>
                                          <p:spTgt spid="20"/>
                                        </p:tgtEl>
                                        <p:attrNameLst>
                                          <p:attrName>ppt_h</p:attrName>
                                        </p:attrNameLst>
                                      </p:cBhvr>
                                      <p:tavLst>
                                        <p:tav tm="0">
                                          <p:val>
                                            <p:strVal val="#ppt_h"/>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58" dur="500"/>
                                        <p:tgtEl>
                                          <p:spTgt spid="1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ppt_w</p:attrName>
                                        </p:attrNameLst>
                                      </p:cBhvr>
                                      <p:tavLst>
                                        <p:tav tm="0">
                                          <p:val>
                                            <p:strVal val="#ppt_w*0.70"/>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Effect transition="in" filter="fade">
                                      <p:cBhvr>
                                        <p:cTn id="65" dur="1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0">
                                            <p:txEl>
                                              <p:pRg st="0" end="0"/>
                                            </p:txEl>
                                          </p:spTgt>
                                        </p:tgtEl>
                                        <p:attrNameLst>
                                          <p:attrName>style.visibility</p:attrName>
                                        </p:attrNameLst>
                                      </p:cBhvr>
                                      <p:to>
                                        <p:strVal val="visible"/>
                                      </p:to>
                                    </p:set>
                                    <p:anim calcmode="lin" valueType="num">
                                      <p:cBhvr>
                                        <p:cTn id="70" dur="1000" fill="hold"/>
                                        <p:tgtEl>
                                          <p:spTgt spid="30">
                                            <p:txEl>
                                              <p:pRg st="0" end="0"/>
                                            </p:txEl>
                                          </p:spTgt>
                                        </p:tgtEl>
                                        <p:attrNameLst>
                                          <p:attrName>ppt_w</p:attrName>
                                        </p:attrNameLst>
                                      </p:cBhvr>
                                      <p:tavLst>
                                        <p:tav tm="0">
                                          <p:val>
                                            <p:strVal val="#ppt_w*0.70"/>
                                          </p:val>
                                        </p:tav>
                                        <p:tav tm="100000">
                                          <p:val>
                                            <p:strVal val="#ppt_w"/>
                                          </p:val>
                                        </p:tav>
                                      </p:tavLst>
                                    </p:anim>
                                    <p:anim calcmode="lin" valueType="num">
                                      <p:cBhvr>
                                        <p:cTn id="71" dur="1000" fill="hold"/>
                                        <p:tgtEl>
                                          <p:spTgt spid="30">
                                            <p:txEl>
                                              <p:pRg st="0" end="0"/>
                                            </p:txEl>
                                          </p:spTgt>
                                        </p:tgtEl>
                                        <p:attrNameLst>
                                          <p:attrName>ppt_h</p:attrName>
                                        </p:attrNameLst>
                                      </p:cBhvr>
                                      <p:tavLst>
                                        <p:tav tm="0">
                                          <p:val>
                                            <p:strVal val="#ppt_h"/>
                                          </p:val>
                                        </p:tav>
                                        <p:tav tm="100000">
                                          <p:val>
                                            <p:strVal val="#ppt_h"/>
                                          </p:val>
                                        </p:tav>
                                      </p:tavLst>
                                    </p:anim>
                                    <p:animEffect transition="in" filter="fade">
                                      <p:cBhvr>
                                        <p:cTn id="72" dur="1000"/>
                                        <p:tgtEl>
                                          <p:spTgt spid="3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30">
                                            <p:txEl>
                                              <p:pRg st="1" end="1"/>
                                            </p:txEl>
                                          </p:spTgt>
                                        </p:tgtEl>
                                        <p:attrNameLst>
                                          <p:attrName>style.visibility</p:attrName>
                                        </p:attrNameLst>
                                      </p:cBhvr>
                                      <p:to>
                                        <p:strVal val="visible"/>
                                      </p:to>
                                    </p:set>
                                    <p:anim calcmode="lin" valueType="num">
                                      <p:cBhvr>
                                        <p:cTn id="77" dur="1000" fill="hold"/>
                                        <p:tgtEl>
                                          <p:spTgt spid="30">
                                            <p:txEl>
                                              <p:pRg st="1" end="1"/>
                                            </p:txEl>
                                          </p:spTgt>
                                        </p:tgtEl>
                                        <p:attrNameLst>
                                          <p:attrName>ppt_w</p:attrName>
                                        </p:attrNameLst>
                                      </p:cBhvr>
                                      <p:tavLst>
                                        <p:tav tm="0">
                                          <p:val>
                                            <p:strVal val="#ppt_w*0.70"/>
                                          </p:val>
                                        </p:tav>
                                        <p:tav tm="100000">
                                          <p:val>
                                            <p:strVal val="#ppt_w"/>
                                          </p:val>
                                        </p:tav>
                                      </p:tavLst>
                                    </p:anim>
                                    <p:anim calcmode="lin" valueType="num">
                                      <p:cBhvr>
                                        <p:cTn id="78" dur="1000" fill="hold"/>
                                        <p:tgtEl>
                                          <p:spTgt spid="30">
                                            <p:txEl>
                                              <p:pRg st="1" end="1"/>
                                            </p:txEl>
                                          </p:spTgt>
                                        </p:tgtEl>
                                        <p:attrNameLst>
                                          <p:attrName>ppt_h</p:attrName>
                                        </p:attrNameLst>
                                      </p:cBhvr>
                                      <p:tavLst>
                                        <p:tav tm="0">
                                          <p:val>
                                            <p:strVal val="#ppt_h"/>
                                          </p:val>
                                        </p:tav>
                                        <p:tav tm="100000">
                                          <p:val>
                                            <p:strVal val="#ppt_h"/>
                                          </p:val>
                                        </p:tav>
                                      </p:tavLst>
                                    </p:anim>
                                    <p:animEffect transition="in" filter="fade">
                                      <p:cBhvr>
                                        <p:cTn id="79" dur="1000"/>
                                        <p:tgtEl>
                                          <p:spTgt spid="30">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30">
                                            <p:txEl>
                                              <p:pRg st="2" end="2"/>
                                            </p:txEl>
                                          </p:spTgt>
                                        </p:tgtEl>
                                        <p:attrNameLst>
                                          <p:attrName>style.visibility</p:attrName>
                                        </p:attrNameLst>
                                      </p:cBhvr>
                                      <p:to>
                                        <p:strVal val="visible"/>
                                      </p:to>
                                    </p:set>
                                    <p:anim calcmode="lin" valueType="num">
                                      <p:cBhvr>
                                        <p:cTn id="84" dur="1000" fill="hold"/>
                                        <p:tgtEl>
                                          <p:spTgt spid="30">
                                            <p:txEl>
                                              <p:pRg st="2" end="2"/>
                                            </p:txEl>
                                          </p:spTgt>
                                        </p:tgtEl>
                                        <p:attrNameLst>
                                          <p:attrName>ppt_w</p:attrName>
                                        </p:attrNameLst>
                                      </p:cBhvr>
                                      <p:tavLst>
                                        <p:tav tm="0">
                                          <p:val>
                                            <p:strVal val="#ppt_w*0.70"/>
                                          </p:val>
                                        </p:tav>
                                        <p:tav tm="100000">
                                          <p:val>
                                            <p:strVal val="#ppt_w"/>
                                          </p:val>
                                        </p:tav>
                                      </p:tavLst>
                                    </p:anim>
                                    <p:anim calcmode="lin" valueType="num">
                                      <p:cBhvr>
                                        <p:cTn id="85" dur="1000" fill="hold"/>
                                        <p:tgtEl>
                                          <p:spTgt spid="30">
                                            <p:txEl>
                                              <p:pRg st="2" end="2"/>
                                            </p:txEl>
                                          </p:spTgt>
                                        </p:tgtEl>
                                        <p:attrNameLst>
                                          <p:attrName>ppt_h</p:attrName>
                                        </p:attrNameLst>
                                      </p:cBhvr>
                                      <p:tavLst>
                                        <p:tav tm="0">
                                          <p:val>
                                            <p:strVal val="#ppt_h"/>
                                          </p:val>
                                        </p:tav>
                                        <p:tav tm="100000">
                                          <p:val>
                                            <p:strVal val="#ppt_h"/>
                                          </p:val>
                                        </p:tav>
                                      </p:tavLst>
                                    </p:anim>
                                    <p:animEffect transition="in" filter="fade">
                                      <p:cBhvr>
                                        <p:cTn id="86" dur="10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936703" y="963729"/>
            <a:ext cx="1095049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spcBef>
                <a:spcPct val="0"/>
              </a:spcBef>
              <a:buFontTx/>
              <a:buNone/>
            </a:pPr>
            <a:r>
              <a:rPr lang="zh-CN" altLang="en-US" sz="3200" dirty="0">
                <a:ea typeface="宋体" panose="02010600030101010101" pitchFamily="2" charset="-122"/>
              </a:rPr>
              <a:t>      </a:t>
            </a:r>
            <a:r>
              <a:rPr lang="zh-CN" altLang="en-US" sz="3200" dirty="0">
                <a:latin typeface="Rockwell" panose="02060603020205020403" pitchFamily="18" charset="0"/>
                <a:ea typeface="宋体" panose="02010600030101010101" pitchFamily="2" charset="-122"/>
              </a:rPr>
              <a:t>假如你是红星中学学生李华，你校正在开展急救知识学习周活动，因为急救会涉及自身安全和被救助者的安全问题，请你以“</a:t>
            </a:r>
            <a:r>
              <a:rPr lang="en-US" altLang="zh-CN" sz="3200" dirty="0">
                <a:latin typeface="Rockwell" panose="02060603020205020403" pitchFamily="18" charset="0"/>
                <a:ea typeface="宋体" panose="02010600030101010101" pitchFamily="2" charset="-122"/>
              </a:rPr>
              <a:t>How to offer first aid safely?</a:t>
            </a:r>
            <a:r>
              <a:rPr lang="zh-CN" altLang="en-US" sz="3200" dirty="0">
                <a:latin typeface="Rockwell" panose="02060603020205020403" pitchFamily="18" charset="0"/>
                <a:ea typeface="宋体" panose="02010600030101010101" pitchFamily="2" charset="-122"/>
              </a:rPr>
              <a:t>”为题向校报英文版投稿，介绍紧急情况下的安全处理方式。主要内容包括：</a:t>
            </a:r>
            <a:endParaRPr lang="zh-CN" altLang="en-US" sz="3200" dirty="0">
              <a:latin typeface="Rockwell" panose="02060603020205020403" pitchFamily="18" charset="0"/>
              <a:ea typeface="宋体" panose="02010600030101010101" pitchFamily="2" charset="-122"/>
            </a:endParaRPr>
          </a:p>
          <a:p>
            <a:pPr eaLnBrk="1" hangingPunct="1">
              <a:lnSpc>
                <a:spcPct val="150000"/>
              </a:lnSpc>
              <a:spcBef>
                <a:spcPct val="0"/>
              </a:spcBef>
              <a:buFontTx/>
              <a:buNone/>
            </a:pPr>
            <a:r>
              <a:rPr lang="zh-CN" altLang="en-US" sz="3200" dirty="0">
                <a:latin typeface="Rockwell" panose="02060603020205020403" pitchFamily="18" charset="0"/>
                <a:ea typeface="宋体" panose="02010600030101010101" pitchFamily="2" charset="-122"/>
              </a:rPr>
              <a:t>①如何安全急救；</a:t>
            </a:r>
            <a:endParaRPr lang="zh-CN" altLang="en-US" sz="3200" dirty="0">
              <a:latin typeface="Rockwell" panose="02060603020205020403" pitchFamily="18" charset="0"/>
              <a:ea typeface="宋体" panose="02010600030101010101" pitchFamily="2" charset="-122"/>
            </a:endParaRPr>
          </a:p>
          <a:p>
            <a:pPr eaLnBrk="1" hangingPunct="1">
              <a:lnSpc>
                <a:spcPct val="150000"/>
              </a:lnSpc>
              <a:spcBef>
                <a:spcPct val="0"/>
              </a:spcBef>
              <a:buFontTx/>
              <a:buNone/>
            </a:pPr>
            <a:r>
              <a:rPr lang="zh-CN" altLang="en-US" sz="3200" dirty="0">
                <a:latin typeface="Rockwell" panose="02060603020205020403" pitchFamily="18" charset="0"/>
                <a:ea typeface="宋体" panose="02010600030101010101" pitchFamily="2" charset="-122"/>
              </a:rPr>
              <a:t>②注意的问题。</a:t>
            </a:r>
            <a:endParaRPr lang="zh-CN" altLang="en-US" sz="3200" dirty="0">
              <a:latin typeface="Rockwell" panose="02060603020205020403" pitchFamily="18" charset="0"/>
              <a:ea typeface="宋体" panose="02010600030101010101" pitchFamily="2" charset="-122"/>
            </a:endParaRPr>
          </a:p>
          <a:p>
            <a:pPr eaLnBrk="1" hangingPunct="1">
              <a:lnSpc>
                <a:spcPct val="150000"/>
              </a:lnSpc>
              <a:spcBef>
                <a:spcPct val="0"/>
              </a:spcBef>
              <a:buFontTx/>
              <a:buNone/>
            </a:pPr>
            <a:r>
              <a:rPr lang="zh-CN" altLang="en-US" sz="3200" dirty="0">
                <a:latin typeface="Rockwell" panose="02060603020205020403" pitchFamily="18" charset="0"/>
                <a:ea typeface="宋体" panose="02010600030101010101" pitchFamily="2" charset="-122"/>
              </a:rPr>
              <a:t>注意：词数</a:t>
            </a:r>
            <a:r>
              <a:rPr lang="en-US" altLang="zh-CN" sz="3200" dirty="0">
                <a:latin typeface="Rockwell" panose="02060603020205020403" pitchFamily="18" charset="0"/>
                <a:ea typeface="宋体" panose="02010600030101010101" pitchFamily="2" charset="-122"/>
              </a:rPr>
              <a:t>80</a:t>
            </a:r>
            <a:r>
              <a:rPr lang="zh-CN" altLang="en-US" sz="3200" dirty="0">
                <a:latin typeface="Rockwell" panose="02060603020205020403" pitchFamily="18" charset="0"/>
                <a:ea typeface="宋体" panose="02010600030101010101" pitchFamily="2" charset="-122"/>
              </a:rPr>
              <a:t>左右。</a:t>
            </a:r>
            <a:endParaRPr lang="zh-CN" altLang="en-US" sz="3200" dirty="0">
              <a:latin typeface="Rockwell" panose="02060603020205020403" pitchFamily="18" charset="0"/>
              <a:ea typeface="宋体" panose="02010600030101010101" pitchFamily="2" charset="-122"/>
            </a:endParaRPr>
          </a:p>
        </p:txBody>
      </p:sp>
      <p:grpSp>
        <p:nvGrpSpPr>
          <p:cNvPr id="5" name="Group 26"/>
          <p:cNvGrpSpPr>
            <a:grpSpLocks noChangeAspect="1"/>
          </p:cNvGrpSpPr>
          <p:nvPr/>
        </p:nvGrpSpPr>
        <p:grpSpPr>
          <a:xfrm>
            <a:off x="8814493" y="4416958"/>
            <a:ext cx="1200149" cy="1973263"/>
            <a:chOff x="5100" y="1511"/>
            <a:chExt cx="756" cy="1243"/>
          </a:xfrm>
          <a:solidFill>
            <a:srgbClr val="4A67AA"/>
          </a:solidFill>
        </p:grpSpPr>
        <p:sp>
          <p:nvSpPr>
            <p:cNvPr id="6"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文本框 7"/>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Writing: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a:spLocks noChangeArrowheads="1"/>
          </p:cNvSpPr>
          <p:nvPr/>
        </p:nvSpPr>
        <p:spPr bwMode="auto">
          <a:xfrm>
            <a:off x="821055" y="840105"/>
            <a:ext cx="11127105" cy="544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fontAlgn="base">
              <a:lnSpc>
                <a:spcPts val="3480"/>
              </a:lnSpc>
              <a:spcBef>
                <a:spcPct val="0"/>
              </a:spcBef>
              <a:spcAft>
                <a:spcPct val="0"/>
              </a:spcAft>
              <a:buFontTx/>
              <a:buNone/>
            </a:pPr>
            <a:r>
              <a:rPr lang="en-US" altLang="zh-CN" sz="2400" b="1" dirty="0">
                <a:solidFill>
                  <a:prstClr val="black"/>
                </a:solidFill>
                <a:latin typeface="微软雅黑" panose="020B0503020204020204" pitchFamily="34" charset="-122"/>
                <a:cs typeface="Arial" panose="020B0604020202020204"/>
              </a:rPr>
              <a:t>One possible version:</a:t>
            </a:r>
            <a:endParaRPr lang="en-US" altLang="zh-CN" sz="2400" b="1" dirty="0">
              <a:solidFill>
                <a:prstClr val="black"/>
              </a:solidFill>
              <a:latin typeface="微软雅黑" panose="020B0503020204020204" pitchFamily="34" charset="-122"/>
              <a:cs typeface="Arial" panose="020B0604020202020204"/>
            </a:endParaRPr>
          </a:p>
          <a:p>
            <a:pPr algn="ctr" fontAlgn="base">
              <a:lnSpc>
                <a:spcPts val="3480"/>
              </a:lnSpc>
              <a:spcBef>
                <a:spcPct val="0"/>
              </a:spcBef>
              <a:spcAft>
                <a:spcPct val="0"/>
              </a:spcAft>
              <a:buFontTx/>
              <a:buNone/>
            </a:pPr>
            <a:r>
              <a:rPr lang="en-US" altLang="zh-CN" sz="2400" b="1" dirty="0">
                <a:solidFill>
                  <a:prstClr val="black"/>
                </a:solidFill>
                <a:latin typeface="微软雅黑" panose="020B0503020204020204" pitchFamily="34" charset="-122"/>
                <a:cs typeface="Arial" panose="020B0604020202020204"/>
              </a:rPr>
              <a:t>How to offer first aid safely? </a:t>
            </a:r>
            <a:endParaRPr lang="en-US" altLang="zh-CN" sz="2400" b="1" dirty="0">
              <a:solidFill>
                <a:prstClr val="black"/>
              </a:solidFill>
              <a:latin typeface="微软雅黑" panose="020B0503020204020204" pitchFamily="34" charset="-122"/>
              <a:cs typeface="Arial" panose="020B0604020202020204"/>
            </a:endParaRPr>
          </a:p>
          <a:p>
            <a:pPr fontAlgn="base">
              <a:lnSpc>
                <a:spcPts val="3480"/>
              </a:lnSpc>
              <a:spcBef>
                <a:spcPct val="0"/>
              </a:spcBef>
              <a:spcAft>
                <a:spcPct val="0"/>
              </a:spcAft>
              <a:buFontTx/>
              <a:buNone/>
            </a:pPr>
            <a:r>
              <a:rPr lang="en-US" altLang="zh-CN" sz="2400" dirty="0">
                <a:solidFill>
                  <a:prstClr val="black"/>
                </a:solidFill>
                <a:latin typeface="微软雅黑" panose="020B0503020204020204" pitchFamily="34" charset="-122"/>
                <a:cs typeface="Arial" panose="020B0604020202020204"/>
              </a:rPr>
              <a:t>   When in urgent situations, first check the scene to make sure of your own safety. Don't move the victim unless you must do so. Then manage to call for the ambulance. Before help comes, cover the victim with a carpet and ease his or her fear and anxiety.</a:t>
            </a:r>
            <a:endParaRPr lang="en-US" altLang="zh-CN" sz="2400" dirty="0">
              <a:solidFill>
                <a:prstClr val="black"/>
              </a:solidFill>
              <a:latin typeface="微软雅黑" panose="020B0503020204020204" pitchFamily="34" charset="-122"/>
              <a:cs typeface="Arial" panose="020B0604020202020204"/>
            </a:endParaRPr>
          </a:p>
          <a:p>
            <a:pPr fontAlgn="base">
              <a:lnSpc>
                <a:spcPts val="3480"/>
              </a:lnSpc>
              <a:spcBef>
                <a:spcPct val="0"/>
              </a:spcBef>
              <a:spcAft>
                <a:spcPct val="0"/>
              </a:spcAft>
              <a:buFontTx/>
              <a:buNone/>
            </a:pPr>
            <a:r>
              <a:rPr lang="en-US" altLang="zh-CN" sz="2400" dirty="0">
                <a:solidFill>
                  <a:prstClr val="black"/>
                </a:solidFill>
                <a:latin typeface="微软雅黑" panose="020B0503020204020204" pitchFamily="34" charset="-122"/>
                <a:cs typeface="Arial" panose="020B0604020202020204"/>
              </a:rPr>
              <a:t>   In many cases, we can use a piece of cloth to cover minor cuts or burns. However, if the person is bleeding, stop bleeding by pressing a piece of clean cloth on the cut tightly. But remember, it is always vital to protect yourself from danger when providing first aid. Avoid direct contact with blood, and wash your hands with soap and water immediately after providing first aid care.</a:t>
            </a:r>
            <a:endParaRPr lang="zh-CN" altLang="en-US" sz="2400" dirty="0">
              <a:solidFill>
                <a:prstClr val="black"/>
              </a:solidFill>
              <a:latin typeface="微软雅黑" panose="020B0503020204020204" pitchFamily="34" charset="-122"/>
              <a:cs typeface="Arial" panose="020B0604020202020204"/>
            </a:endParaRPr>
          </a:p>
        </p:txBody>
      </p:sp>
      <p:sp>
        <p:nvSpPr>
          <p:cNvPr id="5" name="文本框 4"/>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Writing: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92580" y="175260"/>
            <a:ext cx="3322320"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Assignment: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729740" y="1880354"/>
            <a:ext cx="8595360" cy="2246769"/>
          </a:xfrm>
          <a:prstGeom prst="rect">
            <a:avLst/>
          </a:prstGeom>
          <a:noFill/>
        </p:spPr>
        <p:txBody>
          <a:bodyPr wrap="square">
            <a:spAutoFit/>
          </a:bodyPr>
          <a:lstStyle/>
          <a:p>
            <a:pPr marL="342900" indent="-342900">
              <a:lnSpc>
                <a:spcPct val="200000"/>
              </a:lnSpc>
              <a:buAutoNum type="arabicPeriod"/>
            </a:pPr>
            <a:r>
              <a:rPr lang="en-US" altLang="zh-CN" sz="28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Write a narrative essay about your experiences of giving first aid in an emergency</a:t>
            </a:r>
            <a:endParaRPr lang="en-US" altLang="zh-CN" sz="2800" b="1" dirty="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buAutoNum type="arabicPeriod"/>
            </a:pPr>
            <a:r>
              <a:rPr lang="en-US" altLang="zh-CN" sz="2800" b="1" dirty="0">
                <a:latin typeface="Times New Roman" panose="02020603050405020304" pitchFamily="18" charset="0"/>
                <a:cs typeface="Times New Roman" panose="02020603050405020304" pitchFamily="18" charset="0"/>
              </a:rPr>
              <a:t>Share your story about providing first aid</a:t>
            </a:r>
            <a:endParaRPr lang="zh-CN" altLang="en-US" sz="2800" b="1"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45644" y="4671060"/>
            <a:ext cx="3201916" cy="1853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3189" y="-90212"/>
            <a:ext cx="4752206" cy="96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770422" y="878164"/>
            <a:ext cx="10525764" cy="5262979"/>
          </a:xfrm>
          <a:prstGeom prst="rect">
            <a:avLst/>
          </a:prstGeom>
          <a:noFill/>
        </p:spPr>
        <p:txBody>
          <a:bodyPr wrap="square">
            <a:spAutoFit/>
          </a:bodyPr>
          <a:lstStyle/>
          <a:p>
            <a:pPr algn="just">
              <a:lnSpc>
                <a:spcPct val="150000"/>
              </a:lnSpc>
            </a:pPr>
            <a:r>
              <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In this class, students will</a:t>
            </a:r>
            <a:endPar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50000"/>
              </a:lnSpc>
              <a:buFontTx/>
              <a:buAutoNum type="arabicPeriod"/>
            </a:pPr>
            <a:r>
              <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read for the gist of a story;</a:t>
            </a:r>
            <a:endPar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50000"/>
              </a:lnSpc>
              <a:buFontTx/>
              <a:buAutoNum type="arabicPeriod"/>
            </a:pPr>
            <a:r>
              <a:rPr lang="en-US" altLang="zh-CN" sz="3200" b="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analyse</a:t>
            </a:r>
            <a:r>
              <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the structure of the story;</a:t>
            </a:r>
            <a:endPar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50000"/>
              </a:lnSpc>
              <a:buFontTx/>
              <a:buAutoNum type="arabicPeriod"/>
            </a:pPr>
            <a:r>
              <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study the structure and language features of a narrative essay;</a:t>
            </a:r>
            <a:endPar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50000"/>
              </a:lnSpc>
              <a:buFontTx/>
              <a:buAutoNum type="arabicPeriod"/>
            </a:pPr>
            <a:r>
              <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write a narrative essay that shares a story about providing first aid.</a:t>
            </a:r>
            <a:endParaRPr lang="en-US" altLang="zh-CN" sz="32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12459" y="2922326"/>
            <a:ext cx="8944885" cy="830997"/>
          </a:xfrm>
          <a:prstGeom prst="rect">
            <a:avLst/>
          </a:prstGeom>
          <a:noFill/>
        </p:spPr>
        <p:txBody>
          <a:bodyPr wrap="none">
            <a:spAutoFit/>
          </a:bodyPr>
          <a:lstStyle/>
          <a:p>
            <a:pPr algn="ctr" eaLnBrk="1" fontAlgn="auto" hangingPunct="1">
              <a:spcBef>
                <a:spcPct val="0"/>
              </a:spcBef>
              <a:spcAft>
                <a:spcPct val="0"/>
              </a:spcAft>
              <a:defRPr/>
            </a:pPr>
            <a:r>
              <a:rPr lang="en-US" altLang="zh-CN" sz="48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rPr>
              <a:t>Thank you for your attention!</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endParaRPr>
          </a:p>
        </p:txBody>
      </p:sp>
      <p:grpSp>
        <p:nvGrpSpPr>
          <p:cNvPr id="5" name="Group 227"/>
          <p:cNvGrpSpPr>
            <a:grpSpLocks noChangeAspect="1"/>
          </p:cNvGrpSpPr>
          <p:nvPr/>
        </p:nvGrpSpPr>
        <p:grpSpPr>
          <a:xfrm>
            <a:off x="2528867" y="1827534"/>
            <a:ext cx="910715" cy="1048490"/>
            <a:chOff x="1024" y="313"/>
            <a:chExt cx="780" cy="898"/>
          </a:xfrm>
          <a:solidFill>
            <a:srgbClr val="4A67AA"/>
          </a:solidFill>
        </p:grpSpPr>
        <p:sp>
          <p:nvSpPr>
            <p:cNvPr id="6"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Freeform 267"/>
          <p:cNvSpPr>
            <a:spLocks noEditPoints="1"/>
          </p:cNvSpPr>
          <p:nvPr/>
        </p:nvSpPr>
        <p:spPr bwMode="auto">
          <a:xfrm>
            <a:off x="6780328" y="4173886"/>
            <a:ext cx="1824038" cy="1223963"/>
          </a:xfrm>
          <a:custGeom>
            <a:avLst/>
            <a:gdLst>
              <a:gd name="T0" fmla="*/ 2147483646 w 885"/>
              <a:gd name="T1" fmla="*/ 1329174282 h 593"/>
              <a:gd name="T2" fmla="*/ 1559004248 w 885"/>
              <a:gd name="T3" fmla="*/ 123545958 h 593"/>
              <a:gd name="T4" fmla="*/ 25487067 w 885"/>
              <a:gd name="T5" fmla="*/ 1819093853 h 593"/>
              <a:gd name="T6" fmla="*/ 832602240 w 885"/>
              <a:gd name="T7" fmla="*/ 2147483646 h 593"/>
              <a:gd name="T8" fmla="*/ 2147483646 w 885"/>
              <a:gd name="T9" fmla="*/ 2147483646 h 593"/>
              <a:gd name="T10" fmla="*/ 2147483646 w 885"/>
              <a:gd name="T11" fmla="*/ 1635906014 h 593"/>
              <a:gd name="T12" fmla="*/ 2147483646 w 885"/>
              <a:gd name="T13" fmla="*/ 1759451973 h 593"/>
              <a:gd name="T14" fmla="*/ 2147483646 w 885"/>
              <a:gd name="T15" fmla="*/ 1895776270 h 593"/>
              <a:gd name="T16" fmla="*/ 2147483646 w 885"/>
              <a:gd name="T17" fmla="*/ 1184327652 h 593"/>
              <a:gd name="T18" fmla="*/ 2147483646 w 885"/>
              <a:gd name="T19" fmla="*/ 1265272267 h 593"/>
              <a:gd name="T20" fmla="*/ 2147483646 w 885"/>
              <a:gd name="T21" fmla="*/ 1201368189 h 593"/>
              <a:gd name="T22" fmla="*/ 2147483646 w 885"/>
              <a:gd name="T23" fmla="*/ 1094864832 h 593"/>
              <a:gd name="T24" fmla="*/ 2147483646 w 885"/>
              <a:gd name="T25" fmla="*/ 958538471 h 593"/>
              <a:gd name="T26" fmla="*/ 2147483646 w 885"/>
              <a:gd name="T27" fmla="*/ 950018202 h 593"/>
              <a:gd name="T28" fmla="*/ 2147483646 w 885"/>
              <a:gd name="T29" fmla="*/ 830734442 h 593"/>
              <a:gd name="T30" fmla="*/ 2147483646 w 885"/>
              <a:gd name="T31" fmla="*/ 609205395 h 593"/>
              <a:gd name="T32" fmla="*/ 2147483646 w 885"/>
              <a:gd name="T33" fmla="*/ 600685126 h 593"/>
              <a:gd name="T34" fmla="*/ 2147483646 w 885"/>
              <a:gd name="T35" fmla="*/ 468618900 h 593"/>
              <a:gd name="T36" fmla="*/ 2147483646 w 885"/>
              <a:gd name="T37" fmla="*/ 596424992 h 593"/>
              <a:gd name="T38" fmla="*/ 2147483646 w 885"/>
              <a:gd name="T39" fmla="*/ 447318228 h 593"/>
              <a:gd name="T40" fmla="*/ 649938747 w 885"/>
              <a:gd name="T41" fmla="*/ 1265272267 h 593"/>
              <a:gd name="T42" fmla="*/ 1117214000 w 885"/>
              <a:gd name="T43" fmla="*/ 587904724 h 593"/>
              <a:gd name="T44" fmla="*/ 2147483646 w 885"/>
              <a:gd name="T45" fmla="*/ 1388816162 h 593"/>
              <a:gd name="T46" fmla="*/ 2147483646 w 885"/>
              <a:gd name="T47" fmla="*/ 2147483646 h 593"/>
              <a:gd name="T48" fmla="*/ 2147483646 w 885"/>
              <a:gd name="T49" fmla="*/ 2138605988 h 593"/>
              <a:gd name="T50" fmla="*/ 1151198817 w 885"/>
              <a:gd name="T51" fmla="*/ 2083224242 h 593"/>
              <a:gd name="T52" fmla="*/ 492764381 w 885"/>
              <a:gd name="T53" fmla="*/ 2096004645 h 593"/>
              <a:gd name="T54" fmla="*/ 386564148 w 885"/>
              <a:gd name="T55" fmla="*/ 2117305317 h 593"/>
              <a:gd name="T56" fmla="*/ 530994981 w 885"/>
              <a:gd name="T57" fmla="*/ 2138605988 h 593"/>
              <a:gd name="T58" fmla="*/ 654186591 w 885"/>
              <a:gd name="T59" fmla="*/ 2147126257 h 593"/>
              <a:gd name="T60" fmla="*/ 947296101 w 885"/>
              <a:gd name="T61" fmla="*/ 2147483646 h 593"/>
              <a:gd name="T62" fmla="*/ 947296101 w 885"/>
              <a:gd name="T63" fmla="*/ 2147483646 h 593"/>
              <a:gd name="T64" fmla="*/ 1202175011 w 885"/>
              <a:gd name="T65" fmla="*/ 2147483646 h 593"/>
              <a:gd name="T66" fmla="*/ 1265894738 w 885"/>
              <a:gd name="T67" fmla="*/ 2147483646 h 593"/>
              <a:gd name="T68" fmla="*/ 1350853688 w 885"/>
              <a:gd name="T69" fmla="*/ 2147483646 h 593"/>
              <a:gd name="T70" fmla="*/ 1618474070 w 885"/>
              <a:gd name="T71" fmla="*/ 2147483646 h 593"/>
              <a:gd name="T72" fmla="*/ 1329612405 w 885"/>
              <a:gd name="T73" fmla="*/ 2121565451 h 593"/>
              <a:gd name="T74" fmla="*/ 1457051860 w 885"/>
              <a:gd name="T75" fmla="*/ 2121565451 h 593"/>
              <a:gd name="T76" fmla="*/ 1881848669 w 885"/>
              <a:gd name="T77" fmla="*/ 2147483646 h 593"/>
              <a:gd name="T78" fmla="*/ 1881848669 w 885"/>
              <a:gd name="T79" fmla="*/ 2147483646 h 593"/>
              <a:gd name="T80" fmla="*/ 2147483646 w 885"/>
              <a:gd name="T81" fmla="*/ 2147483646 h 593"/>
              <a:gd name="T82" fmla="*/ 2147483646 w 885"/>
              <a:gd name="T83" fmla="*/ 2147483646 h 593"/>
              <a:gd name="T84" fmla="*/ 2068760007 w 885"/>
              <a:gd name="T85" fmla="*/ 2147483646 h 593"/>
              <a:gd name="T86" fmla="*/ 2147483646 w 885"/>
              <a:gd name="T87" fmla="*/ 2147483646 h 593"/>
              <a:gd name="T88" fmla="*/ 2147483646 w 885"/>
              <a:gd name="T89" fmla="*/ 2147483646 h 593"/>
              <a:gd name="T90" fmla="*/ 2147483646 w 885"/>
              <a:gd name="T91" fmla="*/ 2147483646 h 593"/>
              <a:gd name="T92" fmla="*/ 2147483646 w 885"/>
              <a:gd name="T93" fmla="*/ 2147483646 h 593"/>
              <a:gd name="T94" fmla="*/ 2147483646 w 885"/>
              <a:gd name="T95" fmla="*/ 2147483646 h 593"/>
              <a:gd name="T96" fmla="*/ 2147483646 w 885"/>
              <a:gd name="T97" fmla="*/ 2147483646 h 593"/>
              <a:gd name="T98" fmla="*/ 2147483646 w 885"/>
              <a:gd name="T99" fmla="*/ 2147483646 h 593"/>
              <a:gd name="T100" fmla="*/ 2147483646 w 885"/>
              <a:gd name="T101" fmla="*/ 2147483646 h 593"/>
              <a:gd name="T102" fmla="*/ 2147483646 w 885"/>
              <a:gd name="T103" fmla="*/ 2125825585 h 593"/>
              <a:gd name="T104" fmla="*/ 2147483646 w 885"/>
              <a:gd name="T105" fmla="*/ 2091744511 h 593"/>
              <a:gd name="T106" fmla="*/ 2147483646 w 885"/>
              <a:gd name="T107" fmla="*/ 2083224242 h 593"/>
              <a:gd name="T108" fmla="*/ 2147483646 w 885"/>
              <a:gd name="T109" fmla="*/ 2113045182 h 593"/>
              <a:gd name="T110" fmla="*/ 2147483646 w 885"/>
              <a:gd name="T111" fmla="*/ 2023582362 h 593"/>
              <a:gd name="T112" fmla="*/ 2147483646 w 885"/>
              <a:gd name="T113" fmla="*/ 2036362765 h 593"/>
              <a:gd name="T114" fmla="*/ 2147483646 w 885"/>
              <a:gd name="T115" fmla="*/ 2036362765 h 5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85" h="593">
                <a:moveTo>
                  <a:pt x="840" y="368"/>
                </a:moveTo>
                <a:cubicBezTo>
                  <a:pt x="840" y="367"/>
                  <a:pt x="839" y="367"/>
                  <a:pt x="839" y="367"/>
                </a:cubicBezTo>
                <a:cubicBezTo>
                  <a:pt x="838" y="365"/>
                  <a:pt x="837" y="364"/>
                  <a:pt x="837" y="362"/>
                </a:cubicBezTo>
                <a:cubicBezTo>
                  <a:pt x="829" y="348"/>
                  <a:pt x="818" y="337"/>
                  <a:pt x="805" y="329"/>
                </a:cubicBezTo>
                <a:cubicBezTo>
                  <a:pt x="805" y="323"/>
                  <a:pt x="806" y="317"/>
                  <a:pt x="806" y="312"/>
                </a:cubicBezTo>
                <a:cubicBezTo>
                  <a:pt x="807" y="312"/>
                  <a:pt x="809" y="310"/>
                  <a:pt x="807" y="309"/>
                </a:cubicBezTo>
                <a:cubicBezTo>
                  <a:pt x="807" y="309"/>
                  <a:pt x="806" y="309"/>
                  <a:pt x="806" y="308"/>
                </a:cubicBezTo>
                <a:cubicBezTo>
                  <a:pt x="808" y="241"/>
                  <a:pt x="787" y="175"/>
                  <a:pt x="740" y="125"/>
                </a:cubicBezTo>
                <a:cubicBezTo>
                  <a:pt x="694" y="76"/>
                  <a:pt x="632" y="46"/>
                  <a:pt x="568" y="29"/>
                </a:cubicBezTo>
                <a:cubicBezTo>
                  <a:pt x="504" y="6"/>
                  <a:pt x="431" y="5"/>
                  <a:pt x="367" y="29"/>
                </a:cubicBezTo>
                <a:cubicBezTo>
                  <a:pt x="323" y="46"/>
                  <a:pt x="277" y="80"/>
                  <a:pt x="265" y="128"/>
                </a:cubicBezTo>
                <a:cubicBezTo>
                  <a:pt x="182" y="100"/>
                  <a:pt x="89" y="208"/>
                  <a:pt x="138" y="281"/>
                </a:cubicBezTo>
                <a:cubicBezTo>
                  <a:pt x="78" y="250"/>
                  <a:pt x="10" y="314"/>
                  <a:pt x="2" y="376"/>
                </a:cubicBezTo>
                <a:cubicBezTo>
                  <a:pt x="0" y="393"/>
                  <a:pt x="2" y="410"/>
                  <a:pt x="7" y="426"/>
                </a:cubicBezTo>
                <a:cubicBezTo>
                  <a:pt x="6" y="426"/>
                  <a:pt x="6" y="427"/>
                  <a:pt x="6" y="427"/>
                </a:cubicBezTo>
                <a:cubicBezTo>
                  <a:pt x="15" y="458"/>
                  <a:pt x="38" y="478"/>
                  <a:pt x="62" y="498"/>
                </a:cubicBezTo>
                <a:cubicBezTo>
                  <a:pt x="87" y="518"/>
                  <a:pt x="113" y="539"/>
                  <a:pt x="144" y="551"/>
                </a:cubicBezTo>
                <a:cubicBezTo>
                  <a:pt x="160" y="558"/>
                  <a:pt x="176" y="560"/>
                  <a:pt x="192" y="562"/>
                </a:cubicBezTo>
                <a:cubicBezTo>
                  <a:pt x="193" y="562"/>
                  <a:pt x="193" y="562"/>
                  <a:pt x="194" y="563"/>
                </a:cubicBezTo>
                <a:cubicBezTo>
                  <a:pt x="195" y="563"/>
                  <a:pt x="196" y="563"/>
                  <a:pt x="196" y="562"/>
                </a:cubicBezTo>
                <a:cubicBezTo>
                  <a:pt x="216" y="563"/>
                  <a:pt x="237" y="562"/>
                  <a:pt x="257" y="561"/>
                </a:cubicBezTo>
                <a:cubicBezTo>
                  <a:pt x="299" y="560"/>
                  <a:pt x="342" y="560"/>
                  <a:pt x="384" y="562"/>
                </a:cubicBezTo>
                <a:cubicBezTo>
                  <a:pt x="397" y="562"/>
                  <a:pt x="410" y="563"/>
                  <a:pt x="423" y="563"/>
                </a:cubicBezTo>
                <a:cubicBezTo>
                  <a:pt x="423" y="563"/>
                  <a:pt x="423" y="563"/>
                  <a:pt x="423" y="563"/>
                </a:cubicBezTo>
                <a:cubicBezTo>
                  <a:pt x="496" y="567"/>
                  <a:pt x="569" y="572"/>
                  <a:pt x="642" y="577"/>
                </a:cubicBezTo>
                <a:cubicBezTo>
                  <a:pt x="707" y="582"/>
                  <a:pt x="786" y="593"/>
                  <a:pt x="837" y="542"/>
                </a:cubicBezTo>
                <a:cubicBezTo>
                  <a:pt x="885" y="494"/>
                  <a:pt x="885" y="418"/>
                  <a:pt x="840" y="368"/>
                </a:cubicBezTo>
                <a:close/>
                <a:moveTo>
                  <a:pt x="857" y="408"/>
                </a:moveTo>
                <a:cubicBezTo>
                  <a:pt x="853" y="404"/>
                  <a:pt x="849" y="401"/>
                  <a:pt x="845" y="397"/>
                </a:cubicBezTo>
                <a:cubicBezTo>
                  <a:pt x="845" y="392"/>
                  <a:pt x="844" y="388"/>
                  <a:pt x="844" y="384"/>
                </a:cubicBezTo>
                <a:cubicBezTo>
                  <a:pt x="849" y="391"/>
                  <a:pt x="853" y="399"/>
                  <a:pt x="857" y="408"/>
                </a:cubicBezTo>
                <a:close/>
                <a:moveTo>
                  <a:pt x="845" y="400"/>
                </a:moveTo>
                <a:cubicBezTo>
                  <a:pt x="849" y="405"/>
                  <a:pt x="854" y="409"/>
                  <a:pt x="859" y="413"/>
                </a:cubicBezTo>
                <a:cubicBezTo>
                  <a:pt x="861" y="420"/>
                  <a:pt x="863" y="426"/>
                  <a:pt x="864" y="433"/>
                </a:cubicBezTo>
                <a:cubicBezTo>
                  <a:pt x="857" y="427"/>
                  <a:pt x="849" y="421"/>
                  <a:pt x="843" y="413"/>
                </a:cubicBezTo>
                <a:cubicBezTo>
                  <a:pt x="844" y="409"/>
                  <a:pt x="844" y="405"/>
                  <a:pt x="845" y="400"/>
                </a:cubicBezTo>
                <a:close/>
                <a:moveTo>
                  <a:pt x="842" y="417"/>
                </a:moveTo>
                <a:cubicBezTo>
                  <a:pt x="849" y="425"/>
                  <a:pt x="856" y="433"/>
                  <a:pt x="865" y="438"/>
                </a:cubicBezTo>
                <a:cubicBezTo>
                  <a:pt x="865" y="443"/>
                  <a:pt x="866" y="449"/>
                  <a:pt x="866" y="455"/>
                </a:cubicBezTo>
                <a:cubicBezTo>
                  <a:pt x="862" y="451"/>
                  <a:pt x="858" y="448"/>
                  <a:pt x="855" y="445"/>
                </a:cubicBezTo>
                <a:cubicBezTo>
                  <a:pt x="849" y="441"/>
                  <a:pt x="843" y="436"/>
                  <a:pt x="837" y="433"/>
                </a:cubicBezTo>
                <a:cubicBezTo>
                  <a:pt x="839" y="428"/>
                  <a:pt x="841" y="423"/>
                  <a:pt x="842" y="417"/>
                </a:cubicBezTo>
                <a:close/>
                <a:moveTo>
                  <a:pt x="797" y="323"/>
                </a:moveTo>
                <a:cubicBezTo>
                  <a:pt x="782" y="313"/>
                  <a:pt x="766" y="304"/>
                  <a:pt x="750" y="295"/>
                </a:cubicBezTo>
                <a:cubicBezTo>
                  <a:pt x="750" y="290"/>
                  <a:pt x="750" y="284"/>
                  <a:pt x="750" y="278"/>
                </a:cubicBezTo>
                <a:cubicBezTo>
                  <a:pt x="765" y="288"/>
                  <a:pt x="781" y="298"/>
                  <a:pt x="797" y="307"/>
                </a:cubicBezTo>
                <a:cubicBezTo>
                  <a:pt x="797" y="312"/>
                  <a:pt x="797" y="318"/>
                  <a:pt x="797" y="323"/>
                </a:cubicBezTo>
                <a:close/>
                <a:moveTo>
                  <a:pt x="786" y="320"/>
                </a:moveTo>
                <a:cubicBezTo>
                  <a:pt x="774" y="316"/>
                  <a:pt x="761" y="315"/>
                  <a:pt x="748" y="317"/>
                </a:cubicBezTo>
                <a:cubicBezTo>
                  <a:pt x="749" y="311"/>
                  <a:pt x="749" y="304"/>
                  <a:pt x="749" y="297"/>
                </a:cubicBezTo>
                <a:cubicBezTo>
                  <a:pt x="762" y="305"/>
                  <a:pt x="774" y="313"/>
                  <a:pt x="786" y="320"/>
                </a:cubicBezTo>
                <a:close/>
                <a:moveTo>
                  <a:pt x="797" y="303"/>
                </a:moveTo>
                <a:cubicBezTo>
                  <a:pt x="782" y="293"/>
                  <a:pt x="765" y="284"/>
                  <a:pt x="749" y="275"/>
                </a:cubicBezTo>
                <a:cubicBezTo>
                  <a:pt x="749" y="267"/>
                  <a:pt x="748" y="259"/>
                  <a:pt x="747" y="251"/>
                </a:cubicBezTo>
                <a:cubicBezTo>
                  <a:pt x="763" y="262"/>
                  <a:pt x="779" y="274"/>
                  <a:pt x="797" y="282"/>
                </a:cubicBezTo>
                <a:cubicBezTo>
                  <a:pt x="797" y="289"/>
                  <a:pt x="797" y="296"/>
                  <a:pt x="797" y="303"/>
                </a:cubicBezTo>
                <a:close/>
                <a:moveTo>
                  <a:pt x="796" y="278"/>
                </a:moveTo>
                <a:cubicBezTo>
                  <a:pt x="780" y="268"/>
                  <a:pt x="763" y="259"/>
                  <a:pt x="747" y="248"/>
                </a:cubicBezTo>
                <a:cubicBezTo>
                  <a:pt x="746" y="239"/>
                  <a:pt x="744" y="231"/>
                  <a:pt x="742" y="223"/>
                </a:cubicBezTo>
                <a:cubicBezTo>
                  <a:pt x="759" y="235"/>
                  <a:pt x="776" y="247"/>
                  <a:pt x="794" y="257"/>
                </a:cubicBezTo>
                <a:cubicBezTo>
                  <a:pt x="795" y="264"/>
                  <a:pt x="796" y="271"/>
                  <a:pt x="796" y="278"/>
                </a:cubicBezTo>
                <a:close/>
                <a:moveTo>
                  <a:pt x="794" y="253"/>
                </a:moveTo>
                <a:cubicBezTo>
                  <a:pt x="778" y="241"/>
                  <a:pt x="759" y="231"/>
                  <a:pt x="741" y="221"/>
                </a:cubicBezTo>
                <a:cubicBezTo>
                  <a:pt x="740" y="213"/>
                  <a:pt x="737" y="205"/>
                  <a:pt x="735" y="198"/>
                </a:cubicBezTo>
                <a:cubicBezTo>
                  <a:pt x="752" y="208"/>
                  <a:pt x="769" y="218"/>
                  <a:pt x="787" y="225"/>
                </a:cubicBezTo>
                <a:cubicBezTo>
                  <a:pt x="788" y="226"/>
                  <a:pt x="788" y="225"/>
                  <a:pt x="788" y="225"/>
                </a:cubicBezTo>
                <a:cubicBezTo>
                  <a:pt x="791" y="234"/>
                  <a:pt x="793" y="244"/>
                  <a:pt x="794" y="253"/>
                </a:cubicBezTo>
                <a:close/>
                <a:moveTo>
                  <a:pt x="785" y="214"/>
                </a:moveTo>
                <a:cubicBezTo>
                  <a:pt x="786" y="217"/>
                  <a:pt x="787" y="220"/>
                  <a:pt x="788" y="224"/>
                </a:cubicBezTo>
                <a:cubicBezTo>
                  <a:pt x="788" y="224"/>
                  <a:pt x="788" y="224"/>
                  <a:pt x="788" y="223"/>
                </a:cubicBezTo>
                <a:cubicBezTo>
                  <a:pt x="771" y="212"/>
                  <a:pt x="752" y="203"/>
                  <a:pt x="733" y="194"/>
                </a:cubicBezTo>
                <a:cubicBezTo>
                  <a:pt x="730" y="185"/>
                  <a:pt x="727" y="177"/>
                  <a:pt x="723" y="169"/>
                </a:cubicBezTo>
                <a:cubicBezTo>
                  <a:pt x="742" y="180"/>
                  <a:pt x="761" y="191"/>
                  <a:pt x="780" y="200"/>
                </a:cubicBezTo>
                <a:cubicBezTo>
                  <a:pt x="782" y="205"/>
                  <a:pt x="784" y="209"/>
                  <a:pt x="785" y="214"/>
                </a:cubicBezTo>
                <a:close/>
                <a:moveTo>
                  <a:pt x="778" y="195"/>
                </a:moveTo>
                <a:cubicBezTo>
                  <a:pt x="760" y="184"/>
                  <a:pt x="740" y="175"/>
                  <a:pt x="721" y="165"/>
                </a:cubicBezTo>
                <a:cubicBezTo>
                  <a:pt x="718" y="158"/>
                  <a:pt x="714" y="151"/>
                  <a:pt x="710" y="144"/>
                </a:cubicBezTo>
                <a:cubicBezTo>
                  <a:pt x="728" y="155"/>
                  <a:pt x="747" y="165"/>
                  <a:pt x="767" y="174"/>
                </a:cubicBezTo>
                <a:cubicBezTo>
                  <a:pt x="771" y="181"/>
                  <a:pt x="775" y="188"/>
                  <a:pt x="778" y="195"/>
                </a:cubicBezTo>
                <a:close/>
                <a:moveTo>
                  <a:pt x="746" y="143"/>
                </a:moveTo>
                <a:cubicBezTo>
                  <a:pt x="753" y="151"/>
                  <a:pt x="759" y="160"/>
                  <a:pt x="764" y="169"/>
                </a:cubicBezTo>
                <a:cubicBezTo>
                  <a:pt x="764" y="169"/>
                  <a:pt x="763" y="169"/>
                  <a:pt x="763" y="168"/>
                </a:cubicBezTo>
                <a:cubicBezTo>
                  <a:pt x="760" y="167"/>
                  <a:pt x="756" y="165"/>
                  <a:pt x="753" y="164"/>
                </a:cubicBezTo>
                <a:cubicBezTo>
                  <a:pt x="747" y="161"/>
                  <a:pt x="741" y="158"/>
                  <a:pt x="735" y="155"/>
                </a:cubicBezTo>
                <a:cubicBezTo>
                  <a:pt x="725" y="150"/>
                  <a:pt x="716" y="145"/>
                  <a:pt x="707" y="141"/>
                </a:cubicBezTo>
                <a:cubicBezTo>
                  <a:pt x="702" y="132"/>
                  <a:pt x="695" y="123"/>
                  <a:pt x="689" y="114"/>
                </a:cubicBezTo>
                <a:cubicBezTo>
                  <a:pt x="707" y="125"/>
                  <a:pt x="725" y="135"/>
                  <a:pt x="745" y="144"/>
                </a:cubicBezTo>
                <a:cubicBezTo>
                  <a:pt x="745" y="144"/>
                  <a:pt x="746" y="144"/>
                  <a:pt x="746" y="143"/>
                </a:cubicBezTo>
                <a:close/>
                <a:moveTo>
                  <a:pt x="743" y="140"/>
                </a:moveTo>
                <a:cubicBezTo>
                  <a:pt x="724" y="129"/>
                  <a:pt x="704" y="119"/>
                  <a:pt x="685" y="110"/>
                </a:cubicBezTo>
                <a:cubicBezTo>
                  <a:pt x="678" y="101"/>
                  <a:pt x="670" y="94"/>
                  <a:pt x="663" y="86"/>
                </a:cubicBezTo>
                <a:cubicBezTo>
                  <a:pt x="679" y="95"/>
                  <a:pt x="696" y="104"/>
                  <a:pt x="713" y="111"/>
                </a:cubicBezTo>
                <a:cubicBezTo>
                  <a:pt x="713" y="111"/>
                  <a:pt x="714" y="111"/>
                  <a:pt x="714" y="110"/>
                </a:cubicBezTo>
                <a:cubicBezTo>
                  <a:pt x="720" y="115"/>
                  <a:pt x="725" y="120"/>
                  <a:pt x="730" y="125"/>
                </a:cubicBezTo>
                <a:cubicBezTo>
                  <a:pt x="735" y="130"/>
                  <a:pt x="739" y="135"/>
                  <a:pt x="743" y="140"/>
                </a:cubicBezTo>
                <a:close/>
                <a:moveTo>
                  <a:pt x="708" y="105"/>
                </a:moveTo>
                <a:cubicBezTo>
                  <a:pt x="690" y="95"/>
                  <a:pt x="672" y="87"/>
                  <a:pt x="653" y="78"/>
                </a:cubicBezTo>
                <a:cubicBezTo>
                  <a:pt x="651" y="76"/>
                  <a:pt x="648" y="74"/>
                  <a:pt x="646" y="72"/>
                </a:cubicBezTo>
                <a:cubicBezTo>
                  <a:pt x="637" y="65"/>
                  <a:pt x="627" y="58"/>
                  <a:pt x="618" y="52"/>
                </a:cubicBezTo>
                <a:cubicBezTo>
                  <a:pt x="650" y="66"/>
                  <a:pt x="681" y="83"/>
                  <a:pt x="708" y="105"/>
                </a:cubicBezTo>
                <a:close/>
                <a:moveTo>
                  <a:pt x="23" y="442"/>
                </a:moveTo>
                <a:cubicBezTo>
                  <a:pt x="3" y="406"/>
                  <a:pt x="8" y="359"/>
                  <a:pt x="31" y="325"/>
                </a:cubicBezTo>
                <a:cubicBezTo>
                  <a:pt x="57" y="287"/>
                  <a:pt x="109" y="267"/>
                  <a:pt x="149" y="295"/>
                </a:cubicBezTo>
                <a:cubicBezTo>
                  <a:pt x="150" y="295"/>
                  <a:pt x="151" y="296"/>
                  <a:pt x="151" y="297"/>
                </a:cubicBezTo>
                <a:cubicBezTo>
                  <a:pt x="152" y="297"/>
                  <a:pt x="152" y="297"/>
                  <a:pt x="153" y="297"/>
                </a:cubicBezTo>
                <a:cubicBezTo>
                  <a:pt x="153" y="298"/>
                  <a:pt x="154" y="298"/>
                  <a:pt x="154" y="298"/>
                </a:cubicBezTo>
                <a:cubicBezTo>
                  <a:pt x="156" y="300"/>
                  <a:pt x="159" y="297"/>
                  <a:pt x="157" y="295"/>
                </a:cubicBezTo>
                <a:cubicBezTo>
                  <a:pt x="155" y="293"/>
                  <a:pt x="154" y="292"/>
                  <a:pt x="152" y="290"/>
                </a:cubicBezTo>
                <a:cubicBezTo>
                  <a:pt x="130" y="258"/>
                  <a:pt x="127" y="217"/>
                  <a:pt x="150" y="183"/>
                </a:cubicBezTo>
                <a:cubicBezTo>
                  <a:pt x="174" y="147"/>
                  <a:pt x="221" y="123"/>
                  <a:pt x="263" y="138"/>
                </a:cubicBezTo>
                <a:cubicBezTo>
                  <a:pt x="267" y="139"/>
                  <a:pt x="269" y="136"/>
                  <a:pt x="269" y="134"/>
                </a:cubicBezTo>
                <a:cubicBezTo>
                  <a:pt x="270" y="134"/>
                  <a:pt x="272" y="133"/>
                  <a:pt x="273" y="131"/>
                </a:cubicBezTo>
                <a:cubicBezTo>
                  <a:pt x="316" y="12"/>
                  <a:pt x="480" y="0"/>
                  <a:pt x="581" y="44"/>
                </a:cubicBezTo>
                <a:cubicBezTo>
                  <a:pt x="689" y="90"/>
                  <a:pt x="752" y="204"/>
                  <a:pt x="740" y="320"/>
                </a:cubicBezTo>
                <a:cubicBezTo>
                  <a:pt x="738" y="323"/>
                  <a:pt x="740" y="327"/>
                  <a:pt x="745" y="326"/>
                </a:cubicBezTo>
                <a:cubicBezTo>
                  <a:pt x="782" y="319"/>
                  <a:pt x="823" y="342"/>
                  <a:pt x="834" y="380"/>
                </a:cubicBezTo>
                <a:cubicBezTo>
                  <a:pt x="845" y="422"/>
                  <a:pt x="814" y="462"/>
                  <a:pt x="779" y="481"/>
                </a:cubicBezTo>
                <a:cubicBezTo>
                  <a:pt x="742" y="502"/>
                  <a:pt x="696" y="507"/>
                  <a:pt x="654" y="509"/>
                </a:cubicBezTo>
                <a:cubicBezTo>
                  <a:pt x="620" y="510"/>
                  <a:pt x="585" y="509"/>
                  <a:pt x="551" y="506"/>
                </a:cubicBezTo>
                <a:cubicBezTo>
                  <a:pt x="551" y="506"/>
                  <a:pt x="551" y="506"/>
                  <a:pt x="551" y="506"/>
                </a:cubicBezTo>
                <a:cubicBezTo>
                  <a:pt x="551" y="505"/>
                  <a:pt x="550" y="505"/>
                  <a:pt x="549" y="506"/>
                </a:cubicBezTo>
                <a:cubicBezTo>
                  <a:pt x="541" y="505"/>
                  <a:pt x="533" y="505"/>
                  <a:pt x="525" y="504"/>
                </a:cubicBezTo>
                <a:cubicBezTo>
                  <a:pt x="521" y="503"/>
                  <a:pt x="517" y="503"/>
                  <a:pt x="512" y="503"/>
                </a:cubicBezTo>
                <a:cubicBezTo>
                  <a:pt x="512" y="502"/>
                  <a:pt x="512" y="502"/>
                  <a:pt x="512" y="502"/>
                </a:cubicBezTo>
                <a:cubicBezTo>
                  <a:pt x="511" y="501"/>
                  <a:pt x="510" y="502"/>
                  <a:pt x="509" y="502"/>
                </a:cubicBezTo>
                <a:cubicBezTo>
                  <a:pt x="472" y="499"/>
                  <a:pt x="436" y="495"/>
                  <a:pt x="399" y="493"/>
                </a:cubicBezTo>
                <a:cubicBezTo>
                  <a:pt x="399" y="493"/>
                  <a:pt x="399" y="492"/>
                  <a:pt x="399" y="492"/>
                </a:cubicBezTo>
                <a:cubicBezTo>
                  <a:pt x="398" y="492"/>
                  <a:pt x="398" y="492"/>
                  <a:pt x="397" y="492"/>
                </a:cubicBezTo>
                <a:cubicBezTo>
                  <a:pt x="356" y="490"/>
                  <a:pt x="314" y="488"/>
                  <a:pt x="272" y="490"/>
                </a:cubicBezTo>
                <a:cubicBezTo>
                  <a:pt x="272" y="490"/>
                  <a:pt x="271" y="489"/>
                  <a:pt x="271" y="489"/>
                </a:cubicBezTo>
                <a:cubicBezTo>
                  <a:pt x="270" y="488"/>
                  <a:pt x="268" y="489"/>
                  <a:pt x="269" y="490"/>
                </a:cubicBezTo>
                <a:cubicBezTo>
                  <a:pt x="269" y="490"/>
                  <a:pt x="269" y="490"/>
                  <a:pt x="269" y="490"/>
                </a:cubicBezTo>
                <a:cubicBezTo>
                  <a:pt x="267" y="490"/>
                  <a:pt x="265" y="491"/>
                  <a:pt x="263" y="491"/>
                </a:cubicBezTo>
                <a:cubicBezTo>
                  <a:pt x="220" y="493"/>
                  <a:pt x="176" y="497"/>
                  <a:pt x="133" y="493"/>
                </a:cubicBezTo>
                <a:cubicBezTo>
                  <a:pt x="127" y="493"/>
                  <a:pt x="122" y="492"/>
                  <a:pt x="116" y="492"/>
                </a:cubicBezTo>
                <a:cubicBezTo>
                  <a:pt x="116" y="492"/>
                  <a:pt x="116" y="492"/>
                  <a:pt x="116" y="492"/>
                </a:cubicBezTo>
                <a:cubicBezTo>
                  <a:pt x="80" y="487"/>
                  <a:pt x="42" y="476"/>
                  <a:pt x="23" y="442"/>
                </a:cubicBezTo>
                <a:close/>
                <a:moveTo>
                  <a:pt x="87" y="511"/>
                </a:moveTo>
                <a:cubicBezTo>
                  <a:pt x="73" y="501"/>
                  <a:pt x="58" y="490"/>
                  <a:pt x="45" y="478"/>
                </a:cubicBezTo>
                <a:cubicBezTo>
                  <a:pt x="59" y="487"/>
                  <a:pt x="75" y="493"/>
                  <a:pt x="91" y="497"/>
                </a:cubicBezTo>
                <a:cubicBezTo>
                  <a:pt x="112" y="515"/>
                  <a:pt x="133" y="532"/>
                  <a:pt x="155" y="549"/>
                </a:cubicBezTo>
                <a:cubicBezTo>
                  <a:pt x="130" y="541"/>
                  <a:pt x="108" y="527"/>
                  <a:pt x="87" y="511"/>
                </a:cubicBezTo>
                <a:close/>
                <a:moveTo>
                  <a:pt x="167" y="552"/>
                </a:moveTo>
                <a:cubicBezTo>
                  <a:pt x="145" y="533"/>
                  <a:pt x="122" y="516"/>
                  <a:pt x="98" y="499"/>
                </a:cubicBezTo>
                <a:cubicBezTo>
                  <a:pt x="107" y="500"/>
                  <a:pt x="116" y="501"/>
                  <a:pt x="125" y="502"/>
                </a:cubicBezTo>
                <a:cubicBezTo>
                  <a:pt x="144" y="520"/>
                  <a:pt x="163" y="539"/>
                  <a:pt x="184" y="555"/>
                </a:cubicBezTo>
                <a:cubicBezTo>
                  <a:pt x="178" y="555"/>
                  <a:pt x="173" y="554"/>
                  <a:pt x="167" y="552"/>
                </a:cubicBezTo>
                <a:close/>
                <a:moveTo>
                  <a:pt x="191" y="556"/>
                </a:moveTo>
                <a:cubicBezTo>
                  <a:pt x="172" y="537"/>
                  <a:pt x="151" y="520"/>
                  <a:pt x="130" y="503"/>
                </a:cubicBezTo>
                <a:cubicBezTo>
                  <a:pt x="138" y="503"/>
                  <a:pt x="146" y="504"/>
                  <a:pt x="154" y="504"/>
                </a:cubicBezTo>
                <a:cubicBezTo>
                  <a:pt x="176" y="521"/>
                  <a:pt x="198" y="539"/>
                  <a:pt x="220" y="557"/>
                </a:cubicBezTo>
                <a:cubicBezTo>
                  <a:pt x="220" y="557"/>
                  <a:pt x="220" y="557"/>
                  <a:pt x="221" y="557"/>
                </a:cubicBezTo>
                <a:cubicBezTo>
                  <a:pt x="211" y="557"/>
                  <a:pt x="201" y="557"/>
                  <a:pt x="191" y="556"/>
                </a:cubicBezTo>
                <a:close/>
                <a:moveTo>
                  <a:pt x="223" y="557"/>
                </a:moveTo>
                <a:cubicBezTo>
                  <a:pt x="223" y="556"/>
                  <a:pt x="224" y="555"/>
                  <a:pt x="223" y="554"/>
                </a:cubicBezTo>
                <a:cubicBezTo>
                  <a:pt x="202" y="537"/>
                  <a:pt x="180" y="520"/>
                  <a:pt x="159" y="504"/>
                </a:cubicBezTo>
                <a:cubicBezTo>
                  <a:pt x="164" y="504"/>
                  <a:pt x="169" y="504"/>
                  <a:pt x="174" y="504"/>
                </a:cubicBezTo>
                <a:cubicBezTo>
                  <a:pt x="178" y="504"/>
                  <a:pt x="183" y="504"/>
                  <a:pt x="187" y="504"/>
                </a:cubicBezTo>
                <a:cubicBezTo>
                  <a:pt x="209" y="522"/>
                  <a:pt x="232" y="539"/>
                  <a:pt x="256" y="556"/>
                </a:cubicBezTo>
                <a:cubicBezTo>
                  <a:pt x="245" y="556"/>
                  <a:pt x="234" y="557"/>
                  <a:pt x="223" y="557"/>
                </a:cubicBezTo>
                <a:close/>
                <a:moveTo>
                  <a:pt x="298" y="554"/>
                </a:moveTo>
                <a:cubicBezTo>
                  <a:pt x="286" y="554"/>
                  <a:pt x="274" y="555"/>
                  <a:pt x="262" y="555"/>
                </a:cubicBezTo>
                <a:cubicBezTo>
                  <a:pt x="238" y="539"/>
                  <a:pt x="214" y="521"/>
                  <a:pt x="191" y="504"/>
                </a:cubicBezTo>
                <a:cubicBezTo>
                  <a:pt x="200" y="503"/>
                  <a:pt x="209" y="503"/>
                  <a:pt x="219" y="502"/>
                </a:cubicBezTo>
                <a:cubicBezTo>
                  <a:pt x="238" y="522"/>
                  <a:pt x="260" y="541"/>
                  <a:pt x="283" y="554"/>
                </a:cubicBezTo>
                <a:cubicBezTo>
                  <a:pt x="285" y="555"/>
                  <a:pt x="287" y="552"/>
                  <a:pt x="286" y="551"/>
                </a:cubicBezTo>
                <a:cubicBezTo>
                  <a:pt x="265" y="534"/>
                  <a:pt x="243" y="519"/>
                  <a:pt x="223" y="502"/>
                </a:cubicBezTo>
                <a:cubicBezTo>
                  <a:pt x="232" y="502"/>
                  <a:pt x="240" y="501"/>
                  <a:pt x="249" y="501"/>
                </a:cubicBezTo>
                <a:cubicBezTo>
                  <a:pt x="269" y="519"/>
                  <a:pt x="290" y="538"/>
                  <a:pt x="312" y="554"/>
                </a:cubicBezTo>
                <a:cubicBezTo>
                  <a:pt x="308" y="554"/>
                  <a:pt x="303" y="554"/>
                  <a:pt x="298" y="554"/>
                </a:cubicBezTo>
                <a:close/>
                <a:moveTo>
                  <a:pt x="318" y="554"/>
                </a:moveTo>
                <a:cubicBezTo>
                  <a:pt x="297" y="535"/>
                  <a:pt x="275" y="518"/>
                  <a:pt x="253" y="501"/>
                </a:cubicBezTo>
                <a:cubicBezTo>
                  <a:pt x="262" y="500"/>
                  <a:pt x="270" y="500"/>
                  <a:pt x="278" y="499"/>
                </a:cubicBezTo>
                <a:cubicBezTo>
                  <a:pt x="300" y="519"/>
                  <a:pt x="323" y="539"/>
                  <a:pt x="348" y="554"/>
                </a:cubicBezTo>
                <a:cubicBezTo>
                  <a:pt x="338" y="554"/>
                  <a:pt x="328" y="554"/>
                  <a:pt x="318" y="554"/>
                </a:cubicBezTo>
                <a:close/>
                <a:moveTo>
                  <a:pt x="353" y="554"/>
                </a:moveTo>
                <a:cubicBezTo>
                  <a:pt x="353" y="554"/>
                  <a:pt x="353" y="554"/>
                  <a:pt x="353" y="554"/>
                </a:cubicBezTo>
                <a:cubicBezTo>
                  <a:pt x="330" y="535"/>
                  <a:pt x="306" y="517"/>
                  <a:pt x="283" y="499"/>
                </a:cubicBezTo>
                <a:cubicBezTo>
                  <a:pt x="292" y="498"/>
                  <a:pt x="301" y="498"/>
                  <a:pt x="309" y="498"/>
                </a:cubicBezTo>
                <a:cubicBezTo>
                  <a:pt x="332" y="518"/>
                  <a:pt x="355" y="539"/>
                  <a:pt x="381" y="555"/>
                </a:cubicBezTo>
                <a:cubicBezTo>
                  <a:pt x="372" y="555"/>
                  <a:pt x="362" y="555"/>
                  <a:pt x="353" y="554"/>
                </a:cubicBezTo>
                <a:close/>
                <a:moveTo>
                  <a:pt x="407" y="556"/>
                </a:moveTo>
                <a:cubicBezTo>
                  <a:pt x="400" y="555"/>
                  <a:pt x="393" y="555"/>
                  <a:pt x="386" y="555"/>
                </a:cubicBezTo>
                <a:cubicBezTo>
                  <a:pt x="386" y="555"/>
                  <a:pt x="386" y="554"/>
                  <a:pt x="386" y="554"/>
                </a:cubicBezTo>
                <a:cubicBezTo>
                  <a:pt x="362" y="534"/>
                  <a:pt x="337" y="517"/>
                  <a:pt x="313" y="498"/>
                </a:cubicBezTo>
                <a:cubicBezTo>
                  <a:pt x="321" y="498"/>
                  <a:pt x="329" y="498"/>
                  <a:pt x="337" y="498"/>
                </a:cubicBezTo>
                <a:cubicBezTo>
                  <a:pt x="364" y="516"/>
                  <a:pt x="389" y="535"/>
                  <a:pt x="413" y="556"/>
                </a:cubicBezTo>
                <a:cubicBezTo>
                  <a:pt x="411" y="556"/>
                  <a:pt x="409" y="556"/>
                  <a:pt x="407" y="556"/>
                </a:cubicBezTo>
                <a:close/>
                <a:moveTo>
                  <a:pt x="420" y="556"/>
                </a:moveTo>
                <a:cubicBezTo>
                  <a:pt x="396" y="535"/>
                  <a:pt x="370" y="515"/>
                  <a:pt x="343" y="498"/>
                </a:cubicBezTo>
                <a:cubicBezTo>
                  <a:pt x="344" y="498"/>
                  <a:pt x="344" y="498"/>
                  <a:pt x="345" y="498"/>
                </a:cubicBezTo>
                <a:cubicBezTo>
                  <a:pt x="355" y="498"/>
                  <a:pt x="366" y="499"/>
                  <a:pt x="376" y="499"/>
                </a:cubicBezTo>
                <a:cubicBezTo>
                  <a:pt x="398" y="519"/>
                  <a:pt x="419" y="538"/>
                  <a:pt x="440" y="557"/>
                </a:cubicBezTo>
                <a:cubicBezTo>
                  <a:pt x="433" y="557"/>
                  <a:pt x="427" y="556"/>
                  <a:pt x="420" y="556"/>
                </a:cubicBezTo>
                <a:close/>
                <a:moveTo>
                  <a:pt x="443" y="557"/>
                </a:moveTo>
                <a:cubicBezTo>
                  <a:pt x="443" y="557"/>
                  <a:pt x="444" y="556"/>
                  <a:pt x="443" y="555"/>
                </a:cubicBezTo>
                <a:cubicBezTo>
                  <a:pt x="422" y="536"/>
                  <a:pt x="401" y="518"/>
                  <a:pt x="379" y="499"/>
                </a:cubicBezTo>
                <a:cubicBezTo>
                  <a:pt x="388" y="500"/>
                  <a:pt x="397" y="501"/>
                  <a:pt x="406" y="501"/>
                </a:cubicBezTo>
                <a:cubicBezTo>
                  <a:pt x="428" y="522"/>
                  <a:pt x="451" y="541"/>
                  <a:pt x="476" y="559"/>
                </a:cubicBezTo>
                <a:cubicBezTo>
                  <a:pt x="465" y="558"/>
                  <a:pt x="454" y="558"/>
                  <a:pt x="443" y="557"/>
                </a:cubicBezTo>
                <a:close/>
                <a:moveTo>
                  <a:pt x="480" y="559"/>
                </a:moveTo>
                <a:cubicBezTo>
                  <a:pt x="480" y="558"/>
                  <a:pt x="480" y="557"/>
                  <a:pt x="479" y="557"/>
                </a:cubicBezTo>
                <a:cubicBezTo>
                  <a:pt x="455" y="539"/>
                  <a:pt x="432" y="521"/>
                  <a:pt x="410" y="502"/>
                </a:cubicBezTo>
                <a:cubicBezTo>
                  <a:pt x="421" y="502"/>
                  <a:pt x="432" y="504"/>
                  <a:pt x="444" y="505"/>
                </a:cubicBezTo>
                <a:cubicBezTo>
                  <a:pt x="466" y="524"/>
                  <a:pt x="490" y="545"/>
                  <a:pt x="515" y="561"/>
                </a:cubicBezTo>
                <a:cubicBezTo>
                  <a:pt x="517" y="562"/>
                  <a:pt x="519" y="559"/>
                  <a:pt x="517" y="558"/>
                </a:cubicBezTo>
                <a:cubicBezTo>
                  <a:pt x="495" y="540"/>
                  <a:pt x="471" y="523"/>
                  <a:pt x="449" y="505"/>
                </a:cubicBezTo>
                <a:cubicBezTo>
                  <a:pt x="460" y="506"/>
                  <a:pt x="471" y="507"/>
                  <a:pt x="481" y="509"/>
                </a:cubicBezTo>
                <a:cubicBezTo>
                  <a:pt x="493" y="518"/>
                  <a:pt x="505" y="528"/>
                  <a:pt x="517" y="537"/>
                </a:cubicBezTo>
                <a:cubicBezTo>
                  <a:pt x="528" y="546"/>
                  <a:pt x="539" y="556"/>
                  <a:pt x="551" y="563"/>
                </a:cubicBezTo>
                <a:cubicBezTo>
                  <a:pt x="527" y="562"/>
                  <a:pt x="504" y="560"/>
                  <a:pt x="480" y="559"/>
                </a:cubicBezTo>
                <a:close/>
                <a:moveTo>
                  <a:pt x="623" y="568"/>
                </a:moveTo>
                <a:cubicBezTo>
                  <a:pt x="601" y="566"/>
                  <a:pt x="579" y="565"/>
                  <a:pt x="556" y="564"/>
                </a:cubicBezTo>
                <a:cubicBezTo>
                  <a:pt x="546" y="553"/>
                  <a:pt x="533" y="545"/>
                  <a:pt x="521" y="536"/>
                </a:cubicBezTo>
                <a:cubicBezTo>
                  <a:pt x="510" y="527"/>
                  <a:pt x="498" y="518"/>
                  <a:pt x="487" y="509"/>
                </a:cubicBezTo>
                <a:cubicBezTo>
                  <a:pt x="496" y="510"/>
                  <a:pt x="505" y="511"/>
                  <a:pt x="514" y="512"/>
                </a:cubicBezTo>
                <a:cubicBezTo>
                  <a:pt x="516" y="512"/>
                  <a:pt x="517" y="512"/>
                  <a:pt x="518" y="512"/>
                </a:cubicBezTo>
                <a:cubicBezTo>
                  <a:pt x="538" y="531"/>
                  <a:pt x="560" y="550"/>
                  <a:pt x="583" y="563"/>
                </a:cubicBezTo>
                <a:cubicBezTo>
                  <a:pt x="585" y="564"/>
                  <a:pt x="587" y="562"/>
                  <a:pt x="585" y="560"/>
                </a:cubicBezTo>
                <a:cubicBezTo>
                  <a:pt x="566" y="543"/>
                  <a:pt x="545" y="529"/>
                  <a:pt x="525" y="513"/>
                </a:cubicBezTo>
                <a:cubicBezTo>
                  <a:pt x="536" y="514"/>
                  <a:pt x="547" y="515"/>
                  <a:pt x="558" y="516"/>
                </a:cubicBezTo>
                <a:cubicBezTo>
                  <a:pt x="580" y="533"/>
                  <a:pt x="602" y="551"/>
                  <a:pt x="624" y="568"/>
                </a:cubicBezTo>
                <a:cubicBezTo>
                  <a:pt x="624" y="568"/>
                  <a:pt x="624" y="568"/>
                  <a:pt x="623" y="568"/>
                </a:cubicBezTo>
                <a:close/>
                <a:moveTo>
                  <a:pt x="629" y="568"/>
                </a:moveTo>
                <a:cubicBezTo>
                  <a:pt x="629" y="568"/>
                  <a:pt x="629" y="567"/>
                  <a:pt x="628" y="566"/>
                </a:cubicBezTo>
                <a:cubicBezTo>
                  <a:pt x="608" y="549"/>
                  <a:pt x="586" y="532"/>
                  <a:pt x="564" y="516"/>
                </a:cubicBezTo>
                <a:cubicBezTo>
                  <a:pt x="574" y="517"/>
                  <a:pt x="583" y="517"/>
                  <a:pt x="592" y="518"/>
                </a:cubicBezTo>
                <a:cubicBezTo>
                  <a:pt x="615" y="535"/>
                  <a:pt x="638" y="553"/>
                  <a:pt x="661" y="571"/>
                </a:cubicBezTo>
                <a:cubicBezTo>
                  <a:pt x="650" y="570"/>
                  <a:pt x="639" y="569"/>
                  <a:pt x="629" y="568"/>
                </a:cubicBezTo>
                <a:close/>
                <a:moveTo>
                  <a:pt x="667" y="572"/>
                </a:moveTo>
                <a:cubicBezTo>
                  <a:pt x="666" y="571"/>
                  <a:pt x="666" y="571"/>
                  <a:pt x="666" y="571"/>
                </a:cubicBezTo>
                <a:cubicBezTo>
                  <a:pt x="644" y="552"/>
                  <a:pt x="621" y="534"/>
                  <a:pt x="597" y="518"/>
                </a:cubicBezTo>
                <a:cubicBezTo>
                  <a:pt x="607" y="518"/>
                  <a:pt x="617" y="518"/>
                  <a:pt x="627" y="518"/>
                </a:cubicBezTo>
                <a:cubicBezTo>
                  <a:pt x="649" y="539"/>
                  <a:pt x="672" y="557"/>
                  <a:pt x="699" y="571"/>
                </a:cubicBezTo>
                <a:cubicBezTo>
                  <a:pt x="701" y="572"/>
                  <a:pt x="702" y="570"/>
                  <a:pt x="700" y="568"/>
                </a:cubicBezTo>
                <a:cubicBezTo>
                  <a:pt x="676" y="554"/>
                  <a:pt x="652" y="538"/>
                  <a:pt x="631" y="518"/>
                </a:cubicBezTo>
                <a:cubicBezTo>
                  <a:pt x="639" y="518"/>
                  <a:pt x="647" y="518"/>
                  <a:pt x="655" y="518"/>
                </a:cubicBezTo>
                <a:cubicBezTo>
                  <a:pt x="677" y="539"/>
                  <a:pt x="702" y="560"/>
                  <a:pt x="729" y="574"/>
                </a:cubicBezTo>
                <a:cubicBezTo>
                  <a:pt x="708" y="575"/>
                  <a:pt x="687" y="573"/>
                  <a:pt x="667" y="572"/>
                </a:cubicBezTo>
                <a:close/>
                <a:moveTo>
                  <a:pt x="735" y="574"/>
                </a:moveTo>
                <a:cubicBezTo>
                  <a:pt x="735" y="573"/>
                  <a:pt x="735" y="573"/>
                  <a:pt x="735" y="573"/>
                </a:cubicBezTo>
                <a:cubicBezTo>
                  <a:pt x="708" y="556"/>
                  <a:pt x="682" y="539"/>
                  <a:pt x="659" y="517"/>
                </a:cubicBezTo>
                <a:cubicBezTo>
                  <a:pt x="667" y="517"/>
                  <a:pt x="675" y="516"/>
                  <a:pt x="683" y="516"/>
                </a:cubicBezTo>
                <a:cubicBezTo>
                  <a:pt x="684" y="516"/>
                  <a:pt x="684" y="516"/>
                  <a:pt x="684" y="516"/>
                </a:cubicBezTo>
                <a:cubicBezTo>
                  <a:pt x="705" y="536"/>
                  <a:pt x="728" y="556"/>
                  <a:pt x="752" y="572"/>
                </a:cubicBezTo>
                <a:cubicBezTo>
                  <a:pt x="747" y="573"/>
                  <a:pt x="741" y="573"/>
                  <a:pt x="735" y="574"/>
                </a:cubicBezTo>
                <a:close/>
                <a:moveTo>
                  <a:pt x="776" y="567"/>
                </a:moveTo>
                <a:cubicBezTo>
                  <a:pt x="754" y="550"/>
                  <a:pt x="731" y="533"/>
                  <a:pt x="710" y="513"/>
                </a:cubicBezTo>
                <a:cubicBezTo>
                  <a:pt x="709" y="512"/>
                  <a:pt x="707" y="514"/>
                  <a:pt x="708" y="515"/>
                </a:cubicBezTo>
                <a:cubicBezTo>
                  <a:pt x="728" y="534"/>
                  <a:pt x="749" y="553"/>
                  <a:pt x="772" y="568"/>
                </a:cubicBezTo>
                <a:cubicBezTo>
                  <a:pt x="767" y="570"/>
                  <a:pt x="762" y="571"/>
                  <a:pt x="756" y="571"/>
                </a:cubicBezTo>
                <a:cubicBezTo>
                  <a:pt x="756" y="571"/>
                  <a:pt x="756" y="571"/>
                  <a:pt x="756" y="571"/>
                </a:cubicBezTo>
                <a:cubicBezTo>
                  <a:pt x="733" y="552"/>
                  <a:pt x="710" y="535"/>
                  <a:pt x="688" y="515"/>
                </a:cubicBezTo>
                <a:cubicBezTo>
                  <a:pt x="702" y="514"/>
                  <a:pt x="717" y="512"/>
                  <a:pt x="732" y="508"/>
                </a:cubicBezTo>
                <a:cubicBezTo>
                  <a:pt x="752" y="527"/>
                  <a:pt x="772" y="546"/>
                  <a:pt x="794" y="561"/>
                </a:cubicBezTo>
                <a:cubicBezTo>
                  <a:pt x="788" y="564"/>
                  <a:pt x="782" y="566"/>
                  <a:pt x="776" y="567"/>
                </a:cubicBezTo>
                <a:close/>
                <a:moveTo>
                  <a:pt x="823" y="544"/>
                </a:moveTo>
                <a:cubicBezTo>
                  <a:pt x="815" y="550"/>
                  <a:pt x="807" y="555"/>
                  <a:pt x="798" y="559"/>
                </a:cubicBezTo>
                <a:cubicBezTo>
                  <a:pt x="778" y="541"/>
                  <a:pt x="756" y="525"/>
                  <a:pt x="735" y="508"/>
                </a:cubicBezTo>
                <a:cubicBezTo>
                  <a:pt x="744" y="505"/>
                  <a:pt x="753" y="503"/>
                  <a:pt x="762" y="499"/>
                </a:cubicBezTo>
                <a:cubicBezTo>
                  <a:pt x="779" y="516"/>
                  <a:pt x="797" y="535"/>
                  <a:pt x="817" y="547"/>
                </a:cubicBezTo>
                <a:cubicBezTo>
                  <a:pt x="818" y="548"/>
                  <a:pt x="820" y="546"/>
                  <a:pt x="819" y="544"/>
                </a:cubicBezTo>
                <a:cubicBezTo>
                  <a:pt x="801" y="528"/>
                  <a:pt x="782" y="514"/>
                  <a:pt x="765" y="498"/>
                </a:cubicBezTo>
                <a:cubicBezTo>
                  <a:pt x="771" y="496"/>
                  <a:pt x="777" y="493"/>
                  <a:pt x="782" y="490"/>
                </a:cubicBezTo>
                <a:cubicBezTo>
                  <a:pt x="782" y="490"/>
                  <a:pt x="782" y="491"/>
                  <a:pt x="783" y="491"/>
                </a:cubicBezTo>
                <a:cubicBezTo>
                  <a:pt x="798" y="506"/>
                  <a:pt x="814" y="523"/>
                  <a:pt x="833" y="535"/>
                </a:cubicBezTo>
                <a:cubicBezTo>
                  <a:pt x="830" y="538"/>
                  <a:pt x="827" y="541"/>
                  <a:pt x="823" y="544"/>
                </a:cubicBezTo>
                <a:close/>
                <a:moveTo>
                  <a:pt x="836" y="532"/>
                </a:moveTo>
                <a:cubicBezTo>
                  <a:pt x="828" y="525"/>
                  <a:pt x="820" y="519"/>
                  <a:pt x="812" y="513"/>
                </a:cubicBezTo>
                <a:cubicBezTo>
                  <a:pt x="803" y="505"/>
                  <a:pt x="794" y="497"/>
                  <a:pt x="785" y="489"/>
                </a:cubicBezTo>
                <a:cubicBezTo>
                  <a:pt x="791" y="485"/>
                  <a:pt x="797" y="481"/>
                  <a:pt x="802" y="477"/>
                </a:cubicBezTo>
                <a:cubicBezTo>
                  <a:pt x="817" y="490"/>
                  <a:pt x="832" y="505"/>
                  <a:pt x="848" y="516"/>
                </a:cubicBezTo>
                <a:cubicBezTo>
                  <a:pt x="848" y="516"/>
                  <a:pt x="848" y="516"/>
                  <a:pt x="848" y="516"/>
                </a:cubicBezTo>
                <a:cubicBezTo>
                  <a:pt x="845" y="521"/>
                  <a:pt x="840" y="527"/>
                  <a:pt x="836" y="532"/>
                </a:cubicBezTo>
                <a:close/>
                <a:moveTo>
                  <a:pt x="858" y="496"/>
                </a:moveTo>
                <a:cubicBezTo>
                  <a:pt x="846" y="484"/>
                  <a:pt x="832" y="474"/>
                  <a:pt x="819" y="464"/>
                </a:cubicBezTo>
                <a:cubicBezTo>
                  <a:pt x="818" y="463"/>
                  <a:pt x="816" y="464"/>
                  <a:pt x="817" y="465"/>
                </a:cubicBezTo>
                <a:cubicBezTo>
                  <a:pt x="830" y="477"/>
                  <a:pt x="843" y="489"/>
                  <a:pt x="857" y="499"/>
                </a:cubicBezTo>
                <a:cubicBezTo>
                  <a:pt x="854" y="504"/>
                  <a:pt x="852" y="509"/>
                  <a:pt x="849" y="513"/>
                </a:cubicBezTo>
                <a:cubicBezTo>
                  <a:pt x="836" y="499"/>
                  <a:pt x="820" y="487"/>
                  <a:pt x="804" y="475"/>
                </a:cubicBezTo>
                <a:cubicBezTo>
                  <a:pt x="805" y="475"/>
                  <a:pt x="807" y="474"/>
                  <a:pt x="808" y="473"/>
                </a:cubicBezTo>
                <a:cubicBezTo>
                  <a:pt x="814" y="467"/>
                  <a:pt x="821" y="460"/>
                  <a:pt x="826" y="452"/>
                </a:cubicBezTo>
                <a:cubicBezTo>
                  <a:pt x="838" y="462"/>
                  <a:pt x="850" y="473"/>
                  <a:pt x="862" y="481"/>
                </a:cubicBezTo>
                <a:cubicBezTo>
                  <a:pt x="861" y="486"/>
                  <a:pt x="860" y="491"/>
                  <a:pt x="858" y="496"/>
                </a:cubicBezTo>
                <a:close/>
                <a:moveTo>
                  <a:pt x="863" y="478"/>
                </a:moveTo>
                <a:cubicBezTo>
                  <a:pt x="852" y="468"/>
                  <a:pt x="840" y="459"/>
                  <a:pt x="828" y="450"/>
                </a:cubicBezTo>
                <a:cubicBezTo>
                  <a:pt x="831" y="445"/>
                  <a:pt x="833" y="440"/>
                  <a:pt x="836" y="435"/>
                </a:cubicBezTo>
                <a:cubicBezTo>
                  <a:pt x="842" y="440"/>
                  <a:pt x="848" y="444"/>
                  <a:pt x="854" y="449"/>
                </a:cubicBezTo>
                <a:cubicBezTo>
                  <a:pt x="858" y="452"/>
                  <a:pt x="862" y="456"/>
                  <a:pt x="866" y="460"/>
                </a:cubicBezTo>
                <a:cubicBezTo>
                  <a:pt x="865" y="466"/>
                  <a:pt x="864" y="472"/>
                  <a:pt x="863" y="478"/>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6" name="Group 239"/>
          <p:cNvGrpSpPr>
            <a:grpSpLocks noChangeAspect="1"/>
          </p:cNvGrpSpPr>
          <p:nvPr/>
        </p:nvGrpSpPr>
        <p:grpSpPr>
          <a:xfrm rot="20911744">
            <a:off x="2433144" y="4156506"/>
            <a:ext cx="885456" cy="712534"/>
            <a:chOff x="3118" y="1577"/>
            <a:chExt cx="1444" cy="1162"/>
          </a:xfrm>
          <a:solidFill>
            <a:srgbClr val="4A67AA"/>
          </a:solidFill>
        </p:grpSpPr>
        <p:sp>
          <p:nvSpPr>
            <p:cNvPr id="17" name="Freeform 240"/>
            <p:cNvSpPr>
              <a:spLocks noEditPoints="1"/>
            </p:cNvSpPr>
            <p:nvPr/>
          </p:nvSpPr>
          <p:spPr bwMode="auto">
            <a:xfrm>
              <a:off x="3118" y="1577"/>
              <a:ext cx="1444" cy="1162"/>
            </a:xfrm>
            <a:custGeom>
              <a:avLst/>
              <a:gdLst>
                <a:gd name="T0" fmla="*/ 598 w 608"/>
                <a:gd name="T1" fmla="*/ 94 h 489"/>
                <a:gd name="T2" fmla="*/ 486 w 608"/>
                <a:gd name="T3" fmla="*/ 6 h 489"/>
                <a:gd name="T4" fmla="*/ 422 w 608"/>
                <a:gd name="T5" fmla="*/ 8 h 489"/>
                <a:gd name="T6" fmla="*/ 289 w 608"/>
                <a:gd name="T7" fmla="*/ 178 h 489"/>
                <a:gd name="T8" fmla="*/ 258 w 608"/>
                <a:gd name="T9" fmla="*/ 152 h 489"/>
                <a:gd name="T10" fmla="*/ 258 w 608"/>
                <a:gd name="T11" fmla="*/ 147 h 489"/>
                <a:gd name="T12" fmla="*/ 230 w 608"/>
                <a:gd name="T13" fmla="*/ 132 h 489"/>
                <a:gd name="T14" fmla="*/ 108 w 608"/>
                <a:gd name="T15" fmla="*/ 92 h 489"/>
                <a:gd name="T16" fmla="*/ 8 w 608"/>
                <a:gd name="T17" fmla="*/ 223 h 489"/>
                <a:gd name="T18" fmla="*/ 24 w 608"/>
                <a:gd name="T19" fmla="*/ 269 h 489"/>
                <a:gd name="T20" fmla="*/ 122 w 608"/>
                <a:gd name="T21" fmla="*/ 376 h 489"/>
                <a:gd name="T22" fmla="*/ 261 w 608"/>
                <a:gd name="T23" fmla="*/ 451 h 489"/>
                <a:gd name="T24" fmla="*/ 349 w 608"/>
                <a:gd name="T25" fmla="*/ 488 h 489"/>
                <a:gd name="T26" fmla="*/ 359 w 608"/>
                <a:gd name="T27" fmla="*/ 484 h 489"/>
                <a:gd name="T28" fmla="*/ 514 w 608"/>
                <a:gd name="T29" fmla="*/ 286 h 489"/>
                <a:gd name="T30" fmla="*/ 559 w 608"/>
                <a:gd name="T31" fmla="*/ 213 h 489"/>
                <a:gd name="T32" fmla="*/ 598 w 608"/>
                <a:gd name="T33" fmla="*/ 94 h 489"/>
                <a:gd name="T34" fmla="*/ 582 w 608"/>
                <a:gd name="T35" fmla="*/ 130 h 489"/>
                <a:gd name="T36" fmla="*/ 575 w 608"/>
                <a:gd name="T37" fmla="*/ 156 h 489"/>
                <a:gd name="T38" fmla="*/ 565 w 608"/>
                <a:gd name="T39" fmla="*/ 84 h 489"/>
                <a:gd name="T40" fmla="*/ 545 w 608"/>
                <a:gd name="T41" fmla="*/ 48 h 489"/>
                <a:gd name="T42" fmla="*/ 582 w 608"/>
                <a:gd name="T43" fmla="*/ 130 h 489"/>
                <a:gd name="T44" fmla="*/ 470 w 608"/>
                <a:gd name="T45" fmla="*/ 281 h 489"/>
                <a:gd name="T46" fmla="*/ 401 w 608"/>
                <a:gd name="T47" fmla="*/ 349 h 489"/>
                <a:gd name="T48" fmla="*/ 343 w 608"/>
                <a:gd name="T49" fmla="*/ 443 h 489"/>
                <a:gd name="T50" fmla="*/ 333 w 608"/>
                <a:gd name="T51" fmla="*/ 464 h 489"/>
                <a:gd name="T52" fmla="*/ 327 w 608"/>
                <a:gd name="T53" fmla="*/ 462 h 489"/>
                <a:gd name="T54" fmla="*/ 325 w 608"/>
                <a:gd name="T55" fmla="*/ 448 h 489"/>
                <a:gd name="T56" fmla="*/ 169 w 608"/>
                <a:gd name="T57" fmla="*/ 368 h 489"/>
                <a:gd name="T58" fmla="*/ 76 w 608"/>
                <a:gd name="T59" fmla="*/ 305 h 489"/>
                <a:gd name="T60" fmla="*/ 72 w 608"/>
                <a:gd name="T61" fmla="*/ 301 h 489"/>
                <a:gd name="T62" fmla="*/ 63 w 608"/>
                <a:gd name="T63" fmla="*/ 290 h 489"/>
                <a:gd name="T64" fmla="*/ 94 w 608"/>
                <a:gd name="T65" fmla="*/ 157 h 489"/>
                <a:gd name="T66" fmla="*/ 104 w 608"/>
                <a:gd name="T67" fmla="*/ 150 h 489"/>
                <a:gd name="T68" fmla="*/ 277 w 608"/>
                <a:gd name="T69" fmla="*/ 190 h 489"/>
                <a:gd name="T70" fmla="*/ 285 w 608"/>
                <a:gd name="T71" fmla="*/ 191 h 489"/>
                <a:gd name="T72" fmla="*/ 285 w 608"/>
                <a:gd name="T73" fmla="*/ 194 h 489"/>
                <a:gd name="T74" fmla="*/ 301 w 608"/>
                <a:gd name="T75" fmla="*/ 199 h 489"/>
                <a:gd name="T76" fmla="*/ 426 w 608"/>
                <a:gd name="T77" fmla="*/ 30 h 489"/>
                <a:gd name="T78" fmla="*/ 487 w 608"/>
                <a:gd name="T79" fmla="*/ 24 h 489"/>
                <a:gd name="T80" fmla="*/ 559 w 608"/>
                <a:gd name="T81" fmla="*/ 133 h 489"/>
                <a:gd name="T82" fmla="*/ 545 w 608"/>
                <a:gd name="T83" fmla="*/ 205 h 489"/>
                <a:gd name="T84" fmla="*/ 470 w 608"/>
                <a:gd name="T85" fmla="*/ 281 h 489"/>
                <a:gd name="T86" fmla="*/ 105 w 608"/>
                <a:gd name="T87" fmla="*/ 110 h 489"/>
                <a:gd name="T88" fmla="*/ 176 w 608"/>
                <a:gd name="T89" fmla="*/ 119 h 489"/>
                <a:gd name="T90" fmla="*/ 127 w 608"/>
                <a:gd name="T91" fmla="*/ 126 h 489"/>
                <a:gd name="T92" fmla="*/ 106 w 608"/>
                <a:gd name="T93" fmla="*/ 132 h 489"/>
                <a:gd name="T94" fmla="*/ 25 w 608"/>
                <a:gd name="T95" fmla="*/ 219 h 489"/>
                <a:gd name="T96" fmla="*/ 105 w 608"/>
                <a:gd name="T97" fmla="*/ 110 h 489"/>
                <a:gd name="T98" fmla="*/ 448 w 608"/>
                <a:gd name="T99" fmla="*/ 336 h 489"/>
                <a:gd name="T100" fmla="*/ 439 w 608"/>
                <a:gd name="T101" fmla="*/ 337 h 489"/>
                <a:gd name="T102" fmla="*/ 424 w 608"/>
                <a:gd name="T103" fmla="*/ 349 h 489"/>
                <a:gd name="T104" fmla="*/ 435 w 608"/>
                <a:gd name="T105" fmla="*/ 338 h 489"/>
                <a:gd name="T106" fmla="*/ 499 w 608"/>
                <a:gd name="T107" fmla="*/ 276 h 489"/>
                <a:gd name="T108" fmla="*/ 468 w 608"/>
                <a:gd name="T109" fmla="*/ 314 h 489"/>
                <a:gd name="T110" fmla="*/ 448 w 608"/>
                <a:gd name="T111" fmla="*/ 33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489">
                  <a:moveTo>
                    <a:pt x="598" y="94"/>
                  </a:moveTo>
                  <a:cubicBezTo>
                    <a:pt x="587" y="46"/>
                    <a:pt x="536" y="13"/>
                    <a:pt x="486" y="6"/>
                  </a:cubicBezTo>
                  <a:cubicBezTo>
                    <a:pt x="466" y="0"/>
                    <a:pt x="444" y="0"/>
                    <a:pt x="422" y="8"/>
                  </a:cubicBezTo>
                  <a:cubicBezTo>
                    <a:pt x="354" y="31"/>
                    <a:pt x="310" y="111"/>
                    <a:pt x="289" y="178"/>
                  </a:cubicBezTo>
                  <a:cubicBezTo>
                    <a:pt x="279" y="170"/>
                    <a:pt x="269" y="161"/>
                    <a:pt x="258" y="152"/>
                  </a:cubicBezTo>
                  <a:cubicBezTo>
                    <a:pt x="259" y="151"/>
                    <a:pt x="260" y="149"/>
                    <a:pt x="258" y="147"/>
                  </a:cubicBezTo>
                  <a:cubicBezTo>
                    <a:pt x="249" y="141"/>
                    <a:pt x="240" y="136"/>
                    <a:pt x="230" y="132"/>
                  </a:cubicBezTo>
                  <a:cubicBezTo>
                    <a:pt x="193" y="107"/>
                    <a:pt x="152" y="88"/>
                    <a:pt x="108" y="92"/>
                  </a:cubicBezTo>
                  <a:cubicBezTo>
                    <a:pt x="47" y="98"/>
                    <a:pt x="0" y="164"/>
                    <a:pt x="8" y="223"/>
                  </a:cubicBezTo>
                  <a:cubicBezTo>
                    <a:pt x="10" y="239"/>
                    <a:pt x="16" y="255"/>
                    <a:pt x="24" y="269"/>
                  </a:cubicBezTo>
                  <a:cubicBezTo>
                    <a:pt x="36" y="317"/>
                    <a:pt x="82" y="349"/>
                    <a:pt x="122" y="376"/>
                  </a:cubicBezTo>
                  <a:cubicBezTo>
                    <a:pt x="164" y="406"/>
                    <a:pt x="211" y="435"/>
                    <a:pt x="261" y="451"/>
                  </a:cubicBezTo>
                  <a:cubicBezTo>
                    <a:pt x="290" y="465"/>
                    <a:pt x="319" y="478"/>
                    <a:pt x="349" y="488"/>
                  </a:cubicBezTo>
                  <a:cubicBezTo>
                    <a:pt x="353" y="489"/>
                    <a:pt x="358" y="488"/>
                    <a:pt x="359" y="484"/>
                  </a:cubicBezTo>
                  <a:cubicBezTo>
                    <a:pt x="396" y="408"/>
                    <a:pt x="462" y="352"/>
                    <a:pt x="514" y="286"/>
                  </a:cubicBezTo>
                  <a:cubicBezTo>
                    <a:pt x="531" y="264"/>
                    <a:pt x="547" y="239"/>
                    <a:pt x="559" y="213"/>
                  </a:cubicBezTo>
                  <a:cubicBezTo>
                    <a:pt x="587" y="178"/>
                    <a:pt x="608" y="137"/>
                    <a:pt x="598" y="94"/>
                  </a:cubicBezTo>
                  <a:close/>
                  <a:moveTo>
                    <a:pt x="582" y="130"/>
                  </a:moveTo>
                  <a:cubicBezTo>
                    <a:pt x="581" y="139"/>
                    <a:pt x="578" y="147"/>
                    <a:pt x="575" y="156"/>
                  </a:cubicBezTo>
                  <a:cubicBezTo>
                    <a:pt x="577" y="132"/>
                    <a:pt x="575" y="108"/>
                    <a:pt x="565" y="84"/>
                  </a:cubicBezTo>
                  <a:cubicBezTo>
                    <a:pt x="560" y="71"/>
                    <a:pt x="553" y="59"/>
                    <a:pt x="545" y="48"/>
                  </a:cubicBezTo>
                  <a:cubicBezTo>
                    <a:pt x="571" y="68"/>
                    <a:pt x="588" y="96"/>
                    <a:pt x="582" y="130"/>
                  </a:cubicBezTo>
                  <a:close/>
                  <a:moveTo>
                    <a:pt x="470" y="281"/>
                  </a:moveTo>
                  <a:cubicBezTo>
                    <a:pt x="447" y="303"/>
                    <a:pt x="422" y="324"/>
                    <a:pt x="401" y="349"/>
                  </a:cubicBezTo>
                  <a:cubicBezTo>
                    <a:pt x="378" y="377"/>
                    <a:pt x="359" y="410"/>
                    <a:pt x="343" y="443"/>
                  </a:cubicBezTo>
                  <a:cubicBezTo>
                    <a:pt x="339" y="450"/>
                    <a:pt x="336" y="457"/>
                    <a:pt x="333" y="464"/>
                  </a:cubicBezTo>
                  <a:cubicBezTo>
                    <a:pt x="331" y="463"/>
                    <a:pt x="329" y="463"/>
                    <a:pt x="327" y="462"/>
                  </a:cubicBezTo>
                  <a:cubicBezTo>
                    <a:pt x="332" y="459"/>
                    <a:pt x="331" y="450"/>
                    <a:pt x="325" y="448"/>
                  </a:cubicBezTo>
                  <a:cubicBezTo>
                    <a:pt x="270" y="427"/>
                    <a:pt x="221" y="396"/>
                    <a:pt x="169" y="368"/>
                  </a:cubicBezTo>
                  <a:cubicBezTo>
                    <a:pt x="137" y="350"/>
                    <a:pt x="103" y="332"/>
                    <a:pt x="76" y="305"/>
                  </a:cubicBezTo>
                  <a:cubicBezTo>
                    <a:pt x="75" y="304"/>
                    <a:pt x="73" y="302"/>
                    <a:pt x="72" y="301"/>
                  </a:cubicBezTo>
                  <a:cubicBezTo>
                    <a:pt x="69" y="297"/>
                    <a:pt x="66" y="294"/>
                    <a:pt x="63" y="290"/>
                  </a:cubicBezTo>
                  <a:cubicBezTo>
                    <a:pt x="26" y="245"/>
                    <a:pt x="55" y="189"/>
                    <a:pt x="94" y="157"/>
                  </a:cubicBezTo>
                  <a:cubicBezTo>
                    <a:pt x="97" y="155"/>
                    <a:pt x="101" y="152"/>
                    <a:pt x="104" y="150"/>
                  </a:cubicBezTo>
                  <a:cubicBezTo>
                    <a:pt x="166" y="121"/>
                    <a:pt x="228" y="150"/>
                    <a:pt x="277" y="190"/>
                  </a:cubicBezTo>
                  <a:cubicBezTo>
                    <a:pt x="280" y="192"/>
                    <a:pt x="283" y="192"/>
                    <a:pt x="285" y="191"/>
                  </a:cubicBezTo>
                  <a:cubicBezTo>
                    <a:pt x="285" y="192"/>
                    <a:pt x="285" y="193"/>
                    <a:pt x="285" y="194"/>
                  </a:cubicBezTo>
                  <a:cubicBezTo>
                    <a:pt x="282" y="205"/>
                    <a:pt x="298" y="209"/>
                    <a:pt x="301" y="199"/>
                  </a:cubicBezTo>
                  <a:cubicBezTo>
                    <a:pt x="320" y="132"/>
                    <a:pt x="362" y="61"/>
                    <a:pt x="426" y="30"/>
                  </a:cubicBezTo>
                  <a:cubicBezTo>
                    <a:pt x="444" y="22"/>
                    <a:pt x="466" y="20"/>
                    <a:pt x="487" y="24"/>
                  </a:cubicBezTo>
                  <a:cubicBezTo>
                    <a:pt x="528" y="40"/>
                    <a:pt x="555" y="90"/>
                    <a:pt x="559" y="133"/>
                  </a:cubicBezTo>
                  <a:cubicBezTo>
                    <a:pt x="561" y="158"/>
                    <a:pt x="555" y="182"/>
                    <a:pt x="545" y="205"/>
                  </a:cubicBezTo>
                  <a:cubicBezTo>
                    <a:pt x="522" y="233"/>
                    <a:pt x="494" y="259"/>
                    <a:pt x="470" y="281"/>
                  </a:cubicBezTo>
                  <a:close/>
                  <a:moveTo>
                    <a:pt x="105" y="110"/>
                  </a:moveTo>
                  <a:cubicBezTo>
                    <a:pt x="128" y="105"/>
                    <a:pt x="153" y="109"/>
                    <a:pt x="176" y="119"/>
                  </a:cubicBezTo>
                  <a:cubicBezTo>
                    <a:pt x="160" y="119"/>
                    <a:pt x="143" y="121"/>
                    <a:pt x="127" y="126"/>
                  </a:cubicBezTo>
                  <a:cubicBezTo>
                    <a:pt x="120" y="127"/>
                    <a:pt x="113" y="129"/>
                    <a:pt x="106" y="132"/>
                  </a:cubicBezTo>
                  <a:cubicBezTo>
                    <a:pt x="66" y="146"/>
                    <a:pt x="35" y="179"/>
                    <a:pt x="25" y="219"/>
                  </a:cubicBezTo>
                  <a:cubicBezTo>
                    <a:pt x="20" y="170"/>
                    <a:pt x="53" y="121"/>
                    <a:pt x="105" y="110"/>
                  </a:cubicBezTo>
                  <a:close/>
                  <a:moveTo>
                    <a:pt x="448" y="336"/>
                  </a:moveTo>
                  <a:cubicBezTo>
                    <a:pt x="445" y="334"/>
                    <a:pt x="442" y="334"/>
                    <a:pt x="439" y="337"/>
                  </a:cubicBezTo>
                  <a:cubicBezTo>
                    <a:pt x="434" y="341"/>
                    <a:pt x="429" y="345"/>
                    <a:pt x="424" y="349"/>
                  </a:cubicBezTo>
                  <a:cubicBezTo>
                    <a:pt x="428" y="346"/>
                    <a:pt x="431" y="342"/>
                    <a:pt x="435" y="338"/>
                  </a:cubicBezTo>
                  <a:cubicBezTo>
                    <a:pt x="456" y="317"/>
                    <a:pt x="478" y="297"/>
                    <a:pt x="499" y="276"/>
                  </a:cubicBezTo>
                  <a:cubicBezTo>
                    <a:pt x="489" y="290"/>
                    <a:pt x="478" y="302"/>
                    <a:pt x="468" y="314"/>
                  </a:cubicBezTo>
                  <a:cubicBezTo>
                    <a:pt x="461" y="321"/>
                    <a:pt x="455" y="328"/>
                    <a:pt x="448" y="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241"/>
            <p:cNvSpPr/>
            <p:nvPr/>
          </p:nvSpPr>
          <p:spPr bwMode="auto">
            <a:xfrm>
              <a:off x="3173" y="1821"/>
              <a:ext cx="757" cy="782"/>
            </a:xfrm>
            <a:custGeom>
              <a:avLst/>
              <a:gdLst>
                <a:gd name="T0" fmla="*/ 316 w 319"/>
                <a:gd name="T1" fmla="*/ 298 h 329"/>
                <a:gd name="T2" fmla="*/ 284 w 319"/>
                <a:gd name="T3" fmla="*/ 305 h 329"/>
                <a:gd name="T4" fmla="*/ 290 w 319"/>
                <a:gd name="T5" fmla="*/ 255 h 329"/>
                <a:gd name="T6" fmla="*/ 283 w 319"/>
                <a:gd name="T7" fmla="*/ 235 h 329"/>
                <a:gd name="T8" fmla="*/ 203 w 319"/>
                <a:gd name="T9" fmla="*/ 254 h 329"/>
                <a:gd name="T10" fmla="*/ 246 w 319"/>
                <a:gd name="T11" fmla="*/ 189 h 329"/>
                <a:gd name="T12" fmla="*/ 223 w 319"/>
                <a:gd name="T13" fmla="*/ 165 h 329"/>
                <a:gd name="T14" fmla="*/ 131 w 319"/>
                <a:gd name="T15" fmla="*/ 210 h 329"/>
                <a:gd name="T16" fmla="*/ 188 w 319"/>
                <a:gd name="T17" fmla="*/ 129 h 329"/>
                <a:gd name="T18" fmla="*/ 184 w 319"/>
                <a:gd name="T19" fmla="*/ 107 h 329"/>
                <a:gd name="T20" fmla="*/ 61 w 319"/>
                <a:gd name="T21" fmla="*/ 189 h 329"/>
                <a:gd name="T22" fmla="*/ 142 w 319"/>
                <a:gd name="T23" fmla="*/ 104 h 329"/>
                <a:gd name="T24" fmla="*/ 140 w 319"/>
                <a:gd name="T25" fmla="*/ 86 h 329"/>
                <a:gd name="T26" fmla="*/ 76 w 319"/>
                <a:gd name="T27" fmla="*/ 145 h 329"/>
                <a:gd name="T28" fmla="*/ 136 w 319"/>
                <a:gd name="T29" fmla="*/ 80 h 329"/>
                <a:gd name="T30" fmla="*/ 34 w 319"/>
                <a:gd name="T31" fmla="*/ 158 h 329"/>
                <a:gd name="T32" fmla="*/ 128 w 319"/>
                <a:gd name="T33" fmla="*/ 42 h 329"/>
                <a:gd name="T34" fmla="*/ 51 w 319"/>
                <a:gd name="T35" fmla="*/ 74 h 329"/>
                <a:gd name="T36" fmla="*/ 105 w 319"/>
                <a:gd name="T37" fmla="*/ 10 h 329"/>
                <a:gd name="T38" fmla="*/ 3 w 319"/>
                <a:gd name="T39" fmla="*/ 128 h 329"/>
                <a:gd name="T40" fmla="*/ 53 w 319"/>
                <a:gd name="T41" fmla="*/ 112 h 329"/>
                <a:gd name="T42" fmla="*/ 19 w 319"/>
                <a:gd name="T43" fmla="*/ 186 h 329"/>
                <a:gd name="T44" fmla="*/ 41 w 319"/>
                <a:gd name="T45" fmla="*/ 188 h 329"/>
                <a:gd name="T46" fmla="*/ 37 w 319"/>
                <a:gd name="T47" fmla="*/ 202 h 329"/>
                <a:gd name="T48" fmla="*/ 87 w 319"/>
                <a:gd name="T49" fmla="*/ 190 h 329"/>
                <a:gd name="T50" fmla="*/ 85 w 319"/>
                <a:gd name="T51" fmla="*/ 220 h 329"/>
                <a:gd name="T52" fmla="*/ 102 w 319"/>
                <a:gd name="T53" fmla="*/ 229 h 329"/>
                <a:gd name="T54" fmla="*/ 160 w 319"/>
                <a:gd name="T55" fmla="*/ 207 h 329"/>
                <a:gd name="T56" fmla="*/ 147 w 319"/>
                <a:gd name="T57" fmla="*/ 255 h 329"/>
                <a:gd name="T58" fmla="*/ 177 w 319"/>
                <a:gd name="T59" fmla="*/ 266 h 329"/>
                <a:gd name="T60" fmla="*/ 254 w 319"/>
                <a:gd name="T61" fmla="*/ 245 h 329"/>
                <a:gd name="T62" fmla="*/ 233 w 319"/>
                <a:gd name="T63" fmla="*/ 297 h 329"/>
                <a:gd name="T64" fmla="*/ 258 w 319"/>
                <a:gd name="T65" fmla="*/ 315 h 329"/>
                <a:gd name="T66" fmla="*/ 299 w 319"/>
                <a:gd name="T67" fmla="*/ 316 h 329"/>
                <a:gd name="T68" fmla="*/ 316 w 319"/>
                <a:gd name="T69" fmla="*/ 3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329">
                  <a:moveTo>
                    <a:pt x="317" y="301"/>
                  </a:moveTo>
                  <a:cubicBezTo>
                    <a:pt x="316" y="300"/>
                    <a:pt x="316" y="299"/>
                    <a:pt x="316" y="298"/>
                  </a:cubicBezTo>
                  <a:cubicBezTo>
                    <a:pt x="314" y="295"/>
                    <a:pt x="309" y="293"/>
                    <a:pt x="305" y="295"/>
                  </a:cubicBezTo>
                  <a:cubicBezTo>
                    <a:pt x="298" y="299"/>
                    <a:pt x="291" y="302"/>
                    <a:pt x="284" y="305"/>
                  </a:cubicBezTo>
                  <a:cubicBezTo>
                    <a:pt x="291" y="292"/>
                    <a:pt x="298" y="279"/>
                    <a:pt x="299" y="263"/>
                  </a:cubicBezTo>
                  <a:cubicBezTo>
                    <a:pt x="300" y="258"/>
                    <a:pt x="294" y="254"/>
                    <a:pt x="290" y="255"/>
                  </a:cubicBezTo>
                  <a:cubicBezTo>
                    <a:pt x="276" y="259"/>
                    <a:pt x="264" y="265"/>
                    <a:pt x="251" y="272"/>
                  </a:cubicBezTo>
                  <a:cubicBezTo>
                    <a:pt x="261" y="259"/>
                    <a:pt x="273" y="247"/>
                    <a:pt x="283" y="235"/>
                  </a:cubicBezTo>
                  <a:cubicBezTo>
                    <a:pt x="288" y="229"/>
                    <a:pt x="281" y="223"/>
                    <a:pt x="275" y="224"/>
                  </a:cubicBezTo>
                  <a:cubicBezTo>
                    <a:pt x="249" y="228"/>
                    <a:pt x="227" y="243"/>
                    <a:pt x="203" y="254"/>
                  </a:cubicBezTo>
                  <a:cubicBezTo>
                    <a:pt x="217" y="235"/>
                    <a:pt x="236" y="220"/>
                    <a:pt x="253" y="202"/>
                  </a:cubicBezTo>
                  <a:cubicBezTo>
                    <a:pt x="258" y="197"/>
                    <a:pt x="254" y="187"/>
                    <a:pt x="246" y="189"/>
                  </a:cubicBezTo>
                  <a:cubicBezTo>
                    <a:pt x="213" y="197"/>
                    <a:pt x="189" y="222"/>
                    <a:pt x="159" y="235"/>
                  </a:cubicBezTo>
                  <a:cubicBezTo>
                    <a:pt x="173" y="207"/>
                    <a:pt x="202" y="188"/>
                    <a:pt x="223" y="165"/>
                  </a:cubicBezTo>
                  <a:cubicBezTo>
                    <a:pt x="228" y="160"/>
                    <a:pt x="224" y="150"/>
                    <a:pt x="217" y="153"/>
                  </a:cubicBezTo>
                  <a:cubicBezTo>
                    <a:pt x="184" y="165"/>
                    <a:pt x="159" y="189"/>
                    <a:pt x="131" y="210"/>
                  </a:cubicBezTo>
                  <a:cubicBezTo>
                    <a:pt x="149" y="184"/>
                    <a:pt x="174" y="163"/>
                    <a:pt x="196" y="140"/>
                  </a:cubicBezTo>
                  <a:cubicBezTo>
                    <a:pt x="202" y="135"/>
                    <a:pt x="195" y="126"/>
                    <a:pt x="188" y="129"/>
                  </a:cubicBezTo>
                  <a:cubicBezTo>
                    <a:pt x="160" y="144"/>
                    <a:pt x="136" y="163"/>
                    <a:pt x="111" y="182"/>
                  </a:cubicBezTo>
                  <a:cubicBezTo>
                    <a:pt x="133" y="155"/>
                    <a:pt x="160" y="132"/>
                    <a:pt x="184" y="107"/>
                  </a:cubicBezTo>
                  <a:cubicBezTo>
                    <a:pt x="190" y="100"/>
                    <a:pt x="183" y="91"/>
                    <a:pt x="176" y="95"/>
                  </a:cubicBezTo>
                  <a:cubicBezTo>
                    <a:pt x="131" y="117"/>
                    <a:pt x="105" y="166"/>
                    <a:pt x="61" y="189"/>
                  </a:cubicBezTo>
                  <a:cubicBezTo>
                    <a:pt x="68" y="177"/>
                    <a:pt x="76" y="167"/>
                    <a:pt x="85" y="158"/>
                  </a:cubicBezTo>
                  <a:cubicBezTo>
                    <a:pt x="104" y="141"/>
                    <a:pt x="123" y="122"/>
                    <a:pt x="142" y="104"/>
                  </a:cubicBezTo>
                  <a:cubicBezTo>
                    <a:pt x="145" y="102"/>
                    <a:pt x="148" y="99"/>
                    <a:pt x="150" y="97"/>
                  </a:cubicBezTo>
                  <a:cubicBezTo>
                    <a:pt x="157" y="90"/>
                    <a:pt x="147" y="80"/>
                    <a:pt x="140" y="86"/>
                  </a:cubicBezTo>
                  <a:cubicBezTo>
                    <a:pt x="136" y="90"/>
                    <a:pt x="132" y="93"/>
                    <a:pt x="128" y="97"/>
                  </a:cubicBezTo>
                  <a:cubicBezTo>
                    <a:pt x="110" y="113"/>
                    <a:pt x="92" y="128"/>
                    <a:pt x="76" y="145"/>
                  </a:cubicBezTo>
                  <a:cubicBezTo>
                    <a:pt x="75" y="146"/>
                    <a:pt x="73" y="147"/>
                    <a:pt x="72" y="149"/>
                  </a:cubicBezTo>
                  <a:cubicBezTo>
                    <a:pt x="92" y="125"/>
                    <a:pt x="114" y="103"/>
                    <a:pt x="136" y="80"/>
                  </a:cubicBezTo>
                  <a:cubicBezTo>
                    <a:pt x="142" y="73"/>
                    <a:pt x="132" y="62"/>
                    <a:pt x="125" y="69"/>
                  </a:cubicBezTo>
                  <a:cubicBezTo>
                    <a:pt x="94" y="98"/>
                    <a:pt x="67" y="132"/>
                    <a:pt x="34" y="158"/>
                  </a:cubicBezTo>
                  <a:cubicBezTo>
                    <a:pt x="58" y="116"/>
                    <a:pt x="102" y="86"/>
                    <a:pt x="135" y="52"/>
                  </a:cubicBezTo>
                  <a:cubicBezTo>
                    <a:pt x="139" y="47"/>
                    <a:pt x="133" y="38"/>
                    <a:pt x="128" y="42"/>
                  </a:cubicBezTo>
                  <a:cubicBezTo>
                    <a:pt x="95" y="64"/>
                    <a:pt x="63" y="88"/>
                    <a:pt x="29" y="110"/>
                  </a:cubicBezTo>
                  <a:cubicBezTo>
                    <a:pt x="36" y="98"/>
                    <a:pt x="44" y="86"/>
                    <a:pt x="51" y="74"/>
                  </a:cubicBezTo>
                  <a:cubicBezTo>
                    <a:pt x="57" y="66"/>
                    <a:pt x="86" y="17"/>
                    <a:pt x="99" y="22"/>
                  </a:cubicBezTo>
                  <a:cubicBezTo>
                    <a:pt x="106" y="25"/>
                    <a:pt x="112" y="13"/>
                    <a:pt x="105" y="10"/>
                  </a:cubicBezTo>
                  <a:cubicBezTo>
                    <a:pt x="84" y="0"/>
                    <a:pt x="64" y="31"/>
                    <a:pt x="54" y="45"/>
                  </a:cubicBezTo>
                  <a:cubicBezTo>
                    <a:pt x="34" y="70"/>
                    <a:pt x="16" y="99"/>
                    <a:pt x="3" y="128"/>
                  </a:cubicBezTo>
                  <a:cubicBezTo>
                    <a:pt x="0" y="135"/>
                    <a:pt x="9" y="140"/>
                    <a:pt x="14" y="137"/>
                  </a:cubicBezTo>
                  <a:cubicBezTo>
                    <a:pt x="28" y="130"/>
                    <a:pt x="41" y="121"/>
                    <a:pt x="53" y="112"/>
                  </a:cubicBezTo>
                  <a:cubicBezTo>
                    <a:pt x="34" y="131"/>
                    <a:pt x="18" y="152"/>
                    <a:pt x="9" y="177"/>
                  </a:cubicBezTo>
                  <a:cubicBezTo>
                    <a:pt x="6" y="183"/>
                    <a:pt x="14" y="189"/>
                    <a:pt x="19" y="186"/>
                  </a:cubicBezTo>
                  <a:cubicBezTo>
                    <a:pt x="23" y="183"/>
                    <a:pt x="27" y="181"/>
                    <a:pt x="31" y="178"/>
                  </a:cubicBezTo>
                  <a:cubicBezTo>
                    <a:pt x="27" y="185"/>
                    <a:pt x="35" y="192"/>
                    <a:pt x="41" y="188"/>
                  </a:cubicBezTo>
                  <a:cubicBezTo>
                    <a:pt x="43" y="188"/>
                    <a:pt x="44" y="187"/>
                    <a:pt x="45" y="186"/>
                  </a:cubicBezTo>
                  <a:cubicBezTo>
                    <a:pt x="42" y="191"/>
                    <a:pt x="40" y="196"/>
                    <a:pt x="37" y="202"/>
                  </a:cubicBezTo>
                  <a:cubicBezTo>
                    <a:pt x="35" y="207"/>
                    <a:pt x="42" y="213"/>
                    <a:pt x="47" y="211"/>
                  </a:cubicBezTo>
                  <a:cubicBezTo>
                    <a:pt x="62" y="207"/>
                    <a:pt x="75" y="199"/>
                    <a:pt x="87" y="190"/>
                  </a:cubicBezTo>
                  <a:cubicBezTo>
                    <a:pt x="83" y="196"/>
                    <a:pt x="79" y="203"/>
                    <a:pt x="75" y="210"/>
                  </a:cubicBezTo>
                  <a:cubicBezTo>
                    <a:pt x="72" y="216"/>
                    <a:pt x="78" y="225"/>
                    <a:pt x="85" y="220"/>
                  </a:cubicBezTo>
                  <a:cubicBezTo>
                    <a:pt x="103" y="208"/>
                    <a:pt x="119" y="195"/>
                    <a:pt x="136" y="181"/>
                  </a:cubicBezTo>
                  <a:cubicBezTo>
                    <a:pt x="122" y="196"/>
                    <a:pt x="111" y="211"/>
                    <a:pt x="102" y="229"/>
                  </a:cubicBezTo>
                  <a:cubicBezTo>
                    <a:pt x="99" y="236"/>
                    <a:pt x="105" y="243"/>
                    <a:pt x="112" y="240"/>
                  </a:cubicBezTo>
                  <a:cubicBezTo>
                    <a:pt x="129" y="231"/>
                    <a:pt x="145" y="219"/>
                    <a:pt x="160" y="207"/>
                  </a:cubicBezTo>
                  <a:cubicBezTo>
                    <a:pt x="150" y="218"/>
                    <a:pt x="142" y="231"/>
                    <a:pt x="138" y="246"/>
                  </a:cubicBezTo>
                  <a:cubicBezTo>
                    <a:pt x="136" y="251"/>
                    <a:pt x="141" y="257"/>
                    <a:pt x="147" y="255"/>
                  </a:cubicBezTo>
                  <a:cubicBezTo>
                    <a:pt x="172" y="249"/>
                    <a:pt x="192" y="233"/>
                    <a:pt x="214" y="220"/>
                  </a:cubicBezTo>
                  <a:cubicBezTo>
                    <a:pt x="199" y="233"/>
                    <a:pt x="186" y="248"/>
                    <a:pt x="177" y="266"/>
                  </a:cubicBezTo>
                  <a:cubicBezTo>
                    <a:pt x="175" y="272"/>
                    <a:pt x="179" y="279"/>
                    <a:pt x="186" y="278"/>
                  </a:cubicBezTo>
                  <a:cubicBezTo>
                    <a:pt x="210" y="271"/>
                    <a:pt x="231" y="255"/>
                    <a:pt x="254" y="245"/>
                  </a:cubicBezTo>
                  <a:cubicBezTo>
                    <a:pt x="243" y="257"/>
                    <a:pt x="231" y="270"/>
                    <a:pt x="224" y="285"/>
                  </a:cubicBezTo>
                  <a:cubicBezTo>
                    <a:pt x="221" y="291"/>
                    <a:pt x="225" y="300"/>
                    <a:pt x="233" y="297"/>
                  </a:cubicBezTo>
                  <a:cubicBezTo>
                    <a:pt x="250" y="291"/>
                    <a:pt x="265" y="281"/>
                    <a:pt x="281" y="274"/>
                  </a:cubicBezTo>
                  <a:cubicBezTo>
                    <a:pt x="277" y="289"/>
                    <a:pt x="266" y="302"/>
                    <a:pt x="258" y="315"/>
                  </a:cubicBezTo>
                  <a:cubicBezTo>
                    <a:pt x="254" y="320"/>
                    <a:pt x="260" y="329"/>
                    <a:pt x="267" y="327"/>
                  </a:cubicBezTo>
                  <a:cubicBezTo>
                    <a:pt x="278" y="323"/>
                    <a:pt x="288" y="321"/>
                    <a:pt x="299" y="316"/>
                  </a:cubicBezTo>
                  <a:cubicBezTo>
                    <a:pt x="301" y="319"/>
                    <a:pt x="306" y="320"/>
                    <a:pt x="309" y="317"/>
                  </a:cubicBezTo>
                  <a:cubicBezTo>
                    <a:pt x="311" y="314"/>
                    <a:pt x="313" y="312"/>
                    <a:pt x="316" y="310"/>
                  </a:cubicBezTo>
                  <a:cubicBezTo>
                    <a:pt x="318" y="307"/>
                    <a:pt x="319" y="304"/>
                    <a:pt x="317" y="3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Freeform 224"/>
          <p:cNvSpPr>
            <a:spLocks noEditPoints="1"/>
          </p:cNvSpPr>
          <p:nvPr/>
        </p:nvSpPr>
        <p:spPr bwMode="auto">
          <a:xfrm>
            <a:off x="8828707" y="1892487"/>
            <a:ext cx="800100" cy="787400"/>
          </a:xfrm>
          <a:custGeom>
            <a:avLst/>
            <a:gdLst>
              <a:gd name="T0" fmla="*/ 334277174 w 1633"/>
              <a:gd name="T1" fmla="*/ 122162780 h 1605"/>
              <a:gd name="T2" fmla="*/ 230536101 w 1633"/>
              <a:gd name="T3" fmla="*/ 70941061 h 1605"/>
              <a:gd name="T4" fmla="*/ 165697623 w 1633"/>
              <a:gd name="T5" fmla="*/ 35831361 h 1605"/>
              <a:gd name="T6" fmla="*/ 141203196 w 1633"/>
              <a:gd name="T7" fmla="*/ 122883950 h 1605"/>
              <a:gd name="T8" fmla="*/ 8645294 w 1633"/>
              <a:gd name="T9" fmla="*/ 137793528 h 1605"/>
              <a:gd name="T10" fmla="*/ 71082001 w 1633"/>
              <a:gd name="T11" fmla="*/ 199837214 h 1605"/>
              <a:gd name="T12" fmla="*/ 82128575 w 1633"/>
              <a:gd name="T13" fmla="*/ 356868813 h 1605"/>
              <a:gd name="T14" fmla="*/ 162576106 w 1633"/>
              <a:gd name="T15" fmla="*/ 331137759 h 1605"/>
              <a:gd name="T16" fmla="*/ 198357186 w 1633"/>
              <a:gd name="T17" fmla="*/ 288813905 h 1605"/>
              <a:gd name="T18" fmla="*/ 293693535 w 1633"/>
              <a:gd name="T19" fmla="*/ 374904934 h 1605"/>
              <a:gd name="T20" fmla="*/ 291531844 w 1633"/>
              <a:gd name="T21" fmla="*/ 222201336 h 1605"/>
              <a:gd name="T22" fmla="*/ 388549236 w 1633"/>
              <a:gd name="T23" fmla="*/ 137553138 h 1605"/>
              <a:gd name="T24" fmla="*/ 284808162 w 1633"/>
              <a:gd name="T25" fmla="*/ 217151183 h 1605"/>
              <a:gd name="T26" fmla="*/ 282887040 w 1633"/>
              <a:gd name="T27" fmla="*/ 221720556 h 1605"/>
              <a:gd name="T28" fmla="*/ 289130564 w 1633"/>
              <a:gd name="T29" fmla="*/ 367209509 h 1605"/>
              <a:gd name="T30" fmla="*/ 239901631 w 1633"/>
              <a:gd name="T31" fmla="*/ 326568876 h 1605"/>
              <a:gd name="T32" fmla="*/ 191152856 w 1633"/>
              <a:gd name="T33" fmla="*/ 283282972 h 1605"/>
              <a:gd name="T34" fmla="*/ 164016580 w 1633"/>
              <a:gd name="T35" fmla="*/ 316949841 h 1605"/>
              <a:gd name="T36" fmla="*/ 97497550 w 1633"/>
              <a:gd name="T37" fmla="*/ 372500052 h 1605"/>
              <a:gd name="T38" fmla="*/ 99178593 w 1633"/>
              <a:gd name="T39" fmla="*/ 297952160 h 1605"/>
              <a:gd name="T40" fmla="*/ 120551013 w 1633"/>
              <a:gd name="T41" fmla="*/ 234465643 h 1605"/>
              <a:gd name="T42" fmla="*/ 107583318 w 1633"/>
              <a:gd name="T43" fmla="*/ 213544352 h 1605"/>
              <a:gd name="T44" fmla="*/ 50669897 w 1633"/>
              <a:gd name="T45" fmla="*/ 176991821 h 1605"/>
              <a:gd name="T46" fmla="*/ 77805683 w 1633"/>
              <a:gd name="T47" fmla="*/ 126491272 h 1605"/>
              <a:gd name="T48" fmla="*/ 137120873 w 1633"/>
              <a:gd name="T49" fmla="*/ 130819764 h 1605"/>
              <a:gd name="T50" fmla="*/ 149127763 w 1633"/>
              <a:gd name="T51" fmla="*/ 122883950 h 1605"/>
              <a:gd name="T52" fmla="*/ 163536422 w 1633"/>
              <a:gd name="T53" fmla="*/ 78155214 h 1605"/>
              <a:gd name="T54" fmla="*/ 182267484 w 1633"/>
              <a:gd name="T55" fmla="*/ 19238071 h 1605"/>
              <a:gd name="T56" fmla="*/ 224772735 w 1633"/>
              <a:gd name="T57" fmla="*/ 78155214 h 1605"/>
              <a:gd name="T58" fmla="*/ 239901631 w 1633"/>
              <a:gd name="T59" fmla="*/ 120719949 h 1605"/>
              <a:gd name="T60" fmla="*/ 249987399 w 1633"/>
              <a:gd name="T61" fmla="*/ 131781815 h 1605"/>
              <a:gd name="T62" fmla="*/ 320109084 w 1633"/>
              <a:gd name="T63" fmla="*/ 131541425 h 1605"/>
              <a:gd name="T64" fmla="*/ 347244870 w 1633"/>
              <a:gd name="T65" fmla="*/ 172662838 h 16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32" h="1605">
                <a:moveTo>
                  <a:pt x="1618" y="572"/>
                </a:moveTo>
                <a:cubicBezTo>
                  <a:pt x="1600" y="486"/>
                  <a:pt x="1451" y="503"/>
                  <a:pt x="1392" y="508"/>
                </a:cubicBezTo>
                <a:cubicBezTo>
                  <a:pt x="1274" y="517"/>
                  <a:pt x="1153" y="525"/>
                  <a:pt x="1034" y="513"/>
                </a:cubicBezTo>
                <a:cubicBezTo>
                  <a:pt x="1025" y="438"/>
                  <a:pt x="989" y="363"/>
                  <a:pt x="960" y="295"/>
                </a:cubicBezTo>
                <a:cubicBezTo>
                  <a:pt x="926" y="215"/>
                  <a:pt x="886" y="116"/>
                  <a:pt x="817" y="58"/>
                </a:cubicBezTo>
                <a:cubicBezTo>
                  <a:pt x="748" y="0"/>
                  <a:pt x="708" y="93"/>
                  <a:pt x="690" y="149"/>
                </a:cubicBezTo>
                <a:cubicBezTo>
                  <a:pt x="674" y="200"/>
                  <a:pt x="665" y="253"/>
                  <a:pt x="651" y="305"/>
                </a:cubicBezTo>
                <a:cubicBezTo>
                  <a:pt x="633" y="375"/>
                  <a:pt x="600" y="439"/>
                  <a:pt x="588" y="511"/>
                </a:cubicBezTo>
                <a:cubicBezTo>
                  <a:pt x="485" y="509"/>
                  <a:pt x="383" y="492"/>
                  <a:pt x="280" y="490"/>
                </a:cubicBezTo>
                <a:cubicBezTo>
                  <a:pt x="203" y="489"/>
                  <a:pt x="74" y="490"/>
                  <a:pt x="36" y="573"/>
                </a:cubicBezTo>
                <a:cubicBezTo>
                  <a:pt x="0" y="648"/>
                  <a:pt x="114" y="715"/>
                  <a:pt x="164" y="747"/>
                </a:cubicBezTo>
                <a:cubicBezTo>
                  <a:pt x="209" y="774"/>
                  <a:pt x="253" y="801"/>
                  <a:pt x="296" y="831"/>
                </a:cubicBezTo>
                <a:cubicBezTo>
                  <a:pt x="353" y="871"/>
                  <a:pt x="410" y="911"/>
                  <a:pt x="475" y="936"/>
                </a:cubicBezTo>
                <a:cubicBezTo>
                  <a:pt x="448" y="1122"/>
                  <a:pt x="322" y="1291"/>
                  <a:pt x="342" y="1484"/>
                </a:cubicBezTo>
                <a:cubicBezTo>
                  <a:pt x="350" y="1556"/>
                  <a:pt x="391" y="1605"/>
                  <a:pt x="465" y="1572"/>
                </a:cubicBezTo>
                <a:cubicBezTo>
                  <a:pt x="550" y="1534"/>
                  <a:pt x="618" y="1446"/>
                  <a:pt x="677" y="1377"/>
                </a:cubicBezTo>
                <a:cubicBezTo>
                  <a:pt x="710" y="1339"/>
                  <a:pt x="742" y="1299"/>
                  <a:pt x="774" y="1260"/>
                </a:cubicBezTo>
                <a:cubicBezTo>
                  <a:pt x="791" y="1241"/>
                  <a:pt x="807" y="1219"/>
                  <a:pt x="826" y="1201"/>
                </a:cubicBezTo>
                <a:cubicBezTo>
                  <a:pt x="891" y="1267"/>
                  <a:pt x="943" y="1347"/>
                  <a:pt x="1004" y="1417"/>
                </a:cubicBezTo>
                <a:cubicBezTo>
                  <a:pt x="1055" y="1474"/>
                  <a:pt x="1136" y="1572"/>
                  <a:pt x="1223" y="1559"/>
                </a:cubicBezTo>
                <a:cubicBezTo>
                  <a:pt x="1324" y="1545"/>
                  <a:pt x="1309" y="1365"/>
                  <a:pt x="1302" y="1299"/>
                </a:cubicBezTo>
                <a:cubicBezTo>
                  <a:pt x="1288" y="1171"/>
                  <a:pt x="1251" y="1047"/>
                  <a:pt x="1214" y="924"/>
                </a:cubicBezTo>
                <a:cubicBezTo>
                  <a:pt x="1308" y="856"/>
                  <a:pt x="1400" y="788"/>
                  <a:pt x="1498" y="725"/>
                </a:cubicBezTo>
                <a:cubicBezTo>
                  <a:pt x="1547" y="694"/>
                  <a:pt x="1633" y="641"/>
                  <a:pt x="1618" y="572"/>
                </a:cubicBezTo>
                <a:close/>
                <a:moveTo>
                  <a:pt x="1446" y="718"/>
                </a:moveTo>
                <a:cubicBezTo>
                  <a:pt x="1354" y="772"/>
                  <a:pt x="1272" y="841"/>
                  <a:pt x="1186" y="903"/>
                </a:cubicBezTo>
                <a:cubicBezTo>
                  <a:pt x="1185" y="903"/>
                  <a:pt x="1185" y="904"/>
                  <a:pt x="1184" y="904"/>
                </a:cubicBezTo>
                <a:cubicBezTo>
                  <a:pt x="1179" y="908"/>
                  <a:pt x="1175" y="914"/>
                  <a:pt x="1178" y="922"/>
                </a:cubicBezTo>
                <a:cubicBezTo>
                  <a:pt x="1212" y="1033"/>
                  <a:pt x="1244" y="1145"/>
                  <a:pt x="1263" y="1259"/>
                </a:cubicBezTo>
                <a:cubicBezTo>
                  <a:pt x="1272" y="1314"/>
                  <a:pt x="1304" y="1528"/>
                  <a:pt x="1204" y="1527"/>
                </a:cubicBezTo>
                <a:cubicBezTo>
                  <a:pt x="1168" y="1527"/>
                  <a:pt x="1132" y="1494"/>
                  <a:pt x="1107" y="1472"/>
                </a:cubicBezTo>
                <a:cubicBezTo>
                  <a:pt x="1067" y="1438"/>
                  <a:pt x="1032" y="1398"/>
                  <a:pt x="999" y="1358"/>
                </a:cubicBezTo>
                <a:cubicBezTo>
                  <a:pt x="943" y="1293"/>
                  <a:pt x="895" y="1219"/>
                  <a:pt x="833" y="1160"/>
                </a:cubicBezTo>
                <a:cubicBezTo>
                  <a:pt x="822" y="1149"/>
                  <a:pt x="803" y="1169"/>
                  <a:pt x="796" y="1178"/>
                </a:cubicBezTo>
                <a:cubicBezTo>
                  <a:pt x="786" y="1191"/>
                  <a:pt x="773" y="1204"/>
                  <a:pt x="762" y="1218"/>
                </a:cubicBezTo>
                <a:cubicBezTo>
                  <a:pt x="734" y="1250"/>
                  <a:pt x="710" y="1285"/>
                  <a:pt x="683" y="1318"/>
                </a:cubicBezTo>
                <a:cubicBezTo>
                  <a:pt x="623" y="1389"/>
                  <a:pt x="561" y="1465"/>
                  <a:pt x="485" y="1521"/>
                </a:cubicBezTo>
                <a:cubicBezTo>
                  <a:pt x="464" y="1536"/>
                  <a:pt x="434" y="1557"/>
                  <a:pt x="406" y="1549"/>
                </a:cubicBezTo>
                <a:cubicBezTo>
                  <a:pt x="371" y="1538"/>
                  <a:pt x="374" y="1461"/>
                  <a:pt x="374" y="1436"/>
                </a:cubicBezTo>
                <a:cubicBezTo>
                  <a:pt x="374" y="1368"/>
                  <a:pt x="391" y="1303"/>
                  <a:pt x="413" y="1239"/>
                </a:cubicBezTo>
                <a:cubicBezTo>
                  <a:pt x="437" y="1169"/>
                  <a:pt x="467" y="1100"/>
                  <a:pt x="488" y="1028"/>
                </a:cubicBezTo>
                <a:cubicBezTo>
                  <a:pt x="493" y="1011"/>
                  <a:pt x="498" y="993"/>
                  <a:pt x="502" y="975"/>
                </a:cubicBezTo>
                <a:cubicBezTo>
                  <a:pt x="505" y="961"/>
                  <a:pt x="512" y="939"/>
                  <a:pt x="509" y="925"/>
                </a:cubicBezTo>
                <a:cubicBezTo>
                  <a:pt x="504" y="901"/>
                  <a:pt x="466" y="896"/>
                  <a:pt x="448" y="888"/>
                </a:cubicBezTo>
                <a:cubicBezTo>
                  <a:pt x="419" y="874"/>
                  <a:pt x="392" y="857"/>
                  <a:pt x="366" y="840"/>
                </a:cubicBezTo>
                <a:cubicBezTo>
                  <a:pt x="314" y="806"/>
                  <a:pt x="265" y="768"/>
                  <a:pt x="211" y="736"/>
                </a:cubicBezTo>
                <a:cubicBezTo>
                  <a:pt x="171" y="712"/>
                  <a:pt x="25" y="637"/>
                  <a:pt x="74" y="575"/>
                </a:cubicBezTo>
                <a:cubicBezTo>
                  <a:pt x="124" y="510"/>
                  <a:pt x="253" y="523"/>
                  <a:pt x="324" y="526"/>
                </a:cubicBezTo>
                <a:cubicBezTo>
                  <a:pt x="379" y="528"/>
                  <a:pt x="434" y="534"/>
                  <a:pt x="488" y="539"/>
                </a:cubicBezTo>
                <a:cubicBezTo>
                  <a:pt x="516" y="541"/>
                  <a:pt x="543" y="543"/>
                  <a:pt x="571" y="544"/>
                </a:cubicBezTo>
                <a:cubicBezTo>
                  <a:pt x="583" y="545"/>
                  <a:pt x="605" y="550"/>
                  <a:pt x="615" y="540"/>
                </a:cubicBezTo>
                <a:cubicBezTo>
                  <a:pt x="621" y="534"/>
                  <a:pt x="620" y="520"/>
                  <a:pt x="621" y="511"/>
                </a:cubicBezTo>
                <a:cubicBezTo>
                  <a:pt x="624" y="498"/>
                  <a:pt x="627" y="485"/>
                  <a:pt x="630" y="472"/>
                </a:cubicBezTo>
                <a:cubicBezTo>
                  <a:pt x="644" y="422"/>
                  <a:pt x="665" y="374"/>
                  <a:pt x="681" y="325"/>
                </a:cubicBezTo>
                <a:cubicBezTo>
                  <a:pt x="693" y="286"/>
                  <a:pt x="700" y="245"/>
                  <a:pt x="710" y="205"/>
                </a:cubicBezTo>
                <a:cubicBezTo>
                  <a:pt x="720" y="164"/>
                  <a:pt x="730" y="113"/>
                  <a:pt x="759" y="80"/>
                </a:cubicBezTo>
                <a:cubicBezTo>
                  <a:pt x="777" y="60"/>
                  <a:pt x="801" y="88"/>
                  <a:pt x="813" y="101"/>
                </a:cubicBezTo>
                <a:cubicBezTo>
                  <a:pt x="869" y="163"/>
                  <a:pt x="904" y="249"/>
                  <a:pt x="936" y="325"/>
                </a:cubicBezTo>
                <a:cubicBezTo>
                  <a:pt x="952" y="363"/>
                  <a:pt x="969" y="401"/>
                  <a:pt x="983" y="441"/>
                </a:cubicBezTo>
                <a:cubicBezTo>
                  <a:pt x="989" y="460"/>
                  <a:pt x="996" y="481"/>
                  <a:pt x="999" y="502"/>
                </a:cubicBezTo>
                <a:cubicBezTo>
                  <a:pt x="1000" y="513"/>
                  <a:pt x="1000" y="530"/>
                  <a:pt x="1007" y="540"/>
                </a:cubicBezTo>
                <a:cubicBezTo>
                  <a:pt x="1015" y="549"/>
                  <a:pt x="1029" y="547"/>
                  <a:pt x="1041" y="548"/>
                </a:cubicBezTo>
                <a:cubicBezTo>
                  <a:pt x="1073" y="551"/>
                  <a:pt x="1105" y="553"/>
                  <a:pt x="1137" y="554"/>
                </a:cubicBezTo>
                <a:cubicBezTo>
                  <a:pt x="1202" y="555"/>
                  <a:pt x="1268" y="553"/>
                  <a:pt x="1333" y="547"/>
                </a:cubicBezTo>
                <a:cubicBezTo>
                  <a:pt x="1390" y="542"/>
                  <a:pt x="1558" y="506"/>
                  <a:pt x="1586" y="581"/>
                </a:cubicBezTo>
                <a:cubicBezTo>
                  <a:pt x="1605" y="633"/>
                  <a:pt x="1479" y="698"/>
                  <a:pt x="1446" y="718"/>
                </a:cubicBezTo>
                <a:close/>
              </a:path>
            </a:pathLst>
          </a:custGeom>
          <a:solidFill>
            <a:srgbClr val="4A67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1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49540" y="5174876"/>
            <a:ext cx="94065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a:ea typeface="宋体" panose="02010600030101010101" pitchFamily="2" charset="-122"/>
              </a:defRPr>
            </a:lvl1pPr>
            <a:lvl2pPr marL="800100" indent="-342900">
              <a:defRPr>
                <a:solidFill>
                  <a:schemeClr val="tx1"/>
                </a:solidFill>
                <a:latin typeface="Arial" panose="020B0604020202020204"/>
                <a:ea typeface="宋体" panose="02010600030101010101" pitchFamily="2" charset="-122"/>
              </a:defRPr>
            </a:lvl2pPr>
            <a:lvl3pPr marL="1257300" indent="-342900">
              <a:defRPr>
                <a:solidFill>
                  <a:schemeClr val="tx1"/>
                </a:solidFill>
                <a:latin typeface="Arial" panose="020B0604020202020204"/>
                <a:ea typeface="宋体" panose="02010600030101010101" pitchFamily="2" charset="-122"/>
              </a:defRPr>
            </a:lvl3pPr>
            <a:lvl4pPr marL="1714500" indent="-342900">
              <a:defRPr>
                <a:solidFill>
                  <a:schemeClr val="tx1"/>
                </a:solidFill>
                <a:latin typeface="Arial" panose="020B0604020202020204"/>
                <a:ea typeface="宋体" panose="02010600030101010101" pitchFamily="2" charset="-122"/>
              </a:defRPr>
            </a:lvl4pPr>
            <a:lvl5pPr marL="2171700" indent="-342900">
              <a:defRPr>
                <a:solidFill>
                  <a:schemeClr val="tx1"/>
                </a:solidFill>
                <a:latin typeface="Arial" panose="020B0604020202020204"/>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a:ea typeface="宋体" panose="02010600030101010101" pitchFamily="2" charset="-122"/>
              </a:defRPr>
            </a:lvl9pPr>
          </a:lstStyle>
          <a:p>
            <a:pPr defTabSz="685800">
              <a:spcBef>
                <a:spcPct val="35000"/>
              </a:spcBef>
            </a:pPr>
            <a:r>
              <a:rPr lang="en-US" altLang="zh-CN" sz="3200" b="1" dirty="0">
                <a:solidFill>
                  <a:srgbClr val="000000"/>
                </a:solidFill>
                <a:latin typeface="Times New Roman" panose="02020603050405020304" pitchFamily="18" charset="0"/>
                <a:cs typeface="Arial" panose="020B0604020202020204"/>
              </a:rPr>
              <a:t>To treat </a:t>
            </a:r>
            <a:r>
              <a:rPr lang="en-US" altLang="zh-CN" sz="3200" b="1" i="1" dirty="0">
                <a:solidFill>
                  <a:srgbClr val="FF0000"/>
                </a:solidFill>
                <a:latin typeface="Times New Roman" panose="02020603050405020304" pitchFamily="18" charset="0"/>
                <a:cs typeface="Arial" panose="020B0604020202020204"/>
              </a:rPr>
              <a:t>a choke</a:t>
            </a:r>
            <a:r>
              <a:rPr lang="en-US" altLang="zh-CN" sz="3200" b="1" dirty="0">
                <a:solidFill>
                  <a:srgbClr val="000000"/>
                </a:solidFill>
                <a:latin typeface="Times New Roman" panose="02020603050405020304" pitchFamily="18" charset="0"/>
                <a:cs typeface="Arial" panose="020B0604020202020204"/>
              </a:rPr>
              <a:t>, you should make him /her </a:t>
            </a:r>
            <a:r>
              <a:rPr lang="en-US" altLang="zh-CN" sz="3200" b="1" u="sng" dirty="0">
                <a:solidFill>
                  <a:srgbClr val="000000"/>
                </a:solidFill>
                <a:latin typeface="Times New Roman" panose="02020603050405020304" pitchFamily="18" charset="0"/>
                <a:cs typeface="Arial" panose="020B0604020202020204"/>
              </a:rPr>
              <a:t>spit</a:t>
            </a:r>
            <a:r>
              <a:rPr lang="en-US" altLang="zh-CN" sz="3200" b="1" dirty="0">
                <a:solidFill>
                  <a:srgbClr val="000000"/>
                </a:solidFill>
                <a:latin typeface="Times New Roman" panose="02020603050405020304" pitchFamily="18" charset="0"/>
                <a:cs typeface="Arial" panose="020B0604020202020204"/>
              </a:rPr>
              <a:t> by </a:t>
            </a:r>
            <a:r>
              <a:rPr lang="en-US" altLang="zh-CN" sz="3200" b="1" dirty="0">
                <a:solidFill>
                  <a:srgbClr val="FF0000"/>
                </a:solidFill>
                <a:latin typeface="Times New Roman" panose="02020603050405020304" pitchFamily="18" charset="0"/>
                <a:cs typeface="Arial" panose="020B0604020202020204"/>
              </a:rPr>
              <a:t>patting him/her on the back</a:t>
            </a:r>
            <a:r>
              <a:rPr lang="en-US" altLang="zh-CN" sz="3200" b="1" dirty="0">
                <a:solidFill>
                  <a:srgbClr val="000000"/>
                </a:solidFill>
                <a:latin typeface="Times New Roman" panose="02020603050405020304" pitchFamily="18" charset="0"/>
                <a:cs typeface="Arial" panose="020B0604020202020204"/>
              </a:rPr>
              <a:t>.</a:t>
            </a:r>
            <a:endParaRPr lang="en-US" altLang="zh-CN" sz="3200" b="1" dirty="0">
              <a:solidFill>
                <a:srgbClr val="000000"/>
              </a:solidFill>
              <a:latin typeface="Times New Roman" panose="02020603050405020304" pitchFamily="18" charset="0"/>
              <a:cs typeface="Arial" panose="020B0604020202020204"/>
            </a:endParaRPr>
          </a:p>
        </p:txBody>
      </p:sp>
      <p:sp>
        <p:nvSpPr>
          <p:cNvPr id="8" name="矩形 7"/>
          <p:cNvSpPr/>
          <p:nvPr/>
        </p:nvSpPr>
        <p:spPr>
          <a:xfrm>
            <a:off x="949540" y="4109519"/>
            <a:ext cx="10123621" cy="1077218"/>
          </a:xfrm>
          <a:prstGeom prst="rect">
            <a:avLst/>
          </a:prstGeom>
        </p:spPr>
        <p:txBody>
          <a:bodyPr wrap="square">
            <a:spAutoFit/>
          </a:bodyPr>
          <a:lstStyle/>
          <a:p>
            <a:pPr defTabSz="685800">
              <a:spcBef>
                <a:spcPct val="35000"/>
              </a:spcBef>
            </a:pPr>
            <a:r>
              <a:rPr lang="en-US" altLang="zh-CN" sz="3200" b="1" dirty="0">
                <a:solidFill>
                  <a:srgbClr val="000000"/>
                </a:solidFill>
                <a:latin typeface="Times New Roman" panose="02020603050405020304" pitchFamily="18" charset="0"/>
                <a:ea typeface="微软雅黑" panose="020B0503020204020204" pitchFamily="34" charset="-122"/>
                <a:cs typeface="Arial" panose="020B0604020202020204"/>
              </a:rPr>
              <a:t>What happened in the pictures? And do you know how to deal with it urgently?</a:t>
            </a:r>
            <a:endParaRPr lang="en-US" altLang="zh-CN" sz="3200" b="1" dirty="0">
              <a:solidFill>
                <a:srgbClr val="000000"/>
              </a:solidFill>
              <a:latin typeface="Times New Roman" panose="02020603050405020304" pitchFamily="18" charset="0"/>
              <a:ea typeface="微软雅黑" panose="020B0503020204020204" pitchFamily="34" charset="-122"/>
              <a:cs typeface="Arial" panose="020B0604020202020204"/>
            </a:endParaRPr>
          </a:p>
        </p:txBody>
      </p:sp>
      <p:grpSp>
        <p:nvGrpSpPr>
          <p:cNvPr id="2" name="组合 1"/>
          <p:cNvGrpSpPr/>
          <p:nvPr/>
        </p:nvGrpSpPr>
        <p:grpSpPr>
          <a:xfrm>
            <a:off x="1102031" y="1488579"/>
            <a:ext cx="9392479" cy="2309605"/>
            <a:chOff x="1102031" y="1488579"/>
            <a:chExt cx="9392479" cy="2309605"/>
          </a:xfrm>
        </p:grpSpPr>
        <p:pic>
          <p:nvPicPr>
            <p:cNvPr id="6" name="Picture 4" descr="10"/>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081489" y="1577820"/>
              <a:ext cx="2645683" cy="21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2031" y="1693371"/>
              <a:ext cx="2522328" cy="21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504" y="1488579"/>
              <a:ext cx="2925006" cy="2281292"/>
            </a:xfrm>
            <a:prstGeom prst="rect">
              <a:avLst/>
            </a:prstGeom>
          </p:spPr>
        </p:pic>
      </p:grpSp>
      <p:sp>
        <p:nvSpPr>
          <p:cNvPr id="13" name="文本框 12"/>
          <p:cNvSpPr txBox="1"/>
          <p:nvPr/>
        </p:nvSpPr>
        <p:spPr>
          <a:xfrm>
            <a:off x="781665" y="837377"/>
            <a:ext cx="7046491" cy="584775"/>
          </a:xfrm>
          <a:prstGeom prst="rect">
            <a:avLst/>
          </a:prstGeom>
          <a:noFill/>
        </p:spPr>
        <p:txBody>
          <a:bodyPr wrap="square" rtlCol="0">
            <a:spAutoFit/>
          </a:bodyPr>
          <a:lstStyle/>
          <a:p>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Work in groups. Discuss the questions</a:t>
            </a:r>
            <a:r>
              <a:rPr lang="en-US" altLang="zh-CN" sz="32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32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1422390" y="98864"/>
            <a:ext cx="2882520" cy="707886"/>
          </a:xfrm>
          <a:prstGeom prst="rect">
            <a:avLst/>
          </a:prstGeom>
          <a:noFill/>
        </p:spPr>
        <p:txBody>
          <a:bodyPr wrap="none">
            <a:spAutoFit/>
          </a:bodyPr>
          <a:lstStyle/>
          <a:p>
            <a:pPr algn="ctr" eaLnBrk="1" fontAlgn="auto" hangingPunct="1">
              <a:spcBef>
                <a:spcPct val="0"/>
              </a:spcBef>
              <a:spcAft>
                <a:spcPct val="0"/>
              </a:spcAft>
              <a:defRPr/>
            </a:pPr>
            <a:r>
              <a:rPr lang="en-US" altLang="zh-CN" sz="40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rPr>
              <a:t>Leading in</a:t>
            </a:r>
            <a:endParaRPr lang="zh-CN" altLang="en-US" sz="40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4030" y="0"/>
            <a:ext cx="2882520" cy="707886"/>
          </a:xfrm>
          <a:prstGeom prst="rect">
            <a:avLst/>
          </a:prstGeom>
          <a:noFill/>
        </p:spPr>
        <p:txBody>
          <a:bodyPr wrap="none">
            <a:spAutoFit/>
          </a:bodyPr>
          <a:lstStyle/>
          <a:p>
            <a:pPr algn="ctr" eaLnBrk="1" fontAlgn="auto" hangingPunct="1">
              <a:spcBef>
                <a:spcPct val="0"/>
              </a:spcBef>
              <a:spcAft>
                <a:spcPct val="0"/>
              </a:spcAft>
              <a:defRPr/>
            </a:pPr>
            <a:r>
              <a:rPr lang="en-US" altLang="zh-CN" sz="40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rPr>
              <a:t>Leading in</a:t>
            </a:r>
            <a:endParaRPr lang="zh-CN" altLang="en-US" sz="4000"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a typeface="+mn-ea"/>
            </a:endParaRPr>
          </a:p>
        </p:txBody>
      </p:sp>
      <p:grpSp>
        <p:nvGrpSpPr>
          <p:cNvPr id="7" name="组合 6"/>
          <p:cNvGrpSpPr/>
          <p:nvPr/>
        </p:nvGrpSpPr>
        <p:grpSpPr>
          <a:xfrm>
            <a:off x="1903695" y="895520"/>
            <a:ext cx="8607370" cy="2533480"/>
            <a:chOff x="1918377" y="830997"/>
            <a:chExt cx="8607370" cy="3442392"/>
          </a:xfrm>
        </p:grpSpPr>
        <p:pic>
          <p:nvPicPr>
            <p:cNvPr id="3"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1918377" y="1021255"/>
              <a:ext cx="2904987" cy="319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64678" y="889436"/>
              <a:ext cx="2914768" cy="332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59884" y="830997"/>
              <a:ext cx="2865863" cy="34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文本框 5"/>
          <p:cNvSpPr txBox="1">
            <a:spLocks noChangeArrowheads="1"/>
          </p:cNvSpPr>
          <p:nvPr/>
        </p:nvSpPr>
        <p:spPr bwMode="auto">
          <a:xfrm>
            <a:off x="880948" y="3298901"/>
            <a:ext cx="1168647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spcBef>
                <a:spcPct val="0"/>
              </a:spcBef>
              <a:buFontTx/>
              <a:buNone/>
            </a:pPr>
            <a:r>
              <a:rPr lang="en-US" altLang="zh-CN" b="1" dirty="0">
                <a:latin typeface="Rockwell" panose="02060603020205020403" pitchFamily="18" charset="0"/>
                <a:ea typeface="宋体" panose="02010600030101010101" pitchFamily="2" charset="-122"/>
              </a:rPr>
              <a:t>Look at the pictures. What do you think the boy and the man are suffering from? </a:t>
            </a:r>
            <a:endParaRPr lang="en-US" altLang="zh-CN" b="1" dirty="0">
              <a:latin typeface="Rockwell" panose="02060603020205020403" pitchFamily="18" charset="0"/>
              <a:ea typeface="宋体" panose="02010600030101010101" pitchFamily="2" charset="-122"/>
            </a:endParaRPr>
          </a:p>
          <a:p>
            <a:pPr eaLnBrk="1" hangingPunct="1">
              <a:lnSpc>
                <a:spcPct val="150000"/>
              </a:lnSpc>
              <a:spcBef>
                <a:spcPct val="0"/>
              </a:spcBef>
              <a:buFontTx/>
              <a:buNone/>
            </a:pPr>
            <a:r>
              <a:rPr lang="en-US" altLang="zh-CN" b="1" dirty="0">
                <a:solidFill>
                  <a:srgbClr val="FF0000"/>
                </a:solidFill>
                <a:latin typeface="Rockwell" panose="02060603020205020403" pitchFamily="18" charset="0"/>
                <a:ea typeface="宋体" panose="02010600030101010101" pitchFamily="2" charset="-122"/>
              </a:rPr>
              <a:t>choking</a:t>
            </a:r>
            <a:endParaRPr lang="zh-CN" altLang="zh-CN" b="1" dirty="0">
              <a:solidFill>
                <a:srgbClr val="FF0000"/>
              </a:solidFill>
              <a:latin typeface="Rockwell" panose="02060603020205020403" pitchFamily="18" charset="0"/>
              <a:ea typeface="宋体" panose="02010600030101010101" pitchFamily="2" charset="-122"/>
            </a:endParaRPr>
          </a:p>
          <a:p>
            <a:pPr eaLnBrk="1" hangingPunct="1">
              <a:lnSpc>
                <a:spcPct val="150000"/>
              </a:lnSpc>
              <a:spcBef>
                <a:spcPct val="0"/>
              </a:spcBef>
              <a:buFontTx/>
              <a:buNone/>
            </a:pPr>
            <a:r>
              <a:rPr lang="en-US" altLang="zh-CN" b="1" dirty="0">
                <a:latin typeface="Rockwell" panose="02060603020205020403" pitchFamily="18" charset="0"/>
                <a:ea typeface="宋体" panose="02010600030101010101" pitchFamily="2" charset="-122"/>
              </a:rPr>
              <a:t>What do you think the Heimlich </a:t>
            </a:r>
            <a:r>
              <a:rPr lang="en-US" altLang="zh-CN" b="1" dirty="0" err="1">
                <a:latin typeface="Rockwell" panose="02060603020205020403" pitchFamily="18" charset="0"/>
                <a:ea typeface="宋体" panose="02010600030101010101" pitchFamily="2" charset="-122"/>
              </a:rPr>
              <a:t>manoeuvre</a:t>
            </a:r>
            <a:r>
              <a:rPr lang="en-US" altLang="zh-CN" b="1" dirty="0">
                <a:latin typeface="Rockwell" panose="02060603020205020403" pitchFamily="18" charset="0"/>
                <a:ea typeface="宋体" panose="02010600030101010101" pitchFamily="2" charset="-122"/>
              </a:rPr>
              <a:t> is? </a:t>
            </a:r>
            <a:endParaRPr lang="en-US" altLang="zh-CN" b="1" dirty="0">
              <a:latin typeface="Rockwell" panose="02060603020205020403" pitchFamily="18" charset="0"/>
              <a:ea typeface="宋体" panose="02010600030101010101" pitchFamily="2" charset="-122"/>
            </a:endParaRPr>
          </a:p>
          <a:p>
            <a:pPr eaLnBrk="1" hangingPunct="1">
              <a:lnSpc>
                <a:spcPct val="150000"/>
              </a:lnSpc>
              <a:spcBef>
                <a:spcPct val="0"/>
              </a:spcBef>
              <a:buFontTx/>
              <a:buNone/>
            </a:pPr>
            <a:r>
              <a:rPr lang="en-US" altLang="zh-CN" b="1" dirty="0">
                <a:solidFill>
                  <a:srgbClr val="FF0000"/>
                </a:solidFill>
                <a:latin typeface="Rockwell" panose="02060603020205020403" pitchFamily="18" charset="0"/>
                <a:ea typeface="宋体" panose="02010600030101010101" pitchFamily="2" charset="-122"/>
              </a:rPr>
              <a:t>a way to help the choking victim</a:t>
            </a:r>
            <a:endParaRPr lang="zh-CN" altLang="zh-CN" b="1" dirty="0">
              <a:solidFill>
                <a:srgbClr val="FF0000"/>
              </a:solidFill>
              <a:latin typeface="Rockwell" panose="02060603020205020403"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Pre-Reading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文本框 1"/>
          <p:cNvSpPr txBox="1">
            <a:spLocks noChangeArrowheads="1"/>
          </p:cNvSpPr>
          <p:nvPr/>
        </p:nvSpPr>
        <p:spPr bwMode="auto">
          <a:xfrm>
            <a:off x="664101" y="1513824"/>
            <a:ext cx="484217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2600" b="1" dirty="0">
                <a:ea typeface="宋体" panose="02010600030101010101" pitchFamily="2" charset="-122"/>
              </a:rPr>
              <a:t>3</a:t>
            </a:r>
            <a:r>
              <a:rPr lang="zh-CN" altLang="en-US" sz="2600" b="1" dirty="0">
                <a:ea typeface="宋体" panose="02010600030101010101" pitchFamily="2" charset="-122"/>
              </a:rPr>
              <a:t>岁以内小孩 应该把孩子抱起来，一只手捏住孩子颧骨两侧，手臂贴着孩子的前胸，另一只手托住孩子后颈部，让其脸朝下，趴在救护人膝盖上。在孩子背上拍</a:t>
            </a:r>
            <a:r>
              <a:rPr lang="en-US" altLang="zh-CN" sz="2600" b="1" dirty="0">
                <a:ea typeface="宋体" panose="02010600030101010101" pitchFamily="2" charset="-122"/>
              </a:rPr>
              <a:t>1-5</a:t>
            </a:r>
            <a:r>
              <a:rPr lang="zh-CN" altLang="en-US" sz="2600" b="1" dirty="0">
                <a:ea typeface="宋体" panose="02010600030101010101" pitchFamily="2" charset="-122"/>
              </a:rPr>
              <a:t>次，并观察孩子是否将异物吐出。</a:t>
            </a:r>
            <a:endParaRPr lang="zh-CN" altLang="en-US" sz="2600" b="1" dirty="0">
              <a:ea typeface="宋体" panose="02010600030101010101" pitchFamily="2" charset="-122"/>
            </a:endParaRPr>
          </a:p>
        </p:txBody>
      </p:sp>
      <p:sp>
        <p:nvSpPr>
          <p:cNvPr id="6" name="矩形 5"/>
          <p:cNvSpPr/>
          <p:nvPr/>
        </p:nvSpPr>
        <p:spPr>
          <a:xfrm>
            <a:off x="3459979" y="636064"/>
            <a:ext cx="3877985" cy="646331"/>
          </a:xfrm>
          <a:prstGeom prst="rect">
            <a:avLst/>
          </a:prstGeom>
          <a:noFill/>
        </p:spPr>
        <p:txBody>
          <a:bodyPr wrap="none">
            <a:spAutoFit/>
          </a:bodyPr>
          <a:lstStyle/>
          <a:p>
            <a:pPr algn="ctr" eaLnBrk="1" fontAlgn="auto" hangingPunct="1">
              <a:spcBef>
                <a:spcPct val="0"/>
              </a:spcBef>
              <a:spcAft>
                <a:spcPct val="0"/>
              </a:spcAft>
              <a:defRPr/>
            </a:pPr>
            <a:r>
              <a:rPr lang="zh-CN" altLang="en-US" sz="3600" dirty="0">
                <a:ln w="0"/>
                <a:effectLst>
                  <a:outerShdw blurRad="38100" dist="19050" dir="2700000" algn="tl" rotWithShape="0">
                    <a:schemeClr val="dk1">
                      <a:alpha val="40000"/>
                    </a:schemeClr>
                  </a:outerShdw>
                </a:effectLst>
                <a:latin typeface="+mn-lt"/>
                <a:ea typeface="+mn-ea"/>
              </a:rPr>
              <a:t>海姆立克式急救法</a:t>
            </a:r>
            <a:endParaRPr lang="zh-CN" altLang="en-US" sz="3600" dirty="0">
              <a:ln w="0"/>
              <a:effectLst>
                <a:outerShdw blurRad="38100" dist="19050" dir="2700000" algn="tl" rotWithShape="0">
                  <a:schemeClr val="dk1">
                    <a:alpha val="40000"/>
                  </a:schemeClr>
                </a:outerShdw>
              </a:effectLst>
              <a:latin typeface="+mn-lt"/>
              <a:ea typeface="+mn-ea"/>
            </a:endParaRPr>
          </a:p>
        </p:txBody>
      </p:sp>
      <p:pic>
        <p:nvPicPr>
          <p:cNvPr id="7"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1222271" y="4638353"/>
            <a:ext cx="3946525"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
          <p:cNvSpPr txBox="1">
            <a:spLocks noChangeArrowheads="1"/>
          </p:cNvSpPr>
          <p:nvPr/>
        </p:nvSpPr>
        <p:spPr bwMode="auto">
          <a:xfrm>
            <a:off x="5893004" y="1282395"/>
            <a:ext cx="560315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600" b="1" dirty="0">
                <a:ea typeface="宋体" panose="02010600030101010101" pitchFamily="2" charset="-122"/>
              </a:rPr>
              <a:t>也可以采取另外一个姿势，把孩子翻过来，躺在坚硬的地面或床板上，抢救者跪下或立于其足侧，或取坐位，并使患儿骑在抢救者的大腿上，面朝前。抢救者以两手的中指或食指，放在患儿胸廓下和脐上的腹部，快速向上重击压迫，但要很轻柔。重复，直至异物排出。</a:t>
            </a:r>
            <a:endParaRPr lang="zh-CN" altLang="en-US" sz="2600" b="1" dirty="0">
              <a:ea typeface="宋体" panose="02010600030101010101" pitchFamily="2" charset="-122"/>
            </a:endParaRPr>
          </a:p>
        </p:txBody>
      </p:sp>
      <p:pic>
        <p:nvPicPr>
          <p:cNvPr id="9"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178986" y="4638353"/>
            <a:ext cx="2689844" cy="211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Pre-Reading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3459979" y="868406"/>
            <a:ext cx="3877985" cy="646331"/>
          </a:xfrm>
          <a:prstGeom prst="rect">
            <a:avLst/>
          </a:prstGeom>
          <a:noFill/>
        </p:spPr>
        <p:txBody>
          <a:bodyPr wrap="none">
            <a:spAutoFit/>
          </a:bodyPr>
          <a:lstStyle/>
          <a:p>
            <a:pPr algn="ctr" eaLnBrk="1" fontAlgn="auto" hangingPunct="1">
              <a:spcBef>
                <a:spcPct val="0"/>
              </a:spcBef>
              <a:spcAft>
                <a:spcPct val="0"/>
              </a:spcAft>
              <a:defRPr/>
            </a:pPr>
            <a:r>
              <a:rPr lang="zh-CN" altLang="en-US" sz="3600" dirty="0">
                <a:ln w="0"/>
                <a:effectLst>
                  <a:outerShdw blurRad="38100" dist="19050" dir="2700000" algn="tl" rotWithShape="0">
                    <a:schemeClr val="dk1">
                      <a:alpha val="40000"/>
                    </a:schemeClr>
                  </a:outerShdw>
                </a:effectLst>
                <a:latin typeface="+mn-lt"/>
                <a:ea typeface="+mn-ea"/>
              </a:rPr>
              <a:t>海姆立克式急救法</a:t>
            </a:r>
            <a:endParaRPr lang="zh-CN" altLang="en-US" sz="3600" dirty="0">
              <a:ln w="0"/>
              <a:effectLst>
                <a:outerShdw blurRad="38100" dist="19050" dir="2700000" algn="tl" rotWithShape="0">
                  <a:schemeClr val="dk1">
                    <a:alpha val="40000"/>
                  </a:schemeClr>
                </a:outerShdw>
              </a:effectLst>
              <a:latin typeface="+mn-lt"/>
              <a:ea typeface="+mn-ea"/>
            </a:endParaRPr>
          </a:p>
        </p:txBody>
      </p:sp>
      <p:sp>
        <p:nvSpPr>
          <p:cNvPr id="4" name="文本框 1"/>
          <p:cNvSpPr txBox="1">
            <a:spLocks noChangeArrowheads="1"/>
          </p:cNvSpPr>
          <p:nvPr/>
        </p:nvSpPr>
        <p:spPr bwMode="auto">
          <a:xfrm>
            <a:off x="783686" y="1631556"/>
            <a:ext cx="626698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600" b="1" dirty="0">
                <a:ea typeface="宋体" panose="02010600030101010101" pitchFamily="2" charset="-122"/>
              </a:rPr>
              <a:t>如果是成人站在病人背后，用两手臂环绕病人的腰部，然后一手握拳，将拳头的拇指一侧放在病人胸廓下和脐上的腹部。再用另一手抓住拳头、快速向上重击压迫病人的腹部。重复以上手法直到异物排出。</a:t>
            </a:r>
            <a:endParaRPr lang="zh-CN" altLang="en-US" sz="2600" b="1" dirty="0">
              <a:ea typeface="宋体" panose="02010600030101010101" pitchFamily="2" charset="-122"/>
            </a:endParaRPr>
          </a:p>
        </p:txBody>
      </p:sp>
      <p:pic>
        <p:nvPicPr>
          <p:cNvPr id="5"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7761545" y="1631555"/>
            <a:ext cx="265688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
          <p:cNvSpPr txBox="1">
            <a:spLocks noChangeArrowheads="1"/>
          </p:cNvSpPr>
          <p:nvPr/>
        </p:nvSpPr>
        <p:spPr bwMode="auto">
          <a:xfrm>
            <a:off x="783686" y="4399507"/>
            <a:ext cx="58877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600" b="1" dirty="0">
                <a:ea typeface="宋体" panose="02010600030101010101" pitchFamily="2" charset="-122"/>
              </a:rPr>
              <a:t>自救是应该稍稍弯下腰去，靠在一固定的水平物体上，以物体边缘压迫上腹部，快速向上冲击。重复之，直到异物排出。</a:t>
            </a:r>
            <a:endParaRPr lang="zh-CN" altLang="en-US" sz="2600" b="1" dirty="0">
              <a:ea typeface="宋体" panose="02010600030101010101" pitchFamily="2" charset="-122"/>
            </a:endParaRPr>
          </a:p>
        </p:txBody>
      </p:sp>
      <p:pic>
        <p:nvPicPr>
          <p:cNvPr id="7"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718036" y="4254541"/>
            <a:ext cx="2743897" cy="195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408" y="116845"/>
            <a:ext cx="6204441"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 Read for the main idea</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919408" y="1181814"/>
            <a:ext cx="10745245" cy="4939814"/>
          </a:xfrm>
          <a:prstGeom prst="rect">
            <a:avLst/>
          </a:prstGeom>
        </p:spPr>
        <p:txBody>
          <a:bodyPr wrap="square">
            <a:spAutoFit/>
          </a:bodyPr>
          <a:lstStyle/>
          <a:p>
            <a:pPr algn="just">
              <a:lnSpc>
                <a:spcPct val="150000"/>
              </a:lnSpc>
              <a:spcAft>
                <a:spcPct val="0"/>
              </a:spcAft>
            </a:pPr>
            <a:r>
              <a:rPr lang="en-US" altLang="zh-CN" sz="2800" b="1" kern="100" dirty="0">
                <a:solidFill>
                  <a:srgbClr val="7030A0"/>
                </a:solidFill>
                <a:latin typeface="宋体" panose="02010600030101010101" pitchFamily="2" charset="-122"/>
                <a:ea typeface="华文细黑" panose="02010600040101010101" pitchFamily="2" charset="-122"/>
                <a:cs typeface="Times New Roman" panose="02020603050405020304" pitchFamily="18" charset="0"/>
              </a:rPr>
              <a:t>Ⅰ</a:t>
            </a:r>
            <a:r>
              <a:rPr lang="en-US" altLang="zh-CN" sz="2800" b="1" kern="100" dirty="0">
                <a:solidFill>
                  <a:srgbClr val="7030A0"/>
                </a:solidFill>
                <a:latin typeface="Times New Roman" panose="02020603050405020304" pitchFamily="18" charset="0"/>
                <a:ea typeface="华文细黑" panose="02010600040101010101" pitchFamily="2" charset="-122"/>
                <a:cs typeface="Courier New" panose="02070309020205020404" pitchFamily="49" charset="0"/>
              </a:rPr>
              <a:t>. Read the passage quickly and get the general idea of the passage.</a:t>
            </a:r>
            <a:endParaRPr lang="zh-CN" altLang="zh-CN" sz="28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1.What</a:t>
            </a:r>
            <a:r>
              <a:rPr lang="en-US" altLang="zh-CN" sz="2600" b="1" kern="100" dirty="0">
                <a:latin typeface="宋体" panose="02010600030101010101" pitchFamily="2" charset="-122"/>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s the main idea of the passage?</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 How an American doctor</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Henry Heimlich</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created the Heimlich </a:t>
            </a:r>
            <a:endPar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ct val="0"/>
              </a:spcAft>
            </a:pPr>
            <a:r>
              <a:rPr lang="zh-CN" altLang="en-US" sz="2600" b="1"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6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B. How to do the Heimlich </a:t>
            </a:r>
            <a:r>
              <a:rPr lang="en-US" altLang="zh-CN" sz="26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C. We should help each other.</a:t>
            </a:r>
            <a:endParaRPr lang="zh-CN" altLang="zh-CN" sz="2600" kern="100" dirty="0">
              <a:latin typeface="宋体" panose="02010600030101010101" pitchFamily="2" charset="-122"/>
              <a:cs typeface="Courier New" panose="02070309020205020404" pitchFamily="49" charset="0"/>
            </a:endParaRPr>
          </a:p>
          <a:p>
            <a:pPr algn="just">
              <a:lnSpc>
                <a:spcPct val="150000"/>
              </a:lnSpc>
              <a:spcAft>
                <a:spcPct val="0"/>
              </a:spcAft>
            </a:pP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D. Chen Wei</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a high school student in Beijing</a:t>
            </a:r>
            <a:r>
              <a:rPr lang="zh-CN" altLang="zh-CN" sz="2600" b="1" kern="100"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did the Heimlich </a:t>
            </a:r>
            <a:endPar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endParaRPr>
          </a:p>
          <a:p>
            <a:pPr algn="just">
              <a:lnSpc>
                <a:spcPct val="150000"/>
              </a:lnSpc>
              <a:spcAft>
                <a:spcPct val="0"/>
              </a:spcAft>
            </a:pPr>
            <a:r>
              <a:rPr lang="zh-CN" altLang="en-US" sz="2600" b="1" kern="100" dirty="0">
                <a:latin typeface="Times New Roman" panose="02020603050405020304" pitchFamily="18" charset="0"/>
                <a:ea typeface="华文细黑" panose="02010600040101010101" pitchFamily="2" charset="-122"/>
                <a:cs typeface="Courier New" panose="02070309020205020404" pitchFamily="49" charset="0"/>
              </a:rPr>
              <a:t>　</a:t>
            </a:r>
            <a:r>
              <a:rPr lang="en-US" altLang="zh-CN" sz="2600" b="1" kern="100" dirty="0" err="1">
                <a:latin typeface="Times New Roman" panose="02020603050405020304" pitchFamily="18" charset="0"/>
                <a:ea typeface="华文细黑" panose="02010600040101010101" pitchFamily="2" charset="-122"/>
                <a:cs typeface="Courier New" panose="02070309020205020404" pitchFamily="49" charset="0"/>
              </a:rPr>
              <a:t>manoeuvre</a:t>
            </a:r>
            <a:r>
              <a:rPr lang="en-US" altLang="zh-CN" sz="2600" b="1" kern="100" dirty="0">
                <a:latin typeface="Times New Roman" panose="02020603050405020304" pitchFamily="18" charset="0"/>
                <a:ea typeface="华文细黑" panose="02010600040101010101" pitchFamily="2" charset="-122"/>
                <a:cs typeface="Courier New" panose="02070309020205020404" pitchFamily="49" charset="0"/>
              </a:rPr>
              <a:t> to Zhang Tao and saved his life.</a:t>
            </a:r>
            <a:endParaRPr lang="zh-CN" altLang="zh-CN" sz="2600" kern="100" dirty="0">
              <a:latin typeface="宋体" panose="02010600030101010101" pitchFamily="2" charset="-122"/>
              <a:cs typeface="Courier New" panose="02070309020205020404" pitchFamily="49" charset="0"/>
            </a:endParaRPr>
          </a:p>
        </p:txBody>
      </p:sp>
      <p:sp>
        <p:nvSpPr>
          <p:cNvPr id="4" name="TextBox 20"/>
          <p:cNvSpPr txBox="1"/>
          <p:nvPr/>
        </p:nvSpPr>
        <p:spPr>
          <a:xfrm>
            <a:off x="773061" y="4937045"/>
            <a:ext cx="720000" cy="830997"/>
          </a:xfrm>
          <a:prstGeom prst="rect">
            <a:avLst/>
          </a:prstGeom>
          <a:noFill/>
        </p:spPr>
        <p:txBody>
          <a:bodyPr wrap="square" rtlCol="0">
            <a:spAutoFit/>
          </a:bodyPr>
          <a:lstStyle/>
          <a:p>
            <a:r>
              <a:rPr lang="zh-CN" altLang="en-US" sz="4800" b="1" dirty="0">
                <a:solidFill>
                  <a:srgbClr val="C00000"/>
                </a:solidFill>
                <a:latin typeface="方正粗黑宋简体" panose="02000000000000000000" pitchFamily="2" charset="-122"/>
                <a:ea typeface="方正粗黑宋简体" panose="02000000000000000000" pitchFamily="2" charset="-122"/>
                <a:cs typeface="Arial" panose="020B0604020202020204"/>
              </a:rPr>
              <a:t>√</a:t>
            </a:r>
            <a:endParaRPr lang="zh-CN" altLang="en-US" sz="4800" b="1" dirty="0">
              <a:solidFill>
                <a:srgbClr val="C00000"/>
              </a:solidFill>
              <a:latin typeface="方正粗黑宋简体" panose="02000000000000000000" pitchFamily="2" charset="-122"/>
              <a:ea typeface="方正粗黑宋简体" panose="02000000000000000000" pitchFamily="2" charset="-122"/>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898" y="934674"/>
            <a:ext cx="9676834" cy="5509200"/>
          </a:xfrm>
          <a:prstGeom prst="rect">
            <a:avLst/>
          </a:prstGeom>
        </p:spPr>
        <p:txBody>
          <a:bodyPr wrap="square">
            <a:spAutoFit/>
          </a:bodyPr>
          <a:lstStyle/>
          <a:p>
            <a:pPr algn="ctr"/>
            <a:r>
              <a:rPr lang="en-US" altLang="zh-CN" sz="2200" b="1" dirty="0">
                <a:solidFill>
                  <a:schemeClr val="accent6">
                    <a:lumMod val="50000"/>
                  </a:schemeClr>
                </a:solidFill>
                <a:latin typeface="Times New Roman" panose="02020603050405020304" pitchFamily="18" charset="0"/>
                <a:cs typeface="Times New Roman" panose="02020603050405020304" pitchFamily="18" charset="0"/>
              </a:rPr>
              <a:t>A FIRST-AID STORY</a:t>
            </a:r>
            <a:endParaRPr lang="zh-CN" altLang="zh-CN" sz="2200" b="1" dirty="0">
              <a:solidFill>
                <a:schemeClr val="accent6">
                  <a:lumMod val="50000"/>
                </a:schemeClr>
              </a:solidFill>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Chen Wei, a high school student in Beijing, had his dinner interrupted when he heard someone screaming from another table. A fellow diner at the restaurant, Zhang Tao, was choking on some steak. He was now holding his throat with his face turning red, while his desperate friends were slapping him on the back.</a:t>
            </a:r>
            <a:endParaRPr lang="zh-CN" altLang="zh-CN" sz="2200" b="1"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_____________He got up and ran to Zhang’s table at once. With the help of Zhang’s friends, he was able to help Zhang to his feet. Then, standing behind Zhang, Chen did the Heimlich </a:t>
            </a:r>
            <a:r>
              <a:rPr lang="en-US" altLang="zh-CN" sz="2200" b="1" dirty="0" err="1">
                <a:latin typeface="Times New Roman" panose="02020603050405020304" pitchFamily="18" charset="0"/>
                <a:cs typeface="Times New Roman" panose="02020603050405020304" pitchFamily="18" charset="0"/>
              </a:rPr>
              <a:t>manoeuvre</a:t>
            </a:r>
            <a:r>
              <a:rPr lang="en-US" altLang="zh-CN" sz="2200" b="1" dirty="0">
                <a:latin typeface="Times New Roman" panose="02020603050405020304" pitchFamily="18" charset="0"/>
                <a:cs typeface="Times New Roman" panose="02020603050405020304" pitchFamily="18" charset="0"/>
              </a:rPr>
              <a:t>. The food was instantly forced out, and Zhang began to breathe again. Ten minutes later, an ambulance arrived. The doctors checked Zhang and made sure that he was fine. They suggested he eat more slowly and take smaller bites before they left.</a:t>
            </a:r>
            <a:endParaRPr lang="zh-CN" altLang="zh-CN" sz="2200" b="1" dirty="0">
              <a:latin typeface="Times New Roman" panose="02020603050405020304" pitchFamily="18" charset="0"/>
              <a:cs typeface="Times New Roman" panose="02020603050405020304" pitchFamily="18" charset="0"/>
            </a:endParaRPr>
          </a:p>
          <a:p>
            <a:r>
              <a:rPr lang="en-US" altLang="zh-CN" sz="2200" b="1" dirty="0">
                <a:latin typeface="Times New Roman" panose="02020603050405020304" pitchFamily="18" charset="0"/>
                <a:cs typeface="Times New Roman" panose="02020603050405020304" pitchFamily="18" charset="0"/>
              </a:rPr>
              <a:t>_______________, leaving no time for an ambulance to arrive. To solve this problem, in 1974, an American doctor, Henry Heimlich, created the Heimlich </a:t>
            </a:r>
            <a:r>
              <a:rPr lang="en-US" altLang="zh-CN" sz="2200" b="1" dirty="0" err="1">
                <a:latin typeface="Times New Roman" panose="02020603050405020304" pitchFamily="18" charset="0"/>
                <a:cs typeface="Times New Roman" panose="02020603050405020304" pitchFamily="18" charset="0"/>
              </a:rPr>
              <a:t>manoeuvre</a:t>
            </a:r>
            <a:r>
              <a:rPr lang="en-US" altLang="zh-CN" sz="2200" b="1" dirty="0">
                <a:latin typeface="Times New Roman" panose="02020603050405020304" pitchFamily="18" charset="0"/>
                <a:cs typeface="Times New Roman" panose="02020603050405020304" pitchFamily="18" charset="0"/>
              </a:rPr>
              <a:t>, saving thousands of lives around the world. Doing the Heimlich </a:t>
            </a:r>
            <a:r>
              <a:rPr lang="en-US" altLang="zh-CN" sz="2200" b="1" dirty="0" err="1">
                <a:latin typeface="Times New Roman" panose="02020603050405020304" pitchFamily="18" charset="0"/>
                <a:cs typeface="Times New Roman" panose="02020603050405020304" pitchFamily="18" charset="0"/>
              </a:rPr>
              <a:t>manoeuvre</a:t>
            </a:r>
            <a:r>
              <a:rPr lang="en-US" altLang="zh-CN" sz="2200" b="1" dirty="0">
                <a:latin typeface="Times New Roman" panose="02020603050405020304" pitchFamily="18" charset="0"/>
                <a:cs typeface="Times New Roman" panose="02020603050405020304" pitchFamily="18" charset="0"/>
              </a:rPr>
              <a:t> is quick, practical, and easy. It is so easy, in fact, that almost anyone can learn how. </a:t>
            </a:r>
            <a:endParaRPr lang="zh-CN" altLang="zh-CN" sz="2200" b="1"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rcRect l="2945" t="3596" r="5815"/>
          <a:stretch>
            <a:fillRect/>
          </a:stretch>
        </p:blipFill>
        <p:spPr>
          <a:xfrm>
            <a:off x="10021912" y="1606603"/>
            <a:ext cx="1735190" cy="4165342"/>
          </a:xfrm>
          <a:prstGeom prst="rect">
            <a:avLst/>
          </a:prstGeom>
        </p:spPr>
      </p:pic>
      <p:sp>
        <p:nvSpPr>
          <p:cNvPr id="4" name="文本框 3"/>
          <p:cNvSpPr txBox="1"/>
          <p:nvPr/>
        </p:nvSpPr>
        <p:spPr>
          <a:xfrm>
            <a:off x="1133061" y="139148"/>
            <a:ext cx="4373217" cy="523220"/>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While-Reading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tags/tag1.xml><?xml version="1.0" encoding="utf-8"?>
<p:tagLst xmlns:p="http://schemas.openxmlformats.org/presentationml/2006/main">
  <p:tag name="AS_UNIQUEID" val="52"/>
</p:tagLst>
</file>

<file path=ppt/tags/tag2.xml><?xml version="1.0" encoding="utf-8"?>
<p:tagLst xmlns:p="http://schemas.openxmlformats.org/presentationml/2006/main">
  <p:tag name="AS_UNIQUEID" val="53"/>
</p:tagLst>
</file>

<file path=ppt/tags/tag3.xml><?xml version="1.0" encoding="utf-8"?>
<p:tagLst xmlns:p="http://schemas.openxmlformats.org/presentationml/2006/main">
  <p:tag name="AS_UNIQUEID" val="1630"/>
</p:tagLst>
</file>

<file path=ppt/tags/tag4.xml><?xml version="1.0" encoding="utf-8"?>
<p:tagLst xmlns:p="http://schemas.openxmlformats.org/presentationml/2006/main">
  <p:tag name="AS_UNIQUEID" val="1568"/>
  <p:tag name="KSO_WM_UNIT_PLACING_PICTURE_USER_VIEWPORT" val="{&quot;height&quot;:2957.7496062992127,&quot;width&quot;:3422.711811023622}"/>
</p:tagLst>
</file>

<file path=ppt/tags/tag5.xml><?xml version="1.0" encoding="utf-8"?>
<p:tagLst xmlns:p="http://schemas.openxmlformats.org/presentationml/2006/main">
  <p:tag name="AS_UNIQUEID" val="138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6.xml><?xml version="1.0" encoding="utf-8"?>
<p:tagLst xmlns:p="http://schemas.openxmlformats.org/presentationml/2006/main">
  <p:tag name="AS_UNIQUEID" val="1583"/>
  <p:tag name="KSO_WM_UNIT_PLACING_PICTURE_USER_VIEWPORT" val="{&quot;height&quot;:2838.924409448819,&quot;width&quot;:2838.924409448819}"/>
</p:tagLst>
</file>

<file path=ppt/tags/tag7.xml><?xml version="1.0" encoding="utf-8"?>
<p:tagLst xmlns:p="http://schemas.openxmlformats.org/presentationml/2006/main">
  <p:tag name="AS_UNIQUEID" val="1590"/>
</p:tagLst>
</file>

<file path=ppt/tags/tag8.xml><?xml version="1.0" encoding="utf-8"?>
<p:tagLst xmlns:p="http://schemas.openxmlformats.org/presentationml/2006/main">
  <p:tag name="AS_UNIQUEID" val="159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11285</Words>
  <Application>WPS 演示</Application>
  <PresentationFormat>宽屏</PresentationFormat>
  <Paragraphs>363</Paragraphs>
  <Slides>30</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30</vt:i4>
      </vt:variant>
    </vt:vector>
  </HeadingPairs>
  <TitlesOfParts>
    <vt:vector size="55" baseType="lpstr">
      <vt:lpstr>Arial</vt:lpstr>
      <vt:lpstr>宋体</vt:lpstr>
      <vt:lpstr>Wingdings</vt:lpstr>
      <vt:lpstr>阿里巴巴普惠体</vt:lpstr>
      <vt:lpstr>Arial</vt:lpstr>
      <vt:lpstr>华文行楷</vt:lpstr>
      <vt:lpstr>Times New Roman</vt:lpstr>
      <vt:lpstr>微软雅黑</vt:lpstr>
      <vt:lpstr>Century Gothic</vt:lpstr>
      <vt:lpstr>楷体</vt:lpstr>
      <vt:lpstr>Rockwell</vt:lpstr>
      <vt:lpstr>Calibri</vt:lpstr>
      <vt:lpstr>华文细黑</vt:lpstr>
      <vt:lpstr>Courier New</vt:lpstr>
      <vt:lpstr>方正粗黑宋简体</vt:lpstr>
      <vt:lpstr>Arial Unicode MS</vt:lpstr>
      <vt:lpstr>等线</vt:lpstr>
      <vt:lpstr>Segoe Print</vt:lpstr>
      <vt:lpstr>等线 Light</vt:lpstr>
      <vt:lpstr>黑体</vt:lpstr>
      <vt:lpstr>华文楷体</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24147</cp:lastModifiedBy>
  <cp:revision>48</cp:revision>
  <dcterms:created xsi:type="dcterms:W3CDTF">2021-08-13T09:20:00Z</dcterms:created>
  <dcterms:modified xsi:type="dcterms:W3CDTF">2021-12-29T10:19:09Z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D9C2F0891A2B4FC19DE5CF00A73EB31E</vt:lpwstr>
  </property>
  <property fmtid="{D5CDD505-2E9C-101B-9397-08002B2CF9AE}" pid="3" name="KSOProductBuildVer">
    <vt:lpwstr>2052-11.8.2.8411</vt:lpwstr>
  </property>
</Properties>
</file>