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Lst>
  <p:notesMasterIdLst>
    <p:notesMasterId r:id="rId9"/>
  </p:notesMasterIdLst>
  <p:sldIdLst>
    <p:sldId id="359" r:id="rId4"/>
    <p:sldId id="256" r:id="rId5"/>
    <p:sldId id="257" r:id="rId6"/>
    <p:sldId id="279" r:id="rId7"/>
    <p:sldId id="316" r:id="rId8"/>
    <p:sldId id="266" r:id="rId10"/>
    <p:sldId id="317" r:id="rId11"/>
    <p:sldId id="260" r:id="rId12"/>
    <p:sldId id="341" r:id="rId13"/>
    <p:sldId id="342" r:id="rId14"/>
    <p:sldId id="343" r:id="rId15"/>
    <p:sldId id="344" r:id="rId16"/>
    <p:sldId id="345" r:id="rId17"/>
    <p:sldId id="328" r:id="rId18"/>
    <p:sldId id="329" r:id="rId19"/>
    <p:sldId id="330" r:id="rId20"/>
    <p:sldId id="331" r:id="rId21"/>
    <p:sldId id="332" r:id="rId22"/>
    <p:sldId id="333" r:id="rId23"/>
    <p:sldId id="334" r:id="rId24"/>
    <p:sldId id="335" r:id="rId25"/>
    <p:sldId id="336" r:id="rId26"/>
    <p:sldId id="261" r:id="rId27"/>
    <p:sldId id="262" r:id="rId28"/>
    <p:sldId id="276" r:id="rId29"/>
    <p:sldId id="327"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p:nvPr>
            <p:ph type="sldImg"/>
          </p:nvPr>
        </p:nvSpPr>
        <p:spPr>
          <a:xfrm>
            <a:off x="1143000" y="685800"/>
            <a:ext cx="4572000" cy="3429000"/>
          </a:xfrm>
          <a:prstGeom prst="rect">
            <a:avLst/>
          </a:prstGeom>
        </p:spPr>
        <p:txBody>
          <a:bodyPr/>
          <a:lstStyle/>
          <a:p/>
        </p:txBody>
      </p:sp>
      <p:sp>
        <p:nvSpPr>
          <p:cNvPr id="254" name="Shape 254"/>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p:nvPr>
            <p:ph type="title" hasCustomPrompt="1"/>
          </p:nvPr>
        </p:nvSpPr>
        <p:spPr>
          <a:prstGeom prst="rect">
            <a:avLst/>
          </a:prstGeom>
        </p:spPr>
        <p:txBody>
          <a:bodyPr/>
          <a:lstStyle/>
          <a:p>
            <a:r>
              <a:t>标题文本</a:t>
            </a:r>
          </a:p>
        </p:txBody>
      </p:sp>
      <p:sp>
        <p:nvSpPr>
          <p:cNvPr id="102"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p:nvPr>
            <p:ph type="title" hasCustomPrompt="1"/>
          </p:nvPr>
        </p:nvSpPr>
        <p:spPr>
          <a:prstGeom prst="rect">
            <a:avLst/>
          </a:prstGeom>
        </p:spPr>
        <p:txBody>
          <a:bodyPr/>
          <a:lstStyle/>
          <a:p>
            <a:r>
              <a:t>标题文本</a:t>
            </a:r>
          </a:p>
        </p:txBody>
      </p:sp>
      <p:sp>
        <p:nvSpPr>
          <p:cNvPr id="120"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p:nvPr>
            <p:ph type="body" sz="quarter" idx="21"/>
          </p:nvPr>
        </p:nvSpPr>
        <p:spPr>
          <a:xfrm>
            <a:off x="6172200" y="1681163"/>
            <a:ext cx="5183188" cy="823914"/>
          </a:xfrm>
          <a:prstGeom prst="rect">
            <a:avLst/>
          </a:prstGeom>
        </p:spPr>
        <p:txBody>
          <a:bodyPr anchor="b"/>
          <a:lstStyle/>
          <a:p/>
        </p:txBody>
      </p:sp>
      <p:sp>
        <p:nvSpPr>
          <p:cNvPr id="1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p:nvPr>
            <p:ph type="title" hasCustomPrompt="1"/>
          </p:nvPr>
        </p:nvSpPr>
        <p:spPr>
          <a:prstGeom prst="rect">
            <a:avLst/>
          </a:prstGeom>
        </p:spPr>
        <p:txBody>
          <a:bodyPr/>
          <a:lstStyle/>
          <a:p>
            <a:r>
              <a:t>标题文本</a:t>
            </a:r>
          </a:p>
        </p:txBody>
      </p:sp>
      <p:sp>
        <p:nvSpPr>
          <p:cNvPr id="139"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p:nvPr>
            <p:ph type="body" sz="quarter" idx="21"/>
          </p:nvPr>
        </p:nvSpPr>
        <p:spPr>
          <a:xfrm>
            <a:off x="839787" y="2057400"/>
            <a:ext cx="3932238" cy="3811588"/>
          </a:xfrm>
          <a:prstGeom prst="rect">
            <a:avLst/>
          </a:prstGeom>
        </p:spPr>
        <p:txBody>
          <a:bodyPr/>
          <a:lstStyle/>
          <a:p/>
        </p:txBody>
      </p:sp>
      <p:sp>
        <p:nvSpPr>
          <p:cNvPr id="15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p:nvPr>
            <p:ph type="title" hasCustomPrompt="1"/>
          </p:nvPr>
        </p:nvSpPr>
        <p:spPr>
          <a:prstGeom prst="rect">
            <a:avLst/>
          </a:prstGeom>
        </p:spPr>
        <p:txBody>
          <a:bodyPr/>
          <a:lstStyle/>
          <a:p>
            <a:r>
              <a:t>标题文本</a:t>
            </a:r>
          </a:p>
        </p:txBody>
      </p:sp>
      <p:sp>
        <p:nvSpPr>
          <p:cNvPr id="21"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p:nvPr>
            <p:ph type="title" hasCustomPrompt="1"/>
          </p:nvPr>
        </p:nvSpPr>
        <p:spPr>
          <a:prstGeom prst="rect">
            <a:avLst/>
          </a:prstGeom>
        </p:spPr>
        <p:txBody>
          <a:bodyPr lIns="45719" tIns="45719" rIns="45719" bIns="45719"/>
          <a:lstStyle/>
          <a:p>
            <a:r>
              <a:t>标题文本</a:t>
            </a:r>
          </a:p>
        </p:txBody>
      </p:sp>
      <p:sp>
        <p:nvSpPr>
          <p:cNvPr id="183" name="正文级别 1…"/>
          <p:cNvSpPr txBox="1"/>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p:nvPr>
            <p:ph type="title" hasCustomPrompt="1"/>
          </p:nvPr>
        </p:nvSpPr>
        <p:spPr>
          <a:prstGeom prst="rect">
            <a:avLst/>
          </a:prstGeom>
        </p:spPr>
        <p:txBody>
          <a:bodyPr lIns="45719" tIns="45719" rIns="45719" bIns="45719"/>
          <a:lstStyle/>
          <a:p>
            <a:r>
              <a:t>标题文本</a:t>
            </a:r>
          </a:p>
        </p:txBody>
      </p:sp>
      <p:sp>
        <p:nvSpPr>
          <p:cNvPr id="201" name="正文级别 1…"/>
          <p:cNvSpPr txBox="1"/>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p:nvPr>
            <p:ph type="title" hasCustomPrompt="1"/>
          </p:nvPr>
        </p:nvSpPr>
        <p:spPr>
          <a:prstGeom prst="rect">
            <a:avLst/>
          </a:prstGeom>
        </p:spPr>
        <p:txBody>
          <a:bodyPr lIns="45719" tIns="45719" rIns="45719" bIns="45719"/>
          <a:lstStyle/>
          <a:p>
            <a:r>
              <a:t>标题文本</a:t>
            </a:r>
          </a:p>
        </p:txBody>
      </p:sp>
      <p:sp>
        <p:nvSpPr>
          <p:cNvPr id="220"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p:nvPr>
            <p:ph type="title" hasCustomPrompt="1"/>
          </p:nvPr>
        </p:nvSpPr>
        <p:spPr>
          <a:prstGeom prst="rect">
            <a:avLst/>
          </a:prstGeom>
        </p:spPr>
        <p:txBody>
          <a:bodyPr/>
          <a:lstStyle/>
          <a:p>
            <a:r>
              <a:t>标题文本</a:t>
            </a:r>
          </a:p>
        </p:txBody>
      </p:sp>
      <p:sp>
        <p:nvSpPr>
          <p:cNvPr id="39"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p:nvPr>
            <p:ph type="body" sz="quarter" idx="21"/>
          </p:nvPr>
        </p:nvSpPr>
        <p:spPr>
          <a:xfrm>
            <a:off x="6172200" y="1681163"/>
            <a:ext cx="5183188" cy="823914"/>
          </a:xfrm>
          <a:prstGeom prst="rect">
            <a:avLst/>
          </a:prstGeom>
        </p:spPr>
        <p:txBody>
          <a:bodyPr anchor="b"/>
          <a:lstStyle/>
          <a:p/>
        </p:txBody>
      </p:sp>
      <p:sp>
        <p:nvSpPr>
          <p:cNvPr id="5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p:nvPr>
            <p:ph type="title" hasCustomPrompt="1"/>
          </p:nvPr>
        </p:nvSpPr>
        <p:spPr>
          <a:prstGeom prst="rect">
            <a:avLst/>
          </a:prstGeom>
        </p:spPr>
        <p:txBody>
          <a:bodyPr/>
          <a:lstStyle/>
          <a:p>
            <a:r>
              <a:t>标题文本</a:t>
            </a:r>
          </a:p>
        </p:txBody>
      </p:sp>
      <p:sp>
        <p:nvSpPr>
          <p:cNvPr id="58"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p:nvPr>
            <p:ph type="body" sz="quarter" idx="21"/>
          </p:nvPr>
        </p:nvSpPr>
        <p:spPr>
          <a:xfrm>
            <a:off x="839787" y="2057400"/>
            <a:ext cx="3932238" cy="3811588"/>
          </a:xfrm>
          <a:prstGeom prst="rect">
            <a:avLst/>
          </a:prstGeom>
        </p:spPr>
        <p:txBody>
          <a:bodyPr/>
          <a:lstStyle/>
          <a:p/>
        </p:txBody>
      </p:sp>
      <p:sp>
        <p:nvSpPr>
          <p:cNvPr id="7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2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9.xml"/><Relationship Id="rId2" Type="http://schemas.openxmlformats.org/officeDocument/2006/relationships/tags" Target="../tags/tag1.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12.png"/><Relationship Id="rId3" Type="http://schemas.openxmlformats.org/officeDocument/2006/relationships/tags" Target="../tags/tag5.xml"/><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media/media2.mp3"/></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760" y="676910"/>
            <a:ext cx="11968480" cy="5939155"/>
          </a:xfrm>
          <a:prstGeom prst="rect">
            <a:avLst/>
          </a:prstGeom>
          <a:noFill/>
        </p:spPr>
        <p:txBody>
          <a:bodyPr wrap="square" rtlCol="0" anchor="t">
            <a:spAutoFit/>
          </a:bodyPr>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Everyone would like to be good at skateboarding in real life, but getting there usually means enduring multiple trips to A&amp;E.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Fortunately,</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games can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give you</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thr</a:t>
            </a:r>
            <a:r>
              <a:rPr lang="en-US" altLang="zh-CN" sz="2000">
                <a:latin typeface="Times New Roman" panose="02020603050405020304" charset="0"/>
                <a:cs typeface="Times New Roman" panose="02020603050405020304" charset="0"/>
              </a:rPr>
              <a:t>i</a:t>
            </a:r>
            <a:r>
              <a:rPr lang="zh-CN" altLang="en-US" sz="2000">
                <a:latin typeface="Times New Roman" panose="02020603050405020304" charset="0"/>
                <a:cs typeface="Times New Roman" panose="02020603050405020304" charset="0"/>
              </a:rPr>
              <a:t>ll</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of varial</a:t>
            </a:r>
            <a:r>
              <a:rPr lang="en-US" altLang="zh-CN" sz="2000">
                <a:latin typeface="Times New Roman" panose="02020603050405020304" charset="0"/>
                <a:cs typeface="Times New Roman" panose="02020603050405020304" charset="0"/>
              </a:rPr>
              <a:t> (</a:t>
            </a:r>
            <a:r>
              <a:rPr lang="en-US" altLang="zh-CN">
                <a:latin typeface="Times New Roman" panose="02020603050405020304" charset="0"/>
                <a:cs typeface="Times New Roman" panose="02020603050405020304" charset="0"/>
              </a:rPr>
              <a:t>倒板</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 heel</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flipping down a</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flight of stairs without worrying about the fractured wrist waiting at the bottom.</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Oh, how we wish</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we could skate in </a:t>
            </a:r>
            <a:r>
              <a:rPr lang="zh-CN" altLang="en-US" sz="2000" i="1">
                <a:latin typeface="Times New Roman" panose="02020603050405020304" charset="0"/>
                <a:cs typeface="Times New Roman" panose="02020603050405020304" charset="0"/>
              </a:rPr>
              <a:t>OlliOlli Wor</a:t>
            </a:r>
            <a:r>
              <a:rPr lang="en-US" altLang="zh-CN" sz="2000" i="1">
                <a:latin typeface="Times New Roman" panose="02020603050405020304" charset="0"/>
                <a:cs typeface="Times New Roman" panose="02020603050405020304" charset="0"/>
              </a:rPr>
              <a:t>l</a:t>
            </a:r>
            <a:r>
              <a:rPr lang="zh-CN" altLang="en-US" sz="2000" i="1">
                <a:latin typeface="Times New Roman" panose="02020603050405020304" charset="0"/>
                <a:cs typeface="Times New Roman" panose="02020603050405020304" charset="0"/>
              </a:rPr>
              <a:t>d</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 side-scrolling Radlandia. From the sunbathing ice creams of Sunshine Valley to the dinosaur skeletons that double as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grind rails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the vast canyons of Burntrock,</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each</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of the five 2.5D areas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gorgeous to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look at 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 joy to explore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not to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mention the superb soundtrack:</a:t>
            </a:r>
            <a:r>
              <a:rPr lang="en-US" altLang="zh-CN" sz="2000">
                <a:latin typeface="Times New Roman" panose="02020603050405020304" charset="0"/>
                <a:cs typeface="Times New Roman" panose="02020603050405020304" charset="0"/>
              </a:rPr>
              <a:t> </a:t>
            </a:r>
            <a:r>
              <a:rPr lang="zh-CN" altLang="en-US" sz="2000" u="sng">
                <a:latin typeface="Times New Roman" panose="02020603050405020304" charset="0"/>
                <a:cs typeface="Times New Roman" panose="02020603050405020304" charset="0"/>
              </a:rPr>
              <a:t>an assortment of </a:t>
            </a:r>
            <a:r>
              <a:rPr lang="zh-CN" altLang="en-US" sz="2000">
                <a:latin typeface="Times New Roman" panose="02020603050405020304" charset="0"/>
                <a:cs typeface="Times New Roman" panose="02020603050405020304" charset="0"/>
              </a:rPr>
              <a:t>laid-back, toe-tapping and always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on-vibe electronic</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 hip-hop beats.</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But don</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t let the cartoonish visuals fool you. While this is undoubtedly the friendliest </a:t>
            </a:r>
            <a:r>
              <a:rPr lang="zh-CN" altLang="en-US" sz="2000" i="1">
                <a:latin typeface="Times New Roman" panose="02020603050405020304" charset="0"/>
                <a:cs typeface="Times New Roman" panose="02020603050405020304" charset="0"/>
                <a:sym typeface="+mn-ea"/>
              </a:rPr>
              <a:t>OlliOlli</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rPr>
              <a:t>title yet,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it</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every bit as hardcore as you want it to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one of the most moreish skateboarding games we</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ve ever played. If anything,</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its tendency to keep</a:t>
            </a:r>
            <a:r>
              <a:rPr lang="en-US" altLang="zh-CN" sz="2000">
                <a:latin typeface="Times New Roman" panose="02020603050405020304" charset="0"/>
                <a:cs typeface="Times New Roman" panose="02020603050405020304" charset="0"/>
              </a:rPr>
              <a:t> you on your board allows you to appreciate the superb animation and innovative stick-and-trigger control system even more - it just feels incredibly good to play.</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You’re still going to crash and</a:t>
            </a:r>
            <a:r>
              <a:rPr lang="en-US" altLang="zh-CN" sz="2000">
                <a:solidFill>
                  <a:srgbClr val="3333FF"/>
                </a:solidFill>
                <a:latin typeface="Times New Roman" panose="02020603050405020304" charset="0"/>
                <a:cs typeface="Times New Roman" panose="02020603050405020304" charset="0"/>
              </a:rPr>
              <a:t> </a:t>
            </a:r>
            <a:r>
              <a:rPr lang="en-US" altLang="zh-CN" sz="2000">
                <a:solidFill>
                  <a:schemeClr val="tx1"/>
                </a:solidFill>
                <a:latin typeface="Times New Roman" panose="02020603050405020304" charset="0"/>
                <a:cs typeface="Times New Roman" panose="02020603050405020304" charset="0"/>
              </a:rPr>
              <a:t>bail (</a:t>
            </a:r>
            <a:r>
              <a:rPr lang="zh-CN" altLang="en-US">
                <a:solidFill>
                  <a:schemeClr val="tx1"/>
                </a:solidFill>
                <a:latin typeface="Times New Roman" panose="02020603050405020304" charset="0"/>
                <a:cs typeface="Times New Roman" panose="02020603050405020304" charset="0"/>
              </a:rPr>
              <a:t>退出</a:t>
            </a:r>
            <a:r>
              <a:rPr lang="en-US" altLang="zh-CN" sz="2000">
                <a:solidFill>
                  <a:schemeClr val="tx1"/>
                </a:solidFill>
                <a:latin typeface="Times New Roman" panose="02020603050405020304" charset="0"/>
                <a:cs typeface="Times New Roman" panose="02020603050405020304" charset="0"/>
              </a:rPr>
              <a:t>)</a:t>
            </a:r>
            <a:r>
              <a:rPr lang="en-US" altLang="zh-CN" sz="2000">
                <a:solidFill>
                  <a:srgbClr val="3333FF"/>
                </a:solidFill>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a lot in this game but almost entirely due to obstacle </a:t>
            </a:r>
            <a:r>
              <a:rPr lang="en-US" altLang="zh-CN" sz="2000">
                <a:solidFill>
                  <a:srgbClr val="3333FF"/>
                </a:solidFill>
                <a:latin typeface="Times New Roman" panose="02020603050405020304" charset="0"/>
                <a:cs typeface="Times New Roman" panose="02020603050405020304" charset="0"/>
              </a:rPr>
              <a:t>collision</a:t>
            </a:r>
            <a:r>
              <a:rPr lang="en-US" altLang="zh-CN" sz="2000">
                <a:latin typeface="Times New Roman" panose="02020603050405020304" charset="0"/>
                <a:cs typeface="Times New Roman" panose="02020603050405020304" charset="0"/>
              </a:rPr>
              <a:t>s, lack of speed and bad timing, rather than how you land tricks. And when retrying is so much fun anyway, it won’t bother you much to see your beanie-wearng daredevil meet his unfortunate </a:t>
            </a:r>
            <a:r>
              <a:rPr lang="en-US" altLang="zh-CN" sz="2000">
                <a:solidFill>
                  <a:srgbClr val="3333FF"/>
                </a:solidFill>
                <a:latin typeface="Times New Roman" panose="02020603050405020304" charset="0"/>
                <a:cs typeface="Times New Roman" panose="02020603050405020304" charset="0"/>
              </a:rPr>
              <a:t>demise</a:t>
            </a:r>
            <a:r>
              <a:rPr lang="en-US" altLang="zh-CN" sz="2000">
                <a:latin typeface="Times New Roman" panose="02020603050405020304" charset="0"/>
                <a:cs typeface="Times New Roman" panose="02020603050405020304" charset="0"/>
              </a:rPr>
              <a:t> yet again.</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As you progress through the story campaign you’ll occasionally be taking on side-quests from characters you meet along the way, but </a:t>
            </a:r>
            <a:r>
              <a:rPr lang="zh-CN" altLang="en-US" sz="2000" i="1">
                <a:latin typeface="Times New Roman" panose="02020603050405020304" charset="0"/>
                <a:cs typeface="Times New Roman" panose="02020603050405020304" charset="0"/>
                <a:sym typeface="+mn-ea"/>
              </a:rPr>
              <a:t>OlliOlli Wor</a:t>
            </a:r>
            <a:r>
              <a:rPr lang="en-US" altLang="zh-CN" sz="2000" i="1">
                <a:latin typeface="Times New Roman" panose="02020603050405020304" charset="0"/>
                <a:cs typeface="Times New Roman" panose="02020603050405020304" charset="0"/>
                <a:sym typeface="+mn-ea"/>
              </a:rPr>
              <a:t>l</a:t>
            </a:r>
            <a:r>
              <a:rPr lang="zh-CN" altLang="en-US" sz="2000" i="1">
                <a:latin typeface="Times New Roman" panose="02020603050405020304" charset="0"/>
                <a:cs typeface="Times New Roman" panose="02020603050405020304" charset="0"/>
                <a:sym typeface="+mn-ea"/>
              </a:rPr>
              <a:t>d</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s</a:t>
            </a:r>
            <a:r>
              <a:rPr lang="en-US" altLang="zh-CN"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rPr>
              <a:t>is as much about environmental mastery as it is tricks and scores, with each level a puzzle of traversal and timing.</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This is that rarest of things: a game that is never less than extremely enjoyable to play, even when you’re failing at it, and one you can’t stop thinking about playing when you’re not.</a:t>
            </a:r>
            <a:endParaRPr lang="en-US" altLang="zh-CN" sz="2000">
              <a:latin typeface="Times New Roman" panose="02020603050405020304" charset="0"/>
              <a:cs typeface="Times New Roman" panose="02020603050405020304" charset="0"/>
            </a:endParaRPr>
          </a:p>
        </p:txBody>
      </p:sp>
      <p:sp>
        <p:nvSpPr>
          <p:cNvPr id="1048598" name="文本框 4"/>
          <p:cNvSpPr txBox="1"/>
          <p:nvPr/>
        </p:nvSpPr>
        <p:spPr>
          <a:xfrm>
            <a:off x="1881505" y="7620"/>
            <a:ext cx="719645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数字时代</a:t>
            </a:r>
            <a:r>
              <a:rPr sz="2300" b="1">
                <a:solidFill>
                  <a:srgbClr val="ED7D31"/>
                </a:solidFill>
                <a:latin typeface="微软雅黑" panose="020B0503020204020204" charset="-122"/>
                <a:ea typeface="微软雅黑" panose="020B0503020204020204" charset="-122"/>
                <a:cs typeface="微软雅黑" panose="020B0503020204020204" charset="-122"/>
              </a:rPr>
              <a:t>》2022</a:t>
            </a:r>
            <a:r>
              <a:rPr lang="zh-CN" sz="2300" b="1">
                <a:solidFill>
                  <a:srgbClr val="ED7D31"/>
                </a:solidFill>
                <a:latin typeface="微软雅黑" panose="020B0503020204020204" charset="-122"/>
                <a:ea typeface="微软雅黑" panose="020B0503020204020204" charset="-122"/>
                <a:cs typeface="微软雅黑" panose="020B0503020204020204" charset="-122"/>
              </a:rPr>
              <a:t>年</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月刊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80</a:t>
            </a:r>
            <a:r>
              <a:rPr sz="2300" b="1">
                <a:solidFill>
                  <a:srgbClr val="ED7D31"/>
                </a:solidFill>
                <a:latin typeface="微软雅黑" panose="020B0503020204020204" charset="-122"/>
                <a:ea typeface="微软雅黑" panose="020B0503020204020204" charset="-122"/>
                <a:cs typeface="微软雅黑" panose="020B0503020204020204" charset="-122"/>
              </a:rPr>
              <a:t>页）</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3"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en-US" sz="2800" b="1" dirty="0">
                <a:solidFill>
                  <a:sysClr val="window" lastClr="FFFFFF"/>
                </a:solidFill>
                <a:sym typeface="微软雅黑" panose="020B0503020204020204" charset="-122"/>
              </a:rPr>
              <a:t>阅读理解</a:t>
            </a:r>
            <a:endParaRPr kumimoji="1" lang="zh-CN" altLang="en-US" sz="2800" b="1" dirty="0">
              <a:solidFill>
                <a:sysClr val="window" lastClr="FFFFFF"/>
              </a:solidFill>
              <a:sym typeface="微软雅黑" panose="020B0503020204020204" charset="-122"/>
            </a:endParaRPr>
          </a:p>
        </p:txBody>
      </p:sp>
      <p:sp>
        <p:nvSpPr>
          <p:cNvPr id="2" name="文本框 1"/>
          <p:cNvSpPr txBox="1"/>
          <p:nvPr/>
        </p:nvSpPr>
        <p:spPr>
          <a:xfrm>
            <a:off x="11017250" y="0"/>
            <a:ext cx="1062990" cy="521970"/>
          </a:xfrm>
          <a:prstGeom prst="rect">
            <a:avLst/>
          </a:prstGeom>
          <a:noFill/>
        </p:spPr>
        <p:txBody>
          <a:bodyPr wrap="none" rtlCol="0" anchor="t">
            <a:spAutoFit/>
          </a:bodyPr>
          <a:p>
            <a:r>
              <a:rPr lang="en-US" altLang="zh-CN" sz="2800" b="1" i="1">
                <a:solidFill>
                  <a:srgbClr val="ED7D31"/>
                </a:solidFill>
                <a:latin typeface="微软雅黑" panose="020B0503020204020204" charset="-122"/>
                <a:ea typeface="微软雅黑" panose="020B0503020204020204" charset="-122"/>
                <a:cs typeface="微软雅黑" panose="020B0503020204020204" charset="-122"/>
                <a:sym typeface="+mn-ea"/>
              </a:rPr>
              <a:t>Stuff</a:t>
            </a:r>
            <a:endParaRPr lang="en-US" altLang="zh-CN" sz="2800" b="1" i="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1818640" y="1858645"/>
            <a:ext cx="9156700" cy="2306320"/>
          </a:xfrm>
          <a:prstGeom prst="rect">
            <a:avLst/>
          </a:prstGeom>
          <a:solidFill>
            <a:schemeClr val="accent6">
              <a:lumMod val="20000"/>
              <a:lumOff val="80000"/>
            </a:schemeClr>
          </a:solidFill>
          <a:ln w="34925" cmpd="sng">
            <a:noFill/>
            <a:prstDash val="sysDash"/>
          </a:ln>
        </p:spPr>
        <p:txBody>
          <a:bodyPr wrap="square">
            <a:spAutoFit/>
          </a:bodyPr>
          <a:p>
            <a:pPr algn="just" fontAlgn="auto">
              <a:lnSpc>
                <a:spcPct val="120000"/>
              </a:lnSpc>
            </a:pPr>
            <a:r>
              <a:rPr lang="en-US" sz="2400" b="0" i="0" smtClean="0">
                <a:latin typeface="Times New Roman" panose="02020603050405020304" charset="0"/>
                <a:ea typeface="华文中宋" panose="02010600040101010101" charset="-122"/>
                <a:cs typeface="Times New Roman" panose="02020603050405020304" charset="0"/>
              </a:rPr>
              <a:t>2. Which of the following is NOT the benefit of </a:t>
            </a:r>
            <a:r>
              <a:rPr sz="2400" i="1">
                <a:latin typeface="Times New Roman" panose="02020603050405020304" charset="0"/>
                <a:cs typeface="Times New Roman" panose="02020603050405020304" charset="0"/>
                <a:sym typeface="+mn-ea"/>
              </a:rPr>
              <a:t>OlliOlli World</a:t>
            </a:r>
            <a:r>
              <a:rPr lang="en-US" sz="2400" b="0" i="0" smtClean="0">
                <a:latin typeface="Times New Roman" panose="02020603050405020304" charset="0"/>
                <a:ea typeface="华文中宋" panose="02010600040101010101" charset="-122"/>
                <a:cs typeface="Times New Roman" panose="02020603050405020304" charset="0"/>
              </a:rPr>
              <a:t>? </a:t>
            </a:r>
            <a:endParaRPr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A.</a:t>
            </a:r>
            <a:r>
              <a:rPr lang="en-US" sz="2400" b="0" i="0" smtClean="0">
                <a:latin typeface="Times New Roman" panose="02020603050405020304" charset="0"/>
                <a:ea typeface="华文中宋" panose="02010600040101010101" charset="-122"/>
                <a:cs typeface="Times New Roman" panose="02020603050405020304" charset="0"/>
              </a:rPr>
              <a:t> </a:t>
            </a:r>
            <a:r>
              <a:rPr lang="en-US" sz="2400" smtClean="0">
                <a:latin typeface="Times New Roman" panose="02020603050405020304" charset="0"/>
                <a:ea typeface="华文中宋" panose="02010600040101010101" charset="-122"/>
                <a:cs typeface="Times New Roman" panose="02020603050405020304" charset="0"/>
                <a:sym typeface="+mn-ea"/>
              </a:rPr>
              <a:t>The players can </a:t>
            </a:r>
            <a:r>
              <a:rPr lang="en-US" altLang="zh-CN" sz="2400">
                <a:latin typeface="Times New Roman" panose="02020603050405020304" charset="0"/>
                <a:cs typeface="Times New Roman" panose="02020603050405020304" charset="0"/>
                <a:sym typeface="+mn-ea"/>
              </a:rPr>
              <a:t>appreciate the brilliant animation and control system.</a:t>
            </a:r>
            <a:endParaRPr lang="en-US" altLang="zh-CN" sz="2400">
              <a:latin typeface="Times New Roman" panose="02020603050405020304" charset="0"/>
              <a:cs typeface="Times New Roman" panose="02020603050405020304" charset="0"/>
              <a:sym typeface="+mn-ea"/>
            </a:endParaRPr>
          </a:p>
          <a:p>
            <a:pPr algn="just" fontAlgn="auto">
              <a:lnSpc>
                <a:spcPct val="120000"/>
              </a:lnSpc>
            </a:pPr>
            <a:r>
              <a:rPr sz="2400" smtClean="0">
                <a:latin typeface="Times New Roman" panose="02020603050405020304" charset="0"/>
                <a:ea typeface="华文中宋" panose="02010600040101010101" charset="-122"/>
                <a:cs typeface="Times New Roman" panose="02020603050405020304" charset="0"/>
                <a:sym typeface="+mn-ea"/>
              </a:rPr>
              <a:t>B.</a:t>
            </a:r>
            <a:r>
              <a:rPr lang="en-US" sz="2400" smtClean="0">
                <a:latin typeface="Times New Roman" panose="02020603050405020304" charset="0"/>
                <a:ea typeface="华文中宋" panose="02010600040101010101" charset="-122"/>
                <a:cs typeface="Times New Roman" panose="02020603050405020304" charset="0"/>
                <a:sym typeface="+mn-ea"/>
              </a:rPr>
              <a:t> </a:t>
            </a:r>
            <a:r>
              <a:rPr lang="en-US" sz="2400" smtClean="0">
                <a:solidFill>
                  <a:schemeClr val="tx1"/>
                </a:solidFill>
                <a:latin typeface="Times New Roman" panose="02020603050405020304" charset="0"/>
                <a:ea typeface="华文中宋" panose="02010600040101010101" charset="-122"/>
                <a:cs typeface="Times New Roman" panose="02020603050405020304" charset="0"/>
                <a:sym typeface="+mn-ea"/>
              </a:rPr>
              <a:t>The players won’t </a:t>
            </a:r>
            <a:r>
              <a:rPr lang="en-US" altLang="zh-CN" sz="2400">
                <a:solidFill>
                  <a:schemeClr val="tx1"/>
                </a:solidFill>
                <a:latin typeface="Times New Roman" panose="02020603050405020304" charset="0"/>
                <a:cs typeface="Times New Roman" panose="02020603050405020304" charset="0"/>
                <a:sym typeface="+mn-ea"/>
              </a:rPr>
              <a:t>be addicted to playing the game. </a:t>
            </a:r>
            <a:endParaRPr lang="zh-CN" altLang="en-US" sz="2400">
              <a:latin typeface="Times New Roman" panose="02020603050405020304" charset="0"/>
              <a:cs typeface="Times New Roman" panose="02020603050405020304" charset="0"/>
              <a:sym typeface="+mn-ea"/>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C.</a:t>
            </a:r>
            <a:r>
              <a:rPr lang="en-US" sz="2400" b="0" i="0" smtClean="0">
                <a:latin typeface="Times New Roman" panose="02020603050405020304" charset="0"/>
                <a:ea typeface="华文中宋" panose="02010600040101010101" charset="-122"/>
                <a:cs typeface="Times New Roman" panose="02020603050405020304" charset="0"/>
              </a:rPr>
              <a:t> It contains five impressive </a:t>
            </a:r>
            <a:r>
              <a:rPr lang="zh-CN" altLang="en-US" sz="2400">
                <a:latin typeface="Times New Roman" panose="02020603050405020304" charset="0"/>
                <a:cs typeface="Times New Roman" panose="02020603050405020304" charset="0"/>
                <a:sym typeface="+mn-ea"/>
              </a:rPr>
              <a:t>2.5D areas</a:t>
            </a:r>
            <a:r>
              <a:rPr lang="en-US" altLang="zh-CN" sz="2400">
                <a:latin typeface="Times New Roman" panose="02020603050405020304" charset="0"/>
                <a:cs typeface="Times New Roman" panose="02020603050405020304" charset="0"/>
                <a:sym typeface="+mn-ea"/>
              </a:rPr>
              <a:t> and great </a:t>
            </a:r>
            <a:r>
              <a:rPr lang="en-US" sz="2400">
                <a:latin typeface="Times New Roman" panose="02020603050405020304" charset="0"/>
                <a:cs typeface="Times New Roman" panose="02020603050405020304" charset="0"/>
                <a:sym typeface="+mn-ea"/>
              </a:rPr>
              <a:t>soundtrack.</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D.</a:t>
            </a:r>
            <a:r>
              <a:rPr lang="en-US" sz="2400" b="0" i="0" smtClean="0">
                <a:latin typeface="Times New Roman" panose="02020603050405020304" charset="0"/>
                <a:ea typeface="华文中宋" panose="02010600040101010101" charset="-122"/>
                <a:cs typeface="Times New Roman" panose="02020603050405020304" charset="0"/>
              </a:rPr>
              <a:t> It will cultivate players’ skills of </a:t>
            </a:r>
            <a:r>
              <a:rPr lang="en-US" altLang="zh-CN" sz="2400">
                <a:latin typeface="Times New Roman" panose="02020603050405020304" charset="0"/>
                <a:cs typeface="Times New Roman" panose="02020603050405020304" charset="0"/>
                <a:sym typeface="+mn-ea"/>
              </a:rPr>
              <a:t>environmental mastery</a:t>
            </a:r>
            <a:r>
              <a:rPr lang="en-US" sz="2400" b="0" i="0" smtClean="0">
                <a:latin typeface="Times New Roman" panose="02020603050405020304" charset="0"/>
                <a:ea typeface="华文中宋" panose="02010600040101010101" charset="-122"/>
                <a:cs typeface="Times New Roman" panose="02020603050405020304" charset="0"/>
              </a:rPr>
              <a:t>.</a:t>
            </a:r>
            <a:endParaRPr lang="en-US" altLang="zh-CN" sz="2400" b="0" i="0" dirty="0">
              <a:effectLst/>
              <a:latin typeface="Times New Roman" panose="02020603050405020304" charset="0"/>
              <a:cs typeface="Times New Roman" panose="02020603050405020304" charset="0"/>
              <a:sym typeface="+mn-ea"/>
            </a:endParaRPr>
          </a:p>
        </p:txBody>
      </p:sp>
      <p:sp>
        <p:nvSpPr>
          <p:cNvPr id="11" name="矩形 10"/>
          <p:cNvSpPr/>
          <p:nvPr/>
        </p:nvSpPr>
        <p:spPr>
          <a:xfrm>
            <a:off x="1818640" y="579755"/>
            <a:ext cx="9156065" cy="977265"/>
          </a:xfrm>
          <a:prstGeom prst="rect">
            <a:avLst/>
          </a:prstGeom>
          <a:solidFill>
            <a:schemeClr val="bg2"/>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1.What does the underlined word “assortment” </a:t>
            </a:r>
            <a:r>
              <a:rPr lang="en-US" sz="2400" smtClean="0">
                <a:latin typeface="Times New Roman" panose="02020603050405020304" charset="0"/>
                <a:ea typeface="华文中宋" panose="02010600040101010101" charset="-122"/>
                <a:cs typeface="Times New Roman" panose="02020603050405020304" charset="0"/>
                <a:sym typeface="+mn-ea"/>
              </a:rPr>
              <a:t>mean </a:t>
            </a:r>
            <a:r>
              <a:rPr lang="en-US" sz="2400" b="0" i="0" smtClean="0">
                <a:latin typeface="Times New Roman" panose="02020603050405020304" charset="0"/>
                <a:ea typeface="华文中宋" panose="02010600040101010101" charset="-122"/>
                <a:cs typeface="Times New Roman" panose="02020603050405020304" charset="0"/>
              </a:rPr>
              <a:t>in Paragraph 2?</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A. mixture of      B. A number of       C. A variety of       D. A bit of</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53340" y="838200"/>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90170" y="2776855"/>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1818640" y="4466590"/>
            <a:ext cx="9156065" cy="2306320"/>
          </a:xfrm>
          <a:prstGeom prst="rect">
            <a:avLst/>
          </a:prstGeom>
          <a:solidFill>
            <a:schemeClr val="accent2">
              <a:lumMod val="20000"/>
              <a:lumOff val="80000"/>
            </a:schemeClr>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3. What’s the main idea of  the text?</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To introduce a hot </a:t>
            </a:r>
            <a:r>
              <a:rPr lang="zh-CN" altLang="en-US" sz="2400">
                <a:latin typeface="Times New Roman" panose="02020603050405020304" charset="0"/>
                <a:cs typeface="Times New Roman" panose="02020603050405020304" charset="0"/>
                <a:sym typeface="+mn-ea"/>
              </a:rPr>
              <a:t>skateboarding game</a:t>
            </a:r>
            <a:r>
              <a:rPr lang="en-US" altLang="zh-CN" sz="2400" i="1">
                <a:latin typeface="Times New Roman" panose="02020603050405020304" charset="0"/>
                <a:cs typeface="Times New Roman" panose="02020603050405020304" charset="0"/>
                <a:sym typeface="+mn-ea"/>
              </a:rPr>
              <a:t>.</a:t>
            </a:r>
            <a:r>
              <a:rPr lang="en-US" sz="2400" b="0" i="0" smtClean="0">
                <a:latin typeface="Times New Roman" panose="02020603050405020304" charset="0"/>
                <a:ea typeface="华文中宋" panose="02010600040101010101" charset="-122"/>
                <a:cs typeface="Times New Roman" panose="02020603050405020304" charset="0"/>
              </a:rPr>
              <a:t>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B. To provide some advice on playing </a:t>
            </a:r>
            <a:r>
              <a:rPr sz="2400" b="0" i="1">
                <a:latin typeface="Times New Roman" panose="02020603050405020304" charset="0"/>
                <a:cs typeface="Times New Roman" panose="02020603050405020304" charset="0"/>
              </a:rPr>
              <a:t>OlliOlli World</a:t>
            </a:r>
            <a:r>
              <a:rPr lang="en-US" sz="2400" b="0" i="1">
                <a:latin typeface="Times New Roman" panose="02020603050405020304" charset="0"/>
                <a:cs typeface="Times New Roman" panose="02020603050405020304" charset="0"/>
              </a:rPr>
              <a:t>.</a:t>
            </a:r>
            <a:endParaRPr sz="2400" b="0" i="1">
              <a:latin typeface="Times New Roman" panose="02020603050405020304" charset="0"/>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C. To argue against playing online games.</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D. To show the development of </a:t>
            </a:r>
            <a:r>
              <a:rPr sz="2400" i="1">
                <a:latin typeface="Times New Roman" panose="02020603050405020304" charset="0"/>
                <a:cs typeface="Times New Roman" panose="02020603050405020304" charset="0"/>
                <a:sym typeface="+mn-ea"/>
              </a:rPr>
              <a:t>OlliOlli World</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90170" y="5492115"/>
            <a:ext cx="1475105" cy="460375"/>
          </a:xfrm>
          <a:prstGeom prst="rect">
            <a:avLst/>
          </a:prstGeom>
          <a:solidFill>
            <a:srgbClr val="0070C0"/>
          </a:solidFill>
        </p:spPr>
        <p:txBody>
          <a:bodyPr wrap="square" rtlCol="0" anchor="t">
            <a:spAutoFit/>
          </a:bodyPr>
          <a:p>
            <a:pPr lvl="0" algn="ctr">
              <a:buClrTx/>
              <a:buSzTx/>
              <a:buFontTx/>
            </a:pPr>
            <a:r>
              <a:rPr kumimoji="1" lang="zh-CN" altLang="en-US" sz="2400" b="1" dirty="0">
                <a:solidFill>
                  <a:schemeClr val="lt1"/>
                </a:solidFill>
                <a:sym typeface="+mn-ea"/>
              </a:rPr>
              <a:t>主旨大意</a:t>
            </a:r>
            <a:endParaRPr kumimoji="1" lang="zh-CN" altLang="en-US" sz="2400" b="1" dirty="0">
              <a:solidFill>
                <a:schemeClr val="lt1"/>
              </a:solidFill>
              <a:sym typeface="+mn-ea"/>
            </a:endParaRPr>
          </a:p>
        </p:txBody>
      </p:sp>
      <p:pic>
        <p:nvPicPr>
          <p:cNvPr id="5" name="https://img7.file.cache.docer.com/storage/1636336816048569534/07661f6ee3c5ae34a4fa0607a1ed4ae6.png" descr="&amp;pky47176712652_创客贴_&amp;39&amp;src_toppic_drop3&amp;"/>
          <p:cNvPicPr>
            <a:picLocks noChangeAspect="1"/>
          </p:cNvPicPr>
          <p:nvPr/>
        </p:nvPicPr>
        <p:blipFill>
          <a:blip r:embed="rId1"/>
          <a:stretch>
            <a:fillRect/>
          </a:stretch>
        </p:blipFill>
        <p:spPr>
          <a:xfrm>
            <a:off x="1769110" y="1004570"/>
            <a:ext cx="545556" cy="504000"/>
          </a:xfrm>
          <a:prstGeom prst="rect">
            <a:avLst/>
          </a:prstGeom>
        </p:spPr>
      </p:pic>
      <p:pic>
        <p:nvPicPr>
          <p:cNvPr id="6" name="https://img7.file.cache.docer.com/storage/1636336816048569534/07661f6ee3c5ae34a4fa0607a1ed4ae6.png" descr="&amp;pky47176712652_创客贴_&amp;39&amp;src_toppic_drop3&amp;"/>
          <p:cNvPicPr>
            <a:picLocks noChangeAspect="1"/>
          </p:cNvPicPr>
          <p:nvPr/>
        </p:nvPicPr>
        <p:blipFill>
          <a:blip r:embed="rId1"/>
          <a:stretch>
            <a:fillRect/>
          </a:stretch>
        </p:blipFill>
        <p:spPr>
          <a:xfrm>
            <a:off x="1692275" y="2776855"/>
            <a:ext cx="545556" cy="504000"/>
          </a:xfrm>
          <a:prstGeom prst="rect">
            <a:avLst/>
          </a:prstGeom>
        </p:spPr>
      </p:pic>
      <p:pic>
        <p:nvPicPr>
          <p:cNvPr id="7" name="https://img7.file.cache.docer.com/storage/1636336816048569534/07661f6ee3c5ae34a4fa0607a1ed4ae6.png" descr="&amp;pky47176712652_创客贴_&amp;39&amp;src_toppic_drop3&amp;"/>
          <p:cNvPicPr>
            <a:picLocks noChangeAspect="1"/>
          </p:cNvPicPr>
          <p:nvPr/>
        </p:nvPicPr>
        <p:blipFill>
          <a:blip r:embed="rId1"/>
          <a:stretch>
            <a:fillRect/>
          </a:stretch>
        </p:blipFill>
        <p:spPr>
          <a:xfrm>
            <a:off x="1769110" y="4949825"/>
            <a:ext cx="545556" cy="504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0075"/>
            <a:ext cx="12098655" cy="50850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collision</a:t>
            </a:r>
            <a:r>
              <a:rPr lang="en-US" altLang="zh-CN" sz="2800">
                <a:latin typeface="Times New Roman" panose="02020603050405020304" charset="0"/>
                <a:ea typeface="华文中宋" panose="02010600040101010101" charset="-122"/>
                <a:cs typeface="Times New Roman" panose="02020603050405020304" charset="0"/>
                <a:sym typeface="+mn-ea"/>
              </a:rPr>
              <a:t>: an accident in which two or more people or vehicles hit each other while moving in different directions </a:t>
            </a:r>
            <a:r>
              <a:rPr lang="zh-CN" altLang="en-US" sz="2800">
                <a:latin typeface="Times New Roman" panose="02020603050405020304" charset="0"/>
                <a:ea typeface="华文中宋" panose="02010600040101010101" charset="-122"/>
                <a:cs typeface="Times New Roman" panose="02020603050405020304" charset="0"/>
                <a:sym typeface="+mn-ea"/>
              </a:rPr>
              <a:t>碰撞</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There has been a collision on the southbound stretch of the motorway.        </a:t>
            </a:r>
            <a:r>
              <a:rPr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在高速公路南向路段上发生了一起撞车事故。</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demise</a:t>
            </a:r>
            <a:r>
              <a:rPr lang="en-US" altLang="zh-CN" sz="2800">
                <a:solidFill>
                  <a:schemeClr val="tx1"/>
                </a:solidFill>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the end or failure of an institution, an idea, a company, etc. 终止；失败</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chain of events I sparked off nearly led to my untimely demise.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我引发的一连串事件几乎导致了我的早逝。  </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048604" name="文本框 1"/>
          <p:cNvSpPr txBox="1"/>
          <p:nvPr/>
        </p:nvSpPr>
        <p:spPr>
          <a:xfrm>
            <a:off x="259715" y="23622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93695"/>
            <a:ext cx="679323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cyclist was in a collision with a bus.</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6508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44260"/>
            <a:ext cx="1024953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demise of the company was sudden and unexpected.</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362200"/>
            <a:ext cx="6760845" cy="521970"/>
          </a:xfrm>
          <a:prstGeom prst="rect">
            <a:avLst/>
          </a:prstGeom>
          <a:noFill/>
        </p:spPr>
        <p:txBody>
          <a:bodyPr wrap="square" rtlCol="0" anchor="t">
            <a:spAutoFit/>
          </a:bodyPr>
          <a:lstStyle/>
          <a:p>
            <a:r>
              <a:rPr lang="zh-CN" altLang="en-US" sz="2800">
                <a:ea typeface="华文中宋" panose="02010600040101010101" charset="-122"/>
              </a:rPr>
              <a:t>那个骑自行车的人与一辆公共汽车相撞。</a:t>
            </a:r>
            <a:endParaRPr lang="zh-CN" altLang="en-US" sz="2800">
              <a:ea typeface="华文中宋" panose="02010600040101010101" charset="-122"/>
            </a:endParaRPr>
          </a:p>
        </p:txBody>
      </p:sp>
      <p:cxnSp>
        <p:nvCxnSpPr>
          <p:cNvPr id="3145728" name="直接连接符 8"/>
          <p:cNvCxnSpPr/>
          <p:nvPr/>
        </p:nvCxnSpPr>
        <p:spPr>
          <a:xfrm flipV="1">
            <a:off x="311150" y="3377565"/>
            <a:ext cx="6320790"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4165"/>
            <a:ext cx="889889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650865"/>
            <a:ext cx="698563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该公司出人意料地突然倒闭了。</a:t>
            </a:r>
            <a:endParaRPr lang="zh-CN" altLang="en-US" sz="28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450590"/>
            <a:ext cx="11800205" cy="31775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524250"/>
            <a:ext cx="11614785"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As you progress through the story campaign you’ll occasionally be taking on side-quests from characters you meet along the way, but OlliOlli World’s is as much about environmental mastery as it is tricks and scores, with each level a puzzle of traversal and timing.</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50215" y="55448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312410"/>
            <a:ext cx="10439400" cy="1198880"/>
          </a:xfrm>
          <a:prstGeom prst="rect">
            <a:avLst/>
          </a:prstGeom>
          <a:noFill/>
        </p:spPr>
        <p:txBody>
          <a:bodyPr wrap="square" rtlCol="0">
            <a:spAutoFit/>
          </a:bodyPr>
          <a:lstStyle/>
          <a:p>
            <a:pPr algn="l">
              <a:buClrTx/>
              <a:buSzTx/>
              <a:buFontTx/>
            </a:pPr>
            <a:r>
              <a:rPr sz="2400">
                <a:ea typeface="华文中宋" panose="02010600040101010101" charset="-122"/>
              </a:rPr>
              <a:t>当你在</a:t>
            </a:r>
            <a:r>
              <a:rPr lang="zh-CN" sz="2400">
                <a:ea typeface="华文中宋" panose="02010600040101010101" charset="-122"/>
              </a:rPr>
              <a:t>游戏</a:t>
            </a:r>
            <a:r>
              <a:rPr sz="2400">
                <a:ea typeface="华文中宋" panose="02010600040101010101" charset="-122"/>
              </a:rPr>
              <a:t>故事战役中前进时，你将偶尔接受沿途遇到的角色的支线任务，但《</a:t>
            </a:r>
            <a:r>
              <a:rPr lang="zh-CN" sz="2400">
                <a:ea typeface="华文中宋" panose="02010600040101010101" charset="-122"/>
              </a:rPr>
              <a:t>奥利奥利世界</a:t>
            </a:r>
            <a:r>
              <a:rPr sz="2400">
                <a:ea typeface="华文中宋" panose="02010600040101010101" charset="-122"/>
              </a:rPr>
              <a:t>》不仅是关于技巧和分数，同时也是关于</a:t>
            </a:r>
            <a:r>
              <a:rPr lang="zh-CN" sz="2400">
                <a:ea typeface="华文中宋" panose="02010600040101010101" charset="-122"/>
              </a:rPr>
              <a:t>对</a:t>
            </a:r>
            <a:r>
              <a:rPr sz="2400">
                <a:ea typeface="华文中宋" panose="02010600040101010101" charset="-122"/>
              </a:rPr>
              <a:t>环境的精通，每个关卡都是关于穿越和时间的谜题。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3580"/>
            <a:ext cx="11856085" cy="20358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770890"/>
            <a:ext cx="11708765"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You’re still going to crash and bail a lot in this game but almost entirely due to obstacle collsions, lack of speed and bad timing, rather than how you land tricks.</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412115" y="19678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2555" y="1772285"/>
            <a:ext cx="107283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在这款游戏中，你仍然会频繁地崩溃和退出，但这几乎完全是由于障碍碰撞、缺乏速度和糟糕的时机，而不是你如何使用技巧。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07949"/>
            <a:ext cx="11497310" cy="101473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200">
                <a:latin typeface="+mj-lt"/>
                <a:cs typeface="+mj-lt"/>
              </a:rPr>
              <a:t>3</a:t>
            </a:r>
            <a:r>
              <a:rPr sz="3200">
                <a:latin typeface="+mj-lt"/>
                <a:cs typeface="+mj-lt"/>
              </a:rPr>
              <a:t>. Half of </a:t>
            </a:r>
            <a:r>
              <a:rPr lang="en-US" sz="3200">
                <a:latin typeface="+mj-lt"/>
                <a:cs typeface="+mj-lt"/>
              </a:rPr>
              <a:t>T</a:t>
            </a:r>
            <a:r>
              <a:rPr sz="3200">
                <a:latin typeface="+mj-lt"/>
                <a:cs typeface="+mj-lt"/>
              </a:rPr>
              <a:t>eachers </a:t>
            </a:r>
            <a:r>
              <a:rPr lang="en-US" sz="3200">
                <a:latin typeface="+mj-lt"/>
                <a:cs typeface="+mj-lt"/>
              </a:rPr>
              <a:t>P</a:t>
            </a:r>
            <a:r>
              <a:rPr sz="3200">
                <a:latin typeface="+mj-lt"/>
                <a:cs typeface="+mj-lt"/>
              </a:rPr>
              <a:t>lan to </a:t>
            </a:r>
            <a:r>
              <a:rPr lang="en-US" sz="3200">
                <a:latin typeface="+mj-lt"/>
                <a:cs typeface="+mj-lt"/>
              </a:rPr>
              <a:t>Q</a:t>
            </a:r>
            <a:r>
              <a:rPr sz="3200">
                <a:latin typeface="+mj-lt"/>
                <a:cs typeface="+mj-lt"/>
              </a:rPr>
              <a:t>uit </a:t>
            </a:r>
            <a:r>
              <a:rPr lang="en-US" sz="3200">
                <a:latin typeface="+mj-lt"/>
                <a:cs typeface="+mj-lt"/>
              </a:rPr>
              <a:t>B</a:t>
            </a:r>
            <a:r>
              <a:rPr sz="3200">
                <a:latin typeface="+mj-lt"/>
                <a:cs typeface="+mj-lt"/>
              </a:rPr>
              <a:t>ecause of </a:t>
            </a:r>
            <a:r>
              <a:rPr lang="en-US" sz="3200">
                <a:latin typeface="+mj-lt"/>
                <a:cs typeface="+mj-lt"/>
              </a:rPr>
              <a:t>H</a:t>
            </a:r>
            <a:r>
              <a:rPr sz="3200">
                <a:latin typeface="+mj-lt"/>
                <a:cs typeface="+mj-lt"/>
              </a:rPr>
              <a:t>eavy </a:t>
            </a:r>
            <a:r>
              <a:rPr lang="en-US" sz="3200">
                <a:latin typeface="+mj-lt"/>
                <a:cs typeface="+mj-lt"/>
              </a:rPr>
              <a:t>W</a:t>
            </a:r>
            <a:r>
              <a:rPr sz="3200">
                <a:latin typeface="+mj-lt"/>
                <a:cs typeface="+mj-lt"/>
              </a:rPr>
              <a:t>orkload</a:t>
            </a:r>
            <a:endParaRPr sz="3200">
              <a:latin typeface="+mj-lt"/>
              <a:cs typeface="+mj-lt"/>
            </a:endParaRPr>
          </a:p>
          <a:p>
            <a:pPr algn="ctr"/>
            <a:r>
              <a:t>  </a:t>
            </a:r>
            <a:r>
              <a:rPr lang="zh-CN" altLang="en-US" sz="2800" b="1">
                <a:solidFill>
                  <a:schemeClr val="accent2"/>
                </a:solidFill>
                <a:latin typeface="微软雅黑" panose="020B0503020204020204" charset="-122"/>
                <a:ea typeface="微软雅黑" panose="020B0503020204020204" charset="-122"/>
                <a:cs typeface="Arial" panose="020B0604020202020204" pitchFamily="34" charset="0"/>
              </a:rPr>
              <a:t>由于工作负担过重，半数教师计划辞职 </a:t>
            </a:r>
            <a:endParaRPr lang="zh-CN" altLang="en-US" sz="28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2318496" y="1268730"/>
            <a:ext cx="7555008" cy="504000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2026285" y="33020"/>
            <a:ext cx="6304915"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（《泰晤士报》2022年4月</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11</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日 </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4</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页）</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635" y="548640"/>
            <a:ext cx="12139295" cy="6238875"/>
          </a:xfrm>
          <a:prstGeom prst="rect">
            <a:avLst/>
          </a:prstGeom>
          <a:ln w="12700">
            <a:miter lim="400000"/>
          </a:ln>
        </p:spPr>
        <p:txBody>
          <a:bodyPr wrap="square" lIns="45719" rIns="45719">
            <a:spAutoFit/>
          </a:bodyPr>
          <a:lstStyle/>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t>
            </a:r>
            <a:r>
              <a:rPr lang="en-US" sz="2600">
                <a:latin typeface="Times New Roman" panose="02020603050405020304" charset="0"/>
              </a:rPr>
              <a:t>  </a:t>
            </a:r>
            <a:r>
              <a:rPr sz="2600">
                <a:latin typeface="Times New Roman" panose="02020603050405020304" charset="0"/>
              </a:rPr>
              <a:t>Half of teachers in England will quit within five years because of the “unmanageable” workload, a survey by the National Education Union </a:t>
            </a:r>
            <a:r>
              <a:rPr lang="en-US" sz="2600">
                <a:latin typeface="Times New Roman" panose="02020603050405020304" charset="0"/>
              </a:rPr>
              <a:t>_________ (</a:t>
            </a:r>
            <a:r>
              <a:rPr sz="2600">
                <a:latin typeface="Times New Roman" panose="02020603050405020304" charset="0"/>
              </a:rPr>
              <a:t>suggest</a:t>
            </a:r>
            <a:r>
              <a:rPr lang="en-US" sz="2600">
                <a:latin typeface="Times New Roman" panose="02020603050405020304" charset="0"/>
              </a:rPr>
              <a:t>)</a:t>
            </a:r>
            <a:r>
              <a:rPr sz="2600">
                <a:latin typeface="Times New Roman" panose="02020603050405020304" charset="0"/>
              </a:rPr>
              <a:t>. It said that 44 per cent planned to switch careers by 2027 and one in five intended </a:t>
            </a:r>
            <a:r>
              <a:rPr lang="en-US" sz="2600">
                <a:latin typeface="Times New Roman" panose="02020603050405020304" charset="0"/>
              </a:rPr>
              <a:t>_______ (</a:t>
            </a:r>
            <a:r>
              <a:rPr sz="2600">
                <a:latin typeface="Times New Roman" panose="02020603050405020304" charset="0"/>
              </a:rPr>
              <a:t>quit</a:t>
            </a:r>
            <a:r>
              <a:rPr lang="en-US" sz="2600">
                <a:latin typeface="Times New Roman" panose="02020603050405020304" charset="0"/>
              </a:rPr>
              <a:t>)</a:t>
            </a:r>
            <a:r>
              <a:rPr sz="2600">
                <a:latin typeface="Times New Roman" panose="02020603050405020304" charset="0"/>
              </a:rPr>
              <a:t> within two years.</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The poll of 1,788 teachers, before the union’s conference this week, suggested that heavy workload was a big factor in job </a:t>
            </a:r>
            <a:r>
              <a:rPr lang="en-US" sz="2600">
                <a:latin typeface="Times New Roman" panose="02020603050405020304" charset="0"/>
              </a:rPr>
              <a:t>_____________ (</a:t>
            </a:r>
            <a:r>
              <a:rPr sz="2600">
                <a:latin typeface="Times New Roman" panose="02020603050405020304" charset="0"/>
              </a:rPr>
              <a:t>satisf</a:t>
            </a:r>
            <a:r>
              <a:rPr lang="en-US" sz="2600">
                <a:latin typeface="Times New Roman" panose="02020603050405020304" charset="0"/>
              </a:rPr>
              <a:t>y)</a:t>
            </a:r>
            <a:r>
              <a:rPr sz="2600">
                <a:latin typeface="Times New Roman" panose="02020603050405020304" charset="0"/>
              </a:rPr>
              <a:t>. Some 52 per cent said that their workload </a:t>
            </a:r>
            <a:r>
              <a:rPr lang="en-US" sz="2600">
                <a:latin typeface="Times New Roman" panose="02020603050405020304" charset="0"/>
              </a:rPr>
              <a:t>_____ (be) </a:t>
            </a:r>
            <a:r>
              <a:rPr sz="2600">
                <a:latin typeface="Times New Roman" panose="02020603050405020304" charset="0"/>
              </a:rPr>
              <a:t>“unmanageable” or “unmanageable most of the time”, up from 35 per cent last year.</a:t>
            </a:r>
            <a:r>
              <a:rPr lang="en-US" sz="2600">
                <a:latin typeface="Times New Roman" panose="02020603050405020304" charset="0"/>
              </a:rPr>
              <a:t> </a:t>
            </a:r>
            <a:r>
              <a:rPr sz="2600">
                <a:latin typeface="Times New Roman" panose="02020603050405020304" charset="0"/>
              </a:rPr>
              <a:t>For those </a:t>
            </a:r>
            <a:r>
              <a:rPr lang="en-US" sz="2600">
                <a:latin typeface="Times New Roman" panose="02020603050405020304" charset="0"/>
              </a:rPr>
              <a:t>_____</a:t>
            </a:r>
            <a:r>
              <a:rPr sz="2600">
                <a:latin typeface="Times New Roman" panose="02020603050405020304" charset="0"/>
              </a:rPr>
              <a:t> planned to leave within two years, two thirds said that workload was the main reason. </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Teachers also </a:t>
            </a:r>
            <a:r>
              <a:rPr lang="en-US" altLang="zh-CN" sz="2800">
                <a:solidFill>
                  <a:srgbClr val="0000FF"/>
                </a:solidFill>
                <a:latin typeface="Times New Roman" panose="02020603050405020304" charset="0"/>
                <a:ea typeface="+mj-ea"/>
                <a:cs typeface="Times New Roman" panose="02020603050405020304" charset="0"/>
              </a:rPr>
              <a:t>cited</a:t>
            </a:r>
            <a:r>
              <a:rPr sz="2600">
                <a:latin typeface="Times New Roman" panose="02020603050405020304" charset="0"/>
              </a:rPr>
              <a:t> concerns about a lack of trust from the public and government, as well as low pay. Teachers said that schools were finding </a:t>
            </a:r>
            <a:r>
              <a:rPr lang="en-US" sz="2600">
                <a:latin typeface="Times New Roman" panose="02020603050405020304" charset="0"/>
              </a:rPr>
              <a:t>____</a:t>
            </a:r>
            <a:r>
              <a:rPr sz="2600">
                <a:latin typeface="Times New Roman" panose="02020603050405020304" charset="0"/>
              </a:rPr>
              <a:t> difficult to fill vacancies, forcing them to </a:t>
            </a:r>
            <a:r>
              <a:rPr lang="en-US" altLang="zh-CN" sz="2800">
                <a:solidFill>
                  <a:srgbClr val="0000FF"/>
                </a:solidFill>
                <a:latin typeface="Times New Roman" panose="02020603050405020304" charset="0"/>
                <a:ea typeface="+mj-ea"/>
                <a:cs typeface="Times New Roman" panose="02020603050405020304" charset="0"/>
              </a:rPr>
              <a:t>take on</a:t>
            </a:r>
            <a:r>
              <a:rPr sz="2600">
                <a:latin typeface="Times New Roman" panose="02020603050405020304" charset="0"/>
              </a:rPr>
              <a:t> extra roles, and 73 per cent reported the problem got </a:t>
            </a:r>
            <a:r>
              <a:rPr lang="en-US" sz="2600">
                <a:latin typeface="Times New Roman" panose="02020603050405020304" charset="0"/>
              </a:rPr>
              <a:t>_______ (bad)</a:t>
            </a:r>
            <a:r>
              <a:rPr sz="2600">
                <a:latin typeface="Times New Roman" panose="02020603050405020304" charset="0"/>
              </a:rPr>
              <a:t> during the pandemic. </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Mary Bousted, the union’s joint general secretary, said that teaching was a “</a:t>
            </a:r>
            <a:r>
              <a:rPr lang="en-US" sz="2600">
                <a:latin typeface="Times New Roman" panose="02020603050405020304" charset="0"/>
              </a:rPr>
              <a:t>_________ (</a:t>
            </a:r>
            <a:r>
              <a:rPr sz="2600">
                <a:latin typeface="Times New Roman" panose="02020603050405020304" charset="0"/>
              </a:rPr>
              <a:t>fulfill</a:t>
            </a:r>
            <a:r>
              <a:rPr lang="en-US" sz="2600">
                <a:latin typeface="Times New Roman" panose="02020603050405020304" charset="0"/>
              </a:rPr>
              <a:t>)</a:t>
            </a:r>
            <a:r>
              <a:rPr sz="2600">
                <a:latin typeface="Times New Roman" panose="02020603050405020304" charset="0"/>
              </a:rPr>
              <a:t> job . . . Yet the government makes this more difficult, and if we are to </a:t>
            </a:r>
            <a:r>
              <a:rPr lang="en-US" sz="2600">
                <a:latin typeface="Times New Roman" panose="02020603050405020304" charset="0"/>
              </a:rPr>
              <a:t>__________ (</a:t>
            </a:r>
            <a:r>
              <a:rPr sz="2600">
                <a:latin typeface="Times New Roman" panose="02020603050405020304" charset="0"/>
              </a:rPr>
              <a:t>collective</a:t>
            </a:r>
            <a:r>
              <a:rPr lang="en-US" sz="2600">
                <a:latin typeface="Times New Roman" panose="02020603050405020304" charset="0"/>
              </a:rPr>
              <a:t>)</a:t>
            </a:r>
            <a:r>
              <a:rPr sz="2600">
                <a:latin typeface="Times New Roman" panose="02020603050405020304" charset="0"/>
              </a:rPr>
              <a:t> do the right thing for young people then we must be able to deliver the education they deserve. That change must come from </a:t>
            </a:r>
            <a:r>
              <a:rPr lang="en-US" sz="2600">
                <a:latin typeface="Times New Roman" panose="02020603050405020304" charset="0"/>
              </a:rPr>
              <a:t>____</a:t>
            </a:r>
            <a:r>
              <a:rPr sz="2600">
                <a:latin typeface="Times New Roman" panose="02020603050405020304" charset="0"/>
              </a:rPr>
              <a:t> top.”</a:t>
            </a:r>
            <a:endParaRPr sz="2600">
              <a:latin typeface="Times New Roman" panose="02020603050405020304" charset="0"/>
            </a:endParaRPr>
          </a:p>
        </p:txBody>
      </p:sp>
      <p:sp>
        <p:nvSpPr>
          <p:cNvPr id="268" name="文本框 43"/>
          <p:cNvSpPr txBox="1"/>
          <p:nvPr/>
        </p:nvSpPr>
        <p:spPr>
          <a:xfrm>
            <a:off x="2717596" y="2636607"/>
            <a:ext cx="722607"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was</a:t>
            </a:r>
            <a:endParaRPr sz="2600"/>
          </a:p>
        </p:txBody>
      </p:sp>
      <p:sp>
        <p:nvSpPr>
          <p:cNvPr id="269" name="文本框 44"/>
          <p:cNvSpPr txBox="1"/>
          <p:nvPr/>
        </p:nvSpPr>
        <p:spPr>
          <a:xfrm>
            <a:off x="9120491" y="1196245"/>
            <a:ext cx="1352489"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to quit</a:t>
            </a:r>
            <a:endParaRPr sz="2600">
              <a:solidFill>
                <a:srgbClr val="FF2600"/>
              </a:solidFill>
            </a:endParaRPr>
          </a:p>
        </p:txBody>
      </p:sp>
      <p:sp>
        <p:nvSpPr>
          <p:cNvPr id="270" name="文本框 45"/>
          <p:cNvSpPr txBox="1"/>
          <p:nvPr/>
        </p:nvSpPr>
        <p:spPr>
          <a:xfrm>
            <a:off x="5336540" y="2276475"/>
            <a:ext cx="2002155" cy="491490"/>
          </a:xfrm>
          <a:prstGeom prst="rect">
            <a:avLst/>
          </a:prstGeom>
          <a:ln w="12700">
            <a:miter lim="400000"/>
          </a:ln>
        </p:spPr>
        <p:txBody>
          <a:bodyPr wrap="square"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dissatisfaction</a:t>
            </a:r>
            <a:endParaRPr sz="2600">
              <a:solidFill>
                <a:srgbClr val="FF2600"/>
              </a:solidFill>
            </a:endParaRPr>
          </a:p>
        </p:txBody>
      </p:sp>
      <p:sp>
        <p:nvSpPr>
          <p:cNvPr id="271" name="文本框 46"/>
          <p:cNvSpPr txBox="1"/>
          <p:nvPr/>
        </p:nvSpPr>
        <p:spPr>
          <a:xfrm>
            <a:off x="4943859" y="2996593"/>
            <a:ext cx="1896111"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who</a:t>
            </a:r>
            <a:endParaRPr sz="2600">
              <a:solidFill>
                <a:srgbClr val="FF2600"/>
              </a:solidFill>
            </a:endParaRPr>
          </a:p>
        </p:txBody>
      </p:sp>
      <p:sp>
        <p:nvSpPr>
          <p:cNvPr id="272" name="文本框 47"/>
          <p:cNvSpPr txBox="1"/>
          <p:nvPr/>
        </p:nvSpPr>
        <p:spPr>
          <a:xfrm>
            <a:off x="10295676" y="4436564"/>
            <a:ext cx="189611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worse</a:t>
            </a:r>
            <a:endParaRPr sz="2600"/>
          </a:p>
        </p:txBody>
      </p:sp>
      <p:sp>
        <p:nvSpPr>
          <p:cNvPr id="273" name="文本框 50"/>
          <p:cNvSpPr txBox="1"/>
          <p:nvPr/>
        </p:nvSpPr>
        <p:spPr>
          <a:xfrm>
            <a:off x="7680137" y="4076728"/>
            <a:ext cx="158877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600">
                <a:latin typeface="Times New Roman" panose="02020603050405020304" charset="0"/>
                <a:sym typeface="+mn-ea"/>
              </a:rPr>
              <a:t>it</a:t>
            </a:r>
            <a:endParaRPr lang="en-US" sz="2600">
              <a:latin typeface="Times New Roman" panose="02020603050405020304" charset="0"/>
              <a:sym typeface="+mn-ea"/>
            </a:endParaRPr>
          </a:p>
        </p:txBody>
      </p:sp>
      <p:sp>
        <p:nvSpPr>
          <p:cNvPr id="274" name="文本框 52"/>
          <p:cNvSpPr txBox="1"/>
          <p:nvPr/>
        </p:nvSpPr>
        <p:spPr>
          <a:xfrm>
            <a:off x="10632498" y="5157072"/>
            <a:ext cx="2083353"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sz="2600">
                <a:solidFill>
                  <a:srgbClr val="FF2600"/>
                </a:solidFill>
              </a:rPr>
              <a:t>fulfilling</a:t>
            </a:r>
            <a:endParaRPr sz="2600">
              <a:solidFill>
                <a:srgbClr val="FF2600"/>
              </a:solidFill>
            </a:endParaRPr>
          </a:p>
        </p:txBody>
      </p:sp>
      <p:sp>
        <p:nvSpPr>
          <p:cNvPr id="275" name="assessment"/>
          <p:cNvSpPr txBox="1"/>
          <p:nvPr/>
        </p:nvSpPr>
        <p:spPr>
          <a:xfrm>
            <a:off x="7320064" y="6309629"/>
            <a:ext cx="403225" cy="400050"/>
          </a:xfrm>
          <a:prstGeom prst="rect">
            <a:avLst/>
          </a:prstGeom>
          <a:ln w="12700">
            <a:miter lim="400000"/>
          </a:ln>
        </p:spPr>
        <p:txBody>
          <a:bodyPr wrap="non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defRPr>
                <a:solidFill>
                  <a:srgbClr val="000000"/>
                </a:solidFill>
              </a:defRPr>
            </a:pPr>
            <a:r>
              <a:rPr sz="2600">
                <a:solidFill>
                  <a:srgbClr val="FF2600"/>
                </a:solidFill>
              </a:rPr>
              <a:t>the</a:t>
            </a:r>
            <a:endParaRPr sz="2600">
              <a:solidFill>
                <a:srgbClr val="FF2600"/>
              </a:solidFill>
            </a:endParaRPr>
          </a:p>
        </p:txBody>
      </p:sp>
      <p:sp>
        <p:nvSpPr>
          <p:cNvPr id="276" name="文本框 49"/>
          <p:cNvSpPr txBox="1"/>
          <p:nvPr/>
        </p:nvSpPr>
        <p:spPr>
          <a:xfrm>
            <a:off x="7248525" y="836295"/>
            <a:ext cx="1214120" cy="491490"/>
          </a:xfrm>
          <a:prstGeom prst="rect">
            <a:avLst/>
          </a:prstGeom>
          <a:ln w="12700">
            <a:miter lim="400000"/>
          </a:ln>
        </p:spPr>
        <p:txBody>
          <a:bodyPr wrap="square" lIns="45719" rIns="45719">
            <a:spAutoFit/>
          </a:bodyPr>
          <a:lstStyle/>
          <a:p>
            <a: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t>suggests</a:t>
            </a:r>
          </a:p>
        </p:txBody>
      </p:sp>
      <p:sp>
        <p:nvSpPr>
          <p:cNvPr id="277" name="how"/>
          <p:cNvSpPr txBox="1"/>
          <p:nvPr/>
        </p:nvSpPr>
        <p:spPr>
          <a:xfrm>
            <a:off x="10474109" y="5589539"/>
            <a:ext cx="1539240" cy="400050"/>
          </a:xfrm>
          <a:prstGeom prst="rect">
            <a:avLst/>
          </a:prstGeom>
          <a:ln w="12700">
            <a:miter lim="400000"/>
          </a:ln>
        </p:spPr>
        <p:txBody>
          <a:bodyPr wrap="non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defRPr>
                <a:solidFill>
                  <a:srgbClr val="000000"/>
                </a:solidFill>
              </a:defRPr>
            </a:pPr>
            <a:r>
              <a:rPr sz="2600">
                <a:solidFill>
                  <a:srgbClr val="FF2600"/>
                </a:solidFill>
              </a:rPr>
              <a:t>collectively</a:t>
            </a:r>
            <a:endParaRPr sz="2600">
              <a:solidFill>
                <a:srgbClr val="FF2600"/>
              </a:solidFill>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76"/>
                                        </p:tgtEl>
                                        <p:attrNameLst>
                                          <p:attrName>style.visibility</p:attrName>
                                        </p:attrNameLst>
                                      </p:cBhvr>
                                      <p:to>
                                        <p:strVal val="visible"/>
                                      </p:to>
                                    </p:set>
                                    <p:animEffect transition="in" filter="blinds(horizontal)">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69"/>
                                        </p:tgtEl>
                                        <p:attrNameLst>
                                          <p:attrName>style.visibility</p:attrName>
                                        </p:attrNameLst>
                                      </p:cBhvr>
                                      <p:to>
                                        <p:strVal val="visible"/>
                                      </p:to>
                                    </p:set>
                                    <p:animEffect transition="in" filter="blinds(horizontal)">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iterate type="el">
                                    <p:tmAbs val="0"/>
                                  </p:iterate>
                                  <p:childTnLst>
                                    <p:set>
                                      <p:cBhvr>
                                        <p:cTn id="16" dur="indefinite" fill="hold"/>
                                        <p:tgtEl>
                                          <p:spTgt spid="270"/>
                                        </p:tgtEl>
                                        <p:attrNameLst>
                                          <p:attrName>style.visibility</p:attrName>
                                        </p:attrNameLst>
                                      </p:cBhvr>
                                      <p:to>
                                        <p:strVal val="visible"/>
                                      </p:to>
                                    </p:set>
                                    <p:animEffect transition="in" filter="blinds(horizontal)">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iterate type="el">
                                    <p:tmAbs val="0"/>
                                  </p:iterate>
                                  <p:childTnLst>
                                    <p:set>
                                      <p:cBhvr>
                                        <p:cTn id="21" dur="indefinite" fill="hold"/>
                                        <p:tgtEl>
                                          <p:spTgt spid="268"/>
                                        </p:tgtEl>
                                        <p:attrNameLst>
                                          <p:attrName>style.visibility</p:attrName>
                                        </p:attrNameLst>
                                      </p:cBhvr>
                                      <p:to>
                                        <p:strVal val="visible"/>
                                      </p:to>
                                    </p:set>
                                    <p:animEffect transition="in" filter="blinds(horizontal)">
                                      <p:cBhvr>
                                        <p:cTn id="22" dur="5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5" nodeType="clickEffect">
                                  <p:stCondLst>
                                    <p:cond delay="0"/>
                                  </p:stCondLst>
                                  <p:iterate type="el">
                                    <p:tmAbs val="0"/>
                                  </p:iterate>
                                  <p:childTnLst>
                                    <p:set>
                                      <p:cBhvr>
                                        <p:cTn id="26" dur="indefinite" fill="hold"/>
                                        <p:tgtEl>
                                          <p:spTgt spid="271"/>
                                        </p:tgtEl>
                                        <p:attrNameLst>
                                          <p:attrName>style.visibility</p:attrName>
                                        </p:attrNameLst>
                                      </p:cBhvr>
                                      <p:to>
                                        <p:strVal val="visible"/>
                                      </p:to>
                                    </p:set>
                                    <p:animEffect transition="in" filter="blinds(horizontal)">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6" nodeType="clickEffect">
                                  <p:stCondLst>
                                    <p:cond delay="0"/>
                                  </p:stCondLst>
                                  <p:iterate type="el">
                                    <p:tmAbs val="0"/>
                                  </p:iterate>
                                  <p:childTnLst>
                                    <p:set>
                                      <p:cBhvr>
                                        <p:cTn id="31" dur="indefinite" fill="hold"/>
                                        <p:tgtEl>
                                          <p:spTgt spid="273"/>
                                        </p:tgtEl>
                                        <p:attrNameLst>
                                          <p:attrName>style.visibility</p:attrName>
                                        </p:attrNameLst>
                                      </p:cBhvr>
                                      <p:to>
                                        <p:strVal val="visible"/>
                                      </p:to>
                                    </p:set>
                                    <p:animEffect transition="in" filter="blinds(horizontal)">
                                      <p:cBhvr>
                                        <p:cTn id="32" dur="500"/>
                                        <p:tgtEl>
                                          <p:spTgt spid="27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iterate type="el">
                                    <p:tmAbs val="0"/>
                                  </p:iterate>
                                  <p:childTnLst>
                                    <p:set>
                                      <p:cBhvr>
                                        <p:cTn id="36" dur="indefinite" fill="hold"/>
                                        <p:tgtEl>
                                          <p:spTgt spid="272"/>
                                        </p:tgtEl>
                                        <p:attrNameLst>
                                          <p:attrName>style.visibility</p:attrName>
                                        </p:attrNameLst>
                                      </p:cBhvr>
                                      <p:to>
                                        <p:strVal val="visible"/>
                                      </p:to>
                                    </p:set>
                                    <p:animEffect transition="in" filter="blinds(horizontal)">
                                      <p:cBhvr>
                                        <p:cTn id="37" dur="5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8" nodeType="clickEffect">
                                  <p:stCondLst>
                                    <p:cond delay="0"/>
                                  </p:stCondLst>
                                  <p:iterate type="el">
                                    <p:tmAbs val="0"/>
                                  </p:iterate>
                                  <p:childTnLst>
                                    <p:set>
                                      <p:cBhvr>
                                        <p:cTn id="41" dur="indefinite" fill="hold"/>
                                        <p:tgtEl>
                                          <p:spTgt spid="274"/>
                                        </p:tgtEl>
                                        <p:attrNameLst>
                                          <p:attrName>style.visibility</p:attrName>
                                        </p:attrNameLst>
                                      </p:cBhvr>
                                      <p:to>
                                        <p:strVal val="visible"/>
                                      </p:to>
                                    </p:set>
                                    <p:animEffect transition="in" filter="blinds(horizontal)">
                                      <p:cBhvr>
                                        <p:cTn id="42" dur="5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iterate type="el">
                                    <p:tmAbs val="0"/>
                                  </p:iterate>
                                  <p:childTnLst>
                                    <p:set>
                                      <p:cBhvr>
                                        <p:cTn id="46" dur="indefinite" fill="hold"/>
                                        <p:tgtEl>
                                          <p:spTgt spid="277"/>
                                        </p:tgtEl>
                                        <p:attrNameLst>
                                          <p:attrName>style.visibility</p:attrName>
                                        </p:attrNameLst>
                                      </p:cBhvr>
                                      <p:to>
                                        <p:strVal val="visible"/>
                                      </p:to>
                                    </p:set>
                                    <p:animEffect transition="in" filter="blinds(horizontal)">
                                      <p:cBhvr>
                                        <p:cTn id="47" dur="10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iterate type="el">
                                    <p:tmAbs val="0"/>
                                  </p:iterate>
                                  <p:childTnLst>
                                    <p:set>
                                      <p:cBhvr>
                                        <p:cTn id="51" dur="indefinite" fill="hold"/>
                                        <p:tgtEl>
                                          <p:spTgt spid="275"/>
                                        </p:tgtEl>
                                        <p:attrNameLst>
                                          <p:attrName>style.visibility</p:attrName>
                                        </p:attrNameLst>
                                      </p:cBhvr>
                                      <p:to>
                                        <p:strVal val="visible"/>
                                      </p:to>
                                    </p:set>
                                    <p:animEffect transition="in" filter="blinds(horizontal)">
                                      <p:cBhvr>
                                        <p:cTn id="52"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75" grpId="10" animBg="1" advAuto="0"/>
      <p:bldP spid="271" grpId="5" animBg="1" advAuto="0"/>
      <p:bldP spid="274" grpId="8" animBg="1" advAuto="0"/>
      <p:bldP spid="268" grpId="4" animBg="1" advAuto="0"/>
      <p:bldP spid="277" grpId="9" animBg="1" advAuto="0"/>
      <p:bldP spid="272" grpId="7" animBg="1" advAuto="0"/>
      <p:bldP spid="269" grpId="2" animBg="1" advAuto="0"/>
      <p:bldP spid="276" grpId="1" animBg="1" advAuto="0"/>
      <p:bldP spid="273" grpId="6" animBg="1" advAuto="0"/>
      <p:bldP spid="270"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1574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cite</a:t>
            </a:r>
            <a:r>
              <a:rPr lang="en-US" altLang="zh-CN" sz="2800">
                <a:latin typeface="Times New Roman" panose="02020603050405020304" charset="0"/>
                <a:ea typeface="华文中宋" panose="02010600040101010101" charset="-122"/>
                <a:cs typeface="Times New Roman" panose="02020603050405020304" charset="0"/>
                <a:sym typeface="+mn-ea"/>
              </a:rPr>
              <a:t>: to mention sth as a reason or an example, or in order to support what you are saying     </a:t>
            </a:r>
            <a:r>
              <a:rPr lang="zh-CN" altLang="en-US" sz="2800">
                <a:latin typeface="Times New Roman" panose="02020603050405020304" charset="0"/>
                <a:ea typeface="华文中宋" panose="02010600040101010101" charset="-122"/>
                <a:cs typeface="Times New Roman" panose="02020603050405020304" charset="0"/>
                <a:sym typeface="+mn-ea"/>
              </a:rPr>
              <a:t>提及（原因）；举出（示例）；列举</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would be an endless task to cite such living examples.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这样的实例举不胜举。</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take on</a:t>
            </a:r>
            <a:r>
              <a:rPr lang="en-US" altLang="zh-CN" sz="2800"/>
              <a:t>: </a:t>
            </a:r>
            <a:r>
              <a:rPr lang="en-US" altLang="zh-CN" sz="2800">
                <a:latin typeface="Times New Roman" panose="02020603050405020304" charset="0"/>
                <a:cs typeface="Times New Roman" panose="02020603050405020304" charset="0"/>
              </a:rPr>
              <a:t>to begin to perform or deal with </a:t>
            </a:r>
            <a:r>
              <a:rPr lang="en-US" sz="2800">
                <a:latin typeface="Times New Roman" panose="02020603050405020304" charset="0"/>
                <a:ea typeface="华文中宋" panose="02010600040101010101" charset="-122"/>
                <a:cs typeface="Times New Roman" panose="02020603050405020304" charset="0"/>
              </a:rPr>
              <a:t>sth    </a:t>
            </a:r>
            <a:r>
              <a:rPr lang="zh-CN" altLang="en-US" sz="2800">
                <a:latin typeface="Times New Roman" panose="02020603050405020304" charset="0"/>
                <a:ea typeface="华文中宋" panose="02010600040101010101" charset="-122"/>
                <a:cs typeface="Times New Roman" panose="02020603050405020304" charset="0"/>
                <a:sym typeface="+mn-ea"/>
              </a:rPr>
              <a:t>承担；呈现；具有</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I don’t feel ready to take on new responsibilities.</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rPr>
              <a:t>我不愿意承担新的责任。</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8826500" cy="553085"/>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She refused to take on the traditional woman</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role</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50720" y="2420620"/>
            <a:ext cx="7552690" cy="521970"/>
          </a:xfrm>
          <a:prstGeom prst="rect">
            <a:avLst/>
          </a:prstGeom>
          <a:noFill/>
        </p:spPr>
        <p:txBody>
          <a:bodyPr wrap="square" rtlCol="0" anchor="t">
            <a:spAutoFit/>
          </a:bodyPr>
          <a:lstStyle/>
          <a:p>
            <a:r>
              <a:rPr sz="2800">
                <a:latin typeface="华文中宋" panose="02010600040101010101" charset="-122"/>
                <a:ea typeface="华文中宋" panose="02010600040101010101" charset="-122"/>
                <a:cs typeface="华文中宋" panose="02010600040101010101" charset="-122"/>
                <a:sym typeface="华文中宋" panose="02010600040101010101" charset="-122"/>
              </a:rPr>
              <a:t>他说繁重的工作负荷是导致他累垮的原因</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135" y="3373120"/>
            <a:ext cx="9001125"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795"/>
            <a:ext cx="750252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756275"/>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她拒绝承担传统妇女的角色。</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135" y="242062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135" y="2924810"/>
            <a:ext cx="1121537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He cited his heavy workload as the reason for his breakdown</a:t>
            </a:r>
            <a:r>
              <a:t>.</a:t>
            </a:r>
          </a:p>
        </p:txBody>
      </p:sp>
      <p:sp>
        <p:nvSpPr>
          <p:cNvPr id="5" name="文本框 4"/>
          <p:cNvSpPr txBox="1"/>
          <p:nvPr/>
        </p:nvSpPr>
        <p:spPr>
          <a:xfrm>
            <a:off x="119380" y="580453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61949" y="3572509"/>
            <a:ext cx="11468101" cy="1814830"/>
          </a:xfrm>
          <a:prstGeom prst="rect">
            <a:avLst/>
          </a:prstGeom>
          <a:ln w="12700">
            <a:miter lim="400000"/>
          </a:ln>
        </p:spPr>
        <p:txBody>
          <a:bodyPr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t>Mary Bousted, the union’s joint general secretary, said that teaching was a “fulfilling job . . . Yet the government makes this more difficult, and if we are to collectively do the right thing for young people then we must be able to deliver the education they deserve.</a:t>
            </a:r>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8275" y="791209"/>
            <a:ext cx="11856085" cy="2228851"/>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99414" y="831214"/>
            <a:ext cx="11579226" cy="1383665"/>
          </a:xfrm>
          <a:prstGeom prst="rect">
            <a:avLst/>
          </a:prstGeom>
          <a:ln w="12700">
            <a:miter lim="400000"/>
          </a:ln>
        </p:spPr>
        <p:txBody>
          <a:bodyPr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t>Teachers said that schools were finding it difficult to fill vacancies, forcing them to take on extra roles, and 73 per cent reported the problem got worse during the pandemic. </a:t>
            </a:r>
          </a:p>
        </p:txBody>
      </p:sp>
      <p:sp>
        <p:nvSpPr>
          <p:cNvPr id="294" name="文本框 11"/>
          <p:cNvSpPr txBox="1"/>
          <p:nvPr/>
        </p:nvSpPr>
        <p:spPr>
          <a:xfrm>
            <a:off x="360044" y="2342514"/>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20494" y="2188210"/>
            <a:ext cx="10487026" cy="769620"/>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教师们说，学校发现很难填补空缺，</a:t>
            </a:r>
            <a:r>
              <a:rPr lang="zh-CN"/>
              <a:t>结果</a:t>
            </a:r>
            <a:r>
              <a:t>迫使他们承担额外的角色，</a:t>
            </a:r>
            <a:r>
              <a:rPr lang="zh-CN"/>
              <a:t>而</a:t>
            </a:r>
            <a:r>
              <a:t>73%的教师报告说，在大流行期间，这一问题变得更糟。</a:t>
            </a:r>
            <a:r>
              <a:rPr sz="2500"/>
              <a:t>  </a:t>
            </a:r>
            <a:endParaRPr sz="2500"/>
          </a:p>
        </p:txBody>
      </p:sp>
      <p:sp>
        <p:nvSpPr>
          <p:cNvPr id="296" name="文本框 1"/>
          <p:cNvSpPr txBox="1"/>
          <p:nvPr/>
        </p:nvSpPr>
        <p:spPr>
          <a:xfrm>
            <a:off x="360045" y="558927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73355" y="3533140"/>
            <a:ext cx="11856085" cy="298005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415415" y="5372735"/>
            <a:ext cx="10325735" cy="1087755"/>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联合会的联合秘书长玛丽·鲍斯特德说，教学是一项“令人满意的工作…… 然而，政府</a:t>
            </a:r>
            <a:r>
              <a:rPr lang="zh-CN"/>
              <a:t>却</a:t>
            </a:r>
            <a:r>
              <a:t>让</a:t>
            </a:r>
            <a:r>
              <a:rPr lang="zh-CN"/>
              <a:t>教学变</a:t>
            </a:r>
            <a:r>
              <a:t>得更加困难</a:t>
            </a:r>
            <a:r>
              <a:rPr lang="zh-CN"/>
              <a:t>。</a:t>
            </a:r>
            <a:r>
              <a:t>如果我们要共同为年轻人做正确的事情，那么我们必须能够提供他们应得的教育。</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295"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251459"/>
            <a:ext cx="11497310" cy="101473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200">
                <a:latin typeface="+mj-lt"/>
                <a:cs typeface="+mj-lt"/>
              </a:rPr>
              <a:t>4</a:t>
            </a:r>
            <a:r>
              <a:rPr sz="3200">
                <a:latin typeface="+mj-lt"/>
                <a:cs typeface="+mj-lt"/>
              </a:rPr>
              <a:t>. Venice fights an invasion of seagulls</a:t>
            </a:r>
            <a:endParaRPr sz="3200">
              <a:latin typeface="+mj-lt"/>
              <a:cs typeface="+mj-lt"/>
            </a:endParaRPr>
          </a:p>
          <a:p>
            <a:pPr algn="ctr"/>
            <a:r>
              <a:t>  </a:t>
            </a:r>
            <a:r>
              <a:rPr lang="zh-CN" altLang="en-US" sz="2800" b="1">
                <a:solidFill>
                  <a:schemeClr val="accent2"/>
                </a:solidFill>
                <a:latin typeface="微软雅黑" panose="020B0503020204020204" charset="-122"/>
                <a:ea typeface="微软雅黑" panose="020B0503020204020204" charset="-122"/>
                <a:cs typeface="Arial" panose="020B0604020202020204" pitchFamily="34" charset="0"/>
              </a:rPr>
              <a:t>威尼斯对抗海鸥的入侵 </a:t>
            </a:r>
            <a:endParaRPr lang="zh-CN" altLang="en-US" sz="28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104" name="图片 103"/>
          <p:cNvPicPr/>
          <p:nvPr>
            <p:custDataLst>
              <p:tags r:id="rId1"/>
            </p:custDataLst>
          </p:nvPr>
        </p:nvPicPr>
        <p:blipFill>
          <a:blip r:embed="rId2"/>
          <a:stretch>
            <a:fillRect/>
          </a:stretch>
        </p:blipFill>
        <p:spPr>
          <a:xfrm>
            <a:off x="6528435" y="2070735"/>
            <a:ext cx="5073015" cy="3708000"/>
          </a:xfrm>
          <a:prstGeom prst="rect">
            <a:avLst/>
          </a:prstGeom>
          <a:noFill/>
          <a:ln w="9525">
            <a:noFill/>
          </a:ln>
        </p:spPr>
      </p:pic>
      <p:pic>
        <p:nvPicPr>
          <p:cNvPr id="105" name="图片 104"/>
          <p:cNvPicPr/>
          <p:nvPr/>
        </p:nvPicPr>
        <p:blipFill>
          <a:blip r:embed="rId3"/>
          <a:srcRect l="10623" b="1667"/>
          <a:stretch>
            <a:fillRect/>
          </a:stretch>
        </p:blipFill>
        <p:spPr>
          <a:xfrm>
            <a:off x="552450" y="2070735"/>
            <a:ext cx="5235575" cy="3709035"/>
          </a:xfrm>
          <a:prstGeom prst="rect">
            <a:avLst/>
          </a:prstGeom>
          <a:noFill/>
          <a:ln w="9525">
            <a:no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2026285" y="33020"/>
            <a:ext cx="7273925"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（《周刊报道》2022年4月</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15</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日 </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 14</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页）</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8255" y="714375"/>
            <a:ext cx="12200255" cy="5877560"/>
          </a:xfrm>
          <a:prstGeom prst="rect">
            <a:avLst/>
          </a:prstGeom>
          <a:ln w="12700">
            <a:miter lim="400000"/>
          </a:ln>
        </p:spPr>
        <p:txBody>
          <a:bodyPr wrap="square" lIns="45719" rIns="45719">
            <a:spAutoFit/>
          </a:bodyPr>
          <a:lstStyle/>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t>
            </a:r>
            <a:r>
              <a:rPr lang="en-US" sz="2600">
                <a:latin typeface="Times New Roman" panose="02020603050405020304" charset="0"/>
              </a:rPr>
              <a:t>   </a:t>
            </a:r>
            <a:r>
              <a:rPr>
                <a:latin typeface="Times New Roman" panose="02020603050405020304" charset="0"/>
              </a:rPr>
              <a:t>Venetians have never gotten along with their city’s “feathered residents”, said Roberta Brunetti. For more than a century, it was pigeons </a:t>
            </a:r>
            <a:r>
              <a:rPr lang="en-US">
                <a:latin typeface="Times New Roman" panose="02020603050405020304" charset="0"/>
              </a:rPr>
              <a:t>__</a:t>
            </a:r>
            <a:r>
              <a:rPr lang="en-US" altLang="zh-CN" sz="2800">
                <a:solidFill>
                  <a:srgbClr val="0000FF"/>
                </a:solidFill>
                <a:latin typeface="Times New Roman" panose="02020603050405020304" charset="0"/>
                <a:ea typeface="+mj-ea"/>
                <a:cs typeface="Times New Roman" panose="02020603050405020304" charset="0"/>
              </a:rPr>
              <a:t>_</a:t>
            </a:r>
            <a:r>
              <a:rPr lang="en-US">
                <a:latin typeface="Times New Roman" panose="02020603050405020304" charset="0"/>
              </a:rPr>
              <a:t>__ </a:t>
            </a:r>
            <a:r>
              <a:rPr lang="en-US" altLang="zh-CN" sz="2800">
                <a:solidFill>
                  <a:srgbClr val="0000FF"/>
                </a:solidFill>
                <a:latin typeface="Times New Roman" panose="02020603050405020304" charset="0"/>
                <a:ea typeface="+mj-ea"/>
                <a:cs typeface="Times New Roman" panose="02020603050405020304" charset="0"/>
              </a:rPr>
              <a:t>harass</a:t>
            </a:r>
            <a:r>
              <a:rPr lang="en-US" altLang="zh-CN" sz="2800">
                <a:solidFill>
                  <a:schemeClr val="tx1"/>
                </a:solidFill>
                <a:latin typeface="Times New Roman" panose="02020603050405020304" charset="0"/>
                <a:ea typeface="+mj-ea"/>
                <a:cs typeface="Times New Roman" panose="02020603050405020304" charset="0"/>
              </a:rPr>
              <a:t>ed</a:t>
            </a:r>
            <a:r>
              <a:rPr>
                <a:latin typeface="Times New Roman" panose="02020603050405020304" charset="0"/>
              </a:rPr>
              <a:t> us and fouled our squares, thanks to feed-sellers who encouraged </a:t>
            </a:r>
            <a:r>
              <a:rPr lang="en-US">
                <a:latin typeface="Times New Roman" panose="02020603050405020304" charset="0"/>
              </a:rPr>
              <a:t>________ (</a:t>
            </a:r>
            <a:r>
              <a:rPr sz="2700">
                <a:latin typeface="Times New Roman" panose="02020603050405020304" charset="0"/>
              </a:rPr>
              <a:t>tourist</a:t>
            </a:r>
            <a:r>
              <a:rPr lang="en-US">
                <a:latin typeface="Times New Roman" panose="02020603050405020304" charset="0"/>
              </a:rPr>
              <a:t>)</a:t>
            </a:r>
            <a:r>
              <a:rPr>
                <a:latin typeface="Times New Roman" panose="02020603050405020304" charset="0"/>
              </a:rPr>
              <a:t> to surround themselves with pigeons for photos. Finally in 2008, then Mayor Massimo Cacciari banned the sale of feed in the squares, </a:t>
            </a:r>
            <a:r>
              <a:rPr lang="en-US">
                <a:latin typeface="Times New Roman" panose="02020603050405020304" charset="0"/>
              </a:rPr>
              <a:t>________ (</a:t>
            </a:r>
            <a:r>
              <a:rPr>
                <a:latin typeface="Times New Roman" panose="02020603050405020304" charset="0"/>
              </a:rPr>
              <a:t>end</a:t>
            </a:r>
            <a:r>
              <a:rPr lang="en-US">
                <a:latin typeface="Times New Roman" panose="02020603050405020304" charset="0"/>
              </a:rPr>
              <a:t>)</a:t>
            </a:r>
            <a:r>
              <a:rPr>
                <a:latin typeface="Times New Roman" panose="02020603050405020304" charset="0"/>
              </a:rPr>
              <a:t> the </a:t>
            </a:r>
            <a:r>
              <a:rPr lang="en-US" altLang="zh-CN" sz="2800">
                <a:solidFill>
                  <a:srgbClr val="0000FF"/>
                </a:solidFill>
                <a:latin typeface="Times New Roman" panose="02020603050405020304" charset="0"/>
                <a:ea typeface="+mj-ea"/>
                <a:cs typeface="Times New Roman" panose="02020603050405020304" charset="0"/>
              </a:rPr>
              <a:t>scourge</a:t>
            </a:r>
            <a:r>
              <a:rPr>
                <a:latin typeface="Times New Roman" panose="02020603050405020304" charset="0"/>
              </a:rPr>
              <a:t> overnight. </a:t>
            </a:r>
            <a:endParaRPr>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rPr>
              <a:t>        </a:t>
            </a:r>
            <a:r>
              <a:rPr>
                <a:latin typeface="Times New Roman" panose="02020603050405020304" charset="0"/>
              </a:rPr>
              <a:t>Now we face a new threat: seagulls. These dirty fowl once used to </a:t>
            </a:r>
            <a:r>
              <a:rPr lang="en-US" altLang="zh-CN" sz="2800">
                <a:solidFill>
                  <a:srgbClr val="0000FF"/>
                </a:solidFill>
                <a:latin typeface="Times New Roman" panose="02020603050405020304" charset="0"/>
                <a:ea typeface="+mj-ea"/>
                <a:cs typeface="Times New Roman" panose="02020603050405020304" charset="0"/>
              </a:rPr>
              <a:t>confine </a:t>
            </a:r>
            <a:r>
              <a:rPr>
                <a:latin typeface="Times New Roman" panose="02020603050405020304" charset="0"/>
              </a:rPr>
              <a:t>themselves to hunting fish in the canals. But as visitor numbers have risen rapidly, so has </a:t>
            </a:r>
            <a:r>
              <a:rPr lang="en-US">
                <a:latin typeface="Times New Roman" panose="02020603050405020304" charset="0"/>
              </a:rPr>
              <a:t>_____</a:t>
            </a:r>
            <a:r>
              <a:rPr>
                <a:latin typeface="Times New Roman" panose="02020603050405020304" charset="0"/>
              </a:rPr>
              <a:t> number of gulls  attacking </a:t>
            </a:r>
            <a:r>
              <a:rPr lang="en-US" altLang="zh-CN" sz="2800">
                <a:solidFill>
                  <a:srgbClr val="0000FF"/>
                </a:solidFill>
                <a:latin typeface="Times New Roman" panose="02020603050405020304" charset="0"/>
                <a:ea typeface="+mj-ea"/>
                <a:cs typeface="Times New Roman" panose="02020603050405020304" charset="0"/>
              </a:rPr>
              <a:t>unsuspecting</a:t>
            </a:r>
            <a:r>
              <a:rPr>
                <a:solidFill>
                  <a:schemeClr val="tx1"/>
                </a:solidFill>
                <a:latin typeface="Times New Roman" panose="02020603050405020304" charset="0"/>
              </a:rPr>
              <a:t> </a:t>
            </a:r>
            <a:r>
              <a:rPr>
                <a:latin typeface="Times New Roman" panose="02020603050405020304" charset="0"/>
              </a:rPr>
              <a:t>tourists to snatch a quick snack. In 2005, there were 25 breeding pairs </a:t>
            </a:r>
            <a:r>
              <a:rPr lang="en-US">
                <a:latin typeface="Times New Roman" panose="02020603050405020304" charset="0"/>
              </a:rPr>
              <a:t>_________ (</a:t>
            </a:r>
            <a:r>
              <a:rPr>
                <a:latin typeface="Times New Roman" panose="02020603050405020304" charset="0"/>
              </a:rPr>
              <a:t>record</a:t>
            </a:r>
            <a:r>
              <a:rPr lang="en-US">
                <a:latin typeface="Times New Roman" panose="02020603050405020304" charset="0"/>
              </a:rPr>
              <a:t>)</a:t>
            </a:r>
            <a:r>
              <a:rPr>
                <a:latin typeface="Times New Roman" panose="02020603050405020304" charset="0"/>
              </a:rPr>
              <a:t> in the city; now there are 500. The problem is </a:t>
            </a:r>
            <a:r>
              <a:rPr lang="en-US">
                <a:latin typeface="Times New Roman" panose="02020603050405020304" charset="0"/>
              </a:rPr>
              <a:t>____</a:t>
            </a:r>
            <a:r>
              <a:rPr>
                <a:latin typeface="Times New Roman" panose="02020603050405020304" charset="0"/>
              </a:rPr>
              <a:t> bad that restaurants have had to get creative about protecting their outdoors diners. Some “provide guests </a:t>
            </a:r>
            <a:r>
              <a:rPr lang="en-US">
                <a:latin typeface="Times New Roman" panose="02020603050405020304" charset="0"/>
              </a:rPr>
              <a:t>______</a:t>
            </a:r>
            <a:r>
              <a:rPr>
                <a:latin typeface="Times New Roman" panose="02020603050405020304" charset="0"/>
              </a:rPr>
              <a:t> long bamboo sticks” to poke the birds away, while others hire falconers. The Gritti Palace hotel, a famed celebrity place on the Grand Canal, </a:t>
            </a:r>
            <a:r>
              <a:rPr lang="en-US">
                <a:latin typeface="Times New Roman" panose="02020603050405020304" charset="0"/>
              </a:rPr>
              <a:t>__________ (</a:t>
            </a:r>
            <a:r>
              <a:rPr>
                <a:latin typeface="Times New Roman" panose="02020603050405020304" charset="0"/>
              </a:rPr>
              <a:t>start</a:t>
            </a:r>
            <a:r>
              <a:rPr lang="en-US">
                <a:latin typeface="Times New Roman" panose="02020603050405020304" charset="0"/>
              </a:rPr>
              <a:t>)</a:t>
            </a:r>
            <a:r>
              <a:rPr>
                <a:latin typeface="Times New Roman" panose="02020603050405020304" charset="0"/>
              </a:rPr>
              <a:t> giving guests water pistols to aim at the seagulls. Experts now recommend that Venice’s facades and towers </a:t>
            </a:r>
            <a:r>
              <a:rPr lang="en-US">
                <a:latin typeface="Times New Roman" panose="02020603050405020304" charset="0"/>
              </a:rPr>
              <a:t>_______________ (</a:t>
            </a:r>
            <a:r>
              <a:rPr>
                <a:latin typeface="Times New Roman" panose="02020603050405020304" charset="0"/>
              </a:rPr>
              <a:t>fit</a:t>
            </a:r>
            <a:r>
              <a:rPr lang="en-US">
                <a:latin typeface="Times New Roman" panose="02020603050405020304" charset="0"/>
              </a:rPr>
              <a:t>)</a:t>
            </a:r>
            <a:r>
              <a:rPr>
                <a:latin typeface="Times New Roman" panose="02020603050405020304" charset="0"/>
              </a:rPr>
              <a:t> with spikes and wires to stop the gulls from nesting. But they also warn that these birds are clever and tend to adapt </a:t>
            </a:r>
            <a:r>
              <a:rPr lang="en-US">
                <a:latin typeface="Times New Roman" panose="02020603050405020304" charset="0"/>
              </a:rPr>
              <a:t>________ (</a:t>
            </a:r>
            <a:r>
              <a:rPr>
                <a:latin typeface="Times New Roman" panose="02020603050405020304" charset="0"/>
              </a:rPr>
              <a:t>quick</a:t>
            </a:r>
            <a:r>
              <a:rPr lang="en-US">
                <a:latin typeface="Times New Roman" panose="02020603050405020304" charset="0"/>
              </a:rPr>
              <a:t>)</a:t>
            </a:r>
            <a:r>
              <a:rPr>
                <a:latin typeface="Times New Roman" panose="02020603050405020304" charset="0"/>
              </a:rPr>
              <a:t> to challenges. This battle “won’t be easy”.</a:t>
            </a:r>
            <a:r>
              <a:rPr sz="2600">
                <a:latin typeface="Times New Roman" panose="02020603050405020304" charset="0"/>
              </a:rPr>
              <a:t> </a:t>
            </a:r>
            <a:endParaRPr sz="2600">
              <a:latin typeface="Times New Roman" panose="02020603050405020304" charset="0"/>
            </a:endParaRPr>
          </a:p>
        </p:txBody>
      </p:sp>
      <p:sp>
        <p:nvSpPr>
          <p:cNvPr id="268" name="文本框 43"/>
          <p:cNvSpPr txBox="1"/>
          <p:nvPr/>
        </p:nvSpPr>
        <p:spPr>
          <a:xfrm>
            <a:off x="766876" y="3211917"/>
            <a:ext cx="722607"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the</a:t>
            </a:r>
            <a:endParaRPr sz="2600">
              <a:latin typeface="Times New Roman" panose="02020603050405020304" charset="0"/>
              <a:sym typeface="+mn-ea"/>
            </a:endParaRPr>
          </a:p>
        </p:txBody>
      </p:sp>
      <p:sp>
        <p:nvSpPr>
          <p:cNvPr id="269" name="文本框 44"/>
          <p:cNvSpPr txBox="1"/>
          <p:nvPr/>
        </p:nvSpPr>
        <p:spPr>
          <a:xfrm>
            <a:off x="7247876" y="1411510"/>
            <a:ext cx="1352489"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tourists</a:t>
            </a:r>
            <a:endParaRPr sz="2600">
              <a:latin typeface="Times New Roman" panose="02020603050405020304" charset="0"/>
              <a:sym typeface="+mn-ea"/>
            </a:endParaRPr>
          </a:p>
        </p:txBody>
      </p:sp>
      <p:sp>
        <p:nvSpPr>
          <p:cNvPr id="270" name="文本框 45"/>
          <p:cNvSpPr txBox="1"/>
          <p:nvPr/>
        </p:nvSpPr>
        <p:spPr>
          <a:xfrm>
            <a:off x="5532755" y="2059940"/>
            <a:ext cx="1127125" cy="491490"/>
          </a:xfrm>
          <a:prstGeom prst="rect">
            <a:avLst/>
          </a:prstGeom>
          <a:ln w="12700">
            <a:miter lim="400000"/>
          </a:ln>
        </p:spPr>
        <p:txBody>
          <a:bodyPr wrap="square"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ending</a:t>
            </a:r>
            <a:endParaRPr sz="2600">
              <a:latin typeface="Times New Roman" panose="02020603050405020304" charset="0"/>
              <a:sym typeface="+mn-ea"/>
            </a:endParaRPr>
          </a:p>
        </p:txBody>
      </p:sp>
      <p:sp>
        <p:nvSpPr>
          <p:cNvPr id="271" name="文本框 46"/>
          <p:cNvSpPr txBox="1"/>
          <p:nvPr/>
        </p:nvSpPr>
        <p:spPr>
          <a:xfrm>
            <a:off x="5028949" y="3571903"/>
            <a:ext cx="1896111"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recorded</a:t>
            </a:r>
            <a:endParaRPr sz="2600">
              <a:latin typeface="Times New Roman" panose="02020603050405020304" charset="0"/>
              <a:sym typeface="+mn-ea"/>
            </a:endParaRPr>
          </a:p>
        </p:txBody>
      </p:sp>
      <p:sp>
        <p:nvSpPr>
          <p:cNvPr id="272" name="文本框 47"/>
          <p:cNvSpPr txBox="1"/>
          <p:nvPr/>
        </p:nvSpPr>
        <p:spPr>
          <a:xfrm>
            <a:off x="5587365" y="4262120"/>
            <a:ext cx="1841500" cy="491490"/>
          </a:xfrm>
          <a:prstGeom prst="rect">
            <a:avLst/>
          </a:prstGeom>
          <a:ln w="12700">
            <a:miter lim="400000"/>
          </a:ln>
        </p:spPr>
        <p:txBody>
          <a:bodyPr wrap="square"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with</a:t>
            </a:r>
            <a:endParaRPr sz="2600">
              <a:latin typeface="Times New Roman" panose="02020603050405020304" charset="0"/>
              <a:sym typeface="+mn-ea"/>
            </a:endParaRPr>
          </a:p>
        </p:txBody>
      </p:sp>
      <p:sp>
        <p:nvSpPr>
          <p:cNvPr id="273" name="文本框 50"/>
          <p:cNvSpPr txBox="1"/>
          <p:nvPr/>
        </p:nvSpPr>
        <p:spPr>
          <a:xfrm>
            <a:off x="2351217" y="3931948"/>
            <a:ext cx="158877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so</a:t>
            </a:r>
            <a:endParaRPr sz="2600">
              <a:latin typeface="Times New Roman" panose="02020603050405020304" charset="0"/>
              <a:sym typeface="+mn-ea"/>
            </a:endParaRPr>
          </a:p>
        </p:txBody>
      </p:sp>
      <p:sp>
        <p:nvSpPr>
          <p:cNvPr id="274" name="文本框 52"/>
          <p:cNvSpPr txBox="1"/>
          <p:nvPr/>
        </p:nvSpPr>
        <p:spPr>
          <a:xfrm>
            <a:off x="2567363" y="5012292"/>
            <a:ext cx="2083353"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lang="en-US" sz="2600">
                <a:solidFill>
                  <a:srgbClr val="FF2600"/>
                </a:solidFill>
              </a:rPr>
              <a:t>has started </a:t>
            </a:r>
            <a:endParaRPr lang="en-US" sz="2600">
              <a:solidFill>
                <a:srgbClr val="FF2600"/>
              </a:solidFill>
            </a:endParaRPr>
          </a:p>
        </p:txBody>
      </p:sp>
      <p:sp>
        <p:nvSpPr>
          <p:cNvPr id="275" name="assessment"/>
          <p:cNvSpPr txBox="1"/>
          <p:nvPr/>
        </p:nvSpPr>
        <p:spPr>
          <a:xfrm>
            <a:off x="3575685" y="6092190"/>
            <a:ext cx="1192530" cy="400050"/>
          </a:xfrm>
          <a:prstGeom prst="rect">
            <a:avLst/>
          </a:prstGeom>
          <a:ln w="12700">
            <a:miter lim="400000"/>
          </a:ln>
        </p:spPr>
        <p:txBody>
          <a:bodyPr wrap="squar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defRPr>
                <a:solidFill>
                  <a:srgbClr val="000000"/>
                </a:solidFill>
              </a:defRPr>
            </a:pPr>
            <a:r>
              <a:rPr sz="2600">
                <a:solidFill>
                  <a:srgbClr val="FF2600"/>
                </a:solidFill>
              </a:rPr>
              <a:t>quickly</a:t>
            </a:r>
            <a:endParaRPr sz="2600">
              <a:solidFill>
                <a:srgbClr val="FF2600"/>
              </a:solidFill>
            </a:endParaRPr>
          </a:p>
        </p:txBody>
      </p:sp>
      <p:sp>
        <p:nvSpPr>
          <p:cNvPr id="276" name="文本框 49"/>
          <p:cNvSpPr txBox="1"/>
          <p:nvPr/>
        </p:nvSpPr>
        <p:spPr>
          <a:xfrm>
            <a:off x="8183880" y="1051560"/>
            <a:ext cx="1346835" cy="491490"/>
          </a:xfrm>
          <a:prstGeom prst="rect">
            <a:avLst/>
          </a:prstGeom>
          <a:ln w="12700">
            <a:miter lim="400000"/>
          </a:ln>
        </p:spPr>
        <p:txBody>
          <a:bodyPr wrap="square" lIns="45719" rIns="45719">
            <a:spAutoFit/>
          </a:bodyPr>
          <a:lstStyle/>
          <a:p>
            <a: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sym typeface="+mn-ea"/>
              </a:rPr>
              <a:t>that </a:t>
            </a:r>
            <a:r>
              <a:t> </a:t>
            </a:r>
          </a:p>
        </p:txBody>
      </p:sp>
      <p:sp>
        <p:nvSpPr>
          <p:cNvPr id="277" name="how"/>
          <p:cNvSpPr txBox="1"/>
          <p:nvPr/>
        </p:nvSpPr>
        <p:spPr>
          <a:xfrm>
            <a:off x="8256270" y="5372100"/>
            <a:ext cx="2479675" cy="400050"/>
          </a:xfrm>
          <a:prstGeom prst="rect">
            <a:avLst/>
          </a:prstGeom>
          <a:ln w="12700">
            <a:miter lim="400000"/>
          </a:ln>
        </p:spPr>
        <p:txBody>
          <a:bodyPr wrap="squar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lang="en-US" sz="2600">
                <a:solidFill>
                  <a:srgbClr val="FF2600"/>
                </a:solidFill>
              </a:rPr>
              <a:t>(should) </a:t>
            </a:r>
            <a:r>
              <a:rPr sz="2600">
                <a:solidFill>
                  <a:srgbClr val="FF2600"/>
                </a:solidFill>
              </a:rPr>
              <a:t>be fitted</a:t>
            </a:r>
            <a:endParaRPr sz="2600">
              <a:solidFill>
                <a:srgbClr val="FF2600"/>
              </a:solidFill>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76"/>
                                        </p:tgtEl>
                                        <p:attrNameLst>
                                          <p:attrName>style.visibility</p:attrName>
                                        </p:attrNameLst>
                                      </p:cBhvr>
                                      <p:to>
                                        <p:strVal val="visible"/>
                                      </p:to>
                                    </p:set>
                                    <p:animEffect transition="in" filter="blinds(horizontal)">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69"/>
                                        </p:tgtEl>
                                        <p:attrNameLst>
                                          <p:attrName>style.visibility</p:attrName>
                                        </p:attrNameLst>
                                      </p:cBhvr>
                                      <p:to>
                                        <p:strVal val="visible"/>
                                      </p:to>
                                    </p:set>
                                    <p:animEffect transition="in" filter="blinds(horizontal)">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iterate type="el">
                                    <p:tmAbs val="0"/>
                                  </p:iterate>
                                  <p:childTnLst>
                                    <p:set>
                                      <p:cBhvr>
                                        <p:cTn id="16" dur="indefinite" fill="hold"/>
                                        <p:tgtEl>
                                          <p:spTgt spid="270"/>
                                        </p:tgtEl>
                                        <p:attrNameLst>
                                          <p:attrName>style.visibility</p:attrName>
                                        </p:attrNameLst>
                                      </p:cBhvr>
                                      <p:to>
                                        <p:strVal val="visible"/>
                                      </p:to>
                                    </p:set>
                                    <p:animEffect transition="in" filter="blinds(horizontal)">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iterate type="el">
                                    <p:tmAbs val="0"/>
                                  </p:iterate>
                                  <p:childTnLst>
                                    <p:set>
                                      <p:cBhvr>
                                        <p:cTn id="21" dur="indefinite" fill="hold"/>
                                        <p:tgtEl>
                                          <p:spTgt spid="268"/>
                                        </p:tgtEl>
                                        <p:attrNameLst>
                                          <p:attrName>style.visibility</p:attrName>
                                        </p:attrNameLst>
                                      </p:cBhvr>
                                      <p:to>
                                        <p:strVal val="visible"/>
                                      </p:to>
                                    </p:set>
                                    <p:animEffect transition="in" filter="blinds(horizontal)">
                                      <p:cBhvr>
                                        <p:cTn id="22" dur="5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5" nodeType="clickEffect">
                                  <p:stCondLst>
                                    <p:cond delay="0"/>
                                  </p:stCondLst>
                                  <p:iterate type="el">
                                    <p:tmAbs val="0"/>
                                  </p:iterate>
                                  <p:childTnLst>
                                    <p:set>
                                      <p:cBhvr>
                                        <p:cTn id="26" dur="indefinite" fill="hold"/>
                                        <p:tgtEl>
                                          <p:spTgt spid="271"/>
                                        </p:tgtEl>
                                        <p:attrNameLst>
                                          <p:attrName>style.visibility</p:attrName>
                                        </p:attrNameLst>
                                      </p:cBhvr>
                                      <p:to>
                                        <p:strVal val="visible"/>
                                      </p:to>
                                    </p:set>
                                    <p:animEffect transition="in" filter="blinds(horizontal)">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6" nodeType="clickEffect">
                                  <p:stCondLst>
                                    <p:cond delay="0"/>
                                  </p:stCondLst>
                                  <p:iterate type="el">
                                    <p:tmAbs val="0"/>
                                  </p:iterate>
                                  <p:childTnLst>
                                    <p:set>
                                      <p:cBhvr>
                                        <p:cTn id="31" dur="indefinite" fill="hold"/>
                                        <p:tgtEl>
                                          <p:spTgt spid="273"/>
                                        </p:tgtEl>
                                        <p:attrNameLst>
                                          <p:attrName>style.visibility</p:attrName>
                                        </p:attrNameLst>
                                      </p:cBhvr>
                                      <p:to>
                                        <p:strVal val="visible"/>
                                      </p:to>
                                    </p:set>
                                    <p:animEffect transition="in" filter="blinds(horizontal)">
                                      <p:cBhvr>
                                        <p:cTn id="32" dur="500"/>
                                        <p:tgtEl>
                                          <p:spTgt spid="27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iterate type="el">
                                    <p:tmAbs val="0"/>
                                  </p:iterate>
                                  <p:childTnLst>
                                    <p:set>
                                      <p:cBhvr>
                                        <p:cTn id="36" dur="indefinite" fill="hold"/>
                                        <p:tgtEl>
                                          <p:spTgt spid="272"/>
                                        </p:tgtEl>
                                        <p:attrNameLst>
                                          <p:attrName>style.visibility</p:attrName>
                                        </p:attrNameLst>
                                      </p:cBhvr>
                                      <p:to>
                                        <p:strVal val="visible"/>
                                      </p:to>
                                    </p:set>
                                    <p:animEffect transition="in" filter="blinds(horizontal)">
                                      <p:cBhvr>
                                        <p:cTn id="37" dur="5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8" nodeType="clickEffect">
                                  <p:stCondLst>
                                    <p:cond delay="0"/>
                                  </p:stCondLst>
                                  <p:iterate type="el">
                                    <p:tmAbs val="0"/>
                                  </p:iterate>
                                  <p:childTnLst>
                                    <p:set>
                                      <p:cBhvr>
                                        <p:cTn id="41" dur="indefinite" fill="hold"/>
                                        <p:tgtEl>
                                          <p:spTgt spid="274"/>
                                        </p:tgtEl>
                                        <p:attrNameLst>
                                          <p:attrName>style.visibility</p:attrName>
                                        </p:attrNameLst>
                                      </p:cBhvr>
                                      <p:to>
                                        <p:strVal val="visible"/>
                                      </p:to>
                                    </p:set>
                                    <p:animEffect transition="in" filter="blinds(horizontal)">
                                      <p:cBhvr>
                                        <p:cTn id="42" dur="5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iterate type="el">
                                    <p:tmAbs val="0"/>
                                  </p:iterate>
                                  <p:childTnLst>
                                    <p:set>
                                      <p:cBhvr>
                                        <p:cTn id="46" dur="indefinite" fill="hold"/>
                                        <p:tgtEl>
                                          <p:spTgt spid="277"/>
                                        </p:tgtEl>
                                        <p:attrNameLst>
                                          <p:attrName>style.visibility</p:attrName>
                                        </p:attrNameLst>
                                      </p:cBhvr>
                                      <p:to>
                                        <p:strVal val="visible"/>
                                      </p:to>
                                    </p:set>
                                    <p:animEffect transition="in" filter="blinds(horizontal)">
                                      <p:cBhvr>
                                        <p:cTn id="47" dur="10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iterate type="el">
                                    <p:tmAbs val="0"/>
                                  </p:iterate>
                                  <p:childTnLst>
                                    <p:set>
                                      <p:cBhvr>
                                        <p:cTn id="51" dur="indefinite" fill="hold"/>
                                        <p:tgtEl>
                                          <p:spTgt spid="275"/>
                                        </p:tgtEl>
                                        <p:attrNameLst>
                                          <p:attrName>style.visibility</p:attrName>
                                        </p:attrNameLst>
                                      </p:cBhvr>
                                      <p:to>
                                        <p:strVal val="visible"/>
                                      </p:to>
                                    </p:set>
                                    <p:animEffect transition="in" filter="blinds(horizontal)">
                                      <p:cBhvr>
                                        <p:cTn id="52"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75" grpId="10" animBg="1" advAuto="0"/>
      <p:bldP spid="271" grpId="5" animBg="1" advAuto="0"/>
      <p:bldP spid="274" grpId="8" animBg="1" advAuto="0"/>
      <p:bldP spid="268" grpId="4" animBg="1" advAuto="0"/>
      <p:bldP spid="277" grpId="9" animBg="1" advAuto="0"/>
      <p:bldP spid="272" grpId="7" animBg="1" advAuto="0"/>
      <p:bldP spid="269" grpId="2" animBg="1" advAuto="0"/>
      <p:bldP spid="276" grpId="1" animBg="1" advAuto="0"/>
      <p:bldP spid="273" grpId="6" animBg="1" advAuto="0"/>
      <p:bldP spid="270"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Week</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Apr </a:t>
            </a:r>
            <a:r>
              <a:rPr lang="en-US"/>
              <a:t>9th</a:t>
            </a:r>
            <a:r>
              <a:t>-</a:t>
            </a:r>
            <a:r>
              <a:rPr lang="en-US"/>
              <a:t>15</a:t>
            </a:r>
            <a:r>
              <a:t>th,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6172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harass</a:t>
            </a:r>
            <a:r>
              <a:rPr lang="en-US" altLang="zh-CN" sz="2800">
                <a:latin typeface="Times New Roman" panose="02020603050405020304" charset="0"/>
                <a:ea typeface="华文中宋" panose="02010600040101010101" charset="-122"/>
                <a:cs typeface="Times New Roman" panose="02020603050405020304" charset="0"/>
                <a:sym typeface="+mn-ea"/>
              </a:rPr>
              <a:t>: to annoy or worry sb by putting pressure on them or saying or doing unpleasant things to them      侵扰；骚扰</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claims she has been sexually harassed at work.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她声称在工作中受到性骚扰。</a:t>
            </a:r>
            <a:endParaRPr lang="en-US" altLang="zh-CN" sz="2800">
              <a:latin typeface="华文中宋" panose="02010600040101010101" charset="-122"/>
              <a:ea typeface="华文中宋" panose="02010600040101010101" charset="-122"/>
              <a:cs typeface="华文中宋" panose="02010600040101010101" charset="-122"/>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scourge</a:t>
            </a:r>
            <a:r>
              <a:rPr lang="en-US" altLang="zh-CN" sz="2800"/>
              <a:t>: </a:t>
            </a:r>
            <a:r>
              <a:rPr lang="en-US" sz="2800">
                <a:latin typeface="Times New Roman" panose="02020603050405020304" charset="0"/>
                <a:ea typeface="华文中宋" panose="02010600040101010101" charset="-122"/>
                <a:cs typeface="Times New Roman" panose="02020603050405020304" charset="0"/>
              </a:rPr>
              <a:t>a person or thing that causes trouble or suffering    </a:t>
            </a:r>
            <a:r>
              <a:rPr sz="2800">
                <a:latin typeface="Times New Roman" panose="02020603050405020304" charset="0"/>
                <a:ea typeface="华文中宋" panose="02010600040101010101" charset="-122"/>
                <a:cs typeface="Times New Roman" panose="02020603050405020304" charset="0"/>
              </a:rPr>
              <a:t>祸害；祸根；灾害</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Smallpox was probably the single biggest scourge to hit North America.</a:t>
            </a:r>
            <a:r>
              <a:rPr lang="en-US" altLang="zh-CN" sz="2800">
                <a:ea typeface="华文中宋" panose="02010600040101010101" charset="-122"/>
                <a:sym typeface="+mn-ea"/>
              </a:rPr>
              <a:t>       </a:t>
            </a:r>
            <a:endParaRPr lang="en-US" altLang="zh-CN"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天花可能是袭击美洲的最大的一个灾祸。     </a:t>
            </a:r>
            <a:endParaRPr lang="zh-CN" altLang="en-US" sz="2800">
              <a:ea typeface="华文中宋" panose="02010600040101010101" charset="-122"/>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120910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accused me of trying to undermine his position.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19605" y="2708910"/>
            <a:ext cx="6154420" cy="521970"/>
          </a:xfrm>
          <a:prstGeom prst="rect">
            <a:avLst/>
          </a:prstGeom>
          <a:noFill/>
        </p:spPr>
        <p:txBody>
          <a:bodyPr wrap="square" rtlCol="0" anchor="t">
            <a:spAutoFit/>
          </a:bodyPr>
          <a:lstStyle/>
          <a:p>
            <a:r>
              <a:rPr sz="2800">
                <a:ea typeface="华文中宋" panose="02010600040101010101" charset="-122"/>
              </a:rPr>
              <a:t>他投诉受到警方侵扰。</a:t>
            </a:r>
            <a:endParaRPr sz="2800">
              <a:ea typeface="华文中宋" panose="02010600040101010101" charset="-122"/>
            </a:endParaRPr>
          </a:p>
        </p:txBody>
      </p:sp>
      <p:cxnSp>
        <p:nvCxnSpPr>
          <p:cNvPr id="3145728" name="直接连接符 8"/>
          <p:cNvCxnSpPr/>
          <p:nvPr/>
        </p:nvCxnSpPr>
        <p:spPr>
          <a:xfrm flipV="1">
            <a:off x="123190" y="3644900"/>
            <a:ext cx="7632700"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795"/>
            <a:ext cx="743077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210820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 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733415"/>
            <a:ext cx="9291320" cy="521970"/>
          </a:xfrm>
          <a:prstGeom prst="rect">
            <a:avLst/>
          </a:prstGeom>
          <a:noFill/>
        </p:spPr>
        <p:txBody>
          <a:bodyPr wrap="square" rtlCol="0" anchor="t">
            <a:spAutoFit/>
          </a:bodyPr>
          <a:p>
            <a:pPr algn="l"/>
            <a:r>
              <a:rPr sz="2800">
                <a:latin typeface="华文中宋" panose="02010600040101010101" charset="-122"/>
                <a:ea typeface="华文中宋" panose="02010600040101010101" charset="-122"/>
                <a:cs typeface="华文中宋" panose="02010600040101010101" charset="-122"/>
              </a:rPr>
              <a:t>从1961年以来霍乱就成了全球性的灾害。</a:t>
            </a:r>
            <a:endParaRPr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191135" y="268605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23189" y="3152612"/>
            <a:ext cx="8260797" cy="553085"/>
          </a:xfrm>
          <a:prstGeom prst="rect">
            <a:avLst/>
          </a:prstGeom>
          <a:ln w="12700">
            <a:miter lim="400000"/>
          </a:ln>
        </p:spPr>
        <p:txBody>
          <a:bodyPr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He has complained of being harassed by the police</a:t>
            </a:r>
            <a:r>
              <a:t>.</a:t>
            </a:r>
          </a:p>
        </p:txBody>
      </p:sp>
      <p:sp>
        <p:nvSpPr>
          <p:cNvPr id="5" name="文本框 4"/>
          <p:cNvSpPr txBox="1"/>
          <p:nvPr/>
        </p:nvSpPr>
        <p:spPr>
          <a:xfrm>
            <a:off x="123190" y="572770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9" end="9"/>
                                            </p:txEl>
                                          </p:spTgt>
                                        </p:tgtEl>
                                        <p:attrNameLst>
                                          <p:attrName>style.visibility</p:attrName>
                                        </p:attrNameLst>
                                      </p:cBhvr>
                                      <p:to>
                                        <p:strVal val="visible"/>
                                      </p:to>
                                    </p:set>
                                    <p:animEffect transition="in" filter="wipe(down)">
                                      <p:cBhvr>
                                        <p:cTn id="37" dur="500"/>
                                        <p:tgtEl>
                                          <p:spTgt spid="104860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4330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confine</a:t>
            </a:r>
            <a:r>
              <a:rPr lang="en-US" altLang="zh-CN" sz="2800">
                <a:latin typeface="Times New Roman" panose="02020603050405020304" charset="0"/>
                <a:ea typeface="华文中宋" panose="02010600040101010101" charset="-122"/>
                <a:cs typeface="Times New Roman" panose="02020603050405020304" charset="0"/>
                <a:sym typeface="+mn-ea"/>
              </a:rPr>
              <a:t>: to keep sb/sth inside the limits of a particular activity, subject, area, etc.   限制；限定</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 will confine myself to looking at the period from 1900 to 1916.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我将把自己考察的范围限定在1900年至1916年这段时间以内</a:t>
            </a:r>
            <a:r>
              <a:rPr lang="zh-CN" altLang="en-US" sz="2800">
                <a:ea typeface="华文中宋" panose="02010600040101010101" charset="-122"/>
                <a:sym typeface="+mn-ea"/>
              </a:rPr>
              <a:t>。</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unsuspecting</a:t>
            </a:r>
            <a:r>
              <a:rPr lang="en-US" altLang="zh-CN" sz="2800"/>
              <a:t>:</a:t>
            </a:r>
            <a:r>
              <a:rPr lang="en-US" sz="2800">
                <a:latin typeface="Times New Roman" panose="02020603050405020304" charset="0"/>
                <a:ea typeface="华文中宋" panose="02010600040101010101" charset="-122"/>
                <a:cs typeface="Times New Roman" panose="02020603050405020304" charset="0"/>
              </a:rPr>
              <a:t> feeling no suspicion; not aware of danger or of sth bad   </a:t>
            </a:r>
            <a:r>
              <a:rPr sz="2800">
                <a:latin typeface="Times New Roman" panose="02020603050405020304" charset="0"/>
                <a:ea typeface="华文中宋" panose="02010600040101010101" charset="-122"/>
                <a:cs typeface="Times New Roman" panose="02020603050405020304" charset="0"/>
              </a:rPr>
              <a:t>毫不怀疑的；无危险意识的；无戒备心的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He had crept up on his unsuspecting victim from behind.</a:t>
            </a:r>
            <a:r>
              <a:rPr lang="en-US" altLang="zh-CN" sz="2800">
                <a:ea typeface="华文中宋" panose="02010600040101010101" charset="-122"/>
                <a:sym typeface="+mn-ea"/>
              </a:rPr>
              <a:t>       </a:t>
            </a:r>
            <a:endParaRPr lang="en-US" altLang="zh-CN"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他从背后悄悄逼近了那毫无戒备的受害者。    </a:t>
            </a:r>
            <a:endParaRPr lang="zh-CN" altLang="en-US" sz="2800">
              <a:ea typeface="华文中宋" panose="02010600040101010101" charset="-122"/>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9380" y="5975350"/>
            <a:ext cx="120910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She threw a surprise party for her unsuspecting husband.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19605" y="2420620"/>
            <a:ext cx="9232265" cy="521970"/>
          </a:xfrm>
          <a:prstGeom prst="rect">
            <a:avLst/>
          </a:prstGeom>
          <a:noFill/>
        </p:spPr>
        <p:txBody>
          <a:bodyPr wrap="square" rtlCol="0" anchor="t">
            <a:spAutoFit/>
          </a:bodyPr>
          <a:lstStyle/>
          <a:p>
            <a:r>
              <a:rPr sz="2800">
                <a:latin typeface="华文中宋" panose="02010600040101010101" charset="-122"/>
                <a:ea typeface="华文中宋" panose="02010600040101010101" charset="-122"/>
                <a:cs typeface="华文中宋" panose="02010600040101010101" charset="-122"/>
                <a:sym typeface="+mn-ea"/>
              </a:rPr>
              <a:t>他没把自己局限于这一门语言</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23190" y="3356610"/>
            <a:ext cx="7632700"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86690" y="6452870"/>
            <a:ext cx="865505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201866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 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453380"/>
            <a:ext cx="9291320" cy="521970"/>
          </a:xfrm>
          <a:prstGeom prst="rect">
            <a:avLst/>
          </a:prstGeom>
          <a:noFill/>
        </p:spPr>
        <p:txBody>
          <a:bodyPr wrap="square" rtlCol="0" anchor="t">
            <a:spAutoFit/>
          </a:bodyPr>
          <a:p>
            <a:pPr algn="l"/>
            <a:r>
              <a:rPr sz="2800">
                <a:latin typeface="华文中宋" panose="02010600040101010101" charset="-122"/>
                <a:ea typeface="华文中宋" panose="02010600040101010101" charset="-122"/>
                <a:cs typeface="华文中宋" panose="02010600040101010101" charset="-122"/>
              </a:rPr>
              <a:t>她为她毫不知情的丈夫举办了一个惊喜聚会。</a:t>
            </a:r>
            <a:endParaRPr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201930" y="242062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01930" y="2853055"/>
            <a:ext cx="11403965"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He did not confine himself to the one language</a:t>
            </a:r>
            <a:r>
              <a:t>.</a:t>
            </a:r>
          </a:p>
        </p:txBody>
      </p:sp>
      <p:sp>
        <p:nvSpPr>
          <p:cNvPr id="5" name="文本框 4"/>
          <p:cNvSpPr txBox="1"/>
          <p:nvPr/>
        </p:nvSpPr>
        <p:spPr>
          <a:xfrm>
            <a:off x="186690" y="544512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8" end="8"/>
                                            </p:txEl>
                                          </p:spTgt>
                                        </p:tgtEl>
                                        <p:attrNameLst>
                                          <p:attrName>style.visibility</p:attrName>
                                        </p:attrNameLst>
                                      </p:cBhvr>
                                      <p:to>
                                        <p:strVal val="visible"/>
                                      </p:to>
                                    </p:set>
                                    <p:animEffect transition="in" filter="wipe(down)">
                                      <p:cBhvr>
                                        <p:cTn id="37" dur="500"/>
                                        <p:tgtEl>
                                          <p:spTgt spid="104860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60045" y="4364355"/>
            <a:ext cx="11868150" cy="95313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t>But as visitor numbers have risen rapidly, so has the number of gulls  attacking unsuspecting tourists to snatch a quick snack.</a:t>
            </a:r>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7640" y="861060"/>
            <a:ext cx="11919585" cy="253174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28294" y="908049"/>
            <a:ext cx="11579226" cy="1383665"/>
          </a:xfrm>
          <a:prstGeom prst="rect">
            <a:avLst/>
          </a:prstGeom>
          <a:ln w="12700">
            <a:miter lim="400000"/>
          </a:ln>
        </p:spPr>
        <p:txBody>
          <a:bodyPr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t>For more than a century, it was pigeons that harassed us and fouled our squares, thanks to feed-sellers who encouraged tourists to surround themselves with pigeons for photos. </a:t>
            </a:r>
          </a:p>
        </p:txBody>
      </p:sp>
      <p:sp>
        <p:nvSpPr>
          <p:cNvPr id="294" name="文本框 11"/>
          <p:cNvSpPr txBox="1"/>
          <p:nvPr/>
        </p:nvSpPr>
        <p:spPr>
          <a:xfrm>
            <a:off x="360044" y="2481579"/>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319530" y="2403475"/>
            <a:ext cx="10767060" cy="810260"/>
          </a:xfrm>
          <a:prstGeom prst="rect">
            <a:avLst/>
          </a:prstGeom>
          <a:ln w="12700">
            <a:miter lim="400000"/>
          </a:ln>
        </p:spPr>
        <p:txBody>
          <a:bodyPr wrap="square"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rPr sz="2600"/>
              <a:t>由于饲料商贩鼓励游客们在自己周围放鸽子拍照</a:t>
            </a:r>
            <a:r>
              <a:rPr lang="zh-CN" sz="2600"/>
              <a:t>，</a:t>
            </a:r>
            <a:r>
              <a:rPr sz="2600"/>
              <a:t>一个多世纪以来，鸽子</a:t>
            </a:r>
            <a:r>
              <a:rPr lang="zh-CN" sz="2600"/>
              <a:t>一直</a:t>
            </a:r>
            <a:r>
              <a:rPr sz="2600"/>
              <a:t>骚扰我们，扰乱我们的广场。</a:t>
            </a:r>
            <a:r>
              <a:rPr sz="2500"/>
              <a:t> </a:t>
            </a:r>
            <a:r>
              <a:rPr sz="2600"/>
              <a:t> </a:t>
            </a:r>
            <a:endParaRPr sz="2600"/>
          </a:p>
        </p:txBody>
      </p:sp>
      <p:sp>
        <p:nvSpPr>
          <p:cNvPr id="296" name="文本框 1"/>
          <p:cNvSpPr txBox="1"/>
          <p:nvPr/>
        </p:nvSpPr>
        <p:spPr>
          <a:xfrm>
            <a:off x="351155" y="559689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67640" y="4203700"/>
            <a:ext cx="11861800" cy="2184400"/>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343660" y="5480050"/>
            <a:ext cx="10515600" cy="81026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600"/>
              <a:t>但随着游客数量的迅速增加，海鸥攻击毫无防备的游客抢夺快餐的数量也在增加。</a:t>
            </a:r>
            <a:endParaRPr sz="260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295"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文本框 4"/>
          <p:cNvSpPr txBox="1"/>
          <p:nvPr/>
        </p:nvSpPr>
        <p:spPr>
          <a:xfrm>
            <a:off x="1776095" y="116840"/>
            <a:ext cx="8721725" cy="829945"/>
          </a:xfrm>
          <a:prstGeom prst="rect">
            <a:avLst/>
          </a:prstGeom>
          <a:ln w="12700">
            <a:miter lim="400000"/>
          </a:ln>
        </p:spPr>
        <p:txBody>
          <a:bodyPr wrap="square" lIns="45719" rIns="45719">
            <a:spAutoFit/>
          </a:bodyPr>
          <a:lstStyle/>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5. BBC一分钟新闻听写填空 One-minute World 0</a:t>
            </a:r>
            <a:r>
              <a:rPr lang="en-US"/>
              <a:t>4</a:t>
            </a:r>
            <a:r>
              <a:t>/</a:t>
            </a:r>
            <a:r>
              <a:rPr lang="en-US"/>
              <a:t>13</a:t>
            </a:r>
            <a:r>
              <a:t>/22</a:t>
            </a:r>
            <a:br/>
          </a:p>
        </p:txBody>
      </p:sp>
      <p:pic>
        <p:nvPicPr>
          <p:cNvPr id="4" name="BBC One-minute World 04.13.2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64540" y="725805"/>
            <a:ext cx="10662285" cy="6132195"/>
          </a:xfrm>
          <a:prstGeom prst="rect">
            <a:avLst/>
          </a:prstGeom>
        </p:spPr>
      </p:pic>
    </p:spTree>
  </p:cSld>
  <p:clrMapOvr>
    <a:masterClrMapping/>
  </p:clrMapOvr>
  <p:transition spd="med"/>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544818"/>
            <a:ext cx="12180576" cy="5629910"/>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3000">
                <a:latin typeface="Times New Roman" panose="02020603050405020304" charset="0"/>
                <a:cs typeface="Times New Roman" panose="02020603050405020304" charset="0"/>
              </a:rPr>
              <a:t>     This is BBC world news, the latest headlines. Emmanuel Macron has urged voters to </a:t>
            </a:r>
            <a:r>
              <a:rPr lang="en-US" altLang="zh-CN" sz="3000">
                <a:solidFill>
                  <a:srgbClr val="3333FF"/>
                </a:solidFill>
                <a:latin typeface="Times New Roman" panose="02020603050405020304" charset="0"/>
                <a:ea typeface="+mj-ea"/>
                <a:cs typeface="Times New Roman" panose="02020603050405020304" charset="0"/>
              </a:rPr>
              <a:t>rally </a:t>
            </a:r>
            <a:r>
              <a:rPr sz="3000">
                <a:latin typeface="Times New Roman" panose="02020603050405020304" charset="0"/>
                <a:cs typeface="Times New Roman" panose="02020603050405020304" charset="0"/>
              </a:rPr>
              <a:t>behind him for </a:t>
            </a:r>
            <a:r>
              <a:rPr lang="en-US" sz="3000">
                <a:latin typeface="Times New Roman" panose="02020603050405020304" charset="0"/>
                <a:cs typeface="Times New Roman" panose="02020603050405020304" charset="0"/>
              </a:rPr>
              <a:t>_______________________</a:t>
            </a:r>
            <a:r>
              <a:rPr sz="3000">
                <a:latin typeface="Times New Roman" panose="02020603050405020304" charset="0"/>
                <a:cs typeface="Times New Roman" panose="02020603050405020304" charset="0"/>
              </a:rPr>
              <a:t> in the French presidential election in two weeks time.</a:t>
            </a:r>
            <a:r>
              <a:rPr lang="en-US" sz="3000">
                <a:latin typeface="Times New Roman" panose="02020603050405020304" charset="0"/>
                <a:cs typeface="Times New Roman" panose="02020603050405020304" charset="0"/>
              </a:rPr>
              <a:t> I</a:t>
            </a:r>
            <a:r>
              <a:rPr sz="3000">
                <a:latin typeface="Times New Roman" panose="02020603050405020304" charset="0"/>
                <a:cs typeface="Times New Roman" panose="02020603050405020304" charset="0"/>
              </a:rPr>
              <a:t>t follows his </a:t>
            </a:r>
            <a:r>
              <a:rPr lang="en-US" sz="3000">
                <a:latin typeface="Times New Roman" panose="02020603050405020304" charset="0"/>
                <a:cs typeface="Times New Roman" panose="02020603050405020304" charset="0"/>
              </a:rPr>
              <a:t>_____________</a:t>
            </a:r>
            <a:r>
              <a:rPr sz="3000">
                <a:latin typeface="Times New Roman" panose="02020603050405020304" charset="0"/>
                <a:cs typeface="Times New Roman" panose="02020603050405020304" charset="0"/>
              </a:rPr>
              <a:t> over the far-right challenger Marine Le Pen on Sunday. </a:t>
            </a:r>
            <a:endParaRPr sz="3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It comes as efforts are </a:t>
            </a:r>
            <a:r>
              <a:rPr lang="en-US" sz="3000">
                <a:latin typeface="Times New Roman" panose="02020603050405020304" charset="0"/>
                <a:cs typeface="Times New Roman" panose="02020603050405020304" charset="0"/>
              </a:rPr>
              <a:t>_______________</a:t>
            </a:r>
            <a:r>
              <a:rPr sz="3000">
                <a:latin typeface="Times New Roman" panose="02020603050405020304" charset="0"/>
                <a:cs typeface="Times New Roman" panose="02020603050405020304" charset="0"/>
              </a:rPr>
              <a:t> to evacuate residents from the </a:t>
            </a:r>
            <a:r>
              <a:rPr lang="en-US"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Donbass region as Russia redirects its offensive to the </a:t>
            </a:r>
            <a:r>
              <a:rPr lang="en-US" sz="3000">
                <a:latin typeface="Times New Roman" panose="02020603050405020304" charset="0"/>
                <a:cs typeface="Times New Roman" panose="02020603050405020304" charset="0"/>
              </a:rPr>
              <a:t>________________</a:t>
            </a:r>
            <a:r>
              <a:rPr sz="3000">
                <a:latin typeface="Times New Roman" panose="02020603050405020304" charset="0"/>
                <a:cs typeface="Times New Roman" panose="02020603050405020304" charset="0"/>
              </a:rPr>
              <a:t>.</a:t>
            </a:r>
            <a:endParaRPr sz="3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Tens of thousands of protesters </a:t>
            </a:r>
            <a:r>
              <a:rPr lang="en-US" sz="3000">
                <a:latin typeface="Times New Roman" panose="02020603050405020304" charset="0"/>
                <a:cs typeface="Times New Roman" panose="02020603050405020304" charset="0"/>
              </a:rPr>
              <a:t>_____________________</a:t>
            </a:r>
            <a:r>
              <a:rPr sz="3000">
                <a:latin typeface="Times New Roman" panose="02020603050405020304" charset="0"/>
                <a:cs typeface="Times New Roman" panose="02020603050405020304" charset="0"/>
              </a:rPr>
              <a:t> of Pakistan to protest against Imran Khan being removed as prime minister. His </a:t>
            </a:r>
            <a:r>
              <a:rPr lang="en-US" sz="3000">
                <a:latin typeface="Times New Roman" panose="02020603050405020304" charset="0"/>
                <a:cs typeface="Times New Roman" panose="02020603050405020304" charset="0"/>
              </a:rPr>
              <a:t>__________ </a:t>
            </a:r>
            <a:r>
              <a:rPr sz="3000">
                <a:latin typeface="Times New Roman" panose="02020603050405020304" charset="0"/>
                <a:cs typeface="Times New Roman" panose="02020603050405020304" charset="0"/>
              </a:rPr>
              <a:t>is expected to be </a:t>
            </a:r>
            <a:r>
              <a:rPr lang="en-US" sz="3000">
                <a:latin typeface="Times New Roman" panose="02020603050405020304" charset="0"/>
                <a:cs typeface="Times New Roman" panose="02020603050405020304" charset="0"/>
              </a:rPr>
              <a:t>_________ </a:t>
            </a:r>
            <a:r>
              <a:rPr sz="3000">
                <a:latin typeface="Times New Roman" panose="02020603050405020304" charset="0"/>
                <a:cs typeface="Times New Roman" panose="02020603050405020304" charset="0"/>
              </a:rPr>
              <a:t>by parliament in the coming minutes and hours.</a:t>
            </a:r>
            <a:endParaRPr sz="3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Twitter</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s biggest shareholder Elon Musk has decided </a:t>
            </a:r>
            <a:r>
              <a:rPr lang="en-US" sz="3000">
                <a:latin typeface="Times New Roman" panose="02020603050405020304" charset="0"/>
                <a:cs typeface="Times New Roman" panose="02020603050405020304" charset="0"/>
              </a:rPr>
              <a:t>_________</a:t>
            </a:r>
            <a:r>
              <a:rPr sz="3000">
                <a:latin typeface="Times New Roman" panose="02020603050405020304" charset="0"/>
                <a:cs typeface="Times New Roman" panose="02020603050405020304" charset="0"/>
              </a:rPr>
              <a:t> the social media companies board. Last week, Mr. Musk </a:t>
            </a:r>
            <a:r>
              <a:rPr lang="en-US" sz="3000">
                <a:latin typeface="Times New Roman" panose="02020603050405020304" charset="0"/>
                <a:cs typeface="Times New Roman" panose="02020603050405020304" charset="0"/>
              </a:rPr>
              <a:t>________ </a:t>
            </a:r>
            <a:r>
              <a:rPr sz="3000">
                <a:latin typeface="Times New Roman" panose="02020603050405020304" charset="0"/>
                <a:cs typeface="Times New Roman" panose="02020603050405020304" charset="0"/>
              </a:rPr>
              <a:t>that he had taken a 9.2% </a:t>
            </a:r>
            <a:r>
              <a:rPr lang="en-US" altLang="zh-CN" sz="3000">
                <a:solidFill>
                  <a:srgbClr val="3333FF"/>
                </a:solidFill>
                <a:latin typeface="Times New Roman" panose="02020603050405020304" charset="0"/>
                <a:ea typeface="+mj-ea"/>
                <a:cs typeface="Times New Roman" panose="02020603050405020304" charset="0"/>
              </a:rPr>
              <a:t>stake </a:t>
            </a:r>
            <a:r>
              <a:rPr sz="3000">
                <a:latin typeface="Times New Roman" panose="02020603050405020304" charset="0"/>
                <a:cs typeface="Times New Roman" panose="02020603050405020304" charset="0"/>
              </a:rPr>
              <a:t>in the platform</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___________</a:t>
            </a:r>
            <a:r>
              <a:rPr sz="3000">
                <a:latin typeface="Times New Roman" panose="02020603050405020304" charset="0"/>
                <a:cs typeface="Times New Roman" panose="02020603050405020304" charset="0"/>
              </a:rPr>
              <a:t> its biggest shareholder.</a:t>
            </a:r>
            <a:endParaRPr sz="30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316" name="文本框 16"/>
          <p:cNvSpPr txBox="1"/>
          <p:nvPr/>
        </p:nvSpPr>
        <p:spPr>
          <a:xfrm>
            <a:off x="0" y="0"/>
            <a:ext cx="154305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endParaRPr lang="en-US"/>
          </a:p>
        </p:txBody>
      </p:sp>
      <p:sp>
        <p:nvSpPr>
          <p:cNvPr id="4" name="文本框 3"/>
          <p:cNvSpPr txBox="1"/>
          <p:nvPr/>
        </p:nvSpPr>
        <p:spPr>
          <a:xfrm>
            <a:off x="4799330" y="1052830"/>
            <a:ext cx="464375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the second round of voting</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5" name="文本框 4"/>
          <p:cNvSpPr txBox="1"/>
          <p:nvPr/>
        </p:nvSpPr>
        <p:spPr>
          <a:xfrm>
            <a:off x="8471535" y="1485265"/>
            <a:ext cx="261747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narrow victory</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6" name="文本框 5"/>
          <p:cNvSpPr txBox="1"/>
          <p:nvPr/>
        </p:nvSpPr>
        <p:spPr>
          <a:xfrm>
            <a:off x="5591810" y="3385820"/>
            <a:ext cx="446024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have taken to the streets</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7" name="文本框 6"/>
          <p:cNvSpPr txBox="1"/>
          <p:nvPr/>
        </p:nvSpPr>
        <p:spPr>
          <a:xfrm>
            <a:off x="8471535" y="2852420"/>
            <a:ext cx="345249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east of the country</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8" name="文本框 7"/>
          <p:cNvSpPr txBox="1"/>
          <p:nvPr/>
        </p:nvSpPr>
        <p:spPr>
          <a:xfrm>
            <a:off x="4150995" y="2421255"/>
            <a:ext cx="261747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being stepped up</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9" name="文本框 8"/>
          <p:cNvSpPr txBox="1"/>
          <p:nvPr/>
        </p:nvSpPr>
        <p:spPr>
          <a:xfrm>
            <a:off x="7319645" y="5152390"/>
            <a:ext cx="261747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revealed </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0" name="文本框 9"/>
          <p:cNvSpPr txBox="1"/>
          <p:nvPr/>
        </p:nvSpPr>
        <p:spPr>
          <a:xfrm>
            <a:off x="8831580" y="4725035"/>
            <a:ext cx="261747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not to join</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1" name="文本框 10"/>
          <p:cNvSpPr txBox="1"/>
          <p:nvPr/>
        </p:nvSpPr>
        <p:spPr>
          <a:xfrm>
            <a:off x="10128250" y="3789045"/>
            <a:ext cx="201739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replacement </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3" name="文本框 12"/>
          <p:cNvSpPr txBox="1"/>
          <p:nvPr/>
        </p:nvSpPr>
        <p:spPr>
          <a:xfrm>
            <a:off x="4366260" y="5589270"/>
            <a:ext cx="261747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making him</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4" name="文本框 13"/>
          <p:cNvSpPr txBox="1"/>
          <p:nvPr/>
        </p:nvSpPr>
        <p:spPr>
          <a:xfrm>
            <a:off x="2783205" y="4250690"/>
            <a:ext cx="446024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Calibri" panose="020F0502020204030204"/>
              </a:rPr>
              <a:t>confirmed</a:t>
            </a:r>
            <a:endParaRPr kumimoji="0" lang="en-US" altLang="zh-CN" sz="3000" b="0" i="0" u="none" strike="noStrike" cap="none" spc="0" normalizeH="0" baseline="0">
              <a:ln>
                <a:noFill/>
              </a:ln>
              <a:solidFill>
                <a:srgbClr val="000000"/>
              </a:solidFill>
              <a:effectLst/>
              <a:uFillTx/>
              <a:latin typeface="+mj-lt"/>
              <a:ea typeface="+mj-ea"/>
              <a:cs typeface="+mj-cs"/>
              <a:sym typeface="Calibri" panose="020F0502020204030204"/>
            </a:endParaRPr>
          </a:p>
        </p:txBody>
      </p:sp>
      <p:pic>
        <p:nvPicPr>
          <p:cNvPr id="15" name="BBC One-minute World 04.13.2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52530" y="602170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5"/>
                </p:tgtEl>
              </p:cMediaNode>
            </p:audio>
          </p:childTnLst>
        </p:cTn>
      </p:par>
    </p:tnLst>
    <p:bldLst>
      <p:bldP spid="4" grpId="0" animBg="1"/>
      <p:bldP spid="5" grpId="0" animBg="1"/>
      <p:bldP spid="8" grpId="0" animBg="1"/>
      <p:bldP spid="7" grpId="0" animBg="1"/>
      <p:bldP spid="6" grpId="0" animBg="1"/>
      <p:bldP spid="11" grpId="0" animBg="1"/>
      <p:bldP spid="10" grpId="0" animBg="1"/>
      <p:bldP spid="9" grpId="0" animBg="1"/>
      <p:bldP spid="13" grpId="0" animBg="1"/>
      <p:bldP spid="1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3606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rally</a:t>
            </a:r>
            <a:r>
              <a:rPr lang="en-US" altLang="zh-CN" sz="2800">
                <a:latin typeface="Times New Roman" panose="02020603050405020304" charset="0"/>
                <a:ea typeface="华文中宋" panose="02010600040101010101" charset="-122"/>
                <a:cs typeface="Times New Roman" panose="02020603050405020304" charset="0"/>
                <a:sym typeface="+mn-ea"/>
              </a:rPr>
              <a:t>: to come together of bring people together in order to help or support sb/sth              </a:t>
            </a:r>
            <a:r>
              <a:rPr lang="zh-CN" altLang="en-US" sz="2800">
                <a:latin typeface="Times New Roman" panose="02020603050405020304" charset="0"/>
                <a:ea typeface="华文中宋" panose="02010600040101010101" charset="-122"/>
                <a:cs typeface="Times New Roman" panose="02020603050405020304" charset="0"/>
                <a:sym typeface="+mn-ea"/>
              </a:rPr>
              <a:t>召集；集合</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His supporters have rallied to his defence.    </a:t>
            </a:r>
            <a:r>
              <a:rPr lang="zh-CN" altLang="en-US" sz="2800">
                <a:latin typeface="Times New Roman" panose="02020603050405020304" charset="0"/>
                <a:ea typeface="华文中宋" panose="02010600040101010101" charset="-122"/>
                <a:cs typeface="Times New Roman" panose="02020603050405020304" charset="0"/>
                <a:sym typeface="+mn-ea"/>
              </a:rPr>
              <a:t>他的拥护者团结起来为他辩护</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stake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If you have a stake in something such as a business, it matters to you, for example because you own part of it or because its success or failure will affect you.</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利害关系；重大利益；（企业等中的）股本，股份</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a 20% stake in the business    </a:t>
            </a:r>
            <a:r>
              <a:rPr lang="zh-CN" altLang="en-US" sz="2800">
                <a:ea typeface="华文中宋" panose="02010600040101010101" charset="-122"/>
                <a:sym typeface="+mn-ea"/>
              </a:rPr>
              <a:t>那家公司</a:t>
            </a:r>
            <a:r>
              <a:rPr lang="en-US" altLang="zh-CN" sz="2800">
                <a:ea typeface="华文中宋" panose="02010600040101010101" charset="-122"/>
                <a:sym typeface="+mn-ea"/>
              </a:rPr>
              <a:t>20%</a:t>
            </a:r>
            <a:r>
              <a:rPr lang="zh-CN" altLang="en-US" sz="2800">
                <a:ea typeface="华文中宋" panose="02010600040101010101" charset="-122"/>
                <a:sym typeface="+mn-ea"/>
              </a:rPr>
              <a:t>的股份</a:t>
            </a:r>
            <a:endParaRPr lang="zh-CN" altLang="en-US" sz="2800">
              <a:ea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 Many young people feel they have a stake in society.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很多年轻人觉得他们与社会休戚相关。</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321425"/>
            <a:ext cx="7687310" cy="553085"/>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has a personal stake in the success of the play</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1917700"/>
            <a:ext cx="7294880" cy="521970"/>
          </a:xfrm>
          <a:prstGeom prst="rect">
            <a:avLst/>
          </a:prstGeom>
          <a:noFill/>
        </p:spPr>
        <p:txBody>
          <a:bodyPr wrap="square" rtlCol="0" anchor="t">
            <a:spAutoFit/>
          </a:bodyPr>
          <a:lstStyle/>
          <a:p>
            <a:r>
              <a:rPr lang="zh-CN" altLang="en-US" sz="2800">
                <a:ea typeface="华文中宋" panose="02010600040101010101" charset="-122"/>
              </a:rPr>
              <a:t>他把自己的拥护者召集起来准备斗争。  </a:t>
            </a:r>
            <a:endParaRPr lang="zh-CN" altLang="en-US" sz="2800">
              <a:ea typeface="华文中宋" panose="02010600040101010101" charset="-122"/>
            </a:endParaRPr>
          </a:p>
        </p:txBody>
      </p:sp>
      <p:cxnSp>
        <p:nvCxnSpPr>
          <p:cNvPr id="3145728" name="直接连接符 8"/>
          <p:cNvCxnSpPr/>
          <p:nvPr/>
        </p:nvCxnSpPr>
        <p:spPr>
          <a:xfrm flipV="1">
            <a:off x="119380" y="2854960"/>
            <a:ext cx="5904865"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813550"/>
            <a:ext cx="735901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828030"/>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这出戏成功与否对她个人有重大利害关系。</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191706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05410" y="2439670"/>
            <a:ext cx="611568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He rallied his own supporters for a fight.</a:t>
            </a:r>
            <a:endParaRPr lang="en-US" sz="2800"/>
          </a:p>
        </p:txBody>
      </p:sp>
      <p:sp>
        <p:nvSpPr>
          <p:cNvPr id="5" name="文本框 4"/>
          <p:cNvSpPr txBox="1"/>
          <p:nvPr/>
        </p:nvSpPr>
        <p:spPr>
          <a:xfrm>
            <a:off x="119380" y="5876290"/>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48602">
                                            <p:txEl>
                                              <p:pRg st="6" end="6"/>
                                            </p:txEl>
                                          </p:spTgt>
                                        </p:tgtEl>
                                        <p:attrNameLst>
                                          <p:attrName>style.visibility</p:attrName>
                                        </p:attrNameLst>
                                      </p:cBhvr>
                                      <p:to>
                                        <p:strVal val="visible"/>
                                      </p:to>
                                    </p:set>
                                    <p:animEffect transition="in" filter="wipe(down)">
                                      <p:cBhvr>
                                        <p:cTn id="33" dur="500"/>
                                        <p:tgtEl>
                                          <p:spTgt spid="1048602">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048602">
                                            <p:txEl>
                                              <p:pRg st="7" end="7"/>
                                            </p:txEl>
                                          </p:spTgt>
                                        </p:tgtEl>
                                        <p:attrNameLst>
                                          <p:attrName>style.visibility</p:attrName>
                                        </p:attrNameLst>
                                      </p:cBhvr>
                                      <p:to>
                                        <p:strVal val="visible"/>
                                      </p:to>
                                    </p:set>
                                    <p:animEffect transition="in" filter="wipe(down)">
                                      <p:cBhvr>
                                        <p:cTn id="36" dur="500"/>
                                        <p:tgtEl>
                                          <p:spTgt spid="104860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3145729"/>
                                        </p:tgtEl>
                                        <p:attrNameLst>
                                          <p:attrName>style.visibility</p:attrName>
                                        </p:attrNameLst>
                                      </p:cBhvr>
                                      <p:to>
                                        <p:strVal val="visible"/>
                                      </p:to>
                                    </p:set>
                                    <p:animEffect transition="in" filter="wipe(down)">
                                      <p:cBhvr>
                                        <p:cTn id="44" dur="500"/>
                                        <p:tgtEl>
                                          <p:spTgt spid="314572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48607"/>
                                        </p:tgtEl>
                                        <p:attrNameLst>
                                          <p:attrName>style.visibility</p:attrName>
                                        </p:attrNameLst>
                                      </p:cBhvr>
                                      <p:to>
                                        <p:strVal val="visible"/>
                                      </p:to>
                                    </p:set>
                                    <p:animEffect transition="in" filter="blinds(horizontal)">
                                      <p:cBhvr>
                                        <p:cTn id="52"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13054" y="2790189"/>
            <a:ext cx="11468101" cy="891540"/>
          </a:xfrm>
          <a:prstGeom prst="rect">
            <a:avLst/>
          </a:prstGeom>
          <a:ln w="12700">
            <a:miter lim="400000"/>
          </a:ln>
        </p:spPr>
        <p:txBody>
          <a:bodyPr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Tens of thousands of protesters have taken to the streets of Pakistan to protest against Imran Khan being removed as prime minister.</a:t>
            </a:r>
            <a:endParaRPr sz="26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91135" y="656590"/>
            <a:ext cx="11856085" cy="182816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23214" y="693419"/>
            <a:ext cx="11579226" cy="891540"/>
          </a:xfrm>
          <a:prstGeom prst="rect">
            <a:avLst/>
          </a:prstGeom>
          <a:ln w="12700">
            <a:miter lim="400000"/>
          </a:ln>
        </p:spPr>
        <p:txBody>
          <a:bodyPr lIns="45719" rIns="45719">
            <a:spAutoFit/>
          </a:bodyPr>
          <a:lstStyle/>
          <a:p>
            <a:pPr algn="l">
              <a:defRPr sz="2800">
                <a:latin typeface="Times New Roman" panose="02020603050405020304"/>
                <a:ea typeface="Times New Roman" panose="02020603050405020304"/>
                <a:cs typeface="Times New Roman" panose="02020603050405020304"/>
                <a:sym typeface="Times New Roman" panose="02020603050405020304"/>
              </a:defRPr>
            </a:pPr>
            <a:r>
              <a:rPr sz="2600"/>
              <a:t>Emmanuel Macron has urged voters to rally behind him for the second round of voting in the French presidential election in two weeks time. </a:t>
            </a:r>
            <a:endParaRPr sz="2600"/>
          </a:p>
        </p:txBody>
      </p:sp>
      <p:sp>
        <p:nvSpPr>
          <p:cNvPr id="294" name="文本框 11"/>
          <p:cNvSpPr txBox="1"/>
          <p:nvPr/>
        </p:nvSpPr>
        <p:spPr>
          <a:xfrm>
            <a:off x="360044" y="1638299"/>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15414" y="1710055"/>
            <a:ext cx="10487026" cy="423545"/>
          </a:xfrm>
          <a:prstGeom prst="rect">
            <a:avLst/>
          </a:prstGeom>
          <a:ln w="12700">
            <a:miter lim="400000"/>
          </a:ln>
        </p:spPr>
        <p:txBody>
          <a:bodyPr lIns="45719" rIns="45719">
            <a:spAutoFit/>
          </a:bodyPr>
          <a:lstStyle/>
          <a:p>
            <a:pPr algn="l">
              <a:lnSpc>
                <a:spcPct val="90000"/>
              </a:lnSpc>
              <a:spcBef>
                <a:spcPts val="1000"/>
              </a:spcBef>
            </a:pPr>
            <a:r>
              <a:rPr sz="2400">
                <a:latin typeface="华文中宋" panose="02010600040101010101" charset="-122"/>
                <a:ea typeface="华文中宋" panose="02010600040101010101" charset="-122"/>
                <a:cs typeface="华文中宋" panose="02010600040101010101" charset="-122"/>
              </a:rPr>
              <a:t>马克龙敦促选民在两周后为法国总统大选的第二轮投票团结起来支持他。 </a:t>
            </a:r>
            <a:endParaRPr sz="2400">
              <a:latin typeface="华文中宋" panose="02010600040101010101" charset="-122"/>
              <a:ea typeface="华文中宋" panose="02010600040101010101" charset="-122"/>
              <a:cs typeface="华文中宋" panose="02010600040101010101" charset="-122"/>
            </a:endParaRPr>
          </a:p>
        </p:txBody>
      </p:sp>
      <p:sp>
        <p:nvSpPr>
          <p:cNvPr id="296" name="文本框 1"/>
          <p:cNvSpPr txBox="1"/>
          <p:nvPr/>
        </p:nvSpPr>
        <p:spPr>
          <a:xfrm>
            <a:off x="360045" y="3790315"/>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18745" y="2637790"/>
            <a:ext cx="11928475" cy="192849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496060" y="3790315"/>
            <a:ext cx="10325735" cy="423545"/>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数以万计的抗议者走上巴基斯坦街头，抗议伊姆兰汗被</a:t>
            </a:r>
            <a:r>
              <a:rPr lang="zh-CN"/>
              <a:t>罢免总理一职</a:t>
            </a:r>
            <a:r>
              <a:t>。</a:t>
            </a:r>
          </a:p>
        </p:txBody>
      </p:sp>
      <p:sp>
        <p:nvSpPr>
          <p:cNvPr id="2" name="文本框 8"/>
          <p:cNvSpPr txBox="1"/>
          <p:nvPr/>
        </p:nvSpPr>
        <p:spPr>
          <a:xfrm>
            <a:off x="296544" y="4782819"/>
            <a:ext cx="11468101" cy="891540"/>
          </a:xfrm>
          <a:prstGeom prst="rect">
            <a:avLst/>
          </a:prstGeom>
          <a:ln w="12700">
            <a:miter lim="400000"/>
          </a:ln>
        </p:spPr>
        <p:txBody>
          <a:bodyPr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Last week, Mr. Musk revealed that he had taken a 9.2% stake in the platform, making him its biggest shareholder.</a:t>
            </a:r>
            <a:endParaRPr sz="2600"/>
          </a:p>
        </p:txBody>
      </p:sp>
      <p:sp>
        <p:nvSpPr>
          <p:cNvPr id="3" name="圆角矩形 3"/>
          <p:cNvSpPr/>
          <p:nvPr/>
        </p:nvSpPr>
        <p:spPr>
          <a:xfrm>
            <a:off x="102235" y="4702175"/>
            <a:ext cx="11897360" cy="1928495"/>
          </a:xfrm>
          <a:prstGeom prst="roundRect">
            <a:avLst>
              <a:gd name="adj" fmla="val 14620"/>
            </a:avLst>
          </a:prstGeom>
          <a:ln w="63500">
            <a:solidFill>
              <a:schemeClr val="accent3"/>
            </a:solidFill>
          </a:ln>
        </p:spPr>
        <p:txBody>
          <a:bodyPr lIns="0" tIns="0" rIns="0" bIns="0"/>
          <a:lstStyle/>
          <a:p/>
        </p:txBody>
      </p:sp>
      <p:sp>
        <p:nvSpPr>
          <p:cNvPr id="4" name="文本框 9"/>
          <p:cNvSpPr txBox="1"/>
          <p:nvPr/>
        </p:nvSpPr>
        <p:spPr>
          <a:xfrm>
            <a:off x="1336040" y="5854700"/>
            <a:ext cx="10568305" cy="423545"/>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上周，马斯克透露，他已持有该平台9.2%的股份，成为该平台最大</a:t>
            </a:r>
            <a:r>
              <a:rPr lang="zh-CN"/>
              <a:t>的</a:t>
            </a:r>
            <a:r>
              <a:t>股东。</a:t>
            </a:r>
          </a:p>
        </p:txBody>
      </p:sp>
      <p:sp>
        <p:nvSpPr>
          <p:cNvPr id="5" name="文本框 1"/>
          <p:cNvSpPr txBox="1"/>
          <p:nvPr/>
        </p:nvSpPr>
        <p:spPr>
          <a:xfrm>
            <a:off x="271780" y="585470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iterate type="el">
                                    <p:tmAbs val="0"/>
                                  </p:iterate>
                                  <p:childTnLst>
                                    <p:set>
                                      <p:cBhvr>
                                        <p:cTn id="16" dur="indefinite" fill="hold"/>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295" grpId="1" animBg="1" advAuto="0"/>
      <p:bldP spid="4"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07949"/>
            <a:ext cx="11497310" cy="89154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a:latin typeface="+mj-lt"/>
                <a:cs typeface="+mj-lt"/>
              </a:rPr>
              <a:t>1</a:t>
            </a:r>
            <a:r>
              <a:rPr>
                <a:latin typeface="+mj-lt"/>
                <a:cs typeface="+mj-lt"/>
              </a:rPr>
              <a:t>. </a:t>
            </a:r>
            <a:r>
              <a:rPr lang="en-US">
                <a:latin typeface="+mj-lt"/>
                <a:cs typeface="+mj-lt"/>
              </a:rPr>
              <a:t>Mice and humans, just imagine all they’ll see</a:t>
            </a:r>
            <a:endParaRPr>
              <a:latin typeface="+mj-lt"/>
              <a:cs typeface="+mj-lt"/>
            </a:endParaRPr>
          </a:p>
          <a:p>
            <a:pPr algn="ctr"/>
            <a:r>
              <a:t> </a:t>
            </a:r>
            <a:r>
              <a:rPr sz="2400"/>
              <a:t> </a:t>
            </a:r>
            <a:r>
              <a:rPr lang="zh-CN" altLang="en-US" sz="2400" b="1">
                <a:solidFill>
                  <a:schemeClr val="accent2"/>
                </a:solidFill>
                <a:latin typeface="微软雅黑" panose="020B0503020204020204" charset="-122"/>
                <a:ea typeface="微软雅黑" panose="020B0503020204020204" charset="-122"/>
                <a:cs typeface="Arial" panose="020B0604020202020204" pitchFamily="34" charset="0"/>
              </a:rPr>
              <a:t>老鼠和人类的大脑或在有视力前就能形成影像</a:t>
            </a:r>
            <a:endParaRPr lang="zh-CN" altLang="en-US" sz="24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100" name="图片 99"/>
          <p:cNvPicPr>
            <a:picLocks noChangeAspect="1"/>
          </p:cNvPicPr>
          <p:nvPr/>
        </p:nvPicPr>
        <p:blipFill>
          <a:blip r:embed="rId1"/>
          <a:stretch>
            <a:fillRect/>
          </a:stretch>
        </p:blipFill>
        <p:spPr>
          <a:xfrm>
            <a:off x="2405380" y="1052830"/>
            <a:ext cx="7381240" cy="5761990"/>
          </a:xfrm>
          <a:prstGeom prst="rect">
            <a:avLst/>
          </a:prstGeom>
          <a:noFill/>
          <a:ln w="9525">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1811020" y="33020"/>
            <a:ext cx="8421370"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（《国家地理》2022年4月刊 23页）</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135470" y="595084"/>
            <a:ext cx="11944351" cy="6339205"/>
          </a:xfrm>
          <a:prstGeom prst="rect">
            <a:avLst/>
          </a:prstGeom>
          <a:ln w="12700">
            <a:miter lim="400000"/>
          </a:ln>
        </p:spPr>
        <p:txBody>
          <a:bodyPr lIns="45719" rIns="45719">
            <a:spAutoFit/>
          </a:bodyPr>
          <a:lstStyle/>
          <a:p>
            <a:pPr>
              <a:defRPr sz="2700">
                <a:latin typeface="Times New Roman" panose="02020603050405020304"/>
                <a:ea typeface="Times New Roman" panose="02020603050405020304"/>
                <a:cs typeface="Times New Roman" panose="02020603050405020304"/>
                <a:sym typeface="Times New Roman" panose="02020603050405020304"/>
              </a:defRPr>
            </a:pPr>
            <a:r>
              <a:rPr sz="2900">
                <a:latin typeface="Times New Roman" panose="02020603050405020304" charset="0"/>
              </a:rPr>
              <a:t>     Have you ever had a dream so vivid that you nearly mistook it for real life? What if you actually did open your eyes to a world you’d </a:t>
            </a:r>
            <a:r>
              <a:rPr lang="en-US" altLang="zh-CN" sz="2900">
                <a:solidFill>
                  <a:srgbClr val="0000FF"/>
                </a:solidFill>
                <a:latin typeface="Times New Roman" panose="02020603050405020304" charset="0"/>
                <a:ea typeface="+mj-ea"/>
                <a:cs typeface="Times New Roman" panose="02020603050405020304" charset="0"/>
              </a:rPr>
              <a:t>envision</a:t>
            </a:r>
            <a:r>
              <a:rPr sz="2900">
                <a:latin typeface="Times New Roman" panose="02020603050405020304" charset="0"/>
              </a:rPr>
              <a:t>ed</a:t>
            </a:r>
            <a:r>
              <a:rPr lang="en-US" altLang="zh-CN" sz="2800">
                <a:solidFill>
                  <a:srgbClr val="0000FF"/>
                </a:solidFill>
                <a:latin typeface="Times New Roman" panose="02020603050405020304" charset="0"/>
                <a:ea typeface="+mj-ea"/>
                <a:cs typeface="Times New Roman" panose="02020603050405020304" charset="0"/>
              </a:rPr>
              <a:t> </a:t>
            </a:r>
            <a:r>
              <a:rPr sz="2900">
                <a:latin typeface="Times New Roman" panose="02020603050405020304" charset="0"/>
              </a:rPr>
              <a:t>with them </a:t>
            </a:r>
            <a:r>
              <a:rPr lang="en-US" sz="2900">
                <a:latin typeface="Times New Roman" panose="02020603050405020304" charset="0"/>
              </a:rPr>
              <a:t>______ (close)</a:t>
            </a:r>
            <a:r>
              <a:rPr sz="2900">
                <a:latin typeface="Times New Roman" panose="02020603050405020304" charset="0"/>
              </a:rPr>
              <a:t>? According to </a:t>
            </a:r>
            <a:r>
              <a:rPr lang="en-US" sz="2900">
                <a:latin typeface="Times New Roman" panose="02020603050405020304" charset="0"/>
              </a:rPr>
              <a:t>__</a:t>
            </a:r>
            <a:r>
              <a:rPr sz="2900">
                <a:latin typeface="Times New Roman" panose="02020603050405020304" charset="0"/>
              </a:rPr>
              <a:t> Yale University study, you may have—at birth. Researchers imaged the brains of newborn </a:t>
            </a:r>
            <a:r>
              <a:rPr lang="en-US" sz="2900">
                <a:latin typeface="Times New Roman" panose="02020603050405020304" charset="0"/>
              </a:rPr>
              <a:t>_____ (mouse) </a:t>
            </a:r>
            <a:r>
              <a:rPr sz="2900">
                <a:latin typeface="Times New Roman" panose="02020603050405020304" charset="0"/>
              </a:rPr>
              <a:t>and found that, in the few days before the animals’ eyes open, their still developing retinas simulate vision and dispatch informational waves. </a:t>
            </a:r>
            <a:r>
              <a:rPr lang="en-US" sz="2900">
                <a:latin typeface="Times New Roman" panose="02020603050405020304" charset="0"/>
              </a:rPr>
              <a:t>_________ (previous) </a:t>
            </a:r>
            <a:r>
              <a:rPr sz="2900">
                <a:latin typeface="Times New Roman" panose="02020603050405020304" charset="0"/>
              </a:rPr>
              <a:t>random in direction, these waves start flowing from a mouse’s temple toward </a:t>
            </a:r>
            <a:r>
              <a:rPr lang="en-US" sz="2900">
                <a:latin typeface="Times New Roman" panose="02020603050405020304" charset="0"/>
              </a:rPr>
              <a:t>___ (it) </a:t>
            </a:r>
            <a:r>
              <a:rPr sz="2900">
                <a:latin typeface="Times New Roman" panose="02020603050405020304" charset="0"/>
              </a:rPr>
              <a:t>nose—the same direction visual stimuli flow when a mouse is </a:t>
            </a:r>
            <a:r>
              <a:rPr lang="en-US" altLang="zh-CN" sz="2900">
                <a:solidFill>
                  <a:srgbClr val="0000FF"/>
                </a:solidFill>
                <a:latin typeface="Times New Roman" panose="02020603050405020304" charset="0"/>
                <a:ea typeface="+mj-ea"/>
                <a:cs typeface="Times New Roman" panose="02020603050405020304" charset="0"/>
              </a:rPr>
              <a:t>scurry</a:t>
            </a:r>
            <a:r>
              <a:rPr sz="2900">
                <a:latin typeface="Times New Roman" panose="02020603050405020304" charset="0"/>
              </a:rPr>
              <a:t>ing</a:t>
            </a:r>
            <a:r>
              <a:rPr lang="en-US" altLang="zh-CN" sz="2900">
                <a:solidFill>
                  <a:srgbClr val="0000FF"/>
                </a:solidFill>
                <a:latin typeface="Times New Roman" panose="02020603050405020304" charset="0"/>
                <a:ea typeface="+mj-ea"/>
                <a:cs typeface="Times New Roman" panose="02020603050405020304" charset="0"/>
              </a:rPr>
              <a:t> </a:t>
            </a:r>
            <a:r>
              <a:rPr sz="2900">
                <a:latin typeface="Times New Roman" panose="02020603050405020304" charset="0"/>
              </a:rPr>
              <a:t>forward. </a:t>
            </a:r>
            <a:r>
              <a:rPr lang="en-US" sz="2900">
                <a:latin typeface="Times New Roman" panose="02020603050405020304" charset="0"/>
              </a:rPr>
              <a:t>___</a:t>
            </a:r>
            <a:r>
              <a:rPr sz="2900">
                <a:solidFill>
                  <a:srgbClr val="FF0000"/>
                </a:solidFill>
                <a:latin typeface="Times New Roman" panose="02020603050405020304" charset="0"/>
              </a:rPr>
              <a:t> </a:t>
            </a:r>
            <a:r>
              <a:rPr sz="2900">
                <a:latin typeface="Times New Roman" panose="02020603050405020304" charset="0"/>
              </a:rPr>
              <a:t>lab director Michael Crair explains, this dreamlike state “allows a mouse to anticipate </a:t>
            </a:r>
            <a:r>
              <a:rPr lang="en-US" sz="2900">
                <a:latin typeface="Times New Roman" panose="02020603050405020304" charset="0"/>
              </a:rPr>
              <a:t>_____ </a:t>
            </a:r>
            <a:r>
              <a:rPr sz="2900">
                <a:latin typeface="Times New Roman" panose="02020603050405020304" charset="0"/>
              </a:rPr>
              <a:t>it will experience after opening its eyes,” </a:t>
            </a:r>
            <a:r>
              <a:rPr lang="en-US" sz="2900">
                <a:latin typeface="Times New Roman" panose="02020603050405020304" charset="0"/>
              </a:rPr>
              <a:t>________ (prepare)</a:t>
            </a:r>
            <a:r>
              <a:rPr sz="2900">
                <a:solidFill>
                  <a:srgbClr val="FF0000"/>
                </a:solidFill>
                <a:latin typeface="Times New Roman" panose="02020603050405020304" charset="0"/>
              </a:rPr>
              <a:t> </a:t>
            </a:r>
            <a:r>
              <a:rPr sz="2900">
                <a:latin typeface="Times New Roman" panose="02020603050405020304" charset="0"/>
              </a:rPr>
              <a:t>the animal to </a:t>
            </a:r>
            <a:r>
              <a:rPr lang="en-US" altLang="zh-CN" sz="2900">
                <a:solidFill>
                  <a:srgbClr val="0000FF"/>
                </a:solidFill>
                <a:latin typeface="Times New Roman" panose="02020603050405020304" charset="0"/>
                <a:ea typeface="+mj-ea"/>
                <a:cs typeface="Times New Roman" panose="02020603050405020304" charset="0"/>
              </a:rPr>
              <a:t>perceive </a:t>
            </a:r>
            <a:r>
              <a:rPr sz="2900">
                <a:latin typeface="Times New Roman" panose="02020603050405020304" charset="0"/>
              </a:rPr>
              <a:t>and navigate its surroundings. Human babies also exhibit some visual ability at birth—discerning objects, detecting motion. This </a:t>
            </a:r>
            <a:r>
              <a:rPr lang="en-US" sz="2900">
                <a:latin typeface="Times New Roman" panose="02020603050405020304" charset="0"/>
              </a:rPr>
              <a:t>_______ (suggest)</a:t>
            </a:r>
            <a:r>
              <a:rPr sz="2900">
                <a:latin typeface="Times New Roman" panose="02020603050405020304" charset="0"/>
              </a:rPr>
              <a:t>, as Crair says,  we are born capable of many of these behaviors, at least </a:t>
            </a:r>
            <a:r>
              <a:rPr lang="en-US" sz="2900">
                <a:latin typeface="Times New Roman" panose="02020603050405020304" charset="0"/>
              </a:rPr>
              <a:t>___ </a:t>
            </a:r>
            <a:r>
              <a:rPr lang="en-US" altLang="zh-CN" sz="2900">
                <a:solidFill>
                  <a:srgbClr val="0000FF"/>
                </a:solidFill>
                <a:latin typeface="Times New Roman" panose="02020603050405020304" charset="0"/>
                <a:ea typeface="+mj-ea"/>
                <a:cs typeface="Times New Roman" panose="02020603050405020304" charset="0"/>
              </a:rPr>
              <a:t>rudimentary </a:t>
            </a:r>
            <a:r>
              <a:rPr sz="2900">
                <a:latin typeface="Times New Roman" panose="02020603050405020304" charset="0"/>
              </a:rPr>
              <a:t>form.”</a:t>
            </a:r>
            <a:endParaRPr sz="2900">
              <a:latin typeface="Times New Roman" panose="02020603050405020304" charset="0"/>
            </a:endParaRPr>
          </a:p>
        </p:txBody>
      </p:sp>
      <p:sp>
        <p:nvSpPr>
          <p:cNvPr id="2" name="文本框 1"/>
          <p:cNvSpPr txBox="1"/>
          <p:nvPr/>
        </p:nvSpPr>
        <p:spPr>
          <a:xfrm>
            <a:off x="4726940" y="1485265"/>
            <a:ext cx="438150" cy="537210"/>
          </a:xfrm>
          <a:prstGeom prst="rect">
            <a:avLst/>
          </a:prstGeom>
          <a:noFill/>
        </p:spPr>
        <p:txBody>
          <a:bodyPr wrap="none" rtlCol="0" anchor="t">
            <a:spAutoFit/>
          </a:bodyPr>
          <a:p>
            <a:r>
              <a:rPr lang="zh-CN" altLang="en-US" sz="2900">
                <a:solidFill>
                  <a:srgbClr val="FF0000"/>
                </a:solidFill>
                <a:latin typeface="Times New Roman" panose="02020603050405020304" charset="0"/>
                <a:cs typeface="Times New Roman" panose="02020603050405020304" charset="0"/>
                <a:sym typeface="+mn-ea"/>
              </a:rPr>
              <a:t>a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20015" y="1484630"/>
            <a:ext cx="1123315"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closed</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392035" y="1917065"/>
            <a:ext cx="989965"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mice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608570" y="2781300"/>
            <a:ext cx="185039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Previously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1770" y="3717290"/>
            <a:ext cx="575945" cy="537210"/>
          </a:xfrm>
          <a:prstGeom prst="rect">
            <a:avLst/>
          </a:prstGeom>
          <a:noFill/>
        </p:spPr>
        <p:txBody>
          <a:bodyPr wrap="square" rtlCol="0" anchor="t">
            <a:spAutoFit/>
          </a:bodyPr>
          <a:p>
            <a:r>
              <a:rPr sz="2900">
                <a:solidFill>
                  <a:srgbClr val="FF0000"/>
                </a:solidFill>
                <a:latin typeface="Times New Roman" panose="02020603050405020304" charset="0"/>
                <a:sym typeface="+mn-ea"/>
              </a:rPr>
              <a:t>its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488440" y="4149090"/>
            <a:ext cx="592455" cy="537210"/>
          </a:xfrm>
          <a:prstGeom prst="rect">
            <a:avLst/>
          </a:prstGeom>
          <a:noFill/>
        </p:spPr>
        <p:txBody>
          <a:bodyPr wrap="none" rtlCol="0" anchor="t">
            <a:spAutoFit/>
          </a:bodyPr>
          <a:p>
            <a:r>
              <a:rPr lang="en-US" altLang="zh-CN" sz="2900">
                <a:solidFill>
                  <a:srgbClr val="FF0000"/>
                </a:solidFill>
                <a:latin typeface="Times New Roman" panose="02020603050405020304" charset="0"/>
                <a:cs typeface="Times New Roman" panose="02020603050405020304" charset="0"/>
                <a:sym typeface="+mn-ea"/>
              </a:rPr>
              <a:t>As</a:t>
            </a:r>
            <a:endParaRPr lang="en-US" altLang="zh-CN" sz="2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142615" y="4542790"/>
            <a:ext cx="99060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what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0200640" y="4581525"/>
            <a:ext cx="1593215"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preparing</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39470" y="5877560"/>
            <a:ext cx="143129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suggests</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927350" y="6320790"/>
            <a:ext cx="56134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in </a:t>
            </a:r>
            <a:endParaRPr lang="zh-CN" altLang="en-US" sz="2900">
              <a:solidFill>
                <a:srgbClr val="FF0000"/>
              </a:solidFill>
              <a:latin typeface="Times New Roman" panose="02020603050405020304" charset="0"/>
              <a:cs typeface="Times New Roman" panose="02020603050405020304" charset="0"/>
              <a:sym typeface="+mn-ea"/>
            </a:endParaRPr>
          </a:p>
        </p:txBody>
      </p:sp>
      <p:pic>
        <p:nvPicPr>
          <p:cNvPr id="4" name="图片 3"/>
          <p:cNvPicPr>
            <a:picLocks noChangeAspect="1"/>
          </p:cNvPicPr>
          <p:nvPr/>
        </p:nvPicPr>
        <p:blipFill>
          <a:blip r:embed="rId1"/>
          <a:stretch>
            <a:fillRect/>
          </a:stretch>
        </p:blipFill>
        <p:spPr>
          <a:xfrm>
            <a:off x="10775315" y="24765"/>
            <a:ext cx="1435735" cy="49847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P spid="11" grpId="0"/>
      <p:bldP spid="12" grpId="0"/>
      <p:bldP spid="13" grpId="0"/>
      <p:bldP spid="2" grpId="1"/>
      <p:bldP spid="3" grpId="1"/>
      <p:bldP spid="6" grpId="1"/>
      <p:bldP spid="7" grpId="1"/>
      <p:bldP spid="8" grpId="1"/>
      <p:bldP spid="9" grpId="1"/>
      <p:bldP spid="11" grpId="1"/>
      <p:bldP spid="12" grpId="1"/>
      <p:bldP spid="13"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1574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envision</a:t>
            </a:r>
            <a:r>
              <a:rPr lang="en-US" altLang="zh-CN" sz="2800">
                <a:latin typeface="Times New Roman" panose="02020603050405020304" charset="0"/>
                <a:ea typeface="华文中宋" panose="02010600040101010101" charset="-122"/>
                <a:cs typeface="Times New Roman" panose="02020603050405020304" charset="0"/>
                <a:sym typeface="+mn-ea"/>
              </a:rPr>
              <a:t>: to imagine what a situation will be like in the future, especially a situation you intend to work towards    </a:t>
            </a:r>
            <a:r>
              <a:rPr lang="zh-CN" altLang="en-US" sz="2800">
                <a:latin typeface="Times New Roman" panose="02020603050405020304" charset="0"/>
                <a:ea typeface="华文中宋" panose="02010600040101010101" charset="-122"/>
                <a:cs typeface="Times New Roman" panose="02020603050405020304" charset="0"/>
                <a:sym typeface="+mn-ea"/>
              </a:rPr>
              <a:t>展望；想象</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Most people do stop at this point, not envisioning that there is anything beyond.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大多数人确实都在这里停下，想象不到在这之外还会有些什么。</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scurry</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run</a:t>
            </a:r>
            <a:r>
              <a:rPr lang="en-US" sz="2800">
                <a:latin typeface="Times New Roman" panose="02020603050405020304" charset="0"/>
                <a:ea typeface="华文中宋" panose="02010600040101010101" charset="-122"/>
                <a:cs typeface="Times New Roman" panose="02020603050405020304" charset="0"/>
              </a:rPr>
              <a:t> with quick short steps   </a:t>
            </a:r>
            <a:r>
              <a:rPr lang="zh-CN" altLang="en-US" sz="2800">
                <a:latin typeface="Times New Roman" panose="02020603050405020304" charset="0"/>
                <a:ea typeface="华文中宋" panose="02010600040101010101" charset="-122"/>
                <a:cs typeface="Times New Roman" panose="02020603050405020304" charset="0"/>
                <a:sym typeface="+mn-ea"/>
              </a:rPr>
              <a:t>碎步疾跑</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The rats scurry around, searching for scraps of food in the rubbish.</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老鼠乱窜，在垃圾中寻找残羹剩饭</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8778875" cy="553085"/>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said goodbye and scurried back to work</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708910"/>
            <a:ext cx="725932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他们向往一个没有贫穷和疾病的平等社会</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9380" y="3717290"/>
            <a:ext cx="8712835"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795"/>
            <a:ext cx="656653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9992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756275"/>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她说声再见，然后扭头跑回去干活了。</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135" y="268605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80" y="3213100"/>
            <a:ext cx="1054608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They envision an equal society, free of poverty and disease</a:t>
            </a:r>
            <a:r>
              <a:t>.</a:t>
            </a:r>
          </a:p>
        </p:txBody>
      </p:sp>
      <p:sp>
        <p:nvSpPr>
          <p:cNvPr id="5" name="文本框 4"/>
          <p:cNvSpPr txBox="1"/>
          <p:nvPr/>
        </p:nvSpPr>
        <p:spPr>
          <a:xfrm>
            <a:off x="119380" y="580453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757555"/>
            <a:ext cx="12098655" cy="47701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perceive</a:t>
            </a:r>
            <a:r>
              <a:rPr lang="en-US" altLang="zh-CN" sz="2800">
                <a:latin typeface="Times New Roman" panose="02020603050405020304" charset="0"/>
                <a:ea typeface="华文中宋" panose="02010600040101010101" charset="-122"/>
                <a:cs typeface="Times New Roman" panose="02020603050405020304" charset="0"/>
                <a:sym typeface="+mn-ea"/>
              </a:rPr>
              <a:t>: to notice or become aware of sth    </a:t>
            </a:r>
            <a:r>
              <a:rPr lang="zh-CN" altLang="en-US" sz="2800">
                <a:latin typeface="Times New Roman" panose="02020603050405020304" charset="0"/>
                <a:ea typeface="华文中宋" panose="02010600040101010101" charset="-122"/>
                <a:cs typeface="Times New Roman" panose="02020603050405020304" charset="0"/>
                <a:sym typeface="+mn-ea"/>
              </a:rPr>
              <a:t>注意到；意识到；察觉到</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“Precisely what other problems do you perceive?” she asked.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Times New Roman" panose="02020603050405020304" charset="0"/>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你究竟还发现了什么问题</a:t>
            </a:r>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”她问道。</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 </a:t>
            </a:r>
            <a:r>
              <a:rPr lang="en-US" altLang="zh-CN" sz="2800">
                <a:solidFill>
                  <a:srgbClr val="3333FF"/>
                </a:solidFill>
                <a:latin typeface="Times New Roman" panose="02020603050405020304" charset="0"/>
                <a:cs typeface="Times New Roman" panose="02020603050405020304" charset="0"/>
              </a:rPr>
              <a:t>rudimentary</a:t>
            </a:r>
            <a:r>
              <a:rPr lang="en-US" altLang="zh-CN" sz="2800"/>
              <a:t>: </a:t>
            </a:r>
            <a:r>
              <a:rPr lang="en-US" sz="2800">
                <a:latin typeface="Times New Roman" panose="02020603050405020304" charset="0"/>
                <a:ea typeface="华文中宋" panose="02010600040101010101" charset="-122"/>
                <a:cs typeface="Times New Roman" panose="02020603050405020304" charset="0"/>
              </a:rPr>
              <a:t>dealing with only the most basic matters or ideas </a:t>
            </a:r>
            <a:r>
              <a:rPr lang="zh-CN" altLang="en-US" sz="2800">
                <a:latin typeface="Times New Roman" panose="02020603050405020304" charset="0"/>
                <a:ea typeface="华文中宋" panose="02010600040101010101" charset="-122"/>
                <a:cs typeface="Times New Roman" panose="02020603050405020304" charset="0"/>
                <a:sym typeface="+mn-ea"/>
              </a:rPr>
              <a:t>基础的；基本的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They cannot exercise the most rudimentary workers’ rights.</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他们</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无法</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行使最基本的工人权利</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06160"/>
            <a:ext cx="788797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were given only rudimentary training in the job.</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99920" y="2349500"/>
            <a:ext cx="458279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我注意到他举止有些变化</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9380" y="3428365"/>
            <a:ext cx="5544820" cy="279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98285"/>
            <a:ext cx="786257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1901190" y="5612765"/>
            <a:ext cx="5765165" cy="521970"/>
          </a:xfrm>
          <a:prstGeom prst="rect">
            <a:avLst/>
          </a:prstGeom>
          <a:noFill/>
        </p:spPr>
        <p:txBody>
          <a:bodyPr wrap="square" rtlCol="0" anchor="t">
            <a:spAutoFit/>
          </a:bodyPr>
          <a:p>
            <a:pPr algn="l"/>
            <a:r>
              <a:rPr lang="zh-CN" altLang="en-US" sz="2800">
                <a:ea typeface="华文中宋" panose="02010600040101010101" charset="-122"/>
                <a:sym typeface="+mn-ea"/>
              </a:rPr>
              <a:t>他们仅仅受到过基本的职业训练。</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201930" y="234950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79" y="2910042"/>
            <a:ext cx="8260797" cy="553085"/>
          </a:xfrm>
          <a:prstGeom prst="rect">
            <a:avLst/>
          </a:prstGeom>
          <a:ln w="12700">
            <a:miter lim="400000"/>
          </a:ln>
        </p:spPr>
        <p:txBody>
          <a:bodyPr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I perceived a change in his behaviour</a:t>
            </a:r>
            <a:r>
              <a:t>.</a:t>
            </a:r>
          </a:p>
        </p:txBody>
      </p:sp>
      <p:sp>
        <p:nvSpPr>
          <p:cNvPr id="5" name="文本框 4"/>
          <p:cNvSpPr txBox="1"/>
          <p:nvPr/>
        </p:nvSpPr>
        <p:spPr>
          <a:xfrm>
            <a:off x="191135" y="566039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0" y="0"/>
            <a:ext cx="189992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0" y="0"/>
            <a:ext cx="2003425" cy="521970"/>
          </a:xfrm>
          <a:prstGeom prst="rect">
            <a:avLst/>
          </a:prstGeom>
          <a:solidFill>
            <a:schemeClr val="accent6"/>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长难句分析</a:t>
            </a:r>
            <a:endParaRPr kumimoji="1" lang="zh-CN" sz="2800" b="1" dirty="0">
              <a:solidFill>
                <a:schemeClr val="lt1"/>
              </a:solidFill>
              <a:latin typeface="微软雅黑" panose="020B0503020204020204" charset="-122"/>
              <a:ea typeface="微软雅黑" panose="020B0503020204020204" charset="-122"/>
            </a:endParaRPr>
          </a:p>
        </p:txBody>
      </p:sp>
      <p:sp>
        <p:nvSpPr>
          <p:cNvPr id="7" name="圆角矩形 6"/>
          <p:cNvSpPr/>
          <p:nvPr/>
        </p:nvSpPr>
        <p:spPr>
          <a:xfrm>
            <a:off x="246380" y="937260"/>
            <a:ext cx="11484610" cy="354330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407670" y="5301615"/>
            <a:ext cx="967740" cy="521970"/>
          </a:xfrm>
          <a:prstGeom prst="rect">
            <a:avLst/>
          </a:prstGeom>
          <a:solidFill>
            <a:srgbClr val="0070C0"/>
          </a:solidFill>
        </p:spPr>
        <p:txBody>
          <a:bodyPr wrap="square" rtlCol="0">
            <a:spAutoFit/>
          </a:bodyPr>
          <a:p>
            <a:r>
              <a:rPr kumimoji="1" lang="zh-CN" altLang="en-US" sz="2800" b="1" dirty="0">
                <a:solidFill>
                  <a:schemeClr val="lt1"/>
                </a:solidFill>
                <a:latin typeface="微软雅黑" panose="020B0503020204020204" charset="-122"/>
                <a:ea typeface="微软雅黑" panose="020B0503020204020204" charset="-122"/>
              </a:rPr>
              <a:t>翻译</a:t>
            </a:r>
            <a:endParaRPr kumimoji="1" lang="zh-CN" altLang="en-US" sz="2800" b="1" dirty="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487805" y="4849495"/>
            <a:ext cx="10459720" cy="1383665"/>
          </a:xfrm>
          <a:prstGeom prst="rect">
            <a:avLst/>
          </a:prstGeom>
          <a:noFill/>
        </p:spPr>
        <p:txBody>
          <a:bodyPr wrap="square" rtlCol="0">
            <a:spAutoFit/>
          </a:bodyPr>
          <a:p>
            <a:pPr algn="l">
              <a:buClrTx/>
              <a:buSzTx/>
              <a:buFontTx/>
            </a:pPr>
            <a:r>
              <a:rPr sz="2800">
                <a:latin typeface="华文中宋" panose="02010600040101010101" charset="-122"/>
                <a:ea typeface="华文中宋" panose="02010600040101010101" charset="-122"/>
                <a:cs typeface="华文中宋" panose="02010600040101010101" charset="-122"/>
              </a:rPr>
              <a:t>正如实验室主任迈克尔</a:t>
            </a:r>
            <a:r>
              <a:rPr lang="en-US" sz="2800">
                <a:latin typeface="华文中宋" panose="02010600040101010101" charset="-122"/>
                <a:ea typeface="华文中宋" panose="02010600040101010101" charset="-122"/>
                <a:cs typeface="华文中宋" panose="02010600040101010101" charset="-122"/>
              </a:rPr>
              <a:t>·</a:t>
            </a:r>
            <a:r>
              <a:rPr sz="2800">
                <a:latin typeface="华文中宋" panose="02010600040101010101" charset="-122"/>
                <a:ea typeface="华文中宋" panose="02010600040101010101" charset="-122"/>
                <a:cs typeface="华文中宋" panose="02010600040101010101" charset="-122"/>
              </a:rPr>
              <a:t>克莱尔解释的那样，这种</a:t>
            </a:r>
            <a:r>
              <a:rPr lang="zh-CN" sz="2800">
                <a:latin typeface="华文中宋" panose="02010600040101010101" charset="-122"/>
                <a:ea typeface="华文中宋" panose="02010600040101010101" charset="-122"/>
                <a:cs typeface="华文中宋" panose="02010600040101010101" charset="-122"/>
              </a:rPr>
              <a:t>梦境</a:t>
            </a:r>
            <a:r>
              <a:rPr sz="2800">
                <a:latin typeface="华文中宋" panose="02010600040101010101" charset="-122"/>
                <a:ea typeface="华文中宋" panose="02010600040101010101" charset="-122"/>
                <a:cs typeface="华文中宋" panose="02010600040101010101" charset="-122"/>
              </a:rPr>
              <a:t>般的状态“让老鼠</a:t>
            </a:r>
            <a:r>
              <a:rPr lang="zh-CN" sz="2800">
                <a:latin typeface="华文中宋" panose="02010600040101010101" charset="-122"/>
                <a:ea typeface="华文中宋" panose="02010600040101010101" charset="-122"/>
                <a:cs typeface="华文中宋" panose="02010600040101010101" charset="-122"/>
              </a:rPr>
              <a:t>能够</a:t>
            </a:r>
            <a:r>
              <a:rPr sz="2800">
                <a:latin typeface="华文中宋" panose="02010600040101010101" charset="-122"/>
                <a:ea typeface="华文中宋" panose="02010600040101010101" charset="-122"/>
                <a:cs typeface="华文中宋" panose="02010600040101010101" charset="-122"/>
              </a:rPr>
              <a:t>预测它</a:t>
            </a:r>
            <a:r>
              <a:rPr lang="zh-CN" sz="2800">
                <a:latin typeface="华文中宋" panose="02010600040101010101" charset="-122"/>
                <a:ea typeface="华文中宋" panose="02010600040101010101" charset="-122"/>
                <a:cs typeface="华文中宋" panose="02010600040101010101" charset="-122"/>
              </a:rPr>
              <a:t>在</a:t>
            </a:r>
            <a:r>
              <a:rPr sz="2800">
                <a:latin typeface="华文中宋" panose="02010600040101010101" charset="-122"/>
                <a:ea typeface="华文中宋" panose="02010600040101010101" charset="-122"/>
                <a:cs typeface="华文中宋" panose="02010600040101010101" charset="-122"/>
                <a:sym typeface="+mn-ea"/>
              </a:rPr>
              <a:t>睁开眼睛后</a:t>
            </a:r>
            <a:r>
              <a:rPr sz="2800">
                <a:latin typeface="华文中宋" panose="02010600040101010101" charset="-122"/>
                <a:ea typeface="华文中宋" panose="02010600040101010101" charset="-122"/>
                <a:cs typeface="华文中宋" panose="02010600040101010101" charset="-122"/>
              </a:rPr>
              <a:t>会经历什么”，</a:t>
            </a:r>
            <a:r>
              <a:rPr lang="zh-CN" sz="2800">
                <a:latin typeface="华文中宋" panose="02010600040101010101" charset="-122"/>
                <a:ea typeface="华文中宋" panose="02010600040101010101" charset="-122"/>
                <a:cs typeface="华文中宋" panose="02010600040101010101" charset="-122"/>
              </a:rPr>
              <a:t>从而</a:t>
            </a:r>
            <a:r>
              <a:rPr sz="2800">
                <a:latin typeface="华文中宋" panose="02010600040101010101" charset="-122"/>
                <a:ea typeface="华文中宋" panose="02010600040101010101" charset="-122"/>
                <a:cs typeface="华文中宋" panose="02010600040101010101" charset="-122"/>
              </a:rPr>
              <a:t>让动物准备好感知和</a:t>
            </a:r>
            <a:r>
              <a:rPr lang="zh-CN" sz="2800">
                <a:latin typeface="华文中宋" panose="02010600040101010101" charset="-122"/>
                <a:ea typeface="华文中宋" panose="02010600040101010101" charset="-122"/>
                <a:cs typeface="华文中宋" panose="02010600040101010101" charset="-122"/>
              </a:rPr>
              <a:t>应对周边环境</a:t>
            </a:r>
            <a:r>
              <a:rPr sz="28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rPr>
              <a:t> </a:t>
            </a:r>
            <a:endParaRPr sz="2800">
              <a:latin typeface="华文中宋" panose="02010600040101010101" charset="-122"/>
              <a:ea typeface="华文中宋" panose="02010600040101010101" charset="-122"/>
            </a:endParaRPr>
          </a:p>
        </p:txBody>
      </p:sp>
      <p:sp>
        <p:nvSpPr>
          <p:cNvPr id="11" name="文本框 10"/>
          <p:cNvSpPr txBox="1"/>
          <p:nvPr/>
        </p:nvSpPr>
        <p:spPr>
          <a:xfrm>
            <a:off x="3072130" y="3644265"/>
            <a:ext cx="4402455" cy="521970"/>
          </a:xfrm>
          <a:prstGeom prst="rect">
            <a:avLst/>
          </a:prstGeom>
          <a:noFill/>
        </p:spPr>
        <p:txBody>
          <a:bodyPr wrap="squar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现在分词短语作结果状语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5" name="文本框 4"/>
          <p:cNvSpPr txBox="1"/>
          <p:nvPr/>
        </p:nvSpPr>
        <p:spPr>
          <a:xfrm>
            <a:off x="440055" y="1051560"/>
            <a:ext cx="11751945" cy="3199765"/>
          </a:xfrm>
          <a:prstGeom prst="rect">
            <a:avLst/>
          </a:prstGeom>
          <a:noFill/>
        </p:spPr>
        <p:txBody>
          <a:bodyPr wrap="square">
            <a:spAutoFit/>
          </a:bodyPr>
          <a:p>
            <a:pPr algn="l"/>
            <a:r>
              <a:rPr sz="3000" b="0" i="0">
                <a:solidFill>
                  <a:schemeClr val="accent2"/>
                </a:solidFill>
                <a:effectLst/>
                <a:latin typeface="Times New Roman" panose="02020603050405020304" charset="0"/>
                <a:cs typeface="Times New Roman" panose="02020603050405020304" charset="0"/>
              </a:rPr>
              <a:t>As lab director Michael Crair explains</a:t>
            </a:r>
            <a:r>
              <a:rPr sz="3000" b="0" i="0">
                <a:effectLst/>
                <a:latin typeface="Times New Roman" panose="02020603050405020304" charset="0"/>
                <a:cs typeface="Times New Roman" panose="02020603050405020304" charset="0"/>
              </a:rPr>
              <a:t>, this dreamlike state “allows a mouse to anticipate </a:t>
            </a:r>
            <a:r>
              <a:rPr sz="3000" b="0" i="0">
                <a:solidFill>
                  <a:schemeClr val="accent6">
                    <a:lumMod val="75000"/>
                  </a:schemeClr>
                </a:solidFill>
                <a:effectLst/>
                <a:latin typeface="Times New Roman" panose="02020603050405020304" charset="0"/>
                <a:cs typeface="Times New Roman" panose="02020603050405020304" charset="0"/>
              </a:rPr>
              <a:t>what it will experience after opening its eyes</a:t>
            </a:r>
            <a:r>
              <a:rPr sz="3000" b="0" i="0">
                <a:effectLst/>
                <a:latin typeface="Times New Roman" panose="02020603050405020304" charset="0"/>
                <a:cs typeface="Times New Roman" panose="02020603050405020304" charset="0"/>
              </a:rPr>
              <a:t>,” </a:t>
            </a:r>
            <a:r>
              <a:rPr sz="3000" b="0" i="0">
                <a:gradFill>
                  <a:gsLst>
                    <a:gs pos="0">
                      <a:srgbClr val="7B32B2"/>
                    </a:gs>
                    <a:gs pos="100000">
                      <a:srgbClr val="401A5D"/>
                    </a:gs>
                  </a:gsLst>
                  <a:lin scaled="0"/>
                </a:gradFill>
                <a:effectLst/>
                <a:latin typeface="Times New Roman" panose="02020603050405020304" charset="0"/>
                <a:cs typeface="Times New Roman" panose="02020603050405020304" charset="0"/>
              </a:rPr>
              <a:t>preparing the animal to perceive and navigate its surroundings</a:t>
            </a:r>
            <a:r>
              <a:rPr sz="3000" b="0" i="0">
                <a:effectLst/>
                <a:latin typeface="Times New Roman" panose="02020603050405020304" charset="0"/>
                <a:cs typeface="Times New Roman" panose="02020603050405020304" charset="0"/>
              </a:rPr>
              <a:t>.</a:t>
            </a:r>
            <a:endParaRPr lang="en-US" altLang="zh-CN" sz="2800" b="0" i="0" dirty="0">
              <a:effectLst/>
              <a:latin typeface="华文中宋" panose="02010600040101010101" charset="-122"/>
              <a:ea typeface="华文中宋" panose="02010600040101010101" charset="-122"/>
              <a:cs typeface="宋体" panose="02010600030101010101" pitchFamily="2" charset="-122"/>
            </a:endParaRPr>
          </a:p>
          <a:p>
            <a:pPr algn="l"/>
            <a:r>
              <a:rPr lang="en-US" altLang="zh-CN" sz="2800" b="0" i="0" dirty="0">
                <a:effectLst/>
                <a:latin typeface="华文中宋" panose="02010600040101010101" charset="-122"/>
                <a:ea typeface="华文中宋" panose="02010600040101010101" charset="-122"/>
                <a:cs typeface="宋体" panose="02010600030101010101" pitchFamily="2" charset="-122"/>
              </a:rPr>
              <a:t>分析：本句是一个</a:t>
            </a:r>
            <a:r>
              <a:rPr lang="zh-CN" altLang="en-US" sz="2800" b="0" i="0" dirty="0">
                <a:effectLst/>
                <a:latin typeface="华文中宋" panose="02010600040101010101" charset="-122"/>
                <a:ea typeface="华文中宋" panose="02010600040101010101" charset="-122"/>
                <a:cs typeface="宋体" panose="02010600030101010101" pitchFamily="2" charset="-122"/>
              </a:rPr>
              <a:t>复合句，</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a:latin typeface="Times New Roman" panose="02020603050405020304" charset="0"/>
                <a:cs typeface="Times New Roman" panose="02020603050405020304" charset="0"/>
                <a:sym typeface="+mn-ea"/>
              </a:rPr>
              <a:t>As lab director Michael Crair explains</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what it will experience after opening its eyes</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a:t>
            </a:r>
            <a:r>
              <a:rPr lang="en-US" altLang="zh-CN" sz="2800" b="0" i="0" dirty="0">
                <a:effectLst/>
                <a:latin typeface="华文中宋" panose="02010600040101010101" charset="-122"/>
                <a:ea typeface="华文中宋" panose="02010600040101010101" charset="-122"/>
                <a:cs typeface="宋体" panose="02010600030101010101" pitchFamily="2" charset="-122"/>
              </a:rPr>
              <a:t>______</a:t>
            </a:r>
            <a:r>
              <a:rPr lang="zh-CN" altLang="en-US"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b="0" i="0" dirty="0">
                <a:effectLst/>
                <a:latin typeface="Times New Roman" panose="02020603050405020304" charset="0"/>
                <a:ea typeface="华文中宋" panose="02010600040101010101" charset="-122"/>
                <a:cs typeface="Times New Roman" panose="02020603050405020304" charset="0"/>
              </a:rPr>
              <a:t>preparing the animal to perceive and navigate its surroundings</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zh-CN" altLang="en-US" sz="2800" b="0" i="0" dirty="0">
                <a:effectLst/>
                <a:latin typeface="华文中宋" panose="02010600040101010101" charset="-122"/>
                <a:ea typeface="华文中宋" panose="02010600040101010101" charset="-122"/>
                <a:cs typeface="宋体" panose="02010600030101010101" pitchFamily="2" charset="-122"/>
              </a:rPr>
              <a:t>是</a:t>
            </a:r>
            <a:r>
              <a:rPr lang="en-US" altLang="zh-CN" sz="2800" b="0" i="0" dirty="0">
                <a:effectLst/>
                <a:latin typeface="华文中宋" panose="02010600040101010101" charset="-122"/>
                <a:ea typeface="华文中宋" panose="02010600040101010101" charset="-122"/>
                <a:cs typeface="宋体" panose="02010600030101010101" pitchFamily="2" charset="-122"/>
              </a:rPr>
              <a:t>_____</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endParaRPr lang="zh-CN" altLang="en-US" sz="2800" dirty="0">
              <a:latin typeface="华文中宋" panose="02010600040101010101" charset="-122"/>
              <a:ea typeface="华文中宋" panose="02010600040101010101" charset="-122"/>
              <a:cs typeface="宋体" panose="02010600030101010101" pitchFamily="2" charset="-122"/>
              <a:sym typeface="+mn-ea"/>
            </a:endParaRPr>
          </a:p>
        </p:txBody>
      </p:sp>
      <p:sp>
        <p:nvSpPr>
          <p:cNvPr id="6" name="文本框 5"/>
          <p:cNvSpPr txBox="1"/>
          <p:nvPr/>
        </p:nvSpPr>
        <p:spPr>
          <a:xfrm>
            <a:off x="550545" y="2853055"/>
            <a:ext cx="4391025" cy="521970"/>
          </a:xfrm>
          <a:prstGeom prst="rect">
            <a:avLst/>
          </a:prstGeom>
          <a:noFill/>
        </p:spPr>
        <p:txBody>
          <a:bodyPr wrap="none" rtlCol="0" anchor="t">
            <a:spAutoFit/>
          </a:bodyPr>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as</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引导的非限制性定语从句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14" name="文本框 13"/>
          <p:cNvSpPr txBox="1"/>
          <p:nvPr/>
        </p:nvSpPr>
        <p:spPr>
          <a:xfrm>
            <a:off x="1918970" y="3285490"/>
            <a:ext cx="1605280" cy="521970"/>
          </a:xfrm>
          <a:prstGeom prst="rect">
            <a:avLst/>
          </a:prstGeom>
          <a:noFill/>
        </p:spPr>
        <p:txBody>
          <a:bodyPr wrap="non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宾语从句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1" animBg="1"/>
      <p:bldP spid="11" grpId="0"/>
      <p:bldP spid="11" grpId="1"/>
      <p:bldP spid="6"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61950" y="4003040"/>
            <a:ext cx="11662410" cy="1291590"/>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lang="en-US" sz="2600"/>
              <a:t>P</a:t>
            </a:r>
            <a:r>
              <a:rPr sz="2600"/>
              <a:t>revious</a:t>
            </a:r>
            <a:r>
              <a:rPr lang="en-US" sz="2600"/>
              <a:t>ly</a:t>
            </a:r>
            <a:r>
              <a:rPr sz="2600"/>
              <a:t> random in direction, these waves start flowing from a mouse’s temple toward it</a:t>
            </a:r>
            <a:r>
              <a:rPr lang="en-US" sz="2600"/>
              <a:t>s</a:t>
            </a:r>
            <a:r>
              <a:rPr sz="2600"/>
              <a:t> nose—the same direction visual stimuli flow when a mouse is scurrying forward.</a:t>
            </a:r>
            <a:endParaRPr sz="26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8275" y="1437005"/>
            <a:ext cx="11856085" cy="196913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407034" y="1483994"/>
            <a:ext cx="11579226" cy="891540"/>
          </a:xfrm>
          <a:prstGeom prst="rect">
            <a:avLst/>
          </a:prstGeom>
          <a:ln w="12700">
            <a:miter lim="400000"/>
          </a:ln>
        </p:spPr>
        <p:txBody>
          <a:bodyPr lIns="45719" rIns="45719">
            <a:spAutoFit/>
          </a:bodyPr>
          <a:lstStyle/>
          <a:p>
            <a:pPr algn="l">
              <a:defRPr sz="2800">
                <a:latin typeface="Times New Roman" panose="02020603050405020304"/>
                <a:ea typeface="Times New Roman" panose="02020603050405020304"/>
                <a:cs typeface="Times New Roman" panose="02020603050405020304"/>
                <a:sym typeface="Times New Roman" panose="02020603050405020304"/>
              </a:defRPr>
            </a:pPr>
            <a:r>
              <a:rPr sz="2600"/>
              <a:t>Have you ever had a dream so vivid that you nearly mistook it for real life?</a:t>
            </a:r>
            <a:r>
              <a:rPr lang="en-US" sz="2600"/>
              <a:t> </a:t>
            </a:r>
            <a:r>
              <a:rPr sz="2600">
                <a:latin typeface="Times New Roman" panose="02020603050405020304" charset="0"/>
                <a:sym typeface="+mn-ea"/>
              </a:rPr>
              <a:t>What if </a:t>
            </a:r>
            <a:r>
              <a:rPr sz="2600">
                <a:sym typeface="+mn-ea"/>
              </a:rPr>
              <a:t>you actually did open your eyes to a world you’d envisioned with them</a:t>
            </a:r>
            <a:r>
              <a:rPr lang="en-US" sz="2600">
                <a:sym typeface="+mn-ea"/>
              </a:rPr>
              <a:t> cl</a:t>
            </a:r>
            <a:r>
              <a:rPr sz="2600">
                <a:sym typeface="+mn-ea"/>
              </a:rPr>
              <a:t>ose</a:t>
            </a:r>
            <a:r>
              <a:rPr lang="en-US" sz="2600">
                <a:sym typeface="+mn-ea"/>
              </a:rPr>
              <a:t>d</a:t>
            </a:r>
            <a:r>
              <a:rPr sz="2600">
                <a:sym typeface="+mn-ea"/>
              </a:rPr>
              <a:t>?</a:t>
            </a:r>
            <a:r>
              <a:rPr sz="2600"/>
              <a:t> </a:t>
            </a:r>
            <a:endParaRPr sz="2600"/>
          </a:p>
        </p:txBody>
      </p:sp>
      <p:sp>
        <p:nvSpPr>
          <p:cNvPr id="294" name="文本框 11"/>
          <p:cNvSpPr txBox="1"/>
          <p:nvPr/>
        </p:nvSpPr>
        <p:spPr>
          <a:xfrm>
            <a:off x="360044" y="2635884"/>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15414" y="2492375"/>
            <a:ext cx="10487026" cy="769620"/>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你有没有做过如此</a:t>
            </a:r>
            <a:r>
              <a:rPr lang="zh-CN"/>
              <a:t>逼真的</a:t>
            </a:r>
            <a:r>
              <a:t>梦，以至于你几乎把它误认为是现实生活</a:t>
            </a:r>
            <a:r>
              <a:rPr lang="zh-CN"/>
              <a:t>？</a:t>
            </a:r>
            <a:r>
              <a:t>如果你睁开眼睛</a:t>
            </a:r>
            <a:r>
              <a:rPr lang="zh-CN"/>
              <a:t>真的</a:t>
            </a:r>
            <a:r>
              <a:t>看到了一个你想象中的世界</a:t>
            </a:r>
            <a:r>
              <a:rPr lang="zh-CN"/>
              <a:t>，那</a:t>
            </a:r>
            <a:r>
              <a:rPr lang="zh-CN" altLang="en-US"/>
              <a:t>又会怎么样</a:t>
            </a:r>
            <a:r>
              <a:t>？</a:t>
            </a:r>
            <a:r>
              <a:rPr sz="2500"/>
              <a:t> </a:t>
            </a:r>
            <a:endParaRPr sz="2500"/>
          </a:p>
        </p:txBody>
      </p:sp>
      <p:sp>
        <p:nvSpPr>
          <p:cNvPr id="296" name="文本框 1"/>
          <p:cNvSpPr txBox="1"/>
          <p:nvPr/>
        </p:nvSpPr>
        <p:spPr>
          <a:xfrm>
            <a:off x="351155" y="537337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68275" y="3877945"/>
            <a:ext cx="11856085" cy="222567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504315" y="5229225"/>
            <a:ext cx="10325735" cy="755650"/>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t>之前方向随机的</a:t>
            </a:r>
            <a:r>
              <a:t>这些</a:t>
            </a:r>
            <a:r>
              <a:rPr lang="zh-CN"/>
              <a:t>脑电波</a:t>
            </a:r>
            <a:r>
              <a:t>开始从老鼠的太阳穴流向</a:t>
            </a:r>
            <a:r>
              <a:rPr lang="zh-CN"/>
              <a:t>它的</a:t>
            </a:r>
            <a:r>
              <a:t>鼻子——</a:t>
            </a:r>
            <a:r>
              <a:rPr lang="zh-CN"/>
              <a:t>这种方向与</a:t>
            </a:r>
            <a:r>
              <a:t>老鼠向前奔跑时，视觉刺激</a:t>
            </a:r>
            <a:r>
              <a:rPr lang="zh-CN"/>
              <a:t>的</a:t>
            </a:r>
            <a:r>
              <a:t>流向相同。</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29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2011" r="9411" b="45074"/>
          <a:stretch>
            <a:fillRect/>
          </a:stretch>
        </p:blipFill>
        <p:spPr>
          <a:xfrm>
            <a:off x="2693489" y="1130300"/>
            <a:ext cx="6805022" cy="5040000"/>
          </a:xfrm>
          <a:prstGeom prst="rect">
            <a:avLst/>
          </a:prstGeom>
        </p:spPr>
      </p:pic>
      <p:pic>
        <p:nvPicPr>
          <p:cNvPr id="6" name="图片 5"/>
          <p:cNvPicPr>
            <a:picLocks noChangeAspect="1"/>
          </p:cNvPicPr>
          <p:nvPr/>
        </p:nvPicPr>
        <p:blipFill>
          <a:blip r:embed="rId2"/>
          <a:stretch>
            <a:fillRect/>
          </a:stretch>
        </p:blipFill>
        <p:spPr>
          <a:xfrm>
            <a:off x="3189605" y="2044700"/>
            <a:ext cx="1573463" cy="288000"/>
          </a:xfrm>
          <a:prstGeom prst="rect">
            <a:avLst/>
          </a:prstGeom>
        </p:spPr>
      </p:pic>
      <p:sp>
        <p:nvSpPr>
          <p:cNvPr id="7" name="文本框 6"/>
          <p:cNvSpPr txBox="1"/>
          <p:nvPr/>
        </p:nvSpPr>
        <p:spPr>
          <a:xfrm>
            <a:off x="2638425" y="92075"/>
            <a:ext cx="6915150" cy="953135"/>
          </a:xfrm>
          <a:prstGeom prst="rect">
            <a:avLst/>
          </a:prstGeom>
          <a:noFill/>
        </p:spPr>
        <p:txBody>
          <a:bodyPr wrap="square" rtlCol="0" anchor="t">
            <a:spAutoFit/>
          </a:bodyPr>
          <a:p>
            <a:pPr algn="ctr"/>
            <a:r>
              <a:rPr lang="en-US" altLang="zh-CN" sz="2800" b="1">
                <a:latin typeface="微软雅黑" panose="020B0503020204020204" charset="-122"/>
                <a:ea typeface="微软雅黑" panose="020B0503020204020204" charset="-122"/>
              </a:rPr>
              <a:t>2. </a:t>
            </a:r>
            <a:r>
              <a:rPr lang="zh-CN" altLang="en-US" sz="2800" b="1" i="1">
                <a:latin typeface="微软雅黑" panose="020B0503020204020204" charset="-122"/>
                <a:ea typeface="微软雅黑" panose="020B0503020204020204" charset="-122"/>
              </a:rPr>
              <a:t>OlliOlli World</a:t>
            </a:r>
            <a:endParaRPr lang="zh-CN" altLang="en-US" sz="2800" b="1">
              <a:latin typeface="微软雅黑" panose="020B0503020204020204" charset="-122"/>
              <a:ea typeface="微软雅黑" panose="020B0503020204020204" charset="-122"/>
            </a:endParaRPr>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《奥力奥力世界》</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
        <p:nvSpPr>
          <p:cNvPr id="8" name="文本框 7"/>
          <p:cNvSpPr txBox="1"/>
          <p:nvPr/>
        </p:nvSpPr>
        <p:spPr>
          <a:xfrm>
            <a:off x="1485583" y="6155690"/>
            <a:ext cx="9220835" cy="64516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Don some daft sunglasses and become a</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wizard</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with this off-kilter skating game that</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also one of</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the best action-platformers in years</a:t>
            </a:r>
            <a:endParaRPr lang="zh-CN" altLang="en-US">
              <a:latin typeface="Times New Roman" panose="02020603050405020304" charset="0"/>
              <a:cs typeface="Times New Roman" panose="02020603050405020304" charset="0"/>
            </a:endParaRPr>
          </a:p>
        </p:txBody>
      </p:sp>
      <p:sp>
        <p:nvSpPr>
          <p:cNvPr id="9" name="文本框 8"/>
          <p:cNvSpPr txBox="1"/>
          <p:nvPr/>
        </p:nvSpPr>
        <p:spPr>
          <a:xfrm>
            <a:off x="0" y="0"/>
            <a:ext cx="2931160" cy="398780"/>
          </a:xfrm>
          <a:prstGeom prst="rect">
            <a:avLst/>
          </a:prstGeom>
          <a:noFill/>
        </p:spPr>
        <p:txBody>
          <a:bodyPr wrap="square" rtlCol="0" anchor="t">
            <a:spAutoFit/>
          </a:bodyPr>
          <a:p>
            <a:pPr defTabSz="914400">
              <a:tabLst>
                <a:tab pos="984885" algn="l"/>
              </a:tabLst>
            </a:pPr>
            <a:r>
              <a:rPr lang="zh-CN" altLang="en-US" sz="2000" b="1"/>
              <a:t>创新滑板动作平台游戏</a:t>
            </a:r>
            <a:endParaRPr lang="zh-CN" altLang="en-US" sz="2000" b="1"/>
          </a:p>
        </p:txBody>
      </p:sp>
    </p:spTree>
  </p:cSld>
  <p:clrMapOvr>
    <a:masterClrMapping/>
  </p:clrMapOvr>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PLACING_PICTURE_USER_VIEWPORT" val="{&quot;height&quot;:7545,&quot;width&quot;:11220}"/>
</p:tagLst>
</file>

<file path=ppt/tags/tag5.xml><?xml version="1.0" encoding="utf-8"?>
<p:tagLst xmlns:p="http://schemas.openxmlformats.org/presentationml/2006/main">
  <p:tag name="KSO_WM_MEDIACOVER_FLAG" val="1"/>
  <p:tag name="KSO_WM_UNIT_MEDIACOVER_BTN_STATE" val="1"/>
  <p:tag name="KSO_WM_UNIT_MEDIACOVER_BTNRECT" val="8119*4552*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14925</Words>
  <Application>WPS 演示</Application>
  <PresentationFormat/>
  <Paragraphs>431</Paragraphs>
  <Slides>26</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26</vt:i4>
      </vt:variant>
    </vt:vector>
  </HeadingPairs>
  <TitlesOfParts>
    <vt:vector size="44" baseType="lpstr">
      <vt:lpstr>Arial</vt:lpstr>
      <vt:lpstr>宋体</vt:lpstr>
      <vt:lpstr>Wingdings</vt:lpstr>
      <vt:lpstr>Calibri</vt:lpstr>
      <vt:lpstr>Arial</vt:lpstr>
      <vt:lpstr>Trebuchet MS</vt:lpstr>
      <vt:lpstr>Helvetica</vt:lpstr>
      <vt:lpstr>微软雅黑</vt:lpstr>
      <vt:lpstr>Times New Roman</vt:lpstr>
      <vt:lpstr>Times New Roman</vt:lpstr>
      <vt:lpstr>华文中宋</vt:lpstr>
      <vt:lpstr>Wingdings</vt:lpstr>
      <vt:lpstr>Arial Unicode MS</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87</cp:revision>
  <dcterms:created xsi:type="dcterms:W3CDTF">2022-04-05T02:15:00Z</dcterms:created>
  <dcterms:modified xsi:type="dcterms:W3CDTF">2022-04-22T06:00:18Z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7F92732E1A84432BA7A31F36BD35411F</vt:lpwstr>
  </property>
  <property fmtid="{D5CDD505-2E9C-101B-9397-08002B2CF9AE}" pid="3" name="KSOProductBuildVer">
    <vt:lpwstr>2052-11.8.2.8411</vt:lpwstr>
  </property>
</Properties>
</file>