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2"/>
  </p:handoutMasterIdLst>
  <p:sldIdLst>
    <p:sldId id="794" r:id="rId3"/>
    <p:sldId id="470" r:id="rId4"/>
    <p:sldId id="719" r:id="rId6"/>
    <p:sldId id="653" r:id="rId7"/>
    <p:sldId id="770" r:id="rId8"/>
    <p:sldId id="650" r:id="rId9"/>
    <p:sldId id="688" r:id="rId10"/>
    <p:sldId id="649" r:id="rId11"/>
    <p:sldId id="689" r:id="rId12"/>
    <p:sldId id="672" r:id="rId13"/>
    <p:sldId id="711" r:id="rId14"/>
    <p:sldId id="690" r:id="rId15"/>
    <p:sldId id="691" r:id="rId16"/>
    <p:sldId id="658" r:id="rId17"/>
    <p:sldId id="742" r:id="rId18"/>
    <p:sldId id="715" r:id="rId19"/>
    <p:sldId id="712" r:id="rId20"/>
    <p:sldId id="716" r:id="rId21"/>
    <p:sldId id="746" r:id="rId22"/>
    <p:sldId id="744" r:id="rId23"/>
    <p:sldId id="747" r:id="rId24"/>
    <p:sldId id="748" r:id="rId25"/>
    <p:sldId id="743" r:id="rId26"/>
    <p:sldId id="760" r:id="rId27"/>
    <p:sldId id="717" r:id="rId28"/>
    <p:sldId id="765" r:id="rId29"/>
    <p:sldId id="766" r:id="rId30"/>
    <p:sldId id="767"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DAE"/>
    <a:srgbClr val="FFFF00"/>
    <a:srgbClr val="F79191"/>
    <a:srgbClr val="B2C59B"/>
    <a:srgbClr val="7DA953"/>
    <a:srgbClr val="A1C385"/>
    <a:srgbClr val="80AB51"/>
    <a:srgbClr val="FF9900"/>
    <a:srgbClr val="FAEC96"/>
    <a:srgbClr val="F7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8" autoAdjust="0"/>
    <p:restoredTop sz="94660"/>
  </p:normalViewPr>
  <p:slideViewPr>
    <p:cSldViewPr snapToGrid="0">
      <p:cViewPr>
        <p:scale>
          <a:sx n="66" d="100"/>
          <a:sy n="66" d="100"/>
        </p:scale>
        <p:origin x="318" y="48"/>
      </p:cViewPr>
      <p:guideLst>
        <p:guide orient="horz" pos="218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48694"/>
            <a:ext cx="2286000" cy="400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10224"/>
            <a:ext cx="12192000" cy="747776"/>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06"/>
            <a:ext cx="12192000" cy="975360"/>
          </a:xfrm>
          <a:prstGeom prst="rect">
            <a:avLst/>
          </a:prstGeom>
        </p:spPr>
      </p:pic>
      <p:pic>
        <p:nvPicPr>
          <p:cNvPr id="7" name="图片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39535"/>
            <a:ext cx="917272" cy="74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56D116-4496-4438-86C2-94E8D94463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127C9B-1E37-483F-8E21-B0E31A06B91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矩形 11"/>
          <p:cNvSpPr/>
          <p:nvPr userDrawn="1"/>
        </p:nvSpPr>
        <p:spPr>
          <a:xfrm>
            <a:off x="9000" y="-37927"/>
            <a:ext cx="12260409" cy="6895927"/>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2" name="标题 1"/>
          <p:cNvSpPr>
            <a:spLocks noGrp="1"/>
          </p:cNvSpPr>
          <p:nvPr>
            <p:ph type="title"/>
          </p:nvPr>
        </p:nvSpPr>
        <p:spPr>
          <a:xfrm>
            <a:off x="831933" y="1709739"/>
            <a:ext cx="10516635"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933" y="4589464"/>
            <a:ext cx="105166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83" y="6356351"/>
            <a:ext cx="2743471" cy="365125"/>
          </a:xfrm>
        </p:spPr>
        <p:txBody>
          <a:bodyPr/>
          <a:lstStyle/>
          <a:p>
            <a:endParaRPr lang="zh-CN" altLang="en-US"/>
          </a:p>
        </p:txBody>
      </p:sp>
      <p:sp>
        <p:nvSpPr>
          <p:cNvPr id="5" name="页脚占位符 4"/>
          <p:cNvSpPr>
            <a:spLocks noGrp="1"/>
          </p:cNvSpPr>
          <p:nvPr>
            <p:ph type="ftr" sz="quarter" idx="11"/>
          </p:nvPr>
        </p:nvSpPr>
        <p:spPr>
          <a:xfrm>
            <a:off x="4038999" y="6356351"/>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1"/>
            <a:ext cx="2743471" cy="365125"/>
          </a:xfrm>
        </p:spPr>
        <p:txBody>
          <a:bodyPr/>
          <a:lstStyle/>
          <a:p>
            <a:fld id="{33FDB54E-4ED4-4AFB-AE18-BBD35708A48A}" type="slidenum">
              <a:rPr lang="zh-CN" altLang="en-US" smtClean="0"/>
            </a:fld>
            <a:endParaRPr lang="zh-CN" altLang="en-US"/>
          </a:p>
        </p:txBody>
      </p:sp>
      <p:sp>
        <p:nvSpPr>
          <p:cNvPr id="11" name="灯片编号占位符 5"/>
          <p:cNvSpPr txBox="1"/>
          <p:nvPr userDrawn="1"/>
        </p:nvSpPr>
        <p:spPr>
          <a:xfrm>
            <a:off x="8611448" y="6356351"/>
            <a:ext cx="2743471"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FDB54E-4ED4-4AFB-AE18-BBD35708A48A}" type="slidenum">
              <a:rPr lang="zh-CN" altLang="en-US" sz="1600" smtClean="0"/>
            </a:fld>
            <a:endParaRPr lang="zh-CN" altLang="en-US" sz="1600"/>
          </a:p>
        </p:txBody>
      </p:sp>
    </p:spTree>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6.png"/><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KSO_TEMPLATE" hidden="1"/>
          <p:cNvSpPr/>
          <p:nvPr userDrawn="1">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23.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23.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6.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1.xml"/><Relationship Id="rId11" Type="http://schemas.openxmlformats.org/officeDocument/2006/relationships/slideLayout" Target="../slideLayouts/slideLayout3.xml"/><Relationship Id="rId10" Type="http://schemas.openxmlformats.org/officeDocument/2006/relationships/image" Target="../media/image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image" Target="../media/image4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3.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4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hyperlink" Target="http://chinanews.sina.com/cul/2004/1014/2053232816.html" TargetMode="Externa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3.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23.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5.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3.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7.x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5244"/>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1" name="矩形 10"/>
          <p:cNvSpPr/>
          <p:nvPr/>
        </p:nvSpPr>
        <p:spPr>
          <a:xfrm>
            <a:off x="337820" y="265430"/>
            <a:ext cx="4585970"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5 </a:t>
            </a:r>
            <a:r>
              <a:rPr lang="zh-CN" altLang="en-US" sz="2800">
                <a:solidFill>
                  <a:schemeClr val="tx1"/>
                </a:solidFill>
                <a:latin typeface="Times New Roman" panose="02020603050405020304" charset="0"/>
                <a:cs typeface="Times New Roman" panose="02020603050405020304" charset="0"/>
                <a:sym typeface="+mn-ea"/>
              </a:rPr>
              <a:t>:</a:t>
            </a:r>
            <a:r>
              <a:rPr lang="en-US" altLang="zh-CN" sz="2800">
                <a:solidFill>
                  <a:schemeClr val="tx1"/>
                </a:solidFill>
                <a:latin typeface="Times New Roman" panose="02020603050405020304" charset="0"/>
                <a:cs typeface="Times New Roman" panose="02020603050405020304" charset="0"/>
                <a:sym typeface="+mn-ea"/>
              </a:rPr>
              <a:t>Enjoy a poem:DREAM</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338455" y="997585"/>
            <a:ext cx="4314825" cy="483108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rPr>
              <a:t>D</a:t>
            </a:r>
            <a:r>
              <a:rPr lang="en-US" altLang="zh-CN" sz="2800">
                <a:latin typeface="Times New Roman" panose="02020603050405020304" charset="0"/>
                <a:cs typeface="Times New Roman" panose="02020603050405020304" charset="0"/>
              </a:rPr>
              <a:t>REAM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Hold fast to dreams</a:t>
            </a:r>
            <a:r>
              <a:rPr lang="en-US" altLang="zh-CN"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For if dreams die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Life is a broken-winged bird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That cannot fly.</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Hold fast to dreams</a:t>
            </a:r>
            <a:r>
              <a:rPr lang="en-US" altLang="zh-CN"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For when dreams go</a:t>
            </a:r>
            <a:r>
              <a:rPr lang="en-US" altLang="zh-CN"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Life is a barren field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Frozen with snow.</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by Langston Hughes</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4923790" y="1336040"/>
            <a:ext cx="4138295" cy="4492625"/>
          </a:xfrm>
          <a:prstGeom prst="rect">
            <a:avLst/>
          </a:prstGeom>
          <a:noFill/>
        </p:spPr>
        <p:txBody>
          <a:bodyPr wrap="square" rtlCol="0">
            <a:spAutoFit/>
          </a:bodyPr>
          <a:p>
            <a:pPr algn="ctr"/>
            <a:r>
              <a:rPr lang="zh-CN" altLang="en-US" sz="2800"/>
              <a:t>梦想</a:t>
            </a:r>
            <a:endParaRPr lang="zh-CN" altLang="en-US" sz="2800"/>
          </a:p>
          <a:p>
            <a:pPr algn="ctr"/>
            <a:endParaRPr lang="zh-CN" altLang="en-US"/>
          </a:p>
          <a:p>
            <a:r>
              <a:rPr lang="zh-CN" altLang="en-US" sz="2400">
                <a:latin typeface="宋体" panose="02010600030101010101" pitchFamily="2" charset="-122"/>
                <a:ea typeface="宋体" panose="02010600030101010101" pitchFamily="2" charset="-122"/>
                <a:cs typeface="宋体" panose="02010600030101010101" pitchFamily="2" charset="-122"/>
              </a:rPr>
              <a:t>紧紧抓住梦想，</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梦想若是消亡，</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生命就像鸟儿折了翅膀，</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再也不能飞翔。</a:t>
            </a:r>
            <a:endParaRPr lang="zh-CN" altLang="en-US" sz="2400">
              <a:latin typeface="宋体" panose="02010600030101010101" pitchFamily="2" charset="-122"/>
              <a:ea typeface="宋体" panose="02010600030101010101" pitchFamily="2" charset="-122"/>
              <a:cs typeface="宋体" panose="02010600030101010101" pitchFamily="2" charset="-122"/>
            </a:endParaRPr>
          </a:p>
          <a:p>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紧紧抓住梦想，</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梦想若是消丧，</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生命就像贫瘠的荒野，</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雪覆冰封，万物不再生长。</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en-US" altLang="zh-CN" sz="2400">
                <a:latin typeface="宋体" panose="02010600030101010101" pitchFamily="2" charset="-122"/>
                <a:ea typeface="宋体" panose="02010600030101010101" pitchFamily="2" charset="-122"/>
                <a:cs typeface="宋体" panose="02010600030101010101" pitchFamily="2" charset="-122"/>
              </a:rPr>
              <a:t>      ---兰斯顿·休斯</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337820" y="265430"/>
            <a:ext cx="4921885" cy="521970"/>
          </a:xfrm>
          <a:prstGeom prst="rect">
            <a:avLst/>
          </a:prstGeom>
          <a:solidFill>
            <a:schemeClr val="accent1"/>
          </a:solidFill>
          <a:ln w="28575">
            <a:solidFill>
              <a:srgbClr val="FFC000"/>
            </a:solidFill>
          </a:ln>
        </p:spPr>
        <p:txBody>
          <a:bodyPr vert="horz" wrap="square" numCol="1" spcCol="0" rtlCol="0" fromWordArt="0" anchor="t" anchorCtr="0" forceAA="0" compatLnSpc="0">
            <a:spAutoFit/>
          </a:bodyPr>
          <a:p>
            <a:pPr lvl="0" algn="ctr">
              <a:buClrTx/>
              <a:buSzTx/>
              <a:buFontTx/>
            </a:pPr>
            <a:r>
              <a:rPr lang="en-US" altLang="zh-CN" sz="2800">
                <a:latin typeface="Times New Roman" panose="02020603050405020304" charset="0"/>
                <a:cs typeface="Times New Roman" panose="02020603050405020304" charset="0"/>
                <a:sym typeface="+mn-ea"/>
              </a:rPr>
              <a:t>Underline the rhyming words   </a:t>
            </a:r>
            <a:endParaRPr lang="en-US" altLang="zh-CN" sz="2800">
              <a:latin typeface="Times New Roman" panose="02020603050405020304" charset="0"/>
              <a:cs typeface="Times New Roman" panose="02020603050405020304" charset="0"/>
              <a:sym typeface="+mn-ea"/>
            </a:endParaRPr>
          </a:p>
        </p:txBody>
      </p:sp>
      <p:cxnSp>
        <p:nvCxnSpPr>
          <p:cNvPr id="14" name="直接连接符 13"/>
          <p:cNvCxnSpPr/>
          <p:nvPr/>
        </p:nvCxnSpPr>
        <p:spPr>
          <a:xfrm>
            <a:off x="2370455" y="2294255"/>
            <a:ext cx="521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44395" y="3214370"/>
            <a:ext cx="521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235200" y="5292725"/>
            <a:ext cx="747395" cy="107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891790" y="4454525"/>
            <a:ext cx="52133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82595" y="1845945"/>
            <a:ext cx="954405" cy="521970"/>
          </a:xfrm>
          <a:prstGeom prst="rect">
            <a:avLst/>
          </a:prstGeom>
          <a:noFill/>
        </p:spPr>
        <p:txBody>
          <a:bodyPr wrap="square" rtlCol="0">
            <a:spAutoFit/>
          </a:bodyPr>
          <a:p>
            <a:r>
              <a:rPr lang="en-US" altLang="zh-CN"/>
              <a:t>[</a:t>
            </a:r>
            <a:r>
              <a:rPr lang="en-US" altLang="zh-CN" sz="2800">
                <a:latin typeface="Times New Roman" panose="02020603050405020304" charset="0"/>
                <a:cs typeface="Times New Roman" panose="02020603050405020304" charset="0"/>
              </a:rPr>
              <a:t>d</a:t>
            </a:r>
            <a:r>
              <a:rPr lang="en-US" altLang="zh-CN" sz="2800">
                <a:solidFill>
                  <a:srgbClr val="FF0000"/>
                </a:solidFill>
                <a:latin typeface="Times New Roman" panose="02020603050405020304" charset="0"/>
                <a:cs typeface="Times New Roman" panose="02020603050405020304" charset="0"/>
              </a:rPr>
              <a:t>ai</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2675255" y="2692400"/>
            <a:ext cx="95440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[fl</a:t>
            </a:r>
            <a:r>
              <a:rPr lang="en-US" altLang="zh-CN" sz="2800">
                <a:solidFill>
                  <a:srgbClr val="FF0000"/>
                </a:solidFill>
                <a:latin typeface="Times New Roman" panose="02020603050405020304" charset="0"/>
                <a:cs typeface="Times New Roman" panose="02020603050405020304" charset="0"/>
              </a:rPr>
              <a:t>ai</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20" name="文本框 19"/>
          <p:cNvSpPr txBox="1"/>
          <p:nvPr/>
        </p:nvSpPr>
        <p:spPr>
          <a:xfrm>
            <a:off x="3413125" y="4026535"/>
            <a:ext cx="95440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[g</a:t>
            </a:r>
            <a:r>
              <a:rPr lang="en-US" altLang="zh-CN" sz="2800">
                <a:solidFill>
                  <a:srgbClr val="0070C0"/>
                </a:solidFill>
                <a:latin typeface="Times New Roman" panose="02020603050405020304" charset="0"/>
                <a:cs typeface="Times New Roman" panose="02020603050405020304" charset="0"/>
              </a:rPr>
              <a:t>əʊ</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21" name="文本框 20"/>
          <p:cNvSpPr txBox="1"/>
          <p:nvPr/>
        </p:nvSpPr>
        <p:spPr>
          <a:xfrm>
            <a:off x="3101975" y="4781550"/>
            <a:ext cx="119888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[sn</a:t>
            </a:r>
            <a:r>
              <a:rPr lang="en-US" altLang="zh-CN" sz="2800">
                <a:solidFill>
                  <a:srgbClr val="0070C0"/>
                </a:solidFill>
                <a:latin typeface="Times New Roman" panose="02020603050405020304" charset="0"/>
                <a:cs typeface="Times New Roman" panose="02020603050405020304" charset="0"/>
              </a:rPr>
              <a:t>əʊ</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pic>
        <p:nvPicPr>
          <p:cNvPr id="2" name="Dream">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7934325" y="55245"/>
            <a:ext cx="881380" cy="732155"/>
          </a:xfrm>
          <a:prstGeom prst="rect">
            <a:avLst/>
          </a:prstGeom>
          <a:solidFill>
            <a:srgbClr val="00B0F0"/>
          </a:solidFill>
        </p:spPr>
      </p:pic>
      <p:sp>
        <p:nvSpPr>
          <p:cNvPr id="3" name="文本框 2"/>
          <p:cNvSpPr txBox="1"/>
          <p:nvPr/>
        </p:nvSpPr>
        <p:spPr>
          <a:xfrm>
            <a:off x="5300345" y="265430"/>
            <a:ext cx="3539490" cy="521970"/>
          </a:xfrm>
          <a:prstGeom prst="rect">
            <a:avLst/>
          </a:prstGeom>
          <a:gradFill>
            <a:gsLst>
              <a:gs pos="19000">
                <a:srgbClr val="FFB9B9"/>
              </a:gs>
              <a:gs pos="64000">
                <a:srgbClr val="FF8F8E"/>
              </a:gs>
              <a:gs pos="44000">
                <a:srgbClr val="FE9E9F"/>
              </a:gs>
              <a:gs pos="84000">
                <a:srgbClr val="FF7373"/>
              </a:gs>
            </a:gsLst>
            <a:lin scaled="1"/>
          </a:gradFill>
          <a:ln w="28575">
            <a:solidFill>
              <a:srgbClr val="FFC000"/>
            </a:solidFill>
          </a:ln>
        </p:spPr>
        <p:txBody>
          <a:bodyPr wrap="square" rtlCol="0">
            <a:spAutoFit/>
          </a:bodyPr>
          <a:p>
            <a:pPr algn="ctr"/>
            <a:r>
              <a:rPr lang="en-US" altLang="zh-CN" sz="2800">
                <a:latin typeface="Times New Roman" panose="02020603050405020304" charset="0"/>
                <a:cs typeface="Times New Roman" panose="02020603050405020304" charset="0"/>
              </a:rPr>
              <a:t>Translate the poem</a:t>
            </a:r>
            <a:endParaRPr lang="en-US" altLang="zh-CN" sz="2800">
              <a:latin typeface="Times New Roman" panose="02020603050405020304" charset="0"/>
              <a:cs typeface="Times New Roman" panose="02020603050405020304" charset="0"/>
            </a:endParaRPr>
          </a:p>
        </p:txBody>
      </p:sp>
      <p:pic>
        <p:nvPicPr>
          <p:cNvPr id="22" name="图片 21" descr="放飞梦想"/>
          <p:cNvPicPr>
            <a:picLocks noChangeAspect="1"/>
          </p:cNvPicPr>
          <p:nvPr/>
        </p:nvPicPr>
        <p:blipFill>
          <a:blip r:embed="rId7"/>
          <a:stretch>
            <a:fillRect/>
          </a:stretch>
        </p:blipFill>
        <p:spPr>
          <a:xfrm rot="21360000">
            <a:off x="8540115" y="4105910"/>
            <a:ext cx="3397885" cy="2637155"/>
          </a:xfrm>
          <a:prstGeom prst="rect">
            <a:avLst/>
          </a:prstGeom>
        </p:spPr>
      </p:pic>
      <p:pic>
        <p:nvPicPr>
          <p:cNvPr id="24" name="图片 23" descr="月亮女孩"/>
          <p:cNvPicPr>
            <a:picLocks noChangeAspect="1"/>
          </p:cNvPicPr>
          <p:nvPr/>
        </p:nvPicPr>
        <p:blipFill>
          <a:blip r:embed="rId8"/>
          <a:srcRect r="6086"/>
          <a:stretch>
            <a:fillRect/>
          </a:stretch>
        </p:blipFill>
        <p:spPr>
          <a:xfrm>
            <a:off x="9062085" y="480695"/>
            <a:ext cx="2964180" cy="3123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amond(in)">
                                      <p:cBhvr>
                                        <p:cTn id="27" dur="2000"/>
                                        <p:tgtEl>
                                          <p:spTgt spid="14"/>
                                        </p:tgtEl>
                                      </p:cBhvr>
                                    </p:animEffect>
                                  </p:childTnLst>
                                </p:cTn>
                              </p:par>
                              <p:par>
                                <p:cTn id="28" presetID="8"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amond(in)">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amond(in)">
                                      <p:cBhvr>
                                        <p:cTn id="35" dur="2000"/>
                                        <p:tgtEl>
                                          <p:spTgt spid="1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amond(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amond(in)">
                                      <p:cBhvr>
                                        <p:cTn id="43" dur="2000"/>
                                        <p:tgtEl>
                                          <p:spTgt spid="17"/>
                                        </p:tgtEl>
                                      </p:cBhvr>
                                    </p:animEffect>
                                  </p:childTnLst>
                                </p:cTn>
                              </p:par>
                              <p:par>
                                <p:cTn id="44" presetID="8" presetClass="entr" presetSubtype="1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diamond(in)">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amond(in)">
                                      <p:cBhvr>
                                        <p:cTn id="51" dur="2000"/>
                                        <p:tgtEl>
                                          <p:spTgt spid="20"/>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amond(in)">
                                      <p:cBhvr>
                                        <p:cTn id="5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bldLvl="0" animBg="1"/>
      <p:bldP spid="13" grpId="1" animBg="1"/>
      <p:bldP spid="18" grpId="0"/>
      <p:bldP spid="19" grpId="0"/>
      <p:bldP spid="18" grpId="1"/>
      <p:bldP spid="19" grpId="1"/>
      <p:bldP spid="20" grpId="0"/>
      <p:bldP spid="21" grpId="0"/>
      <p:bldP spid="20" grpId="1"/>
      <p:bldP spid="21" grpId="1"/>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12" name="图片 11" descr="蝴蝶舞"/>
          <p:cNvPicPr>
            <a:picLocks noChangeAspect="1"/>
          </p:cNvPicPr>
          <p:nvPr/>
        </p:nvPicPr>
        <p:blipFill>
          <a:blip r:embed="rId4"/>
          <a:stretch>
            <a:fillRect/>
          </a:stretch>
        </p:blipFill>
        <p:spPr>
          <a:xfrm>
            <a:off x="150495" y="2605405"/>
            <a:ext cx="1910715" cy="4157345"/>
          </a:xfrm>
          <a:prstGeom prst="rect">
            <a:avLst/>
          </a:prstGeom>
        </p:spPr>
      </p:pic>
      <p:sp>
        <p:nvSpPr>
          <p:cNvPr id="24" name="文本框 23"/>
          <p:cNvSpPr txBox="1"/>
          <p:nvPr/>
        </p:nvSpPr>
        <p:spPr>
          <a:xfrm>
            <a:off x="2061210" y="921385"/>
            <a:ext cx="9062720" cy="3538220"/>
          </a:xfrm>
          <a:prstGeom prst="rect">
            <a:avLst/>
          </a:prstGeom>
          <a:noFill/>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1. What rhetorical device does the poet use?</a:t>
            </a:r>
            <a:endParaRPr lang="en-US" altLang="zh-CN" sz="2800">
              <a:latin typeface="Times New Roman" panose="02020603050405020304" charset="0"/>
              <a:cs typeface="Times New Roman" panose="02020603050405020304" charset="0"/>
              <a:sym typeface="+mn-ea"/>
            </a:endParaRPr>
          </a:p>
          <a:p>
            <a:pPr lvl="0" algn="l">
              <a:buClrTx/>
              <a:buSzTx/>
              <a:buFontTx/>
            </a:pPr>
            <a:r>
              <a:rPr lang="en-US" altLang="zh-CN" sz="2800">
                <a:latin typeface="Times New Roman" panose="02020603050405020304" charset="0"/>
                <a:cs typeface="Times New Roman" panose="02020603050405020304" charset="0"/>
              </a:rPr>
              <a:t>    A. Hyperbole                 B. Metaphors and repetition     </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    C. Similes                      D.Personification</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2. What does the author compare the life without dreams to?</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    A. A flying bird and a dreamy wilderness</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    B. A </a:t>
            </a:r>
            <a:r>
              <a:rPr lang="en-US" altLang="zh-CN" sz="2800">
                <a:latin typeface="Times New Roman" panose="02020603050405020304" charset="0"/>
                <a:cs typeface="Times New Roman" panose="02020603050405020304" charset="0"/>
                <a:sym typeface="+mn-ea"/>
              </a:rPr>
              <a:t>singing bird and </a:t>
            </a:r>
            <a:r>
              <a:rPr lang="en-US" altLang="zh-CN" sz="2800">
                <a:latin typeface="Times New Roman" panose="02020603050405020304" charset="0"/>
                <a:cs typeface="Times New Roman" panose="02020603050405020304" charset="0"/>
              </a:rPr>
              <a:t>barren field  .</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    C. A broken bird and frozen sonw.</a:t>
            </a:r>
            <a:endParaRPr lang="en-US" altLang="zh-CN" sz="2800">
              <a:latin typeface="Times New Roman" panose="02020603050405020304" charset="0"/>
              <a:cs typeface="Times New Roman" panose="02020603050405020304" charset="0"/>
            </a:endParaRPr>
          </a:p>
          <a:p>
            <a:pPr lvl="0" algn="l">
              <a:buClrTx/>
              <a:buSzTx/>
              <a:buFontTx/>
            </a:pPr>
            <a:r>
              <a:rPr lang="en-US" altLang="zh-CN" sz="2800">
                <a:latin typeface="Times New Roman" panose="02020603050405020304" charset="0"/>
                <a:cs typeface="Times New Roman" panose="02020603050405020304" charset="0"/>
              </a:rPr>
              <a:t>    D. A bird with a broken wing and frozen wilderness.</a:t>
            </a:r>
            <a:endParaRPr lang="en-US" altLang="zh-CN" sz="2800">
              <a:latin typeface="Times New Roman" panose="02020603050405020304" charset="0"/>
              <a:cs typeface="Times New Roman" panose="02020603050405020304" charset="0"/>
            </a:endParaRPr>
          </a:p>
        </p:txBody>
      </p:sp>
      <p:sp>
        <p:nvSpPr>
          <p:cNvPr id="25" name="矩形 24"/>
          <p:cNvSpPr/>
          <p:nvPr/>
        </p:nvSpPr>
        <p:spPr>
          <a:xfrm>
            <a:off x="337820" y="265430"/>
            <a:ext cx="3536950"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Answer the questions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7" name="矩形 26"/>
          <p:cNvSpPr/>
          <p:nvPr/>
        </p:nvSpPr>
        <p:spPr>
          <a:xfrm>
            <a:off x="2326005" y="4593590"/>
            <a:ext cx="8797925"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Discuss: Does a life without a dream mean anything?</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8" name="文本框 27"/>
          <p:cNvSpPr txBox="1"/>
          <p:nvPr/>
        </p:nvSpPr>
        <p:spPr>
          <a:xfrm>
            <a:off x="2150110" y="5390515"/>
            <a:ext cx="9550400" cy="953135"/>
          </a:xfrm>
          <a:prstGeom prst="rect">
            <a:avLst/>
          </a:prstGeom>
          <a:gradFill>
            <a:gsLst>
              <a:gs pos="100000">
                <a:srgbClr val="F9F8CA"/>
              </a:gs>
              <a:gs pos="6000">
                <a:srgbClr val="4EAADD"/>
              </a:gs>
            </a:gsLst>
            <a:lin scaled="1"/>
          </a:gradFill>
        </p:spPr>
        <p:txBody>
          <a:bodyPr wrap="square" rtlCol="0">
            <a:spAutoFit/>
          </a:bodyPr>
          <a:p>
            <a:r>
              <a:rPr lang="zh-CN" altLang="en-US" sz="2800">
                <a:solidFill>
                  <a:srgbClr val="FF0000"/>
                </a:solidFill>
                <a:latin typeface="Times New Roman" panose="02020603050405020304" charset="0"/>
                <a:cs typeface="Times New Roman" panose="02020603050405020304" charset="0"/>
              </a:rPr>
              <a:t>Life </a:t>
            </a:r>
            <a:r>
              <a:rPr lang="en-US" altLang="zh-CN" sz="2800">
                <a:solidFill>
                  <a:srgbClr val="FF0000"/>
                </a:solidFill>
                <a:latin typeface="Times New Roman" panose="02020603050405020304" charset="0"/>
                <a:cs typeface="Times New Roman" panose="02020603050405020304" charset="0"/>
              </a:rPr>
              <a:t>w</a:t>
            </a:r>
            <a:r>
              <a:rPr lang="zh-CN" altLang="en-US" sz="2800">
                <a:solidFill>
                  <a:srgbClr val="FF0000"/>
                </a:solidFill>
                <a:latin typeface="Times New Roman" panose="02020603050405020304" charset="0"/>
                <a:cs typeface="Times New Roman" panose="02020603050405020304" charset="0"/>
              </a:rPr>
              <a:t>ithout a dream is meaningless</a:t>
            </a:r>
            <a:r>
              <a:rPr lang="en-US" altLang="zh-CN" sz="2800">
                <a:solidFill>
                  <a:srgbClr val="FF0000"/>
                </a:solidFill>
                <a:latin typeface="Times New Roman" panose="02020603050405020304" charset="0"/>
                <a:cs typeface="Times New Roman" panose="02020603050405020304" charset="0"/>
              </a:rPr>
              <a: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We have to hold on to our dreams to make progress tomorrow!</a:t>
            </a:r>
            <a:endParaRPr lang="en-US" altLang="zh-CN" sz="2800">
              <a:solidFill>
                <a:srgbClr val="FF0000"/>
              </a:solidFill>
              <a:latin typeface="Times New Roman" panose="02020603050405020304" charset="0"/>
              <a:cs typeface="Times New Roman" panose="02020603050405020304" charset="0"/>
            </a:endParaRPr>
          </a:p>
        </p:txBody>
      </p:sp>
      <p:pic>
        <p:nvPicPr>
          <p:cNvPr id="29" name="图片 28" descr="枫叶10"/>
          <p:cNvPicPr>
            <a:picLocks noChangeAspect="1"/>
          </p:cNvPicPr>
          <p:nvPr/>
        </p:nvPicPr>
        <p:blipFill>
          <a:blip r:embed="rId5"/>
          <a:stretch>
            <a:fillRect/>
          </a:stretch>
        </p:blipFill>
        <p:spPr>
          <a:xfrm rot="10260000">
            <a:off x="5638165" y="1280160"/>
            <a:ext cx="915035" cy="695325"/>
          </a:xfrm>
          <a:prstGeom prst="rect">
            <a:avLst/>
          </a:prstGeom>
        </p:spPr>
      </p:pic>
      <p:pic>
        <p:nvPicPr>
          <p:cNvPr id="30" name="图片 29" descr="枫叶10"/>
          <p:cNvPicPr>
            <a:picLocks noChangeAspect="1"/>
          </p:cNvPicPr>
          <p:nvPr/>
        </p:nvPicPr>
        <p:blipFill>
          <a:blip r:embed="rId5"/>
          <a:stretch>
            <a:fillRect/>
          </a:stretch>
        </p:blipFill>
        <p:spPr>
          <a:xfrm rot="10260000">
            <a:off x="2199005" y="3830955"/>
            <a:ext cx="915035" cy="695325"/>
          </a:xfrm>
          <a:prstGeom prst="rect">
            <a:avLst/>
          </a:prstGeom>
        </p:spPr>
      </p:pic>
      <p:pic>
        <p:nvPicPr>
          <p:cNvPr id="33" name="图片 32" descr="月亮小屋"/>
          <p:cNvPicPr>
            <a:picLocks noChangeAspect="1"/>
          </p:cNvPicPr>
          <p:nvPr/>
        </p:nvPicPr>
        <p:blipFill>
          <a:blip r:embed="rId6"/>
          <a:srcRect l="21939" b="25727"/>
          <a:stretch>
            <a:fillRect/>
          </a:stretch>
        </p:blipFill>
        <p:spPr>
          <a:xfrm>
            <a:off x="9763760" y="8890"/>
            <a:ext cx="2228850" cy="2451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amond(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amond(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amond(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7" grpId="0" animBg="1"/>
      <p:bldP spid="27" grpId="1" animBg="1"/>
      <p:bldP spid="28" grpId="0" bldLvl="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矩形 1"/>
          <p:cNvSpPr/>
          <p:nvPr/>
        </p:nvSpPr>
        <p:spPr>
          <a:xfrm>
            <a:off x="337820" y="265430"/>
            <a:ext cx="4831080"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6 </a:t>
            </a: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Enjoy a poem: A MATCH</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10" name="图片 9" descr="爱心玫瑰3"/>
          <p:cNvPicPr>
            <a:picLocks noChangeAspect="1"/>
          </p:cNvPicPr>
          <p:nvPr/>
        </p:nvPicPr>
        <p:blipFill>
          <a:blip r:embed="rId4"/>
          <a:stretch>
            <a:fillRect/>
          </a:stretch>
        </p:blipFill>
        <p:spPr>
          <a:xfrm>
            <a:off x="337820" y="1068070"/>
            <a:ext cx="8015605" cy="5687695"/>
          </a:xfrm>
          <a:prstGeom prst="rect">
            <a:avLst/>
          </a:prstGeom>
        </p:spPr>
      </p:pic>
      <p:sp>
        <p:nvSpPr>
          <p:cNvPr id="11" name="文本框 10"/>
          <p:cNvSpPr txBox="1"/>
          <p:nvPr/>
        </p:nvSpPr>
        <p:spPr>
          <a:xfrm>
            <a:off x="1483995" y="1243330"/>
            <a:ext cx="4827270" cy="390779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sym typeface="+mn-ea"/>
              </a:rPr>
              <a:t>        </a:t>
            </a:r>
            <a:endParaRPr lang="en-US" altLang="zh-CN" sz="2400">
              <a:solidFill>
                <a:schemeClr val="tx1"/>
              </a:solidFill>
              <a:latin typeface="Times New Roman" panose="02020603050405020304" charset="0"/>
              <a:cs typeface="Times New Roman" panose="02020603050405020304" charset="0"/>
              <a:sym typeface="+mn-ea"/>
            </a:endParaRPr>
          </a:p>
          <a:p>
            <a:endParaRPr lang="zh-CN" altLang="en-US" sz="8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If love were what the rose is,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And I were like the leaf,</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Our lives would grow together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In sad or singing weather,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Blown fields or flowerful closes,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Green pleasure or gray grief;</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If love were what the rose is,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And I were like the leaf.</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A.C. Swinburne</a:t>
            </a:r>
            <a:endParaRPr lang="en-US" altLang="zh-CN" sz="2400">
              <a:latin typeface="Times New Roman" panose="02020603050405020304" charset="0"/>
              <a:cs typeface="Times New Roman" panose="02020603050405020304" charset="0"/>
            </a:endParaRPr>
          </a:p>
        </p:txBody>
      </p:sp>
      <p:pic>
        <p:nvPicPr>
          <p:cNvPr id="12" name="A match">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5593080" y="217170"/>
            <a:ext cx="1006475" cy="804545"/>
          </a:xfrm>
          <a:prstGeom prst="rect">
            <a:avLst/>
          </a:prstGeom>
          <a:solidFill>
            <a:srgbClr val="00B0F0"/>
          </a:solidFill>
          <a:ln>
            <a:solidFill>
              <a:srgbClr val="00B0F0"/>
            </a:solidFill>
          </a:ln>
        </p:spPr>
      </p:pic>
      <p:pic>
        <p:nvPicPr>
          <p:cNvPr id="14" name="图片 13" descr="爱人玫瑰5"/>
          <p:cNvPicPr>
            <a:picLocks noChangeAspect="1"/>
          </p:cNvPicPr>
          <p:nvPr/>
        </p:nvPicPr>
        <p:blipFill>
          <a:blip r:embed="rId8"/>
          <a:stretch>
            <a:fillRect/>
          </a:stretch>
        </p:blipFill>
        <p:spPr>
          <a:xfrm>
            <a:off x="224790" y="4769485"/>
            <a:ext cx="2331720" cy="2079625"/>
          </a:xfrm>
          <a:prstGeom prst="rect">
            <a:avLst/>
          </a:prstGeom>
        </p:spPr>
      </p:pic>
      <p:sp>
        <p:nvSpPr>
          <p:cNvPr id="15" name="矩形 14"/>
          <p:cNvSpPr/>
          <p:nvPr/>
        </p:nvSpPr>
        <p:spPr>
          <a:xfrm>
            <a:off x="6724015" y="217170"/>
            <a:ext cx="5318125" cy="5219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sz="2800">
                <a:solidFill>
                  <a:schemeClr val="tx1"/>
                </a:solidFill>
                <a:latin typeface="Times New Roman" panose="02020603050405020304" charset="0"/>
                <a:cs typeface="Times New Roman" panose="02020603050405020304" charset="0"/>
                <a:sym typeface="+mn-ea"/>
              </a:rPr>
              <a:t>Complete the following questions</a:t>
            </a:r>
            <a:endParaRPr lang="en-US" sz="2800">
              <a:solidFill>
                <a:schemeClr val="tx1"/>
              </a:solidFill>
              <a:latin typeface="Times New Roman" panose="02020603050405020304" charset="0"/>
              <a:cs typeface="Times New Roman" panose="02020603050405020304" charset="0"/>
              <a:sym typeface="+mn-ea"/>
            </a:endParaRPr>
          </a:p>
        </p:txBody>
      </p:sp>
      <p:sp>
        <p:nvSpPr>
          <p:cNvPr id="16" name="文本框 15"/>
          <p:cNvSpPr txBox="1"/>
          <p:nvPr/>
        </p:nvSpPr>
        <p:spPr>
          <a:xfrm>
            <a:off x="8169275" y="1068070"/>
            <a:ext cx="3361055" cy="1198880"/>
          </a:xfrm>
          <a:prstGeom prst="rect">
            <a:avLst/>
          </a:prstGeom>
          <a:noFill/>
        </p:spPr>
        <p:txBody>
          <a:bodyPr wrap="square" rtlCol="0">
            <a:spAutoFit/>
          </a:bodyPr>
          <a:p>
            <a:pPr marL="0" indent="0">
              <a:lnSpc>
                <a:spcPct val="150000"/>
              </a:lnSpc>
              <a:buNone/>
            </a:pPr>
            <a:r>
              <a:rPr lang="en-US" altLang="zh-CN" sz="2400">
                <a:latin typeface="Times New Roman" panose="02020603050405020304" charset="0"/>
                <a:ea typeface="宋体" panose="02010600030101010101" pitchFamily="2" charset="-122"/>
                <a:sym typeface="+mn-ea"/>
              </a:rPr>
              <a:t>1. What is the poem </a:t>
            </a:r>
            <a:endParaRPr lang="en-US" altLang="zh-CN" sz="2400">
              <a:latin typeface="Times New Roman" panose="02020603050405020304" charset="0"/>
              <a:ea typeface="宋体" panose="02010600030101010101" pitchFamily="2" charset="-122"/>
              <a:sym typeface="+mn-ea"/>
            </a:endParaRPr>
          </a:p>
          <a:p>
            <a:pPr marL="0" indent="0">
              <a:lnSpc>
                <a:spcPct val="150000"/>
              </a:lnSpc>
              <a:buNone/>
            </a:pPr>
            <a:r>
              <a:rPr lang="en-US" altLang="zh-CN" sz="2400">
                <a:latin typeface="Times New Roman" panose="02020603050405020304" charset="0"/>
                <a:ea typeface="宋体" panose="02010600030101010101" pitchFamily="2" charset="-122"/>
                <a:sym typeface="+mn-ea"/>
              </a:rPr>
              <a:t>    A MATCH   about?  </a:t>
            </a:r>
            <a:endParaRPr lang="en-US" altLang="zh-CN"/>
          </a:p>
        </p:txBody>
      </p:sp>
      <p:sp>
        <p:nvSpPr>
          <p:cNvPr id="17" name="文本框 16"/>
          <p:cNvSpPr txBox="1"/>
          <p:nvPr/>
        </p:nvSpPr>
        <p:spPr>
          <a:xfrm>
            <a:off x="8162290" y="3313430"/>
            <a:ext cx="3735070" cy="829945"/>
          </a:xfrm>
          <a:prstGeom prst="rect">
            <a:avLst/>
          </a:prstGeom>
          <a:noFill/>
          <a:ln w="38100">
            <a:gradFill>
              <a:gsLst>
                <a:gs pos="19000">
                  <a:srgbClr val="FFB9B9"/>
                </a:gs>
                <a:gs pos="64000">
                  <a:srgbClr val="FF8F8E"/>
                </a:gs>
                <a:gs pos="44000">
                  <a:srgbClr val="FE9E9F"/>
                </a:gs>
                <a:gs pos="84000">
                  <a:srgbClr val="FF7373"/>
                </a:gs>
              </a:gsLst>
              <a:lin ang="5400000" scaled="1"/>
            </a:gradFill>
            <a:prstDash val="dashDot"/>
          </a:ln>
        </p:spPr>
        <p:txBody>
          <a:bodyPr wrap="square" rtlCol="0">
            <a:spAutoFit/>
          </a:bodyPr>
          <a:p>
            <a:r>
              <a:rPr lang="en-US" altLang="zh-CN" sz="2400">
                <a:latin typeface="Times New Roman" panose="02020603050405020304" charset="0"/>
                <a:cs typeface="Times New Roman" panose="02020603050405020304" charset="0"/>
              </a:rPr>
              <a:t>This poem expresses loyalty and devotion to love</a:t>
            </a:r>
            <a:endParaRPr lang="en-US" altLang="zh-CN" sz="2400">
              <a:latin typeface="Times New Roman" panose="02020603050405020304" charset="0"/>
              <a:cs typeface="Times New Roman" panose="02020603050405020304" charset="0"/>
            </a:endParaRPr>
          </a:p>
        </p:txBody>
      </p:sp>
      <p:pic>
        <p:nvPicPr>
          <p:cNvPr id="19" name="图片 18" descr="爱心玫瑰2"/>
          <p:cNvPicPr>
            <a:picLocks noChangeAspect="1"/>
          </p:cNvPicPr>
          <p:nvPr/>
        </p:nvPicPr>
        <p:blipFill>
          <a:blip r:embed="rId9"/>
          <a:stretch>
            <a:fillRect/>
          </a:stretch>
        </p:blipFill>
        <p:spPr>
          <a:xfrm>
            <a:off x="8667750" y="787400"/>
            <a:ext cx="2724785" cy="2254250"/>
          </a:xfrm>
          <a:prstGeom prst="rect">
            <a:avLst/>
          </a:prstGeom>
        </p:spPr>
      </p:pic>
      <p:cxnSp>
        <p:nvCxnSpPr>
          <p:cNvPr id="20" name="直接连接符 19"/>
          <p:cNvCxnSpPr/>
          <p:nvPr/>
        </p:nvCxnSpPr>
        <p:spPr>
          <a:xfrm>
            <a:off x="4018915" y="2482215"/>
            <a:ext cx="521335" cy="0"/>
          </a:xfrm>
          <a:prstGeom prst="line">
            <a:avLst/>
          </a:prstGeom>
          <a:ln w="38100">
            <a:gradFill>
              <a:gsLst>
                <a:gs pos="0">
                  <a:srgbClr val="14CD68"/>
                </a:gs>
                <a:gs pos="100000">
                  <a:srgbClr val="0B6E38"/>
                </a:gs>
              </a:gsLst>
            </a:gra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406900" y="3935095"/>
            <a:ext cx="701675" cy="20955"/>
          </a:xfrm>
          <a:prstGeom prst="line">
            <a:avLst/>
          </a:prstGeom>
          <a:ln w="38100">
            <a:gradFill>
              <a:gsLst>
                <a:gs pos="0">
                  <a:srgbClr val="14CD68"/>
                </a:gs>
                <a:gs pos="100000">
                  <a:srgbClr val="0B6E38"/>
                </a:gs>
              </a:gsLst>
            </a:gra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658995" y="2131060"/>
            <a:ext cx="774700"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[l</a:t>
            </a:r>
            <a:r>
              <a:rPr lang="zh-CN" altLang="en-US" sz="2400">
                <a:solidFill>
                  <a:srgbClr val="00B050"/>
                </a:solidFill>
                <a:latin typeface="Times New Roman" panose="02020603050405020304" charset="0"/>
                <a:cs typeface="Times New Roman" panose="02020603050405020304" charset="0"/>
              </a:rPr>
              <a:t>iːf</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23" name="文本框 22"/>
          <p:cNvSpPr txBox="1"/>
          <p:nvPr/>
        </p:nvSpPr>
        <p:spPr>
          <a:xfrm>
            <a:off x="5168900" y="3590290"/>
            <a:ext cx="114236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gr</a:t>
            </a:r>
            <a:r>
              <a:rPr lang="zh-CN" altLang="en-US" sz="2400">
                <a:solidFill>
                  <a:srgbClr val="00B050"/>
                </a:solidFill>
                <a:latin typeface="Times New Roman" panose="02020603050405020304" charset="0"/>
                <a:cs typeface="Times New Roman" panose="02020603050405020304" charset="0"/>
              </a:rPr>
              <a:t>iːf</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cxnSp>
        <p:nvCxnSpPr>
          <p:cNvPr id="24" name="直接连接符 23"/>
          <p:cNvCxnSpPr/>
          <p:nvPr/>
        </p:nvCxnSpPr>
        <p:spPr>
          <a:xfrm flipV="1">
            <a:off x="4258945" y="2872105"/>
            <a:ext cx="1174750" cy="63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3736975" y="3235325"/>
            <a:ext cx="996950" cy="12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5337175" y="2504440"/>
            <a:ext cx="1544320"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[təˈɡe</a:t>
            </a:r>
            <a:r>
              <a:rPr lang="zh-CN" altLang="en-US" sz="2400">
                <a:solidFill>
                  <a:srgbClr val="00B0F0"/>
                </a:solidFill>
                <a:latin typeface="Times New Roman" panose="02020603050405020304" charset="0"/>
                <a:cs typeface="Times New Roman" panose="02020603050405020304" charset="0"/>
              </a:rPr>
              <a:t>ðə</a:t>
            </a:r>
            <a:r>
              <a:rPr lang="zh-CN" altLang="en-US" sz="2400">
                <a:latin typeface="Times New Roman" panose="02020603050405020304" charset="0"/>
                <a:cs typeface="Times New Roman" panose="02020603050405020304" charset="0"/>
              </a:rPr>
              <a:t>]</a:t>
            </a:r>
            <a:r>
              <a:rPr lang="zh-CN" altLang="en-US"/>
              <a:t> </a:t>
            </a:r>
            <a:endParaRPr lang="zh-CN" altLang="en-US"/>
          </a:p>
        </p:txBody>
      </p:sp>
      <p:sp>
        <p:nvSpPr>
          <p:cNvPr id="27" name="文本框 26"/>
          <p:cNvSpPr txBox="1"/>
          <p:nvPr/>
        </p:nvSpPr>
        <p:spPr>
          <a:xfrm>
            <a:off x="4766945" y="2860675"/>
            <a:ext cx="1182370"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[ˈwe</a:t>
            </a:r>
            <a:r>
              <a:rPr lang="zh-CN" altLang="en-US" sz="2400">
                <a:solidFill>
                  <a:srgbClr val="00B0F0"/>
                </a:solidFill>
                <a:latin typeface="Times New Roman" panose="02020603050405020304" charset="0"/>
                <a:cs typeface="Times New Roman" panose="02020603050405020304" charset="0"/>
              </a:rPr>
              <a:t>ðə</a:t>
            </a:r>
            <a:r>
              <a:rPr lang="zh-CN" altLang="en-US" sz="2400">
                <a:latin typeface="Times New Roman" panose="02020603050405020304" charset="0"/>
                <a:cs typeface="Times New Roman" panose="02020603050405020304" charset="0"/>
              </a:rPr>
              <a:t>]</a:t>
            </a:r>
            <a:endParaRPr lang="zh-CN" altLang="en-US"/>
          </a:p>
        </p:txBody>
      </p:sp>
      <p:sp>
        <p:nvSpPr>
          <p:cNvPr id="28" name="文本框 27"/>
          <p:cNvSpPr txBox="1"/>
          <p:nvPr/>
        </p:nvSpPr>
        <p:spPr>
          <a:xfrm>
            <a:off x="7130415" y="4154170"/>
            <a:ext cx="4766945" cy="8299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3.</a:t>
            </a:r>
            <a:r>
              <a:rPr lang="en-US" altLang="zh-CN" sz="2400">
                <a:latin typeface="Times New Roman" panose="02020603050405020304" charset="0"/>
                <a:cs typeface="Times New Roman" panose="02020603050405020304" charset="0"/>
                <a:sym typeface="+mn-ea"/>
              </a:rPr>
              <a:t>Underline the rhyming words</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and point out rhyming features.</a:t>
            </a:r>
            <a:r>
              <a:rPr lang="en-US" altLang="zh-CN"/>
              <a:t> </a:t>
            </a:r>
            <a:endParaRPr lang="en-US" altLang="zh-CN"/>
          </a:p>
        </p:txBody>
      </p:sp>
      <p:sp>
        <p:nvSpPr>
          <p:cNvPr id="29" name="文本框 28"/>
          <p:cNvSpPr txBox="1"/>
          <p:nvPr/>
        </p:nvSpPr>
        <p:spPr>
          <a:xfrm>
            <a:off x="7931150" y="2781935"/>
            <a:ext cx="419735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rPr>
              <a:t>What does this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sym typeface="+mn-ea"/>
              </a:rPr>
              <a:t>poem</a:t>
            </a:r>
            <a:r>
              <a:rPr lang="en-US" altLang="zh-CN"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rPr>
              <a:t>express?</a:t>
            </a:r>
            <a:endParaRPr lang="en-US" altLang="zh-CN" sz="2400">
              <a:latin typeface="Times New Roman" panose="02020603050405020304" charset="0"/>
              <a:cs typeface="Times New Roman" panose="02020603050405020304" charset="0"/>
            </a:endParaRPr>
          </a:p>
        </p:txBody>
      </p:sp>
      <p:sp>
        <p:nvSpPr>
          <p:cNvPr id="46" name="文本框 45"/>
          <p:cNvSpPr txBox="1"/>
          <p:nvPr/>
        </p:nvSpPr>
        <p:spPr>
          <a:xfrm>
            <a:off x="6593840" y="4994910"/>
            <a:ext cx="2912110" cy="521970"/>
          </a:xfrm>
          <a:prstGeom prst="rect">
            <a:avLst/>
          </a:prstGeom>
          <a:gradFill>
            <a:gsLst>
              <a:gs pos="0">
                <a:srgbClr val="FBFB11"/>
              </a:gs>
              <a:gs pos="100000">
                <a:srgbClr val="838309"/>
              </a:gs>
            </a:gsLst>
            <a:lin scaled="0"/>
          </a:gradFill>
        </p:spPr>
        <p:txBody>
          <a:bodyPr wrap="square" rtlCol="0">
            <a:spAutoFit/>
          </a:bodyPr>
          <a:p>
            <a:r>
              <a:rPr lang="zh-CN" altLang="en-US" sz="2800">
                <a:latin typeface="Times New Roman" panose="02020603050405020304" charset="0"/>
                <a:cs typeface="Times New Roman" panose="02020603050405020304" charset="0"/>
              </a:rPr>
              <a:t>Rhyming features？</a:t>
            </a:r>
            <a:endParaRPr lang="zh-CN" altLang="en-US" sz="2800">
              <a:latin typeface="Times New Roman" panose="02020603050405020304" charset="0"/>
              <a:cs typeface="Times New Roman" panose="02020603050405020304" charset="0"/>
            </a:endParaRPr>
          </a:p>
        </p:txBody>
      </p:sp>
      <p:sp>
        <p:nvSpPr>
          <p:cNvPr id="47" name="文本框 46"/>
          <p:cNvSpPr txBox="1"/>
          <p:nvPr/>
        </p:nvSpPr>
        <p:spPr>
          <a:xfrm>
            <a:off x="9505950" y="4994910"/>
            <a:ext cx="202438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p>
            <a:pPr algn="ctr"/>
            <a:r>
              <a:rPr lang="en-US" altLang="zh-CN" sz="2800">
                <a:latin typeface="Times New Roman" panose="02020603050405020304" charset="0"/>
                <a:cs typeface="Times New Roman" panose="02020603050405020304" charset="0"/>
                <a:sym typeface="+mn-ea"/>
              </a:rPr>
              <a:t>abccabab</a:t>
            </a:r>
            <a:endParaRPr lang="en-US" altLang="zh-CN" sz="2800">
              <a:latin typeface="Times New Roman" panose="02020603050405020304" charset="0"/>
              <a:cs typeface="Times New Roman" panose="02020603050405020304" charset="0"/>
              <a:sym typeface="+mn-ea"/>
            </a:endParaRPr>
          </a:p>
        </p:txBody>
      </p:sp>
      <p:cxnSp>
        <p:nvCxnSpPr>
          <p:cNvPr id="30" name="直接连接符 29"/>
          <p:cNvCxnSpPr/>
          <p:nvPr/>
        </p:nvCxnSpPr>
        <p:spPr>
          <a:xfrm>
            <a:off x="4733925" y="2134235"/>
            <a:ext cx="474980"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4733925" y="3585210"/>
            <a:ext cx="87439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733925" y="4319905"/>
            <a:ext cx="474980"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5108575" y="1716405"/>
            <a:ext cx="56197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a:t>
            </a:r>
            <a:r>
              <a:rPr lang="zh-CN" altLang="en-US" sz="2400">
                <a:solidFill>
                  <a:srgbClr val="FF0000"/>
                </a:solidFill>
                <a:latin typeface="Times New Roman" panose="02020603050405020304" charset="0"/>
                <a:cs typeface="Times New Roman" panose="02020603050405020304" charset="0"/>
              </a:rPr>
              <a:t>ɪz</a:t>
            </a:r>
            <a:r>
              <a:rPr lang="zh-CN" altLang="en-US"/>
              <a:t>]</a:t>
            </a:r>
            <a:endParaRPr lang="zh-CN" altLang="en-US"/>
          </a:p>
        </p:txBody>
      </p:sp>
      <p:sp>
        <p:nvSpPr>
          <p:cNvPr id="34" name="文本框 33"/>
          <p:cNvSpPr txBox="1"/>
          <p:nvPr/>
        </p:nvSpPr>
        <p:spPr>
          <a:xfrm>
            <a:off x="5593080" y="3258185"/>
            <a:ext cx="1005840" cy="368300"/>
          </a:xfrm>
          <a:prstGeom prst="rect">
            <a:avLst/>
          </a:prstGeom>
          <a:noFill/>
        </p:spPr>
        <p:txBody>
          <a:bodyPr wrap="square" rtlCol="0">
            <a:spAutoFit/>
          </a:bodyPr>
          <a:p>
            <a:r>
              <a:rPr lang="zh-CN" altLang="en-US"/>
              <a:t>[kləʊs</a:t>
            </a:r>
            <a:r>
              <a:rPr lang="en-US" altLang="zh-CN">
                <a:solidFill>
                  <a:srgbClr val="FF0000"/>
                </a:solidFill>
              </a:rPr>
              <a:t>iz</a:t>
            </a:r>
            <a:r>
              <a:rPr lang="zh-CN" altLang="en-US"/>
              <a:t>]</a:t>
            </a:r>
            <a:endParaRPr lang="zh-CN" altLang="en-US"/>
          </a:p>
        </p:txBody>
      </p:sp>
      <p:sp>
        <p:nvSpPr>
          <p:cNvPr id="35" name="文本框 34"/>
          <p:cNvSpPr txBox="1"/>
          <p:nvPr/>
        </p:nvSpPr>
        <p:spPr>
          <a:xfrm>
            <a:off x="5031105" y="3919855"/>
            <a:ext cx="561975"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a:t>
            </a:r>
            <a:r>
              <a:rPr lang="zh-CN" altLang="en-US" sz="2400">
                <a:solidFill>
                  <a:srgbClr val="FF0000"/>
                </a:solidFill>
                <a:latin typeface="Times New Roman" panose="02020603050405020304" charset="0"/>
                <a:cs typeface="Times New Roman" panose="02020603050405020304" charset="0"/>
              </a:rPr>
              <a:t>ɪz</a:t>
            </a:r>
            <a:r>
              <a:rPr lang="zh-CN" altLang="en-US"/>
              <a:t>]</a:t>
            </a:r>
            <a:endParaRPr lang="zh-CN" altLang="en-US"/>
          </a:p>
        </p:txBody>
      </p:sp>
      <p:cxnSp>
        <p:nvCxnSpPr>
          <p:cNvPr id="36" name="直接连接符 35"/>
          <p:cNvCxnSpPr/>
          <p:nvPr/>
        </p:nvCxnSpPr>
        <p:spPr>
          <a:xfrm>
            <a:off x="4018915" y="4699000"/>
            <a:ext cx="521335" cy="0"/>
          </a:xfrm>
          <a:prstGeom prst="line">
            <a:avLst/>
          </a:prstGeom>
          <a:ln w="38100">
            <a:gradFill>
              <a:gsLst>
                <a:gs pos="0">
                  <a:srgbClr val="14CD68"/>
                </a:gs>
                <a:gs pos="100000">
                  <a:srgbClr val="0B6E38"/>
                </a:gs>
              </a:gsLst>
            </a:gra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4562475" y="4300855"/>
            <a:ext cx="774700" cy="46037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[l</a:t>
            </a:r>
            <a:r>
              <a:rPr lang="zh-CN" altLang="en-US" sz="2400">
                <a:solidFill>
                  <a:srgbClr val="00B050"/>
                </a:solidFill>
                <a:latin typeface="Times New Roman" panose="02020603050405020304" charset="0"/>
                <a:cs typeface="Times New Roman" panose="02020603050405020304" charset="0"/>
              </a:rPr>
              <a:t>iːf]</a:t>
            </a:r>
            <a:endParaRPr lang="zh-CN" altLang="en-US" sz="2400">
              <a:solidFill>
                <a:srgbClr val="00B050"/>
              </a:solidFill>
              <a:latin typeface="Times New Roman" panose="02020603050405020304" charset="0"/>
              <a:cs typeface="Times New Roman" panose="02020603050405020304" charset="0"/>
            </a:endParaRPr>
          </a:p>
        </p:txBody>
      </p:sp>
      <p:sp>
        <p:nvSpPr>
          <p:cNvPr id="38" name="文本框 37"/>
          <p:cNvSpPr txBox="1"/>
          <p:nvPr/>
        </p:nvSpPr>
        <p:spPr>
          <a:xfrm>
            <a:off x="5546090" y="5607050"/>
            <a:ext cx="5846445" cy="460375"/>
          </a:xfrm>
          <a:prstGeom prst="rect">
            <a:avLst/>
          </a:prstGeom>
          <a:noFill/>
        </p:spPr>
        <p:txBody>
          <a:bodyPr wrap="square" rtlCol="0">
            <a:spAutoFit/>
          </a:bodyPr>
          <a:p>
            <a:pPr lvl="0" algn="l">
              <a:buClrTx/>
              <a:buSzTx/>
              <a:buFontTx/>
            </a:pPr>
            <a:r>
              <a:rPr lang="en-US" altLang="zh-CN" sz="2400">
                <a:latin typeface="Times New Roman" panose="02020603050405020304" charset="0"/>
                <a:cs typeface="Times New Roman" panose="02020603050405020304" charset="0"/>
                <a:sym typeface="+mn-ea"/>
              </a:rPr>
              <a:t>4. What rhetorical device does the poet use?</a:t>
            </a:r>
            <a:endParaRPr lang="zh-CN" altLang="en-US" sz="2400"/>
          </a:p>
        </p:txBody>
      </p:sp>
      <p:sp>
        <p:nvSpPr>
          <p:cNvPr id="41" name="文本框 40"/>
          <p:cNvSpPr txBox="1"/>
          <p:nvPr/>
        </p:nvSpPr>
        <p:spPr>
          <a:xfrm>
            <a:off x="5433695" y="6123305"/>
            <a:ext cx="202438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p>
            <a:pPr algn="ctr"/>
            <a:r>
              <a:rPr lang="en-US" altLang="zh-CN" sz="2800">
                <a:latin typeface="Times New Roman" panose="02020603050405020304" charset="0"/>
                <a:cs typeface="Times New Roman" panose="02020603050405020304" charset="0"/>
                <a:sym typeface="+mn-ea"/>
              </a:rPr>
              <a:t>Metaphor</a:t>
            </a:r>
            <a:endParaRPr lang="en-US" altLang="zh-CN" sz="2800">
              <a:latin typeface="Times New Roman" panose="02020603050405020304" charset="0"/>
              <a:cs typeface="Times New Roman" panose="02020603050405020304" charset="0"/>
              <a:sym typeface="+mn-ea"/>
            </a:endParaRPr>
          </a:p>
        </p:txBody>
      </p:sp>
      <p:sp>
        <p:nvSpPr>
          <p:cNvPr id="42" name="文本框 41"/>
          <p:cNvSpPr txBox="1"/>
          <p:nvPr/>
        </p:nvSpPr>
        <p:spPr>
          <a:xfrm>
            <a:off x="9674860" y="6096635"/>
            <a:ext cx="202438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p>
            <a:pPr algn="ctr"/>
            <a:r>
              <a:rPr lang="en-US" altLang="zh-CN" sz="2800">
                <a:latin typeface="Times New Roman" panose="02020603050405020304" charset="0"/>
                <a:cs typeface="Times New Roman" panose="02020603050405020304" charset="0"/>
                <a:sym typeface="+mn-ea"/>
              </a:rPr>
              <a:t>Repetition</a:t>
            </a:r>
            <a:endParaRPr lang="en-US" altLang="zh-CN" sz="2800">
              <a:latin typeface="Times New Roman" panose="02020603050405020304" charset="0"/>
              <a:cs typeface="Times New Roman" panose="02020603050405020304" charset="0"/>
              <a:sym typeface="+mn-ea"/>
            </a:endParaRPr>
          </a:p>
        </p:txBody>
      </p:sp>
      <p:sp>
        <p:nvSpPr>
          <p:cNvPr id="43" name="文本框 42"/>
          <p:cNvSpPr txBox="1"/>
          <p:nvPr/>
        </p:nvSpPr>
        <p:spPr>
          <a:xfrm>
            <a:off x="7553960" y="6134100"/>
            <a:ext cx="202438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p>
            <a:pPr algn="ctr"/>
            <a:r>
              <a:rPr lang="en-US" altLang="zh-CN" sz="2800">
                <a:latin typeface="Times New Roman" panose="02020603050405020304" charset="0"/>
                <a:cs typeface="Times New Roman" panose="02020603050405020304" charset="0"/>
                <a:sym typeface="+mn-ea"/>
              </a:rPr>
              <a:t>Simile</a:t>
            </a:r>
            <a:endParaRPr lang="en-US" altLang="zh-CN" sz="2800">
              <a:latin typeface="Times New Roman" panose="02020603050405020304" charset="0"/>
              <a:cs typeface="Times New Roman" panose="02020603050405020304" charset="0"/>
              <a:sym typeface="+mn-ea"/>
            </a:endParaRPr>
          </a:p>
        </p:txBody>
      </p:sp>
      <p:sp>
        <p:nvSpPr>
          <p:cNvPr id="44" name="文本框 43"/>
          <p:cNvSpPr txBox="1"/>
          <p:nvPr/>
        </p:nvSpPr>
        <p:spPr>
          <a:xfrm>
            <a:off x="8149590" y="3313430"/>
            <a:ext cx="3759835" cy="829945"/>
          </a:xfrm>
          <a:prstGeom prst="rect">
            <a:avLst/>
          </a:prstGeom>
          <a:gradFill>
            <a:gsLst>
              <a:gs pos="19000">
                <a:srgbClr val="FFB9B9"/>
              </a:gs>
              <a:gs pos="64000">
                <a:srgbClr val="FF8F8E"/>
              </a:gs>
              <a:gs pos="44000">
                <a:srgbClr val="FE9E9F"/>
              </a:gs>
              <a:gs pos="84000">
                <a:srgbClr val="FF7373"/>
              </a:gs>
            </a:gsLst>
            <a:lin scaled="1"/>
          </a:gradFill>
          <a:ln>
            <a:gradFill>
              <a:gsLst>
                <a:gs pos="19000">
                  <a:srgbClr val="FFB9B9"/>
                </a:gs>
                <a:gs pos="64000">
                  <a:srgbClr val="FF8F8E"/>
                </a:gs>
                <a:gs pos="44000">
                  <a:srgbClr val="FE9E9F"/>
                </a:gs>
                <a:gs pos="84000">
                  <a:srgbClr val="FF7373"/>
                </a:gs>
              </a:gsLst>
              <a:lin ang="5400000" scaled="1"/>
            </a:gradFill>
          </a:ln>
        </p:spPr>
        <p:txBody>
          <a:bodyPr wrap="square" rtlCol="0">
            <a:spAutoFit/>
          </a:bodyPr>
          <a:p>
            <a:pPr algn="ctr"/>
            <a:r>
              <a:rPr lang="en-US" altLang="zh-CN" sz="2400">
                <a:latin typeface="Times New Roman" panose="02020603050405020304" charset="0"/>
                <a:ea typeface="宋体" panose="02010600030101010101" pitchFamily="2" charset="-122"/>
                <a:cs typeface="Times New Roman" panose="02020603050405020304" charset="0"/>
              </a:rPr>
              <a:t>In Chinese</a:t>
            </a:r>
            <a:endParaRPr lang="zh-CN" altLang="en-US" sz="2400">
              <a:latin typeface="Times New Roman" panose="02020603050405020304" charset="0"/>
              <a:ea typeface="宋体" panose="02010600030101010101" pitchFamily="2" charset="-122"/>
              <a:cs typeface="Times New Roman" panose="02020603050405020304" charset="0"/>
            </a:endParaRPr>
          </a:p>
          <a:p>
            <a:pPr algn="ctr"/>
            <a:r>
              <a:rPr lang="zh-CN" altLang="en-US" sz="2400">
                <a:latin typeface="宋体" panose="02010600030101010101" pitchFamily="2" charset="-122"/>
                <a:ea typeface="宋体" panose="02010600030101010101" pitchFamily="2" charset="-122"/>
              </a:rPr>
              <a:t>愿得一</a:t>
            </a:r>
            <a:r>
              <a:rPr lang="zh-CN" altLang="en-US" sz="2400">
                <a:latin typeface="宋体" panose="02010600030101010101" pitchFamily="2" charset="-122"/>
                <a:ea typeface="宋体" panose="02010600030101010101" pitchFamily="2" charset="-122"/>
                <a:sym typeface="+mn-ea"/>
              </a:rPr>
              <a:t>心人</a:t>
            </a:r>
            <a:r>
              <a:rPr lang="zh-CN" altLang="en-US" sz="2400">
                <a:latin typeface="宋体" panose="02010600030101010101" pitchFamily="2" charset="-122"/>
                <a:ea typeface="宋体" panose="02010600030101010101" pitchFamily="2" charset="-122"/>
              </a:rPr>
              <a:t>，白头不相离。</a:t>
            </a:r>
            <a:endParaRPr lang="zh-CN" altLang="en-US" sz="2400">
              <a:latin typeface="宋体" panose="02010600030101010101" pitchFamily="2" charset="-122"/>
              <a:ea typeface="宋体" panose="02010600030101010101" pitchFamily="2" charset="-122"/>
            </a:endParaRPr>
          </a:p>
        </p:txBody>
      </p:sp>
      <p:pic>
        <p:nvPicPr>
          <p:cNvPr id="3" name="图片 2"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amond(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amond(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amond(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900" decel="100000" fill="hold"/>
                                        <p:tgtEl>
                                          <p:spTgt spid="1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diamond(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amond(in)">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diamond(in)">
                                      <p:cBhvr>
                                        <p:cTn id="51" dur="20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amond(in)">
                                      <p:cBhvr>
                                        <p:cTn id="56" dur="2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diamond(in)">
                                      <p:cBhvr>
                                        <p:cTn id="61" dur="2000"/>
                                        <p:tgtEl>
                                          <p:spTgt spid="30"/>
                                        </p:tgtEl>
                                      </p:cBhvr>
                                    </p:animEffect>
                                  </p:childTnLst>
                                </p:cTn>
                              </p:par>
                              <p:par>
                                <p:cTn id="62" presetID="8" presetClass="entr" presetSubtype="16"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diamond(in)">
                                      <p:cBhvr>
                                        <p:cTn id="64" dur="2000"/>
                                        <p:tgtEl>
                                          <p:spTgt spid="31"/>
                                        </p:tgtEl>
                                      </p:cBhvr>
                                    </p:animEffect>
                                  </p:childTnLst>
                                </p:cTn>
                              </p:par>
                              <p:par>
                                <p:cTn id="65" presetID="8" presetClass="entr" presetSubtype="16"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diamond(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amond(in)">
                                      <p:cBhvr>
                                        <p:cTn id="72" dur="2000"/>
                                        <p:tgtEl>
                                          <p:spTgt spid="35"/>
                                        </p:tgtEl>
                                      </p:cBhvr>
                                    </p:animEffect>
                                  </p:childTnLst>
                                </p:cTn>
                              </p:par>
                              <p:par>
                                <p:cTn id="73" presetID="8" presetClass="entr" presetSubtype="16"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diamond(in)">
                                      <p:cBhvr>
                                        <p:cTn id="75" dur="2000"/>
                                        <p:tgtEl>
                                          <p:spTgt spid="34"/>
                                        </p:tgtEl>
                                      </p:cBhvr>
                                    </p:animEffect>
                                  </p:childTnLst>
                                </p:cTn>
                              </p:par>
                              <p:par>
                                <p:cTn id="76" presetID="8" presetClass="entr" presetSubtype="16"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diamond(in)">
                                      <p:cBhvr>
                                        <p:cTn id="78" dur="20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amond(in)">
                                      <p:cBhvr>
                                        <p:cTn id="83" dur="2000"/>
                                        <p:tgtEl>
                                          <p:spTgt spid="20"/>
                                        </p:tgtEl>
                                      </p:cBhvr>
                                    </p:animEffect>
                                  </p:childTnLst>
                                </p:cTn>
                              </p:par>
                              <p:par>
                                <p:cTn id="84" presetID="8" presetClass="entr" presetSubtype="16"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diamond(in)">
                                      <p:cBhvr>
                                        <p:cTn id="86" dur="2000"/>
                                        <p:tgtEl>
                                          <p:spTgt spid="21"/>
                                        </p:tgtEl>
                                      </p:cBhvr>
                                    </p:animEffect>
                                  </p:childTnLst>
                                </p:cTn>
                              </p:par>
                              <p:par>
                                <p:cTn id="87" presetID="8" presetClass="entr" presetSubtype="16"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diamond(in)">
                                      <p:cBhvr>
                                        <p:cTn id="89" dur="20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diamond(in)">
                                      <p:cBhvr>
                                        <p:cTn id="94" dur="2000"/>
                                        <p:tgtEl>
                                          <p:spTgt spid="23"/>
                                        </p:tgtEl>
                                      </p:cBhvr>
                                    </p:animEffect>
                                  </p:childTnLst>
                                </p:cTn>
                              </p:par>
                              <p:par>
                                <p:cTn id="95" presetID="8" presetClass="entr" presetSubtype="16"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diamond(in)">
                                      <p:cBhvr>
                                        <p:cTn id="97" dur="2000"/>
                                        <p:tgtEl>
                                          <p:spTgt spid="22"/>
                                        </p:tgtEl>
                                      </p:cBhvr>
                                    </p:animEffect>
                                  </p:childTnLst>
                                </p:cTn>
                              </p:par>
                              <p:par>
                                <p:cTn id="98" presetID="8" presetClass="entr" presetSubtype="16"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diamond(in)">
                                      <p:cBhvr>
                                        <p:cTn id="100" dur="20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8" presetClass="entr" presetSubtype="16"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diamond(in)">
                                      <p:cBhvr>
                                        <p:cTn id="105" dur="2000"/>
                                        <p:tgtEl>
                                          <p:spTgt spid="24"/>
                                        </p:tgtEl>
                                      </p:cBhvr>
                                    </p:animEffect>
                                  </p:childTnLst>
                                </p:cTn>
                              </p:par>
                              <p:par>
                                <p:cTn id="106" presetID="8" presetClass="entr" presetSubtype="16" fill="hold"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diamond(in)">
                                      <p:cBhvr>
                                        <p:cTn id="108" dur="20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8" presetClass="entr" presetSubtype="16"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diamond(in)">
                                      <p:cBhvr>
                                        <p:cTn id="113" dur="2000"/>
                                        <p:tgtEl>
                                          <p:spTgt spid="26"/>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diamond(in)">
                                      <p:cBhvr>
                                        <p:cTn id="116" dur="2000"/>
                                        <p:tgtEl>
                                          <p:spTgt spid="27"/>
                                        </p:tgtEl>
                                      </p:cBhvr>
                                    </p:animEffect>
                                  </p:childTnLst>
                                </p:cTn>
                              </p:par>
                            </p:childTnLst>
                          </p:cTn>
                        </p:par>
                      </p:childTnLst>
                    </p:cTn>
                  </p:par>
                  <p:par>
                    <p:cTn id="117" fill="hold">
                      <p:stCondLst>
                        <p:cond delay="indefinite"/>
                      </p:stCondLst>
                      <p:childTnLst>
                        <p:par>
                          <p:cTn id="118" fill="hold">
                            <p:stCondLst>
                              <p:cond delay="0"/>
                            </p:stCondLst>
                            <p:childTnLst>
                              <p:par>
                                <p:cTn id="119" presetID="8" presetClass="entr" presetSubtype="16" fill="hold" grpId="0"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diamond(in)">
                                      <p:cBhvr>
                                        <p:cTn id="121" dur="20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20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8" presetClass="emph" presetSubtype="0" fill="hold" grpId="2" nodeType="clickEffect">
                                  <p:stCondLst>
                                    <p:cond delay="0"/>
                                  </p:stCondLst>
                                  <p:childTnLst>
                                    <p:animRot by="21600000">
                                      <p:cBhvr>
                                        <p:cTn id="130" dur="2000" fill="hold"/>
                                        <p:tgtEl>
                                          <p:spTgt spid="47"/>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8" presetClass="entr" presetSubtype="16" fill="hold" grpId="0" nodeType="click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diamond(in)">
                                      <p:cBhvr>
                                        <p:cTn id="135" dur="20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8" presetClass="entr" presetSubtype="16" fill="hold" grpId="0" nodeType="click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diamond(in)">
                                      <p:cBhvr>
                                        <p:cTn id="140" dur="2000"/>
                                        <p:tgtEl>
                                          <p:spTgt spid="41"/>
                                        </p:tgtEl>
                                      </p:cBhvr>
                                    </p:animEffect>
                                  </p:childTnLst>
                                </p:cTn>
                              </p:par>
                            </p:childTnLst>
                          </p:cTn>
                        </p:par>
                      </p:childTnLst>
                    </p:cTn>
                  </p:par>
                  <p:par>
                    <p:cTn id="141" fill="hold">
                      <p:stCondLst>
                        <p:cond delay="indefinite"/>
                      </p:stCondLst>
                      <p:childTnLst>
                        <p:par>
                          <p:cTn id="142" fill="hold">
                            <p:stCondLst>
                              <p:cond delay="0"/>
                            </p:stCondLst>
                            <p:childTnLst>
                              <p:par>
                                <p:cTn id="143" presetID="8" presetClass="entr" presetSubtype="16" fill="hold" grpId="0"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diamond(in)">
                                      <p:cBhvr>
                                        <p:cTn id="145" dur="2000"/>
                                        <p:tgtEl>
                                          <p:spTgt spid="43"/>
                                        </p:tgtEl>
                                      </p:cBhvr>
                                    </p:animEffect>
                                  </p:childTnLst>
                                </p:cTn>
                              </p:par>
                            </p:childTnLst>
                          </p:cTn>
                        </p:par>
                      </p:childTnLst>
                    </p:cTn>
                  </p:par>
                  <p:par>
                    <p:cTn id="146" fill="hold">
                      <p:stCondLst>
                        <p:cond delay="indefinite"/>
                      </p:stCondLst>
                      <p:childTnLst>
                        <p:par>
                          <p:cTn id="147" fill="hold">
                            <p:stCondLst>
                              <p:cond delay="0"/>
                            </p:stCondLst>
                            <p:childTnLst>
                              <p:par>
                                <p:cTn id="148" presetID="8" presetClass="entr" presetSubtype="16" fill="hold" grpId="0" nodeType="click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diamond(in)">
                                      <p:cBhvr>
                                        <p:cTn id="150" dur="2000"/>
                                        <p:tgtEl>
                                          <p:spTgt spid="42"/>
                                        </p:tgtEl>
                                      </p:cBhvr>
                                    </p:animEffect>
                                  </p:childTnLst>
                                </p:cTn>
                              </p:par>
                            </p:childTnLst>
                          </p:cTn>
                        </p:par>
                      </p:childTnLst>
                    </p:cTn>
                  </p:par>
                  <p:par>
                    <p:cTn id="151" fill="hold">
                      <p:stCondLst>
                        <p:cond delay="indefinite"/>
                      </p:stCondLst>
                      <p:childTnLst>
                        <p:par>
                          <p:cTn id="152" fill="hold">
                            <p:stCondLst>
                              <p:cond delay="0"/>
                            </p:stCondLst>
                            <p:childTnLst>
                              <p:par>
                                <p:cTn id="153" presetID="8" presetClass="emph" presetSubtype="0" fill="hold" grpId="2" nodeType="clickEffect">
                                  <p:stCondLst>
                                    <p:cond delay="0"/>
                                  </p:stCondLst>
                                  <p:childTnLst>
                                    <p:animRot by="21600000">
                                      <p:cBhvr>
                                        <p:cTn id="154" dur="2000" fill="hold"/>
                                        <p:tgtEl>
                                          <p:spTgt spid="41"/>
                                        </p:tgtEl>
                                        <p:attrNameLst>
                                          <p:attrName>r</p:attrName>
                                        </p:attrNameLst>
                                      </p:cBhvr>
                                    </p:animRot>
                                  </p:childTnLst>
                                </p:cTn>
                              </p:par>
                              <p:par>
                                <p:cTn id="155" presetID="8" presetClass="emph" presetSubtype="0" fill="hold" grpId="2" nodeType="withEffect">
                                  <p:stCondLst>
                                    <p:cond delay="0"/>
                                  </p:stCondLst>
                                  <p:childTnLst>
                                    <p:animRot by="21600000">
                                      <p:cBhvr>
                                        <p:cTn id="156" dur="2000" fill="hold"/>
                                        <p:tgtEl>
                                          <p:spTgt spid="43"/>
                                        </p:tgtEl>
                                        <p:attrNameLst>
                                          <p:attrName>r</p:attrName>
                                        </p:attrNameLst>
                                      </p:cBhvr>
                                    </p:animRot>
                                  </p:childTnLst>
                                </p:cTn>
                              </p:par>
                              <p:par>
                                <p:cTn id="157" presetID="8" presetClass="emph" presetSubtype="0" fill="hold" grpId="2" nodeType="withEffect">
                                  <p:stCondLst>
                                    <p:cond delay="0"/>
                                  </p:stCondLst>
                                  <p:childTnLst>
                                    <p:animRot by="21600000">
                                      <p:cBhvr>
                                        <p:cTn id="158" dur="20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animBg="1"/>
      <p:bldP spid="15" grpId="1" animBg="1"/>
      <p:bldP spid="16" grpId="0"/>
      <p:bldP spid="16" grpId="1"/>
      <p:bldP spid="17" grpId="0" bldLvl="0" animBg="1"/>
      <p:bldP spid="17" grpId="1"/>
      <p:bldP spid="23" grpId="0"/>
      <p:bldP spid="22" grpId="0"/>
      <p:bldP spid="23" grpId="1"/>
      <p:bldP spid="22" grpId="1"/>
      <p:bldP spid="26" grpId="0"/>
      <p:bldP spid="27" grpId="0"/>
      <p:bldP spid="26" grpId="1"/>
      <p:bldP spid="27" grpId="1"/>
      <p:bldP spid="28" grpId="0"/>
      <p:bldP spid="28" grpId="1"/>
      <p:bldP spid="29" grpId="0"/>
      <p:bldP spid="29" grpId="1"/>
      <p:bldP spid="46" grpId="0" bldLvl="0" animBg="1"/>
      <p:bldP spid="46" grpId="1" animBg="1"/>
      <p:bldP spid="47" grpId="0" bldLvl="0" animBg="1"/>
      <p:bldP spid="47" grpId="1" animBg="1"/>
      <p:bldP spid="47" grpId="2" bldLvl="0" animBg="1"/>
      <p:bldP spid="35" grpId="0"/>
      <p:bldP spid="34" grpId="0"/>
      <p:bldP spid="33" grpId="0"/>
      <p:bldP spid="35" grpId="1"/>
      <p:bldP spid="34" grpId="1"/>
      <p:bldP spid="33" grpId="1"/>
      <p:bldP spid="37" grpId="0"/>
      <p:bldP spid="37" grpId="1"/>
      <p:bldP spid="41" grpId="0" bldLvl="0" animBg="1"/>
      <p:bldP spid="41" grpId="1" animBg="1"/>
      <p:bldP spid="41" grpId="2" bldLvl="0" animBg="1"/>
      <p:bldP spid="42" grpId="0" bldLvl="0" animBg="1"/>
      <p:bldP spid="42" grpId="1" animBg="1"/>
      <p:bldP spid="42" grpId="2" bldLvl="0" animBg="1"/>
      <p:bldP spid="38" grpId="0"/>
      <p:bldP spid="38" grpId="1"/>
      <p:bldP spid="43" grpId="0" bldLvl="0" animBg="1"/>
      <p:bldP spid="43" grpId="1" animBg="1"/>
      <p:bldP spid="43" grpId="2" bldLvl="0" animBg="1"/>
      <p:bldP spid="44" grpId="0" bldLvl="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1" name="矩形 10"/>
          <p:cNvSpPr/>
          <p:nvPr/>
        </p:nvSpPr>
        <p:spPr>
          <a:xfrm>
            <a:off x="337820" y="265430"/>
            <a:ext cx="6459220"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7 </a:t>
            </a: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To finish the exercise on Page57</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 name="文本框 1"/>
          <p:cNvSpPr txBox="1"/>
          <p:nvPr/>
        </p:nvSpPr>
        <p:spPr>
          <a:xfrm>
            <a:off x="492125" y="869950"/>
            <a:ext cx="664591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Read the poems below and then complete the table.</a:t>
            </a:r>
            <a:endParaRPr lang="en-US" altLang="zh-CN" sz="2400">
              <a:latin typeface="Times New Roman" panose="02020603050405020304" charset="0"/>
              <a:cs typeface="Times New Roman" panose="02020603050405020304" charset="0"/>
            </a:endParaRPr>
          </a:p>
        </p:txBody>
      </p:sp>
      <p:graphicFrame>
        <p:nvGraphicFramePr>
          <p:cNvPr id="3" name="表格 2"/>
          <p:cNvGraphicFramePr/>
          <p:nvPr>
            <p:custDataLst>
              <p:tags r:id="rId4"/>
            </p:custDataLst>
          </p:nvPr>
        </p:nvGraphicFramePr>
        <p:xfrm>
          <a:off x="323850" y="1391285"/>
          <a:ext cx="11544300" cy="4241165"/>
        </p:xfrm>
        <a:graphic>
          <a:graphicData uri="http://schemas.openxmlformats.org/drawingml/2006/table">
            <a:tbl>
              <a:tblPr firstRow="1" bandRow="1">
                <a:tableStyleId>{5C22544A-7EE6-4342-B048-85BDC9FD1C3A}</a:tableStyleId>
              </a:tblPr>
              <a:tblGrid>
                <a:gridCol w="2886075"/>
                <a:gridCol w="2886075"/>
                <a:gridCol w="2886075"/>
                <a:gridCol w="2886075"/>
              </a:tblGrid>
              <a:tr h="533400">
                <a:tc>
                  <a:txBody>
                    <a:bodyPr/>
                    <a:p>
                      <a:pP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r>
                        <a:rPr lang="en-US" altLang="zh-CN" sz="2400" b="0">
                          <a:solidFill>
                            <a:schemeClr val="tx1"/>
                          </a:solidFill>
                          <a:latin typeface="Times New Roman" panose="02020603050405020304" charset="0"/>
                          <a:cs typeface="Times New Roman" panose="02020603050405020304" charset="0"/>
                        </a:rPr>
                        <a:t>Wind on the hill</a:t>
                      </a: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r>
                        <a:rPr lang="en-US" altLang="zh-CN" sz="2400" b="0">
                          <a:solidFill>
                            <a:schemeClr val="tx1"/>
                          </a:solidFill>
                          <a:latin typeface="Times New Roman" panose="02020603050405020304" charset="0"/>
                          <a:cs typeface="Times New Roman" panose="02020603050405020304" charset="0"/>
                        </a:rPr>
                        <a:t>Dream</a:t>
                      </a: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r>
                        <a:rPr lang="en-US" altLang="zh-CN" sz="2400" b="0">
                          <a:solidFill>
                            <a:schemeClr val="tx1"/>
                          </a:solidFill>
                          <a:latin typeface="Times New Roman" panose="02020603050405020304" charset="0"/>
                          <a:cs typeface="Times New Roman" panose="02020603050405020304" charset="0"/>
                        </a:rPr>
                        <a:t>A Match</a:t>
                      </a: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08330">
                <a:tc>
                  <a:txBody>
                    <a:bodyPr/>
                    <a:p>
                      <a:pPr algn="ctr">
                        <a:buNone/>
                      </a:pPr>
                      <a:r>
                        <a:rPr lang="en-US" altLang="zh-CN" sz="2400" b="0">
                          <a:solidFill>
                            <a:schemeClr val="tx1"/>
                          </a:solidFill>
                          <a:latin typeface="Times New Roman" panose="02020603050405020304" charset="0"/>
                          <a:cs typeface="Times New Roman" panose="02020603050405020304" charset="0"/>
                        </a:rPr>
                        <a:t>Subject</a:t>
                      </a: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33145">
                <a:tc>
                  <a:txBody>
                    <a:bodyPr/>
                    <a:p>
                      <a:pPr algn="ctr">
                        <a:buNone/>
                      </a:pPr>
                      <a:r>
                        <a:rPr lang="en-US" altLang="zh-CN" sz="2400" b="0">
                          <a:solidFill>
                            <a:schemeClr val="tx1"/>
                          </a:solidFill>
                          <a:latin typeface="Times New Roman" panose="02020603050405020304" charset="0"/>
                          <a:cs typeface="Times New Roman" panose="02020603050405020304" charset="0"/>
                        </a:rPr>
                        <a:t>Images</a:t>
                      </a:r>
                      <a:endParaRPr lang="en-US" altLang="zh-CN" sz="2400" b="0">
                        <a:solidFill>
                          <a:schemeClr val="tx1"/>
                        </a:solidFill>
                        <a:latin typeface="Times New Roman" panose="02020603050405020304" charset="0"/>
                        <a:cs typeface="Times New Roman" panose="02020603050405020304" charset="0"/>
                      </a:endParaRPr>
                    </a:p>
                    <a:p>
                      <a:pPr algn="ctr">
                        <a:buNone/>
                      </a:pPr>
                      <a:endParaRPr lang="en-US" altLang="zh-CN" sz="2400" b="0">
                        <a:solidFill>
                          <a:schemeClr val="tx1"/>
                        </a:solidFill>
                        <a:latin typeface="Times New Roman" panose="02020603050405020304" charset="0"/>
                        <a:cs typeface="Times New Roman" panose="02020603050405020304" charset="0"/>
                      </a:endParaRPr>
                    </a:p>
                    <a:p>
                      <a:pPr algn="ctr">
                        <a:buNone/>
                      </a:pP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33145">
                <a:tc>
                  <a:txBody>
                    <a:bodyPr/>
                    <a:p>
                      <a:pPr algn="ctr">
                        <a:buNone/>
                      </a:pPr>
                      <a:r>
                        <a:rPr lang="en-US" altLang="zh-CN" sz="2400" b="0">
                          <a:solidFill>
                            <a:schemeClr val="tx1"/>
                          </a:solidFill>
                          <a:latin typeface="Times New Roman" panose="02020603050405020304" charset="0"/>
                          <a:cs typeface="Times New Roman" panose="02020603050405020304" charset="0"/>
                        </a:rPr>
                        <a:t>Rhyming words</a:t>
                      </a:r>
                      <a:endParaRPr lang="en-US" altLang="zh-CN" sz="2400" b="0">
                        <a:solidFill>
                          <a:schemeClr val="tx1"/>
                        </a:solidFill>
                        <a:latin typeface="Times New Roman" panose="02020603050405020304" charset="0"/>
                        <a:cs typeface="Times New Roman" panose="02020603050405020304" charset="0"/>
                      </a:endParaRPr>
                    </a:p>
                    <a:p>
                      <a:pPr algn="ctr">
                        <a:buNone/>
                      </a:pPr>
                      <a:endParaRPr lang="en-US" altLang="zh-CN" sz="2400" b="0">
                        <a:solidFill>
                          <a:schemeClr val="tx1"/>
                        </a:solidFill>
                        <a:latin typeface="Times New Roman" panose="02020603050405020304" charset="0"/>
                        <a:cs typeface="Times New Roman" panose="02020603050405020304" charset="0"/>
                      </a:endParaRPr>
                    </a:p>
                    <a:p>
                      <a:pPr algn="ctr">
                        <a:buNone/>
                      </a:pP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33145">
                <a:tc>
                  <a:txBody>
                    <a:bodyPr/>
                    <a:p>
                      <a:pPr algn="ctr">
                        <a:buNone/>
                      </a:pPr>
                      <a:r>
                        <a:rPr lang="en-US" altLang="zh-CN" sz="2400" b="0">
                          <a:solidFill>
                            <a:schemeClr val="tx1"/>
                          </a:solidFill>
                          <a:latin typeface="Times New Roman" panose="02020603050405020304" charset="0"/>
                          <a:cs typeface="Times New Roman" panose="02020603050405020304" charset="0"/>
                        </a:rPr>
                        <a:t>Rhetorical devices</a:t>
                      </a:r>
                      <a:endParaRPr lang="en-US" altLang="zh-CN"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endParaRPr lang="zh-CN" altLang="en-US" sz="2400" b="0">
                        <a:solidFill>
                          <a:schemeClr val="tx1"/>
                        </a:solidFill>
                        <a:latin typeface="Times New Roman" panose="02020603050405020304" charset="0"/>
                        <a:cs typeface="Times New Roman" panose="0202060305040502030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24" name="矩形 23"/>
          <p:cNvSpPr/>
          <p:nvPr/>
        </p:nvSpPr>
        <p:spPr>
          <a:xfrm>
            <a:off x="4331119" y="1985166"/>
            <a:ext cx="792480" cy="460375"/>
          </a:xfrm>
          <a:prstGeom prst="rect">
            <a:avLst/>
          </a:prstGeom>
        </p:spPr>
        <p:txBody>
          <a:bodyPr wrap="none">
            <a:spAutoFit/>
          </a:bodyPr>
          <a:p>
            <a:pPr lvl="0" algn="l">
              <a:buClrTx/>
              <a:buSzTx/>
              <a:buFontTx/>
            </a:pPr>
            <a:r>
              <a:rPr lang="en-US" altLang="zh-CN" sz="2400" smtClean="0">
                <a:solidFill>
                  <a:srgbClr val="FF0000"/>
                </a:solidFill>
                <a:latin typeface="Times New Roman" panose="02020603050405020304" charset="0"/>
                <a:cs typeface="Times New Roman" panose="02020603050405020304" charset="0"/>
                <a:sym typeface="+mn-ea"/>
              </a:rPr>
              <a:t>wind</a:t>
            </a:r>
            <a:endParaRPr lang="en-US" altLang="zh-CN" sz="2400" smtClean="0">
              <a:solidFill>
                <a:srgbClr val="FF0000"/>
              </a:solidFill>
              <a:latin typeface="Times New Roman" panose="02020603050405020304" charset="0"/>
              <a:cs typeface="Times New Roman" panose="02020603050405020304" charset="0"/>
              <a:sym typeface="+mn-ea"/>
            </a:endParaRPr>
          </a:p>
        </p:txBody>
      </p:sp>
      <p:sp>
        <p:nvSpPr>
          <p:cNvPr id="8" name="矩形 7"/>
          <p:cNvSpPr/>
          <p:nvPr/>
        </p:nvSpPr>
        <p:spPr>
          <a:xfrm>
            <a:off x="7082144" y="2008464"/>
            <a:ext cx="1062990" cy="460375"/>
          </a:xfrm>
          <a:prstGeom prst="rect">
            <a:avLst/>
          </a:prstGeom>
        </p:spPr>
        <p:txBody>
          <a:bodyPr wrap="none">
            <a:spAutoFit/>
          </a:bodyPr>
          <a:p>
            <a:pPr lvl="0" algn="l">
              <a:buClrTx/>
              <a:buSzTx/>
              <a:buFontTx/>
            </a:pPr>
            <a:r>
              <a:rPr lang="en-US" altLang="zh-CN" sz="2400" smtClean="0">
                <a:solidFill>
                  <a:srgbClr val="FF0000"/>
                </a:solidFill>
                <a:latin typeface="Times New Roman" panose="02020603050405020304" charset="0"/>
                <a:cs typeface="Times New Roman" panose="02020603050405020304" charset="0"/>
                <a:sym typeface="+mn-ea"/>
              </a:rPr>
              <a:t>dreams</a:t>
            </a:r>
            <a:endParaRPr lang="en-US" altLang="zh-CN" sz="2400" smtClean="0">
              <a:solidFill>
                <a:srgbClr val="FF0000"/>
              </a:solidFill>
              <a:latin typeface="Times New Roman" panose="02020603050405020304" charset="0"/>
              <a:cs typeface="Times New Roman" panose="02020603050405020304" charset="0"/>
              <a:sym typeface="+mn-ea"/>
            </a:endParaRPr>
          </a:p>
        </p:txBody>
      </p:sp>
      <p:sp>
        <p:nvSpPr>
          <p:cNvPr id="25" name="矩形 24"/>
          <p:cNvSpPr/>
          <p:nvPr/>
        </p:nvSpPr>
        <p:spPr>
          <a:xfrm>
            <a:off x="10103788" y="1959765"/>
            <a:ext cx="707390" cy="460375"/>
          </a:xfrm>
          <a:prstGeom prst="rect">
            <a:avLst/>
          </a:prstGeom>
        </p:spPr>
        <p:txBody>
          <a:bodyPr wrap="none">
            <a:spAutoFit/>
          </a:bodyPr>
          <a:p>
            <a:r>
              <a:rPr lang="en-US" altLang="zh-CN" sz="2400" smtClean="0">
                <a:solidFill>
                  <a:srgbClr val="FF0000"/>
                </a:solidFill>
                <a:latin typeface="Times New Roman" panose="02020603050405020304" charset="0"/>
                <a:cs typeface="Times New Roman" panose="02020603050405020304" charset="0"/>
              </a:rPr>
              <a:t>love</a:t>
            </a:r>
            <a:endParaRPr lang="zh-CN" altLang="en-US" sz="2400">
              <a:solidFill>
                <a:srgbClr val="FF0000"/>
              </a:solidFill>
              <a:latin typeface="Times New Roman" panose="02020603050405020304" charset="0"/>
              <a:cs typeface="Times New Roman" panose="02020603050405020304" charset="0"/>
            </a:endParaRPr>
          </a:p>
        </p:txBody>
      </p:sp>
      <p:sp>
        <p:nvSpPr>
          <p:cNvPr id="7" name="矩形 6"/>
          <p:cNvSpPr/>
          <p:nvPr/>
        </p:nvSpPr>
        <p:spPr>
          <a:xfrm>
            <a:off x="3761105" y="2720340"/>
            <a:ext cx="1751965" cy="460375"/>
          </a:xfrm>
          <a:prstGeom prst="rect">
            <a:avLst/>
          </a:prstGeom>
        </p:spPr>
        <p:txBody>
          <a:bodyPr wrap="square">
            <a:spAutoFit/>
          </a:bodyPr>
          <a:lstStyle/>
          <a:p>
            <a:r>
              <a:rPr lang="en-US" altLang="zh-CN" sz="2400">
                <a:solidFill>
                  <a:srgbClr val="FF0000"/>
                </a:solidFill>
                <a:latin typeface="Times New Roman" panose="02020603050405020304" charset="0"/>
                <a:cs typeface="Times New Roman" panose="02020603050405020304" charset="0"/>
              </a:rPr>
              <a:t>kite, person</a:t>
            </a:r>
            <a:endParaRPr lang="en-US" altLang="zh-CN" sz="2400">
              <a:solidFill>
                <a:srgbClr val="FF0000"/>
              </a:solidFill>
              <a:latin typeface="Times New Roman" panose="02020603050405020304" charset="0"/>
              <a:cs typeface="Times New Roman" panose="02020603050405020304" charset="0"/>
            </a:endParaRPr>
          </a:p>
        </p:txBody>
      </p:sp>
      <p:sp>
        <p:nvSpPr>
          <p:cNvPr id="28" name="矩形 27"/>
          <p:cNvSpPr/>
          <p:nvPr/>
        </p:nvSpPr>
        <p:spPr>
          <a:xfrm>
            <a:off x="6340475" y="2468880"/>
            <a:ext cx="2547620" cy="1198880"/>
          </a:xfrm>
          <a:prstGeom prst="rect">
            <a:avLst/>
          </a:prstGeom>
        </p:spPr>
        <p:txBody>
          <a:bodyPr wrap="square">
            <a:spAutoFit/>
          </a:bodyPr>
          <a:lstStyle/>
          <a:p>
            <a:pPr lvl="0" algn="l">
              <a:buClrTx/>
              <a:buSzTx/>
              <a:buFontTx/>
            </a:pPr>
            <a:r>
              <a:rPr lang="en-US" altLang="zh-CN" sz="2400">
                <a:solidFill>
                  <a:srgbClr val="FF0000"/>
                </a:solidFill>
                <a:latin typeface="Times New Roman" panose="02020603050405020304" charset="0"/>
                <a:cs typeface="Times New Roman" panose="02020603050405020304" charset="0"/>
                <a:sym typeface="+mn-ea"/>
              </a:rPr>
              <a:t>a broken-winged bird, a barren field frozen with snow</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27" name="矩形 26"/>
          <p:cNvSpPr/>
          <p:nvPr/>
        </p:nvSpPr>
        <p:spPr>
          <a:xfrm>
            <a:off x="9324340" y="2824480"/>
            <a:ext cx="2388235" cy="460375"/>
          </a:xfrm>
          <a:prstGeom prst="rect">
            <a:avLst/>
          </a:prstGeom>
        </p:spPr>
        <p:txBody>
          <a:bodyPr wrap="square">
            <a:spAutoFit/>
          </a:bodyPr>
          <a:p>
            <a:r>
              <a:rPr lang="en-US" altLang="zh-CN" smtClean="0">
                <a:solidFill>
                  <a:srgbClr val="FF0000"/>
                </a:solidFill>
              </a:rPr>
              <a:t> </a:t>
            </a:r>
            <a:r>
              <a:rPr lang="en-US" altLang="zh-CN" sz="2400">
                <a:solidFill>
                  <a:srgbClr val="FF0000"/>
                </a:solidFill>
                <a:latin typeface="Times New Roman" panose="02020603050405020304" charset="0"/>
                <a:cs typeface="Times New Roman" panose="02020603050405020304" charset="0"/>
              </a:rPr>
              <a:t>rose, leaf, fields</a:t>
            </a:r>
            <a:endParaRPr lang="zh-CN" altLang="en-US">
              <a:solidFill>
                <a:srgbClr val="FF0000"/>
              </a:solidFill>
            </a:endParaRPr>
          </a:p>
        </p:txBody>
      </p:sp>
      <p:sp>
        <p:nvSpPr>
          <p:cNvPr id="9" name="矩形 8"/>
          <p:cNvSpPr/>
          <p:nvPr/>
        </p:nvSpPr>
        <p:spPr>
          <a:xfrm>
            <a:off x="3277235" y="3680460"/>
            <a:ext cx="2900680" cy="1198880"/>
          </a:xfrm>
          <a:prstGeom prst="rect">
            <a:avLst/>
          </a:prstGeom>
        </p:spPr>
        <p:txBody>
          <a:bodyPr wrap="square">
            <a:spAutoFit/>
          </a:bodyPr>
          <a:p>
            <a:r>
              <a:rPr lang="en-US" altLang="zh-CN" sz="2400">
                <a:solidFill>
                  <a:srgbClr val="FF0000"/>
                </a:solidFill>
                <a:latin typeface="Times New Roman" panose="02020603050405020304" charset="0"/>
                <a:cs typeface="Times New Roman" panose="02020603050405020304" charset="0"/>
              </a:rPr>
              <a:t>knows/goes; </a:t>
            </a:r>
            <a:r>
              <a:rPr lang="en-US" altLang="zh-CN" sz="2400">
                <a:solidFill>
                  <a:srgbClr val="FF0000"/>
                </a:solidFill>
                <a:latin typeface="Times New Roman" panose="02020603050405020304" charset="0"/>
                <a:cs typeface="Times New Roman" panose="02020603050405020304" charset="0"/>
                <a:sym typeface="+mn-ea"/>
              </a:rPr>
              <a:t>can/ran;</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 kite/night; blew/too;</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goes/ knows</a:t>
            </a:r>
            <a:endParaRPr lang="en-US" altLang="zh-CN" sz="2400">
              <a:solidFill>
                <a:srgbClr val="FF0000"/>
              </a:solidFill>
              <a:latin typeface="Times New Roman" panose="02020603050405020304" charset="0"/>
              <a:cs typeface="Times New Roman" panose="02020603050405020304" charset="0"/>
            </a:endParaRPr>
          </a:p>
        </p:txBody>
      </p:sp>
      <p:sp>
        <p:nvSpPr>
          <p:cNvPr id="10" name="矩形 9"/>
          <p:cNvSpPr/>
          <p:nvPr/>
        </p:nvSpPr>
        <p:spPr>
          <a:xfrm>
            <a:off x="6958965" y="3864610"/>
            <a:ext cx="1311275" cy="829945"/>
          </a:xfrm>
          <a:prstGeom prst="rect">
            <a:avLst/>
          </a:prstGeom>
        </p:spPr>
        <p:txBody>
          <a:bodyPr wrap="square">
            <a:spAutoFit/>
          </a:bodyPr>
          <a:lstStyle/>
          <a:p>
            <a:r>
              <a:rPr lang="en-US" altLang="zh-CN" sz="2400">
                <a:solidFill>
                  <a:srgbClr val="FF0000"/>
                </a:solidFill>
                <a:latin typeface="Times New Roman" panose="02020603050405020304" charset="0"/>
                <a:cs typeface="Times New Roman" panose="02020603050405020304" charset="0"/>
              </a:rPr>
              <a:t>die/fly;</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go/snow</a:t>
            </a:r>
            <a:endParaRPr lang="en-US" altLang="zh-CN" sz="2400">
              <a:solidFill>
                <a:srgbClr val="FF0000"/>
              </a:solidFill>
              <a:latin typeface="Times New Roman" panose="02020603050405020304" charset="0"/>
              <a:cs typeface="Times New Roman" panose="02020603050405020304" charset="0"/>
            </a:endParaRPr>
          </a:p>
        </p:txBody>
      </p:sp>
      <p:sp>
        <p:nvSpPr>
          <p:cNvPr id="12" name="矩形 11"/>
          <p:cNvSpPr/>
          <p:nvPr/>
        </p:nvSpPr>
        <p:spPr>
          <a:xfrm>
            <a:off x="9103360" y="3864610"/>
            <a:ext cx="2605405" cy="829945"/>
          </a:xfrm>
          <a:prstGeom prst="rect">
            <a:avLst/>
          </a:prstGeom>
        </p:spPr>
        <p:txBody>
          <a:bodyPr wrap="square">
            <a:spAutoFit/>
          </a:bodyPr>
          <a:lstStyle/>
          <a:p>
            <a:r>
              <a:rPr lang="en-US" altLang="zh-CN" sz="2400">
                <a:solidFill>
                  <a:srgbClr val="FF0000"/>
                </a:solidFill>
                <a:latin typeface="Times New Roman" panose="02020603050405020304" charset="0"/>
                <a:cs typeface="Times New Roman" panose="02020603050405020304" charset="0"/>
              </a:rPr>
              <a:t>together/weather;</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closes/is; grief/leaf</a:t>
            </a:r>
            <a:endParaRPr lang="en-US" altLang="zh-CN" sz="2400">
              <a:solidFill>
                <a:srgbClr val="FF0000"/>
              </a:solidFill>
              <a:latin typeface="Times New Roman" panose="02020603050405020304" charset="0"/>
              <a:cs typeface="Times New Roman" panose="02020603050405020304" charset="0"/>
            </a:endParaRPr>
          </a:p>
        </p:txBody>
      </p:sp>
      <p:sp>
        <p:nvSpPr>
          <p:cNvPr id="13" name="矩形 12"/>
          <p:cNvSpPr/>
          <p:nvPr/>
        </p:nvSpPr>
        <p:spPr>
          <a:xfrm>
            <a:off x="3761105" y="5029835"/>
            <a:ext cx="1751965" cy="829945"/>
          </a:xfrm>
          <a:prstGeom prst="rect">
            <a:avLst/>
          </a:prstGeom>
        </p:spPr>
        <p:txBody>
          <a:bodyPr wrap="square">
            <a:spAutoFit/>
          </a:bodyPr>
          <a:lstStyle/>
          <a:p>
            <a:r>
              <a:rPr lang="en-US" altLang="zh-CN" sz="2400">
                <a:solidFill>
                  <a:srgbClr val="FF0000"/>
                </a:solidFill>
                <a:latin typeface="Times New Roman" panose="02020603050405020304" charset="0"/>
                <a:cs typeface="Times New Roman" panose="02020603050405020304" charset="0"/>
              </a:rPr>
              <a:t>repetition,</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alliteration</a:t>
            </a:r>
            <a:endParaRPr lang="en-US" altLang="zh-CN" sz="2400">
              <a:solidFill>
                <a:srgbClr val="FF0000"/>
              </a:solidFill>
              <a:latin typeface="Times New Roman" panose="02020603050405020304" charset="0"/>
              <a:cs typeface="Times New Roman" panose="02020603050405020304" charset="0"/>
            </a:endParaRPr>
          </a:p>
        </p:txBody>
      </p:sp>
      <p:sp>
        <p:nvSpPr>
          <p:cNvPr id="15" name="矩形 14"/>
          <p:cNvSpPr/>
          <p:nvPr/>
        </p:nvSpPr>
        <p:spPr>
          <a:xfrm>
            <a:off x="9371965" y="5029835"/>
            <a:ext cx="2292985" cy="829945"/>
          </a:xfrm>
          <a:prstGeom prst="rect">
            <a:avLst/>
          </a:prstGeom>
        </p:spPr>
        <p:txBody>
          <a:bodyPr wrap="square">
            <a:spAutoFit/>
          </a:bodyPr>
          <a:lstStyle/>
          <a:p>
            <a:r>
              <a:rPr lang="en-US" altLang="zh-CN" sz="2400">
                <a:solidFill>
                  <a:srgbClr val="FF0000"/>
                </a:solidFill>
                <a:latin typeface="Times New Roman" panose="02020603050405020304" charset="0"/>
                <a:cs typeface="Times New Roman" panose="02020603050405020304" charset="0"/>
                <a:sym typeface="+mn-ea"/>
              </a:rPr>
              <a:t>repetition,</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metaphor, simile </a:t>
            </a:r>
            <a:endParaRPr lang="en-US" altLang="zh-CN" sz="2400">
              <a:solidFill>
                <a:srgbClr val="FF0000"/>
              </a:solidFill>
              <a:latin typeface="Times New Roman" panose="02020603050405020304" charset="0"/>
              <a:cs typeface="Times New Roman" panose="02020603050405020304" charset="0"/>
            </a:endParaRPr>
          </a:p>
        </p:txBody>
      </p:sp>
      <p:sp>
        <p:nvSpPr>
          <p:cNvPr id="16" name="矩形 15"/>
          <p:cNvSpPr/>
          <p:nvPr/>
        </p:nvSpPr>
        <p:spPr>
          <a:xfrm>
            <a:off x="6659245" y="5029835"/>
            <a:ext cx="1751965" cy="829945"/>
          </a:xfrm>
          <a:prstGeom prst="rect">
            <a:avLst/>
          </a:prstGeom>
        </p:spPr>
        <p:txBody>
          <a:bodyPr wrap="square">
            <a:spAutoFit/>
          </a:bodyPr>
          <a:p>
            <a:r>
              <a:rPr lang="en-US" altLang="zh-CN" sz="2400">
                <a:solidFill>
                  <a:srgbClr val="FF0000"/>
                </a:solidFill>
                <a:latin typeface="Times New Roman" panose="02020603050405020304" charset="0"/>
                <a:cs typeface="Times New Roman" panose="02020603050405020304" charset="0"/>
              </a:rPr>
              <a:t>repetition,</a:t>
            </a:r>
            <a:endParaRPr lang="en-US" altLang="zh-CN" sz="2400">
              <a:solidFill>
                <a:srgbClr val="FF0000"/>
              </a:solidFill>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metaphor</a:t>
            </a:r>
            <a:endParaRPr lang="en-US" altLang="zh-CN" sz="2400">
              <a:solidFill>
                <a:srgbClr val="FF0000"/>
              </a:solidFill>
              <a:latin typeface="Times New Roman" panose="02020603050405020304" charset="0"/>
              <a:cs typeface="Times New Roman" panose="02020603050405020304" charset="0"/>
            </a:endParaRPr>
          </a:p>
        </p:txBody>
      </p:sp>
      <p:pic>
        <p:nvPicPr>
          <p:cNvPr id="17" name="图片 16" descr="信爱心"/>
          <p:cNvPicPr>
            <a:picLocks noChangeAspect="1"/>
          </p:cNvPicPr>
          <p:nvPr/>
        </p:nvPicPr>
        <p:blipFill>
          <a:blip r:embed="rId5"/>
          <a:stretch>
            <a:fillRect/>
          </a:stretch>
        </p:blipFill>
        <p:spPr>
          <a:xfrm rot="20100000">
            <a:off x="10603230" y="78105"/>
            <a:ext cx="1164590" cy="1477645"/>
          </a:xfrm>
          <a:prstGeom prst="rect">
            <a:avLst/>
          </a:prstGeom>
        </p:spPr>
      </p:pic>
      <p:pic>
        <p:nvPicPr>
          <p:cNvPr id="19" name="图片 18" descr="玫瑰35"/>
          <p:cNvPicPr>
            <a:picLocks noChangeAspect="1"/>
          </p:cNvPicPr>
          <p:nvPr/>
        </p:nvPicPr>
        <p:blipFill>
          <a:blip r:embed="rId6"/>
          <a:stretch>
            <a:fillRect/>
          </a:stretch>
        </p:blipFill>
        <p:spPr>
          <a:xfrm rot="480000">
            <a:off x="290195" y="5414645"/>
            <a:ext cx="2791460" cy="1602105"/>
          </a:xfrm>
          <a:prstGeom prst="rect">
            <a:avLst/>
          </a:prstGeom>
        </p:spPr>
      </p:pic>
      <p:pic>
        <p:nvPicPr>
          <p:cNvPr id="14" name="图片 13"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1000"/>
                                        <p:tgtEl>
                                          <p:spTgt spid="13">
                                            <p:txEl>
                                              <p:pRg st="0" end="0"/>
                                            </p:txEl>
                                          </p:spTgt>
                                        </p:tgtEl>
                                      </p:cBhvr>
                                    </p:animEffect>
                                    <p:anim calcmode="lin" valueType="num">
                                      <p:cBhvr>
                                        <p:cTn id="4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fade">
                                      <p:cBhvr>
                                        <p:cTn id="49" dur="1000"/>
                                        <p:tgtEl>
                                          <p:spTgt spid="13">
                                            <p:txEl>
                                              <p:pRg st="1" end="1"/>
                                            </p:txEl>
                                          </p:spTgt>
                                        </p:tgtEl>
                                      </p:cBhvr>
                                    </p:animEffect>
                                    <p:anim calcmode="lin" valueType="num">
                                      <p:cBhvr>
                                        <p:cTn id="5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anim calcmode="lin" valueType="num">
                                      <p:cBhvr>
                                        <p:cTn id="5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fade">
                                      <p:cBhvr>
                                        <p:cTn id="63" dur="1000"/>
                                        <p:tgtEl>
                                          <p:spTgt spid="28">
                                            <p:txEl>
                                              <p:pRg st="0" end="0"/>
                                            </p:txEl>
                                          </p:spTgt>
                                        </p:tgtEl>
                                      </p:cBhvr>
                                    </p:animEffect>
                                    <p:anim calcmode="lin" valueType="num">
                                      <p:cBhvr>
                                        <p:cTn id="6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fade">
                                      <p:cBhvr>
                                        <p:cTn id="70" dur="1000"/>
                                        <p:tgtEl>
                                          <p:spTgt spid="10">
                                            <p:txEl>
                                              <p:pRg st="0" end="0"/>
                                            </p:txEl>
                                          </p:spTgt>
                                        </p:tgtEl>
                                      </p:cBhvr>
                                    </p:animEffect>
                                    <p:anim calcmode="lin" valueType="num">
                                      <p:cBhvr>
                                        <p:cTn id="7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xEl>
                                              <p:pRg st="1" end="1"/>
                                            </p:txEl>
                                          </p:spTgt>
                                        </p:tgtEl>
                                        <p:attrNameLst>
                                          <p:attrName>style.visibility</p:attrName>
                                        </p:attrNameLst>
                                      </p:cBhvr>
                                      <p:to>
                                        <p:strVal val="visible"/>
                                      </p:to>
                                    </p:set>
                                    <p:animEffect transition="in" filter="fade">
                                      <p:cBhvr>
                                        <p:cTn id="77" dur="1000"/>
                                        <p:tgtEl>
                                          <p:spTgt spid="10">
                                            <p:txEl>
                                              <p:pRg st="1" end="1"/>
                                            </p:txEl>
                                          </p:spTgt>
                                        </p:tgtEl>
                                      </p:cBhvr>
                                    </p:animEffect>
                                    <p:anim calcmode="lin" valueType="num">
                                      <p:cBhvr>
                                        <p:cTn id="7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1000"/>
                                        <p:tgtEl>
                                          <p:spTgt spid="16">
                                            <p:txEl>
                                              <p:pRg st="0" end="0"/>
                                            </p:txEl>
                                          </p:spTgt>
                                        </p:tgtEl>
                                      </p:cBhvr>
                                    </p:animEffect>
                                    <p:anim calcmode="lin" valueType="num">
                                      <p:cBhvr>
                                        <p:cTn id="8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animEffect transition="in" filter="fade">
                                      <p:cBhvr>
                                        <p:cTn id="91" dur="1000"/>
                                        <p:tgtEl>
                                          <p:spTgt spid="16">
                                            <p:txEl>
                                              <p:pRg st="1" end="1"/>
                                            </p:txEl>
                                          </p:spTgt>
                                        </p:tgtEl>
                                      </p:cBhvr>
                                    </p:animEffect>
                                    <p:anim calcmode="lin" valueType="num">
                                      <p:cBhvr>
                                        <p:cTn id="9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fade">
                                      <p:cBhvr>
                                        <p:cTn id="98" dur="1000"/>
                                        <p:tgtEl>
                                          <p:spTgt spid="25">
                                            <p:txEl>
                                              <p:pRg st="0" end="0"/>
                                            </p:txEl>
                                          </p:spTgt>
                                        </p:tgtEl>
                                      </p:cBhvr>
                                    </p:animEffect>
                                    <p:anim calcmode="lin" valueType="num">
                                      <p:cBhvr>
                                        <p:cTn id="9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7">
                                            <p:txEl>
                                              <p:pRg st="0" end="0"/>
                                            </p:txEl>
                                          </p:spTgt>
                                        </p:tgtEl>
                                        <p:attrNameLst>
                                          <p:attrName>style.visibility</p:attrName>
                                        </p:attrNameLst>
                                      </p:cBhvr>
                                      <p:to>
                                        <p:strVal val="visible"/>
                                      </p:to>
                                    </p:set>
                                    <p:animEffect transition="in" filter="fade">
                                      <p:cBhvr>
                                        <p:cTn id="105" dur="1000"/>
                                        <p:tgtEl>
                                          <p:spTgt spid="27">
                                            <p:txEl>
                                              <p:pRg st="0" end="0"/>
                                            </p:txEl>
                                          </p:spTgt>
                                        </p:tgtEl>
                                      </p:cBhvr>
                                    </p:animEffect>
                                    <p:anim calcmode="lin" valueType="num">
                                      <p:cBhvr>
                                        <p:cTn id="106"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2">
                                            <p:txEl>
                                              <p:pRg st="0" end="0"/>
                                            </p:txEl>
                                          </p:spTgt>
                                        </p:tgtEl>
                                        <p:attrNameLst>
                                          <p:attrName>style.visibility</p:attrName>
                                        </p:attrNameLst>
                                      </p:cBhvr>
                                      <p:to>
                                        <p:strVal val="visible"/>
                                      </p:to>
                                    </p:set>
                                    <p:animEffect transition="in" filter="fade">
                                      <p:cBhvr>
                                        <p:cTn id="112" dur="1000"/>
                                        <p:tgtEl>
                                          <p:spTgt spid="12">
                                            <p:txEl>
                                              <p:pRg st="0" end="0"/>
                                            </p:txEl>
                                          </p:spTgt>
                                        </p:tgtEl>
                                      </p:cBhvr>
                                    </p:animEffect>
                                    <p:anim calcmode="lin" valueType="num">
                                      <p:cBhvr>
                                        <p:cTn id="1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2">
                                            <p:txEl>
                                              <p:pRg st="1" end="1"/>
                                            </p:txEl>
                                          </p:spTgt>
                                        </p:tgtEl>
                                        <p:attrNameLst>
                                          <p:attrName>style.visibility</p:attrName>
                                        </p:attrNameLst>
                                      </p:cBhvr>
                                      <p:to>
                                        <p:strVal val="visible"/>
                                      </p:to>
                                    </p:set>
                                    <p:animEffect transition="in" filter="fade">
                                      <p:cBhvr>
                                        <p:cTn id="119" dur="1000"/>
                                        <p:tgtEl>
                                          <p:spTgt spid="12">
                                            <p:txEl>
                                              <p:pRg st="1" end="1"/>
                                            </p:txEl>
                                          </p:spTgt>
                                        </p:tgtEl>
                                      </p:cBhvr>
                                    </p:animEffect>
                                    <p:anim calcmode="lin" valueType="num">
                                      <p:cBhvr>
                                        <p:cTn id="1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5">
                                            <p:txEl>
                                              <p:pRg st="0" end="0"/>
                                            </p:txEl>
                                          </p:spTgt>
                                        </p:tgtEl>
                                        <p:attrNameLst>
                                          <p:attrName>style.visibility</p:attrName>
                                        </p:attrNameLst>
                                      </p:cBhvr>
                                      <p:to>
                                        <p:strVal val="visible"/>
                                      </p:to>
                                    </p:set>
                                    <p:animEffect transition="in" filter="fade">
                                      <p:cBhvr>
                                        <p:cTn id="126" dur="1000"/>
                                        <p:tgtEl>
                                          <p:spTgt spid="15">
                                            <p:txEl>
                                              <p:pRg st="0" end="0"/>
                                            </p:txEl>
                                          </p:spTgt>
                                        </p:tgtEl>
                                      </p:cBhvr>
                                    </p:animEffect>
                                    <p:anim calcmode="lin" valueType="num">
                                      <p:cBhvr>
                                        <p:cTn id="12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2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15">
                                            <p:txEl>
                                              <p:pRg st="1" end="1"/>
                                            </p:txEl>
                                          </p:spTgt>
                                        </p:tgtEl>
                                        <p:attrNameLst>
                                          <p:attrName>style.visibility</p:attrName>
                                        </p:attrNameLst>
                                      </p:cBhvr>
                                      <p:to>
                                        <p:strVal val="visible"/>
                                      </p:to>
                                    </p:set>
                                    <p:animEffect transition="in" filter="fade">
                                      <p:cBhvr>
                                        <p:cTn id="133" dur="1000"/>
                                        <p:tgtEl>
                                          <p:spTgt spid="15">
                                            <p:txEl>
                                              <p:pRg st="1" end="1"/>
                                            </p:txEl>
                                          </p:spTgt>
                                        </p:tgtEl>
                                      </p:cBhvr>
                                    </p:animEffect>
                                    <p:anim calcmode="lin" valueType="num">
                                      <p:cBhvr>
                                        <p:cTn id="13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3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文本框 6"/>
          <p:cNvSpPr txBox="1"/>
          <p:nvPr/>
        </p:nvSpPr>
        <p:spPr>
          <a:xfrm>
            <a:off x="434975" y="228600"/>
            <a:ext cx="1081468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Activity3:</a:t>
            </a:r>
            <a:r>
              <a:rPr lang="en-US" altLang="zh-CN" sz="2800">
                <a:solidFill>
                  <a:schemeClr val="tx1"/>
                </a:solidFill>
                <a:latin typeface="Times New Roman" panose="02020603050405020304" charset="0"/>
                <a:cs typeface="Times New Roman" panose="02020603050405020304" charset="0"/>
                <a:sym typeface="+mn-ea"/>
              </a:rPr>
              <a:t> To discuss</a:t>
            </a: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from which aspects we should enjoy </a:t>
            </a:r>
            <a:r>
              <a:rPr lang="zh-CN" altLang="en-US" sz="2800">
                <a:solidFill>
                  <a:schemeClr val="tx1"/>
                </a:solidFill>
                <a:latin typeface="Times New Roman" panose="02020603050405020304" charset="0"/>
                <a:cs typeface="Times New Roman" panose="02020603050405020304" charset="0"/>
                <a:sym typeface="+mn-ea"/>
              </a:rPr>
              <a:t>English poetry</a:t>
            </a:r>
            <a:endParaRPr lang="en-US" altLang="zh-CN" sz="2800">
              <a:latin typeface="Times New Roman" panose="02020603050405020304" charset="0"/>
              <a:cs typeface="Times New Roman" panose="02020603050405020304" charset="0"/>
              <a:sym typeface="+mn-ea"/>
            </a:endParaRPr>
          </a:p>
        </p:txBody>
      </p:sp>
      <p:sp>
        <p:nvSpPr>
          <p:cNvPr id="3" name="椭圆 2"/>
          <p:cNvSpPr/>
          <p:nvPr/>
        </p:nvSpPr>
        <p:spPr>
          <a:xfrm>
            <a:off x="3823970" y="2857500"/>
            <a:ext cx="4194810" cy="1462405"/>
          </a:xfrm>
          <a:prstGeom prst="ellips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 </a:t>
            </a:r>
            <a:endParaRPr lang="zh-CN" altLang="en-US">
              <a:sym typeface="+mn-ea"/>
            </a:endParaRPr>
          </a:p>
        </p:txBody>
      </p:sp>
      <p:sp>
        <p:nvSpPr>
          <p:cNvPr id="8" name="文本框 7"/>
          <p:cNvSpPr txBox="1"/>
          <p:nvPr/>
        </p:nvSpPr>
        <p:spPr>
          <a:xfrm>
            <a:off x="4157345" y="3173730"/>
            <a:ext cx="3702050" cy="829945"/>
          </a:xfrm>
          <a:prstGeom prst="rect">
            <a:avLst/>
          </a:prstGeom>
          <a:noFill/>
        </p:spPr>
        <p:txBody>
          <a:bodyPr wrap="square" rtlCol="0">
            <a:spAutoFit/>
          </a:bodyPr>
          <a:p>
            <a:pPr algn="l"/>
            <a:r>
              <a:rPr lang="en-US" altLang="zh-CN" sz="2400">
                <a:latin typeface="Times New Roman" panose="02020603050405020304" charset="0"/>
                <a:cs typeface="Times New Roman" panose="02020603050405020304" charset="0"/>
                <a:sym typeface="+mn-ea"/>
              </a:rPr>
              <a:t>How to t</a:t>
            </a:r>
            <a:r>
              <a:rPr lang="zh-CN" altLang="en-US" sz="2400">
                <a:latin typeface="Times New Roman" panose="02020603050405020304" charset="0"/>
                <a:cs typeface="Times New Roman" panose="02020603050405020304" charset="0"/>
                <a:sym typeface="+mn-ea"/>
              </a:rPr>
              <a:t>ast</a:t>
            </a:r>
            <a:r>
              <a:rPr lang="en-US" altLang="zh-CN" sz="2400">
                <a:latin typeface="Times New Roman" panose="02020603050405020304" charset="0"/>
                <a:cs typeface="Times New Roman" panose="02020603050405020304" charset="0"/>
                <a:sym typeface="+mn-ea"/>
              </a:rPr>
              <a:t>e</a:t>
            </a:r>
            <a:r>
              <a:rPr lang="zh-CN" altLang="en-US" sz="2400">
                <a:latin typeface="Times New Roman" panose="02020603050405020304" charset="0"/>
                <a:cs typeface="Times New Roman" panose="02020603050405020304" charset="0"/>
                <a:sym typeface="+mn-ea"/>
              </a:rPr>
              <a:t> English poetry</a:t>
            </a:r>
            <a:endParaRPr lang="zh-CN" altLang="en-US" sz="2400">
              <a:latin typeface="Times New Roman" panose="02020603050405020304" charset="0"/>
              <a:cs typeface="Times New Roman" panose="02020603050405020304" charset="0"/>
              <a:sym typeface="+mn-ea"/>
            </a:endParaRPr>
          </a:p>
          <a:p>
            <a:pPr algn="ct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from which aspects</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9" name="云形标注 8"/>
          <p:cNvSpPr/>
          <p:nvPr/>
        </p:nvSpPr>
        <p:spPr>
          <a:xfrm>
            <a:off x="1312545" y="1223010"/>
            <a:ext cx="2404745" cy="1435735"/>
          </a:xfrm>
          <a:prstGeom prst="cloudCallout">
            <a:avLst>
              <a:gd name="adj1" fmla="val 77145"/>
              <a:gd name="adj2" fmla="val 78762"/>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云形标注 9"/>
          <p:cNvSpPr/>
          <p:nvPr/>
        </p:nvSpPr>
        <p:spPr>
          <a:xfrm>
            <a:off x="1026160" y="4241165"/>
            <a:ext cx="2404745" cy="1435735"/>
          </a:xfrm>
          <a:prstGeom prst="cloudCallout">
            <a:avLst>
              <a:gd name="adj1" fmla="val 91167"/>
              <a:gd name="adj2" fmla="val -56988"/>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云形标注 12"/>
          <p:cNvSpPr/>
          <p:nvPr/>
        </p:nvSpPr>
        <p:spPr>
          <a:xfrm>
            <a:off x="8334375" y="1223010"/>
            <a:ext cx="2404745" cy="1435735"/>
          </a:xfrm>
          <a:prstGeom prst="cloudCallout">
            <a:avLst>
              <a:gd name="adj1" fmla="val -86466"/>
              <a:gd name="adj2" fmla="val 76979"/>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云形标注 13"/>
          <p:cNvSpPr/>
          <p:nvPr/>
        </p:nvSpPr>
        <p:spPr>
          <a:xfrm>
            <a:off x="8609965" y="4552950"/>
            <a:ext cx="2404745" cy="1435735"/>
          </a:xfrm>
          <a:prstGeom prst="cloudCallout">
            <a:avLst>
              <a:gd name="adj1" fmla="val -93253"/>
              <a:gd name="adj2" fmla="val -85692"/>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537335" y="1679575"/>
            <a:ext cx="1955165" cy="521970"/>
          </a:xfrm>
          <a:prstGeom prst="rect">
            <a:avLst/>
          </a:prstGeom>
          <a:noFill/>
        </p:spPr>
        <p:txBody>
          <a:bodyPr wrap="square" rtlCol="0">
            <a:spAutoFit/>
          </a:bodyPr>
          <a:p>
            <a:pPr algn="ctr"/>
            <a:r>
              <a:rPr lang="en-US" altLang="zh-CN" sz="2800" smtClean="0">
                <a:solidFill>
                  <a:schemeClr val="tx1"/>
                </a:solidFill>
                <a:latin typeface="Times New Roman" panose="02020603050405020304" charset="0"/>
                <a:cs typeface="Times New Roman" panose="02020603050405020304" charset="0"/>
                <a:sym typeface="+mn-ea"/>
              </a:rPr>
              <a:t>poetic form</a:t>
            </a:r>
            <a:endParaRPr lang="en-US" altLang="zh-CN" sz="2800" smtClean="0">
              <a:solidFill>
                <a:schemeClr val="tx1"/>
              </a:solidFill>
              <a:latin typeface="Times New Roman" panose="02020603050405020304" charset="0"/>
              <a:cs typeface="Times New Roman" panose="02020603050405020304" charset="0"/>
              <a:sym typeface="+mn-ea"/>
            </a:endParaRPr>
          </a:p>
        </p:txBody>
      </p:sp>
      <p:sp>
        <p:nvSpPr>
          <p:cNvPr id="16" name="文本框 15"/>
          <p:cNvSpPr txBox="1"/>
          <p:nvPr/>
        </p:nvSpPr>
        <p:spPr>
          <a:xfrm>
            <a:off x="8603615" y="1463675"/>
            <a:ext cx="1866265" cy="953135"/>
          </a:xfrm>
          <a:prstGeom prst="rect">
            <a:avLst/>
          </a:prstGeom>
          <a:noFill/>
        </p:spPr>
        <p:txBody>
          <a:bodyPr wrap="square" rtlCol="0">
            <a:spAutoFit/>
          </a:bodyPr>
          <a:p>
            <a:pPr algn="ctr"/>
            <a:r>
              <a:rPr lang="en-US" altLang="zh-CN" sz="2800" smtClean="0">
                <a:solidFill>
                  <a:schemeClr val="tx1"/>
                </a:solidFill>
                <a:latin typeface="Times New Roman" panose="02020603050405020304" charset="0"/>
                <a:cs typeface="Times New Roman" panose="02020603050405020304" charset="0"/>
                <a:sym typeface="+mn-ea"/>
              </a:rPr>
              <a:t>poetic imagery</a:t>
            </a:r>
            <a:endParaRPr lang="en-US" altLang="zh-CN" sz="2800" smtClean="0">
              <a:solidFill>
                <a:schemeClr val="tx1"/>
              </a:solidFill>
              <a:latin typeface="Times New Roman" panose="02020603050405020304" charset="0"/>
              <a:cs typeface="Times New Roman" panose="02020603050405020304" charset="0"/>
              <a:sym typeface="+mn-ea"/>
            </a:endParaRPr>
          </a:p>
        </p:txBody>
      </p:sp>
      <p:sp>
        <p:nvSpPr>
          <p:cNvPr id="17" name="文本框 16"/>
          <p:cNvSpPr txBox="1"/>
          <p:nvPr/>
        </p:nvSpPr>
        <p:spPr>
          <a:xfrm>
            <a:off x="9059545" y="4794250"/>
            <a:ext cx="1505585" cy="953135"/>
          </a:xfrm>
          <a:prstGeom prst="rect">
            <a:avLst/>
          </a:prstGeom>
          <a:noFill/>
        </p:spPr>
        <p:txBody>
          <a:bodyPr wrap="square" rtlCol="0">
            <a:spAutoFit/>
          </a:bodyPr>
          <a:p>
            <a:pPr algn="ctr"/>
            <a:r>
              <a:rPr lang="en-US" altLang="zh-CN" sz="2800" smtClean="0">
                <a:solidFill>
                  <a:schemeClr val="tx1"/>
                </a:solidFill>
                <a:latin typeface="Times New Roman" panose="02020603050405020304" charset="0"/>
                <a:cs typeface="Times New Roman" panose="02020603050405020304" charset="0"/>
                <a:sym typeface="+mn-ea"/>
              </a:rPr>
              <a:t>poetic language</a:t>
            </a:r>
            <a:endParaRPr lang="en-US" altLang="zh-CN" sz="2800" smtClean="0">
              <a:solidFill>
                <a:schemeClr val="tx1"/>
              </a:solidFill>
              <a:latin typeface="Times New Roman" panose="02020603050405020304" charset="0"/>
              <a:cs typeface="Times New Roman" panose="02020603050405020304" charset="0"/>
              <a:sym typeface="+mn-ea"/>
            </a:endParaRPr>
          </a:p>
        </p:txBody>
      </p:sp>
      <p:sp>
        <p:nvSpPr>
          <p:cNvPr id="18" name="文本框 17"/>
          <p:cNvSpPr txBox="1"/>
          <p:nvPr/>
        </p:nvSpPr>
        <p:spPr>
          <a:xfrm>
            <a:off x="1475740" y="4403090"/>
            <a:ext cx="1505585" cy="953135"/>
          </a:xfrm>
          <a:prstGeom prst="rect">
            <a:avLst/>
          </a:prstGeom>
          <a:noFill/>
        </p:spPr>
        <p:txBody>
          <a:bodyPr wrap="square" rtlCol="0">
            <a:spAutoFit/>
          </a:bodyPr>
          <a:p>
            <a:pPr algn="ctr"/>
            <a:r>
              <a:rPr lang="en-US" altLang="zh-CN" sz="2800" smtClean="0">
                <a:solidFill>
                  <a:schemeClr val="tx1"/>
                </a:solidFill>
                <a:latin typeface="Times New Roman" panose="02020603050405020304" charset="0"/>
                <a:cs typeface="Times New Roman" panose="02020603050405020304" charset="0"/>
                <a:sym typeface="+mn-ea"/>
              </a:rPr>
              <a:t>poetic</a:t>
            </a:r>
            <a:endParaRPr lang="en-US" altLang="zh-CN" sz="2800" smtClean="0">
              <a:solidFill>
                <a:schemeClr val="tx1"/>
              </a:solidFill>
              <a:latin typeface="Times New Roman" panose="02020603050405020304" charset="0"/>
              <a:cs typeface="Times New Roman" panose="02020603050405020304" charset="0"/>
              <a:sym typeface="+mn-ea"/>
            </a:endParaRPr>
          </a:p>
          <a:p>
            <a:pPr algn="ctr"/>
            <a:r>
              <a:rPr lang="en-US" altLang="zh-CN" sz="2800" smtClean="0">
                <a:solidFill>
                  <a:schemeClr val="tx1"/>
                </a:solidFill>
                <a:latin typeface="Times New Roman" panose="02020603050405020304" charset="0"/>
                <a:cs typeface="Times New Roman" panose="02020603050405020304" charset="0"/>
                <a:sym typeface="+mn-ea"/>
              </a:rPr>
              <a:t>meaning</a:t>
            </a:r>
            <a:endParaRPr lang="en-US" altLang="zh-CN" sz="2800" smtClean="0">
              <a:solidFill>
                <a:schemeClr val="tx1"/>
              </a:solidFill>
              <a:latin typeface="Times New Roman" panose="02020603050405020304" charset="0"/>
              <a:cs typeface="Times New Roman" panose="02020603050405020304" charset="0"/>
              <a:sym typeface="+mn-ea"/>
            </a:endParaRPr>
          </a:p>
        </p:txBody>
      </p:sp>
      <p:pic>
        <p:nvPicPr>
          <p:cNvPr id="12" name="图片 11" descr="010b3ebc-2a30-4fdf-8cf0-0fd95ae54e70"/>
          <p:cNvPicPr>
            <a:picLocks noChangeAspect="1"/>
          </p:cNvPicPr>
          <p:nvPr/>
        </p:nvPicPr>
        <p:blipFill>
          <a:blip r:embed="rId4"/>
          <a:stretch>
            <a:fillRect/>
          </a:stretch>
        </p:blipFill>
        <p:spPr>
          <a:xfrm flipH="1">
            <a:off x="11014710" y="4994275"/>
            <a:ext cx="1026160" cy="1824990"/>
          </a:xfrm>
          <a:prstGeom prst="rect">
            <a:avLst/>
          </a:prstGeom>
        </p:spPr>
      </p:pic>
      <p:pic>
        <p:nvPicPr>
          <p:cNvPr id="19" name="图片 18" descr="010b3ebc-2a30-4fdf-8cf0-0fd95ae54e70"/>
          <p:cNvPicPr>
            <a:picLocks noChangeAspect="1"/>
          </p:cNvPicPr>
          <p:nvPr/>
        </p:nvPicPr>
        <p:blipFill>
          <a:blip r:embed="rId4"/>
          <a:stretch>
            <a:fillRect/>
          </a:stretch>
        </p:blipFill>
        <p:spPr>
          <a:xfrm>
            <a:off x="140335" y="5045075"/>
            <a:ext cx="1021715" cy="172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amond(in)">
                                      <p:cBhvr>
                                        <p:cTn id="23" dur="2000"/>
                                        <p:tgtEl>
                                          <p:spTgt spid="16"/>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amond(in)">
                                      <p:cBhvr>
                                        <p:cTn id="31" dur="2000"/>
                                        <p:tgtEl>
                                          <p:spTgt spid="17"/>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in)">
                                      <p:cBhvr>
                                        <p:cTn id="39" dur="2000"/>
                                        <p:tgtEl>
                                          <p:spTgt spid="18"/>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amond(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3" grpId="1" animBg="1"/>
      <p:bldP spid="8" grpId="1"/>
      <p:bldP spid="15" grpId="0"/>
      <p:bldP spid="9" grpId="0" bldLvl="0" animBg="1"/>
      <p:bldP spid="15" grpId="1"/>
      <p:bldP spid="9" grpId="1" animBg="1"/>
      <p:bldP spid="16" grpId="0"/>
      <p:bldP spid="13" grpId="0" bldLvl="0" animBg="1"/>
      <p:bldP spid="16" grpId="1"/>
      <p:bldP spid="13" grpId="1" animBg="1"/>
      <p:bldP spid="17" grpId="0"/>
      <p:bldP spid="14" grpId="0" bldLvl="0" animBg="1"/>
      <p:bldP spid="17" grpId="1"/>
      <p:bldP spid="14" grpId="1" animBg="1"/>
      <p:bldP spid="18" grpId="0"/>
      <p:bldP spid="10" grpId="0" bldLvl="0" animBg="1"/>
      <p:bldP spid="18" grpId="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文本框 6"/>
          <p:cNvSpPr txBox="1"/>
          <p:nvPr/>
        </p:nvSpPr>
        <p:spPr>
          <a:xfrm>
            <a:off x="550545" y="2581910"/>
            <a:ext cx="2898775" cy="953135"/>
          </a:xfrm>
          <a:prstGeom prst="rect">
            <a:avLst/>
          </a:prstGeom>
          <a:noFill/>
          <a:ln w="38100">
            <a:solidFill>
              <a:srgbClr val="00B0F0"/>
            </a:soli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The framework of </a:t>
            </a:r>
            <a:endParaRPr lang="en-US" altLang="zh-CN" sz="2800">
              <a:latin typeface="Times New Roman" panose="02020603050405020304" charset="0"/>
              <a:cs typeface="Times New Roman" panose="02020603050405020304" charset="0"/>
              <a:sym typeface="+mn-ea"/>
            </a:endParaRPr>
          </a:p>
          <a:p>
            <a:pPr algn="l"/>
            <a:r>
              <a:rPr lang="en-US" altLang="zh-CN" sz="2800">
                <a:latin typeface="Times New Roman" panose="02020603050405020304" charset="0"/>
                <a:cs typeface="Times New Roman" panose="02020603050405020304" charset="0"/>
                <a:sym typeface="+mn-ea"/>
              </a:rPr>
              <a:t>poetry evaluation</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434975" y="920750"/>
            <a:ext cx="11196955" cy="95313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The purpose of </a:t>
            </a:r>
            <a:r>
              <a:rPr lang="en-US" altLang="zh-CN" sz="2800">
                <a:latin typeface="Times New Roman" panose="02020603050405020304" charset="0"/>
                <a:cs typeface="Times New Roman" panose="02020603050405020304" charset="0"/>
              </a:rPr>
              <a:t>writing in </a:t>
            </a:r>
            <a:r>
              <a:rPr lang="zh-CN" altLang="en-US" sz="2800">
                <a:latin typeface="Times New Roman" panose="02020603050405020304" charset="0"/>
                <a:cs typeface="Times New Roman" panose="02020603050405020304" charset="0"/>
              </a:rPr>
              <a:t>this unit is to write a poem evaluation, which belongs to the category of argumentative writing</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550545" y="189230"/>
            <a:ext cx="556196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About the writing: Poetry Evaluation</a:t>
            </a:r>
            <a:endParaRPr lang="en-US" altLang="zh-CN" sz="2800">
              <a:latin typeface="Times New Roman" panose="02020603050405020304" charset="0"/>
              <a:cs typeface="Times New Roman" panose="02020603050405020304" charset="0"/>
              <a:sym typeface="+mn-ea"/>
            </a:endParaRPr>
          </a:p>
        </p:txBody>
      </p:sp>
      <p:sp>
        <p:nvSpPr>
          <p:cNvPr id="8" name="文本框 7"/>
          <p:cNvSpPr txBox="1"/>
          <p:nvPr/>
        </p:nvSpPr>
        <p:spPr>
          <a:xfrm>
            <a:off x="4124325" y="1972310"/>
            <a:ext cx="635762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1. </a:t>
            </a:r>
            <a:r>
              <a:rPr lang="en-US" altLang="zh-CN" sz="2800">
                <a:solidFill>
                  <a:srgbClr val="FF0000"/>
                </a:solidFill>
                <a:latin typeface="Times New Roman" panose="02020603050405020304" charset="0"/>
                <a:cs typeface="Times New Roman" panose="02020603050405020304" charset="0"/>
              </a:rPr>
              <a:t>Beginning</a:t>
            </a:r>
            <a:r>
              <a:rPr lang="en-US" altLang="zh-CN" sz="2800">
                <a:latin typeface="Times New Roman" panose="02020603050405020304" charset="0"/>
                <a:cs typeface="Times New Roman" panose="02020603050405020304" charset="0"/>
              </a:rPr>
              <a:t>---Brief introduction</a:t>
            </a:r>
            <a:endParaRPr lang="en-US" altLang="zh-CN" sz="2800">
              <a:latin typeface="Times New Roman" panose="02020603050405020304" charset="0"/>
              <a:cs typeface="Times New Roman" panose="02020603050405020304" charset="0"/>
            </a:endParaRPr>
          </a:p>
        </p:txBody>
      </p:sp>
      <p:sp>
        <p:nvSpPr>
          <p:cNvPr id="9" name="左大括号 8"/>
          <p:cNvSpPr/>
          <p:nvPr/>
        </p:nvSpPr>
        <p:spPr>
          <a:xfrm>
            <a:off x="3559175" y="2375535"/>
            <a:ext cx="455295" cy="147637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0" name="文本框 9"/>
          <p:cNvSpPr txBox="1"/>
          <p:nvPr/>
        </p:nvSpPr>
        <p:spPr>
          <a:xfrm>
            <a:off x="4124325" y="2538095"/>
            <a:ext cx="703834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 </a:t>
            </a:r>
            <a:r>
              <a:rPr lang="en-US" altLang="zh-CN" sz="2800">
                <a:solidFill>
                  <a:srgbClr val="FF0000"/>
                </a:solidFill>
                <a:latin typeface="Times New Roman" panose="02020603050405020304" charset="0"/>
                <a:cs typeface="Times New Roman" panose="02020603050405020304" charset="0"/>
              </a:rPr>
              <a:t>Body</a:t>
            </a:r>
            <a:r>
              <a:rPr lang="en-US" altLang="zh-CN" sz="2800">
                <a:latin typeface="Times New Roman" panose="02020603050405020304" charset="0"/>
                <a:cs typeface="Times New Roman" panose="02020603050405020304" charset="0"/>
              </a:rPr>
              <a:t>---A detailed introduction to the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understanding of the poem</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124325" y="3423920"/>
            <a:ext cx="7708265"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 </a:t>
            </a:r>
            <a:r>
              <a:rPr lang="en-US" altLang="zh-CN" sz="2800">
                <a:solidFill>
                  <a:srgbClr val="FF0000"/>
                </a:solidFill>
                <a:latin typeface="Times New Roman" panose="02020603050405020304" charset="0"/>
                <a:cs typeface="Times New Roman" panose="02020603050405020304" charset="0"/>
              </a:rPr>
              <a:t>Ending</a:t>
            </a:r>
            <a:r>
              <a:rPr lang="en-US" altLang="zh-CN" sz="2800">
                <a:latin typeface="Times New Roman" panose="02020603050405020304" charset="0"/>
                <a:cs typeface="Times New Roman" panose="02020603050405020304" charset="0"/>
              </a:rPr>
              <a:t>---A general evaluation, especially </a:t>
            </a:r>
            <a:r>
              <a:rPr lang="en-US" altLang="zh-CN" sz="2800">
                <a:latin typeface="Times New Roman" panose="02020603050405020304" charset="0"/>
                <a:cs typeface="Times New Roman" panose="02020603050405020304" charset="0"/>
                <a:sym typeface="+mn-ea"/>
              </a:rPr>
              <a:t>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significance and influence of the poem</a:t>
            </a:r>
            <a:endParaRPr lang="en-US" altLang="zh-CN" sz="2800">
              <a:latin typeface="Times New Roman" panose="02020603050405020304" charset="0"/>
              <a:cs typeface="Times New Roman" panose="02020603050405020304" charset="0"/>
            </a:endParaRPr>
          </a:p>
        </p:txBody>
      </p:sp>
      <p:pic>
        <p:nvPicPr>
          <p:cNvPr id="12" name="图片 11" descr="白玫瑰"/>
          <p:cNvPicPr>
            <a:picLocks noChangeAspect="1"/>
          </p:cNvPicPr>
          <p:nvPr/>
        </p:nvPicPr>
        <p:blipFill>
          <a:blip r:embed="rId4"/>
          <a:stretch>
            <a:fillRect/>
          </a:stretch>
        </p:blipFill>
        <p:spPr>
          <a:xfrm>
            <a:off x="434975" y="4451985"/>
            <a:ext cx="2247900" cy="2406015"/>
          </a:xfrm>
          <a:prstGeom prst="rect">
            <a:avLst/>
          </a:prstGeom>
        </p:spPr>
      </p:pic>
      <p:pic>
        <p:nvPicPr>
          <p:cNvPr id="14" name="图片 13" descr="心心"/>
          <p:cNvPicPr>
            <a:picLocks noChangeAspect="1"/>
          </p:cNvPicPr>
          <p:nvPr/>
        </p:nvPicPr>
        <p:blipFill>
          <a:blip r:embed="rId5"/>
          <a:stretch>
            <a:fillRect/>
          </a:stretch>
        </p:blipFill>
        <p:spPr>
          <a:xfrm>
            <a:off x="3449320" y="4631690"/>
            <a:ext cx="5304155" cy="1971675"/>
          </a:xfrm>
          <a:prstGeom prst="rect">
            <a:avLst/>
          </a:prstGeom>
        </p:spPr>
      </p:pic>
      <p:pic>
        <p:nvPicPr>
          <p:cNvPr id="15" name="图片 14" descr="白玫瑰"/>
          <p:cNvPicPr>
            <a:picLocks noChangeAspect="1"/>
          </p:cNvPicPr>
          <p:nvPr/>
        </p:nvPicPr>
        <p:blipFill>
          <a:blip r:embed="rId4"/>
          <a:stretch>
            <a:fillRect/>
          </a:stretch>
        </p:blipFill>
        <p:spPr>
          <a:xfrm>
            <a:off x="9617075" y="4526280"/>
            <a:ext cx="2247900" cy="2331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par>
                                <p:cTn id="24" presetID="8"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amond(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amond(in)">
                                      <p:cBhvr>
                                        <p:cTn id="31" dur="2000"/>
                                        <p:tgtEl>
                                          <p:spTgt spid="11"/>
                                        </p:tgtEl>
                                      </p:cBhvr>
                                    </p:animEffect>
                                  </p:childTnLst>
                                </p:cTn>
                              </p:par>
                              <p:par>
                                <p:cTn id="32" presetID="8"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amond(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7" grpId="1" animBg="1"/>
      <p:bldP spid="9" grpId="1" animBg="1"/>
      <p:bldP spid="8" grpId="0"/>
      <p:bldP spid="8" grpId="1"/>
      <p:bldP spid="10" grpId="0"/>
      <p:bldP spid="10"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735965" y="1071880"/>
            <a:ext cx="10721340" cy="52622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The poem Dream by Langston Hughes is very short with only 8 lines. When I read the pome aloud I can hear that the ends of the second and fourth sentences rhyme--- “die” and “fly”. The last word from the sixth and eighth sentences also rhyme--- “go” and “snow”. These rhyming words sound nice and make the poem pleasing to read.</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When I close my eyes, I can see different images from the poem. For example, I can see two hands being held. I can see a bird flying in the sky. I can see a field and I can imagine what it looks like with lots of snow. I start to feel cold when I read these lines!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 learnt a new phrase, “hold fast”, which means to hold onto something. “Barren” is also a new word to me, which means empty.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 think the poet is giving us advice. He wants us to keep dreaming, because life is much better when we dream and have something to look forward to.</a:t>
            </a:r>
            <a:endParaRPr lang="en-US" altLang="zh-CN" sz="2400">
              <a:latin typeface="Times New Roman" panose="02020603050405020304" charset="0"/>
              <a:cs typeface="Times New Roman" panose="02020603050405020304" charset="0"/>
            </a:endParaRPr>
          </a:p>
        </p:txBody>
      </p:sp>
      <p:cxnSp>
        <p:nvCxnSpPr>
          <p:cNvPr id="3" name="直接连接符 2"/>
          <p:cNvCxnSpPr/>
          <p:nvPr/>
        </p:nvCxnSpPr>
        <p:spPr>
          <a:xfrm>
            <a:off x="736600" y="1486535"/>
            <a:ext cx="8569325" cy="247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47675" y="265430"/>
            <a:ext cx="413258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1</a:t>
            </a: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To t</a:t>
            </a:r>
            <a:r>
              <a:rPr lang="zh-CN" altLang="en-US" sz="2800">
                <a:latin typeface="Times New Roman" panose="02020603050405020304" charset="0"/>
                <a:cs typeface="Times New Roman" panose="02020603050405020304" charset="0"/>
                <a:sym typeface="+mn-ea"/>
              </a:rPr>
              <a:t>ast</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 English poetry</a:t>
            </a:r>
            <a:endParaRPr lang="en-US" altLang="zh-CN" sz="2800">
              <a:latin typeface="Times New Roman" panose="02020603050405020304" charset="0"/>
              <a:cs typeface="Times New Roman" panose="02020603050405020304" charset="0"/>
              <a:sym typeface="+mn-ea"/>
            </a:endParaRPr>
          </a:p>
        </p:txBody>
      </p:sp>
      <p:sp>
        <p:nvSpPr>
          <p:cNvPr id="11" name="圆角矩形标注 10"/>
          <p:cNvSpPr/>
          <p:nvPr/>
        </p:nvSpPr>
        <p:spPr>
          <a:xfrm>
            <a:off x="5858510" y="145415"/>
            <a:ext cx="2973070" cy="762000"/>
          </a:xfrm>
          <a:prstGeom prst="wedgeRoundRectCallout">
            <a:avLst>
              <a:gd name="adj1" fmla="val -19991"/>
              <a:gd name="adj2" fmla="val 90333"/>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smtClean="0">
                <a:solidFill>
                  <a:schemeClr val="tx1"/>
                </a:solidFill>
                <a:latin typeface="Times New Roman" panose="02020603050405020304" charset="0"/>
                <a:cs typeface="Times New Roman" panose="02020603050405020304" charset="0"/>
                <a:sym typeface="+mn-ea"/>
              </a:rPr>
              <a:t>poetic form</a:t>
            </a:r>
            <a:endParaRPr lang="en-US" altLang="zh-CN" sz="2800" smtClean="0">
              <a:solidFill>
                <a:schemeClr val="tx1"/>
              </a:solidFill>
              <a:latin typeface="Times New Roman" panose="02020603050405020304" charset="0"/>
              <a:cs typeface="Times New Roman" panose="02020603050405020304" charset="0"/>
              <a:sym typeface="+mn-ea"/>
            </a:endParaRPr>
          </a:p>
        </p:txBody>
      </p:sp>
      <p:cxnSp>
        <p:nvCxnSpPr>
          <p:cNvPr id="12" name="直接连接符 11"/>
          <p:cNvCxnSpPr/>
          <p:nvPr/>
        </p:nvCxnSpPr>
        <p:spPr>
          <a:xfrm flipV="1">
            <a:off x="2249805" y="1873885"/>
            <a:ext cx="8967470" cy="1905"/>
          </a:xfrm>
          <a:prstGeom prst="line">
            <a:avLst/>
          </a:prstGeom>
          <a:ln w="38100">
            <a:gradFill>
              <a:gsLst>
                <a:gs pos="19000">
                  <a:srgbClr val="FFB9B9"/>
                </a:gs>
                <a:gs pos="64000">
                  <a:srgbClr val="FF8F8E"/>
                </a:gs>
                <a:gs pos="44000">
                  <a:srgbClr val="FE9E9F"/>
                </a:gs>
                <a:gs pos="84000">
                  <a:srgbClr val="FF737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736600" y="2185670"/>
            <a:ext cx="10380345" cy="26670"/>
          </a:xfrm>
          <a:prstGeom prst="line">
            <a:avLst/>
          </a:prstGeom>
          <a:ln w="38100">
            <a:gradFill>
              <a:gsLst>
                <a:gs pos="19000">
                  <a:srgbClr val="FFB9B9"/>
                </a:gs>
                <a:gs pos="64000">
                  <a:srgbClr val="FF8F8E"/>
                </a:gs>
                <a:gs pos="44000">
                  <a:srgbClr val="FE9E9F"/>
                </a:gs>
                <a:gs pos="84000">
                  <a:srgbClr val="FF737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35965" y="2613025"/>
            <a:ext cx="10380345" cy="26670"/>
          </a:xfrm>
          <a:prstGeom prst="line">
            <a:avLst/>
          </a:prstGeom>
          <a:ln w="38100">
            <a:gradFill>
              <a:gsLst>
                <a:gs pos="19000">
                  <a:srgbClr val="FFB9B9"/>
                </a:gs>
                <a:gs pos="64000">
                  <a:srgbClr val="FF8F8E"/>
                </a:gs>
                <a:gs pos="44000">
                  <a:srgbClr val="FE9E9F"/>
                </a:gs>
                <a:gs pos="84000">
                  <a:srgbClr val="FF737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圆角矩形标注 15"/>
          <p:cNvSpPr/>
          <p:nvPr/>
        </p:nvSpPr>
        <p:spPr>
          <a:xfrm>
            <a:off x="7496810" y="1057275"/>
            <a:ext cx="3072765" cy="883920"/>
          </a:xfrm>
          <a:prstGeom prst="wedgeRoundRectCallout">
            <a:avLst>
              <a:gd name="adj1" fmla="val -19991"/>
              <a:gd name="adj2" fmla="val 90333"/>
              <a:gd name="adj3" fmla="val 16667"/>
            </a:avLst>
          </a:prstGeom>
          <a:gradFill>
            <a:gsLst>
              <a:gs pos="19000">
                <a:srgbClr val="FFB9B9"/>
              </a:gs>
              <a:gs pos="64000">
                <a:srgbClr val="FF8F8E"/>
              </a:gs>
              <a:gs pos="44000">
                <a:srgbClr val="FE9E9F"/>
              </a:gs>
              <a:gs pos="84000">
                <a:srgbClr val="FF7373"/>
              </a:gs>
            </a:gsLst>
            <a:lin scaled="1"/>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smtClean="0">
                <a:solidFill>
                  <a:schemeClr val="tx1"/>
                </a:solidFill>
                <a:latin typeface="Times New Roman" panose="02020603050405020304" charset="0"/>
                <a:cs typeface="Times New Roman" panose="02020603050405020304" charset="0"/>
                <a:sym typeface="+mn-ea"/>
              </a:rPr>
              <a:t>poetic language</a:t>
            </a:r>
            <a:endParaRPr lang="en-US" altLang="zh-CN" sz="2800" smtClean="0">
              <a:solidFill>
                <a:schemeClr val="tx1"/>
              </a:solidFill>
              <a:latin typeface="Times New Roman" panose="02020603050405020304" charset="0"/>
              <a:cs typeface="Times New Roman" panose="02020603050405020304" charset="0"/>
              <a:sym typeface="+mn-ea"/>
            </a:endParaRPr>
          </a:p>
          <a:p>
            <a:pPr algn="ctr"/>
            <a:r>
              <a:rPr lang="zh-CN" altLang="en-US" sz="2800" smtClean="0">
                <a:solidFill>
                  <a:schemeClr val="tx1"/>
                </a:solidFill>
                <a:latin typeface="Times New Roman" panose="02020603050405020304" charset="0"/>
                <a:cs typeface="Times New Roman" panose="02020603050405020304" charset="0"/>
                <a:sym typeface="+mn-ea"/>
              </a:rPr>
              <a:t>（</a:t>
            </a:r>
            <a:r>
              <a:rPr lang="en-US" altLang="zh-CN" sz="2800" smtClean="0">
                <a:solidFill>
                  <a:schemeClr val="tx1"/>
                </a:solidFill>
                <a:latin typeface="Times New Roman" panose="02020603050405020304" charset="0"/>
                <a:cs typeface="Times New Roman" panose="02020603050405020304" charset="0"/>
                <a:sym typeface="+mn-ea"/>
              </a:rPr>
              <a:t>ryhming words</a:t>
            </a:r>
            <a:r>
              <a:rPr lang="zh-CN" altLang="en-US" sz="2800" smtClean="0">
                <a:solidFill>
                  <a:schemeClr val="tx1"/>
                </a:solidFill>
                <a:latin typeface="Times New Roman" panose="02020603050405020304" charset="0"/>
                <a:cs typeface="Times New Roman" panose="02020603050405020304" charset="0"/>
                <a:sym typeface="+mn-ea"/>
              </a:rPr>
              <a:t>）</a:t>
            </a:r>
            <a:endParaRPr lang="zh-CN" altLang="en-US" sz="2800" smtClean="0">
              <a:solidFill>
                <a:schemeClr val="tx1"/>
              </a:solidFill>
              <a:latin typeface="Times New Roman" panose="02020603050405020304" charset="0"/>
              <a:cs typeface="Times New Roman" panose="02020603050405020304" charset="0"/>
              <a:sym typeface="+mn-ea"/>
            </a:endParaRPr>
          </a:p>
        </p:txBody>
      </p:sp>
      <p:cxnSp>
        <p:nvCxnSpPr>
          <p:cNvPr id="17" name="直接连接符 16"/>
          <p:cNvCxnSpPr/>
          <p:nvPr/>
        </p:nvCxnSpPr>
        <p:spPr>
          <a:xfrm flipV="1">
            <a:off x="836930" y="3310255"/>
            <a:ext cx="7869555" cy="279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836930" y="3684905"/>
            <a:ext cx="7119620" cy="317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8071485" y="3697605"/>
            <a:ext cx="1983740" cy="133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36600" y="4059555"/>
            <a:ext cx="5421630" cy="387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圆角矩形标注 20"/>
          <p:cNvSpPr/>
          <p:nvPr/>
        </p:nvSpPr>
        <p:spPr>
          <a:xfrm>
            <a:off x="2897505" y="2138680"/>
            <a:ext cx="3434715" cy="909320"/>
          </a:xfrm>
          <a:prstGeom prst="wedgeRoundRectCallout">
            <a:avLst>
              <a:gd name="adj1" fmla="val -19991"/>
              <a:gd name="adj2" fmla="val 90333"/>
              <a:gd name="adj3" fmla="val 16667"/>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smtClean="0">
                <a:solidFill>
                  <a:schemeClr val="tx1"/>
                </a:solidFill>
                <a:latin typeface="Times New Roman" panose="02020603050405020304" charset="0"/>
                <a:cs typeface="Times New Roman" panose="02020603050405020304" charset="0"/>
                <a:sym typeface="+mn-ea"/>
              </a:rPr>
              <a:t>poetic imagery</a:t>
            </a:r>
            <a:r>
              <a:rPr lang="zh-CN" altLang="en-US" sz="2800" smtClean="0">
                <a:solidFill>
                  <a:schemeClr val="tx1"/>
                </a:solidFill>
                <a:latin typeface="Times New Roman" panose="02020603050405020304" charset="0"/>
                <a:cs typeface="Times New Roman" panose="02020603050405020304" charset="0"/>
                <a:sym typeface="+mn-ea"/>
              </a:rPr>
              <a:t>：</a:t>
            </a:r>
            <a:endParaRPr lang="zh-CN" altLang="en-US" sz="2800" smtClean="0">
              <a:solidFill>
                <a:schemeClr val="tx1"/>
              </a:solidFill>
              <a:latin typeface="Times New Roman" panose="02020603050405020304" charset="0"/>
              <a:cs typeface="Times New Roman" panose="02020603050405020304" charset="0"/>
              <a:sym typeface="+mn-ea"/>
            </a:endParaRPr>
          </a:p>
          <a:p>
            <a:pPr algn="ctr"/>
            <a:r>
              <a:rPr lang="zh-CN" altLang="en-US" sz="2800" smtClean="0">
                <a:solidFill>
                  <a:schemeClr val="tx1"/>
                </a:solidFill>
                <a:latin typeface="Times New Roman" panose="02020603050405020304" charset="0"/>
                <a:cs typeface="Times New Roman" panose="02020603050405020304" charset="0"/>
                <a:sym typeface="+mn-ea"/>
              </a:rPr>
              <a:t>（</a:t>
            </a:r>
            <a:r>
              <a:rPr lang="zh-CN" altLang="en-US" sz="2400" smtClean="0">
                <a:solidFill>
                  <a:schemeClr val="tx1"/>
                </a:solidFill>
                <a:latin typeface="宋体" panose="02010600030101010101" pitchFamily="2" charset="-122"/>
                <a:ea typeface="宋体" panose="02010600030101010101" pitchFamily="2" charset="-122"/>
                <a:cs typeface="Times New Roman" panose="02020603050405020304" charset="0"/>
                <a:sym typeface="+mn-ea"/>
              </a:rPr>
              <a:t>有很强的画面感</a:t>
            </a:r>
            <a:r>
              <a:rPr lang="zh-CN" altLang="en-US" sz="2800" smtClean="0">
                <a:solidFill>
                  <a:schemeClr val="tx1"/>
                </a:solidFill>
                <a:latin typeface="Times New Roman" panose="02020603050405020304" charset="0"/>
                <a:cs typeface="Times New Roman" panose="02020603050405020304" charset="0"/>
                <a:sym typeface="+mn-ea"/>
              </a:rPr>
              <a:t>）</a:t>
            </a:r>
            <a:endParaRPr lang="zh-CN" altLang="en-US" sz="2800" smtClean="0">
              <a:solidFill>
                <a:schemeClr val="tx1"/>
              </a:solidFill>
              <a:latin typeface="Times New Roman" panose="02020603050405020304" charset="0"/>
              <a:cs typeface="Times New Roman" panose="02020603050405020304" charset="0"/>
              <a:sym typeface="+mn-ea"/>
            </a:endParaRPr>
          </a:p>
        </p:txBody>
      </p:sp>
      <p:cxnSp>
        <p:nvCxnSpPr>
          <p:cNvPr id="22" name="直接连接符 21"/>
          <p:cNvCxnSpPr/>
          <p:nvPr/>
        </p:nvCxnSpPr>
        <p:spPr>
          <a:xfrm flipV="1">
            <a:off x="735965" y="4796790"/>
            <a:ext cx="10419080" cy="2540"/>
          </a:xfrm>
          <a:prstGeom prst="line">
            <a:avLst/>
          </a:prstGeom>
          <a:ln w="38100">
            <a:gradFill>
              <a:gsLst>
                <a:gs pos="19000">
                  <a:srgbClr val="FFB9B9"/>
                </a:gs>
                <a:gs pos="64000">
                  <a:srgbClr val="FF8F8E"/>
                </a:gs>
                <a:gs pos="44000">
                  <a:srgbClr val="FE9E9F"/>
                </a:gs>
                <a:gs pos="84000">
                  <a:srgbClr val="FF737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625475" y="5221605"/>
            <a:ext cx="5557520" cy="1270"/>
          </a:xfrm>
          <a:prstGeom prst="line">
            <a:avLst/>
          </a:prstGeom>
          <a:ln w="38100">
            <a:gradFill>
              <a:gsLst>
                <a:gs pos="19000">
                  <a:srgbClr val="FFB9B9"/>
                </a:gs>
                <a:gs pos="64000">
                  <a:srgbClr val="FF8F8E"/>
                </a:gs>
                <a:gs pos="44000">
                  <a:srgbClr val="FE9E9F"/>
                </a:gs>
                <a:gs pos="84000">
                  <a:srgbClr val="FF7373"/>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圆角矩形标注 23"/>
          <p:cNvSpPr/>
          <p:nvPr/>
        </p:nvSpPr>
        <p:spPr>
          <a:xfrm>
            <a:off x="5758815" y="3376930"/>
            <a:ext cx="3072765" cy="883920"/>
          </a:xfrm>
          <a:prstGeom prst="wedgeRoundRectCallout">
            <a:avLst>
              <a:gd name="adj1" fmla="val -19991"/>
              <a:gd name="adj2" fmla="val 90333"/>
              <a:gd name="adj3" fmla="val 16667"/>
            </a:avLst>
          </a:prstGeom>
          <a:gradFill>
            <a:gsLst>
              <a:gs pos="19000">
                <a:srgbClr val="FFB9B9"/>
              </a:gs>
              <a:gs pos="64000">
                <a:srgbClr val="FF8F8E"/>
              </a:gs>
              <a:gs pos="44000">
                <a:srgbClr val="FE9E9F"/>
              </a:gs>
              <a:gs pos="84000">
                <a:srgbClr val="FF7373"/>
              </a:gs>
            </a:gsLst>
            <a:lin scaled="1"/>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smtClean="0">
                <a:solidFill>
                  <a:schemeClr val="tx1"/>
                </a:solidFill>
                <a:latin typeface="Times New Roman" panose="02020603050405020304" charset="0"/>
                <a:cs typeface="Times New Roman" panose="02020603050405020304" charset="0"/>
                <a:sym typeface="+mn-ea"/>
              </a:rPr>
              <a:t>poetic language</a:t>
            </a:r>
            <a:endParaRPr lang="en-US" altLang="zh-CN" sz="2800" smtClean="0">
              <a:solidFill>
                <a:schemeClr val="tx1"/>
              </a:solidFill>
              <a:latin typeface="Times New Roman" panose="02020603050405020304" charset="0"/>
              <a:cs typeface="Times New Roman" panose="02020603050405020304" charset="0"/>
              <a:sym typeface="+mn-ea"/>
            </a:endParaRPr>
          </a:p>
          <a:p>
            <a:pPr algn="ctr"/>
            <a:r>
              <a:rPr lang="zh-CN" altLang="en-US" sz="2800" smtClean="0">
                <a:solidFill>
                  <a:schemeClr val="tx1"/>
                </a:solidFill>
                <a:latin typeface="Times New Roman" panose="02020603050405020304" charset="0"/>
                <a:cs typeface="Times New Roman" panose="02020603050405020304" charset="0"/>
                <a:sym typeface="+mn-ea"/>
              </a:rPr>
              <a:t>（</a:t>
            </a:r>
            <a:r>
              <a:rPr lang="en-US" altLang="zh-CN" sz="2800" smtClean="0">
                <a:solidFill>
                  <a:schemeClr val="tx1"/>
                </a:solidFill>
                <a:latin typeface="Times New Roman" panose="02020603050405020304" charset="0"/>
                <a:cs typeface="Times New Roman" panose="02020603050405020304" charset="0"/>
                <a:sym typeface="+mn-ea"/>
              </a:rPr>
              <a:t>new words</a:t>
            </a:r>
            <a:r>
              <a:rPr lang="zh-CN" altLang="en-US" sz="2800" smtClean="0">
                <a:solidFill>
                  <a:schemeClr val="tx1"/>
                </a:solidFill>
                <a:latin typeface="Times New Roman" panose="02020603050405020304" charset="0"/>
                <a:cs typeface="Times New Roman" panose="02020603050405020304" charset="0"/>
                <a:sym typeface="+mn-ea"/>
              </a:rPr>
              <a:t>）</a:t>
            </a:r>
            <a:endParaRPr lang="zh-CN" altLang="en-US" sz="2800" smtClean="0">
              <a:solidFill>
                <a:schemeClr val="tx1"/>
              </a:solidFill>
              <a:latin typeface="Times New Roman" panose="02020603050405020304" charset="0"/>
              <a:cs typeface="Times New Roman" panose="02020603050405020304" charset="0"/>
              <a:sym typeface="+mn-ea"/>
            </a:endParaRPr>
          </a:p>
        </p:txBody>
      </p:sp>
      <p:cxnSp>
        <p:nvCxnSpPr>
          <p:cNvPr id="26" name="直接连接符 25"/>
          <p:cNvCxnSpPr/>
          <p:nvPr/>
        </p:nvCxnSpPr>
        <p:spPr>
          <a:xfrm>
            <a:off x="5184140" y="5861050"/>
            <a:ext cx="5570855" cy="29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36600" y="6300470"/>
            <a:ext cx="8382000" cy="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圆角矩形标注 27"/>
          <p:cNvSpPr/>
          <p:nvPr/>
        </p:nvSpPr>
        <p:spPr>
          <a:xfrm>
            <a:off x="6797675" y="4436110"/>
            <a:ext cx="3072765" cy="883920"/>
          </a:xfrm>
          <a:prstGeom prst="wedgeRoundRectCallout">
            <a:avLst>
              <a:gd name="adj1" fmla="val -19991"/>
              <a:gd name="adj2" fmla="val 90333"/>
              <a:gd name="adj3" fmla="val 16667"/>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smtClean="0">
                <a:solidFill>
                  <a:schemeClr val="tx1"/>
                </a:solidFill>
                <a:latin typeface="Times New Roman" panose="02020603050405020304" charset="0"/>
                <a:cs typeface="Times New Roman" panose="02020603050405020304" charset="0"/>
                <a:sym typeface="+mn-ea"/>
              </a:rPr>
              <a:t>poetic meaning</a:t>
            </a:r>
            <a:endParaRPr lang="zh-CN" altLang="en-US" sz="2800" smtClean="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2" nodeType="clickEffect">
                                  <p:stCondLst>
                                    <p:cond delay="0"/>
                                  </p:stCondLst>
                                  <p:childTnLst>
                                    <p:animEffect transition="out" filter="box(out)">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par>
                                <p:cTn id="23" presetID="8"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2000"/>
                                        <p:tgtEl>
                                          <p:spTgt spid="13"/>
                                        </p:tgtEl>
                                      </p:cBhvr>
                                    </p:animEffect>
                                  </p:childTnLst>
                                </p:cTn>
                              </p:par>
                              <p:par>
                                <p:cTn id="26" presetID="8"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2000"/>
                                        <p:tgtEl>
                                          <p:spTgt spid="14"/>
                                        </p:tgtEl>
                                      </p:cBhvr>
                                    </p:animEffect>
                                  </p:childTnLst>
                                </p:cTn>
                              </p:par>
                              <p:par>
                                <p:cTn id="29" presetID="8"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amond(in)">
                                      <p:cBhvr>
                                        <p:cTn id="31" dur="2000"/>
                                        <p:tgtEl>
                                          <p:spTgt spid="22"/>
                                        </p:tgtEl>
                                      </p:cBhvr>
                                    </p:animEffect>
                                  </p:childTnLst>
                                </p:cTn>
                              </p:par>
                              <p:par>
                                <p:cTn id="32" presetID="8"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amond(in)">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amond(in)">
                                      <p:cBhvr>
                                        <p:cTn id="39" dur="2000"/>
                                        <p:tgtEl>
                                          <p:spTgt spid="2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amond(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2" nodeType="clickEffect">
                                  <p:stCondLst>
                                    <p:cond delay="0"/>
                                  </p:stCondLst>
                                  <p:childTnLst>
                                    <p:animEffect transition="out" filter="box(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par>
                                <p:cTn id="48" presetID="4" presetClass="exit" presetSubtype="32" fill="hold" grpId="2" nodeType="withEffect">
                                  <p:stCondLst>
                                    <p:cond delay="0"/>
                                  </p:stCondLst>
                                  <p:childTnLst>
                                    <p:animEffect transition="out" filter="box(out)">
                                      <p:cBhvr>
                                        <p:cTn id="49" dur="2000"/>
                                        <p:tgtEl>
                                          <p:spTgt spid="24"/>
                                        </p:tgtEl>
                                      </p:cBhvr>
                                    </p:animEffect>
                                    <p:set>
                                      <p:cBhvr>
                                        <p:cTn id="50" dur="1" fill="hold">
                                          <p:stCondLst>
                                            <p:cond delay="19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2000"/>
                                        <p:tgtEl>
                                          <p:spTgt spid="17"/>
                                        </p:tgtEl>
                                      </p:cBhvr>
                                    </p:animEffect>
                                  </p:childTnLst>
                                </p:cTn>
                              </p:par>
                              <p:par>
                                <p:cTn id="56" presetID="8" presetClass="entr" presetSubtype="16"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amond(in)">
                                      <p:cBhvr>
                                        <p:cTn id="58" dur="2000"/>
                                        <p:tgtEl>
                                          <p:spTgt spid="18"/>
                                        </p:tgtEl>
                                      </p:cBhvr>
                                    </p:animEffect>
                                  </p:childTnLst>
                                </p:cTn>
                              </p:par>
                              <p:par>
                                <p:cTn id="59" presetID="8" presetClass="entr" presetSubtype="16"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diamond(in)">
                                      <p:cBhvr>
                                        <p:cTn id="61" dur="2000"/>
                                        <p:tgtEl>
                                          <p:spTgt spid="20"/>
                                        </p:tgtEl>
                                      </p:cBhvr>
                                    </p:animEffect>
                                  </p:childTnLst>
                                </p:cTn>
                              </p:par>
                              <p:par>
                                <p:cTn id="62" presetID="8"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amond(in)">
                                      <p:cBhvr>
                                        <p:cTn id="64" dur="2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20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xit" presetSubtype="32" fill="hold" grpId="2" nodeType="clickEffect">
                                  <p:stCondLst>
                                    <p:cond delay="0"/>
                                  </p:stCondLst>
                                  <p:childTnLst>
                                    <p:animEffect transition="out" filter="box(out)">
                                      <p:cBhvr>
                                        <p:cTn id="73" dur="2000"/>
                                        <p:tgtEl>
                                          <p:spTgt spid="21"/>
                                        </p:tgtEl>
                                      </p:cBhvr>
                                    </p:animEffect>
                                    <p:set>
                                      <p:cBhvr>
                                        <p:cTn id="74" dur="1" fill="hold">
                                          <p:stCondLst>
                                            <p:cond delay="1999"/>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8" presetClass="entr" presetSubtype="16"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diamond(in)">
                                      <p:cBhvr>
                                        <p:cTn id="79" dur="2000"/>
                                        <p:tgtEl>
                                          <p:spTgt spid="26"/>
                                        </p:tgtEl>
                                      </p:cBhvr>
                                    </p:animEffect>
                                  </p:childTnLst>
                                </p:cTn>
                              </p:par>
                              <p:par>
                                <p:cTn id="80" presetID="8" presetClass="entr" presetSubtype="16"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amond(in)">
                                      <p:cBhvr>
                                        <p:cTn id="82" dur="20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diamond(in)">
                                      <p:cBhvr>
                                        <p:cTn id="87" dur="20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xit" presetSubtype="32" fill="hold" grpId="2" nodeType="clickEffect">
                                  <p:stCondLst>
                                    <p:cond delay="0"/>
                                  </p:stCondLst>
                                  <p:childTnLst>
                                    <p:animEffect transition="out" filter="box(out)">
                                      <p:cBhvr>
                                        <p:cTn id="91" dur="2000"/>
                                        <p:tgtEl>
                                          <p:spTgt spid="28"/>
                                        </p:tgtEl>
                                      </p:cBhvr>
                                    </p:animEffect>
                                    <p:set>
                                      <p:cBhvr>
                                        <p:cTn id="92"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1" grpId="0" bldLvl="0" animBg="1"/>
      <p:bldP spid="21" grpId="1" animBg="1"/>
      <p:bldP spid="28" grpId="0" bldLvl="0" animBg="1"/>
      <p:bldP spid="28" grpId="1" animBg="1"/>
      <p:bldP spid="24" grpId="0" animBg="1"/>
      <p:bldP spid="16" grpId="0" animBg="1"/>
      <p:bldP spid="24" grpId="1" animBg="1"/>
      <p:bldP spid="16" grpId="1" animBg="1"/>
      <p:bldP spid="11" grpId="2" animBg="1"/>
      <p:bldP spid="16" grpId="2" animBg="1"/>
      <p:bldP spid="24" grpId="2" animBg="1"/>
      <p:bldP spid="21" grpId="2" bldLvl="0" animBg="1"/>
      <p:bldP spid="2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759460" y="265430"/>
            <a:ext cx="979170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2. Choose one of the poems and write a short essay about it.</a:t>
            </a:r>
            <a:endParaRPr lang="en-US" altLang="zh-CN" sz="2800">
              <a:latin typeface="Times New Roman" panose="02020603050405020304" charset="0"/>
              <a:cs typeface="Times New Roman" panose="02020603050405020304" charset="0"/>
              <a:sym typeface="+mn-ea"/>
            </a:endParaRPr>
          </a:p>
        </p:txBody>
      </p:sp>
      <p:sp>
        <p:nvSpPr>
          <p:cNvPr id="3" name="文本框 2"/>
          <p:cNvSpPr txBox="1"/>
          <p:nvPr/>
        </p:nvSpPr>
        <p:spPr>
          <a:xfrm>
            <a:off x="759460" y="999490"/>
            <a:ext cx="1078039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1. Students may choose one of the other two poems to write in imitation.</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759460" y="1733550"/>
            <a:ext cx="10342880"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 Members of the group share their works with each other, draw</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inspiration from the works and comments from others, find different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perspectives, and improve students’ writing ability.</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759460" y="3329305"/>
            <a:ext cx="10342880" cy="9531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 The teacher will show some good works to the students and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comment on it.</a:t>
            </a:r>
            <a:endParaRPr lang="en-US" altLang="zh-CN" sz="2800">
              <a:latin typeface="Times New Roman" panose="02020603050405020304" charset="0"/>
              <a:cs typeface="Times New Roman" panose="02020603050405020304" charset="0"/>
            </a:endParaRPr>
          </a:p>
        </p:txBody>
      </p:sp>
      <p:pic>
        <p:nvPicPr>
          <p:cNvPr id="9" name="图片 8" descr="月亮女孩2"/>
          <p:cNvPicPr>
            <a:picLocks noChangeAspect="1"/>
          </p:cNvPicPr>
          <p:nvPr/>
        </p:nvPicPr>
        <p:blipFill>
          <a:blip r:embed="rId4"/>
          <a:stretch>
            <a:fillRect/>
          </a:stretch>
        </p:blipFill>
        <p:spPr>
          <a:xfrm>
            <a:off x="8121650" y="1903730"/>
            <a:ext cx="3970655" cy="4714875"/>
          </a:xfrm>
          <a:prstGeom prst="rect">
            <a:avLst/>
          </a:prstGeom>
        </p:spPr>
      </p:pic>
      <p:pic>
        <p:nvPicPr>
          <p:cNvPr id="10" name="图片 9" descr="花蝶"/>
          <p:cNvPicPr>
            <a:picLocks noChangeAspect="1"/>
          </p:cNvPicPr>
          <p:nvPr/>
        </p:nvPicPr>
        <p:blipFill>
          <a:blip r:embed="rId5"/>
          <a:stretch>
            <a:fillRect/>
          </a:stretch>
        </p:blipFill>
        <p:spPr>
          <a:xfrm>
            <a:off x="635" y="4585335"/>
            <a:ext cx="3303270" cy="2162175"/>
          </a:xfrm>
          <a:prstGeom prst="rect">
            <a:avLst/>
          </a:prstGeom>
        </p:spPr>
      </p:pic>
      <p:pic>
        <p:nvPicPr>
          <p:cNvPr id="12" name="图片 11" descr="qicaidongganxiantiaoaixinhuawentupian-16323465_3_副本"/>
          <p:cNvPicPr>
            <a:picLocks noChangeAspect="1"/>
          </p:cNvPicPr>
          <p:nvPr/>
        </p:nvPicPr>
        <p:blipFill>
          <a:blip r:embed="rId6"/>
          <a:stretch>
            <a:fillRect/>
          </a:stretch>
        </p:blipFill>
        <p:spPr>
          <a:xfrm>
            <a:off x="3961130" y="4632325"/>
            <a:ext cx="3762375" cy="2107565"/>
          </a:xfrm>
          <a:prstGeom prst="rect">
            <a:avLst/>
          </a:prstGeom>
        </p:spPr>
      </p:pic>
      <p:pic>
        <p:nvPicPr>
          <p:cNvPr id="11" name="图片 10"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par>
                                <p:cTn id="24" presetID="8"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TextBox 4"/>
          <p:cNvSpPr txBox="1">
            <a:spLocks noChangeArrowheads="1"/>
          </p:cNvSpPr>
          <p:nvPr/>
        </p:nvSpPr>
        <p:spPr bwMode="auto">
          <a:xfrm>
            <a:off x="1028065" y="1054735"/>
            <a:ext cx="10256520" cy="4169410"/>
          </a:xfrm>
          <a:prstGeom prst="rect">
            <a:avLst/>
          </a:prstGeom>
          <a:noFill/>
          <a:ln w="9525">
            <a:noFill/>
            <a:miter lim="800000"/>
          </a:ln>
        </p:spPr>
        <p:txBody>
          <a:bodyPr wrap="square" lIns="68580" tIns="34290" rIns="68580" bIns="34290">
            <a:spAutoFit/>
          </a:bodyPr>
          <a:p>
            <a:pPr>
              <a:lnSpc>
                <a:spcPts val="2550"/>
              </a:lnSpc>
            </a:pPr>
            <a:r>
              <a:rPr lang="en-US" altLang="zh-CN" sz="1500" b="1">
                <a:solidFill>
                  <a:srgbClr val="FF0000"/>
                </a:solidFill>
                <a:latin typeface="Times New Roman" panose="02020603050405020304" charset="0"/>
                <a:ea typeface="宋体" panose="02010600030101010101" pitchFamily="2" charset="-122"/>
                <a:cs typeface="Times New Roman" panose="02020603050405020304" charset="0"/>
              </a:rPr>
              <a:t>                                               </a:t>
            </a:r>
            <a:r>
              <a:rPr lang="en-US" altLang="zh-CN" sz="1500" b="1">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b="1">
                <a:solidFill>
                  <a:schemeClr val="tx1"/>
                </a:solidFill>
                <a:latin typeface="Times New Roman" panose="02020603050405020304" charset="0"/>
                <a:ea typeface="宋体" panose="02010600030101010101" pitchFamily="2" charset="-122"/>
                <a:cs typeface="Times New Roman" panose="02020603050405020304" charset="0"/>
              </a:rPr>
              <a:t>WIND ON THE HILL </a:t>
            </a:r>
            <a:endParaRPr lang="en-US" altLang="en-US" sz="2800" b="1">
              <a:solidFill>
                <a:schemeClr val="tx1"/>
              </a:solidFill>
              <a:latin typeface="Times New Roman" panose="02020603050405020304" charset="0"/>
              <a:ea typeface="宋体" panose="02010600030101010101" pitchFamily="2" charset="-122"/>
              <a:cs typeface="Times New Roman" panose="02020603050405020304" charset="0"/>
            </a:endParaRPr>
          </a:p>
          <a:p>
            <a:pPr>
              <a:lnSpc>
                <a:spcPts val="2550"/>
              </a:lnSpc>
            </a:pPr>
            <a:endParaRPr lang="en-US" altLang="en-US" sz="2800" b="1">
              <a:solidFill>
                <a:schemeClr val="tx1"/>
              </a:solidFill>
              <a:latin typeface="Times New Roman" panose="02020603050405020304" charset="0"/>
              <a:ea typeface="宋体" panose="02010600030101010101" pitchFamily="2" charset="-122"/>
              <a:cs typeface="Times New Roman" panose="02020603050405020304" charset="0"/>
            </a:endParaRPr>
          </a:p>
          <a:p>
            <a:pPr fontAlgn="auto">
              <a:lnSpc>
                <a:spcPct val="100000"/>
              </a:lnSpc>
            </a:pPr>
            <a:r>
              <a:rPr lang="en-US" altLang="en-US" sz="15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WIND ON THE HILL by A. A. Milne is a poem with 20 lines. When I read the poem aloud I can hear that the ends of some sentences rhyme—“knows”</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and </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“goes”</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“kite” and </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“night”. These rhyming words sound nice and make the poem vivid to read. </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endParaRPr>
          </a:p>
          <a:p>
            <a:pPr fontAlgn="auto">
              <a:lnSpc>
                <a:spcPct val="100000"/>
              </a:lnSpc>
            </a:pP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When I close my eyes</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I can see vivid pictures from the poem. For example</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I can see wind blowing across the hill and kites flying in the wind. I can even see the poet running after wind. </a:t>
            </a:r>
            <a:endParaRPr lang="en-US" altLang="en-US" sz="2800">
              <a:solidFill>
                <a:schemeClr val="tx1"/>
              </a:solidFill>
              <a:latin typeface="Times New Roman" panose="02020603050405020304" charset="0"/>
              <a:ea typeface="宋体" panose="02010600030101010101" pitchFamily="2" charset="-122"/>
              <a:cs typeface="Times New Roman" panose="02020603050405020304" charset="0"/>
            </a:endParaRPr>
          </a:p>
          <a:p>
            <a:pPr fontAlgn="auto">
              <a:lnSpc>
                <a:spcPct val="100000"/>
              </a:lnSpc>
            </a:pPr>
            <a:r>
              <a:rPr lang="en-US" altLang="en-US" sz="2800">
                <a:solidFill>
                  <a:schemeClr val="tx1"/>
                </a:solidFill>
                <a:latin typeface="Times New Roman" panose="02020603050405020304" charset="0"/>
                <a:ea typeface="宋体" panose="02010600030101010101" pitchFamily="2" charset="-122"/>
                <a:cs typeface="Times New Roman" panose="02020603050405020304" charset="0"/>
              </a:rPr>
              <a:t> 　  I think the poet is describing the beauty of wind and nature for us. </a:t>
            </a:r>
            <a:endParaRPr lang="en-US" altLang="zh-CN" sz="280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861695" y="265430"/>
            <a:ext cx="2939415" cy="521970"/>
          </a:xfrm>
          <a:prstGeom prst="rect">
            <a:avLst/>
          </a:prstGeom>
          <a:noFill/>
          <a:ln w="38100">
            <a:solidFill>
              <a:srgbClr val="FF0000"/>
            </a:solidFill>
            <a:prstDash val="dashDot"/>
          </a:ln>
        </p:spPr>
        <p:txBody>
          <a:bodyPr wrap="square" rtlCol="0">
            <a:spAutoFit/>
          </a:bodyPr>
          <a:p>
            <a:r>
              <a:rPr lang="en-US" altLang="zh-CN" sz="2800">
                <a:latin typeface="Times New Roman" panose="02020603050405020304" charset="0"/>
                <a:cs typeface="Times New Roman" panose="02020603050405020304" charset="0"/>
              </a:rPr>
              <a:t>A possible answer</a:t>
            </a:r>
            <a:endParaRPr lang="en-US" altLang="zh-CN" sz="2800">
              <a:latin typeface="Times New Roman" panose="02020603050405020304" charset="0"/>
              <a:cs typeface="Times New Roman" panose="02020603050405020304" charset="0"/>
            </a:endParaRPr>
          </a:p>
        </p:txBody>
      </p:sp>
      <p:pic>
        <p:nvPicPr>
          <p:cNvPr id="10" name="Picture 1"/>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flipH="1">
            <a:off x="425450" y="5265420"/>
            <a:ext cx="2399030" cy="162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放风筝"/>
          <p:cNvPicPr>
            <a:picLocks noChangeAspect="1"/>
          </p:cNvPicPr>
          <p:nvPr/>
        </p:nvPicPr>
        <p:blipFill>
          <a:blip r:embed="rId5"/>
          <a:stretch>
            <a:fillRect/>
          </a:stretch>
        </p:blipFill>
        <p:spPr>
          <a:xfrm>
            <a:off x="10079990" y="169545"/>
            <a:ext cx="1938020" cy="1654175"/>
          </a:xfrm>
          <a:prstGeom prst="rect">
            <a:avLst/>
          </a:prstGeom>
        </p:spPr>
      </p:pic>
      <p:pic>
        <p:nvPicPr>
          <p:cNvPr id="8" name="图片 7" descr="蒲公英1"/>
          <p:cNvPicPr>
            <a:picLocks noChangeAspect="1"/>
          </p:cNvPicPr>
          <p:nvPr/>
        </p:nvPicPr>
        <p:blipFill>
          <a:blip r:embed="rId6"/>
          <a:stretch>
            <a:fillRect/>
          </a:stretch>
        </p:blipFill>
        <p:spPr>
          <a:xfrm>
            <a:off x="4613275" y="5337810"/>
            <a:ext cx="2063115" cy="1397635"/>
          </a:xfrm>
          <a:prstGeom prst="rect">
            <a:avLst/>
          </a:prstGeom>
        </p:spPr>
      </p:pic>
      <p:pic>
        <p:nvPicPr>
          <p:cNvPr id="9" name="图片 8" descr="蒲公英"/>
          <p:cNvPicPr>
            <a:picLocks noChangeAspect="1"/>
          </p:cNvPicPr>
          <p:nvPr/>
        </p:nvPicPr>
        <p:blipFill>
          <a:blip r:embed="rId7"/>
          <a:stretch>
            <a:fillRect/>
          </a:stretch>
        </p:blipFill>
        <p:spPr>
          <a:xfrm>
            <a:off x="8853170" y="5562600"/>
            <a:ext cx="2743200" cy="1172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9" presetClass="entr" presetSubtype="0" fill="hold" nodeType="withEffec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2" name="文本框 11"/>
          <p:cNvSpPr txBox="1"/>
          <p:nvPr/>
        </p:nvSpPr>
        <p:spPr>
          <a:xfrm>
            <a:off x="513080" y="190500"/>
            <a:ext cx="508508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ctr"/>
            <a:r>
              <a:rPr lang="en-US" altLang="zh-CN" sz="2800">
                <a:latin typeface="Times New Roman" panose="02020603050405020304" charset="0"/>
                <a:cs typeface="Times New Roman" panose="02020603050405020304" charset="0"/>
                <a:sym typeface="+mn-ea"/>
              </a:rPr>
              <a:t>Put what you’ve learned to use</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513080" y="1024255"/>
            <a:ext cx="10868025" cy="396938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rPr>
              <a:t>    </a:t>
            </a:r>
            <a:r>
              <a:rPr sz="2800">
                <a:ea typeface="宋体" panose="02010600030101010101" pitchFamily="2" charset="-122"/>
              </a:rPr>
              <a:t>假如你是李华，你校的美国交换生</a:t>
            </a:r>
            <a:r>
              <a:rPr sz="2800">
                <a:latin typeface="Times New Roman" panose="02020603050405020304" charset="0"/>
                <a:ea typeface="宋体" panose="02010600030101010101" pitchFamily="2" charset="-122"/>
                <a:cs typeface="Times New Roman" panose="02020603050405020304" charset="0"/>
              </a:rPr>
              <a:t>Steven</a:t>
            </a:r>
            <a:r>
              <a:rPr lang="zh-CN" sz="2800">
                <a:ea typeface="宋体" panose="02010600030101010101" pitchFamily="2" charset="-122"/>
              </a:rPr>
              <a:t>非常喜欢中国古诗，</a:t>
            </a:r>
            <a:r>
              <a:rPr sz="2800">
                <a:ea typeface="宋体" panose="02010600030101010101" pitchFamily="2" charset="-122"/>
              </a:rPr>
              <a:t>给你发了一封邮件，请你为他推荐</a:t>
            </a:r>
            <a:r>
              <a:rPr lang="zh-CN" sz="2800">
                <a:ea typeface="宋体" panose="02010600030101010101" pitchFamily="2" charset="-122"/>
              </a:rPr>
              <a:t>一名诗人及他</a:t>
            </a:r>
            <a:r>
              <a:rPr lang="en-US" altLang="zh-CN" sz="2800">
                <a:ea typeface="宋体" panose="02010600030101010101" pitchFamily="2" charset="-122"/>
              </a:rPr>
              <a:t>/</a:t>
            </a:r>
            <a:r>
              <a:rPr lang="zh-CN" altLang="en-US" sz="2800">
                <a:ea typeface="宋体" panose="02010600030101010101" pitchFamily="2" charset="-122"/>
              </a:rPr>
              <a:t>她的代表作，并就诗歌内容做个简单的介绍</a:t>
            </a:r>
            <a:r>
              <a:rPr sz="2800">
                <a:ea typeface="宋体" panose="02010600030101010101" pitchFamily="2" charset="-122"/>
              </a:rPr>
              <a:t>。现请你给他回复，内容包括：</a:t>
            </a:r>
            <a:endParaRPr sz="2800">
              <a:ea typeface="宋体" panose="02010600030101010101" pitchFamily="2" charset="-122"/>
            </a:endParaRPr>
          </a:p>
          <a:p>
            <a:r>
              <a:rPr sz="2800">
                <a:ea typeface="宋体" panose="02010600030101010101" pitchFamily="2" charset="-122"/>
              </a:rPr>
              <a:t>1</a:t>
            </a:r>
            <a:r>
              <a:rPr lang="en-US" sz="2800">
                <a:ea typeface="宋体" panose="02010600030101010101" pitchFamily="2" charset="-122"/>
              </a:rPr>
              <a:t>. </a:t>
            </a:r>
            <a:r>
              <a:rPr lang="zh-CN" sz="2800">
                <a:ea typeface="宋体" panose="02010600030101010101" pitchFamily="2" charset="-122"/>
              </a:rPr>
              <a:t>推荐的诗人及其代表作</a:t>
            </a:r>
            <a:r>
              <a:rPr sz="2800">
                <a:ea typeface="宋体" panose="02010600030101010101" pitchFamily="2" charset="-122"/>
              </a:rPr>
              <a:t>；</a:t>
            </a:r>
            <a:endParaRPr sz="2800">
              <a:ea typeface="宋体" panose="02010600030101010101" pitchFamily="2" charset="-122"/>
            </a:endParaRPr>
          </a:p>
          <a:p>
            <a:r>
              <a:rPr sz="2800">
                <a:ea typeface="宋体" panose="02010600030101010101" pitchFamily="2" charset="-122"/>
              </a:rPr>
              <a:t>2</a:t>
            </a:r>
            <a:r>
              <a:rPr lang="en-US" sz="2800">
                <a:ea typeface="宋体" panose="02010600030101010101" pitchFamily="2" charset="-122"/>
              </a:rPr>
              <a:t>. </a:t>
            </a:r>
            <a:r>
              <a:rPr lang="zh-CN" altLang="en-US" sz="2800">
                <a:ea typeface="宋体" panose="02010600030101010101" pitchFamily="2" charset="-122"/>
              </a:rPr>
              <a:t>诗歌介绍（包括影响和意义）</a:t>
            </a:r>
            <a:r>
              <a:rPr lang="zh-CN" sz="2800">
                <a:ea typeface="宋体" panose="02010600030101010101" pitchFamily="2" charset="-122"/>
              </a:rPr>
              <a:t>；</a:t>
            </a:r>
            <a:endParaRPr lang="zh-CN" sz="2800">
              <a:ea typeface="宋体" panose="02010600030101010101" pitchFamily="2" charset="-122"/>
            </a:endParaRPr>
          </a:p>
          <a:p>
            <a:r>
              <a:rPr lang="en-US" altLang="zh-CN" sz="2800">
                <a:ea typeface="宋体" panose="02010600030101010101" pitchFamily="2" charset="-122"/>
              </a:rPr>
              <a:t>3. </a:t>
            </a:r>
            <a:r>
              <a:rPr lang="zh-CN" altLang="en-US" sz="2800">
                <a:ea typeface="宋体" panose="02010600030101010101" pitchFamily="2" charset="-122"/>
              </a:rPr>
              <a:t>你对诗歌的评价。</a:t>
            </a:r>
            <a:endParaRPr sz="2800">
              <a:ea typeface="宋体" panose="02010600030101010101" pitchFamily="2" charset="-122"/>
            </a:endParaRPr>
          </a:p>
          <a:p>
            <a:r>
              <a:rPr sz="2800">
                <a:ea typeface="宋体" panose="02010600030101010101" pitchFamily="2" charset="-122"/>
              </a:rPr>
              <a:t>注意：</a:t>
            </a:r>
            <a:endParaRPr sz="2800">
              <a:ea typeface="宋体" panose="02010600030101010101" pitchFamily="2" charset="-122"/>
            </a:endParaRPr>
          </a:p>
          <a:p>
            <a:r>
              <a:rPr sz="2800">
                <a:ea typeface="宋体" panose="02010600030101010101" pitchFamily="2" charset="-122"/>
              </a:rPr>
              <a:t>1．     词数80左右；</a:t>
            </a:r>
            <a:endParaRPr sz="2800">
              <a:ea typeface="宋体" panose="02010600030101010101" pitchFamily="2" charset="-122"/>
            </a:endParaRPr>
          </a:p>
          <a:p>
            <a:r>
              <a:rPr sz="2800">
                <a:ea typeface="宋体" panose="02010600030101010101" pitchFamily="2" charset="-122"/>
              </a:rPr>
              <a:t>2．     可以适当增加细节，以使行文连贯。</a:t>
            </a:r>
            <a:endParaRPr lang="zh-CN" altLang="en-US" sz="2800">
              <a:latin typeface="Times New Roman" panose="02020603050405020304" charset="0"/>
              <a:ea typeface="宋体" panose="02010600030101010101" pitchFamily="2" charset="-122"/>
              <a:cs typeface="Times New Roman" panose="02020603050405020304" charset="0"/>
            </a:endParaRPr>
          </a:p>
        </p:txBody>
      </p:sp>
      <p:pic>
        <p:nvPicPr>
          <p:cNvPr id="3" name="图片 2" descr="12"/>
          <p:cNvPicPr>
            <a:picLocks noChangeAspect="1"/>
          </p:cNvPicPr>
          <p:nvPr/>
        </p:nvPicPr>
        <p:blipFill>
          <a:blip r:embed="rId4"/>
          <a:stretch>
            <a:fillRect/>
          </a:stretch>
        </p:blipFill>
        <p:spPr>
          <a:xfrm>
            <a:off x="9692005" y="2414270"/>
            <a:ext cx="2038985" cy="4204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 y="6562090"/>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添加标题"/>
          <p:cNvSpPr/>
          <p:nvPr/>
        </p:nvSpPr>
        <p:spPr>
          <a:xfrm>
            <a:off x="1240790" y="329565"/>
            <a:ext cx="9495790" cy="829945"/>
          </a:xfrm>
          <a:prstGeom prst="rect">
            <a:avLst/>
          </a:prstGeom>
          <a:noFill/>
        </p:spPr>
        <p:txBody>
          <a:bodyPr wrap="square" rtlCol="0">
            <a:spAutoFit/>
          </a:bodyPr>
          <a:lstStyle/>
          <a:p>
            <a:pPr algn="ctr"/>
            <a:r>
              <a:rPr lang="zh-CN" altLang="en-US"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选择性必修</a:t>
            </a:r>
            <a:r>
              <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Book3 Unit 5  Poems</a:t>
            </a:r>
            <a:endPar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2" name="圆角矩形 1"/>
          <p:cNvSpPr/>
          <p:nvPr/>
        </p:nvSpPr>
        <p:spPr>
          <a:xfrm>
            <a:off x="856615" y="1291590"/>
            <a:ext cx="9879965" cy="1368425"/>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Period 4 : Using Language </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      ----Reading for writing</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p:txBody>
      </p:sp>
      <p:sp>
        <p:nvSpPr>
          <p:cNvPr id="13" name="文本框 12"/>
          <p:cNvSpPr txBox="1"/>
          <p:nvPr/>
        </p:nvSpPr>
        <p:spPr>
          <a:xfrm>
            <a:off x="2874645" y="5868670"/>
            <a:ext cx="765937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杭州市临平区杭州二中树兰高级中学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女孩1"/>
          <p:cNvPicPr>
            <a:picLocks noChangeAspect="1"/>
          </p:cNvPicPr>
          <p:nvPr/>
        </p:nvPicPr>
        <p:blipFill>
          <a:blip r:embed="rId4"/>
          <a:stretch>
            <a:fillRect/>
          </a:stretch>
        </p:blipFill>
        <p:spPr>
          <a:xfrm flipH="1">
            <a:off x="7677785" y="2884805"/>
            <a:ext cx="3810000" cy="2720340"/>
          </a:xfrm>
          <a:prstGeom prst="rect">
            <a:avLst/>
          </a:prstGeom>
        </p:spPr>
      </p:pic>
      <p:pic>
        <p:nvPicPr>
          <p:cNvPr id="8" name="图片 7" descr="女孩"/>
          <p:cNvPicPr>
            <a:picLocks noChangeAspect="1"/>
          </p:cNvPicPr>
          <p:nvPr/>
        </p:nvPicPr>
        <p:blipFill>
          <a:blip r:embed="rId5"/>
          <a:stretch>
            <a:fillRect/>
          </a:stretch>
        </p:blipFill>
        <p:spPr>
          <a:xfrm>
            <a:off x="856615" y="3016885"/>
            <a:ext cx="3588385" cy="2738120"/>
          </a:xfrm>
          <a:prstGeom prst="rect">
            <a:avLst/>
          </a:prstGeom>
        </p:spPr>
      </p:pic>
      <p:pic>
        <p:nvPicPr>
          <p:cNvPr id="14" name="图片 13" descr="书与笔"/>
          <p:cNvPicPr>
            <a:picLocks noChangeAspect="1"/>
          </p:cNvPicPr>
          <p:nvPr/>
        </p:nvPicPr>
        <p:blipFill>
          <a:blip r:embed="rId6"/>
          <a:stretch>
            <a:fillRect/>
          </a:stretch>
        </p:blipFill>
        <p:spPr>
          <a:xfrm>
            <a:off x="4324350" y="3270885"/>
            <a:ext cx="3543300" cy="2492375"/>
          </a:xfrm>
          <a:prstGeom prst="rect">
            <a:avLst/>
          </a:prstGeom>
        </p:spPr>
      </p:pic>
      <p:pic>
        <p:nvPicPr>
          <p:cNvPr id="15" name="图片 14" descr="笔"/>
          <p:cNvPicPr>
            <a:picLocks noChangeAspect="1"/>
          </p:cNvPicPr>
          <p:nvPr/>
        </p:nvPicPr>
        <p:blipFill>
          <a:blip r:embed="rId7"/>
          <a:stretch>
            <a:fillRect/>
          </a:stretch>
        </p:blipFill>
        <p:spPr>
          <a:xfrm flipH="1">
            <a:off x="158115" y="88265"/>
            <a:ext cx="982345" cy="978535"/>
          </a:xfrm>
          <a:prstGeom prst="rect">
            <a:avLst/>
          </a:prstGeom>
        </p:spPr>
      </p:pic>
      <p:pic>
        <p:nvPicPr>
          <p:cNvPr id="17" name="图片 16" descr="笔"/>
          <p:cNvPicPr>
            <a:picLocks noChangeAspect="1"/>
          </p:cNvPicPr>
          <p:nvPr/>
        </p:nvPicPr>
        <p:blipFill>
          <a:blip r:embed="rId7"/>
          <a:stretch>
            <a:fillRect/>
          </a:stretch>
        </p:blipFill>
        <p:spPr>
          <a:xfrm>
            <a:off x="10983595" y="145415"/>
            <a:ext cx="1017905" cy="1014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513080" y="190500"/>
            <a:ext cx="347599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ctr"/>
            <a:r>
              <a:rPr lang="en-US" altLang="zh-CN" sz="2800">
                <a:latin typeface="Times New Roman" panose="02020603050405020304" charset="0"/>
                <a:cs typeface="Times New Roman" panose="02020603050405020304" charset="0"/>
                <a:sym typeface="+mn-ea"/>
              </a:rPr>
              <a:t>A wonderful start</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513080" y="1927225"/>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 </a:t>
            </a:r>
            <a:r>
              <a:rPr lang="zh-CN" altLang="en-US" sz="2800">
                <a:latin typeface="宋体" panose="02010600030101010101" pitchFamily="2" charset="-122"/>
                <a:ea typeface="宋体" panose="02010600030101010101" pitchFamily="2" charset="-122"/>
                <a:cs typeface="宋体" panose="02010600030101010101" pitchFamily="2" charset="-122"/>
              </a:rPr>
              <a:t>我喜欢唐朝诗人李白的诗歌。</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586105" y="918210"/>
            <a:ext cx="10643235" cy="953135"/>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r>
              <a:rPr lang="en-US" altLang="zh-CN" sz="2800">
                <a:latin typeface="Times New Roman" panose="02020603050405020304" charset="0"/>
                <a:cs typeface="Times New Roman" panose="02020603050405020304" charset="0"/>
              </a:rPr>
              <a:t>1. </a:t>
            </a:r>
            <a:r>
              <a:rPr lang="zh-CN" altLang="en-US" sz="2800">
                <a:latin typeface="Times New Roman" panose="02020603050405020304" charset="0"/>
                <a:cs typeface="Times New Roman" panose="02020603050405020304" charset="0"/>
              </a:rPr>
              <a:t>I </a:t>
            </a:r>
            <a:r>
              <a:rPr lang="en-US" altLang="zh-CN" sz="2800">
                <a:latin typeface="Times New Roman" panose="02020603050405020304" charset="0"/>
                <a:cs typeface="Times New Roman" panose="02020603050405020304" charset="0"/>
              </a:rPr>
              <a:t>am into</a:t>
            </a:r>
            <a:r>
              <a:rPr lang="zh-CN" altLang="en-US" sz="2800">
                <a:latin typeface="Times New Roman" panose="02020603050405020304" charset="0"/>
                <a:cs typeface="Times New Roman" panose="02020603050405020304" charset="0"/>
              </a:rPr>
              <a:t> the poems </a:t>
            </a:r>
            <a:r>
              <a:rPr lang="en-US" altLang="zh-CN" sz="2800">
                <a:latin typeface="Times New Roman" panose="02020603050405020304" charset="0"/>
                <a:cs typeface="Times New Roman" panose="02020603050405020304" charset="0"/>
              </a:rPr>
              <a:t>composed by </a:t>
            </a:r>
            <a:r>
              <a:rPr lang="zh-CN" altLang="en-US" sz="2800">
                <a:latin typeface="Times New Roman" panose="02020603050405020304" charset="0"/>
                <a:cs typeface="Times New Roman" panose="02020603050405020304" charset="0"/>
                <a:sym typeface="+mn-ea"/>
              </a:rPr>
              <a:t>Li Bai</a:t>
            </a:r>
            <a:r>
              <a:rPr lang="en-US" altLang="zh-CN" sz="2800">
                <a:latin typeface="Times New Roman" panose="02020603050405020304" charset="0"/>
                <a:cs typeface="Times New Roman" panose="02020603050405020304" charset="0"/>
                <a:sym typeface="+mn-ea"/>
              </a:rPr>
              <a:t>, a famous Chinese poet in the </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Tang Dynasty.</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586105" y="326771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 </a:t>
            </a:r>
            <a:r>
              <a:rPr lang="zh-CN" altLang="en-US" sz="2800">
                <a:latin typeface="宋体" panose="02010600030101010101" pitchFamily="2" charset="-122"/>
                <a:ea typeface="宋体" panose="02010600030101010101" pitchFamily="2" charset="-122"/>
                <a:cs typeface="宋体" panose="02010600030101010101" pitchFamily="2" charset="-122"/>
              </a:rPr>
              <a:t>我想和你们分享一下我对李白诗歌的感受。</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513080" y="2524125"/>
            <a:ext cx="960628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2. I feel like sharing with you my feelings about Li Bai’s poetry.</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586105" y="4011930"/>
            <a:ext cx="1091819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3. What do you think of Li Bai’s poems?</a:t>
            </a:r>
            <a:endParaRPr lang="en-US" altLang="zh-CN" sz="2800">
              <a:latin typeface="Times New Roman" panose="02020603050405020304" charset="0"/>
              <a:cs typeface="Times New Roman" panose="02020603050405020304" charset="0"/>
              <a:sym typeface="+mn-ea"/>
            </a:endParaRPr>
          </a:p>
        </p:txBody>
      </p:sp>
      <p:sp>
        <p:nvSpPr>
          <p:cNvPr id="11" name="文本框 10"/>
          <p:cNvSpPr txBox="1"/>
          <p:nvPr/>
        </p:nvSpPr>
        <p:spPr>
          <a:xfrm>
            <a:off x="636905" y="465836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你认为李白的怎么样？</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636905" y="5304790"/>
            <a:ext cx="1091819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4. I’m delighted to tell you that I am a big fan of  Li Bai’s poetry.</a:t>
            </a:r>
            <a:endParaRPr lang="en-US" altLang="zh-CN" sz="2800">
              <a:latin typeface="Times New Roman" panose="02020603050405020304" charset="0"/>
              <a:cs typeface="Times New Roman" panose="02020603050405020304" charset="0"/>
              <a:sym typeface="+mn-ea"/>
            </a:endParaRPr>
          </a:p>
        </p:txBody>
      </p:sp>
      <p:sp>
        <p:nvSpPr>
          <p:cNvPr id="13" name="文本框 12"/>
          <p:cNvSpPr txBox="1"/>
          <p:nvPr/>
        </p:nvSpPr>
        <p:spPr>
          <a:xfrm>
            <a:off x="636905" y="596138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 </a:t>
            </a:r>
            <a:r>
              <a:rPr lang="zh-CN" altLang="en-US" sz="2800">
                <a:latin typeface="宋体" panose="02010600030101010101" pitchFamily="2" charset="-122"/>
                <a:ea typeface="宋体" panose="02010600030101010101" pitchFamily="2" charset="-122"/>
                <a:cs typeface="宋体" panose="02010600030101010101" pitchFamily="2" charset="-122"/>
              </a:rPr>
              <a:t>我很高兴地告诉你我喜欢李白的诗歌。</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P spid="9" grpId="0" bldLvl="0" animBg="1"/>
      <p:bldP spid="9" grpId="1"/>
      <p:bldP spid="10" grpId="0" bldLvl="0" animBg="1"/>
      <p:bldP spid="10" grpId="1"/>
      <p:bldP spid="12" grpId="0" bldLvl="0" animBg="1"/>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513080" y="190500"/>
            <a:ext cx="347599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ctr"/>
            <a:r>
              <a:rPr lang="en-US" altLang="zh-CN" sz="2800">
                <a:latin typeface="Times New Roman" panose="02020603050405020304" charset="0"/>
                <a:cs typeface="Times New Roman" panose="02020603050405020304" charset="0"/>
                <a:sym typeface="+mn-ea"/>
              </a:rPr>
              <a:t>A wonderful body</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513080" y="1867535"/>
            <a:ext cx="109181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1.李白的《静夜思》是我最喜欢的诗歌之一，它优美的意境常常使我</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想到我远在家乡的亲人。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586105" y="875665"/>
            <a:ext cx="11181715" cy="953135"/>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r>
              <a:rPr lang="en-US" altLang="zh-CN" sz="2800">
                <a:latin typeface="Times New Roman" panose="02020603050405020304" charset="0"/>
                <a:cs typeface="Times New Roman" panose="02020603050405020304" charset="0"/>
              </a:rPr>
              <a:t>1. </a:t>
            </a:r>
            <a:r>
              <a:rPr lang="en-US" altLang="zh-CN" sz="2800" i="1">
                <a:latin typeface="Times New Roman" panose="02020603050405020304" charset="0"/>
                <a:cs typeface="Times New Roman" panose="02020603050405020304" charset="0"/>
              </a:rPr>
              <a:t>A Tranquil Night</a:t>
            </a:r>
            <a:r>
              <a:rPr lang="en-US" altLang="zh-CN" sz="2800">
                <a:latin typeface="Times New Roman" panose="02020603050405020304" charset="0"/>
                <a:cs typeface="Times New Roman" panose="02020603050405020304" charset="0"/>
              </a:rPr>
              <a:t>  that was written by Li Bai’s is one of my favorite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poems, and its beauty often reminds me of my relatives far away from me</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513080" y="3943350"/>
            <a:ext cx="109181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正如我们大家所知道的，李白</a:t>
            </a:r>
            <a:r>
              <a:rPr lang="en-US" altLang="zh-CN" sz="2800">
                <a:latin typeface="宋体" panose="02010600030101010101" pitchFamily="2" charset="-122"/>
                <a:ea typeface="宋体" panose="02010600030101010101" pitchFamily="2" charset="-122"/>
                <a:cs typeface="宋体" panose="02010600030101010101" pitchFamily="2" charset="-122"/>
              </a:rPr>
              <a:t>是唐代伟大的浪漫主义诗人，被后人</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誉为“诗仙。 </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586105" y="2859405"/>
            <a:ext cx="11068050" cy="953135"/>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2. As we all know, Li Bai was a great romantic poet in the Tang Dynasty,  </a:t>
            </a:r>
            <a:endParaRPr lang="en-US" altLang="zh-CN" sz="2800">
              <a:latin typeface="Times New Roman" panose="02020603050405020304" charset="0"/>
              <a:cs typeface="Times New Roman" panose="02020603050405020304" charset="0"/>
              <a:sym typeface="+mn-ea"/>
            </a:endParaRPr>
          </a:p>
          <a:p>
            <a:pPr lvl="0" algn="l">
              <a:buClrTx/>
              <a:buSzTx/>
              <a:buFontTx/>
            </a:pPr>
            <a:r>
              <a:rPr lang="en-US" altLang="zh-CN" sz="2800">
                <a:latin typeface="Times New Roman" panose="02020603050405020304" charset="0"/>
                <a:cs typeface="Times New Roman" panose="02020603050405020304" charset="0"/>
                <a:sym typeface="+mn-ea"/>
              </a:rPr>
              <a:t>    who was called “The poet immortal”by later generations. </a:t>
            </a:r>
            <a:endParaRPr lang="en-US" altLang="zh-CN" sz="2800">
              <a:latin typeface="Times New Roman" panose="02020603050405020304" charset="0"/>
              <a:cs typeface="Times New Roman" panose="02020603050405020304" charset="0"/>
              <a:sym typeface="+mn-ea"/>
            </a:endParaRPr>
          </a:p>
        </p:txBody>
      </p:sp>
      <p:sp>
        <p:nvSpPr>
          <p:cNvPr id="11" name="文本框 10"/>
          <p:cNvSpPr txBox="1"/>
          <p:nvPr/>
        </p:nvSpPr>
        <p:spPr>
          <a:xfrm>
            <a:off x="512445" y="4906010"/>
            <a:ext cx="11141710" cy="953135"/>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3.The poems written by Li Bai enjoy a high reputation both at home and</a:t>
            </a:r>
            <a:endParaRPr lang="en-US" altLang="zh-CN" sz="2800">
              <a:latin typeface="Times New Roman" panose="02020603050405020304" charset="0"/>
              <a:cs typeface="Times New Roman" panose="02020603050405020304" charset="0"/>
              <a:sym typeface="+mn-ea"/>
            </a:endParaRPr>
          </a:p>
          <a:p>
            <a:pPr lvl="0" algn="l">
              <a:buClrTx/>
              <a:buSzTx/>
              <a:buFontTx/>
            </a:pPr>
            <a:r>
              <a:rPr lang="en-US" altLang="zh-CN" sz="2800">
                <a:latin typeface="Times New Roman" panose="02020603050405020304" charset="0"/>
                <a:cs typeface="Times New Roman" panose="02020603050405020304" charset="0"/>
                <a:sym typeface="+mn-ea"/>
              </a:rPr>
              <a:t>   abroad.</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512445" y="5959475"/>
            <a:ext cx="1025525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sym typeface="+mn-ea"/>
              </a:rPr>
              <a:t>3.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李白的诗歌在国内外都享有很高的声誉。</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P spid="9" grpId="0" bldLvl="0" animBg="1"/>
      <p:bldP spid="9" grpId="1"/>
      <p:bldP spid="11" grpId="0" bldLvl="0" animBg="1"/>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513080" y="190500"/>
            <a:ext cx="347599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ctr"/>
            <a:r>
              <a:rPr lang="en-US" altLang="zh-CN" sz="2800">
                <a:latin typeface="Times New Roman" panose="02020603050405020304" charset="0"/>
                <a:cs typeface="Times New Roman" panose="02020603050405020304" charset="0"/>
                <a:sym typeface="+mn-ea"/>
              </a:rPr>
              <a:t>A wonderful ending</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513080" y="1603375"/>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这是我读过的最有意义的诗歌</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586105" y="918210"/>
            <a:ext cx="10643235"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r>
              <a:rPr lang="en-US" altLang="zh-CN" sz="2800">
                <a:latin typeface="Times New Roman" panose="02020603050405020304" charset="0"/>
                <a:cs typeface="Times New Roman" panose="02020603050405020304" charset="0"/>
              </a:rPr>
              <a:t>1. It’s the most meaningful poem that I’ve ever read</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448310" y="283845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因此，我特向你推荐李白的诗歌。</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513080" y="2195830"/>
            <a:ext cx="1071626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2.Therefore, I highly recommend to you the poems written by Li Bai.</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513080" y="3474720"/>
            <a:ext cx="1091819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3. I’m convinced that my recommendation won’t let you down. </a:t>
            </a:r>
            <a:endParaRPr lang="en-US" altLang="zh-CN" sz="2800">
              <a:latin typeface="Times New Roman" panose="02020603050405020304" charset="0"/>
              <a:cs typeface="Times New Roman" panose="02020603050405020304" charset="0"/>
              <a:sym typeface="+mn-ea"/>
            </a:endParaRPr>
          </a:p>
        </p:txBody>
      </p:sp>
      <p:sp>
        <p:nvSpPr>
          <p:cNvPr id="11" name="文本框 10"/>
          <p:cNvSpPr txBox="1"/>
          <p:nvPr/>
        </p:nvSpPr>
        <p:spPr>
          <a:xfrm>
            <a:off x="448310" y="411099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我相信我的推荐不会让你失望的。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513080" y="4768215"/>
            <a:ext cx="10918190" cy="521970"/>
          </a:xfrm>
          <a:prstGeom prst="rect">
            <a:avLst/>
          </a:prstGeom>
          <a:noFill/>
          <a:ln w="28575">
            <a:gradFill>
              <a:gsLst>
                <a:gs pos="19000">
                  <a:srgbClr val="FFB9B9"/>
                </a:gs>
                <a:gs pos="64000">
                  <a:srgbClr val="FF8F8E"/>
                </a:gs>
                <a:gs pos="44000">
                  <a:srgbClr val="FE9E9F"/>
                </a:gs>
                <a:gs pos="84000">
                  <a:srgbClr val="FF7373"/>
                </a:gs>
              </a:gsLst>
              <a:lin ang="5400000" scaled="1"/>
            </a:gradFill>
          </a:ln>
        </p:spPr>
        <p:txBody>
          <a:bodyPr wrap="square" rtlCol="0">
            <a:spAutoFit/>
          </a:bodyPr>
          <a:p>
            <a:pPr lvl="0" algn="l">
              <a:buClrTx/>
              <a:buSzTx/>
              <a:buFontTx/>
            </a:pPr>
            <a:r>
              <a:rPr lang="en-US" altLang="zh-CN" sz="2800">
                <a:latin typeface="Times New Roman" panose="02020603050405020304" charset="0"/>
                <a:cs typeface="Times New Roman" panose="02020603050405020304" charset="0"/>
                <a:sym typeface="+mn-ea"/>
              </a:rPr>
              <a:t>4. On the recommendation of me, you will have a taste for Li Bai’s poems.</a:t>
            </a:r>
            <a:endParaRPr lang="en-US" altLang="zh-CN" sz="2800">
              <a:latin typeface="Times New Roman" panose="02020603050405020304" charset="0"/>
              <a:cs typeface="Times New Roman" panose="02020603050405020304" charset="0"/>
              <a:sym typeface="+mn-ea"/>
            </a:endParaRPr>
          </a:p>
        </p:txBody>
      </p:sp>
      <p:sp>
        <p:nvSpPr>
          <p:cNvPr id="13" name="文本框 12"/>
          <p:cNvSpPr txBox="1"/>
          <p:nvPr/>
        </p:nvSpPr>
        <p:spPr>
          <a:xfrm>
            <a:off x="513080" y="5486400"/>
            <a:ext cx="109181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在我的推荐下，你一定会领路到李白诗歌的风采。</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P spid="9" grpId="0" bldLvl="0" animBg="1"/>
      <p:bldP spid="9" grpId="1"/>
      <p:bldP spid="10" grpId="0" bldLvl="0" animBg="1"/>
      <p:bldP spid="10" grpId="1"/>
      <p:bldP spid="12" grpId="0" bldLvl="0" animBg="1"/>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00" name="文本框 99"/>
          <p:cNvSpPr txBox="1"/>
          <p:nvPr/>
        </p:nvSpPr>
        <p:spPr>
          <a:xfrm>
            <a:off x="769620" y="844550"/>
            <a:ext cx="10874375" cy="5631180"/>
          </a:xfrm>
          <a:prstGeom prst="rect">
            <a:avLst/>
          </a:prstGeom>
          <a:noFill/>
          <a:ln w="9525">
            <a:noFill/>
          </a:ln>
        </p:spPr>
        <p:txBody>
          <a:bodyPr wrap="square">
            <a:spAutoFit/>
          </a:bodyPr>
          <a:p>
            <a:pPr lvl="0" algn="l">
              <a:buClrTx/>
              <a:buSzTx/>
              <a:buFontTx/>
            </a:pPr>
            <a:r>
              <a:rPr lang="en-US" sz="2400" b="0">
                <a:latin typeface="Times New Roman" panose="02020603050405020304" charset="0"/>
                <a:ea typeface="宋体" panose="02010600030101010101" pitchFamily="2" charset="-122"/>
                <a:cs typeface="Times New Roman" panose="02020603050405020304" charset="0"/>
              </a:rPr>
              <a:t>Dear Steven,</a:t>
            </a:r>
            <a:endParaRPr lang="en-US" sz="2400" b="0">
              <a:latin typeface="Times New Roman" panose="02020603050405020304" charset="0"/>
              <a:ea typeface="宋体" panose="02010600030101010101" pitchFamily="2" charset="-122"/>
              <a:cs typeface="Times New Roman" panose="02020603050405020304" charset="0"/>
            </a:endParaRPr>
          </a:p>
          <a:p>
            <a:pPr lvl="0" algn="l">
              <a:buClrTx/>
              <a:buSzTx/>
              <a:buFontTx/>
            </a:pPr>
            <a:r>
              <a:rPr lang="en-US" sz="2400" b="0">
                <a:solidFill>
                  <a:schemeClr val="tx1"/>
                </a:solidFill>
                <a:latin typeface="Times New Roman" panose="02020603050405020304" charset="0"/>
                <a:ea typeface="宋体" panose="02010600030101010101" pitchFamily="2" charset="-122"/>
                <a:cs typeface="Times New Roman" panose="02020603050405020304" charset="0"/>
              </a:rPr>
              <a:t>Delighted to know from your last e-mail that you are keen on our Chinese ancient poetry</a:t>
            </a:r>
            <a:r>
              <a:rPr lang="en-US" altLang="zh-CN" sz="2400" b="0">
                <a:solidFill>
                  <a:schemeClr val="tx1"/>
                </a:solidFill>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sym typeface="+mn-ea"/>
              </a:rPr>
              <a:t>I can hardly wait to share Li Bai’s poems with you.</a:t>
            </a:r>
            <a:endParaRPr lang="en-US" altLang="zh-CN" sz="2400">
              <a:solidFill>
                <a:schemeClr val="tx1"/>
              </a:solidFill>
              <a:latin typeface="Times New Roman" panose="02020603050405020304" charset="0"/>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cs typeface="Times New Roman" panose="02020603050405020304" charset="0"/>
                <a:sym typeface="+mn-ea"/>
              </a:rPr>
              <a:t>As we Chinese put, Li Bai was a great romantic poet in the Tang Dynasty, who was called “The </a:t>
            </a:r>
            <a:r>
              <a:rPr lang="en-US" altLang="zh-CN" sz="2400">
                <a:latin typeface="Times New Roman" panose="02020603050405020304" charset="0"/>
                <a:cs typeface="Times New Roman" panose="02020603050405020304" charset="0"/>
                <a:sym typeface="+mn-ea"/>
              </a:rPr>
              <a:t>immortal </a:t>
            </a:r>
            <a:r>
              <a:rPr lang="en-US" altLang="zh-CN" sz="2400">
                <a:solidFill>
                  <a:schemeClr val="tx1"/>
                </a:solidFill>
                <a:latin typeface="Times New Roman" panose="02020603050405020304" charset="0"/>
                <a:cs typeface="Times New Roman" panose="02020603050405020304" charset="0"/>
                <a:sym typeface="+mn-ea"/>
              </a:rPr>
              <a:t>poet ”by later generations. </a:t>
            </a:r>
            <a:r>
              <a:rPr lang="en-US" altLang="zh-CN" sz="2400" i="1">
                <a:solidFill>
                  <a:schemeClr val="tx1"/>
                </a:solidFill>
                <a:latin typeface="Times New Roman" panose="02020603050405020304" charset="0"/>
                <a:cs typeface="Times New Roman" panose="02020603050405020304" charset="0"/>
                <a:sym typeface="+mn-ea"/>
              </a:rPr>
              <a:t>A Tranquil Night</a:t>
            </a:r>
            <a:r>
              <a:rPr lang="en-US" altLang="zh-CN" sz="2400">
                <a:solidFill>
                  <a:schemeClr val="tx1"/>
                </a:solidFill>
                <a:latin typeface="Times New Roman" panose="02020603050405020304" charset="0"/>
                <a:cs typeface="Times New Roman" panose="02020603050405020304" charset="0"/>
                <a:sym typeface="+mn-ea"/>
              </a:rPr>
              <a:t> is one of his most famous poems.The poem uses metaphor, foil and other rhetoric devices to describe a picture where the poet in the house is raising his head, enjoying the moon,which actually expresses homesickness. </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lgn="l"/>
            <a:r>
              <a:rPr lang="en-US" altLang="zh-CN" sz="2400">
                <a:solidFill>
                  <a:schemeClr val="tx1"/>
                </a:solidFill>
                <a:latin typeface="Times New Roman" panose="02020603050405020304" charset="0"/>
                <a:cs typeface="Times New Roman" panose="02020603050405020304" charset="0"/>
                <a:sym typeface="+mn-ea"/>
              </a:rPr>
              <a:t>In my opinion, it’s the most meaningful poem that I’ve ever read. He and his poems enjoy a high reputation around the world. On my recommendation, you will have a taste for Li Bai’s poetry. </a:t>
            </a:r>
            <a:r>
              <a:rPr lang="en-US" sz="2400" b="0">
                <a:solidFill>
                  <a:schemeClr val="tx1"/>
                </a:solidFill>
                <a:latin typeface="Times New Roman" panose="02020603050405020304" charset="0"/>
                <a:ea typeface="宋体" panose="02010600030101010101" pitchFamily="2" charset="-122"/>
                <a:cs typeface="Times New Roman" panose="02020603050405020304" charset="0"/>
              </a:rPr>
              <a:t>If you have any questions, please call me at any time. My mobile phone is 13333333333.</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lgn="l"/>
            <a:r>
              <a:rPr lang="en-US" sz="2400" b="0">
                <a:solidFill>
                  <a:schemeClr val="tx1"/>
                </a:solidFill>
                <a:latin typeface="Times New Roman" panose="02020603050405020304" charset="0"/>
                <a:ea typeface="宋体" panose="02010600030101010101" pitchFamily="2" charset="-122"/>
                <a:cs typeface="Times New Roman" panose="02020603050405020304" charset="0"/>
              </a:rPr>
              <a:t>Your promopt reply will be highly appreciated</a:t>
            </a:r>
            <a:endParaRPr lang="en-US"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lgn="l"/>
            <a:r>
              <a:rPr lang="en-US" sz="2400" b="0">
                <a:latin typeface="Times New Roman" panose="02020603050405020304" charset="0"/>
                <a:ea typeface="宋体" panose="02010600030101010101" pitchFamily="2" charset="-122"/>
                <a:cs typeface="Times New Roman" panose="02020603050405020304" charset="0"/>
              </a:rPr>
              <a:t>Yours,</a:t>
            </a:r>
            <a:endParaRPr lang="en-US" sz="2400" b="0">
              <a:latin typeface="Times New Roman" panose="02020603050405020304" charset="0"/>
              <a:ea typeface="宋体" panose="02010600030101010101" pitchFamily="2" charset="-122"/>
              <a:cs typeface="Times New Roman" panose="02020603050405020304" charset="0"/>
            </a:endParaRPr>
          </a:p>
          <a:p>
            <a:pPr indent="0" algn="l"/>
            <a:r>
              <a:rPr lang="en-US" sz="2400" b="0">
                <a:latin typeface="Times New Roman" panose="02020603050405020304" charset="0"/>
                <a:ea typeface="宋体" panose="02010600030101010101" pitchFamily="2" charset="-122"/>
                <a:cs typeface="Times New Roman" panose="02020603050405020304" charset="0"/>
              </a:rPr>
              <a:t>Li Hua</a:t>
            </a:r>
            <a:endParaRPr lang="zh-CN" altLang="en-US" sz="2400">
              <a:latin typeface="Times New Roman" panose="02020603050405020304" charset="0"/>
              <a:cs typeface="Times New Roman" panose="02020603050405020304" charset="0"/>
            </a:endParaRPr>
          </a:p>
        </p:txBody>
      </p:sp>
      <p:sp>
        <p:nvSpPr>
          <p:cNvPr id="13" name="文本框 12"/>
          <p:cNvSpPr txBox="1"/>
          <p:nvPr/>
        </p:nvSpPr>
        <p:spPr>
          <a:xfrm>
            <a:off x="4294505" y="180340"/>
            <a:ext cx="338772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ctr"/>
            <a:r>
              <a:rPr lang="en-US" altLang="zh-CN" sz="2800">
                <a:latin typeface="Times New Roman" panose="02020603050405020304" charset="0"/>
                <a:cs typeface="Times New Roman" panose="02020603050405020304" charset="0"/>
                <a:sym typeface="+mn-ea"/>
              </a:rPr>
              <a:t>A possible answer</a:t>
            </a:r>
            <a:endParaRPr lang="en-US" altLang="zh-CN" sz="2800">
              <a:latin typeface="Times New Roman" panose="02020603050405020304" charset="0"/>
              <a:cs typeface="Times New Roman" panose="02020603050405020304" charset="0"/>
              <a:sym typeface="+mn-ea"/>
            </a:endParaRPr>
          </a:p>
        </p:txBody>
      </p:sp>
      <p:grpSp>
        <p:nvGrpSpPr>
          <p:cNvPr id="15" name="组合 14"/>
          <p:cNvGrpSpPr/>
          <p:nvPr/>
        </p:nvGrpSpPr>
        <p:grpSpPr>
          <a:xfrm>
            <a:off x="9450070" y="4995545"/>
            <a:ext cx="2545715" cy="1929765"/>
            <a:chOff x="776" y="3276"/>
            <a:chExt cx="8751" cy="7358"/>
          </a:xfrm>
        </p:grpSpPr>
        <p:pic>
          <p:nvPicPr>
            <p:cNvPr id="14" name="图片 13" descr="MAIN201511301117000306598931955_副本"/>
            <p:cNvPicPr>
              <a:picLocks noChangeAspect="1"/>
            </p:cNvPicPr>
            <p:nvPr/>
          </p:nvPicPr>
          <p:blipFill>
            <a:blip r:embed="rId4"/>
            <a:srcRect l="-8146" t="25732" r="27417"/>
            <a:stretch>
              <a:fillRect/>
            </a:stretch>
          </p:blipFill>
          <p:spPr>
            <a:xfrm>
              <a:off x="776" y="4884"/>
              <a:ext cx="4564" cy="5751"/>
            </a:xfrm>
            <a:prstGeom prst="rect">
              <a:avLst/>
            </a:prstGeom>
          </p:spPr>
        </p:pic>
        <p:pic>
          <p:nvPicPr>
            <p:cNvPr id="16" name="图片 15" descr="7bffcbea15ce36d38b1d62893cf33a87e950b13c_副本"/>
            <p:cNvPicPr>
              <a:picLocks noChangeAspect="1"/>
            </p:cNvPicPr>
            <p:nvPr/>
          </p:nvPicPr>
          <p:blipFill>
            <a:blip r:embed="rId5"/>
            <a:srcRect l="10033" t="35022" r="18167" b="23667"/>
            <a:stretch>
              <a:fillRect/>
            </a:stretch>
          </p:blipFill>
          <p:spPr>
            <a:xfrm>
              <a:off x="6134" y="3276"/>
              <a:ext cx="2184" cy="1891"/>
            </a:xfrm>
            <a:prstGeom prst="rect">
              <a:avLst/>
            </a:prstGeom>
          </p:spPr>
        </p:pic>
        <p:pic>
          <p:nvPicPr>
            <p:cNvPr id="17" name="图片 16" descr="staff_1024_副本"/>
            <p:cNvPicPr>
              <a:picLocks noChangeAspect="1"/>
            </p:cNvPicPr>
            <p:nvPr/>
          </p:nvPicPr>
          <p:blipFill>
            <a:blip r:embed="rId6"/>
            <a:srcRect l="14835" t="27706" r="30526" b="-990"/>
            <a:stretch>
              <a:fillRect/>
            </a:stretch>
          </p:blipFill>
          <p:spPr>
            <a:xfrm>
              <a:off x="4925" y="3533"/>
              <a:ext cx="4602" cy="6634"/>
            </a:xfrm>
            <a:prstGeom prst="rect">
              <a:avLst/>
            </a:prstGeom>
          </p:spPr>
        </p:pic>
      </p:gr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文本框 6"/>
          <p:cNvSpPr txBox="1"/>
          <p:nvPr/>
        </p:nvSpPr>
        <p:spPr>
          <a:xfrm>
            <a:off x="434975" y="228600"/>
            <a:ext cx="498157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Activity4: Write your own poem.</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434975" y="848995"/>
            <a:ext cx="950722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Write an original poem based on what has been learnt in the unit.</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434975" y="1469390"/>
            <a:ext cx="4285615" cy="460375"/>
          </a:xfrm>
          <a:prstGeom prst="rect">
            <a:avLst/>
          </a:prstGeom>
          <a:noFill/>
          <a:ln w="38100">
            <a:gradFill>
              <a:gsLst>
                <a:gs pos="19000">
                  <a:srgbClr val="FFB9B9"/>
                </a:gs>
                <a:gs pos="64000">
                  <a:srgbClr val="FF8F8E"/>
                </a:gs>
                <a:gs pos="44000">
                  <a:srgbClr val="FE9E9F"/>
                </a:gs>
                <a:gs pos="84000">
                  <a:srgbClr val="FF7373"/>
                </a:gs>
              </a:gsLst>
              <a:lin ang="5400000" scaled="1"/>
            </a:gradFill>
            <a:prstDash val="dashDot"/>
          </a:ln>
        </p:spPr>
        <p:txBody>
          <a:bodyPr wrap="square" rtlCol="0">
            <a:spAutoFit/>
          </a:bodyPr>
          <a:p>
            <a:pPr lvl="0" algn="ctr">
              <a:buClrTx/>
              <a:buSzTx/>
              <a:buFontTx/>
            </a:pPr>
            <a:r>
              <a:rPr lang="en-US" altLang="zh-CN" sz="2400">
                <a:latin typeface="Times New Roman" panose="02020603050405020304" charset="0"/>
                <a:cs typeface="Times New Roman" panose="02020603050405020304" charset="0"/>
                <a:sym typeface="+mn-ea"/>
              </a:rPr>
              <a:t>Discuss t</a:t>
            </a:r>
            <a:r>
              <a:rPr lang="zh-CN" altLang="en-US" sz="2400">
                <a:latin typeface="Times New Roman" panose="02020603050405020304" charset="0"/>
                <a:cs typeface="Times New Roman" panose="02020603050405020304" charset="0"/>
                <a:sym typeface="+mn-ea"/>
              </a:rPr>
              <a:t>he </a:t>
            </a:r>
            <a:r>
              <a:rPr lang="en-US" altLang="zh-CN" sz="2400">
                <a:latin typeface="Times New Roman" panose="02020603050405020304" charset="0"/>
                <a:cs typeface="Times New Roman" panose="02020603050405020304" charset="0"/>
                <a:sym typeface="+mn-ea"/>
              </a:rPr>
              <a:t>w</a:t>
            </a:r>
            <a:r>
              <a:rPr lang="zh-CN" altLang="en-US" sz="2400">
                <a:latin typeface="Times New Roman" panose="02020603050405020304" charset="0"/>
                <a:cs typeface="Times New Roman" panose="02020603050405020304" charset="0"/>
                <a:sym typeface="+mn-ea"/>
              </a:rPr>
              <a:t>riting</a:t>
            </a:r>
            <a:r>
              <a:rPr lang="en-US" altLang="zh-CN" sz="2400">
                <a:latin typeface="Times New Roman" panose="02020603050405020304" charset="0"/>
                <a:cs typeface="Times New Roman" panose="02020603050405020304" charset="0"/>
                <a:sym typeface="+mn-ea"/>
              </a:rPr>
              <a:t> p</a:t>
            </a:r>
            <a:r>
              <a:rPr lang="zh-CN" altLang="en-US" sz="2400">
                <a:latin typeface="Times New Roman" panose="02020603050405020304" charset="0"/>
                <a:cs typeface="Times New Roman" panose="02020603050405020304" charset="0"/>
                <a:sym typeface="+mn-ea"/>
              </a:rPr>
              <a:t>rocess</a:t>
            </a:r>
            <a:endParaRPr lang="zh-CN" altLang="en-US" sz="2400">
              <a:latin typeface="Times New Roman" panose="02020603050405020304" charset="0"/>
              <a:cs typeface="Times New Roman" panose="02020603050405020304" charset="0"/>
            </a:endParaRPr>
          </a:p>
        </p:txBody>
      </p:sp>
      <p:grpSp>
        <p:nvGrpSpPr>
          <p:cNvPr id="26" name="组合 25"/>
          <p:cNvGrpSpPr/>
          <p:nvPr/>
        </p:nvGrpSpPr>
        <p:grpSpPr>
          <a:xfrm>
            <a:off x="807605" y="2173043"/>
            <a:ext cx="2181820" cy="2185378"/>
            <a:chOff x="1081286" y="2221750"/>
            <a:chExt cx="2909093" cy="2913837"/>
          </a:xfrm>
        </p:grpSpPr>
        <p:sp>
          <p:nvSpPr>
            <p:cNvPr id="30" name="Oval 6"/>
            <p:cNvSpPr>
              <a:spLocks noChangeArrowheads="1"/>
            </p:cNvSpPr>
            <p:nvPr/>
          </p:nvSpPr>
          <p:spPr bwMode="auto">
            <a:xfrm>
              <a:off x="1081286" y="2221750"/>
              <a:ext cx="2909093" cy="2913837"/>
            </a:xfrm>
            <a:prstGeom prst="ellipse">
              <a:avLst/>
            </a:prstGeom>
            <a:solidFill>
              <a:srgbClr val="BC6978"/>
            </a:solidFill>
            <a:ln>
              <a:noFill/>
            </a:ln>
          </p:spPr>
          <p:txBody>
            <a:bodyPr vert="horz" wrap="square" lIns="121920" tIns="60960" rIns="121920" bIns="60960" numCol="1" anchor="t" anchorCtr="0" compatLnSpc="1"/>
            <a:lstStyle/>
            <a:p>
              <a:pPr>
                <a:lnSpc>
                  <a:spcPts val="1650"/>
                </a:lnSpc>
              </a:pPr>
              <a:endParaRPr lang="zh-CN" altLang="en-US" sz="1100">
                <a:latin typeface="微软雅黑" panose="020B0503020204020204" charset="-122"/>
                <a:ea typeface="微软雅黑" panose="020B0503020204020204" charset="-122"/>
              </a:endParaRPr>
            </a:p>
          </p:txBody>
        </p:sp>
        <p:sp>
          <p:nvSpPr>
            <p:cNvPr id="31" name="Rectangle 24"/>
            <p:cNvSpPr>
              <a:spLocks noChangeArrowheads="1"/>
            </p:cNvSpPr>
            <p:nvPr/>
          </p:nvSpPr>
          <p:spPr bwMode="auto">
            <a:xfrm>
              <a:off x="1590277" y="3460770"/>
              <a:ext cx="1817424" cy="2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1650"/>
                </a:lnSpc>
                <a:spcBef>
                  <a:spcPts val="300"/>
                </a:spcBef>
              </a:pPr>
              <a:endParaRPr lang="zh-CN" altLang="en-US" sz="1100" dirty="0">
                <a:solidFill>
                  <a:schemeClr val="bg1"/>
                </a:solidFill>
                <a:latin typeface="微软雅黑" panose="020B0503020204020204" charset="-122"/>
                <a:ea typeface="微软雅黑" panose="020B0503020204020204" charset="-122"/>
              </a:endParaRPr>
            </a:p>
          </p:txBody>
        </p:sp>
        <p:sp>
          <p:nvSpPr>
            <p:cNvPr id="32" name="Rectangle 24"/>
            <p:cNvSpPr>
              <a:spLocks noChangeArrowheads="1"/>
            </p:cNvSpPr>
            <p:nvPr/>
          </p:nvSpPr>
          <p:spPr bwMode="auto">
            <a:xfrm>
              <a:off x="1878307" y="2702647"/>
              <a:ext cx="1241363" cy="2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1650"/>
                </a:lnSpc>
                <a:spcBef>
                  <a:spcPts val="300"/>
                </a:spcBef>
              </a:pPr>
              <a:r>
                <a:rPr lang="en-US" altLang="zh-CN" sz="2800" dirty="0">
                  <a:solidFill>
                    <a:schemeClr val="bg1"/>
                  </a:solidFill>
                  <a:latin typeface="微软雅黑" panose="020B0503020204020204" charset="-122"/>
                  <a:ea typeface="微软雅黑" panose="020B0503020204020204" charset="-122"/>
                </a:rPr>
                <a:t>01</a:t>
              </a:r>
              <a:endParaRPr lang="en-US" altLang="zh-CN" sz="2800" dirty="0">
                <a:solidFill>
                  <a:schemeClr val="bg1"/>
                </a:solidFill>
                <a:latin typeface="微软雅黑" panose="020B0503020204020204" charset="-122"/>
                <a:ea typeface="微软雅黑" panose="020B0503020204020204" charset="-122"/>
              </a:endParaRPr>
            </a:p>
          </p:txBody>
        </p:sp>
        <p:cxnSp>
          <p:nvCxnSpPr>
            <p:cNvPr id="33" name="直接连接符 32"/>
            <p:cNvCxnSpPr/>
            <p:nvPr/>
          </p:nvCxnSpPr>
          <p:spPr>
            <a:xfrm>
              <a:off x="1662818" y="2999800"/>
              <a:ext cx="167234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3567487" y="2173043"/>
            <a:ext cx="2181820" cy="2185378"/>
            <a:chOff x="3481816" y="2221750"/>
            <a:chExt cx="2909093" cy="2913837"/>
          </a:xfrm>
        </p:grpSpPr>
        <p:sp>
          <p:nvSpPr>
            <p:cNvPr id="35" name="Oval 7"/>
            <p:cNvSpPr>
              <a:spLocks noChangeArrowheads="1"/>
            </p:cNvSpPr>
            <p:nvPr/>
          </p:nvSpPr>
          <p:spPr bwMode="auto">
            <a:xfrm>
              <a:off x="3481816" y="2221750"/>
              <a:ext cx="2909093" cy="2913837"/>
            </a:xfrm>
            <a:prstGeom prst="ellipse">
              <a:avLst/>
            </a:prstGeom>
            <a:solidFill>
              <a:srgbClr val="B4BA90"/>
            </a:solidFill>
            <a:ln>
              <a:noFill/>
            </a:ln>
          </p:spPr>
          <p:txBody>
            <a:bodyPr vert="horz" wrap="square" lIns="121920" tIns="60960" rIns="121920" bIns="60960" numCol="1" anchor="t" anchorCtr="0" compatLnSpc="1"/>
            <a:lstStyle/>
            <a:p>
              <a:pPr>
                <a:lnSpc>
                  <a:spcPts val="1650"/>
                </a:lnSpc>
              </a:pPr>
              <a:endParaRPr lang="zh-CN" altLang="en-US" sz="1100">
                <a:latin typeface="微软雅黑" panose="020B0503020204020204" charset="-122"/>
                <a:ea typeface="微软雅黑" panose="020B0503020204020204" charset="-122"/>
              </a:endParaRPr>
            </a:p>
          </p:txBody>
        </p:sp>
        <p:sp>
          <p:nvSpPr>
            <p:cNvPr id="36" name="Rectangle 24"/>
            <p:cNvSpPr txBox="1">
              <a:spLocks noChangeArrowheads="1"/>
            </p:cNvSpPr>
            <p:nvPr/>
          </p:nvSpPr>
          <p:spPr bwMode="auto">
            <a:xfrm>
              <a:off x="3853503" y="3161550"/>
              <a:ext cx="2092960" cy="1598506"/>
            </a:xfrm>
            <a:prstGeom prst="rect">
              <a:avLst/>
            </a:prstGeom>
            <a:noFill/>
          </p:spPr>
          <p:txBody>
            <a:bodyPr wrap="square" lIns="91440" tIns="45720" rIns="91440" bIns="45720" rtlCol="0">
              <a:spAutoFit/>
            </a:bodyPr>
            <a:lstStyle/>
            <a:p>
              <a:pPr lvl="0" algn="ctr" fontAlgn="auto">
                <a:lnSpc>
                  <a:spcPct val="100000"/>
                </a:lnSpc>
                <a:spcBef>
                  <a:spcPts val="300"/>
                </a:spcBef>
                <a:buClrTx/>
                <a:buSzTx/>
                <a:buFontTx/>
              </a:pPr>
              <a:r>
                <a:rPr lang="zh-CN" altLang="en-US" sz="2400" b="1" dirty="0">
                  <a:solidFill>
                    <a:schemeClr val="bg1"/>
                  </a:solidFill>
                  <a:latin typeface="Times New Roman" panose="02020603050405020304" charset="0"/>
                  <a:ea typeface="微软雅黑" panose="020B0503020204020204" charset="-122"/>
                  <a:cs typeface="Times New Roman" panose="02020603050405020304" charset="0"/>
                  <a:sym typeface="+mn-ea"/>
                </a:rPr>
                <a:t>Select the relevant words</a:t>
              </a:r>
              <a:endParaRPr lang="zh-CN" altLang="en-US" sz="2400" b="1"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37" name="Rectangle 24"/>
            <p:cNvSpPr>
              <a:spLocks noChangeArrowheads="1"/>
            </p:cNvSpPr>
            <p:nvPr/>
          </p:nvSpPr>
          <p:spPr bwMode="auto">
            <a:xfrm>
              <a:off x="4325173" y="2717887"/>
              <a:ext cx="1241363" cy="2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1650"/>
                </a:lnSpc>
                <a:spcBef>
                  <a:spcPts val="300"/>
                </a:spcBef>
              </a:pPr>
              <a:r>
                <a:rPr lang="en-US" altLang="zh-CN" sz="2800" dirty="0">
                  <a:solidFill>
                    <a:schemeClr val="bg1"/>
                  </a:solidFill>
                  <a:latin typeface="微软雅黑" panose="020B0503020204020204" charset="-122"/>
                  <a:ea typeface="微软雅黑" panose="020B0503020204020204" charset="-122"/>
                </a:rPr>
                <a:t>02</a:t>
              </a:r>
              <a:endParaRPr lang="en-US" altLang="zh-CN" sz="2800" dirty="0">
                <a:solidFill>
                  <a:schemeClr val="bg1"/>
                </a:solidFill>
                <a:latin typeface="微软雅黑" panose="020B0503020204020204" charset="-122"/>
                <a:ea typeface="微软雅黑" panose="020B0503020204020204" charset="-122"/>
              </a:endParaRPr>
            </a:p>
          </p:txBody>
        </p:sp>
        <p:cxnSp>
          <p:nvCxnSpPr>
            <p:cNvPr id="38" name="直接连接符 37"/>
            <p:cNvCxnSpPr/>
            <p:nvPr/>
          </p:nvCxnSpPr>
          <p:spPr>
            <a:xfrm>
              <a:off x="4109684" y="3039593"/>
              <a:ext cx="167234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6432233" y="2173043"/>
            <a:ext cx="2181820" cy="2185378"/>
            <a:chOff x="5704663" y="2190423"/>
            <a:chExt cx="2909093" cy="2913837"/>
          </a:xfrm>
        </p:grpSpPr>
        <p:sp>
          <p:nvSpPr>
            <p:cNvPr id="40" name="Oval 8"/>
            <p:cNvSpPr>
              <a:spLocks noChangeArrowheads="1"/>
            </p:cNvSpPr>
            <p:nvPr/>
          </p:nvSpPr>
          <p:spPr bwMode="auto">
            <a:xfrm>
              <a:off x="5704663" y="2190423"/>
              <a:ext cx="2909093" cy="2913837"/>
            </a:xfrm>
            <a:prstGeom prst="ellipse">
              <a:avLst/>
            </a:prstGeom>
            <a:solidFill>
              <a:srgbClr val="BEAB9E"/>
            </a:solidFill>
            <a:ln>
              <a:noFill/>
            </a:ln>
          </p:spPr>
          <p:txBody>
            <a:bodyPr vert="horz" wrap="square" lIns="121920" tIns="60960" rIns="121920" bIns="60960" numCol="1" anchor="t" anchorCtr="0" compatLnSpc="1"/>
            <a:lstStyle/>
            <a:p>
              <a:pPr>
                <a:lnSpc>
                  <a:spcPts val="1650"/>
                </a:lnSpc>
              </a:pPr>
              <a:endParaRPr lang="zh-CN" altLang="en-US" sz="1100">
                <a:latin typeface="微软雅黑" panose="020B0503020204020204" charset="-122"/>
                <a:ea typeface="微软雅黑" panose="020B0503020204020204" charset="-122"/>
              </a:endParaRPr>
            </a:p>
          </p:txBody>
        </p:sp>
        <p:sp>
          <p:nvSpPr>
            <p:cNvPr id="41" name="Rectangle 24"/>
            <p:cNvSpPr>
              <a:spLocks noChangeArrowheads="1"/>
            </p:cNvSpPr>
            <p:nvPr/>
          </p:nvSpPr>
          <p:spPr bwMode="auto">
            <a:xfrm>
              <a:off x="6263878" y="3129723"/>
              <a:ext cx="1817424" cy="147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ct val="100000"/>
                </a:lnSpc>
                <a:spcBef>
                  <a:spcPts val="300"/>
                </a:spcBef>
              </a:pPr>
              <a:r>
                <a:rPr lang="zh-CN" altLang="en-US" sz="2400" b="1" dirty="0">
                  <a:solidFill>
                    <a:schemeClr val="bg1"/>
                  </a:solidFill>
                  <a:latin typeface="Times New Roman" panose="02020603050405020304" charset="0"/>
                  <a:ea typeface="微软雅黑" panose="020B0503020204020204" charset="-122"/>
                  <a:cs typeface="Times New Roman" panose="02020603050405020304" charset="0"/>
                </a:rPr>
                <a:t>Imagine the</a:t>
              </a:r>
              <a:r>
                <a:rPr lang="en-US" altLang="zh-CN" sz="1100" dirty="0">
                  <a:solidFill>
                    <a:schemeClr val="bg1"/>
                  </a:solidFill>
                  <a:latin typeface="微软雅黑" panose="020B0503020204020204" charset="-122"/>
                  <a:ea typeface="微软雅黑" panose="020B0503020204020204" charset="-122"/>
                </a:rPr>
                <a:t> </a:t>
              </a:r>
              <a:r>
                <a:rPr lang="zh-CN" altLang="en-US" sz="2400" b="1" dirty="0">
                  <a:solidFill>
                    <a:schemeClr val="bg1"/>
                  </a:solidFill>
                  <a:latin typeface="Times New Roman" panose="02020603050405020304" charset="0"/>
                  <a:ea typeface="微软雅黑" panose="020B0503020204020204" charset="-122"/>
                  <a:cs typeface="Times New Roman" panose="02020603050405020304" charset="0"/>
                </a:rPr>
                <a:t>pictures</a:t>
              </a:r>
              <a:endParaRPr lang="en-US" altLang="zh-CN" sz="1100" dirty="0">
                <a:solidFill>
                  <a:schemeClr val="bg1"/>
                </a:solidFill>
                <a:latin typeface="微软雅黑" panose="020B0503020204020204" charset="-122"/>
                <a:ea typeface="微软雅黑" panose="020B0503020204020204" charset="-122"/>
              </a:endParaRPr>
            </a:p>
          </p:txBody>
        </p:sp>
        <p:sp>
          <p:nvSpPr>
            <p:cNvPr id="42" name="Rectangle 24"/>
            <p:cNvSpPr>
              <a:spLocks noChangeArrowheads="1"/>
            </p:cNvSpPr>
            <p:nvPr/>
          </p:nvSpPr>
          <p:spPr bwMode="auto">
            <a:xfrm>
              <a:off x="6634880" y="2671320"/>
              <a:ext cx="1241363" cy="2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1650"/>
                </a:lnSpc>
                <a:spcBef>
                  <a:spcPts val="300"/>
                </a:spcBef>
              </a:pPr>
              <a:r>
                <a:rPr lang="en-US" altLang="zh-CN" sz="2800" dirty="0">
                  <a:solidFill>
                    <a:schemeClr val="bg1"/>
                  </a:solidFill>
                  <a:latin typeface="微软雅黑" panose="020B0503020204020204" charset="-122"/>
                  <a:ea typeface="微软雅黑" panose="020B0503020204020204" charset="-122"/>
                </a:rPr>
                <a:t>03</a:t>
              </a:r>
              <a:endParaRPr lang="en-US" altLang="zh-CN" sz="2800" dirty="0">
                <a:solidFill>
                  <a:schemeClr val="bg1"/>
                </a:solidFill>
                <a:latin typeface="微软雅黑" panose="020B0503020204020204" charset="-122"/>
                <a:ea typeface="微软雅黑" panose="020B0503020204020204" charset="-122"/>
              </a:endParaRPr>
            </a:p>
          </p:txBody>
        </p:sp>
        <p:cxnSp>
          <p:nvCxnSpPr>
            <p:cNvPr id="43" name="直接连接符 42"/>
            <p:cNvCxnSpPr/>
            <p:nvPr/>
          </p:nvCxnSpPr>
          <p:spPr>
            <a:xfrm>
              <a:off x="6322871" y="2968473"/>
              <a:ext cx="167234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9152110" y="2173043"/>
            <a:ext cx="2181820" cy="2185378"/>
            <a:chOff x="11052440" y="2221750"/>
            <a:chExt cx="2909093" cy="2913837"/>
          </a:xfrm>
        </p:grpSpPr>
        <p:sp>
          <p:nvSpPr>
            <p:cNvPr id="45" name="Oval 9"/>
            <p:cNvSpPr>
              <a:spLocks noChangeArrowheads="1"/>
            </p:cNvSpPr>
            <p:nvPr/>
          </p:nvSpPr>
          <p:spPr bwMode="auto">
            <a:xfrm>
              <a:off x="11052440" y="2221750"/>
              <a:ext cx="2909093" cy="2913837"/>
            </a:xfrm>
            <a:prstGeom prst="ellipse">
              <a:avLst/>
            </a:prstGeom>
            <a:solidFill>
              <a:srgbClr val="DE7F61"/>
            </a:solidFill>
            <a:ln>
              <a:noFill/>
            </a:ln>
          </p:spPr>
          <p:txBody>
            <a:bodyPr vert="horz" wrap="square" lIns="121920" tIns="60960" rIns="121920" bIns="60960" numCol="1" anchor="t" anchorCtr="0" compatLnSpc="1"/>
            <a:lstStyle/>
            <a:p>
              <a:pPr>
                <a:lnSpc>
                  <a:spcPts val="1650"/>
                </a:lnSpc>
              </a:pPr>
              <a:endParaRPr lang="zh-CN" altLang="en-US" sz="1100">
                <a:latin typeface="微软雅黑" panose="020B0503020204020204" charset="-122"/>
                <a:ea typeface="微软雅黑" panose="020B0503020204020204" charset="-122"/>
              </a:endParaRPr>
            </a:p>
          </p:txBody>
        </p:sp>
        <p:sp>
          <p:nvSpPr>
            <p:cNvPr id="46" name="Rectangle 24"/>
            <p:cNvSpPr>
              <a:spLocks noChangeArrowheads="1"/>
            </p:cNvSpPr>
            <p:nvPr/>
          </p:nvSpPr>
          <p:spPr bwMode="auto">
            <a:xfrm>
              <a:off x="11596000" y="3249604"/>
              <a:ext cx="2009986" cy="98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ct val="100000"/>
                </a:lnSpc>
                <a:spcBef>
                  <a:spcPts val="300"/>
                </a:spcBef>
              </a:pPr>
              <a:r>
                <a:rPr lang="zh-CN" altLang="en-US" sz="2400" b="1" dirty="0">
                  <a:solidFill>
                    <a:schemeClr val="bg1"/>
                  </a:solidFill>
                  <a:latin typeface="Times New Roman" panose="02020603050405020304" charset="0"/>
                  <a:ea typeface="微软雅黑" panose="020B0503020204020204" charset="-122"/>
                  <a:cs typeface="Times New Roman" panose="02020603050405020304" charset="0"/>
                </a:rPr>
                <a:t>Determine the title</a:t>
              </a:r>
              <a:endParaRPr lang="zh-CN" altLang="en-US" sz="2400" b="1" dirty="0">
                <a:solidFill>
                  <a:schemeClr val="bg1"/>
                </a:solidFill>
                <a:latin typeface="Times New Roman" panose="02020603050405020304" charset="0"/>
                <a:ea typeface="微软雅黑" panose="020B0503020204020204" charset="-122"/>
                <a:cs typeface="Times New Roman" panose="02020603050405020304" charset="0"/>
              </a:endParaRPr>
            </a:p>
          </p:txBody>
        </p:sp>
        <p:sp>
          <p:nvSpPr>
            <p:cNvPr id="47" name="Rectangle 24"/>
            <p:cNvSpPr>
              <a:spLocks noChangeArrowheads="1"/>
            </p:cNvSpPr>
            <p:nvPr/>
          </p:nvSpPr>
          <p:spPr bwMode="auto">
            <a:xfrm>
              <a:off x="11936707" y="2649306"/>
              <a:ext cx="1241363" cy="28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1650"/>
                </a:lnSpc>
                <a:spcBef>
                  <a:spcPts val="300"/>
                </a:spcBef>
              </a:pPr>
              <a:r>
                <a:rPr lang="en-US" altLang="zh-CN" sz="2800" dirty="0">
                  <a:solidFill>
                    <a:schemeClr val="bg1"/>
                  </a:solidFill>
                  <a:latin typeface="微软雅黑" panose="020B0503020204020204" charset="-122"/>
                  <a:ea typeface="微软雅黑" panose="020B0503020204020204" charset="-122"/>
                </a:rPr>
                <a:t>04</a:t>
              </a:r>
              <a:endParaRPr lang="en-US" altLang="zh-CN" sz="2800" dirty="0">
                <a:solidFill>
                  <a:schemeClr val="bg1"/>
                </a:solidFill>
                <a:latin typeface="微软雅黑" panose="020B0503020204020204" charset="-122"/>
                <a:ea typeface="微软雅黑" panose="020B0503020204020204" charset="-122"/>
              </a:endParaRPr>
            </a:p>
          </p:txBody>
        </p:sp>
        <p:cxnSp>
          <p:nvCxnSpPr>
            <p:cNvPr id="48" name="直接连接符 47"/>
            <p:cNvCxnSpPr/>
            <p:nvPr/>
          </p:nvCxnSpPr>
          <p:spPr>
            <a:xfrm>
              <a:off x="11689890" y="3047214"/>
              <a:ext cx="167234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1062990" y="3013710"/>
            <a:ext cx="1614805" cy="829945"/>
          </a:xfrm>
          <a:prstGeom prst="rect">
            <a:avLst/>
          </a:prstGeom>
          <a:noFill/>
        </p:spPr>
        <p:txBody>
          <a:bodyPr wrap="square" rtlCol="0">
            <a:spAutoFit/>
          </a:bodyPr>
          <a:p>
            <a:pPr algn="ctr" fontAlgn="auto">
              <a:lnSpc>
                <a:spcPct val="100000"/>
              </a:lnSpc>
              <a:spcBef>
                <a:spcPts val="300"/>
              </a:spcBef>
            </a:pPr>
            <a:r>
              <a:rPr lang="zh-CN" altLang="en-US" sz="2400" b="1" dirty="0">
                <a:solidFill>
                  <a:schemeClr val="bg1"/>
                </a:solidFill>
                <a:latin typeface="Times New Roman" panose="02020603050405020304" charset="0"/>
                <a:ea typeface="微软雅黑" panose="020B0503020204020204" charset="-122"/>
                <a:cs typeface="Times New Roman" panose="02020603050405020304" charset="0"/>
                <a:sym typeface="+mn-ea"/>
              </a:rPr>
              <a:t>Determine the subject</a:t>
            </a:r>
            <a:endParaRPr lang="zh-CN" altLang="en-US" sz="2400">
              <a:latin typeface="Times New Roman" panose="02020603050405020304" charset="0"/>
              <a:cs typeface="Times New Roman" panose="02020603050405020304" charset="0"/>
            </a:endParaRPr>
          </a:p>
        </p:txBody>
      </p:sp>
      <p:sp>
        <p:nvSpPr>
          <p:cNvPr id="50" name="Rectangle 24"/>
          <p:cNvSpPr>
            <a:spLocks noChangeArrowheads="1"/>
          </p:cNvSpPr>
          <p:nvPr/>
        </p:nvSpPr>
        <p:spPr bwMode="auto">
          <a:xfrm>
            <a:off x="526658" y="4601981"/>
            <a:ext cx="2458104" cy="1107440"/>
          </a:xfrm>
          <a:prstGeom prst="rect">
            <a:avLst/>
          </a:prstGeom>
          <a:noFill/>
          <a:ln w="38100">
            <a:solidFill>
              <a:schemeClr val="accent2">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algn="ctr" fontAlgn="auto">
              <a:lnSpc>
                <a:spcPct val="100000"/>
              </a:lnSpc>
            </a:pPr>
            <a:r>
              <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Be </a:t>
            </a:r>
            <a:r>
              <a:rPr lang="en-US" altLang="zh-CN"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c</a:t>
            </a:r>
            <a:r>
              <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lear about what you want to say</a:t>
            </a:r>
            <a:endPar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endParaRPr>
          </a:p>
        </p:txBody>
      </p:sp>
      <p:sp>
        <p:nvSpPr>
          <p:cNvPr id="51" name="Rectangle 24"/>
          <p:cNvSpPr>
            <a:spLocks noChangeArrowheads="1"/>
          </p:cNvSpPr>
          <p:nvPr/>
        </p:nvSpPr>
        <p:spPr bwMode="auto">
          <a:xfrm>
            <a:off x="3446388" y="4601981"/>
            <a:ext cx="2458104" cy="1477010"/>
          </a:xfrm>
          <a:prstGeom prst="rect">
            <a:avLst/>
          </a:prstGeom>
          <a:noFill/>
          <a:ln w="38100">
            <a:solidFill>
              <a:srgbClr val="A1C385"/>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algn="ctr" fontAlgn="auto">
              <a:lnSpc>
                <a:spcPct val="100000"/>
              </a:lnSpc>
            </a:pPr>
            <a:r>
              <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rPr>
              <a:t>Choose words related to the topic and rhyming words</a:t>
            </a:r>
            <a:endPar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endParaRPr>
          </a:p>
        </p:txBody>
      </p:sp>
      <p:sp>
        <p:nvSpPr>
          <p:cNvPr id="52" name="Rectangle 24"/>
          <p:cNvSpPr>
            <a:spLocks noChangeArrowheads="1"/>
          </p:cNvSpPr>
          <p:nvPr/>
        </p:nvSpPr>
        <p:spPr bwMode="auto">
          <a:xfrm>
            <a:off x="6366118" y="4601981"/>
            <a:ext cx="2458104" cy="1107440"/>
          </a:xfrm>
          <a:prstGeom prst="rect">
            <a:avLst/>
          </a:prstGeom>
          <a:noFill/>
          <a:ln w="38100">
            <a:solidFill>
              <a:srgbClr val="CFADAE"/>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algn="ctr" fontAlgn="auto">
              <a:lnSpc>
                <a:spcPct val="100000"/>
              </a:lnSpc>
            </a:pPr>
            <a:r>
              <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rPr>
              <a:t>Picture </a:t>
            </a:r>
            <a:r>
              <a:rPr lang="en-US" altLang="zh-CN" sz="2400" b="1" dirty="0">
                <a:solidFill>
                  <a:schemeClr val="tx1"/>
                </a:solidFill>
                <a:latin typeface="Times New Roman" panose="02020603050405020304" charset="0"/>
                <a:ea typeface="宋体" panose="02010600030101010101" pitchFamily="2" charset="-122"/>
                <a:sym typeface="Arial" panose="020B0604020202020204" pitchFamily="34" charset="0"/>
              </a:rPr>
              <a:t>the poem </a:t>
            </a:r>
            <a:r>
              <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rPr>
              <a:t>and </a:t>
            </a:r>
            <a:r>
              <a:rPr lang="en-US" altLang="zh-CN" sz="2400" b="1" dirty="0">
                <a:solidFill>
                  <a:schemeClr val="tx1"/>
                </a:solidFill>
                <a:latin typeface="Times New Roman" panose="02020603050405020304" charset="0"/>
                <a:ea typeface="宋体" panose="02010600030101010101" pitchFamily="2" charset="-122"/>
                <a:sym typeface="Arial" panose="020B0604020202020204" pitchFamily="34" charset="0"/>
              </a:rPr>
              <a:t>determine the </a:t>
            </a:r>
            <a:r>
              <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rPr>
              <a:t>image objects</a:t>
            </a:r>
            <a:endParaRPr lang="zh-CN" altLang="en-US" sz="2400" b="1" dirty="0">
              <a:solidFill>
                <a:schemeClr val="tx1"/>
              </a:solidFill>
              <a:latin typeface="Times New Roman" panose="02020603050405020304" charset="0"/>
              <a:ea typeface="宋体" panose="02010600030101010101" pitchFamily="2" charset="-122"/>
              <a:sym typeface="Arial" panose="020B0604020202020204" pitchFamily="34" charset="0"/>
            </a:endParaRPr>
          </a:p>
        </p:txBody>
      </p:sp>
      <p:sp>
        <p:nvSpPr>
          <p:cNvPr id="53" name="Rectangle 24"/>
          <p:cNvSpPr>
            <a:spLocks noChangeArrowheads="1"/>
          </p:cNvSpPr>
          <p:nvPr/>
        </p:nvSpPr>
        <p:spPr bwMode="auto">
          <a:xfrm>
            <a:off x="9152498" y="4608966"/>
            <a:ext cx="2458104" cy="1107440"/>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fontAlgn="auto">
              <a:lnSpc>
                <a:spcPct val="100000"/>
              </a:lnSpc>
            </a:pPr>
            <a:r>
              <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Review, revise, and read </a:t>
            </a:r>
            <a:r>
              <a:rPr lang="en-US" altLang="zh-CN"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the poem </a:t>
            </a:r>
            <a:r>
              <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aloud</a:t>
            </a:r>
            <a:endParaRPr lang="zh-CN" altLang="en-US" sz="2400" b="1" dirty="0">
              <a:solidFill>
                <a:schemeClr val="tx1"/>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amond(in)">
                                      <p:cBhvr>
                                        <p:cTn id="7" dur="2000"/>
                                        <p:tgtEl>
                                          <p:spTgt spid="49"/>
                                        </p:tgtEl>
                                      </p:cBhvr>
                                    </p:animEffect>
                                  </p:childTnLst>
                                </p:cTn>
                              </p:par>
                              <p:par>
                                <p:cTn id="8" presetID="8"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amond(in)">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diamond(in)">
                                      <p:cBhvr>
                                        <p:cTn id="15" dur="20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amond(in)">
                                      <p:cBhvr>
                                        <p:cTn id="20" dur="20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diamond(in)">
                                      <p:cBhvr>
                                        <p:cTn id="25" dur="20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amond(in)">
                                      <p:cBhvr>
                                        <p:cTn id="30" dur="2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amond(in)">
                                      <p:cBhvr>
                                        <p:cTn id="35" dur="20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diamond(i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diamond(in)">
                                      <p:cBhvr>
                                        <p:cTn id="4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bldLvl="0" animBg="1"/>
      <p:bldP spid="50" grpId="1" animBg="1"/>
      <p:bldP spid="51" grpId="0" bldLvl="0" animBg="1"/>
      <p:bldP spid="51" grpId="1" animBg="1"/>
      <p:bldP spid="52" grpId="0" bldLvl="0" animBg="1"/>
      <p:bldP spid="52" grpId="1" animBg="1"/>
      <p:bldP spid="53" grpId="0" bldLvl="0" animBg="1"/>
      <p:bldP spid="5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619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文本框 6"/>
          <p:cNvSpPr txBox="1"/>
          <p:nvPr/>
        </p:nvSpPr>
        <p:spPr>
          <a:xfrm>
            <a:off x="434975" y="228600"/>
            <a:ext cx="498157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Activity 5: Work in groups.</a:t>
            </a:r>
            <a:endParaRPr lang="en-US" altLang="zh-CN" sz="2800">
              <a:latin typeface="Times New Roman" panose="02020603050405020304" charset="0"/>
              <a:cs typeface="Times New Roman" panose="02020603050405020304" charset="0"/>
              <a:sym typeface="+mn-ea"/>
            </a:endParaRPr>
          </a:p>
        </p:txBody>
      </p:sp>
      <p:sp>
        <p:nvSpPr>
          <p:cNvPr id="15" name="Rectangle 24"/>
          <p:cNvSpPr>
            <a:spLocks noChangeArrowheads="1"/>
          </p:cNvSpPr>
          <p:nvPr/>
        </p:nvSpPr>
        <p:spPr bwMode="auto">
          <a:xfrm>
            <a:off x="3244215" y="2232660"/>
            <a:ext cx="930910" cy="2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ts val="1650"/>
              </a:lnSpc>
              <a:spcBef>
                <a:spcPts val="300"/>
              </a:spcBef>
            </a:pPr>
            <a:r>
              <a:rPr lang="en-US" altLang="zh-CN" sz="1700" dirty="0">
                <a:solidFill>
                  <a:schemeClr val="bg1"/>
                </a:solidFill>
                <a:latin typeface="微软雅黑" panose="020B0503020204020204" charset="-122"/>
                <a:ea typeface="微软雅黑" panose="020B0503020204020204" charset="-122"/>
              </a:rPr>
              <a:t>02</a:t>
            </a:r>
            <a:endParaRPr lang="en-US" altLang="zh-CN" sz="1700" dirty="0">
              <a:solidFill>
                <a:schemeClr val="bg1"/>
              </a:solidFill>
              <a:latin typeface="微软雅黑" panose="020B0503020204020204" charset="-122"/>
              <a:ea typeface="微软雅黑" panose="020B0503020204020204" charset="-122"/>
            </a:endParaRPr>
          </a:p>
        </p:txBody>
      </p:sp>
      <p:sp>
        <p:nvSpPr>
          <p:cNvPr id="26" name="圆角矩形 25"/>
          <p:cNvSpPr/>
          <p:nvPr/>
        </p:nvSpPr>
        <p:spPr>
          <a:xfrm>
            <a:off x="434975" y="1022350"/>
            <a:ext cx="8251825" cy="2099945"/>
          </a:xfrm>
          <a:prstGeom prst="roundRect">
            <a:avLst/>
          </a:prstGeom>
          <a:noFill/>
          <a:ln w="28575">
            <a:gradFill>
              <a:gsLst>
                <a:gs pos="19000">
                  <a:srgbClr val="FFB9B9"/>
                </a:gs>
                <a:gs pos="64000">
                  <a:srgbClr val="FF8F8E"/>
                </a:gs>
                <a:gs pos="44000">
                  <a:srgbClr val="FE9E9F"/>
                </a:gs>
                <a:gs pos="84000">
                  <a:srgbClr val="FF7373"/>
                </a:gs>
              </a:gsLst>
              <a:lin ang="5400000" scaled="1"/>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497205" y="1165225"/>
            <a:ext cx="8101965" cy="181483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1. After finishing it, the students </a:t>
            </a:r>
            <a:r>
              <a:rPr lang="en-US" altLang="zh-CN" sz="2800">
                <a:latin typeface="Times New Roman" panose="02020603050405020304" charset="0"/>
                <a:cs typeface="Times New Roman" panose="02020603050405020304" charset="0"/>
                <a:sym typeface="+mn-ea"/>
              </a:rPr>
              <a:t>share their works</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with one another, which will help them draw  </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spiration from the works and comments from others.</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2. </a:t>
            </a:r>
            <a:r>
              <a:rPr lang="en-US" altLang="zh-CN" sz="2800">
                <a:latin typeface="Times New Roman" panose="02020603050405020304" charset="0"/>
                <a:cs typeface="Times New Roman" panose="02020603050405020304" charset="0"/>
                <a:sym typeface="+mn-ea"/>
              </a:rPr>
              <a:t>Read aloud your poem to the class. </a:t>
            </a:r>
            <a:endParaRPr lang="en-US" altLang="zh-CN" sz="2800">
              <a:latin typeface="Times New Roman" panose="02020603050405020304" charset="0"/>
              <a:cs typeface="Times New Roman" panose="02020603050405020304" charset="0"/>
            </a:endParaRPr>
          </a:p>
        </p:txBody>
      </p:sp>
      <p:pic>
        <p:nvPicPr>
          <p:cNvPr id="2" name="图片 1" descr="04"/>
          <p:cNvPicPr>
            <a:picLocks noChangeAspect="1"/>
          </p:cNvPicPr>
          <p:nvPr/>
        </p:nvPicPr>
        <p:blipFill>
          <a:blip r:embed="rId4"/>
          <a:srcRect l="6102"/>
          <a:stretch>
            <a:fillRect/>
          </a:stretch>
        </p:blipFill>
        <p:spPr>
          <a:xfrm flipH="1">
            <a:off x="9123680" y="360680"/>
            <a:ext cx="3068320" cy="6497320"/>
          </a:xfrm>
          <a:prstGeom prst="rect">
            <a:avLst/>
          </a:prstGeom>
        </p:spPr>
      </p:pic>
      <p:pic>
        <p:nvPicPr>
          <p:cNvPr id="22" name="图片 21" descr="u=4026777469,1415459811&amp;fm=26&amp;gp=0"/>
          <p:cNvPicPr>
            <a:picLocks noChangeAspect="1"/>
          </p:cNvPicPr>
          <p:nvPr/>
        </p:nvPicPr>
        <p:blipFill>
          <a:blip r:embed="rId5"/>
          <a:stretch>
            <a:fillRect/>
          </a:stretch>
        </p:blipFill>
        <p:spPr>
          <a:xfrm rot="5580000">
            <a:off x="2986405" y="3873500"/>
            <a:ext cx="2456180" cy="2600960"/>
          </a:xfrm>
          <a:prstGeom prst="rect">
            <a:avLst/>
          </a:prstGeom>
        </p:spPr>
      </p:pic>
      <p:pic>
        <p:nvPicPr>
          <p:cNvPr id="9" name="图片 8" descr="u=4026777469,1415459811&amp;fm=26&amp;gp=0"/>
          <p:cNvPicPr>
            <a:picLocks noChangeAspect="1"/>
          </p:cNvPicPr>
          <p:nvPr/>
        </p:nvPicPr>
        <p:blipFill>
          <a:blip r:embed="rId5"/>
          <a:stretch>
            <a:fillRect/>
          </a:stretch>
        </p:blipFill>
        <p:spPr>
          <a:xfrm rot="1800000">
            <a:off x="5900420" y="3881755"/>
            <a:ext cx="3448685" cy="2217420"/>
          </a:xfrm>
          <a:prstGeom prst="rect">
            <a:avLst/>
          </a:prstGeom>
        </p:spPr>
      </p:pic>
      <p:pic>
        <p:nvPicPr>
          <p:cNvPr id="3" name="图片 2" descr="u=4026777469,1415459811&amp;fm=26&amp;gp=0"/>
          <p:cNvPicPr>
            <a:picLocks noChangeAspect="1"/>
          </p:cNvPicPr>
          <p:nvPr/>
        </p:nvPicPr>
        <p:blipFill>
          <a:blip r:embed="rId5"/>
          <a:stretch>
            <a:fillRect/>
          </a:stretch>
        </p:blipFill>
        <p:spPr>
          <a:xfrm>
            <a:off x="726440" y="4004310"/>
            <a:ext cx="3448685" cy="2614295"/>
          </a:xfrm>
          <a:prstGeom prst="rect">
            <a:avLst/>
          </a:prstGeom>
        </p:spPr>
      </p:pic>
      <p:pic>
        <p:nvPicPr>
          <p:cNvPr id="20" name="图片 19" descr="3"/>
          <p:cNvPicPr>
            <a:picLocks noChangeAspect="1"/>
          </p:cNvPicPr>
          <p:nvPr/>
        </p:nvPicPr>
        <p:blipFill>
          <a:blip r:embed="rId6"/>
          <a:stretch>
            <a:fillRect/>
          </a:stretch>
        </p:blipFill>
        <p:spPr>
          <a:xfrm>
            <a:off x="4514850" y="4030345"/>
            <a:ext cx="2336800" cy="2287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sp>
        <p:nvSpPr>
          <p:cNvPr id="7" name="添加标题"/>
          <p:cNvSpPr txBox="1"/>
          <p:nvPr/>
        </p:nvSpPr>
        <p:spPr>
          <a:xfrm rot="360000">
            <a:off x="561975" y="1905000"/>
            <a:ext cx="5996940" cy="1568450"/>
          </a:xfrm>
          <a:prstGeom prst="rect">
            <a:avLst/>
          </a:prstGeom>
          <a:noFill/>
          <a:ln w="38100">
            <a:gradFill>
              <a:gsLst>
                <a:gs pos="0">
                  <a:srgbClr val="FECF40"/>
                </a:gs>
                <a:gs pos="100000">
                  <a:srgbClr val="846C21"/>
                </a:gs>
              </a:gsLst>
            </a:gradFill>
          </a:ln>
        </p:spPr>
        <p:txBody>
          <a:bodyPr wrap="square" rtlCol="0">
            <a:spAutoFit/>
          </a:bodyPr>
          <a:lstStyle/>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the struggle to wake up each morning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the struggle to sleep each night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the image you see in the mirror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Even when you know that the image isn</a:t>
            </a:r>
            <a:r>
              <a:rPr lang="en-US" altLang="zh-CN" sz="2400" dirty="0">
                <a:latin typeface="Times New Roman" panose="02020603050405020304" charset="0"/>
                <a:ea typeface="宋体" panose="02010600030101010101" pitchFamily="2" charset="-122"/>
                <a:cs typeface="Times New Roman" panose="02020603050405020304" charset="0"/>
                <a:sym typeface="+mn-ea"/>
              </a:rPr>
              <a:t>’</a:t>
            </a:r>
            <a:r>
              <a:rPr lang="zh-CN" altLang="en-US" sz="2400" dirty="0">
                <a:latin typeface="Times New Roman" panose="02020603050405020304" charset="0"/>
                <a:ea typeface="宋体" panose="02010600030101010101" pitchFamily="2" charset="-122"/>
                <a:cs typeface="Times New Roman" panose="02020603050405020304" charset="0"/>
                <a:sym typeface="+mn-ea"/>
              </a:rPr>
              <a:t>t right.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p:txBody>
      </p:sp>
      <p:sp>
        <p:nvSpPr>
          <p:cNvPr id="13" name="圆角矩形 12"/>
          <p:cNvSpPr/>
          <p:nvPr/>
        </p:nvSpPr>
        <p:spPr>
          <a:xfrm>
            <a:off x="3227070" y="104775"/>
            <a:ext cx="8137525" cy="1335405"/>
          </a:xfrm>
          <a:prstGeom prst="roundRect">
            <a:avLst/>
          </a:prstGeom>
          <a:noFill/>
          <a:ln w="38100">
            <a:solidFill>
              <a:srgbClr val="00B0F0"/>
            </a:solidFill>
          </a:ln>
          <a:extLst>
            <a:ext uri="{909E8E84-426E-40DD-AFC4-6F175D3DCCD1}">
              <a14:hiddenFill xmlns:a14="http://schemas.microsoft.com/office/drawing/2010/main">
                <a:solidFill>
                  <a:srgbClr val="00B0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defTabSz="914400" fontAlgn="base">
              <a:spcBef>
                <a:spcPct val="0"/>
              </a:spcBef>
              <a:spcAft>
                <a:spcPct val="0"/>
              </a:spcAft>
              <a:buClrTx/>
              <a:buNone/>
              <a:defRPr/>
            </a:pPr>
            <a:r>
              <a:rPr lang="en-US" altLang="zh-CN" sz="36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sym typeface="+mn-ea"/>
              </a:rPr>
              <a:t>What is Poetry? （诗歌是什么？）</a:t>
            </a:r>
            <a:endParaRPr lang="en-US" altLang="zh-CN" sz="36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sym typeface="+mn-ea"/>
            </a:endParaRPr>
          </a:p>
          <a:p>
            <a:pPr lvl="0" algn="ctr" defTabSz="914400" fontAlgn="base">
              <a:spcBef>
                <a:spcPct val="0"/>
              </a:spcBef>
              <a:spcAft>
                <a:spcPct val="0"/>
              </a:spcAft>
              <a:buClrTx/>
              <a:buNone/>
              <a:defRPr/>
            </a:pPr>
            <a:r>
              <a:rPr lang="en-US" altLang="zh-CN" sz="36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sym typeface="+mn-ea"/>
              </a:rPr>
              <a:t>                             By: poetdreamer</a:t>
            </a:r>
            <a:endParaRPr lang="en-US" altLang="zh-CN" sz="36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sym typeface="+mn-ea"/>
            </a:endParaRPr>
          </a:p>
        </p:txBody>
      </p:sp>
      <p:sp>
        <p:nvSpPr>
          <p:cNvPr id="8" name="添加标题"/>
          <p:cNvSpPr txBox="1"/>
          <p:nvPr/>
        </p:nvSpPr>
        <p:spPr>
          <a:xfrm>
            <a:off x="347980" y="3782695"/>
            <a:ext cx="5824855" cy="1568450"/>
          </a:xfrm>
          <a:prstGeom prst="rect">
            <a:avLst/>
          </a:prstGeom>
          <a:noFill/>
          <a:ln w="38100">
            <a:gradFill>
              <a:gsLst>
                <a:gs pos="0">
                  <a:srgbClr val="14CD68"/>
                </a:gs>
                <a:gs pos="100000">
                  <a:srgbClr val="0B6E38"/>
                </a:gs>
              </a:gsLst>
            </a:gradFill>
          </a:ln>
        </p:spPr>
        <p:txBody>
          <a:bodyPr wrap="square" rtlCol="0">
            <a:spAutoFit/>
          </a:bodyPr>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the song you sing when in love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the tears when things fall apart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Poetry is when your fingers barely hold on            </a:t>
            </a:r>
            <a:endParaRPr lang="zh-CN" altLang="en-US" sz="2400" dirty="0">
              <a:latin typeface="Times New Roman" panose="02020603050405020304" charset="0"/>
              <a:ea typeface="宋体" panose="02010600030101010101" pitchFamily="2" charset="-122"/>
              <a:cs typeface="Times New Roman" panose="02020603050405020304" charset="0"/>
              <a:sym typeface="+mn-ea"/>
            </a:endParaRPr>
          </a:p>
          <a:p>
            <a:pPr lvl="0" algn="ctr">
              <a:buClrTx/>
              <a:buSzTx/>
              <a:buFontTx/>
            </a:pPr>
            <a:r>
              <a:rPr lang="zh-CN" altLang="en-US" sz="2400" dirty="0">
                <a:latin typeface="Times New Roman" panose="02020603050405020304" charset="0"/>
                <a:ea typeface="宋体" panose="02010600030101010101" pitchFamily="2" charset="-122"/>
                <a:cs typeface="Times New Roman" panose="02020603050405020304" charset="0"/>
                <a:sym typeface="+mn-ea"/>
              </a:rPr>
              <a:t>Even when you know you broke your heart.</a:t>
            </a:r>
            <a:r>
              <a:rPr lang="zh-CN" altLang="en-US" sz="2400" dirty="0">
                <a:latin typeface="宋体" panose="02010600030101010101" pitchFamily="2" charset="-122"/>
                <a:ea typeface="宋体" panose="02010600030101010101" pitchFamily="2" charset="-122"/>
                <a:cs typeface="Times New Roman" panose="02020603050405020304" charset="0"/>
                <a:sym typeface="+mn-ea"/>
              </a:rPr>
              <a:t>         </a:t>
            </a:r>
            <a:endParaRPr lang="zh-CN" altLang="en-US" sz="2400" dirty="0">
              <a:latin typeface="宋体" panose="02010600030101010101" pitchFamily="2" charset="-122"/>
              <a:ea typeface="宋体" panose="02010600030101010101" pitchFamily="2" charset="-122"/>
              <a:cs typeface="Times New Roman" panose="02020603050405020304" charset="0"/>
              <a:sym typeface="+mn-ea"/>
            </a:endParaRPr>
          </a:p>
        </p:txBody>
      </p:sp>
      <p:sp>
        <p:nvSpPr>
          <p:cNvPr id="9" name="添加标题"/>
          <p:cNvSpPr/>
          <p:nvPr/>
        </p:nvSpPr>
        <p:spPr>
          <a:xfrm rot="21420000">
            <a:off x="6071870" y="4898390"/>
            <a:ext cx="5838190" cy="1568450"/>
          </a:xfrm>
          <a:prstGeom prst="rect">
            <a:avLst/>
          </a:prstGeom>
          <a:noFill/>
          <a:ln w="38100">
            <a:solidFill>
              <a:srgbClr val="F79191"/>
            </a:solidFill>
          </a:ln>
          <a:extLst>
            <a:ext uri="{909E8E84-426E-40DD-AFC4-6F175D3DCCD1}">
              <a14:hiddenFill xmlns:a14="http://schemas.microsoft.com/office/drawing/2010/main">
                <a:gradFill>
                  <a:gsLst>
                    <a:gs pos="19000">
                      <a:srgbClr val="FFB9B9"/>
                    </a:gs>
                    <a:gs pos="64000">
                      <a:srgbClr val="FF8F8E"/>
                    </a:gs>
                    <a:gs pos="44000">
                      <a:srgbClr val="FE9E9F"/>
                    </a:gs>
                    <a:gs pos="84000">
                      <a:srgbClr val="FF7373"/>
                    </a:gs>
                  </a:gsLst>
                  <a:lin scaled="1"/>
                </a:gradFill>
              </a14:hiddenFill>
            </a:ext>
          </a:extLst>
        </p:spPr>
        <p:txBody>
          <a:bodyPr wrap="square" rtlCol="0">
            <a:spAutoFit/>
          </a:bodyPr>
          <a:p>
            <a:pPr algn="ctr"/>
            <a:r>
              <a:rPr sz="2400" dirty="0">
                <a:latin typeface="Times New Roman" panose="02020603050405020304" charset="0"/>
                <a:cs typeface="Times New Roman" panose="02020603050405020304" charset="0"/>
                <a:sym typeface="+mn-ea"/>
              </a:rPr>
              <a:t>Poetry is the breeze that cools you </a:t>
            </a:r>
            <a:r>
              <a:rPr lang="en-US" sz="2400" dirty="0">
                <a:noFill/>
                <a:latin typeface="Times New Roman" panose="02020603050405020304" charset="0"/>
                <a:cs typeface="Times New Roman" panose="02020603050405020304" charset="0"/>
                <a:sym typeface="+mn-ea"/>
              </a:rPr>
              <a:t>off             </a:t>
            </a:r>
            <a:endParaRPr sz="2400" dirty="0">
              <a:solidFill>
                <a:srgbClr val="FF0000"/>
              </a:solidFill>
              <a:latin typeface="Times New Roman" panose="02020603050405020304" charset="0"/>
              <a:cs typeface="Times New Roman" panose="02020603050405020304" charset="0"/>
              <a:sym typeface="+mn-ea"/>
            </a:endParaRPr>
          </a:p>
          <a:p>
            <a:pPr algn="ctr"/>
            <a:r>
              <a:rPr sz="2400" dirty="0">
                <a:latin typeface="Times New Roman" panose="02020603050405020304" charset="0"/>
                <a:cs typeface="Times New Roman" panose="02020603050405020304" charset="0"/>
                <a:sym typeface="+mn-ea"/>
              </a:rPr>
              <a:t>Poetry is the goal pushes you forward</a:t>
            </a:r>
            <a:r>
              <a:rPr lang="en-US" sz="2400" dirty="0">
                <a:latin typeface="Times New Roman" panose="02020603050405020304" charset="0"/>
                <a:cs typeface="Times New Roman" panose="02020603050405020304" charset="0"/>
                <a:sym typeface="+mn-ea"/>
              </a:rPr>
              <a:t>                   </a:t>
            </a:r>
            <a:endParaRPr lang="en-US" sz="2400" dirty="0">
              <a:latin typeface="Times New Roman" panose="02020603050405020304" charset="0"/>
              <a:cs typeface="Times New Roman" panose="02020603050405020304" charset="0"/>
              <a:sym typeface="+mn-ea"/>
            </a:endParaRPr>
          </a:p>
          <a:p>
            <a:pPr algn="ctr"/>
            <a:r>
              <a:rPr sz="2400" dirty="0">
                <a:latin typeface="Times New Roman" panose="02020603050405020304" charset="0"/>
                <a:cs typeface="Times New Roman" panose="02020603050405020304" charset="0"/>
                <a:sym typeface="+mn-ea"/>
              </a:rPr>
              <a:t>Poetry is the steps to climb out of darkness</a:t>
            </a:r>
            <a:r>
              <a:rPr lang="en-US" sz="2400" dirty="0">
                <a:latin typeface="Times New Roman" panose="02020603050405020304" charset="0"/>
                <a:cs typeface="Times New Roman" panose="02020603050405020304" charset="0"/>
                <a:sym typeface="+mn-ea"/>
              </a:rPr>
              <a:t>           </a:t>
            </a:r>
            <a:endParaRPr lang="en-US" sz="2400" dirty="0">
              <a:solidFill>
                <a:srgbClr val="FF0000"/>
              </a:solidFill>
              <a:latin typeface="Times New Roman" panose="02020603050405020304" charset="0"/>
              <a:cs typeface="Times New Roman" panose="02020603050405020304" charset="0"/>
              <a:sym typeface="+mn-ea"/>
            </a:endParaRPr>
          </a:p>
          <a:p>
            <a:pPr algn="ctr"/>
            <a:r>
              <a:rPr sz="2400" dirty="0">
                <a:latin typeface="Times New Roman" panose="02020603050405020304" charset="0"/>
                <a:cs typeface="Times New Roman" panose="02020603050405020304" charset="0"/>
                <a:sym typeface="+mn-ea"/>
              </a:rPr>
              <a:t>Even when you know the steps are awkward.</a:t>
            </a:r>
            <a:r>
              <a:rPr lang="en-US" sz="2400" dirty="0">
                <a:latin typeface="Times New Roman" panose="02020603050405020304" charset="0"/>
                <a:cs typeface="Times New Roman" panose="02020603050405020304" charset="0"/>
                <a:sym typeface="+mn-ea"/>
              </a:rPr>
              <a:t>        </a:t>
            </a:r>
            <a:endParaRPr sz="2400" dirty="0">
              <a:solidFill>
                <a:srgbClr val="FF0000"/>
              </a:solidFill>
              <a:latin typeface="Times New Roman" panose="02020603050405020304" charset="0"/>
              <a:cs typeface="Times New Roman" panose="02020603050405020304" charset="0"/>
              <a:sym typeface="+mn-ea"/>
            </a:endParaRPr>
          </a:p>
        </p:txBody>
      </p:sp>
      <p:pic>
        <p:nvPicPr>
          <p:cNvPr id="10" name="图片 9" descr="ul3640866-68"/>
          <p:cNvPicPr>
            <a:picLocks noChangeAspect="1"/>
          </p:cNvPicPr>
          <p:nvPr/>
        </p:nvPicPr>
        <p:blipFill>
          <a:blip r:embed="rId4"/>
          <a:stretch>
            <a:fillRect/>
          </a:stretch>
        </p:blipFill>
        <p:spPr>
          <a:xfrm>
            <a:off x="1168400" y="-60325"/>
            <a:ext cx="1634490" cy="1463040"/>
          </a:xfrm>
          <a:prstGeom prst="rect">
            <a:avLst/>
          </a:prstGeom>
        </p:spPr>
      </p:pic>
      <p:sp>
        <p:nvSpPr>
          <p:cNvPr id="16" name="文本框 15"/>
          <p:cNvSpPr txBox="1"/>
          <p:nvPr/>
        </p:nvSpPr>
        <p:spPr>
          <a:xfrm>
            <a:off x="496570" y="265430"/>
            <a:ext cx="693293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dashDot"/>
          </a:ln>
        </p:spPr>
        <p:txBody>
          <a:bodyPr wrap="square" rtlCol="0">
            <a:spAutoFit/>
          </a:bodyPr>
          <a:p>
            <a:r>
              <a:rPr lang="zh-CN" altLang="en-US" sz="2800">
                <a:latin typeface="Times New Roman" panose="02020603050405020304" charset="0"/>
                <a:cs typeface="Times New Roman" panose="02020603050405020304" charset="0"/>
              </a:rPr>
              <a:t>Let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end </a:t>
            </a:r>
            <a:r>
              <a:rPr lang="en-US" altLang="zh-CN" sz="2800">
                <a:latin typeface="Times New Roman" panose="02020603050405020304" charset="0"/>
                <a:cs typeface="Times New Roman" panose="02020603050405020304" charset="0"/>
              </a:rPr>
              <a:t>up with</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 </a:t>
            </a:r>
            <a:r>
              <a:rPr lang="zh-CN" altLang="en-US" sz="2800">
                <a:latin typeface="Times New Roman" panose="02020603050405020304" charset="0"/>
                <a:cs typeface="Times New Roman" panose="02020603050405020304" charset="0"/>
              </a:rPr>
              <a:t>lesson with a poem</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pic>
        <p:nvPicPr>
          <p:cNvPr id="3" name="图片 2" descr="小鸟梅"/>
          <p:cNvPicPr>
            <a:picLocks noChangeAspect="1"/>
          </p:cNvPicPr>
          <p:nvPr/>
        </p:nvPicPr>
        <p:blipFill>
          <a:blip r:embed="rId5"/>
          <a:stretch>
            <a:fillRect/>
          </a:stretch>
        </p:blipFill>
        <p:spPr>
          <a:xfrm>
            <a:off x="7167880" y="1677670"/>
            <a:ext cx="4854575" cy="3069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2" nodeType="clickEffect">
                                  <p:stCondLst>
                                    <p:cond delay="0"/>
                                  </p:stCondLst>
                                  <p:childTnLst>
                                    <p:animEffect transition="out" filter="box(out)">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amond(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amond(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6" grpId="2" bldLvl="0" animBg="1"/>
      <p:bldP spid="13" grpId="0" bldLvl="0" animBg="1"/>
      <p:bldP spid="13" grpId="1" animBg="1"/>
      <p:bldP spid="7" grpId="0" bldLvl="0" animBg="1"/>
      <p:bldP spid="7" grpId="1" animBg="1"/>
      <p:bldP spid="8" grpId="0" bldLvl="0" animBg="1"/>
      <p:bldP spid="8" grpId="1" animBg="1"/>
      <p:bldP spid="9" grpId="0" bldLvl="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4" y="86994"/>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sp>
        <p:nvSpPr>
          <p:cNvPr id="7" name="添加标题"/>
          <p:cNvSpPr/>
          <p:nvPr/>
        </p:nvSpPr>
        <p:spPr>
          <a:xfrm>
            <a:off x="650240" y="666115"/>
            <a:ext cx="5606415" cy="1568450"/>
          </a:xfrm>
          <a:prstGeom prst="rect">
            <a:avLst/>
          </a:prstGeom>
          <a:noFill/>
          <a:ln w="38100">
            <a:gradFill>
              <a:gsLst>
                <a:gs pos="0">
                  <a:srgbClr val="FECF40"/>
                </a:gs>
                <a:gs pos="100000">
                  <a:srgbClr val="846C21"/>
                </a:gs>
              </a:gsLst>
            </a:gradFill>
          </a:ln>
          <a:extLst>
            <a:ext uri="{909E8E84-426E-40DD-AFC4-6F175D3DCCD1}">
              <a14:hiddenFill xmlns:a14="http://schemas.microsoft.com/office/drawing/2010/main">
                <a:gradFill>
                  <a:gsLst>
                    <a:gs pos="3896">
                      <a:srgbClr val="F2E6CD"/>
                    </a:gs>
                    <a:gs pos="97000">
                      <a:srgbClr val="E3B84B"/>
                    </a:gs>
                  </a:gsLst>
                  <a:lin scaled="1"/>
                </a:gradFill>
              </a14:hiddenFill>
            </a:ext>
          </a:extLst>
        </p:spPr>
        <p:txBody>
          <a:bodyPr wrap="square" rtlCol="0">
            <a:spAutoFit/>
          </a:bodyPr>
          <a:lstStyle/>
          <a:p>
            <a:pPr lvl="0" algn="ctr">
              <a:buClrTx/>
              <a:buSzTx/>
              <a:buFontTx/>
            </a:pPr>
            <a:r>
              <a:rPr lang="zh-CN" altLang="en-US" sz="2400" dirty="0">
                <a:latin typeface="Times New Roman" panose="02020603050405020304" charset="0"/>
                <a:cs typeface="Times New Roman" panose="02020603050405020304" charset="0"/>
                <a:sym typeface="+mn-ea"/>
              </a:rPr>
              <a:t>Poetry is the smile that brightens your day</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Poetry is the pain that you try to hide</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Poetry is the secrets that you conceal</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Even with a friend to which you confide.</a:t>
            </a:r>
            <a:endParaRPr lang="zh-CN" altLang="en-US" sz="2400" dirty="0">
              <a:latin typeface="Times New Roman" panose="02020603050405020304" charset="0"/>
              <a:cs typeface="Times New Roman" panose="02020603050405020304" charset="0"/>
              <a:sym typeface="+mn-ea"/>
            </a:endParaRPr>
          </a:p>
        </p:txBody>
      </p:sp>
      <p:sp>
        <p:nvSpPr>
          <p:cNvPr id="8" name="添加标题"/>
          <p:cNvSpPr/>
          <p:nvPr/>
        </p:nvSpPr>
        <p:spPr>
          <a:xfrm rot="21120000">
            <a:off x="5058410" y="2123440"/>
            <a:ext cx="5869305" cy="1568450"/>
          </a:xfrm>
          <a:prstGeom prst="rect">
            <a:avLst/>
          </a:prstGeom>
          <a:noFill/>
          <a:ln w="38100">
            <a:gradFill>
              <a:gsLst>
                <a:gs pos="0">
                  <a:srgbClr val="14CD68"/>
                </a:gs>
                <a:gs pos="100000">
                  <a:srgbClr val="0B6E38"/>
                </a:gs>
              </a:gsLst>
            </a:gradFill>
          </a:ln>
          <a:extLst>
            <a:ext uri="{909E8E84-426E-40DD-AFC4-6F175D3DCCD1}">
              <a14:hiddenFill xmlns:a14="http://schemas.microsoft.com/office/drawing/2010/main">
                <a:gradFill>
                  <a:gsLst>
                    <a:gs pos="0">
                      <a:srgbClr val="9EE256"/>
                    </a:gs>
                    <a:gs pos="100000">
                      <a:srgbClr val="52762D"/>
                    </a:gs>
                  </a:gsLst>
                  <a:lin scaled="0"/>
                </a:gradFill>
              </a14:hiddenFill>
            </a:ext>
          </a:extLst>
        </p:spPr>
        <p:txBody>
          <a:bodyPr wrap="square" rtlCol="0">
            <a:spAutoFit/>
          </a:bodyPr>
          <a:p>
            <a:pPr lvl="0" algn="ctr">
              <a:buClrTx/>
              <a:buSzTx/>
              <a:buFontTx/>
            </a:pPr>
            <a:r>
              <a:rPr lang="zh-CN" altLang="en-US" sz="2400" dirty="0">
                <a:latin typeface="Times New Roman" panose="02020603050405020304" charset="0"/>
                <a:cs typeface="Times New Roman" panose="02020603050405020304" charset="0"/>
                <a:sym typeface="+mn-ea"/>
              </a:rPr>
              <a:t>Poetry is not the language, nor meter </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Poetry is not the form, nor the rhyme</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Poetry is not the shape, nor the length</a:t>
            </a:r>
            <a:endParaRPr lang="zh-CN" altLang="en-US" sz="2400" dirty="0">
              <a:latin typeface="Times New Roman" panose="02020603050405020304" charset="0"/>
              <a:cs typeface="Times New Roman" panose="02020603050405020304" charset="0"/>
              <a:sym typeface="+mn-ea"/>
            </a:endParaRPr>
          </a:p>
          <a:p>
            <a:pPr lvl="0" algn="ctr">
              <a:buClrTx/>
              <a:buSzTx/>
              <a:buFontTx/>
            </a:pPr>
            <a:r>
              <a:rPr lang="zh-CN" altLang="en-US" sz="2400" dirty="0">
                <a:latin typeface="Times New Roman" panose="02020603050405020304" charset="0"/>
                <a:cs typeface="Times New Roman" panose="02020603050405020304" charset="0"/>
                <a:sym typeface="+mn-ea"/>
              </a:rPr>
              <a:t>Poetry is not the education, nor even the time.</a:t>
            </a:r>
            <a:endParaRPr lang="zh-CN" altLang="en-US" sz="2400" dirty="0">
              <a:latin typeface="Times New Roman" panose="02020603050405020304" charset="0"/>
              <a:cs typeface="Times New Roman" panose="02020603050405020304" charset="0"/>
              <a:sym typeface="+mn-ea"/>
            </a:endParaRPr>
          </a:p>
        </p:txBody>
      </p:sp>
      <p:sp>
        <p:nvSpPr>
          <p:cNvPr id="9" name="添加标题"/>
          <p:cNvSpPr/>
          <p:nvPr/>
        </p:nvSpPr>
        <p:spPr>
          <a:xfrm rot="420000">
            <a:off x="5049520" y="4473575"/>
            <a:ext cx="6344285" cy="1568450"/>
          </a:xfrm>
          <a:prstGeom prst="rect">
            <a:avLst/>
          </a:prstGeom>
          <a:noFill/>
          <a:ln w="38100">
            <a:gradFill>
              <a:gsLst>
                <a:gs pos="19000">
                  <a:srgbClr val="FFB9B9"/>
                </a:gs>
                <a:gs pos="64000">
                  <a:srgbClr val="FF8F8E"/>
                </a:gs>
                <a:gs pos="44000">
                  <a:srgbClr val="FE9E9F"/>
                </a:gs>
                <a:gs pos="84000">
                  <a:srgbClr val="FF7373"/>
                </a:gs>
              </a:gsLst>
              <a:lin ang="5400000" scaled="1"/>
            </a:gradFill>
          </a:ln>
          <a:extLst>
            <a:ext uri="{909E8E84-426E-40DD-AFC4-6F175D3DCCD1}">
              <a14:hiddenFill xmlns:a14="http://schemas.microsoft.com/office/drawing/2010/main">
                <a:gradFill>
                  <a:gsLst>
                    <a:gs pos="19000">
                      <a:srgbClr val="FFB9B9"/>
                    </a:gs>
                    <a:gs pos="64000">
                      <a:srgbClr val="FF8F8E"/>
                    </a:gs>
                    <a:gs pos="44000">
                      <a:srgbClr val="FE9E9F"/>
                    </a:gs>
                    <a:gs pos="84000">
                      <a:srgbClr val="FF7373"/>
                    </a:gs>
                  </a:gsLst>
                  <a:lin scaled="1"/>
                </a:gradFill>
              </a14:hiddenFill>
            </a:ext>
          </a:extLst>
        </p:spPr>
        <p:txBody>
          <a:bodyPr wrap="square" rtlCol="0">
            <a:spAutoFit/>
          </a:bodyPr>
          <a:p>
            <a:pPr lvl="0" algn="ctr">
              <a:buClrTx/>
              <a:buSzTx/>
              <a:buFontTx/>
            </a:pPr>
            <a:r>
              <a:rPr sz="2400" dirty="0">
                <a:latin typeface="Times New Roman" panose="02020603050405020304" charset="0"/>
                <a:cs typeface="Times New Roman" panose="02020603050405020304" charset="0"/>
                <a:sym typeface="+mn-ea"/>
              </a:rPr>
              <a:t>Poetry is the screams, the tears, and the laughter</a:t>
            </a:r>
            <a:endParaRPr sz="2400" dirty="0">
              <a:latin typeface="Times New Roman" panose="02020603050405020304" charset="0"/>
              <a:cs typeface="Times New Roman" panose="02020603050405020304" charset="0"/>
              <a:sym typeface="+mn-ea"/>
            </a:endParaRPr>
          </a:p>
          <a:p>
            <a:pPr lvl="0" algn="ctr">
              <a:buClrTx/>
              <a:buSzTx/>
              <a:buFontTx/>
            </a:pPr>
            <a:r>
              <a:rPr sz="2400" dirty="0">
                <a:latin typeface="Times New Roman" panose="02020603050405020304" charset="0"/>
                <a:cs typeface="Times New Roman" panose="02020603050405020304" charset="0"/>
                <a:sym typeface="+mn-ea"/>
              </a:rPr>
              <a:t>Poetry is the joys, the weakness, and the vitality</a:t>
            </a:r>
            <a:endParaRPr sz="2400" dirty="0">
              <a:latin typeface="Times New Roman" panose="02020603050405020304" charset="0"/>
              <a:cs typeface="Times New Roman" panose="02020603050405020304" charset="0"/>
              <a:sym typeface="+mn-ea"/>
            </a:endParaRPr>
          </a:p>
          <a:p>
            <a:pPr lvl="0" algn="ctr">
              <a:buClrTx/>
              <a:buSzTx/>
              <a:buFontTx/>
            </a:pPr>
            <a:r>
              <a:rPr sz="2400" dirty="0">
                <a:latin typeface="Times New Roman" panose="02020603050405020304" charset="0"/>
                <a:cs typeface="Times New Roman" panose="02020603050405020304" charset="0"/>
                <a:sym typeface="+mn-ea"/>
              </a:rPr>
              <a:t>Poetry is the love, the hatred, and the unfeeling</a:t>
            </a:r>
            <a:endParaRPr sz="2400" dirty="0">
              <a:latin typeface="Times New Roman" panose="02020603050405020304" charset="0"/>
              <a:cs typeface="Times New Roman" panose="02020603050405020304" charset="0"/>
              <a:sym typeface="+mn-ea"/>
            </a:endParaRPr>
          </a:p>
          <a:p>
            <a:pPr lvl="0" algn="ctr">
              <a:buClrTx/>
              <a:buSzTx/>
              <a:buFontTx/>
            </a:pPr>
            <a:r>
              <a:rPr sz="2400" dirty="0">
                <a:latin typeface="Times New Roman" panose="02020603050405020304" charset="0"/>
                <a:cs typeface="Times New Roman" panose="02020603050405020304" charset="0"/>
                <a:sym typeface="+mn-ea"/>
              </a:rPr>
              <a:t>Poetry is everything in life, even your mortality. </a:t>
            </a:r>
            <a:endParaRPr sz="2400" dirty="0">
              <a:latin typeface="Times New Roman" panose="02020603050405020304" charset="0"/>
              <a:cs typeface="Times New Roman" panose="02020603050405020304" charset="0"/>
              <a:sym typeface="+mn-ea"/>
            </a:endParaRPr>
          </a:p>
        </p:txBody>
      </p:sp>
      <p:pic>
        <p:nvPicPr>
          <p:cNvPr id="3" name="图片 2" descr="扇子"/>
          <p:cNvPicPr>
            <a:picLocks noChangeAspect="1"/>
          </p:cNvPicPr>
          <p:nvPr/>
        </p:nvPicPr>
        <p:blipFill>
          <a:blip r:embed="rId4"/>
          <a:stretch>
            <a:fillRect/>
          </a:stretch>
        </p:blipFill>
        <p:spPr>
          <a:xfrm>
            <a:off x="9418320" y="86995"/>
            <a:ext cx="2447925" cy="1485900"/>
          </a:xfrm>
          <a:prstGeom prst="rect">
            <a:avLst/>
          </a:prstGeom>
        </p:spPr>
      </p:pic>
      <p:grpSp>
        <p:nvGrpSpPr>
          <p:cNvPr id="13" name="组合 12"/>
          <p:cNvGrpSpPr/>
          <p:nvPr/>
        </p:nvGrpSpPr>
        <p:grpSpPr>
          <a:xfrm>
            <a:off x="76200" y="2635250"/>
            <a:ext cx="4774565" cy="4117975"/>
            <a:chOff x="120" y="4467"/>
            <a:chExt cx="7519" cy="6168"/>
          </a:xfrm>
        </p:grpSpPr>
        <p:pic>
          <p:nvPicPr>
            <p:cNvPr id="2" name="图片 1" descr="美梅"/>
            <p:cNvPicPr>
              <a:picLocks noChangeAspect="1"/>
            </p:cNvPicPr>
            <p:nvPr/>
          </p:nvPicPr>
          <p:blipFill>
            <a:blip r:embed="rId5"/>
            <a:stretch>
              <a:fillRect/>
            </a:stretch>
          </p:blipFill>
          <p:spPr>
            <a:xfrm>
              <a:off x="120" y="5431"/>
              <a:ext cx="7322" cy="5204"/>
            </a:xfrm>
            <a:prstGeom prst="rect">
              <a:avLst/>
            </a:prstGeom>
          </p:spPr>
        </p:pic>
        <p:pic>
          <p:nvPicPr>
            <p:cNvPr id="10" name="图片 9" descr="0f1c0bf1-8b13-4a9d-9e45-2b68ab61d413"/>
            <p:cNvPicPr>
              <a:picLocks noChangeAspect="1"/>
            </p:cNvPicPr>
            <p:nvPr/>
          </p:nvPicPr>
          <p:blipFill>
            <a:blip r:embed="rId6"/>
            <a:stretch>
              <a:fillRect/>
            </a:stretch>
          </p:blipFill>
          <p:spPr>
            <a:xfrm>
              <a:off x="769" y="4515"/>
              <a:ext cx="1810" cy="1810"/>
            </a:xfrm>
            <a:prstGeom prst="rect">
              <a:avLst/>
            </a:prstGeom>
          </p:spPr>
        </p:pic>
        <p:pic>
          <p:nvPicPr>
            <p:cNvPr id="11" name="图片 10" descr="0f1c0bf1-8b13-4a9d-9e45-2b68ab61d413"/>
            <p:cNvPicPr>
              <a:picLocks noChangeAspect="1"/>
            </p:cNvPicPr>
            <p:nvPr/>
          </p:nvPicPr>
          <p:blipFill>
            <a:blip r:embed="rId6"/>
            <a:stretch>
              <a:fillRect/>
            </a:stretch>
          </p:blipFill>
          <p:spPr>
            <a:xfrm>
              <a:off x="3391" y="4467"/>
              <a:ext cx="1810" cy="1810"/>
            </a:xfrm>
            <a:prstGeom prst="rect">
              <a:avLst/>
            </a:prstGeom>
          </p:spPr>
        </p:pic>
        <p:pic>
          <p:nvPicPr>
            <p:cNvPr id="12" name="图片 11" descr="0f1c0bf1-8b13-4a9d-9e45-2b68ab61d413"/>
            <p:cNvPicPr>
              <a:picLocks noChangeAspect="1"/>
            </p:cNvPicPr>
            <p:nvPr/>
          </p:nvPicPr>
          <p:blipFill>
            <a:blip r:embed="rId6"/>
            <a:stretch>
              <a:fillRect/>
            </a:stretch>
          </p:blipFill>
          <p:spPr>
            <a:xfrm flipH="1">
              <a:off x="5829" y="5763"/>
              <a:ext cx="1810" cy="1810"/>
            </a:xfrm>
            <a:prstGeom prst="rect">
              <a:avLst/>
            </a:prstGeom>
          </p:spPr>
        </p:pic>
      </p:grpSp>
      <p:pic>
        <p:nvPicPr>
          <p:cNvPr id="14" name="图片 13"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2" name="图片 1" descr="14_副本"/>
          <p:cNvPicPr>
            <a:picLocks noChangeAspect="1"/>
          </p:cNvPicPr>
          <p:nvPr/>
        </p:nvPicPr>
        <p:blipFill>
          <a:blip r:embed="rId4"/>
          <a:stretch>
            <a:fillRect/>
          </a:stretch>
        </p:blipFill>
        <p:spPr>
          <a:xfrm>
            <a:off x="4640580" y="1892935"/>
            <a:ext cx="5115560" cy="4201160"/>
          </a:xfrm>
          <a:prstGeom prst="rect">
            <a:avLst/>
          </a:prstGeom>
        </p:spPr>
      </p:pic>
      <p:sp>
        <p:nvSpPr>
          <p:cNvPr id="7" name="文本框 6"/>
          <p:cNvSpPr txBox="1"/>
          <p:nvPr/>
        </p:nvSpPr>
        <p:spPr>
          <a:xfrm>
            <a:off x="924560" y="415290"/>
            <a:ext cx="10574020" cy="953135"/>
          </a:xfrm>
          <a:prstGeom prst="rect">
            <a:avLst/>
          </a:prstGeom>
          <a:noFill/>
          <a:ln w="38100">
            <a:gradFill>
              <a:gsLst>
                <a:gs pos="19000">
                  <a:srgbClr val="FFB9B9"/>
                </a:gs>
                <a:gs pos="64000">
                  <a:srgbClr val="FF8F8E"/>
                </a:gs>
                <a:gs pos="44000">
                  <a:srgbClr val="FE9E9F"/>
                </a:gs>
                <a:gs pos="84000">
                  <a:srgbClr val="FF7373"/>
                </a:gs>
              </a:gsLst>
              <a:lin ang="5400000" scaled="1"/>
            </a:gradFill>
            <a:prstDash val="dashDot"/>
          </a:ln>
        </p:spPr>
        <p:txBody>
          <a:bodyPr wrap="square" rtlCol="0">
            <a:spAutoFit/>
          </a:bodyPr>
          <a:p>
            <a:pPr algn="ctr"/>
            <a:r>
              <a:rPr lang="zh-CN" altLang="en-US" sz="2800" b="1">
                <a:latin typeface="Times New Roman" panose="02020603050405020304" charset="0"/>
                <a:ea typeface="宋体" panose="02010600030101010101" pitchFamily="2" charset="-122"/>
                <a:cs typeface="Times New Roman" panose="02020603050405020304" charset="0"/>
              </a:rPr>
              <a:t>The only difference between you and writing poetry is a little feeling!</a:t>
            </a:r>
            <a:endParaRPr lang="zh-CN" altLang="en-US" sz="2800" b="1">
              <a:latin typeface="Times New Roman" panose="02020603050405020304" charset="0"/>
              <a:ea typeface="宋体" panose="02010600030101010101" pitchFamily="2" charset="-122"/>
              <a:cs typeface="Times New Roman" panose="02020603050405020304" charset="0"/>
            </a:endParaRPr>
          </a:p>
          <a:p>
            <a:pPr algn="ctr"/>
            <a:r>
              <a:rPr lang="zh-CN" altLang="en-US" sz="2800">
                <a:latin typeface="宋体" panose="02010600030101010101" pitchFamily="2" charset="-122"/>
                <a:ea typeface="宋体" panose="02010600030101010101" pitchFamily="2" charset="-122"/>
              </a:rPr>
              <a:t>你和写诗之间的距离，差的就是一点感觉！</a:t>
            </a:r>
            <a:endParaRPr lang="zh-CN" altLang="en-US" sz="2800">
              <a:latin typeface="宋体" panose="02010600030101010101" pitchFamily="2" charset="-122"/>
              <a:ea typeface="宋体" panose="02010600030101010101" pitchFamily="2" charset="-122"/>
            </a:endParaRPr>
          </a:p>
        </p:txBody>
      </p:sp>
      <p:pic>
        <p:nvPicPr>
          <p:cNvPr id="8" name="图片 7" descr="05"/>
          <p:cNvPicPr>
            <a:picLocks noChangeAspect="1"/>
          </p:cNvPicPr>
          <p:nvPr/>
        </p:nvPicPr>
        <p:blipFill>
          <a:blip r:embed="rId5"/>
          <a:stretch>
            <a:fillRect/>
          </a:stretch>
        </p:blipFill>
        <p:spPr>
          <a:xfrm>
            <a:off x="0" y="2094230"/>
            <a:ext cx="4565650" cy="4763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577215" y="2338705"/>
            <a:ext cx="2023745" cy="645160"/>
          </a:xfrm>
          <a:prstGeom prst="rect">
            <a:avLst/>
          </a:prstGeom>
          <a:noFill/>
          <a:ln w="38100">
            <a:solidFill>
              <a:srgbClr val="00B0F0"/>
            </a:solidFill>
            <a:prstDash val="sysDash"/>
          </a:ln>
        </p:spPr>
        <p:txBody>
          <a:bodyPr wrap="square" rtlCol="0">
            <a:spAutoFit/>
          </a:bodyPr>
          <a:p>
            <a:pPr algn="ctr"/>
            <a:r>
              <a:rPr lang="en-US" altLang="zh-CN" sz="3600">
                <a:solidFill>
                  <a:srgbClr val="FF0000"/>
                </a:solidFill>
                <a:latin typeface="Times New Roman" panose="02020603050405020304" charset="0"/>
                <a:cs typeface="Times New Roman" panose="02020603050405020304" charset="0"/>
              </a:rPr>
              <a:t>C</a:t>
            </a:r>
            <a:r>
              <a:rPr lang="zh-CN" altLang="en-US" sz="3600">
                <a:solidFill>
                  <a:srgbClr val="FF0000"/>
                </a:solidFill>
                <a:latin typeface="Times New Roman" panose="02020603050405020304" charset="0"/>
                <a:cs typeface="Times New Roman" panose="02020603050405020304" charset="0"/>
              </a:rPr>
              <a:t>ontents</a:t>
            </a:r>
            <a:endParaRPr lang="zh-CN" altLang="en-US" sz="3600">
              <a:solidFill>
                <a:srgbClr val="FF0000"/>
              </a:solidFill>
              <a:latin typeface="Times New Roman" panose="02020603050405020304" charset="0"/>
              <a:cs typeface="Times New Roman" panose="02020603050405020304" charset="0"/>
            </a:endParaRPr>
          </a:p>
        </p:txBody>
      </p:sp>
      <p:sp>
        <p:nvSpPr>
          <p:cNvPr id="7" name="左大括号 6"/>
          <p:cNvSpPr/>
          <p:nvPr/>
        </p:nvSpPr>
        <p:spPr>
          <a:xfrm>
            <a:off x="3032125" y="1011555"/>
            <a:ext cx="599440" cy="3298825"/>
          </a:xfrm>
          <a:prstGeom prst="leftBrace">
            <a:avLst>
              <a:gd name="adj1" fmla="val 8961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8" name="文本框 7"/>
          <p:cNvSpPr txBox="1"/>
          <p:nvPr/>
        </p:nvSpPr>
        <p:spPr>
          <a:xfrm>
            <a:off x="4001770" y="915035"/>
            <a:ext cx="6693535" cy="645160"/>
          </a:xfrm>
          <a:prstGeom prst="rect">
            <a:avLst/>
          </a:prstGeom>
          <a:noFill/>
          <a:ln w="38100">
            <a:solidFill>
              <a:schemeClr val="accent2"/>
            </a:solidFill>
            <a:prstDash val="sysDash"/>
          </a:ln>
        </p:spPr>
        <p:txBody>
          <a:bodyPr wrap="square" rtlCol="0">
            <a:spAutoFit/>
          </a:bodyPr>
          <a:p>
            <a:pPr algn="l"/>
            <a:r>
              <a:rPr lang="en-US" altLang="zh-CN" sz="3600">
                <a:solidFill>
                  <a:srgbClr val="FF0000"/>
                </a:solidFill>
                <a:latin typeface="Times New Roman" panose="02020603050405020304" charset="0"/>
                <a:cs typeface="Times New Roman" panose="02020603050405020304" charset="0"/>
              </a:rPr>
              <a:t>1. To u</a:t>
            </a:r>
            <a:r>
              <a:rPr lang="zh-CN" altLang="en-US" sz="3600">
                <a:solidFill>
                  <a:srgbClr val="FF0000"/>
                </a:solidFill>
                <a:latin typeface="Times New Roman" panose="02020603050405020304" charset="0"/>
                <a:cs typeface="Times New Roman" panose="02020603050405020304" charset="0"/>
              </a:rPr>
              <a:t>nderstand English poetry</a:t>
            </a:r>
            <a:endParaRPr lang="zh-CN" altLang="en-US" sz="36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4001770" y="2338705"/>
            <a:ext cx="6632575" cy="645160"/>
          </a:xfrm>
          <a:prstGeom prst="rect">
            <a:avLst/>
          </a:prstGeom>
          <a:noFill/>
          <a:ln w="38100">
            <a:solidFill>
              <a:schemeClr val="accent2"/>
            </a:solidFill>
            <a:prstDash val="sysDash"/>
          </a:ln>
        </p:spPr>
        <p:txBody>
          <a:bodyPr wrap="square" rtlCol="0">
            <a:spAutoFit/>
          </a:bodyPr>
          <a:p>
            <a:pPr algn="l"/>
            <a:r>
              <a:rPr lang="en-US" altLang="zh-CN" sz="3600">
                <a:solidFill>
                  <a:srgbClr val="FF0000"/>
                </a:solidFill>
                <a:latin typeface="Times New Roman" panose="02020603050405020304" charset="0"/>
                <a:cs typeface="Times New Roman" panose="02020603050405020304" charset="0"/>
              </a:rPr>
              <a:t>2. To t</a:t>
            </a:r>
            <a:r>
              <a:rPr lang="zh-CN" altLang="en-US" sz="3600">
                <a:solidFill>
                  <a:srgbClr val="FF0000"/>
                </a:solidFill>
                <a:latin typeface="Times New Roman" panose="02020603050405020304" charset="0"/>
                <a:cs typeface="Times New Roman" panose="02020603050405020304" charset="0"/>
              </a:rPr>
              <a:t>ast</a:t>
            </a:r>
            <a:r>
              <a:rPr lang="en-US" altLang="zh-CN" sz="3600">
                <a:solidFill>
                  <a:srgbClr val="FF0000"/>
                </a:solidFill>
                <a:latin typeface="Times New Roman" panose="02020603050405020304" charset="0"/>
                <a:cs typeface="Times New Roman" panose="02020603050405020304" charset="0"/>
              </a:rPr>
              <a:t>e</a:t>
            </a:r>
            <a:r>
              <a:rPr lang="zh-CN" altLang="en-US" sz="3600">
                <a:solidFill>
                  <a:srgbClr val="FF0000"/>
                </a:solidFill>
                <a:latin typeface="Times New Roman" panose="02020603050405020304" charset="0"/>
                <a:cs typeface="Times New Roman" panose="02020603050405020304" charset="0"/>
              </a:rPr>
              <a:t> English poetry</a:t>
            </a:r>
            <a:endParaRPr lang="zh-CN" altLang="en-US" sz="3600">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4062730" y="3729355"/>
            <a:ext cx="6632575" cy="645160"/>
          </a:xfrm>
          <a:prstGeom prst="rect">
            <a:avLst/>
          </a:prstGeom>
          <a:noFill/>
          <a:ln w="38100">
            <a:solidFill>
              <a:schemeClr val="accent2"/>
            </a:solidFill>
            <a:prstDash val="sysDash"/>
          </a:ln>
        </p:spPr>
        <p:txBody>
          <a:bodyPr wrap="square" rtlCol="0">
            <a:spAutoFit/>
          </a:bodyPr>
          <a:p>
            <a:pPr algn="l"/>
            <a:r>
              <a:rPr lang="en-US" altLang="zh-CN" sz="3600">
                <a:solidFill>
                  <a:srgbClr val="FF0000"/>
                </a:solidFill>
                <a:latin typeface="Times New Roman" panose="02020603050405020304" charset="0"/>
                <a:cs typeface="Times New Roman" panose="02020603050405020304" charset="0"/>
              </a:rPr>
              <a:t>3. To write English poetry</a:t>
            </a:r>
            <a:endParaRPr lang="en-US" altLang="zh-CN" sz="3600">
              <a:solidFill>
                <a:srgbClr val="FF0000"/>
              </a:solidFill>
              <a:latin typeface="Times New Roman" panose="02020603050405020304" charset="0"/>
              <a:cs typeface="Times New Roman" panose="02020603050405020304" charset="0"/>
            </a:endParaRPr>
          </a:p>
        </p:txBody>
      </p:sp>
      <p:pic>
        <p:nvPicPr>
          <p:cNvPr id="11" name="图片 10" descr="玫瑰心"/>
          <p:cNvPicPr>
            <a:picLocks noChangeAspect="1"/>
          </p:cNvPicPr>
          <p:nvPr/>
        </p:nvPicPr>
        <p:blipFill>
          <a:blip r:embed="rId4"/>
          <a:stretch>
            <a:fillRect/>
          </a:stretch>
        </p:blipFill>
        <p:spPr>
          <a:xfrm>
            <a:off x="425450" y="4869815"/>
            <a:ext cx="3014980" cy="1913890"/>
          </a:xfrm>
          <a:prstGeom prst="rect">
            <a:avLst/>
          </a:prstGeom>
        </p:spPr>
      </p:pic>
      <p:pic>
        <p:nvPicPr>
          <p:cNvPr id="18" name="图片 17" descr="花心1"/>
          <p:cNvPicPr>
            <a:picLocks noChangeAspect="1"/>
          </p:cNvPicPr>
          <p:nvPr/>
        </p:nvPicPr>
        <p:blipFill>
          <a:blip r:embed="rId5"/>
          <a:stretch>
            <a:fillRect/>
          </a:stretch>
        </p:blipFill>
        <p:spPr>
          <a:xfrm>
            <a:off x="8856345" y="4803140"/>
            <a:ext cx="2891790" cy="1980565"/>
          </a:xfrm>
          <a:prstGeom prst="rect">
            <a:avLst/>
          </a:prstGeom>
        </p:spPr>
      </p:pic>
      <p:pic>
        <p:nvPicPr>
          <p:cNvPr id="20" name="图片 19" descr="爱心杯"/>
          <p:cNvPicPr>
            <a:picLocks noChangeAspect="1"/>
          </p:cNvPicPr>
          <p:nvPr/>
        </p:nvPicPr>
        <p:blipFill>
          <a:blip r:embed="rId6"/>
          <a:stretch>
            <a:fillRect/>
          </a:stretch>
        </p:blipFill>
        <p:spPr>
          <a:xfrm>
            <a:off x="4763770" y="5057140"/>
            <a:ext cx="2486025" cy="179197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971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704215" y="756285"/>
            <a:ext cx="5018405" cy="3969385"/>
          </a:xfrm>
          <a:prstGeom prst="rect">
            <a:avLst/>
          </a:prstGeom>
          <a:noFill/>
        </p:spPr>
        <p:txBody>
          <a:bodyPr wrap="square" rtlCol="0">
            <a:spAutoFit/>
          </a:bodyPr>
          <a:p>
            <a:pPr algn="ctr"/>
            <a:r>
              <a:rPr lang="zh-CN" altLang="en-US" sz="2400" b="1">
                <a:latin typeface="Times New Roman" panose="02020603050405020304" charset="0"/>
                <a:cs typeface="Times New Roman" panose="02020603050405020304" charset="0"/>
              </a:rPr>
              <a:t>What Is Poetry?</a:t>
            </a:r>
            <a:endParaRPr lang="zh-CN" altLang="en-US" sz="2400">
              <a:latin typeface="Times New Roman" panose="02020603050405020304" charset="0"/>
              <a:cs typeface="Times New Roman" panose="02020603050405020304" charset="0"/>
            </a:endParaRPr>
          </a:p>
          <a:p>
            <a:pPr algn="ct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by Eleanor Farjeon</a:t>
            </a:r>
            <a:endParaRPr lang="zh-CN" altLang="en-US" sz="2400">
              <a:latin typeface="Times New Roman" panose="02020603050405020304" charset="0"/>
              <a:cs typeface="Times New Roman" panose="02020603050405020304" charset="0"/>
            </a:endParaRPr>
          </a:p>
          <a:p>
            <a:pPr algn="ctr"/>
            <a:endParaRPr lang="zh-CN" altLang="en-US" sz="12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What is poetry?who knows?</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Not a rose,but the scent of the rose;</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Not the sky,but the light in the sky;</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Not the fly,but the gleam of the fly;</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Not the sea,but the sound of the sea;</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Not myself,but what makes me</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See,hear,and feel something that prose</a:t>
            </a:r>
            <a:endParaRPr lang="zh-CN" altLang="en-US" sz="2400">
              <a:latin typeface="Times New Roman" panose="02020603050405020304" charset="0"/>
              <a:cs typeface="Times New Roman" panose="02020603050405020304" charset="0"/>
            </a:endParaRPr>
          </a:p>
          <a:p>
            <a:pPr algn="ctr"/>
            <a:r>
              <a:rPr lang="zh-CN" altLang="en-US" sz="2400">
                <a:latin typeface="Times New Roman" panose="02020603050405020304" charset="0"/>
                <a:cs typeface="Times New Roman" panose="02020603050405020304" charset="0"/>
              </a:rPr>
              <a:t>Cannot:and what is it,who knows?</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6051550" y="265430"/>
            <a:ext cx="3413760" cy="6154420"/>
          </a:xfrm>
          <a:prstGeom prst="rect">
            <a:avLst/>
          </a:prstGeom>
          <a:noFill/>
        </p:spPr>
        <p:txBody>
          <a:bodyPr wrap="square" rtlCol="0">
            <a:spAutoFit/>
          </a:bodyPr>
          <a:p>
            <a:pPr algn="ctr">
              <a:buClrTx/>
              <a:buSzTx/>
              <a:buNone/>
            </a:pPr>
            <a:r>
              <a:rPr lang="zh-CN" altLang="en-US" sz="2400" b="1">
                <a:latin typeface="宋体" panose="02010600030101010101" pitchFamily="2" charset="-122"/>
                <a:ea typeface="宋体" panose="02010600030101010101" pitchFamily="2" charset="-122"/>
                <a:cs typeface="宋体" panose="02010600030101010101" pitchFamily="2" charset="-122"/>
              </a:rPr>
              <a:t>诗为何物</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algn="ctr">
              <a:buClrTx/>
              <a:buSzTx/>
              <a:buNone/>
            </a:pPr>
            <a:r>
              <a:rPr lang="zh-CN" altLang="en-US">
                <a:latin typeface="宋体" panose="02010600030101010101" pitchFamily="2" charset="-122"/>
                <a:ea typeface="宋体" panose="02010600030101010101" pitchFamily="2" charset="-122"/>
                <a:cs typeface="宋体" panose="02010600030101010101" pitchFamily="2" charset="-122"/>
              </a:rPr>
              <a:t>作者：埃莉诺·法杰恩（英国）</a:t>
            </a:r>
            <a:endParaRPr lang="zh-CN" altLang="en-US">
              <a:latin typeface="宋体" panose="02010600030101010101" pitchFamily="2" charset="-122"/>
              <a:ea typeface="宋体" panose="02010600030101010101" pitchFamily="2" charset="-122"/>
              <a:cs typeface="宋体" panose="02010600030101010101" pitchFamily="2" charset="-122"/>
            </a:endParaRPr>
          </a:p>
          <a:p>
            <a:pPr algn="ctr">
              <a:buClrTx/>
              <a:buSzTx/>
              <a:buNone/>
            </a:pPr>
            <a:r>
              <a:rPr lang="zh-CN" altLang="en-US">
                <a:latin typeface="宋体" panose="02010600030101010101" pitchFamily="2" charset="-122"/>
                <a:ea typeface="宋体" panose="02010600030101010101" pitchFamily="2" charset="-122"/>
                <a:cs typeface="宋体" panose="02010600030101010101" pitchFamily="2" charset="-122"/>
              </a:rPr>
              <a:t>翻译：岩子（德国）</a:t>
            </a:r>
            <a:endParaRPr lang="zh-CN" altLang="en-US">
              <a:latin typeface="宋体" panose="02010600030101010101" pitchFamily="2" charset="-122"/>
              <a:ea typeface="宋体" panose="02010600030101010101" pitchFamily="2" charset="-122"/>
              <a:cs typeface="宋体" panose="02010600030101010101" pitchFamily="2" charset="-122"/>
            </a:endParaRPr>
          </a:p>
          <a:p>
            <a:pPr algn="ctr"/>
            <a:endParaRPr lang="zh-CN" altLang="en-US" sz="14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什么是诗歌?</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有谁知道呢?</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并不是一朵玫瑰,</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但却比玫瑰更芬芳；</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不是天空,</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但却比天空更明亮；</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不是飞鸟,</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但却比飞鸟更易逝；</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不是海洋,</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但却比海洋更喧嚣；</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不是我自己,</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但却造就了我.</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看一看,听一听,</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去感受那散文中所没有的,</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诗为何物？</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a:latin typeface="宋体" panose="02010600030101010101" pitchFamily="2" charset="-122"/>
                <a:ea typeface="宋体" panose="02010600030101010101" pitchFamily="2" charset="-122"/>
                <a:cs typeface="宋体" panose="02010600030101010101" pitchFamily="2" charset="-122"/>
              </a:rPr>
              <a:t>有谁知道?</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玫瑰15"/>
          <p:cNvPicPr>
            <a:picLocks noChangeAspect="1"/>
          </p:cNvPicPr>
          <p:nvPr/>
        </p:nvPicPr>
        <p:blipFill>
          <a:blip r:embed="rId4"/>
          <a:stretch>
            <a:fillRect/>
          </a:stretch>
        </p:blipFill>
        <p:spPr>
          <a:xfrm>
            <a:off x="255270" y="4725670"/>
            <a:ext cx="5552440" cy="2020570"/>
          </a:xfrm>
          <a:prstGeom prst="rect">
            <a:avLst/>
          </a:prstGeom>
        </p:spPr>
      </p:pic>
      <p:pic>
        <p:nvPicPr>
          <p:cNvPr id="11" name="图片 10" descr="玫瑰1"/>
          <p:cNvPicPr>
            <a:picLocks noChangeAspect="1"/>
          </p:cNvPicPr>
          <p:nvPr/>
        </p:nvPicPr>
        <p:blipFill>
          <a:blip r:embed="rId5"/>
          <a:stretch>
            <a:fillRect/>
          </a:stretch>
        </p:blipFill>
        <p:spPr>
          <a:xfrm>
            <a:off x="9103995" y="1552575"/>
            <a:ext cx="2785110" cy="5193665"/>
          </a:xfrm>
          <a:prstGeom prst="rect">
            <a:avLst/>
          </a:prstGeom>
        </p:spPr>
      </p:pic>
      <p:pic>
        <p:nvPicPr>
          <p:cNvPr id="12" name="图片 11" descr="C:/Users/hp/AppData/Local/Temp/picturecompress_20220101221549/output_1.pngoutput_1"/>
          <p:cNvPicPr>
            <a:picLocks noChangeAspect="1"/>
          </p:cNvPicPr>
          <p:nvPr/>
        </p:nvPicPr>
        <p:blipFill>
          <a:blip r:embed="rId6"/>
          <a:stretch>
            <a:fillRect/>
          </a:stretch>
        </p:blipFill>
        <p:spPr>
          <a:xfrm rot="20940000" flipH="1">
            <a:off x="10358755" y="483870"/>
            <a:ext cx="1525270" cy="1343660"/>
          </a:xfrm>
          <a:prstGeom prst="rect">
            <a:avLst/>
          </a:prstGeom>
        </p:spPr>
      </p:pic>
      <p:sp>
        <p:nvSpPr>
          <p:cNvPr id="13" name="文本框 12"/>
          <p:cNvSpPr txBox="1"/>
          <p:nvPr/>
        </p:nvSpPr>
        <p:spPr>
          <a:xfrm>
            <a:off x="789305" y="161925"/>
            <a:ext cx="493331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r>
              <a:rPr lang="en-US" altLang="zh-CN" sz="2800">
                <a:latin typeface="Times New Roman" panose="02020603050405020304" charset="0"/>
                <a:cs typeface="Times New Roman" panose="02020603050405020304" charset="0"/>
              </a:rPr>
              <a:t>Lead in : Enjoy a poem</a:t>
            </a:r>
            <a:endParaRPr lang="en-US" altLang="zh-CN" sz="2800">
              <a:latin typeface="Times New Roman" panose="02020603050405020304" charset="0"/>
              <a:cs typeface="Times New Roman" panose="02020603050405020304" charset="0"/>
            </a:endParaRPr>
          </a:p>
        </p:txBody>
      </p:sp>
      <p:sp>
        <p:nvSpPr>
          <p:cNvPr id="7" name="圆角矩形 6"/>
          <p:cNvSpPr/>
          <p:nvPr/>
        </p:nvSpPr>
        <p:spPr>
          <a:xfrm>
            <a:off x="520700" y="1278255"/>
            <a:ext cx="8305165" cy="3447415"/>
          </a:xfrm>
          <a:prstGeom prst="round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885825" y="1552575"/>
            <a:ext cx="7419340" cy="2061210"/>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A famous English poet Shelley said, “</a:t>
            </a:r>
            <a:r>
              <a:rPr lang="en-US" altLang="zh-CN" sz="3200">
                <a:latin typeface="Times New Roman" panose="02020603050405020304" charset="0"/>
                <a:cs typeface="Times New Roman" panose="02020603050405020304" charset="0"/>
                <a:sym typeface="+mn-ea"/>
              </a:rPr>
              <a:t>Poetry is the record of the best and happiest moments of the happiest and best minds.</a:t>
            </a:r>
            <a:r>
              <a:rPr lang="en-US" altLang="zh-CN" sz="3200">
                <a:latin typeface="Times New Roman" panose="02020603050405020304" charset="0"/>
                <a:cs typeface="Times New Roman" panose="02020603050405020304" charset="0"/>
              </a:rPr>
              <a:t>”</a:t>
            </a:r>
            <a:endParaRPr lang="en-US" altLang="zh-CN" sz="3200">
              <a:latin typeface="Times New Roman" panose="02020603050405020304" charset="0"/>
              <a:cs typeface="Times New Roman" panose="02020603050405020304" charset="0"/>
            </a:endParaRPr>
          </a:p>
          <a:p>
            <a:endParaRPr lang="en-US" altLang="zh-CN" sz="3200">
              <a:latin typeface="Times New Roman" panose="02020603050405020304" charset="0"/>
              <a:cs typeface="Times New Roman" panose="02020603050405020304" charset="0"/>
            </a:endParaRPr>
          </a:p>
        </p:txBody>
      </p:sp>
      <p:pic>
        <p:nvPicPr>
          <p:cNvPr id="9" name="图片 8" descr="心心"/>
          <p:cNvPicPr>
            <a:picLocks noChangeAspect="1"/>
          </p:cNvPicPr>
          <p:nvPr/>
        </p:nvPicPr>
        <p:blipFill>
          <a:blip r:embed="rId7"/>
          <a:stretch>
            <a:fillRect/>
          </a:stretch>
        </p:blipFill>
        <p:spPr>
          <a:xfrm>
            <a:off x="885825" y="3230880"/>
            <a:ext cx="5255260" cy="1122045"/>
          </a:xfrm>
          <a:prstGeom prst="rect">
            <a:avLst/>
          </a:prstGeom>
        </p:spPr>
      </p:pic>
      <p:pic>
        <p:nvPicPr>
          <p:cNvPr id="11267" name="图片 1171459" descr="U209P60T4D87334F49DT20041015115328">
            <a:hlinkClick r:id="rId8"/>
          </p:cNvPr>
          <p:cNvPicPr>
            <a:picLocks noChangeAspect="1"/>
          </p:cNvPicPr>
          <p:nvPr/>
        </p:nvPicPr>
        <p:blipFill>
          <a:blip r:embed="rId9"/>
          <a:stretch>
            <a:fillRect/>
          </a:stretch>
        </p:blipFill>
        <p:spPr>
          <a:xfrm>
            <a:off x="7094855" y="3081020"/>
            <a:ext cx="1386840" cy="15386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2000"/>
                                        <p:tgtEl>
                                          <p:spTgt spid="3"/>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par>
                                <p:cTn id="19" presetID="8"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2000"/>
                                        <p:tgtEl>
                                          <p:spTgt spid="7"/>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2000"/>
                                        <p:tgtEl>
                                          <p:spTgt spid="8"/>
                                        </p:tgtEl>
                                      </p:cBhvr>
                                    </p:animEffect>
                                  </p:childTnLst>
                                </p:cTn>
                              </p:par>
                              <p:par>
                                <p:cTn id="30" presetID="8"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par>
                                <p:cTn id="33" presetID="8" presetClass="entr" presetSubtype="16" fill="hold" nodeType="withEffect">
                                  <p:stCondLst>
                                    <p:cond delay="0"/>
                                  </p:stCondLst>
                                  <p:childTnLst>
                                    <p:set>
                                      <p:cBhvr>
                                        <p:cTn id="34" dur="1" fill="hold">
                                          <p:stCondLst>
                                            <p:cond delay="0"/>
                                          </p:stCondLst>
                                        </p:cTn>
                                        <p:tgtEl>
                                          <p:spTgt spid="11267"/>
                                        </p:tgtEl>
                                        <p:attrNameLst>
                                          <p:attrName>style.visibility</p:attrName>
                                        </p:attrNameLst>
                                      </p:cBhvr>
                                      <p:to>
                                        <p:strVal val="visible"/>
                                      </p:to>
                                    </p:set>
                                    <p:animEffect transition="in" filter="diamond(in)">
                                      <p:cBhvr>
                                        <p:cTn id="35"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bldLvl="0" animBg="1"/>
      <p:bldP spid="8" grpId="0"/>
      <p:bldP spid="7" grpId="1" animBg="1"/>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954"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椭圆 1"/>
          <p:cNvSpPr/>
          <p:nvPr/>
        </p:nvSpPr>
        <p:spPr>
          <a:xfrm>
            <a:off x="4396740" y="2788920"/>
            <a:ext cx="3169285" cy="1590040"/>
          </a:xfrm>
          <a:prstGeom prst="ellips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4897120" y="3107055"/>
            <a:ext cx="2355850" cy="953135"/>
          </a:xfrm>
          <a:prstGeom prst="rect">
            <a:avLst/>
          </a:prstGeom>
          <a:noFill/>
        </p:spPr>
        <p:txBody>
          <a:bodyPr wrap="square" rtlCol="0">
            <a:spAutoFit/>
          </a:bodyPr>
          <a:p>
            <a:pPr algn="ctr"/>
            <a:r>
              <a:rPr lang="zh-CN" altLang="en-US" sz="2800">
                <a:latin typeface="Times New Roman" panose="02020603050405020304" charset="0"/>
                <a:ea typeface="宋体" panose="02010600030101010101" pitchFamily="2" charset="-122"/>
                <a:cs typeface="Times New Roman" panose="02020603050405020304" charset="0"/>
              </a:rPr>
              <a:t>The essence </a:t>
            </a:r>
            <a:endParaRPr lang="zh-CN" altLang="en-US" sz="2800">
              <a:latin typeface="Times New Roman" panose="02020603050405020304" charset="0"/>
              <a:ea typeface="宋体" panose="02010600030101010101" pitchFamily="2" charset="-122"/>
              <a:cs typeface="Times New Roman" panose="02020603050405020304" charset="0"/>
            </a:endParaRPr>
          </a:p>
          <a:p>
            <a:pPr algn="ctr"/>
            <a:r>
              <a:rPr lang="zh-CN" altLang="en-US" sz="2800">
                <a:latin typeface="Times New Roman" panose="02020603050405020304" charset="0"/>
                <a:ea typeface="宋体" panose="02010600030101010101" pitchFamily="2" charset="-122"/>
                <a:cs typeface="Times New Roman" panose="02020603050405020304" charset="0"/>
              </a:rPr>
              <a:t>of poetry</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434975" y="228600"/>
            <a:ext cx="739267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Activity1:Discuss </a:t>
            </a:r>
            <a:r>
              <a:rPr lang="en-US" altLang="zh-CN" sz="2800">
                <a:latin typeface="Times New Roman" panose="02020603050405020304" charset="0"/>
                <a:ea typeface="宋体" panose="02010600030101010101" pitchFamily="2" charset="-122"/>
                <a:cs typeface="Times New Roman" panose="02020603050405020304" charset="0"/>
                <a:sym typeface="+mn-ea"/>
              </a:rPr>
              <a:t>t</a:t>
            </a:r>
            <a:r>
              <a:rPr lang="zh-CN" altLang="en-US" sz="2800">
                <a:latin typeface="Times New Roman" panose="02020603050405020304" charset="0"/>
                <a:ea typeface="宋体" panose="02010600030101010101" pitchFamily="2" charset="-122"/>
                <a:cs typeface="Times New Roman" panose="02020603050405020304" charset="0"/>
                <a:sym typeface="+mn-ea"/>
              </a:rPr>
              <a:t>he essence of poetry</a:t>
            </a:r>
            <a:endParaRPr lang="en-US" altLang="zh-CN" sz="2800">
              <a:latin typeface="Times New Roman" panose="02020603050405020304" charset="0"/>
              <a:cs typeface="Times New Roman" panose="02020603050405020304" charset="0"/>
              <a:sym typeface="+mn-ea"/>
            </a:endParaRPr>
          </a:p>
        </p:txBody>
      </p:sp>
      <p:sp>
        <p:nvSpPr>
          <p:cNvPr id="8" name="云形标注 7"/>
          <p:cNvSpPr/>
          <p:nvPr/>
        </p:nvSpPr>
        <p:spPr>
          <a:xfrm>
            <a:off x="1175385" y="1115060"/>
            <a:ext cx="2404745" cy="1435735"/>
          </a:xfrm>
          <a:prstGeom prst="cloudCallout">
            <a:avLst>
              <a:gd name="adj1" fmla="val 77145"/>
              <a:gd name="adj2" fmla="val 78762"/>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624965" y="1455420"/>
            <a:ext cx="1505585" cy="521970"/>
          </a:xfrm>
          <a:prstGeom prst="rect">
            <a:avLst/>
          </a:prstGeom>
          <a:noFill/>
        </p:spPr>
        <p:txBody>
          <a:bodyPr wrap="square" rtlCol="0">
            <a:spAutoFit/>
          </a:bodyPr>
          <a:p>
            <a:pPr algn="ctr"/>
            <a:r>
              <a:rPr lang="en-US" altLang="zh-CN" sz="2800" smtClean="0">
                <a:solidFill>
                  <a:schemeClr val="tx1"/>
                </a:solidFill>
                <a:latin typeface="Times New Roman" panose="02020603050405020304" charset="0"/>
                <a:cs typeface="Times New Roman" panose="02020603050405020304" charset="0"/>
                <a:sym typeface="+mn-ea"/>
              </a:rPr>
              <a:t>subject</a:t>
            </a:r>
            <a:endParaRPr lang="en-US" altLang="zh-CN" sz="2800" smtClean="0">
              <a:solidFill>
                <a:schemeClr val="tx1"/>
              </a:solidFill>
              <a:latin typeface="Times New Roman" panose="02020603050405020304" charset="0"/>
              <a:cs typeface="Times New Roman" panose="02020603050405020304" charset="0"/>
              <a:sym typeface="+mn-ea"/>
            </a:endParaRPr>
          </a:p>
        </p:txBody>
      </p:sp>
      <p:sp>
        <p:nvSpPr>
          <p:cNvPr id="10" name="云形标注 9"/>
          <p:cNvSpPr/>
          <p:nvPr/>
        </p:nvSpPr>
        <p:spPr>
          <a:xfrm>
            <a:off x="1083310" y="3503295"/>
            <a:ext cx="2404745" cy="1435735"/>
          </a:xfrm>
          <a:prstGeom prst="cloudCallout">
            <a:avLst>
              <a:gd name="adj1" fmla="val 82690"/>
              <a:gd name="adj2" fmla="val -64197"/>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云形标注 12"/>
          <p:cNvSpPr/>
          <p:nvPr/>
        </p:nvSpPr>
        <p:spPr>
          <a:xfrm>
            <a:off x="8357870" y="998855"/>
            <a:ext cx="2404745" cy="1435735"/>
          </a:xfrm>
          <a:prstGeom prst="cloudCallout">
            <a:avLst>
              <a:gd name="adj1" fmla="val -93041"/>
              <a:gd name="adj2" fmla="val 77067"/>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云形标注 13"/>
          <p:cNvSpPr/>
          <p:nvPr/>
        </p:nvSpPr>
        <p:spPr>
          <a:xfrm>
            <a:off x="8733790" y="3400425"/>
            <a:ext cx="2404745" cy="1435735"/>
          </a:xfrm>
          <a:prstGeom prst="cloudCallout">
            <a:avLst>
              <a:gd name="adj1" fmla="val -108172"/>
              <a:gd name="adj2" fmla="val -66718"/>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8620125" y="1455420"/>
            <a:ext cx="1881505" cy="521970"/>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tone</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8916670" y="3641725"/>
            <a:ext cx="202057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rhythm and sounds</a:t>
            </a:r>
            <a:endParaRPr lang="en-US" altLang="zh-CN" sz="2800">
              <a:latin typeface="Times New Roman" panose="02020603050405020304" charset="0"/>
              <a:cs typeface="Times New Roman" panose="02020603050405020304" charset="0"/>
            </a:endParaRPr>
          </a:p>
        </p:txBody>
      </p:sp>
      <p:sp>
        <p:nvSpPr>
          <p:cNvPr id="18" name="云形标注 17"/>
          <p:cNvSpPr/>
          <p:nvPr/>
        </p:nvSpPr>
        <p:spPr>
          <a:xfrm>
            <a:off x="4897755" y="882650"/>
            <a:ext cx="2404745" cy="1435735"/>
          </a:xfrm>
          <a:prstGeom prst="cloudCallout">
            <a:avLst>
              <a:gd name="adj1" fmla="val -17282"/>
              <a:gd name="adj2" fmla="val 82109"/>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云形标注 18"/>
          <p:cNvSpPr/>
          <p:nvPr/>
        </p:nvSpPr>
        <p:spPr>
          <a:xfrm>
            <a:off x="6778625" y="4848860"/>
            <a:ext cx="2404745" cy="1435735"/>
          </a:xfrm>
          <a:prstGeom prst="cloudCallout">
            <a:avLst>
              <a:gd name="adj1" fmla="val -80393"/>
              <a:gd name="adj2" fmla="val -81048"/>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云形标注 19"/>
          <p:cNvSpPr/>
          <p:nvPr/>
        </p:nvSpPr>
        <p:spPr>
          <a:xfrm>
            <a:off x="3215640" y="4939030"/>
            <a:ext cx="2404745" cy="1435735"/>
          </a:xfrm>
          <a:prstGeom prst="cloudCallout">
            <a:avLst>
              <a:gd name="adj1" fmla="val 61513"/>
              <a:gd name="adj2" fmla="val -87815"/>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347335" y="1266190"/>
            <a:ext cx="1505585" cy="521970"/>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imagery</a:t>
            </a:r>
            <a:endParaRPr lang="en-US" altLang="zh-CN" sz="2800">
              <a:latin typeface="Times New Roman" panose="02020603050405020304" charset="0"/>
              <a:cs typeface="Times New Roman" panose="02020603050405020304" charset="0"/>
            </a:endParaRPr>
          </a:p>
        </p:txBody>
      </p:sp>
      <p:sp>
        <p:nvSpPr>
          <p:cNvPr id="22" name="文本框 21"/>
          <p:cNvSpPr txBox="1"/>
          <p:nvPr/>
        </p:nvSpPr>
        <p:spPr>
          <a:xfrm>
            <a:off x="3580130" y="5090160"/>
            <a:ext cx="168275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rhetorical devices</a:t>
            </a:r>
            <a:endParaRPr lang="en-US" altLang="zh-CN" sz="2800">
              <a:latin typeface="Times New Roman" panose="02020603050405020304" charset="0"/>
              <a:cs typeface="Times New Roman" panose="02020603050405020304" charset="0"/>
            </a:endParaRPr>
          </a:p>
        </p:txBody>
      </p:sp>
      <p:sp>
        <p:nvSpPr>
          <p:cNvPr id="23" name="文本框 22"/>
          <p:cNvSpPr txBox="1"/>
          <p:nvPr/>
        </p:nvSpPr>
        <p:spPr>
          <a:xfrm>
            <a:off x="6961505" y="5022215"/>
            <a:ext cx="203962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feelings and emotions</a:t>
            </a:r>
            <a:endParaRPr lang="en-US" altLang="zh-CN" sz="2800">
              <a:latin typeface="Times New Roman" panose="02020603050405020304" charset="0"/>
              <a:cs typeface="Times New Roman" panose="02020603050405020304" charset="0"/>
            </a:endParaRPr>
          </a:p>
        </p:txBody>
      </p:sp>
      <p:sp>
        <p:nvSpPr>
          <p:cNvPr id="24" name="文本框 23"/>
          <p:cNvSpPr txBox="1"/>
          <p:nvPr/>
        </p:nvSpPr>
        <p:spPr>
          <a:xfrm>
            <a:off x="1515745" y="3744595"/>
            <a:ext cx="1505585"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length of lines</a:t>
            </a:r>
            <a:endParaRPr lang="en-US" altLang="zh-CN" sz="2800">
              <a:latin typeface="Times New Roman" panose="02020603050405020304" charset="0"/>
              <a:cs typeface="Times New Roman" panose="02020603050405020304" charset="0"/>
            </a:endParaRPr>
          </a:p>
        </p:txBody>
      </p:sp>
      <p:sp>
        <p:nvSpPr>
          <p:cNvPr id="11" name="圆角矩形 10"/>
          <p:cNvSpPr/>
          <p:nvPr/>
        </p:nvSpPr>
        <p:spPr>
          <a:xfrm>
            <a:off x="671195" y="1049655"/>
            <a:ext cx="10858500" cy="4993640"/>
          </a:xfrm>
          <a:prstGeom prst="round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175385" y="1184910"/>
            <a:ext cx="117094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Tone</a:t>
            </a:r>
            <a:r>
              <a:rPr lang="zh-CN" altLang="en-US" sz="2800">
                <a:latin typeface="Times New Roman" panose="02020603050405020304" charset="0"/>
                <a:cs typeface="Times New Roman" panose="02020603050405020304" charset="0"/>
              </a:rPr>
              <a:t>？</a:t>
            </a:r>
            <a:r>
              <a:rPr lang="en-US" altLang="zh-CN"/>
              <a:t> </a:t>
            </a:r>
            <a:endParaRPr lang="zh-CN" altLang="en-US"/>
          </a:p>
        </p:txBody>
      </p:sp>
      <p:sp>
        <p:nvSpPr>
          <p:cNvPr id="15" name="文本框 14"/>
          <p:cNvSpPr txBox="1"/>
          <p:nvPr/>
        </p:nvSpPr>
        <p:spPr>
          <a:xfrm>
            <a:off x="1099820" y="1706880"/>
            <a:ext cx="976376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Tone</a:t>
            </a:r>
            <a:r>
              <a:rPr lang="en-US" altLang="zh-CN">
                <a:solidFill>
                  <a:srgbClr val="FF0000"/>
                </a:solidFill>
              </a:rPr>
              <a:t>:</a:t>
            </a:r>
            <a:r>
              <a:rPr lang="en-US" altLang="zh-CN"/>
              <a:t>  </a:t>
            </a:r>
            <a:r>
              <a:rPr lang="en-US" altLang="zh-CN" sz="2400">
                <a:latin typeface="Times New Roman" panose="02020603050405020304" charset="0"/>
                <a:cs typeface="Times New Roman" panose="02020603050405020304" charset="0"/>
              </a:rPr>
              <a:t>a quality in a writer’s voice or writing showing his feeling or thinking. </a:t>
            </a:r>
            <a:endParaRPr lang="zh-CN" altLang="en-US" sz="2400">
              <a:latin typeface="Times New Roman" panose="02020603050405020304" charset="0"/>
              <a:cs typeface="Times New Roman" panose="02020603050405020304" charset="0"/>
            </a:endParaRPr>
          </a:p>
        </p:txBody>
      </p:sp>
      <p:sp>
        <p:nvSpPr>
          <p:cNvPr id="25" name="文本框 24"/>
          <p:cNvSpPr txBox="1"/>
          <p:nvPr/>
        </p:nvSpPr>
        <p:spPr>
          <a:xfrm>
            <a:off x="1083310" y="2309495"/>
            <a:ext cx="334327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sym typeface="+mn-ea"/>
              </a:rPr>
              <a:t>Rhetorical devices</a:t>
            </a:r>
            <a:r>
              <a:rPr lang="zh-CN" altLang="en-US" sz="2800"/>
              <a:t>？</a:t>
            </a:r>
            <a:endParaRPr lang="zh-CN" altLang="en-US" sz="2800"/>
          </a:p>
        </p:txBody>
      </p:sp>
      <p:sp>
        <p:nvSpPr>
          <p:cNvPr id="26" name="文本框 25"/>
          <p:cNvSpPr txBox="1"/>
          <p:nvPr/>
        </p:nvSpPr>
        <p:spPr>
          <a:xfrm>
            <a:off x="1101725" y="2993390"/>
            <a:ext cx="9761855"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sym typeface="+mn-ea"/>
              </a:rPr>
              <a:t>Rhetorical devices</a:t>
            </a:r>
            <a:r>
              <a:rPr lang="en-US" altLang="zh-CN">
                <a:solidFill>
                  <a:srgbClr val="FF0000"/>
                </a:solidFill>
              </a:rPr>
              <a:t>: </a:t>
            </a:r>
            <a:r>
              <a:rPr lang="en-US" altLang="zh-CN" sz="2400">
                <a:latin typeface="Times New Roman" panose="02020603050405020304" charset="0"/>
                <a:cs typeface="Times New Roman" panose="02020603050405020304" charset="0"/>
              </a:rPr>
              <a:t>repetition, figurative language,simile, metaphor, …… </a:t>
            </a:r>
            <a:endParaRPr lang="zh-CN" altLang="en-US" sz="2400">
              <a:latin typeface="Times New Roman" panose="02020603050405020304" charset="0"/>
              <a:cs typeface="Times New Roman" panose="02020603050405020304" charset="0"/>
            </a:endParaRPr>
          </a:p>
        </p:txBody>
      </p:sp>
      <p:sp>
        <p:nvSpPr>
          <p:cNvPr id="27" name="文本框 26"/>
          <p:cNvSpPr txBox="1"/>
          <p:nvPr/>
        </p:nvSpPr>
        <p:spPr>
          <a:xfrm>
            <a:off x="1099820" y="3529330"/>
            <a:ext cx="334327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Imagery</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28" name="文本框 27"/>
          <p:cNvSpPr txBox="1"/>
          <p:nvPr/>
        </p:nvSpPr>
        <p:spPr>
          <a:xfrm>
            <a:off x="1101725" y="4149090"/>
            <a:ext cx="9761855" cy="1383665"/>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Imagery: </a:t>
            </a:r>
            <a:r>
              <a:rPr lang="en-US" altLang="zh-CN" sz="2800">
                <a:solidFill>
                  <a:schemeClr val="tx1"/>
                </a:solidFill>
                <a:latin typeface="Times New Roman" panose="02020603050405020304" charset="0"/>
                <a:cs typeface="Times New Roman" panose="02020603050405020304" charset="0"/>
              </a:rPr>
              <a:t>Imagery is the language that appeals to one of the five senses. Poets try to make readers </a:t>
            </a:r>
            <a:r>
              <a:rPr lang="en-US" altLang="zh-CN" sz="2800" b="1">
                <a:solidFill>
                  <a:srgbClr val="FF0000"/>
                </a:solidFill>
                <a:latin typeface="Times New Roman" panose="02020603050405020304" charset="0"/>
                <a:cs typeface="Times New Roman" panose="02020603050405020304" charset="0"/>
              </a:rPr>
              <a:t>see</a:t>
            </a:r>
            <a:r>
              <a:rPr lang="en-US" altLang="zh-CN" sz="2800">
                <a:solidFill>
                  <a:schemeClr val="tx1"/>
                </a:solidFill>
                <a:latin typeface="Times New Roman" panose="02020603050405020304" charset="0"/>
                <a:cs typeface="Times New Roman" panose="02020603050405020304" charset="0"/>
              </a:rPr>
              <a:t>,</a:t>
            </a:r>
            <a:r>
              <a:rPr lang="en-US" altLang="zh-CN" sz="2800">
                <a:solidFill>
                  <a:srgbClr val="FF0000"/>
                </a:solidFill>
                <a:latin typeface="Times New Roman" panose="02020603050405020304" charset="0"/>
                <a:cs typeface="Times New Roman" panose="02020603050405020304" charset="0"/>
              </a:rPr>
              <a:t> </a:t>
            </a:r>
            <a:r>
              <a:rPr lang="en-US" altLang="zh-CN" sz="2800" b="1">
                <a:solidFill>
                  <a:srgbClr val="FF0000"/>
                </a:solidFill>
                <a:latin typeface="Times New Roman" panose="02020603050405020304" charset="0"/>
                <a:cs typeface="Times New Roman" panose="02020603050405020304" charset="0"/>
              </a:rPr>
              <a:t>hear</a:t>
            </a:r>
            <a:r>
              <a:rPr lang="en-US" altLang="zh-CN" sz="2800">
                <a:solidFill>
                  <a:schemeClr val="tx1"/>
                </a:solidFill>
                <a:latin typeface="Times New Roman" panose="02020603050405020304" charset="0"/>
                <a:cs typeface="Times New Roman" panose="02020603050405020304" charset="0"/>
              </a:rPr>
              <a:t>, </a:t>
            </a:r>
            <a:r>
              <a:rPr lang="en-US" altLang="zh-CN" sz="2800" b="1">
                <a:solidFill>
                  <a:srgbClr val="FF0000"/>
                </a:solidFill>
                <a:latin typeface="Times New Roman" panose="02020603050405020304" charset="0"/>
                <a:cs typeface="Times New Roman" panose="02020603050405020304" charset="0"/>
              </a:rPr>
              <a:t>smell</a:t>
            </a:r>
            <a:r>
              <a:rPr lang="en-US" altLang="zh-CN" sz="2800">
                <a:solidFill>
                  <a:schemeClr val="tx1"/>
                </a:solidFill>
                <a:latin typeface="Times New Roman" panose="02020603050405020304" charset="0"/>
                <a:cs typeface="Times New Roman" panose="02020603050405020304" charset="0"/>
              </a:rPr>
              <a:t>, </a:t>
            </a:r>
            <a:r>
              <a:rPr lang="en-US" altLang="zh-CN" sz="2800" b="1">
                <a:solidFill>
                  <a:srgbClr val="FF0000"/>
                </a:solidFill>
                <a:latin typeface="Times New Roman" panose="02020603050405020304" charset="0"/>
                <a:cs typeface="Times New Roman" panose="02020603050405020304" charset="0"/>
              </a:rPr>
              <a:t>taste</a:t>
            </a:r>
            <a:r>
              <a:rPr lang="en-US" altLang="zh-CN" sz="2800">
                <a:solidFill>
                  <a:schemeClr val="tx1"/>
                </a:solidFill>
                <a:latin typeface="Times New Roman" panose="02020603050405020304" charset="0"/>
                <a:cs typeface="Times New Roman" panose="02020603050405020304" charset="0"/>
              </a:rPr>
              <a:t> and </a:t>
            </a:r>
            <a:r>
              <a:rPr lang="en-US" altLang="zh-CN" sz="2800" b="1">
                <a:solidFill>
                  <a:srgbClr val="FF0000"/>
                </a:solidFill>
                <a:latin typeface="Times New Roman" panose="02020603050405020304" charset="0"/>
                <a:cs typeface="Times New Roman" panose="02020603050405020304" charset="0"/>
              </a:rPr>
              <a:t>feel</a:t>
            </a:r>
            <a:r>
              <a:rPr lang="en-US" altLang="zh-CN" sz="2800">
                <a:solidFill>
                  <a:schemeClr val="tx1"/>
                </a:solidFill>
                <a:latin typeface="Times New Roman" panose="02020603050405020304" charset="0"/>
                <a:cs typeface="Times New Roman" panose="02020603050405020304" charset="0"/>
              </a:rPr>
              <a:t> what they are describing.</a:t>
            </a:r>
            <a:endParaRPr lang="en-US" altLang="zh-CN" sz="2800">
              <a:solidFill>
                <a:schemeClr val="tx1"/>
              </a:solidFill>
              <a:latin typeface="Times New Roman" panose="02020603050405020304" charset="0"/>
              <a:cs typeface="Times New Roman" panose="02020603050405020304" charset="0"/>
            </a:endParaRPr>
          </a:p>
        </p:txBody>
      </p:sp>
      <p:sp>
        <p:nvSpPr>
          <p:cNvPr id="29" name="圆角矩形 28"/>
          <p:cNvSpPr/>
          <p:nvPr/>
        </p:nvSpPr>
        <p:spPr>
          <a:xfrm>
            <a:off x="401955" y="797560"/>
            <a:ext cx="11294745" cy="5934710"/>
          </a:xfrm>
          <a:prstGeom prst="round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101725" y="933450"/>
            <a:ext cx="334391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Rhyming words</a:t>
            </a:r>
            <a:endParaRPr lang="en-US" altLang="zh-CN" sz="2800">
              <a:latin typeface="Times New Roman" panose="02020603050405020304" charset="0"/>
              <a:cs typeface="Times New Roman" panose="02020603050405020304" charset="0"/>
            </a:endParaRPr>
          </a:p>
        </p:txBody>
      </p:sp>
      <p:sp>
        <p:nvSpPr>
          <p:cNvPr id="31" name="文本框 30"/>
          <p:cNvSpPr txBox="1"/>
          <p:nvPr/>
        </p:nvSpPr>
        <p:spPr>
          <a:xfrm>
            <a:off x="1050925" y="1455420"/>
            <a:ext cx="10431145" cy="138366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The words are in the middle or at the end of lines that repeat the last stressed vowel sounds. Sometimes they are spelt differently, but sound the same.  E.g. moon, June, cartoon.</a:t>
            </a:r>
            <a:endParaRPr lang="en-US" altLang="zh-CN" sz="2800">
              <a:latin typeface="Times New Roman" panose="02020603050405020304" charset="0"/>
              <a:cs typeface="Times New Roman" panose="02020603050405020304" charset="0"/>
            </a:endParaRPr>
          </a:p>
        </p:txBody>
      </p:sp>
      <p:sp>
        <p:nvSpPr>
          <p:cNvPr id="32" name="文本框 31"/>
          <p:cNvSpPr txBox="1"/>
          <p:nvPr/>
        </p:nvSpPr>
        <p:spPr>
          <a:xfrm>
            <a:off x="796290" y="4515485"/>
            <a:ext cx="1644650" cy="953135"/>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Six main types</a:t>
            </a:r>
            <a:endParaRPr lang="en-US" altLang="zh-CN" sz="2800">
              <a:latin typeface="Times New Roman" panose="02020603050405020304" charset="0"/>
              <a:cs typeface="Times New Roman" panose="02020603050405020304" charset="0"/>
            </a:endParaRPr>
          </a:p>
        </p:txBody>
      </p:sp>
      <p:sp>
        <p:nvSpPr>
          <p:cNvPr id="33" name="左大括号 32"/>
          <p:cNvSpPr/>
          <p:nvPr/>
        </p:nvSpPr>
        <p:spPr>
          <a:xfrm>
            <a:off x="2608580" y="3401060"/>
            <a:ext cx="599440" cy="2591435"/>
          </a:xfrm>
          <a:prstGeom prst="leftBrace">
            <a:avLst>
              <a:gd name="adj1" fmla="val 8961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4" name="文本框 33"/>
          <p:cNvSpPr txBox="1"/>
          <p:nvPr/>
        </p:nvSpPr>
        <p:spPr>
          <a:xfrm>
            <a:off x="3287395" y="3014345"/>
            <a:ext cx="7762240" cy="829945"/>
          </a:xfrm>
          <a:prstGeom prst="rect">
            <a:avLst/>
          </a:prstGeom>
          <a:noFill/>
        </p:spPr>
        <p:txBody>
          <a:bodyPr wrap="square" rtlCol="0">
            <a:spAutoFit/>
          </a:bodyPr>
          <a:p>
            <a:pPr algn="l">
              <a:buClrTx/>
              <a:buSzTx/>
              <a:buFontTx/>
            </a:pPr>
            <a:r>
              <a:rPr lang="zh-CN" altLang="en-US" sz="2400" b="1" dirty="0">
                <a:latin typeface="Arial" panose="020B0604020202020204" pitchFamily="34" charset="0"/>
                <a:ea typeface="宋体" panose="02010600030101010101" pitchFamily="2" charset="-122"/>
                <a:sym typeface="+mn-ea"/>
              </a:rPr>
              <a:t>联韵（随韵）</a:t>
            </a:r>
            <a:r>
              <a:rPr lang="zh-CN" altLang="en-US" sz="2400" dirty="0">
                <a:latin typeface="Arial" panose="020B0604020202020204" pitchFamily="34" charset="0"/>
                <a:ea typeface="宋体" panose="02010600030101010101" pitchFamily="2" charset="-122"/>
                <a:sym typeface="+mn-ea"/>
              </a:rPr>
              <a:t>：即第一、二行同韵，第三、四行同韵。</a:t>
            </a:r>
            <a:endParaRPr lang="zh-CN" altLang="en-US" sz="2400" dirty="0">
              <a:latin typeface="Arial" panose="020B0604020202020204" pitchFamily="34" charset="0"/>
              <a:ea typeface="宋体" panose="02010600030101010101" pitchFamily="2" charset="-122"/>
              <a:sym typeface="+mn-ea"/>
            </a:endParaRPr>
          </a:p>
          <a:p>
            <a:pPr algn="l">
              <a:buClrTx/>
              <a:buSzTx/>
              <a:buFontTx/>
            </a:pPr>
            <a:r>
              <a:rPr lang="zh-CN" altLang="en-US" sz="2400" dirty="0">
                <a:latin typeface="Arial" panose="020B0604020202020204" pitchFamily="34" charset="0"/>
                <a:ea typeface="宋体" panose="02010600030101010101" pitchFamily="2" charset="-122"/>
                <a:sym typeface="+mn-ea"/>
              </a:rPr>
              <a:t> </a:t>
            </a:r>
            <a:r>
              <a:rPr lang="en-US" altLang="zh-CN" sz="2400" dirty="0">
                <a:latin typeface="Arial" panose="020B0604020202020204" pitchFamily="34" charset="0"/>
                <a:ea typeface="宋体" panose="02010600030101010101" pitchFamily="2" charset="-122"/>
                <a:sym typeface="+mn-ea"/>
              </a:rPr>
              <a:t>                        </a:t>
            </a:r>
            <a:r>
              <a:rPr lang="zh-CN" altLang="en-US" sz="2400" dirty="0">
                <a:latin typeface="Arial" panose="020B0604020202020204" pitchFamily="34" charset="0"/>
                <a:ea typeface="宋体" panose="02010600030101010101" pitchFamily="2" charset="-122"/>
                <a:sym typeface="+mn-ea"/>
              </a:rPr>
              <a:t>属于aabb型。</a:t>
            </a:r>
            <a:endParaRPr lang="en-US" altLang="zh-CN" sz="2400" dirty="0">
              <a:latin typeface="Times New Roman" panose="02020603050405020304" charset="0"/>
              <a:ea typeface="宋体" panose="02010600030101010101" pitchFamily="2" charset="-122"/>
              <a:cs typeface="Times New Roman" panose="02020603050405020304" charset="0"/>
              <a:sym typeface="+mn-ea"/>
            </a:endParaRPr>
          </a:p>
        </p:txBody>
      </p:sp>
      <p:sp>
        <p:nvSpPr>
          <p:cNvPr id="35" name="文本框 34"/>
          <p:cNvSpPr txBox="1"/>
          <p:nvPr/>
        </p:nvSpPr>
        <p:spPr>
          <a:xfrm>
            <a:off x="3287395" y="3844290"/>
            <a:ext cx="7940040" cy="460375"/>
          </a:xfrm>
          <a:prstGeom prst="rect">
            <a:avLst/>
          </a:prstGeom>
          <a:noFill/>
        </p:spPr>
        <p:txBody>
          <a:bodyPr wrap="square" rtlCol="0">
            <a:spAutoFit/>
          </a:bodyPr>
          <a:p>
            <a:r>
              <a:rPr lang="zh-CN" altLang="en-US" sz="2400" b="1">
                <a:latin typeface="宋体" panose="02010600030101010101" pitchFamily="2" charset="-122"/>
                <a:ea typeface="宋体" panose="02010600030101010101" pitchFamily="2" charset="-122"/>
                <a:sym typeface="+mn-ea"/>
              </a:rPr>
              <a:t>交韵</a:t>
            </a:r>
            <a:r>
              <a:rPr lang="zh-CN" altLang="en-US" sz="2400">
                <a:sym typeface="+mn-ea"/>
              </a:rPr>
              <a:t>：</a:t>
            </a:r>
            <a:r>
              <a:rPr lang="zh-CN" altLang="en-US" sz="2400" dirty="0">
                <a:latin typeface="Arial" panose="020B0604020202020204" pitchFamily="34" charset="0"/>
                <a:ea typeface="宋体" panose="02010600030101010101" pitchFamily="2" charset="-122"/>
                <a:sym typeface="+mn-ea"/>
              </a:rPr>
              <a:t>即第一、三行同韵，第二、四行同韵，属于</a:t>
            </a:r>
            <a:r>
              <a:rPr lang="en-US" altLang="zh-CN" sz="2400">
                <a:sym typeface="+mn-ea"/>
              </a:rPr>
              <a:t>abab</a:t>
            </a:r>
            <a:r>
              <a:rPr lang="zh-CN" altLang="en-US" sz="2400">
                <a:sym typeface="+mn-ea"/>
              </a:rPr>
              <a:t>型。</a:t>
            </a:r>
            <a:endParaRPr lang="en-US" altLang="zh-CN" sz="2400">
              <a:latin typeface="Times New Roman" panose="02020603050405020304" charset="0"/>
              <a:cs typeface="Times New Roman" panose="02020603050405020304" charset="0"/>
            </a:endParaRPr>
          </a:p>
        </p:txBody>
      </p:sp>
      <p:sp>
        <p:nvSpPr>
          <p:cNvPr id="36" name="文本框 35"/>
          <p:cNvSpPr txBox="1"/>
          <p:nvPr/>
        </p:nvSpPr>
        <p:spPr>
          <a:xfrm>
            <a:off x="3208020" y="4848860"/>
            <a:ext cx="5772150" cy="521970"/>
          </a:xfrm>
          <a:prstGeom prst="rect">
            <a:avLst/>
          </a:prstGeom>
          <a:noFill/>
        </p:spPr>
        <p:txBody>
          <a:bodyPr wrap="square" rtlCol="0">
            <a:spAutoFit/>
          </a:bodyPr>
          <a:p>
            <a:r>
              <a:rPr lang="zh-CN" altLang="en-US" sz="2800" dirty="0">
                <a:sym typeface="+mn-ea"/>
              </a:rPr>
              <a:t> </a:t>
            </a:r>
            <a:r>
              <a:rPr lang="zh-CN" altLang="en-US" sz="2400" b="1" dirty="0">
                <a:latin typeface="宋体" panose="02010600030101010101" pitchFamily="2" charset="-122"/>
                <a:ea typeface="宋体" panose="02010600030101010101" pitchFamily="2" charset="-122"/>
                <a:sym typeface="+mn-ea"/>
              </a:rPr>
              <a:t>同韵</a:t>
            </a:r>
            <a:r>
              <a:rPr lang="zh-CN" altLang="en-US" sz="2400" dirty="0">
                <a:latin typeface="宋体" panose="02010600030101010101" pitchFamily="2" charset="-122"/>
                <a:ea typeface="宋体" panose="02010600030101010101" pitchFamily="2" charset="-122"/>
                <a:sym typeface="+mn-ea"/>
              </a:rPr>
              <a:t>：</a:t>
            </a:r>
            <a:r>
              <a:rPr lang="zh-CN" altLang="en-US" sz="2400" dirty="0">
                <a:latin typeface="宋体" panose="02010600030101010101" pitchFamily="2" charset="-122"/>
                <a:ea typeface="宋体" panose="02010600030101010101" pitchFamily="2" charset="-122"/>
                <a:cs typeface="Times New Roman" panose="02020603050405020304" charset="0"/>
                <a:sym typeface="+mn-ea"/>
              </a:rPr>
              <a:t>在同一诗节里，只有一种韵</a:t>
            </a:r>
            <a:r>
              <a:rPr lang="zh-CN" altLang="en-US" sz="2400" dirty="0">
                <a:latin typeface="Times New Roman" panose="02020603050405020304" charset="0"/>
                <a:cs typeface="Times New Roman" panose="02020603050405020304" charset="0"/>
                <a:sym typeface="+mn-ea"/>
              </a:rPr>
              <a:t>.</a:t>
            </a:r>
            <a:endParaRPr lang="zh-CN" altLang="en-US" sz="2400" dirty="0">
              <a:latin typeface="Times New Roman" panose="02020603050405020304" charset="0"/>
              <a:cs typeface="Times New Roman" panose="02020603050405020304" charset="0"/>
              <a:sym typeface="+mn-ea"/>
            </a:endParaRPr>
          </a:p>
        </p:txBody>
      </p:sp>
      <p:sp>
        <p:nvSpPr>
          <p:cNvPr id="37" name="文本框 36"/>
          <p:cNvSpPr txBox="1"/>
          <p:nvPr/>
        </p:nvSpPr>
        <p:spPr>
          <a:xfrm>
            <a:off x="3287395" y="5463540"/>
            <a:ext cx="7815580" cy="386080"/>
          </a:xfrm>
          <a:prstGeom prst="rect">
            <a:avLst/>
          </a:prstGeom>
          <a:noFill/>
        </p:spPr>
        <p:txBody>
          <a:bodyPr wrap="square" rtlCol="0">
            <a:spAutoFit/>
          </a:bodyPr>
          <a:p>
            <a:pPr>
              <a:lnSpc>
                <a:spcPct val="80000"/>
              </a:lnSpc>
              <a:buNone/>
            </a:pPr>
            <a:r>
              <a:rPr lang="zh-CN" altLang="en-US" sz="2400" b="1" dirty="0">
                <a:latin typeface="宋体" panose="02010600030101010101" pitchFamily="2" charset="-122"/>
                <a:ea typeface="宋体" panose="02010600030101010101" pitchFamily="2" charset="-122"/>
                <a:sym typeface="+mn-ea"/>
              </a:rPr>
              <a:t>内韵</a:t>
            </a:r>
            <a:r>
              <a:rPr lang="zh-CN" altLang="en-US" sz="2400" dirty="0">
                <a:latin typeface="宋体" panose="02010600030101010101" pitchFamily="2" charset="-122"/>
                <a:ea typeface="宋体" panose="02010600030101010101" pitchFamily="2" charset="-122"/>
                <a:sym typeface="+mn-ea"/>
              </a:rPr>
              <a:t>：指词与词之间</a:t>
            </a:r>
            <a:r>
              <a:rPr lang="zh-CN" altLang="en-US" sz="2400" dirty="0">
                <a:solidFill>
                  <a:srgbClr val="FF0000"/>
                </a:solidFill>
                <a:latin typeface="宋体" panose="02010600030101010101" pitchFamily="2" charset="-122"/>
                <a:ea typeface="宋体" panose="02010600030101010101" pitchFamily="2" charset="-122"/>
                <a:sym typeface="+mn-ea"/>
              </a:rPr>
              <a:t>元音</a:t>
            </a:r>
            <a:r>
              <a:rPr lang="zh-CN" altLang="en-US" sz="2400" dirty="0">
                <a:latin typeface="宋体" panose="02010600030101010101" pitchFamily="2" charset="-122"/>
                <a:ea typeface="宋体" panose="02010600030101010101" pitchFamily="2" charset="-122"/>
                <a:sym typeface="+mn-ea"/>
              </a:rPr>
              <a:t>的重复形成的内部押韵。</a:t>
            </a:r>
            <a:endParaRPr lang="en-US" altLang="zh-CN" sz="2400">
              <a:latin typeface="Times New Roman" panose="02020603050405020304" charset="0"/>
              <a:cs typeface="Times New Roman" panose="02020603050405020304" charset="0"/>
            </a:endParaRPr>
          </a:p>
        </p:txBody>
      </p:sp>
      <p:sp>
        <p:nvSpPr>
          <p:cNvPr id="44" name="文本框 43"/>
          <p:cNvSpPr txBox="1"/>
          <p:nvPr/>
        </p:nvSpPr>
        <p:spPr>
          <a:xfrm>
            <a:off x="3349625" y="5937250"/>
            <a:ext cx="7815580" cy="681355"/>
          </a:xfrm>
          <a:prstGeom prst="rect">
            <a:avLst/>
          </a:prstGeom>
          <a:noFill/>
        </p:spPr>
        <p:txBody>
          <a:bodyPr wrap="square" rtlCol="0">
            <a:spAutoFit/>
          </a:bodyPr>
          <a:p>
            <a:pPr>
              <a:lnSpc>
                <a:spcPct val="80000"/>
              </a:lnSpc>
              <a:buNone/>
            </a:pPr>
            <a:r>
              <a:rPr lang="zh-CN" altLang="en-US" sz="2400" b="1" dirty="0">
                <a:latin typeface="宋体" panose="02010600030101010101" pitchFamily="2" charset="-122"/>
                <a:ea typeface="宋体" panose="02010600030101010101" pitchFamily="2" charset="-122"/>
                <a:sym typeface="+mn-ea"/>
              </a:rPr>
              <a:t>头韵：</a:t>
            </a:r>
            <a:r>
              <a:rPr lang="zh-CN" altLang="en-US" sz="2400" dirty="0">
                <a:latin typeface="宋体" panose="02010600030101010101" pitchFamily="2" charset="-122"/>
                <a:ea typeface="宋体" panose="02010600030101010101" pitchFamily="2" charset="-122"/>
                <a:sym typeface="+mn-ea"/>
              </a:rPr>
              <a:t>是指一行（节）诗中几个词开头的辅音相同，形成</a:t>
            </a:r>
            <a:endParaRPr lang="zh-CN" altLang="en-US" sz="2400" dirty="0">
              <a:latin typeface="宋体" panose="02010600030101010101" pitchFamily="2" charset="-122"/>
              <a:ea typeface="宋体" panose="02010600030101010101" pitchFamily="2" charset="-122"/>
              <a:sym typeface="+mn-ea"/>
            </a:endParaRPr>
          </a:p>
          <a:p>
            <a:pPr>
              <a:lnSpc>
                <a:spcPct val="80000"/>
              </a:lnSpc>
              <a:buNone/>
            </a:pPr>
            <a:r>
              <a:rPr lang="zh-CN" altLang="en-US" sz="2400" dirty="0">
                <a:latin typeface="宋体" panose="02010600030101010101" pitchFamily="2" charset="-122"/>
                <a:ea typeface="宋体" panose="02010600030101010101" pitchFamily="2" charset="-122"/>
                <a:sym typeface="+mn-ea"/>
              </a:rPr>
              <a:t> </a:t>
            </a:r>
            <a:r>
              <a:rPr lang="en-US" altLang="zh-CN" sz="2400" dirty="0">
                <a:latin typeface="宋体" panose="02010600030101010101" pitchFamily="2" charset="-122"/>
                <a:ea typeface="宋体" panose="02010600030101010101" pitchFamily="2" charset="-122"/>
                <a:sym typeface="+mn-ea"/>
              </a:rPr>
              <a:t>     </a:t>
            </a:r>
            <a:r>
              <a:rPr lang="zh-CN" altLang="en-US" sz="2400" dirty="0">
                <a:latin typeface="宋体" panose="02010600030101010101" pitchFamily="2" charset="-122"/>
                <a:ea typeface="宋体" panose="02010600030101010101" pitchFamily="2" charset="-122"/>
                <a:sym typeface="+mn-ea"/>
              </a:rPr>
              <a:t>押韵。</a:t>
            </a:r>
            <a:endParaRPr lang="zh-CN" altLang="en-US" sz="2400" dirty="0">
              <a:latin typeface="宋体" panose="02010600030101010101" pitchFamily="2" charset="-122"/>
              <a:ea typeface="宋体" panose="02010600030101010101" pitchFamily="2" charset="-122"/>
              <a:cs typeface="Times New Roman" panose="02020603050405020304" charset="0"/>
              <a:sym typeface="+mn-ea"/>
            </a:endParaRPr>
          </a:p>
        </p:txBody>
      </p:sp>
      <p:sp>
        <p:nvSpPr>
          <p:cNvPr id="45" name="文本框 44"/>
          <p:cNvSpPr txBox="1"/>
          <p:nvPr/>
        </p:nvSpPr>
        <p:spPr>
          <a:xfrm>
            <a:off x="3287395" y="4375785"/>
            <a:ext cx="7940040" cy="460375"/>
          </a:xfrm>
          <a:prstGeom prst="rect">
            <a:avLst/>
          </a:prstGeom>
          <a:noFill/>
        </p:spPr>
        <p:txBody>
          <a:bodyPr wrap="square" rtlCol="0">
            <a:spAutoFit/>
          </a:bodyPr>
          <a:p>
            <a:r>
              <a:rPr lang="zh-CN" altLang="en-US" sz="2400" b="1">
                <a:latin typeface="宋体" panose="02010600030101010101" pitchFamily="2" charset="-122"/>
                <a:ea typeface="宋体" panose="02010600030101010101" pitchFamily="2" charset="-122"/>
                <a:sym typeface="+mn-ea"/>
              </a:rPr>
              <a:t>抱韵</a:t>
            </a:r>
            <a:r>
              <a:rPr lang="zh-CN" altLang="en-US" sz="2400">
                <a:sym typeface="+mn-ea"/>
              </a:rPr>
              <a:t>：</a:t>
            </a:r>
            <a:r>
              <a:rPr lang="zh-CN" altLang="en-US" sz="2400" dirty="0">
                <a:latin typeface="Arial" panose="020B0604020202020204" pitchFamily="34" charset="0"/>
                <a:ea typeface="宋体" panose="02010600030101010101" pitchFamily="2" charset="-122"/>
                <a:sym typeface="+mn-ea"/>
              </a:rPr>
              <a:t>即第一、四行同韵，第二、三行同韵，属于</a:t>
            </a:r>
            <a:r>
              <a:rPr lang="en-US" altLang="zh-CN" sz="2400">
                <a:sym typeface="+mn-ea"/>
              </a:rPr>
              <a:t>abba</a:t>
            </a:r>
            <a:r>
              <a:rPr lang="zh-CN" altLang="en-US" sz="2400">
                <a:sym typeface="+mn-ea"/>
              </a:rPr>
              <a:t>型。</a:t>
            </a:r>
            <a:endParaRPr lang="en-US" altLang="zh-CN" sz="2400">
              <a:latin typeface="Times New Roman" panose="02020603050405020304" charset="0"/>
              <a:cs typeface="Times New Roman" panose="02020603050405020304" charset="0"/>
            </a:endParaRPr>
          </a:p>
        </p:txBody>
      </p:sp>
      <p:sp>
        <p:nvSpPr>
          <p:cNvPr id="43" name="圆角矩形 42"/>
          <p:cNvSpPr/>
          <p:nvPr/>
        </p:nvSpPr>
        <p:spPr>
          <a:xfrm>
            <a:off x="581660" y="797560"/>
            <a:ext cx="10934700" cy="203454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890905" y="907415"/>
            <a:ext cx="10247630" cy="1814830"/>
          </a:xfrm>
          <a:prstGeom prst="rect">
            <a:avLst/>
          </a:prstGeom>
          <a:noFill/>
        </p:spPr>
        <p:txBody>
          <a:bodyPr wrap="square" rtlCol="0">
            <a:spAutoFit/>
          </a:bodyPr>
          <a:p>
            <a:pPr algn="l">
              <a:buClrTx/>
              <a:buSzTx/>
              <a:buFontTx/>
            </a:pPr>
            <a:r>
              <a:rPr lang="en-US" altLang="zh-CN" sz="2800" dirty="0">
                <a:latin typeface="Arial" panose="020B0604020202020204" pitchFamily="34" charset="0"/>
                <a:ea typeface="宋体" panose="02010600030101010101" pitchFamily="2" charset="-122"/>
                <a:sym typeface="+mn-ea"/>
              </a:rPr>
              <a:t>            </a:t>
            </a:r>
            <a:r>
              <a:rPr lang="zh-CN" altLang="en-US" sz="2800" dirty="0">
                <a:latin typeface="Times New Roman" panose="02020603050405020304" charset="0"/>
                <a:ea typeface="宋体" panose="02010600030101010101" pitchFamily="2" charset="-122"/>
                <a:cs typeface="Times New Roman" panose="02020603050405020304" charset="0"/>
                <a:sym typeface="+mn-ea"/>
              </a:rPr>
              <a:t>I shot an arrow into the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air</a:t>
            </a:r>
            <a:r>
              <a:rPr lang="zh-CN" altLang="en-US" sz="2800" dirty="0">
                <a:latin typeface="Times New Roman" panose="02020603050405020304" charset="0"/>
                <a:ea typeface="宋体" panose="02010600030101010101" pitchFamily="2" charset="-122"/>
                <a:cs typeface="Times New Roman" panose="02020603050405020304" charset="0"/>
                <a:sym typeface="+mn-ea"/>
              </a:rPr>
              <a:t>,</a:t>
            </a:r>
            <a:r>
              <a:rPr lang="en-US" altLang="zh-CN" sz="2800" dirty="0">
                <a:latin typeface="Times New Roman" panose="02020603050405020304" charset="0"/>
                <a:ea typeface="宋体" panose="02010600030101010101" pitchFamily="2" charset="-122"/>
                <a:cs typeface="Times New Roman" panose="02020603050405020304" charset="0"/>
                <a:sym typeface="+mn-ea"/>
              </a:rPr>
              <a:t> </a:t>
            </a:r>
            <a:endParaRPr lang="zh-CN" altLang="en-US" sz="2800" dirty="0">
              <a:latin typeface="Times New Roman" panose="02020603050405020304" charset="0"/>
              <a:ea typeface="宋体" panose="02010600030101010101" pitchFamily="2" charset="-122"/>
              <a:cs typeface="Times New Roman" panose="02020603050405020304" charset="0"/>
            </a:endParaRPr>
          </a:p>
          <a:p>
            <a:pPr algn="l">
              <a:buClrTx/>
              <a:buSzTx/>
              <a:buFontTx/>
            </a:pPr>
            <a:r>
              <a:rPr lang="zh-CN" altLang="en-US"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zh-CN" altLang="en-US" sz="2800" dirty="0">
                <a:latin typeface="Times New Roman" panose="02020603050405020304" charset="0"/>
                <a:ea typeface="宋体" panose="02010600030101010101" pitchFamily="2" charset="-122"/>
                <a:cs typeface="Times New Roman" panose="02020603050405020304" charset="0"/>
                <a:sym typeface="+mn-ea"/>
              </a:rPr>
              <a:t>It fell to earth, I knew not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where</a:t>
            </a:r>
            <a:r>
              <a:rPr lang="zh-CN" altLang="en-US" sz="2800" dirty="0">
                <a:latin typeface="Times New Roman" panose="02020603050405020304" charset="0"/>
                <a:ea typeface="宋体" panose="02010600030101010101" pitchFamily="2" charset="-122"/>
                <a:cs typeface="Times New Roman" panose="02020603050405020304" charset="0"/>
                <a:sym typeface="+mn-ea"/>
              </a:rPr>
              <a:t>;</a:t>
            </a:r>
            <a:endParaRPr lang="zh-CN" altLang="en-US" sz="2800" dirty="0">
              <a:latin typeface="Times New Roman" panose="02020603050405020304" charset="0"/>
              <a:ea typeface="宋体" panose="02010600030101010101" pitchFamily="2" charset="-122"/>
              <a:cs typeface="Times New Roman" panose="02020603050405020304" charset="0"/>
            </a:endParaRPr>
          </a:p>
          <a:p>
            <a:pPr algn="l">
              <a:buClrTx/>
              <a:buSzTx/>
              <a:buFontTx/>
            </a:pPr>
            <a:r>
              <a:rPr lang="zh-CN" altLang="en-US"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zh-CN" altLang="en-US" sz="2800" dirty="0">
                <a:latin typeface="Times New Roman" panose="02020603050405020304" charset="0"/>
                <a:ea typeface="宋体" panose="02010600030101010101" pitchFamily="2" charset="-122"/>
                <a:cs typeface="Times New Roman" panose="02020603050405020304" charset="0"/>
                <a:sym typeface="+mn-ea"/>
              </a:rPr>
              <a:t>For, so swiftly it flew, the </a:t>
            </a:r>
            <a:r>
              <a:rPr lang="zh-CN" altLang="en-US" sz="2800" dirty="0">
                <a:solidFill>
                  <a:srgbClr val="00B0F0"/>
                </a:solidFill>
                <a:latin typeface="Times New Roman" panose="02020603050405020304" charset="0"/>
                <a:ea typeface="宋体" panose="02010600030101010101" pitchFamily="2" charset="-122"/>
                <a:cs typeface="Times New Roman" panose="02020603050405020304" charset="0"/>
                <a:sym typeface="+mn-ea"/>
              </a:rPr>
              <a:t>sight</a:t>
            </a:r>
            <a:endParaRPr lang="zh-CN" altLang="en-US" sz="2800" dirty="0">
              <a:latin typeface="Times New Roman" panose="02020603050405020304" charset="0"/>
              <a:ea typeface="宋体" panose="02010600030101010101" pitchFamily="2" charset="-122"/>
              <a:cs typeface="Times New Roman" panose="02020603050405020304" charset="0"/>
            </a:endParaRPr>
          </a:p>
          <a:p>
            <a:pPr algn="l">
              <a:buClrTx/>
              <a:buSzTx/>
              <a:buFontTx/>
            </a:pPr>
            <a:r>
              <a:rPr lang="zh-CN" altLang="en-US"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zh-CN" altLang="en-US" sz="2800" dirty="0">
                <a:latin typeface="Times New Roman" panose="02020603050405020304" charset="0"/>
                <a:ea typeface="宋体" panose="02010600030101010101" pitchFamily="2" charset="-122"/>
                <a:cs typeface="Times New Roman" panose="02020603050405020304" charset="0"/>
                <a:sym typeface="+mn-ea"/>
              </a:rPr>
              <a:t>Could not follow it in its </a:t>
            </a:r>
            <a:r>
              <a:rPr lang="zh-CN" altLang="en-US" sz="2800" dirty="0">
                <a:solidFill>
                  <a:srgbClr val="00B0F0"/>
                </a:solidFill>
                <a:latin typeface="Times New Roman" panose="02020603050405020304" charset="0"/>
                <a:ea typeface="宋体" panose="02010600030101010101" pitchFamily="2" charset="-122"/>
                <a:cs typeface="Times New Roman" panose="02020603050405020304" charset="0"/>
                <a:sym typeface="+mn-ea"/>
              </a:rPr>
              <a:t>flight</a:t>
            </a:r>
            <a:r>
              <a:rPr lang="zh-CN" altLang="en-US" sz="2800" dirty="0">
                <a:latin typeface="Times New Roman" panose="02020603050405020304" charset="0"/>
                <a:ea typeface="宋体" panose="02010600030101010101" pitchFamily="2" charset="-122"/>
                <a:cs typeface="Times New Roman" panose="02020603050405020304" charset="0"/>
                <a:sym typeface="+mn-ea"/>
              </a:rPr>
              <a:t>.</a:t>
            </a:r>
            <a:endParaRPr lang="zh-CN" altLang="en-US" sz="2800"/>
          </a:p>
        </p:txBody>
      </p:sp>
      <p:sp>
        <p:nvSpPr>
          <p:cNvPr id="47" name="文本框 46"/>
          <p:cNvSpPr txBox="1"/>
          <p:nvPr/>
        </p:nvSpPr>
        <p:spPr>
          <a:xfrm>
            <a:off x="7302500" y="907415"/>
            <a:ext cx="3924935" cy="181483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rPr>
              <a:t>联韵（随韵）</a:t>
            </a:r>
            <a:endParaRPr lang="zh-CN" altLang="en-US" sz="2800">
              <a:latin typeface="宋体" panose="02010600030101010101" pitchFamily="2" charset="-122"/>
              <a:ea typeface="宋体" panose="02010600030101010101" pitchFamily="2" charset="-122"/>
            </a:endParaRPr>
          </a:p>
          <a:p>
            <a:pPr algn="ctr"/>
            <a:r>
              <a:rPr lang="en-US" altLang="zh-CN" sz="2800" dirty="0">
                <a:latin typeface="Times New Roman" panose="02020603050405020304" charset="0"/>
                <a:ea typeface="宋体" panose="02010600030101010101" pitchFamily="2" charset="-122"/>
                <a:cs typeface="Times New Roman" panose="02020603050405020304" charset="0"/>
                <a:sym typeface="+mn-ea"/>
              </a:rPr>
              <a:t>It </a:t>
            </a:r>
            <a:r>
              <a:rPr lang="zh-CN" altLang="en-US" sz="2800" dirty="0">
                <a:latin typeface="Times New Roman" panose="02020603050405020304" charset="0"/>
                <a:ea typeface="宋体" panose="02010600030101010101" pitchFamily="2" charset="-122"/>
                <a:cs typeface="Times New Roman" panose="02020603050405020304" charset="0"/>
                <a:sym typeface="+mn-ea"/>
              </a:rPr>
              <a:t>is the most common and important form of rhyme</a:t>
            </a:r>
            <a:r>
              <a:rPr lang="en-US" altLang="zh-CN" sz="2800" dirty="0">
                <a:latin typeface="Times New Roman" panose="02020603050405020304" charset="0"/>
                <a:ea typeface="宋体" panose="02010600030101010101" pitchFamily="2" charset="-122"/>
                <a:cs typeface="Times New Roman" panose="02020603050405020304" charset="0"/>
                <a:sym typeface="+mn-ea"/>
              </a:rPr>
              <a:t>.</a:t>
            </a:r>
            <a:endParaRPr lang="zh-CN" altLang="en-US" sz="2800">
              <a:latin typeface="宋体" panose="02010600030101010101" pitchFamily="2" charset="-122"/>
              <a:ea typeface="宋体" panose="02010600030101010101" pitchFamily="2" charset="-122"/>
            </a:endParaRPr>
          </a:p>
        </p:txBody>
      </p:sp>
      <p:sp>
        <p:nvSpPr>
          <p:cNvPr id="49" name="圆角矩形 48"/>
          <p:cNvSpPr/>
          <p:nvPr/>
        </p:nvSpPr>
        <p:spPr>
          <a:xfrm>
            <a:off x="476885" y="749300"/>
            <a:ext cx="11008360" cy="22440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宋体" panose="02010600030101010101" pitchFamily="2" charset="-122"/>
                <a:ea typeface="宋体" panose="02010600030101010101" pitchFamily="2" charset="-122"/>
                <a:cs typeface="Times New Roman" panose="02020603050405020304" charset="0"/>
                <a:sym typeface="+mn-ea"/>
              </a:rPr>
              <a:t>交韵</a:t>
            </a:r>
            <a:endParaRPr lang="en-US" altLang="zh-CN" sz="280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lgn="ctr"/>
            <a:r>
              <a:rPr lang="en-US" altLang="zh-CN" sz="2800">
                <a:solidFill>
                  <a:schemeClr val="tx1"/>
                </a:solidFill>
                <a:latin typeface="Times New Roman" panose="02020603050405020304" charset="0"/>
                <a:cs typeface="Times New Roman" panose="02020603050405020304" charset="0"/>
                <a:sym typeface="+mn-ea"/>
              </a:rPr>
              <a:t>Sunset and evening </a:t>
            </a:r>
            <a:r>
              <a:rPr lang="en-US" altLang="zh-CN" sz="2800">
                <a:solidFill>
                  <a:srgbClr val="FF0000"/>
                </a:solidFill>
                <a:latin typeface="Times New Roman" panose="02020603050405020304" charset="0"/>
                <a:cs typeface="Times New Roman" panose="02020603050405020304" charset="0"/>
                <a:sym typeface="+mn-ea"/>
              </a:rPr>
              <a:t>star</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And one clear call for </a:t>
            </a:r>
            <a:r>
              <a:rPr lang="en-US" altLang="zh-CN" sz="2800">
                <a:solidFill>
                  <a:srgbClr val="00B0F0"/>
                </a:solidFill>
                <a:latin typeface="Times New Roman" panose="02020603050405020304" charset="0"/>
                <a:cs typeface="Times New Roman" panose="02020603050405020304" charset="0"/>
                <a:sym typeface="+mn-ea"/>
              </a:rPr>
              <a:t>me</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And may there be no moaning of the </a:t>
            </a:r>
            <a:r>
              <a:rPr lang="en-US" altLang="zh-CN" sz="2800">
                <a:solidFill>
                  <a:srgbClr val="FF0000"/>
                </a:solidFill>
                <a:latin typeface="Times New Roman" panose="02020603050405020304" charset="0"/>
                <a:cs typeface="Times New Roman" panose="02020603050405020304" charset="0"/>
                <a:sym typeface="+mn-ea"/>
              </a:rPr>
              <a:t>bar</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endParaRPr>
          </a:p>
          <a:p>
            <a:pPr algn="ct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When I put out to </a:t>
            </a:r>
            <a:r>
              <a:rPr lang="en-US" altLang="zh-CN" sz="2800">
                <a:solidFill>
                  <a:srgbClr val="00B0F0"/>
                </a:solidFill>
                <a:latin typeface="Times New Roman" panose="02020603050405020304" charset="0"/>
                <a:cs typeface="Times New Roman" panose="02020603050405020304" charset="0"/>
                <a:sym typeface="+mn-ea"/>
              </a:rPr>
              <a:t>sea.</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1" name="圆角矩形 50"/>
          <p:cNvSpPr/>
          <p:nvPr/>
        </p:nvSpPr>
        <p:spPr>
          <a:xfrm>
            <a:off x="515620" y="739775"/>
            <a:ext cx="10930890" cy="2252980"/>
          </a:xfrm>
          <a:prstGeom prst="roundRect">
            <a:avLst/>
          </a:prstGeom>
          <a:solidFill>
            <a:srgbClr val="FAEC9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 beauty of morning, silent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bare</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Ships, towers, domes, theatres, and temples</a:t>
            </a:r>
            <a:r>
              <a:rPr lang="en-US" altLang="zh-CN" sz="2800" dirty="0">
                <a:solidFill>
                  <a:srgbClr val="00B0F0"/>
                </a:solidFill>
                <a:latin typeface="Times New Roman" panose="02020603050405020304" charset="0"/>
                <a:ea typeface="宋体" panose="02010600030101010101" pitchFamily="2" charset="-122"/>
                <a:cs typeface="Times New Roman" panose="02020603050405020304" charset="0"/>
                <a:sym typeface="+mn-ea"/>
              </a:rPr>
              <a:t> lie</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Open unto the fields, and to the </a:t>
            </a:r>
            <a:r>
              <a:rPr lang="en-US" altLang="zh-CN" sz="2800" dirty="0">
                <a:solidFill>
                  <a:srgbClr val="00B0F0"/>
                </a:solidFill>
                <a:latin typeface="Times New Roman" panose="02020603050405020304" charset="0"/>
                <a:ea typeface="宋体" panose="02010600030101010101" pitchFamily="2" charset="-122"/>
                <a:cs typeface="Times New Roman" panose="02020603050405020304" charset="0"/>
                <a:sym typeface="+mn-ea"/>
              </a:rPr>
              <a:t>sky</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All bright and glittering in the smokeless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air</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endPar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8" name="文本框 57"/>
          <p:cNvSpPr txBox="1"/>
          <p:nvPr/>
        </p:nvSpPr>
        <p:spPr>
          <a:xfrm>
            <a:off x="9321165" y="1115060"/>
            <a:ext cx="123063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rPr>
              <a:t>抱韵</a:t>
            </a:r>
            <a:endParaRPr lang="zh-CN" altLang="en-US" sz="2800">
              <a:latin typeface="宋体" panose="02010600030101010101" pitchFamily="2" charset="-122"/>
              <a:ea typeface="宋体" panose="02010600030101010101" pitchFamily="2" charset="-122"/>
            </a:endParaRPr>
          </a:p>
        </p:txBody>
      </p:sp>
      <p:sp>
        <p:nvSpPr>
          <p:cNvPr id="59" name="圆角矩形 58"/>
          <p:cNvSpPr/>
          <p:nvPr/>
        </p:nvSpPr>
        <p:spPr>
          <a:xfrm>
            <a:off x="515620" y="764540"/>
            <a:ext cx="11019155" cy="215138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dirty="0">
              <a:solidFill>
                <a:schemeClr val="tx1"/>
              </a:solidFill>
              <a:latin typeface="Times New Roman" panose="02020603050405020304" charset="0"/>
              <a:cs typeface="Times New Roman" panose="02020603050405020304" charset="0"/>
              <a:sym typeface="+mn-ea"/>
            </a:endParaRPr>
          </a:p>
          <a:p>
            <a:pPr algn="ctr"/>
            <a:r>
              <a:rPr lang="zh-CN" altLang="en-US" sz="2800" dirty="0">
                <a:solidFill>
                  <a:schemeClr val="tx1"/>
                </a:solidFill>
                <a:latin typeface="宋体" panose="02010600030101010101" pitchFamily="2" charset="-122"/>
                <a:ea typeface="宋体" panose="02010600030101010101" pitchFamily="2" charset="-122"/>
                <a:cs typeface="Times New Roman" panose="02020603050405020304" charset="0"/>
                <a:sym typeface="+mn-ea"/>
              </a:rPr>
              <a:t>同韵</a:t>
            </a:r>
            <a:endParaRPr lang="zh-CN" altLang="en-US" sz="2800" dirty="0">
              <a:solidFill>
                <a:schemeClr val="tx1"/>
              </a:solidFill>
              <a:latin typeface="宋体" panose="02010600030101010101" pitchFamily="2" charset="-122"/>
              <a:ea typeface="宋体" panose="02010600030101010101" pitchFamily="2" charset="-122"/>
              <a:cs typeface="Times New Roman" panose="02020603050405020304" charset="0"/>
              <a:sym typeface="+mn-ea"/>
            </a:endParaRPr>
          </a:p>
          <a:p>
            <a:pPr algn="ctr"/>
            <a:r>
              <a:rPr lang="zh-CN" altLang="en-US" sz="2800" dirty="0">
                <a:solidFill>
                  <a:schemeClr val="tx1"/>
                </a:solidFill>
                <a:latin typeface="Times New Roman" panose="02020603050405020304" charset="0"/>
                <a:cs typeface="Times New Roman" panose="02020603050405020304" charset="0"/>
                <a:sym typeface="+mn-ea"/>
              </a:rPr>
              <a:t>The woods are lovely, dark and </a:t>
            </a:r>
            <a:r>
              <a:rPr lang="zh-CN" altLang="en-US" sz="2800" dirty="0">
                <a:solidFill>
                  <a:srgbClr val="FF0000"/>
                </a:solidFill>
                <a:latin typeface="Times New Roman" panose="02020603050405020304" charset="0"/>
                <a:cs typeface="Times New Roman" panose="02020603050405020304" charset="0"/>
                <a:sym typeface="+mn-ea"/>
              </a:rPr>
              <a:t>deep</a:t>
            </a:r>
            <a:r>
              <a:rPr lang="zh-CN" altLang="en-US" sz="2800" dirty="0">
                <a:solidFill>
                  <a:schemeClr val="tx1"/>
                </a:solidFill>
                <a:latin typeface="Times New Roman" panose="02020603050405020304" charset="0"/>
                <a:cs typeface="Times New Roman" panose="02020603050405020304" charset="0"/>
                <a:sym typeface="+mn-ea"/>
              </a:rPr>
              <a:t>,</a:t>
            </a:r>
            <a:endParaRPr lang="zh-CN" altLang="en-US" sz="2800" dirty="0">
              <a:solidFill>
                <a:schemeClr val="tx1"/>
              </a:solidFill>
              <a:latin typeface="Times New Roman" panose="02020603050405020304" charset="0"/>
              <a:cs typeface="Times New Roman" panose="02020603050405020304" charset="0"/>
            </a:endParaRPr>
          </a:p>
          <a:p>
            <a:pPr algn="ctr"/>
            <a:r>
              <a:rPr lang="zh-CN" altLang="en-US" sz="2800" dirty="0">
                <a:solidFill>
                  <a:schemeClr val="tx1"/>
                </a:solidFill>
                <a:latin typeface="Times New Roman" panose="02020603050405020304" charset="0"/>
                <a:cs typeface="Times New Roman" panose="02020603050405020304" charset="0"/>
                <a:sym typeface="+mn-ea"/>
              </a:rPr>
              <a:t>　　But I have promises to</a:t>
            </a:r>
            <a:r>
              <a:rPr lang="zh-CN" altLang="en-US" sz="2800" dirty="0">
                <a:solidFill>
                  <a:srgbClr val="FF0000"/>
                </a:solidFill>
                <a:latin typeface="Times New Roman" panose="02020603050405020304" charset="0"/>
                <a:cs typeface="Times New Roman" panose="02020603050405020304" charset="0"/>
                <a:sym typeface="+mn-ea"/>
              </a:rPr>
              <a:t> keep</a:t>
            </a:r>
            <a:r>
              <a:rPr lang="zh-CN" altLang="en-US" sz="2800" dirty="0">
                <a:solidFill>
                  <a:schemeClr val="tx1"/>
                </a:solidFill>
                <a:latin typeface="Times New Roman" panose="02020603050405020304" charset="0"/>
                <a:cs typeface="Times New Roman" panose="02020603050405020304" charset="0"/>
                <a:sym typeface="+mn-ea"/>
              </a:rPr>
              <a:t>,</a:t>
            </a:r>
            <a:endParaRPr lang="zh-CN" altLang="en-US" sz="2800" dirty="0">
              <a:solidFill>
                <a:schemeClr val="tx1"/>
              </a:solidFill>
              <a:latin typeface="Times New Roman" panose="02020603050405020304" charset="0"/>
              <a:cs typeface="Times New Roman" panose="02020603050405020304" charset="0"/>
            </a:endParaRPr>
          </a:p>
          <a:p>
            <a:pPr algn="ctr"/>
            <a:r>
              <a:rPr lang="zh-CN" altLang="en-US" sz="2800" dirty="0">
                <a:solidFill>
                  <a:schemeClr val="tx1"/>
                </a:solidFill>
                <a:latin typeface="Times New Roman" panose="02020603050405020304" charset="0"/>
                <a:cs typeface="Times New Roman" panose="02020603050405020304" charset="0"/>
                <a:sym typeface="+mn-ea"/>
              </a:rPr>
              <a:t>　　And miles to go before I </a:t>
            </a:r>
            <a:r>
              <a:rPr lang="zh-CN" altLang="en-US" sz="2800" dirty="0">
                <a:solidFill>
                  <a:srgbClr val="FF0000"/>
                </a:solidFill>
                <a:latin typeface="Times New Roman" panose="02020603050405020304" charset="0"/>
                <a:cs typeface="Times New Roman" panose="02020603050405020304" charset="0"/>
                <a:sym typeface="+mn-ea"/>
              </a:rPr>
              <a:t>sleep</a:t>
            </a:r>
            <a:r>
              <a:rPr lang="zh-CN" altLang="en-US" sz="2800" dirty="0">
                <a:solidFill>
                  <a:schemeClr val="tx1"/>
                </a:solidFill>
                <a:latin typeface="Times New Roman" panose="02020603050405020304" charset="0"/>
                <a:cs typeface="Times New Roman" panose="02020603050405020304" charset="0"/>
                <a:sym typeface="+mn-ea"/>
              </a:rPr>
              <a:t>,</a:t>
            </a:r>
            <a:endParaRPr lang="zh-CN" altLang="en-US" sz="2800" dirty="0">
              <a:solidFill>
                <a:schemeClr val="tx1"/>
              </a:solidFill>
              <a:latin typeface="Times New Roman" panose="02020603050405020304" charset="0"/>
              <a:cs typeface="Times New Roman" panose="02020603050405020304" charset="0"/>
            </a:endParaRPr>
          </a:p>
          <a:p>
            <a:pPr algn="ctr"/>
            <a:endParaRPr lang="zh-CN" altLang="en-US" sz="2800" dirty="0">
              <a:solidFill>
                <a:schemeClr val="tx1"/>
              </a:solidFill>
              <a:latin typeface="Times New Roman" panose="02020603050405020304" charset="0"/>
              <a:cs typeface="Times New Roman" panose="02020603050405020304" charset="0"/>
              <a:sym typeface="+mn-ea"/>
            </a:endParaRPr>
          </a:p>
        </p:txBody>
      </p:sp>
      <p:sp>
        <p:nvSpPr>
          <p:cNvPr id="60" name="圆角矩形 59"/>
          <p:cNvSpPr/>
          <p:nvPr/>
        </p:nvSpPr>
        <p:spPr>
          <a:xfrm>
            <a:off x="450215" y="797560"/>
            <a:ext cx="11198860" cy="21329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buNone/>
            </a:pPr>
            <a:r>
              <a:rPr lang="zh-CN" altLang="en-US" sz="2800" b="1" dirty="0">
                <a:solidFill>
                  <a:schemeClr val="tx1"/>
                </a:solidFill>
                <a:latin typeface="宋体" panose="02010600030101010101" pitchFamily="2" charset="-122"/>
                <a:ea typeface="宋体" panose="02010600030101010101" pitchFamily="2" charset="-122"/>
                <a:sym typeface="+mn-ea"/>
              </a:rPr>
              <a:t>下面节诗中</a:t>
            </a:r>
            <a:r>
              <a:rPr lang="zh-CN" altLang="en-US" sz="2800" b="1" dirty="0">
                <a:solidFill>
                  <a:schemeClr val="tx1"/>
                </a:solidFill>
                <a:latin typeface="Times New Roman" panose="02020603050405020304" charset="0"/>
                <a:ea typeface="宋体" panose="02010600030101010101" pitchFamily="2" charset="-122"/>
                <a:cs typeface="Times New Roman" panose="02020603050405020304" charset="0"/>
                <a:sym typeface="+mn-ea"/>
              </a:rPr>
              <a:t>/i/</a:t>
            </a:r>
            <a:r>
              <a:rPr lang="zh-CN" altLang="en-US" sz="2800" b="1" dirty="0">
                <a:solidFill>
                  <a:schemeClr val="tx1"/>
                </a:solidFill>
                <a:latin typeface="宋体" panose="02010600030101010101" pitchFamily="2" charset="-122"/>
                <a:ea typeface="宋体" panose="02010600030101010101" pitchFamily="2" charset="-122"/>
                <a:sym typeface="+mn-ea"/>
              </a:rPr>
              <a:t>及/</a:t>
            </a:r>
            <a:r>
              <a:rPr lang="zh-CN" altLang="en-US" sz="2800" b="1" dirty="0">
                <a:solidFill>
                  <a:schemeClr val="tx1"/>
                </a:solidFill>
                <a:latin typeface="Times New Roman" panose="02020603050405020304" charset="0"/>
                <a:ea typeface="宋体" panose="02010600030101010101" pitchFamily="2" charset="-122"/>
                <a:cs typeface="Times New Roman" panose="02020603050405020304" charset="0"/>
                <a:sym typeface="+mn-ea"/>
              </a:rPr>
              <a:t>iη</a:t>
            </a:r>
            <a:r>
              <a:rPr lang="zh-CN" altLang="en-US" sz="2800" b="1" dirty="0">
                <a:solidFill>
                  <a:schemeClr val="tx1"/>
                </a:solidFill>
                <a:latin typeface="宋体" panose="02010600030101010101" pitchFamily="2" charset="-122"/>
                <a:ea typeface="宋体" panose="02010600030101010101" pitchFamily="2" charset="-122"/>
                <a:sym typeface="+mn-ea"/>
              </a:rPr>
              <a:t>/重复照应，使诗歌呈现出一派欢乐祥和的气氛。</a:t>
            </a:r>
            <a:endParaRPr lang="zh-CN" altLang="en-US" sz="2800" b="1" dirty="0">
              <a:solidFill>
                <a:schemeClr val="tx1"/>
              </a:solidFill>
              <a:latin typeface="宋体" panose="02010600030101010101" pitchFamily="2" charset="-122"/>
              <a:ea typeface="宋体" panose="02010600030101010101" pitchFamily="2" charset="-122"/>
              <a:sym typeface="+mn-ea"/>
            </a:endParaRPr>
          </a:p>
          <a:p>
            <a:pPr fontAlgn="auto">
              <a:lnSpc>
                <a:spcPct val="100000"/>
              </a:lnSpc>
              <a:buNone/>
            </a:pPr>
            <a:r>
              <a:rPr lang="en-US" altLang="zh-CN" sz="2800" b="1" dirty="0">
                <a:solidFill>
                  <a:schemeClr val="tx1"/>
                </a:solidFill>
                <a:latin typeface="宋体" panose="02010600030101010101" pitchFamily="2" charset="-122"/>
                <a:ea typeface="宋体" panose="02010600030101010101" pitchFamily="2" charset="-122"/>
                <a:sym typeface="+mn-ea"/>
              </a:rPr>
              <a: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Spring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sweet</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spring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is</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 year</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s pleasant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king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endParaRPr>
          </a:p>
          <a:p>
            <a:pPr fontAlgn="auto">
              <a:lnSpc>
                <a:spcPct val="100000"/>
              </a:lnSpc>
            </a:pP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Then blooms each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thing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then maids dance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in</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ring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endParaRPr>
          </a:p>
          <a:p>
            <a:pPr fontAlgn="auto">
              <a:lnSpc>
                <a:spcPct val="100000"/>
              </a:lnSpc>
            </a:pP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Cold doth not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sting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 pretty birds do </a:t>
            </a:r>
            <a:r>
              <a:rPr lang="zh-CN" altLang="en-US"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sing</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1" name="圆角矩形 60"/>
          <p:cNvSpPr/>
          <p:nvPr/>
        </p:nvSpPr>
        <p:spPr>
          <a:xfrm>
            <a:off x="476885" y="797560"/>
            <a:ext cx="10998835" cy="2165985"/>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头韵</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 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air </a:t>
            </a:r>
            <a:r>
              <a:rPr lang="en-US" altLang="zh-CN" sz="2800" dirty="0">
                <a:solidFill>
                  <a:srgbClr val="00B050"/>
                </a:solidFill>
                <a:latin typeface="Times New Roman" panose="02020603050405020304" charset="0"/>
                <a:ea typeface="宋体" panose="02010600030101010101" pitchFamily="2" charset="-122"/>
                <a:cs typeface="Times New Roman" panose="02020603050405020304" charset="0"/>
                <a:sym typeface="+mn-ea"/>
              </a:rPr>
              <a:t>b</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reeze </a:t>
            </a:r>
            <a:r>
              <a:rPr lang="en-US" altLang="zh-CN" sz="2800" dirty="0">
                <a:solidFill>
                  <a:srgbClr val="00B050"/>
                </a:solidFill>
                <a:latin typeface="Times New Roman" panose="02020603050405020304" charset="0"/>
                <a:ea typeface="宋体" panose="02010600030101010101" pitchFamily="2" charset="-122"/>
                <a:cs typeface="Times New Roman" panose="02020603050405020304" charset="0"/>
                <a:sym typeface="+mn-ea"/>
              </a:rPr>
              <a:t>b</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lew, the white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oam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lew;</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The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urrow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ollowed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ree,</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We were the </a:t>
            </a:r>
            <a:r>
              <a:rPr lang="en-US" altLang="zh-CN" sz="2800" dirty="0">
                <a:solidFill>
                  <a:srgbClr val="FF0000"/>
                </a:solidFill>
                <a:latin typeface="Times New Roman" panose="02020603050405020304" charset="0"/>
                <a:ea typeface="宋体" panose="02010600030101010101" pitchFamily="2" charset="-122"/>
                <a:cs typeface="Times New Roman" panose="02020603050405020304" charset="0"/>
                <a:sym typeface="+mn-ea"/>
              </a:rPr>
              <a:t>f</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irst that ever </a:t>
            </a:r>
            <a:r>
              <a:rPr lang="en-US" altLang="zh-CN" sz="2800" dirty="0">
                <a:solidFill>
                  <a:srgbClr val="00B050"/>
                </a:solidFill>
                <a:latin typeface="Times New Roman" panose="02020603050405020304" charset="0"/>
                <a:ea typeface="宋体" panose="02010600030101010101" pitchFamily="2" charset="-122"/>
                <a:cs typeface="Times New Roman" panose="02020603050405020304" charset="0"/>
                <a:sym typeface="+mn-ea"/>
              </a:rPr>
              <a:t>b</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urst into that </a:t>
            </a:r>
            <a:r>
              <a:rPr lang="en-US" altLang="zh-CN" sz="2800" dirty="0">
                <a:solidFill>
                  <a:srgbClr val="C00000"/>
                </a:solidFill>
                <a:latin typeface="Times New Roman" panose="02020603050405020304" charset="0"/>
                <a:ea typeface="宋体" panose="02010600030101010101" pitchFamily="2" charset="-122"/>
                <a:cs typeface="Times New Roman" panose="02020603050405020304" charset="0"/>
                <a:sym typeface="+mn-ea"/>
              </a:rPr>
              <a:t>s</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ilent </a:t>
            </a:r>
            <a:r>
              <a:rPr lang="en-US" altLang="zh-CN" sz="2800" dirty="0">
                <a:gradFill>
                  <a:gsLst>
                    <a:gs pos="0">
                      <a:srgbClr val="E30000"/>
                    </a:gs>
                    <a:gs pos="100000">
                      <a:srgbClr val="760303"/>
                    </a:gs>
                  </a:gsLst>
                  <a:lin scaled="0"/>
                </a:gradFill>
                <a:latin typeface="Times New Roman" panose="02020603050405020304" charset="0"/>
                <a:ea typeface="宋体" panose="02010600030101010101" pitchFamily="2" charset="-122"/>
                <a:cs typeface="Times New Roman" panose="02020603050405020304" charset="0"/>
                <a:sym typeface="+mn-ea"/>
              </a:rPr>
              <a:t>s</a:t>
            </a: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ea.</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fontAlgn="auto">
              <a:lnSpc>
                <a:spcPct val="100000"/>
              </a:lnSpc>
              <a:buNone/>
            </a:pPr>
            <a:r>
              <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rPr>
              <a:t>                           --- S. T. Colerigy: The Rime of teh Ancient Mariner</a:t>
            </a:r>
            <a:endParaRPr lang="en-US" altLang="zh-CN" sz="2800"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amond(in)">
                                      <p:cBhvr>
                                        <p:cTn id="15" dur="2000"/>
                                        <p:tgtEl>
                                          <p:spTgt spid="21"/>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amond(in)">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amond(in)">
                                      <p:cBhvr>
                                        <p:cTn id="23" dur="2000"/>
                                        <p:tgtEl>
                                          <p:spTgt spid="16"/>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amond(in)">
                                      <p:cBhvr>
                                        <p:cTn id="31" dur="2000"/>
                                        <p:tgtEl>
                                          <p:spTgt spid="17"/>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amond(in)">
                                      <p:cBhvr>
                                        <p:cTn id="39" dur="2000"/>
                                        <p:tgtEl>
                                          <p:spTgt spid="23"/>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amond(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amond(in)">
                                      <p:cBhvr>
                                        <p:cTn id="47" dur="2000"/>
                                        <p:tgtEl>
                                          <p:spTgt spid="22"/>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amond(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amond(in)">
                                      <p:cBhvr>
                                        <p:cTn id="55" dur="2000"/>
                                        <p:tgtEl>
                                          <p:spTgt spid="24"/>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amond(in)">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diamond(in)">
                                      <p:cBhvr>
                                        <p:cTn id="63" dur="2000"/>
                                        <p:tgtEl>
                                          <p:spTgt spid="11"/>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amond(in)">
                                      <p:cBhvr>
                                        <p:cTn id="66" dur="2000"/>
                                        <p:tgtEl>
                                          <p:spTgt spid="12"/>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diamond(in)">
                                      <p:cBhvr>
                                        <p:cTn id="69" dur="2000"/>
                                        <p:tgtEl>
                                          <p:spTgt spid="25"/>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diamond(in)">
                                      <p:cBhvr>
                                        <p:cTn id="72" dur="2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diamond(in)">
                                      <p:cBhvr>
                                        <p:cTn id="77" dur="20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amond(in)">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diamond(in)">
                                      <p:cBhvr>
                                        <p:cTn id="87" dur="20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8" presetClass="entr" presetSubtype="16"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diamond(in)">
                                      <p:cBhvr>
                                        <p:cTn id="92" dur="2000"/>
                                        <p:tgtEl>
                                          <p:spTgt spid="29"/>
                                        </p:tgtEl>
                                      </p:cBhvr>
                                    </p:animEffect>
                                  </p:childTnLst>
                                </p:cTn>
                              </p:par>
                              <p:par>
                                <p:cTn id="93" presetID="8" presetClass="entr" presetSubtype="16"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diamond(in)">
                                      <p:cBhvr>
                                        <p:cTn id="95" dur="20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diamond(in)">
                                      <p:cBhvr>
                                        <p:cTn id="100" dur="2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8" presetClass="entr" presetSubtype="16"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diamond(in)">
                                      <p:cBhvr>
                                        <p:cTn id="105" dur="2000"/>
                                        <p:tgtEl>
                                          <p:spTgt spid="33"/>
                                        </p:tgtEl>
                                      </p:cBhvr>
                                    </p:animEffect>
                                  </p:childTnLst>
                                </p:cTn>
                              </p:par>
                              <p:par>
                                <p:cTn id="106" presetID="8" presetClass="entr" presetSubtype="16" fill="hold" grpId="0"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diamond(in)">
                                      <p:cBhvr>
                                        <p:cTn id="108" dur="20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8" presetClass="entr" presetSubtype="16"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diamond(in)">
                                      <p:cBhvr>
                                        <p:cTn id="113" dur="20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8" presetClass="entr" presetSubtype="16" fill="hold" grpId="0" nodeType="click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diamond(in)">
                                      <p:cBhvr>
                                        <p:cTn id="118" dur="2000"/>
                                        <p:tgtEl>
                                          <p:spTgt spid="46"/>
                                        </p:tgtEl>
                                      </p:cBhvr>
                                    </p:animEffect>
                                  </p:childTnLst>
                                </p:cTn>
                              </p:par>
                              <p:par>
                                <p:cTn id="119" presetID="8" presetClass="entr" presetSubtype="16"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diamond(in)">
                                      <p:cBhvr>
                                        <p:cTn id="121" dur="2000"/>
                                        <p:tgtEl>
                                          <p:spTgt spid="43"/>
                                        </p:tgtEl>
                                      </p:cBhvr>
                                    </p:animEffect>
                                  </p:childTnLst>
                                </p:cTn>
                              </p:par>
                              <p:par>
                                <p:cTn id="122" presetID="8" presetClass="entr" presetSubtype="16"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diamond(in)">
                                      <p:cBhvr>
                                        <p:cTn id="124" dur="2000"/>
                                        <p:tgtEl>
                                          <p:spTgt spid="47"/>
                                        </p:tgtEl>
                                      </p:cBhvr>
                                    </p:animEffect>
                                  </p:childTnLst>
                                </p:cTn>
                              </p:par>
                            </p:childTnLst>
                          </p:cTn>
                        </p:par>
                      </p:childTnLst>
                    </p:cTn>
                  </p:par>
                  <p:par>
                    <p:cTn id="125" fill="hold">
                      <p:stCondLst>
                        <p:cond delay="indefinite"/>
                      </p:stCondLst>
                      <p:childTnLst>
                        <p:par>
                          <p:cTn id="126" fill="hold">
                            <p:stCondLst>
                              <p:cond delay="0"/>
                            </p:stCondLst>
                            <p:childTnLst>
                              <p:par>
                                <p:cTn id="127" presetID="8" presetClass="entr" presetSubtype="16" fill="hold" grpId="0" nodeType="click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diamond(in)">
                                      <p:cBhvr>
                                        <p:cTn id="129" dur="2000"/>
                                        <p:tgtEl>
                                          <p:spTgt spid="35"/>
                                        </p:tgtEl>
                                      </p:cBhvr>
                                    </p:animEffect>
                                  </p:childTnLst>
                                </p:cTn>
                              </p:par>
                            </p:childTnLst>
                          </p:cTn>
                        </p:par>
                      </p:childTnLst>
                    </p:cTn>
                  </p:par>
                  <p:par>
                    <p:cTn id="130" fill="hold">
                      <p:stCondLst>
                        <p:cond delay="indefinite"/>
                      </p:stCondLst>
                      <p:childTnLst>
                        <p:par>
                          <p:cTn id="131" fill="hold">
                            <p:stCondLst>
                              <p:cond delay="0"/>
                            </p:stCondLst>
                            <p:childTnLst>
                              <p:par>
                                <p:cTn id="132" presetID="8" presetClass="entr" presetSubtype="16"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diamond(in)">
                                      <p:cBhvr>
                                        <p:cTn id="134" dur="20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8" presetClass="entr" presetSubtype="16"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diamond(in)">
                                      <p:cBhvr>
                                        <p:cTn id="139" dur="2000"/>
                                        <p:tgtEl>
                                          <p:spTgt spid="45"/>
                                        </p:tgtEl>
                                      </p:cBhvr>
                                    </p:animEffect>
                                  </p:childTnLst>
                                </p:cTn>
                              </p:par>
                            </p:childTnLst>
                          </p:cTn>
                        </p:par>
                      </p:childTnLst>
                    </p:cTn>
                  </p:par>
                  <p:par>
                    <p:cTn id="140" fill="hold">
                      <p:stCondLst>
                        <p:cond delay="indefinite"/>
                      </p:stCondLst>
                      <p:childTnLst>
                        <p:par>
                          <p:cTn id="141" fill="hold">
                            <p:stCondLst>
                              <p:cond delay="0"/>
                            </p:stCondLst>
                            <p:childTnLst>
                              <p:par>
                                <p:cTn id="142" presetID="8" presetClass="entr" presetSubtype="16" fill="hold" grpId="0" nodeType="clickEffect">
                                  <p:stCondLst>
                                    <p:cond delay="0"/>
                                  </p:stCondLst>
                                  <p:childTnLst>
                                    <p:set>
                                      <p:cBhvr>
                                        <p:cTn id="143" dur="1" fill="hold">
                                          <p:stCondLst>
                                            <p:cond delay="0"/>
                                          </p:stCondLst>
                                        </p:cTn>
                                        <p:tgtEl>
                                          <p:spTgt spid="58"/>
                                        </p:tgtEl>
                                        <p:attrNameLst>
                                          <p:attrName>style.visibility</p:attrName>
                                        </p:attrNameLst>
                                      </p:cBhvr>
                                      <p:to>
                                        <p:strVal val="visible"/>
                                      </p:to>
                                    </p:set>
                                    <p:animEffect transition="in" filter="diamond(in)">
                                      <p:cBhvr>
                                        <p:cTn id="144" dur="2000"/>
                                        <p:tgtEl>
                                          <p:spTgt spid="58"/>
                                        </p:tgtEl>
                                      </p:cBhvr>
                                    </p:animEffect>
                                  </p:childTnLst>
                                </p:cTn>
                              </p:par>
                              <p:par>
                                <p:cTn id="145" presetID="8" presetClass="entr" presetSubtype="16" fill="hold" grpId="0"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diamond(in)">
                                      <p:cBhvr>
                                        <p:cTn id="147" dur="2000"/>
                                        <p:tgtEl>
                                          <p:spTgt spid="51"/>
                                        </p:tgtEl>
                                      </p:cBhvr>
                                    </p:animEffect>
                                  </p:childTnLst>
                                </p:cTn>
                              </p:par>
                            </p:childTnLst>
                          </p:cTn>
                        </p:par>
                      </p:childTnLst>
                    </p:cTn>
                  </p:par>
                  <p:par>
                    <p:cTn id="148" fill="hold">
                      <p:stCondLst>
                        <p:cond delay="indefinite"/>
                      </p:stCondLst>
                      <p:childTnLst>
                        <p:par>
                          <p:cTn id="149" fill="hold">
                            <p:stCondLst>
                              <p:cond delay="0"/>
                            </p:stCondLst>
                            <p:childTnLst>
                              <p:par>
                                <p:cTn id="150" presetID="8" presetClass="entr" presetSubtype="16" fill="hold" grpId="0" nodeType="click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diamond(in)">
                                      <p:cBhvr>
                                        <p:cTn id="152" dur="2000"/>
                                        <p:tgtEl>
                                          <p:spTgt spid="36"/>
                                        </p:tgtEl>
                                      </p:cBhvr>
                                    </p:animEffect>
                                  </p:childTnLst>
                                </p:cTn>
                              </p:par>
                            </p:childTnLst>
                          </p:cTn>
                        </p:par>
                      </p:childTnLst>
                    </p:cTn>
                  </p:par>
                  <p:par>
                    <p:cTn id="153" fill="hold">
                      <p:stCondLst>
                        <p:cond delay="indefinite"/>
                      </p:stCondLst>
                      <p:childTnLst>
                        <p:par>
                          <p:cTn id="154" fill="hold">
                            <p:stCondLst>
                              <p:cond delay="0"/>
                            </p:stCondLst>
                            <p:childTnLst>
                              <p:par>
                                <p:cTn id="155" presetID="8" presetClass="entr" presetSubtype="16" fill="hold" grpId="0" nodeType="clickEffect">
                                  <p:stCondLst>
                                    <p:cond delay="0"/>
                                  </p:stCondLst>
                                  <p:childTnLst>
                                    <p:set>
                                      <p:cBhvr>
                                        <p:cTn id="156" dur="1" fill="hold">
                                          <p:stCondLst>
                                            <p:cond delay="0"/>
                                          </p:stCondLst>
                                        </p:cTn>
                                        <p:tgtEl>
                                          <p:spTgt spid="59"/>
                                        </p:tgtEl>
                                        <p:attrNameLst>
                                          <p:attrName>style.visibility</p:attrName>
                                        </p:attrNameLst>
                                      </p:cBhvr>
                                      <p:to>
                                        <p:strVal val="visible"/>
                                      </p:to>
                                    </p:set>
                                    <p:animEffect transition="in" filter="diamond(in)">
                                      <p:cBhvr>
                                        <p:cTn id="157" dur="2000"/>
                                        <p:tgtEl>
                                          <p:spTgt spid="59"/>
                                        </p:tgtEl>
                                      </p:cBhvr>
                                    </p:animEffect>
                                  </p:childTnLst>
                                </p:cTn>
                              </p:par>
                            </p:childTnLst>
                          </p:cTn>
                        </p:par>
                      </p:childTnLst>
                    </p:cTn>
                  </p:par>
                  <p:par>
                    <p:cTn id="158" fill="hold">
                      <p:stCondLst>
                        <p:cond delay="indefinite"/>
                      </p:stCondLst>
                      <p:childTnLst>
                        <p:par>
                          <p:cTn id="159" fill="hold">
                            <p:stCondLst>
                              <p:cond delay="0"/>
                            </p:stCondLst>
                            <p:childTnLst>
                              <p:par>
                                <p:cTn id="160" presetID="8" presetClass="entr" presetSubtype="16" fill="hold" grpId="0" nodeType="click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diamond(in)">
                                      <p:cBhvr>
                                        <p:cTn id="162" dur="2000"/>
                                        <p:tgtEl>
                                          <p:spTgt spid="37"/>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ntr" presetSubtype="16" fill="hold" grpId="0" nodeType="clickEffect">
                                  <p:stCondLst>
                                    <p:cond delay="0"/>
                                  </p:stCondLst>
                                  <p:childTnLst>
                                    <p:set>
                                      <p:cBhvr>
                                        <p:cTn id="166" dur="1" fill="hold">
                                          <p:stCondLst>
                                            <p:cond delay="0"/>
                                          </p:stCondLst>
                                        </p:cTn>
                                        <p:tgtEl>
                                          <p:spTgt spid="60"/>
                                        </p:tgtEl>
                                        <p:attrNameLst>
                                          <p:attrName>style.visibility</p:attrName>
                                        </p:attrNameLst>
                                      </p:cBhvr>
                                      <p:to>
                                        <p:strVal val="visible"/>
                                      </p:to>
                                    </p:set>
                                    <p:animEffect transition="in" filter="diamond(in)">
                                      <p:cBhvr>
                                        <p:cTn id="167" dur="2000"/>
                                        <p:tgtEl>
                                          <p:spTgt spid="60"/>
                                        </p:tgtEl>
                                      </p:cBhvr>
                                    </p:animEffect>
                                  </p:childTnLst>
                                </p:cTn>
                              </p:par>
                            </p:childTnLst>
                          </p:cTn>
                        </p:par>
                      </p:childTnLst>
                    </p:cTn>
                  </p:par>
                  <p:par>
                    <p:cTn id="168" fill="hold">
                      <p:stCondLst>
                        <p:cond delay="indefinite"/>
                      </p:stCondLst>
                      <p:childTnLst>
                        <p:par>
                          <p:cTn id="169" fill="hold">
                            <p:stCondLst>
                              <p:cond delay="0"/>
                            </p:stCondLst>
                            <p:childTnLst>
                              <p:par>
                                <p:cTn id="170" presetID="8" presetClass="entr" presetSubtype="16" fill="hold" grpId="0" nodeType="clickEffect">
                                  <p:stCondLst>
                                    <p:cond delay="0"/>
                                  </p:stCondLst>
                                  <p:childTnLst>
                                    <p:set>
                                      <p:cBhvr>
                                        <p:cTn id="171" dur="1" fill="hold">
                                          <p:stCondLst>
                                            <p:cond delay="0"/>
                                          </p:stCondLst>
                                        </p:cTn>
                                        <p:tgtEl>
                                          <p:spTgt spid="44"/>
                                        </p:tgtEl>
                                        <p:attrNameLst>
                                          <p:attrName>style.visibility</p:attrName>
                                        </p:attrNameLst>
                                      </p:cBhvr>
                                      <p:to>
                                        <p:strVal val="visible"/>
                                      </p:to>
                                    </p:set>
                                    <p:animEffect transition="in" filter="diamond(in)">
                                      <p:cBhvr>
                                        <p:cTn id="172" dur="2000"/>
                                        <p:tgtEl>
                                          <p:spTgt spid="44"/>
                                        </p:tgtEl>
                                      </p:cBhvr>
                                    </p:animEffect>
                                  </p:childTnLst>
                                </p:cTn>
                              </p:par>
                            </p:childTnLst>
                          </p:cTn>
                        </p:par>
                      </p:childTnLst>
                    </p:cTn>
                  </p:par>
                  <p:par>
                    <p:cTn id="173" fill="hold">
                      <p:stCondLst>
                        <p:cond delay="indefinite"/>
                      </p:stCondLst>
                      <p:childTnLst>
                        <p:par>
                          <p:cTn id="174" fill="hold">
                            <p:stCondLst>
                              <p:cond delay="0"/>
                            </p:stCondLst>
                            <p:childTnLst>
                              <p:par>
                                <p:cTn id="175" presetID="8" presetClass="entr" presetSubtype="16" fill="hold" grpId="0" nodeType="clickEffect">
                                  <p:stCondLst>
                                    <p:cond delay="0"/>
                                  </p:stCondLst>
                                  <p:childTnLst>
                                    <p:set>
                                      <p:cBhvr>
                                        <p:cTn id="176" dur="1" fill="hold">
                                          <p:stCondLst>
                                            <p:cond delay="0"/>
                                          </p:stCondLst>
                                        </p:cTn>
                                        <p:tgtEl>
                                          <p:spTgt spid="61"/>
                                        </p:tgtEl>
                                        <p:attrNameLst>
                                          <p:attrName>style.visibility</p:attrName>
                                        </p:attrNameLst>
                                      </p:cBhvr>
                                      <p:to>
                                        <p:strVal val="visible"/>
                                      </p:to>
                                    </p:set>
                                    <p:animEffect transition="in" filter="diamond(in)">
                                      <p:cBhvr>
                                        <p:cTn id="17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ldLvl="0" animBg="1"/>
      <p:bldP spid="9" grpId="1"/>
      <p:bldP spid="8" grpId="1" animBg="1"/>
      <p:bldP spid="21" grpId="0"/>
      <p:bldP spid="18" grpId="0" bldLvl="0" animBg="1"/>
      <p:bldP spid="21" grpId="1"/>
      <p:bldP spid="18" grpId="1" animBg="1"/>
      <p:bldP spid="16" grpId="0"/>
      <p:bldP spid="13" grpId="0" bldLvl="0" animBg="1"/>
      <p:bldP spid="16" grpId="1"/>
      <p:bldP spid="13" grpId="1" animBg="1"/>
      <p:bldP spid="17" grpId="0"/>
      <p:bldP spid="14" grpId="0" bldLvl="0" animBg="1"/>
      <p:bldP spid="17" grpId="1"/>
      <p:bldP spid="14" grpId="1" animBg="1"/>
      <p:bldP spid="23" grpId="0"/>
      <p:bldP spid="19" grpId="0" bldLvl="0" animBg="1"/>
      <p:bldP spid="23" grpId="1"/>
      <p:bldP spid="19" grpId="1" animBg="1"/>
      <p:bldP spid="22" grpId="0"/>
      <p:bldP spid="20" grpId="0" bldLvl="0" animBg="1"/>
      <p:bldP spid="22" grpId="1"/>
      <p:bldP spid="20" grpId="1" animBg="1"/>
      <p:bldP spid="24" grpId="0"/>
      <p:bldP spid="10" grpId="0" bldLvl="0" animBg="1"/>
      <p:bldP spid="24" grpId="1"/>
      <p:bldP spid="10" grpId="1" animBg="1"/>
      <p:bldP spid="11" grpId="0" bldLvl="0" animBg="1"/>
      <p:bldP spid="12" grpId="0"/>
      <p:bldP spid="25" grpId="0"/>
      <p:bldP spid="11" grpId="1" animBg="1"/>
      <p:bldP spid="12" grpId="1"/>
      <p:bldP spid="25" grpId="1"/>
      <p:bldP spid="15" grpId="0"/>
      <p:bldP spid="15" grpId="1"/>
      <p:bldP spid="26" grpId="0"/>
      <p:bldP spid="26" grpId="1"/>
      <p:bldP spid="28" grpId="0"/>
      <p:bldP spid="28" grpId="1"/>
      <p:bldP spid="27" grpId="0"/>
      <p:bldP spid="27" grpId="1"/>
      <p:bldP spid="29" grpId="0" bldLvl="0" animBg="1"/>
      <p:bldP spid="30" grpId="0"/>
      <p:bldP spid="29" grpId="1" animBg="1"/>
      <p:bldP spid="30" grpId="1"/>
      <p:bldP spid="31" grpId="0"/>
      <p:bldP spid="31" grpId="1"/>
      <p:bldP spid="33" grpId="0" bldLvl="0" animBg="1"/>
      <p:bldP spid="33" grpId="1" animBg="1"/>
      <p:bldP spid="32" grpId="0"/>
      <p:bldP spid="32" grpId="1"/>
      <p:bldP spid="34" grpId="0"/>
      <p:bldP spid="34" grpId="1"/>
      <p:bldP spid="35" grpId="0"/>
      <p:bldP spid="35" grpId="1"/>
      <p:bldP spid="36" grpId="0"/>
      <p:bldP spid="36" grpId="1"/>
      <p:bldP spid="37" grpId="0"/>
      <p:bldP spid="37" grpId="1"/>
      <p:bldP spid="44" grpId="0"/>
      <p:bldP spid="44" grpId="1"/>
      <p:bldP spid="45" grpId="0"/>
      <p:bldP spid="45" grpId="1"/>
      <p:bldP spid="46" grpId="0"/>
      <p:bldP spid="43" grpId="0" animBg="1"/>
      <p:bldP spid="47" grpId="0"/>
      <p:bldP spid="46" grpId="1"/>
      <p:bldP spid="43" grpId="1" animBg="1"/>
      <p:bldP spid="47" grpId="1"/>
      <p:bldP spid="49" grpId="0" bldLvl="0" animBg="1"/>
      <p:bldP spid="49" grpId="1" animBg="1"/>
      <p:bldP spid="58" grpId="0"/>
      <p:bldP spid="51" grpId="0" animBg="1"/>
      <p:bldP spid="58" grpId="1"/>
      <p:bldP spid="51" grpId="1" animBg="1"/>
      <p:bldP spid="59" grpId="0" bldLvl="0" animBg="1"/>
      <p:bldP spid="59" grpId="1" animBg="1"/>
      <p:bldP spid="60" grpId="0" bldLvl="0" animBg="1"/>
      <p:bldP spid="60" grpId="1" animBg="1"/>
      <p:bldP spid="61" grpId="0" bldLvl="0" animBg="1"/>
      <p:bldP spid="6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59" y="-230506"/>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文本框 6"/>
          <p:cNvSpPr txBox="1"/>
          <p:nvPr/>
        </p:nvSpPr>
        <p:spPr>
          <a:xfrm>
            <a:off x="434975" y="228600"/>
            <a:ext cx="4563110"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Pre-reading       Guess a riddle </a:t>
            </a:r>
            <a:endParaRPr lang="en-US" altLang="zh-CN" sz="2800">
              <a:latin typeface="Times New Roman" panose="02020603050405020304" charset="0"/>
              <a:cs typeface="Times New Roman" panose="02020603050405020304" charset="0"/>
              <a:sym typeface="+mn-ea"/>
            </a:endParaRPr>
          </a:p>
        </p:txBody>
      </p:sp>
      <p:sp>
        <p:nvSpPr>
          <p:cNvPr id="5126" name="Text Box 6"/>
          <p:cNvSpPr txBox="1">
            <a:spLocks noChangeArrowheads="1"/>
          </p:cNvSpPr>
          <p:nvPr/>
        </p:nvSpPr>
        <p:spPr bwMode="auto">
          <a:xfrm>
            <a:off x="706120" y="1368743"/>
            <a:ext cx="360045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800">
                <a:latin typeface="Times New Roman" panose="02020603050405020304" charset="0"/>
                <a:cs typeface="Times New Roman" panose="02020603050405020304" charset="0"/>
              </a:rPr>
              <a:t>It has no shape. </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It has no colour.</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It has no smell, </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And you cannot catch it.</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You can hear it, </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But you cannot see it.</a:t>
            </a:r>
            <a:endParaRPr lang="en-US" altLang="zh-CN" sz="2800">
              <a:latin typeface="Times New Roman" panose="02020603050405020304" charset="0"/>
              <a:cs typeface="Times New Roman" panose="02020603050405020304" charset="0"/>
            </a:endParaRPr>
          </a:p>
          <a:p>
            <a:pPr algn="ctr">
              <a:spcBef>
                <a:spcPct val="50000"/>
              </a:spcBef>
            </a:pPr>
            <a:r>
              <a:rPr lang="en-US" altLang="zh-CN" sz="2800">
                <a:latin typeface="Times New Roman" panose="02020603050405020304" charset="0"/>
                <a:cs typeface="Times New Roman" panose="02020603050405020304" charset="0"/>
              </a:rPr>
              <a:t>What is it?</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5552440" y="1002665"/>
            <a:ext cx="1621155" cy="706755"/>
          </a:xfrm>
          <a:prstGeom prst="rect">
            <a:avLst/>
          </a:prstGeom>
          <a:noFill/>
        </p:spPr>
        <p:txBody>
          <a:bodyPr wrap="square" rtlCol="0">
            <a:spAutoFit/>
          </a:bodyPr>
          <a:p>
            <a:pPr algn="ctr"/>
            <a:r>
              <a:rPr lang="en-US" altLang="zh-CN" sz="4000" b="1">
                <a:solidFill>
                  <a:srgbClr val="FF0000"/>
                </a:solidFill>
                <a:latin typeface="Times New Roman" panose="02020603050405020304" charset="0"/>
                <a:cs typeface="Times New Roman" panose="02020603050405020304" charset="0"/>
                <a:sym typeface="+mn-ea"/>
              </a:rPr>
              <a:t>wind</a:t>
            </a:r>
            <a:endParaRPr lang="en-US" altLang="zh-CN" sz="4000" b="1">
              <a:solidFill>
                <a:srgbClr val="FF0000"/>
              </a:solidFill>
              <a:latin typeface="Times New Roman" panose="02020603050405020304" charset="0"/>
              <a:cs typeface="Times New Roman" panose="02020603050405020304" charset="0"/>
              <a:sym typeface="+mn-ea"/>
            </a:endParaRPr>
          </a:p>
        </p:txBody>
      </p:sp>
      <p:grpSp>
        <p:nvGrpSpPr>
          <p:cNvPr id="3" name="组合 2"/>
          <p:cNvGrpSpPr/>
          <p:nvPr/>
        </p:nvGrpSpPr>
        <p:grpSpPr>
          <a:xfrm>
            <a:off x="4572635" y="358775"/>
            <a:ext cx="7503160" cy="6259830"/>
            <a:chOff x="8009" y="957"/>
            <a:chExt cx="11008" cy="9466"/>
          </a:xfrm>
        </p:grpSpPr>
        <p:pic>
          <p:nvPicPr>
            <p:cNvPr id="11" name="图片 10" descr="风1"/>
            <p:cNvPicPr>
              <a:picLocks noChangeAspect="1"/>
            </p:cNvPicPr>
            <p:nvPr/>
          </p:nvPicPr>
          <p:blipFill>
            <a:blip r:embed="rId4"/>
            <a:stretch>
              <a:fillRect/>
            </a:stretch>
          </p:blipFill>
          <p:spPr>
            <a:xfrm flipH="1">
              <a:off x="10021" y="957"/>
              <a:ext cx="8996" cy="9466"/>
            </a:xfrm>
            <a:prstGeom prst="rect">
              <a:avLst/>
            </a:prstGeom>
          </p:spPr>
        </p:pic>
        <p:pic>
          <p:nvPicPr>
            <p:cNvPr id="2" name="图片 1" descr="风吹女孩"/>
            <p:cNvPicPr>
              <a:picLocks noChangeAspect="1"/>
            </p:cNvPicPr>
            <p:nvPr/>
          </p:nvPicPr>
          <p:blipFill>
            <a:blip r:embed="rId5"/>
            <a:stretch>
              <a:fillRect/>
            </a:stretch>
          </p:blipFill>
          <p:spPr>
            <a:xfrm>
              <a:off x="8009" y="3625"/>
              <a:ext cx="6780" cy="5460"/>
            </a:xfrm>
            <a:prstGeom prst="rect">
              <a:avLst/>
            </a:prstGeom>
          </p:spPr>
        </p:pic>
      </p:grpSp>
      <p:sp>
        <p:nvSpPr>
          <p:cNvPr id="13" name="文本框 12"/>
          <p:cNvSpPr txBox="1"/>
          <p:nvPr/>
        </p:nvSpPr>
        <p:spPr>
          <a:xfrm>
            <a:off x="434975" y="228600"/>
            <a:ext cx="6918960" cy="521970"/>
          </a:xfrm>
          <a:prstGeom prst="rect">
            <a:avLst/>
          </a:prstGeom>
          <a:gradFill>
            <a:gsLst>
              <a:gs pos="19000">
                <a:srgbClr val="FFB9B9"/>
              </a:gs>
              <a:gs pos="64000">
                <a:srgbClr val="FF8F8E"/>
              </a:gs>
              <a:gs pos="44000">
                <a:srgbClr val="FE9E9F"/>
              </a:gs>
              <a:gs pos="84000">
                <a:srgbClr val="FF7373"/>
              </a:gs>
            </a:gsLst>
            <a:lin scaled="1"/>
          </a:gradFill>
          <a:ln w="28575">
            <a:solidFill>
              <a:srgbClr val="FFC000"/>
            </a:solidFill>
          </a:ln>
        </p:spPr>
        <p:txBody>
          <a:bodyPr vert="horz" wrap="square" numCol="1" spcCol="0" rtlCol="0" fromWordArt="0" anchor="t" anchorCtr="0" forceAA="0" compatLnSpc="0">
            <a:spAutoFit/>
          </a:bodyPr>
          <a:p>
            <a:pPr lvl="0" algn="ctr">
              <a:buClrTx/>
              <a:buSzTx/>
              <a:buFontTx/>
            </a:pPr>
            <a:r>
              <a:rPr lang="en-US" altLang="zh-CN" sz="2800">
                <a:latin typeface="Times New Roman" panose="02020603050405020304" charset="0"/>
                <a:cs typeface="Times New Roman" panose="02020603050405020304" charset="0"/>
                <a:sym typeface="+mn-ea"/>
              </a:rPr>
              <a:t>Let’s enjoy a poem: WIND ON THE HILL   </a:t>
            </a:r>
            <a:endParaRPr lang="en-US" altLang="zh-CN" sz="2800">
              <a:latin typeface="Times New Roman" panose="02020603050405020304" charset="0"/>
              <a:cs typeface="Times New Roman" panose="02020603050405020304" charset="0"/>
              <a:sym typeface="+mn-ea"/>
            </a:endParaRPr>
          </a:p>
        </p:txBody>
      </p:sp>
      <p:sp>
        <p:nvSpPr>
          <p:cNvPr id="14" name="圆角矩形 13"/>
          <p:cNvSpPr/>
          <p:nvPr/>
        </p:nvSpPr>
        <p:spPr>
          <a:xfrm>
            <a:off x="434975" y="975360"/>
            <a:ext cx="9034145" cy="5643245"/>
          </a:xfrm>
          <a:prstGeom prst="round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06120" y="1097280"/>
            <a:ext cx="4184650" cy="526224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sym typeface="+mn-ea"/>
              </a:rPr>
              <a:t>No one can tell me,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Nobody knows,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Where the wind comes from,</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Where the wind goes.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It's flying from somewhere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As fast as it can,</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I couldn't keep up with it,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Not if I ran.</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But if I stopped holding</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The string of my kite,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It would blow with the wind</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For a day and a night.</a:t>
            </a:r>
            <a:endParaRPr lang="zh-CN" altLang="en-US" sz="2400">
              <a:latin typeface="Times New Roman" panose="02020603050405020304" charset="0"/>
              <a:cs typeface="Times New Roman" panose="02020603050405020304" charset="0"/>
            </a:endParaRPr>
          </a:p>
        </p:txBody>
      </p:sp>
      <p:sp>
        <p:nvSpPr>
          <p:cNvPr id="16" name="文本框 15"/>
          <p:cNvSpPr txBox="1"/>
          <p:nvPr/>
        </p:nvSpPr>
        <p:spPr>
          <a:xfrm>
            <a:off x="4790440" y="1097280"/>
            <a:ext cx="4319270" cy="3415030"/>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sym typeface="+mn-ea"/>
              </a:rPr>
              <a:t>And then when I found it,</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Wherever it blew,</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I should know that the wind</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Had been going there too.</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So then I could tell them</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Where the wind goes…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But where the wind comes from</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Nobody knows.</a:t>
            </a:r>
            <a:endParaRPr lang="zh-CN" altLang="en-US" sz="2400">
              <a:latin typeface="Times New Roman" panose="02020603050405020304" charset="0"/>
              <a:cs typeface="Times New Roman" panose="02020603050405020304" charset="0"/>
            </a:endParaRPr>
          </a:p>
        </p:txBody>
      </p:sp>
      <p:pic>
        <p:nvPicPr>
          <p:cNvPr id="17" name="图片 16" descr="风吹"/>
          <p:cNvPicPr>
            <a:picLocks noChangeAspect="1"/>
          </p:cNvPicPr>
          <p:nvPr/>
        </p:nvPicPr>
        <p:blipFill>
          <a:blip r:embed="rId6"/>
          <a:stretch>
            <a:fillRect/>
          </a:stretch>
        </p:blipFill>
        <p:spPr>
          <a:xfrm flipH="1">
            <a:off x="5961380" y="4512310"/>
            <a:ext cx="3507740" cy="2052955"/>
          </a:xfrm>
          <a:prstGeom prst="rect">
            <a:avLst/>
          </a:prstGeom>
        </p:spPr>
      </p:pic>
      <p:pic>
        <p:nvPicPr>
          <p:cNvPr id="19" name="Wind on the hill">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8599805" y="92075"/>
            <a:ext cx="820420" cy="795655"/>
          </a:xfrm>
          <a:prstGeom prst="rect">
            <a:avLst/>
          </a:prstGeom>
          <a:solidFill>
            <a:srgbClr val="00B0F0"/>
          </a:solidFill>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900" decel="100000" fill="hold"/>
                                        <p:tgtEl>
                                          <p:spTgt spid="51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900" decel="100000" fill="hold"/>
                                        <p:tgtEl>
                                          <p:spTgt spid="1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900" decel="100000" fill="hold"/>
                                        <p:tgtEl>
                                          <p:spTgt spid="1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900" decel="100000" fill="hold"/>
                                        <p:tgtEl>
                                          <p:spTgt spid="1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900" decel="100000" fill="hold"/>
                                        <p:tgtEl>
                                          <p:spTgt spid="1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amond(in)">
                                      <p:cBhvr>
                                        <p:cTn id="5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6" grpId="1"/>
      <p:bldP spid="9" grpId="0"/>
      <p:bldP spid="9" grpId="1"/>
      <p:bldP spid="13" grpId="0" bldLvl="0" animBg="1"/>
      <p:bldP spid="13" grpId="1" animBg="1"/>
      <p:bldP spid="14" grpId="0" animBg="1"/>
      <p:bldP spid="15" grpId="0"/>
      <p:bldP spid="16" grpId="0"/>
      <p:bldP spid="14" grpId="1" animBg="1"/>
      <p:bldP spid="15" grpId="1"/>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36195"/>
            <a:ext cx="12192000" cy="301625"/>
          </a:xfrm>
          <a:prstGeom prst="rect">
            <a:avLst/>
          </a:prstGeom>
        </p:spPr>
      </p:pic>
      <p:sp>
        <p:nvSpPr>
          <p:cNvPr id="7" name="文本框 6"/>
          <p:cNvSpPr txBox="1"/>
          <p:nvPr/>
        </p:nvSpPr>
        <p:spPr>
          <a:xfrm>
            <a:off x="434975" y="228600"/>
            <a:ext cx="3945255" cy="521970"/>
          </a:xfrm>
          <a:prstGeom prst="rect">
            <a:avLst/>
          </a:prstGeom>
          <a:no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Step2 While-teaching   </a:t>
            </a:r>
            <a:endParaRPr lang="en-US" altLang="zh-CN" sz="2800">
              <a:latin typeface="Times New Roman" panose="02020603050405020304" charset="0"/>
              <a:cs typeface="Times New Roman" panose="02020603050405020304" charset="0"/>
              <a:sym typeface="+mn-ea"/>
            </a:endParaRPr>
          </a:p>
        </p:txBody>
      </p:sp>
      <p:sp>
        <p:nvSpPr>
          <p:cNvPr id="2" name="文本框 1"/>
          <p:cNvSpPr txBox="1"/>
          <p:nvPr/>
        </p:nvSpPr>
        <p:spPr>
          <a:xfrm>
            <a:off x="434975" y="969645"/>
            <a:ext cx="4747895" cy="891540"/>
          </a:xfrm>
          <a:prstGeom prst="rect">
            <a:avLst/>
          </a:prstGeom>
          <a:noFill/>
        </p:spPr>
        <p:txBody>
          <a:bodyPr wrap="square" rtlCol="0">
            <a:spAutoFit/>
          </a:bodyPr>
          <a:p>
            <a:pPr algn="ctr"/>
            <a:r>
              <a:rPr lang="zh-CN" altLang="en-US" sz="2800" b="1">
                <a:latin typeface="Times New Roman" panose="02020603050405020304" charset="0"/>
                <a:cs typeface="Times New Roman" panose="02020603050405020304" charset="0"/>
              </a:rPr>
              <a:t>Wind On The Hill</a:t>
            </a:r>
            <a:endParaRPr lang="zh-CN" altLang="en-US" sz="2800" b="1">
              <a:latin typeface="Times New Roman" panose="02020603050405020304" charset="0"/>
              <a:cs typeface="Times New Roman" panose="02020603050405020304" charset="0"/>
            </a:endParaRPr>
          </a:p>
          <a:p>
            <a:pPr algn="ct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By A. A. Milne</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582295" y="2080260"/>
            <a:ext cx="4784725" cy="396938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No one can tell me,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Nobody knows,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Where the wind comes from,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Where the wind goes.</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It's flying from somewhere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As fast as it can,</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I couldn't keep up with it,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Not if I ran.</a:t>
            </a:r>
            <a:endParaRPr lang="zh-CN" altLang="en-US"/>
          </a:p>
        </p:txBody>
      </p:sp>
      <p:sp>
        <p:nvSpPr>
          <p:cNvPr id="8" name="文本框 7"/>
          <p:cNvSpPr txBox="1"/>
          <p:nvPr/>
        </p:nvSpPr>
        <p:spPr>
          <a:xfrm>
            <a:off x="5962015" y="362585"/>
            <a:ext cx="5016500" cy="6123940"/>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sym typeface="+mn-ea"/>
              </a:rPr>
              <a:t>But if I stopped holding</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The string of my kite,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It would blow with the wind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For a day and a night.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And then when I found it,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Wherever it blew,</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I should know that the wind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Had been going there too.</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So then I could tell them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Where the wind goes…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But where the wind comes from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Nobody knows.</a:t>
            </a:r>
            <a:endParaRPr lang="zh-CN" altLang="en-US" sz="2800">
              <a:latin typeface="Times New Roman" panose="02020603050405020304" charset="0"/>
              <a:cs typeface="Times New Roman" panose="02020603050405020304" charset="0"/>
            </a:endParaRPr>
          </a:p>
        </p:txBody>
      </p:sp>
      <p:sp>
        <p:nvSpPr>
          <p:cNvPr id="11" name="文本框 10"/>
          <p:cNvSpPr txBox="1"/>
          <p:nvPr/>
        </p:nvSpPr>
        <p:spPr>
          <a:xfrm>
            <a:off x="434975" y="228600"/>
            <a:ext cx="4747895" cy="521970"/>
          </a:xfrm>
          <a:prstGeom prst="rect">
            <a:avLst/>
          </a:prstGeom>
          <a:gradFill>
            <a:gsLst>
              <a:gs pos="0">
                <a:srgbClr val="FBFB11"/>
              </a:gs>
              <a:gs pos="100000">
                <a:srgbClr val="838309"/>
              </a:gs>
            </a:gsLst>
            <a:lin scaled="0"/>
          </a:gradFill>
          <a:ln w="38100">
            <a:gradFill>
              <a:gsLst>
                <a:gs pos="19000">
                  <a:srgbClr val="FFB9B9"/>
                </a:gs>
                <a:gs pos="64000">
                  <a:srgbClr val="FF8F8E"/>
                </a:gs>
                <a:gs pos="44000">
                  <a:srgbClr val="FE9E9F"/>
                </a:gs>
                <a:gs pos="84000">
                  <a:srgbClr val="FF7373"/>
                </a:gs>
              </a:gsLst>
              <a:lin ang="5400000" scaled="1"/>
            </a:gradFill>
            <a:prstDash val="sysDash"/>
          </a:ln>
        </p:spPr>
        <p:txBody>
          <a:bodyPr wrap="square" rtlCol="0">
            <a:spAutoFit/>
          </a:bodyPr>
          <a:p>
            <a:pPr algn="l"/>
            <a:r>
              <a:rPr lang="en-US" altLang="zh-CN" sz="2800">
                <a:latin typeface="Times New Roman" panose="02020603050405020304" charset="0"/>
                <a:cs typeface="Times New Roman" panose="02020603050405020304" charset="0"/>
                <a:sym typeface="+mn-ea"/>
              </a:rPr>
              <a:t>Activity2: Read and understand   </a:t>
            </a:r>
            <a:endParaRPr lang="en-US" altLang="zh-CN" sz="2800">
              <a:latin typeface="Times New Roman" panose="02020603050405020304" charset="0"/>
              <a:cs typeface="Times New Roman" panose="02020603050405020304" charset="0"/>
              <a:sym typeface="+mn-ea"/>
            </a:endParaRPr>
          </a:p>
        </p:txBody>
      </p:sp>
      <p:sp>
        <p:nvSpPr>
          <p:cNvPr id="12" name="圆角矩形 11"/>
          <p:cNvSpPr/>
          <p:nvPr/>
        </p:nvSpPr>
        <p:spPr>
          <a:xfrm>
            <a:off x="5774690" y="151765"/>
            <a:ext cx="4897120" cy="654494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099810" y="265430"/>
            <a:ext cx="4247515" cy="521970"/>
          </a:xfrm>
          <a:prstGeom prst="rect">
            <a:avLst/>
          </a:prstGeom>
          <a:noFill/>
        </p:spPr>
        <p:txBody>
          <a:bodyPr wrap="square" rtlCol="0">
            <a:spAutoFit/>
          </a:bodyPr>
          <a:p>
            <a:pPr algn="ctr"/>
            <a:r>
              <a:rPr lang="en-US" altLang="zh-CN" sz="2800">
                <a:latin typeface="Times New Roman" panose="02020603050405020304" charset="0"/>
                <a:cs typeface="Times New Roman" panose="02020603050405020304" charset="0"/>
              </a:rPr>
              <a:t>1. Translate the poem</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6583045" y="995680"/>
            <a:ext cx="3560445" cy="4892675"/>
          </a:xfrm>
          <a:prstGeom prst="rect">
            <a:avLst/>
          </a:prstGeom>
          <a:noFill/>
        </p:spPr>
        <p:txBody>
          <a:bodyPr wrap="square" rtlCol="0">
            <a:spAutoFit/>
          </a:bodyPr>
          <a:p>
            <a:r>
              <a:rPr lang="en-US" altLang="zh-CN" sz="3200" b="1">
                <a:latin typeface="宋体" panose="02010600030101010101" pitchFamily="2" charset="-122"/>
                <a:ea typeface="宋体" panose="02010600030101010101" pitchFamily="2" charset="-122"/>
              </a:rPr>
              <a:t>山上的风</a:t>
            </a:r>
            <a:endParaRPr lang="en-US" altLang="zh-CN" sz="3200" b="1">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     </a:t>
            </a:r>
            <a:r>
              <a:rPr lang="en-US" altLang="zh-CN" sz="2400">
                <a:latin typeface="宋体" panose="02010600030101010101" pitchFamily="2" charset="-122"/>
                <a:ea typeface="宋体" panose="02010600030101010101" pitchFamily="2" charset="-122"/>
                <a:cs typeface="宋体" panose="02010600030101010101" pitchFamily="2" charset="-122"/>
              </a:rPr>
              <a:t>---A.A.</a:t>
            </a:r>
            <a:r>
              <a:rPr lang="zh-CN" altLang="en-US" sz="2400">
                <a:latin typeface="宋体" panose="02010600030101010101" pitchFamily="2" charset="-122"/>
                <a:ea typeface="宋体" panose="02010600030101010101" pitchFamily="2" charset="-122"/>
                <a:cs typeface="宋体" panose="02010600030101010101" pitchFamily="2" charset="-122"/>
              </a:rPr>
              <a:t>米尔恩</a:t>
            </a:r>
            <a:endParaRPr lang="en-US" altLang="zh-CN" sz="2800">
              <a:latin typeface="宋体" panose="02010600030101010101" pitchFamily="2" charset="-122"/>
              <a:ea typeface="宋体" panose="02010600030101010101" pitchFamily="2" charset="-122"/>
            </a:endParaRPr>
          </a:p>
          <a:p>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没人告诉我，</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也没人知道：</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风从哪儿来，</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风往哪儿跑。</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风从一个地方来，</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得快，飞得急，</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我跟不上风的步子，</a:t>
            </a:r>
            <a:endParaRPr lang="en-US" altLang="zh-CN" sz="2800">
              <a:latin typeface="宋体" panose="02010600030101010101" pitchFamily="2" charset="-122"/>
              <a:ea typeface="宋体" panose="02010600030101010101" pitchFamily="2" charset="-122"/>
            </a:endParaRPr>
          </a:p>
          <a:p>
            <a:r>
              <a:rPr lang="en-US" altLang="zh-CN" sz="2800">
                <a:latin typeface="宋体" panose="02010600030101010101" pitchFamily="2" charset="-122"/>
                <a:ea typeface="宋体" panose="02010600030101010101" pitchFamily="2" charset="-122"/>
              </a:rPr>
              <a:t>跑也来不及。</a:t>
            </a:r>
            <a:endParaRPr lang="en-US" altLang="zh-CN" sz="2800">
              <a:latin typeface="宋体" panose="02010600030101010101" pitchFamily="2" charset="-122"/>
              <a:ea typeface="宋体" panose="02010600030101010101" pitchFamily="2" charset="-122"/>
            </a:endParaRPr>
          </a:p>
        </p:txBody>
      </p:sp>
      <p:sp>
        <p:nvSpPr>
          <p:cNvPr id="15" name="圆角矩形 14"/>
          <p:cNvSpPr/>
          <p:nvPr/>
        </p:nvSpPr>
        <p:spPr>
          <a:xfrm>
            <a:off x="608330" y="151765"/>
            <a:ext cx="4814570" cy="654494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6" name="文本框 15"/>
          <p:cNvSpPr txBox="1"/>
          <p:nvPr/>
        </p:nvSpPr>
        <p:spPr>
          <a:xfrm>
            <a:off x="1338580" y="551180"/>
            <a:ext cx="3273425" cy="5262245"/>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cs typeface="宋体" panose="02010600030101010101" pitchFamily="2" charset="-122"/>
              </a:rPr>
              <a:t>可要是我站着抓住</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风筝的一根线，</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风筝就随风飘去，</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飘一天，飘一晚。</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无论风筝飘哪儿，</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只要我找得见，</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我知道风准定</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也到了那边。</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我就能告诉人们，</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风往哪儿跑……</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可风从哪儿来，</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没有人知道。</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grpSp>
        <p:nvGrpSpPr>
          <p:cNvPr id="23" name="组合 22"/>
          <p:cNvGrpSpPr/>
          <p:nvPr/>
        </p:nvGrpSpPr>
        <p:grpSpPr>
          <a:xfrm>
            <a:off x="10671810" y="-22225"/>
            <a:ext cx="1495425" cy="6781800"/>
            <a:chOff x="16806" y="-35"/>
            <a:chExt cx="2355" cy="10680"/>
          </a:xfrm>
        </p:grpSpPr>
        <p:pic>
          <p:nvPicPr>
            <p:cNvPr id="9" name="图片 8" descr="枫叶"/>
            <p:cNvPicPr>
              <a:picLocks noChangeAspect="1"/>
            </p:cNvPicPr>
            <p:nvPr/>
          </p:nvPicPr>
          <p:blipFill>
            <a:blip r:embed="rId4"/>
            <a:stretch>
              <a:fillRect/>
            </a:stretch>
          </p:blipFill>
          <p:spPr>
            <a:xfrm>
              <a:off x="16806" y="-35"/>
              <a:ext cx="2261" cy="10680"/>
            </a:xfrm>
            <a:prstGeom prst="rect">
              <a:avLst/>
            </a:prstGeom>
          </p:spPr>
        </p:pic>
        <p:pic>
          <p:nvPicPr>
            <p:cNvPr id="19" name="图片 18" descr="枫叶1"/>
            <p:cNvPicPr>
              <a:picLocks noChangeAspect="1"/>
            </p:cNvPicPr>
            <p:nvPr/>
          </p:nvPicPr>
          <p:blipFill>
            <a:blip r:embed="rId5"/>
            <a:stretch>
              <a:fillRect/>
            </a:stretch>
          </p:blipFill>
          <p:spPr>
            <a:xfrm rot="1980000">
              <a:off x="17369" y="1307"/>
              <a:ext cx="1759" cy="1669"/>
            </a:xfrm>
            <a:prstGeom prst="rect">
              <a:avLst/>
            </a:prstGeom>
          </p:spPr>
        </p:pic>
        <p:pic>
          <p:nvPicPr>
            <p:cNvPr id="20" name="图片 19" descr="枫叶8"/>
            <p:cNvPicPr>
              <a:picLocks noChangeAspect="1"/>
            </p:cNvPicPr>
            <p:nvPr/>
          </p:nvPicPr>
          <p:blipFill>
            <a:blip r:embed="rId6"/>
            <a:stretch>
              <a:fillRect/>
            </a:stretch>
          </p:blipFill>
          <p:spPr>
            <a:xfrm rot="10260000">
              <a:off x="17543" y="9053"/>
              <a:ext cx="1619" cy="1339"/>
            </a:xfrm>
            <a:prstGeom prst="rect">
              <a:avLst/>
            </a:prstGeom>
          </p:spPr>
        </p:pic>
        <p:pic>
          <p:nvPicPr>
            <p:cNvPr id="22" name="图片 21" descr="枫叶8"/>
            <p:cNvPicPr>
              <a:picLocks noChangeAspect="1"/>
            </p:cNvPicPr>
            <p:nvPr/>
          </p:nvPicPr>
          <p:blipFill>
            <a:blip r:embed="rId6"/>
            <a:stretch>
              <a:fillRect/>
            </a:stretch>
          </p:blipFill>
          <p:spPr>
            <a:xfrm rot="10260000">
              <a:off x="17394" y="3748"/>
              <a:ext cx="1619" cy="1339"/>
            </a:xfrm>
            <a:prstGeom prst="rect">
              <a:avLst/>
            </a:prstGeom>
          </p:spPr>
        </p:pic>
      </p:grpSp>
      <p:sp>
        <p:nvSpPr>
          <p:cNvPr id="24" name="圆角矩形 23"/>
          <p:cNvSpPr/>
          <p:nvPr/>
        </p:nvSpPr>
        <p:spPr>
          <a:xfrm>
            <a:off x="434340" y="95885"/>
            <a:ext cx="11005185" cy="657796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5" name="文本框 24"/>
          <p:cNvSpPr txBox="1"/>
          <p:nvPr/>
        </p:nvSpPr>
        <p:spPr>
          <a:xfrm>
            <a:off x="582295" y="856615"/>
            <a:ext cx="10857230" cy="569277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1.</a:t>
            </a:r>
            <a:r>
              <a:rPr lang="en-US" altLang="zh-CN" sz="2800">
                <a:latin typeface="Times New Roman" panose="02020603050405020304" charset="0"/>
                <a:cs typeface="Times New Roman" panose="02020603050405020304" charset="0"/>
              </a:rPr>
              <a:t>W</a:t>
            </a:r>
            <a:r>
              <a:rPr lang="zh-CN" altLang="en-US" sz="2800">
                <a:latin typeface="Times New Roman" panose="02020603050405020304" charset="0"/>
                <a:cs typeface="Times New Roman" panose="02020603050405020304" charset="0"/>
              </a:rPr>
              <a:t>hat is the possible way to find out where the wind goes</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a</a:t>
            </a:r>
            <a:r>
              <a:rPr lang="zh-CN" altLang="en-US" sz="2800">
                <a:latin typeface="Times New Roman" panose="02020603050405020304" charset="0"/>
                <a:cs typeface="Times New Roman" panose="02020603050405020304" charset="0"/>
                <a:sym typeface="+mn-ea"/>
              </a:rPr>
              <a:t>ccording to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the poem</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rPr>
              <a:t>A.</a:t>
            </a:r>
            <a:r>
              <a:rPr lang="zh-CN" altLang="en-US" sz="2800">
                <a:latin typeface="Times New Roman" panose="02020603050405020304" charset="0"/>
                <a:cs typeface="Times New Roman" panose="02020603050405020304" charset="0"/>
              </a:rPr>
              <a:t> To find the place where the kite drops.</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 To be told by someone </a:t>
            </a:r>
            <a:r>
              <a:rPr lang="en-US" altLang="zh-CN" sz="2800">
                <a:latin typeface="Times New Roman" panose="02020603050405020304" charset="0"/>
                <a:cs typeface="Times New Roman" panose="02020603050405020304" charset="0"/>
              </a:rPr>
              <a:t>nearby</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 To hold the string of the kite and run with it.</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 To keep up with the wind </a:t>
            </a:r>
            <a:r>
              <a:rPr lang="en-US" altLang="zh-CN" sz="2800">
                <a:latin typeface="Times New Roman" panose="02020603050405020304" charset="0"/>
                <a:cs typeface="Times New Roman" panose="02020603050405020304" charset="0"/>
              </a:rPr>
              <a:t>all the time</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2.Which of the following is true according to the poem?</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 We can find out where the wind comes from </a:t>
            </a:r>
            <a:r>
              <a:rPr lang="en-US" altLang="zh-CN" sz="2800">
                <a:latin typeface="Times New Roman" panose="02020603050405020304" charset="0"/>
                <a:cs typeface="Times New Roman" panose="02020603050405020304" charset="0"/>
              </a:rPr>
              <a:t>without difficulty</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B. The writer </a:t>
            </a:r>
            <a:r>
              <a:rPr lang="en-US" altLang="zh-CN" sz="2800">
                <a:latin typeface="Times New Roman" panose="02020603050405020304" charset="0"/>
                <a:cs typeface="Times New Roman" panose="02020603050405020304" charset="0"/>
              </a:rPr>
              <a:t>reckon</a:t>
            </a:r>
            <a:r>
              <a:rPr lang="zh-CN" altLang="en-US" sz="2800">
                <a:latin typeface="Times New Roman" panose="02020603050405020304" charset="0"/>
                <a:cs typeface="Times New Roman" panose="02020603050405020304" charset="0"/>
              </a:rPr>
              <a:t>s it is impossible to know where the wind goes.</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 Nobody knows where the wind comes from and goes except the writer.</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 The writer succeeds in finding a way of knowing where the wind goes.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3.What kind of person do you think the writer is?</a:t>
            </a:r>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 </a:t>
            </a:r>
            <a:r>
              <a:rPr lang="en-US" altLang="zh-CN" sz="2800">
                <a:latin typeface="Times New Roman" panose="02020603050405020304" charset="0"/>
                <a:cs typeface="Times New Roman" panose="02020603050405020304" charset="0"/>
              </a:rPr>
              <a:t>Silly</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B. </a:t>
            </a:r>
            <a:r>
              <a:rPr lang="en-US" altLang="zh-CN" sz="2800">
                <a:latin typeface="Times New Roman" panose="02020603050405020304" charset="0"/>
                <a:cs typeface="Times New Roman" panose="02020603050405020304" charset="0"/>
              </a:rPr>
              <a:t>Honest</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 Clever.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 </a:t>
            </a:r>
            <a:r>
              <a:rPr lang="en-US" altLang="zh-CN" sz="2800">
                <a:latin typeface="Times New Roman" panose="02020603050405020304" charset="0"/>
                <a:cs typeface="Times New Roman" panose="02020603050405020304" charset="0"/>
              </a:rPr>
              <a:t>Cold-blooded</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26" name="文本框 25"/>
          <p:cNvSpPr txBox="1"/>
          <p:nvPr/>
        </p:nvSpPr>
        <p:spPr>
          <a:xfrm rot="10800000" flipV="1">
            <a:off x="3080385" y="203835"/>
            <a:ext cx="5180965"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2. Choose the best answer.</a:t>
            </a:r>
            <a:endParaRPr lang="en-US" altLang="zh-CN" sz="3200">
              <a:latin typeface="Times New Roman" panose="02020603050405020304" charset="0"/>
              <a:cs typeface="Times New Roman" panose="02020603050405020304" charset="0"/>
            </a:endParaRPr>
          </a:p>
        </p:txBody>
      </p:sp>
      <p:pic>
        <p:nvPicPr>
          <p:cNvPr id="27" name="图片 26" descr="枫叶10"/>
          <p:cNvPicPr>
            <a:picLocks noChangeAspect="1"/>
          </p:cNvPicPr>
          <p:nvPr/>
        </p:nvPicPr>
        <p:blipFill>
          <a:blip r:embed="rId7"/>
          <a:stretch>
            <a:fillRect/>
          </a:stretch>
        </p:blipFill>
        <p:spPr>
          <a:xfrm rot="10260000">
            <a:off x="483870" y="1542415"/>
            <a:ext cx="915035" cy="695325"/>
          </a:xfrm>
          <a:prstGeom prst="rect">
            <a:avLst/>
          </a:prstGeom>
        </p:spPr>
      </p:pic>
      <p:pic>
        <p:nvPicPr>
          <p:cNvPr id="28" name="图片 27" descr="枫叶10"/>
          <p:cNvPicPr>
            <a:picLocks noChangeAspect="1"/>
          </p:cNvPicPr>
          <p:nvPr/>
        </p:nvPicPr>
        <p:blipFill>
          <a:blip r:embed="rId7"/>
          <a:stretch>
            <a:fillRect/>
          </a:stretch>
        </p:blipFill>
        <p:spPr>
          <a:xfrm rot="10260000">
            <a:off x="483870" y="5050790"/>
            <a:ext cx="915035" cy="695325"/>
          </a:xfrm>
          <a:prstGeom prst="rect">
            <a:avLst/>
          </a:prstGeom>
        </p:spPr>
      </p:pic>
      <p:pic>
        <p:nvPicPr>
          <p:cNvPr id="29" name="图片 28" descr="枫叶10"/>
          <p:cNvPicPr>
            <a:picLocks noChangeAspect="1"/>
          </p:cNvPicPr>
          <p:nvPr/>
        </p:nvPicPr>
        <p:blipFill>
          <a:blip r:embed="rId7"/>
          <a:stretch>
            <a:fillRect/>
          </a:stretch>
        </p:blipFill>
        <p:spPr>
          <a:xfrm rot="10260000">
            <a:off x="4897120" y="5934075"/>
            <a:ext cx="915035" cy="695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amond(in)">
                                      <p:cBhvr>
                                        <p:cTn id="20" dur="2000"/>
                                        <p:tgtEl>
                                          <p:spTgt spid="1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xit" presetSubtype="32" fill="hold" grpId="2" nodeType="clickEffect">
                                  <p:stCondLst>
                                    <p:cond delay="0"/>
                                  </p:stCondLst>
                                  <p:childTnLst>
                                    <p:animEffect transition="out" filter="box(out)">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par>
                                <p:cTn id="34" presetID="4" presetClass="exit" presetSubtype="32" fill="hold" grpId="2" nodeType="withEffect">
                                  <p:stCondLst>
                                    <p:cond delay="0"/>
                                  </p:stCondLst>
                                  <p:childTnLst>
                                    <p:animEffect transition="out" filter="box(out)">
                                      <p:cBhvr>
                                        <p:cTn id="35" dur="2000"/>
                                        <p:tgtEl>
                                          <p:spTgt spid="13"/>
                                        </p:tgtEl>
                                      </p:cBhvr>
                                    </p:animEffect>
                                    <p:set>
                                      <p:cBhvr>
                                        <p:cTn id="36" dur="1" fill="hold">
                                          <p:stCondLst>
                                            <p:cond delay="1999"/>
                                          </p:stCondLst>
                                        </p:cTn>
                                        <p:tgtEl>
                                          <p:spTgt spid="13"/>
                                        </p:tgtEl>
                                        <p:attrNameLst>
                                          <p:attrName>style.visibility</p:attrName>
                                        </p:attrNameLst>
                                      </p:cBhvr>
                                      <p:to>
                                        <p:strVal val="hidden"/>
                                      </p:to>
                                    </p:set>
                                  </p:childTnLst>
                                </p:cTn>
                              </p:par>
                              <p:par>
                                <p:cTn id="37" presetID="4" presetClass="exit" presetSubtype="32" fill="hold" grpId="2" nodeType="withEffect">
                                  <p:stCondLst>
                                    <p:cond delay="0"/>
                                  </p:stCondLst>
                                  <p:childTnLst>
                                    <p:animEffect transition="out" filter="box(out)">
                                      <p:cBhvr>
                                        <p:cTn id="38" dur="2000"/>
                                        <p:tgtEl>
                                          <p:spTgt spid="14"/>
                                        </p:tgtEl>
                                      </p:cBhvr>
                                    </p:animEffect>
                                    <p:set>
                                      <p:cBhvr>
                                        <p:cTn id="39" dur="1" fill="hold">
                                          <p:stCondLst>
                                            <p:cond delay="1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amond(in)">
                                      <p:cBhvr>
                                        <p:cTn id="44" dur="2000"/>
                                        <p:tgtEl>
                                          <p:spTgt spid="15"/>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amond(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32" fill="hold" grpId="2" nodeType="clickEffect">
                                  <p:stCondLst>
                                    <p:cond delay="0"/>
                                  </p:stCondLst>
                                  <p:childTnLst>
                                    <p:animEffect transition="out" filter="box(out)">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4" presetClass="exit" presetSubtype="32" fill="hold" grpId="2" nodeType="withEffect">
                                  <p:stCondLst>
                                    <p:cond delay="0"/>
                                  </p:stCondLst>
                                  <p:childTnLst>
                                    <p:animEffect transition="out" filter="box(out)">
                                      <p:cBhvr>
                                        <p:cTn id="54" dur="2000"/>
                                        <p:tgtEl>
                                          <p:spTgt spid="16"/>
                                        </p:tgtEl>
                                      </p:cBhvr>
                                    </p:animEffect>
                                    <p:set>
                                      <p:cBhvr>
                                        <p:cTn id="55" dur="1" fill="hold">
                                          <p:stCondLst>
                                            <p:cond delay="19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diamond(in)">
                                      <p:cBhvr>
                                        <p:cTn id="60" dur="2000"/>
                                        <p:tgtEl>
                                          <p:spTgt spid="26"/>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amond(in)">
                                      <p:cBhvr>
                                        <p:cTn id="63" dur="20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diamond(in)">
                                      <p:cBhvr>
                                        <p:cTn id="68" dur="20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diamond(in)">
                                      <p:cBhvr>
                                        <p:cTn id="73" dur="2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diamond(in)">
                                      <p:cBhvr>
                                        <p:cTn id="78" dur="20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diamond(in)">
                                      <p:cBhvr>
                                        <p:cTn id="8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3" grpId="1"/>
      <p:bldP spid="8" grpId="1"/>
      <p:bldP spid="11" grpId="0" bldLvl="0" animBg="1"/>
      <p:bldP spid="11" grpId="1" animBg="1"/>
      <p:bldP spid="12" grpId="0" bldLvl="0" animBg="1"/>
      <p:bldP spid="13" grpId="0"/>
      <p:bldP spid="12" grpId="1" animBg="1"/>
      <p:bldP spid="13" grpId="1"/>
      <p:bldP spid="14" grpId="0"/>
      <p:bldP spid="14" grpId="1"/>
      <p:bldP spid="12" grpId="2" bldLvl="0" animBg="1"/>
      <p:bldP spid="13" grpId="2"/>
      <p:bldP spid="14" grpId="2"/>
      <p:bldP spid="15" grpId="0" bldLvl="0" animBg="1"/>
      <p:bldP spid="16" grpId="0"/>
      <p:bldP spid="15" grpId="1" animBg="1"/>
      <p:bldP spid="16" grpId="1"/>
      <p:bldP spid="15" grpId="2" bldLvl="0" animBg="1"/>
      <p:bldP spid="16" grpId="2"/>
      <p:bldP spid="26" grpId="0"/>
      <p:bldP spid="24" grpId="0" bldLvl="0" animBg="1"/>
      <p:bldP spid="26" grpId="1"/>
      <p:bldP spid="24" grpId="1" animBg="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19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36195"/>
            <a:ext cx="12192000" cy="301625"/>
          </a:xfrm>
          <a:prstGeom prst="rect">
            <a:avLst/>
          </a:prstGeom>
        </p:spPr>
      </p:pic>
      <p:sp>
        <p:nvSpPr>
          <p:cNvPr id="2" name="文本框 1"/>
          <p:cNvSpPr txBox="1"/>
          <p:nvPr/>
        </p:nvSpPr>
        <p:spPr>
          <a:xfrm>
            <a:off x="434975" y="969645"/>
            <a:ext cx="4747895" cy="891540"/>
          </a:xfrm>
          <a:prstGeom prst="rect">
            <a:avLst/>
          </a:prstGeom>
          <a:noFill/>
        </p:spPr>
        <p:txBody>
          <a:bodyPr wrap="square" rtlCol="0">
            <a:spAutoFit/>
          </a:bodyPr>
          <a:p>
            <a:pPr algn="ctr"/>
            <a:r>
              <a:rPr lang="zh-CN" altLang="en-US" sz="2800" b="1">
                <a:latin typeface="Times New Roman" panose="02020603050405020304" charset="0"/>
                <a:cs typeface="Times New Roman" panose="02020603050405020304" charset="0"/>
              </a:rPr>
              <a:t>Wind On The Hill</a:t>
            </a:r>
            <a:endParaRPr lang="zh-CN" altLang="en-US" sz="2800" b="1">
              <a:latin typeface="Times New Roman" panose="02020603050405020304" charset="0"/>
              <a:cs typeface="Times New Roman" panose="02020603050405020304" charset="0"/>
            </a:endParaRPr>
          </a:p>
          <a:p>
            <a:pPr algn="ct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By A. A. Milne</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582295" y="2080260"/>
            <a:ext cx="4784725" cy="3538220"/>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No one can tell me,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Nobody knows,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Where the wind comes from,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Where the wind goes.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It's flying from somewhere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As fast as it can,</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I couldn't keep up with it,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Not if I ran.</a:t>
            </a:r>
            <a:endParaRPr lang="zh-CN" altLang="en-US" sz="2800">
              <a:latin typeface="Times New Roman" panose="02020603050405020304" charset="0"/>
              <a:cs typeface="Times New Roman" panose="02020603050405020304" charset="0"/>
            </a:endParaRPr>
          </a:p>
        </p:txBody>
      </p:sp>
      <p:sp>
        <p:nvSpPr>
          <p:cNvPr id="8" name="文本框 7"/>
          <p:cNvSpPr txBox="1"/>
          <p:nvPr/>
        </p:nvSpPr>
        <p:spPr>
          <a:xfrm>
            <a:off x="5962015" y="362585"/>
            <a:ext cx="5016500" cy="569277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sym typeface="+mn-ea"/>
              </a:rPr>
              <a:t>But if I stopped holding</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The string of my kite,</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It would blow with the wind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For a day and a night.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And then when I found it,</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Wherever it blew,</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I should know that the wind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Had been going there too.</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So then I could tell them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Where the wind goes…</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But where the wind comes from</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Nobody knows.</a:t>
            </a:r>
            <a:endParaRPr lang="zh-CN" altLang="en-US" sz="2800">
              <a:latin typeface="Times New Roman" panose="02020603050405020304" charset="0"/>
              <a:cs typeface="Times New Roman" panose="02020603050405020304" charset="0"/>
              <a:sym typeface="+mn-ea"/>
            </a:endParaRPr>
          </a:p>
        </p:txBody>
      </p:sp>
      <p:sp>
        <p:nvSpPr>
          <p:cNvPr id="11" name="矩形 10"/>
          <p:cNvSpPr/>
          <p:nvPr/>
        </p:nvSpPr>
        <p:spPr>
          <a:xfrm>
            <a:off x="582295" y="228600"/>
            <a:ext cx="4921885"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3</a:t>
            </a: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Underline the </a:t>
            </a:r>
            <a:r>
              <a:rPr lang="zh-CN" altLang="en-US" sz="2800">
                <a:solidFill>
                  <a:schemeClr val="tx1"/>
                </a:solidFill>
                <a:latin typeface="Times New Roman" panose="02020603050405020304" charset="0"/>
                <a:cs typeface="Times New Roman" panose="02020603050405020304" charset="0"/>
                <a:sym typeface="+mn-ea"/>
              </a:rPr>
              <a:t>rhyming words   </a:t>
            </a:r>
            <a:endParaRPr lang="zh-CN" altLang="en-US" sz="2800">
              <a:solidFill>
                <a:schemeClr val="tx1"/>
              </a:solidFill>
              <a:latin typeface="Times New Roman" panose="02020603050405020304" charset="0"/>
              <a:cs typeface="Times New Roman" panose="02020603050405020304" charset="0"/>
              <a:sym typeface="+mn-ea"/>
            </a:endParaRPr>
          </a:p>
        </p:txBody>
      </p:sp>
      <p:grpSp>
        <p:nvGrpSpPr>
          <p:cNvPr id="23" name="组合 22"/>
          <p:cNvGrpSpPr/>
          <p:nvPr/>
        </p:nvGrpSpPr>
        <p:grpSpPr>
          <a:xfrm>
            <a:off x="10671810" y="-22225"/>
            <a:ext cx="1495425" cy="6781800"/>
            <a:chOff x="16806" y="-35"/>
            <a:chExt cx="2355" cy="10680"/>
          </a:xfrm>
        </p:grpSpPr>
        <p:pic>
          <p:nvPicPr>
            <p:cNvPr id="9" name="图片 8" descr="枫叶"/>
            <p:cNvPicPr>
              <a:picLocks noChangeAspect="1"/>
            </p:cNvPicPr>
            <p:nvPr/>
          </p:nvPicPr>
          <p:blipFill>
            <a:blip r:embed="rId4"/>
            <a:stretch>
              <a:fillRect/>
            </a:stretch>
          </p:blipFill>
          <p:spPr>
            <a:xfrm>
              <a:off x="16806" y="-35"/>
              <a:ext cx="2261" cy="10680"/>
            </a:xfrm>
            <a:prstGeom prst="rect">
              <a:avLst/>
            </a:prstGeom>
          </p:spPr>
        </p:pic>
        <p:pic>
          <p:nvPicPr>
            <p:cNvPr id="19" name="图片 18" descr="枫叶1"/>
            <p:cNvPicPr>
              <a:picLocks noChangeAspect="1"/>
            </p:cNvPicPr>
            <p:nvPr/>
          </p:nvPicPr>
          <p:blipFill>
            <a:blip r:embed="rId5"/>
            <a:stretch>
              <a:fillRect/>
            </a:stretch>
          </p:blipFill>
          <p:spPr>
            <a:xfrm rot="1980000">
              <a:off x="17369" y="1307"/>
              <a:ext cx="1759" cy="1669"/>
            </a:xfrm>
            <a:prstGeom prst="rect">
              <a:avLst/>
            </a:prstGeom>
          </p:spPr>
        </p:pic>
        <p:pic>
          <p:nvPicPr>
            <p:cNvPr id="20" name="图片 19" descr="枫叶8"/>
            <p:cNvPicPr>
              <a:picLocks noChangeAspect="1"/>
            </p:cNvPicPr>
            <p:nvPr/>
          </p:nvPicPr>
          <p:blipFill>
            <a:blip r:embed="rId6"/>
            <a:stretch>
              <a:fillRect/>
            </a:stretch>
          </p:blipFill>
          <p:spPr>
            <a:xfrm rot="10260000">
              <a:off x="17543" y="9053"/>
              <a:ext cx="1619" cy="1339"/>
            </a:xfrm>
            <a:prstGeom prst="rect">
              <a:avLst/>
            </a:prstGeom>
          </p:spPr>
        </p:pic>
        <p:pic>
          <p:nvPicPr>
            <p:cNvPr id="22" name="图片 21" descr="枫叶8"/>
            <p:cNvPicPr>
              <a:picLocks noChangeAspect="1"/>
            </p:cNvPicPr>
            <p:nvPr/>
          </p:nvPicPr>
          <p:blipFill>
            <a:blip r:embed="rId6"/>
            <a:stretch>
              <a:fillRect/>
            </a:stretch>
          </p:blipFill>
          <p:spPr>
            <a:xfrm rot="10260000">
              <a:off x="17394" y="3748"/>
              <a:ext cx="1619" cy="1339"/>
            </a:xfrm>
            <a:prstGeom prst="rect">
              <a:avLst/>
            </a:prstGeom>
          </p:spPr>
        </p:pic>
      </p:grpSp>
      <p:cxnSp>
        <p:nvCxnSpPr>
          <p:cNvPr id="10" name="直接连接符 9"/>
          <p:cNvCxnSpPr/>
          <p:nvPr/>
        </p:nvCxnSpPr>
        <p:spPr>
          <a:xfrm>
            <a:off x="1816100" y="2962275"/>
            <a:ext cx="1187450"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908300" y="3840480"/>
            <a:ext cx="960755"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723390" y="5530850"/>
            <a:ext cx="674370" cy="508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397760" y="4661535"/>
            <a:ext cx="638810" cy="571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490585" y="1247140"/>
            <a:ext cx="615950" cy="635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35010" y="2108200"/>
            <a:ext cx="782955" cy="1079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7784465" y="2973705"/>
            <a:ext cx="782955" cy="127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9105265" y="3808095"/>
            <a:ext cx="610235" cy="63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335010" y="5070475"/>
            <a:ext cx="827405" cy="27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7266305" y="5913120"/>
            <a:ext cx="99377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3003550" y="2506980"/>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[n</a:t>
            </a:r>
            <a:r>
              <a:rPr lang="zh-CN" altLang="en-US" sz="2800">
                <a:solidFill>
                  <a:srgbClr val="FF0000"/>
                </a:solidFill>
                <a:latin typeface="Times New Roman" panose="02020603050405020304" charset="0"/>
                <a:cs typeface="Times New Roman" panose="02020603050405020304" charset="0"/>
                <a:sym typeface="+mn-ea"/>
              </a:rPr>
              <a:t>əʊ</a:t>
            </a:r>
            <a:r>
              <a:rPr lang="en-US" altLang="zh-CN" sz="2800">
                <a:solidFill>
                  <a:srgbClr val="FF0000"/>
                </a:solidFill>
                <a:latin typeface="Times New Roman" panose="02020603050405020304" charset="0"/>
                <a:cs typeface="Times New Roman" panose="02020603050405020304" charset="0"/>
                <a:sym typeface="+mn-ea"/>
              </a:rPr>
              <a:t>z</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37" name="文本框 36"/>
          <p:cNvSpPr txBox="1"/>
          <p:nvPr/>
        </p:nvSpPr>
        <p:spPr>
          <a:xfrm>
            <a:off x="3869055" y="336359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g</a:t>
            </a:r>
            <a:r>
              <a:rPr lang="zh-CN" altLang="en-US" sz="2800">
                <a:solidFill>
                  <a:srgbClr val="FF0000"/>
                </a:solidFill>
                <a:latin typeface="Times New Roman" panose="02020603050405020304" charset="0"/>
                <a:cs typeface="Times New Roman" panose="02020603050405020304" charset="0"/>
                <a:sym typeface="+mn-ea"/>
              </a:rPr>
              <a:t>əʊ</a:t>
            </a:r>
            <a:r>
              <a:rPr lang="en-US" altLang="zh-CN" sz="2800">
                <a:solidFill>
                  <a:srgbClr val="FF0000"/>
                </a:solidFill>
                <a:latin typeface="Times New Roman" panose="02020603050405020304" charset="0"/>
                <a:cs typeface="Times New Roman" panose="02020603050405020304" charset="0"/>
                <a:sym typeface="+mn-ea"/>
              </a:rPr>
              <a:t>z</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38" name="文本框 37"/>
          <p:cNvSpPr txBox="1"/>
          <p:nvPr/>
        </p:nvSpPr>
        <p:spPr>
          <a:xfrm>
            <a:off x="3036570" y="421703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[k</a:t>
            </a:r>
            <a:r>
              <a:rPr lang="zh-CN" altLang="en-US" sz="2800">
                <a:solidFill>
                  <a:srgbClr val="00B0F0"/>
                </a:solidFill>
                <a:latin typeface="Times New Roman" panose="02020603050405020304" charset="0"/>
                <a:cs typeface="Times New Roman" panose="02020603050405020304" charset="0"/>
                <a:sym typeface="+mn-ea"/>
              </a:rPr>
              <a:t>æn</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39" name="文本框 38"/>
          <p:cNvSpPr txBox="1"/>
          <p:nvPr/>
        </p:nvSpPr>
        <p:spPr>
          <a:xfrm>
            <a:off x="2270760" y="507047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r</a:t>
            </a:r>
            <a:r>
              <a:rPr lang="zh-CN" altLang="en-US" sz="2800">
                <a:solidFill>
                  <a:srgbClr val="00B0F0"/>
                </a:solidFill>
                <a:latin typeface="Times New Roman" panose="02020603050405020304" charset="0"/>
                <a:cs typeface="Times New Roman" panose="02020603050405020304" charset="0"/>
                <a:sym typeface="+mn-ea"/>
              </a:rPr>
              <a:t>æn</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0" name="文本框 39"/>
          <p:cNvSpPr txBox="1"/>
          <p:nvPr/>
        </p:nvSpPr>
        <p:spPr>
          <a:xfrm>
            <a:off x="9162415" y="77025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[k</a:t>
            </a:r>
            <a:r>
              <a:rPr lang="zh-CN" altLang="en-US" sz="2800">
                <a:solidFill>
                  <a:schemeClr val="accent6"/>
                </a:solidFill>
                <a:latin typeface="Times New Roman" panose="02020603050405020304" charset="0"/>
                <a:cs typeface="Times New Roman" panose="02020603050405020304" charset="0"/>
                <a:sym typeface="+mn-ea"/>
              </a:rPr>
              <a:t>aɪt</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1" name="文本框 40"/>
          <p:cNvSpPr txBox="1"/>
          <p:nvPr/>
        </p:nvSpPr>
        <p:spPr>
          <a:xfrm>
            <a:off x="9162415" y="1597660"/>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n</a:t>
            </a:r>
            <a:r>
              <a:rPr lang="zh-CN" altLang="en-US" sz="2800">
                <a:solidFill>
                  <a:schemeClr val="accent6"/>
                </a:solidFill>
                <a:latin typeface="Times New Roman" panose="02020603050405020304" charset="0"/>
                <a:cs typeface="Times New Roman" panose="02020603050405020304" charset="0"/>
                <a:sym typeface="+mn-ea"/>
              </a:rPr>
              <a:t>aɪt</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2" name="文本框 41"/>
          <p:cNvSpPr txBox="1"/>
          <p:nvPr/>
        </p:nvSpPr>
        <p:spPr>
          <a:xfrm>
            <a:off x="8567420" y="250634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[bl</a:t>
            </a:r>
            <a:r>
              <a:rPr lang="zh-CN" altLang="en-US" sz="2800">
                <a:solidFill>
                  <a:srgbClr val="FFC000"/>
                </a:solidFill>
                <a:latin typeface="Times New Roman" panose="02020603050405020304" charset="0"/>
                <a:cs typeface="Times New Roman" panose="02020603050405020304" charset="0"/>
                <a:sym typeface="+mn-ea"/>
              </a:rPr>
              <a:t>uː</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3" name="文本框 42"/>
          <p:cNvSpPr txBox="1"/>
          <p:nvPr/>
        </p:nvSpPr>
        <p:spPr>
          <a:xfrm>
            <a:off x="9746615" y="3334385"/>
            <a:ext cx="844550"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t</a:t>
            </a:r>
            <a:r>
              <a:rPr lang="zh-CN" altLang="en-US" sz="2800">
                <a:solidFill>
                  <a:srgbClr val="FFC000"/>
                </a:solidFill>
                <a:latin typeface="Times New Roman" panose="02020603050405020304" charset="0"/>
                <a:cs typeface="Times New Roman" panose="02020603050405020304" charset="0"/>
                <a:sym typeface="+mn-ea"/>
              </a:rPr>
              <a:t>uː</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4" name="文本框 43"/>
          <p:cNvSpPr txBox="1"/>
          <p:nvPr/>
        </p:nvSpPr>
        <p:spPr>
          <a:xfrm>
            <a:off x="9411335" y="4648835"/>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g</a:t>
            </a:r>
            <a:r>
              <a:rPr lang="zh-CN" altLang="en-US" sz="2800">
                <a:solidFill>
                  <a:srgbClr val="FF0000"/>
                </a:solidFill>
                <a:latin typeface="Times New Roman" panose="02020603050405020304" charset="0"/>
                <a:cs typeface="Times New Roman" panose="02020603050405020304" charset="0"/>
                <a:sym typeface="+mn-ea"/>
              </a:rPr>
              <a:t>əʊ</a:t>
            </a:r>
            <a:r>
              <a:rPr lang="en-US" altLang="zh-CN" sz="2800">
                <a:solidFill>
                  <a:srgbClr val="FF0000"/>
                </a:solidFill>
                <a:latin typeface="Times New Roman" panose="02020603050405020304" charset="0"/>
                <a:cs typeface="Times New Roman" panose="02020603050405020304" charset="0"/>
                <a:sym typeface="+mn-ea"/>
              </a:rPr>
              <a:t>z</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5" name="文本框 44"/>
          <p:cNvSpPr txBox="1"/>
          <p:nvPr/>
        </p:nvSpPr>
        <p:spPr>
          <a:xfrm>
            <a:off x="8335010" y="5502910"/>
            <a:ext cx="1076325" cy="521970"/>
          </a:xfrm>
          <a:prstGeom prst="rect">
            <a:avLst/>
          </a:prstGeom>
          <a:noFill/>
        </p:spPr>
        <p:txBody>
          <a:bodyPr wrap="square" rtlCol="0">
            <a:spAutoFit/>
          </a:bodyPr>
          <a:p>
            <a:pPr algn="ct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n</a:t>
            </a:r>
            <a:r>
              <a:rPr lang="zh-CN" altLang="en-US" sz="2800">
                <a:solidFill>
                  <a:srgbClr val="FF0000"/>
                </a:solidFill>
                <a:latin typeface="Times New Roman" panose="02020603050405020304" charset="0"/>
                <a:cs typeface="Times New Roman" panose="02020603050405020304" charset="0"/>
                <a:sym typeface="+mn-ea"/>
              </a:rPr>
              <a:t>əʊz</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46" name="文本框 45"/>
          <p:cNvSpPr txBox="1"/>
          <p:nvPr/>
        </p:nvSpPr>
        <p:spPr>
          <a:xfrm>
            <a:off x="434975" y="5923915"/>
            <a:ext cx="2912110" cy="521970"/>
          </a:xfrm>
          <a:prstGeom prst="rect">
            <a:avLst/>
          </a:prstGeom>
          <a:gradFill>
            <a:gsLst>
              <a:gs pos="0">
                <a:srgbClr val="FBFB11"/>
              </a:gs>
              <a:gs pos="100000">
                <a:srgbClr val="838309"/>
              </a:gs>
            </a:gsLst>
            <a:lin scaled="0"/>
          </a:gradFill>
        </p:spPr>
        <p:txBody>
          <a:bodyPr wrap="square" rtlCol="0">
            <a:spAutoFit/>
          </a:bodyPr>
          <a:p>
            <a:r>
              <a:rPr lang="zh-CN" altLang="en-US" sz="2800">
                <a:latin typeface="Times New Roman" panose="02020603050405020304" charset="0"/>
                <a:cs typeface="Times New Roman" panose="02020603050405020304" charset="0"/>
              </a:rPr>
              <a:t>Rhyming features？</a:t>
            </a:r>
            <a:endParaRPr lang="zh-CN" altLang="en-US" sz="2800">
              <a:latin typeface="Times New Roman" panose="02020603050405020304" charset="0"/>
              <a:cs typeface="Times New Roman" panose="02020603050405020304" charset="0"/>
            </a:endParaRPr>
          </a:p>
        </p:txBody>
      </p:sp>
      <p:sp>
        <p:nvSpPr>
          <p:cNvPr id="47" name="文本框 46"/>
          <p:cNvSpPr txBox="1"/>
          <p:nvPr/>
        </p:nvSpPr>
        <p:spPr>
          <a:xfrm>
            <a:off x="3347085" y="5927090"/>
            <a:ext cx="468376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p>
            <a:r>
              <a:rPr lang="zh-CN" altLang="en-US" sz="2800">
                <a:latin typeface="Times New Roman" panose="02020603050405020304" charset="0"/>
                <a:cs typeface="Times New Roman" panose="02020603050405020304" charset="0"/>
                <a:sym typeface="+mn-ea"/>
              </a:rPr>
              <a:t>interlaced rhyming</a:t>
            </a:r>
            <a:r>
              <a:rPr lang="en-US" altLang="zh-CN" sz="2800">
                <a:latin typeface="Times New Roman" panose="02020603050405020304" charset="0"/>
                <a:cs typeface="Times New Roman" panose="02020603050405020304" charset="0"/>
                <a:sym typeface="+mn-ea"/>
              </a:rPr>
              <a:t>  </a:t>
            </a:r>
            <a:r>
              <a:rPr lang="zh-CN" altLang="en-US" sz="2800">
                <a:latin typeface="宋体" panose="02010600030101010101" pitchFamily="2" charset="-122"/>
                <a:ea typeface="宋体" panose="02010600030101010101" pitchFamily="2" charset="-122"/>
                <a:cs typeface="Times New Roman" panose="02020603050405020304" charset="0"/>
                <a:sym typeface="+mn-ea"/>
              </a:rPr>
              <a:t>隔行押韵</a:t>
            </a:r>
            <a:endParaRPr lang="zh-CN" altLang="en-US" sz="2800">
              <a:latin typeface="宋体" panose="02010600030101010101" pitchFamily="2" charset="-122"/>
              <a:ea typeface="宋体" panose="02010600030101010101" pitchFamily="2" charset="-122"/>
              <a:cs typeface="Times New Roman" panose="02020603050405020304" charset="0"/>
              <a:sym typeface="+mn-ea"/>
            </a:endParaRPr>
          </a:p>
        </p:txBody>
      </p:sp>
      <p:sp>
        <p:nvSpPr>
          <p:cNvPr id="49" name="圆角矩形 48"/>
          <p:cNvSpPr/>
          <p:nvPr/>
        </p:nvSpPr>
        <p:spPr>
          <a:xfrm>
            <a:off x="524510" y="861695"/>
            <a:ext cx="9714865" cy="506539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buFont typeface="Arial" panose="020B0604020202020204"/>
              <a:buNone/>
            </a:pPr>
            <a:endParaRPr lang="en-US" altLang="zh-CN" sz="2800">
              <a:solidFill>
                <a:schemeClr val="tx1"/>
              </a:solidFill>
              <a:latin typeface="Times New Roman" panose="02020603050405020304" charset="0"/>
              <a:ea typeface="宋体" panose="02010600030101010101" pitchFamily="2" charset="-122"/>
              <a:sym typeface="+mn-ea"/>
            </a:endParaRPr>
          </a:p>
        </p:txBody>
      </p:sp>
      <p:sp>
        <p:nvSpPr>
          <p:cNvPr id="50" name="文本框 49"/>
          <p:cNvSpPr txBox="1"/>
          <p:nvPr/>
        </p:nvSpPr>
        <p:spPr>
          <a:xfrm>
            <a:off x="1210945" y="1211580"/>
            <a:ext cx="2657475"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Thinking ?</a:t>
            </a:r>
            <a:endParaRPr lang="en-US" altLang="zh-CN" sz="3200">
              <a:latin typeface="Times New Roman" panose="02020603050405020304" charset="0"/>
              <a:cs typeface="Times New Roman" panose="02020603050405020304" charset="0"/>
            </a:endParaRPr>
          </a:p>
        </p:txBody>
      </p:sp>
      <p:pic>
        <p:nvPicPr>
          <p:cNvPr id="51" name="图片 50" descr="1-3"/>
          <p:cNvPicPr>
            <a:picLocks noChangeAspect="1"/>
          </p:cNvPicPr>
          <p:nvPr/>
        </p:nvPicPr>
        <p:blipFill>
          <a:blip r:embed="rId7"/>
          <a:stretch>
            <a:fillRect/>
          </a:stretch>
        </p:blipFill>
        <p:spPr>
          <a:xfrm rot="1440000">
            <a:off x="3620770" y="963930"/>
            <a:ext cx="800735" cy="1102360"/>
          </a:xfrm>
          <a:prstGeom prst="rect">
            <a:avLst/>
          </a:prstGeom>
        </p:spPr>
      </p:pic>
      <p:sp>
        <p:nvSpPr>
          <p:cNvPr id="52" name="文本框 51"/>
          <p:cNvSpPr txBox="1"/>
          <p:nvPr/>
        </p:nvSpPr>
        <p:spPr>
          <a:xfrm>
            <a:off x="810260" y="2023110"/>
            <a:ext cx="6647180" cy="3322955"/>
          </a:xfrm>
          <a:prstGeom prst="rect">
            <a:avLst/>
          </a:prstGeom>
          <a:noFill/>
        </p:spPr>
        <p:txBody>
          <a:bodyPr wrap="square" rtlCol="0">
            <a:spAutoFit/>
          </a:bodyPr>
          <a:p>
            <a:pPr>
              <a:lnSpc>
                <a:spcPct val="150000"/>
              </a:lnSpc>
              <a:buFont typeface="Arial" panose="020B0604020202020204"/>
              <a:buNone/>
            </a:pPr>
            <a:r>
              <a:rPr lang="en-US" altLang="zh-CN" sz="2800">
                <a:latin typeface="Times New Roman" panose="02020603050405020304" charset="0"/>
                <a:ea typeface="宋体" panose="02010600030101010101" pitchFamily="2" charset="-122"/>
                <a:sym typeface="+mn-ea"/>
              </a:rPr>
              <a:t>What is the linguistic feature of this poem?</a:t>
            </a:r>
            <a:endParaRPr lang="en-US" altLang="zh-CN" sz="2800">
              <a:latin typeface="Times New Roman" panose="02020603050405020304" charset="0"/>
              <a:ea typeface="宋体" panose="02010600030101010101" pitchFamily="2" charset="-122"/>
              <a:sym typeface="+mn-ea"/>
            </a:endParaRPr>
          </a:p>
          <a:p>
            <a:pPr>
              <a:lnSpc>
                <a:spcPct val="150000"/>
              </a:lnSpc>
              <a:buFont typeface="Arial" panose="020B0604020202020204"/>
              <a:buNone/>
            </a:pPr>
            <a:r>
              <a:rPr lang="en-US" altLang="zh-CN" sz="2800">
                <a:latin typeface="Times New Roman" panose="02020603050405020304" charset="0"/>
                <a:ea typeface="宋体" panose="02010600030101010101" pitchFamily="2" charset="-122"/>
                <a:sym typeface="+mn-ea"/>
              </a:rPr>
              <a:t>A.Bold and unrestrained language </a:t>
            </a:r>
            <a:endParaRPr lang="en-US" altLang="zh-CN" sz="2800">
              <a:latin typeface="Times New Roman" panose="02020603050405020304" charset="0"/>
              <a:ea typeface="宋体" panose="02010600030101010101" pitchFamily="2" charset="-122"/>
              <a:sym typeface="+mn-ea"/>
            </a:endParaRPr>
          </a:p>
          <a:p>
            <a:pPr>
              <a:lnSpc>
                <a:spcPct val="150000"/>
              </a:lnSpc>
              <a:buFont typeface="Arial" panose="020B0604020202020204"/>
              <a:buNone/>
            </a:pPr>
            <a:r>
              <a:rPr lang="en-US" altLang="zh-CN" sz="2800">
                <a:latin typeface="Times New Roman" panose="02020603050405020304" charset="0"/>
                <a:ea typeface="宋体" panose="02010600030101010101" pitchFamily="2" charset="-122"/>
                <a:sym typeface="+mn-ea"/>
              </a:rPr>
              <a:t>B. Witty and humorous language</a:t>
            </a:r>
            <a:endParaRPr lang="en-US" altLang="zh-CN" sz="2800">
              <a:latin typeface="Times New Roman" panose="02020603050405020304" charset="0"/>
              <a:ea typeface="宋体" panose="02010600030101010101" pitchFamily="2" charset="-122"/>
              <a:sym typeface="+mn-ea"/>
            </a:endParaRPr>
          </a:p>
          <a:p>
            <a:pPr>
              <a:lnSpc>
                <a:spcPct val="150000"/>
              </a:lnSpc>
              <a:buFont typeface="Arial" panose="020B0604020202020204"/>
              <a:buNone/>
            </a:pPr>
            <a:r>
              <a:rPr lang="en-US" altLang="zh-CN" sz="2800">
                <a:latin typeface="Times New Roman" panose="02020603050405020304" charset="0"/>
                <a:ea typeface="宋体" panose="02010600030101010101" pitchFamily="2" charset="-122"/>
                <a:sym typeface="+mn-ea"/>
              </a:rPr>
              <a:t>C. </a:t>
            </a:r>
            <a:r>
              <a:rPr lang="en-US" altLang="zh-CN" sz="2800">
                <a:solidFill>
                  <a:schemeClr val="tx1"/>
                </a:solidFill>
                <a:latin typeface="Times New Roman" panose="02020603050405020304" charset="0"/>
                <a:ea typeface="宋体" panose="02010600030101010101" pitchFamily="2" charset="-122"/>
                <a:sym typeface="+mn-ea"/>
              </a:rPr>
              <a:t>Descriptive and vivid language</a:t>
            </a:r>
            <a:endParaRPr lang="en-US" altLang="zh-CN" sz="2800">
              <a:solidFill>
                <a:schemeClr val="tx1"/>
              </a:solidFill>
              <a:latin typeface="Times New Roman" panose="02020603050405020304" charset="0"/>
              <a:ea typeface="宋体" panose="02010600030101010101" pitchFamily="2" charset="-122"/>
              <a:sym typeface="+mn-ea"/>
            </a:endParaRPr>
          </a:p>
          <a:p>
            <a:pPr>
              <a:lnSpc>
                <a:spcPct val="150000"/>
              </a:lnSpc>
              <a:buFont typeface="Arial" panose="020B0604020202020204"/>
              <a:buNone/>
            </a:pPr>
            <a:r>
              <a:rPr lang="en-US" altLang="zh-CN" sz="2800">
                <a:latin typeface="Times New Roman" panose="02020603050405020304" charset="0"/>
                <a:ea typeface="宋体" panose="02010600030101010101" pitchFamily="2" charset="-122"/>
                <a:sym typeface="+mn-ea"/>
              </a:rPr>
              <a:t>D. An implicit and euphemistic language</a:t>
            </a:r>
            <a:endParaRPr lang="en-US" altLang="zh-CN" sz="2800">
              <a:latin typeface="Times New Roman" panose="02020603050405020304" charset="0"/>
              <a:ea typeface="宋体" panose="02010600030101010101" pitchFamily="2" charset="-122"/>
              <a:sym typeface="+mn-ea"/>
            </a:endParaRPr>
          </a:p>
        </p:txBody>
      </p:sp>
      <p:pic>
        <p:nvPicPr>
          <p:cNvPr id="55" name="图片 54" descr="风轮"/>
          <p:cNvPicPr>
            <a:picLocks noChangeAspect="1"/>
          </p:cNvPicPr>
          <p:nvPr/>
        </p:nvPicPr>
        <p:blipFill>
          <a:blip r:embed="rId8"/>
          <a:srcRect b="5012"/>
          <a:stretch>
            <a:fillRect/>
          </a:stretch>
        </p:blipFill>
        <p:spPr>
          <a:xfrm>
            <a:off x="7784465" y="974090"/>
            <a:ext cx="2247900" cy="4862830"/>
          </a:xfrm>
          <a:prstGeom prst="rect">
            <a:avLst/>
          </a:prstGeom>
        </p:spPr>
      </p:pic>
      <p:pic>
        <p:nvPicPr>
          <p:cNvPr id="56" name="图片 55" descr="枫叶10"/>
          <p:cNvPicPr>
            <a:picLocks noChangeAspect="1"/>
          </p:cNvPicPr>
          <p:nvPr/>
        </p:nvPicPr>
        <p:blipFill>
          <a:blip r:embed="rId9"/>
          <a:stretch>
            <a:fillRect/>
          </a:stretch>
        </p:blipFill>
        <p:spPr>
          <a:xfrm rot="10260000">
            <a:off x="573405" y="4051300"/>
            <a:ext cx="915035" cy="695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amond(in)">
                                      <p:cBhvr>
                                        <p:cTn id="15" dur="2000"/>
                                        <p:tgtEl>
                                          <p:spTgt spid="36"/>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amond(in)">
                                      <p:cBhvr>
                                        <p:cTn id="18" dur="2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amond(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amond(in)">
                                      <p:cBhvr>
                                        <p:cTn id="31" dur="2000"/>
                                        <p:tgtEl>
                                          <p:spTgt spid="38"/>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diamond(in)">
                                      <p:cBhvr>
                                        <p:cTn id="34" dur="2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amond(in)">
                                      <p:cBhvr>
                                        <p:cTn id="39" dur="2000"/>
                                        <p:tgtEl>
                                          <p:spTgt spid="30"/>
                                        </p:tgtEl>
                                      </p:cBhvr>
                                    </p:animEffect>
                                  </p:childTnLst>
                                </p:cTn>
                              </p:par>
                              <p:par>
                                <p:cTn id="40" presetID="8" presetClass="entr" presetSubtype="16"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diamond(in)">
                                      <p:cBhvr>
                                        <p:cTn id="47" dur="2000"/>
                                        <p:tgtEl>
                                          <p:spTgt spid="40"/>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diamond(in)">
                                      <p:cBhvr>
                                        <p:cTn id="50" dur="20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diamond(in)">
                                      <p:cBhvr>
                                        <p:cTn id="55" dur="2000"/>
                                        <p:tgtEl>
                                          <p:spTgt spid="32"/>
                                        </p:tgtEl>
                                      </p:cBhvr>
                                    </p:animEffect>
                                  </p:childTnLst>
                                </p:cTn>
                              </p:par>
                              <p:par>
                                <p:cTn id="56" presetID="8" presetClass="entr" presetSubtype="16"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diamond(in)">
                                      <p:cBhvr>
                                        <p:cTn id="58" dur="20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diamond(in)">
                                      <p:cBhvr>
                                        <p:cTn id="63" dur="2000"/>
                                        <p:tgtEl>
                                          <p:spTgt spid="43"/>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diamond(in)">
                                      <p:cBhvr>
                                        <p:cTn id="66" dur="20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ntr" presetSubtype="16"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diamond(in)">
                                      <p:cBhvr>
                                        <p:cTn id="71" dur="2000"/>
                                        <p:tgtEl>
                                          <p:spTgt spid="34"/>
                                        </p:tgtEl>
                                      </p:cBhvr>
                                    </p:animEffect>
                                  </p:childTnLst>
                                </p:cTn>
                              </p:par>
                              <p:par>
                                <p:cTn id="72" presetID="8" presetClass="entr" presetSubtype="16"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20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diamond(in)">
                                      <p:cBhvr>
                                        <p:cTn id="79" dur="2000"/>
                                        <p:tgtEl>
                                          <p:spTgt spid="44"/>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diamond(in)">
                                      <p:cBhvr>
                                        <p:cTn id="82" dur="20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diamond(in)">
                                      <p:cBhvr>
                                        <p:cTn id="87" dur="20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8" presetClass="entr" presetSubtype="16"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diamond(in)">
                                      <p:cBhvr>
                                        <p:cTn id="92" dur="20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grpId="2" nodeType="clickEffect">
                                  <p:stCondLst>
                                    <p:cond delay="0"/>
                                  </p:stCondLst>
                                  <p:childTnLst>
                                    <p:animRot by="21600000">
                                      <p:cBhvr>
                                        <p:cTn id="96" dur="2000" fill="hold"/>
                                        <p:tgtEl>
                                          <p:spTgt spid="47"/>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8" presetClass="entr" presetSubtype="16"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diamond(in)">
                                      <p:cBhvr>
                                        <p:cTn id="101" dur="2000"/>
                                        <p:tgtEl>
                                          <p:spTgt spid="49"/>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diamond(in)">
                                      <p:cBhvr>
                                        <p:cTn id="104" dur="2000"/>
                                        <p:tgtEl>
                                          <p:spTgt spid="50"/>
                                        </p:tgtEl>
                                      </p:cBhvr>
                                    </p:animEffect>
                                  </p:childTnLst>
                                </p:cTn>
                              </p:par>
                              <p:par>
                                <p:cTn id="105" presetID="8" presetClass="entr" presetSubtype="16" fill="hold"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diamond(in)">
                                      <p:cBhvr>
                                        <p:cTn id="107" dur="2000"/>
                                        <p:tgtEl>
                                          <p:spTgt spid="51"/>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diamond(in)">
                                      <p:cBhvr>
                                        <p:cTn id="110" dur="2000"/>
                                        <p:tgtEl>
                                          <p:spTgt spid="52"/>
                                        </p:tgtEl>
                                      </p:cBhvr>
                                    </p:animEffect>
                                  </p:childTnLst>
                                </p:cTn>
                              </p:par>
                              <p:par>
                                <p:cTn id="111" presetID="8" presetClass="entr" presetSubtype="16" fill="hold" nodeType="with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diamond(in)">
                                      <p:cBhvr>
                                        <p:cTn id="113" dur="2000"/>
                                        <p:tgtEl>
                                          <p:spTgt spid="55"/>
                                        </p:tgtEl>
                                      </p:cBhvr>
                                    </p:animEffect>
                                  </p:childTnLst>
                                </p:cTn>
                              </p:par>
                            </p:childTnLst>
                          </p:cTn>
                        </p:par>
                      </p:childTnLst>
                    </p:cTn>
                  </p:par>
                  <p:par>
                    <p:cTn id="114" fill="hold">
                      <p:stCondLst>
                        <p:cond delay="indefinite"/>
                      </p:stCondLst>
                      <p:childTnLst>
                        <p:par>
                          <p:cTn id="115" fill="hold">
                            <p:stCondLst>
                              <p:cond delay="0"/>
                            </p:stCondLst>
                            <p:childTnLst>
                              <p:par>
                                <p:cTn id="116" presetID="8" presetClass="entr" presetSubtype="16" fill="hold"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diamond(in)">
                                      <p:cBhvr>
                                        <p:cTn id="118"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36" grpId="0"/>
      <p:bldP spid="37" grpId="0"/>
      <p:bldP spid="36" grpId="1"/>
      <p:bldP spid="37" grpId="1"/>
      <p:bldP spid="38" grpId="0"/>
      <p:bldP spid="39" grpId="0"/>
      <p:bldP spid="38" grpId="1"/>
      <p:bldP spid="39" grpId="1"/>
      <p:bldP spid="40" grpId="0"/>
      <p:bldP spid="41" grpId="0"/>
      <p:bldP spid="40" grpId="1"/>
      <p:bldP spid="41" grpId="1"/>
      <p:bldP spid="43" grpId="0"/>
      <p:bldP spid="42" grpId="0"/>
      <p:bldP spid="43" grpId="1"/>
      <p:bldP spid="42" grpId="1"/>
      <p:bldP spid="44" grpId="0"/>
      <p:bldP spid="45" grpId="0"/>
      <p:bldP spid="44" grpId="1"/>
      <p:bldP spid="45" grpId="1"/>
      <p:bldP spid="46" grpId="0" bldLvl="0" animBg="1"/>
      <p:bldP spid="46" grpId="1" animBg="1"/>
      <p:bldP spid="47" grpId="0" bldLvl="0" animBg="1"/>
      <p:bldP spid="47" grpId="1" animBg="1"/>
      <p:bldP spid="47" grpId="2" bldLvl="0" animBg="1"/>
      <p:bldP spid="49" grpId="0" bldLvl="0" animBg="1"/>
      <p:bldP spid="50" grpId="0"/>
      <p:bldP spid="49" grpId="1" animBg="1"/>
      <p:bldP spid="50" grpId="1"/>
      <p:bldP spid="52" grpId="0"/>
      <p:bldP spid="5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888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36195"/>
            <a:ext cx="12192000" cy="301625"/>
          </a:xfrm>
          <a:prstGeom prst="rect">
            <a:avLst/>
          </a:prstGeom>
        </p:spPr>
      </p:pic>
      <p:sp>
        <p:nvSpPr>
          <p:cNvPr id="11" name="矩形 10"/>
          <p:cNvSpPr/>
          <p:nvPr/>
        </p:nvSpPr>
        <p:spPr>
          <a:xfrm>
            <a:off x="582295" y="228600"/>
            <a:ext cx="3311525" cy="521970"/>
          </a:xfrm>
          <a:prstGeom prst="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4 </a:t>
            </a:r>
            <a:r>
              <a:rPr lang="zh-CN" altLang="en-US" sz="2800">
                <a:solidFill>
                  <a:schemeClr val="tx1"/>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About A.A.Milne</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100" name="图片 99"/>
          <p:cNvPicPr/>
          <p:nvPr/>
        </p:nvPicPr>
        <p:blipFill>
          <a:blip r:embed="rId4"/>
          <a:stretch>
            <a:fillRect/>
          </a:stretch>
        </p:blipFill>
        <p:spPr>
          <a:xfrm>
            <a:off x="517525" y="824865"/>
            <a:ext cx="2578735" cy="2868295"/>
          </a:xfrm>
          <a:prstGeom prst="rect">
            <a:avLst/>
          </a:prstGeom>
          <a:noFill/>
          <a:ln w="9525">
            <a:noFill/>
          </a:ln>
        </p:spPr>
      </p:pic>
      <p:sp>
        <p:nvSpPr>
          <p:cNvPr id="7" name="文本框 6"/>
          <p:cNvSpPr txBox="1"/>
          <p:nvPr/>
        </p:nvSpPr>
        <p:spPr>
          <a:xfrm>
            <a:off x="3672840" y="1017905"/>
            <a:ext cx="8006715" cy="526224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Alan Alexander Milne (18 January 1882 – 31 January 1956) was</a:t>
            </a:r>
            <a:r>
              <a:rPr lang="zh-CN" altLang="en-US" sz="2800">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a</a:t>
            </a:r>
            <a:r>
              <a:rPr lang="zh-CN" altLang="en-US" sz="2800">
                <a:solidFill>
                  <a:schemeClr val="tx1"/>
                </a:solidFill>
                <a:latin typeface="Times New Roman" panose="02020603050405020304" charset="0"/>
                <a:cs typeface="Times New Roman" panose="02020603050405020304" charset="0"/>
              </a:rPr>
              <a:t> well-known British playwright, </a:t>
            </a:r>
            <a:endParaRPr lang="zh-CN" altLang="en-US" sz="2800">
              <a:solidFill>
                <a:schemeClr val="tx1"/>
              </a:solidFill>
              <a:latin typeface="Times New Roman" panose="02020603050405020304" charset="0"/>
              <a:cs typeface="Times New Roman" panose="02020603050405020304" charset="0"/>
            </a:endParaRPr>
          </a:p>
          <a:p>
            <a:r>
              <a:rPr lang="zh-CN" altLang="en-US" sz="2800">
                <a:solidFill>
                  <a:schemeClr val="tx1"/>
                </a:solidFill>
                <a:latin typeface="Times New Roman" panose="02020603050405020304" charset="0"/>
                <a:cs typeface="Times New Roman" panose="02020603050405020304" charset="0"/>
              </a:rPr>
              <a:t> </a:t>
            </a:r>
            <a:r>
              <a:rPr lang="en-US" altLang="zh-CN" sz="2800" u="sng">
                <a:solidFill>
                  <a:schemeClr val="tx1"/>
                </a:solidFill>
                <a:latin typeface="Times New Roman" panose="02020603050405020304" charset="0"/>
                <a:cs typeface="Times New Roman" panose="02020603050405020304" charset="0"/>
              </a:rPr>
              <a:t>    1    </a:t>
            </a:r>
            <a:r>
              <a:rPr lang="en-US" altLang="zh-CN" sz="2800">
                <a:solidFill>
                  <a:schemeClr val="tx1"/>
                </a:solidFill>
                <a:latin typeface="Times New Roman" panose="02020603050405020304" charset="0"/>
                <a:cs typeface="Times New Roman" panose="02020603050405020304" charset="0"/>
              </a:rPr>
              <a:t> (novel)</a:t>
            </a:r>
            <a:r>
              <a:rPr lang="zh-CN" altLang="en-US" sz="2800">
                <a:solidFill>
                  <a:schemeClr val="tx1"/>
                </a:solidFill>
                <a:latin typeface="Times New Roman" panose="02020603050405020304" charset="0"/>
                <a:cs typeface="Times New Roman" panose="02020603050405020304" charset="0"/>
              </a:rPr>
              <a:t>, storyteller and children</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s poet</a:t>
            </a:r>
            <a:r>
              <a:rPr lang="en-US" altLang="zh-CN" sz="2800">
                <a:solidFill>
                  <a:schemeClr val="tx1"/>
                </a:solidFill>
                <a:latin typeface="Times New Roman" panose="02020603050405020304" charset="0"/>
                <a:cs typeface="Times New Roman" panose="02020603050405020304" charset="0"/>
              </a:rPr>
              <a:t>, __2__ </a:t>
            </a:r>
            <a:endParaRPr lang="en-US" altLang="zh-CN"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(g</a:t>
            </a:r>
            <a:r>
              <a:rPr lang="zh-CN" altLang="en-US" sz="2800">
                <a:solidFill>
                  <a:schemeClr val="tx1"/>
                </a:solidFill>
                <a:latin typeface="Times New Roman" panose="02020603050405020304" charset="0"/>
                <a:cs typeface="Times New Roman" panose="02020603050405020304" charset="0"/>
              </a:rPr>
              <a:t>raduate</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 from the University of Cambridge.</a:t>
            </a:r>
            <a:endParaRPr lang="zh-CN" altLang="en-US" sz="2800">
              <a:solidFill>
                <a:schemeClr val="tx1"/>
              </a:solidFill>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He was the </a:t>
            </a:r>
            <a:r>
              <a:rPr lang="zh-CN" altLang="en-US" sz="2800">
                <a:latin typeface="Times New Roman" panose="02020603050405020304" charset="0"/>
                <a:cs typeface="Times New Roman" panose="02020603050405020304" charset="0"/>
              </a:rPr>
              <a:t>best </a:t>
            </a:r>
            <a:r>
              <a:rPr lang="en-US" altLang="zh-CN" sz="2800" u="sng">
                <a:latin typeface="Times New Roman" panose="02020603050405020304" charset="0"/>
                <a:cs typeface="Times New Roman" panose="02020603050405020304" charset="0"/>
              </a:rPr>
              <a:t>     3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know</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for his books about the teddy bear Winnie-the-Pooh and for </a:t>
            </a:r>
            <a:r>
              <a:rPr lang="en-US" altLang="zh-CN" sz="2800" u="sng">
                <a:latin typeface="Times New Roman" panose="02020603050405020304" charset="0"/>
                <a:cs typeface="Times New Roman" panose="02020603050405020304" charset="0"/>
              </a:rPr>
              <a:t>    4__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var</a:t>
            </a:r>
            <a:r>
              <a:rPr lang="en-US" altLang="zh-CN" sz="2800">
                <a:latin typeface="Times New Roman" panose="02020603050405020304" charset="0"/>
                <a:cs typeface="Times New Roman" panose="02020603050405020304" charset="0"/>
              </a:rPr>
              <a:t>y)</a:t>
            </a:r>
            <a:r>
              <a:rPr lang="zh-CN" altLang="en-US" sz="2800">
                <a:latin typeface="Times New Roman" panose="02020603050405020304" charset="0"/>
                <a:cs typeface="Times New Roman" panose="02020603050405020304" charset="0"/>
              </a:rPr>
              <a:t> poems. Milne was a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noted writer,</a:t>
            </a:r>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5__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primar</a:t>
            </a:r>
            <a:r>
              <a:rPr lang="en-US" altLang="zh-CN" sz="2800">
                <a:latin typeface="Times New Roman" panose="02020603050405020304" charset="0"/>
                <a:cs typeface="Times New Roman" panose="02020603050405020304" charset="0"/>
              </a:rPr>
              <a:t>y)</a:t>
            </a:r>
            <a:r>
              <a:rPr lang="zh-CN" altLang="en-US" sz="2800">
                <a:latin typeface="Times New Roman" panose="02020603050405020304" charset="0"/>
                <a:cs typeface="Times New Roman" panose="02020603050405020304" charset="0"/>
              </a:rPr>
              <a:t> as a playwright, before the huge </a:t>
            </a:r>
            <a:r>
              <a:rPr lang="en-US" altLang="zh-CN" sz="2800">
                <a:latin typeface="Times New Roman" panose="02020603050405020304" charset="0"/>
                <a:cs typeface="Times New Roman" panose="02020603050405020304" charset="0"/>
              </a:rPr>
              <a:t>___6___            (</a:t>
            </a:r>
            <a:r>
              <a:rPr lang="zh-CN" altLang="en-US" sz="2800">
                <a:latin typeface="Times New Roman" panose="02020603050405020304" charset="0"/>
                <a:cs typeface="Times New Roman" panose="02020603050405020304" charset="0"/>
              </a:rPr>
              <a:t>success</a:t>
            </a:r>
            <a:r>
              <a:rPr lang="en-US" altLang="zh-CN" sz="2800">
                <a:latin typeface="Times New Roman" panose="02020603050405020304" charset="0"/>
                <a:cs typeface="Times New Roman" panose="02020603050405020304" charset="0"/>
              </a:rPr>
              <a:t>ful)</a:t>
            </a:r>
            <a:r>
              <a:rPr lang="zh-CN" altLang="en-US" sz="2800">
                <a:latin typeface="Times New Roman" panose="02020603050405020304" charset="0"/>
                <a:cs typeface="Times New Roman" panose="02020603050405020304" charset="0"/>
              </a:rPr>
              <a:t> of Pooh overshadowed all his previous work. Milne</a:t>
            </a:r>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7     </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serve</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in both World Wars, joining the British Army in World War I, </a:t>
            </a:r>
            <a:r>
              <a:rPr lang="en-US" altLang="zh-CN" sz="2800" u="sng">
                <a:latin typeface="Times New Roman" panose="02020603050405020304" charset="0"/>
                <a:cs typeface="Times New Roman" panose="02020603050405020304" charset="0"/>
              </a:rPr>
              <a:t>     8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was a captain of the British Home Guard in World War II.</a:t>
            </a:r>
            <a:endParaRPr lang="zh-CN" altLang="en-US" sz="2800">
              <a:latin typeface="Times New Roman" panose="02020603050405020304" charset="0"/>
              <a:cs typeface="Times New Roman" panose="02020603050405020304" charset="0"/>
            </a:endParaRPr>
          </a:p>
        </p:txBody>
      </p:sp>
      <p:pic>
        <p:nvPicPr>
          <p:cNvPr id="102" name="图片 101"/>
          <p:cNvPicPr/>
          <p:nvPr/>
        </p:nvPicPr>
        <p:blipFill>
          <a:blip r:embed="rId5"/>
          <a:stretch>
            <a:fillRect/>
          </a:stretch>
        </p:blipFill>
        <p:spPr>
          <a:xfrm>
            <a:off x="524510" y="3706495"/>
            <a:ext cx="2571750" cy="2954020"/>
          </a:xfrm>
          <a:prstGeom prst="rect">
            <a:avLst/>
          </a:prstGeom>
          <a:noFill/>
          <a:ln w="9525">
            <a:noFill/>
          </a:ln>
        </p:spPr>
      </p:pic>
      <p:sp>
        <p:nvSpPr>
          <p:cNvPr id="10" name="文本框 9"/>
          <p:cNvSpPr txBox="1"/>
          <p:nvPr/>
        </p:nvSpPr>
        <p:spPr>
          <a:xfrm>
            <a:off x="6289675" y="228600"/>
            <a:ext cx="2519045" cy="521970"/>
          </a:xfrm>
          <a:prstGeom prst="rect">
            <a:avLst/>
          </a:prstGeom>
          <a:noFill/>
          <a:ln w="38100">
            <a:solidFill>
              <a:srgbClr val="FF0000"/>
            </a:solidFill>
            <a:prstDash val="dashDot"/>
          </a:ln>
        </p:spPr>
        <p:txBody>
          <a:bodyPr wrap="square" rtlCol="0">
            <a:spAutoFit/>
          </a:bodyPr>
          <a:p>
            <a:pPr algn="ctr"/>
            <a:r>
              <a:rPr lang="zh-CN" altLang="en-US" sz="2800">
                <a:latin typeface="宋体" panose="02010600030101010101" pitchFamily="2" charset="-122"/>
                <a:ea typeface="宋体" panose="02010600030101010101" pitchFamily="2" charset="-122"/>
              </a:rPr>
              <a:t>语法填空</a:t>
            </a:r>
            <a:endParaRPr lang="zh-CN" altLang="en-US" sz="2800">
              <a:latin typeface="宋体" panose="02010600030101010101" pitchFamily="2" charset="-122"/>
              <a:ea typeface="宋体" panose="02010600030101010101" pitchFamily="2" charset="-122"/>
            </a:endParaRPr>
          </a:p>
        </p:txBody>
      </p:sp>
      <p:sp>
        <p:nvSpPr>
          <p:cNvPr id="12" name="文本框 11"/>
          <p:cNvSpPr txBox="1"/>
          <p:nvPr/>
        </p:nvSpPr>
        <p:spPr>
          <a:xfrm>
            <a:off x="3382010" y="1823085"/>
            <a:ext cx="1331595"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novelist</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3" name="文本框 12"/>
          <p:cNvSpPr txBox="1"/>
          <p:nvPr/>
        </p:nvSpPr>
        <p:spPr>
          <a:xfrm>
            <a:off x="10045700" y="1823085"/>
            <a:ext cx="1752600"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graduating</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6720840" y="2616200"/>
            <a:ext cx="1209675"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known</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nvSpPr>
        <p:spPr>
          <a:xfrm>
            <a:off x="10338435" y="3071495"/>
            <a:ext cx="1341120"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various</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文本框 15"/>
          <p:cNvSpPr txBox="1"/>
          <p:nvPr/>
        </p:nvSpPr>
        <p:spPr>
          <a:xfrm>
            <a:off x="9584690" y="3526155"/>
            <a:ext cx="1752600"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primarily</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nvSpPr>
        <p:spPr>
          <a:xfrm>
            <a:off x="9961245" y="3969385"/>
            <a:ext cx="1520190"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success</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8" name="文本框 17"/>
          <p:cNvSpPr txBox="1"/>
          <p:nvPr/>
        </p:nvSpPr>
        <p:spPr>
          <a:xfrm>
            <a:off x="5634355" y="4813300"/>
            <a:ext cx="1308735"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served</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nvSpPr>
        <p:spPr>
          <a:xfrm>
            <a:off x="9717405" y="5229225"/>
            <a:ext cx="963930" cy="521970"/>
          </a:xfrm>
          <a:prstGeom prst="rect">
            <a:avLst/>
          </a:prstGeom>
          <a:gradFill>
            <a:gsLst>
              <a:gs pos="0">
                <a:srgbClr val="FBFB11"/>
              </a:gs>
              <a:gs pos="100000">
                <a:srgbClr val="838309"/>
              </a:gs>
            </a:gsLst>
            <a:lin scaled="0"/>
          </a:gradFill>
          <a:ln>
            <a:gradFill>
              <a:gsLst>
                <a:gs pos="0">
                  <a:srgbClr val="FBFB11"/>
                </a:gs>
                <a:gs pos="100000">
                  <a:srgbClr val="838309"/>
                </a:gs>
              </a:gsLst>
            </a:gradFill>
          </a:ln>
        </p:spPr>
        <p:txBody>
          <a:bodyPr wrap="square" rtlCol="0">
            <a:spAutoFit/>
          </a:bodyPr>
          <a:p>
            <a:pPr algn="ct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and</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 name="图片 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amond(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amond(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21" grpId="0" bldLvl="0" animBg="1"/>
      <p:bldP spid="21" grpId="1" animBg="1"/>
    </p:bld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KSO_WM_UNIT_TABLE_BEAUTIFY" val="smartTable{46509ca8-59da-4062-9bfe-7140e6d667a6}"/>
  <p:tag name="TABLE_ENDDRAG_ORIGIN_RECT" val="908*406"/>
  <p:tag name="TABLE_ENDDRAG_RECT" val="42*117*908*4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15362</Words>
  <Application>WPS 演示</Application>
  <PresentationFormat>宽屏</PresentationFormat>
  <Paragraphs>741</Paragraphs>
  <Slides>28</Slides>
  <Notes>22</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28</vt:i4>
      </vt:variant>
    </vt:vector>
  </HeadingPairs>
  <TitlesOfParts>
    <vt:vector size="41" baseType="lpstr">
      <vt:lpstr>Arial</vt:lpstr>
      <vt:lpstr>宋体</vt:lpstr>
      <vt:lpstr>Wingdings</vt:lpstr>
      <vt:lpstr>微软雅黑</vt:lpstr>
      <vt:lpstr>Times New Roman</vt:lpstr>
      <vt:lpstr>仓耳羽辰体-谷力 W04</vt:lpstr>
      <vt:lpstr>Calibri</vt:lpstr>
      <vt:lpstr>Arial</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217</cp:revision>
  <dcterms:created xsi:type="dcterms:W3CDTF">2021-09-21T10:11:00Z</dcterms:created>
  <dcterms:modified xsi:type="dcterms:W3CDTF">2022-02-22T08:45:07Z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01FD2E0466C84E1D8C29F295639BB9FA</vt:lpwstr>
  </property>
</Properties>
</file>