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786" r:id="rId3"/>
    <p:sldId id="288" r:id="rId4"/>
    <p:sldId id="476" r:id="rId5"/>
    <p:sldId id="392" r:id="rId7"/>
    <p:sldId id="477" r:id="rId8"/>
    <p:sldId id="765" r:id="rId9"/>
    <p:sldId id="290" r:id="rId10"/>
    <p:sldId id="479" r:id="rId11"/>
    <p:sldId id="332" r:id="rId12"/>
    <p:sldId id="333" r:id="rId13"/>
    <p:sldId id="484" r:id="rId14"/>
    <p:sldId id="394" r:id="rId15"/>
    <p:sldId id="301" r:id="rId16"/>
    <p:sldId id="487" r:id="rId17"/>
    <p:sldId id="615" r:id="rId18"/>
    <p:sldId id="489" r:id="rId19"/>
    <p:sldId id="654" r:id="rId20"/>
    <p:sldId id="731" r:id="rId21"/>
    <p:sldId id="490" r:id="rId22"/>
    <p:sldId id="558" r:id="rId23"/>
    <p:sldId id="559" r:id="rId24"/>
    <p:sldId id="695" r:id="rId25"/>
    <p:sldId id="784" r:id="rId26"/>
    <p:sldId id="31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0" clrIdx="0"/>
  <p:cmAuthor id="2" name="作者" initials="A" lastIdx="0" clrIdx="1"/>
  <p:cmAuthor id="3" name="k jian" initials="kj" lastIdx="1" clrIdx="2"/>
  <p:cmAuthor id="4" name="王习习" initials="王" lastIdx="2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BCC"/>
    <a:srgbClr val="D3D3D3"/>
    <a:srgbClr val="CD7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60" y="-108"/>
      </p:cViewPr>
      <p:guideLst>
        <p:guide orient="horz" pos="22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1A4C1-C26A-467C-9584-372736863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1A4C1-C26A-467C-9584-3727368633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角三角形 7"/>
          <p:cNvSpPr/>
          <p:nvPr userDrawn="1"/>
        </p:nvSpPr>
        <p:spPr>
          <a:xfrm rot="5400000">
            <a:off x="1657350" y="-1657352"/>
            <a:ext cx="1155700" cy="4470403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889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7" name="直角三角形 6"/>
          <p:cNvSpPr/>
          <p:nvPr userDrawn="1"/>
        </p:nvSpPr>
        <p:spPr>
          <a:xfrm rot="16200000">
            <a:off x="7480300" y="2146300"/>
            <a:ext cx="6451600" cy="2971800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889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5400000">
            <a:off x="0" y="0"/>
            <a:ext cx="1752600" cy="17526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889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6" name="直角三角形 5"/>
          <p:cNvSpPr/>
          <p:nvPr userDrawn="1"/>
        </p:nvSpPr>
        <p:spPr>
          <a:xfrm rot="16200000">
            <a:off x="8165255" y="2831259"/>
            <a:ext cx="3695700" cy="435779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889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>
            <a:off x="0" y="4305303"/>
            <a:ext cx="1625600" cy="255270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>
            <a:outerShdw blurRad="889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10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1307571" y="1452563"/>
            <a:ext cx="5109845" cy="8347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1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1307569" y="2287278"/>
            <a:ext cx="7098667" cy="12150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anchor="ctr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2"/>
          </p:nvPr>
        </p:nvSpPr>
        <p:spPr>
          <a:xfrm>
            <a:off x="1307569" y="3502285"/>
            <a:ext cx="7098667" cy="57950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735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307571" y="4158680"/>
            <a:ext cx="5109845" cy="1511877"/>
          </a:xfrm>
          <a:prstGeom prst="rect">
            <a:avLst/>
          </a:prstGeom>
        </p:spPr>
        <p:txBody>
          <a:bodyPr anchor="t"/>
          <a:lstStyle>
            <a:lvl1pPr marL="381000" indent="-381000">
              <a:buFont typeface="Arial" panose="020B0604020202020204" pitchFamily="34" charset="0"/>
              <a:buChar char="•"/>
              <a:defRPr sz="1865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3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0" y="223939"/>
            <a:ext cx="970383" cy="652367"/>
          </a:xfrm>
          <a:prstGeom prst="rect">
            <a:avLst/>
          </a:prstGeom>
          <a:solidFill>
            <a:schemeClr val="accent3"/>
          </a:solidFill>
          <a:effectLst>
            <a:outerShdw blurRad="88900" sx="102000" sy="102000" algn="ctr" rotWithShape="0">
              <a:prstClr val="black">
                <a:alpha val="25000"/>
              </a:prstClr>
            </a:outerShdw>
          </a:effectLst>
        </p:spPr>
        <p:txBody>
          <a:bodyPr anchor="ctr"/>
          <a:lstStyle>
            <a:lvl1pPr marL="0" indent="0">
              <a:buNone/>
              <a:defRPr sz="5335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/>
              <a:t>00</a:t>
            </a:r>
            <a:endParaRPr kumimoji="1"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110093" y="223939"/>
            <a:ext cx="6435012" cy="652367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735" b="1">
                <a:solidFill>
                  <a:schemeClr val="accent3"/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 flipV="1">
            <a:off x="0" y="6489703"/>
            <a:ext cx="12192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6380486"/>
            <a:ext cx="121920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9626600" y="52133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4043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86759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35973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285187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534401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4043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43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  <p:sp>
        <p:nvSpPr>
          <p:cNvPr id="9" name="文本框 32"/>
          <p:cNvSpPr txBox="1"/>
          <p:nvPr userDrawn="1"/>
        </p:nvSpPr>
        <p:spPr>
          <a:xfrm>
            <a:off x="353496" y="357629"/>
            <a:ext cx="1131570" cy="377190"/>
          </a:xfrm>
          <a:prstGeom prst="rect">
            <a:avLst/>
          </a:prstGeom>
          <a:noFill/>
        </p:spPr>
        <p:txBody>
          <a:bodyPr wrap="none" lIns="91422" tIns="45711" rIns="91422" bIns="45711">
            <a:spAutoFit/>
          </a:bodyPr>
          <a:lstStyle/>
          <a:p>
            <a:r>
              <a:rPr lang="zh-CN" altLang="en-US" sz="186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教学总结</a:t>
            </a:r>
            <a:endParaRPr lang="en-US" altLang="zh-CN" sz="186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261642"/>
            <a:ext cx="213792" cy="5565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defTabSz="6858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CBF0E-E0BB-4E24-BD9D-F9341D13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A376E-BE64-44AA-8E83-A5CBF3B633B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3" Type="http://schemas.openxmlformats.org/officeDocument/2006/relationships/slideLayout" Target="../slideLayouts/slideLayout13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8307070" y="4971415"/>
            <a:ext cx="2530475" cy="1341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8378825" y="4970780"/>
            <a:ext cx="2459355" cy="14255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126105" y="3326765"/>
            <a:ext cx="255143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introduced myself to my teammate but was neglected .</a:t>
            </a:r>
            <a:endParaRPr lang="zh-CN" altLang="en-US" sz="2000" b="1" dirty="0"/>
          </a:p>
        </p:txBody>
      </p:sp>
      <p:sp>
        <p:nvSpPr>
          <p:cNvPr id="13317" name="文本框 8"/>
          <p:cNvSpPr txBox="1"/>
          <p:nvPr/>
        </p:nvSpPr>
        <p:spPr>
          <a:xfrm>
            <a:off x="134303" y="1781175"/>
            <a:ext cx="11923712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 eaLnBrk="0" hangingPunct="0"/>
            <a:r>
              <a:rPr sz="200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宋体" panose="02010600030101010101" pitchFamily="2" charset="-122"/>
              </a:rPr>
              <a:t>   </a:t>
            </a:r>
            <a:endParaRPr lang="zh-CN" altLang="en-US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660400"/>
            <a:ext cx="9197975" cy="57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000250" y="5125720"/>
            <a:ext cx="233426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Dr. </a:t>
            </a:r>
            <a:r>
              <a:rPr lang="en-US" altLang="zh-CN" sz="2000" b="1" kern="1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paired me with my classmate </a:t>
            </a:r>
            <a:r>
              <a:rPr lang="en-US" altLang="zh-CN" sz="2000" b="1" kern="100" dirty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want to avoid.</a:t>
            </a:r>
            <a:endParaRPr lang="en-US" altLang="zh-CN" sz="2000" b="1" kern="100" dirty="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4970780"/>
            <a:ext cx="2033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 :unwilling        &amp;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Idisappointed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855980" y="3178810"/>
            <a:ext cx="20332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I:feel slighted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冷落的</a:t>
            </a:r>
            <a:endParaRPr lang="zh-CN" altLang="en-US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24780" y="1473200"/>
            <a:ext cx="255143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introduced myself to my teammate but was neglected .</a:t>
            </a:r>
            <a:endParaRPr lang="zh-CN" altLang="en-US" sz="2000" b="1" dirty="0"/>
          </a:p>
        </p:txBody>
      </p:sp>
      <p:sp>
        <p:nvSpPr>
          <p:cNvPr id="15" name="圆角矩形 14"/>
          <p:cNvSpPr/>
          <p:nvPr/>
        </p:nvSpPr>
        <p:spPr>
          <a:xfrm>
            <a:off x="5160010" y="960755"/>
            <a:ext cx="2303145" cy="150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160035" y="960690"/>
            <a:ext cx="246644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 was willing to do the project </a:t>
            </a:r>
            <a:r>
              <a:rPr lang="en-US" altLang="zh-CN" sz="2000" b="1" kern="100" dirty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alone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but I still decided to stick to the project.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18" name="圆角矩形 17"/>
          <p:cNvSpPr/>
          <p:nvPr/>
        </p:nvSpPr>
        <p:spPr>
          <a:xfrm>
            <a:off x="3030855" y="2778760"/>
            <a:ext cx="2303145" cy="150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126105" y="2889250"/>
            <a:ext cx="2207895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introduced myself to my teammate but </a:t>
            </a:r>
            <a:r>
              <a:rPr lang="en-US" altLang="zh-CN" sz="2000" b="1" kern="100" dirty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was made light of.</a:t>
            </a:r>
            <a:endParaRPr lang="en-US" altLang="zh-CN" sz="2000" b="1" kern="100" dirty="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466975" y="1117600"/>
            <a:ext cx="20332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I:uneasy but determined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7851172" y="3013036"/>
            <a:ext cx="739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 dirty="0">
                <a:solidFill>
                  <a:schemeClr val="accent6"/>
                </a:solidFill>
              </a:rPr>
              <a:t>?</a:t>
            </a:r>
            <a:endParaRPr lang="zh-CN" altLang="en-US" sz="4800" b="1" dirty="0">
              <a:solidFill>
                <a:schemeClr val="accent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2200" y="2348230"/>
            <a:ext cx="3734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 b="1" i="1" kern="1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We started to meet regularly to draw up our plans...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70010" y="3716655"/>
            <a:ext cx="36931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 b="1" i="1" kern="1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Then one day I got words that he was admitted to the hospital for a serious disease.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306185" y="6252845"/>
            <a:ext cx="5647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kern="100" dirty="0">
                <a:latin typeface="Times New Roman" panose="02020603050405020304" charset="0"/>
                <a:ea typeface="宋体" panose="02010600030101010101" pitchFamily="2" charset="-122"/>
              </a:rPr>
              <a:t>What contributed to the success?</a:t>
            </a:r>
            <a:endParaRPr lang="en-US" altLang="zh-CN" sz="2800" b="1" kern="1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27055" y="4749800"/>
            <a:ext cx="28105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I:</a:t>
            </a:r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satisfied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teammate:</a:t>
            </a:r>
            <a:endParaRPr lang="en-US" altLang="zh-CN" sz="2400" b="1" dirty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grateful</a:t>
            </a:r>
            <a:endParaRPr lang="en-US" altLang="zh-CN" sz="2400" b="1" dirty="0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5176" y="70080"/>
            <a:ext cx="198596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正能量原则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>
            <a:off x="534753" y="66104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-47" y="15103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534670" y="116840"/>
            <a:ext cx="9189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Read for plots &amp; emotion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462520" y="4971415"/>
            <a:ext cx="3264535" cy="13309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538720" y="4971415"/>
            <a:ext cx="3453130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b="1" kern="100" dirty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 succeeded in finishing the project&amp;became friend</a:t>
            </a:r>
            <a:endParaRPr lang="en-US" altLang="zh-CN" sz="2400" b="1" kern="100" dirty="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712710" y="6312535"/>
            <a:ext cx="283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kern="1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Cooperation </a:t>
            </a:r>
            <a:endParaRPr lang="en-US" altLang="zh-CN" sz="2800" b="1" kern="1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2773045" y="2867025"/>
            <a:ext cx="6586220" cy="10763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明线：项目的进展（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project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</a:t>
            </a:r>
            <a:endParaRPr lang="zh-CN" altLang="en-US"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暗线：两方关系的推进（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friendship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</a:t>
            </a:r>
            <a:endParaRPr lang="zh-CN" altLang="en-US"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9" grpId="1"/>
      <p:bldP spid="25" grpId="0"/>
      <p:bldP spid="2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22288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Contents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2391852" y="2591860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426142" y="1650156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476477" y="1706838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622250" y="1722493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376295" y="1715770"/>
            <a:ext cx="5252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Understand the story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2416128" y="4089394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361518" y="3549645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426458" y="3631727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2476540" y="3682943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376295" y="2673350"/>
            <a:ext cx="798385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4800" b="1">
                <a:solidFill>
                  <a:schemeClr val="accent1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Design the plot with synergy </a:t>
            </a:r>
            <a:endParaRPr lang="en-US" altLang="zh-CN" sz="4800" b="1">
              <a:solidFill>
                <a:schemeClr val="accent1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604375" y="2583618"/>
            <a:ext cx="723330" cy="7214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2399030" y="2610485"/>
            <a:ext cx="875030" cy="767715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2463800" y="2731135"/>
            <a:ext cx="730885" cy="644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570307" y="2721569"/>
            <a:ext cx="443287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4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4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2347480" y="4522888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392100" y="4571116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2505683" y="4558262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3376295" y="4606925"/>
            <a:ext cx="685546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Appreciate the possible version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74128" y="1794510"/>
            <a:ext cx="344487" cy="344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 rot="10800000">
            <a:off x="1313815" y="2732723"/>
            <a:ext cx="528638" cy="527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 rot="10800000">
            <a:off x="867728" y="3510598"/>
            <a:ext cx="463550" cy="4635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20228" y="3542348"/>
            <a:ext cx="147637" cy="149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椭圆 29"/>
          <p:cNvSpPr/>
          <p:nvPr/>
        </p:nvSpPr>
        <p:spPr>
          <a:xfrm rot="11047877">
            <a:off x="2283778" y="3839210"/>
            <a:ext cx="169862" cy="1698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020253" y="4636135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 rot="11047877">
            <a:off x="1334135" y="4677728"/>
            <a:ext cx="387350" cy="3873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3486785" y="3732530"/>
            <a:ext cx="60833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Analyze studnts’ compositions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262255" y="986155"/>
            <a:ext cx="11590020" cy="44627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i="1" kern="100" dirty="0">
                <a:latin typeface="Times New Roman" panose="02020603050405020304" charset="0"/>
                <a:ea typeface="宋体" panose="02010600030101010101" pitchFamily="2" charset="-122"/>
              </a:rPr>
              <a:t>(Para.1)We started to meet regularly to draw up our plans.</a:t>
            </a:r>
            <a:endParaRPr lang="en-US" altLang="zh-CN" sz="3200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b="1" i="1" kern="100" dirty="0">
                <a:latin typeface="Times New Roman" panose="02020603050405020304" charset="0"/>
                <a:ea typeface="宋体" panose="02010600030101010101" pitchFamily="2" charset="-122"/>
              </a:rPr>
              <a:t>(Para.2)Then one day I got words that he was admitted to the hospital for a serious disease.</a:t>
            </a:r>
            <a:endParaRPr lang="en-US" altLang="zh-CN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667" y="5314410"/>
            <a:ext cx="1081477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We succeeded in finishing the project.</a:t>
            </a:r>
            <a:endParaRPr lang="en-US" altLang="zh-CN" sz="2800" b="1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I won his respect and we developed friendship</a:t>
            </a:r>
            <a:r>
              <a:rPr lang="en-US" altLang="zh-CN" sz="2800" b="1" dirty="0" smtClean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800" b="1" dirty="0" smtClean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" y="2606675"/>
            <a:ext cx="57613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Possible plot:</a:t>
            </a:r>
            <a:endParaRPr lang="en-US" altLang="zh-CN" sz="2800" b="1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We gradually learnt to </a:t>
            </a:r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cooperate</a:t>
            </a: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800" b="1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b="1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8" name="右箭头 7"/>
          <p:cNvSpPr/>
          <p:nvPr/>
        </p:nvSpPr>
        <p:spPr>
          <a:xfrm rot="16200000">
            <a:off x="2127885" y="4218940"/>
            <a:ext cx="1804670" cy="385445"/>
          </a:xfrm>
          <a:prstGeom prst="rightArrow">
            <a:avLst/>
          </a:prstGeom>
          <a:solidFill>
            <a:schemeClr val="accent1"/>
          </a:solidFill>
          <a:ln>
            <a:solidFill>
              <a:srgbClr val="D3D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295140" y="1670685"/>
            <a:ext cx="7270115" cy="9531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Tip : The ending of the story can help you determine the ending of Para.1 . (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逆推法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91446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Predict the ending of para.1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19" name="图片 18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566767" y="593947"/>
            <a:ext cx="11513126" cy="4796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b="1" i="1" kern="100" dirty="0">
                <a:latin typeface="Times New Roman" panose="02020603050405020304" charset="0"/>
                <a:ea typeface="宋体" panose="02010600030101010101" pitchFamily="2" charset="-122"/>
              </a:rPr>
              <a:t>(Para.1)We started to meet regularly to draw up our plans.</a:t>
            </a:r>
            <a:endParaRPr lang="en-US" altLang="zh-CN" sz="3200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6895" y="1731010"/>
            <a:ext cx="904367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endParaRPr lang="en-US" altLang="zh-CN" sz="2800" b="1" kern="100" dirty="0">
              <a:solidFill>
                <a:schemeClr val="accent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sz="2800" b="1" kern="100" dirty="0">
              <a:solidFill>
                <a:schemeClr val="accent2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810" y="3651250"/>
            <a:ext cx="2769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情感协同</a:t>
            </a:r>
            <a:endParaRPr lang="zh-CN" altLang="en-US" sz="3600" b="1" dirty="0" smtClean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chemeClr val="accent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emotion</a:t>
            </a:r>
            <a:endParaRPr lang="en-US" altLang="zh-CN" sz="3600" b="1" dirty="0" smtClean="0">
              <a:solidFill>
                <a:schemeClr val="accent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394575" y="1133475"/>
            <a:ext cx="3236595" cy="6457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11"/>
          <p:cNvSpPr/>
          <p:nvPr/>
        </p:nvSpPr>
        <p:spPr>
          <a:xfrm>
            <a:off x="2586355" y="1139825"/>
            <a:ext cx="1702435" cy="624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350"/>
          </a:p>
        </p:txBody>
      </p:sp>
      <p:cxnSp>
        <p:nvCxnSpPr>
          <p:cNvPr id="24" name="直接连接符 23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384556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Design the plot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26" name="图片 25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sp>
        <p:nvSpPr>
          <p:cNvPr id="40" name="TextBox 8"/>
          <p:cNvSpPr txBox="1"/>
          <p:nvPr/>
        </p:nvSpPr>
        <p:spPr>
          <a:xfrm>
            <a:off x="316230" y="2178050"/>
            <a:ext cx="2769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情节协同</a:t>
            </a:r>
            <a:endParaRPr lang="zh-CN" altLang="en-US" sz="3600" b="1" dirty="0" smtClean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chemeClr val="accent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   plot</a:t>
            </a:r>
            <a:endParaRPr lang="en-US" altLang="zh-CN" sz="3600" b="1" dirty="0" smtClean="0">
              <a:solidFill>
                <a:schemeClr val="accent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895" y="5251450"/>
            <a:ext cx="63696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gradually</a:t>
            </a: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 learnt to </a:t>
            </a:r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cooperate</a:t>
            </a: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800" b="1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b="1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左中括号 5"/>
          <p:cNvSpPr/>
          <p:nvPr/>
        </p:nvSpPr>
        <p:spPr>
          <a:xfrm>
            <a:off x="2293620" y="2106930"/>
            <a:ext cx="147320" cy="971550"/>
          </a:xfrm>
          <a:prstGeom prst="leftBracket">
            <a:avLst/>
          </a:prstGeom>
          <a:ln w="4445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左中括号 7"/>
          <p:cNvSpPr/>
          <p:nvPr/>
        </p:nvSpPr>
        <p:spPr>
          <a:xfrm>
            <a:off x="2293620" y="3617595"/>
            <a:ext cx="147320" cy="971550"/>
          </a:xfrm>
          <a:prstGeom prst="leftBracket">
            <a:avLst/>
          </a:prstGeom>
          <a:ln w="4445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686685" y="1811020"/>
            <a:ext cx="23888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project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relationship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86685" y="3466465"/>
            <a:ext cx="23888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I: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teammate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62500" y="1811020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work together &amp; go smoothly</a:t>
            </a:r>
            <a:endParaRPr lang="en-US" altLang="zh-CN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79975" y="2638425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soften</a:t>
            </a:r>
            <a:r>
              <a:rPr lang="zh-CN" altLang="en-US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zh-CN" altLang="en-US" sz="28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缓和）</a:t>
            </a:r>
            <a:endParaRPr lang="zh-CN" altLang="en-US" sz="28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79975" y="3346450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slighted(</a:t>
            </a:r>
            <a:r>
              <a:rPr lang="zh-CN" altLang="en-US" sz="2800" b="1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受冷落的</a:t>
            </a:r>
            <a:r>
              <a:rPr lang="en-US" altLang="zh-CN" sz="2800" b="1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)</a:t>
            </a:r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--determined--delighted</a:t>
            </a:r>
            <a:endParaRPr lang="zh-CN" altLang="en-US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74590" y="4218940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unwilling--touched</a:t>
            </a:r>
            <a:r>
              <a:rPr lang="zh-CN" altLang="en-US" sz="28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触动的</a:t>
            </a:r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--willing</a:t>
            </a:r>
            <a:endParaRPr lang="en-US" altLang="zh-CN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40" grpId="0"/>
      <p:bldP spid="6" grpId="0" animBg="1"/>
      <p:bldP spid="8" grpId="0" animBg="1"/>
      <p:bldP spid="9" grpId="0"/>
      <p:bldP spid="10" grpId="0"/>
      <p:bldP spid="14" grpId="0"/>
      <p:bldP spid="40" grpId="1"/>
      <p:bldP spid="6" grpId="1" animBg="1"/>
      <p:bldP spid="8" grpId="1" animBg="1"/>
      <p:bldP spid="9" grpId="1"/>
      <p:bldP spid="10" grpId="1"/>
      <p:bldP spid="14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72390" y="652145"/>
            <a:ext cx="12046585" cy="47967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3200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b="1" i="1" kern="1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(Para.2)Then one day I got words that he was admitted to the hospital for a serious disease.</a:t>
            </a:r>
            <a:endParaRPr lang="en-US" altLang="zh-CN" sz="3200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cxnSp>
        <p:nvCxnSpPr>
          <p:cNvPr id="24" name="直接连接符 23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384556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Design the plot</a:t>
            </a:r>
            <a:endParaRPr lang="en-US" altLang="zh-CN" sz="3600" b="1" dirty="0">
              <a:solidFill>
                <a:schemeClr val="accent1"/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26" name="图片 25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7073900" y="1129030"/>
            <a:ext cx="4937760" cy="649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1350"/>
          </a:p>
        </p:txBody>
      </p:sp>
      <p:sp>
        <p:nvSpPr>
          <p:cNvPr id="7" name="TextBox 5"/>
          <p:cNvSpPr txBox="1"/>
          <p:nvPr/>
        </p:nvSpPr>
        <p:spPr>
          <a:xfrm>
            <a:off x="302607" y="5281390"/>
            <a:ext cx="1081477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We succeeded in finishing the project.</a:t>
            </a:r>
            <a:endParaRPr lang="en-US" altLang="zh-CN" sz="2800" b="1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we </a:t>
            </a:r>
            <a:r>
              <a:rPr lang="en-US" altLang="zh-CN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developed friendship</a:t>
            </a:r>
            <a:r>
              <a:rPr lang="en-US" altLang="zh-CN" sz="2800" b="1" dirty="0" smtClean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altLang="zh-CN" sz="2800" b="1" dirty="0" smtClean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213360" y="3856990"/>
            <a:ext cx="2769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情感协同</a:t>
            </a:r>
            <a:endParaRPr lang="zh-CN" altLang="en-US" sz="3600" b="1" dirty="0" smtClean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chemeClr val="accent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emotion</a:t>
            </a:r>
            <a:endParaRPr lang="en-US" altLang="zh-CN" sz="3600" b="1" dirty="0" smtClean="0">
              <a:solidFill>
                <a:schemeClr val="accent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0" name="TextBox 8"/>
          <p:cNvSpPr txBox="1"/>
          <p:nvPr/>
        </p:nvSpPr>
        <p:spPr>
          <a:xfrm>
            <a:off x="302895" y="2353310"/>
            <a:ext cx="2769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情节协同</a:t>
            </a:r>
            <a:endParaRPr lang="zh-CN" altLang="en-US" sz="3600" b="1" dirty="0" smtClean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chemeClr val="accent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   plot</a:t>
            </a:r>
            <a:endParaRPr lang="en-US" altLang="zh-CN" sz="3600" b="1" dirty="0" smtClean="0">
              <a:solidFill>
                <a:schemeClr val="accent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42235" y="2016760"/>
            <a:ext cx="23888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project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relationship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42235" y="3672205"/>
            <a:ext cx="23888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I: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teammate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：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18050" y="2016760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completed perfectly</a:t>
            </a:r>
            <a:endParaRPr lang="en-US" altLang="zh-CN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35525" y="2844165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deepen</a:t>
            </a:r>
            <a:endParaRPr lang="en-US" altLang="zh-CN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35525" y="3552190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worried--determined--satisfied</a:t>
            </a:r>
            <a:endParaRPr lang="zh-CN" altLang="en-US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30140" y="4424680"/>
            <a:ext cx="6872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grateful</a:t>
            </a:r>
            <a:endParaRPr lang="en-US" altLang="zh-CN" sz="28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左中括号 21"/>
          <p:cNvSpPr/>
          <p:nvPr/>
        </p:nvSpPr>
        <p:spPr>
          <a:xfrm>
            <a:off x="2293620" y="2106930"/>
            <a:ext cx="147320" cy="971550"/>
          </a:xfrm>
          <a:prstGeom prst="leftBracket">
            <a:avLst/>
          </a:prstGeom>
          <a:ln w="4445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左中括号 22"/>
          <p:cNvSpPr/>
          <p:nvPr/>
        </p:nvSpPr>
        <p:spPr>
          <a:xfrm>
            <a:off x="2293620" y="3617595"/>
            <a:ext cx="147320" cy="971550"/>
          </a:xfrm>
          <a:prstGeom prst="leftBracket">
            <a:avLst/>
          </a:prstGeom>
          <a:ln w="4445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12" grpId="0"/>
      <p:bldP spid="14" grpId="0"/>
      <p:bldP spid="17" grpId="0"/>
      <p:bldP spid="40" grpId="1"/>
      <p:bldP spid="12" grpId="1"/>
      <p:bldP spid="14" grpId="1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 bldLvl="0" animBg="1"/>
      <p:bldP spid="23" grpId="0" bldLvl="0" animBg="1"/>
      <p:bldP spid="22" grpId="1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474980" y="1913255"/>
            <a:ext cx="5493385" cy="436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b="1" i="1" kern="1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91446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Synergy （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Arial Rounded MT Bold" panose="020F0704030504030204" charset="0"/>
              </a:rPr>
              <a:t>协同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）</a:t>
            </a:r>
            <a:endParaRPr lang="zh-CN" altLang="en-US" sz="3600" b="1" dirty="0">
              <a:solidFill>
                <a:schemeClr val="accent1"/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19" name="图片 18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2801715" y="1698446"/>
            <a:ext cx="6589000" cy="676266"/>
            <a:chOff x="-1052666" y="1809603"/>
            <a:chExt cx="7358638" cy="681776"/>
          </a:xfrm>
        </p:grpSpPr>
        <p:sp>
          <p:nvSpPr>
            <p:cNvPr id="3" name="任意多边形 2"/>
            <p:cNvSpPr/>
            <p:nvPr>
              <p:custDataLst>
                <p:tags r:id="rId3"/>
              </p:custDataLst>
            </p:nvPr>
          </p:nvSpPr>
          <p:spPr>
            <a:xfrm>
              <a:off x="1940302" y="2231294"/>
              <a:ext cx="397195" cy="255328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6C171">
                <a:lumMod val="20000"/>
                <a:lumOff val="8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25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4"/>
              </p:custDataLst>
            </p:nvPr>
          </p:nvSpPr>
          <p:spPr>
            <a:xfrm>
              <a:off x="1909653" y="2135985"/>
              <a:ext cx="286185" cy="183968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6C171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5"/>
              </p:custDataLst>
            </p:nvPr>
          </p:nvSpPr>
          <p:spPr>
            <a:xfrm>
              <a:off x="2179643" y="1809603"/>
              <a:ext cx="143092" cy="91983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6C171">
                <a:lumMod val="20000"/>
                <a:lumOff val="8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6"/>
              </p:custDataLst>
            </p:nvPr>
          </p:nvSpPr>
          <p:spPr>
            <a:xfrm>
              <a:off x="2251189" y="1941968"/>
              <a:ext cx="87586" cy="56303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6C171">
                <a:lumMod val="40000"/>
                <a:lumOff val="6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84087" y="1815425"/>
              <a:ext cx="2668881" cy="675954"/>
            </a:xfrm>
            <a:custGeom>
              <a:avLst/>
              <a:gdLst>
                <a:gd name="connsiteX0" fmla="*/ 274286 w 1155937"/>
                <a:gd name="connsiteY0" fmla="*/ 0 h 543703"/>
                <a:gd name="connsiteX1" fmla="*/ 584425 w 1155937"/>
                <a:gd name="connsiteY1" fmla="*/ 0 h 543703"/>
                <a:gd name="connsiteX2" fmla="*/ 845798 w 1155937"/>
                <a:gd name="connsiteY2" fmla="*/ 0 h 543703"/>
                <a:gd name="connsiteX3" fmla="*/ 1155937 w 1155937"/>
                <a:gd name="connsiteY3" fmla="*/ 0 h 543703"/>
                <a:gd name="connsiteX4" fmla="*/ 881651 w 1155937"/>
                <a:gd name="connsiteY4" fmla="*/ 543703 h 543703"/>
                <a:gd name="connsiteX5" fmla="*/ 571512 w 1155937"/>
                <a:gd name="connsiteY5" fmla="*/ 543703 h 543703"/>
                <a:gd name="connsiteX6" fmla="*/ 310139 w 1155937"/>
                <a:gd name="connsiteY6" fmla="*/ 543703 h 543703"/>
                <a:gd name="connsiteX7" fmla="*/ 0 w 1155937"/>
                <a:gd name="connsiteY7" fmla="*/ 543703 h 54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5937" h="543703">
                  <a:moveTo>
                    <a:pt x="274286" y="0"/>
                  </a:moveTo>
                  <a:lnTo>
                    <a:pt x="584425" y="0"/>
                  </a:lnTo>
                  <a:lnTo>
                    <a:pt x="845798" y="0"/>
                  </a:lnTo>
                  <a:lnTo>
                    <a:pt x="1155937" y="0"/>
                  </a:lnTo>
                  <a:lnTo>
                    <a:pt x="881651" y="543703"/>
                  </a:lnTo>
                  <a:lnTo>
                    <a:pt x="571512" y="543703"/>
                  </a:lnTo>
                  <a:lnTo>
                    <a:pt x="310139" y="543703"/>
                  </a:lnTo>
                  <a:lnTo>
                    <a:pt x="0" y="543703"/>
                  </a:lnTo>
                  <a:close/>
                </a:path>
              </a:pathLst>
            </a:custGeom>
            <a:solidFill>
              <a:srgbClr val="F6C171"/>
            </a:solidFill>
          </p:spPr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mtClean="0">
                  <a:solidFill>
                    <a:sysClr val="window" lastClr="FFFFFF"/>
                  </a:solidFill>
                  <a:latin typeface="Calibri Light" panose="020F0302020204030204" charset="0"/>
                  <a:ea typeface="+mn-ea"/>
                  <a:cs typeface="+mn-ea"/>
                  <a:sym typeface="Arial" panose="020B0604020202020204" pitchFamily="34" charset="0"/>
                </a:rPr>
                <a:t>LOREM</a:t>
              </a:r>
              <a:endParaRPr lang="en-US" altLang="zh-CN" smtClean="0">
                <a:solidFill>
                  <a:sysClr val="window" lastClr="FFFFFF"/>
                </a:solidFill>
                <a:latin typeface="Calibri Light" panose="020F030202020403020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任意多边形 4"/>
            <p:cNvSpPr/>
            <p:nvPr>
              <p:custDataLst>
                <p:tags r:id="rId8"/>
              </p:custDataLst>
            </p:nvPr>
          </p:nvSpPr>
          <p:spPr>
            <a:xfrm>
              <a:off x="-1052666" y="1815425"/>
              <a:ext cx="7358638" cy="675954"/>
            </a:xfrm>
            <a:custGeom>
              <a:avLst/>
              <a:gdLst>
                <a:gd name="connsiteX0" fmla="*/ 274286 w 3185777"/>
                <a:gd name="connsiteY0" fmla="*/ 0 h 543703"/>
                <a:gd name="connsiteX1" fmla="*/ 1288719 w 3185777"/>
                <a:gd name="connsiteY1" fmla="*/ 0 h 543703"/>
                <a:gd name="connsiteX2" fmla="*/ 2171344 w 3185777"/>
                <a:gd name="connsiteY2" fmla="*/ 0 h 543703"/>
                <a:gd name="connsiteX3" fmla="*/ 3185777 w 3185777"/>
                <a:gd name="connsiteY3" fmla="*/ 0 h 543703"/>
                <a:gd name="connsiteX4" fmla="*/ 3185777 w 3185777"/>
                <a:gd name="connsiteY4" fmla="*/ 543703 h 543703"/>
                <a:gd name="connsiteX5" fmla="*/ 2171344 w 3185777"/>
                <a:gd name="connsiteY5" fmla="*/ 543703 h 543703"/>
                <a:gd name="connsiteX6" fmla="*/ 1014433 w 3185777"/>
                <a:gd name="connsiteY6" fmla="*/ 543703 h 543703"/>
                <a:gd name="connsiteX7" fmla="*/ 0 w 3185777"/>
                <a:gd name="connsiteY7" fmla="*/ 543703 h 54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5777" h="543703">
                  <a:moveTo>
                    <a:pt x="274286" y="0"/>
                  </a:moveTo>
                  <a:lnTo>
                    <a:pt x="1288719" y="0"/>
                  </a:lnTo>
                  <a:lnTo>
                    <a:pt x="2171344" y="0"/>
                  </a:lnTo>
                  <a:lnTo>
                    <a:pt x="3185777" y="0"/>
                  </a:lnTo>
                  <a:lnTo>
                    <a:pt x="3185777" y="543703"/>
                  </a:lnTo>
                  <a:lnTo>
                    <a:pt x="2171344" y="543703"/>
                  </a:lnTo>
                  <a:lnTo>
                    <a:pt x="1014433" y="543703"/>
                  </a:lnTo>
                  <a:lnTo>
                    <a:pt x="0" y="543703"/>
                  </a:lnTo>
                  <a:close/>
                </a:path>
              </a:pathLst>
            </a:custGeom>
            <a:solidFill>
              <a:srgbClr val="F6C171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  <a:normAutofit/>
            </a:bodyPr>
            <a:p>
              <a:pPr algn="just"/>
              <a:r>
                <a:rPr lang="en-US" altLang="zh-CN" sz="2400" dirty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sym typeface="Arial" panose="020B0604020202020204" pitchFamily="34" charset="0"/>
                </a:rPr>
                <a:t>    </a:t>
              </a:r>
              <a:r>
                <a:rPr lang="en-US" altLang="zh-CN" sz="3110" b="1" dirty="0">
                  <a:solidFill>
                    <a:schemeClr val="tx1"/>
                  </a:solidFill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Plot synergy </a:t>
              </a:r>
              <a:r>
                <a:rPr lang="zh-CN" altLang="en-US" sz="3110" b="1" dirty="0">
                  <a:solidFill>
                    <a:schemeClr val="tx1"/>
                  </a:solidFill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情节协同</a:t>
              </a:r>
              <a:endParaRPr lang="zh-CN" altLang="en-US" sz="3110" b="1" dirty="0">
                <a:solidFill>
                  <a:schemeClr val="tx1"/>
                </a:solidFill>
                <a:latin typeface="Times New Roman Regular" panose="02020603050405020304" charset="0"/>
                <a:ea typeface="华文楷体" panose="02010600040101010101" charset="-122"/>
                <a:cs typeface="Times New Roman Regular" panose="0202060305040502030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2610769" y="3004591"/>
            <a:ext cx="6673324" cy="671256"/>
            <a:chOff x="-1222673" y="1809603"/>
            <a:chExt cx="7528645" cy="677019"/>
          </a:xfrm>
        </p:grpSpPr>
        <p:sp>
          <p:nvSpPr>
            <p:cNvPr id="21" name="任意多边形 20"/>
            <p:cNvSpPr/>
            <p:nvPr>
              <p:custDataLst>
                <p:tags r:id="rId10"/>
              </p:custDataLst>
            </p:nvPr>
          </p:nvSpPr>
          <p:spPr>
            <a:xfrm>
              <a:off x="1940302" y="2231294"/>
              <a:ext cx="397195" cy="255328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27255">
                <a:lumMod val="20000"/>
                <a:lumOff val="8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25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11"/>
              </p:custDataLst>
            </p:nvPr>
          </p:nvSpPr>
          <p:spPr>
            <a:xfrm>
              <a:off x="1909653" y="2135985"/>
              <a:ext cx="286185" cy="183968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27255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3" name="任意多边形 22"/>
            <p:cNvSpPr/>
            <p:nvPr>
              <p:custDataLst>
                <p:tags r:id="rId12"/>
              </p:custDataLst>
            </p:nvPr>
          </p:nvSpPr>
          <p:spPr>
            <a:xfrm>
              <a:off x="2179643" y="1809603"/>
              <a:ext cx="143092" cy="91983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27255">
                <a:lumMod val="20000"/>
                <a:lumOff val="8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13"/>
              </p:custDataLst>
            </p:nvPr>
          </p:nvSpPr>
          <p:spPr>
            <a:xfrm>
              <a:off x="2251189" y="1941968"/>
              <a:ext cx="87586" cy="56303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F27255">
                <a:lumMod val="40000"/>
                <a:lumOff val="6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任意多边形 24"/>
            <p:cNvSpPr/>
            <p:nvPr>
              <p:custDataLst>
                <p:tags r:id="rId14"/>
              </p:custDataLst>
            </p:nvPr>
          </p:nvSpPr>
          <p:spPr>
            <a:xfrm>
              <a:off x="622372" y="1815425"/>
              <a:ext cx="2730596" cy="543791"/>
            </a:xfrm>
            <a:custGeom>
              <a:avLst/>
              <a:gdLst>
                <a:gd name="connsiteX0" fmla="*/ 274286 w 1155937"/>
                <a:gd name="connsiteY0" fmla="*/ 0 h 543703"/>
                <a:gd name="connsiteX1" fmla="*/ 584425 w 1155937"/>
                <a:gd name="connsiteY1" fmla="*/ 0 h 543703"/>
                <a:gd name="connsiteX2" fmla="*/ 845798 w 1155937"/>
                <a:gd name="connsiteY2" fmla="*/ 0 h 543703"/>
                <a:gd name="connsiteX3" fmla="*/ 1155937 w 1155937"/>
                <a:gd name="connsiteY3" fmla="*/ 0 h 543703"/>
                <a:gd name="connsiteX4" fmla="*/ 881651 w 1155937"/>
                <a:gd name="connsiteY4" fmla="*/ 543703 h 543703"/>
                <a:gd name="connsiteX5" fmla="*/ 571512 w 1155937"/>
                <a:gd name="connsiteY5" fmla="*/ 543703 h 543703"/>
                <a:gd name="connsiteX6" fmla="*/ 310139 w 1155937"/>
                <a:gd name="connsiteY6" fmla="*/ 543703 h 543703"/>
                <a:gd name="connsiteX7" fmla="*/ 0 w 1155937"/>
                <a:gd name="connsiteY7" fmla="*/ 543703 h 54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5937" h="543703">
                  <a:moveTo>
                    <a:pt x="274286" y="0"/>
                  </a:moveTo>
                  <a:lnTo>
                    <a:pt x="584425" y="0"/>
                  </a:lnTo>
                  <a:lnTo>
                    <a:pt x="845798" y="0"/>
                  </a:lnTo>
                  <a:lnTo>
                    <a:pt x="1155937" y="0"/>
                  </a:lnTo>
                  <a:lnTo>
                    <a:pt x="881651" y="543703"/>
                  </a:lnTo>
                  <a:lnTo>
                    <a:pt x="571512" y="543703"/>
                  </a:lnTo>
                  <a:lnTo>
                    <a:pt x="310139" y="543703"/>
                  </a:lnTo>
                  <a:lnTo>
                    <a:pt x="0" y="543703"/>
                  </a:lnTo>
                  <a:close/>
                </a:path>
              </a:pathLst>
            </a:custGeom>
            <a:solidFill>
              <a:srgbClr val="F27255"/>
            </a:solidFill>
          </p:spPr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mtClean="0">
                  <a:solidFill>
                    <a:sysClr val="window" lastClr="FFFFFF"/>
                  </a:solidFill>
                  <a:latin typeface="Calibri Light" panose="020F0302020204030204" charset="0"/>
                  <a:ea typeface="+mn-ea"/>
                  <a:cs typeface="+mn-ea"/>
                  <a:sym typeface="Arial" panose="020B0604020202020204" pitchFamily="34" charset="0"/>
                </a:rPr>
                <a:t>LOREM</a:t>
              </a:r>
              <a:endParaRPr lang="en-US" altLang="zh-CN" smtClean="0">
                <a:solidFill>
                  <a:sysClr val="window" lastClr="FFFFFF"/>
                </a:solidFill>
                <a:latin typeface="Calibri Light" panose="020F030202020403020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任意多边形 25"/>
            <p:cNvSpPr/>
            <p:nvPr>
              <p:custDataLst>
                <p:tags r:id="rId15"/>
              </p:custDataLst>
            </p:nvPr>
          </p:nvSpPr>
          <p:spPr>
            <a:xfrm>
              <a:off x="-1222673" y="1815425"/>
              <a:ext cx="7528645" cy="543791"/>
            </a:xfrm>
            <a:custGeom>
              <a:avLst/>
              <a:gdLst>
                <a:gd name="connsiteX0" fmla="*/ 274286 w 3185777"/>
                <a:gd name="connsiteY0" fmla="*/ 0 h 543703"/>
                <a:gd name="connsiteX1" fmla="*/ 1288719 w 3185777"/>
                <a:gd name="connsiteY1" fmla="*/ 0 h 543703"/>
                <a:gd name="connsiteX2" fmla="*/ 2171344 w 3185777"/>
                <a:gd name="connsiteY2" fmla="*/ 0 h 543703"/>
                <a:gd name="connsiteX3" fmla="*/ 3185777 w 3185777"/>
                <a:gd name="connsiteY3" fmla="*/ 0 h 543703"/>
                <a:gd name="connsiteX4" fmla="*/ 3185777 w 3185777"/>
                <a:gd name="connsiteY4" fmla="*/ 543703 h 543703"/>
                <a:gd name="connsiteX5" fmla="*/ 2171344 w 3185777"/>
                <a:gd name="connsiteY5" fmla="*/ 543703 h 543703"/>
                <a:gd name="connsiteX6" fmla="*/ 1014433 w 3185777"/>
                <a:gd name="connsiteY6" fmla="*/ 543703 h 543703"/>
                <a:gd name="connsiteX7" fmla="*/ 0 w 3185777"/>
                <a:gd name="connsiteY7" fmla="*/ 543703 h 54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5777" h="543703">
                  <a:moveTo>
                    <a:pt x="274286" y="0"/>
                  </a:moveTo>
                  <a:lnTo>
                    <a:pt x="1288719" y="0"/>
                  </a:lnTo>
                  <a:lnTo>
                    <a:pt x="2171344" y="0"/>
                  </a:lnTo>
                  <a:lnTo>
                    <a:pt x="3185777" y="0"/>
                  </a:lnTo>
                  <a:lnTo>
                    <a:pt x="3185777" y="543703"/>
                  </a:lnTo>
                  <a:lnTo>
                    <a:pt x="2171344" y="543703"/>
                  </a:lnTo>
                  <a:lnTo>
                    <a:pt x="1014433" y="543703"/>
                  </a:lnTo>
                  <a:lnTo>
                    <a:pt x="0" y="543703"/>
                  </a:lnTo>
                  <a:close/>
                </a:path>
              </a:pathLst>
            </a:custGeom>
            <a:solidFill>
              <a:srgbClr val="F27255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  <a:noAutofit/>
            </a:bodyPr>
            <a:p>
              <a:pPr algn="just"/>
              <a:r>
                <a:rPr lang="en-US" altLang="zh-CN" sz="2300" b="1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Arial" panose="020B0604020202020204" pitchFamily="34" charset="0"/>
                </a:rPr>
                <a:t>    </a:t>
              </a:r>
              <a:r>
                <a:rPr lang="en-US" altLang="zh-CN" sz="3200" b="1" dirty="0"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Emotional synergy </a:t>
              </a:r>
              <a:r>
                <a:rPr lang="zh-CN" altLang="en-US" sz="3200" b="1" dirty="0"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情感</a:t>
              </a:r>
              <a:r>
                <a:rPr lang="en-US" altLang="zh-CN" sz="3200" b="1" dirty="0"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协同    </a:t>
              </a:r>
              <a:endParaRPr lang="en-US" altLang="zh-CN" sz="3200" b="1" dirty="0">
                <a:latin typeface="Times New Roman Regular" panose="02020603050405020304" charset="0"/>
                <a:ea typeface="华文楷体" panose="02010600040101010101" charset="-122"/>
                <a:cs typeface="Times New Roman Regular" panose="0202060305040502030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16"/>
            </p:custDataLst>
          </p:nvPr>
        </p:nvGrpSpPr>
        <p:grpSpPr>
          <a:xfrm>
            <a:off x="2502472" y="4173820"/>
            <a:ext cx="6888728" cy="671021"/>
            <a:chOff x="-1335041" y="1809603"/>
            <a:chExt cx="6212428" cy="677019"/>
          </a:xfrm>
        </p:grpSpPr>
        <p:sp>
          <p:nvSpPr>
            <p:cNvPr id="44" name="任意多边形 43"/>
            <p:cNvSpPr/>
            <p:nvPr>
              <p:custDataLst>
                <p:tags r:id="rId17"/>
              </p:custDataLst>
            </p:nvPr>
          </p:nvSpPr>
          <p:spPr>
            <a:xfrm>
              <a:off x="1940302" y="2231294"/>
              <a:ext cx="397195" cy="255328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CE8D3E">
                <a:lumMod val="20000"/>
                <a:lumOff val="8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525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5" name="任意多边形 44"/>
            <p:cNvSpPr/>
            <p:nvPr>
              <p:custDataLst>
                <p:tags r:id="rId18"/>
              </p:custDataLst>
            </p:nvPr>
          </p:nvSpPr>
          <p:spPr>
            <a:xfrm>
              <a:off x="1909653" y="2135985"/>
              <a:ext cx="286185" cy="183968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CE8D3E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6" name="任意多边形 45"/>
            <p:cNvSpPr/>
            <p:nvPr>
              <p:custDataLst>
                <p:tags r:id="rId19"/>
              </p:custDataLst>
            </p:nvPr>
          </p:nvSpPr>
          <p:spPr>
            <a:xfrm>
              <a:off x="2179643" y="1809603"/>
              <a:ext cx="143092" cy="91983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CE8D3E">
                <a:lumMod val="20000"/>
                <a:lumOff val="8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7" name="任意多边形 46"/>
            <p:cNvSpPr/>
            <p:nvPr>
              <p:custDataLst>
                <p:tags r:id="rId20"/>
              </p:custDataLst>
            </p:nvPr>
          </p:nvSpPr>
          <p:spPr>
            <a:xfrm>
              <a:off x="2251189" y="1941968"/>
              <a:ext cx="87586" cy="56303"/>
            </a:xfrm>
            <a:custGeom>
              <a:avLst/>
              <a:gdLst>
                <a:gd name="connsiteX0" fmla="*/ 515752 w 1590393"/>
                <a:gd name="connsiteY0" fmla="*/ 0 h 1022350"/>
                <a:gd name="connsiteX1" fmla="*/ 1590393 w 1590393"/>
                <a:gd name="connsiteY1" fmla="*/ 0 h 1022350"/>
                <a:gd name="connsiteX2" fmla="*/ 1074641 w 1590393"/>
                <a:gd name="connsiteY2" fmla="*/ 1022350 h 1022350"/>
                <a:gd name="connsiteX3" fmla="*/ 0 w 1590393"/>
                <a:gd name="connsiteY3" fmla="*/ 102235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0393" h="1022350">
                  <a:moveTo>
                    <a:pt x="515752" y="0"/>
                  </a:moveTo>
                  <a:lnTo>
                    <a:pt x="1590393" y="0"/>
                  </a:lnTo>
                  <a:lnTo>
                    <a:pt x="1074641" y="1022350"/>
                  </a:lnTo>
                  <a:lnTo>
                    <a:pt x="0" y="1022350"/>
                  </a:lnTo>
                  <a:close/>
                </a:path>
              </a:pathLst>
            </a:custGeom>
            <a:solidFill>
              <a:srgbClr val="CE8D3E">
                <a:lumMod val="40000"/>
                <a:lumOff val="60000"/>
              </a:srgb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8" name="任意多边形 47"/>
            <p:cNvSpPr/>
            <p:nvPr>
              <p:custDataLst>
                <p:tags r:id="rId21"/>
              </p:custDataLst>
            </p:nvPr>
          </p:nvSpPr>
          <p:spPr>
            <a:xfrm>
              <a:off x="581617" y="1815425"/>
              <a:ext cx="2771351" cy="543791"/>
            </a:xfrm>
            <a:custGeom>
              <a:avLst/>
              <a:gdLst>
                <a:gd name="connsiteX0" fmla="*/ 274286 w 1155937"/>
                <a:gd name="connsiteY0" fmla="*/ 0 h 543703"/>
                <a:gd name="connsiteX1" fmla="*/ 584425 w 1155937"/>
                <a:gd name="connsiteY1" fmla="*/ 0 h 543703"/>
                <a:gd name="connsiteX2" fmla="*/ 845798 w 1155937"/>
                <a:gd name="connsiteY2" fmla="*/ 0 h 543703"/>
                <a:gd name="connsiteX3" fmla="*/ 1155937 w 1155937"/>
                <a:gd name="connsiteY3" fmla="*/ 0 h 543703"/>
                <a:gd name="connsiteX4" fmla="*/ 881651 w 1155937"/>
                <a:gd name="connsiteY4" fmla="*/ 543703 h 543703"/>
                <a:gd name="connsiteX5" fmla="*/ 571512 w 1155937"/>
                <a:gd name="connsiteY5" fmla="*/ 543703 h 543703"/>
                <a:gd name="connsiteX6" fmla="*/ 310139 w 1155937"/>
                <a:gd name="connsiteY6" fmla="*/ 543703 h 543703"/>
                <a:gd name="connsiteX7" fmla="*/ 0 w 1155937"/>
                <a:gd name="connsiteY7" fmla="*/ 543703 h 54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5937" h="543703">
                  <a:moveTo>
                    <a:pt x="274286" y="0"/>
                  </a:moveTo>
                  <a:lnTo>
                    <a:pt x="584425" y="0"/>
                  </a:lnTo>
                  <a:lnTo>
                    <a:pt x="845798" y="0"/>
                  </a:lnTo>
                  <a:lnTo>
                    <a:pt x="1155937" y="0"/>
                  </a:lnTo>
                  <a:lnTo>
                    <a:pt x="881651" y="543703"/>
                  </a:lnTo>
                  <a:lnTo>
                    <a:pt x="571512" y="543703"/>
                  </a:lnTo>
                  <a:lnTo>
                    <a:pt x="310139" y="543703"/>
                  </a:lnTo>
                  <a:lnTo>
                    <a:pt x="0" y="543703"/>
                  </a:lnTo>
                  <a:close/>
                </a:path>
              </a:pathLst>
            </a:custGeom>
            <a:solidFill>
              <a:srgbClr val="CE8D3E"/>
            </a:solidFill>
          </p:spPr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mtClean="0">
                  <a:solidFill>
                    <a:sysClr val="window" lastClr="FFFFFF"/>
                  </a:solidFill>
                  <a:latin typeface="Calibri Light" panose="020F0302020204030204" charset="0"/>
                  <a:ea typeface="+mn-ea"/>
                  <a:cs typeface="+mn-ea"/>
                  <a:sym typeface="Arial" panose="020B0604020202020204" pitchFamily="34" charset="0"/>
                </a:rPr>
                <a:t>LOREM</a:t>
              </a:r>
              <a:endParaRPr lang="en-US" altLang="zh-CN" smtClean="0">
                <a:solidFill>
                  <a:sysClr val="window" lastClr="FFFFFF"/>
                </a:solidFill>
                <a:latin typeface="Calibri Light" panose="020F030202020403020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22"/>
              </p:custDataLst>
            </p:nvPr>
          </p:nvSpPr>
          <p:spPr>
            <a:xfrm>
              <a:off x="-1335041" y="1815500"/>
              <a:ext cx="6212428" cy="627558"/>
            </a:xfrm>
            <a:custGeom>
              <a:avLst/>
              <a:gdLst>
                <a:gd name="connsiteX0" fmla="*/ 274286 w 3185777"/>
                <a:gd name="connsiteY0" fmla="*/ 0 h 543703"/>
                <a:gd name="connsiteX1" fmla="*/ 1288719 w 3185777"/>
                <a:gd name="connsiteY1" fmla="*/ 0 h 543703"/>
                <a:gd name="connsiteX2" fmla="*/ 2171344 w 3185777"/>
                <a:gd name="connsiteY2" fmla="*/ 0 h 543703"/>
                <a:gd name="connsiteX3" fmla="*/ 3185777 w 3185777"/>
                <a:gd name="connsiteY3" fmla="*/ 0 h 543703"/>
                <a:gd name="connsiteX4" fmla="*/ 3185777 w 3185777"/>
                <a:gd name="connsiteY4" fmla="*/ 543703 h 543703"/>
                <a:gd name="connsiteX5" fmla="*/ 2171344 w 3185777"/>
                <a:gd name="connsiteY5" fmla="*/ 543703 h 543703"/>
                <a:gd name="connsiteX6" fmla="*/ 1014433 w 3185777"/>
                <a:gd name="connsiteY6" fmla="*/ 543703 h 543703"/>
                <a:gd name="connsiteX7" fmla="*/ 0 w 3185777"/>
                <a:gd name="connsiteY7" fmla="*/ 543703 h 54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5777" h="543703">
                  <a:moveTo>
                    <a:pt x="274286" y="0"/>
                  </a:moveTo>
                  <a:lnTo>
                    <a:pt x="1288719" y="0"/>
                  </a:lnTo>
                  <a:lnTo>
                    <a:pt x="2171344" y="0"/>
                  </a:lnTo>
                  <a:lnTo>
                    <a:pt x="3185777" y="0"/>
                  </a:lnTo>
                  <a:lnTo>
                    <a:pt x="3185777" y="543703"/>
                  </a:lnTo>
                  <a:lnTo>
                    <a:pt x="2171344" y="543703"/>
                  </a:lnTo>
                  <a:lnTo>
                    <a:pt x="1014433" y="543703"/>
                  </a:lnTo>
                  <a:lnTo>
                    <a:pt x="0" y="543703"/>
                  </a:lnTo>
                  <a:close/>
                </a:path>
              </a:pathLst>
            </a:custGeom>
            <a:solidFill>
              <a:srgbClr val="CE8D3E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  <a:normAutofit fontScale="25000"/>
            </a:bodyPr>
            <a:p>
              <a:pPr algn="just"/>
              <a:r>
                <a:rPr lang="en-US" altLang="zh-CN" sz="2300" b="1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Arial" panose="020B0604020202020204" pitchFamily="34" charset="0"/>
                </a:rPr>
                <a:t>          </a:t>
              </a:r>
              <a:r>
                <a:rPr lang="en-US" altLang="zh-CN" sz="11200" b="1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Arial" panose="020B0604020202020204" pitchFamily="34" charset="0"/>
                </a:rPr>
                <a:t> </a:t>
              </a:r>
              <a:r>
                <a:rPr lang="en-US" altLang="zh-CN" sz="12800" b="1" dirty="0"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Thematic synergy </a:t>
              </a:r>
              <a:r>
                <a:rPr lang="zh-CN" altLang="en-US" sz="12800" b="1" dirty="0"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主题</a:t>
              </a:r>
              <a:r>
                <a:rPr lang="en-US" altLang="zh-CN" sz="12800" b="1" dirty="0">
                  <a:latin typeface="Times New Roman Regular" panose="02020603050405020304" charset="0"/>
                  <a:ea typeface="华文楷体" panose="02010600040101010101" charset="-122"/>
                  <a:cs typeface="Times New Roman Regular" panose="02020603050405020304" charset="0"/>
                  <a:sym typeface="Arial" panose="020B0604020202020204" pitchFamily="34" charset="0"/>
                </a:rPr>
                <a:t>协同 </a:t>
              </a:r>
              <a:endParaRPr lang="zh-CN" altLang="en-US" sz="12800" b="1" dirty="0">
                <a:latin typeface="Times New Roman Regular" panose="02020603050405020304" charset="0"/>
                <a:ea typeface="华文楷体" panose="02010600040101010101" charset="-122"/>
                <a:cs typeface="Times New Roman Regular" panose="0202060305040502030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22288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Contents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2391852" y="2591860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426142" y="1650156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476477" y="1706838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622250" y="1722493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376295" y="1715770"/>
            <a:ext cx="5252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Understand the story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2416128" y="4089394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361518" y="3549645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426335" y="3631565"/>
            <a:ext cx="690880" cy="6667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2476500" y="3683000"/>
            <a:ext cx="50863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4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4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376295" y="2673350"/>
            <a:ext cx="67779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Design the plot with synergy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604375" y="2583618"/>
            <a:ext cx="723330" cy="7214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2398769" y="2649022"/>
            <a:ext cx="731025" cy="729103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2463709" y="2731103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570307" y="2721569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3405505" y="3590290"/>
            <a:ext cx="844359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4400" b="1" dirty="0">
                <a:solidFill>
                  <a:schemeClr val="accent1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Analyze students' compositions</a:t>
            </a:r>
            <a:endParaRPr lang="en-US" altLang="zh-CN" sz="4400" b="1" dirty="0">
              <a:solidFill>
                <a:schemeClr val="accent1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2347480" y="4522888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392100" y="4571116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2505683" y="4558262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3376295" y="4606925"/>
            <a:ext cx="685546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Appreciate the possible version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buFontTx/>
              <a:buNone/>
            </a:pP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74128" y="1794510"/>
            <a:ext cx="344487" cy="344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 rot="10800000">
            <a:off x="1313815" y="2732723"/>
            <a:ext cx="528638" cy="527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 rot="10800000">
            <a:off x="867728" y="3510598"/>
            <a:ext cx="463550" cy="4635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20228" y="3542348"/>
            <a:ext cx="147637" cy="149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椭圆 29"/>
          <p:cNvSpPr/>
          <p:nvPr/>
        </p:nvSpPr>
        <p:spPr>
          <a:xfrm rot="11047877">
            <a:off x="2283778" y="3839210"/>
            <a:ext cx="169862" cy="1698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020253" y="4636135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 rot="11047877">
            <a:off x="1334135" y="4677728"/>
            <a:ext cx="387350" cy="3873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29940" y="74930"/>
            <a:ext cx="5895340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Students’ composition analysis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958070" y="1692275"/>
            <a:ext cx="21742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情节协同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情绪协同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主题协同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lum bright="12000"/>
          </a:blip>
          <a:srcRect l="2859" t="1061" r="10438" b="949"/>
          <a:stretch>
            <a:fillRect/>
          </a:stretch>
        </p:blipFill>
        <p:spPr>
          <a:xfrm>
            <a:off x="-78740" y="1211580"/>
            <a:ext cx="10036810" cy="514032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697865" y="2752725"/>
            <a:ext cx="6240780" cy="33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66875" y="2268220"/>
            <a:ext cx="2511425" cy="387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4091940" y="1285875"/>
            <a:ext cx="2672080" cy="7778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与首句衔接自然且情感协同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040120" y="3231515"/>
            <a:ext cx="3917950" cy="361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7700010" y="2268220"/>
            <a:ext cx="2037080" cy="6343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情节协同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764020" y="3770630"/>
            <a:ext cx="3194050" cy="2159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93725" y="4262120"/>
            <a:ext cx="9018905" cy="190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93725" y="4777105"/>
            <a:ext cx="9018905" cy="190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圆角矩形 28"/>
          <p:cNvSpPr/>
          <p:nvPr/>
        </p:nvSpPr>
        <p:spPr>
          <a:xfrm>
            <a:off x="7825105" y="3478530"/>
            <a:ext cx="2037080" cy="9740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情感转变过于牵强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6938645" y="4941570"/>
            <a:ext cx="2419350" cy="106616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结尾没有提到主线</a:t>
            </a:r>
            <a:r>
              <a:rPr lang="en-US" alt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project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的进程如何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593725" y="5259070"/>
            <a:ext cx="3536315" cy="16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1899285" y="6226810"/>
            <a:ext cx="474218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圆角矩形 33"/>
          <p:cNvSpPr/>
          <p:nvPr/>
        </p:nvSpPr>
        <p:spPr>
          <a:xfrm>
            <a:off x="796925" y="3153410"/>
            <a:ext cx="2672080" cy="7778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主线</a:t>
            </a:r>
            <a:r>
              <a:rPr lang="en-US" alt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：关系的推进（情节协同）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  <p:bldP spid="26" grpId="0" animBg="1"/>
      <p:bldP spid="26" grpId="1" animBg="1"/>
      <p:bldP spid="18" grpId="0" animBg="1" uiExpand="1"/>
      <p:bldP spid="18" grpId="1" animBg="1"/>
      <p:bldP spid="34" grpId="0" animBg="1"/>
      <p:bldP spid="34" grpId="1" animBg="1"/>
      <p:bldP spid="29" grpId="0" animBg="1"/>
      <p:bldP spid="29" grpId="1" animBg="1"/>
      <p:bldP spid="20" grpId="0"/>
      <p:bldP spid="20" grpId="1"/>
      <p:bldP spid="18" grpId="2" animBg="1"/>
      <p:bldP spid="34" grpId="2" animBg="1"/>
      <p:bldP spid="29" grpId="2" animBg="1"/>
      <p:bldP spid="31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29940" y="74930"/>
            <a:ext cx="5895340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Students’ composition analysis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8105140" y="1104265"/>
            <a:ext cx="1852930" cy="1143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>
            <a:off x="160655" y="923290"/>
            <a:ext cx="10187940" cy="570166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V="1">
            <a:off x="3736975" y="1808480"/>
            <a:ext cx="5310505" cy="85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835660" y="2383155"/>
            <a:ext cx="2757805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114415" y="1369060"/>
            <a:ext cx="3385820" cy="368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1192530" y="720725"/>
            <a:ext cx="2739390" cy="13246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与首句衔接合理，且与</a:t>
            </a:r>
            <a:r>
              <a:rPr lang="en-US" alt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para1 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情感协同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617855" y="6236335"/>
            <a:ext cx="7231380" cy="16065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圆角矩形 28"/>
          <p:cNvSpPr/>
          <p:nvPr/>
        </p:nvSpPr>
        <p:spPr>
          <a:xfrm>
            <a:off x="7573645" y="5238750"/>
            <a:ext cx="2037080" cy="138620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结尾建议点出主线</a:t>
            </a:r>
            <a:r>
              <a:rPr lang="en-US" alt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：收获友谊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5283200" y="5172710"/>
            <a:ext cx="450215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6689725" y="2296795"/>
            <a:ext cx="2653665" cy="10179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点出主线</a:t>
            </a:r>
            <a:r>
              <a:rPr lang="en-US" alt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：</a:t>
            </a:r>
            <a:r>
              <a:rPr lang="en-US" alt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project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的结果</a:t>
            </a:r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48595" y="1711960"/>
            <a:ext cx="19208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情节协同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情绪协同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主题协同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 animBg="1"/>
      <p:bldP spid="29" grpId="1" animBg="1"/>
      <p:bldP spid="12" grpId="1" animBg="1"/>
      <p:bldP spid="26" grpId="2" animBg="1"/>
      <p:bldP spid="12" grpId="2" animBg="1"/>
      <p:bldP spid="29" grpId="2" animBg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22288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Contents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2391852" y="2591860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426142" y="1650156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476477" y="1706838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622250" y="1722493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376295" y="1715770"/>
            <a:ext cx="5252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Understand the story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2416128" y="4089394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361518" y="3549645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426458" y="3631727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2476540" y="3682943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376564" y="2673373"/>
            <a:ext cx="4536199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Design the plot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604375" y="2583618"/>
            <a:ext cx="723330" cy="7214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2398769" y="2649022"/>
            <a:ext cx="731025" cy="729103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2463709" y="2731103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570307" y="2721569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3428365" y="3690620"/>
            <a:ext cx="82423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Analyze the students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’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compositions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2347480" y="4522888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392100" y="4571116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2505683" y="4558262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3376295" y="4606925"/>
            <a:ext cx="781240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4400" b="1">
                <a:solidFill>
                  <a:schemeClr val="accent1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Appreciate the possible version</a:t>
            </a:r>
            <a:endParaRPr lang="en-US" altLang="zh-CN" sz="4400" b="1">
              <a:solidFill>
                <a:schemeClr val="accent1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74128" y="1794510"/>
            <a:ext cx="344487" cy="344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 rot="10800000">
            <a:off x="1313815" y="2732723"/>
            <a:ext cx="528638" cy="527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 rot="10800000">
            <a:off x="867728" y="3510598"/>
            <a:ext cx="463550" cy="4635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20228" y="3542348"/>
            <a:ext cx="147637" cy="149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椭圆 29"/>
          <p:cNvSpPr/>
          <p:nvPr/>
        </p:nvSpPr>
        <p:spPr>
          <a:xfrm rot="11047877">
            <a:off x="2283778" y="3839210"/>
            <a:ext cx="169862" cy="1698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020253" y="4636135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 rot="11047877">
            <a:off x="1334135" y="4677728"/>
            <a:ext cx="387350" cy="3873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1"/>
          <p:cNvSpPr>
            <a:spLocks noGrp="1"/>
          </p:cNvSpPr>
          <p:nvPr/>
        </p:nvSpPr>
        <p:spPr>
          <a:xfrm>
            <a:off x="-718185" y="1435735"/>
            <a:ext cx="12154535" cy="163258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聚焦续文内容 探究</a:t>
            </a:r>
            <a:r>
              <a:rPr lang="zh-CN" altLang="en-US" sz="40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协同效应</a:t>
            </a:r>
            <a:endParaRPr lang="zh-CN" altLang="en-US" sz="4000" dirty="0" smtClean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/>
            <a:r>
              <a:rPr kumimoji="1" lang="en-US" altLang="zh-CN" sz="3600" dirty="0" smtClean="0">
                <a:solidFill>
                  <a:srgbClr val="C1D9DF">
                    <a:lumMod val="75000"/>
                  </a:srgb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               —</a:t>
            </a:r>
            <a:r>
              <a:rPr kumimoji="1" lang="en-US" altLang="zh-CN" sz="3600" dirty="0" smtClean="0">
                <a:solidFill>
                  <a:schemeClr val="accent5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kumimoji="1" lang="zh-CN" altLang="en-US" sz="3600" dirty="0" smtClean="0">
                <a:solidFill>
                  <a:schemeClr val="accent5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022年1月浙江高考英语读后续写分析</a:t>
            </a:r>
            <a:endParaRPr kumimoji="1" lang="zh-CN" altLang="en-US" sz="3600" dirty="0" smtClean="0">
              <a:solidFill>
                <a:schemeClr val="accent5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4305" y="3272155"/>
            <a:ext cx="2009775" cy="3521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435" y="3297555"/>
            <a:ext cx="3326765" cy="3560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10831195" y="4756785"/>
            <a:ext cx="1238885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 sz="28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9715" y="5136515"/>
            <a:ext cx="3258185" cy="521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 sz="28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59715" y="2530475"/>
            <a:ext cx="1767205" cy="547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1273" y="1352752"/>
            <a:ext cx="11890231" cy="4338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 algn="just"/>
            <a:r>
              <a:rPr lang="en-US" altLang="zh-CN" sz="24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Para.1    </a:t>
            </a:r>
            <a:endParaRPr lang="en-US" altLang="zh-CN" sz="2400" b="1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/>
            <a:r>
              <a:rPr lang="en-US" altLang="zh-CN" sz="2800" i="1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 started to meet regularly to draw up our plans. </a:t>
            </a:r>
            <a:r>
              <a:rPr lang="en-US" altLang="zh-CN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 expected, my </a:t>
            </a:r>
            <a:r>
              <a:rPr lang="en-US" altLang="zh-CN" sz="2800" kern="100" dirty="0" smtClean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ideas were </a:t>
            </a:r>
            <a:r>
              <a:rPr lang="en-US" altLang="zh-CN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completely ignored by him during our first few meeting.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 he was a fiercely competitive fellow, he put the project totally in his charge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zh-CN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However, my self-esteem wouldn’t allow me to yield to the challenge and I took a more active part in the test of the hypothesis. My dedication gradually melted my teammate’s</a:t>
            </a:r>
            <a:r>
              <a:rPr lang="zh-CN" altLang="en-US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heart and his attitudes towards me began to change. He was no more unwilling to discuss, and instead he listened attentively to my ideas and we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tests and d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statistical analysis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together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It was the first time that I had thought that we could be called a team. Everything seemed to go on so smoothly.                                            </a:t>
            </a:r>
            <a:endParaRPr lang="en-US" altLang="zh-CN" sz="2800" kern="1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91446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Possible version</a:t>
            </a:r>
            <a:endParaRPr lang="zh-CN" altLang="en-US" sz="3600" b="1" dirty="0">
              <a:solidFill>
                <a:schemeClr val="accent1"/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19" name="图片 18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4900295" y="1076960"/>
            <a:ext cx="2388235" cy="730885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衔接自然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087755" y="2221230"/>
            <a:ext cx="36410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003675" y="2660650"/>
            <a:ext cx="46513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上弧形箭头 4"/>
          <p:cNvSpPr/>
          <p:nvPr/>
        </p:nvSpPr>
        <p:spPr>
          <a:xfrm rot="1140000">
            <a:off x="4576445" y="1929765"/>
            <a:ext cx="1062990" cy="406400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8967470" y="2660650"/>
            <a:ext cx="2972435" cy="0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59715" y="3077845"/>
            <a:ext cx="8640445" cy="0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057640" y="965835"/>
            <a:ext cx="2889885" cy="953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teammate</a:t>
            </a:r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人设协同（</a:t>
            </a:r>
            <a:r>
              <a:rPr lang="en-US" altLang="zh-CN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competitive</a:t>
            </a:r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）</a:t>
            </a:r>
            <a:endParaRPr lang="zh-CN" altLang="en-US" sz="28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138920" y="3077845"/>
            <a:ext cx="2972435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59715" y="3468370"/>
            <a:ext cx="11738610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59715" y="3934460"/>
            <a:ext cx="4190365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圆角矩形 28"/>
          <p:cNvSpPr/>
          <p:nvPr/>
        </p:nvSpPr>
        <p:spPr>
          <a:xfrm>
            <a:off x="1362710" y="808355"/>
            <a:ext cx="2889885" cy="8426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I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人设协同（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stick to it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）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4728845" y="3938905"/>
            <a:ext cx="7306310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259715" y="4347845"/>
            <a:ext cx="11619230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31"/>
          <p:cNvSpPr/>
          <p:nvPr/>
        </p:nvSpPr>
        <p:spPr>
          <a:xfrm>
            <a:off x="4076065" y="2644140"/>
            <a:ext cx="4507230" cy="953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矛盾的解决，同时主题协同（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cooperation)</a:t>
            </a:r>
            <a:endParaRPr lang="en-US" altLang="zh-CN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284480" y="5128895"/>
            <a:ext cx="5046345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79095" y="4742180"/>
            <a:ext cx="11619230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5" grpId="0" animBg="1"/>
      <p:bldP spid="5" grpId="1" animBg="1"/>
      <p:bldP spid="26" grpId="3" bldLvl="0" animBg="1"/>
      <p:bldP spid="8" grpId="0" bldLvl="0" animBg="1"/>
      <p:bldP spid="8" grpId="1" bldLvl="0" animBg="1"/>
      <p:bldP spid="29" grpId="0" bldLvl="0" animBg="1"/>
      <p:bldP spid="29" grpId="1" animBg="1"/>
      <p:bldP spid="29" grpId="3" bldLvl="0" animBg="1"/>
      <p:bldP spid="32" grpId="0" bldLvl="0" animBg="1"/>
      <p:bldP spid="32" grpId="1" animBg="1"/>
      <p:bldP spid="32" grpId="3" bldLvl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113030" y="5289550"/>
            <a:ext cx="4132580" cy="4006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0976610" y="4806315"/>
            <a:ext cx="913765" cy="4013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13030" y="2715260"/>
            <a:ext cx="3474085" cy="4279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586990" y="3215005"/>
            <a:ext cx="5861050" cy="4006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889750" y="2387600"/>
            <a:ext cx="4947920" cy="273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243070" y="5303520"/>
            <a:ext cx="5051425" cy="4279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782445" y="4009390"/>
            <a:ext cx="4840605" cy="4279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7757795" y="1853565"/>
            <a:ext cx="4132580" cy="5219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" y="1040967"/>
            <a:ext cx="11890231" cy="47694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 algn="just"/>
            <a:r>
              <a:rPr lang="en-US" altLang="zh-CN" sz="24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Para.2</a:t>
            </a:r>
            <a:endParaRPr lang="en-US" altLang="zh-CN" sz="2800" i="1" kern="1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/>
            <a:r>
              <a:rPr lang="en-US" altLang="zh-CN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One day I got word that he was admitted to hospital for a serious disease.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Immediately, I hurried to the hospital, where I learned that he had to be hospitalized for quite a while. It meant that we had no alternative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 to discontinue our project. Seeing the worry and weakness written on his face, I assured him that I would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 let him down and carry on. With all my heart put into the challenging task, I did the analysis accurately and presented our findings amazingly, which won thunderous applause. Our project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did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end with an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Learning this, he smiled, grateful for my devotion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.My seemingly single-minded and cold teammate and I achieved something satisfying and had fun but more than fun.</a:t>
            </a:r>
            <a:r>
              <a:rPr lang="en-US" altLang="zh-CN" sz="2800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</a:t>
            </a:r>
            <a:endParaRPr lang="en-US" altLang="zh-CN" sz="2800" kern="1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91446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Possible version</a:t>
            </a:r>
            <a:endParaRPr lang="zh-CN" altLang="en-US" sz="3600" b="1" dirty="0">
              <a:solidFill>
                <a:schemeClr val="accent1"/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19" name="图片 18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3822700" y="3157855"/>
            <a:ext cx="7577455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822700" y="3982085"/>
            <a:ext cx="7899400" cy="0"/>
          </a:xfrm>
          <a:prstGeom prst="line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72085" y="5289550"/>
            <a:ext cx="11811635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13030" y="5819140"/>
            <a:ext cx="1163320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62610" y="2729865"/>
            <a:ext cx="3515995" cy="18148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结尾句包含两条主线：项目的完成以及收获友谊（情节协同</a:t>
            </a:r>
            <a:r>
              <a:rPr lang="en-US" altLang="zh-CN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&amp;</a:t>
            </a:r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主题协同）</a:t>
            </a:r>
            <a:endParaRPr lang="zh-CN" altLang="en-US" sz="28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399280" y="1890395"/>
            <a:ext cx="401066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338705" y="2306320"/>
            <a:ext cx="401066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上弧形箭头 22"/>
          <p:cNvSpPr/>
          <p:nvPr/>
        </p:nvSpPr>
        <p:spPr>
          <a:xfrm rot="20700000">
            <a:off x="5287010" y="1791335"/>
            <a:ext cx="698500" cy="233680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753485" y="723900"/>
            <a:ext cx="2388235" cy="730885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承上衔接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4512310" y="2004695"/>
            <a:ext cx="4333240" cy="7867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teammate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人设协同（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serious/careful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）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13030" y="4425315"/>
            <a:ext cx="1536700" cy="0"/>
          </a:xfrm>
          <a:prstGeom prst="line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8039100" y="2769235"/>
            <a:ext cx="2388870" cy="953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情节协同：事件拆分法</a:t>
            </a:r>
            <a:endParaRPr lang="zh-CN" altLang="en-US" sz="28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479030" y="4860925"/>
            <a:ext cx="4248785" cy="0"/>
          </a:xfrm>
          <a:prstGeom prst="line">
            <a:avLst/>
          </a:prstGeom>
          <a:ln w="28575" cmpd="sng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9" grpId="0" bldLvl="0" animBg="1"/>
      <p:bldP spid="9" grpId="1" animBg="1"/>
      <p:bldP spid="10" grpId="1" animBg="1"/>
      <p:bldP spid="34" grpId="1" animBg="1"/>
      <p:bldP spid="11" grpId="1" animBg="1"/>
      <p:bldP spid="13" grpId="1" animBg="1"/>
      <p:bldP spid="15" grpId="1" animBg="1"/>
      <p:bldP spid="16" grpId="1" animBg="1"/>
      <p:bldP spid="23" grpId="0" bldLvl="0" animBg="1"/>
      <p:bldP spid="23" grpId="1" bldLvl="0" animBg="1"/>
      <p:bldP spid="24" grpId="0" bldLvl="0" animBg="1"/>
      <p:bldP spid="24" grpId="1" animBg="1"/>
      <p:bldP spid="24" grpId="3" bldLvl="0" animBg="1"/>
      <p:bldP spid="32" grpId="0" bldLvl="0" animBg="1"/>
      <p:bldP spid="32" grpId="1" animBg="1"/>
      <p:bldP spid="32" grpId="4" bldLvl="0" animBg="1"/>
      <p:bldP spid="39" grpId="0" bldLvl="0" animBg="1"/>
      <p:bldP spid="39" grpId="1" bldLvl="0" animBg="1"/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91446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Cooperation &amp; Win-Win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19" name="图片 18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35" y="871855"/>
            <a:ext cx="5970270" cy="3797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4725" y="4924425"/>
            <a:ext cx="8529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It is cooperation that contributes to friendship.</a:t>
            </a:r>
            <a:endParaRPr lang="en-US" alt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799548" y="797566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99465" y="141605"/>
            <a:ext cx="914463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Homework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19" name="图片 18" descr="合作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29615" cy="729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780" y="1998980"/>
            <a:ext cx="85293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Please self-evaluate your writing and polish it based on the synergy. </a:t>
            </a:r>
            <a:endParaRPr lang="en-US" alt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615805" y="3415030"/>
            <a:ext cx="2576195" cy="27578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04910" y="3415030"/>
            <a:ext cx="1555750" cy="27266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1"/>
          <p:cNvSpPr>
            <a:spLocks noGrp="1"/>
          </p:cNvSpPr>
          <p:nvPr/>
        </p:nvSpPr>
        <p:spPr>
          <a:xfrm>
            <a:off x="442001" y="2210737"/>
            <a:ext cx="10346072" cy="12961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0"/>
              <a:t>      </a:t>
            </a:r>
            <a:r>
              <a:rPr lang="en-US" altLang="zh-CN" sz="8000" b="0">
                <a:latin typeface="Times New Roman Regular" panose="02020603050405020304" charset="0"/>
                <a:cs typeface="Times New Roman Regular" panose="02020603050405020304" charset="0"/>
              </a:rPr>
              <a:t>Thank You!</a:t>
            </a:r>
            <a:endParaRPr kumimoji="1" lang="en-US" altLang="zh-CN" sz="8000" b="0" dirty="0">
              <a:solidFill>
                <a:srgbClr val="C1D9DF">
                  <a:lumMod val="75000"/>
                </a:srgbClr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22288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Contents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2391852" y="2591860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426142" y="1650156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476477" y="1706838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622250" y="1722493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376295" y="1715770"/>
            <a:ext cx="5252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Understand the story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2416128" y="4089394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361518" y="3549645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426458" y="3631727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2476540" y="3682943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376295" y="2673350"/>
            <a:ext cx="757745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Design the plot with synergy</a:t>
            </a:r>
            <a:r>
              <a:rPr lang="zh-CN" alt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（协同）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604375" y="2583618"/>
            <a:ext cx="723330" cy="7214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2398769" y="2649022"/>
            <a:ext cx="731025" cy="729103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2463709" y="2731103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570307" y="2721569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3428365" y="3690620"/>
            <a:ext cx="60833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Analyze students’ compositions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2347480" y="4522888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392100" y="4571116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2505683" y="4558262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3376295" y="4606925"/>
            <a:ext cx="688149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Appreciate the possible version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74128" y="1794510"/>
            <a:ext cx="344487" cy="344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 rot="10800000">
            <a:off x="1313815" y="2732723"/>
            <a:ext cx="528638" cy="527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 rot="10800000">
            <a:off x="867728" y="3510598"/>
            <a:ext cx="463550" cy="4635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20228" y="3542348"/>
            <a:ext cx="147637" cy="149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椭圆 29"/>
          <p:cNvSpPr/>
          <p:nvPr/>
        </p:nvSpPr>
        <p:spPr>
          <a:xfrm rot="11047877">
            <a:off x="2283778" y="3839210"/>
            <a:ext cx="169862" cy="1698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020253" y="4636135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 rot="11047877">
            <a:off x="1334135" y="4677728"/>
            <a:ext cx="387350" cy="3873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640016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2022.1 浙江高考读后续写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34" name="文本框 33"/>
          <p:cNvSpPr txBox="1"/>
          <p:nvPr/>
        </p:nvSpPr>
        <p:spPr>
          <a:xfrm>
            <a:off x="120361" y="905499"/>
            <a:ext cx="12071928" cy="56927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第二节(满分25分)</a:t>
            </a:r>
            <a:r>
              <a:rPr lang="en-US" altLang="zh-CN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r>
              <a:rPr lang="zh-CN" altLang="en-US" sz="20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阅读下面材料，根据其内容和所给段落开头语续写两段，使之构成一篇完整的短文。</a:t>
            </a:r>
            <a:r>
              <a:rPr lang="en-US" altLang="zh-CN" sz="2000" kern="100" dirty="0"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000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endParaRPr lang="en-US" altLang="zh-CN" sz="2000" kern="100" dirty="0"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When Dr.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Henderson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was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assigning</a:t>
            </a:r>
            <a:r>
              <a:rPr lang="en-US" altLang="zh-CN" kern="1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</a:t>
            </a:r>
            <a:r>
              <a:rPr lang="zh-CN" altLang="en-US" kern="1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指定</a:t>
            </a:r>
            <a:r>
              <a:rPr lang="en-US" altLang="zh-CN" kern="1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project mates for his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psychology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class, I secretly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hoped that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 would pair me with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my best friend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 at least a classmate I could have some fun with. Above all, I hoped he wouldn’t assign me to work with the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fiercely competitive and extremely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serious fellow who always wore dark clothes and apparently had a personality to match. As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fate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</a:t>
            </a:r>
            <a:r>
              <a:rPr lang="zh-CN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命运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would have it, Dr.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Henderson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very deliberately matched everyone in class and announced that I would be working with the one person in class I wanted to avoid.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went up to my new teammate and introduced myself. He looked at me as though I weren’t there. I felt he treated me as though I would hold him back and probably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make him fail to get an A in the course.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 wasn’t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mean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abusive; 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just gave me the impression he could do whatever project we dreamed up better if he did it alone.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　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Needless to say, I didn’t look forward to an entire team of being brushed off, but I tried to make the best of it and didn’t say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anything for fear that I would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make things worse.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　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project required each team to develop a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hypothesis(</a:t>
            </a:r>
            <a:r>
              <a:rPr lang="zh-CN" altLang="en-US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假设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), set up an experiment to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test the hypothesis, do the statistical analysis and present the findings. Whatever grade the team received would be shared by both students. </a:t>
            </a:r>
            <a:endParaRPr lang="en-US" altLang="zh-CN" kern="100" dirty="0" smtClean="0"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kern="1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When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my teammate and I met to discuss our project, I was uneasy. Here was this challenging student who had a reputation for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single-mindedness and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good grades—the exact opposite of me.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actually wanted to drop the class at one point, but stopped short because I didn’t want to give him the satisfaction of my chickening out.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decided to stick to it no matter what.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After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long discussions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 somehow agreed to do a study on the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psychological well-being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of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teenagers.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wasn’t sure what it </a:t>
            </a:r>
            <a:r>
              <a:rPr lang="en-US" altLang="zh-CN" kern="100" dirty="0" smtClean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meant exactly, </a:t>
            </a:r>
            <a:r>
              <a:rPr lang="en-US" altLang="zh-CN" kern="100" dirty="0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but at least we had a topic. </a:t>
            </a:r>
            <a:endParaRPr lang="en-US" altLang="zh-CN" kern="100" dirty="0"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/>
            <a:r>
              <a:rPr lang="en-US" altLang="zh-CN" sz="1800" i="1" kern="1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Para.1    We started to meet regularly to draw up our plans.</a:t>
            </a:r>
            <a:r>
              <a:rPr lang="en-US" altLang="zh-CN" sz="1800" i="1" u="sng" kern="1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  </a:t>
            </a:r>
            <a:endParaRPr lang="zh-CN" altLang="zh-CN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/>
            <a:r>
              <a:rPr lang="en-US" altLang="zh-CN" sz="1800" i="1" kern="1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rPr>
              <a:t>    Para</a:t>
            </a:r>
            <a:r>
              <a:rPr lang="en-US" altLang="zh-CN" i="1" kern="1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.2    </a:t>
            </a:r>
            <a:r>
              <a:rPr lang="en-US" altLang="zh-CN" sz="1800" i="1" kern="1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rPr>
              <a:t>Then one day I got </a:t>
            </a:r>
            <a:r>
              <a:rPr lang="en-US" altLang="zh-CN" sz="1800" i="1" kern="10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rPr>
              <a:t>word </a:t>
            </a:r>
            <a:r>
              <a:rPr lang="en-US" altLang="zh-CN" sz="1800" i="1" kern="1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rPr>
              <a:t>that he was admitted to the hospital for a serious disease.</a:t>
            </a:r>
            <a:r>
              <a:rPr lang="en-US" altLang="zh-CN" sz="1800" i="1" u="sng" kern="1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endParaRPr lang="en-US" altLang="zh-CN" sz="1800" i="1" u="sng" kern="100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574530" y="131445"/>
            <a:ext cx="2576195" cy="27578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63635" y="131445"/>
            <a:ext cx="1555750" cy="2726690"/>
          </a:xfrm>
          <a:prstGeom prst="rect">
            <a:avLst/>
          </a:prstGeom>
        </p:spPr>
      </p:pic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22288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Contents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2391852" y="2591860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2426142" y="1650156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476477" y="1706838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4800"/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542875" y="1662168"/>
            <a:ext cx="443287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4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4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376295" y="1715770"/>
            <a:ext cx="525208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4400" b="1" dirty="0">
                <a:solidFill>
                  <a:schemeClr val="accent1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Understand the story</a:t>
            </a:r>
            <a:endParaRPr lang="en-US" altLang="zh-CN" sz="4400" b="1" dirty="0">
              <a:solidFill>
                <a:schemeClr val="accent1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/>
        </p:nvSpPr>
        <p:spPr bwMode="auto">
          <a:xfrm>
            <a:off x="2416128" y="4089394"/>
            <a:ext cx="723330" cy="721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2361518" y="3549645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426458" y="3631727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2476540" y="3682943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376295" y="2673350"/>
            <a:ext cx="59372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Design the plot with synergy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604375" y="2583618"/>
            <a:ext cx="723330" cy="7214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2398769" y="2649022"/>
            <a:ext cx="731025" cy="729103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2463709" y="2731103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570307" y="2721569"/>
            <a:ext cx="4432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2347480" y="4522888"/>
            <a:ext cx="731025" cy="729102"/>
          </a:xfrm>
          <a:prstGeom prst="ellipse">
            <a:avLst/>
          </a:prstGeom>
          <a:solidFill>
            <a:schemeClr val="bg2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392100" y="4571116"/>
            <a:ext cx="602133" cy="600209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2505683" y="4558262"/>
            <a:ext cx="443287" cy="584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3376295" y="4606925"/>
            <a:ext cx="669607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Appreciate the possible version</a:t>
            </a:r>
            <a:endParaRPr lang="en-US" altLang="zh-CN" sz="3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74128" y="1794510"/>
            <a:ext cx="344487" cy="344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 rot="10800000">
            <a:off x="1313815" y="2732723"/>
            <a:ext cx="528638" cy="527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 rot="10800000">
            <a:off x="867728" y="3510598"/>
            <a:ext cx="463550" cy="4635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20228" y="3542348"/>
            <a:ext cx="147637" cy="149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椭圆 29"/>
          <p:cNvSpPr/>
          <p:nvPr/>
        </p:nvSpPr>
        <p:spPr>
          <a:xfrm rot="11047877">
            <a:off x="2283778" y="3839210"/>
            <a:ext cx="169862" cy="1698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020253" y="4636135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 rot="11047877">
            <a:off x="1334135" y="4677728"/>
            <a:ext cx="387350" cy="3873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TextBox 25"/>
          <p:cNvSpPr txBox="1">
            <a:spLocks noChangeArrowheads="1"/>
          </p:cNvSpPr>
          <p:nvPr/>
        </p:nvSpPr>
        <p:spPr bwMode="auto">
          <a:xfrm>
            <a:off x="3382645" y="3604895"/>
            <a:ext cx="608330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Analyze students’ compositions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buFontTx/>
              <a:buNone/>
            </a:pP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9189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Read for basic information（5W1H)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grpSp>
        <p:nvGrpSpPr>
          <p:cNvPr id="3" name="淘宝网chenying0907出品 19"/>
          <p:cNvGrpSpPr/>
          <p:nvPr/>
        </p:nvGrpSpPr>
        <p:grpSpPr>
          <a:xfrm>
            <a:off x="4063365" y="2241550"/>
            <a:ext cx="3670935" cy="2910205"/>
            <a:chOff x="7386" y="3352"/>
            <a:chExt cx="4784" cy="4899"/>
          </a:xfrm>
        </p:grpSpPr>
        <p:grpSp>
          <p:nvGrpSpPr>
            <p:cNvPr id="25" name="淘宝网chenying0907出品 17"/>
            <p:cNvGrpSpPr/>
            <p:nvPr/>
          </p:nvGrpSpPr>
          <p:grpSpPr>
            <a:xfrm rot="5400000">
              <a:off x="7085" y="3652"/>
              <a:ext cx="4899" cy="4298"/>
              <a:chOff x="4225297" y="2300303"/>
              <a:chExt cx="3110956" cy="2729179"/>
            </a:xfrm>
          </p:grpSpPr>
          <p:sp>
            <p:nvSpPr>
              <p:cNvPr id="33" name="六边形 32"/>
              <p:cNvSpPr/>
              <p:nvPr/>
            </p:nvSpPr>
            <p:spPr>
              <a:xfrm>
                <a:off x="4340775" y="2427847"/>
                <a:ext cx="2880000" cy="2474091"/>
              </a:xfrm>
              <a:prstGeom prst="hexagon">
                <a:avLst/>
              </a:prstGeom>
              <a:noFill/>
              <a:ln w="1905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"/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4225297" y="3664892"/>
                <a:ext cx="230956" cy="0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7105297" y="3664892"/>
                <a:ext cx="230956" cy="0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4833594" y="2300303"/>
                <a:ext cx="230956" cy="255087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6494282" y="4774395"/>
                <a:ext cx="230956" cy="255087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6441648" y="2328746"/>
                <a:ext cx="283590" cy="279944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4833594" y="4721095"/>
                <a:ext cx="283590" cy="279944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淘宝网chenying0907出品 55"/>
            <p:cNvSpPr txBox="1"/>
            <p:nvPr/>
          </p:nvSpPr>
          <p:spPr>
            <a:xfrm>
              <a:off x="7788" y="5079"/>
              <a:ext cx="4382" cy="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5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narration</a:t>
              </a:r>
              <a:endParaRPr lang="en-US" sz="3735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sz="2665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(</a:t>
              </a:r>
              <a:r>
                <a:rPr lang="zh-CN" altLang="en-US" sz="2665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记叙文</a:t>
              </a:r>
              <a:r>
                <a:rPr lang="en-US" altLang="zh-CN" sz="2665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)</a:t>
              </a:r>
              <a:endParaRPr lang="en-US" altLang="zh-CN" sz="2665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9" name="淘宝网chenying0907出品 58"/>
          <p:cNvSpPr txBox="1"/>
          <p:nvPr/>
        </p:nvSpPr>
        <p:spPr>
          <a:xfrm>
            <a:off x="8358505" y="3589020"/>
            <a:ext cx="211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2"/>
                </a:solidFill>
                <a:latin typeface="华文楷体" panose="02010600040101010101" charset="-122"/>
                <a:ea typeface="华文楷体" panose="02010600040101010101" charset="-122"/>
              </a:rPr>
              <a:t>Where</a:t>
            </a:r>
            <a:endParaRPr lang="en-US" altLang="zh-CN" sz="3200" b="1" dirty="0">
              <a:solidFill>
                <a:schemeClr val="accent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801485" y="1714645"/>
            <a:ext cx="4724792" cy="3903200"/>
            <a:chOff x="8166" y="1952"/>
            <a:chExt cx="5224" cy="5491"/>
          </a:xfrm>
        </p:grpSpPr>
        <p:grpSp>
          <p:nvGrpSpPr>
            <p:cNvPr id="40" name="淘宝网chenying0907出品 7"/>
            <p:cNvGrpSpPr/>
            <p:nvPr/>
          </p:nvGrpSpPr>
          <p:grpSpPr>
            <a:xfrm>
              <a:off x="8686" y="4931"/>
              <a:ext cx="4375" cy="346"/>
              <a:chOff x="11780" y="5631"/>
              <a:chExt cx="5278" cy="429"/>
            </a:xfrm>
          </p:grpSpPr>
          <p:sp>
            <p:nvSpPr>
              <p:cNvPr id="41" name="淘宝网chenying0907出品 25"/>
              <p:cNvSpPr/>
              <p:nvPr/>
            </p:nvSpPr>
            <p:spPr>
              <a:xfrm>
                <a:off x="11780" y="5631"/>
                <a:ext cx="170" cy="1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"/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 flipV="1">
                <a:off x="11981" y="6031"/>
                <a:ext cx="5077" cy="29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淘宝网chenying0907出品 2"/>
            <p:cNvGrpSpPr/>
            <p:nvPr/>
          </p:nvGrpSpPr>
          <p:grpSpPr>
            <a:xfrm>
              <a:off x="8609" y="1952"/>
              <a:ext cx="4781" cy="1360"/>
              <a:chOff x="10633" y="2521"/>
              <a:chExt cx="6398" cy="1279"/>
            </a:xfrm>
          </p:grpSpPr>
          <p:cxnSp>
            <p:nvCxnSpPr>
              <p:cNvPr id="45" name="直接连接符 44"/>
              <p:cNvCxnSpPr/>
              <p:nvPr/>
            </p:nvCxnSpPr>
            <p:spPr>
              <a:xfrm flipV="1">
                <a:off x="10737" y="2521"/>
                <a:ext cx="699" cy="1003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淘宝网chenying0907出品 16"/>
              <p:cNvSpPr/>
              <p:nvPr/>
            </p:nvSpPr>
            <p:spPr>
              <a:xfrm>
                <a:off x="10633" y="3630"/>
                <a:ext cx="170" cy="1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"/>
              </a:p>
            </p:txBody>
          </p:sp>
          <p:cxnSp>
            <p:nvCxnSpPr>
              <p:cNvPr id="47" name="直接连接符 46"/>
              <p:cNvCxnSpPr/>
              <p:nvPr/>
            </p:nvCxnSpPr>
            <p:spPr>
              <a:xfrm flipV="1">
                <a:off x="11421" y="2521"/>
                <a:ext cx="5610" cy="20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淘宝网chenying0907出品 20"/>
            <p:cNvGrpSpPr/>
            <p:nvPr/>
          </p:nvGrpSpPr>
          <p:grpSpPr>
            <a:xfrm>
              <a:off x="8166" y="6309"/>
              <a:ext cx="4670" cy="1134"/>
              <a:chOff x="10702" y="7749"/>
              <a:chExt cx="6443" cy="1128"/>
            </a:xfrm>
          </p:grpSpPr>
          <p:sp>
            <p:nvSpPr>
              <p:cNvPr id="49" name="淘宝网chenying0907出品 27"/>
              <p:cNvSpPr/>
              <p:nvPr/>
            </p:nvSpPr>
            <p:spPr>
              <a:xfrm>
                <a:off x="10702" y="7749"/>
                <a:ext cx="170" cy="1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"/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>
                <a:off x="10787" y="7859"/>
                <a:ext cx="732" cy="1018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11519" y="8857"/>
                <a:ext cx="5626" cy="18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淘宝网chenying0907出品 60"/>
          <p:cNvSpPr txBox="1"/>
          <p:nvPr/>
        </p:nvSpPr>
        <p:spPr>
          <a:xfrm>
            <a:off x="8470265" y="5034280"/>
            <a:ext cx="211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2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What</a:t>
            </a:r>
            <a:endParaRPr lang="en-US" altLang="zh-CN" sz="3200" b="1" dirty="0">
              <a:solidFill>
                <a:schemeClr val="accent2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64" name="淘宝网chenying0907出品 63"/>
          <p:cNvSpPr txBox="1"/>
          <p:nvPr/>
        </p:nvSpPr>
        <p:spPr>
          <a:xfrm>
            <a:off x="1102360" y="2882900"/>
            <a:ext cx="211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2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When</a:t>
            </a:r>
            <a:endParaRPr lang="en-US" altLang="zh-CN" sz="3200" b="1" dirty="0">
              <a:solidFill>
                <a:schemeClr val="accent2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66" name="淘宝网chenying0907出品 65"/>
          <p:cNvSpPr txBox="1"/>
          <p:nvPr/>
        </p:nvSpPr>
        <p:spPr>
          <a:xfrm>
            <a:off x="1102360" y="1362710"/>
            <a:ext cx="211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2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Who</a:t>
            </a:r>
            <a:endParaRPr lang="en-US" altLang="zh-CN" sz="3200" b="1" dirty="0">
              <a:solidFill>
                <a:schemeClr val="accent2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67" name="淘宝网chenying0907出品 66"/>
          <p:cNvSpPr>
            <a:spLocks noChangeArrowheads="1"/>
          </p:cNvSpPr>
          <p:nvPr/>
        </p:nvSpPr>
        <p:spPr bwMode="auto">
          <a:xfrm>
            <a:off x="556895" y="1878330"/>
            <a:ext cx="3676015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735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373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淘宝网chenying0907出品 67"/>
          <p:cNvSpPr txBox="1"/>
          <p:nvPr/>
        </p:nvSpPr>
        <p:spPr>
          <a:xfrm>
            <a:off x="1255395" y="4819650"/>
            <a:ext cx="211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2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Why</a:t>
            </a:r>
            <a:endParaRPr lang="en-US" altLang="zh-CN" sz="3200" b="1" dirty="0">
              <a:solidFill>
                <a:schemeClr val="accent2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403860" y="1791335"/>
            <a:ext cx="3967480" cy="3539490"/>
            <a:chOff x="462" y="2216"/>
            <a:chExt cx="4647" cy="4941"/>
          </a:xfrm>
        </p:grpSpPr>
        <p:grpSp>
          <p:nvGrpSpPr>
            <p:cNvPr id="53" name="淘宝网chenying0907出品 11"/>
            <p:cNvGrpSpPr/>
            <p:nvPr/>
          </p:nvGrpSpPr>
          <p:grpSpPr>
            <a:xfrm>
              <a:off x="545" y="2216"/>
              <a:ext cx="4091" cy="803"/>
              <a:chOff x="1843" y="2730"/>
              <a:chExt cx="6466" cy="1070"/>
            </a:xfrm>
          </p:grpSpPr>
          <p:sp>
            <p:nvSpPr>
              <p:cNvPr id="54" name="淘宝网chenying0907出品 44"/>
              <p:cNvSpPr/>
              <p:nvPr/>
            </p:nvSpPr>
            <p:spPr>
              <a:xfrm>
                <a:off x="8139" y="3630"/>
                <a:ext cx="170" cy="1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 flipH="1" flipV="1">
                <a:off x="7195" y="2730"/>
                <a:ext cx="969" cy="945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843" y="2751"/>
                <a:ext cx="5352" cy="12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淘宝网chenying0907出品 14"/>
            <p:cNvGrpSpPr/>
            <p:nvPr/>
          </p:nvGrpSpPr>
          <p:grpSpPr>
            <a:xfrm>
              <a:off x="462" y="4443"/>
              <a:ext cx="4067" cy="197"/>
              <a:chOff x="1843" y="5396"/>
              <a:chExt cx="5356" cy="178"/>
            </a:xfrm>
          </p:grpSpPr>
          <p:sp>
            <p:nvSpPr>
              <p:cNvPr id="62" name="淘宝网chenying0907出品 48"/>
              <p:cNvSpPr/>
              <p:nvPr/>
            </p:nvSpPr>
            <p:spPr>
              <a:xfrm>
                <a:off x="7029" y="5404"/>
                <a:ext cx="170" cy="1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"/>
              </a:p>
            </p:txBody>
          </p:sp>
          <p:cxnSp>
            <p:nvCxnSpPr>
              <p:cNvPr id="63" name="直接连接符 62"/>
              <p:cNvCxnSpPr/>
              <p:nvPr/>
            </p:nvCxnSpPr>
            <p:spPr>
              <a:xfrm flipV="1">
                <a:off x="1843" y="5396"/>
                <a:ext cx="5207" cy="52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淘宝网chenying0907出品 18"/>
            <p:cNvGrpSpPr/>
            <p:nvPr/>
          </p:nvGrpSpPr>
          <p:grpSpPr>
            <a:xfrm>
              <a:off x="614" y="6312"/>
              <a:ext cx="4495" cy="845"/>
              <a:chOff x="1827" y="7717"/>
              <a:chExt cx="6507" cy="1126"/>
            </a:xfrm>
          </p:grpSpPr>
          <p:sp>
            <p:nvSpPr>
              <p:cNvPr id="70" name="淘宝网chenying0907出品 50"/>
              <p:cNvSpPr/>
              <p:nvPr/>
            </p:nvSpPr>
            <p:spPr>
              <a:xfrm>
                <a:off x="8164" y="7717"/>
                <a:ext cx="170" cy="1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"/>
              </a:p>
            </p:txBody>
          </p:sp>
          <p:cxnSp>
            <p:nvCxnSpPr>
              <p:cNvPr id="71" name="直接连接符 70"/>
              <p:cNvCxnSpPr/>
              <p:nvPr/>
            </p:nvCxnSpPr>
            <p:spPr>
              <a:xfrm flipH="1">
                <a:off x="7650" y="7861"/>
                <a:ext cx="544" cy="982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 flipV="1">
                <a:off x="1827" y="8831"/>
                <a:ext cx="5836" cy="6"/>
              </a:xfrm>
              <a:prstGeom prst="line">
                <a:avLst/>
              </a:prstGeom>
              <a:ln w="158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淘宝网chenying0907出品 56"/>
          <p:cNvSpPr txBox="1"/>
          <p:nvPr/>
        </p:nvSpPr>
        <p:spPr>
          <a:xfrm>
            <a:off x="8358505" y="1225550"/>
            <a:ext cx="211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accent2"/>
                </a:solidFill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How</a:t>
            </a:r>
            <a:endParaRPr lang="en-US" altLang="zh-CN" sz="3200" b="1" dirty="0">
              <a:solidFill>
                <a:schemeClr val="accent2"/>
              </a:solidFill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6605" y="1860550"/>
            <a:ext cx="2761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algn="l" defTabSz="914400" rtl="0" eaLnBrk="1" latinLnBrk="0" hangingPunct="1"/>
            <a:r>
              <a:rPr lang="en-US" altLang="zh-CN" sz="2800" b="1" kern="1200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Dr. </a:t>
            </a:r>
            <a:r>
              <a:rPr lang="en-US" altLang="zh-CN" sz="2800" b="1" kern="1200" dirty="0" smtClean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Henderson</a:t>
            </a:r>
            <a:r>
              <a:rPr lang="en-US" altLang="zh-CN" sz="2800" b="1" kern="1200" dirty="0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lang="en-US" altLang="zh-CN" sz="2800" b="1" kern="1200" dirty="0">
                <a:solidFill>
                  <a:schemeClr val="accent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I, my teammate</a:t>
            </a:r>
            <a:endParaRPr lang="en-US" altLang="zh-CN" sz="2800" b="1" kern="1200" dirty="0">
              <a:solidFill>
                <a:schemeClr val="accent1"/>
              </a:solidFill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47610" y="1834515"/>
            <a:ext cx="4261485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develop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 hypothesis(假设),</a:t>
            </a: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test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hypothesis, </a:t>
            </a: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do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statistical analysis and </a:t>
            </a: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present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findings.</a:t>
            </a:r>
            <a:endParaRPr lang="en-US" altLang="zh-C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780655" y="4185920"/>
            <a:ext cx="347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in the school</a:t>
            </a:r>
            <a:endParaRPr lang="zh-C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71703" y="5666740"/>
            <a:ext cx="502221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was paired with my </a:t>
            </a: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classmate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28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do a </a:t>
            </a: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project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1"/>
      <p:bldP spid="6" grpId="0"/>
      <p:bldP spid="10" grpId="0"/>
      <p:bldP spid="11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6092190" y="4622165"/>
            <a:ext cx="2180590" cy="337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 sz="1600" dirty="0"/>
          </a:p>
        </p:txBody>
      </p:sp>
      <p:sp>
        <p:nvSpPr>
          <p:cNvPr id="31" name="文本框 30"/>
          <p:cNvSpPr txBox="1"/>
          <p:nvPr/>
        </p:nvSpPr>
        <p:spPr>
          <a:xfrm>
            <a:off x="253707" y="5054985"/>
            <a:ext cx="3060676" cy="344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 sz="1600" dirty="0"/>
          </a:p>
        </p:txBody>
      </p:sp>
      <p:sp>
        <p:nvSpPr>
          <p:cNvPr id="30" name="文本框 29"/>
          <p:cNvSpPr txBox="1"/>
          <p:nvPr/>
        </p:nvSpPr>
        <p:spPr>
          <a:xfrm>
            <a:off x="8528685" y="3174365"/>
            <a:ext cx="3595370" cy="3371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 sz="1600" dirty="0"/>
          </a:p>
        </p:txBody>
      </p:sp>
      <p:sp>
        <p:nvSpPr>
          <p:cNvPr id="29" name="文本框 28"/>
          <p:cNvSpPr txBox="1"/>
          <p:nvPr/>
        </p:nvSpPr>
        <p:spPr>
          <a:xfrm>
            <a:off x="254000" y="4549140"/>
            <a:ext cx="5186680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endParaRPr lang="zh-CN" altLang="en-US" sz="1600" dirty="0"/>
          </a:p>
        </p:txBody>
      </p:sp>
      <p:sp>
        <p:nvSpPr>
          <p:cNvPr id="28" name="文本框 27"/>
          <p:cNvSpPr txBox="1"/>
          <p:nvPr/>
        </p:nvSpPr>
        <p:spPr>
          <a:xfrm>
            <a:off x="7419975" y="4333875"/>
            <a:ext cx="4704080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endParaRPr lang="zh-CN" altLang="en-US" sz="1600" dirty="0"/>
          </a:p>
        </p:txBody>
      </p:sp>
      <p:sp>
        <p:nvSpPr>
          <p:cNvPr id="27" name="文本框 26"/>
          <p:cNvSpPr txBox="1"/>
          <p:nvPr/>
        </p:nvSpPr>
        <p:spPr>
          <a:xfrm>
            <a:off x="4733925" y="2896235"/>
            <a:ext cx="7167880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endParaRPr lang="zh-CN" altLang="en-US" sz="1600" dirty="0"/>
          </a:p>
        </p:txBody>
      </p:sp>
      <p:sp>
        <p:nvSpPr>
          <p:cNvPr id="26" name="文本框 25"/>
          <p:cNvSpPr txBox="1"/>
          <p:nvPr/>
        </p:nvSpPr>
        <p:spPr>
          <a:xfrm>
            <a:off x="8272780" y="2345690"/>
            <a:ext cx="2839720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endParaRPr lang="en-US" altLang="zh-CN" sz="1600" dirty="0" smtClean="0"/>
          </a:p>
        </p:txBody>
      </p:sp>
      <p:sp>
        <p:nvSpPr>
          <p:cNvPr id="25" name="文本框 24"/>
          <p:cNvSpPr txBox="1"/>
          <p:nvPr/>
        </p:nvSpPr>
        <p:spPr>
          <a:xfrm>
            <a:off x="3859530" y="1666240"/>
            <a:ext cx="5763895" cy="337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endParaRPr lang="zh-CN" altLang="en-US" sz="1600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253965" y="1169677"/>
            <a:ext cx="11869773" cy="50292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When Dr. Henderson was assigning(</a:t>
            </a:r>
            <a:r>
              <a:rPr lang="zh-CN" altLang="en-US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指定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 project mates for his psychology class, I secretly hoped that he would pair me with my best friend or at least a classmate I could have some fun with. Above all, I hoped he wouldn’t assign me to work with the fiercely competitive and extremely serious fellow who always wore dark clothes and apparently had a personality to match. As fate(</a:t>
            </a:r>
            <a:r>
              <a:rPr lang="zh-CN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命运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 would have it, Dr. Henderson very deliberately matched everyone in class and announced that I would be working with the one person in class I wanted to avoid. </a:t>
            </a:r>
            <a:endParaRPr lang="zh-CN" altLang="zh-CN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I went up to my new teammate and introduced myself. He looked at me as though I weren’t there. I felt he treated me as though I would hold him back and probably make him fail to get an A in the course. He wasn’t mean or abusive; he just gave me the impression he could do whatever project we dreamed up better if he did it alone.  </a:t>
            </a:r>
            <a:endParaRPr lang="zh-CN" altLang="zh-CN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　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Needless to say, I didn’t look forward to an entire team of being brushed off, but I tried to make the best of it and didn’t say anything for fear that I would make things worse. </a:t>
            </a:r>
            <a:endParaRPr lang="zh-CN" altLang="zh-CN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　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project required each team to develop a hypothesis(</a:t>
            </a:r>
            <a:r>
              <a:rPr lang="zh-CN" altLang="en-US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假设</a:t>
            </a: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), set up an experiment to test the hypothesis, do the statistical analysis and present the findings. Whatever grade the team received would be shared by both students. </a:t>
            </a:r>
            <a:endParaRPr lang="en-US" altLang="zh-CN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When my teammate and I met to discuss our project, I was uneasy. Here was this challenging student who had a reputation for single-mindedness and good grades—the exact opposite of me. I actually wanted to drop the class at one point, but stopped short because I didn’t want to give him the satisfaction of my chickening out. I decided to stick to it no matter what.</a:t>
            </a:r>
            <a:endParaRPr lang="zh-CN" altLang="zh-CN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After long discussions we somehow agreed to do a study on the psychological well-being of teenagers. I wasn’t sure what it meant exactly, but at least we had a topic. </a:t>
            </a:r>
            <a:endParaRPr lang="en-US" altLang="zh-CN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440680" y="772795"/>
            <a:ext cx="2067560" cy="6908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competitive &amp; careful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73150" y="3607435"/>
            <a:ext cx="3820795" cy="8439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dedicated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专注的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&amp; academically outstanding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136005" y="2003425"/>
            <a:ext cx="3487420" cy="6902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maybe)a little arrogant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</a:rPr>
              <a:t>骄傲自大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455545" y="2786380"/>
            <a:ext cx="2985770" cy="6445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maybe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uncooperative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3859530" y="5022850"/>
            <a:ext cx="2275840" cy="541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determined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8740140" y="4126230"/>
            <a:ext cx="1649095" cy="287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average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9189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Read for charaters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8900" sx="102000" sy="102000" algn="ctr" rotWithShape="0">
                  <a:prstClr val="black">
                    <a:alpha val="25000"/>
                  </a:prstClr>
                </a:outerShdw>
              </a:effectLst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p>
            <a:pPr>
              <a:buFontTx/>
              <a:buNone/>
            </a:pP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7" grpId="0" animBg="1"/>
      <p:bldP spid="7" grpId="1" animBg="1"/>
      <p:bldP spid="26" grpId="0" bldLvl="0" animBg="1"/>
      <p:bldP spid="16" grpId="0" bldLvl="0" animBg="1"/>
      <p:bldP spid="16" grpId="1" animBg="1"/>
      <p:bldP spid="27" grpId="0" bldLvl="0" animBg="1"/>
      <p:bldP spid="17" grpId="0" bldLvl="0" animBg="1"/>
      <p:bldP spid="17" grpId="1" animBg="1"/>
      <p:bldP spid="28" grpId="0" bldLvl="0" animBg="1"/>
      <p:bldP spid="29" grpId="0" bldLvl="0" animBg="1"/>
      <p:bldP spid="8" grpId="0" bldLvl="0" animBg="1"/>
      <p:bldP spid="8" grpId="1" animBg="1"/>
      <p:bldP spid="30" grpId="0" bldLvl="0" animBg="1"/>
      <p:bldP spid="31" grpId="0" bldLvl="0" animBg="1"/>
      <p:bldP spid="32" grpId="0" bldLvl="0" animBg="1"/>
      <p:bldP spid="32" grpId="1" animBg="1"/>
      <p:bldP spid="33" grpId="0" bldLvl="0" animBg="1"/>
      <p:bldP spid="34" grpId="0" bldLvl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 noChangeShapeType="1"/>
          </p:cNvCxnSpPr>
          <p:nvPr/>
        </p:nvCxnSpPr>
        <p:spPr bwMode="auto">
          <a:xfrm>
            <a:off x="543008" y="81852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208" y="19675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2400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859796" y="2866217"/>
            <a:ext cx="404552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836704" y="3130381"/>
            <a:ext cx="44603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unwilling to cooperate</a:t>
            </a:r>
            <a:endParaRPr lang="en-US" altLang="zh-CN" sz="2800" b="1" dirty="0" smtClean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solidFill>
                  <a:schemeClr val="accent1"/>
                </a:solidFill>
                <a:latin typeface="Times New Roman Bold" panose="02020603050405020304" charset="0"/>
                <a:cs typeface="Times New Roman Bold" panose="02020603050405020304" charset="0"/>
              </a:rPr>
              <a:t>not ready to be friends</a:t>
            </a:r>
            <a:endParaRPr lang="en-US" altLang="zh-CN" sz="2800" b="1" kern="1200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altLang="zh-CN" sz="2800" b="1" kern="1200" dirty="0">
              <a:solidFill>
                <a:schemeClr val="accent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0845" y="1566545"/>
            <a:ext cx="3683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dirty="0" smtClean="0">
                <a:solidFill>
                  <a:srgbClr val="FF0000"/>
                </a:solidFill>
                <a:latin typeface="Times New Roman Regular" panose="02020603050405020304" charset="0"/>
                <a:ea typeface="楷体" panose="02010609060101010101" pitchFamily="49" charset="-122"/>
                <a:cs typeface="Times New Roman Regular" panose="02020603050405020304" charset="0"/>
              </a:rPr>
              <a:t>conflict/problem</a:t>
            </a:r>
            <a:endParaRPr lang="en-US" altLang="zh-CN" sz="4000" dirty="0" smtClean="0">
              <a:solidFill>
                <a:srgbClr val="FF0000"/>
              </a:solidFill>
              <a:latin typeface="Times New Roman Regular" panose="02020603050405020304" charset="0"/>
              <a:ea typeface="楷体" panose="02010609060101010101" pitchFamily="49" charset="-122"/>
              <a:cs typeface="Times New Roman Regular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85745" y="5167170"/>
            <a:ext cx="328853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average;  </a:t>
            </a:r>
            <a:endParaRPr lang="en-US" altLang="zh-CN" sz="28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determined</a:t>
            </a:r>
            <a:endParaRPr lang="zh-CN" altLang="en-US" sz="2800" b="1" kern="1200" dirty="0">
              <a:solidFill>
                <a:schemeClr val="tx1"/>
              </a:solidFill>
              <a:latin typeface="Times New Roman Bold" panose="02020603050405020304" charset="0"/>
              <a:ea typeface="+mn-ea"/>
              <a:cs typeface="Times New Roman Bold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2925" y="4914265"/>
            <a:ext cx="53041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academically outstanding; </a:t>
            </a:r>
            <a:endParaRPr lang="en-US" altLang="zh-CN" sz="28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serious; </a:t>
            </a: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determined</a:t>
            </a:r>
            <a:endParaRPr lang="en-US" altLang="zh-CN" sz="28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Times New Roman Bold" panose="02020603050405020304" charset="0"/>
                <a:cs typeface="Times New Roman Bold" panose="02020603050405020304" charset="0"/>
              </a:rPr>
              <a:t>（</a:t>
            </a: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maybe</a:t>
            </a:r>
            <a:r>
              <a:rPr lang="zh-CN" altLang="en-US" sz="2800" b="1" dirty="0">
                <a:latin typeface="Times New Roman Bold" panose="02020603050405020304" charset="0"/>
                <a:cs typeface="Times New Roman Bold" panose="02020603050405020304" charset="0"/>
              </a:rPr>
              <a:t>）</a:t>
            </a: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a little arrogant;</a:t>
            </a:r>
            <a:endParaRPr lang="en-US" altLang="zh-CN" sz="28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Times New Roman Bold" panose="02020603050405020304" charset="0"/>
                <a:cs typeface="Times New Roman Bold" panose="02020603050405020304" charset="0"/>
              </a:rPr>
              <a:t>（</a:t>
            </a: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maybe</a:t>
            </a:r>
            <a:r>
              <a:rPr lang="zh-CN" altLang="en-US" sz="2800" b="1" dirty="0">
                <a:latin typeface="Times New Roman Bold" panose="02020603050405020304" charset="0"/>
                <a:cs typeface="Times New Roman Bold" panose="02020603050405020304" charset="0"/>
              </a:rPr>
              <a:t>）</a:t>
            </a:r>
            <a:r>
              <a:rPr lang="en-US" altLang="zh-CN" sz="2800" b="1" dirty="0">
                <a:latin typeface="Times New Roman Bold" panose="02020603050405020304" charset="0"/>
                <a:cs typeface="Times New Roman Bold" panose="02020603050405020304" charset="0"/>
              </a:rPr>
              <a:t>uncooperative</a:t>
            </a:r>
            <a:endParaRPr lang="zh-CN" altLang="en-US" sz="2800" b="1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42925" y="162560"/>
            <a:ext cx="9189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Read for charaters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296910" y="1487805"/>
            <a:ext cx="2576195" cy="27578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1235" y="1328420"/>
            <a:ext cx="1912620" cy="3352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3126105" y="3326765"/>
            <a:ext cx="255143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introduced myself to my teammate but was neglected .</a:t>
            </a:r>
            <a:endParaRPr lang="zh-CN" altLang="en-US" sz="2000" b="1" dirty="0"/>
          </a:p>
        </p:txBody>
      </p:sp>
      <p:sp>
        <p:nvSpPr>
          <p:cNvPr id="13317" name="文本框 8"/>
          <p:cNvSpPr txBox="1"/>
          <p:nvPr/>
        </p:nvSpPr>
        <p:spPr>
          <a:xfrm>
            <a:off x="134303" y="1781175"/>
            <a:ext cx="11923712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 eaLnBrk="0" hangingPunct="0"/>
            <a:r>
              <a:rPr sz="2000" dirty="0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宋体" panose="02010600030101010101" pitchFamily="2" charset="-122"/>
              </a:rPr>
              <a:t>   </a:t>
            </a:r>
            <a:endParaRPr lang="zh-CN" altLang="en-US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5" y="652145"/>
            <a:ext cx="9197975" cy="57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000250" y="5125720"/>
            <a:ext cx="233426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Dr. </a:t>
            </a:r>
            <a:r>
              <a:rPr lang="en-US" altLang="zh-CN" sz="2000" b="1" kern="1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paired me with my classmate </a:t>
            </a:r>
            <a:r>
              <a:rPr lang="en-US" altLang="zh-CN" sz="2000" b="1" kern="100" dirty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want to avoid.</a:t>
            </a:r>
            <a:endParaRPr lang="en-US" altLang="zh-CN" sz="2000" b="1" kern="100" dirty="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4970780"/>
            <a:ext cx="2033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I:unwilling        &amp;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disappointed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855980" y="3178810"/>
            <a:ext cx="20332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I:feel slighted</a:t>
            </a: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被轻视的</a:t>
            </a:r>
            <a:endParaRPr lang="zh-CN" altLang="en-US" sz="24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24780" y="1473200"/>
            <a:ext cx="2551430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introduced myself to my teammate but was neglected .</a:t>
            </a:r>
            <a:endParaRPr lang="zh-CN" altLang="en-US" sz="2000" b="1" dirty="0"/>
          </a:p>
        </p:txBody>
      </p:sp>
      <p:sp>
        <p:nvSpPr>
          <p:cNvPr id="15" name="圆角矩形 14"/>
          <p:cNvSpPr/>
          <p:nvPr/>
        </p:nvSpPr>
        <p:spPr>
          <a:xfrm>
            <a:off x="5160010" y="960755"/>
            <a:ext cx="2303145" cy="150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160035" y="960690"/>
            <a:ext cx="246644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unwilling to cooperatebut I still decided to stick to the project.</a:t>
            </a:r>
            <a:endParaRPr lang="zh-CN" altLang="en-US" sz="2000" b="1" dirty="0"/>
          </a:p>
          <a:p>
            <a:endParaRPr lang="zh-CN" altLang="en-US" sz="2000" b="1" dirty="0"/>
          </a:p>
        </p:txBody>
      </p:sp>
      <p:sp>
        <p:nvSpPr>
          <p:cNvPr id="18" name="圆角矩形 17"/>
          <p:cNvSpPr/>
          <p:nvPr/>
        </p:nvSpPr>
        <p:spPr>
          <a:xfrm>
            <a:off x="3030855" y="2778760"/>
            <a:ext cx="2303145" cy="150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126105" y="2889250"/>
            <a:ext cx="2207895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introduced myself to my teammate but </a:t>
            </a:r>
            <a:r>
              <a:rPr lang="en-US" altLang="zh-CN" sz="2000" b="1" kern="100" dirty="0">
                <a:solidFill>
                  <a:srgbClr val="7030A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was made light of.</a:t>
            </a:r>
            <a:endParaRPr lang="en-US" altLang="zh-CN" sz="2000" b="1" kern="100" dirty="0">
              <a:solidFill>
                <a:srgbClr val="7030A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466975" y="1117600"/>
            <a:ext cx="20332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I:uneasy but determined</a:t>
            </a:r>
            <a:endParaRPr lang="en-US" altLang="zh-CN" sz="24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7851172" y="3013036"/>
            <a:ext cx="739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 dirty="0">
                <a:solidFill>
                  <a:schemeClr val="accent6"/>
                </a:solidFill>
              </a:rPr>
              <a:t>?</a:t>
            </a:r>
            <a:endParaRPr lang="zh-CN" altLang="en-US" sz="4800" b="1" dirty="0">
              <a:solidFill>
                <a:schemeClr val="accent6"/>
              </a:solidFill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8801767" y="5154891"/>
            <a:ext cx="739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accent6"/>
                </a:solidFill>
              </a:rPr>
              <a:t>?</a:t>
            </a:r>
            <a:endParaRPr lang="zh-CN" altLang="en-US" sz="4800" b="1" dirty="0">
              <a:solidFill>
                <a:schemeClr val="accent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2200" y="2348230"/>
            <a:ext cx="3734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 b="1" i="1" kern="1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We started to meet regularly to draw up our plans...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970010" y="3716655"/>
            <a:ext cx="36931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 b="1" i="1" kern="1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Then one day I got words that he was admitted to the hospital for a serious disease.</a:t>
            </a:r>
            <a:endParaRPr lang="zh-CN" altLang="en-US"/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534753" y="661041"/>
            <a:ext cx="11047638" cy="0"/>
          </a:xfrm>
          <a:prstGeom prst="lin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  <a:effectLst/>
        </p:spPr>
      </p:cxn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-47" y="151034"/>
            <a:ext cx="534802" cy="5348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p>
            <a:pPr>
              <a:buFontTx/>
              <a:buNone/>
            </a:pPr>
            <a:endParaRPr lang="zh-CN" altLang="en-US" sz="240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34670" y="116840"/>
            <a:ext cx="918908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buFontTx/>
              <a:buNone/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charset="0"/>
                <a:ea typeface="Arial Unicode MS" panose="020B0604020202020204" charset="-122"/>
                <a:cs typeface="Arial Rounded MT Bold" panose="020F0704030504030204" charset="0"/>
              </a:rPr>
              <a:t>Read for plots &amp; emotion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charset="0"/>
              <a:ea typeface="Arial Unicode MS" panose="020B0604020202020204" charset="-122"/>
              <a:cs typeface="Arial Rounded MT Bold" panose="020F070403050403020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/>
      <p:bldP spid="13" grpId="0"/>
      <p:bldP spid="17" grpId="0"/>
      <p:bldP spid="20" grpId="0"/>
      <p:bldP spid="8" grpId="0"/>
      <p:bldP spid="6" grpId="0"/>
      <p:bldP spid="22" grpId="0"/>
      <p:bldP spid="21" grpId="0"/>
    </p:bldLst>
  </p:timing>
</p:sld>
</file>

<file path=ppt/tags/tag1.xml><?xml version="1.0" encoding="utf-8"?>
<p:tagLst xmlns:p="http://schemas.openxmlformats.org/presentationml/2006/main">
  <p:tag name="TIMING" val="|0.4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45_4*i*14"/>
  <p:tag name="KSO_WM_TEMPLATE_CATEGORY" val="diagram"/>
  <p:tag name="KSO_WM_TEMPLATE_INDEX" val="160345"/>
  <p:tag name="KSO_WM_UNIT_INDEX" val="14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5"/>
  <p:tag name="KSO_WM_UNIT_ID" val="diagram160345_4*m_i*1_5"/>
  <p:tag name="KSO_WM_UNIT_CLEAR" val="1"/>
  <p:tag name="KSO_WM_UNIT_LAYERLEVEL" val="1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6"/>
  <p:tag name="KSO_WM_UNIT_ID" val="diagram160345_4*m_i*1_6"/>
  <p:tag name="KSO_WM_UNIT_CLEAR" val="1"/>
  <p:tag name="KSO_WM_UNIT_LAYERLEVEL" val="1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7"/>
  <p:tag name="KSO_WM_UNIT_ID" val="diagram160345_4*m_i*1_7"/>
  <p:tag name="KSO_WM_UNIT_CLEAR" val="1"/>
  <p:tag name="KSO_WM_UNIT_LAYERLEVEL" val="1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8"/>
  <p:tag name="KSO_WM_UNIT_ID" val="diagram160345_4*m_i*1_8"/>
  <p:tag name="KSO_WM_UNIT_CLEAR" val="1"/>
  <p:tag name="KSO_WM_UNIT_LAYERLEVEL" val="1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UNIT_TYPE" val="m_h_a"/>
  <p:tag name="KSO_WM_UNIT_INDEX" val="1_2_1"/>
  <p:tag name="KSO_WM_UNIT_ID" val="diagram160345_4*m_h_a*1_2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UNIT_PRESET_TEXT_LEN" val="26"/>
  <p:tag name="KSO_WM_UNIT_TYPE" val="m_h_f"/>
  <p:tag name="KSO_WM_UNIT_INDEX" val="1_2_1"/>
  <p:tag name="KSO_WM_UNIT_ID" val="diagram160345_4*m_h_f*1_2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45_4*i*27"/>
  <p:tag name="KSO_WM_TEMPLATE_CATEGORY" val="diagram"/>
  <p:tag name="KSO_WM_TEMPLATE_INDEX" val="160345"/>
  <p:tag name="KSO_WM_UNIT_INDEX" val="27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9"/>
  <p:tag name="KSO_WM_UNIT_ID" val="diagram160345_4*m_i*1_9"/>
  <p:tag name="KSO_WM_UNIT_CLEAR" val="1"/>
  <p:tag name="KSO_WM_UNIT_LAYERLEVEL" val="1_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10"/>
  <p:tag name="KSO_WM_UNIT_ID" val="diagram160345_4*m_i*1_10"/>
  <p:tag name="KSO_WM_UNIT_CLEAR" val="1"/>
  <p:tag name="KSO_WM_UNIT_LAYERLEVEL" val="1_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.xml><?xml version="1.0" encoding="utf-8"?>
<p:tagLst xmlns:p="http://schemas.openxmlformats.org/presentationml/2006/main">
  <p:tag name="TIMING" val="|0.4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11"/>
  <p:tag name="KSO_WM_UNIT_ID" val="diagram160345_4*m_i*1_11"/>
  <p:tag name="KSO_WM_UNIT_CLEAR" val="1"/>
  <p:tag name="KSO_WM_UNIT_LAYERLEVEL" val="1_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12"/>
  <p:tag name="KSO_WM_UNIT_ID" val="diagram160345_4*m_i*1_12"/>
  <p:tag name="KSO_WM_UNIT_CLEAR" val="1"/>
  <p:tag name="KSO_WM_UNIT_LAYERLEVEL" val="1_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UNIT_TYPE" val="m_h_a"/>
  <p:tag name="KSO_WM_UNIT_INDEX" val="1_3_1"/>
  <p:tag name="KSO_WM_UNIT_ID" val="diagram160345_4*m_h_a*1_3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UNIT_PRESET_TEXT_LEN" val="26"/>
  <p:tag name="KSO_WM_UNIT_TYPE" val="m_h_f"/>
  <p:tag name="KSO_WM_UNIT_INDEX" val="1_3_1"/>
  <p:tag name="KSO_WM_UNIT_ID" val="diagram160345_4*m_h_f*1_3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45_4*i*1"/>
  <p:tag name="KSO_WM_TEMPLATE_CATEGORY" val="diagram"/>
  <p:tag name="KSO_WM_TEMPLATE_INDEX" val="160345"/>
  <p:tag name="KSO_WM_UNIT_INDEX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1"/>
  <p:tag name="KSO_WM_UNIT_ID" val="diagram160345_4*m_i*1_1"/>
  <p:tag name="KSO_WM_UNIT_CLEAR" val="1"/>
  <p:tag name="KSO_WM_UNIT_LAYERLEVEL" val="1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2"/>
  <p:tag name="KSO_WM_UNIT_ID" val="diagram160345_4*m_i*1_2"/>
  <p:tag name="KSO_WM_UNIT_CLEAR" val="1"/>
  <p:tag name="KSO_WM_UNIT_LAYERLEVEL" val="1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3"/>
  <p:tag name="KSO_WM_UNIT_ID" val="diagram160345_4*m_i*1_3"/>
  <p:tag name="KSO_WM_UNIT_CLEAR" val="1"/>
  <p:tag name="KSO_WM_UNIT_LAYERLEVEL" val="1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DIAGRAM_GROUP_CODE" val="m1-1"/>
  <p:tag name="KSO_WM_UNIT_TYPE" val="m_i"/>
  <p:tag name="KSO_WM_UNIT_INDEX" val="1_4"/>
  <p:tag name="KSO_WM_UNIT_ID" val="diagram160345_4*m_i*1_4"/>
  <p:tag name="KSO_WM_UNIT_CLEAR" val="1"/>
  <p:tag name="KSO_WM_UNIT_LAYERLEVEL" val="1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UNIT_TYPE" val="m_h_a"/>
  <p:tag name="KSO_WM_UNIT_INDEX" val="1_1_1"/>
  <p:tag name="KSO_WM_UNIT_ID" val="diagram160345_4*m_h_a*1_1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45"/>
  <p:tag name="KSO_WM_UNIT_PRESET_TEXT_LEN" val="26"/>
  <p:tag name="KSO_WM_UNIT_TYPE" val="m_h_f"/>
  <p:tag name="KSO_WM_UNIT_INDEX" val="1_1_1"/>
  <p:tag name="KSO_WM_UNIT_ID" val="diagram160345_4*m_h_f*1_1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9585</Words>
  <Application>WPS 演示</Application>
  <PresentationFormat>自定义</PresentationFormat>
  <Paragraphs>423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华文楷体</vt:lpstr>
      <vt:lpstr>Arial Rounded MT Bold</vt:lpstr>
      <vt:lpstr>Arial Unicode MS</vt:lpstr>
      <vt:lpstr>Times New Roman</vt:lpstr>
      <vt:lpstr>Calibri</vt:lpstr>
      <vt:lpstr>Times New Roman Bold</vt:lpstr>
      <vt:lpstr>楷体</vt:lpstr>
      <vt:lpstr>Times New Roman Regular</vt:lpstr>
      <vt:lpstr>等线</vt:lpstr>
      <vt:lpstr>Arial Unicode MS</vt:lpstr>
      <vt:lpstr>等线 Light</vt:lpstr>
      <vt:lpstr>Calibri Light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Continuation Writing 2021.1浙江高考</dc:title>
  <dc:creator>何 瑱悦</dc:creator>
  <cp:lastModifiedBy>24147</cp:lastModifiedBy>
  <cp:revision>168</cp:revision>
  <dcterms:created xsi:type="dcterms:W3CDTF">2022-12-24T08:40:00Z</dcterms:created>
  <dcterms:modified xsi:type="dcterms:W3CDTF">2022-12-25T06:42:46Z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A6BCB6BDEBBF07A114BBA6636E6CC5A5</vt:lpwstr>
  </property>
</Properties>
</file>