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10" r:id="rId2"/>
    <p:sldId id="339" r:id="rId3"/>
    <p:sldId id="338" r:id="rId4"/>
    <p:sldId id="318" r:id="rId5"/>
    <p:sldId id="319" r:id="rId6"/>
    <p:sldId id="320" r:id="rId7"/>
    <p:sldId id="321" r:id="rId8"/>
    <p:sldId id="329" r:id="rId9"/>
    <p:sldId id="322" r:id="rId10"/>
    <p:sldId id="323" r:id="rId11"/>
    <p:sldId id="324" r:id="rId12"/>
    <p:sldId id="325" r:id="rId13"/>
    <p:sldId id="326" r:id="rId14"/>
    <p:sldId id="328" r:id="rId15"/>
    <p:sldId id="283" r:id="rId16"/>
  </p:sldIdLst>
  <p:sldSz cx="9144000" cy="5143500" type="screen16x9"/>
  <p:notesSz cx="6858000" cy="9144000"/>
  <p:embeddedFontLst>
    <p:embeddedFont>
      <p:font typeface="华文新魏" panose="02010800040101010101" pitchFamily="2" charset="-122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orbel Light" panose="020B0303020204020204" pitchFamily="34" charset="0"/>
      <p:regular r:id="rId24"/>
      <p:italic r:id="rId25"/>
    </p:embeddedFont>
    <p:embeddedFont>
      <p:font typeface="MV Boli" panose="02000500030200090000" pitchFamily="2" charset="0"/>
      <p:regular r:id="rId26"/>
    </p:embeddedFont>
    <p:embeddedFont>
      <p:font typeface="等线 Light" panose="02010600030101010101" pitchFamily="2" charset="-122"/>
      <p:regular r:id="rId27"/>
    </p:embeddedFont>
    <p:embeddedFont>
      <p:font typeface="微软雅黑" panose="020B0503020204020204" pitchFamily="34" charset="-122"/>
      <p:regular r:id="rId28"/>
      <p:bold r:id="rId29"/>
    </p:embeddedFont>
    <p:embeddedFont>
      <p:font typeface="微软雅黑 Light" panose="020B0502040204020203" pitchFamily="34" charset="-122"/>
      <p:regular r:id="rId3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5">
          <p15:clr>
            <a:srgbClr val="A4A3A4"/>
          </p15:clr>
        </p15:guide>
        <p15:guide id="2" pos="286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AAA4"/>
    <a:srgbClr val="B7AAA7"/>
    <a:srgbClr val="6DC3FF"/>
    <a:srgbClr val="BDE4FF"/>
    <a:srgbClr val="FAEEED"/>
    <a:srgbClr val="F5DDDB"/>
    <a:srgbClr val="F9E7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98" d="100"/>
          <a:sy n="98" d="100"/>
        </p:scale>
        <p:origin x="363" y="51"/>
      </p:cViewPr>
      <p:guideLst>
        <p:guide orient="horz" pos="1645"/>
        <p:guide pos="286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2020/6/23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3316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2D9BF-EF06-4664-87D1-BA8B23334F46}" type="datetimeFigureOut">
              <a:rPr lang="zh-CN" altLang="en-US" smtClean="0"/>
              <a:t>2020/6/23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8DAAC2-3404-4325-BA90-11E1B8950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879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7004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442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EC24E-3E67-4479-BC9E-AA3AC6EE25F4}" type="datetimeFigureOut">
              <a:rPr lang="zh-CN" altLang="en-US" smtClean="0"/>
              <a:t>2020/6/23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3DC8-8A00-4360-9904-60FCBF44561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518"/>
            <a:ext cx="7772400" cy="110206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3962"/>
            <a:ext cx="6400800" cy="13148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684571"/>
            <a:ext cx="2133600" cy="3572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684571"/>
            <a:ext cx="2895600" cy="3572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684571"/>
            <a:ext cx="2133600" cy="3572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2151F69-C118-4984-B8EB-ACB73920D824}" type="slidenum">
              <a:rPr lang="zh-CN" altLang="zh-CN"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EC24E-3E67-4479-BC9E-AA3AC6EE25F4}" type="datetimeFigureOut">
              <a:rPr lang="zh-CN" altLang="en-US" smtClean="0"/>
              <a:t>2020/6/23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03DC8-8A00-4360-9904-60FCBF44561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水印">
            <a:extLst>
              <a:ext uri="{FF2B5EF4-FFF2-40B4-BE49-F238E27FC236}">
                <a16:creationId xmlns:a16="http://schemas.microsoft.com/office/drawing/2014/main" id="{AEB1D6C6-D4D7-40EF-BBF7-0195CA8CDA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33971" y="-66519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1.mp3"/><Relationship Id="rId7" Type="http://schemas.openxmlformats.org/officeDocument/2006/relationships/image" Target="../media/image4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11" Type="http://schemas.openxmlformats.org/officeDocument/2006/relationships/image" Target="../media/image1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571501" y="934879"/>
            <a:ext cx="4903946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539" y="1705451"/>
            <a:ext cx="251936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5483543" y="1212532"/>
            <a:ext cx="270271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latin typeface="华文新魏" panose="02010800040101010101" pitchFamily="2" charset="-122"/>
              </a:rPr>
              <a:t>知识产权声明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33326" cy="5069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圆角矩形 4"/>
          <p:cNvSpPr/>
          <p:nvPr/>
        </p:nvSpPr>
        <p:spPr>
          <a:xfrm>
            <a:off x="10674" y="-10886"/>
            <a:ext cx="9133326" cy="506730"/>
          </a:xfrm>
          <a:prstGeom prst="roundRect">
            <a:avLst/>
          </a:prstGeom>
          <a:solidFill>
            <a:srgbClr val="B7AAA7">
              <a:alpha val="85000"/>
            </a:srgbClr>
          </a:solidFill>
          <a:ln>
            <a:solidFill>
              <a:schemeClr val="accent1">
                <a:shade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Group work: Find the problems and polish the article!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16216" y="915566"/>
            <a:ext cx="777686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40" b="1" dirty="0">
                <a:solidFill>
                  <a:srgbClr val="FF0000"/>
                </a:solidFill>
              </a:rPr>
              <a:t>（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18650" y="1764299"/>
            <a:ext cx="777686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40" b="1" dirty="0">
                <a:solidFill>
                  <a:srgbClr val="FF0000"/>
                </a:solidFill>
              </a:rPr>
              <a:t>）</a:t>
            </a:r>
          </a:p>
        </p:txBody>
      </p:sp>
      <p:sp>
        <p:nvSpPr>
          <p:cNvPr id="13" name="椭圆 12"/>
          <p:cNvSpPr/>
          <p:nvPr/>
        </p:nvSpPr>
        <p:spPr>
          <a:xfrm>
            <a:off x="6671794" y="3137522"/>
            <a:ext cx="550861" cy="4653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20"/>
          </a:p>
        </p:txBody>
      </p:sp>
      <p:sp>
        <p:nvSpPr>
          <p:cNvPr id="14" name="椭圆 13"/>
          <p:cNvSpPr/>
          <p:nvPr/>
        </p:nvSpPr>
        <p:spPr>
          <a:xfrm>
            <a:off x="1104815" y="3445222"/>
            <a:ext cx="550861" cy="5940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20"/>
          </a:p>
        </p:txBody>
      </p:sp>
      <p:sp>
        <p:nvSpPr>
          <p:cNvPr id="15" name="椭圆 14"/>
          <p:cNvSpPr/>
          <p:nvPr/>
        </p:nvSpPr>
        <p:spPr>
          <a:xfrm>
            <a:off x="7083245" y="3584094"/>
            <a:ext cx="550861" cy="4527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20"/>
          </a:p>
        </p:txBody>
      </p:sp>
      <p:cxnSp>
        <p:nvCxnSpPr>
          <p:cNvPr id="16" name="直接箭头连接符 15"/>
          <p:cNvCxnSpPr/>
          <p:nvPr/>
        </p:nvCxnSpPr>
        <p:spPr>
          <a:xfrm flipH="1">
            <a:off x="7553131" y="657906"/>
            <a:ext cx="233161" cy="4107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3284111" y="4288512"/>
            <a:ext cx="51845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5576398" y="4288697"/>
            <a:ext cx="373380" cy="58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4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1" name="矩形 20"/>
          <p:cNvSpPr/>
          <p:nvPr/>
        </p:nvSpPr>
        <p:spPr>
          <a:xfrm>
            <a:off x="2729169" y="2247714"/>
            <a:ext cx="1259566" cy="4706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20"/>
          </a:p>
        </p:txBody>
      </p:sp>
      <p:sp>
        <p:nvSpPr>
          <p:cNvPr id="23" name="椭圆 22"/>
          <p:cNvSpPr/>
          <p:nvPr/>
        </p:nvSpPr>
        <p:spPr>
          <a:xfrm>
            <a:off x="773233" y="3073159"/>
            <a:ext cx="550861" cy="5940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20"/>
          </a:p>
        </p:txBody>
      </p:sp>
      <p:cxnSp>
        <p:nvCxnSpPr>
          <p:cNvPr id="24" name="直接箭头连接符 23"/>
          <p:cNvCxnSpPr/>
          <p:nvPr/>
        </p:nvCxnSpPr>
        <p:spPr>
          <a:xfrm flipH="1">
            <a:off x="2174135" y="2727099"/>
            <a:ext cx="1110068" cy="146483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3586830" y="1419622"/>
            <a:ext cx="2461409" cy="4781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accent2">
                    <a:lumMod val="9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unnecessary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368345" y="4375159"/>
            <a:ext cx="2012050" cy="4781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r>
              <a:rPr lang="en-US" altLang="zh-CN" sz="2400" dirty="0">
                <a:solidFill>
                  <a:schemeClr val="accent2">
                    <a:lumMod val="9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wrong ending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377980" y="545479"/>
            <a:ext cx="1980730" cy="4781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chemeClr val="accent2">
                    <a:lumMod val="9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 altLang="zh-CN" dirty="0"/>
              <a:t>miss a point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950013" y="3150469"/>
            <a:ext cx="2259997" cy="4781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r>
              <a:rPr lang="en-US" altLang="zh-CN" sz="2400" dirty="0">
                <a:solidFill>
                  <a:schemeClr val="accent2">
                    <a:lumMod val="9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wrong “person”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320052" y="3713775"/>
            <a:ext cx="1944055" cy="4781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r>
              <a:rPr lang="en-US" altLang="zh-CN" sz="2400" dirty="0">
                <a:solidFill>
                  <a:schemeClr val="accent2">
                    <a:lumMod val="9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wrong place</a:t>
            </a:r>
          </a:p>
        </p:txBody>
      </p:sp>
      <p:sp>
        <p:nvSpPr>
          <p:cNvPr id="22" name="椭圆 21"/>
          <p:cNvSpPr/>
          <p:nvPr/>
        </p:nvSpPr>
        <p:spPr>
          <a:xfrm>
            <a:off x="4741219" y="2643758"/>
            <a:ext cx="550861" cy="4653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20" b="1" dirty="0"/>
          </a:p>
        </p:txBody>
      </p:sp>
      <p:cxnSp>
        <p:nvCxnSpPr>
          <p:cNvPr id="25" name="直接连接符 24"/>
          <p:cNvCxnSpPr/>
          <p:nvPr/>
        </p:nvCxnSpPr>
        <p:spPr>
          <a:xfrm flipV="1">
            <a:off x="421176" y="4288611"/>
            <a:ext cx="2491477" cy="113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文本框 2"/>
          <p:cNvSpPr txBox="1"/>
          <p:nvPr/>
        </p:nvSpPr>
        <p:spPr>
          <a:xfrm>
            <a:off x="1475656" y="2883707"/>
            <a:ext cx="1275959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r>
              <a:rPr lang="en-US" altLang="zh-CN" sz="2400" dirty="0">
                <a:solidFill>
                  <a:schemeClr val="accent2">
                    <a:lumMod val="9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illogical</a:t>
            </a:r>
          </a:p>
        </p:txBody>
      </p:sp>
      <p:sp>
        <p:nvSpPr>
          <p:cNvPr id="27" name="椭圆 26"/>
          <p:cNvSpPr/>
          <p:nvPr/>
        </p:nvSpPr>
        <p:spPr>
          <a:xfrm>
            <a:off x="4190358" y="4338659"/>
            <a:ext cx="826291" cy="4653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20" b="1" dirty="0"/>
          </a:p>
        </p:txBody>
      </p:sp>
      <p:sp>
        <p:nvSpPr>
          <p:cNvPr id="28" name="文本框 2"/>
          <p:cNvSpPr txBox="1"/>
          <p:nvPr/>
        </p:nvSpPr>
        <p:spPr>
          <a:xfrm>
            <a:off x="1655675" y="4411067"/>
            <a:ext cx="2470009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r>
              <a:rPr lang="en-US" altLang="zh-CN" sz="2400" dirty="0">
                <a:solidFill>
                  <a:schemeClr val="accent2">
                    <a:lumMod val="9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spelling mistake</a:t>
            </a:r>
          </a:p>
        </p:txBody>
      </p:sp>
      <p:sp>
        <p:nvSpPr>
          <p:cNvPr id="29" name="文本框 1"/>
          <p:cNvSpPr txBox="1"/>
          <p:nvPr/>
        </p:nvSpPr>
        <p:spPr>
          <a:xfrm>
            <a:off x="5292080" y="2148700"/>
            <a:ext cx="3248614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accent2">
                    <a:lumMod val="9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grammatical mistake</a:t>
            </a:r>
          </a:p>
        </p:txBody>
      </p:sp>
      <p:cxnSp>
        <p:nvCxnSpPr>
          <p:cNvPr id="30" name="直接连接符 29"/>
          <p:cNvCxnSpPr/>
          <p:nvPr/>
        </p:nvCxnSpPr>
        <p:spPr>
          <a:xfrm flipV="1">
            <a:off x="4330659" y="2643758"/>
            <a:ext cx="4417805" cy="113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1" name="图片 30" descr="水印">
            <a:extLst>
              <a:ext uri="{FF2B5EF4-FFF2-40B4-BE49-F238E27FC236}">
                <a16:creationId xmlns:a16="http://schemas.microsoft.com/office/drawing/2014/main" id="{683E954B-69FF-4803-8DC4-3C1E6E896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971" y="-66519"/>
            <a:ext cx="4902200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8" grpId="0"/>
      <p:bldP spid="13" grpId="0" bldLvl="0" animBg="1"/>
      <p:bldP spid="14" grpId="0" bldLvl="0" animBg="1"/>
      <p:bldP spid="15" grpId="0" bldLvl="0" animBg="1"/>
      <p:bldP spid="20" grpId="0"/>
      <p:bldP spid="21" grpId="0" bldLvl="0" animBg="1"/>
      <p:bldP spid="23" grpId="0" bldLvl="0" animBg="1"/>
      <p:bldP spid="2" grpId="0" bldLvl="0" animBg="1"/>
      <p:bldP spid="3" grpId="0" animBg="1"/>
      <p:bldP spid="4" grpId="0" bldLvl="0" animBg="1"/>
      <p:bldP spid="7" grpId="0" bldLvl="0" animBg="1"/>
      <p:bldP spid="10" grpId="0" bldLvl="0" animBg="1"/>
      <p:bldP spid="22" grpId="0" bldLvl="0" animBg="1"/>
      <p:bldP spid="26" grpId="0" bldLvl="0" animBg="1"/>
      <p:bldP spid="27" grpId="0" animBg="1"/>
      <p:bldP spid="28" grpId="0" animBg="1"/>
      <p:bldP spid="29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15"/>
            <a:ext cx="9144000" cy="5125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" name="文本框 99"/>
          <p:cNvSpPr txBox="1"/>
          <p:nvPr/>
        </p:nvSpPr>
        <p:spPr>
          <a:xfrm>
            <a:off x="0" y="-14242"/>
            <a:ext cx="9144000" cy="53403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880" dirty="0"/>
              <a:t>Tip 6: </a:t>
            </a:r>
            <a:r>
              <a:rPr lang="en-US" altLang="zh-CN" sz="2880" dirty="0"/>
              <a:t>G</a:t>
            </a:r>
            <a:r>
              <a:rPr lang="en-US" sz="2880" dirty="0"/>
              <a:t>uarantee high marks </a:t>
            </a:r>
            <a:r>
              <a:rPr lang="en-US" altLang="zh-CN" sz="2880" dirty="0"/>
              <a:t>by good handwriting</a:t>
            </a:r>
            <a:r>
              <a:rPr lang="zh-CN" altLang="en-US" sz="2880" dirty="0"/>
              <a:t>！</a:t>
            </a:r>
          </a:p>
        </p:txBody>
      </p:sp>
      <p:pic>
        <p:nvPicPr>
          <p:cNvPr id="4" name="图片 3" descr="水印">
            <a:extLst>
              <a:ext uri="{FF2B5EF4-FFF2-40B4-BE49-F238E27FC236}">
                <a16:creationId xmlns:a16="http://schemas.microsoft.com/office/drawing/2014/main" id="{763B42C1-AA89-4E99-BD28-BC1CB5A21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971" y="-66519"/>
            <a:ext cx="4902200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PA_素材熊猫 50"/>
          <p:cNvGrpSpPr/>
          <p:nvPr>
            <p:custDataLst>
              <p:tags r:id="rId1"/>
            </p:custDataLst>
          </p:nvPr>
        </p:nvGrpSpPr>
        <p:grpSpPr>
          <a:xfrm rot="5400000">
            <a:off x="4290695" y="-398145"/>
            <a:ext cx="4478020" cy="5228590"/>
            <a:chOff x="0" y="-21236"/>
            <a:chExt cx="3311527" cy="4224338"/>
          </a:xfrm>
        </p:grpSpPr>
        <p:sp>
          <p:nvSpPr>
            <p:cNvPr id="52" name="素材熊猫 37"/>
            <p:cNvSpPr/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素材熊猫 38"/>
            <p:cNvSpPr/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素材熊猫 39"/>
            <p:cNvSpPr/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PA_素材熊猫 13"/>
          <p:cNvSpPr/>
          <p:nvPr>
            <p:custDataLst>
              <p:tags r:id="rId2"/>
            </p:custDataLst>
          </p:nvPr>
        </p:nvSpPr>
        <p:spPr>
          <a:xfrm>
            <a:off x="261620" y="69850"/>
            <a:ext cx="8575675" cy="493903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  <a:effectLst>
            <a:outerShdw blurRad="368300" dist="63500" dir="462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453772" y="620734"/>
            <a:ext cx="8197654" cy="435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980" dirty="0"/>
              <a:t>Good morning, my dear friends!</a:t>
            </a:r>
          </a:p>
          <a:p>
            <a:r>
              <a:rPr lang="en-US" altLang="zh-CN" sz="1980" dirty="0"/>
              <a:t>    I feel deeply honored to be here sharing my ______________ (understand)</a:t>
            </a:r>
          </a:p>
          <a:p>
            <a:r>
              <a:rPr lang="en-US" altLang="zh-CN" sz="1980" dirty="0"/>
              <a:t>of dreams. From the personal point of view, dreams are the targets we are chasing, _______ provide encouragement and inspiration. As Hemingway once _</a:t>
            </a:r>
            <a:r>
              <a:rPr lang="en-US" altLang="zh-CN" sz="1980" dirty="0">
                <a:solidFill>
                  <a:schemeClr val="accent3">
                    <a:lumMod val="50000"/>
                  </a:schemeClr>
                </a:solidFill>
              </a:rPr>
              <a:t>_____</a:t>
            </a:r>
            <a:r>
              <a:rPr lang="en-US" altLang="zh-CN" sz="1980" dirty="0"/>
              <a:t>_(write), “Man can be destroyed but never_________(defeat)”. It’s dreams ______ make us determined to go forward.</a:t>
            </a:r>
          </a:p>
          <a:p>
            <a:r>
              <a:rPr lang="en-US" altLang="zh-CN" sz="1980" dirty="0"/>
              <a:t>    As _</a:t>
            </a:r>
            <a:r>
              <a:rPr lang="en-US" altLang="zh-CN" sz="1980" dirty="0">
                <a:solidFill>
                  <a:schemeClr val="accent3">
                    <a:lumMod val="50000"/>
                  </a:schemeClr>
                </a:solidFill>
              </a:rPr>
              <a:t>___</a:t>
            </a:r>
            <a:r>
              <a:rPr lang="en-US" altLang="zh-CN" sz="1980" dirty="0"/>
              <a:t> my own dream, I have a strong desire to be a doctor since health is always the priority_________( especial)in the epidemic. It’s quite important for me to take action to make my dream come true. Success can be achieved with anything ______ laziness. It’s ___ must for me to accumulate related knowledge and get well prepared.</a:t>
            </a:r>
          </a:p>
          <a:p>
            <a:r>
              <a:rPr lang="en-US" altLang="zh-CN" sz="1980" dirty="0"/>
              <a:t>    Hopefully, all of us will stick to our dreams and have a __________(promise)</a:t>
            </a:r>
          </a:p>
          <a:p>
            <a:r>
              <a:rPr lang="en-US" altLang="zh-CN" sz="1980" dirty="0"/>
              <a:t>future. </a:t>
            </a:r>
          </a:p>
          <a:p>
            <a:r>
              <a:rPr lang="en-US" altLang="zh-CN" sz="1980" dirty="0"/>
              <a:t>    That’s all, thank you!</a:t>
            </a:r>
            <a:endParaRPr lang="zh-CN" altLang="en-US" sz="1980" dirty="0"/>
          </a:p>
        </p:txBody>
      </p:sp>
      <p:sp>
        <p:nvSpPr>
          <p:cNvPr id="4" name="圆角矩形 3"/>
          <p:cNvSpPr/>
          <p:nvPr/>
        </p:nvSpPr>
        <p:spPr>
          <a:xfrm>
            <a:off x="483183" y="117093"/>
            <a:ext cx="2727866" cy="445634"/>
          </a:xfrm>
          <a:prstGeom prst="roundRect">
            <a:avLst/>
          </a:prstGeom>
          <a:solidFill>
            <a:srgbClr val="B7AAA7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80" b="1" dirty="0"/>
              <a:t>Fill in the blanks</a:t>
            </a:r>
            <a:endParaRPr lang="zh-CN" altLang="en-US" sz="2880" b="1" dirty="0"/>
          </a:p>
        </p:txBody>
      </p:sp>
      <p:sp>
        <p:nvSpPr>
          <p:cNvPr id="5" name="矩形 4"/>
          <p:cNvSpPr/>
          <p:nvPr/>
        </p:nvSpPr>
        <p:spPr>
          <a:xfrm>
            <a:off x="5325837" y="861550"/>
            <a:ext cx="1693545" cy="395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980" b="1" dirty="0">
                <a:solidFill>
                  <a:schemeClr val="accent3">
                    <a:lumMod val="50000"/>
                  </a:schemeClr>
                </a:solidFill>
              </a:rPr>
              <a:t>understanding</a:t>
            </a:r>
          </a:p>
        </p:txBody>
      </p:sp>
      <p:sp>
        <p:nvSpPr>
          <p:cNvPr id="6" name="矩形 5"/>
          <p:cNvSpPr/>
          <p:nvPr/>
        </p:nvSpPr>
        <p:spPr>
          <a:xfrm>
            <a:off x="1449507" y="1501871"/>
            <a:ext cx="807720" cy="395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980" b="1" dirty="0">
                <a:solidFill>
                  <a:schemeClr val="accent3">
                    <a:lumMod val="50000"/>
                  </a:schemeClr>
                </a:solidFill>
              </a:rPr>
              <a:t>which</a:t>
            </a:r>
          </a:p>
        </p:txBody>
      </p:sp>
      <p:sp>
        <p:nvSpPr>
          <p:cNvPr id="7" name="矩形 6"/>
          <p:cNvSpPr/>
          <p:nvPr/>
        </p:nvSpPr>
        <p:spPr>
          <a:xfrm>
            <a:off x="1982008" y="3328351"/>
            <a:ext cx="540385" cy="395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980" b="1" dirty="0">
                <a:solidFill>
                  <a:schemeClr val="accent3">
                    <a:lumMod val="50000"/>
                  </a:schemeClr>
                </a:solidFill>
              </a:rPr>
              <a:t>but</a:t>
            </a:r>
          </a:p>
        </p:txBody>
      </p:sp>
      <p:sp>
        <p:nvSpPr>
          <p:cNvPr id="8" name="矩形 7"/>
          <p:cNvSpPr/>
          <p:nvPr/>
        </p:nvSpPr>
        <p:spPr>
          <a:xfrm>
            <a:off x="1137535" y="1862324"/>
            <a:ext cx="802005" cy="395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980" b="1" dirty="0">
                <a:solidFill>
                  <a:schemeClr val="accent3">
                    <a:lumMod val="50000"/>
                  </a:schemeClr>
                </a:solidFill>
              </a:rPr>
              <a:t>wrote</a:t>
            </a:r>
          </a:p>
        </p:txBody>
      </p:sp>
      <p:sp>
        <p:nvSpPr>
          <p:cNvPr id="9" name="矩形 8"/>
          <p:cNvSpPr/>
          <p:nvPr/>
        </p:nvSpPr>
        <p:spPr>
          <a:xfrm>
            <a:off x="4118350" y="3328350"/>
            <a:ext cx="306705" cy="395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980" b="1" dirty="0">
                <a:solidFill>
                  <a:schemeClr val="accent3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11" name="矩形 10"/>
          <p:cNvSpPr/>
          <p:nvPr/>
        </p:nvSpPr>
        <p:spPr>
          <a:xfrm>
            <a:off x="2409259" y="2689172"/>
            <a:ext cx="1204595" cy="395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980" b="1" dirty="0">
                <a:solidFill>
                  <a:schemeClr val="accent3">
                    <a:lumMod val="50000"/>
                  </a:schemeClr>
                </a:solidFill>
              </a:rPr>
              <a:t>especially</a:t>
            </a:r>
            <a:r>
              <a:rPr lang="en-US" altLang="zh-CN" sz="1980" b="1" dirty="0">
                <a:solidFill>
                  <a:srgbClr val="FF0000"/>
                </a:solidFill>
              </a:rPr>
              <a:t> </a:t>
            </a:r>
            <a:endParaRPr lang="zh-CN" altLang="en-US" sz="1980" b="1" dirty="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267931" y="3925679"/>
            <a:ext cx="1222375" cy="395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980" b="1" dirty="0">
                <a:solidFill>
                  <a:schemeClr val="accent3">
                    <a:lumMod val="50000"/>
                  </a:schemeClr>
                </a:solidFill>
              </a:rPr>
              <a:t>promising</a:t>
            </a:r>
          </a:p>
        </p:txBody>
      </p:sp>
      <p:sp>
        <p:nvSpPr>
          <p:cNvPr id="13" name="矩形 12"/>
          <p:cNvSpPr/>
          <p:nvPr/>
        </p:nvSpPr>
        <p:spPr>
          <a:xfrm>
            <a:off x="6176530" y="1819779"/>
            <a:ext cx="1110615" cy="395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980" b="1" dirty="0">
                <a:solidFill>
                  <a:schemeClr val="accent3">
                    <a:lumMod val="50000"/>
                  </a:schemeClr>
                </a:solidFill>
              </a:rPr>
              <a:t>defeated</a:t>
            </a:r>
          </a:p>
        </p:txBody>
      </p:sp>
      <p:sp>
        <p:nvSpPr>
          <p:cNvPr id="14" name="矩形 13"/>
          <p:cNvSpPr/>
          <p:nvPr/>
        </p:nvSpPr>
        <p:spPr>
          <a:xfrm>
            <a:off x="1766269" y="2119591"/>
            <a:ext cx="613410" cy="395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980" b="1" dirty="0">
                <a:solidFill>
                  <a:schemeClr val="accent3">
                    <a:lumMod val="50000"/>
                  </a:schemeClr>
                </a:solidFill>
              </a:rPr>
              <a:t>that</a:t>
            </a:r>
          </a:p>
        </p:txBody>
      </p:sp>
      <p:sp>
        <p:nvSpPr>
          <p:cNvPr id="15" name="矩形 14"/>
          <p:cNvSpPr/>
          <p:nvPr/>
        </p:nvSpPr>
        <p:spPr>
          <a:xfrm>
            <a:off x="1088958" y="2421982"/>
            <a:ext cx="483235" cy="395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980" b="1" dirty="0">
                <a:solidFill>
                  <a:schemeClr val="accent3">
                    <a:lumMod val="50000"/>
                  </a:schemeClr>
                </a:solidFill>
              </a:rPr>
              <a:t>for</a:t>
            </a:r>
          </a:p>
        </p:txBody>
      </p:sp>
      <p:pic>
        <p:nvPicPr>
          <p:cNvPr id="19" name="图片 18" descr="水印">
            <a:extLst>
              <a:ext uri="{FF2B5EF4-FFF2-40B4-BE49-F238E27FC236}">
                <a16:creationId xmlns:a16="http://schemas.microsoft.com/office/drawing/2014/main" id="{057FAA8E-C73D-428B-8B4E-174304F5C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3971" y="-66519"/>
            <a:ext cx="4902200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 autoUpdateAnimBg="0"/>
      <p:bldP spid="3" grpId="0"/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PA_素材熊猫 50"/>
          <p:cNvGrpSpPr/>
          <p:nvPr>
            <p:custDataLst>
              <p:tags r:id="rId1"/>
            </p:custDataLst>
          </p:nvPr>
        </p:nvGrpSpPr>
        <p:grpSpPr>
          <a:xfrm rot="5400000" flipV="1">
            <a:off x="-45720" y="40005"/>
            <a:ext cx="4591050" cy="4510405"/>
            <a:chOff x="0" y="-21236"/>
            <a:chExt cx="3311527" cy="4224338"/>
          </a:xfrm>
        </p:grpSpPr>
        <p:sp>
          <p:nvSpPr>
            <p:cNvPr id="52" name="素材熊猫 37"/>
            <p:cNvSpPr/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素材熊猫 38"/>
            <p:cNvSpPr/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素材熊猫 39"/>
            <p:cNvSpPr/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" name="PA_素材熊猫 13"/>
          <p:cNvSpPr/>
          <p:nvPr>
            <p:custDataLst>
              <p:tags r:id="rId2"/>
            </p:custDataLst>
          </p:nvPr>
        </p:nvSpPr>
        <p:spPr>
          <a:xfrm>
            <a:off x="222885" y="102235"/>
            <a:ext cx="8575675" cy="493903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368300" dist="63500" dir="462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83236" y="641392"/>
            <a:ext cx="8217937" cy="4408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160" dirty="0"/>
              <a:t>Good morning, my dear friends!</a:t>
            </a:r>
            <a:endParaRPr lang="zh-CN" altLang="zh-CN" sz="2160" dirty="0"/>
          </a:p>
          <a:p>
            <a:pPr algn="just"/>
            <a:r>
              <a:rPr lang="en-US" altLang="zh-CN" sz="2160" dirty="0"/>
              <a:t>    I’m very glad to stand here to give you a speech about dreams.  A dream </a:t>
            </a:r>
            <a:r>
              <a:rPr lang="en-US" altLang="zh-CN" sz="2160" dirty="0">
                <a:solidFill>
                  <a:schemeClr val="accent3">
                    <a:lumMod val="75000"/>
                  </a:schemeClr>
                </a:solidFill>
              </a:rPr>
              <a:t>is like a light tower, showing</a:t>
            </a:r>
            <a:r>
              <a:rPr lang="en-US" altLang="zh-CN" sz="2160" dirty="0">
                <a:solidFill>
                  <a:srgbClr val="FF0000"/>
                </a:solidFill>
              </a:rPr>
              <a:t> </a:t>
            </a:r>
            <a:r>
              <a:rPr lang="en-US" altLang="zh-CN" sz="2160" dirty="0"/>
              <a:t>the way when one is sailing on the sea, without which  one may not know where he goes or even gets lost in life. Therefore, have a dream and that really matters!</a:t>
            </a:r>
            <a:endParaRPr lang="zh-CN" altLang="zh-CN" sz="2160" dirty="0"/>
          </a:p>
          <a:p>
            <a:pPr algn="just"/>
            <a:r>
              <a:rPr lang="en-US" altLang="zh-CN" sz="2160" dirty="0"/>
              <a:t>    As for my dream, I’ve decided to become a doctor to </a:t>
            </a:r>
            <a:r>
              <a:rPr lang="en-US" altLang="zh-CN" sz="2160" dirty="0">
                <a:solidFill>
                  <a:schemeClr val="accent3">
                    <a:lumMod val="75000"/>
                  </a:schemeClr>
                </a:solidFill>
              </a:rPr>
              <a:t>help relieve</a:t>
            </a:r>
            <a:r>
              <a:rPr lang="en-US" altLang="zh-CN" sz="2160" dirty="0"/>
              <a:t> patients’ pain or even save their lives, which, I believe, is helpful and </a:t>
            </a:r>
            <a:r>
              <a:rPr lang="en-US" altLang="zh-CN" sz="2160" dirty="0">
                <a:solidFill>
                  <a:schemeClr val="accent3">
                    <a:lumMod val="75000"/>
                  </a:schemeClr>
                </a:solidFill>
              </a:rPr>
              <a:t>well worth doing</a:t>
            </a:r>
            <a:r>
              <a:rPr lang="en-US" altLang="zh-CN" sz="2160" dirty="0"/>
              <a:t>. However, realizing it is really a big challenge for me. Anyhow, I will work hard and go all out for it, </a:t>
            </a:r>
            <a:r>
              <a:rPr lang="en-US" altLang="zh-CN" sz="2160" dirty="0">
                <a:solidFill>
                  <a:schemeClr val="accent3">
                    <a:lumMod val="75000"/>
                  </a:schemeClr>
                </a:solidFill>
              </a:rPr>
              <a:t>exposing myself to</a:t>
            </a:r>
            <a:r>
              <a:rPr lang="en-US" altLang="zh-CN" sz="2160" dirty="0">
                <a:solidFill>
                  <a:srgbClr val="FF0000"/>
                </a:solidFill>
              </a:rPr>
              <a:t> </a:t>
            </a:r>
            <a:r>
              <a:rPr lang="en-US" altLang="zh-CN" sz="2160" dirty="0"/>
              <a:t>books especially on medicine so that I can go to my ideal university. I’m quite sure I can achieve my dream. </a:t>
            </a:r>
            <a:r>
              <a:rPr lang="en-US" altLang="zh-CN" sz="2160" dirty="0">
                <a:solidFill>
                  <a:schemeClr val="accent3">
                    <a:lumMod val="75000"/>
                  </a:schemeClr>
                </a:solidFill>
              </a:rPr>
              <a:t>As a saying goes: If you can dream it, you can do it.</a:t>
            </a:r>
            <a:endParaRPr lang="zh-CN" altLang="zh-CN" sz="2160" dirty="0">
              <a:solidFill>
                <a:schemeClr val="accent3">
                  <a:lumMod val="75000"/>
                </a:schemeClr>
              </a:solidFill>
            </a:endParaRPr>
          </a:p>
          <a:p>
            <a:pPr algn="just"/>
            <a:r>
              <a:rPr lang="en-US" altLang="zh-CN" sz="2160" dirty="0"/>
              <a:t>    Thank you!</a:t>
            </a:r>
            <a:endParaRPr lang="zh-CN" altLang="zh-CN" sz="2160" dirty="0"/>
          </a:p>
        </p:txBody>
      </p:sp>
      <p:sp>
        <p:nvSpPr>
          <p:cNvPr id="3" name="圆角矩形 2"/>
          <p:cNvSpPr/>
          <p:nvPr/>
        </p:nvSpPr>
        <p:spPr>
          <a:xfrm>
            <a:off x="483183" y="154119"/>
            <a:ext cx="2727866" cy="445634"/>
          </a:xfrm>
          <a:prstGeom prst="roundRect">
            <a:avLst/>
          </a:prstGeom>
          <a:solidFill>
            <a:srgbClr val="B7AAA7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80" b="1" dirty="0"/>
              <a:t>Writing sample</a:t>
            </a:r>
          </a:p>
        </p:txBody>
      </p:sp>
      <p:pic>
        <p:nvPicPr>
          <p:cNvPr id="9" name="图片 8" descr="水印">
            <a:extLst>
              <a:ext uri="{FF2B5EF4-FFF2-40B4-BE49-F238E27FC236}">
                <a16:creationId xmlns:a16="http://schemas.microsoft.com/office/drawing/2014/main" id="{5ACB4283-CD7C-481B-A559-727145EBF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971" y="-66519"/>
            <a:ext cx="4902200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42" name="PA_任意多边形 78"/>
          <p:cNvSpPr/>
          <p:nvPr>
            <p:custDataLst>
              <p:tags r:id="rId1"/>
            </p:custDataLst>
          </p:nvPr>
        </p:nvSpPr>
        <p:spPr bwMode="auto">
          <a:xfrm>
            <a:off x="4055110" y="1075055"/>
            <a:ext cx="3528695" cy="2732405"/>
          </a:xfrm>
          <a:custGeom>
            <a:avLst/>
            <a:gdLst>
              <a:gd name="T0" fmla="*/ 0 w 1555"/>
              <a:gd name="T1" fmla="*/ 0 h 1114"/>
              <a:gd name="T2" fmla="*/ 401 w 1555"/>
              <a:gd name="T3" fmla="*/ 557 h 1114"/>
              <a:gd name="T4" fmla="*/ 0 w 1555"/>
              <a:gd name="T5" fmla="*/ 1114 h 1114"/>
              <a:gd name="T6" fmla="*/ 1154 w 1555"/>
              <a:gd name="T7" fmla="*/ 1114 h 1114"/>
              <a:gd name="T8" fmla="*/ 1555 w 1555"/>
              <a:gd name="T9" fmla="*/ 557 h 1114"/>
              <a:gd name="T10" fmla="*/ 1154 w 1555"/>
              <a:gd name="T11" fmla="*/ 0 h 1114"/>
              <a:gd name="T12" fmla="*/ 0 w 1555"/>
              <a:gd name="T13" fmla="*/ 0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55" h="1114">
                <a:moveTo>
                  <a:pt x="0" y="0"/>
                </a:moveTo>
                <a:lnTo>
                  <a:pt x="401" y="557"/>
                </a:lnTo>
                <a:lnTo>
                  <a:pt x="0" y="1114"/>
                </a:lnTo>
                <a:lnTo>
                  <a:pt x="1154" y="1114"/>
                </a:lnTo>
                <a:lnTo>
                  <a:pt x="1555" y="557"/>
                </a:lnTo>
                <a:lnTo>
                  <a:pt x="115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64000"/>
            </a:schemeClr>
          </a:solidFill>
          <a:ln>
            <a:noFill/>
          </a:ln>
          <a:effectLst>
            <a:outerShdw blurRad="190500" dist="63500" dir="3300000" algn="tl" rotWithShape="0">
              <a:schemeClr val="tx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solidFill>
                <a:schemeClr val="lt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6944" name="PA_任意多边形 80"/>
          <p:cNvSpPr/>
          <p:nvPr>
            <p:custDataLst>
              <p:tags r:id="rId2"/>
            </p:custDataLst>
          </p:nvPr>
        </p:nvSpPr>
        <p:spPr bwMode="auto">
          <a:xfrm>
            <a:off x="1452880" y="1075055"/>
            <a:ext cx="3508375" cy="2732405"/>
          </a:xfrm>
          <a:custGeom>
            <a:avLst/>
            <a:gdLst>
              <a:gd name="T0" fmla="*/ 0 w 1555"/>
              <a:gd name="T1" fmla="*/ 0 h 1114"/>
              <a:gd name="T2" fmla="*/ 401 w 1555"/>
              <a:gd name="T3" fmla="*/ 557 h 1114"/>
              <a:gd name="T4" fmla="*/ 0 w 1555"/>
              <a:gd name="T5" fmla="*/ 1114 h 1114"/>
              <a:gd name="T6" fmla="*/ 1153 w 1555"/>
              <a:gd name="T7" fmla="*/ 1114 h 1114"/>
              <a:gd name="T8" fmla="*/ 1555 w 1555"/>
              <a:gd name="T9" fmla="*/ 557 h 1114"/>
              <a:gd name="T10" fmla="*/ 1153 w 1555"/>
              <a:gd name="T11" fmla="*/ 0 h 1114"/>
              <a:gd name="T12" fmla="*/ 0 w 1555"/>
              <a:gd name="T13" fmla="*/ 0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55" h="1114">
                <a:moveTo>
                  <a:pt x="0" y="0"/>
                </a:moveTo>
                <a:lnTo>
                  <a:pt x="401" y="557"/>
                </a:lnTo>
                <a:lnTo>
                  <a:pt x="0" y="1114"/>
                </a:lnTo>
                <a:lnTo>
                  <a:pt x="1153" y="1114"/>
                </a:lnTo>
                <a:lnTo>
                  <a:pt x="1555" y="557"/>
                </a:lnTo>
                <a:lnTo>
                  <a:pt x="115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41000"/>
            </a:schemeClr>
          </a:solidFill>
          <a:ln>
            <a:noFill/>
          </a:ln>
          <a:effectLst>
            <a:outerShdw blurRad="190500" dist="63500" dir="3300000" algn="tl" rotWithShape="0">
              <a:schemeClr val="tx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solidFill>
                <a:schemeClr val="lt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478081" y="302198"/>
            <a:ext cx="2333059" cy="540060"/>
          </a:xfrm>
          <a:prstGeom prst="roundRect">
            <a:avLst/>
          </a:prstGeom>
          <a:solidFill>
            <a:srgbClr val="B7AAA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40" b="1" dirty="0"/>
              <a:t>Remember</a:t>
            </a:r>
            <a:endParaRPr lang="zh-CN" altLang="en-US" sz="324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726246" y="1287522"/>
            <a:ext cx="4082854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accent3">
                    <a:lumMod val="50000"/>
                  </a:schemeClr>
                </a:solidFill>
                <a:latin typeface="Corbel Light" panose="020B0303020204020204" charset="0"/>
                <a:ea typeface="等线 Light" panose="02010600030101010101" charset="-122"/>
                <a:cs typeface="Corbel Light" panose="020B0303020204020204" charset="0"/>
              </a:rPr>
              <a:t>It’s not only what you dream but also how you realize it that matters!!!</a:t>
            </a:r>
          </a:p>
        </p:txBody>
      </p:sp>
      <p:sp>
        <p:nvSpPr>
          <p:cNvPr id="1028" name="素材熊猫 39"/>
          <p:cNvSpPr/>
          <p:nvPr/>
        </p:nvSpPr>
        <p:spPr bwMode="auto">
          <a:xfrm>
            <a:off x="-5080" y="4770755"/>
            <a:ext cx="2333625" cy="382905"/>
          </a:xfrm>
          <a:custGeom>
            <a:avLst/>
            <a:gdLst>
              <a:gd name="T0" fmla="*/ 0 w 1470"/>
              <a:gd name="T1" fmla="*/ 0 h 241"/>
              <a:gd name="T2" fmla="*/ 0 w 1470"/>
              <a:gd name="T3" fmla="*/ 233 h 241"/>
              <a:gd name="T4" fmla="*/ 0 w 1470"/>
              <a:gd name="T5" fmla="*/ 241 h 241"/>
              <a:gd name="T6" fmla="*/ 1470 w 1470"/>
              <a:gd name="T7" fmla="*/ 241 h 241"/>
              <a:gd name="T8" fmla="*/ 0 w 1470"/>
              <a:gd name="T9" fmla="*/ 0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70" h="241">
                <a:moveTo>
                  <a:pt x="0" y="0"/>
                </a:moveTo>
                <a:lnTo>
                  <a:pt x="0" y="233"/>
                </a:lnTo>
                <a:lnTo>
                  <a:pt x="0" y="241"/>
                </a:lnTo>
                <a:lnTo>
                  <a:pt x="1470" y="2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素材熊猫 39"/>
          <p:cNvSpPr/>
          <p:nvPr/>
        </p:nvSpPr>
        <p:spPr bwMode="auto">
          <a:xfrm rot="10800000">
            <a:off x="6809105" y="0"/>
            <a:ext cx="2333625" cy="382905"/>
          </a:xfrm>
          <a:custGeom>
            <a:avLst/>
            <a:gdLst>
              <a:gd name="T0" fmla="*/ 0 w 1470"/>
              <a:gd name="T1" fmla="*/ 0 h 241"/>
              <a:gd name="T2" fmla="*/ 0 w 1470"/>
              <a:gd name="T3" fmla="*/ 233 h 241"/>
              <a:gd name="T4" fmla="*/ 0 w 1470"/>
              <a:gd name="T5" fmla="*/ 241 h 241"/>
              <a:gd name="T6" fmla="*/ 1470 w 1470"/>
              <a:gd name="T7" fmla="*/ 241 h 241"/>
              <a:gd name="T8" fmla="*/ 0 w 1470"/>
              <a:gd name="T9" fmla="*/ 0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70" h="241">
                <a:moveTo>
                  <a:pt x="0" y="0"/>
                </a:moveTo>
                <a:lnTo>
                  <a:pt x="0" y="233"/>
                </a:lnTo>
                <a:lnTo>
                  <a:pt x="0" y="241"/>
                </a:lnTo>
                <a:lnTo>
                  <a:pt x="1470" y="2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42" grpId="0" bldLvl="0" animBg="1" autoUpdateAnimBg="0"/>
      <p:bldP spid="36944" grpId="0" bldLvl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A_素材熊猫 1"/>
          <p:cNvGrpSpPr/>
          <p:nvPr>
            <p:custDataLst>
              <p:tags r:id="rId1"/>
            </p:custDataLst>
          </p:nvPr>
        </p:nvGrpSpPr>
        <p:grpSpPr>
          <a:xfrm>
            <a:off x="-4763" y="1841500"/>
            <a:ext cx="9153526" cy="3311526"/>
            <a:chOff x="-4763" y="1841500"/>
            <a:chExt cx="9153526" cy="3311526"/>
          </a:xfrm>
        </p:grpSpPr>
        <p:sp>
          <p:nvSpPr>
            <p:cNvPr id="1024" name="素材熊猫 36"/>
            <p:cNvSpPr/>
            <p:nvPr/>
          </p:nvSpPr>
          <p:spPr bwMode="auto">
            <a:xfrm>
              <a:off x="3036887" y="3662363"/>
              <a:ext cx="4049713" cy="1490663"/>
            </a:xfrm>
            <a:custGeom>
              <a:avLst/>
              <a:gdLst>
                <a:gd name="T0" fmla="*/ 1369 w 2551"/>
                <a:gd name="T1" fmla="*/ 939 h 939"/>
                <a:gd name="T2" fmla="*/ 2551 w 2551"/>
                <a:gd name="T3" fmla="*/ 442 h 939"/>
                <a:gd name="T4" fmla="*/ 2485 w 2551"/>
                <a:gd name="T5" fmla="*/ 0 h 939"/>
                <a:gd name="T6" fmla="*/ 0 w 2551"/>
                <a:gd name="T7" fmla="*/ 295 h 939"/>
                <a:gd name="T8" fmla="*/ 745 w 2551"/>
                <a:gd name="T9" fmla="*/ 939 h 939"/>
                <a:gd name="T10" fmla="*/ 1369 w 2551"/>
                <a:gd name="T11" fmla="*/ 939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1" h="939">
                  <a:moveTo>
                    <a:pt x="1369" y="939"/>
                  </a:moveTo>
                  <a:lnTo>
                    <a:pt x="2551" y="442"/>
                  </a:lnTo>
                  <a:lnTo>
                    <a:pt x="2485" y="0"/>
                  </a:lnTo>
                  <a:lnTo>
                    <a:pt x="0" y="295"/>
                  </a:lnTo>
                  <a:lnTo>
                    <a:pt x="745" y="939"/>
                  </a:lnTo>
                  <a:lnTo>
                    <a:pt x="1369" y="93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5" name="素材熊猫 37"/>
            <p:cNvSpPr/>
            <p:nvPr/>
          </p:nvSpPr>
          <p:spPr bwMode="auto">
            <a:xfrm>
              <a:off x="379412" y="1841500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7" name="素材熊猫 38"/>
            <p:cNvSpPr/>
            <p:nvPr/>
          </p:nvSpPr>
          <p:spPr bwMode="auto">
            <a:xfrm>
              <a:off x="-4763" y="1841500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8" name="素材熊猫 39"/>
            <p:cNvSpPr/>
            <p:nvPr/>
          </p:nvSpPr>
          <p:spPr bwMode="auto">
            <a:xfrm>
              <a:off x="-4763" y="4770438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9" name="素材熊猫 40"/>
            <p:cNvSpPr/>
            <p:nvPr/>
          </p:nvSpPr>
          <p:spPr bwMode="auto">
            <a:xfrm>
              <a:off x="5210175" y="3490913"/>
              <a:ext cx="3938588" cy="1662113"/>
            </a:xfrm>
            <a:custGeom>
              <a:avLst/>
              <a:gdLst>
                <a:gd name="T0" fmla="*/ 0 w 2481"/>
                <a:gd name="T1" fmla="*/ 1047 h 1047"/>
                <a:gd name="T2" fmla="*/ 1254 w 2481"/>
                <a:gd name="T3" fmla="*/ 1047 h 1047"/>
                <a:gd name="T4" fmla="*/ 1868 w 2481"/>
                <a:gd name="T5" fmla="*/ 1047 h 1047"/>
                <a:gd name="T6" fmla="*/ 2481 w 2481"/>
                <a:gd name="T7" fmla="*/ 263 h 1047"/>
                <a:gd name="T8" fmla="*/ 2481 w 2481"/>
                <a:gd name="T9" fmla="*/ 0 h 1047"/>
                <a:gd name="T10" fmla="*/ 0 w 2481"/>
                <a:gd name="T11" fmla="*/ 1047 h 1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1" h="1047">
                  <a:moveTo>
                    <a:pt x="0" y="1047"/>
                  </a:moveTo>
                  <a:lnTo>
                    <a:pt x="1254" y="1047"/>
                  </a:lnTo>
                  <a:lnTo>
                    <a:pt x="1868" y="1047"/>
                  </a:lnTo>
                  <a:lnTo>
                    <a:pt x="2481" y="263"/>
                  </a:lnTo>
                  <a:lnTo>
                    <a:pt x="2481" y="0"/>
                  </a:lnTo>
                  <a:lnTo>
                    <a:pt x="0" y="104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0" name="素材熊猫 41"/>
            <p:cNvSpPr/>
            <p:nvPr/>
          </p:nvSpPr>
          <p:spPr bwMode="auto">
            <a:xfrm>
              <a:off x="6965950" y="3357563"/>
              <a:ext cx="2182813" cy="1006475"/>
            </a:xfrm>
            <a:custGeom>
              <a:avLst/>
              <a:gdLst>
                <a:gd name="T0" fmla="*/ 0 w 1375"/>
                <a:gd name="T1" fmla="*/ 126 h 634"/>
                <a:gd name="T2" fmla="*/ 76 w 1375"/>
                <a:gd name="T3" fmla="*/ 634 h 634"/>
                <a:gd name="T4" fmla="*/ 1375 w 1375"/>
                <a:gd name="T5" fmla="*/ 84 h 634"/>
                <a:gd name="T6" fmla="*/ 1375 w 1375"/>
                <a:gd name="T7" fmla="*/ 36 h 634"/>
                <a:gd name="T8" fmla="*/ 1375 w 1375"/>
                <a:gd name="T9" fmla="*/ 0 h 634"/>
                <a:gd name="T10" fmla="*/ 0 w 1375"/>
                <a:gd name="T11" fmla="*/ 126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5" h="634">
                  <a:moveTo>
                    <a:pt x="0" y="126"/>
                  </a:moveTo>
                  <a:lnTo>
                    <a:pt x="76" y="634"/>
                  </a:lnTo>
                  <a:lnTo>
                    <a:pt x="1375" y="84"/>
                  </a:lnTo>
                  <a:lnTo>
                    <a:pt x="1375" y="36"/>
                  </a:lnTo>
                  <a:lnTo>
                    <a:pt x="1375" y="0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" name="PA_素材熊猫 11"/>
          <p:cNvSpPr/>
          <p:nvPr>
            <p:custDataLst>
              <p:tags r:id="rId2"/>
            </p:custDataLst>
          </p:nvPr>
        </p:nvSpPr>
        <p:spPr>
          <a:xfrm>
            <a:off x="533871" y="591530"/>
            <a:ext cx="8076257" cy="396044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368300" dist="63500" dir="462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1" name="PA_圆角素材熊猫 1030"/>
          <p:cNvSpPr/>
          <p:nvPr>
            <p:custDataLst>
              <p:tags r:id="rId3"/>
            </p:custDataLst>
          </p:nvPr>
        </p:nvSpPr>
        <p:spPr>
          <a:xfrm>
            <a:off x="1607944" y="2633312"/>
            <a:ext cx="5937801" cy="217917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bg1">
                <a:lumMod val="50000"/>
                <a:alpha val="1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dist"/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Designed  by  sliva</a:t>
            </a:r>
          </a:p>
        </p:txBody>
      </p:sp>
      <p:sp>
        <p:nvSpPr>
          <p:cNvPr id="43" name="PA_文本框 42"/>
          <p:cNvSpPr txBox="1"/>
          <p:nvPr>
            <p:custDataLst>
              <p:tags r:id="rId4"/>
            </p:custDataLst>
          </p:nvPr>
        </p:nvSpPr>
        <p:spPr>
          <a:xfrm>
            <a:off x="1607944" y="1986975"/>
            <a:ext cx="5904656" cy="5835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dist"/>
            <a:r>
              <a:rPr lang="en-US" altLang="zh-CN" sz="32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Thanks</a:t>
            </a:r>
          </a:p>
        </p:txBody>
      </p:sp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  <p:bldP spid="1031" grpId="0" bldLvl="0" animBg="1" autoUpdateAnimBg="0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A_素材熊猫 1"/>
          <p:cNvGrpSpPr/>
          <p:nvPr>
            <p:custDataLst>
              <p:tags r:id="rId1"/>
            </p:custDataLst>
          </p:nvPr>
        </p:nvGrpSpPr>
        <p:grpSpPr>
          <a:xfrm>
            <a:off x="-4763" y="1841500"/>
            <a:ext cx="9153526" cy="3311526"/>
            <a:chOff x="-4763" y="1841500"/>
            <a:chExt cx="9153526" cy="3311526"/>
          </a:xfrm>
        </p:grpSpPr>
        <p:sp>
          <p:nvSpPr>
            <p:cNvPr id="1024" name="素材熊猫 36"/>
            <p:cNvSpPr/>
            <p:nvPr/>
          </p:nvSpPr>
          <p:spPr bwMode="auto">
            <a:xfrm>
              <a:off x="3036887" y="3662363"/>
              <a:ext cx="4049713" cy="1490663"/>
            </a:xfrm>
            <a:custGeom>
              <a:avLst/>
              <a:gdLst>
                <a:gd name="T0" fmla="*/ 1369 w 2551"/>
                <a:gd name="T1" fmla="*/ 939 h 939"/>
                <a:gd name="T2" fmla="*/ 2551 w 2551"/>
                <a:gd name="T3" fmla="*/ 442 h 939"/>
                <a:gd name="T4" fmla="*/ 2485 w 2551"/>
                <a:gd name="T5" fmla="*/ 0 h 939"/>
                <a:gd name="T6" fmla="*/ 0 w 2551"/>
                <a:gd name="T7" fmla="*/ 295 h 939"/>
                <a:gd name="T8" fmla="*/ 745 w 2551"/>
                <a:gd name="T9" fmla="*/ 939 h 939"/>
                <a:gd name="T10" fmla="*/ 1369 w 2551"/>
                <a:gd name="T11" fmla="*/ 939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1" h="939">
                  <a:moveTo>
                    <a:pt x="1369" y="939"/>
                  </a:moveTo>
                  <a:lnTo>
                    <a:pt x="2551" y="442"/>
                  </a:lnTo>
                  <a:lnTo>
                    <a:pt x="2485" y="0"/>
                  </a:lnTo>
                  <a:lnTo>
                    <a:pt x="0" y="295"/>
                  </a:lnTo>
                  <a:lnTo>
                    <a:pt x="745" y="939"/>
                  </a:lnTo>
                  <a:lnTo>
                    <a:pt x="1369" y="93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5" name="素材熊猫 37"/>
            <p:cNvSpPr/>
            <p:nvPr/>
          </p:nvSpPr>
          <p:spPr bwMode="auto">
            <a:xfrm>
              <a:off x="379412" y="1841500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7" name="素材熊猫 38"/>
            <p:cNvSpPr/>
            <p:nvPr/>
          </p:nvSpPr>
          <p:spPr bwMode="auto">
            <a:xfrm>
              <a:off x="-4763" y="1841500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8" name="素材熊猫 39"/>
            <p:cNvSpPr/>
            <p:nvPr/>
          </p:nvSpPr>
          <p:spPr bwMode="auto">
            <a:xfrm>
              <a:off x="-4763" y="4770438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9" name="素材熊猫 40"/>
            <p:cNvSpPr/>
            <p:nvPr/>
          </p:nvSpPr>
          <p:spPr bwMode="auto">
            <a:xfrm>
              <a:off x="5210175" y="3490913"/>
              <a:ext cx="3938588" cy="1662113"/>
            </a:xfrm>
            <a:custGeom>
              <a:avLst/>
              <a:gdLst>
                <a:gd name="T0" fmla="*/ 0 w 2481"/>
                <a:gd name="T1" fmla="*/ 1047 h 1047"/>
                <a:gd name="T2" fmla="*/ 1254 w 2481"/>
                <a:gd name="T3" fmla="*/ 1047 h 1047"/>
                <a:gd name="T4" fmla="*/ 1868 w 2481"/>
                <a:gd name="T5" fmla="*/ 1047 h 1047"/>
                <a:gd name="T6" fmla="*/ 2481 w 2481"/>
                <a:gd name="T7" fmla="*/ 263 h 1047"/>
                <a:gd name="T8" fmla="*/ 2481 w 2481"/>
                <a:gd name="T9" fmla="*/ 0 h 1047"/>
                <a:gd name="T10" fmla="*/ 0 w 2481"/>
                <a:gd name="T11" fmla="*/ 1047 h 1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1" h="1047">
                  <a:moveTo>
                    <a:pt x="0" y="1047"/>
                  </a:moveTo>
                  <a:lnTo>
                    <a:pt x="1254" y="1047"/>
                  </a:lnTo>
                  <a:lnTo>
                    <a:pt x="1868" y="1047"/>
                  </a:lnTo>
                  <a:lnTo>
                    <a:pt x="2481" y="263"/>
                  </a:lnTo>
                  <a:lnTo>
                    <a:pt x="2481" y="0"/>
                  </a:lnTo>
                  <a:lnTo>
                    <a:pt x="0" y="104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0" name="素材熊猫 41"/>
            <p:cNvSpPr/>
            <p:nvPr/>
          </p:nvSpPr>
          <p:spPr bwMode="auto">
            <a:xfrm>
              <a:off x="6965950" y="3357563"/>
              <a:ext cx="2182813" cy="1006475"/>
            </a:xfrm>
            <a:custGeom>
              <a:avLst/>
              <a:gdLst>
                <a:gd name="T0" fmla="*/ 0 w 1375"/>
                <a:gd name="T1" fmla="*/ 126 h 634"/>
                <a:gd name="T2" fmla="*/ 76 w 1375"/>
                <a:gd name="T3" fmla="*/ 634 h 634"/>
                <a:gd name="T4" fmla="*/ 1375 w 1375"/>
                <a:gd name="T5" fmla="*/ 84 h 634"/>
                <a:gd name="T6" fmla="*/ 1375 w 1375"/>
                <a:gd name="T7" fmla="*/ 36 h 634"/>
                <a:gd name="T8" fmla="*/ 1375 w 1375"/>
                <a:gd name="T9" fmla="*/ 0 h 634"/>
                <a:gd name="T10" fmla="*/ 0 w 1375"/>
                <a:gd name="T11" fmla="*/ 126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5" h="634">
                  <a:moveTo>
                    <a:pt x="0" y="126"/>
                  </a:moveTo>
                  <a:lnTo>
                    <a:pt x="76" y="634"/>
                  </a:lnTo>
                  <a:lnTo>
                    <a:pt x="1375" y="84"/>
                  </a:lnTo>
                  <a:lnTo>
                    <a:pt x="1375" y="36"/>
                  </a:lnTo>
                  <a:lnTo>
                    <a:pt x="1375" y="0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" name="PA_素材熊猫 11"/>
          <p:cNvSpPr/>
          <p:nvPr>
            <p:custDataLst>
              <p:tags r:id="rId2"/>
            </p:custDataLst>
          </p:nvPr>
        </p:nvSpPr>
        <p:spPr>
          <a:xfrm>
            <a:off x="761624" y="285850"/>
            <a:ext cx="7599010" cy="464696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368300" dist="63500" dir="462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DJ OKAWARI - Flower Danc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12160" y="-1924390"/>
            <a:ext cx="609600" cy="609600"/>
          </a:xfrm>
          <a:prstGeom prst="rect">
            <a:avLst/>
          </a:prstGeom>
        </p:spPr>
      </p:pic>
      <p:pic>
        <p:nvPicPr>
          <p:cNvPr id="6" name="图片 5" descr="e135bfae120cb10e5fffacc2a99610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6772" y="1214755"/>
            <a:ext cx="6799604" cy="320597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7" name="文本框 6"/>
          <p:cNvSpPr txBox="1"/>
          <p:nvPr/>
        </p:nvSpPr>
        <p:spPr>
          <a:xfrm>
            <a:off x="1691680" y="291467"/>
            <a:ext cx="5958682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9E7E3">
                    <a:alpha val="50000"/>
                  </a:srgbClr>
                </a:solidFill>
              </a14:hiddenFill>
            </a:ext>
          </a:extLst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V Boli" panose="02000500030200090000" charset="0"/>
                <a:cs typeface="MV Boli" panose="02000500030200090000" charset="0"/>
                <a:sym typeface="+mn-ea"/>
              </a:rPr>
              <a:t>高考加油，勇敢追梦</a:t>
            </a:r>
            <a:endParaRPr lang="en-US" altLang="zh-CN" sz="3600" b="1" dirty="0">
              <a:solidFill>
                <a:schemeClr val="accent3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V Boli" panose="02000500030200090000" charset="0"/>
              <a:cs typeface="MV Boli" panose="02000500030200090000" charset="0"/>
              <a:sym typeface="+mn-ea"/>
            </a:endParaRPr>
          </a:p>
          <a:p>
            <a:pPr algn="ctr"/>
            <a:r>
              <a:rPr lang="en-US" altLang="zh-CN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V Boli" panose="02000500030200090000" charset="0"/>
                <a:cs typeface="MV Boli" panose="02000500030200090000" charset="0"/>
                <a:sym typeface="+mn-ea"/>
              </a:rPr>
              <a:t>How to write a SPEECH ?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825490" y="3662363"/>
            <a:ext cx="213088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等线 Light" panose="02010600030101010101" charset="-122"/>
                <a:ea typeface="等线 Light" panose="02010600030101010101" charset="-122"/>
                <a:cs typeface="等线 Light" panose="02010600030101010101" charset="-122"/>
              </a:rPr>
              <a:t>台州一中  陈泓静</a:t>
            </a:r>
          </a:p>
          <a:p>
            <a:r>
              <a:rPr lang="zh-CN" altLang="en-US" b="1" dirty="0">
                <a:latin typeface="等线 Light" panose="02010600030101010101" charset="-122"/>
                <a:ea typeface="等线 Light" panose="02010600030101010101" charset="-122"/>
                <a:cs typeface="等线 Light" panose="02010600030101010101" charset="-122"/>
              </a:rPr>
              <a:t>台州一中  周    媚</a:t>
            </a:r>
          </a:p>
        </p:txBody>
      </p:sp>
      <p:pic>
        <p:nvPicPr>
          <p:cNvPr id="14" name="图片 13" descr="水印">
            <a:extLst>
              <a:ext uri="{FF2B5EF4-FFF2-40B4-BE49-F238E27FC236}">
                <a16:creationId xmlns:a16="http://schemas.microsoft.com/office/drawing/2014/main" id="{A8C1E71B-F9E3-4539-9DB5-76B66B11F3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3971" y="-66519"/>
            <a:ext cx="4902200" cy="158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03656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IMG_5843(20200619-213437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95" y="0"/>
            <a:ext cx="7712075" cy="50234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68009" y="942015"/>
            <a:ext cx="6156684" cy="3938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2000"/>
              </a:lnSpc>
            </a:pPr>
            <a:r>
              <a:rPr lang="en-US" altLang="zh-CN" sz="2000" dirty="0">
                <a:latin typeface="等线 Light" panose="02010600030101010101" charset="-122"/>
                <a:ea typeface="等线 Light" panose="02010600030101010101" charset="-122"/>
              </a:rPr>
              <a:t>Good evening, everyone!</a:t>
            </a:r>
          </a:p>
          <a:p>
            <a:pPr fontAlgn="auto">
              <a:lnSpc>
                <a:spcPts val="2000"/>
              </a:lnSpc>
            </a:pPr>
            <a:r>
              <a:rPr lang="en-US" altLang="zh-CN" sz="2000" dirty="0">
                <a:latin typeface="等线 Light" panose="02010600030101010101" charset="-122"/>
                <a:ea typeface="等线 Light" panose="02010600030101010101" charset="-122"/>
              </a:rPr>
              <a:t>Dear xxx,</a:t>
            </a:r>
          </a:p>
          <a:p>
            <a:pPr fontAlgn="auto">
              <a:lnSpc>
                <a:spcPts val="2000"/>
              </a:lnSpc>
            </a:pPr>
            <a:r>
              <a:rPr lang="en-US" altLang="zh-CN" sz="2000" dirty="0">
                <a:latin typeface="等线 Light" panose="02010600030101010101" charset="-122"/>
                <a:ea typeface="等线 Light" panose="02010600030101010101" charset="-122"/>
              </a:rPr>
              <a:t>Ladies and gentlemen,</a:t>
            </a:r>
          </a:p>
          <a:p>
            <a:pPr fontAlgn="auto">
              <a:lnSpc>
                <a:spcPts val="2000"/>
              </a:lnSpc>
            </a:pPr>
            <a:endParaRPr lang="en-US" altLang="zh-CN" sz="2000" dirty="0">
              <a:latin typeface="等线 Light" panose="02010600030101010101" charset="-122"/>
              <a:ea typeface="等线 Light" panose="02010600030101010101" charset="-122"/>
            </a:endParaRPr>
          </a:p>
          <a:p>
            <a:pPr fontAlgn="auto">
              <a:lnSpc>
                <a:spcPts val="2000"/>
              </a:lnSpc>
            </a:pPr>
            <a:r>
              <a:rPr lang="en-US" altLang="zh-CN" sz="2000" dirty="0">
                <a:latin typeface="等线 Light" panose="02010600030101010101" charset="-122"/>
                <a:ea typeface="等线 Light" panose="02010600030101010101" charset="-122"/>
              </a:rPr>
              <a:t>    It’s my great honor to speak here…</a:t>
            </a:r>
          </a:p>
          <a:p>
            <a:pPr fontAlgn="auto">
              <a:lnSpc>
                <a:spcPts val="2000"/>
              </a:lnSpc>
            </a:pPr>
            <a:endParaRPr lang="en-US" altLang="zh-CN" sz="2340" dirty="0">
              <a:latin typeface="等线 Light" panose="02010600030101010101" charset="-122"/>
              <a:ea typeface="等线 Light" panose="02010600030101010101" charset="-122"/>
            </a:endParaRPr>
          </a:p>
          <a:p>
            <a:pPr fontAlgn="auto">
              <a:lnSpc>
                <a:spcPts val="2000"/>
              </a:lnSpc>
            </a:pPr>
            <a:r>
              <a:rPr lang="en-US" altLang="zh-CN" sz="2340" dirty="0">
                <a:latin typeface="等线 Light" panose="02010600030101010101" charset="-122"/>
                <a:ea typeface="等线 Light" panose="02010600030101010101" charset="-122"/>
              </a:rPr>
              <a:t>    </a:t>
            </a:r>
            <a:r>
              <a:rPr lang="en-US" altLang="zh-CN" sz="2000" dirty="0">
                <a:latin typeface="等线 Light" panose="02010600030101010101" charset="-122"/>
                <a:ea typeface="等线 Light" panose="02010600030101010101" charset="-122"/>
              </a:rPr>
              <a:t>It’s the dreams behind the technology that change the world…</a:t>
            </a:r>
          </a:p>
          <a:p>
            <a:pPr fontAlgn="auto">
              <a:lnSpc>
                <a:spcPts val="2000"/>
              </a:lnSpc>
            </a:pPr>
            <a:r>
              <a:rPr lang="en-US" altLang="zh-CN" sz="2000" dirty="0">
                <a:latin typeface="等线 Light" panose="02010600030101010101" charset="-122"/>
                <a:ea typeface="等线 Light" panose="02010600030101010101" charset="-122"/>
              </a:rPr>
              <a:t>    I have a strong dream that we want to help small business…</a:t>
            </a:r>
          </a:p>
          <a:p>
            <a:pPr fontAlgn="auto">
              <a:lnSpc>
                <a:spcPts val="2000"/>
              </a:lnSpc>
            </a:pPr>
            <a:r>
              <a:rPr lang="en-US" altLang="zh-CN" sz="2000" dirty="0">
                <a:latin typeface="等线 Light" panose="02010600030101010101" charset="-122"/>
                <a:ea typeface="等线 Light" panose="02010600030101010101" charset="-122"/>
              </a:rPr>
              <a:t>    We try to…</a:t>
            </a:r>
          </a:p>
          <a:p>
            <a:pPr fontAlgn="auto">
              <a:lnSpc>
                <a:spcPts val="2000"/>
              </a:lnSpc>
            </a:pPr>
            <a:endParaRPr lang="en-US" altLang="zh-CN" sz="2000" dirty="0">
              <a:latin typeface="等线 Light" panose="02010600030101010101" charset="-122"/>
              <a:ea typeface="等线 Light" panose="02010600030101010101" charset="-122"/>
            </a:endParaRPr>
          </a:p>
          <a:p>
            <a:pPr fontAlgn="auto">
              <a:lnSpc>
                <a:spcPts val="2000"/>
              </a:lnSpc>
            </a:pPr>
            <a:endParaRPr lang="en-US" altLang="zh-CN" sz="2000" dirty="0">
              <a:latin typeface="等线 Light" panose="02010600030101010101" charset="-122"/>
              <a:ea typeface="等线 Light" panose="02010600030101010101" charset="-122"/>
            </a:endParaRPr>
          </a:p>
          <a:p>
            <a:pPr fontAlgn="auto">
              <a:lnSpc>
                <a:spcPts val="2000"/>
              </a:lnSpc>
            </a:pPr>
            <a:r>
              <a:rPr lang="en-US" altLang="zh-CN" sz="2000" dirty="0">
                <a:latin typeface="等线 Light" panose="02010600030101010101" charset="-122"/>
                <a:ea typeface="等线 Light" panose="02010600030101010101" charset="-122"/>
              </a:rPr>
              <a:t>    So ladies and gentlemen, let’s work hard…</a:t>
            </a:r>
          </a:p>
          <a:p>
            <a:pPr fontAlgn="auto">
              <a:lnSpc>
                <a:spcPts val="2000"/>
              </a:lnSpc>
            </a:pPr>
            <a:r>
              <a:rPr lang="en-US" altLang="zh-CN" sz="2000" dirty="0">
                <a:latin typeface="等线 Light" panose="02010600030101010101" charset="-122"/>
                <a:ea typeface="等线 Light" panose="02010600030101010101" charset="-122"/>
              </a:rPr>
              <a:t>    Thank you very much for listening!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3567544" y="123794"/>
            <a:ext cx="2009023" cy="54006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50000"/>
                    <a:alpha val="56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40" b="1" dirty="0"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Structure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1598425" y="1974552"/>
            <a:ext cx="4860540" cy="311470"/>
          </a:xfrm>
          <a:prstGeom prst="roundRect">
            <a:avLst/>
          </a:prstGeom>
          <a:noFill/>
          <a:ln w="38100">
            <a:solidFill>
              <a:schemeClr val="accent3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9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20"/>
          </a:p>
        </p:txBody>
      </p:sp>
      <p:cxnSp>
        <p:nvCxnSpPr>
          <p:cNvPr id="8" name="直接箭头连接符 7"/>
          <p:cNvCxnSpPr/>
          <p:nvPr/>
        </p:nvCxnSpPr>
        <p:spPr>
          <a:xfrm>
            <a:off x="6406804" y="4509135"/>
            <a:ext cx="17145" cy="37084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5105" y="1863405"/>
            <a:ext cx="139289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n/>
                <a:solidFill>
                  <a:schemeClr val="accent3"/>
                </a:solidFill>
                <a:effectLst/>
              </a:rPr>
              <a:t>Beginning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1567815" y="2406650"/>
            <a:ext cx="6122035" cy="1668145"/>
          </a:xfrm>
          <a:prstGeom prst="roundRect">
            <a:avLst/>
          </a:prstGeom>
          <a:noFill/>
          <a:ln w="38100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20"/>
          </a:p>
        </p:txBody>
      </p:sp>
      <p:sp>
        <p:nvSpPr>
          <p:cNvPr id="15" name="TextBox 14"/>
          <p:cNvSpPr txBox="1"/>
          <p:nvPr/>
        </p:nvSpPr>
        <p:spPr>
          <a:xfrm>
            <a:off x="261097" y="2766896"/>
            <a:ext cx="939247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60" b="1" dirty="0">
                <a:ln/>
                <a:solidFill>
                  <a:schemeClr val="accent3"/>
                </a:solidFill>
                <a:effectLst/>
              </a:rPr>
              <a:t>Body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4828" y="4319776"/>
            <a:ext cx="1021606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60" b="1" dirty="0">
                <a:ln/>
                <a:solidFill>
                  <a:schemeClr val="accent3"/>
                </a:solidFill>
                <a:effectLst/>
              </a:rPr>
              <a:t>Ending</a:t>
            </a:r>
          </a:p>
        </p:txBody>
      </p:sp>
      <p:sp>
        <p:nvSpPr>
          <p:cNvPr id="20" name="椭圆 19"/>
          <p:cNvSpPr/>
          <p:nvPr/>
        </p:nvSpPr>
        <p:spPr>
          <a:xfrm>
            <a:off x="1786890" y="3491865"/>
            <a:ext cx="1530985" cy="321310"/>
          </a:xfrm>
          <a:prstGeom prst="ellipse">
            <a:avLst/>
          </a:prstGeom>
          <a:noFill/>
          <a:ln w="19050"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20"/>
          </a:p>
        </p:txBody>
      </p:sp>
      <p:sp>
        <p:nvSpPr>
          <p:cNvPr id="23" name="圆角矩形 22"/>
          <p:cNvSpPr/>
          <p:nvPr/>
        </p:nvSpPr>
        <p:spPr>
          <a:xfrm>
            <a:off x="1550757" y="4183040"/>
            <a:ext cx="6156684" cy="697046"/>
          </a:xfrm>
          <a:prstGeom prst="roundRect">
            <a:avLst>
              <a:gd name="adj" fmla="val 10412"/>
            </a:avLst>
          </a:prstGeom>
          <a:noFill/>
          <a:ln w="38100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20"/>
          </a:p>
        </p:txBody>
      </p:sp>
      <p:sp>
        <p:nvSpPr>
          <p:cNvPr id="24" name="TextBox 23"/>
          <p:cNvSpPr txBox="1"/>
          <p:nvPr/>
        </p:nvSpPr>
        <p:spPr>
          <a:xfrm>
            <a:off x="4548880" y="2651214"/>
            <a:ext cx="3175553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60" b="1" dirty="0">
                <a:solidFill>
                  <a:schemeClr val="accent3">
                    <a:lumMod val="75000"/>
                  </a:schemeClr>
                </a:solidFill>
              </a:rPr>
              <a:t>Ma’s opinion of dreams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66350" y="3159404"/>
            <a:ext cx="1677442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60" b="1" dirty="0">
                <a:solidFill>
                  <a:schemeClr val="accent3">
                    <a:lumMod val="75000"/>
                  </a:schemeClr>
                </a:solidFill>
              </a:rPr>
              <a:t>Ma’s dream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67727" y="3492587"/>
            <a:ext cx="3541242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60" b="1" dirty="0">
                <a:solidFill>
                  <a:schemeClr val="accent3">
                    <a:lumMod val="75000"/>
                  </a:schemeClr>
                </a:solidFill>
              </a:rPr>
              <a:t>how to realize his dream</a:t>
            </a:r>
          </a:p>
        </p:txBody>
      </p:sp>
      <p:cxnSp>
        <p:nvCxnSpPr>
          <p:cNvPr id="27" name="直接连接符 26"/>
          <p:cNvCxnSpPr/>
          <p:nvPr/>
        </p:nvCxnSpPr>
        <p:spPr>
          <a:xfrm>
            <a:off x="4661198" y="4530816"/>
            <a:ext cx="163899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154965" y="4767905"/>
            <a:ext cx="2883463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60" b="1" dirty="0">
                <a:solidFill>
                  <a:schemeClr val="accent3">
                    <a:lumMod val="50000"/>
                  </a:schemeClr>
                </a:solidFill>
              </a:rPr>
              <a:t>a call to action</a:t>
            </a:r>
          </a:p>
        </p:txBody>
      </p:sp>
      <p:sp>
        <p:nvSpPr>
          <p:cNvPr id="28" name="圆角矩形 27"/>
          <p:cNvSpPr/>
          <p:nvPr/>
        </p:nvSpPr>
        <p:spPr>
          <a:xfrm>
            <a:off x="1550670" y="845185"/>
            <a:ext cx="5536565" cy="978535"/>
          </a:xfrm>
          <a:prstGeom prst="roundRect">
            <a:avLst/>
          </a:prstGeom>
          <a:noFill/>
          <a:ln w="38100">
            <a:solidFill>
              <a:schemeClr val="accent3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20"/>
          </a:p>
        </p:txBody>
      </p:sp>
      <p:sp>
        <p:nvSpPr>
          <p:cNvPr id="31" name="TextBox 10"/>
          <p:cNvSpPr txBox="1"/>
          <p:nvPr/>
        </p:nvSpPr>
        <p:spPr>
          <a:xfrm>
            <a:off x="205068" y="1122874"/>
            <a:ext cx="1392898" cy="423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160" b="1" dirty="0">
                <a:ln/>
                <a:solidFill>
                  <a:schemeClr val="accent3"/>
                </a:solidFill>
                <a:effectLst/>
              </a:rPr>
              <a:t>Salutation</a:t>
            </a:r>
          </a:p>
        </p:txBody>
      </p:sp>
      <p:sp>
        <p:nvSpPr>
          <p:cNvPr id="2" name="椭圆 1"/>
          <p:cNvSpPr/>
          <p:nvPr/>
        </p:nvSpPr>
        <p:spPr>
          <a:xfrm>
            <a:off x="1720850" y="2430145"/>
            <a:ext cx="1999615" cy="363855"/>
          </a:xfrm>
          <a:prstGeom prst="ellipse">
            <a:avLst/>
          </a:prstGeom>
          <a:noFill/>
          <a:ln w="19050"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20"/>
          </a:p>
        </p:txBody>
      </p:sp>
      <p:sp>
        <p:nvSpPr>
          <p:cNvPr id="5" name="椭圆 4"/>
          <p:cNvSpPr/>
          <p:nvPr/>
        </p:nvSpPr>
        <p:spPr>
          <a:xfrm>
            <a:off x="1786890" y="2938145"/>
            <a:ext cx="2585085" cy="363855"/>
          </a:xfrm>
          <a:prstGeom prst="ellipse">
            <a:avLst/>
          </a:prstGeom>
          <a:noFill/>
          <a:ln w="19050"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20"/>
          </a:p>
        </p:txBody>
      </p:sp>
      <p:sp>
        <p:nvSpPr>
          <p:cNvPr id="29" name="椭圆 28"/>
          <p:cNvSpPr/>
          <p:nvPr/>
        </p:nvSpPr>
        <p:spPr>
          <a:xfrm>
            <a:off x="5927680" y="2469286"/>
            <a:ext cx="669017" cy="363855"/>
          </a:xfrm>
          <a:prstGeom prst="ellipse">
            <a:avLst/>
          </a:prstGeom>
          <a:noFill/>
          <a:ln w="19050"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20"/>
          </a:p>
        </p:txBody>
      </p:sp>
      <p:pic>
        <p:nvPicPr>
          <p:cNvPr id="32" name="图片 31" descr="水印">
            <a:extLst>
              <a:ext uri="{FF2B5EF4-FFF2-40B4-BE49-F238E27FC236}">
                <a16:creationId xmlns:a16="http://schemas.microsoft.com/office/drawing/2014/main" id="{146ECA20-3A02-4DF1-8C2D-0CB972082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971" y="-66519"/>
            <a:ext cx="4902200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ldLvl="0" animBg="1"/>
      <p:bldP spid="11" grpId="0"/>
      <p:bldP spid="12" grpId="0" bldLvl="0" animBg="1"/>
      <p:bldP spid="15" grpId="0"/>
      <p:bldP spid="16" grpId="0"/>
      <p:bldP spid="20" grpId="0" bldLvl="0" animBg="1"/>
      <p:bldP spid="23" grpId="0" bldLvl="0" animBg="1"/>
      <p:bldP spid="24" grpId="0"/>
      <p:bldP spid="25" grpId="0"/>
      <p:bldP spid="26" grpId="0"/>
      <p:bldP spid="30" grpId="0"/>
      <p:bldP spid="28" grpId="0" bldLvl="0" animBg="1"/>
      <p:bldP spid="31" grpId="0"/>
      <p:bldP spid="2" grpId="0" bldLvl="0" animBg="1"/>
      <p:bldP spid="5" grpId="0" bldLvl="0" animBg="1"/>
      <p:bldP spid="2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PA_素材熊猫 21"/>
          <p:cNvGrpSpPr/>
          <p:nvPr>
            <p:custDataLst>
              <p:tags r:id="rId1"/>
            </p:custDataLst>
          </p:nvPr>
        </p:nvGrpSpPr>
        <p:grpSpPr>
          <a:xfrm>
            <a:off x="6883400" y="0"/>
            <a:ext cx="2165985" cy="5164455"/>
            <a:chOff x="5832473" y="-21235"/>
            <a:chExt cx="3311527" cy="5164735"/>
          </a:xfrm>
        </p:grpSpPr>
        <p:sp>
          <p:nvSpPr>
            <p:cNvPr id="3" name="素材熊猫 36"/>
            <p:cNvSpPr/>
            <p:nvPr/>
          </p:nvSpPr>
          <p:spPr bwMode="auto">
            <a:xfrm rot="16200000">
              <a:off x="7445263" y="403114"/>
              <a:ext cx="2123086" cy="1274387"/>
            </a:xfrm>
            <a:custGeom>
              <a:avLst/>
              <a:gdLst/>
              <a:ahLst/>
              <a:cxnLst/>
              <a:rect l="l" t="t" r="r" b="b"/>
              <a:pathLst>
                <a:path w="2123086" h="1274387">
                  <a:moveTo>
                    <a:pt x="0" y="252037"/>
                  </a:moveTo>
                  <a:lnTo>
                    <a:pt x="2123086" y="0"/>
                  </a:lnTo>
                  <a:lnTo>
                    <a:pt x="2123086" y="1274387"/>
                  </a:lnTo>
                  <a:lnTo>
                    <a:pt x="1182688" y="1274387"/>
                  </a:lnTo>
                  <a:close/>
                </a:path>
              </a:pathLst>
            </a:custGeom>
            <a:solidFill>
              <a:srgbClr val="E5AA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素材熊猫 37"/>
            <p:cNvSpPr/>
            <p:nvPr/>
          </p:nvSpPr>
          <p:spPr bwMode="auto">
            <a:xfrm rot="16200000">
              <a:off x="5568154" y="1183482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CF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素材熊猫 38"/>
            <p:cNvSpPr/>
            <p:nvPr/>
          </p:nvSpPr>
          <p:spPr bwMode="auto">
            <a:xfrm rot="16200000">
              <a:off x="6636541" y="2759869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F9E7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素材熊猫 39"/>
            <p:cNvSpPr/>
            <p:nvPr/>
          </p:nvSpPr>
          <p:spPr bwMode="auto">
            <a:xfrm rot="16200000">
              <a:off x="7785893" y="3785394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AA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4" name="PA_素材熊猫 13"/>
          <p:cNvSpPr/>
          <p:nvPr>
            <p:custDataLst>
              <p:tags r:id="rId2"/>
            </p:custDataLst>
          </p:nvPr>
        </p:nvSpPr>
        <p:spPr>
          <a:xfrm>
            <a:off x="382905" y="189230"/>
            <a:ext cx="8555355" cy="467741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outerShdw blurRad="368300" dist="63500" dir="462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488251" y="1875762"/>
            <a:ext cx="1967126" cy="495149"/>
          </a:xfrm>
          <a:prstGeom prst="roundRect">
            <a:avLst/>
          </a:prstGeom>
          <a:solidFill>
            <a:srgbClr val="B7AAA7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/>
              <a:t>Beginning</a:t>
            </a:r>
            <a:endParaRPr lang="zh-CN" altLang="en-US" sz="3200" b="1" dirty="0"/>
          </a:p>
        </p:txBody>
      </p:sp>
      <p:sp>
        <p:nvSpPr>
          <p:cNvPr id="2" name="文本框 1"/>
          <p:cNvSpPr txBox="1"/>
          <p:nvPr/>
        </p:nvSpPr>
        <p:spPr>
          <a:xfrm>
            <a:off x="624198" y="281214"/>
            <a:ext cx="8174945" cy="1477328"/>
          </a:xfrm>
          <a:prstGeom prst="rect">
            <a:avLst/>
          </a:prstGeom>
          <a:solidFill>
            <a:srgbClr val="FAEEED">
              <a:alpha val="50000"/>
            </a:srgbClr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zh-CN" altLang="en-US" b="1" dirty="0">
                <a:effectLst/>
                <a:latin typeface="等线 Light" panose="02010600030101010101" charset="-122"/>
                <a:ea typeface="等线 Light" panose="02010600030101010101" charset="-122"/>
                <a:cs typeface="等线 Light" panose="02010600030101010101" charset="-122"/>
                <a:sym typeface="+mn-ea"/>
              </a:rPr>
              <a:t>假设你是某国际学校学生李华，你校计划于下周日上午主办题为“</a:t>
            </a:r>
            <a:r>
              <a:rPr lang="en-US" altLang="zh-CN" b="1" dirty="0">
                <a:effectLst/>
                <a:latin typeface="等线 Light" panose="02010600030101010101" charset="-122"/>
                <a:ea typeface="等线 Light" panose="02010600030101010101" charset="-122"/>
                <a:cs typeface="等线 Light" panose="02010600030101010101" charset="-122"/>
                <a:sym typeface="+mn-ea"/>
              </a:rPr>
              <a:t>My Dream</a:t>
            </a:r>
            <a:r>
              <a:rPr lang="zh-CN" altLang="en-US" b="1" dirty="0">
                <a:effectLst/>
                <a:latin typeface="等线 Light" panose="02010600030101010101" charset="-122"/>
                <a:ea typeface="等线 Light" panose="02010600030101010101" charset="-122"/>
                <a:cs typeface="等线 Light" panose="02010600030101010101" charset="-122"/>
                <a:sym typeface="+mn-ea"/>
              </a:rPr>
              <a:t>”的英语演讲比赛，你准备参加。请你根据以下要点写一篇演讲稿，内容包括</a:t>
            </a:r>
            <a:r>
              <a:rPr lang="en-US" altLang="zh-CN" b="1" dirty="0">
                <a:effectLst/>
                <a:latin typeface="等线 Light" panose="02010600030101010101" charset="-122"/>
                <a:ea typeface="等线 Light" panose="02010600030101010101" charset="-122"/>
                <a:cs typeface="等线 Light" panose="02010600030101010101" charset="-122"/>
                <a:sym typeface="+mn-ea"/>
              </a:rPr>
              <a:t>:</a:t>
            </a:r>
            <a:endParaRPr lang="en-US" altLang="zh-CN" b="1" dirty="0">
              <a:effectLst/>
              <a:latin typeface="等线 Light" panose="02010600030101010101" charset="-122"/>
              <a:ea typeface="等线 Light" panose="02010600030101010101" charset="-122"/>
              <a:cs typeface="等线 Light" panose="02010600030101010101" charset="-122"/>
            </a:endParaRPr>
          </a:p>
          <a:p>
            <a:r>
              <a:rPr lang="en-US" altLang="zh-CN" b="1" dirty="0">
                <a:effectLst/>
                <a:latin typeface="等线 Light" panose="02010600030101010101" charset="-122"/>
                <a:ea typeface="等线 Light" panose="02010600030101010101" charset="-122"/>
                <a:cs typeface="等线 Light" panose="02010600030101010101" charset="-122"/>
                <a:sym typeface="+mn-ea"/>
              </a:rPr>
              <a:t>1. </a:t>
            </a:r>
            <a:r>
              <a:rPr lang="zh-CN" altLang="en-US" b="1" dirty="0">
                <a:effectLst/>
                <a:latin typeface="等线 Light" panose="02010600030101010101" charset="-122"/>
                <a:ea typeface="等线 Light" panose="02010600030101010101" charset="-122"/>
                <a:cs typeface="等线 Light" panose="02010600030101010101" charset="-122"/>
                <a:sym typeface="+mn-ea"/>
              </a:rPr>
              <a:t>你对梦想的看法；</a:t>
            </a:r>
            <a:endParaRPr lang="en-US" altLang="zh-CN" b="1" dirty="0">
              <a:effectLst/>
              <a:latin typeface="等线 Light" panose="02010600030101010101" charset="-122"/>
              <a:ea typeface="等线 Light" panose="02010600030101010101" charset="-122"/>
              <a:cs typeface="等线 Light" panose="02010600030101010101" charset="-122"/>
            </a:endParaRPr>
          </a:p>
          <a:p>
            <a:r>
              <a:rPr lang="en-US" altLang="zh-CN" b="1" dirty="0">
                <a:effectLst/>
                <a:latin typeface="等线 Light" panose="02010600030101010101" charset="-122"/>
                <a:ea typeface="等线 Light" panose="02010600030101010101" charset="-122"/>
                <a:cs typeface="等线 Light" panose="02010600030101010101" charset="-122"/>
                <a:sym typeface="+mn-ea"/>
              </a:rPr>
              <a:t>2. </a:t>
            </a:r>
            <a:r>
              <a:rPr lang="zh-CN" altLang="en-US" b="1" dirty="0">
                <a:effectLst/>
                <a:latin typeface="等线 Light" panose="02010600030101010101" charset="-122"/>
                <a:ea typeface="等线 Light" panose="02010600030101010101" charset="-122"/>
                <a:cs typeface="等线 Light" panose="02010600030101010101" charset="-122"/>
                <a:sym typeface="+mn-ea"/>
              </a:rPr>
              <a:t>你的梦想；</a:t>
            </a:r>
            <a:endParaRPr lang="en-US" altLang="zh-CN" b="1" dirty="0">
              <a:effectLst/>
              <a:latin typeface="等线 Light" panose="02010600030101010101" charset="-122"/>
              <a:ea typeface="等线 Light" panose="02010600030101010101" charset="-122"/>
              <a:cs typeface="等线 Light" panose="02010600030101010101" charset="-122"/>
            </a:endParaRPr>
          </a:p>
          <a:p>
            <a:r>
              <a:rPr lang="en-US" altLang="zh-CN" b="1" dirty="0">
                <a:effectLst/>
                <a:latin typeface="等线 Light" panose="02010600030101010101" charset="-122"/>
                <a:ea typeface="等线 Light" panose="02010600030101010101" charset="-122"/>
                <a:cs typeface="等线 Light" panose="02010600030101010101" charset="-122"/>
                <a:sym typeface="+mn-ea"/>
              </a:rPr>
              <a:t>3. </a:t>
            </a:r>
            <a:r>
              <a:rPr lang="zh-CN" altLang="en-US" b="1" dirty="0">
                <a:effectLst/>
                <a:latin typeface="等线 Light" panose="02010600030101010101" charset="-122"/>
                <a:ea typeface="等线 Light" panose="02010600030101010101" charset="-122"/>
                <a:cs typeface="等线 Light" panose="02010600030101010101" charset="-122"/>
                <a:sym typeface="+mn-ea"/>
              </a:rPr>
              <a:t>你打算如何实现你的梦想。</a:t>
            </a:r>
          </a:p>
        </p:txBody>
      </p:sp>
      <p:sp>
        <p:nvSpPr>
          <p:cNvPr id="6" name="椭圆 5"/>
          <p:cNvSpPr/>
          <p:nvPr/>
        </p:nvSpPr>
        <p:spPr>
          <a:xfrm>
            <a:off x="899592" y="843558"/>
            <a:ext cx="370840" cy="911225"/>
          </a:xfrm>
          <a:prstGeom prst="ellipse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20"/>
          </a:p>
        </p:txBody>
      </p:sp>
      <p:sp>
        <p:nvSpPr>
          <p:cNvPr id="7" name="矩形 6"/>
          <p:cNvSpPr/>
          <p:nvPr/>
        </p:nvSpPr>
        <p:spPr>
          <a:xfrm>
            <a:off x="485951" y="2527935"/>
            <a:ext cx="83131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/>
              <a:t>1. I’m very glad/pleased/delighted to stand here to </a:t>
            </a:r>
            <a:r>
              <a:rPr lang="en-US" altLang="zh-CN" sz="2400" dirty="0">
                <a:solidFill>
                  <a:srgbClr val="6DC3FF"/>
                </a:solidFill>
              </a:rPr>
              <a:t>give</a:t>
            </a:r>
            <a:r>
              <a:rPr lang="en-US" altLang="zh-CN" sz="2400" dirty="0">
                <a:solidFill>
                  <a:srgbClr val="BDE4FF"/>
                </a:solidFill>
              </a:rPr>
              <a:t> 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you a speech </a:t>
            </a:r>
            <a:r>
              <a:rPr lang="en-US" altLang="zh-CN" sz="2400" u="sng" dirty="0">
                <a:solidFill>
                  <a:schemeClr val="accent1">
                    <a:lumMod val="75000"/>
                  </a:schemeClr>
                </a:solidFill>
              </a:rPr>
              <a:t>about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 my dream.</a:t>
            </a:r>
          </a:p>
          <a:p>
            <a:r>
              <a:rPr lang="en-US" altLang="zh-CN" sz="2400" dirty="0"/>
              <a:t>2. I'm more than honored to have the chance to </a:t>
            </a:r>
            <a:r>
              <a:rPr lang="en-US" altLang="zh-CN" sz="2400" dirty="0">
                <a:solidFill>
                  <a:srgbClr val="6DC3FF"/>
                </a:solidFill>
              </a:rPr>
              <a:t>make</a:t>
            </a:r>
            <a:r>
              <a:rPr lang="en-US" altLang="zh-CN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a speech </a:t>
            </a:r>
            <a:r>
              <a:rPr lang="en-US" altLang="zh-CN" sz="2400" u="sng" dirty="0">
                <a:solidFill>
                  <a:schemeClr val="accent1">
                    <a:lumMod val="75000"/>
                  </a:schemeClr>
                </a:solidFill>
              </a:rPr>
              <a:t>with the topic of 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my dream.</a:t>
            </a:r>
          </a:p>
          <a:p>
            <a:r>
              <a:rPr lang="en-US" altLang="zh-CN" sz="2400" dirty="0"/>
              <a:t>3. It’s my privilege/honor/pleasure to have such an opportunity to </a:t>
            </a:r>
            <a:r>
              <a:rPr lang="en-US" altLang="zh-CN" sz="2400" dirty="0">
                <a:solidFill>
                  <a:srgbClr val="6DC3FF"/>
                </a:solidFill>
              </a:rPr>
              <a:t>deliver</a:t>
            </a:r>
            <a:r>
              <a:rPr lang="en-US" altLang="zh-CN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my speech, </a:t>
            </a:r>
            <a:r>
              <a:rPr lang="en-US" altLang="zh-CN" sz="2400" u="sng" dirty="0">
                <a:solidFill>
                  <a:schemeClr val="accent1">
                    <a:lumMod val="75000"/>
                  </a:schemeClr>
                </a:solidFill>
              </a:rPr>
              <a:t>whose topic is 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my dream. 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6804248" y="627534"/>
            <a:ext cx="1584176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14910" y="1875762"/>
            <a:ext cx="8509353" cy="5892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3240" b="1" dirty="0"/>
              <a:t>Tip 1: Pay attention to “person” and “tense”.</a:t>
            </a:r>
            <a:endParaRPr lang="zh-CN" altLang="en-US" sz="3240" b="1" dirty="0"/>
          </a:p>
        </p:txBody>
      </p:sp>
      <p:pic>
        <p:nvPicPr>
          <p:cNvPr id="15" name="图片 14" descr="水印">
            <a:extLst>
              <a:ext uri="{FF2B5EF4-FFF2-40B4-BE49-F238E27FC236}">
                <a16:creationId xmlns:a16="http://schemas.microsoft.com/office/drawing/2014/main" id="{0782B5D3-8A68-41D0-92B0-EB8015728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971" y="-66519"/>
            <a:ext cx="4902200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" grpId="0" animBg="1"/>
      <p:bldP spid="6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A_素材熊猫 24"/>
          <p:cNvGrpSpPr/>
          <p:nvPr>
            <p:custDataLst>
              <p:tags r:id="rId1"/>
            </p:custDataLst>
          </p:nvPr>
        </p:nvGrpSpPr>
        <p:grpSpPr>
          <a:xfrm rot="10800000">
            <a:off x="5315585" y="2232025"/>
            <a:ext cx="3828415" cy="2917190"/>
            <a:chOff x="0" y="-21236"/>
            <a:chExt cx="3311527" cy="4224338"/>
          </a:xfrm>
        </p:grpSpPr>
        <p:sp>
          <p:nvSpPr>
            <p:cNvPr id="9" name="素材熊猫 37"/>
            <p:cNvSpPr/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素材熊猫 38"/>
            <p:cNvSpPr/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素材熊猫 39"/>
            <p:cNvSpPr/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" name="PA_素材熊猫 11"/>
          <p:cNvSpPr/>
          <p:nvPr>
            <p:custDataLst>
              <p:tags r:id="rId2"/>
            </p:custDataLst>
          </p:nvPr>
        </p:nvSpPr>
        <p:spPr>
          <a:xfrm>
            <a:off x="204470" y="227330"/>
            <a:ext cx="8796655" cy="4734560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>
            <a:outerShdw blurRad="368300" dist="63500" dir="462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899592" y="2737404"/>
            <a:ext cx="7848872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60" dirty="0">
                <a:latin typeface="+mj-lt"/>
                <a:cs typeface="Calibri" panose="020F0502020204030204" charset="0"/>
              </a:rPr>
              <a:t>4. Dreams are ______ pushes you to achieve something that you are desperate for.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142711" y="73660"/>
            <a:ext cx="5221377" cy="445770"/>
          </a:xfrm>
          <a:prstGeom prst="roundRect">
            <a:avLst/>
          </a:prstGeom>
          <a:solidFill>
            <a:srgbClr val="B7AAA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80" b="1" dirty="0"/>
              <a:t>Body: my opinion about dreams</a:t>
            </a:r>
            <a:endParaRPr lang="zh-CN" altLang="en-US" sz="2880" b="1" dirty="0"/>
          </a:p>
        </p:txBody>
      </p:sp>
      <p:sp>
        <p:nvSpPr>
          <p:cNvPr id="2" name="左大括号 1"/>
          <p:cNvSpPr/>
          <p:nvPr/>
        </p:nvSpPr>
        <p:spPr>
          <a:xfrm>
            <a:off x="251520" y="749418"/>
            <a:ext cx="518458" cy="410445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620"/>
          </a:p>
        </p:txBody>
      </p:sp>
      <p:sp>
        <p:nvSpPr>
          <p:cNvPr id="7" name="TextBox 6"/>
          <p:cNvSpPr txBox="1"/>
          <p:nvPr/>
        </p:nvSpPr>
        <p:spPr>
          <a:xfrm>
            <a:off x="895864" y="629181"/>
            <a:ext cx="8068623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60" dirty="0">
                <a:latin typeface="+mj-lt"/>
                <a:cs typeface="Calibri" panose="020F0502020204030204" charset="0"/>
              </a:rPr>
              <a:t>1. We all need  a dream inspiring us to be strong,</a:t>
            </a:r>
            <a:r>
              <a:rPr lang="zh-CN" altLang="en-US" sz="2160" dirty="0">
                <a:latin typeface="+mj-lt"/>
                <a:cs typeface="Calibri" panose="020F0502020204030204" charset="0"/>
              </a:rPr>
              <a:t> </a:t>
            </a:r>
            <a:r>
              <a:rPr lang="en-US" altLang="zh-CN" sz="2160" dirty="0">
                <a:latin typeface="+mj-lt"/>
                <a:cs typeface="Calibri" panose="020F0502020204030204" charset="0"/>
              </a:rPr>
              <a:t>without ___</a:t>
            </a:r>
            <a:r>
              <a:rPr lang="en-US" altLang="zh-CN" sz="2160" dirty="0">
                <a:latin typeface="+mj-lt"/>
                <a:cs typeface="Calibri" panose="020F0502020204030204" charset="0"/>
                <a:sym typeface="+mn-ea"/>
              </a:rPr>
              <a:t>___</a:t>
            </a:r>
            <a:r>
              <a:rPr lang="en-US" altLang="zh-CN" sz="2160" dirty="0">
                <a:latin typeface="+mj-lt"/>
                <a:cs typeface="Calibri" panose="020F0502020204030204" charset="0"/>
              </a:rPr>
              <a:t> we are like tramps roaming everywhere. </a:t>
            </a:r>
            <a:endParaRPr lang="zh-CN" altLang="en-US" sz="2160" dirty="0">
              <a:latin typeface="+mj-lt"/>
              <a:cs typeface="Calibri" panose="020F050202020403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9592" y="1275606"/>
            <a:ext cx="8064895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60" dirty="0">
                <a:latin typeface="+mj-lt"/>
                <a:cs typeface="Calibri" panose="020F0502020204030204" charset="0"/>
              </a:rPr>
              <a:t>2. No matter big or small, dreams play a fundamental role in our life, __________ (enable) us to spare no efforts to overcome difficulties.</a:t>
            </a:r>
            <a:endParaRPr lang="zh-CN" altLang="en-US" sz="2160" dirty="0">
              <a:latin typeface="+mj-lt"/>
              <a:cs typeface="Calibri" panose="020F050202020403020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9592" y="2045996"/>
            <a:ext cx="7848872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60" dirty="0">
                <a:latin typeface="+mj-lt"/>
                <a:cs typeface="Calibri" panose="020F0502020204030204" charset="0"/>
              </a:rPr>
              <a:t>3. It’s dreams _____always cheer us up, awake our enthusiasm and lead us to success.</a:t>
            </a:r>
          </a:p>
        </p:txBody>
      </p:sp>
      <p:sp>
        <p:nvSpPr>
          <p:cNvPr id="17" name="矩形 16"/>
          <p:cNvSpPr/>
          <p:nvPr/>
        </p:nvSpPr>
        <p:spPr>
          <a:xfrm>
            <a:off x="2627784" y="2715766"/>
            <a:ext cx="762000" cy="423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6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Calibri" panose="020F0502020204030204" charset="0"/>
              </a:rPr>
              <a:t>what</a:t>
            </a:r>
          </a:p>
        </p:txBody>
      </p:sp>
      <p:sp>
        <p:nvSpPr>
          <p:cNvPr id="18" name="矩形 17"/>
          <p:cNvSpPr/>
          <p:nvPr/>
        </p:nvSpPr>
        <p:spPr>
          <a:xfrm>
            <a:off x="1043608" y="1572141"/>
            <a:ext cx="1162685" cy="423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6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Calibri" panose="020F0502020204030204" charset="0"/>
              </a:rPr>
              <a:t>enabling</a:t>
            </a:r>
          </a:p>
        </p:txBody>
      </p:sp>
      <p:sp>
        <p:nvSpPr>
          <p:cNvPr id="20" name="矩形 19"/>
          <p:cNvSpPr/>
          <p:nvPr/>
        </p:nvSpPr>
        <p:spPr>
          <a:xfrm>
            <a:off x="2555776" y="1995686"/>
            <a:ext cx="652780" cy="423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6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Calibri" panose="020F0502020204030204" charset="0"/>
              </a:rPr>
              <a:t>that</a:t>
            </a:r>
          </a:p>
        </p:txBody>
      </p:sp>
      <p:sp>
        <p:nvSpPr>
          <p:cNvPr id="25" name="矩形 24"/>
          <p:cNvSpPr/>
          <p:nvPr/>
        </p:nvSpPr>
        <p:spPr>
          <a:xfrm>
            <a:off x="7308304" y="636037"/>
            <a:ext cx="915670" cy="423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 </a:t>
            </a:r>
            <a:r>
              <a:rPr lang="en-US" altLang="zh-CN" sz="216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Calibri" panose="020F0502020204030204" charset="0"/>
              </a:rPr>
              <a:t>which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-6761" y="1905"/>
            <a:ext cx="9150761" cy="5892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3240" b="1" dirty="0"/>
              <a:t>Tip 2: Use advanced sentences.</a:t>
            </a:r>
          </a:p>
        </p:txBody>
      </p:sp>
      <p:sp>
        <p:nvSpPr>
          <p:cNvPr id="6" name="矩形 5"/>
          <p:cNvSpPr/>
          <p:nvPr/>
        </p:nvSpPr>
        <p:spPr>
          <a:xfrm>
            <a:off x="899592" y="3435846"/>
            <a:ext cx="7776864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160" dirty="0">
                <a:latin typeface="+mj-lt"/>
                <a:cs typeface="Calibri" panose="020F0502020204030204" charset="0"/>
              </a:rPr>
              <a:t>5. ____ is well-known to all that dreams </a:t>
            </a:r>
            <a:r>
              <a:rPr lang="zh-CN" altLang="en-US" sz="2160" dirty="0">
                <a:cs typeface="Calibri" panose="020F0502020204030204" charset="0"/>
              </a:rPr>
              <a:t>sparkl</a:t>
            </a:r>
            <a:r>
              <a:rPr lang="en-US" altLang="zh-CN" sz="2160" dirty="0">
                <a:cs typeface="Calibri" panose="020F0502020204030204" charset="0"/>
              </a:rPr>
              <a:t>e</a:t>
            </a:r>
            <a:r>
              <a:rPr lang="zh-CN" altLang="en-US" sz="2160" dirty="0">
                <a:cs typeface="Calibri" panose="020F0502020204030204" charset="0"/>
              </a:rPr>
              <a:t> our confidence </a:t>
            </a:r>
            <a:r>
              <a:rPr lang="en-US" altLang="zh-CN" sz="2160" dirty="0">
                <a:cs typeface="Calibri" panose="020F0502020204030204" charset="0"/>
              </a:rPr>
              <a:t>and</a:t>
            </a:r>
            <a:r>
              <a:rPr lang="zh-CN" altLang="en-US" sz="2160" dirty="0">
                <a:cs typeface="Calibri" panose="020F0502020204030204" charset="0"/>
              </a:rPr>
              <a:t> </a:t>
            </a:r>
            <a:r>
              <a:rPr lang="en-US" altLang="zh-CN" sz="2160" dirty="0">
                <a:latin typeface="+mj-lt"/>
                <a:cs typeface="Calibri" panose="020F0502020204030204" charset="0"/>
              </a:rPr>
              <a:t>give us power to go ahead. </a:t>
            </a:r>
            <a:endParaRPr lang="zh-CN" altLang="en-US" sz="2160" dirty="0">
              <a:latin typeface="+mj-lt"/>
              <a:cs typeface="Calibri" panose="020F0502020204030204" charset="0"/>
            </a:endParaRPr>
          </a:p>
        </p:txBody>
      </p:sp>
      <p:sp>
        <p:nvSpPr>
          <p:cNvPr id="23" name="文本框 12"/>
          <p:cNvSpPr txBox="1"/>
          <p:nvPr/>
        </p:nvSpPr>
        <p:spPr>
          <a:xfrm>
            <a:off x="1369632" y="3367094"/>
            <a:ext cx="351155" cy="423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6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Calibri" panose="020F0502020204030204" charset="0"/>
              </a:rPr>
              <a:t>It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99592" y="4205734"/>
            <a:ext cx="7776864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60" dirty="0">
                <a:latin typeface="+mj-lt"/>
                <a:cs typeface="Calibri" panose="020F0502020204030204" charset="0"/>
              </a:rPr>
              <a:t>6. Only by having a dream can we keep on going despite the fact ______ we are trapped in a dilemma sometimes.</a:t>
            </a:r>
            <a:endParaRPr lang="zh-CN" altLang="en-US" sz="2160" dirty="0">
              <a:latin typeface="+mj-lt"/>
              <a:cs typeface="Calibri" panose="020F0502020204030204" charset="0"/>
            </a:endParaRPr>
          </a:p>
        </p:txBody>
      </p:sp>
      <p:sp>
        <p:nvSpPr>
          <p:cNvPr id="27" name="文本框 12"/>
          <p:cNvSpPr txBox="1"/>
          <p:nvPr/>
        </p:nvSpPr>
        <p:spPr>
          <a:xfrm>
            <a:off x="1043608" y="4515966"/>
            <a:ext cx="652780" cy="423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6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Calibri" panose="020F0502020204030204" charset="0"/>
              </a:rPr>
              <a:t>that</a:t>
            </a:r>
          </a:p>
        </p:txBody>
      </p:sp>
      <p:pic>
        <p:nvPicPr>
          <p:cNvPr id="28" name="图片 27" descr="水印">
            <a:extLst>
              <a:ext uri="{FF2B5EF4-FFF2-40B4-BE49-F238E27FC236}">
                <a16:creationId xmlns:a16="http://schemas.microsoft.com/office/drawing/2014/main" id="{081C7FA6-3919-41AC-B6DE-4FEA1663F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971" y="-66519"/>
            <a:ext cx="4902200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 autoUpdateAnimBg="0"/>
      <p:bldP spid="22" grpId="0"/>
      <p:bldP spid="5" grpId="0" bldLvl="0" animBg="1"/>
      <p:bldP spid="2" grpId="0" bldLvl="0" animBg="1"/>
      <p:bldP spid="7" grpId="0"/>
      <p:bldP spid="12" grpId="0"/>
      <p:bldP spid="14" grpId="0"/>
      <p:bldP spid="17" grpId="0"/>
      <p:bldP spid="18" grpId="0"/>
      <p:bldP spid="20" grpId="0"/>
      <p:bldP spid="25" grpId="0"/>
      <p:bldP spid="24" grpId="0" bldLvl="0" animBg="1"/>
      <p:bldP spid="6" grpId="0"/>
      <p:bldP spid="23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" name="PA_素材熊猫 10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695325"/>
            <a:ext cx="9144000" cy="2189480"/>
          </a:xfrm>
          <a:prstGeom prst="rect">
            <a:avLst/>
          </a:prstGeom>
          <a:solidFill>
            <a:schemeClr val="accent4">
              <a:alpha val="89999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200029" y="87476"/>
            <a:ext cx="4371653" cy="445634"/>
          </a:xfrm>
          <a:prstGeom prst="roundRect">
            <a:avLst/>
          </a:prstGeom>
          <a:solidFill>
            <a:srgbClr val="B7AAA7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80" b="1" dirty="0"/>
              <a:t>Body: my dream (and why)</a:t>
            </a:r>
            <a:endParaRPr lang="zh-CN" altLang="en-US" sz="2880" b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850" y="695325"/>
            <a:ext cx="1129665" cy="98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820" y="695325"/>
            <a:ext cx="1221105" cy="102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895" y="695325"/>
            <a:ext cx="1221740" cy="102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8"/>
          <a:stretch>
            <a:fillRect/>
          </a:stretch>
        </p:blipFill>
        <p:spPr bwMode="auto">
          <a:xfrm>
            <a:off x="4006850" y="1786255"/>
            <a:ext cx="1152350" cy="1097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1"/>
          <a:stretch>
            <a:fillRect/>
          </a:stretch>
        </p:blipFill>
        <p:spPr bwMode="auto">
          <a:xfrm>
            <a:off x="5544820" y="1809115"/>
            <a:ext cx="1198880" cy="1075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612" y="1779662"/>
            <a:ext cx="1121280" cy="1098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405" y="695325"/>
            <a:ext cx="1121410" cy="98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895" y="1797685"/>
            <a:ext cx="1221740" cy="1075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9352" y="1195885"/>
            <a:ext cx="228098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My dream </a:t>
            </a:r>
          </a:p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is to be</a:t>
            </a:r>
            <a:r>
              <a:rPr lang="en-US" altLang="zh-C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4875" y="2961005"/>
            <a:ext cx="40350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 have dreamed of/about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2012" y="3516357"/>
            <a:ext cx="3374838" cy="423545"/>
          </a:xfrm>
          <a:prstGeom prst="rect">
            <a:avLst/>
          </a:prstGeom>
          <a:solidFill>
            <a:schemeClr val="accent4">
              <a:alpha val="42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/>
            </a:lvl1pPr>
          </a:lstStyle>
          <a:p>
            <a:pPr algn="ctr"/>
            <a:r>
              <a:rPr lang="en-US" altLang="zh-CN" sz="2160" dirty="0"/>
              <a:t>entering an ideal university</a:t>
            </a:r>
            <a:endParaRPr lang="zh-CN" altLang="en-US" sz="2160" dirty="0"/>
          </a:p>
        </p:txBody>
      </p:sp>
      <p:sp>
        <p:nvSpPr>
          <p:cNvPr id="10" name="TextBox 9"/>
          <p:cNvSpPr txBox="1"/>
          <p:nvPr/>
        </p:nvSpPr>
        <p:spPr>
          <a:xfrm>
            <a:off x="625963" y="4020413"/>
            <a:ext cx="3369973" cy="42354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/>
            </a:lvl1pPr>
          </a:lstStyle>
          <a:p>
            <a:pPr algn="ctr"/>
            <a:r>
              <a:rPr lang="en-US" altLang="zh-CN" sz="2160" dirty="0"/>
              <a:t>travelling around the world</a:t>
            </a:r>
            <a:endParaRPr lang="zh-CN" altLang="en-US" sz="2160" dirty="0"/>
          </a:p>
        </p:txBody>
      </p:sp>
      <p:sp>
        <p:nvSpPr>
          <p:cNvPr id="24" name="TextBox 23"/>
          <p:cNvSpPr txBox="1"/>
          <p:nvPr/>
        </p:nvSpPr>
        <p:spPr>
          <a:xfrm>
            <a:off x="625964" y="4543891"/>
            <a:ext cx="3380886" cy="423545"/>
          </a:xfrm>
          <a:prstGeom prst="rect">
            <a:avLst/>
          </a:prstGeom>
          <a:solidFill>
            <a:schemeClr val="accent4">
              <a:alpha val="41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/>
            </a:lvl1pPr>
          </a:lstStyle>
          <a:p>
            <a:pPr algn="ctr"/>
            <a:r>
              <a:rPr lang="en-US" altLang="zh-CN" sz="2160" dirty="0"/>
              <a:t>protecting wild animals</a:t>
            </a:r>
            <a:endParaRPr lang="zh-CN" altLang="en-US" sz="2160" dirty="0"/>
          </a:p>
        </p:txBody>
      </p:sp>
      <p:sp>
        <p:nvSpPr>
          <p:cNvPr id="25" name="TextBox 24"/>
          <p:cNvSpPr txBox="1"/>
          <p:nvPr/>
        </p:nvSpPr>
        <p:spPr>
          <a:xfrm>
            <a:off x="4427983" y="4011910"/>
            <a:ext cx="3763103" cy="423545"/>
          </a:xfrm>
          <a:prstGeom prst="rect">
            <a:avLst/>
          </a:prstGeom>
          <a:solidFill>
            <a:schemeClr val="accent4">
              <a:alpha val="43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/>
            </a:lvl1pPr>
          </a:lstStyle>
          <a:p>
            <a:pPr algn="ctr"/>
            <a:r>
              <a:rPr lang="en-US" altLang="zh-CN" sz="2160" dirty="0"/>
              <a:t>studying in foreign countries</a:t>
            </a:r>
            <a:endParaRPr lang="zh-CN" altLang="en-US" sz="2160" dirty="0"/>
          </a:p>
        </p:txBody>
      </p:sp>
      <p:sp>
        <p:nvSpPr>
          <p:cNvPr id="26" name="TextBox 25"/>
          <p:cNvSpPr txBox="1"/>
          <p:nvPr/>
        </p:nvSpPr>
        <p:spPr>
          <a:xfrm>
            <a:off x="4427984" y="3507854"/>
            <a:ext cx="3763103" cy="423545"/>
          </a:xfrm>
          <a:prstGeom prst="rect">
            <a:avLst/>
          </a:prstGeom>
          <a:solidFill>
            <a:schemeClr val="accent4">
              <a:alpha val="38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160" b="1" dirty="0"/>
              <a:t>being happy every day</a:t>
            </a:r>
            <a:endParaRPr lang="zh-CN" altLang="en-US" sz="1620" dirty="0"/>
          </a:p>
        </p:txBody>
      </p:sp>
      <p:sp>
        <p:nvSpPr>
          <p:cNvPr id="27" name="TextBox 26"/>
          <p:cNvSpPr txBox="1"/>
          <p:nvPr/>
        </p:nvSpPr>
        <p:spPr>
          <a:xfrm>
            <a:off x="4427984" y="4515966"/>
            <a:ext cx="3763103" cy="423545"/>
          </a:xfrm>
          <a:prstGeom prst="rect">
            <a:avLst/>
          </a:prstGeom>
          <a:solidFill>
            <a:schemeClr val="accent4">
              <a:alpha val="41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/>
            </a:lvl1pPr>
          </a:lstStyle>
          <a:p>
            <a:r>
              <a:rPr lang="en-US" altLang="zh-CN" sz="2160" dirty="0"/>
              <a:t>making more and more money</a:t>
            </a:r>
            <a:r>
              <a:rPr lang="en-US" altLang="zh-CN" sz="2160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52007"/>
            <a:ext cx="9144000" cy="5909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3240" b="1" dirty="0"/>
              <a:t>Tip 3: Make your dreams concrete and positive.</a:t>
            </a:r>
          </a:p>
        </p:txBody>
      </p:sp>
      <p:pic>
        <p:nvPicPr>
          <p:cNvPr id="21" name="图片 20" descr="水印">
            <a:extLst>
              <a:ext uri="{FF2B5EF4-FFF2-40B4-BE49-F238E27FC236}">
                <a16:creationId xmlns:a16="http://schemas.microsoft.com/office/drawing/2014/main" id="{E71C86D5-5A6D-4DC9-957F-6EEE9701D8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3971" y="-66519"/>
            <a:ext cx="4902200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/>
      <p:bldP spid="8" grpId="1"/>
      <p:bldP spid="19" grpId="0"/>
      <p:bldP spid="9" grpId="0" bldLvl="0" animBg="1"/>
      <p:bldP spid="10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A_素材熊猫 1"/>
          <p:cNvGrpSpPr/>
          <p:nvPr>
            <p:custDataLst>
              <p:tags r:id="rId1"/>
            </p:custDataLst>
          </p:nvPr>
        </p:nvGrpSpPr>
        <p:grpSpPr>
          <a:xfrm>
            <a:off x="-4763" y="1841500"/>
            <a:ext cx="9153526" cy="3311526"/>
            <a:chOff x="-4763" y="1841500"/>
            <a:chExt cx="9153526" cy="3311526"/>
          </a:xfrm>
        </p:grpSpPr>
        <p:sp>
          <p:nvSpPr>
            <p:cNvPr id="1024" name="素材熊猫 36"/>
            <p:cNvSpPr/>
            <p:nvPr/>
          </p:nvSpPr>
          <p:spPr bwMode="auto">
            <a:xfrm>
              <a:off x="3036887" y="3662363"/>
              <a:ext cx="4049713" cy="1490663"/>
            </a:xfrm>
            <a:custGeom>
              <a:avLst/>
              <a:gdLst>
                <a:gd name="T0" fmla="*/ 1369 w 2551"/>
                <a:gd name="T1" fmla="*/ 939 h 939"/>
                <a:gd name="T2" fmla="*/ 2551 w 2551"/>
                <a:gd name="T3" fmla="*/ 442 h 939"/>
                <a:gd name="T4" fmla="*/ 2485 w 2551"/>
                <a:gd name="T5" fmla="*/ 0 h 939"/>
                <a:gd name="T6" fmla="*/ 0 w 2551"/>
                <a:gd name="T7" fmla="*/ 295 h 939"/>
                <a:gd name="T8" fmla="*/ 745 w 2551"/>
                <a:gd name="T9" fmla="*/ 939 h 939"/>
                <a:gd name="T10" fmla="*/ 1369 w 2551"/>
                <a:gd name="T11" fmla="*/ 939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1" h="939">
                  <a:moveTo>
                    <a:pt x="1369" y="939"/>
                  </a:moveTo>
                  <a:lnTo>
                    <a:pt x="2551" y="442"/>
                  </a:lnTo>
                  <a:lnTo>
                    <a:pt x="2485" y="0"/>
                  </a:lnTo>
                  <a:lnTo>
                    <a:pt x="0" y="295"/>
                  </a:lnTo>
                  <a:lnTo>
                    <a:pt x="745" y="939"/>
                  </a:lnTo>
                  <a:lnTo>
                    <a:pt x="1369" y="93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5" name="素材熊猫 37"/>
            <p:cNvSpPr/>
            <p:nvPr/>
          </p:nvSpPr>
          <p:spPr bwMode="auto">
            <a:xfrm>
              <a:off x="379412" y="1841500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7" name="素材熊猫 38"/>
            <p:cNvSpPr/>
            <p:nvPr/>
          </p:nvSpPr>
          <p:spPr bwMode="auto">
            <a:xfrm>
              <a:off x="-4763" y="1841500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8" name="素材熊猫 39"/>
            <p:cNvSpPr/>
            <p:nvPr/>
          </p:nvSpPr>
          <p:spPr bwMode="auto">
            <a:xfrm>
              <a:off x="-4763" y="4770438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9" name="素材熊猫 40"/>
            <p:cNvSpPr/>
            <p:nvPr/>
          </p:nvSpPr>
          <p:spPr bwMode="auto">
            <a:xfrm>
              <a:off x="5210175" y="3490913"/>
              <a:ext cx="3938588" cy="1662113"/>
            </a:xfrm>
            <a:custGeom>
              <a:avLst/>
              <a:gdLst>
                <a:gd name="T0" fmla="*/ 0 w 2481"/>
                <a:gd name="T1" fmla="*/ 1047 h 1047"/>
                <a:gd name="T2" fmla="*/ 1254 w 2481"/>
                <a:gd name="T3" fmla="*/ 1047 h 1047"/>
                <a:gd name="T4" fmla="*/ 1868 w 2481"/>
                <a:gd name="T5" fmla="*/ 1047 h 1047"/>
                <a:gd name="T6" fmla="*/ 2481 w 2481"/>
                <a:gd name="T7" fmla="*/ 263 h 1047"/>
                <a:gd name="T8" fmla="*/ 2481 w 2481"/>
                <a:gd name="T9" fmla="*/ 0 h 1047"/>
                <a:gd name="T10" fmla="*/ 0 w 2481"/>
                <a:gd name="T11" fmla="*/ 1047 h 1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1" h="1047">
                  <a:moveTo>
                    <a:pt x="0" y="1047"/>
                  </a:moveTo>
                  <a:lnTo>
                    <a:pt x="1254" y="1047"/>
                  </a:lnTo>
                  <a:lnTo>
                    <a:pt x="1868" y="1047"/>
                  </a:lnTo>
                  <a:lnTo>
                    <a:pt x="2481" y="263"/>
                  </a:lnTo>
                  <a:lnTo>
                    <a:pt x="2481" y="0"/>
                  </a:lnTo>
                  <a:lnTo>
                    <a:pt x="0" y="104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0" name="素材熊猫 41"/>
            <p:cNvSpPr/>
            <p:nvPr/>
          </p:nvSpPr>
          <p:spPr bwMode="auto">
            <a:xfrm>
              <a:off x="6965950" y="3357563"/>
              <a:ext cx="2182813" cy="1006475"/>
            </a:xfrm>
            <a:custGeom>
              <a:avLst/>
              <a:gdLst>
                <a:gd name="T0" fmla="*/ 0 w 1375"/>
                <a:gd name="T1" fmla="*/ 126 h 634"/>
                <a:gd name="T2" fmla="*/ 76 w 1375"/>
                <a:gd name="T3" fmla="*/ 634 h 634"/>
                <a:gd name="T4" fmla="*/ 1375 w 1375"/>
                <a:gd name="T5" fmla="*/ 84 h 634"/>
                <a:gd name="T6" fmla="*/ 1375 w 1375"/>
                <a:gd name="T7" fmla="*/ 36 h 634"/>
                <a:gd name="T8" fmla="*/ 1375 w 1375"/>
                <a:gd name="T9" fmla="*/ 0 h 634"/>
                <a:gd name="T10" fmla="*/ 0 w 1375"/>
                <a:gd name="T11" fmla="*/ 126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5" h="634">
                  <a:moveTo>
                    <a:pt x="0" y="126"/>
                  </a:moveTo>
                  <a:lnTo>
                    <a:pt x="76" y="634"/>
                  </a:lnTo>
                  <a:lnTo>
                    <a:pt x="1375" y="84"/>
                  </a:lnTo>
                  <a:lnTo>
                    <a:pt x="1375" y="36"/>
                  </a:lnTo>
                  <a:lnTo>
                    <a:pt x="1375" y="0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" name="PA_素材熊猫 11"/>
          <p:cNvSpPr/>
          <p:nvPr>
            <p:custDataLst>
              <p:tags r:id="rId2"/>
            </p:custDataLst>
          </p:nvPr>
        </p:nvSpPr>
        <p:spPr>
          <a:xfrm>
            <a:off x="204470" y="227330"/>
            <a:ext cx="8796655" cy="473456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ffectLst>
            <a:outerShdw blurRad="368300" dist="63500" dir="462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108435" y="85069"/>
            <a:ext cx="5334809" cy="445634"/>
          </a:xfrm>
          <a:prstGeom prst="roundRect">
            <a:avLst/>
          </a:prstGeom>
          <a:solidFill>
            <a:srgbClr val="B7AAA7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80" b="1" dirty="0"/>
              <a:t>Body: how to realize  dreams</a:t>
            </a:r>
            <a:endParaRPr lang="zh-CN" altLang="en-US" sz="2880" b="1" dirty="0"/>
          </a:p>
        </p:txBody>
      </p:sp>
      <p:sp>
        <p:nvSpPr>
          <p:cNvPr id="100" name="文本框 99"/>
          <p:cNvSpPr txBox="1"/>
          <p:nvPr/>
        </p:nvSpPr>
        <p:spPr>
          <a:xfrm>
            <a:off x="2286135" y="3304282"/>
            <a:ext cx="4079939" cy="16402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en-US" sz="2520" dirty="0">
                <a:solidFill>
                  <a:schemeClr val="accent3">
                    <a:lumMod val="50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reach</a:t>
            </a:r>
            <a:r>
              <a:rPr lang="en-US" sz="2520" b="0" dirty="0">
                <a:solidFill>
                  <a:schemeClr val="accent3">
                    <a:lumMod val="50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 one's dream</a:t>
            </a:r>
          </a:p>
          <a:p>
            <a:pPr indent="0" algn="ctr"/>
            <a:r>
              <a:rPr lang="en-US" sz="2520" b="0" dirty="0">
                <a:solidFill>
                  <a:schemeClr val="accent3">
                    <a:lumMod val="50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fulfill one's dream</a:t>
            </a:r>
          </a:p>
          <a:p>
            <a:pPr indent="0" algn="ctr"/>
            <a:r>
              <a:rPr lang="en-US" sz="2520" b="0" dirty="0">
                <a:solidFill>
                  <a:schemeClr val="accent3">
                    <a:lumMod val="50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accomplish one's dream</a:t>
            </a:r>
          </a:p>
          <a:p>
            <a:pPr indent="0" algn="ctr"/>
            <a:r>
              <a:rPr lang="en-US" sz="2520" b="0" dirty="0">
                <a:solidFill>
                  <a:schemeClr val="accent3">
                    <a:lumMod val="50000"/>
                  </a:schemeClr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make one</a:t>
            </a:r>
            <a:r>
              <a:rPr lang="en-US" sz="2520" b="0" dirty="0">
                <a:solidFill>
                  <a:schemeClr val="accent3">
                    <a:lumMod val="50000"/>
                  </a:schemeClr>
                </a:solidFill>
                <a:latin typeface="Calibri" panose="020F0502020204030204" charset="0"/>
                <a:ea typeface="宋体" panose="02010600030101010101" pitchFamily="2" charset="-122"/>
              </a:rPr>
              <a:t>’s dream come true</a:t>
            </a:r>
            <a:endParaRPr lang="en-US" altLang="en-US" sz="2520" b="0" dirty="0">
              <a:solidFill>
                <a:schemeClr val="accent3">
                  <a:lumMod val="50000"/>
                </a:schemeClr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3528" y="624808"/>
            <a:ext cx="8568952" cy="267765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/>
            <a:r>
              <a:rPr lang="en-US" sz="2400" b="0" dirty="0">
                <a:latin typeface="+mj-lt"/>
                <a:ea typeface="微软雅黑 Light" panose="020B0502040204020203" pitchFamily="34" charset="-122"/>
                <a:cs typeface="Calibri" panose="020F0502020204030204" charset="0"/>
              </a:rPr>
              <a:t>As for me, I am determined to be </a:t>
            </a:r>
            <a:r>
              <a:rPr lang="en-US" sz="2400" b="1" dirty="0">
                <a:solidFill>
                  <a:srgbClr val="0070C0"/>
                </a:solidFill>
                <a:latin typeface="+mj-lt"/>
                <a:ea typeface="微软雅黑 Light" panose="020B0502040204020203" pitchFamily="34" charset="-122"/>
                <a:cs typeface="Calibri" panose="020F0502020204030204" charset="0"/>
              </a:rPr>
              <a:t>a teacher</a:t>
            </a:r>
            <a:r>
              <a:rPr lang="en-US" sz="2400" b="0" dirty="0">
                <a:latin typeface="+mj-lt"/>
                <a:ea typeface="微软雅黑 Light" panose="020B0502040204020203" pitchFamily="34" charset="-122"/>
                <a:cs typeface="Calibri" panose="020F0502020204030204" charset="0"/>
              </a:rPr>
              <a:t>, devoting myself to education.</a:t>
            </a:r>
          </a:p>
          <a:p>
            <a:pPr indent="266700" algn="just"/>
            <a:r>
              <a:rPr lang="en-US" sz="2400" b="0" dirty="0">
                <a:latin typeface="+mj-lt"/>
                <a:ea typeface="微软雅黑 Light" panose="020B0502040204020203" pitchFamily="34" charset="-122"/>
                <a:cs typeface="Calibri" panose="020F0502020204030204" charset="0"/>
              </a:rPr>
              <a:t>For the purpose of achieving my dream,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微软雅黑 Light" panose="020B0502040204020203" pitchFamily="34" charset="-122"/>
                <a:cs typeface="Calibri" panose="020F0502020204030204" charset="0"/>
              </a:rPr>
              <a:t> firstly, reading a variety of books is an effective way for me, which could enable me to broaden my horizons. Secondly, I</a:t>
            </a:r>
            <a:r>
              <a:rPr lang="en-US" sz="2400" b="0" dirty="0">
                <a:latin typeface="+mj-lt"/>
                <a:ea typeface="微软雅黑 Light" panose="020B0502040204020203" pitchFamily="34" charset="-122"/>
                <a:cs typeface="Calibri" panose="020F0502020204030204" charset="0"/>
              </a:rPr>
              <a:t> will spare no effort to participate in more social activities, since rarely does a person succeed without experience, even if gifted.</a:t>
            </a:r>
            <a:endParaRPr lang="en-US" altLang="en-US" sz="2400" b="0" dirty="0">
              <a:latin typeface="+mj-lt"/>
              <a:ea typeface="微软雅黑 Light" panose="020B0502040204020203" pitchFamily="34" charset="-122"/>
              <a:cs typeface="Calibri" panose="020F050202020403020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874455" y="1747395"/>
            <a:ext cx="2578121" cy="411480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2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5745833" y="1401520"/>
            <a:ext cx="842391" cy="378142"/>
          </a:xfrm>
          <a:prstGeom prst="round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20"/>
          </a:p>
        </p:txBody>
      </p:sp>
      <p:sp>
        <p:nvSpPr>
          <p:cNvPr id="8" name="圆角矩形 7"/>
          <p:cNvSpPr/>
          <p:nvPr/>
        </p:nvSpPr>
        <p:spPr>
          <a:xfrm>
            <a:off x="3203848" y="2155610"/>
            <a:ext cx="1248728" cy="378142"/>
          </a:xfrm>
          <a:prstGeom prst="round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20"/>
          </a:p>
        </p:txBody>
      </p:sp>
      <p:sp>
        <p:nvSpPr>
          <p:cNvPr id="16" name="椭圆 15"/>
          <p:cNvSpPr/>
          <p:nvPr/>
        </p:nvSpPr>
        <p:spPr>
          <a:xfrm>
            <a:off x="5055975" y="2095613"/>
            <a:ext cx="2578121" cy="411480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2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7" name="图片 16" descr="水印">
            <a:extLst>
              <a:ext uri="{FF2B5EF4-FFF2-40B4-BE49-F238E27FC236}">
                <a16:creationId xmlns:a16="http://schemas.microsoft.com/office/drawing/2014/main" id="{B326827E-92C7-4E5D-AD62-EDF0F257A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971" y="-66519"/>
            <a:ext cx="4902200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 autoUpdateAnimBg="0"/>
      <p:bldP spid="3" grpId="0" bldLvl="0" animBg="1"/>
      <p:bldP spid="100" grpId="0"/>
      <p:bldP spid="5" grpId="0" bldLvl="0" animBg="1"/>
      <p:bldP spid="7" grpId="0" bldLvl="0" animBg="1"/>
      <p:bldP spid="8" grpId="0" bldLvl="0" animBg="1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PA_素材熊猫 50"/>
          <p:cNvGrpSpPr/>
          <p:nvPr>
            <p:custDataLst>
              <p:tags r:id="rId1"/>
            </p:custDataLst>
          </p:nvPr>
        </p:nvGrpSpPr>
        <p:grpSpPr>
          <a:xfrm rot="5400000">
            <a:off x="4572000" y="-8890"/>
            <a:ext cx="4585970" cy="4558030"/>
            <a:chOff x="0" y="-21236"/>
            <a:chExt cx="3311527" cy="4224338"/>
          </a:xfrm>
        </p:grpSpPr>
        <p:sp>
          <p:nvSpPr>
            <p:cNvPr id="52" name="素材熊猫 37"/>
            <p:cNvSpPr/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素材熊猫 38"/>
            <p:cNvSpPr/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素材熊猫 39"/>
            <p:cNvSpPr/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" name="PA_素材熊猫 13"/>
          <p:cNvSpPr/>
          <p:nvPr>
            <p:custDataLst>
              <p:tags r:id="rId2"/>
            </p:custDataLst>
          </p:nvPr>
        </p:nvSpPr>
        <p:spPr>
          <a:xfrm>
            <a:off x="261620" y="69850"/>
            <a:ext cx="8575675" cy="493903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  <a:effectLst>
            <a:outerShdw blurRad="368300" dist="63500" dir="462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101287" y="109892"/>
            <a:ext cx="4974769" cy="445634"/>
          </a:xfrm>
          <a:prstGeom prst="roundRect">
            <a:avLst/>
          </a:prstGeom>
          <a:solidFill>
            <a:srgbClr val="B7AAA7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80" b="1" dirty="0"/>
              <a:t>Body: how to realize  dreams</a:t>
            </a:r>
            <a:endParaRPr lang="zh-CN" altLang="en-US" sz="288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01789" y="1186203"/>
            <a:ext cx="67476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 dirty="0">
                <a:latin typeface="+mj-lt"/>
                <a:cs typeface="Times New Roman" panose="02020603050405020304" pitchFamily="18" charset="0"/>
              </a:rPr>
              <a:t>I will spare no effort to do…</a:t>
            </a:r>
          </a:p>
          <a:p>
            <a:r>
              <a:rPr lang="en-US" altLang="zh-CN" sz="2800" b="1" i="1" dirty="0">
                <a:latin typeface="+mj-lt"/>
                <a:cs typeface="Times New Roman" panose="02020603050405020304" pitchFamily="18" charset="0"/>
              </a:rPr>
              <a:t>I should attach great importance to doing…</a:t>
            </a:r>
          </a:p>
          <a:p>
            <a:r>
              <a:rPr lang="en-US" altLang="zh-CN" sz="2800" b="1" i="1" dirty="0">
                <a:latin typeface="+mj-lt"/>
                <a:cs typeface="Times New Roman" panose="02020603050405020304" pitchFamily="18" charset="0"/>
              </a:rPr>
              <a:t>It is of great significance to do… </a:t>
            </a:r>
          </a:p>
          <a:p>
            <a:r>
              <a:rPr lang="en-US" altLang="zh-CN" sz="2800" b="1" i="1" dirty="0">
                <a:latin typeface="+mj-lt"/>
                <a:cs typeface="Times New Roman" panose="02020603050405020304" pitchFamily="18" charset="0"/>
              </a:rPr>
              <a:t>It’s a brilliant idea for me to do…</a:t>
            </a:r>
          </a:p>
          <a:p>
            <a:r>
              <a:rPr lang="en-US" altLang="zh-CN" sz="2800" b="1" i="1" dirty="0">
                <a:latin typeface="+mj-lt"/>
                <a:cs typeface="Times New Roman" panose="02020603050405020304" pitchFamily="18" charset="0"/>
              </a:rPr>
              <a:t>It’s necessary to have a good command of… </a:t>
            </a:r>
          </a:p>
          <a:p>
            <a:r>
              <a:rPr lang="en-US" altLang="zh-CN" sz="2800" b="1" i="1" dirty="0">
                <a:latin typeface="+mj-lt"/>
                <a:cs typeface="Times New Roman" panose="02020603050405020304" pitchFamily="18" charset="0"/>
              </a:rPr>
              <a:t>…is an effective way. </a:t>
            </a:r>
          </a:p>
          <a:p>
            <a:r>
              <a:rPr lang="en-US" altLang="zh-CN" sz="2800" b="1" i="1" dirty="0">
                <a:latin typeface="+mj-lt"/>
                <a:cs typeface="Times New Roman" panose="02020603050405020304" pitchFamily="18" charset="0"/>
              </a:rPr>
              <a:t>…is a must. </a:t>
            </a:r>
          </a:p>
          <a:p>
            <a:r>
              <a:rPr lang="en-US" altLang="zh-CN" sz="2800" b="1" i="1" dirty="0">
                <a:latin typeface="+mj-lt"/>
                <a:cs typeface="Times New Roman" panose="02020603050405020304" pitchFamily="18" charset="0"/>
              </a:rPr>
              <a:t>…</a:t>
            </a:r>
            <a:endParaRPr lang="en-US" altLang="zh-CN" sz="2160" b="1" i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8799" y="155"/>
            <a:ext cx="9162323" cy="101566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/>
              <a:t>Tip 4: Use linking words</a:t>
            </a:r>
            <a:r>
              <a:rPr lang="zh-CN" altLang="en-US" sz="3000" b="1" dirty="0"/>
              <a:t>、</a:t>
            </a:r>
            <a:r>
              <a:rPr lang="en-US" altLang="zh-CN" sz="3000" b="1" dirty="0"/>
              <a:t> good sentences and </a:t>
            </a:r>
          </a:p>
          <a:p>
            <a:pPr algn="ctr"/>
            <a:r>
              <a:rPr lang="en-US" altLang="zh-CN" sz="3000" b="1" dirty="0"/>
              <a:t>contain at least 2 points.</a:t>
            </a:r>
            <a:endParaRPr lang="zh-CN" altLang="en-US" sz="3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7164011" y="1688490"/>
            <a:ext cx="1158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 dirty="0">
                <a:latin typeface="+mj-lt"/>
                <a:cs typeface="Times New Roman" panose="02020603050405020304" pitchFamily="18" charset="0"/>
              </a:rPr>
              <a:t>Effort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35357" y="3075806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 dirty="0">
                <a:latin typeface="+mj-lt"/>
                <a:cs typeface="Times New Roman" panose="02020603050405020304" pitchFamily="18" charset="0"/>
              </a:rPr>
              <a:t>Persistence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89846" y="2624594"/>
            <a:ext cx="181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 dirty="0">
                <a:latin typeface="+mj-lt"/>
                <a:cs typeface="Times New Roman" panose="02020603050405020304" pitchFamily="18" charset="0"/>
              </a:rPr>
              <a:t>Confidence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32240" y="3560698"/>
            <a:ext cx="181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 dirty="0">
                <a:latin typeface="+mj-lt"/>
                <a:cs typeface="Times New Roman" panose="02020603050405020304" pitchFamily="18" charset="0"/>
              </a:rPr>
              <a:t>Strong will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305470" y="1256442"/>
            <a:ext cx="1154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 dirty="0">
                <a:latin typeface="+mj-lt"/>
                <a:cs typeface="Times New Roman" panose="02020603050405020304" pitchFamily="18" charset="0"/>
              </a:rPr>
              <a:t>Plan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041507" y="2192546"/>
            <a:ext cx="1403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 dirty="0">
                <a:latin typeface="+mj-lt"/>
                <a:cs typeface="Times New Roman" panose="02020603050405020304" pitchFamily="18" charset="0"/>
              </a:rPr>
              <a:t>Passion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164288" y="3920738"/>
            <a:ext cx="110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 dirty="0">
                <a:latin typeface="+mj-lt"/>
                <a:cs typeface="Times New Roman" panose="02020603050405020304" pitchFamily="18" charset="0"/>
              </a:rPr>
              <a:t>……</a:t>
            </a:r>
          </a:p>
        </p:txBody>
      </p:sp>
      <p:pic>
        <p:nvPicPr>
          <p:cNvPr id="17" name="图片 16" descr="水印">
            <a:extLst>
              <a:ext uri="{FF2B5EF4-FFF2-40B4-BE49-F238E27FC236}">
                <a16:creationId xmlns:a16="http://schemas.microsoft.com/office/drawing/2014/main" id="{554972A5-6AEA-4BF4-9E4B-953E4E777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971" y="-66519"/>
            <a:ext cx="4902200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 autoUpdateAnimBg="0"/>
      <p:bldP spid="3" grpId="0" bldLvl="0" animBg="1"/>
      <p:bldP spid="23" grpId="0" bldLvl="0" animBg="1"/>
      <p:bldP spid="26" grpId="0" bldLvl="0" animBg="1"/>
      <p:bldP spid="24" grpId="0"/>
      <p:bldP spid="25" grpId="0"/>
      <p:bldP spid="27" grpId="0"/>
      <p:bldP spid="28" grpId="0"/>
      <p:bldP spid="29" grpId="0"/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A_素材熊猫 21"/>
          <p:cNvGrpSpPr/>
          <p:nvPr>
            <p:custDataLst>
              <p:tags r:id="rId1"/>
            </p:custDataLst>
          </p:nvPr>
        </p:nvGrpSpPr>
        <p:grpSpPr>
          <a:xfrm>
            <a:off x="5832473" y="-21235"/>
            <a:ext cx="3311527" cy="5164735"/>
            <a:chOff x="5832473" y="-21235"/>
            <a:chExt cx="3311527" cy="5164735"/>
          </a:xfrm>
        </p:grpSpPr>
        <p:sp>
          <p:nvSpPr>
            <p:cNvPr id="3" name="素材熊猫 36"/>
            <p:cNvSpPr/>
            <p:nvPr/>
          </p:nvSpPr>
          <p:spPr bwMode="auto">
            <a:xfrm rot="16200000">
              <a:off x="7445263" y="403114"/>
              <a:ext cx="2123086" cy="1274387"/>
            </a:xfrm>
            <a:custGeom>
              <a:avLst/>
              <a:gdLst/>
              <a:ahLst/>
              <a:cxnLst/>
              <a:rect l="l" t="t" r="r" b="b"/>
              <a:pathLst>
                <a:path w="2123086" h="1274387">
                  <a:moveTo>
                    <a:pt x="0" y="252037"/>
                  </a:moveTo>
                  <a:lnTo>
                    <a:pt x="2123086" y="0"/>
                  </a:lnTo>
                  <a:lnTo>
                    <a:pt x="2123086" y="1274387"/>
                  </a:lnTo>
                  <a:lnTo>
                    <a:pt x="1182688" y="1274387"/>
                  </a:lnTo>
                  <a:close/>
                </a:path>
              </a:pathLst>
            </a:custGeom>
            <a:solidFill>
              <a:srgbClr val="E5AA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素材熊猫 37"/>
            <p:cNvSpPr/>
            <p:nvPr/>
          </p:nvSpPr>
          <p:spPr bwMode="auto">
            <a:xfrm rot="16200000">
              <a:off x="5568154" y="1183482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CF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" name="素材熊猫 38"/>
            <p:cNvSpPr/>
            <p:nvPr/>
          </p:nvSpPr>
          <p:spPr bwMode="auto">
            <a:xfrm rot="16200000">
              <a:off x="6636541" y="2759869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F9E7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素材熊猫 39"/>
            <p:cNvSpPr/>
            <p:nvPr/>
          </p:nvSpPr>
          <p:spPr bwMode="auto">
            <a:xfrm rot="16200000">
              <a:off x="7785893" y="3785394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AA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5" name="PA_素材熊猫 13"/>
          <p:cNvSpPr/>
          <p:nvPr>
            <p:custDataLst>
              <p:tags r:id="rId2"/>
            </p:custDataLst>
          </p:nvPr>
        </p:nvSpPr>
        <p:spPr>
          <a:xfrm>
            <a:off x="223520" y="60325"/>
            <a:ext cx="8750935" cy="499745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  <a:effectLst>
            <a:outerShdw blurRad="368300" dist="63500" dir="462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"/>
          <a:stretch>
            <a:fillRect/>
          </a:stretch>
        </p:blipFill>
        <p:spPr bwMode="auto">
          <a:xfrm>
            <a:off x="223520" y="859471"/>
            <a:ext cx="8068310" cy="2233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直接连接符 4"/>
          <p:cNvCxnSpPr/>
          <p:nvPr/>
        </p:nvCxnSpPr>
        <p:spPr>
          <a:xfrm>
            <a:off x="4773470" y="1568455"/>
            <a:ext cx="3434783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323528" y="1953092"/>
            <a:ext cx="3759639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圆角矩形 6"/>
          <p:cNvSpPr/>
          <p:nvPr/>
        </p:nvSpPr>
        <p:spPr>
          <a:xfrm>
            <a:off x="590703" y="56694"/>
            <a:ext cx="1770413" cy="445634"/>
          </a:xfrm>
          <a:prstGeom prst="roundRect">
            <a:avLst/>
          </a:prstGeom>
          <a:solidFill>
            <a:srgbClr val="B7AAA7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80" b="1" dirty="0"/>
              <a:t>Ending</a:t>
            </a:r>
            <a:endParaRPr lang="zh-CN" altLang="en-US" sz="288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351646" y="2304222"/>
            <a:ext cx="3409765" cy="47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20" b="1" dirty="0">
                <a:solidFill>
                  <a:schemeClr val="accent3">
                    <a:lumMod val="50000"/>
                  </a:schemeClr>
                </a:solidFill>
              </a:rPr>
              <a:t>a call to action/hope</a:t>
            </a:r>
          </a:p>
        </p:txBody>
      </p:sp>
      <p:cxnSp>
        <p:nvCxnSpPr>
          <p:cNvPr id="10" name="直接箭头连接符 9"/>
          <p:cNvCxnSpPr/>
          <p:nvPr/>
        </p:nvCxnSpPr>
        <p:spPr>
          <a:xfrm>
            <a:off x="6775444" y="1976436"/>
            <a:ext cx="0" cy="472031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椭圆 11"/>
          <p:cNvSpPr/>
          <p:nvPr/>
        </p:nvSpPr>
        <p:spPr>
          <a:xfrm>
            <a:off x="6244310" y="1711525"/>
            <a:ext cx="1062269" cy="241567"/>
          </a:xfrm>
          <a:prstGeom prst="ellipse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20"/>
          </a:p>
        </p:txBody>
      </p:sp>
      <p:sp>
        <p:nvSpPr>
          <p:cNvPr id="13" name="TextBox 12"/>
          <p:cNvSpPr txBox="1"/>
          <p:nvPr/>
        </p:nvSpPr>
        <p:spPr>
          <a:xfrm>
            <a:off x="5362360" y="195486"/>
            <a:ext cx="1413085" cy="47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20" b="1" dirty="0">
                <a:solidFill>
                  <a:schemeClr val="accent3">
                    <a:lumMod val="50000"/>
                  </a:schemeClr>
                </a:solidFill>
              </a:rPr>
              <a:t>proverb</a:t>
            </a:r>
          </a:p>
        </p:txBody>
      </p:sp>
      <p:cxnSp>
        <p:nvCxnSpPr>
          <p:cNvPr id="14" name="直接箭头连接符 13"/>
          <p:cNvCxnSpPr/>
          <p:nvPr/>
        </p:nvCxnSpPr>
        <p:spPr>
          <a:xfrm flipV="1">
            <a:off x="5683391" y="615268"/>
            <a:ext cx="226825" cy="510278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4139951" y="3060705"/>
            <a:ext cx="462145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 believe your efforts will pay off.</a:t>
            </a:r>
          </a:p>
          <a:p>
            <a:endParaRPr lang="en-US" altLang="zh-CN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en-US" altLang="zh-CN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 do hope that all of us can make our dreams come true. </a:t>
            </a:r>
          </a:p>
          <a:p>
            <a:endParaRPr lang="en-US" altLang="zh-CN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en-US" altLang="zh-CN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 hereby appeal to all of you to achieve your dreams by working hard.</a:t>
            </a:r>
          </a:p>
        </p:txBody>
      </p:sp>
      <p:sp>
        <p:nvSpPr>
          <p:cNvPr id="21" name="矩形 20"/>
          <p:cNvSpPr/>
          <p:nvPr/>
        </p:nvSpPr>
        <p:spPr>
          <a:xfrm>
            <a:off x="143395" y="3189348"/>
            <a:ext cx="40736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Where there is a will, there is a way.</a:t>
            </a:r>
          </a:p>
          <a:p>
            <a:endParaRPr lang="en-US" altLang="zh-CN" sz="20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en-US" altLang="zh-CN" sz="20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Practice makes perfect.</a:t>
            </a:r>
          </a:p>
          <a:p>
            <a:endParaRPr lang="en-US" altLang="zh-CN" sz="20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en-US" altLang="zh-CN" sz="20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No pains , no gains.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5737" y="-15392"/>
            <a:ext cx="9143998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/>
              <a:t>Tip 5:  End the article with an  impressive sentence.</a:t>
            </a:r>
            <a:endParaRPr lang="zh-CN" altLang="en-US" sz="3200" b="1" dirty="0"/>
          </a:p>
        </p:txBody>
      </p:sp>
      <p:pic>
        <p:nvPicPr>
          <p:cNvPr id="23" name="图片 22" descr="水印">
            <a:extLst>
              <a:ext uri="{FF2B5EF4-FFF2-40B4-BE49-F238E27FC236}">
                <a16:creationId xmlns:a16="http://schemas.microsoft.com/office/drawing/2014/main" id="{7332791C-A5C2-4618-80E5-8B6F3E8436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3971" y="-66519"/>
            <a:ext cx="4902200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bldLvl="0" animBg="1"/>
      <p:bldP spid="13" grpId="0"/>
      <p:bldP spid="20" grpId="0"/>
      <p:bldP spid="21" grpId="0"/>
      <p:bldP spid="22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071,&quot;width&quot;:12919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rgbClr val="333333"/>
      </a:dk1>
      <a:lt1>
        <a:srgbClr val="FFFFFF"/>
      </a:lt1>
      <a:dk2>
        <a:srgbClr val="333333"/>
      </a:dk2>
      <a:lt2>
        <a:srgbClr val="FFFFFF"/>
      </a:lt2>
      <a:accent1>
        <a:srgbClr val="F9E7E3"/>
      </a:accent1>
      <a:accent2>
        <a:srgbClr val="F1CFCD"/>
      </a:accent2>
      <a:accent3>
        <a:srgbClr val="E5AAA4"/>
      </a:accent3>
      <a:accent4>
        <a:srgbClr val="9B7F7B"/>
      </a:accent4>
      <a:accent5>
        <a:srgbClr val="756359"/>
      </a:accent5>
      <a:accent6>
        <a:srgbClr val="ABA8A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1185</Words>
  <Application>Microsoft Office PowerPoint</Application>
  <PresentationFormat>全屏显示(16:9)</PresentationFormat>
  <Paragraphs>145</Paragraphs>
  <Slides>15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5" baseType="lpstr">
      <vt:lpstr>华文新魏</vt:lpstr>
      <vt:lpstr>Calibri</vt:lpstr>
      <vt:lpstr>HelveticaNeue</vt:lpstr>
      <vt:lpstr>微软雅黑 Light</vt:lpstr>
      <vt:lpstr>Arial</vt:lpstr>
      <vt:lpstr>等线 Light</vt:lpstr>
      <vt:lpstr>MV Boli</vt:lpstr>
      <vt:lpstr>Corbel Light</vt:lpstr>
      <vt:lpstr>微软雅黑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CHENYING0907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陈顺坤</dc:creator>
  <cp:lastModifiedBy>Quine</cp:lastModifiedBy>
  <cp:revision>52</cp:revision>
  <dcterms:created xsi:type="dcterms:W3CDTF">2016-04-19T02:45:00Z</dcterms:created>
  <dcterms:modified xsi:type="dcterms:W3CDTF">2020-06-23T14:58:19Z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2052-11.1.0.9740</vt:lpwstr>
  </property>
</Properties>
</file>